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2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>
      <a:defRPr lang="pt-BR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2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1" id="1" initials="" lastIdx="3" name="Turma Tarde"/>
</p:cmAuthorLst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2.xml"/><Relationship Id="rId3" Type="http://schemas.openxmlformats.org/officeDocument/2006/relationships/commentAuthors" Target="commentAuthor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8T14:28:50.59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B45A4-7F0F-4ADD-A388-0C440958230A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74F0E-36F3-49BE-A9B5-5C7A1199AF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35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8BD-0B59-47C0-8B76-2435040E2EEA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8B48-DC90-403D-82CA-C3C2BA9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51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8BD-0B59-47C0-8B76-2435040E2EEA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8B48-DC90-403D-82CA-C3C2BA9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3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8BD-0B59-47C0-8B76-2435040E2EEA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8B48-DC90-403D-82CA-C3C2BA9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90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8BD-0B59-47C0-8B76-2435040E2EEA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8B48-DC90-403D-82CA-C3C2BA9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3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8BD-0B59-47C0-8B76-2435040E2EEA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8B48-DC90-403D-82CA-C3C2BA9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2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8BD-0B59-47C0-8B76-2435040E2EEA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8B48-DC90-403D-82CA-C3C2BA9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5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8BD-0B59-47C0-8B76-2435040E2EEA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8B48-DC90-403D-82CA-C3C2BA9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28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8BD-0B59-47C0-8B76-2435040E2EEA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8B48-DC90-403D-82CA-C3C2BA9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1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8BD-0B59-47C0-8B76-2435040E2EEA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8B48-DC90-403D-82CA-C3C2BA9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54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8BD-0B59-47C0-8B76-2435040E2EEA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8B48-DC90-403D-82CA-C3C2BA9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01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8BD-0B59-47C0-8B76-2435040E2EEA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8B48-DC90-403D-82CA-C3C2BA9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20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C8BD-0B59-47C0-8B76-2435040E2EEA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8B48-DC90-403D-82CA-C3C2BA9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3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78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72131" y="234585"/>
            <a:ext cx="2636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  <a:latin typeface="Bebas Neue" panose="020B0606020202050201" pitchFamily="34" charset="0"/>
              </a:rPr>
              <a:t>BURGERFLIX</a:t>
            </a:r>
          </a:p>
        </p:txBody>
      </p:sp>
      <p:sp>
        <p:nvSpPr>
          <p:cNvPr id="15" name="Retângulo Arredondado 14"/>
          <p:cNvSpPr/>
          <p:nvPr/>
        </p:nvSpPr>
        <p:spPr>
          <a:xfrm>
            <a:off x="4150272" y="2717074"/>
            <a:ext cx="1469704" cy="1312787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109445" y="2949106"/>
            <a:ext cx="1089211" cy="10953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679651" y="1288529"/>
            <a:ext cx="7089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Quem está apresentando?</a:t>
            </a:r>
            <a:endParaRPr lang="pt-BR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591582" y="4044481"/>
            <a:ext cx="587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845880" y="4044481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Adicionar Perfil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852442" y="5233201"/>
            <a:ext cx="45717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OK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040245" y="4413813"/>
            <a:ext cx="168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Desenvolvedora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Back-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  <p:bldP spid="10" grpId="0"/>
      <p:bldP spid="25" grpId="0"/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468188" y="1700462"/>
            <a:ext cx="4885509" cy="325265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09852" y="1896403"/>
            <a:ext cx="4911634" cy="3161212"/>
          </a:xfrm>
          <a:prstGeom prst="rect">
            <a:avLst/>
          </a:prstGeom>
          <a:solidFill>
            <a:schemeClr val="tx1"/>
          </a:solidFill>
          <a:ln>
            <a:solidFill>
              <a:srgbClr val="E20A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212771" y="2283659"/>
            <a:ext cx="4140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Missão</a:t>
            </a:r>
            <a:r>
              <a:rPr lang="pt-BR" sz="2400" dirty="0">
                <a:solidFill>
                  <a:schemeClr val="bg1"/>
                </a:solidFill>
              </a:rPr>
              <a:t>, </a:t>
            </a:r>
            <a:r>
              <a:rPr lang="pt-BR" sz="2400" b="1" dirty="0">
                <a:solidFill>
                  <a:schemeClr val="bg1"/>
                </a:solidFill>
              </a:rPr>
              <a:t>Visão e Valores</a:t>
            </a:r>
            <a:r>
              <a:rPr lang="pt-BR" sz="2400" dirty="0">
                <a:solidFill>
                  <a:schemeClr val="bg1"/>
                </a:solidFill>
              </a:rPr>
              <a:t> são as partes de uma das mais importantes ferramentas de gestão que as empresas podem usar para definir a sua estratégia de negócio.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051676" y="529333"/>
            <a:ext cx="6463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FF161A"/>
                </a:solidFill>
              </a:rPr>
              <a:t>O que é Missão, Visão e Valores?</a:t>
            </a:r>
          </a:p>
          <a:p>
            <a:r>
              <a:rPr lang="pt-BR" sz="3600" dirty="0">
                <a:solidFill>
                  <a:srgbClr val="FF161A"/>
                </a:solidFill>
              </a:rPr>
              <a:t/>
            </a:r>
            <a:br>
              <a:rPr lang="pt-BR" sz="3600" dirty="0">
                <a:solidFill>
                  <a:srgbClr val="FF161A"/>
                </a:solidFill>
              </a:rPr>
            </a:br>
            <a:endParaRPr lang="pt-BR" sz="3600" dirty="0">
              <a:solidFill>
                <a:srgbClr val="FF16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reto 31"/>
          <p:cNvCxnSpPr/>
          <p:nvPr/>
        </p:nvCxnSpPr>
        <p:spPr>
          <a:xfrm>
            <a:off x="-1" y="5891502"/>
            <a:ext cx="1219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0"/>
          <a:stretch/>
        </p:blipFill>
        <p:spPr>
          <a:xfrm>
            <a:off x="0" y="5847212"/>
            <a:ext cx="12191999" cy="101078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4987747" y="200344"/>
            <a:ext cx="221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Valores, visão, missão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 flipV="1">
            <a:off x="-5486974" y="5801550"/>
            <a:ext cx="12192002" cy="15678"/>
          </a:xfrm>
          <a:prstGeom prst="line">
            <a:avLst/>
          </a:prstGeom>
          <a:ln w="44450">
            <a:solidFill>
              <a:srgbClr val="E20A15"/>
            </a:solidFill>
            <a:head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-1422400" y="3457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3" y="1236973"/>
            <a:ext cx="3890724" cy="389728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625242" y="2203059"/>
            <a:ext cx="63953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  Oferecemos </a:t>
            </a:r>
            <a:r>
              <a:rPr lang="pt-BR" sz="2400" dirty="0">
                <a:solidFill>
                  <a:schemeClr val="bg1"/>
                </a:solidFill>
              </a:rPr>
              <a:t>Qualidade, criatividade, </a:t>
            </a:r>
            <a:r>
              <a:rPr lang="pt-BR" sz="2400" dirty="0" smtClean="0">
                <a:solidFill>
                  <a:schemeClr val="bg1"/>
                </a:solidFill>
              </a:rPr>
              <a:t>serviço </a:t>
            </a:r>
            <a:r>
              <a:rPr lang="pt-BR" sz="2400" dirty="0">
                <a:solidFill>
                  <a:schemeClr val="bg1"/>
                </a:solidFill>
              </a:rPr>
              <a:t>e </a:t>
            </a:r>
            <a:r>
              <a:rPr lang="pt-BR" sz="2400" dirty="0" smtClean="0">
                <a:solidFill>
                  <a:schemeClr val="bg1"/>
                </a:solidFill>
              </a:rPr>
              <a:t>limpeza </a:t>
            </a:r>
            <a:r>
              <a:rPr lang="pt-BR" sz="2400" dirty="0">
                <a:solidFill>
                  <a:schemeClr val="bg1"/>
                </a:solidFill>
              </a:rPr>
              <a:t>deixando um ambiente adequado e confortável para nosso cliente. </a:t>
            </a:r>
            <a:endParaRPr lang="pt-BR" sz="2400" dirty="0" smtClean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Incentivamos </a:t>
            </a:r>
            <a:r>
              <a:rPr lang="pt-BR" sz="2400" dirty="0">
                <a:solidFill>
                  <a:schemeClr val="bg1"/>
                </a:solidFill>
              </a:rPr>
              <a:t>o Espírito Empreendedor e contribuímos com o desenvolvimento das comunidades nas quais atuamos.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657639" y="1253071"/>
            <a:ext cx="2330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latin typeface="Bebas Neue"/>
              </a:rPr>
              <a:t>VALORES</a:t>
            </a:r>
            <a:endParaRPr lang="pt-BR" sz="3600" dirty="0">
              <a:solidFill>
                <a:srgbClr val="FF0000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09139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reto 31"/>
          <p:cNvCxnSpPr/>
          <p:nvPr/>
        </p:nvCxnSpPr>
        <p:spPr>
          <a:xfrm>
            <a:off x="-1" y="5891502"/>
            <a:ext cx="1219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0"/>
          <a:stretch/>
        </p:blipFill>
        <p:spPr>
          <a:xfrm>
            <a:off x="0" y="5847212"/>
            <a:ext cx="12191999" cy="101078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350933" y="200344"/>
            <a:ext cx="221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Valores, visão, missão</a:t>
            </a: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 flipV="1">
            <a:off x="-4299858" y="5831534"/>
            <a:ext cx="12192002" cy="15678"/>
          </a:xfrm>
          <a:prstGeom prst="line">
            <a:avLst/>
          </a:prstGeom>
          <a:ln w="44450">
            <a:solidFill>
              <a:srgbClr val="E20A15"/>
            </a:solidFill>
            <a:head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-1422400" y="340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67" y="1490169"/>
            <a:ext cx="3853666" cy="336519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91250" y="2572603"/>
            <a:ext cx="600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   Expandir </a:t>
            </a:r>
            <a:r>
              <a:rPr lang="pt-BR" sz="2400" dirty="0">
                <a:solidFill>
                  <a:schemeClr val="bg1"/>
                </a:solidFill>
              </a:rPr>
              <a:t>nosso negócio e adquirir um grande reconhecimento sendo referencia de </a:t>
            </a:r>
            <a:r>
              <a:rPr lang="pt-BR" sz="2400" dirty="0" err="1">
                <a:solidFill>
                  <a:schemeClr val="bg1"/>
                </a:solidFill>
              </a:rPr>
              <a:t>hamburgueria</a:t>
            </a:r>
            <a:r>
              <a:rPr lang="pt-BR" sz="2400" dirty="0">
                <a:solidFill>
                  <a:schemeClr val="bg1"/>
                </a:solidFill>
              </a:rPr>
              <a:t> em todo Brasil.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521698" y="1599771"/>
            <a:ext cx="1339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VISÃO</a:t>
            </a:r>
            <a:endParaRPr lang="pt-B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reto 31"/>
          <p:cNvCxnSpPr/>
          <p:nvPr/>
        </p:nvCxnSpPr>
        <p:spPr>
          <a:xfrm>
            <a:off x="-1" y="5891502"/>
            <a:ext cx="1219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0"/>
          <a:stretch/>
        </p:blipFill>
        <p:spPr>
          <a:xfrm>
            <a:off x="0" y="5847212"/>
            <a:ext cx="12191999" cy="101078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350933" y="200344"/>
            <a:ext cx="221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Valores, visão, missão</a:t>
            </a: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 flipV="1">
            <a:off x="-2743774" y="5795494"/>
            <a:ext cx="12192002" cy="15678"/>
          </a:xfrm>
          <a:prstGeom prst="line">
            <a:avLst/>
          </a:prstGeom>
          <a:ln w="44450">
            <a:solidFill>
              <a:srgbClr val="E20A15"/>
            </a:solidFill>
            <a:head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-1422400" y="340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67" y="1335668"/>
            <a:ext cx="4138866" cy="376653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459185" y="2247349"/>
            <a:ext cx="54869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Nós </a:t>
            </a:r>
            <a:r>
              <a:rPr lang="pt-BR" sz="2400" dirty="0">
                <a:solidFill>
                  <a:schemeClr val="bg1"/>
                </a:solidFill>
              </a:rPr>
              <a:t>somos uma </a:t>
            </a:r>
            <a:r>
              <a:rPr lang="pt-BR" sz="2400" dirty="0" err="1">
                <a:solidFill>
                  <a:schemeClr val="bg1"/>
                </a:solidFill>
              </a:rPr>
              <a:t>hamburgueria</a:t>
            </a:r>
            <a:r>
              <a:rPr lang="pt-BR" sz="2400" dirty="0">
                <a:solidFill>
                  <a:schemeClr val="bg1"/>
                </a:solidFill>
              </a:rPr>
              <a:t> com lanches artesanais com a temática de séries e filmes que conquistam o publico de todas as idades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Com produtos de alta qualidade como os nossos “</a:t>
            </a:r>
            <a:r>
              <a:rPr lang="pt-BR" sz="2400" dirty="0" err="1">
                <a:solidFill>
                  <a:schemeClr val="bg1"/>
                </a:solidFill>
              </a:rPr>
              <a:t>Blends</a:t>
            </a:r>
            <a:r>
              <a:rPr lang="pt-BR" sz="2400" dirty="0">
                <a:solidFill>
                  <a:schemeClr val="bg1"/>
                </a:solidFill>
              </a:rPr>
              <a:t> e molhos da casa, trazendo para você uma experiência </a:t>
            </a:r>
            <a:r>
              <a:rPr lang="pt-BR" sz="2400" dirty="0" smtClean="0">
                <a:solidFill>
                  <a:schemeClr val="bg1"/>
                </a:solidFill>
              </a:rPr>
              <a:t>inigualável.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556466" y="1281902"/>
            <a:ext cx="168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MISSÃO</a:t>
            </a:r>
            <a:endParaRPr lang="pt-B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6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72131" y="234585"/>
            <a:ext cx="2636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  <a:latin typeface="Bebas Neue" panose="020B0606020202050201" pitchFamily="34" charset="0"/>
              </a:rPr>
              <a:t>BURGERFLIX</a:t>
            </a:r>
          </a:p>
        </p:txBody>
      </p:sp>
      <p:sp>
        <p:nvSpPr>
          <p:cNvPr id="14" name="Retângulo Arredondado 13"/>
          <p:cNvSpPr/>
          <p:nvPr/>
        </p:nvSpPr>
        <p:spPr>
          <a:xfrm>
            <a:off x="3848398" y="2794974"/>
            <a:ext cx="1337531" cy="119797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5809749" y="2794974"/>
            <a:ext cx="1389097" cy="1234887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356496" y="2934486"/>
            <a:ext cx="1089211" cy="10953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594780" y="1476830"/>
            <a:ext cx="7089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Quem está apresentando?</a:t>
            </a:r>
            <a:endParaRPr lang="pt-BR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316363" y="404543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032094" y="4055508"/>
            <a:ext cx="85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Nicolas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092931" y="4045435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Adicionar Perfil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352573" y="5494625"/>
            <a:ext cx="45717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OK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959292" y="445825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Back-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34038" y="445545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Back-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6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3" grpId="0" animBg="1"/>
      <p:bldP spid="10" grpId="0"/>
      <p:bldP spid="23" grpId="0"/>
      <p:bldP spid="26" grpId="0"/>
      <p:bldP spid="28" grpId="0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reto 31"/>
          <p:cNvCxnSpPr/>
          <p:nvPr/>
        </p:nvCxnSpPr>
        <p:spPr>
          <a:xfrm>
            <a:off x="-1" y="5891502"/>
            <a:ext cx="1219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0"/>
          <a:stretch/>
        </p:blipFill>
        <p:spPr>
          <a:xfrm>
            <a:off x="0" y="5847212"/>
            <a:ext cx="12191999" cy="101078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80191" y="66733"/>
            <a:ext cx="15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Administração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 flipV="1">
            <a:off x="-961840" y="5845840"/>
            <a:ext cx="12192002" cy="15678"/>
          </a:xfrm>
          <a:prstGeom prst="line">
            <a:avLst/>
          </a:prstGeom>
          <a:ln w="44450">
            <a:solidFill>
              <a:srgbClr val="E20A15"/>
            </a:solidFill>
            <a:head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-1422400" y="340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789255" y="66733"/>
            <a:ext cx="442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  <a:latin typeface="Bebas Neue"/>
              </a:rPr>
              <a:t>CORES DA EMPRESA</a:t>
            </a:r>
            <a:endParaRPr lang="pt-BR" sz="3200" dirty="0">
              <a:solidFill>
                <a:srgbClr val="FF0000"/>
              </a:solidFill>
              <a:latin typeface="Bebas Neue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407766" y="2790920"/>
            <a:ext cx="6458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   Letras</a:t>
            </a:r>
            <a:r>
              <a:rPr lang="pt-BR" sz="2400" dirty="0">
                <a:solidFill>
                  <a:schemeClr val="bg1"/>
                </a:solidFill>
              </a:rPr>
              <a:t>: Branco </a:t>
            </a:r>
            <a:r>
              <a:rPr lang="pt-BR" sz="2400" dirty="0" smtClean="0">
                <a:solidFill>
                  <a:schemeClr val="bg1"/>
                </a:solidFill>
              </a:rPr>
              <a:t>– Clareza, exatidão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e </a:t>
            </a:r>
            <a:r>
              <a:rPr lang="pt-BR" sz="2400" dirty="0">
                <a:solidFill>
                  <a:schemeClr val="bg1"/>
                </a:solidFill>
              </a:rPr>
              <a:t>verdades absolutas. É a cor do vazio e da </a:t>
            </a:r>
            <a:r>
              <a:rPr lang="pt-BR" sz="2400" dirty="0" smtClean="0">
                <a:solidFill>
                  <a:schemeClr val="bg1"/>
                </a:solidFill>
              </a:rPr>
              <a:t>leveza.</a:t>
            </a:r>
          </a:p>
          <a:p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939164" y="2610338"/>
            <a:ext cx="1201783" cy="11625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9164" y="1155120"/>
            <a:ext cx="1201783" cy="11625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939164" y="4101263"/>
            <a:ext cx="1201783" cy="11625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07766" y="1378939"/>
            <a:ext cx="7637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Background: Preto – O preto é a cor mais poderosa e neutra. 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06404" y="4446853"/>
            <a:ext cx="8422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Destaque: Vermelho -  Paixão, amor,  ódio, raiva, agressividade e más intenções.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882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0"/>
          <a:stretch/>
        </p:blipFill>
        <p:spPr>
          <a:xfrm>
            <a:off x="-1" y="5978967"/>
            <a:ext cx="12191999" cy="101078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97310" y="175541"/>
            <a:ext cx="15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Administração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 flipV="1">
            <a:off x="-421476" y="6043513"/>
            <a:ext cx="12192002" cy="15678"/>
          </a:xfrm>
          <a:prstGeom prst="line">
            <a:avLst/>
          </a:prstGeom>
          <a:ln w="44450">
            <a:solidFill>
              <a:srgbClr val="E20A15"/>
            </a:solidFill>
            <a:head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-1422400" y="340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4742777" y="-65314"/>
            <a:ext cx="3002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ANALISE SWOT</a:t>
            </a:r>
            <a:endParaRPr lang="pt-BR" sz="3600" dirty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515" y="577146"/>
            <a:ext cx="7393399" cy="543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reto 31"/>
          <p:cNvCxnSpPr/>
          <p:nvPr/>
        </p:nvCxnSpPr>
        <p:spPr>
          <a:xfrm>
            <a:off x="-1" y="5891502"/>
            <a:ext cx="1219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0"/>
          <a:stretch/>
        </p:blipFill>
        <p:spPr>
          <a:xfrm>
            <a:off x="0" y="5847212"/>
            <a:ext cx="12191999" cy="1010788"/>
          </a:xfrm>
          <a:prstGeom prst="rect">
            <a:avLst/>
          </a:prstGeom>
        </p:spPr>
      </p:pic>
      <p:cxnSp>
        <p:nvCxnSpPr>
          <p:cNvPr id="26" name="Conector reto 25"/>
          <p:cNvCxnSpPr/>
          <p:nvPr/>
        </p:nvCxnSpPr>
        <p:spPr>
          <a:xfrm flipH="1" flipV="1">
            <a:off x="-260886" y="5862915"/>
            <a:ext cx="12192002" cy="15678"/>
          </a:xfrm>
          <a:prstGeom prst="line">
            <a:avLst/>
          </a:prstGeom>
          <a:ln w="44450">
            <a:solidFill>
              <a:srgbClr val="E20A15"/>
            </a:solidFill>
            <a:head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-1422400" y="340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4029172" y="917559"/>
            <a:ext cx="361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Apresentação do site :</a:t>
            </a:r>
            <a:endParaRPr lang="pt-BR" sz="3600" dirty="0">
              <a:solidFill>
                <a:srgbClr val="FF0000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65" y="1823357"/>
            <a:ext cx="3238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2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reto 31"/>
          <p:cNvCxnSpPr/>
          <p:nvPr/>
        </p:nvCxnSpPr>
        <p:spPr>
          <a:xfrm>
            <a:off x="-1" y="5891502"/>
            <a:ext cx="1219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0"/>
          <a:stretch/>
        </p:blipFill>
        <p:spPr>
          <a:xfrm>
            <a:off x="0" y="5847212"/>
            <a:ext cx="12191999" cy="101078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522765" y="20034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Conclusão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 flipV="1">
            <a:off x="-365388" y="5861518"/>
            <a:ext cx="12192002" cy="15678"/>
          </a:xfrm>
          <a:prstGeom prst="line">
            <a:avLst/>
          </a:prstGeom>
          <a:ln w="44450">
            <a:solidFill>
              <a:srgbClr val="E20A15"/>
            </a:solidFill>
            <a:head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-1422400" y="340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1092926" y="1223285"/>
            <a:ext cx="3270068" cy="419036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 rot="10800000" flipV="1">
            <a:off x="5882496" y="2245067"/>
            <a:ext cx="4776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   Com </a:t>
            </a:r>
            <a:r>
              <a:rPr lang="pt-BR" sz="2400" dirty="0">
                <a:solidFill>
                  <a:schemeClr val="bg1"/>
                </a:solidFill>
              </a:rPr>
              <a:t>esse trabalho concluímos o quão é importante criarmos um site para a nossa empresa, assim os </a:t>
            </a:r>
            <a:r>
              <a:rPr lang="pt-BR" sz="2400" dirty="0" smtClean="0">
                <a:solidFill>
                  <a:schemeClr val="bg1"/>
                </a:solidFill>
              </a:rPr>
              <a:t>nossos </a:t>
            </a:r>
            <a:r>
              <a:rPr lang="pt-BR" sz="2400" dirty="0">
                <a:solidFill>
                  <a:schemeClr val="bg1"/>
                </a:solidFill>
              </a:rPr>
              <a:t>clientes possuem um fácil acesso aos nossos produtos, tanto para fazer os seus pedidos, quanto para </a:t>
            </a:r>
            <a:r>
              <a:rPr lang="pt-BR" sz="2400" dirty="0" smtClean="0">
                <a:solidFill>
                  <a:schemeClr val="bg1"/>
                </a:solidFill>
              </a:rPr>
              <a:t>conhecer-nos.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02832" y="1223285"/>
            <a:ext cx="2536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CONCLUSÃO</a:t>
            </a:r>
            <a:endParaRPr lang="pt-B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8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8" y="1008018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40771"/>
      </p:ext>
    </p:extLst>
  </p:cSld>
  <p:clrMapOvr>
    <a:masterClrMapping/>
  </p:clrMapOvr>
  <p:transition spd="slow" advClick="0" advTm="6000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6" presetClass="exit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0" objId="4"/>
        <p14:stopEvt time="4057" objId="4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reto 31"/>
          <p:cNvCxnSpPr/>
          <p:nvPr/>
        </p:nvCxnSpPr>
        <p:spPr>
          <a:xfrm>
            <a:off x="-1" y="5891502"/>
            <a:ext cx="1219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242781" y="190339"/>
            <a:ext cx="17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Agradecimentos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-1422400" y="340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788192" y="7061808"/>
            <a:ext cx="2201333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Cristiane Machado</a:t>
            </a:r>
          </a:p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Leticia Gutierres</a:t>
            </a:r>
          </a:p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Lise </a:t>
            </a:r>
            <a:r>
              <a:rPr lang="pt-BR" sz="2000" dirty="0" err="1" smtClean="0">
                <a:solidFill>
                  <a:schemeClr val="bg1"/>
                </a:solidFill>
              </a:rPr>
              <a:t>Fliess</a:t>
            </a:r>
            <a:endParaRPr lang="pt-BR" sz="2000" dirty="0" smtClean="0">
              <a:solidFill>
                <a:schemeClr val="bg1"/>
              </a:solidFill>
            </a:endParaRPr>
          </a:p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Nicolas Pereira</a:t>
            </a:r>
          </a:p>
          <a:p>
            <a:pPr algn="ctr"/>
            <a:r>
              <a:rPr lang="pt-BR" sz="2000" dirty="0" err="1" smtClean="0">
                <a:solidFill>
                  <a:schemeClr val="bg1"/>
                </a:solidFill>
              </a:rPr>
              <a:t>Nicolly</a:t>
            </a:r>
            <a:r>
              <a:rPr lang="pt-BR" sz="2000" dirty="0" smtClean="0">
                <a:solidFill>
                  <a:schemeClr val="bg1"/>
                </a:solidFill>
              </a:rPr>
              <a:t> Borges</a:t>
            </a:r>
          </a:p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Sara Sousa</a:t>
            </a:r>
          </a:p>
          <a:p>
            <a:pPr algn="ctr"/>
            <a:endParaRPr lang="pt-BR" sz="2000" dirty="0">
              <a:solidFill>
                <a:schemeClr val="bg1"/>
              </a:solidFill>
            </a:endParaRPr>
          </a:p>
          <a:p>
            <a:pPr algn="ctr"/>
            <a:endParaRPr lang="pt-BR" sz="2000" dirty="0" smtClean="0">
              <a:solidFill>
                <a:schemeClr val="bg1"/>
              </a:solidFill>
            </a:endParaRPr>
          </a:p>
          <a:p>
            <a:pPr algn="ctr"/>
            <a:endParaRPr lang="pt-BR" sz="2000" dirty="0">
              <a:solidFill>
                <a:schemeClr val="bg1"/>
              </a:solidFill>
            </a:endParaRPr>
          </a:p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BURGERFLIX agradece pela sua atenção.</a:t>
            </a:r>
          </a:p>
          <a:p>
            <a:pPr algn="ctr"/>
            <a:endParaRPr lang="pt-BR" sz="2000" dirty="0">
              <a:solidFill>
                <a:schemeClr val="bg1"/>
              </a:solidFill>
            </a:endParaRPr>
          </a:p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Professores:</a:t>
            </a:r>
          </a:p>
          <a:p>
            <a:pPr algn="ctr"/>
            <a:r>
              <a:rPr lang="pt-BR" sz="2000" dirty="0" err="1" smtClean="0">
                <a:solidFill>
                  <a:schemeClr val="bg1"/>
                </a:solidFill>
              </a:rPr>
              <a:t>Grazi</a:t>
            </a:r>
            <a:r>
              <a:rPr lang="pt-BR" sz="2000" dirty="0" smtClean="0">
                <a:solidFill>
                  <a:schemeClr val="bg1"/>
                </a:solidFill>
              </a:rPr>
              <a:t> Santos</a:t>
            </a:r>
          </a:p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Matheus Vaz</a:t>
            </a:r>
          </a:p>
          <a:p>
            <a:pPr algn="ctr"/>
            <a:endParaRPr lang="pt-BR" sz="2000" dirty="0">
              <a:solidFill>
                <a:schemeClr val="bg1"/>
              </a:solidFill>
            </a:endParaRPr>
          </a:p>
          <a:p>
            <a:pPr algn="ctr"/>
            <a:endParaRPr lang="pt-BR" sz="2000" dirty="0" smtClean="0">
              <a:solidFill>
                <a:schemeClr val="bg1"/>
              </a:solidFill>
            </a:endParaRPr>
          </a:p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Instituto da Oportunidade Social (IOS)</a:t>
            </a:r>
          </a:p>
          <a:p>
            <a:pPr algn="ctr"/>
            <a:endParaRPr lang="pt-BR" sz="2000" dirty="0" smtClean="0">
              <a:solidFill>
                <a:schemeClr val="bg1"/>
              </a:solidFill>
            </a:endParaRPr>
          </a:p>
          <a:p>
            <a:pPr algn="ctr"/>
            <a:endParaRPr lang="pt-BR" sz="2000" dirty="0" smtClean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0"/>
          <a:stretch/>
        </p:blipFill>
        <p:spPr>
          <a:xfrm>
            <a:off x="-3" y="5844499"/>
            <a:ext cx="12191999" cy="1010788"/>
          </a:xfrm>
          <a:prstGeom prst="rect">
            <a:avLst/>
          </a:prstGeom>
        </p:spPr>
      </p:pic>
      <p:cxnSp>
        <p:nvCxnSpPr>
          <p:cNvPr id="26" name="Conector reto 25"/>
          <p:cNvCxnSpPr/>
          <p:nvPr/>
        </p:nvCxnSpPr>
        <p:spPr>
          <a:xfrm flipH="1" flipV="1">
            <a:off x="-3" y="5831534"/>
            <a:ext cx="12192002" cy="15678"/>
          </a:xfrm>
          <a:prstGeom prst="line">
            <a:avLst/>
          </a:prstGeom>
          <a:ln w="44450">
            <a:solidFill>
              <a:srgbClr val="E20A15"/>
            </a:solidFill>
            <a:head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545431" y="978568"/>
            <a:ext cx="5935579" cy="464644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">
        <p:fade/>
      </p:transition>
    </mc:Choice>
    <mc:Fallback xmlns="">
      <p:transition spd="med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00248 -2.21968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215188" y="2456733"/>
            <a:ext cx="10322388" cy="2559020"/>
          </a:xfrm>
          <a:prstGeom prst="rect">
            <a:avLst/>
          </a:prstGeom>
          <a:noFill/>
        </p:spPr>
        <p:txBody>
          <a:bodyPr wrap="square" rtlCol="0">
            <a:prstTxWarp prst="textDeflate">
              <a:avLst>
                <a:gd name="adj" fmla="val 13773"/>
              </a:avLst>
            </a:prstTxWarp>
            <a:spAutoFit/>
          </a:bodyPr>
          <a:lstStyle/>
          <a:p>
            <a:r>
              <a:rPr lang="pt-BR" sz="10400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BURGERFLIX</a:t>
            </a:r>
            <a:endParaRPr lang="pt-BR" sz="10400" dirty="0">
              <a:solidFill>
                <a:srgbClr val="FF00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32882"/>
      </p:ext>
    </p:extLst>
  </p:cSld>
  <p:clrMapOvr>
    <a:masterClrMapping/>
  </p:clrMapOvr>
  <p:transition spd="med" advTm="1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72131" y="234585"/>
            <a:ext cx="2636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  <a:latin typeface="Bebas Neue" panose="020B0606020202050201" pitchFamily="34" charset="0"/>
              </a:rPr>
              <a:t>BURGERFLIX</a:t>
            </a:r>
          </a:p>
        </p:txBody>
      </p:sp>
      <p:sp>
        <p:nvSpPr>
          <p:cNvPr id="17" name="Retângulo Arredondado 16"/>
          <p:cNvSpPr/>
          <p:nvPr/>
        </p:nvSpPr>
        <p:spPr>
          <a:xfrm>
            <a:off x="6108497" y="2673718"/>
            <a:ext cx="1493180" cy="1400415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690560" y="2786592"/>
            <a:ext cx="1089211" cy="10953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545603" y="1380124"/>
            <a:ext cx="7089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Quem está apresentando?</a:t>
            </a:r>
            <a:endParaRPr lang="pt-BR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352065" y="4070882"/>
            <a:ext cx="100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Cristiane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426995" y="4070882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Adicionar Perfil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339987" y="5376617"/>
            <a:ext cx="45717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OK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3749040" y="2673718"/>
            <a:ext cx="1442803" cy="1397163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092139" y="4070882"/>
            <a:ext cx="81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Nicolly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650229" y="4400584"/>
            <a:ext cx="168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Desenvolvedora</a:t>
            </a: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Front-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08872" y="444021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Design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2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10" grpId="0"/>
      <p:bldP spid="27" grpId="0"/>
      <p:bldP spid="28" grpId="0"/>
      <p:bldP spid="2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0" y="0"/>
            <a:ext cx="12192000" cy="774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47909" y="128656"/>
            <a:ext cx="3249269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Bebas Neue" panose="020B0606020202050201" pitchFamily="34" charset="0"/>
              </a:rPr>
              <a:t>BURGERFLIX</a:t>
            </a:r>
          </a:p>
        </p:txBody>
      </p:sp>
      <p:pic>
        <p:nvPicPr>
          <p:cNvPr id="24" name="Imagem 23" descr="&lt;strong&gt;Magnifying&lt;/strong&gt; &lt;strong&gt;glass&lt;/strong&gt; icon, SVG and PNG | Game-icons.ne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62" y="264852"/>
            <a:ext cx="334107" cy="334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215" y="269735"/>
            <a:ext cx="367834" cy="36783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497185" y="266075"/>
            <a:ext cx="408379" cy="37149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21911" y="3136131"/>
            <a:ext cx="1324855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        </a:t>
            </a:r>
            <a:r>
              <a:rPr lang="pt-BR" dirty="0" smtClean="0">
                <a:solidFill>
                  <a:schemeClr val="bg1"/>
                </a:solidFill>
              </a:rPr>
              <a:t>Assistir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Botão de ação: Avançar ou Próximo 13">
            <a:hlinkClick r:id="" action="ppaction://hlinkshowjump?jump=nextslide" highlightClick="1"/>
          </p:cNvPr>
          <p:cNvSpPr/>
          <p:nvPr/>
        </p:nvSpPr>
        <p:spPr>
          <a:xfrm>
            <a:off x="335980" y="3195381"/>
            <a:ext cx="416859" cy="248309"/>
          </a:xfrm>
          <a:prstGeom prst="actionButtonForwardNex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872543" y="3134870"/>
            <a:ext cx="184685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Mais informações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44409" y="1255601"/>
            <a:ext cx="6615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EQUIPE BURGERFLIX</a:t>
            </a:r>
            <a:endParaRPr lang="pt-BR" sz="4800" dirty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21911" y="2148371"/>
            <a:ext cx="586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Nosso </a:t>
            </a:r>
            <a:r>
              <a:rPr lang="pt-BR" dirty="0">
                <a:solidFill>
                  <a:schemeClr val="bg1"/>
                </a:solidFill>
              </a:rPr>
              <a:t>trabalho de conclusão do </a:t>
            </a:r>
            <a:r>
              <a:rPr lang="pt-BR" dirty="0" smtClean="0">
                <a:solidFill>
                  <a:schemeClr val="bg1"/>
                </a:solidFill>
              </a:rPr>
              <a:t>curso, abordaremos </a:t>
            </a:r>
            <a:r>
              <a:rPr lang="pt-BR" dirty="0">
                <a:solidFill>
                  <a:schemeClr val="bg1"/>
                </a:solidFill>
              </a:rPr>
              <a:t>como tema a criação do site para </a:t>
            </a:r>
            <a:r>
              <a:rPr lang="pt-BR" dirty="0" smtClean="0">
                <a:solidFill>
                  <a:schemeClr val="bg1"/>
                </a:solidFill>
              </a:rPr>
              <a:t>nossa </a:t>
            </a:r>
            <a:r>
              <a:rPr lang="pt-BR" dirty="0" err="1" smtClean="0">
                <a:solidFill>
                  <a:schemeClr val="bg1"/>
                </a:solidFill>
              </a:rPr>
              <a:t>hamburgueria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B</a:t>
            </a:r>
            <a:r>
              <a:rPr lang="pt-BR" dirty="0" err="1" smtClean="0">
                <a:solidFill>
                  <a:schemeClr val="bg1"/>
                </a:solidFill>
              </a:rPr>
              <a:t>urguerFlix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47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reto 31"/>
          <p:cNvCxnSpPr/>
          <p:nvPr/>
        </p:nvCxnSpPr>
        <p:spPr>
          <a:xfrm>
            <a:off x="-1" y="5891502"/>
            <a:ext cx="1219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0"/>
          <a:stretch/>
        </p:blipFill>
        <p:spPr>
          <a:xfrm>
            <a:off x="0" y="5847212"/>
            <a:ext cx="12191999" cy="101078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598010" y="216386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Empresa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 flipV="1">
            <a:off x="-7246307" y="5817536"/>
            <a:ext cx="12192002" cy="15678"/>
          </a:xfrm>
          <a:prstGeom prst="line">
            <a:avLst/>
          </a:prstGeom>
          <a:ln w="44450">
            <a:solidFill>
              <a:srgbClr val="E20A15"/>
            </a:solidFill>
            <a:head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-1422400" y="340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833717" y="1009507"/>
            <a:ext cx="3348317" cy="419036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797264" y="2064772"/>
            <a:ext cx="71066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Processos </a:t>
            </a:r>
            <a:r>
              <a:rPr lang="pt-BR" sz="2400" dirty="0">
                <a:solidFill>
                  <a:schemeClr val="bg1"/>
                </a:solidFill>
              </a:rPr>
              <a:t>de estudos.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Temática diferente e descontraída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  <a:endParaRPr lang="pt-BR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Foi inaugurada em menos de 1 mês.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empresa foi fundada dia 27 de abril de </a:t>
            </a:r>
            <a:r>
              <a:rPr lang="pt-BR" sz="2400" dirty="0" smtClean="0">
                <a:solidFill>
                  <a:schemeClr val="bg1"/>
                </a:solidFill>
              </a:rPr>
              <a:t>2021.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Criação de um site com fácil acesso.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bg1"/>
              </a:solidFill>
            </a:endParaRPr>
          </a:p>
          <a:p>
            <a:endParaRPr lang="pt-BR" sz="2400" u="sng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095999" y="1046640"/>
            <a:ext cx="4509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HISTÓRIA DA EMPRESA</a:t>
            </a:r>
            <a:endParaRPr lang="pt-B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9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reto 31"/>
          <p:cNvCxnSpPr/>
          <p:nvPr/>
        </p:nvCxnSpPr>
        <p:spPr>
          <a:xfrm>
            <a:off x="-1" y="5891502"/>
            <a:ext cx="1219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0"/>
          <a:stretch/>
        </p:blipFill>
        <p:spPr>
          <a:xfrm>
            <a:off x="0" y="5847212"/>
            <a:ext cx="12191999" cy="101078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462267" y="292723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Empresa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 flipV="1">
            <a:off x="-12192003" y="5831534"/>
            <a:ext cx="12192002" cy="15678"/>
          </a:xfrm>
          <a:prstGeom prst="line">
            <a:avLst/>
          </a:prstGeom>
          <a:ln w="44450">
            <a:solidFill>
              <a:srgbClr val="E20A15"/>
            </a:solidFill>
            <a:head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-1422400" y="340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11" y="1703974"/>
            <a:ext cx="3456214" cy="300893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730033" y="2249438"/>
            <a:ext cx="52973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BURGERFLIX: é uma referência à plataforma </a:t>
            </a:r>
            <a:r>
              <a:rPr lang="pt-BR" sz="2400" dirty="0" err="1">
                <a:solidFill>
                  <a:schemeClr val="bg1"/>
                </a:solidFill>
              </a:rPr>
              <a:t>Netflix</a:t>
            </a:r>
            <a:r>
              <a:rPr lang="pt-BR" sz="2400" dirty="0">
                <a:solidFill>
                  <a:schemeClr val="bg1"/>
                </a:solidFill>
              </a:rPr>
              <a:t> que faz muito sucesso entre os jovens e adultos.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Deixamos em destaque o nosso produto principal que é o hambúrguer.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029237" y="1282941"/>
            <a:ext cx="4698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 smtClean="0">
                <a:solidFill>
                  <a:srgbClr val="FF0000"/>
                </a:solidFill>
                <a:latin typeface="Bebas Neue"/>
              </a:rPr>
              <a:t>NOME DA EMPRESA</a:t>
            </a:r>
          </a:p>
          <a:p>
            <a:endParaRPr lang="pt-B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2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reto 31"/>
          <p:cNvCxnSpPr/>
          <p:nvPr/>
        </p:nvCxnSpPr>
        <p:spPr>
          <a:xfrm>
            <a:off x="-1" y="5891502"/>
            <a:ext cx="1219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0"/>
          <a:stretch/>
        </p:blipFill>
        <p:spPr>
          <a:xfrm>
            <a:off x="0" y="5847212"/>
            <a:ext cx="12191999" cy="101078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350933" y="200344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Empresa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 flipV="1">
            <a:off x="-9993659" y="5871314"/>
            <a:ext cx="12192002" cy="15678"/>
          </a:xfrm>
          <a:prstGeom prst="line">
            <a:avLst/>
          </a:prstGeom>
          <a:ln w="44450">
            <a:solidFill>
              <a:srgbClr val="E20A15"/>
            </a:solidFill>
            <a:head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-1422400" y="340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11" y="1703974"/>
            <a:ext cx="3456214" cy="300893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 rot="10800000" flipV="1">
            <a:off x="6095999" y="1995750"/>
            <a:ext cx="5164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  </a:t>
            </a:r>
            <a:r>
              <a:rPr lang="pt-BR" sz="2400" dirty="0">
                <a:solidFill>
                  <a:schemeClr val="bg1"/>
                </a:solidFill>
              </a:rPr>
              <a:t>Escolhemos a letra B com um grande destaque para fazer referência à plataforma de séries e filmes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cs typeface="Arial" panose="020B0604020202020204" pitchFamily="34" charset="0"/>
              </a:rPr>
              <a:t>Logo abaixo colocamos o nome da nossa empresa para que o cliente reconheça a nossa marca pessoal.</a:t>
            </a:r>
            <a:endParaRPr lang="pt-BR" sz="2400" dirty="0"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 rot="10800000" flipH="1" flipV="1">
            <a:off x="6286043" y="1047090"/>
            <a:ext cx="478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latin typeface="Bebas Neue"/>
              </a:rPr>
              <a:t>ESCOLHA DA LOGO</a:t>
            </a:r>
            <a:endParaRPr lang="pt-BR" sz="3600" dirty="0">
              <a:solidFill>
                <a:srgbClr val="FF0000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6236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reto 31"/>
          <p:cNvCxnSpPr/>
          <p:nvPr/>
        </p:nvCxnSpPr>
        <p:spPr>
          <a:xfrm>
            <a:off x="-1" y="5891502"/>
            <a:ext cx="12192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0"/>
          <a:stretch/>
        </p:blipFill>
        <p:spPr>
          <a:xfrm>
            <a:off x="0" y="5847212"/>
            <a:ext cx="12191999" cy="101078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598010" y="184301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Empresa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 flipV="1">
            <a:off x="-8649644" y="5831534"/>
            <a:ext cx="12192002" cy="15678"/>
          </a:xfrm>
          <a:prstGeom prst="line">
            <a:avLst/>
          </a:prstGeom>
          <a:ln w="44450">
            <a:solidFill>
              <a:srgbClr val="E20A15"/>
            </a:solidFill>
            <a:head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-1422400" y="340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1082167" y="1257049"/>
            <a:ext cx="3785667" cy="387120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726347" y="1804270"/>
            <a:ext cx="44764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</a:rPr>
              <a:t>  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Nosso produto é o hambúrguer artesanal com a temática de séries.</a:t>
            </a:r>
          </a:p>
          <a:p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</a:rPr>
              <a:t>Nós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promovemos um preço acessível para todos e atraímos o público através do tema descontraído.</a:t>
            </a:r>
          </a:p>
          <a:p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726347" y="1009507"/>
            <a:ext cx="447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SERVIÇO/PRODUTO</a:t>
            </a:r>
            <a:endParaRPr lang="pt-B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6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