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14"/>
    <p:restoredTop sz="96327"/>
  </p:normalViewPr>
  <p:slideViewPr>
    <p:cSldViewPr snapToGrid="0">
      <p:cViewPr>
        <p:scale>
          <a:sx n="22" d="100"/>
          <a:sy n="22" d="100"/>
        </p:scale>
        <p:origin x="215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0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1832-7D72-F64F-97AC-EC31ADBAD9B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DDEE-64BB-374C-B05D-4CF6C941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D5AF2F4-D90D-5838-3CAB-FA9CD9B2EF94}"/>
              </a:ext>
            </a:extLst>
          </p:cNvPr>
          <p:cNvSpPr/>
          <p:nvPr/>
        </p:nvSpPr>
        <p:spPr>
          <a:xfrm>
            <a:off x="1090368" y="721844"/>
            <a:ext cx="30723840" cy="306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000" tIns="54000" rIns="108000" bIns="54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7200" b="1" spc="-1" dirty="0">
                <a:solidFill>
                  <a:srgbClr val="0070C0"/>
                </a:solidFill>
                <a:latin typeface="Arial"/>
                <a:ea typeface="DejaVu Sans"/>
              </a:rPr>
              <a:t>CARRUTHERS GEOCORONA OBSERVATORY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6480" b="1" spc="-1" dirty="0">
                <a:solidFill>
                  <a:srgbClr val="0070C0"/>
                </a:solidFill>
                <a:latin typeface="Arial"/>
                <a:ea typeface="DejaVu Sans"/>
              </a:rPr>
              <a:t>On-Orbit Calibration Pipeline</a:t>
            </a:r>
          </a:p>
          <a:p>
            <a:pPr algn="ctr">
              <a:lnSpc>
                <a:spcPct val="100000"/>
              </a:lnSpc>
              <a:buNone/>
            </a:pPr>
            <a:endParaRPr lang="en-US" sz="1200" b="1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4320" spc="-1" dirty="0">
                <a:solidFill>
                  <a:srgbClr val="0070C0"/>
                </a:solidFill>
                <a:latin typeface="Arial"/>
                <a:ea typeface="DejaVu Sans"/>
              </a:rPr>
              <a:t>Alex Zhang (ECE senior thesis student)</a:t>
            </a:r>
            <a:endParaRPr lang="en-US" sz="4320" spc="-1" dirty="0">
              <a:latin typeface="Arial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0D4685D-4FB9-F2AC-F85B-3797DCC46A69}"/>
              </a:ext>
            </a:extLst>
          </p:cNvPr>
          <p:cNvGrpSpPr>
            <a:grpSpLocks noChangeAspect="1"/>
          </p:cNvGrpSpPr>
          <p:nvPr/>
        </p:nvGrpSpPr>
        <p:grpSpPr>
          <a:xfrm>
            <a:off x="17499725" y="19662960"/>
            <a:ext cx="7122299" cy="5338670"/>
            <a:chOff x="279617" y="2233973"/>
            <a:chExt cx="4479925" cy="3358023"/>
          </a:xfrm>
        </p:grpSpPr>
        <p:pic>
          <p:nvPicPr>
            <p:cNvPr id="215" name="Picture 21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FB6877D7-3AA0-DEA3-B063-62396F847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617" y="2233973"/>
              <a:ext cx="4479925" cy="3358023"/>
            </a:xfrm>
            <a:prstGeom prst="rect">
              <a:avLst/>
            </a:prstGeom>
          </p:spPr>
        </p:pic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03C24FA-8710-D7B7-612F-45787B516915}"/>
                </a:ext>
              </a:extLst>
            </p:cNvPr>
            <p:cNvSpPr/>
            <p:nvPr/>
          </p:nvSpPr>
          <p:spPr>
            <a:xfrm>
              <a:off x="1504951" y="4257675"/>
              <a:ext cx="400050" cy="40005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>
                <a:solidFill>
                  <a:srgbClr val="000000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1DB69A8-3427-9BF4-6115-4AEEEC998364}"/>
              </a:ext>
            </a:extLst>
          </p:cNvPr>
          <p:cNvSpPr/>
          <p:nvPr/>
        </p:nvSpPr>
        <p:spPr>
          <a:xfrm>
            <a:off x="1215289" y="4097382"/>
            <a:ext cx="15033618" cy="108382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E75F6-E358-002F-5031-7107FC87BC56}"/>
              </a:ext>
            </a:extLst>
          </p:cNvPr>
          <p:cNvSpPr/>
          <p:nvPr/>
        </p:nvSpPr>
        <p:spPr>
          <a:xfrm>
            <a:off x="1185409" y="15571379"/>
            <a:ext cx="15055679" cy="1291394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B12C3-7523-A43D-03B9-2BD4582A181A}"/>
              </a:ext>
            </a:extLst>
          </p:cNvPr>
          <p:cNvSpPr/>
          <p:nvPr/>
        </p:nvSpPr>
        <p:spPr>
          <a:xfrm>
            <a:off x="16845751" y="4091309"/>
            <a:ext cx="15001607" cy="108443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A8D59-E9BF-BC1A-CDA9-3061B4CCD9F1}"/>
              </a:ext>
            </a:extLst>
          </p:cNvPr>
          <p:cNvSpPr/>
          <p:nvPr/>
        </p:nvSpPr>
        <p:spPr>
          <a:xfrm>
            <a:off x="16865820" y="15571379"/>
            <a:ext cx="14978976" cy="1061812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B620A-89DE-D537-B5D9-DCE7BA7E2ADF}"/>
              </a:ext>
            </a:extLst>
          </p:cNvPr>
          <p:cNvSpPr txBox="1"/>
          <p:nvPr/>
        </p:nvSpPr>
        <p:spPr>
          <a:xfrm>
            <a:off x="16934182" y="27028851"/>
            <a:ext cx="1489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Stellar Calibration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822BE-9D54-93CF-18C2-E2C9094C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917" y="30214338"/>
            <a:ext cx="5929776" cy="47735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FF24BD-8E18-74B4-1619-D63EC987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9594" y="5391330"/>
            <a:ext cx="13554722" cy="9046990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7EE2C045-4338-4355-9EC5-056783F24F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16" t="5538" r="13727" b="28399"/>
          <a:stretch/>
        </p:blipFill>
        <p:spPr>
          <a:xfrm>
            <a:off x="2908148" y="23171169"/>
            <a:ext cx="7723750" cy="470714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5B6A270-502E-4F1A-B591-C11F1E5C6D5C}"/>
              </a:ext>
            </a:extLst>
          </p:cNvPr>
          <p:cNvSpPr/>
          <p:nvPr/>
        </p:nvSpPr>
        <p:spPr>
          <a:xfrm>
            <a:off x="1147582" y="29029626"/>
            <a:ext cx="15055679" cy="1090141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BF610D3-E59F-B469-36A1-F460EA06CA81}"/>
              </a:ext>
            </a:extLst>
          </p:cNvPr>
          <p:cNvSpPr/>
          <p:nvPr/>
        </p:nvSpPr>
        <p:spPr>
          <a:xfrm>
            <a:off x="16914246" y="26786633"/>
            <a:ext cx="14930548" cy="1314440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4" name="Picture 153" descr="Chart, pie chart&#10;&#10;Description automatically generated">
            <a:extLst>
              <a:ext uri="{FF2B5EF4-FFF2-40B4-BE49-F238E27FC236}">
                <a16:creationId xmlns:a16="http://schemas.microsoft.com/office/drawing/2014/main" id="{AF5A63C8-EF14-18BA-FBEB-17F1B308DA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33" t="3806" r="11679" b="6709"/>
          <a:stretch/>
        </p:blipFill>
        <p:spPr>
          <a:xfrm>
            <a:off x="24701722" y="19773328"/>
            <a:ext cx="6392593" cy="561324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8E28750-E476-209E-26B7-08452AA24A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40" t="6994" r="8103"/>
          <a:stretch/>
        </p:blipFill>
        <p:spPr>
          <a:xfrm>
            <a:off x="17069345" y="28058546"/>
            <a:ext cx="14620349" cy="78232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D2AE0B-7A05-4006-EE68-D3E149032FC6}"/>
              </a:ext>
            </a:extLst>
          </p:cNvPr>
          <p:cNvSpPr txBox="1"/>
          <p:nvPr/>
        </p:nvSpPr>
        <p:spPr>
          <a:xfrm>
            <a:off x="17108234" y="4472256"/>
            <a:ext cx="1473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Calibration Data Processing Pipeline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058920F-04A2-0CF2-DE8D-4DE3BD1FDA55}"/>
              </a:ext>
            </a:extLst>
          </p:cNvPr>
          <p:cNvSpPr txBox="1"/>
          <p:nvPr/>
        </p:nvSpPr>
        <p:spPr>
          <a:xfrm>
            <a:off x="21754475" y="15744996"/>
            <a:ext cx="5354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Flat-Field Retrieval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248CA54-9FE0-E96C-EDA1-FD32A94BF957}"/>
              </a:ext>
            </a:extLst>
          </p:cNvPr>
          <p:cNvGrpSpPr/>
          <p:nvPr/>
        </p:nvGrpSpPr>
        <p:grpSpPr>
          <a:xfrm>
            <a:off x="19251369" y="22626469"/>
            <a:ext cx="1028855" cy="1072116"/>
            <a:chOff x="15825454" y="19636754"/>
            <a:chExt cx="857379" cy="893430"/>
          </a:xfrm>
        </p:grpSpPr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472EF9A3-DDFA-24C6-4607-BB273A7709F6}"/>
                </a:ext>
              </a:extLst>
            </p:cNvPr>
            <p:cNvSpPr/>
            <p:nvPr/>
          </p:nvSpPr>
          <p:spPr>
            <a:xfrm>
              <a:off x="15962337" y="19636754"/>
              <a:ext cx="717221" cy="759069"/>
            </a:xfrm>
            <a:prstGeom prst="arc">
              <a:avLst>
                <a:gd name="adj1" fmla="val 16200000"/>
                <a:gd name="adj2" fmla="val 351788"/>
              </a:avLst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92">
                <a:solidFill>
                  <a:srgbClr val="FF0000"/>
                </a:solidFill>
              </a:endParaRPr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AF0D8AAC-5D7D-8D2F-797B-43681A48FF86}"/>
                </a:ext>
              </a:extLst>
            </p:cNvPr>
            <p:cNvSpPr/>
            <p:nvPr/>
          </p:nvSpPr>
          <p:spPr>
            <a:xfrm rot="5197690">
              <a:off x="16012518" y="19859869"/>
              <a:ext cx="679514" cy="661116"/>
            </a:xfrm>
            <a:prstGeom prst="arc">
              <a:avLst>
                <a:gd name="adj1" fmla="val 16200000"/>
                <a:gd name="adj2" fmla="val 259493"/>
              </a:avLst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92">
                <a:solidFill>
                  <a:srgbClr val="FF0000"/>
                </a:solidFill>
              </a:endParaRPr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B8E06638-7F90-2ED8-5ACA-B82041C8ECB5}"/>
                </a:ext>
              </a:extLst>
            </p:cNvPr>
            <p:cNvSpPr/>
            <p:nvPr/>
          </p:nvSpPr>
          <p:spPr>
            <a:xfrm rot="10800000">
              <a:off x="15825455" y="19811146"/>
              <a:ext cx="699938" cy="717220"/>
            </a:xfrm>
            <a:prstGeom prst="arc">
              <a:avLst>
                <a:gd name="adj1" fmla="val 16200000"/>
                <a:gd name="adj2" fmla="val 351788"/>
              </a:avLst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92">
                <a:solidFill>
                  <a:srgbClr val="FF0000"/>
                </a:solidFill>
              </a:endParaRPr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C4BF31DA-13D4-A74D-54DC-61981CC1F889}"/>
                </a:ext>
              </a:extLst>
            </p:cNvPr>
            <p:cNvSpPr/>
            <p:nvPr/>
          </p:nvSpPr>
          <p:spPr>
            <a:xfrm rot="16200000">
              <a:off x="15834263" y="19633988"/>
              <a:ext cx="708593" cy="726212"/>
            </a:xfrm>
            <a:prstGeom prst="arc">
              <a:avLst>
                <a:gd name="adj1" fmla="val 16200000"/>
                <a:gd name="adj2" fmla="val 351788"/>
              </a:avLst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92">
                <a:solidFill>
                  <a:srgbClr val="FF0000"/>
                </a:solidFill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BBC0C96-D836-B66D-C8BE-95E1F67BA842}"/>
              </a:ext>
            </a:extLst>
          </p:cNvPr>
          <p:cNvSpPr txBox="1"/>
          <p:nvPr/>
        </p:nvSpPr>
        <p:spPr>
          <a:xfrm>
            <a:off x="1319563" y="4467514"/>
            <a:ext cx="14763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Calibration Schedule Of Operations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5D4380A-F6EE-6494-9335-BD7E0ABE898E}"/>
              </a:ext>
            </a:extLst>
          </p:cNvPr>
          <p:cNvSpPr txBox="1"/>
          <p:nvPr/>
        </p:nvSpPr>
        <p:spPr>
          <a:xfrm>
            <a:off x="1271432" y="15731713"/>
            <a:ext cx="1499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Instrument Background (Dark + Particle Radiation)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EFA3B161-5925-2FB8-ED57-F8399A24F248}"/>
              </a:ext>
            </a:extLst>
          </p:cNvPr>
          <p:cNvSpPr txBox="1"/>
          <p:nvPr/>
        </p:nvSpPr>
        <p:spPr>
          <a:xfrm>
            <a:off x="2187608" y="29420395"/>
            <a:ext cx="13207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Photon Background (In-Band and Out-Of-Band)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575A2-A572-0AF2-E5A5-21C24C74549F}"/>
              </a:ext>
            </a:extLst>
          </p:cNvPr>
          <p:cNvSpPr txBox="1"/>
          <p:nvPr/>
        </p:nvSpPr>
        <p:spPr>
          <a:xfrm>
            <a:off x="1451869" y="35384531"/>
            <a:ext cx="744166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In-band (IPH) background is measured around the perimeter of the exosphere during the initial on-orbit checkout phase and in the outer annulus of every WFI science image for interpolation onto exospheric lines-of-sight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2C5037-8295-828E-6829-CD97904C4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9991" y="30374733"/>
            <a:ext cx="6603149" cy="51165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78DA38-E747-56FB-FEC2-6B2D310DEEBE}"/>
              </a:ext>
            </a:extLst>
          </p:cNvPr>
          <p:cNvSpPr/>
          <p:nvPr/>
        </p:nvSpPr>
        <p:spPr>
          <a:xfrm>
            <a:off x="11128847" y="23857307"/>
            <a:ext cx="4040251" cy="398259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9C02C-27E2-2BD8-5EA1-15CC885BB0BB}"/>
              </a:ext>
            </a:extLst>
          </p:cNvPr>
          <p:cNvSpPr txBox="1"/>
          <p:nvPr/>
        </p:nvSpPr>
        <p:spPr>
          <a:xfrm>
            <a:off x="3087405" y="27703548"/>
            <a:ext cx="6476452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60" i="1" dirty="0">
                <a:latin typeface="Helvetica" panose="020B0604020202020204" pitchFamily="34" charset="0"/>
                <a:cs typeface="Helvetica" panose="020B0604020202020204" pitchFamily="34" charset="0"/>
              </a:rPr>
              <a:t>Halloween 2003 Storm Radiation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6467C-C341-0201-1FB9-C179DBB2BA7F}"/>
              </a:ext>
            </a:extLst>
          </p:cNvPr>
          <p:cNvSpPr/>
          <p:nvPr/>
        </p:nvSpPr>
        <p:spPr>
          <a:xfrm>
            <a:off x="11182968" y="23974340"/>
            <a:ext cx="3938724" cy="37364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0" i="1" dirty="0">
                <a:latin typeface="Helvetica" panose="020B0604020202020204" pitchFamily="34" charset="0"/>
                <a:cs typeface="Helvetica" panose="020B0604020202020204" pitchFamily="34" charset="0"/>
              </a:rPr>
              <a:t>Science</a:t>
            </a:r>
          </a:p>
          <a:p>
            <a:pPr algn="ctr"/>
            <a:r>
              <a:rPr lang="en-US" sz="3840" i="1" dirty="0">
                <a:latin typeface="Helvetica" panose="020B0604020202020204" pitchFamily="34" charset="0"/>
                <a:cs typeface="Helvetica" panose="020B0604020202020204" pitchFamily="34" charset="0"/>
              </a:rPr>
              <a:t>Field-of-View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4440FB-71F3-F52D-2D51-39DD62426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6784" y="48468"/>
            <a:ext cx="7472736" cy="373636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6F92E3D-377F-706F-6866-E722A87FA2E0}"/>
              </a:ext>
            </a:extLst>
          </p:cNvPr>
          <p:cNvGrpSpPr>
            <a:grpSpLocks noChangeAspect="1"/>
          </p:cNvGrpSpPr>
          <p:nvPr/>
        </p:nvGrpSpPr>
        <p:grpSpPr>
          <a:xfrm>
            <a:off x="6669178" y="40566800"/>
            <a:ext cx="19734233" cy="2122330"/>
            <a:chOff x="1737298" y="32918505"/>
            <a:chExt cx="24487033" cy="263347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DF11290-8E02-98D8-C44E-ED43306D7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1877" y="33187320"/>
              <a:ext cx="1949110" cy="19851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19DB614-6121-BD25-BFCF-E28354E9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37298" y="32918505"/>
              <a:ext cx="2585656" cy="263347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A0F2382-4A3D-AA2B-E768-0749725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715620" y="33340225"/>
              <a:ext cx="3508711" cy="15953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B0D937-E6F0-367D-60E4-750A21F8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109" y="33383202"/>
              <a:ext cx="5396662" cy="161395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C0D538B-9FE9-C4CE-C15E-09693399A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0203" y="33492712"/>
              <a:ext cx="5651989" cy="1374368"/>
            </a:xfrm>
            <a:prstGeom prst="rect">
              <a:avLst/>
            </a:prstGeom>
          </p:spPr>
        </p:pic>
        <p:pic>
          <p:nvPicPr>
            <p:cNvPr id="42" name="Picture 12" descr="Aerospace Engineering at Illinois - YouTube">
              <a:extLst>
                <a:ext uri="{FF2B5EF4-FFF2-40B4-BE49-F238E27FC236}">
                  <a16:creationId xmlns:a16="http://schemas.microsoft.com/office/drawing/2014/main" id="{379052A9-5CA6-CA91-DE8E-0AE04F8DA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3076" y="33098637"/>
              <a:ext cx="1949110" cy="2078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Content Placeholder 3">
            <a:extLst>
              <a:ext uri="{FF2B5EF4-FFF2-40B4-BE49-F238E27FC236}">
                <a16:creationId xmlns:a16="http://schemas.microsoft.com/office/drawing/2014/main" id="{EC290784-AEC4-CA18-7495-E6B194B3D52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87" y="8466883"/>
            <a:ext cx="7282648" cy="5887170"/>
          </a:xfrm>
          <a:prstGeom prst="rect">
            <a:avLst/>
          </a:prstGeom>
        </p:spPr>
      </p:pic>
      <p:pic>
        <p:nvPicPr>
          <p:cNvPr id="44" name="Content Placeholder 3">
            <a:extLst>
              <a:ext uri="{FF2B5EF4-FFF2-40B4-BE49-F238E27FC236}">
                <a16:creationId xmlns:a16="http://schemas.microsoft.com/office/drawing/2014/main" id="{89AE9799-1695-7B33-5C12-CA1BC10FAAB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98" y="8551150"/>
            <a:ext cx="6622145" cy="5579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9BE550C-2FFE-A645-04BD-5B1E420B215B}"/>
              </a:ext>
            </a:extLst>
          </p:cNvPr>
          <p:cNvSpPr txBox="1"/>
          <p:nvPr/>
        </p:nvSpPr>
        <p:spPr>
          <a:xfrm>
            <a:off x="1633540" y="5270064"/>
            <a:ext cx="143156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Dark frames 8x daily using blocking filter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Out-of-band frames daily (on-nadir) using CaF</a:t>
            </a:r>
            <a:r>
              <a:rPr lang="en-US" sz="384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 and SrF</a:t>
            </a:r>
            <a:r>
              <a:rPr lang="en-US" sz="384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 filters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Stellar frames weekly using all filters (slew to target and stare)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Flat-field frames monthly using open filter (slew, stare, roll)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endParaRPr lang="en-US" sz="384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D02FD87-7ADB-9EEF-4A7B-52098C2F4BC6}"/>
              </a:ext>
            </a:extLst>
          </p:cNvPr>
          <p:cNvSpPr txBox="1"/>
          <p:nvPr/>
        </p:nvSpPr>
        <p:spPr>
          <a:xfrm>
            <a:off x="1858300" y="16588420"/>
            <a:ext cx="1495339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40" dirty="0">
                <a:latin typeface="Helvetica" pitchFamily="2" charset="0"/>
              </a:rPr>
              <a:t>Instrument (non-photon) background is comprised of: </a:t>
            </a:r>
          </a:p>
          <a:p>
            <a:pPr marL="1165860" lvl="1" indent="-617220">
              <a:buFont typeface="+mj-lt"/>
              <a:buAutoNum type="arabicPeriod"/>
            </a:pPr>
            <a:r>
              <a:rPr lang="en-US" sz="3840" dirty="0">
                <a:latin typeface="Helvetica" pitchFamily="2" charset="0"/>
              </a:rPr>
              <a:t>Detector dark current</a:t>
            </a:r>
          </a:p>
          <a:p>
            <a:pPr marL="1165860" lvl="1" indent="-617220">
              <a:buFont typeface="+mj-lt"/>
              <a:buAutoNum type="arabicPeriod"/>
            </a:pPr>
            <a:r>
              <a:rPr lang="en-US" sz="3840" dirty="0">
                <a:latin typeface="Helvetica" pitchFamily="2" charset="0"/>
              </a:rPr>
              <a:t>Particle radiation directly on the APS silicon detector</a:t>
            </a:r>
          </a:p>
          <a:p>
            <a:pPr marL="1165860" lvl="1" indent="-617220">
              <a:buFont typeface="+mj-lt"/>
              <a:buAutoNum type="arabicPeriod"/>
            </a:pPr>
            <a:r>
              <a:rPr lang="en-US" sz="3840" dirty="0">
                <a:latin typeface="Helvetica" pitchFamily="2" charset="0"/>
              </a:rPr>
              <a:t>Gain-intensified particle radiation on the MCP (within the illuminated field-of-view only)</a:t>
            </a:r>
          </a:p>
          <a:p>
            <a:pPr marL="1165860" lvl="1" indent="-617220">
              <a:buFont typeface="+mj-lt"/>
              <a:buAutoNum type="arabicPeriod"/>
            </a:pPr>
            <a:endParaRPr lang="en-US" sz="1200" dirty="0">
              <a:latin typeface="Helvetica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itchFamily="2" charset="0"/>
              </a:rPr>
              <a:t>All sources are measured in the dark images every 3-hrs</a:t>
            </a:r>
          </a:p>
          <a:p>
            <a:endParaRPr lang="en-US" sz="1200" dirty="0">
              <a:latin typeface="Helvetica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itchFamily="2" charset="0"/>
              </a:rPr>
              <a:t>The first two sources are measured in the non-illuminated corners of each science image (every 30-60 minutes)</a:t>
            </a:r>
          </a:p>
          <a:p>
            <a:endParaRPr lang="en-US" sz="1200" dirty="0">
              <a:latin typeface="Helvetica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itchFamily="2" charset="0"/>
              </a:rPr>
              <a:t>CGO will be able to determine instrument background  accurately, even during time-varying solar storm events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E847787-8328-0DE8-D486-AB3EDB791013}"/>
              </a:ext>
            </a:extLst>
          </p:cNvPr>
          <p:cNvSpPr txBox="1"/>
          <p:nvPr/>
        </p:nvSpPr>
        <p:spPr>
          <a:xfrm>
            <a:off x="17151085" y="16577414"/>
            <a:ext cx="144187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40" dirty="0">
                <a:latin typeface="Helvetica" pitchFamily="2" charset="0"/>
              </a:rPr>
              <a:t>The flat-field characterizes variations in optical sensitivity across the instrument field-of-view.  We measure it using the smooth distribution of interplanetary H emission known as the IPH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itchFamily="2" charset="0"/>
              </a:rPr>
              <a:t>Flat field images are acquired monthly along a common off-nadir boresight at 4 roll angles separated by 90</a:t>
            </a:r>
            <a:r>
              <a:rPr lang="en-US" sz="3840" baseline="30000" dirty="0">
                <a:latin typeface="Helvetica" pitchFamily="2" charset="0"/>
              </a:rPr>
              <a:t>o</a:t>
            </a:r>
            <a:endParaRPr lang="en-US" sz="3840" baseline="30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FEE08C-654D-1F9B-7BFB-FA2AF4F5BD1E}"/>
              </a:ext>
            </a:extLst>
          </p:cNvPr>
          <p:cNvSpPr txBox="1"/>
          <p:nvPr/>
        </p:nvSpPr>
        <p:spPr>
          <a:xfrm>
            <a:off x="17207557" y="25187056"/>
            <a:ext cx="731632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80" i="1" dirty="0">
                <a:latin typeface="Helvetica" pitchFamily="2" charset="0"/>
              </a:rPr>
              <a:t>IPH emission radiance distribution</a:t>
            </a:r>
            <a:endParaRPr lang="en-US" sz="2880" i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74789B-3F67-B133-7014-1D7ACAA4D740}"/>
              </a:ext>
            </a:extLst>
          </p:cNvPr>
          <p:cNvSpPr txBox="1"/>
          <p:nvPr/>
        </p:nvSpPr>
        <p:spPr>
          <a:xfrm>
            <a:off x="24077962" y="22006462"/>
            <a:ext cx="7316324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80" dirty="0">
                <a:solidFill>
                  <a:schemeClr val="bg1"/>
                </a:solidFill>
                <a:latin typeface="Helvetica" pitchFamily="2" charset="0"/>
              </a:rPr>
              <a:t>Retrieval error using</a:t>
            </a:r>
          </a:p>
          <a:p>
            <a:pPr algn="ctr"/>
            <a:r>
              <a:rPr lang="en-US" sz="2880" dirty="0">
                <a:solidFill>
                  <a:schemeClr val="bg1"/>
                </a:solidFill>
                <a:latin typeface="Helvetica" pitchFamily="2" charset="0"/>
              </a:rPr>
              <a:t>synthetic + lab data is &lt; 5%</a:t>
            </a:r>
            <a:endParaRPr lang="en-US" sz="288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8C9E0BF-F6FF-DDFE-4497-4037242B1E8C}"/>
              </a:ext>
            </a:extLst>
          </p:cNvPr>
          <p:cNvSpPr txBox="1"/>
          <p:nvPr/>
        </p:nvSpPr>
        <p:spPr>
          <a:xfrm>
            <a:off x="18531863" y="22115031"/>
            <a:ext cx="67678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80" dirty="0">
                <a:solidFill>
                  <a:schemeClr val="accent2"/>
                </a:solidFill>
                <a:latin typeface="Helvetica" pitchFamily="2" charset="0"/>
              </a:rPr>
              <a:t>s/c</a:t>
            </a:r>
          </a:p>
          <a:p>
            <a:r>
              <a:rPr lang="en-US" sz="2880" dirty="0">
                <a:solidFill>
                  <a:schemeClr val="accent2"/>
                </a:solidFill>
                <a:latin typeface="Helvetica" pitchFamily="2" charset="0"/>
              </a:rPr>
              <a:t>roll</a:t>
            </a:r>
          </a:p>
        </p:txBody>
      </p:sp>
      <p:sp>
        <p:nvSpPr>
          <p:cNvPr id="147" name="5-Point Star 146">
            <a:extLst>
              <a:ext uri="{FF2B5EF4-FFF2-40B4-BE49-F238E27FC236}">
                <a16:creationId xmlns:a16="http://schemas.microsoft.com/office/drawing/2014/main" id="{FB76853E-F5E5-CFB6-0453-30404DB18E0D}"/>
              </a:ext>
            </a:extLst>
          </p:cNvPr>
          <p:cNvSpPr>
            <a:spLocks noChangeAspect="1"/>
          </p:cNvSpPr>
          <p:nvPr/>
        </p:nvSpPr>
        <p:spPr>
          <a:xfrm>
            <a:off x="19696752" y="23102310"/>
            <a:ext cx="146191" cy="14619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D2F5915-FF42-3A74-773D-F8292EFF8D23}"/>
              </a:ext>
            </a:extLst>
          </p:cNvPr>
          <p:cNvCxnSpPr>
            <a:cxnSpLocks/>
          </p:cNvCxnSpPr>
          <p:nvPr/>
        </p:nvCxnSpPr>
        <p:spPr>
          <a:xfrm flipH="1" flipV="1">
            <a:off x="19883554" y="23248501"/>
            <a:ext cx="764030" cy="296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2D4CA5A-B602-798F-B726-2CF34D6C102C}"/>
              </a:ext>
            </a:extLst>
          </p:cNvPr>
          <p:cNvSpPr txBox="1"/>
          <p:nvPr/>
        </p:nvSpPr>
        <p:spPr>
          <a:xfrm>
            <a:off x="19980080" y="23110418"/>
            <a:ext cx="287913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dirty="0">
                <a:latin typeface="Helvetica" pitchFamily="2" charset="0"/>
              </a:rPr>
              <a:t>common boresight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91FE706-E2A8-4DFC-55A5-DD3BE81676CA}"/>
              </a:ext>
            </a:extLst>
          </p:cNvPr>
          <p:cNvSpPr txBox="1"/>
          <p:nvPr/>
        </p:nvSpPr>
        <p:spPr>
          <a:xfrm>
            <a:off x="9048630" y="35742973"/>
            <a:ext cx="685780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Out-of-band signals from O and N</a:t>
            </a:r>
            <a:r>
              <a:rPr lang="en-US" sz="384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 emission contaminate science data near the Earth’s limb and are measured daily using designated long-pass optical filters (CaF</a:t>
            </a:r>
            <a:r>
              <a:rPr lang="en-US" sz="384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 and SrF</a:t>
            </a:r>
            <a:r>
              <a:rPr lang="en-US" sz="384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E26BDDF-02E3-51C0-6ABD-334C4023A66E}"/>
              </a:ext>
            </a:extLst>
          </p:cNvPr>
          <p:cNvCxnSpPr>
            <a:cxnSpLocks/>
          </p:cNvCxnSpPr>
          <p:nvPr/>
        </p:nvCxnSpPr>
        <p:spPr>
          <a:xfrm flipH="1" flipV="1">
            <a:off x="11128847" y="32492398"/>
            <a:ext cx="1935240" cy="49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A3E59066-BF27-A554-DD7C-84F2818FE8C1}"/>
              </a:ext>
            </a:extLst>
          </p:cNvPr>
          <p:cNvSpPr txBox="1"/>
          <p:nvPr/>
        </p:nvSpPr>
        <p:spPr>
          <a:xfrm>
            <a:off x="13064087" y="32492398"/>
            <a:ext cx="1935240" cy="1554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exospheric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Lyman-alpha</a:t>
            </a:r>
          </a:p>
          <a:p>
            <a:r>
              <a:rPr lang="en-US" sz="2592" dirty="0">
                <a:latin typeface="Helvetica" panose="020B0604020202020204" pitchFamily="34" charset="0"/>
              </a:rPr>
              <a:t>emission line</a:t>
            </a:r>
            <a:endParaRPr lang="en-US" sz="2592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B5365B-BA2A-98D7-0C38-BDDD4E3E3520}"/>
              </a:ext>
            </a:extLst>
          </p:cNvPr>
          <p:cNvSpPr txBox="1"/>
          <p:nvPr/>
        </p:nvSpPr>
        <p:spPr>
          <a:xfrm>
            <a:off x="17379167" y="35872807"/>
            <a:ext cx="14194697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Stellar calibrations target bright EUV stars (green) that are within viewing limits of the s/c (red) for a given orbital vantage but do not transit Earth’s exosphere (blue)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Helvetica" panose="020B0604020202020204" pitchFamily="34" charset="0"/>
                <a:cs typeface="Helvetica" panose="020B0604020202020204" pitchFamily="34" charset="0"/>
              </a:rPr>
              <a:t>Knowledge of the target stellar flux spectrum from past NASA missions enables retrieval of the optical responsivity of each channel/filter across the full wavelength passband</a:t>
            </a:r>
          </a:p>
        </p:txBody>
      </p:sp>
    </p:spTree>
    <p:extLst>
      <p:ext uri="{BB962C8B-B14F-4D97-AF65-F5344CB8AC3E}">
        <p14:creationId xmlns:p14="http://schemas.microsoft.com/office/powerpoint/2010/main" val="362109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4166</TotalTime>
  <Words>364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Waldrop, Lara</dc:creator>
  <cp:lastModifiedBy>Waldrop, Lara</cp:lastModifiedBy>
  <cp:revision>13</cp:revision>
  <dcterms:created xsi:type="dcterms:W3CDTF">2022-11-11T15:19:13Z</dcterms:created>
  <dcterms:modified xsi:type="dcterms:W3CDTF">2022-11-30T16:10:58Z</dcterms:modified>
</cp:coreProperties>
</file>