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2" r:id="rId6"/>
    <p:sldId id="261" r:id="rId7"/>
    <p:sldId id="274" r:id="rId8"/>
    <p:sldId id="264" r:id="rId9"/>
    <p:sldId id="285" r:id="rId10"/>
    <p:sldId id="287" r:id="rId11"/>
    <p:sldId id="288" r:id="rId12"/>
    <p:sldId id="263" r:id="rId13"/>
    <p:sldId id="268" r:id="rId14"/>
    <p:sldId id="291" r:id="rId15"/>
    <p:sldId id="289" r:id="rId16"/>
    <p:sldId id="290" r:id="rId17"/>
    <p:sldId id="293" r:id="rId18"/>
    <p:sldId id="280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Muli" panose="020B0604020202020204" charset="0"/>
      <p:regular r:id="rId22"/>
      <p:italic r:id="rId23"/>
    </p:embeddedFont>
    <p:embeddedFont>
      <p:font typeface="Nixie On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4E590F-EDE6-436B-B223-9F0DE407BDC3}">
  <a:tblStyle styleId="{1B4E590F-EDE6-436B-B223-9F0DE407BDC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Shape 16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Shape 1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695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Shape 16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Shape 1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839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Shape 1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Shape 1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Shape 1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534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Shape 1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005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Shape 1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036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Shape 1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005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Shape 1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Shape 1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Shape 1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Shape 1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Shape 1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Shape 16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1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Shape 15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Shape 1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24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 rot="10800000" flipH="1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7" name="Shape 227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9" name="Shape 249"/>
          <p:cNvGrpSpPr/>
          <p:nvPr/>
        </p:nvGrpSpPr>
        <p:grpSpPr>
          <a:xfrm rot="10800000" flipH="1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2" name="Shape 332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347" name="Shape 347"/>
          <p:cNvGrpSpPr/>
          <p:nvPr/>
        </p:nvGrpSpPr>
        <p:grpSpPr>
          <a:xfrm rot="10800000" flipH="1">
            <a:off x="411206" y="1998368"/>
            <a:ext cx="1322798" cy="1145959"/>
            <a:chOff x="4088875" y="1431100"/>
            <a:chExt cx="3293000" cy="2852775"/>
          </a:xfrm>
        </p:grpSpPr>
        <p:sp>
          <p:nvSpPr>
            <p:cNvPr id="348" name="Shape 34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5" name="Shape 395"/>
          <p:cNvSpPr/>
          <p:nvPr/>
        </p:nvSpPr>
        <p:spPr>
          <a:xfrm rot="10800000" flipH="1">
            <a:off x="-123825" y="28115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 rot="10800000" flipH="1">
            <a:off x="638174" y="3192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 rot="10800000" flipH="1">
            <a:off x="752474" y="120180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 rot="10800000" flipH="1">
            <a:off x="657224" y="4380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9" name="Shape 399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400" name="Shape 40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2" name="Shape 402"/>
          <p:cNvSpPr/>
          <p:nvPr/>
        </p:nvSpPr>
        <p:spPr>
          <a:xfrm>
            <a:off x="203100" y="30227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3" name="Shape 403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404" name="Shape 40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413" name="Shape 41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 rot="10800000" flipH="1">
            <a:off x="-97888" y="626111"/>
            <a:ext cx="1034724" cy="895486"/>
            <a:chOff x="238125" y="1431100"/>
            <a:chExt cx="3296350" cy="2852775"/>
          </a:xfrm>
        </p:grpSpPr>
        <p:sp>
          <p:nvSpPr>
            <p:cNvPr id="418" name="Shape 4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 rot="10800000" flipH="1">
            <a:off x="542924" y="36121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/>
          <p:nvPr/>
        </p:nvSpPr>
        <p:spPr>
          <a:xfrm rot="10800000" flipH="1">
            <a:off x="728999" y="424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/>
          <p:nvPr/>
        </p:nvSpPr>
        <p:spPr>
          <a:xfrm rot="10800000" flipH="1">
            <a:off x="-115052" y="3996025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/>
          <p:nvPr/>
        </p:nvSpPr>
        <p:spPr>
          <a:xfrm rot="10800000" flipH="1">
            <a:off x="411199" y="2586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828838" y="38432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5" name="Shape 505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506" name="Shape 50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144925" y="4214500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517" name="Shape 51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8" name="Shape 51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5" name="Shape 565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566" name="Shape 566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8" name="Shape 648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5" name="Shape 655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7" name="Shape 6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9" name="Shape 659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1" name="Shape 661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662" name="Shape 66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8" name="Shape 668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9" name="Shape 669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70" name="Shape 67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9" name="Shape 67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6" name="Shape 686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687" name="Shape 68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688" name="Shape 68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35" name="Shape 735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7" name="Shape 737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8" name="Shape 738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39" name="Shape 739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740" name="Shape 7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2" name="Shape 742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43" name="Shape 74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744" name="Shape 74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753" name="Shape 75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7" name="Shape 757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758" name="Shape 75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0" name="Shape 840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1" name="Shape 841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2" name="Shape 842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3" name="Shape 843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4" name="Shape 844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45" name="Shape 8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46" name="Shape 8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2" name="Shape 852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930" name="Shape 930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931" name="Shape 93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78" name="Shape 978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9" name="Shape 979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0" name="Shape 980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1" name="Shape 981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82" name="Shape 982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83" name="Shape 98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5" name="Shape 985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986" name="Shape 986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87" name="Shape 98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95" name="Shape 995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96" name="Shape 99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000" name="Shape 1000"/>
          <p:cNvGrpSpPr/>
          <p:nvPr/>
        </p:nvGrpSpPr>
        <p:grpSpPr>
          <a:xfrm rot="10800000" flipH="1">
            <a:off x="7663686" y="3682711"/>
            <a:ext cx="1034724" cy="895486"/>
            <a:chOff x="238125" y="1431100"/>
            <a:chExt cx="3296350" cy="2852775"/>
          </a:xfrm>
        </p:grpSpPr>
        <p:sp>
          <p:nvSpPr>
            <p:cNvPr id="1001" name="Shape 100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4" name="Shape 104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5" name="Shape 104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6" name="Shape 104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83" name="Shape 1083"/>
          <p:cNvSpPr/>
          <p:nvPr/>
        </p:nvSpPr>
        <p:spPr>
          <a:xfrm rot="10800000" flipH="1">
            <a:off x="8486774" y="42307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4" name="Shape 1084"/>
          <p:cNvSpPr/>
          <p:nvPr/>
        </p:nvSpPr>
        <p:spPr>
          <a:xfrm rot="10800000" flipH="1">
            <a:off x="8124824" y="4615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5" name="Shape 1085"/>
          <p:cNvSpPr/>
          <p:nvPr/>
        </p:nvSpPr>
        <p:spPr>
          <a:xfrm rot="10800000" flipH="1">
            <a:off x="7821347" y="2935400"/>
            <a:ext cx="819899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6" name="Shape 1086"/>
          <p:cNvSpPr/>
          <p:nvPr/>
        </p:nvSpPr>
        <p:spPr>
          <a:xfrm rot="10800000" flipH="1">
            <a:off x="8486775" y="351217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8772688" y="446180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088" name="Shape 1088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089" name="Shape 108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5" name="Shape 1095"/>
          <p:cNvSpPr/>
          <p:nvPr/>
        </p:nvSpPr>
        <p:spPr>
          <a:xfrm>
            <a:off x="8081325" y="3153875"/>
            <a:ext cx="299951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SmartGrid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Shape 1659"/>
          <p:cNvSpPr/>
          <p:nvPr/>
        </p:nvSpPr>
        <p:spPr>
          <a:xfrm>
            <a:off x="3619500" y="358924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0" name="Shape 1660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1661" name="Shape 166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299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19BBD5"/>
                </a:solidFill>
              </a:rPr>
              <a:t>Code</a:t>
            </a:r>
            <a:endParaRPr lang="en" b="1" dirty="0">
              <a:solidFill>
                <a:srgbClr val="19BBD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 err="1"/>
              <a:t>Voorbeeld</a:t>
            </a:r>
            <a:r>
              <a:rPr lang="en-US" sz="1800" dirty="0"/>
              <a:t> van </a:t>
            </a:r>
            <a:r>
              <a:rPr lang="en-US" sz="1800" dirty="0" err="1"/>
              <a:t>een</a:t>
            </a:r>
            <a:r>
              <a:rPr lang="en-US" sz="1800" dirty="0"/>
              <a:t> door </a:t>
            </a:r>
            <a:r>
              <a:rPr lang="en-US" sz="1800" dirty="0" err="1"/>
              <a:t>ons</a:t>
            </a:r>
            <a:r>
              <a:rPr lang="en-US" sz="1800" dirty="0"/>
              <a:t> </a:t>
            </a:r>
            <a:r>
              <a:rPr lang="en-US" sz="1800" dirty="0" err="1"/>
              <a:t>gemaakte</a:t>
            </a:r>
            <a:r>
              <a:rPr lang="en-US" sz="1800" dirty="0"/>
              <a:t> class</a:t>
            </a:r>
            <a:r>
              <a:rPr lang="en" sz="1800" dirty="0"/>
              <a:t>.</a:t>
            </a:r>
          </a:p>
        </p:txBody>
      </p:sp>
      <p:grpSp>
        <p:nvGrpSpPr>
          <p:cNvPr id="1662" name="Shape 1662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663" name="Shape 166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B33D315-80E9-4E97-ABE6-DD14AA5D8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89" y="592588"/>
            <a:ext cx="4581906" cy="285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9940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Shape 1659"/>
          <p:cNvSpPr/>
          <p:nvPr/>
        </p:nvSpPr>
        <p:spPr>
          <a:xfrm>
            <a:off x="3619500" y="358924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0" name="Shape 1660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1661" name="Shape 166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299" cy="271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19BBD5"/>
                </a:solidFill>
              </a:rPr>
              <a:t>Code</a:t>
            </a:r>
            <a:endParaRPr lang="en" b="1" dirty="0">
              <a:solidFill>
                <a:srgbClr val="19BBD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/>
              <a:t>Het </a:t>
            </a:r>
            <a:r>
              <a:rPr lang="en-US" sz="1800" dirty="0" err="1"/>
              <a:t>berekenen</a:t>
            </a:r>
            <a:r>
              <a:rPr lang="en-US" sz="1800" dirty="0"/>
              <a:t> van de distance</a:t>
            </a:r>
            <a:endParaRPr lang="en" sz="1800" dirty="0"/>
          </a:p>
        </p:txBody>
      </p:sp>
      <p:grpSp>
        <p:nvGrpSpPr>
          <p:cNvPr id="1662" name="Shape 1662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663" name="Shape 166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ADAD5A0-2450-4C13-B085-E4E34661F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59" y="503826"/>
            <a:ext cx="4604997" cy="30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04388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4572000" y="2641278"/>
            <a:ext cx="2667300" cy="8462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err="1"/>
              <a:t>Stap</a:t>
            </a:r>
            <a:r>
              <a:rPr lang="en-US" b="1" dirty="0"/>
              <a:t> 3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Visualisatie</a:t>
            </a:r>
            <a:r>
              <a:rPr lang="en-US" dirty="0"/>
              <a:t> van de </a:t>
            </a:r>
            <a:r>
              <a:rPr lang="en-US" dirty="0" err="1"/>
              <a:t>uitkomst</a:t>
            </a:r>
            <a:r>
              <a:rPr lang="en-US" dirty="0"/>
              <a:t>.</a:t>
            </a:r>
            <a:endParaRPr lang="en" dirty="0"/>
          </a:p>
        </p:txBody>
      </p:sp>
      <p:sp>
        <p:nvSpPr>
          <p:cNvPr id="1513" name="Shape 1513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Plan van </a:t>
            </a:r>
            <a:r>
              <a:rPr lang="en-US" dirty="0" err="1"/>
              <a:t>aanpak</a:t>
            </a:r>
            <a:endParaRPr lang="en" dirty="0"/>
          </a:p>
        </p:txBody>
      </p:sp>
      <p:sp>
        <p:nvSpPr>
          <p:cNvPr id="5" name="Shape 1512">
            <a:extLst>
              <a:ext uri="{FF2B5EF4-FFF2-40B4-BE49-F238E27FC236}">
                <a16:creationId xmlns:a16="http://schemas.microsoft.com/office/drawing/2014/main" id="{3889BAE8-BBED-4D6E-BF4C-D5CE7859566A}"/>
              </a:ext>
            </a:extLst>
          </p:cNvPr>
          <p:cNvSpPr txBox="1">
            <a:spLocks/>
          </p:cNvSpPr>
          <p:nvPr/>
        </p:nvSpPr>
        <p:spPr>
          <a:xfrm>
            <a:off x="1732700" y="2641278"/>
            <a:ext cx="2667300" cy="846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r>
              <a:rPr lang="en-US" b="1" dirty="0" err="1"/>
              <a:t>Stap</a:t>
            </a:r>
            <a:r>
              <a:rPr lang="en-US" b="1" dirty="0"/>
              <a:t> 1</a:t>
            </a:r>
            <a:endParaRPr lang="en" b="1" dirty="0"/>
          </a:p>
          <a:p>
            <a:pPr>
              <a:buFont typeface="Muli"/>
              <a:buNone/>
            </a:pPr>
            <a:r>
              <a:rPr lang="en-US" dirty="0"/>
              <a:t>Het </a:t>
            </a:r>
            <a:r>
              <a:rPr lang="en-US" dirty="0" err="1"/>
              <a:t>vinden</a:t>
            </a:r>
            <a:r>
              <a:rPr lang="en-US" dirty="0"/>
              <a:t> van de best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slecht</a:t>
            </a:r>
            <a:r>
              <a:rPr lang="en-US" dirty="0"/>
              <a:t> </a:t>
            </a:r>
            <a:r>
              <a:rPr lang="en-US" dirty="0" err="1"/>
              <a:t>mogelijke</a:t>
            </a:r>
            <a:r>
              <a:rPr lang="en-US" dirty="0"/>
              <a:t> </a:t>
            </a:r>
            <a:r>
              <a:rPr lang="en-US" dirty="0" err="1"/>
              <a:t>oplossing</a:t>
            </a:r>
            <a:endParaRPr lang="en" dirty="0"/>
          </a:p>
        </p:txBody>
      </p:sp>
      <p:sp>
        <p:nvSpPr>
          <p:cNvPr id="6" name="Shape 1512">
            <a:extLst>
              <a:ext uri="{FF2B5EF4-FFF2-40B4-BE49-F238E27FC236}">
                <a16:creationId xmlns:a16="http://schemas.microsoft.com/office/drawing/2014/main" id="{513E2910-23C3-4B5F-B91E-E149500A4DBA}"/>
              </a:ext>
            </a:extLst>
          </p:cNvPr>
          <p:cNvSpPr txBox="1">
            <a:spLocks/>
          </p:cNvSpPr>
          <p:nvPr/>
        </p:nvSpPr>
        <p:spPr>
          <a:xfrm>
            <a:off x="1732700" y="3644283"/>
            <a:ext cx="2667300" cy="8462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r>
              <a:rPr lang="en-US" b="1" dirty="0" err="1"/>
              <a:t>Stap</a:t>
            </a:r>
            <a:r>
              <a:rPr lang="en-US" b="1" dirty="0"/>
              <a:t> 2</a:t>
            </a:r>
            <a:endParaRPr lang="en" b="1" dirty="0"/>
          </a:p>
          <a:p>
            <a:pPr>
              <a:buFont typeface="Muli"/>
              <a:buNone/>
            </a:pP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testen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Shape 154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Gegeven</a:t>
            </a:r>
            <a:r>
              <a:rPr lang="en-US" dirty="0"/>
              <a:t> Data</a:t>
            </a:r>
            <a:endParaRPr lang="en" dirty="0"/>
          </a:p>
        </p:txBody>
      </p:sp>
      <p:graphicFrame>
        <p:nvGraphicFramePr>
          <p:cNvPr id="1548" name="Shape 1548"/>
          <p:cNvGraphicFramePr/>
          <p:nvPr>
            <p:extLst>
              <p:ext uri="{D42A27DB-BD31-4B8C-83A1-F6EECF244321}">
                <p14:modId xmlns:p14="http://schemas.microsoft.com/office/powerpoint/2010/main" val="4207860444"/>
              </p:ext>
            </p:extLst>
          </p:nvPr>
        </p:nvGraphicFramePr>
        <p:xfrm>
          <a:off x="1852600" y="2397881"/>
          <a:ext cx="3979050" cy="1818400"/>
        </p:xfrm>
        <a:graphic>
          <a:graphicData uri="http://schemas.openxmlformats.org/drawingml/2006/table">
            <a:tbl>
              <a:tblPr>
                <a:noFill/>
                <a:tableStyleId>{1B4E590F-EDE6-436B-B223-9F0DE407BDC3}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X</a:t>
                      </a:r>
                      <a:endParaRPr lang="en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</a:t>
                      </a:r>
                      <a:endParaRPr lang="en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 err="1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Max.output</a:t>
                      </a:r>
                      <a:endParaRPr lang="en" dirty="0"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47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53.97543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22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66.13021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49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39.82123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Shape 1441"/>
          <p:cNvSpPr txBox="1">
            <a:spLocks noGrp="1"/>
          </p:cNvSpPr>
          <p:nvPr>
            <p:ph type="title"/>
          </p:nvPr>
        </p:nvSpPr>
        <p:spPr>
          <a:xfrm>
            <a:off x="492235" y="22491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Wijk</a:t>
            </a:r>
            <a:endParaRPr lang="en" dirty="0"/>
          </a:p>
        </p:txBody>
      </p:sp>
      <p:sp>
        <p:nvSpPr>
          <p:cNvPr id="1442" name="Shape 1442"/>
          <p:cNvSpPr txBox="1">
            <a:spLocks noGrp="1"/>
          </p:cNvSpPr>
          <p:nvPr>
            <p:ph type="body" idx="1"/>
          </p:nvPr>
        </p:nvSpPr>
        <p:spPr>
          <a:xfrm>
            <a:off x="140039" y="2894400"/>
            <a:ext cx="2879608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Capaciteit</a:t>
            </a:r>
            <a:r>
              <a:rPr lang="en-US" dirty="0"/>
              <a:t> </a:t>
            </a:r>
            <a:r>
              <a:rPr lang="en-US" dirty="0" err="1"/>
              <a:t>batterij</a:t>
            </a:r>
            <a:r>
              <a:rPr lang="en-US" dirty="0"/>
              <a:t> +- 1500 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Capaciteit</a:t>
            </a:r>
            <a:r>
              <a:rPr lang="en-US" dirty="0"/>
              <a:t> huis +- 50</a:t>
            </a:r>
          </a:p>
          <a:p>
            <a:pPr marL="457200" lvl="0" indent="-228600" rtl="0">
              <a:spcBef>
                <a:spcPts val="0"/>
              </a:spcBef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Prijs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= 9 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E3F00-9567-42D3-AC48-68C6AF29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385" y="325950"/>
            <a:ext cx="4386176" cy="328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8973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72" name="Shape 1572"/>
              <p:cNvSpPr txBox="1">
                <a:spLocks noGrp="1"/>
              </p:cNvSpPr>
              <p:nvPr>
                <p:ph type="ctrTitle" idx="4294967295"/>
              </p:nvPr>
            </p:nvSpPr>
            <p:spPr>
              <a:xfrm>
                <a:off x="785038" y="1889229"/>
                <a:ext cx="7772400" cy="894899"/>
              </a:xfrm>
              <a:prstGeom prst="rect">
                <a:avLst/>
              </a:prstGeom>
            </p:spPr>
            <p:txBody>
              <a:bodyPr lIns="91425" tIns="91425" rIns="91425" bIns="91425" anchor="b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" sz="4800" b="1" i="1" smtClean="0">
                              <a:solidFill>
                                <a:srgbClr val="00E1C6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</m:ctrlPr>
                            </m:fPr>
                            <m:num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𝟏𝟓𝟎</m:t>
                              </m:r>
                            </m:num>
                            <m:den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" sz="4800" b="1" i="1">
                              <a:solidFill>
                                <a:srgbClr val="00E1C6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" sz="4800" b="1" i="1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</m:ctrlPr>
                            </m:fPr>
                            <m:num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𝟏𝟐𝟎</m:t>
                              </m:r>
                            </m:num>
                            <m:den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" sz="4800" b="1" i="1">
                              <a:solidFill>
                                <a:srgbClr val="00E1C6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" sz="4800" b="1" i="1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</m:ctrlPr>
                            </m:fPr>
                            <m:num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𝟗𝟎</m:t>
                              </m:r>
                            </m:num>
                            <m:den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" sz="4800" b="1" i="1">
                              <a:solidFill>
                                <a:srgbClr val="00E1C6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" sz="4800" b="1" i="1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</m:ctrlPr>
                            </m:fPr>
                            <m:num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𝟔𝟎</m:t>
                              </m:r>
                            </m:num>
                            <m:den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" sz="4800" b="1" i="1">
                              <a:solidFill>
                                <a:srgbClr val="00E1C6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" sz="4800" b="1" i="1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</m:ctrlPr>
                            </m:fPr>
                            <m:num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𝟑𝟎</m:t>
                              </m:r>
                            </m:num>
                            <m:den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" sz="4800" b="1" dirty="0">
                  <a:solidFill>
                    <a:srgbClr val="00E1C6"/>
                  </a:solidFill>
                  <a:latin typeface="Muli"/>
                  <a:ea typeface="Muli"/>
                  <a:cs typeface="Muli"/>
                  <a:sym typeface="Muli"/>
                </a:endParaRPr>
              </a:p>
            </p:txBody>
          </p:sp>
        </mc:Choice>
        <mc:Fallback xmlns="">
          <p:sp>
            <p:nvSpPr>
              <p:cNvPr id="1572" name="Shape 157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ctrTitle" idx="4294967295"/>
              </p:nvPr>
            </p:nvSpPr>
            <p:spPr>
              <a:xfrm>
                <a:off x="785038" y="1889229"/>
                <a:ext cx="7772400" cy="894899"/>
              </a:xfrm>
              <a:prstGeom prst="rect">
                <a:avLst/>
              </a:prstGeom>
              <a:blipFill>
                <a:blip r:embed="rId3"/>
                <a:stretch>
                  <a:fillRect l="-3843" t="-84354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967559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72" name="Shape 1572"/>
              <p:cNvSpPr txBox="1">
                <a:spLocks noGrp="1"/>
              </p:cNvSpPr>
              <p:nvPr>
                <p:ph type="ctrTitle" idx="4294967295"/>
              </p:nvPr>
            </p:nvSpPr>
            <p:spPr>
              <a:xfrm>
                <a:off x="785038" y="1889229"/>
                <a:ext cx="7772400" cy="894899"/>
              </a:xfrm>
              <a:prstGeom prst="rect">
                <a:avLst/>
              </a:prstGeom>
            </p:spPr>
            <p:txBody>
              <a:bodyPr lIns="91425" tIns="91425" rIns="91425" bIns="91425" anchor="b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" sz="4800" b="1" i="1" smtClean="0">
                              <a:solidFill>
                                <a:srgbClr val="00E1C6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</m:ctrlPr>
                            </m:fPr>
                            <m:num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𝟏𝟓𝟎</m:t>
                              </m:r>
                            </m:num>
                            <m:den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" sz="4800" b="1" i="1">
                              <a:solidFill>
                                <a:srgbClr val="00E1C6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" sz="4800" b="1" i="1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</m:ctrlPr>
                            </m:fPr>
                            <m:num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𝟏𝟐𝟎</m:t>
                              </m:r>
                            </m:num>
                            <m:den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" sz="4800" b="1" i="1">
                              <a:solidFill>
                                <a:srgbClr val="00E1C6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" sz="4800" b="1" i="1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</m:ctrlPr>
                            </m:fPr>
                            <m:num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𝟗𝟎</m:t>
                              </m:r>
                            </m:num>
                            <m:den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" sz="4800" b="1" i="1">
                              <a:solidFill>
                                <a:srgbClr val="00E1C6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" sz="4800" b="1" i="1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</m:ctrlPr>
                            </m:fPr>
                            <m:num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𝟔𝟎</m:t>
                              </m:r>
                            </m:num>
                            <m:den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" sz="4800" b="1" i="1">
                              <a:solidFill>
                                <a:srgbClr val="00E1C6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" sz="4800" b="1" i="1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</m:ctrlPr>
                            </m:fPr>
                            <m:num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𝟑𝟎</m:t>
                              </m:r>
                            </m:num>
                            <m:den>
                              <m:r>
                                <a:rPr lang="en-US" sz="4800" b="1" i="1" smtClean="0">
                                  <a:solidFill>
                                    <a:srgbClr val="00E1C6"/>
                                  </a:solidFill>
                                  <a:latin typeface="Cambria Math" panose="02040503050406030204" pitchFamily="18" charset="0"/>
                                  <a:sym typeface="Muli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" sz="4800" b="1" dirty="0">
                  <a:solidFill>
                    <a:srgbClr val="00E1C6"/>
                  </a:solidFill>
                  <a:latin typeface="Muli"/>
                  <a:ea typeface="Muli"/>
                  <a:cs typeface="Muli"/>
                  <a:sym typeface="Muli"/>
                </a:endParaRPr>
              </a:p>
            </p:txBody>
          </p:sp>
        </mc:Choice>
        <mc:Fallback xmlns="">
          <p:sp>
            <p:nvSpPr>
              <p:cNvPr id="1572" name="Shape 157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ctrTitle" idx="4294967295"/>
              </p:nvPr>
            </p:nvSpPr>
            <p:spPr>
              <a:xfrm>
                <a:off x="785038" y="1889229"/>
                <a:ext cx="7772400" cy="894899"/>
              </a:xfrm>
              <a:prstGeom prst="rect">
                <a:avLst/>
              </a:prstGeom>
              <a:blipFill>
                <a:blip r:embed="rId3"/>
                <a:stretch>
                  <a:fillRect l="-3843" t="-84354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3" name="Shape 1573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600739" y="3124922"/>
                <a:ext cx="7772400" cy="4632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-US" sz="2800" b="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en" sz="2800" dirty="0"/>
                  <a:t>	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sz="2800" dirty="0"/>
                  <a:t> 	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sz="2800" dirty="0"/>
                  <a:t>	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sz="2800" dirty="0"/>
                  <a:t>	       1</a:t>
                </a:r>
              </a:p>
            </p:txBody>
          </p:sp>
        </mc:Choice>
        <mc:Fallback xmlns="">
          <p:sp>
            <p:nvSpPr>
              <p:cNvPr id="1573" name="Shape 157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600739" y="3124922"/>
                <a:ext cx="7772400" cy="463200"/>
              </a:xfrm>
              <a:prstGeom prst="rect">
                <a:avLst/>
              </a:prstGeom>
              <a:blipFill>
                <a:blip r:embed="rId4"/>
                <a:stretch>
                  <a:fillRect t="-2632" b="-5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1573">
            <a:extLst>
              <a:ext uri="{FF2B5EF4-FFF2-40B4-BE49-F238E27FC236}">
                <a16:creationId xmlns:a16="http://schemas.microsoft.com/office/drawing/2014/main" id="{5C784FC0-7433-4B79-B604-AA38C040CCE1}"/>
              </a:ext>
            </a:extLst>
          </p:cNvPr>
          <p:cNvSpPr txBox="1">
            <a:spLocks/>
          </p:cNvSpPr>
          <p:nvPr/>
        </p:nvSpPr>
        <p:spPr>
          <a:xfrm>
            <a:off x="3012558" y="3638830"/>
            <a:ext cx="2509284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800" dirty="0"/>
              <a:t>	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hape 1573">
                <a:extLst>
                  <a:ext uri="{FF2B5EF4-FFF2-40B4-BE49-F238E27FC236}">
                    <a16:creationId xmlns:a16="http://schemas.microsoft.com/office/drawing/2014/main" id="{99E93FE4-43C5-45AB-BAA4-EE5E3919F2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2168" y="4152738"/>
                <a:ext cx="1577162" cy="46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19BBD5"/>
                  </a:buClr>
                  <a:buFont typeface="Muli"/>
                  <a:buChar char="◇"/>
                  <a:defRPr sz="1400" b="0" i="0" u="none" strike="noStrike" cap="none">
                    <a:solidFill>
                      <a:srgbClr val="C6DAEC"/>
                    </a:solidFill>
                    <a:latin typeface="Muli"/>
                    <a:ea typeface="Muli"/>
                    <a:cs typeface="Muli"/>
                    <a:sym typeface="Muli"/>
                    <a:rtl val="0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19BBD5"/>
                  </a:buClr>
                  <a:buFont typeface="Muli"/>
                  <a:buChar char="￭"/>
                  <a:defRPr sz="1400" b="0" i="0" u="none" strike="noStrike" cap="none">
                    <a:solidFill>
                      <a:srgbClr val="C6DAEC"/>
                    </a:solidFill>
                    <a:latin typeface="Muli"/>
                    <a:ea typeface="Muli"/>
                    <a:cs typeface="Muli"/>
                    <a:sym typeface="Muli"/>
                    <a:rtl val="0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19BBD5"/>
                  </a:buClr>
                  <a:buFont typeface="Muli"/>
                  <a:buChar char="￮"/>
                  <a:defRPr sz="1400" b="0" i="0" u="none" strike="noStrike" cap="none">
                    <a:solidFill>
                      <a:srgbClr val="C6DAEC"/>
                    </a:solidFill>
                    <a:latin typeface="Muli"/>
                    <a:ea typeface="Muli"/>
                    <a:cs typeface="Muli"/>
                    <a:sym typeface="Muli"/>
                    <a:rtl val="0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19BBD5"/>
                  </a:buClr>
                  <a:buFont typeface="Muli"/>
                  <a:buNone/>
                  <a:defRPr sz="1400" b="0" i="0" u="none" strike="noStrike" cap="none">
                    <a:solidFill>
                      <a:srgbClr val="C6DAEC"/>
                    </a:solidFill>
                    <a:latin typeface="Muli"/>
                    <a:ea typeface="Muli"/>
                    <a:cs typeface="Muli"/>
                    <a:sym typeface="Muli"/>
                    <a:rtl val="0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19BBD5"/>
                  </a:buClr>
                  <a:buFont typeface="Muli"/>
                  <a:buNone/>
                  <a:defRPr sz="1400" b="0" i="0" u="none" strike="noStrike" cap="none">
                    <a:solidFill>
                      <a:srgbClr val="C6DAEC"/>
                    </a:solidFill>
                    <a:latin typeface="Muli"/>
                    <a:ea typeface="Muli"/>
                    <a:cs typeface="Muli"/>
                    <a:sym typeface="Muli"/>
                    <a:rtl val="0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C6DAEC"/>
                  </a:buClr>
                  <a:buFont typeface="Muli"/>
                  <a:buNone/>
                  <a:defRPr sz="1400" b="0" i="0" u="none" strike="noStrike" cap="none">
                    <a:solidFill>
                      <a:srgbClr val="C6DAEC"/>
                    </a:solidFill>
                    <a:latin typeface="Muli"/>
                    <a:ea typeface="Muli"/>
                    <a:cs typeface="Muli"/>
                    <a:sym typeface="Muli"/>
                    <a:rtl val="0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C6DAEC"/>
                  </a:buClr>
                  <a:buFont typeface="Muli"/>
                  <a:buNone/>
                  <a:defRPr sz="1400" b="0" i="0" u="none" strike="noStrike" cap="none">
                    <a:solidFill>
                      <a:srgbClr val="C6DAEC"/>
                    </a:solidFill>
                    <a:latin typeface="Muli"/>
                    <a:ea typeface="Muli"/>
                    <a:cs typeface="Muli"/>
                    <a:sym typeface="Muli"/>
                    <a:rtl val="0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C6DAEC"/>
                  </a:buClr>
                  <a:buFont typeface="Muli"/>
                  <a:buNone/>
                  <a:defRPr sz="1400" b="0" i="0" u="none" strike="noStrike" cap="none">
                    <a:solidFill>
                      <a:srgbClr val="C6DAEC"/>
                    </a:solidFill>
                    <a:latin typeface="Muli"/>
                    <a:ea typeface="Muli"/>
                    <a:cs typeface="Muli"/>
                    <a:sym typeface="Muli"/>
                    <a:rtl val="0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C6DAEC"/>
                  </a:buClr>
                  <a:buFont typeface="Muli"/>
                  <a:buNone/>
                  <a:defRPr sz="1400" b="0" i="0" u="none" strike="noStrike" cap="none">
                    <a:solidFill>
                      <a:srgbClr val="C6DAEC"/>
                    </a:solidFill>
                    <a:latin typeface="Muli"/>
                    <a:ea typeface="Muli"/>
                    <a:cs typeface="Muli"/>
                    <a:sym typeface="Muli"/>
                    <a:rtl val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340000</m:t>
                        </m:r>
                      </m:sup>
                    </m:sSup>
                  </m:oMath>
                </a14:m>
                <a:r>
                  <a:rPr lang="en" sz="2800" dirty="0"/>
                  <a:t>   </a:t>
                </a:r>
              </a:p>
            </p:txBody>
          </p:sp>
        </mc:Choice>
        <mc:Fallback xmlns="">
          <p:sp>
            <p:nvSpPr>
              <p:cNvPr id="6" name="Shape 1573">
                <a:extLst>
                  <a:ext uri="{FF2B5EF4-FFF2-40B4-BE49-F238E27FC236}">
                    <a16:creationId xmlns:a16="http://schemas.microsoft.com/office/drawing/2014/main" id="{99E93FE4-43C5-45AB-BAA4-EE5E3919F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168" y="4152738"/>
                <a:ext cx="1577162" cy="463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382356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Shape 1572"/>
          <p:cNvSpPr txBox="1">
            <a:spLocks noGrp="1"/>
          </p:cNvSpPr>
          <p:nvPr>
            <p:ph type="ctrTitle" idx="4294967295"/>
          </p:nvPr>
        </p:nvSpPr>
        <p:spPr>
          <a:xfrm>
            <a:off x="685800" y="57179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800" b="1" dirty="0" err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Mogelijke</a:t>
            </a:r>
            <a:r>
              <a:rPr lang="en-US" sz="48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4800" b="1" dirty="0" err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Algoritmes</a:t>
            </a:r>
            <a:endParaRPr lang="en" sz="4800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4" name="Shape 1574"/>
              <p:cNvSpPr txBox="1">
                <a:spLocks noGrp="1"/>
              </p:cNvSpPr>
              <p:nvPr>
                <p:ph type="ctrTitle" idx="4294967295"/>
              </p:nvPr>
            </p:nvSpPr>
            <p:spPr>
              <a:xfrm>
                <a:off x="685800" y="3505499"/>
                <a:ext cx="7772400" cy="894899"/>
              </a:xfrm>
              <a:prstGeom prst="rect">
                <a:avLst/>
              </a:prstGeom>
            </p:spPr>
            <p:txBody>
              <a:bodyPr lIns="91425" tIns="91425" rIns="91425" bIns="91425" anchor="b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" sz="4800" b="1" i="1" smtClean="0">
                              <a:solidFill>
                                <a:srgbClr val="3292E1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</m:ctrlPr>
                        </m:sSupPr>
                        <m:e>
                          <m:r>
                            <a:rPr lang="en-US" sz="4800" b="1" i="1" smtClean="0">
                              <a:solidFill>
                                <a:srgbClr val="3292E1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  <m:t>𝑨</m:t>
                          </m:r>
                        </m:e>
                        <m:sup>
                          <m:r>
                            <a:rPr lang="en-US" sz="4800" b="1" i="1" smtClean="0">
                              <a:solidFill>
                                <a:srgbClr val="3292E1"/>
                              </a:solidFill>
                              <a:latin typeface="Cambria Math" panose="02040503050406030204" pitchFamily="18" charset="0"/>
                              <a:sym typeface="Muli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" sz="4800" b="1" dirty="0">
                  <a:solidFill>
                    <a:srgbClr val="3292E1"/>
                  </a:solidFill>
                  <a:latin typeface="Muli"/>
                  <a:ea typeface="Muli"/>
                  <a:cs typeface="Muli"/>
                  <a:sym typeface="Muli"/>
                </a:endParaRPr>
              </a:p>
            </p:txBody>
          </p:sp>
        </mc:Choice>
        <mc:Fallback xmlns="">
          <p:sp>
            <p:nvSpPr>
              <p:cNvPr id="1574" name="Shape 15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ctrTitle" idx="4294967295"/>
              </p:nvPr>
            </p:nvSpPr>
            <p:spPr>
              <a:xfrm>
                <a:off x="685800" y="3505499"/>
                <a:ext cx="7772400" cy="894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5" name="Shape 1575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err="1"/>
              <a:t>Zoekt</a:t>
            </a:r>
            <a:r>
              <a:rPr lang="en-US" dirty="0"/>
              <a:t> de </a:t>
            </a:r>
            <a:r>
              <a:rPr lang="en-US" dirty="0" err="1"/>
              <a:t>kortste</a:t>
            </a:r>
            <a:r>
              <a:rPr lang="en-US" dirty="0"/>
              <a:t> </a:t>
            </a:r>
            <a:r>
              <a:rPr lang="en-US" dirty="0" err="1"/>
              <a:t>weg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punten</a:t>
            </a:r>
            <a:endParaRPr lang="en" dirty="0"/>
          </a:p>
        </p:txBody>
      </p:sp>
      <p:sp>
        <p:nvSpPr>
          <p:cNvPr id="1576" name="Shape 1576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4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4800" b="1" dirty="0">
                <a:latin typeface="Muli"/>
                <a:ea typeface="Muli"/>
                <a:cs typeface="Muli"/>
                <a:sym typeface="Muli"/>
              </a:rPr>
              <a:t>Fireworks </a:t>
            </a:r>
            <a:endParaRPr lang="en" sz="48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77" name="Shape 1577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Kan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de </a:t>
            </a:r>
            <a:r>
              <a:rPr lang="en-US" dirty="0" err="1"/>
              <a:t>locaties</a:t>
            </a:r>
            <a:r>
              <a:rPr lang="en-US" dirty="0"/>
              <a:t> van </a:t>
            </a:r>
            <a:r>
              <a:rPr lang="en-US" dirty="0" err="1"/>
              <a:t>batterijen</a:t>
            </a:r>
            <a:r>
              <a:rPr lang="en-US" dirty="0"/>
              <a:t> random </a:t>
            </a:r>
            <a:r>
              <a:rPr lang="en-US" dirty="0" err="1"/>
              <a:t>zijn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86526758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/>
              <a:t>Thanks!</a:t>
            </a:r>
          </a:p>
        </p:txBody>
      </p:sp>
      <p:sp>
        <p:nvSpPr>
          <p:cNvPr id="1670" name="Shape 1670"/>
          <p:cNvSpPr txBox="1">
            <a:spLocks noGrp="1"/>
          </p:cNvSpPr>
          <p:nvPr>
            <p:ph type="body" idx="4294967295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 err="1"/>
              <a:t>Zijn</a:t>
            </a:r>
            <a:r>
              <a:rPr lang="en-US" sz="3600" b="1" dirty="0"/>
              <a:t> </a:t>
            </a:r>
            <a:r>
              <a:rPr lang="en-US" sz="3600" b="1" dirty="0" err="1"/>
              <a:t>er</a:t>
            </a:r>
            <a:r>
              <a:rPr lang="en-US" sz="3600" b="1" dirty="0"/>
              <a:t> </a:t>
            </a:r>
            <a:r>
              <a:rPr lang="en-US" sz="3600" b="1" dirty="0" err="1"/>
              <a:t>nog</a:t>
            </a:r>
            <a:r>
              <a:rPr lang="en-US" sz="3600" b="1" dirty="0"/>
              <a:t> </a:t>
            </a:r>
            <a:r>
              <a:rPr lang="en-US" sz="3600" b="1" dirty="0" err="1"/>
              <a:t>vragen</a:t>
            </a:r>
            <a:r>
              <a:rPr lang="en-US" sz="3600" b="1" dirty="0"/>
              <a:t>?</a:t>
            </a:r>
            <a:endParaRPr lang="en" sz="3600" b="1" dirty="0"/>
          </a:p>
        </p:txBody>
      </p:sp>
      <p:grpSp>
        <p:nvGrpSpPr>
          <p:cNvPr id="1671" name="Shape 1671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72" name="Shape 1672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19" name="Shape 1719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dirty="0"/>
              <a:t>Hello!</a:t>
            </a:r>
          </a:p>
        </p:txBody>
      </p:sp>
      <p:sp>
        <p:nvSpPr>
          <p:cNvPr id="1423" name="Shape 1423"/>
          <p:cNvSpPr txBox="1">
            <a:spLocks noGrp="1"/>
          </p:cNvSpPr>
          <p:nvPr>
            <p:ph type="body" idx="4294967295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W</a:t>
            </a:r>
            <a:r>
              <a:rPr lang="en-US" sz="3600" b="1" dirty="0"/>
              <a:t>e </a:t>
            </a:r>
            <a:r>
              <a:rPr lang="en-US" sz="3600" b="1" dirty="0" err="1"/>
              <a:t>zijn</a:t>
            </a:r>
            <a:r>
              <a:rPr lang="en-US" sz="3600" b="1" dirty="0"/>
              <a:t> team </a:t>
            </a:r>
            <a:r>
              <a:rPr lang="en-US" sz="3600" b="1" dirty="0" err="1"/>
              <a:t>SmartGrid</a:t>
            </a:r>
            <a:r>
              <a:rPr lang="en-US" sz="3600" b="1" dirty="0"/>
              <a:t> 10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Casper Lammers, Lisette van </a:t>
            </a:r>
            <a:r>
              <a:rPr lang="en-US" dirty="0" err="1"/>
              <a:t>Nieuwkerk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David Mokken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F6FAF-D438-499D-8EEC-2D4D8CDD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126" y="961975"/>
            <a:ext cx="1438275" cy="28765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Introductie</a:t>
            </a:r>
            <a:endParaRPr lang="en" dirty="0"/>
          </a:p>
        </p:txBody>
      </p:sp>
      <p:sp>
        <p:nvSpPr>
          <p:cNvPr id="1430" name="Shape 143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Groene</a:t>
            </a:r>
            <a:r>
              <a:rPr lang="en-US" dirty="0"/>
              <a:t> </a:t>
            </a:r>
            <a:r>
              <a:rPr lang="en-US" dirty="0" err="1"/>
              <a:t>stroom</a:t>
            </a:r>
            <a:r>
              <a:rPr lang="en-US" dirty="0"/>
              <a:t> is the way to go</a:t>
            </a:r>
            <a:endParaRPr lang="en" dirty="0"/>
          </a:p>
        </p:txBody>
      </p:sp>
      <p:sp>
        <p:nvSpPr>
          <p:cNvPr id="1431" name="Shape 143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4800"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hape 143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denk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stekker</a:t>
            </a:r>
            <a:r>
              <a:rPr lang="en-US" dirty="0"/>
              <a:t> van </a:t>
            </a:r>
            <a:r>
              <a:rPr lang="en-US" dirty="0" err="1"/>
              <a:t>mijn</a:t>
            </a:r>
            <a:r>
              <a:rPr lang="en-US" dirty="0"/>
              <a:t> bed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in </a:t>
            </a:r>
            <a:r>
              <a:rPr lang="en-US" dirty="0" err="1"/>
              <a:t>zat</a:t>
            </a:r>
            <a:r>
              <a:rPr lang="en-US" dirty="0"/>
              <a:t>.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voel</a:t>
            </a:r>
            <a:r>
              <a:rPr lang="en-US" dirty="0"/>
              <a:t> </a:t>
            </a:r>
            <a:r>
              <a:rPr lang="en-US" dirty="0" err="1"/>
              <a:t>mij</a:t>
            </a:r>
            <a:r>
              <a:rPr lang="en-US" dirty="0"/>
              <a:t> </a:t>
            </a:r>
            <a:r>
              <a:rPr lang="en-US" dirty="0" err="1"/>
              <a:t>totaal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opgeladen</a:t>
            </a:r>
            <a:r>
              <a:rPr lang="en-US" dirty="0"/>
              <a:t>.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0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dirty="0"/>
              <a:t>Doel van de case</a:t>
            </a:r>
            <a:endParaRPr lang="en" sz="4400" dirty="0"/>
          </a:p>
        </p:txBody>
      </p:sp>
      <p:sp>
        <p:nvSpPr>
          <p:cNvPr id="1448" name="Shape 1448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4"/>
            <a:ext cx="43337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err="1"/>
              <a:t>Optimaal</a:t>
            </a:r>
            <a:r>
              <a:rPr lang="en-US" sz="2400" dirty="0"/>
              <a:t> </a:t>
            </a:r>
            <a:r>
              <a:rPr lang="en-US" sz="2400" dirty="0" err="1"/>
              <a:t>linken</a:t>
            </a:r>
            <a:r>
              <a:rPr lang="en-US" sz="2400" dirty="0"/>
              <a:t> van </a:t>
            </a:r>
            <a:r>
              <a:rPr lang="en-US" sz="2400" dirty="0" err="1"/>
              <a:t>huizen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batterijen</a:t>
            </a:r>
            <a:endParaRPr lang="en" sz="2400" dirty="0"/>
          </a:p>
        </p:txBody>
      </p:sp>
      <p:grpSp>
        <p:nvGrpSpPr>
          <p:cNvPr id="1449" name="Shape 1449"/>
          <p:cNvGrpSpPr/>
          <p:nvPr/>
        </p:nvGrpSpPr>
        <p:grpSpPr>
          <a:xfrm flipH="1">
            <a:off x="659158" y="676999"/>
            <a:ext cx="3112543" cy="2696443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885570" y="952450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1604965" y="2201850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05" name="Shape 1505"/>
          <p:cNvSpPr/>
          <p:nvPr/>
        </p:nvSpPr>
        <p:spPr>
          <a:xfrm>
            <a:off x="2657037" y="2114501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7" name="Shape 1507"/>
          <p:cNvSpPr/>
          <p:nvPr/>
        </p:nvSpPr>
        <p:spPr>
          <a:xfrm rot="2327012">
            <a:off x="2870272" y="1771645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Shape 144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Grid</a:t>
            </a:r>
            <a:endParaRPr lang="en" dirty="0"/>
          </a:p>
        </p:txBody>
      </p:sp>
      <p:sp>
        <p:nvSpPr>
          <p:cNvPr id="1442" name="Shape 1442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Huizen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Batterijen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Kabels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680453-C5F4-4962-BBD2-6A60FF657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563" y="1567462"/>
            <a:ext cx="3130115" cy="235439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Shape 161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Opdracht</a:t>
            </a:r>
            <a:endParaRPr lang="en" dirty="0"/>
          </a:p>
        </p:txBody>
      </p:sp>
      <p:sp>
        <p:nvSpPr>
          <p:cNvPr id="1619" name="Shape 16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 b="1" dirty="0"/>
              <a:t>A:</a:t>
            </a:r>
            <a:endParaRPr lang="en" sz="1000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000" dirty="0" err="1"/>
              <a:t>Verbind</a:t>
            </a:r>
            <a:r>
              <a:rPr lang="en-US" sz="1000" dirty="0"/>
              <a:t> </a:t>
            </a:r>
            <a:r>
              <a:rPr lang="en-US" sz="1000" dirty="0" err="1"/>
              <a:t>alle</a:t>
            </a:r>
            <a:r>
              <a:rPr lang="en-US" sz="1000" dirty="0"/>
              <a:t> </a:t>
            </a:r>
            <a:r>
              <a:rPr lang="en-US" sz="1000" dirty="0" err="1"/>
              <a:t>huizen</a:t>
            </a:r>
            <a:r>
              <a:rPr lang="en-US" sz="1000" dirty="0"/>
              <a:t> in de </a:t>
            </a:r>
            <a:r>
              <a:rPr lang="en-US" sz="1000" dirty="0" err="1"/>
              <a:t>drie</a:t>
            </a:r>
            <a:r>
              <a:rPr lang="en-US" sz="1000" dirty="0"/>
              <a:t> </a:t>
            </a:r>
            <a:r>
              <a:rPr lang="en-US" sz="1000" dirty="0" err="1"/>
              <a:t>wijken</a:t>
            </a:r>
            <a:r>
              <a:rPr lang="en-US" sz="1000" dirty="0"/>
              <a:t> </a:t>
            </a:r>
            <a:r>
              <a:rPr lang="en-US" sz="1000" dirty="0" err="1"/>
              <a:t>aan</a:t>
            </a:r>
            <a:r>
              <a:rPr lang="en-US" sz="1000" dirty="0"/>
              <a:t> </a:t>
            </a:r>
            <a:r>
              <a:rPr lang="en-US" sz="1000" dirty="0" err="1"/>
              <a:t>een</a:t>
            </a:r>
            <a:r>
              <a:rPr lang="en-US" sz="1000" dirty="0"/>
              <a:t> </a:t>
            </a:r>
            <a:r>
              <a:rPr lang="en-US" sz="1000" dirty="0" err="1"/>
              <a:t>batterij</a:t>
            </a:r>
            <a:endParaRPr lang="en" sz="1000" dirty="0"/>
          </a:p>
        </p:txBody>
      </p:sp>
      <p:sp>
        <p:nvSpPr>
          <p:cNvPr id="1620" name="Shape 1620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 b="1" dirty="0"/>
              <a:t>B:</a:t>
            </a:r>
            <a:endParaRPr lang="en" sz="1000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000" dirty="0" err="1"/>
              <a:t>Bereken</a:t>
            </a:r>
            <a:r>
              <a:rPr lang="en-US" sz="1000" dirty="0"/>
              <a:t> de </a:t>
            </a:r>
            <a:r>
              <a:rPr lang="en-US" sz="1000" dirty="0" err="1"/>
              <a:t>kosten</a:t>
            </a:r>
            <a:r>
              <a:rPr lang="en-US" sz="1000" dirty="0"/>
              <a:t> </a:t>
            </a:r>
            <a:r>
              <a:rPr lang="en-US" sz="1000" dirty="0" err="1"/>
              <a:t>voor</a:t>
            </a:r>
            <a:r>
              <a:rPr lang="en-US" sz="1000" dirty="0"/>
              <a:t> de </a:t>
            </a:r>
            <a:r>
              <a:rPr lang="en-US" sz="1000" dirty="0" err="1"/>
              <a:t>wijken</a:t>
            </a:r>
            <a:endParaRPr lang="en" sz="1000" dirty="0"/>
          </a:p>
        </p:txBody>
      </p:sp>
      <p:sp>
        <p:nvSpPr>
          <p:cNvPr id="1621" name="Shape 1621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 b="1" dirty="0"/>
              <a:t>C:</a:t>
            </a:r>
            <a:endParaRPr lang="en" sz="1000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000" dirty="0" err="1"/>
              <a:t>Verplaats</a:t>
            </a:r>
            <a:r>
              <a:rPr lang="en-US" sz="1000" dirty="0"/>
              <a:t> de </a:t>
            </a:r>
            <a:r>
              <a:rPr lang="en-US" sz="1000" dirty="0" err="1"/>
              <a:t>batterijen</a:t>
            </a:r>
            <a:r>
              <a:rPr lang="en-US" sz="1000" dirty="0"/>
              <a:t> </a:t>
            </a:r>
            <a:r>
              <a:rPr lang="en-US" sz="1000" dirty="0" err="1"/>
              <a:t>en</a:t>
            </a:r>
            <a:r>
              <a:rPr lang="en-US" sz="1000" dirty="0"/>
              <a:t> </a:t>
            </a:r>
            <a:r>
              <a:rPr lang="en-US" sz="1000" dirty="0" err="1"/>
              <a:t>probeer</a:t>
            </a:r>
            <a:r>
              <a:rPr lang="en-US" sz="1000" dirty="0"/>
              <a:t> </a:t>
            </a:r>
            <a:r>
              <a:rPr lang="en-US" sz="1000" dirty="0" err="1"/>
              <a:t>een</a:t>
            </a:r>
            <a:r>
              <a:rPr lang="en-US" sz="1000" dirty="0"/>
              <a:t> </a:t>
            </a:r>
            <a:r>
              <a:rPr lang="en-US" sz="1000" dirty="0" err="1"/>
              <a:t>beter</a:t>
            </a:r>
            <a:r>
              <a:rPr lang="en-US" sz="1000" dirty="0"/>
              <a:t> </a:t>
            </a:r>
            <a:r>
              <a:rPr lang="en-US" sz="1000" dirty="0" err="1"/>
              <a:t>resultaat</a:t>
            </a:r>
            <a:r>
              <a:rPr lang="en-US" sz="1000" dirty="0"/>
              <a:t> de </a:t>
            </a:r>
            <a:r>
              <a:rPr lang="en-US" sz="1000" dirty="0" err="1"/>
              <a:t>realiseren</a:t>
            </a:r>
            <a:endParaRPr lang="en" sz="1000" dirty="0"/>
          </a:p>
          <a:p>
            <a:pPr lvl="0" rtl="0">
              <a:spcBef>
                <a:spcPts val="0"/>
              </a:spcBef>
              <a:buNone/>
            </a:pPr>
            <a:endParaRPr sz="1000" dirty="0"/>
          </a:p>
        </p:txBody>
      </p:sp>
      <p:sp>
        <p:nvSpPr>
          <p:cNvPr id="1622" name="Shape 1622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 b="1" dirty="0"/>
              <a:t>D:</a:t>
            </a:r>
            <a:endParaRPr lang="en" sz="1000" b="1" dirty="0"/>
          </a:p>
          <a:p>
            <a:pPr lvl="0" rtl="0">
              <a:spcBef>
                <a:spcPts val="0"/>
              </a:spcBef>
              <a:buNone/>
            </a:pPr>
            <a:r>
              <a:rPr lang="en-US" sz="1000" dirty="0" err="1"/>
              <a:t>Optimaliseer</a:t>
            </a:r>
            <a:r>
              <a:rPr lang="en-US" sz="1000" dirty="0"/>
              <a:t> het </a:t>
            </a:r>
            <a:r>
              <a:rPr lang="en-US" sz="1000" dirty="0" err="1"/>
              <a:t>SmartGrid</a:t>
            </a:r>
            <a:r>
              <a:rPr lang="en-US" sz="1000" dirty="0"/>
              <a:t> </a:t>
            </a:r>
            <a:r>
              <a:rPr lang="en-US" sz="1000" dirty="0" err="1"/>
              <a:t>voor</a:t>
            </a:r>
            <a:r>
              <a:rPr lang="en-US" sz="1000" dirty="0"/>
              <a:t> de </a:t>
            </a:r>
            <a:r>
              <a:rPr lang="en-US" sz="1000" dirty="0" err="1"/>
              <a:t>drie</a:t>
            </a:r>
            <a:r>
              <a:rPr lang="en-US" sz="1000" dirty="0"/>
              <a:t> </a:t>
            </a:r>
            <a:r>
              <a:rPr lang="en-US" sz="1000" dirty="0" err="1"/>
              <a:t>wijken</a:t>
            </a:r>
            <a:r>
              <a:rPr lang="en-US" sz="1000" dirty="0"/>
              <a:t>.</a:t>
            </a:r>
            <a:endParaRPr lang="en" sz="1000"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Shape 15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Voorwaarden</a:t>
            </a:r>
            <a:endParaRPr lang="en" dirty="0"/>
          </a:p>
        </p:txBody>
      </p:sp>
      <p:sp>
        <p:nvSpPr>
          <p:cNvPr id="1520" name="Shape 1520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err="1"/>
              <a:t>Batterijen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Batterijen</a:t>
            </a:r>
            <a:r>
              <a:rPr lang="en-US" dirty="0"/>
              <a:t> </a:t>
            </a:r>
            <a:r>
              <a:rPr lang="en-US" dirty="0" err="1"/>
              <a:t>mogen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verbonden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.</a:t>
            </a:r>
            <a:endParaRPr lang="en" dirty="0"/>
          </a:p>
        </p:txBody>
      </p:sp>
      <p:sp>
        <p:nvSpPr>
          <p:cNvPr id="1521" name="Shape 1521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err="1"/>
              <a:t>Huizen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Huizen</a:t>
            </a:r>
            <a:r>
              <a:rPr lang="en-US" dirty="0"/>
              <a:t> </a:t>
            </a:r>
            <a:r>
              <a:rPr lang="en-US" dirty="0" err="1"/>
              <a:t>mogen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vebonden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. </a:t>
            </a:r>
            <a:endParaRPr lang="en" dirty="0"/>
          </a:p>
        </p:txBody>
      </p:sp>
      <p:sp>
        <p:nvSpPr>
          <p:cNvPr id="1522" name="Shape 1522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err="1"/>
              <a:t>Kabels</a:t>
            </a:r>
            <a:endParaRPr lang="en" b="1" dirty="0"/>
          </a:p>
          <a:p>
            <a:pPr lvl="0" rtl="0">
              <a:spcBef>
                <a:spcPts val="0"/>
              </a:spcBef>
              <a:buNone/>
            </a:pPr>
            <a:r>
              <a:rPr lang="en-US" dirty="0" err="1"/>
              <a:t>Kabels</a:t>
            </a:r>
            <a:r>
              <a:rPr lang="en-US" dirty="0"/>
              <a:t> </a:t>
            </a:r>
            <a:r>
              <a:rPr lang="en-US" dirty="0" err="1"/>
              <a:t>mogen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door of “</a:t>
            </a:r>
            <a:r>
              <a:rPr lang="en-US" dirty="0" err="1"/>
              <a:t>onder</a:t>
            </a:r>
            <a:r>
              <a:rPr lang="en-US" dirty="0"/>
              <a:t>” </a:t>
            </a:r>
            <a:r>
              <a:rPr lang="en-US" dirty="0" err="1"/>
              <a:t>elkaar</a:t>
            </a:r>
            <a:r>
              <a:rPr lang="en-US" dirty="0"/>
              <a:t> door.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Shape 1520">
            <a:extLst>
              <a:ext uri="{FF2B5EF4-FFF2-40B4-BE49-F238E27FC236}">
                <a16:creationId xmlns:a16="http://schemas.microsoft.com/office/drawing/2014/main" id="{B1146C1B-2DBA-40C8-95A7-870675504312}"/>
              </a:ext>
            </a:extLst>
          </p:cNvPr>
          <p:cNvSpPr txBox="1">
            <a:spLocks/>
          </p:cNvSpPr>
          <p:nvPr/>
        </p:nvSpPr>
        <p:spPr>
          <a:xfrm>
            <a:off x="1732700" y="3677623"/>
            <a:ext cx="2176800" cy="9369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r>
              <a:rPr lang="en-US" b="1" dirty="0" err="1"/>
              <a:t>Manhatten</a:t>
            </a:r>
            <a:r>
              <a:rPr lang="en-US" b="1" dirty="0"/>
              <a:t> Distance</a:t>
            </a:r>
            <a:endParaRPr lang="en" b="1" dirty="0"/>
          </a:p>
          <a:p>
            <a:pPr>
              <a:buFont typeface="Muli"/>
              <a:buNone/>
            </a:pPr>
            <a:r>
              <a:rPr lang="en-US" dirty="0" err="1"/>
              <a:t>Manier</a:t>
            </a:r>
            <a:r>
              <a:rPr lang="en-US" dirty="0"/>
              <a:t> van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huis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batterij</a:t>
            </a:r>
            <a:r>
              <a:rPr lang="en-US" dirty="0"/>
              <a:t>.</a:t>
            </a:r>
          </a:p>
          <a:p>
            <a:pPr>
              <a:buFont typeface="Muli"/>
              <a:buNone/>
            </a:pPr>
            <a:r>
              <a:rPr lang="en-US" dirty="0"/>
              <a:t>|X1 – X2| + |Y1 – Y2|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Shape 1512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Classes </a:t>
            </a:r>
            <a:r>
              <a:rPr lang="en-US" b="1" dirty="0" err="1"/>
              <a:t>aangemaakt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Houses &amp; Batteries</a:t>
            </a:r>
            <a:endParaRPr lang="en" dirty="0"/>
          </a:p>
        </p:txBody>
      </p:sp>
      <p:sp>
        <p:nvSpPr>
          <p:cNvPr id="1513" name="Shape 1513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Wat we al </a:t>
            </a:r>
            <a:r>
              <a:rPr lang="en-US" dirty="0" err="1"/>
              <a:t>gedaan</a:t>
            </a:r>
            <a:r>
              <a:rPr lang="en-US" dirty="0"/>
              <a:t> </a:t>
            </a:r>
            <a:r>
              <a:rPr lang="en-US" dirty="0" err="1"/>
              <a:t>hebben</a:t>
            </a:r>
            <a:endParaRPr lang="en" dirty="0"/>
          </a:p>
        </p:txBody>
      </p:sp>
      <p:sp>
        <p:nvSpPr>
          <p:cNvPr id="1514" name="Shape 1514"/>
          <p:cNvSpPr txBox="1">
            <a:spLocks noGrp="1"/>
          </p:cNvSpPr>
          <p:nvPr>
            <p:ph type="body" idx="2"/>
          </p:nvPr>
        </p:nvSpPr>
        <p:spPr>
          <a:xfrm>
            <a:off x="1732700" y="3201260"/>
            <a:ext cx="2667300" cy="8249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Data </a:t>
            </a:r>
            <a:r>
              <a:rPr lang="en-US" b="1" dirty="0" err="1"/>
              <a:t>ingeladen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De </a:t>
            </a:r>
            <a:r>
              <a:rPr lang="en-US" dirty="0" err="1"/>
              <a:t>gegeven</a:t>
            </a:r>
            <a:r>
              <a:rPr lang="en-US" dirty="0"/>
              <a:t> data </a:t>
            </a:r>
            <a:r>
              <a:rPr lang="en-US" dirty="0" err="1"/>
              <a:t>inladen</a:t>
            </a:r>
            <a:r>
              <a:rPr lang="en-US" dirty="0"/>
              <a:t> in </a:t>
            </a:r>
            <a:r>
              <a:rPr lang="en-US" dirty="0" err="1"/>
              <a:t>objecten</a:t>
            </a:r>
            <a:r>
              <a:rPr lang="en-US" dirty="0"/>
              <a:t>.</a:t>
            </a:r>
            <a:endParaRPr lang="en" dirty="0"/>
          </a:p>
        </p:txBody>
      </p:sp>
      <p:sp>
        <p:nvSpPr>
          <p:cNvPr id="5" name="Shape 1514">
            <a:extLst>
              <a:ext uri="{FF2B5EF4-FFF2-40B4-BE49-F238E27FC236}">
                <a16:creationId xmlns:a16="http://schemas.microsoft.com/office/drawing/2014/main" id="{9E10B47A-D4AD-47E8-8CD2-B056DB87D649}"/>
              </a:ext>
            </a:extLst>
          </p:cNvPr>
          <p:cNvSpPr txBox="1">
            <a:spLocks/>
          </p:cNvSpPr>
          <p:nvPr/>
        </p:nvSpPr>
        <p:spPr>
          <a:xfrm>
            <a:off x="4742700" y="2414450"/>
            <a:ext cx="2667300" cy="824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>
            <a:pPr>
              <a:buFont typeface="Muli"/>
              <a:buNone/>
            </a:pPr>
            <a:r>
              <a:rPr lang="en-US" b="1" dirty="0"/>
              <a:t>Distance</a:t>
            </a:r>
            <a:endParaRPr lang="en" b="1" dirty="0"/>
          </a:p>
          <a:p>
            <a:pPr>
              <a:buFont typeface="Muli"/>
              <a:buNone/>
            </a:pP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huizen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</a:t>
            </a:r>
            <a:r>
              <a:rPr lang="en-US" dirty="0" err="1"/>
              <a:t>batterijen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1707016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303</Words>
  <Application>Microsoft Office PowerPoint</Application>
  <PresentationFormat>On-screen Show (16:9)</PresentationFormat>
  <Paragraphs>83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Cambria Math</vt:lpstr>
      <vt:lpstr>Nixie One</vt:lpstr>
      <vt:lpstr>Arial</vt:lpstr>
      <vt:lpstr>Muli</vt:lpstr>
      <vt:lpstr>Imogen template</vt:lpstr>
      <vt:lpstr>SmartGrid</vt:lpstr>
      <vt:lpstr>Hello!</vt:lpstr>
      <vt:lpstr>Introductie</vt:lpstr>
      <vt:lpstr>PowerPoint Presentation</vt:lpstr>
      <vt:lpstr>Doel van de case</vt:lpstr>
      <vt:lpstr>Grid</vt:lpstr>
      <vt:lpstr>Opdracht</vt:lpstr>
      <vt:lpstr>Voorwaarden</vt:lpstr>
      <vt:lpstr>Wat we al gedaan hebben</vt:lpstr>
      <vt:lpstr>PowerPoint Presentation</vt:lpstr>
      <vt:lpstr>PowerPoint Presentation</vt:lpstr>
      <vt:lpstr>Plan van aanpak</vt:lpstr>
      <vt:lpstr>Voorbeeld: Gegeven Data</vt:lpstr>
      <vt:lpstr>Wijk</vt:lpstr>
      <vt:lpstr>(150¦30)(120¦30)(90¦30)(60¦30)(30¦30)</vt:lpstr>
      <vt:lpstr>(150¦30)(120¦30)(90¦30)(60¦30)(30¦30)</vt:lpstr>
      <vt:lpstr>Mogelijke Algoritmes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David Mokken</dc:creator>
  <cp:lastModifiedBy>David Mokken</cp:lastModifiedBy>
  <cp:revision>57</cp:revision>
  <dcterms:modified xsi:type="dcterms:W3CDTF">2019-04-12T12:04:00Z</dcterms:modified>
</cp:coreProperties>
</file>