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2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0" r:id="rId11"/>
  </p:sldIdLst>
  <p:sldSz cx="9144000" cy="5143500" type="screen16x9"/>
  <p:notesSz cx="6858000" cy="9144000"/>
  <p:embeddedFontLst>
    <p:embeddedFont>
      <p:font typeface="Arvo" panose="020B0604020202020204" charset="0"/>
      <p:regular r:id="rId13"/>
      <p:bold r:id="rId14"/>
      <p:italic r:id="rId15"/>
      <p:boldItalic r:id="rId16"/>
    </p:embeddedFont>
    <p:embeddedFont>
      <p:font typeface="Cambria Math" panose="02040503050406030204" pitchFamily="18" charset="0"/>
      <p:regular r:id="rId17"/>
    </p:embeddedFont>
    <p:embeddedFont>
      <p:font typeface="Roboto Condensed" panose="020B0604020202020204" charset="0"/>
      <p:regular r:id="rId18"/>
      <p:bold r:id="rId19"/>
      <p:italic r:id="rId20"/>
      <p:boldItalic r:id="rId21"/>
    </p:embeddedFont>
    <p:embeddedFont>
      <p:font typeface="Roboto Condensed Light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81BA"/>
    <a:srgbClr val="3F5378"/>
    <a:srgbClr val="C7D3E6"/>
    <a:srgbClr val="39455B"/>
    <a:srgbClr val="2632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665565-0B55-4A88-84B4-BABE260D2640}">
  <a:tblStyle styleId="{D4665565-0B55-4A88-84B4-BABE260D26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6053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2203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1003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5773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5589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7676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210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0054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6831419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PERFORMANCE ANALYSIS OF DECISION TREES, RANDOM FOREST, XGBOOST TREES AND SVM CLASSIFIER</a:t>
            </a:r>
            <a:endParaRPr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5A6E43-B086-4783-B1CC-DE05B24F8388}"/>
              </a:ext>
            </a:extLst>
          </p:cNvPr>
          <p:cNvSpPr/>
          <p:nvPr/>
        </p:nvSpPr>
        <p:spPr>
          <a:xfrm>
            <a:off x="4572000" y="4527194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76200" algn="r">
              <a:buClr>
                <a:srgbClr val="C7D3E6"/>
              </a:buClr>
              <a:buSzPts val="2400"/>
            </a:pPr>
            <a:r>
              <a:rPr lang="en-IN" sz="2000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Subhadeep Dash – S20160010021</a:t>
            </a:r>
            <a:br>
              <a:rPr lang="en-IN" sz="2000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</a:br>
            <a:r>
              <a:rPr lang="en-IN" sz="2000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V. Sai </a:t>
            </a:r>
            <a:r>
              <a:rPr lang="en-IN" sz="20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Rathan</a:t>
            </a:r>
            <a:r>
              <a:rPr lang="en-IN" sz="2000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 – S20160010104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 ON TITANIC DATASET</a:t>
            </a:r>
            <a:endParaRPr dirty="0"/>
          </a:p>
        </p:txBody>
      </p:sp>
      <p:graphicFrame>
        <p:nvGraphicFramePr>
          <p:cNvPr id="342" name="Google Shape;342;p23"/>
          <p:cNvGraphicFramePr/>
          <p:nvPr>
            <p:extLst>
              <p:ext uri="{D42A27DB-BD31-4B8C-83A1-F6EECF244321}">
                <p14:modId xmlns:p14="http://schemas.microsoft.com/office/powerpoint/2010/main" val="942194787"/>
              </p:ext>
            </p:extLst>
          </p:nvPr>
        </p:nvGraphicFramePr>
        <p:xfrm>
          <a:off x="2009553" y="1596110"/>
          <a:ext cx="4301748" cy="30403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33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39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3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80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AC</a:t>
                      </a:r>
                      <a:r>
                        <a:rPr lang="en-IN" dirty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CURACY ON TRAINING SET(%)</a:t>
                      </a:r>
                      <a:endParaRPr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ACCURACY ON TESTING SET</a:t>
                      </a:r>
                      <a:r>
                        <a:rPr lang="en-IN" dirty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(%)</a:t>
                      </a:r>
                      <a:endParaRPr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78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Decision Trees</a:t>
                      </a:r>
                      <a:endParaRPr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84.43</a:t>
                      </a:r>
                      <a:endParaRPr sz="24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79.10</a:t>
                      </a:r>
                      <a:endParaRPr sz="24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8078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Random Forest</a:t>
                      </a:r>
                      <a:endParaRPr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96.63</a:t>
                      </a:r>
                      <a:endParaRPr sz="24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84.70</a:t>
                      </a:r>
                      <a:endParaRPr sz="24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5749671"/>
                  </a:ext>
                </a:extLst>
              </a:tr>
              <a:tr h="608078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 err="1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XGBoost</a:t>
                      </a:r>
                      <a:r>
                        <a:rPr lang="en-IN" dirty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Trees</a:t>
                      </a:r>
                      <a:endParaRPr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88.44</a:t>
                      </a:r>
                      <a:endParaRPr sz="24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85.07</a:t>
                      </a:r>
                      <a:endParaRPr sz="24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8078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SVM Classifier</a:t>
                      </a:r>
                      <a:endParaRPr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78.97</a:t>
                      </a:r>
                      <a:endParaRPr sz="24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77.99</a:t>
                      </a:r>
                      <a:endParaRPr sz="24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3" name="Google Shape;343;p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DECISION TREES</a:t>
            </a:r>
            <a:endParaRPr sz="2400"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197587" y="1605425"/>
            <a:ext cx="5044264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IN" dirty="0"/>
              <a:t>Logic seems easy to visualize.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-IN" dirty="0"/>
              <a:t>Doesn’t require normalization of data, removal of blank values or dummy variables.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-IN" dirty="0"/>
              <a:t>Cost of construction is quite less.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07D187C-5C2A-4CA6-A147-8D0B9AAC949C}"/>
              </a:ext>
            </a:extLst>
          </p:cNvPr>
          <p:cNvSpPr/>
          <p:nvPr/>
        </p:nvSpPr>
        <p:spPr>
          <a:xfrm>
            <a:off x="6490949" y="1381159"/>
            <a:ext cx="1127051" cy="637954"/>
          </a:xfrm>
          <a:prstGeom prst="roundRect">
            <a:avLst/>
          </a:prstGeom>
          <a:solidFill>
            <a:srgbClr val="C7D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263248"/>
                </a:solidFill>
              </a:rPr>
              <a:t>Passenger Class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E177EA-E632-4404-AFAF-64202B79F571}"/>
              </a:ext>
            </a:extLst>
          </p:cNvPr>
          <p:cNvCxnSpPr>
            <a:cxnSpLocks/>
            <a:stCxn id="2" idx="2"/>
            <a:endCxn id="16" idx="0"/>
          </p:cNvCxnSpPr>
          <p:nvPr/>
        </p:nvCxnSpPr>
        <p:spPr>
          <a:xfrm flipH="1">
            <a:off x="6367935" y="2019113"/>
            <a:ext cx="686540" cy="552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C050BB0-7A3E-4B45-B13B-13C85E489CED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7054475" y="2019113"/>
            <a:ext cx="563525" cy="563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3AB6FAA-2B43-423B-911A-A13BF183E507}"/>
              </a:ext>
            </a:extLst>
          </p:cNvPr>
          <p:cNvSpPr/>
          <p:nvPr/>
        </p:nvSpPr>
        <p:spPr>
          <a:xfrm>
            <a:off x="5918595" y="2571750"/>
            <a:ext cx="898679" cy="447897"/>
          </a:xfrm>
          <a:prstGeom prst="roundRect">
            <a:avLst/>
          </a:prstGeom>
          <a:solidFill>
            <a:srgbClr val="C7D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263248"/>
                </a:solidFill>
              </a:rPr>
              <a:t>Age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46DCDDC-814E-4D46-968F-EEC8D6C98236}"/>
              </a:ext>
            </a:extLst>
          </p:cNvPr>
          <p:cNvSpPr/>
          <p:nvPr/>
        </p:nvSpPr>
        <p:spPr>
          <a:xfrm>
            <a:off x="7483670" y="2617194"/>
            <a:ext cx="907163" cy="467388"/>
          </a:xfrm>
          <a:prstGeom prst="roundRect">
            <a:avLst/>
          </a:prstGeom>
          <a:solidFill>
            <a:srgbClr val="C7D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263248"/>
                </a:solidFill>
              </a:rPr>
              <a:t>Gender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F54563-EC61-464A-A3D1-1B7619404653}"/>
              </a:ext>
            </a:extLst>
          </p:cNvPr>
          <p:cNvSpPr txBox="1"/>
          <p:nvPr/>
        </p:nvSpPr>
        <p:spPr>
          <a:xfrm>
            <a:off x="6367934" y="2139537"/>
            <a:ext cx="292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3978C1-1534-4D1A-A0AB-A3B33E17D04D}"/>
              </a:ext>
            </a:extLst>
          </p:cNvPr>
          <p:cNvSpPr txBox="1"/>
          <p:nvPr/>
        </p:nvSpPr>
        <p:spPr>
          <a:xfrm>
            <a:off x="7302765" y="2079824"/>
            <a:ext cx="292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6296D7-3AB1-4B95-B418-90FCB8892503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5918595" y="3019647"/>
            <a:ext cx="449340" cy="639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BC9A8B4-4FA8-476E-AE63-2513BA54F942}"/>
              </a:ext>
            </a:extLst>
          </p:cNvPr>
          <p:cNvCxnSpPr>
            <a:cxnSpLocks/>
            <a:stCxn id="16" idx="2"/>
            <a:endCxn id="26" idx="0"/>
          </p:cNvCxnSpPr>
          <p:nvPr/>
        </p:nvCxnSpPr>
        <p:spPr>
          <a:xfrm>
            <a:off x="6367935" y="3019647"/>
            <a:ext cx="448407" cy="622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34F1597-91D2-4C67-B8E5-4A63941CB7AF}"/>
              </a:ext>
            </a:extLst>
          </p:cNvPr>
          <p:cNvCxnSpPr>
            <a:cxnSpLocks/>
            <a:stCxn id="17" idx="2"/>
            <a:endCxn id="38" idx="0"/>
          </p:cNvCxnSpPr>
          <p:nvPr/>
        </p:nvCxnSpPr>
        <p:spPr>
          <a:xfrm flipH="1">
            <a:off x="7553311" y="3084582"/>
            <a:ext cx="383941" cy="567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DE72BD-5F10-4AD5-B205-6AACC320378F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7937252" y="3084582"/>
            <a:ext cx="419061" cy="593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20B2750-C269-4378-A3D0-76817325FF91}"/>
              </a:ext>
            </a:extLst>
          </p:cNvPr>
          <p:cNvSpPr txBox="1"/>
          <p:nvPr/>
        </p:nvSpPr>
        <p:spPr>
          <a:xfrm>
            <a:off x="7111093" y="3193072"/>
            <a:ext cx="615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F3E048-774D-473A-B932-3992E89E4258}"/>
              </a:ext>
            </a:extLst>
          </p:cNvPr>
          <p:cNvSpPr txBox="1"/>
          <p:nvPr/>
        </p:nvSpPr>
        <p:spPr>
          <a:xfrm>
            <a:off x="8105226" y="3151211"/>
            <a:ext cx="864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Female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C2AC3C-05E4-4DFD-B5D9-75C74C511134}"/>
              </a:ext>
            </a:extLst>
          </p:cNvPr>
          <p:cNvSpPr txBox="1"/>
          <p:nvPr/>
        </p:nvSpPr>
        <p:spPr>
          <a:xfrm>
            <a:off x="5470188" y="3280496"/>
            <a:ext cx="594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&gt;=35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A4E2326-54D8-46C2-8064-5B71AF1E5097}"/>
              </a:ext>
            </a:extLst>
          </p:cNvPr>
          <p:cNvSpPr txBox="1"/>
          <p:nvPr/>
        </p:nvSpPr>
        <p:spPr>
          <a:xfrm>
            <a:off x="6678778" y="3270384"/>
            <a:ext cx="594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&lt;35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3DB7DD6-E479-4B94-BC45-1A74F9461DF8}"/>
              </a:ext>
            </a:extLst>
          </p:cNvPr>
          <p:cNvSpPr/>
          <p:nvPr/>
        </p:nvSpPr>
        <p:spPr>
          <a:xfrm>
            <a:off x="6497365" y="3641917"/>
            <a:ext cx="637954" cy="637954"/>
          </a:xfrm>
          <a:prstGeom prst="ellipse">
            <a:avLst/>
          </a:prstGeom>
          <a:solidFill>
            <a:srgbClr val="C7D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39455B"/>
                </a:solidFill>
              </a:rPr>
              <a:t>No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A0DC772-1A8F-4EB7-9A44-9958975526A7}"/>
              </a:ext>
            </a:extLst>
          </p:cNvPr>
          <p:cNvSpPr/>
          <p:nvPr/>
        </p:nvSpPr>
        <p:spPr>
          <a:xfrm>
            <a:off x="7205060" y="3652259"/>
            <a:ext cx="696502" cy="637954"/>
          </a:xfrm>
          <a:prstGeom prst="ellipse">
            <a:avLst/>
          </a:prstGeom>
          <a:solidFill>
            <a:srgbClr val="C7D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39455B"/>
                </a:solidFill>
              </a:rPr>
              <a:t>Yes</a:t>
            </a:r>
            <a:endParaRPr lang="en-IN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BA52C0D-D971-4305-9B1F-8242512E44F2}"/>
              </a:ext>
            </a:extLst>
          </p:cNvPr>
          <p:cNvSpPr/>
          <p:nvPr/>
        </p:nvSpPr>
        <p:spPr>
          <a:xfrm>
            <a:off x="5544416" y="3638842"/>
            <a:ext cx="696503" cy="637954"/>
          </a:xfrm>
          <a:prstGeom prst="ellipse">
            <a:avLst/>
          </a:prstGeom>
          <a:solidFill>
            <a:srgbClr val="C7D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39455B"/>
                </a:solidFill>
              </a:rPr>
              <a:t>Yes</a:t>
            </a:r>
            <a:endParaRPr lang="en-IN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6A67638-8E28-49DB-A624-9393B07893A9}"/>
              </a:ext>
            </a:extLst>
          </p:cNvPr>
          <p:cNvSpPr/>
          <p:nvPr/>
        </p:nvSpPr>
        <p:spPr>
          <a:xfrm>
            <a:off x="8085067" y="3638841"/>
            <a:ext cx="637953" cy="637953"/>
          </a:xfrm>
          <a:prstGeom prst="ellipse">
            <a:avLst/>
          </a:prstGeom>
          <a:solidFill>
            <a:srgbClr val="C7D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39455B"/>
                </a:solidFill>
              </a:rPr>
              <a:t>No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DECISION TREES(Contd..)</a:t>
            </a:r>
            <a:endParaRPr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7" name="Google Shape;237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67635" y="1370725"/>
                <a:ext cx="7957585" cy="342357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457200" lvl="0" indent="-381000" algn="l" rtl="0">
                  <a:spcBef>
                    <a:spcPts val="0"/>
                  </a:spcBef>
                  <a:spcAft>
                    <a:spcPts val="0"/>
                  </a:spcAft>
                  <a:buSzPts val="2400"/>
                  <a:buChar char="▰"/>
                </a:pPr>
                <a:r>
                  <a:rPr lang="en-IN" dirty="0"/>
                  <a:t>Generally built using CART or ID3 algorithms.</a:t>
                </a:r>
              </a:p>
              <a:p>
                <a:pPr marL="457200" lvl="0" indent="-381000" algn="l" rtl="0">
                  <a:spcBef>
                    <a:spcPts val="0"/>
                  </a:spcBef>
                  <a:spcAft>
                    <a:spcPts val="0"/>
                  </a:spcAft>
                  <a:buSzPts val="2400"/>
                  <a:buChar char="▰"/>
                </a:pPr>
                <a:r>
                  <a:rPr lang="en-IN" dirty="0"/>
                  <a:t>Use Information Gain or Gini Index for best split.</a:t>
                </a:r>
              </a:p>
              <a:p>
                <a:pPr marL="76200" lvl="0" indent="0" algn="l" rtl="0">
                  <a:spcBef>
                    <a:spcPts val="0"/>
                  </a:spcBef>
                  <a:spcAft>
                    <a:spcPts val="0"/>
                  </a:spcAft>
                  <a:buSzPts val="24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𝐼𝑛𝑓𝑜𝑟𝑚𝑎𝑡𝑖𝑜𝑛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I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𝑇𝑎𝑟𝑔𝑒𝑡</m:t>
                          </m:r>
                        </m:e>
                      </m:d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I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𝐹𝑒𝑎𝑡𝑢𝑟𝑒</m:t>
                          </m:r>
                        </m:e>
                      </m:d>
                    </m:oMath>
                  </m:oMathPara>
                </a14:m>
                <a:endParaRPr lang="en-IN" sz="1800" b="0" dirty="0"/>
              </a:p>
              <a:p>
                <a:pPr marL="76200" lvl="0" indent="0" algn="l" rtl="0">
                  <a:spcBef>
                    <a:spcPts val="0"/>
                  </a:spcBef>
                  <a:spcAft>
                    <a:spcPts val="0"/>
                  </a:spcAft>
                  <a:buSzPts val="2400"/>
                  <a:buNone/>
                </a:pPr>
                <a:r>
                  <a:rPr lang="en-IN" sz="1800" dirty="0"/>
                  <a:t>	</a:t>
                </a:r>
                <a14:m>
                  <m:oMath xmlns:m="http://schemas.openxmlformats.org/officeDocument/2006/math"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𝐺𝑖𝑛𝑖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𝐼𝑛𝑑𝑒𝑥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=1−</m:t>
                    </m:r>
                    <m:nary>
                      <m:naryPr>
                        <m:chr m:val="∑"/>
                        <m:supHide m:val="on"/>
                        <m:ctrlPr>
                          <a:rPr lang="en-IN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IN" sz="1800" dirty="0"/>
              </a:p>
              <a:p>
                <a:pPr marL="457200" lvl="0" indent="-381000" algn="l" rtl="0">
                  <a:spcBef>
                    <a:spcPts val="1000"/>
                  </a:spcBef>
                  <a:spcAft>
                    <a:spcPts val="0"/>
                  </a:spcAft>
                  <a:buSzPts val="2400"/>
                  <a:buChar char="▰"/>
                </a:pPr>
                <a:r>
                  <a:rPr lang="en-IN" dirty="0"/>
                  <a:t>Prone to overfitting.</a:t>
                </a:r>
              </a:p>
              <a:p>
                <a:pPr marL="457200" lvl="0" indent="-381000" algn="l" rtl="0">
                  <a:spcBef>
                    <a:spcPts val="1000"/>
                  </a:spcBef>
                  <a:spcAft>
                    <a:spcPts val="0"/>
                  </a:spcAft>
                  <a:buSzPts val="2400"/>
                  <a:buChar char="▰"/>
                </a:pPr>
                <a:r>
                  <a:rPr lang="en-IN" dirty="0"/>
                  <a:t>Pre-pruning or Post-pruning reduces overfitting.</a:t>
                </a:r>
              </a:p>
              <a:p>
                <a:pPr marL="457200" lvl="0" indent="-381000" algn="l" rtl="0">
                  <a:spcBef>
                    <a:spcPts val="1000"/>
                  </a:spcBef>
                  <a:spcAft>
                    <a:spcPts val="0"/>
                  </a:spcAft>
                  <a:buSzPts val="2400"/>
                  <a:buChar char="▰"/>
                </a:pPr>
                <a:endParaRPr dirty="0"/>
              </a:p>
            </p:txBody>
          </p:sp>
        </mc:Choice>
        <mc:Fallback>
          <p:sp>
            <p:nvSpPr>
              <p:cNvPr id="237" name="Google Shape;237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67635" y="1370725"/>
                <a:ext cx="7957585" cy="3423575"/>
              </a:xfrm>
              <a:prstGeom prst="rect">
                <a:avLst/>
              </a:prstGeom>
              <a:blipFill>
                <a:blip r:embed="rId3"/>
                <a:stretch>
                  <a:fillRect l="-1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9053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RANDOM FOREST</a:t>
            </a:r>
            <a:endParaRPr sz="2400"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261380" y="1922773"/>
            <a:ext cx="567188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-IN" dirty="0"/>
              <a:t>Consists of many decision trees.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-IN" dirty="0"/>
              <a:t>More the decision trees, more the accuracy.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-IN" dirty="0"/>
              <a:t>Average output of  all the Decision Trees is considered the final output.</a:t>
            </a:r>
          </a:p>
          <a:p>
            <a:pPr>
              <a:spcBef>
                <a:spcPts val="1000"/>
              </a:spcBef>
            </a:pPr>
            <a:r>
              <a:rPr lang="en-IN" dirty="0"/>
              <a:t>m out of n attributes are considered for recursive split while building a tree.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endParaRPr lang="en-IN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69FD550-DB31-416B-ABB8-19F5D34D8697}"/>
              </a:ext>
            </a:extLst>
          </p:cNvPr>
          <p:cNvSpPr/>
          <p:nvPr/>
        </p:nvSpPr>
        <p:spPr>
          <a:xfrm>
            <a:off x="5979259" y="1380007"/>
            <a:ext cx="2817628" cy="2740280"/>
          </a:xfrm>
          <a:prstGeom prst="ellipse">
            <a:avLst/>
          </a:prstGeom>
          <a:solidFill>
            <a:srgbClr val="C7D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096F83E-7F61-4006-8500-570A00CF0876}"/>
              </a:ext>
            </a:extLst>
          </p:cNvPr>
          <p:cNvSpPr/>
          <p:nvPr/>
        </p:nvSpPr>
        <p:spPr>
          <a:xfrm>
            <a:off x="7723735" y="1570853"/>
            <a:ext cx="95693" cy="956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1C13994-BBBB-4B9F-ABC7-8F7E598A8CFC}"/>
              </a:ext>
            </a:extLst>
          </p:cNvPr>
          <p:cNvSpPr/>
          <p:nvPr/>
        </p:nvSpPr>
        <p:spPr>
          <a:xfrm>
            <a:off x="7388073" y="1870336"/>
            <a:ext cx="95693" cy="956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CFAB7C9-0B32-4362-B0A4-ECAA528C4A5D}"/>
              </a:ext>
            </a:extLst>
          </p:cNvPr>
          <p:cNvSpPr/>
          <p:nvPr/>
        </p:nvSpPr>
        <p:spPr>
          <a:xfrm>
            <a:off x="7880195" y="1918182"/>
            <a:ext cx="95693" cy="956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B1E8941-DF4D-41E8-9863-EE5BBAD4E73C}"/>
              </a:ext>
            </a:extLst>
          </p:cNvPr>
          <p:cNvSpPr/>
          <p:nvPr/>
        </p:nvSpPr>
        <p:spPr>
          <a:xfrm>
            <a:off x="7210346" y="2121974"/>
            <a:ext cx="95693" cy="956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81BE29B-FA63-4D99-9F35-08DE9BB39130}"/>
              </a:ext>
            </a:extLst>
          </p:cNvPr>
          <p:cNvSpPr/>
          <p:nvPr/>
        </p:nvSpPr>
        <p:spPr>
          <a:xfrm>
            <a:off x="7790855" y="2216337"/>
            <a:ext cx="95693" cy="956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8897A1F-783D-4145-99DA-030E851E3641}"/>
              </a:ext>
            </a:extLst>
          </p:cNvPr>
          <p:cNvSpPr/>
          <p:nvPr/>
        </p:nvSpPr>
        <p:spPr>
          <a:xfrm>
            <a:off x="7544017" y="2168491"/>
            <a:ext cx="95693" cy="956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4D80578-E21E-41F5-AEFB-9ED9B13A386C}"/>
              </a:ext>
            </a:extLst>
          </p:cNvPr>
          <p:cNvSpPr/>
          <p:nvPr/>
        </p:nvSpPr>
        <p:spPr>
          <a:xfrm>
            <a:off x="8042489" y="2253550"/>
            <a:ext cx="95693" cy="956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8391AAF3-1116-41B1-A9A7-932BF2FA2782}"/>
              </a:ext>
            </a:extLst>
          </p:cNvPr>
          <p:cNvCxnSpPr>
            <a:cxnSpLocks/>
          </p:cNvCxnSpPr>
          <p:nvPr/>
        </p:nvCxnSpPr>
        <p:spPr>
          <a:xfrm flipH="1">
            <a:off x="7483767" y="1666546"/>
            <a:ext cx="239968" cy="20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701D7B1-48B6-4DAB-8A93-B55888B8D170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7258193" y="1952015"/>
            <a:ext cx="143894" cy="169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2759340-58F1-45B1-B06F-AEADBA279263}"/>
              </a:ext>
            </a:extLst>
          </p:cNvPr>
          <p:cNvCxnSpPr>
            <a:cxnSpLocks/>
            <a:stCxn id="46" idx="5"/>
          </p:cNvCxnSpPr>
          <p:nvPr/>
        </p:nvCxnSpPr>
        <p:spPr>
          <a:xfrm>
            <a:off x="7469752" y="1952015"/>
            <a:ext cx="122111" cy="194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D8449D2-C024-4CE4-A584-ED89CF4E5035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7763034" y="1652369"/>
            <a:ext cx="165008" cy="265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838C0BD-A532-4F12-8F44-AD605A6EFE4A}"/>
              </a:ext>
            </a:extLst>
          </p:cNvPr>
          <p:cNvCxnSpPr>
            <a:cxnSpLocks/>
            <a:stCxn id="47" idx="4"/>
          </p:cNvCxnSpPr>
          <p:nvPr/>
        </p:nvCxnSpPr>
        <p:spPr>
          <a:xfrm flipH="1">
            <a:off x="7845538" y="2013875"/>
            <a:ext cx="82504" cy="230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55AA6E1-4376-4AEC-9AE2-80B062481B12}"/>
              </a:ext>
            </a:extLst>
          </p:cNvPr>
          <p:cNvCxnSpPr>
            <a:cxnSpLocks/>
            <a:stCxn id="47" idx="5"/>
          </p:cNvCxnSpPr>
          <p:nvPr/>
        </p:nvCxnSpPr>
        <p:spPr>
          <a:xfrm>
            <a:off x="7961874" y="1999861"/>
            <a:ext cx="122109" cy="266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BB969D53-BE94-4757-9540-C8F3749D27A0}"/>
              </a:ext>
            </a:extLst>
          </p:cNvPr>
          <p:cNvSpPr/>
          <p:nvPr/>
        </p:nvSpPr>
        <p:spPr>
          <a:xfrm>
            <a:off x="8013621" y="2741498"/>
            <a:ext cx="95693" cy="956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9436B2F1-D6C7-439C-AB29-4A0603C45EF0}"/>
              </a:ext>
            </a:extLst>
          </p:cNvPr>
          <p:cNvSpPr/>
          <p:nvPr/>
        </p:nvSpPr>
        <p:spPr>
          <a:xfrm>
            <a:off x="7677959" y="3040981"/>
            <a:ext cx="95693" cy="956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9D014D6-FEF2-47F0-A7B7-2E81CF11493B}"/>
              </a:ext>
            </a:extLst>
          </p:cNvPr>
          <p:cNvSpPr/>
          <p:nvPr/>
        </p:nvSpPr>
        <p:spPr>
          <a:xfrm>
            <a:off x="8170081" y="3088827"/>
            <a:ext cx="95693" cy="956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4A88532-128F-409F-98E4-594EEF5CBB95}"/>
              </a:ext>
            </a:extLst>
          </p:cNvPr>
          <p:cNvSpPr/>
          <p:nvPr/>
        </p:nvSpPr>
        <p:spPr>
          <a:xfrm>
            <a:off x="7500232" y="3292619"/>
            <a:ext cx="95693" cy="956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6BC4A2A-EF66-4056-A006-C42EB9E69275}"/>
              </a:ext>
            </a:extLst>
          </p:cNvPr>
          <p:cNvSpPr/>
          <p:nvPr/>
        </p:nvSpPr>
        <p:spPr>
          <a:xfrm>
            <a:off x="8080741" y="3386982"/>
            <a:ext cx="95693" cy="956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A41BBD85-BC7B-4CF3-958A-DCAB6CB901C2}"/>
              </a:ext>
            </a:extLst>
          </p:cNvPr>
          <p:cNvSpPr/>
          <p:nvPr/>
        </p:nvSpPr>
        <p:spPr>
          <a:xfrm>
            <a:off x="7833903" y="3339136"/>
            <a:ext cx="95693" cy="956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B1D0FF78-276E-4DFF-AC04-B7423A1E9BFB}"/>
              </a:ext>
            </a:extLst>
          </p:cNvPr>
          <p:cNvSpPr/>
          <p:nvPr/>
        </p:nvSpPr>
        <p:spPr>
          <a:xfrm>
            <a:off x="8332375" y="3424195"/>
            <a:ext cx="95693" cy="956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C536A58-4611-48BB-BFDB-48BF0BC31DE4}"/>
              </a:ext>
            </a:extLst>
          </p:cNvPr>
          <p:cNvCxnSpPr>
            <a:cxnSpLocks/>
          </p:cNvCxnSpPr>
          <p:nvPr/>
        </p:nvCxnSpPr>
        <p:spPr>
          <a:xfrm flipH="1">
            <a:off x="7773653" y="2837191"/>
            <a:ext cx="239968" cy="20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205624D-2317-42FF-B0A9-579376D68153}"/>
              </a:ext>
            </a:extLst>
          </p:cNvPr>
          <p:cNvCxnSpPr>
            <a:cxnSpLocks/>
            <a:stCxn id="95" idx="3"/>
            <a:endCxn id="97" idx="0"/>
          </p:cNvCxnSpPr>
          <p:nvPr/>
        </p:nvCxnSpPr>
        <p:spPr>
          <a:xfrm flipH="1">
            <a:off x="7548079" y="3122660"/>
            <a:ext cx="143894" cy="169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68EA897-6352-4EBF-B6F8-31B604E6D23C}"/>
              </a:ext>
            </a:extLst>
          </p:cNvPr>
          <p:cNvCxnSpPr>
            <a:cxnSpLocks/>
            <a:stCxn id="95" idx="5"/>
          </p:cNvCxnSpPr>
          <p:nvPr/>
        </p:nvCxnSpPr>
        <p:spPr>
          <a:xfrm>
            <a:off x="7759638" y="3122660"/>
            <a:ext cx="122111" cy="194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2F73551-B502-40BD-A544-DF43E66B7360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8052920" y="2823014"/>
            <a:ext cx="165008" cy="265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32EA2C2-B113-4D52-8F3A-CC31B93EF95F}"/>
              </a:ext>
            </a:extLst>
          </p:cNvPr>
          <p:cNvCxnSpPr>
            <a:cxnSpLocks/>
            <a:stCxn id="96" idx="4"/>
          </p:cNvCxnSpPr>
          <p:nvPr/>
        </p:nvCxnSpPr>
        <p:spPr>
          <a:xfrm flipH="1">
            <a:off x="8135424" y="3184520"/>
            <a:ext cx="82504" cy="230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33CA2587-437D-43AC-8E30-077F782CF66A}"/>
              </a:ext>
            </a:extLst>
          </p:cNvPr>
          <p:cNvCxnSpPr>
            <a:cxnSpLocks/>
            <a:stCxn id="96" idx="5"/>
          </p:cNvCxnSpPr>
          <p:nvPr/>
        </p:nvCxnSpPr>
        <p:spPr>
          <a:xfrm>
            <a:off x="8251760" y="3170506"/>
            <a:ext cx="122109" cy="266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E435592A-F801-4015-B1A9-2F92473496CA}"/>
              </a:ext>
            </a:extLst>
          </p:cNvPr>
          <p:cNvSpPr/>
          <p:nvPr/>
        </p:nvSpPr>
        <p:spPr>
          <a:xfrm>
            <a:off x="6808421" y="2307125"/>
            <a:ext cx="95693" cy="956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845F63C6-3E85-4C53-B5F1-C9FF87A48E4C}"/>
              </a:ext>
            </a:extLst>
          </p:cNvPr>
          <p:cNvSpPr/>
          <p:nvPr/>
        </p:nvSpPr>
        <p:spPr>
          <a:xfrm>
            <a:off x="6472759" y="2606608"/>
            <a:ext cx="95693" cy="956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27AED292-BF07-4FD0-B6B2-520257232B9B}"/>
              </a:ext>
            </a:extLst>
          </p:cNvPr>
          <p:cNvSpPr/>
          <p:nvPr/>
        </p:nvSpPr>
        <p:spPr>
          <a:xfrm>
            <a:off x="6964881" y="2654454"/>
            <a:ext cx="95693" cy="956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5719865F-DB08-4929-9C6A-9EFD1C5BEA0C}"/>
              </a:ext>
            </a:extLst>
          </p:cNvPr>
          <p:cNvSpPr/>
          <p:nvPr/>
        </p:nvSpPr>
        <p:spPr>
          <a:xfrm>
            <a:off x="6295032" y="2858246"/>
            <a:ext cx="95693" cy="956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247B3D13-31D8-4653-80D3-3DAE8B7192FB}"/>
              </a:ext>
            </a:extLst>
          </p:cNvPr>
          <p:cNvSpPr/>
          <p:nvPr/>
        </p:nvSpPr>
        <p:spPr>
          <a:xfrm>
            <a:off x="6875541" y="2952609"/>
            <a:ext cx="95693" cy="956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E6B4199F-C9D8-4D75-9FCE-05578145EAA4}"/>
              </a:ext>
            </a:extLst>
          </p:cNvPr>
          <p:cNvSpPr/>
          <p:nvPr/>
        </p:nvSpPr>
        <p:spPr>
          <a:xfrm>
            <a:off x="6628703" y="2904763"/>
            <a:ext cx="95693" cy="956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267F2230-4011-458C-A3CB-EFDFCF4B5922}"/>
              </a:ext>
            </a:extLst>
          </p:cNvPr>
          <p:cNvSpPr/>
          <p:nvPr/>
        </p:nvSpPr>
        <p:spPr>
          <a:xfrm>
            <a:off x="7127175" y="2989822"/>
            <a:ext cx="95693" cy="956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10200496-F97F-47B2-AF83-3EA337EC91EE}"/>
              </a:ext>
            </a:extLst>
          </p:cNvPr>
          <p:cNvCxnSpPr>
            <a:cxnSpLocks/>
          </p:cNvCxnSpPr>
          <p:nvPr/>
        </p:nvCxnSpPr>
        <p:spPr>
          <a:xfrm flipH="1">
            <a:off x="6568453" y="2402818"/>
            <a:ext cx="239968" cy="20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32B8035-53CE-4946-A116-BA4B0AF8E7FB}"/>
              </a:ext>
            </a:extLst>
          </p:cNvPr>
          <p:cNvCxnSpPr>
            <a:cxnSpLocks/>
            <a:stCxn id="121" idx="3"/>
            <a:endCxn id="123" idx="0"/>
          </p:cNvCxnSpPr>
          <p:nvPr/>
        </p:nvCxnSpPr>
        <p:spPr>
          <a:xfrm flipH="1">
            <a:off x="6342879" y="2688287"/>
            <a:ext cx="143894" cy="169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0AC7D6B-67F8-401F-B09D-BA2409D24D9D}"/>
              </a:ext>
            </a:extLst>
          </p:cNvPr>
          <p:cNvCxnSpPr>
            <a:cxnSpLocks/>
            <a:stCxn id="121" idx="5"/>
          </p:cNvCxnSpPr>
          <p:nvPr/>
        </p:nvCxnSpPr>
        <p:spPr>
          <a:xfrm>
            <a:off x="6554438" y="2688287"/>
            <a:ext cx="122111" cy="194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9D9A2C8D-3508-4152-8BCE-BF92AE0DC2C4}"/>
              </a:ext>
            </a:extLst>
          </p:cNvPr>
          <p:cNvCxnSpPr>
            <a:cxnSpLocks/>
            <a:endCxn id="122" idx="0"/>
          </p:cNvCxnSpPr>
          <p:nvPr/>
        </p:nvCxnSpPr>
        <p:spPr>
          <a:xfrm>
            <a:off x="6847720" y="2388641"/>
            <a:ext cx="165008" cy="265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8BC9025D-85F9-4EEF-A866-AB9443F5295F}"/>
              </a:ext>
            </a:extLst>
          </p:cNvPr>
          <p:cNvCxnSpPr>
            <a:cxnSpLocks/>
            <a:stCxn id="122" idx="4"/>
          </p:cNvCxnSpPr>
          <p:nvPr/>
        </p:nvCxnSpPr>
        <p:spPr>
          <a:xfrm flipH="1">
            <a:off x="6930224" y="2750147"/>
            <a:ext cx="82504" cy="230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1201533-F48A-4603-B8A5-7B59A9AFFF48}"/>
              </a:ext>
            </a:extLst>
          </p:cNvPr>
          <p:cNvCxnSpPr>
            <a:cxnSpLocks/>
            <a:stCxn id="122" idx="5"/>
          </p:cNvCxnSpPr>
          <p:nvPr/>
        </p:nvCxnSpPr>
        <p:spPr>
          <a:xfrm>
            <a:off x="7046560" y="2736133"/>
            <a:ext cx="122109" cy="266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096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RANDOM FOREST(Contd..)</a:t>
            </a:r>
            <a:endParaRPr sz="2400"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728369" y="1648800"/>
            <a:ext cx="7963707" cy="349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IN" dirty="0"/>
              <a:t>Overfitting is still an issue.</a:t>
            </a:r>
          </a:p>
          <a:p>
            <a:pPr>
              <a:spcBef>
                <a:spcPts val="0"/>
              </a:spcBef>
            </a:pPr>
            <a:r>
              <a:rPr lang="en-IN" dirty="0"/>
              <a:t>Hyperparameters, namely no. of attributes needed to be considered and no. of decision trees to be constructed, should be provided.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IN" dirty="0"/>
              <a:t>Computational cost is higher than Decision Trees.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IN" dirty="0"/>
              <a:t>Takes relatively more time to build.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IN" dirty="0"/>
              <a:t>Each tree is constructed parallelly and independently.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endParaRPr lang="en-IN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1043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XGBOOST TREES</a:t>
            </a:r>
            <a:endParaRPr sz="2400"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7957585" cy="3816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IN" dirty="0"/>
              <a:t>More than 50% of award winning solutions in Machine Learning challenges hosted in Kaggle adopt </a:t>
            </a:r>
            <a:r>
              <a:rPr lang="en-IN" dirty="0" err="1"/>
              <a:t>XGBoost</a:t>
            </a:r>
            <a:r>
              <a:rPr lang="en-IN" dirty="0"/>
              <a:t>.</a:t>
            </a:r>
            <a:endParaRPr lang="en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dirty="0"/>
              <a:t>Involves Gradient Boosting </a:t>
            </a:r>
            <a:r>
              <a:rPr lang="en-IN" dirty="0"/>
              <a:t>implementation.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IN" dirty="0"/>
              <a:t>Unlike Random Forest, these are constructed sequentially.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IN" dirty="0"/>
              <a:t>For every tree built, the error caused in the constructed tree is tried to be rectified in the next tree.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endParaRPr lang="en-IN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4833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XGBOOST TREES(Contd..)</a:t>
            </a:r>
            <a:endParaRPr sz="2400"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648800"/>
            <a:ext cx="7957585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IN" dirty="0"/>
              <a:t>An additional hyperparameter i.e. learning rate is required while training.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IN" dirty="0"/>
              <a:t>Harder to tune when compared to Random Forest.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IN" dirty="0"/>
              <a:t>Logic or rules can’t be easily interpreted or visualized.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IN" dirty="0"/>
              <a:t>Training takes more time since trees are built one after the other. 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IN" dirty="0"/>
              <a:t>More sensitive to over-fitting if the data is noisy.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6284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SVM CLASSIFIER</a:t>
            </a:r>
            <a:endParaRPr sz="2400"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367706" y="1648800"/>
            <a:ext cx="4916675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IN" dirty="0"/>
              <a:t>Considered one of the best options for unsupervised learning.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-IN" dirty="0"/>
              <a:t>Generally resistant to overfitting.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-IN" dirty="0"/>
              <a:t>Works great even when the number of features is large.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-IN" dirty="0"/>
              <a:t>Powerful when an appropriate kernel is used.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5F0C316-D102-43C6-99EE-FB76961F80A8}"/>
              </a:ext>
            </a:extLst>
          </p:cNvPr>
          <p:cNvCxnSpPr>
            <a:cxnSpLocks/>
          </p:cNvCxnSpPr>
          <p:nvPr/>
        </p:nvCxnSpPr>
        <p:spPr>
          <a:xfrm flipV="1">
            <a:off x="6227100" y="1488558"/>
            <a:ext cx="1" cy="2498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0EACA4-27C4-4794-9901-E4A5B80E32AF}"/>
              </a:ext>
            </a:extLst>
          </p:cNvPr>
          <p:cNvCxnSpPr/>
          <p:nvPr/>
        </p:nvCxnSpPr>
        <p:spPr>
          <a:xfrm>
            <a:off x="6227100" y="3987209"/>
            <a:ext cx="2640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AC4F4E-BC2D-42FA-8390-2EF3538F92DD}"/>
              </a:ext>
            </a:extLst>
          </p:cNvPr>
          <p:cNvCxnSpPr/>
          <p:nvPr/>
        </p:nvCxnSpPr>
        <p:spPr>
          <a:xfrm flipV="1">
            <a:off x="6227100" y="1488558"/>
            <a:ext cx="1796902" cy="1796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89B0D1-B9E9-46FF-B32C-06CE79D691D6}"/>
              </a:ext>
            </a:extLst>
          </p:cNvPr>
          <p:cNvCxnSpPr>
            <a:cxnSpLocks/>
          </p:cNvCxnSpPr>
          <p:nvPr/>
        </p:nvCxnSpPr>
        <p:spPr>
          <a:xfrm flipV="1">
            <a:off x="6227100" y="1860524"/>
            <a:ext cx="2074226" cy="2074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9EF95C5-AD5A-4E18-9FAB-47B9E0ACE2A5}"/>
              </a:ext>
            </a:extLst>
          </p:cNvPr>
          <p:cNvCxnSpPr/>
          <p:nvPr/>
        </p:nvCxnSpPr>
        <p:spPr>
          <a:xfrm flipV="1">
            <a:off x="6826068" y="2206521"/>
            <a:ext cx="1796902" cy="1796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AFC606-7DBA-43C0-8ECF-FA695B94671F}"/>
              </a:ext>
            </a:extLst>
          </p:cNvPr>
          <p:cNvSpPr txBox="1"/>
          <p:nvPr/>
        </p:nvSpPr>
        <p:spPr>
          <a:xfrm rot="18914712">
            <a:off x="6161425" y="2539938"/>
            <a:ext cx="2239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3F5378"/>
                </a:solidFill>
              </a:rPr>
              <a:t>Linear SVM Classifier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C9AECBC-5951-4619-A9F8-A0AA929C6F9C}"/>
              </a:ext>
            </a:extLst>
          </p:cNvPr>
          <p:cNvCxnSpPr/>
          <p:nvPr/>
        </p:nvCxnSpPr>
        <p:spPr>
          <a:xfrm>
            <a:off x="8076692" y="1562638"/>
            <a:ext cx="565771" cy="5528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5EE7480-0718-4DD7-8F55-2443A44F6E7C}"/>
              </a:ext>
            </a:extLst>
          </p:cNvPr>
          <p:cNvSpPr txBox="1"/>
          <p:nvPr/>
        </p:nvSpPr>
        <p:spPr>
          <a:xfrm rot="2684693">
            <a:off x="8060098" y="1626001"/>
            <a:ext cx="94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3F5378"/>
                </a:solidFill>
              </a:rPr>
              <a:t>Margin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DFAFF92-7654-4C18-921B-0CA2FEE3893D}"/>
              </a:ext>
            </a:extLst>
          </p:cNvPr>
          <p:cNvSpPr/>
          <p:nvPr/>
        </p:nvSpPr>
        <p:spPr>
          <a:xfrm>
            <a:off x="7325833" y="1956391"/>
            <a:ext cx="79859" cy="798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10E89AF-6F8C-4F9C-A4F6-8EDC05E26102}"/>
              </a:ext>
            </a:extLst>
          </p:cNvPr>
          <p:cNvSpPr/>
          <p:nvPr/>
        </p:nvSpPr>
        <p:spPr>
          <a:xfrm>
            <a:off x="7117603" y="1779083"/>
            <a:ext cx="79859" cy="798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F3344AC-2BBD-4F4C-86D5-B630FA151F4C}"/>
              </a:ext>
            </a:extLst>
          </p:cNvPr>
          <p:cNvSpPr/>
          <p:nvPr/>
        </p:nvSpPr>
        <p:spPr>
          <a:xfrm>
            <a:off x="7077673" y="2135551"/>
            <a:ext cx="79859" cy="798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8FF0C4A-710D-4B4C-B190-6B6250FD2DA5}"/>
              </a:ext>
            </a:extLst>
          </p:cNvPr>
          <p:cNvSpPr/>
          <p:nvPr/>
        </p:nvSpPr>
        <p:spPr>
          <a:xfrm>
            <a:off x="7077673" y="1977719"/>
            <a:ext cx="79859" cy="798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D389AF5-685A-4113-83E7-9BC3F2BF5A61}"/>
              </a:ext>
            </a:extLst>
          </p:cNvPr>
          <p:cNvSpPr/>
          <p:nvPr/>
        </p:nvSpPr>
        <p:spPr>
          <a:xfrm>
            <a:off x="6868194" y="2397305"/>
            <a:ext cx="79859" cy="798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292E236-AF6E-492B-A3D0-6E776AAA516E}"/>
              </a:ext>
            </a:extLst>
          </p:cNvPr>
          <p:cNvSpPr/>
          <p:nvPr/>
        </p:nvSpPr>
        <p:spPr>
          <a:xfrm>
            <a:off x="6788335" y="2025339"/>
            <a:ext cx="79859" cy="798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8DB0E8C-A7B8-403E-97C0-B1D2FF96A2A6}"/>
              </a:ext>
            </a:extLst>
          </p:cNvPr>
          <p:cNvSpPr/>
          <p:nvPr/>
        </p:nvSpPr>
        <p:spPr>
          <a:xfrm>
            <a:off x="6836992" y="2212809"/>
            <a:ext cx="79859" cy="798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D334FDF-3216-4C1C-8722-C48EC8F9B924}"/>
              </a:ext>
            </a:extLst>
          </p:cNvPr>
          <p:cNvSpPr/>
          <p:nvPr/>
        </p:nvSpPr>
        <p:spPr>
          <a:xfrm>
            <a:off x="7467467" y="1799154"/>
            <a:ext cx="79859" cy="798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352060E-E702-492A-A4A5-7E110612AB75}"/>
              </a:ext>
            </a:extLst>
          </p:cNvPr>
          <p:cNvSpPr/>
          <p:nvPr/>
        </p:nvSpPr>
        <p:spPr>
          <a:xfrm>
            <a:off x="6907552" y="1869609"/>
            <a:ext cx="79859" cy="798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69702C3-D612-44C1-8B80-3291CAC2004A}"/>
              </a:ext>
            </a:extLst>
          </p:cNvPr>
          <p:cNvSpPr/>
          <p:nvPr/>
        </p:nvSpPr>
        <p:spPr>
          <a:xfrm>
            <a:off x="7007560" y="2298814"/>
            <a:ext cx="79859" cy="798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2E6B7AD-61D8-4C25-B364-9A7BD9053EDA}"/>
              </a:ext>
            </a:extLst>
          </p:cNvPr>
          <p:cNvSpPr/>
          <p:nvPr/>
        </p:nvSpPr>
        <p:spPr>
          <a:xfrm>
            <a:off x="7232806" y="2139095"/>
            <a:ext cx="79859" cy="798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E70037C-B388-413B-B6FE-FE9D8BB413F9}"/>
              </a:ext>
            </a:extLst>
          </p:cNvPr>
          <p:cNvSpPr/>
          <p:nvPr/>
        </p:nvSpPr>
        <p:spPr>
          <a:xfrm>
            <a:off x="6948705" y="2090936"/>
            <a:ext cx="79859" cy="798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D6BD474-206E-497D-8482-8368AE270176}"/>
              </a:ext>
            </a:extLst>
          </p:cNvPr>
          <p:cNvSpPr/>
          <p:nvPr/>
        </p:nvSpPr>
        <p:spPr>
          <a:xfrm>
            <a:off x="7250851" y="1849214"/>
            <a:ext cx="79859" cy="798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3D9DC5D-6F20-48C5-949E-FA5A5B23FA5F}"/>
              </a:ext>
            </a:extLst>
          </p:cNvPr>
          <p:cNvSpPr/>
          <p:nvPr/>
        </p:nvSpPr>
        <p:spPr>
          <a:xfrm>
            <a:off x="7312665" y="1662966"/>
            <a:ext cx="79859" cy="798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0BD7B35-75D5-4495-B298-2B99EFD95BEF}"/>
              </a:ext>
            </a:extLst>
          </p:cNvPr>
          <p:cNvSpPr/>
          <p:nvPr/>
        </p:nvSpPr>
        <p:spPr>
          <a:xfrm>
            <a:off x="6712964" y="2411207"/>
            <a:ext cx="79859" cy="798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1C96992-FE1C-4A34-A2F7-E653C4D6F955}"/>
              </a:ext>
            </a:extLst>
          </p:cNvPr>
          <p:cNvSpPr/>
          <p:nvPr/>
        </p:nvSpPr>
        <p:spPr>
          <a:xfrm>
            <a:off x="6645771" y="2621999"/>
            <a:ext cx="79859" cy="798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F7A25BF-8F0F-489D-A210-E52AA6760990}"/>
              </a:ext>
            </a:extLst>
          </p:cNvPr>
          <p:cNvSpPr/>
          <p:nvPr/>
        </p:nvSpPr>
        <p:spPr>
          <a:xfrm>
            <a:off x="7888383" y="3138263"/>
            <a:ext cx="79859" cy="798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C1C9587-CDC6-435F-917C-FE1D4035F8B4}"/>
              </a:ext>
            </a:extLst>
          </p:cNvPr>
          <p:cNvSpPr/>
          <p:nvPr/>
        </p:nvSpPr>
        <p:spPr>
          <a:xfrm>
            <a:off x="7888382" y="2959610"/>
            <a:ext cx="79859" cy="798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CD48FDE-3BE6-40FC-A76A-C02ABB0013BE}"/>
              </a:ext>
            </a:extLst>
          </p:cNvPr>
          <p:cNvSpPr/>
          <p:nvPr/>
        </p:nvSpPr>
        <p:spPr>
          <a:xfrm>
            <a:off x="7610879" y="3231830"/>
            <a:ext cx="79859" cy="798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FEFDBDE-514A-4065-8167-030F1508C67C}"/>
              </a:ext>
            </a:extLst>
          </p:cNvPr>
          <p:cNvSpPr/>
          <p:nvPr/>
        </p:nvSpPr>
        <p:spPr>
          <a:xfrm>
            <a:off x="7739162" y="3104972"/>
            <a:ext cx="79859" cy="798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3794855-75E1-4DFA-9B72-A12C93DB5F8A}"/>
              </a:ext>
            </a:extLst>
          </p:cNvPr>
          <p:cNvSpPr/>
          <p:nvPr/>
        </p:nvSpPr>
        <p:spPr>
          <a:xfrm>
            <a:off x="7724487" y="3398575"/>
            <a:ext cx="79859" cy="798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FE816D0-863C-4B62-9D13-3DF4761D722C}"/>
              </a:ext>
            </a:extLst>
          </p:cNvPr>
          <p:cNvSpPr/>
          <p:nvPr/>
        </p:nvSpPr>
        <p:spPr>
          <a:xfrm>
            <a:off x="7822228" y="3284254"/>
            <a:ext cx="79859" cy="798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9FD1764-4EFB-41B6-865E-1ED4C3D814A5}"/>
              </a:ext>
            </a:extLst>
          </p:cNvPr>
          <p:cNvSpPr/>
          <p:nvPr/>
        </p:nvSpPr>
        <p:spPr>
          <a:xfrm>
            <a:off x="8077228" y="3023784"/>
            <a:ext cx="79859" cy="798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9CC9447-607B-4EBB-8512-D2C381B4F4A5}"/>
              </a:ext>
            </a:extLst>
          </p:cNvPr>
          <p:cNvSpPr/>
          <p:nvPr/>
        </p:nvSpPr>
        <p:spPr>
          <a:xfrm>
            <a:off x="7996833" y="3411188"/>
            <a:ext cx="79859" cy="798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D7592FE-3746-4ABE-8BD6-0A19DE58292E}"/>
              </a:ext>
            </a:extLst>
          </p:cNvPr>
          <p:cNvSpPr/>
          <p:nvPr/>
        </p:nvSpPr>
        <p:spPr>
          <a:xfrm>
            <a:off x="8044581" y="3273537"/>
            <a:ext cx="79859" cy="798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9A20A3A-25F8-4CDA-9C59-8967861C8ECC}"/>
              </a:ext>
            </a:extLst>
          </p:cNvPr>
          <p:cNvSpPr/>
          <p:nvPr/>
        </p:nvSpPr>
        <p:spPr>
          <a:xfrm>
            <a:off x="7554480" y="3412846"/>
            <a:ext cx="79859" cy="798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8EFD3A4-392B-46E6-85F6-2364E23A1231}"/>
              </a:ext>
            </a:extLst>
          </p:cNvPr>
          <p:cNvSpPr/>
          <p:nvPr/>
        </p:nvSpPr>
        <p:spPr>
          <a:xfrm>
            <a:off x="8064483" y="2843563"/>
            <a:ext cx="79859" cy="798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C06951F-02E3-41B3-9388-AD93FF21CED9}"/>
              </a:ext>
            </a:extLst>
          </p:cNvPr>
          <p:cNvSpPr/>
          <p:nvPr/>
        </p:nvSpPr>
        <p:spPr>
          <a:xfrm>
            <a:off x="7406418" y="3482871"/>
            <a:ext cx="79859" cy="798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E265E98-F31A-427B-BB70-5FDA4B9E3A55}"/>
              </a:ext>
            </a:extLst>
          </p:cNvPr>
          <p:cNvSpPr/>
          <p:nvPr/>
        </p:nvSpPr>
        <p:spPr>
          <a:xfrm>
            <a:off x="7569974" y="3595572"/>
            <a:ext cx="79859" cy="798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E03312-4B0A-4ABF-9CFE-C8194B6E1522}"/>
              </a:ext>
            </a:extLst>
          </p:cNvPr>
          <p:cNvSpPr/>
          <p:nvPr/>
        </p:nvSpPr>
        <p:spPr>
          <a:xfrm>
            <a:off x="7710341" y="3598674"/>
            <a:ext cx="79859" cy="798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BD64E24-2CB9-4AAE-9B27-ED0FB65837A9}"/>
              </a:ext>
            </a:extLst>
          </p:cNvPr>
          <p:cNvSpPr/>
          <p:nvPr/>
        </p:nvSpPr>
        <p:spPr>
          <a:xfrm>
            <a:off x="7873230" y="3482871"/>
            <a:ext cx="79859" cy="798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9081B9A-C50F-40CE-8AAB-94934385F1D0}"/>
                  </a:ext>
                </a:extLst>
              </p:cNvPr>
              <p:cNvSpPr txBox="1"/>
              <p:nvPr/>
            </p:nvSpPr>
            <p:spPr>
              <a:xfrm>
                <a:off x="5825795" y="1426248"/>
                <a:ext cx="47659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solidFill>
                                <a:srgbClr val="3A81B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rgbClr val="3A81BA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3A81B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b="0" dirty="0">
                  <a:solidFill>
                    <a:srgbClr val="3A81BA"/>
                  </a:solidFill>
                </a:endParaRPr>
              </a:p>
              <a:p>
                <a:endParaRPr lang="en-IN" dirty="0">
                  <a:solidFill>
                    <a:srgbClr val="3A81BA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9081B9A-C50F-40CE-8AAB-94934385F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795" y="1426248"/>
                <a:ext cx="47659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B6208D5-A624-407B-A202-F00BA9ACF1A0}"/>
                  </a:ext>
                </a:extLst>
              </p:cNvPr>
              <p:cNvSpPr txBox="1"/>
              <p:nvPr/>
            </p:nvSpPr>
            <p:spPr>
              <a:xfrm>
                <a:off x="8594757" y="3974952"/>
                <a:ext cx="47659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solidFill>
                                <a:srgbClr val="3A81B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rgbClr val="3A81BA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3A81B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b="0" dirty="0">
                  <a:solidFill>
                    <a:srgbClr val="3A81BA"/>
                  </a:solidFill>
                </a:endParaRPr>
              </a:p>
              <a:p>
                <a:endParaRPr lang="en-IN" dirty="0">
                  <a:solidFill>
                    <a:srgbClr val="3A81BA"/>
                  </a:solidFill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B6208D5-A624-407B-A202-F00BA9ACF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4757" y="3974952"/>
                <a:ext cx="47659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6921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SVM CLASSIFIER(Contd..)</a:t>
            </a:r>
            <a:endParaRPr sz="2400"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7957585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dirty="0"/>
              <a:t>Se</a:t>
            </a:r>
            <a:r>
              <a:rPr lang="en-IN" dirty="0"/>
              <a:t>lection of an appropriate kernel is a difficult task.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IN" dirty="0"/>
              <a:t>Usage of inappropriate kernel leads to large errors.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IN" dirty="0"/>
              <a:t>The final model is difficult to visualize or interpret.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IN" dirty="0"/>
              <a:t>It’s algorithmic complexity is high which may result in slower testing phase.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1956626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445</Words>
  <Application>Microsoft Office PowerPoint</Application>
  <PresentationFormat>On-screen Show (16:9)</PresentationFormat>
  <Paragraphs>86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Roboto Condensed</vt:lpstr>
      <vt:lpstr>Arial</vt:lpstr>
      <vt:lpstr>Roboto Condensed Light</vt:lpstr>
      <vt:lpstr>Arvo</vt:lpstr>
      <vt:lpstr>Cambria Math</vt:lpstr>
      <vt:lpstr>Salerio template</vt:lpstr>
      <vt:lpstr>PERFORMANCE ANALYSIS OF DECISION TREES, RANDOM FOREST, XGBOOST TREES AND SVM CLASSIFIER</vt:lpstr>
      <vt:lpstr>DECISION TREES</vt:lpstr>
      <vt:lpstr>DECISION TREES(Contd..)</vt:lpstr>
      <vt:lpstr>RANDOM FOREST</vt:lpstr>
      <vt:lpstr>RANDOM FOREST(Contd..)</vt:lpstr>
      <vt:lpstr>XGBOOST TREES</vt:lpstr>
      <vt:lpstr>XGBOOST TREES(Contd..)</vt:lpstr>
      <vt:lpstr>SVM CLASSIFIER</vt:lpstr>
      <vt:lpstr>SVM CLASSIFIER(Contd..)</vt:lpstr>
      <vt:lpstr>RESULTS ON TITANIC 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ANALYSIS OF DECISION TREE, RANDOM FORESTS, XGBOOST TREES AND SVM CLASSIFIER</dc:title>
  <dc:creator>Subhadeep</dc:creator>
  <cp:lastModifiedBy>Subhadeep Dash</cp:lastModifiedBy>
  <cp:revision>15</cp:revision>
  <dcterms:modified xsi:type="dcterms:W3CDTF">2018-11-17T11:02:57Z</dcterms:modified>
</cp:coreProperties>
</file>