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256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67" r:id="rId12"/>
    <p:sldId id="279" r:id="rId13"/>
    <p:sldId id="268" r:id="rId14"/>
    <p:sldId id="258" r:id="rId15"/>
    <p:sldId id="259" r:id="rId16"/>
    <p:sldId id="260" r:id="rId17"/>
    <p:sldId id="261" r:id="rId18"/>
    <p:sldId id="262" r:id="rId19"/>
    <p:sldId id="263" r:id="rId20"/>
    <p:sldId id="265" r:id="rId21"/>
    <p:sldId id="264" r:id="rId22"/>
    <p:sldId id="269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116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95B89-CCEB-42F3-411E-53FD96C26F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Python Final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786A8F-C9C0-2FB5-ADCE-B58D530435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chemeClr val="tx1"/>
                </a:solidFill>
              </a:rPr>
              <a:t>Lishen Amaraweera</a:t>
            </a:r>
          </a:p>
          <a:p>
            <a:r>
              <a:rPr lang="en-GB" sz="2000" dirty="0">
                <a:solidFill>
                  <a:schemeClr val="tx1"/>
                </a:solidFill>
              </a:rPr>
              <a:t>Student ID:</a:t>
            </a:r>
            <a:r>
              <a:rPr lang="en-US" sz="2000" b="0" i="0" dirty="0" err="1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PCPP</a:t>
            </a:r>
            <a:r>
              <a:rPr lang="en-US" sz="20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/11/300/24</a:t>
            </a:r>
          </a:p>
          <a:p>
            <a:r>
              <a:rPr lang="en-US" sz="2000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25.05.2024</a:t>
            </a:r>
            <a:endParaRPr lang="en-GB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331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C015C-EDC6-CA1C-6A2E-A870FE29D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K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C55D5-C081-B650-8CB6-9917FD4CF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Declare a function </a:t>
            </a:r>
            <a:r>
              <a:rPr lang="en-GB" dirty="0" err="1"/>
              <a:t>add_two_numbers</a:t>
            </a:r>
            <a:r>
              <a:rPr lang="en-GB" dirty="0"/>
              <a:t>. It takes two parameters and it returns a sum.</a:t>
            </a:r>
          </a:p>
          <a:p>
            <a:r>
              <a:rPr lang="en-GB" dirty="0"/>
              <a:t>Area of a circle is calculated as follows: area = </a:t>
            </a:r>
            <a:r>
              <a:rPr lang="el-GR" dirty="0"/>
              <a:t>π </a:t>
            </a:r>
            <a:r>
              <a:rPr lang="en-GB" dirty="0"/>
              <a:t>x r x r. Write a function that calculates </a:t>
            </a:r>
            <a:r>
              <a:rPr lang="en-GB" dirty="0" err="1"/>
              <a:t>area_of_circle</a:t>
            </a:r>
            <a:r>
              <a:rPr lang="en-GB" dirty="0"/>
              <a:t>.</a:t>
            </a:r>
          </a:p>
          <a:p>
            <a:r>
              <a:rPr lang="en-GB" dirty="0"/>
              <a:t>Write a function called </a:t>
            </a:r>
            <a:r>
              <a:rPr lang="en-GB" dirty="0" err="1"/>
              <a:t>is_prime</a:t>
            </a:r>
            <a:r>
              <a:rPr lang="en-GB" dirty="0"/>
              <a:t>, which checks if a number is prime.</a:t>
            </a:r>
          </a:p>
          <a:p>
            <a:pPr marL="0" indent="0">
              <a:buNone/>
            </a:pPr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628469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C015C-EDC6-CA1C-6A2E-A870FE29D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K" dirty="0"/>
              <a:t>Loops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9CD7837-72FD-56FD-970F-917748F9F9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-444699" y="1875146"/>
            <a:ext cx="4077296" cy="376256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2453" tIns="34290" rIns="68580" bIns="34290" numCol="1" rtlCol="0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685800" lvl="1" indent="-342900" defTabSz="685800">
              <a:buAutoNum type="arabicPeriod"/>
            </a:pPr>
            <a:r>
              <a:rPr lang="en-GB" altLang="en-LK" sz="1200" dirty="0">
                <a:solidFill>
                  <a:srgbClr val="000000"/>
                </a:solidFill>
                <a:latin typeface="Calibri Light" panose="020F0302020204030204" pitchFamily="34" charset="0"/>
              </a:rPr>
              <a:t>Write a loop that makes seven calls to print(), so we get on the output the following triangle:</a:t>
            </a:r>
          </a:p>
          <a:p>
            <a:pPr marL="342900" lvl="1" indent="0" defTabSz="685800">
              <a:buNone/>
            </a:pPr>
            <a:r>
              <a:rPr lang="en-GB" altLang="en-LK" sz="1200" dirty="0">
                <a:solidFill>
                  <a:srgbClr val="000000"/>
                </a:solidFill>
                <a:latin typeface="Calibri Light" panose="020F0302020204030204" pitchFamily="34" charset="0"/>
              </a:rPr>
              <a:t> #</a:t>
            </a:r>
          </a:p>
          <a:p>
            <a:pPr marL="342900" lvl="1" indent="0" defTabSz="685800">
              <a:buNone/>
            </a:pPr>
            <a:r>
              <a:rPr lang="en-GB" altLang="en-LK" sz="1200" dirty="0">
                <a:solidFill>
                  <a:srgbClr val="000000"/>
                </a:solidFill>
                <a:latin typeface="Calibri Light" panose="020F0302020204030204" pitchFamily="34" charset="0"/>
              </a:rPr>
              <a:t>  ##</a:t>
            </a:r>
          </a:p>
          <a:p>
            <a:pPr marL="342900" lvl="1" indent="0" defTabSz="685800">
              <a:buNone/>
            </a:pPr>
            <a:r>
              <a:rPr lang="en-GB" altLang="en-LK" sz="1200" dirty="0">
                <a:solidFill>
                  <a:srgbClr val="000000"/>
                </a:solidFill>
                <a:latin typeface="Calibri Light" panose="020F0302020204030204" pitchFamily="34" charset="0"/>
              </a:rPr>
              <a:t>  ###</a:t>
            </a:r>
          </a:p>
          <a:p>
            <a:pPr marL="342900" lvl="1" indent="0" defTabSz="685800">
              <a:buNone/>
            </a:pPr>
            <a:r>
              <a:rPr lang="en-GB" altLang="en-LK" sz="1200" dirty="0">
                <a:solidFill>
                  <a:srgbClr val="000000"/>
                </a:solidFill>
                <a:latin typeface="Calibri Light" panose="020F0302020204030204" pitchFamily="34" charset="0"/>
              </a:rPr>
              <a:t>  ####</a:t>
            </a:r>
          </a:p>
          <a:p>
            <a:pPr marL="342900" lvl="1" indent="0" defTabSz="685800">
              <a:buNone/>
            </a:pPr>
            <a:r>
              <a:rPr lang="en-GB" altLang="en-LK" sz="1200" dirty="0">
                <a:solidFill>
                  <a:srgbClr val="000000"/>
                </a:solidFill>
                <a:latin typeface="Calibri Light" panose="020F0302020204030204" pitchFamily="34" charset="0"/>
              </a:rPr>
              <a:t>  #####</a:t>
            </a:r>
          </a:p>
          <a:p>
            <a:pPr marL="342900" lvl="1" indent="0" defTabSz="685800">
              <a:buNone/>
            </a:pPr>
            <a:r>
              <a:rPr lang="en-GB" altLang="en-LK" sz="1200" dirty="0">
                <a:solidFill>
                  <a:srgbClr val="000000"/>
                </a:solidFill>
                <a:latin typeface="Calibri Light" panose="020F0302020204030204" pitchFamily="34" charset="0"/>
              </a:rPr>
              <a:t>  ######</a:t>
            </a:r>
          </a:p>
          <a:p>
            <a:pPr marL="342900" lvl="1" indent="0" defTabSz="685800">
              <a:buNone/>
            </a:pPr>
            <a:r>
              <a:rPr lang="en-GB" altLang="en-LK" sz="1200" dirty="0">
                <a:solidFill>
                  <a:srgbClr val="000000"/>
                </a:solidFill>
                <a:latin typeface="Calibri Light" panose="020F0302020204030204" pitchFamily="34" charset="0"/>
              </a:rPr>
              <a:t>  #######</a:t>
            </a:r>
          </a:p>
          <a:p>
            <a:pPr marL="342900" lvl="1" indent="0" defTabSz="685800">
              <a:buNone/>
            </a:pPr>
            <a:r>
              <a:rPr lang="en-GB" altLang="en-LK" sz="1200" dirty="0">
                <a:solidFill>
                  <a:srgbClr val="000000"/>
                </a:solidFill>
                <a:latin typeface="Calibri Light" panose="020F0302020204030204" pitchFamily="34" charset="0"/>
              </a:rPr>
              <a:t>2. Use nested loops to create the following:</a:t>
            </a:r>
          </a:p>
          <a:p>
            <a:pPr marL="342900" lvl="1" indent="0" defTabSz="685800">
              <a:buNone/>
            </a:pPr>
            <a:r>
              <a:rPr lang="en-GB" altLang="en-LK" sz="1200" dirty="0">
                <a:solidFill>
                  <a:srgbClr val="000000"/>
                </a:solidFill>
                <a:latin typeface="Calibri Light" panose="020F0302020204030204" pitchFamily="34" charset="0"/>
              </a:rPr>
              <a:t># # # # # # # #</a:t>
            </a:r>
          </a:p>
          <a:p>
            <a:pPr marL="342900" lvl="1" indent="0" defTabSz="685800">
              <a:buNone/>
            </a:pPr>
            <a:r>
              <a:rPr lang="en-GB" altLang="en-LK" sz="1200" dirty="0">
                <a:solidFill>
                  <a:srgbClr val="000000"/>
                </a:solidFill>
                <a:latin typeface="Calibri Light" panose="020F0302020204030204" pitchFamily="34" charset="0"/>
              </a:rPr>
              <a:t># # # # # # # #</a:t>
            </a:r>
          </a:p>
          <a:p>
            <a:pPr marL="342900" lvl="1" indent="0" defTabSz="685800">
              <a:buNone/>
            </a:pPr>
            <a:r>
              <a:rPr lang="en-GB" altLang="en-LK" sz="1200" dirty="0">
                <a:solidFill>
                  <a:srgbClr val="000000"/>
                </a:solidFill>
                <a:latin typeface="Calibri Light" panose="020F0302020204030204" pitchFamily="34" charset="0"/>
              </a:rPr>
              <a:t># # # # # # # #</a:t>
            </a:r>
          </a:p>
          <a:p>
            <a:pPr marL="342900" lvl="1" indent="0" defTabSz="685800">
              <a:buNone/>
            </a:pPr>
            <a:r>
              <a:rPr lang="en-GB" altLang="en-LK" sz="1200" dirty="0">
                <a:solidFill>
                  <a:srgbClr val="000000"/>
                </a:solidFill>
                <a:latin typeface="Calibri Light" panose="020F0302020204030204" pitchFamily="34" charset="0"/>
              </a:rPr>
              <a:t># # # # # # # #</a:t>
            </a:r>
          </a:p>
          <a:p>
            <a:pPr marL="342900" lvl="1" indent="0" defTabSz="685800">
              <a:buNone/>
            </a:pPr>
            <a:r>
              <a:rPr lang="en-GB" altLang="en-LK" sz="1200" dirty="0">
                <a:solidFill>
                  <a:srgbClr val="000000"/>
                </a:solidFill>
                <a:latin typeface="Calibri Light" panose="020F0302020204030204" pitchFamily="34" charset="0"/>
              </a:rPr>
              <a:t># # # # # # # #</a:t>
            </a:r>
          </a:p>
          <a:p>
            <a:pPr marL="342900" lvl="1" indent="0" defTabSz="685800">
              <a:buNone/>
            </a:pPr>
            <a:r>
              <a:rPr lang="en-GB" altLang="en-LK" sz="1200" dirty="0">
                <a:solidFill>
                  <a:srgbClr val="000000"/>
                </a:solidFill>
                <a:latin typeface="Calibri Light" panose="020F0302020204030204" pitchFamily="34" charset="0"/>
              </a:rPr>
              <a:t># # # # # # # #</a:t>
            </a:r>
          </a:p>
          <a:p>
            <a:pPr marL="342900" lvl="1" indent="0" defTabSz="685800">
              <a:buNone/>
            </a:pPr>
            <a:r>
              <a:rPr lang="en-GB" altLang="en-LK" sz="1200" dirty="0">
                <a:solidFill>
                  <a:srgbClr val="000000"/>
                </a:solidFill>
                <a:latin typeface="Calibri Light" panose="020F0302020204030204" pitchFamily="34" charset="0"/>
              </a:rPr>
              <a:t># # # # # # # #</a:t>
            </a:r>
          </a:p>
          <a:p>
            <a:pPr marL="342900" lvl="1" indent="0" defTabSz="685800">
              <a:buNone/>
            </a:pPr>
            <a:r>
              <a:rPr lang="en-GB" altLang="en-LK" sz="1200" dirty="0">
                <a:solidFill>
                  <a:srgbClr val="000000"/>
                </a:solidFill>
                <a:latin typeface="Calibri Light" panose="020F0302020204030204" pitchFamily="34" charset="0"/>
              </a:rPr>
              <a:t># # # # # # # #</a:t>
            </a:r>
          </a:p>
          <a:p>
            <a:pPr marL="342900" lvl="1" indent="0" defTabSz="685800">
              <a:buNone/>
            </a:pPr>
            <a:endParaRPr lang="en-GB" altLang="en-LK" sz="1200" dirty="0">
              <a:solidFill>
                <a:srgbClr val="000000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C408D1A-2F43-E4C0-085C-BE02EF99A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1614" y="2104460"/>
            <a:ext cx="4077296" cy="33932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2453" tIns="34290" rIns="68580" bIns="3429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342900" lvl="1" indent="0">
              <a:lnSpc>
                <a:spcPct val="100000"/>
              </a:lnSpc>
              <a:buNone/>
            </a:pPr>
            <a:r>
              <a:rPr lang="en-GB" altLang="en-LK" sz="1200" dirty="0">
                <a:solidFill>
                  <a:srgbClr val="000000"/>
                </a:solidFill>
                <a:latin typeface="Calibri Light" panose="020F0302020204030204" pitchFamily="34" charset="0"/>
              </a:rPr>
              <a:t>3. Print the following pattern:</a:t>
            </a:r>
          </a:p>
          <a:p>
            <a:pPr marL="342900" lvl="1" indent="0">
              <a:lnSpc>
                <a:spcPct val="100000"/>
              </a:lnSpc>
              <a:buNone/>
            </a:pPr>
            <a:r>
              <a:rPr lang="en-GB" altLang="en-LK" sz="1200" dirty="0">
                <a:solidFill>
                  <a:srgbClr val="000000"/>
                </a:solidFill>
                <a:latin typeface="Calibri Light" panose="020F0302020204030204" pitchFamily="34" charset="0"/>
              </a:rPr>
              <a:t>0 x 0 = 0</a:t>
            </a:r>
          </a:p>
          <a:p>
            <a:pPr marL="342900" lvl="1" indent="0">
              <a:lnSpc>
                <a:spcPct val="100000"/>
              </a:lnSpc>
              <a:buNone/>
            </a:pPr>
            <a:r>
              <a:rPr lang="en-GB" altLang="en-LK" sz="1200" dirty="0">
                <a:solidFill>
                  <a:srgbClr val="000000"/>
                </a:solidFill>
                <a:latin typeface="Calibri Light" panose="020F0302020204030204" pitchFamily="34" charset="0"/>
              </a:rPr>
              <a:t>1 x 1 = 1</a:t>
            </a:r>
          </a:p>
          <a:p>
            <a:pPr marL="342900" lvl="1" indent="0">
              <a:lnSpc>
                <a:spcPct val="100000"/>
              </a:lnSpc>
              <a:buNone/>
            </a:pPr>
            <a:r>
              <a:rPr lang="en-GB" altLang="en-LK" sz="1200" dirty="0">
                <a:solidFill>
                  <a:srgbClr val="000000"/>
                </a:solidFill>
                <a:latin typeface="Calibri Light" panose="020F0302020204030204" pitchFamily="34" charset="0"/>
              </a:rPr>
              <a:t>2 x 2 = 4</a:t>
            </a:r>
          </a:p>
          <a:p>
            <a:pPr marL="342900" lvl="1" indent="0">
              <a:lnSpc>
                <a:spcPct val="100000"/>
              </a:lnSpc>
              <a:buNone/>
            </a:pPr>
            <a:r>
              <a:rPr lang="en-GB" altLang="en-LK" sz="1200" dirty="0">
                <a:solidFill>
                  <a:srgbClr val="000000"/>
                </a:solidFill>
                <a:latin typeface="Calibri Light" panose="020F0302020204030204" pitchFamily="34" charset="0"/>
              </a:rPr>
              <a:t>3 x 3 = 9</a:t>
            </a:r>
          </a:p>
          <a:p>
            <a:pPr marL="342900" lvl="1" indent="0">
              <a:lnSpc>
                <a:spcPct val="100000"/>
              </a:lnSpc>
              <a:buNone/>
            </a:pPr>
            <a:r>
              <a:rPr lang="en-GB" altLang="en-LK" sz="1200" dirty="0">
                <a:solidFill>
                  <a:srgbClr val="000000"/>
                </a:solidFill>
                <a:latin typeface="Calibri Light" panose="020F0302020204030204" pitchFamily="34" charset="0"/>
              </a:rPr>
              <a:t>4 x 4 = 16</a:t>
            </a:r>
          </a:p>
          <a:p>
            <a:pPr marL="342900" lvl="1" indent="0">
              <a:lnSpc>
                <a:spcPct val="100000"/>
              </a:lnSpc>
              <a:buNone/>
            </a:pPr>
            <a:r>
              <a:rPr lang="en-GB" altLang="en-LK" sz="1200" dirty="0">
                <a:solidFill>
                  <a:srgbClr val="000000"/>
                </a:solidFill>
                <a:latin typeface="Calibri Light" panose="020F0302020204030204" pitchFamily="34" charset="0"/>
              </a:rPr>
              <a:t>5 x 5 = 25</a:t>
            </a:r>
          </a:p>
          <a:p>
            <a:pPr marL="342900" lvl="1" indent="0">
              <a:lnSpc>
                <a:spcPct val="100000"/>
              </a:lnSpc>
              <a:buNone/>
            </a:pPr>
            <a:r>
              <a:rPr lang="en-GB" altLang="en-LK" sz="1200" dirty="0">
                <a:solidFill>
                  <a:srgbClr val="000000"/>
                </a:solidFill>
                <a:latin typeface="Calibri Light" panose="020F0302020204030204" pitchFamily="34" charset="0"/>
              </a:rPr>
              <a:t>6 x 6 = 36</a:t>
            </a:r>
          </a:p>
          <a:p>
            <a:pPr marL="342900" lvl="1" indent="0">
              <a:lnSpc>
                <a:spcPct val="100000"/>
              </a:lnSpc>
              <a:buNone/>
            </a:pPr>
            <a:r>
              <a:rPr lang="en-GB" altLang="en-LK" sz="1200" dirty="0">
                <a:solidFill>
                  <a:srgbClr val="000000"/>
                </a:solidFill>
                <a:latin typeface="Calibri Light" panose="020F0302020204030204" pitchFamily="34" charset="0"/>
              </a:rPr>
              <a:t>7 x 7 = 49</a:t>
            </a:r>
          </a:p>
          <a:p>
            <a:pPr marL="342900" lvl="1" indent="0">
              <a:lnSpc>
                <a:spcPct val="100000"/>
              </a:lnSpc>
              <a:buNone/>
            </a:pPr>
            <a:r>
              <a:rPr lang="en-GB" altLang="en-LK" sz="1200" dirty="0">
                <a:solidFill>
                  <a:srgbClr val="000000"/>
                </a:solidFill>
                <a:latin typeface="Calibri Light" panose="020F0302020204030204" pitchFamily="34" charset="0"/>
              </a:rPr>
              <a:t>8 x 8 = 64</a:t>
            </a:r>
          </a:p>
          <a:p>
            <a:pPr marL="342900" lvl="1" indent="0">
              <a:lnSpc>
                <a:spcPct val="100000"/>
              </a:lnSpc>
              <a:buNone/>
            </a:pPr>
            <a:r>
              <a:rPr lang="en-GB" altLang="en-LK" sz="1200" dirty="0">
                <a:solidFill>
                  <a:srgbClr val="000000"/>
                </a:solidFill>
                <a:latin typeface="Calibri Light" panose="020F0302020204030204" pitchFamily="34" charset="0"/>
              </a:rPr>
              <a:t>9 x 9 = 81</a:t>
            </a:r>
          </a:p>
          <a:p>
            <a:pPr marL="342900" lvl="1" indent="0">
              <a:lnSpc>
                <a:spcPct val="100000"/>
              </a:lnSpc>
              <a:buNone/>
            </a:pPr>
            <a:r>
              <a:rPr lang="en-GB" altLang="en-LK" sz="1200" dirty="0">
                <a:solidFill>
                  <a:srgbClr val="000000"/>
                </a:solidFill>
                <a:latin typeface="Calibri Light" panose="020F0302020204030204" pitchFamily="34" charset="0"/>
              </a:rPr>
              <a:t>10 x 10 = 100	</a:t>
            </a:r>
          </a:p>
          <a:p>
            <a:pPr marL="342900" lvl="1" indent="0">
              <a:lnSpc>
                <a:spcPct val="100000"/>
              </a:lnSpc>
              <a:buNone/>
            </a:pPr>
            <a:endParaRPr lang="en-GB" altLang="en-LK" sz="1200" dirty="0">
              <a:solidFill>
                <a:srgbClr val="000000"/>
              </a:solidFill>
              <a:latin typeface="Calibri Light" panose="020F0302020204030204" pitchFamily="34" charset="0"/>
            </a:endParaRPr>
          </a:p>
          <a:p>
            <a:pPr marL="342900" lvl="1" indent="0">
              <a:lnSpc>
                <a:spcPct val="100000"/>
              </a:lnSpc>
              <a:buNone/>
            </a:pPr>
            <a:r>
              <a:rPr lang="en-GB" altLang="en-LK" sz="1200" dirty="0">
                <a:solidFill>
                  <a:srgbClr val="000000"/>
                </a:solidFill>
                <a:latin typeface="Calibri Light" panose="020F0302020204030204" pitchFamily="34" charset="0"/>
              </a:rPr>
              <a:t>4. Iterate through the list, ['Python', '</a:t>
            </a:r>
            <a:r>
              <a:rPr lang="en-GB" altLang="en-LK" sz="1200" dirty="0" err="1">
                <a:solidFill>
                  <a:srgbClr val="000000"/>
                </a:solidFill>
                <a:latin typeface="Calibri Light" panose="020F0302020204030204" pitchFamily="34" charset="0"/>
              </a:rPr>
              <a:t>Numpy</a:t>
            </a:r>
            <a:r>
              <a:rPr lang="en-GB" altLang="en-LK" sz="1200" dirty="0">
                <a:solidFill>
                  <a:srgbClr val="000000"/>
                </a:solidFill>
                <a:latin typeface="Calibri Light" panose="020F0302020204030204" pitchFamily="34" charset="0"/>
              </a:rPr>
              <a:t>','</a:t>
            </a:r>
            <a:r>
              <a:rPr lang="en-GB" altLang="en-LK" sz="1200" dirty="0" err="1">
                <a:solidFill>
                  <a:srgbClr val="000000"/>
                </a:solidFill>
                <a:latin typeface="Calibri Light" panose="020F0302020204030204" pitchFamily="34" charset="0"/>
              </a:rPr>
              <a:t>Pandas','Django</a:t>
            </a:r>
            <a:r>
              <a:rPr lang="en-GB" altLang="en-LK" sz="1200" dirty="0">
                <a:solidFill>
                  <a:srgbClr val="000000"/>
                </a:solidFill>
                <a:latin typeface="Calibri Light" panose="020F0302020204030204" pitchFamily="34" charset="0"/>
              </a:rPr>
              <a:t>', 'Flask'] using a for loop and print out the items.</a:t>
            </a:r>
          </a:p>
          <a:p>
            <a:pPr marL="342900" lvl="1" indent="0">
              <a:lnSpc>
                <a:spcPct val="100000"/>
              </a:lnSpc>
              <a:buNone/>
            </a:pPr>
            <a:r>
              <a:rPr lang="en-GB" altLang="en-LK" sz="1200" dirty="0">
                <a:solidFill>
                  <a:srgbClr val="000000"/>
                </a:solidFill>
                <a:latin typeface="Calibri Light" panose="020F0302020204030204" pitchFamily="34" charset="0"/>
              </a:rPr>
              <a:t>5. Use for loop to iterate from 0 to 100 and print only even numbers</a:t>
            </a:r>
            <a:endParaRPr lang="en-GB" altLang="en-LK" sz="2100" dirty="0"/>
          </a:p>
        </p:txBody>
      </p:sp>
    </p:spTree>
    <p:extLst>
      <p:ext uri="{BB962C8B-B14F-4D97-AF65-F5344CB8AC3E}">
        <p14:creationId xmlns:p14="http://schemas.microsoft.com/office/powerpoint/2010/main" val="857268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Section 2</a:t>
            </a:r>
            <a:br>
              <a:rPr lang="en-US" dirty="0"/>
            </a:br>
            <a:r>
              <a:rPr dirty="0"/>
              <a:t>Python Flask Blog Project</a:t>
            </a:r>
          </a:p>
        </p:txBody>
      </p:sp>
    </p:spTree>
    <p:extLst>
      <p:ext uri="{BB962C8B-B14F-4D97-AF65-F5344CB8AC3E}">
        <p14:creationId xmlns:p14="http://schemas.microsoft.com/office/powerpoint/2010/main" val="3813808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Simple blog application built with Flask</a:t>
            </a:r>
          </a:p>
          <a:p>
            <a:r>
              <a:rPr dirty="0"/>
              <a:t>- Demonstrates basic CRUD</a:t>
            </a:r>
            <a:r>
              <a:rPr lang="en-GB" dirty="0"/>
              <a:t>(Create, Read, Update &amp; Delete)</a:t>
            </a:r>
            <a:r>
              <a:rPr dirty="0"/>
              <a:t> operations and user authentication</a:t>
            </a:r>
          </a:p>
          <a:p>
            <a:r>
              <a:rPr dirty="0"/>
              <a:t>- Allows users to view, add, edit, and delete blog posts</a:t>
            </a:r>
          </a:p>
        </p:txBody>
      </p:sp>
    </p:spTree>
    <p:extLst>
      <p:ext uri="{BB962C8B-B14F-4D97-AF65-F5344CB8AC3E}">
        <p14:creationId xmlns:p14="http://schemas.microsoft.com/office/powerpoint/2010/main" val="766073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and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Python</a:t>
            </a:r>
          </a:p>
          <a:p>
            <a:r>
              <a:rPr dirty="0"/>
              <a:t>- Flask (Web Framework)</a:t>
            </a:r>
          </a:p>
          <a:p>
            <a:r>
              <a:rPr dirty="0"/>
              <a:t>- HTML/CSS/JavaScript (Frontend)</a:t>
            </a:r>
          </a:p>
          <a:p>
            <a:r>
              <a:rPr dirty="0"/>
              <a:t>- SQLite (Database)</a:t>
            </a:r>
          </a:p>
          <a:p>
            <a:r>
              <a:rPr dirty="0"/>
              <a:t>- Jinja2 (</a:t>
            </a:r>
            <a:r>
              <a:rPr lang="en-GB" dirty="0"/>
              <a:t>Flask </a:t>
            </a:r>
            <a:r>
              <a:rPr dirty="0"/>
              <a:t>Templating)</a:t>
            </a:r>
          </a:p>
          <a:p>
            <a:r>
              <a:rPr dirty="0"/>
              <a:t>- </a:t>
            </a:r>
            <a:r>
              <a:rPr dirty="0" err="1"/>
              <a:t>Werkzeug</a:t>
            </a:r>
            <a:r>
              <a:rPr dirty="0"/>
              <a:t> (</a:t>
            </a:r>
            <a:r>
              <a:rPr lang="en-GB" dirty="0"/>
              <a:t> Flask </a:t>
            </a:r>
            <a:r>
              <a:rPr dirty="0"/>
              <a:t>Security)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blog.py: Main application file</a:t>
            </a:r>
          </a:p>
          <a:p>
            <a:r>
              <a:t>- templates/: HTML templates</a:t>
            </a:r>
          </a:p>
          <a:p>
            <a:r>
              <a:t>- static/: CSS, JavaScript files</a:t>
            </a:r>
          </a:p>
          <a:p>
            <a:r>
              <a:t>- blogs.db: SQLite database file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Home Page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0628" y="4104738"/>
            <a:ext cx="29878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dirty="0"/>
              <a:t>- Displays all blog posts</a:t>
            </a:r>
          </a:p>
          <a:p>
            <a:r>
              <a:rPr dirty="0"/>
              <a:t>- Publicly accessible</a:t>
            </a:r>
          </a:p>
          <a:p>
            <a:r>
              <a:rPr dirty="0"/>
              <a:t>- Admins see additional options to edit or delete posts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612503"/>
            <a:ext cx="77724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dirty="0"/>
              <a:t>@app.route('/')</a:t>
            </a:r>
          </a:p>
          <a:p>
            <a:r>
              <a:rPr sz="1400" dirty="0"/>
              <a:t>def index():</a:t>
            </a:r>
          </a:p>
          <a:p>
            <a:r>
              <a:rPr sz="1400" dirty="0"/>
              <a:t>    conn = sqlite3.connect('</a:t>
            </a:r>
            <a:r>
              <a:rPr sz="1400" dirty="0" err="1"/>
              <a:t>blogs.db</a:t>
            </a:r>
            <a:r>
              <a:rPr sz="1400" dirty="0"/>
              <a:t>')</a:t>
            </a:r>
          </a:p>
          <a:p>
            <a:r>
              <a:rPr sz="1400" dirty="0"/>
              <a:t>    cursor = </a:t>
            </a:r>
            <a:r>
              <a:rPr sz="1400" dirty="0" err="1"/>
              <a:t>conn.cursor</a:t>
            </a:r>
            <a:r>
              <a:rPr sz="1400" dirty="0"/>
              <a:t>()</a:t>
            </a:r>
          </a:p>
          <a:p>
            <a:r>
              <a:rPr sz="1400" dirty="0"/>
              <a:t>    </a:t>
            </a:r>
            <a:r>
              <a:rPr sz="1400" dirty="0" err="1"/>
              <a:t>cursor.execute</a:t>
            </a:r>
            <a:r>
              <a:rPr sz="1400" dirty="0"/>
              <a:t>('SELECT id, title, content FROM blogs')</a:t>
            </a:r>
          </a:p>
          <a:p>
            <a:r>
              <a:rPr sz="1400" dirty="0"/>
              <a:t>    blogs = </a:t>
            </a:r>
            <a:r>
              <a:rPr sz="1400" dirty="0" err="1"/>
              <a:t>cursor.fetchall</a:t>
            </a:r>
            <a:r>
              <a:rPr sz="1400" dirty="0"/>
              <a:t>()</a:t>
            </a:r>
          </a:p>
          <a:p>
            <a:r>
              <a:rPr sz="1400" dirty="0"/>
              <a:t>    </a:t>
            </a:r>
            <a:r>
              <a:rPr sz="1400" dirty="0" err="1"/>
              <a:t>conn.close</a:t>
            </a:r>
            <a:r>
              <a:rPr sz="1400" dirty="0"/>
              <a:t>()</a:t>
            </a:r>
          </a:p>
          <a:p>
            <a:r>
              <a:rPr sz="1400" dirty="0"/>
              <a:t>    return </a:t>
            </a:r>
            <a:r>
              <a:rPr sz="1400" dirty="0" err="1"/>
              <a:t>render_template</a:t>
            </a:r>
            <a:r>
              <a:rPr sz="1400" dirty="0"/>
              <a:t>('index.html', blogs=blogs, role=</a:t>
            </a:r>
            <a:r>
              <a:rPr sz="1400" dirty="0" err="1"/>
              <a:t>session.get</a:t>
            </a:r>
            <a:r>
              <a:rPr sz="1400" dirty="0"/>
              <a:t>('role'))</a:t>
            </a:r>
          </a:p>
        </p:txBody>
      </p:sp>
      <p:pic>
        <p:nvPicPr>
          <p:cNvPr id="6" name="Picture 5" descr="index.html_screensho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448" y="3732245"/>
            <a:ext cx="6025552" cy="312575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 Blog Page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3265" y="4690778"/>
            <a:ext cx="306467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dirty="0"/>
              <a:t>- Admins can add new blog posts</a:t>
            </a:r>
          </a:p>
          <a:p>
            <a:r>
              <a:rPr dirty="0"/>
              <a:t>- Includes form fields for title and content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244912"/>
            <a:ext cx="82296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dirty="0"/>
              <a:t>@app.route('/add', methods=['GET', 'POST'])</a:t>
            </a:r>
          </a:p>
          <a:p>
            <a:r>
              <a:rPr sz="1400" dirty="0"/>
              <a:t>def </a:t>
            </a:r>
            <a:r>
              <a:rPr sz="1400" dirty="0" err="1"/>
              <a:t>add_blog</a:t>
            </a:r>
            <a:r>
              <a:rPr sz="1400" dirty="0"/>
              <a:t>():</a:t>
            </a:r>
          </a:p>
          <a:p>
            <a:r>
              <a:rPr sz="1400" dirty="0"/>
              <a:t>    if 'username' not in session or session['role'] != 'admin':</a:t>
            </a:r>
          </a:p>
          <a:p>
            <a:r>
              <a:rPr sz="1400" dirty="0"/>
              <a:t>        return redirect(</a:t>
            </a:r>
            <a:r>
              <a:rPr sz="1400" dirty="0" err="1"/>
              <a:t>url_for</a:t>
            </a:r>
            <a:r>
              <a:rPr sz="1400" dirty="0"/>
              <a:t>('login'))</a:t>
            </a:r>
          </a:p>
          <a:p>
            <a:r>
              <a:rPr sz="1400" dirty="0"/>
              <a:t>    if </a:t>
            </a:r>
            <a:r>
              <a:rPr sz="1400" dirty="0" err="1"/>
              <a:t>request.method</a:t>
            </a:r>
            <a:r>
              <a:rPr sz="1400" dirty="0"/>
              <a:t> == 'POST':</a:t>
            </a:r>
          </a:p>
          <a:p>
            <a:r>
              <a:rPr sz="1400" dirty="0"/>
              <a:t>        title = </a:t>
            </a:r>
            <a:r>
              <a:rPr sz="1400" dirty="0" err="1"/>
              <a:t>request.form</a:t>
            </a:r>
            <a:r>
              <a:rPr sz="1400" dirty="0"/>
              <a:t>['title']</a:t>
            </a:r>
          </a:p>
          <a:p>
            <a:r>
              <a:rPr sz="1400" dirty="0"/>
              <a:t>        content = </a:t>
            </a:r>
            <a:r>
              <a:rPr sz="1400" dirty="0" err="1"/>
              <a:t>request.form</a:t>
            </a:r>
            <a:r>
              <a:rPr sz="1400" dirty="0"/>
              <a:t>['content']</a:t>
            </a:r>
          </a:p>
          <a:p>
            <a:r>
              <a:rPr sz="1400" dirty="0"/>
              <a:t>        conn = sqlite3.connect('</a:t>
            </a:r>
            <a:r>
              <a:rPr sz="1400" dirty="0" err="1"/>
              <a:t>blogs.db</a:t>
            </a:r>
            <a:r>
              <a:rPr sz="1400" dirty="0"/>
              <a:t>')</a:t>
            </a:r>
          </a:p>
          <a:p>
            <a:r>
              <a:rPr sz="1400" dirty="0"/>
              <a:t>        cursor = </a:t>
            </a:r>
            <a:r>
              <a:rPr sz="1400" dirty="0" err="1"/>
              <a:t>conn.cursor</a:t>
            </a:r>
            <a:r>
              <a:rPr sz="1400" dirty="0"/>
              <a:t>()</a:t>
            </a:r>
          </a:p>
          <a:p>
            <a:r>
              <a:rPr sz="1400" dirty="0"/>
              <a:t>        </a:t>
            </a:r>
            <a:r>
              <a:rPr sz="1400" dirty="0" err="1"/>
              <a:t>cursor.execute</a:t>
            </a:r>
            <a:r>
              <a:rPr sz="1400" dirty="0"/>
              <a:t>('INSERT INTO blogs (title, content) VALUES (?, ?)', (title, content))</a:t>
            </a:r>
          </a:p>
          <a:p>
            <a:r>
              <a:rPr sz="1400" dirty="0"/>
              <a:t>        </a:t>
            </a:r>
            <a:r>
              <a:rPr sz="1400" dirty="0" err="1"/>
              <a:t>conn.commit</a:t>
            </a:r>
            <a:r>
              <a:rPr sz="1400" dirty="0"/>
              <a:t>()</a:t>
            </a:r>
          </a:p>
          <a:p>
            <a:r>
              <a:rPr sz="1400" dirty="0"/>
              <a:t>        </a:t>
            </a:r>
            <a:r>
              <a:rPr sz="1400" dirty="0" err="1"/>
              <a:t>conn.close</a:t>
            </a:r>
            <a:r>
              <a:rPr sz="1400" dirty="0"/>
              <a:t>()</a:t>
            </a:r>
          </a:p>
          <a:p>
            <a:r>
              <a:rPr sz="1400" dirty="0"/>
              <a:t>        return redirect(</a:t>
            </a:r>
            <a:r>
              <a:rPr sz="1400" dirty="0" err="1"/>
              <a:t>url_for</a:t>
            </a:r>
            <a:r>
              <a:rPr sz="1400" dirty="0"/>
              <a:t>('index'))</a:t>
            </a:r>
          </a:p>
          <a:p>
            <a:r>
              <a:rPr sz="1400" dirty="0"/>
              <a:t>    return </a:t>
            </a:r>
            <a:r>
              <a:rPr sz="1400" dirty="0" err="1"/>
              <a:t>render_template</a:t>
            </a:r>
            <a:r>
              <a:rPr sz="1400" dirty="0"/>
              <a:t>('add_blog.html')</a:t>
            </a:r>
          </a:p>
        </p:txBody>
      </p:sp>
      <p:pic>
        <p:nvPicPr>
          <p:cNvPr id="6" name="Picture 5" descr="add_blog.html_screensho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938" y="3816220"/>
            <a:ext cx="5846061" cy="304177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Edit Blog Page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0630" y="4458072"/>
            <a:ext cx="27971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dirty="0"/>
              <a:t>- Admins can edit existing blog posts</a:t>
            </a:r>
          </a:p>
          <a:p>
            <a:r>
              <a:rPr dirty="0"/>
              <a:t>- Pre-filled form with current title and content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0629" y="1432681"/>
            <a:ext cx="7268547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 dirty="0"/>
              <a:t>@app.route('/edit/&lt;int:blog_id&gt;', methods=['GET', 'POST'])</a:t>
            </a:r>
          </a:p>
          <a:p>
            <a:r>
              <a:rPr sz="1200" dirty="0"/>
              <a:t>def </a:t>
            </a:r>
            <a:r>
              <a:rPr sz="1200" dirty="0" err="1"/>
              <a:t>edit_blog</a:t>
            </a:r>
            <a:r>
              <a:rPr sz="1200" dirty="0"/>
              <a:t>(</a:t>
            </a:r>
            <a:r>
              <a:rPr sz="1200" dirty="0" err="1"/>
              <a:t>blog_id</a:t>
            </a:r>
            <a:r>
              <a:rPr sz="1200" dirty="0"/>
              <a:t>):</a:t>
            </a:r>
          </a:p>
          <a:p>
            <a:r>
              <a:rPr sz="1200" dirty="0"/>
              <a:t>    if 'username' not in session or session['role'] != 'admin':</a:t>
            </a:r>
          </a:p>
          <a:p>
            <a:r>
              <a:rPr sz="1200" dirty="0"/>
              <a:t>        return redirect(</a:t>
            </a:r>
            <a:r>
              <a:rPr sz="1200" dirty="0" err="1"/>
              <a:t>url_for</a:t>
            </a:r>
            <a:r>
              <a:rPr sz="1200" dirty="0"/>
              <a:t>('login'))</a:t>
            </a:r>
          </a:p>
          <a:p>
            <a:r>
              <a:rPr sz="1200" dirty="0"/>
              <a:t>    if </a:t>
            </a:r>
            <a:r>
              <a:rPr sz="1200" dirty="0" err="1"/>
              <a:t>request.method</a:t>
            </a:r>
            <a:r>
              <a:rPr sz="1200" dirty="0"/>
              <a:t> == 'POST':</a:t>
            </a:r>
          </a:p>
          <a:p>
            <a:r>
              <a:rPr sz="1200" dirty="0"/>
              <a:t>        title = </a:t>
            </a:r>
            <a:r>
              <a:rPr sz="1200" dirty="0" err="1"/>
              <a:t>request.form</a:t>
            </a:r>
            <a:r>
              <a:rPr sz="1200" dirty="0"/>
              <a:t>['title']</a:t>
            </a:r>
          </a:p>
          <a:p>
            <a:r>
              <a:rPr sz="1200" dirty="0"/>
              <a:t>        content = </a:t>
            </a:r>
            <a:r>
              <a:rPr sz="1200" dirty="0" err="1"/>
              <a:t>request.form</a:t>
            </a:r>
            <a:r>
              <a:rPr sz="1200" dirty="0"/>
              <a:t>['content']</a:t>
            </a:r>
          </a:p>
          <a:p>
            <a:r>
              <a:rPr sz="1200" dirty="0"/>
              <a:t>        conn = sqlite3.connect('</a:t>
            </a:r>
            <a:r>
              <a:rPr sz="1200" dirty="0" err="1"/>
              <a:t>blogs.db</a:t>
            </a:r>
            <a:r>
              <a:rPr sz="1200" dirty="0"/>
              <a:t>')</a:t>
            </a:r>
          </a:p>
          <a:p>
            <a:r>
              <a:rPr sz="1200" dirty="0"/>
              <a:t>        cursor = </a:t>
            </a:r>
            <a:r>
              <a:rPr sz="1200" dirty="0" err="1"/>
              <a:t>conn.cursor</a:t>
            </a:r>
            <a:r>
              <a:rPr sz="1200" dirty="0"/>
              <a:t>()</a:t>
            </a:r>
          </a:p>
          <a:p>
            <a:r>
              <a:rPr sz="1200" dirty="0"/>
              <a:t>        </a:t>
            </a:r>
            <a:r>
              <a:rPr sz="1200" dirty="0" err="1"/>
              <a:t>cursor.execute</a:t>
            </a:r>
            <a:r>
              <a:rPr sz="1200" dirty="0"/>
              <a:t>('UPDATE blogs SET title=?, content=? WHERE id=?', (title, content, </a:t>
            </a:r>
            <a:r>
              <a:rPr sz="1200" dirty="0" err="1"/>
              <a:t>blog_id</a:t>
            </a:r>
            <a:r>
              <a:rPr sz="1200" dirty="0"/>
              <a:t>))</a:t>
            </a:r>
          </a:p>
          <a:p>
            <a:r>
              <a:rPr sz="1200" dirty="0"/>
              <a:t>        </a:t>
            </a:r>
            <a:r>
              <a:rPr sz="1200" dirty="0" err="1"/>
              <a:t>conn.commit</a:t>
            </a:r>
            <a:r>
              <a:rPr sz="1200" dirty="0"/>
              <a:t>()</a:t>
            </a:r>
          </a:p>
          <a:p>
            <a:r>
              <a:rPr sz="1200" dirty="0"/>
              <a:t>        </a:t>
            </a:r>
            <a:r>
              <a:rPr sz="1200" dirty="0" err="1"/>
              <a:t>conn.close</a:t>
            </a:r>
            <a:r>
              <a:rPr sz="1200" dirty="0"/>
              <a:t>()</a:t>
            </a:r>
          </a:p>
          <a:p>
            <a:r>
              <a:rPr sz="1200" dirty="0"/>
              <a:t>        return redirect(</a:t>
            </a:r>
            <a:r>
              <a:rPr sz="1200" dirty="0" err="1"/>
              <a:t>url_for</a:t>
            </a:r>
            <a:r>
              <a:rPr sz="1200" dirty="0"/>
              <a:t>('index'))</a:t>
            </a:r>
          </a:p>
          <a:p>
            <a:r>
              <a:rPr sz="1400" dirty="0"/>
              <a:t>    </a:t>
            </a:r>
          </a:p>
        </p:txBody>
      </p:sp>
      <p:pic>
        <p:nvPicPr>
          <p:cNvPr id="6" name="Picture 5" descr="edit_blog.html_screensho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695" y="3496235"/>
            <a:ext cx="6533305" cy="33636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2CF382-BBF6-B915-6303-374E0658FD79}"/>
              </a:ext>
            </a:extLst>
          </p:cNvPr>
          <p:cNvSpPr txBox="1"/>
          <p:nvPr/>
        </p:nvSpPr>
        <p:spPr>
          <a:xfrm>
            <a:off x="4219959" y="1417638"/>
            <a:ext cx="492404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conn = sqlite3.connect('</a:t>
            </a:r>
            <a:r>
              <a:rPr lang="en-US" sz="1200" dirty="0" err="1"/>
              <a:t>blogs.db</a:t>
            </a:r>
            <a:r>
              <a:rPr lang="en-US" sz="1200" dirty="0"/>
              <a:t>')</a:t>
            </a:r>
          </a:p>
          <a:p>
            <a:r>
              <a:rPr lang="en-US" sz="1200" dirty="0"/>
              <a:t>    cursor = </a:t>
            </a:r>
            <a:r>
              <a:rPr lang="en-US" sz="1200" dirty="0" err="1"/>
              <a:t>conn.cursor</a:t>
            </a:r>
            <a:r>
              <a:rPr lang="en-US" sz="1200" dirty="0"/>
              <a:t>()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cursor.execute</a:t>
            </a:r>
            <a:r>
              <a:rPr lang="en-US" sz="1200" dirty="0"/>
              <a:t>('SELECT title, content FROM blogs WHERE id=?', (</a:t>
            </a:r>
            <a:r>
              <a:rPr lang="en-US" sz="1200" dirty="0" err="1"/>
              <a:t>blog_id</a:t>
            </a:r>
            <a:r>
              <a:rPr lang="en-US" sz="1200" dirty="0"/>
              <a:t>,))</a:t>
            </a:r>
          </a:p>
          <a:p>
            <a:r>
              <a:rPr lang="en-US" sz="1200" dirty="0"/>
              <a:t>    blog = </a:t>
            </a:r>
            <a:r>
              <a:rPr lang="en-US" sz="1200" dirty="0" err="1"/>
              <a:t>cursor.fetchone</a:t>
            </a:r>
            <a:r>
              <a:rPr lang="en-US" sz="1200" dirty="0"/>
              <a:t>()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conn.close</a:t>
            </a:r>
            <a:r>
              <a:rPr lang="en-US" sz="1200" dirty="0"/>
              <a:t>()</a:t>
            </a:r>
          </a:p>
          <a:p>
            <a:r>
              <a:rPr lang="en-US" sz="1200" dirty="0"/>
              <a:t>    if not blog:</a:t>
            </a:r>
          </a:p>
          <a:p>
            <a:r>
              <a:rPr lang="en-US" sz="1200" dirty="0"/>
              <a:t>        return 'Blog not found', 404</a:t>
            </a:r>
          </a:p>
          <a:p>
            <a:r>
              <a:rPr lang="en-US" sz="1200" dirty="0"/>
              <a:t>    return </a:t>
            </a:r>
            <a:r>
              <a:rPr lang="en-US" sz="1200" dirty="0" err="1"/>
              <a:t>render_template</a:t>
            </a:r>
            <a:r>
              <a:rPr lang="en-US" sz="1200" dirty="0"/>
              <a:t>('edit_blog.html', blog=blog)</a:t>
            </a:r>
          </a:p>
          <a:p>
            <a:endParaRPr lang="en-GB" sz="12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2FDCB71-CE80-1974-391C-5CCD6C477703}"/>
              </a:ext>
            </a:extLst>
          </p:cNvPr>
          <p:cNvCxnSpPr>
            <a:cxnSpLocks/>
          </p:cNvCxnSpPr>
          <p:nvPr/>
        </p:nvCxnSpPr>
        <p:spPr>
          <a:xfrm>
            <a:off x="4074550" y="1541927"/>
            <a:ext cx="0" cy="1479176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Delete Blog Page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298" y="4413380"/>
            <a:ext cx="24510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dirty="0"/>
              <a:t>- Admins can delete existing blog posts</a:t>
            </a:r>
          </a:p>
          <a:p>
            <a:r>
              <a:rPr dirty="0"/>
              <a:t>- Confirmation dialog before deleting a post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5943" y="1371600"/>
            <a:ext cx="77724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dirty="0"/>
              <a:t>@app.route('/delete/&lt;int:blog_id&gt;')</a:t>
            </a:r>
          </a:p>
          <a:p>
            <a:r>
              <a:rPr sz="1400" dirty="0"/>
              <a:t>def </a:t>
            </a:r>
            <a:r>
              <a:rPr sz="1400" dirty="0" err="1"/>
              <a:t>delete_blog</a:t>
            </a:r>
            <a:r>
              <a:rPr sz="1400" dirty="0"/>
              <a:t>(</a:t>
            </a:r>
            <a:r>
              <a:rPr sz="1400" dirty="0" err="1"/>
              <a:t>blog_id</a:t>
            </a:r>
            <a:r>
              <a:rPr sz="1400" dirty="0"/>
              <a:t>):</a:t>
            </a:r>
          </a:p>
          <a:p>
            <a:r>
              <a:rPr sz="1400" dirty="0"/>
              <a:t>    if 'username' not in session or session['role'] != 'admin':</a:t>
            </a:r>
          </a:p>
          <a:p>
            <a:r>
              <a:rPr sz="1400" dirty="0"/>
              <a:t>        return redirect(</a:t>
            </a:r>
            <a:r>
              <a:rPr sz="1400" dirty="0" err="1"/>
              <a:t>url_for</a:t>
            </a:r>
            <a:r>
              <a:rPr sz="1400" dirty="0"/>
              <a:t>('login'))</a:t>
            </a:r>
          </a:p>
          <a:p>
            <a:r>
              <a:rPr sz="1400" dirty="0"/>
              <a:t>    conn = sqlite3.connect('</a:t>
            </a:r>
            <a:r>
              <a:rPr sz="1400" dirty="0" err="1"/>
              <a:t>blogs.db</a:t>
            </a:r>
            <a:r>
              <a:rPr sz="1400" dirty="0"/>
              <a:t>')</a:t>
            </a:r>
          </a:p>
          <a:p>
            <a:r>
              <a:rPr sz="1400" dirty="0"/>
              <a:t>    cursor = </a:t>
            </a:r>
            <a:r>
              <a:rPr sz="1400" dirty="0" err="1"/>
              <a:t>conn.cursor</a:t>
            </a:r>
            <a:r>
              <a:rPr sz="1400" dirty="0"/>
              <a:t>()</a:t>
            </a:r>
          </a:p>
          <a:p>
            <a:r>
              <a:rPr sz="1400" dirty="0"/>
              <a:t>    </a:t>
            </a:r>
            <a:r>
              <a:rPr sz="1400" dirty="0" err="1"/>
              <a:t>cursor.execute</a:t>
            </a:r>
            <a:r>
              <a:rPr sz="1400" dirty="0"/>
              <a:t>('DELETE FROM blogs WHERE id=?', (</a:t>
            </a:r>
            <a:r>
              <a:rPr sz="1400" dirty="0" err="1"/>
              <a:t>blog_id</a:t>
            </a:r>
            <a:r>
              <a:rPr sz="1400" dirty="0"/>
              <a:t>,))</a:t>
            </a:r>
          </a:p>
          <a:p>
            <a:r>
              <a:rPr sz="1400" dirty="0"/>
              <a:t>    </a:t>
            </a:r>
            <a:r>
              <a:rPr sz="1400" dirty="0" err="1"/>
              <a:t>conn.commit</a:t>
            </a:r>
            <a:r>
              <a:rPr sz="1400" dirty="0"/>
              <a:t>()</a:t>
            </a:r>
          </a:p>
          <a:p>
            <a:r>
              <a:rPr sz="1400" dirty="0"/>
              <a:t>    </a:t>
            </a:r>
            <a:r>
              <a:rPr sz="1400" dirty="0" err="1"/>
              <a:t>conn.close</a:t>
            </a:r>
            <a:r>
              <a:rPr sz="1400" dirty="0"/>
              <a:t>()</a:t>
            </a:r>
          </a:p>
          <a:p>
            <a:r>
              <a:rPr sz="1400" dirty="0"/>
              <a:t>    return redirect(</a:t>
            </a:r>
            <a:r>
              <a:rPr sz="1400" dirty="0" err="1"/>
              <a:t>url_for</a:t>
            </a:r>
            <a:r>
              <a:rPr sz="1400" dirty="0"/>
              <a:t>('index'))</a:t>
            </a:r>
          </a:p>
        </p:txBody>
      </p:sp>
      <p:pic>
        <p:nvPicPr>
          <p:cNvPr id="6" name="Picture 5" descr="delete_blog.html_screensho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324" y="3618368"/>
            <a:ext cx="6571676" cy="323963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Section 1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Login </a:t>
            </a:r>
            <a:r>
              <a:rPr dirty="0"/>
              <a:t>Page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297" y="4413380"/>
            <a:ext cx="30324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 Admin login page</a:t>
            </a:r>
          </a:p>
          <a:p>
            <a:r>
              <a:rPr lang="en-US" dirty="0"/>
              <a:t>- Requires username and password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5943" y="1371600"/>
            <a:ext cx="77724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@app.route('/login', methods=['GET', 'POST'])</a:t>
            </a:r>
          </a:p>
          <a:p>
            <a:r>
              <a:rPr lang="en-US" sz="1400" dirty="0"/>
              <a:t>def login():</a:t>
            </a:r>
          </a:p>
          <a:p>
            <a:r>
              <a:rPr lang="en-US" sz="1400" dirty="0"/>
              <a:t>    if </a:t>
            </a:r>
            <a:r>
              <a:rPr lang="en-US" sz="1400" dirty="0" err="1"/>
              <a:t>request.method</a:t>
            </a:r>
            <a:r>
              <a:rPr lang="en-US" sz="1400" dirty="0"/>
              <a:t> == 'POST':</a:t>
            </a:r>
          </a:p>
          <a:p>
            <a:r>
              <a:rPr lang="en-US" sz="1400" dirty="0"/>
              <a:t>        username = </a:t>
            </a:r>
            <a:r>
              <a:rPr lang="en-US" sz="1400" dirty="0" err="1"/>
              <a:t>request.form</a:t>
            </a:r>
            <a:r>
              <a:rPr lang="en-US" sz="1400" dirty="0"/>
              <a:t>['username']</a:t>
            </a:r>
          </a:p>
          <a:p>
            <a:r>
              <a:rPr lang="en-US" sz="1400" dirty="0"/>
              <a:t>        password = </a:t>
            </a:r>
            <a:r>
              <a:rPr lang="en-US" sz="1400" dirty="0" err="1"/>
              <a:t>request.form</a:t>
            </a:r>
            <a:r>
              <a:rPr lang="en-US" sz="1400" dirty="0"/>
              <a:t>['password']</a:t>
            </a:r>
          </a:p>
          <a:p>
            <a:r>
              <a:rPr lang="en-US" sz="1400" dirty="0"/>
              <a:t>        if username == 'admin' and password == 'admin123':</a:t>
            </a:r>
          </a:p>
          <a:p>
            <a:r>
              <a:rPr lang="en-US" sz="1400" dirty="0"/>
              <a:t>            session['username'] = username</a:t>
            </a:r>
          </a:p>
          <a:p>
            <a:r>
              <a:rPr lang="en-US" sz="1400" dirty="0"/>
              <a:t>            session['role'] = 'admin'</a:t>
            </a:r>
          </a:p>
          <a:p>
            <a:r>
              <a:rPr lang="en-US" sz="1400" dirty="0"/>
              <a:t>            return redirect(</a:t>
            </a:r>
            <a:r>
              <a:rPr lang="en-US" sz="1400" dirty="0" err="1"/>
              <a:t>url_for</a:t>
            </a:r>
            <a:r>
              <a:rPr lang="en-US" sz="1400" dirty="0"/>
              <a:t>('index'))</a:t>
            </a:r>
          </a:p>
          <a:p>
            <a:r>
              <a:rPr lang="en-US" sz="1400" dirty="0"/>
              <a:t>        else:</a:t>
            </a:r>
          </a:p>
          <a:p>
            <a:r>
              <a:rPr lang="en-US" sz="1400" dirty="0"/>
              <a:t>            return </a:t>
            </a:r>
            <a:r>
              <a:rPr lang="en-US" sz="1400" dirty="0" err="1"/>
              <a:t>render_template</a:t>
            </a:r>
            <a:r>
              <a:rPr lang="en-US" sz="1400" dirty="0"/>
              <a:t>('login.html', error='Incorrect username or password')</a:t>
            </a:r>
          </a:p>
          <a:p>
            <a:r>
              <a:rPr lang="en-US" sz="1400" dirty="0"/>
              <a:t>    return </a:t>
            </a:r>
            <a:r>
              <a:rPr lang="en-US" sz="1400" dirty="0" err="1"/>
              <a:t>render_template</a:t>
            </a:r>
            <a:r>
              <a:rPr lang="en-US" sz="1400" dirty="0"/>
              <a:t>('login.html')</a:t>
            </a:r>
          </a:p>
        </p:txBody>
      </p:sp>
      <p:pic>
        <p:nvPicPr>
          <p:cNvPr id="3" name="Picture 2" descr="login.html_screenshot.jpg">
            <a:extLst>
              <a:ext uri="{FF2B5EF4-FFF2-40B4-BE49-F238E27FC236}">
                <a16:creationId xmlns:a16="http://schemas.microsoft.com/office/drawing/2014/main" id="{ECD06925-6299-31C1-E2B0-9D87C6353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368" y="3788229"/>
            <a:ext cx="5917631" cy="306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198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Logout Confirmation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7602" y="1509970"/>
            <a:ext cx="43853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dirty="0"/>
              <a:t>- Displays confirmation dialog before logging out</a:t>
            </a:r>
          </a:p>
          <a:p>
            <a:r>
              <a:rPr dirty="0"/>
              <a:t>- Allows users to confirm or cancel logout action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417638"/>
            <a:ext cx="28365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dirty="0"/>
              <a:t># Logout route</a:t>
            </a:r>
          </a:p>
          <a:p>
            <a:r>
              <a:rPr sz="1400" dirty="0"/>
              <a:t>@app.route('/logout')</a:t>
            </a:r>
          </a:p>
          <a:p>
            <a:r>
              <a:rPr sz="1400" dirty="0"/>
              <a:t>def logout():</a:t>
            </a:r>
          </a:p>
          <a:p>
            <a:r>
              <a:rPr sz="1400" dirty="0"/>
              <a:t>    </a:t>
            </a:r>
            <a:r>
              <a:rPr sz="1400" dirty="0" err="1"/>
              <a:t>session.pop</a:t>
            </a:r>
            <a:r>
              <a:rPr sz="1400" dirty="0"/>
              <a:t>('username', None)</a:t>
            </a:r>
          </a:p>
          <a:p>
            <a:r>
              <a:rPr sz="1400" dirty="0"/>
              <a:t>    </a:t>
            </a:r>
            <a:r>
              <a:rPr sz="1400" dirty="0" err="1"/>
              <a:t>session.pop</a:t>
            </a:r>
            <a:r>
              <a:rPr sz="1400" dirty="0"/>
              <a:t>('role', None)</a:t>
            </a:r>
          </a:p>
          <a:p>
            <a:r>
              <a:rPr sz="1400" dirty="0"/>
              <a:t>    return redirect(</a:t>
            </a:r>
            <a:r>
              <a:rPr sz="1400" dirty="0" err="1"/>
              <a:t>url_for</a:t>
            </a:r>
            <a:r>
              <a:rPr sz="1400" dirty="0"/>
              <a:t>('index'))</a:t>
            </a:r>
          </a:p>
        </p:txBody>
      </p:sp>
      <p:pic>
        <p:nvPicPr>
          <p:cNvPr id="6" name="Picture 5" descr="logout_confirma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129" y="3349689"/>
            <a:ext cx="7071871" cy="3508311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54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8813F2-F530-7153-82EB-B3556B100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Variables, </a:t>
            </a:r>
            <a:r>
              <a:rPr lang="en-GB" dirty="0" err="1"/>
              <a:t>Builtin</a:t>
            </a:r>
            <a:r>
              <a:rPr lang="en-GB" dirty="0"/>
              <a:t> Functions</a:t>
            </a:r>
            <a:endParaRPr lang="en-LK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100E4A-3995-C32F-6CF6-08AEA86E0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85763" indent="-385763">
              <a:buFont typeface="+mj-lt"/>
              <a:buAutoNum type="arabicPeriod"/>
            </a:pPr>
            <a:r>
              <a:rPr lang="en-GB" dirty="0"/>
              <a:t>Declare a variable </a:t>
            </a:r>
            <a:r>
              <a:rPr lang="en-GB" dirty="0" err="1"/>
              <a:t>is_married</a:t>
            </a:r>
            <a:r>
              <a:rPr lang="en-GB" dirty="0"/>
              <a:t> and assign a value to it</a:t>
            </a:r>
          </a:p>
          <a:p>
            <a:pPr marL="385763" indent="-385763">
              <a:buFont typeface="+mj-lt"/>
              <a:buAutoNum type="arabicPeriod"/>
            </a:pPr>
            <a:r>
              <a:rPr lang="en-GB" dirty="0"/>
              <a:t>Declare a variable </a:t>
            </a:r>
            <a:r>
              <a:rPr lang="en-GB" dirty="0" err="1"/>
              <a:t>is_true</a:t>
            </a:r>
            <a:r>
              <a:rPr lang="en-GB" dirty="0"/>
              <a:t> and assign a value to it</a:t>
            </a:r>
          </a:p>
          <a:p>
            <a:pPr marL="385763" indent="-385763">
              <a:buFont typeface="+mj-lt"/>
              <a:buAutoNum type="arabicPeriod"/>
            </a:pPr>
            <a:r>
              <a:rPr lang="en-GB" dirty="0"/>
              <a:t>Use the built-in input function to get first name, last name, country and age from a user and store the value to their corresponding variable names</a:t>
            </a:r>
          </a:p>
          <a:p>
            <a:pPr marL="385763" indent="-385763">
              <a:buFont typeface="+mj-lt"/>
              <a:buAutoNum type="arabicPeriod"/>
            </a:pPr>
            <a:r>
              <a:rPr lang="en-GB" dirty="0"/>
              <a:t>Run help(&amp;#39;keywords&amp;#39;) in Python shell or in your file to check for the Python reserved words or keywords</a:t>
            </a:r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4174450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73E64-ACAD-828B-4266-09BE15A5B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K" dirty="0"/>
              <a:t>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C2A26-2036-C521-3A0B-215ADB309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85763" indent="-385763">
              <a:buAutoNum type="arabicPeriod"/>
            </a:pPr>
            <a:r>
              <a:rPr lang="en-GB" dirty="0"/>
              <a:t>Concatenate the string &amp;#39;Thirty&amp;#39;, &amp;#39;Days&amp;#39;, &amp;#39;Of&amp;#39;, &amp;#39;Python&amp;#39; to a single string, &amp;#39;Thirty Days Of Python&amp;#39;.</a:t>
            </a:r>
          </a:p>
          <a:p>
            <a:pPr marL="385763" indent="-385763">
              <a:buAutoNum type="arabicPeriod"/>
            </a:pPr>
            <a:r>
              <a:rPr lang="en-GB" dirty="0"/>
              <a:t>Use index or find to find the position of the first occurrence of the word &amp;#39;because&amp;#39; in the following sentence: &amp;#39;You cannot end a sentence with because because because is a conjunction&amp;#39;</a:t>
            </a:r>
          </a:p>
          <a:p>
            <a:pPr marL="385763" indent="-385763">
              <a:buAutoNum type="arabicPeriod"/>
            </a:pPr>
            <a:r>
              <a:rPr lang="en-GB" dirty="0"/>
              <a:t>Slice out the phrase &amp;#39;because because because&amp;#39; in the following sentence: &amp;#39;You cannot end a sentence with because because because is a conjunction&amp;#39;</a:t>
            </a:r>
          </a:p>
          <a:p>
            <a:pPr marL="385763" indent="-385763">
              <a:buAutoNum type="arabicPeriod"/>
            </a:pPr>
            <a:r>
              <a:rPr lang="en-GB" dirty="0"/>
              <a:t>Does &amp;#39;&amp;#39;Coding For All&amp;#39; start with a substring Coding?</a:t>
            </a:r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2722498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73E64-ACAD-828B-4266-09BE15A5B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K" dirty="0"/>
              <a:t>Lists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C2A26-2036-C521-3A0B-215ADB309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following is a list of 10 students ages:</a:t>
            </a:r>
          </a:p>
          <a:p>
            <a:pPr marL="342900" lvl="1" indent="0">
              <a:buNone/>
            </a:pPr>
            <a:r>
              <a:rPr lang="en-GB" dirty="0"/>
              <a:t>ages = [19, 22, 19, 24, 20, 25, 26, 24, 25, 24</a:t>
            </a:r>
          </a:p>
          <a:p>
            <a:pPr marL="385763" indent="-385763">
              <a:buFont typeface="+mj-lt"/>
              <a:buAutoNum type="arabicPeriod"/>
            </a:pPr>
            <a:r>
              <a:rPr lang="en-GB" dirty="0"/>
              <a:t>Sort the list and find the min and max age</a:t>
            </a:r>
          </a:p>
          <a:p>
            <a:pPr marL="385763" indent="-385763">
              <a:buFont typeface="+mj-lt"/>
              <a:buAutoNum type="arabicPeriod"/>
            </a:pPr>
            <a:r>
              <a:rPr lang="en-GB" dirty="0"/>
              <a:t>Add the min age and the max age again to the list</a:t>
            </a:r>
          </a:p>
          <a:p>
            <a:pPr marL="385763" indent="-385763">
              <a:buFont typeface="+mj-lt"/>
              <a:buAutoNum type="arabicPeriod"/>
            </a:pPr>
            <a:r>
              <a:rPr lang="en-GB" dirty="0"/>
              <a:t>Find the median age (one middle item or two middle items divided by two)</a:t>
            </a:r>
          </a:p>
          <a:p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4266127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73E64-ACAD-828B-4266-09BE15A5B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K" dirty="0"/>
              <a:t>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C2A26-2036-C521-3A0B-215ADB309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Create an empty tuple</a:t>
            </a:r>
          </a:p>
          <a:p>
            <a:r>
              <a:rPr lang="en-GB" dirty="0"/>
              <a:t>Create a tuple containing names of your sisters and your brothers (imaginary siblings are fine)</a:t>
            </a:r>
          </a:p>
          <a:p>
            <a:r>
              <a:rPr lang="en-GB" dirty="0"/>
              <a:t>Join brothers and sisters tuples and assign it to siblings</a:t>
            </a:r>
          </a:p>
          <a:p>
            <a:r>
              <a:rPr lang="en-GB" dirty="0"/>
              <a:t>How many siblings do you have?</a:t>
            </a:r>
          </a:p>
          <a:p>
            <a:r>
              <a:rPr lang="en-GB" dirty="0"/>
              <a:t>Modify the siblings tuple and add the name of your father and mother and assign it to </a:t>
            </a:r>
            <a:r>
              <a:rPr lang="en-GB" dirty="0" err="1"/>
              <a:t>family_members</a:t>
            </a:r>
            <a:endParaRPr lang="en-GB" dirty="0"/>
          </a:p>
          <a:p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37674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73E64-ACAD-828B-4266-09BE15A5B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K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C2A26-2036-C521-3A0B-215ADB309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Create an empty dictionary called dog</a:t>
            </a:r>
          </a:p>
          <a:p>
            <a:r>
              <a:rPr lang="en-GB" dirty="0"/>
              <a:t>Add name, </a:t>
            </a:r>
            <a:r>
              <a:rPr lang="en-GB" dirty="0" err="1"/>
              <a:t>color</a:t>
            </a:r>
            <a:r>
              <a:rPr lang="en-GB" dirty="0"/>
              <a:t>, breed, legs, age to the dog dictionary</a:t>
            </a:r>
          </a:p>
          <a:p>
            <a:r>
              <a:rPr lang="en-GB" dirty="0"/>
              <a:t>Create a student dictionary and add </a:t>
            </a:r>
            <a:r>
              <a:rPr lang="en-GB" dirty="0" err="1"/>
              <a:t>first_name</a:t>
            </a:r>
            <a:r>
              <a:rPr lang="en-GB" dirty="0"/>
              <a:t>, </a:t>
            </a:r>
            <a:r>
              <a:rPr lang="en-GB" dirty="0" err="1"/>
              <a:t>last_name</a:t>
            </a:r>
            <a:r>
              <a:rPr lang="en-GB" dirty="0"/>
              <a:t>, gender, age, marital status, skills, country, city and address as keys for the dictionary</a:t>
            </a:r>
          </a:p>
          <a:p>
            <a:r>
              <a:rPr lang="en-GB" dirty="0"/>
              <a:t>Get the length of the student dictionary</a:t>
            </a:r>
          </a:p>
          <a:p>
            <a:r>
              <a:rPr lang="en-GB" dirty="0"/>
              <a:t>Get the value of skills and check the data type, it should be a list</a:t>
            </a:r>
          </a:p>
          <a:p>
            <a:r>
              <a:rPr lang="en-GB" dirty="0"/>
              <a:t>Modify the skills values by adding one or two skills</a:t>
            </a:r>
          </a:p>
          <a:p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2167074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73E64-ACAD-828B-4266-09BE15A5B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K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C2A26-2036-C521-3A0B-215ADB309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385763" indent="-385763">
              <a:buAutoNum type="arabicPeriod"/>
            </a:pPr>
            <a:r>
              <a:rPr lang="en-GB" dirty="0"/>
              <a:t>Write a script that prompts the user to enter base and height of the triangle and calculate an area of this triangle (area = 0.5 x b x h).</a:t>
            </a:r>
          </a:p>
          <a:p>
            <a:pPr marL="385763" indent="-385763">
              <a:buAutoNum type="arabicPeriod"/>
            </a:pPr>
            <a:r>
              <a:rPr lang="en-GB" dirty="0"/>
              <a:t>Write a script that prompts the user to enter side a, side b, and side c of the triangle. Calculate the perimeter of the triangle (perimeter = a + b + c).</a:t>
            </a:r>
          </a:p>
          <a:p>
            <a:pPr marL="385763" indent="-385763">
              <a:buAutoNum type="arabicPeriod"/>
            </a:pPr>
            <a:r>
              <a:rPr lang="en-GB" dirty="0"/>
              <a:t>Write a script that prompts the user to enter number of years. Calculate the number of seconds a person can live. Assume a person can live hundred year</a:t>
            </a:r>
          </a:p>
          <a:p>
            <a:pPr marL="385763" indent="-385763">
              <a:buAutoNum type="arabicPeriod"/>
            </a:pPr>
            <a:r>
              <a:rPr lang="en-GB" dirty="0"/>
              <a:t>Write a Python script that displays the following table</a:t>
            </a:r>
          </a:p>
          <a:p>
            <a:pPr marL="342900" lvl="1" indent="0">
              <a:buNone/>
            </a:pPr>
            <a:r>
              <a:rPr lang="en-GB" dirty="0"/>
              <a:t>1 1 1 1 1</a:t>
            </a:r>
          </a:p>
          <a:p>
            <a:pPr marL="342900" lvl="1" indent="0">
              <a:buNone/>
            </a:pPr>
            <a:r>
              <a:rPr lang="en-GB" dirty="0"/>
              <a:t>2 1 2 4 8</a:t>
            </a:r>
          </a:p>
          <a:p>
            <a:pPr marL="342900" lvl="1" indent="0">
              <a:buNone/>
            </a:pPr>
            <a:r>
              <a:rPr lang="en-GB" dirty="0"/>
              <a:t>3 1 3 9 27</a:t>
            </a:r>
          </a:p>
          <a:p>
            <a:pPr marL="342900" lvl="1" indent="0">
              <a:buNone/>
            </a:pPr>
            <a:r>
              <a:rPr lang="en-GB" dirty="0"/>
              <a:t>4 1 4 16 64</a:t>
            </a:r>
          </a:p>
          <a:p>
            <a:pPr marL="342900" lvl="1" indent="0">
              <a:buNone/>
            </a:pPr>
            <a:r>
              <a:rPr lang="en-GB" dirty="0"/>
              <a:t>5 1 5 25 125</a:t>
            </a:r>
          </a:p>
          <a:p>
            <a:pPr marL="0" indent="0">
              <a:buNone/>
            </a:pPr>
            <a:r>
              <a:rPr lang="en-GB" dirty="0"/>
              <a:t>5.     I hope this course is not full of jargon. Use in operator to check if jargon is in the sentence</a:t>
            </a:r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757757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73E64-ACAD-828B-4266-09BE15A5B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K" dirty="0"/>
              <a:t>Conditional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483C981-78EC-497D-A726-20ED75E61D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7954" y="2073467"/>
            <a:ext cx="6840140" cy="35317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584" tIns="34290" rIns="68580" bIns="34290" numCol="1" rtlCol="0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lvl="1" indent="0" defTabSz="685800">
              <a:buNone/>
            </a:pPr>
            <a:r>
              <a:rPr lang="en-GB" altLang="en-LK" sz="150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Iskoola Pota" panose="020B0502040204020203" pitchFamily="34" charset="77"/>
              </a:rPr>
              <a:t>1. Write a code which gives grade to students according to theirs scores:</a:t>
            </a:r>
            <a:endParaRPr lang="en-GB" altLang="en-LK" sz="1500" dirty="0">
              <a:solidFill>
                <a:srgbClr val="000000"/>
              </a:solidFill>
              <a:latin typeface="Calibri Light" panose="020F0302020204030204" pitchFamily="34" charset="0"/>
              <a:ea typeface="Times New Roman" panose="02020603050405020304" pitchFamily="18" charset="0"/>
            </a:endParaRPr>
          </a:p>
          <a:p>
            <a:pPr marL="0" indent="0" defTabSz="685800">
              <a:buNone/>
            </a:pPr>
            <a:r>
              <a:rPr lang="en-GB" altLang="en-LK" sz="150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	80-100</a:t>
            </a:r>
            <a:r>
              <a:rPr lang="en-GB" altLang="en-LK" sz="150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, A</a:t>
            </a:r>
            <a:r>
              <a:rPr lang="en-GB" altLang="en-LK" sz="150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70-89</a:t>
            </a:r>
            <a:r>
              <a:rPr lang="en-GB" altLang="en-LK" sz="150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, B</a:t>
            </a:r>
            <a:r>
              <a:rPr lang="en-GB" altLang="en-LK" sz="150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60-69</a:t>
            </a:r>
            <a:r>
              <a:rPr lang="en-GB" altLang="en-LK" sz="150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, C</a:t>
            </a:r>
            <a:r>
              <a:rPr lang="en-GB" altLang="en-LK" sz="150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50-59</a:t>
            </a:r>
            <a:r>
              <a:rPr lang="en-GB" altLang="en-LK" sz="150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, D</a:t>
            </a:r>
            <a:r>
              <a:rPr lang="en-GB" altLang="en-LK" sz="150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0-49</a:t>
            </a:r>
            <a:r>
              <a:rPr lang="en-GB" altLang="en-LK" sz="150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, F</a:t>
            </a:r>
            <a:r>
              <a:rPr lang="en-GB" altLang="en-LK" sz="1050" dirty="0"/>
              <a:t> </a:t>
            </a:r>
            <a:endParaRPr lang="en-GB" altLang="en-LK" sz="2400" dirty="0">
              <a:ea typeface="Times New Roman" panose="02020603050405020304" pitchFamily="18" charset="0"/>
            </a:endParaRPr>
          </a:p>
          <a:p>
            <a:pPr marL="342900" lvl="1" indent="0" defTabSz="685800">
              <a:buNone/>
            </a:pPr>
            <a:r>
              <a:rPr lang="en-GB" altLang="en-LK" sz="150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2. The following list contains some fruits:</a:t>
            </a:r>
            <a:endParaRPr lang="en-GB" altLang="en-LK" sz="1050" dirty="0"/>
          </a:p>
          <a:p>
            <a:pPr marL="0" indent="0" defTabSz="685800">
              <a:buNone/>
            </a:pPr>
            <a:r>
              <a:rPr lang="en-GB" altLang="en-LK" sz="150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fruits </a:t>
            </a:r>
            <a:r>
              <a:rPr lang="en-GB" altLang="en-LK" sz="1500" b="1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=</a:t>
            </a:r>
            <a:r>
              <a:rPr lang="en-GB" altLang="en-LK" sz="150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[</a:t>
            </a:r>
            <a:r>
              <a:rPr lang="en-GB" altLang="en-LK" sz="150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'banana'</a:t>
            </a:r>
            <a:r>
              <a:rPr lang="en-GB" altLang="en-LK" sz="150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GB" altLang="en-LK" sz="150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'orange'</a:t>
            </a:r>
            <a:r>
              <a:rPr lang="en-GB" altLang="en-LK" sz="150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GB" altLang="en-LK" sz="150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'mango'</a:t>
            </a:r>
            <a:r>
              <a:rPr lang="en-GB" altLang="en-LK" sz="150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en-GB" altLang="en-LK" sz="150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'lemon'</a:t>
            </a:r>
            <a:r>
              <a:rPr lang="en-GB" altLang="en-LK" sz="1050" dirty="0"/>
              <a:t> </a:t>
            </a:r>
            <a:endParaRPr lang="en-GB" altLang="en-LK" sz="2400" dirty="0">
              <a:ea typeface="Times New Roman" panose="02020603050405020304" pitchFamily="18" charset="0"/>
            </a:endParaRPr>
          </a:p>
          <a:p>
            <a:pPr marL="0" indent="0" defTabSz="685800">
              <a:buNone/>
            </a:pPr>
            <a:r>
              <a:rPr lang="en-GB" altLang="en-LK" sz="150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If a fruit doesn't exist in the list add the fruit to the list and print the modified list. If the fruit exists print('That fruit already exist in the list’)</a:t>
            </a:r>
            <a:endParaRPr lang="en-GB" altLang="en-LK" sz="1050" dirty="0"/>
          </a:p>
          <a:p>
            <a:pPr marL="342900" lvl="1" indent="0" defTabSz="685800">
              <a:buNone/>
            </a:pPr>
            <a:r>
              <a:rPr lang="en-GB" altLang="en-LK" sz="150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Iskoola Pota" panose="020B0502040204020203" pitchFamily="34" charset="77"/>
              </a:rPr>
              <a:t>3. Here we have a person dictionary. Feel free to modify it!</a:t>
            </a:r>
            <a:endParaRPr lang="en-GB" altLang="en-LK" sz="1500" dirty="0">
              <a:solidFill>
                <a:srgbClr val="000000"/>
              </a:solidFill>
              <a:latin typeface="Calibri Light" panose="020F0302020204030204" pitchFamily="34" charset="0"/>
              <a:ea typeface="Times New Roman" panose="02020603050405020304" pitchFamily="18" charset="0"/>
            </a:endParaRPr>
          </a:p>
          <a:p>
            <a:pPr marL="0" indent="0" defTabSz="685800">
              <a:buNone/>
            </a:pPr>
            <a:r>
              <a:rPr lang="en-GB" altLang="en-LK" sz="150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        person={    '</a:t>
            </a:r>
            <a:r>
              <a:rPr lang="en-GB" altLang="en-LK" sz="1500" dirty="0" err="1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first_name</a:t>
            </a:r>
            <a:r>
              <a:rPr lang="en-GB" altLang="en-LK" sz="150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': '</a:t>
            </a:r>
            <a:r>
              <a:rPr lang="en-GB" altLang="en-LK" sz="1500" dirty="0" err="1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Tharaka</a:t>
            </a:r>
            <a:r>
              <a:rPr lang="en-GB" altLang="en-LK" sz="150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',    '</a:t>
            </a:r>
            <a:r>
              <a:rPr lang="en-GB" altLang="en-LK" sz="1500" dirty="0" err="1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last_name</a:t>
            </a:r>
            <a:r>
              <a:rPr lang="en-GB" altLang="en-LK" sz="150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': '</a:t>
            </a:r>
            <a:r>
              <a:rPr lang="en-GB" altLang="en-LK" sz="1500" dirty="0" err="1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Mahabage</a:t>
            </a:r>
            <a:r>
              <a:rPr lang="en-GB" altLang="en-LK" sz="150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',    'age': 250,    'country': 'Sri Lanka',    '</a:t>
            </a:r>
            <a:r>
              <a:rPr lang="en-GB" altLang="en-LK" sz="1500" dirty="0" err="1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is_marred</a:t>
            </a:r>
            <a:r>
              <a:rPr lang="en-GB" altLang="en-LK" sz="150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': True,    'skills': ['JavaScript', 'React', 'Node', 'MongoDB', 'Python'],    'address': {        'street': 'Space street',        '</a:t>
            </a:r>
            <a:r>
              <a:rPr lang="en-GB" altLang="en-LK" sz="1500" dirty="0" err="1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zipcode</a:t>
            </a:r>
            <a:r>
              <a:rPr lang="en-GB" altLang="en-LK" sz="150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</a:rPr>
              <a:t>': '02210'    }    }</a:t>
            </a:r>
            <a:r>
              <a:rPr lang="en-GB" altLang="en-LK" sz="1050" dirty="0"/>
              <a:t> </a:t>
            </a:r>
            <a:endParaRPr lang="en-GB" altLang="en-LK" sz="2400" dirty="0">
              <a:ea typeface="Times New Roman" panose="02020603050405020304" pitchFamily="18" charset="0"/>
            </a:endParaRPr>
          </a:p>
          <a:p>
            <a:pPr marL="342900" lvl="1" indent="0" defTabSz="685800">
              <a:buNone/>
            </a:pPr>
            <a:r>
              <a:rPr lang="en-GB" altLang="en-LK" sz="150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Iskoola Pota" panose="020B0502040204020203" pitchFamily="34" charset="77"/>
              </a:rPr>
              <a:t>4. Check if the person dictionary has skills key, if so print out the middle skill in the skills list.</a:t>
            </a:r>
            <a:endParaRPr lang="en-GB" altLang="en-LK" sz="1050" dirty="0"/>
          </a:p>
          <a:p>
            <a:pPr marL="342900" lvl="1" indent="0" defTabSz="685800">
              <a:buNone/>
            </a:pPr>
            <a:r>
              <a:rPr lang="en-GB" altLang="en-LK" sz="1500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Iskoola Pota" panose="020B0502040204020203" pitchFamily="34" charset="77"/>
              </a:rPr>
              <a:t>5. Check if the person dictionary has skills key, if so check if the person has 'Python' skill and print out the result.</a:t>
            </a:r>
            <a:endParaRPr lang="en-GB" altLang="en-LK" sz="3300" dirty="0"/>
          </a:p>
        </p:txBody>
      </p:sp>
    </p:spTree>
    <p:extLst>
      <p:ext uri="{BB962C8B-B14F-4D97-AF65-F5344CB8AC3E}">
        <p14:creationId xmlns:p14="http://schemas.microsoft.com/office/powerpoint/2010/main" val="1745915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1999</Words>
  <Application>Microsoft Office PowerPoint</Application>
  <PresentationFormat>On-screen Show (4:3)</PresentationFormat>
  <Paragraphs>201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Office Theme</vt:lpstr>
      <vt:lpstr>Python Final Assignment</vt:lpstr>
      <vt:lpstr>Section 1</vt:lpstr>
      <vt:lpstr>Variables, Builtin Functions</vt:lpstr>
      <vt:lpstr>Strings</vt:lpstr>
      <vt:lpstr>Lists </vt:lpstr>
      <vt:lpstr>Tuples</vt:lpstr>
      <vt:lpstr>Dictionaries</vt:lpstr>
      <vt:lpstr>Operators</vt:lpstr>
      <vt:lpstr>Conditional</vt:lpstr>
      <vt:lpstr>Functions</vt:lpstr>
      <vt:lpstr>Loops</vt:lpstr>
      <vt:lpstr>Section 2 Python Flask Blog Project</vt:lpstr>
      <vt:lpstr>Introduction</vt:lpstr>
      <vt:lpstr>Technologies and Tools</vt:lpstr>
      <vt:lpstr>Project Structure</vt:lpstr>
      <vt:lpstr>Home Page</vt:lpstr>
      <vt:lpstr>Add Blog Page</vt:lpstr>
      <vt:lpstr>Edit Blog Page</vt:lpstr>
      <vt:lpstr>Delete Blog Page</vt:lpstr>
      <vt:lpstr>Login Page</vt:lpstr>
      <vt:lpstr>Logout Confirmation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Final Assignment</dc:title>
  <dc:subject/>
  <dc:creator/>
  <cp:keywords/>
  <dc:description>generated using python-pptx</dc:description>
  <cp:lastModifiedBy>Lishen Amaraweera</cp:lastModifiedBy>
  <cp:revision>5</cp:revision>
  <dcterms:created xsi:type="dcterms:W3CDTF">2013-01-27T09:14:16Z</dcterms:created>
  <dcterms:modified xsi:type="dcterms:W3CDTF">2024-05-24T13:26:42Z</dcterms:modified>
  <cp:category/>
</cp:coreProperties>
</file>