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0"/>
    <p:restoredTop sz="94570"/>
  </p:normalViewPr>
  <p:slideViewPr>
    <p:cSldViewPr snapToGrid="0" snapToObjects="1">
      <p:cViewPr varScale="1">
        <p:scale>
          <a:sx n="97" d="100"/>
          <a:sy n="97" d="100"/>
        </p:scale>
        <p:origin x="2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ature.com/articles/ncomms11257#s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ature.com/articles/ncomms11257#s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Translates each read into the six possible reading frames, which are then split at stop codons into amino acid fragments</a:t>
            </a:r>
            <a:endParaRPr/>
          </a:p>
          <a:p>
            <a:pPr marL="0" marR="0" lvl="0" indent="0" algn="l" rtl="0">
              <a:lnSpc>
                <a:spcPct val="100000"/>
              </a:lnSpc>
              <a:spcBef>
                <a:spcPts val="0"/>
              </a:spcBef>
              <a:spcAft>
                <a:spcPts val="0"/>
              </a:spcAft>
              <a:buClr>
                <a:schemeClr val="dk1"/>
              </a:buClr>
              <a:buSzPts val="1600"/>
              <a:buFont typeface="Calibri"/>
              <a:buNone/>
            </a:pPr>
            <a:endParaRPr sz="1600"/>
          </a:p>
          <a:p>
            <a:pPr marL="0" marR="0" lvl="0" indent="0" algn="l" rtl="0">
              <a:lnSpc>
                <a:spcPct val="100000"/>
              </a:lnSpc>
              <a:spcBef>
                <a:spcPts val="0"/>
              </a:spcBef>
              <a:spcAft>
                <a:spcPts val="0"/>
              </a:spcAft>
              <a:buClr>
                <a:schemeClr val="dk1"/>
              </a:buClr>
              <a:buSzPts val="1600"/>
              <a:buFont typeface="Calibri"/>
              <a:buNone/>
            </a:pPr>
            <a:r>
              <a:rPr lang="en-US" sz="1600"/>
              <a:t>MEM: </a:t>
            </a:r>
            <a:endParaRPr sz="1600"/>
          </a:p>
          <a:p>
            <a:pPr marL="0" lvl="0" indent="0" algn="l" rtl="0">
              <a:spcBef>
                <a:spcPts val="0"/>
              </a:spcBef>
              <a:spcAft>
                <a:spcPts val="0"/>
              </a:spcAft>
              <a:buNone/>
            </a:pPr>
            <a:r>
              <a:rPr lang="en-US" sz="1200" b="0" i="0">
                <a:solidFill>
                  <a:schemeClr val="dk1"/>
                </a:solidFill>
                <a:latin typeface="Calibri"/>
                <a:ea typeface="Calibri"/>
                <a:cs typeface="Calibri"/>
                <a:sym typeface="Calibri"/>
              </a:rPr>
              <a:t>If equally long matches are found in multiple taxa, Kaiju determines their LCA from the taxonomic tree (</a:t>
            </a:r>
            <a:r>
              <a:rPr lang="en-US" sz="1200" b="0" i="0" u="sng" strike="noStrike">
                <a:solidFill>
                  <a:schemeClr val="hlink"/>
                </a:solidFill>
                <a:latin typeface="Calibri"/>
                <a:ea typeface="Calibri"/>
                <a:cs typeface="Calibri"/>
                <a:sym typeface="Calibri"/>
                <a:hlinkClick r:id="rId3"/>
              </a:rPr>
              <a:t>Supplementary Fig. 6</a:t>
            </a:r>
            <a:r>
              <a:rPr lang="en-US" sz="1200" b="0" i="0">
                <a:solidFill>
                  <a:schemeClr val="dk1"/>
                </a:solidFill>
                <a:latin typeface="Calibri"/>
                <a:ea typeface="Calibri"/>
                <a:cs typeface="Calibri"/>
                <a:sym typeface="Calibri"/>
              </a:rPr>
              <a:t>) and outputs its taxon identifier. Thus, each read is always classified to the lowest possible taxonomic level given the ambiguity of the search result.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Greedy:</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Therefore, allowing for substitutions during the backwards search can bridge mismatches and extend the match at the cost of an exponential increase of runtime depending on the number of allowed mismatched positions.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Therefore, we also implemented a Greedy search mode in Kaiju, which first locates all MEMs of a minimum seed length (default 7) and then extends them by allowing substitutions at the left ends of each seed match. From there, the backwards search continues until the next mismatch occurs. Eventually the search stops once the left end of the query is reached or if the maximum allowed number of substitutions has been reached.</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Score: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Therefore, after the translation of a read into a set of amino acid fragments, we rank the fragments by their BLOSUM62 score and start the database search with the highest scoring fragment. For each substituted amino acid, the modified fragment is placed back into the search list according to its new (now lower) score. Once a match is found, which has a higher score than all remaining fragments in the search list and a score above the minimum score threshold </a:t>
            </a:r>
            <a:r>
              <a:rPr lang="en-US" sz="1200" b="0" i="1">
                <a:solidFill>
                  <a:schemeClr val="dk1"/>
                </a:solidFill>
                <a:latin typeface="Calibri"/>
                <a:ea typeface="Calibri"/>
                <a:cs typeface="Calibri"/>
                <a:sym typeface="Calibri"/>
              </a:rPr>
              <a:t>s</a:t>
            </a:r>
            <a:r>
              <a:rPr lang="en-US" sz="1200" b="0" i="0">
                <a:solidFill>
                  <a:schemeClr val="dk1"/>
                </a:solidFill>
                <a:latin typeface="Calibri"/>
                <a:ea typeface="Calibri"/>
                <a:cs typeface="Calibri"/>
                <a:sym typeface="Calibri"/>
              </a:rPr>
              <a:t>, the search stops and this highest scoring match is used for classifying the read.</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a:p>
          <a:p>
            <a:pPr marL="0" lvl="0" indent="0" algn="l" rtl="0">
              <a:lnSpc>
                <a:spcPct val="115000"/>
              </a:lnSpc>
              <a:spcBef>
                <a:spcPts val="0"/>
              </a:spcBef>
              <a:spcAft>
                <a:spcPts val="0"/>
              </a:spcAft>
              <a:buSzPts val="1100"/>
              <a:buNone/>
            </a:pPr>
            <a:r>
              <a:rPr lang="en-US"/>
              <a:t>Reads are directly assigned to a species or strain, or in case of ambiguity, to higher level nodes in the taxonomic tree. </a:t>
            </a:r>
            <a:endParaRPr/>
          </a:p>
          <a:p>
            <a:pPr marL="0" lvl="0" indent="0" algn="l" rtl="0">
              <a:spcBef>
                <a:spcPts val="0"/>
              </a:spcBef>
              <a:spcAft>
                <a:spcPts val="0"/>
              </a:spcAft>
              <a:buNone/>
            </a:pPr>
            <a:endParaRPr/>
          </a:p>
          <a:p>
            <a:pPr marL="0" lvl="0" indent="0" algn="l" rtl="0">
              <a:spcBef>
                <a:spcPts val="0"/>
              </a:spcBef>
              <a:spcAft>
                <a:spcPts val="0"/>
              </a:spcAft>
              <a:buNone/>
            </a:pPr>
            <a:r>
              <a:rPr lang="en-US" sz="1300">
                <a:solidFill>
                  <a:srgbClr val="222222"/>
                </a:solidFill>
                <a:highlight>
                  <a:srgbClr val="FFFFFF"/>
                </a:highlight>
                <a:latin typeface="Times New Roman"/>
                <a:ea typeface="Times New Roman"/>
                <a:cs typeface="Times New Roman"/>
                <a:sym typeface="Times New Roman"/>
              </a:rPr>
              <a:t>Sensitivity was calculated as the percentage of reads assigned to the correct genus/phylum out of the total number of reads in the input. Precision was calculated as the percentage of reads assigned to the correct genus/phylum out of the number of classified reads, excluding reads classified correctly to a rank above </a:t>
            </a:r>
            <a:endParaRPr/>
          </a:p>
        </p:txBody>
      </p:sp>
      <p:sp>
        <p:nvSpPr>
          <p:cNvPr id="170" name="Google Shape;1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Translates each read into the six possible reading frames, which are then split at stop codons into amino acid fragments</a:t>
            </a:r>
            <a:endParaRPr/>
          </a:p>
          <a:p>
            <a:pPr marL="0" marR="0" lvl="0" indent="0" algn="l" rtl="0">
              <a:lnSpc>
                <a:spcPct val="100000"/>
              </a:lnSpc>
              <a:spcBef>
                <a:spcPts val="0"/>
              </a:spcBef>
              <a:spcAft>
                <a:spcPts val="0"/>
              </a:spcAft>
              <a:buClr>
                <a:schemeClr val="dk1"/>
              </a:buClr>
              <a:buSzPts val="1600"/>
              <a:buFont typeface="Calibri"/>
              <a:buNone/>
            </a:pPr>
            <a:endParaRPr sz="1600"/>
          </a:p>
          <a:p>
            <a:pPr marL="0" marR="0" lvl="0" indent="0" algn="l" rtl="0">
              <a:lnSpc>
                <a:spcPct val="100000"/>
              </a:lnSpc>
              <a:spcBef>
                <a:spcPts val="0"/>
              </a:spcBef>
              <a:spcAft>
                <a:spcPts val="0"/>
              </a:spcAft>
              <a:buClr>
                <a:schemeClr val="dk1"/>
              </a:buClr>
              <a:buSzPts val="1600"/>
              <a:buFont typeface="Calibri"/>
              <a:buNone/>
            </a:pPr>
            <a:r>
              <a:rPr lang="en-US" sz="1600"/>
              <a:t>MEM: </a:t>
            </a:r>
            <a:endParaRPr sz="1600"/>
          </a:p>
          <a:p>
            <a:pPr marL="0" lvl="0" indent="0" algn="l" rtl="0">
              <a:spcBef>
                <a:spcPts val="0"/>
              </a:spcBef>
              <a:spcAft>
                <a:spcPts val="0"/>
              </a:spcAft>
              <a:buNone/>
            </a:pPr>
            <a:r>
              <a:rPr lang="en-US" sz="1200" b="0" i="0">
                <a:solidFill>
                  <a:schemeClr val="dk1"/>
                </a:solidFill>
                <a:latin typeface="Calibri"/>
                <a:ea typeface="Calibri"/>
                <a:cs typeface="Calibri"/>
                <a:sym typeface="Calibri"/>
              </a:rPr>
              <a:t>If equally long matches are found in multiple taxa, Kaiju determines their LCA from the taxonomic tree (</a:t>
            </a:r>
            <a:r>
              <a:rPr lang="en-US" sz="1200" b="0" i="0" u="sng" strike="noStrike">
                <a:solidFill>
                  <a:schemeClr val="hlink"/>
                </a:solidFill>
                <a:latin typeface="Calibri"/>
                <a:ea typeface="Calibri"/>
                <a:cs typeface="Calibri"/>
                <a:sym typeface="Calibri"/>
                <a:hlinkClick r:id="rId3"/>
              </a:rPr>
              <a:t>Supplementary Fig. 6</a:t>
            </a:r>
            <a:r>
              <a:rPr lang="en-US" sz="1200" b="0" i="0">
                <a:solidFill>
                  <a:schemeClr val="dk1"/>
                </a:solidFill>
                <a:latin typeface="Calibri"/>
                <a:ea typeface="Calibri"/>
                <a:cs typeface="Calibri"/>
                <a:sym typeface="Calibri"/>
              </a:rPr>
              <a:t>) and outputs its taxon identifier. Thus, each read is always classified to the lowest possible taxonomic level given the ambiguity of the search result.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Greedy:</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Therefore, allowing for substitutions during the backwards search can bridge mismatches and extend the match at the cost of an exponential increase of runtime depending on the number of allowed mismatched positions.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Therefore, we also implemented a Greedy search mode in Kaiju, which first locates all MEMs of a minimum seed length (default 7) and then extends them by allowing substitutions at the left ends of each seed match. From there, the backwards search continues until the next mismatch occurs. Eventually the search stops once the left end of the query is reached or if the maximum allowed number of substitutions has been reached.</a:t>
            </a:r>
            <a:endParaRPr/>
          </a:p>
        </p:txBody>
      </p:sp>
      <p:sp>
        <p:nvSpPr>
          <p:cNvPr id="179" name="Google Shape;17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87" name="Google Shape;18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06" name="Google Shape;2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15" name="Google Shape;21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24" name="Google Shape;2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224" name="Google Shape;2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231780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9e983774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59e983774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33" name="Google Shape;233;g59e983774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Additional Computational difficulty</a:t>
            </a:r>
            <a:endParaRPr/>
          </a:p>
          <a:p>
            <a:pPr marL="0" lvl="0" indent="0" algn="l" rtl="0">
              <a:spcBef>
                <a:spcPts val="0"/>
              </a:spcBef>
              <a:spcAft>
                <a:spcPts val="0"/>
              </a:spcAft>
              <a:buNone/>
            </a:pPr>
            <a:r>
              <a:rPr lang="en-US"/>
              <a:t>Too slow</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achieve high speed, these algorithms do not use traditional local alignment methods, but rely on the identification of </a:t>
            </a:r>
            <a:r>
              <a:rPr lang="en-US" sz="1200" b="0" i="1">
                <a:solidFill>
                  <a:schemeClr val="dk1"/>
                </a:solidFill>
                <a:latin typeface="Calibri"/>
                <a:ea typeface="Calibri"/>
                <a:cs typeface="Calibri"/>
                <a:sym typeface="Calibri"/>
              </a:rPr>
              <a:t>k</a:t>
            </a:r>
            <a:r>
              <a:rPr lang="en-US" sz="1200" b="0" i="0">
                <a:solidFill>
                  <a:schemeClr val="dk1"/>
                </a:solidFill>
                <a:latin typeface="Calibri"/>
                <a:ea typeface="Calibri"/>
                <a:cs typeface="Calibri"/>
                <a:sym typeface="Calibri"/>
              </a:rPr>
              <a:t>-mers, short exact matching substrings of fixed-length </a:t>
            </a:r>
            <a:r>
              <a:rPr lang="en-US" sz="1200" b="0" i="1">
                <a:solidFill>
                  <a:schemeClr val="dk1"/>
                </a:solidFill>
                <a:latin typeface="Calibri"/>
                <a:ea typeface="Calibri"/>
                <a:cs typeface="Calibri"/>
                <a:sym typeface="Calibri"/>
              </a:rPr>
              <a:t>k</a:t>
            </a:r>
            <a:r>
              <a:rPr lang="en-US" sz="1200" b="0" i="0">
                <a:solidFill>
                  <a:schemeClr val="dk1"/>
                </a:solidFill>
                <a:latin typeface="Calibri"/>
                <a:ea typeface="Calibri"/>
                <a:cs typeface="Calibri"/>
                <a:sym typeface="Calibri"/>
              </a:rPr>
              <a:t>, in order to compare two nucleotide sequences. For the taxonomic assignment of reads, these programs typically preprocess the reference genomes by extracting all contained </a:t>
            </a:r>
            <a:r>
              <a:rPr lang="en-US" sz="1200" b="0" i="1">
                <a:solidFill>
                  <a:schemeClr val="dk1"/>
                </a:solidFill>
                <a:latin typeface="Calibri"/>
                <a:ea typeface="Calibri"/>
                <a:cs typeface="Calibri"/>
                <a:sym typeface="Calibri"/>
              </a:rPr>
              <a:t>k</a:t>
            </a:r>
            <a:r>
              <a:rPr lang="en-US" sz="1200" b="0" i="0">
                <a:solidFill>
                  <a:schemeClr val="dk1"/>
                </a:solidFill>
                <a:latin typeface="Calibri"/>
                <a:ea typeface="Calibri"/>
                <a:cs typeface="Calibri"/>
                <a:sym typeface="Calibri"/>
              </a:rPr>
              <a:t>-mers and storing them in the index for fast lookup.</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sampling bias in the phylogenetic distribution of available reference genomes. On the one hand, certain model organisms or pathogens, for example, from human microbiomes, are primary targets for microbial research and are therefore over-represented in the genome databases. On the other hand, species that were not possible to culture in the laboratory are underrepresented</a:t>
            </a: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3E3E3E"/>
                </a:solidFill>
                <a:highlight>
                  <a:srgbClr val="FFFFFF"/>
                </a:highlight>
                <a:latin typeface="Arial"/>
                <a:ea typeface="Arial"/>
                <a:cs typeface="Arial"/>
                <a:sym typeface="Arial"/>
              </a:rPr>
              <a:t> lexicographical ordered</a:t>
            </a:r>
            <a:endParaRPr/>
          </a:p>
        </p:txBody>
      </p:sp>
      <p:sp>
        <p:nvSpPr>
          <p:cNvPr id="125" name="Google Shape;12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substring</a:t>
            </a:r>
            <a:endParaRPr/>
          </a:p>
          <a:p>
            <a:pPr marL="0" lvl="0" indent="0" algn="l" rtl="0">
              <a:spcBef>
                <a:spcPts val="0"/>
              </a:spcBef>
              <a:spcAft>
                <a:spcPts val="0"/>
              </a:spcAft>
              <a:buNone/>
            </a:pPr>
            <a:r>
              <a:rPr lang="en-US"/>
              <a:t>FM-index</a:t>
            </a:r>
            <a:endParaRPr/>
          </a:p>
          <a:p>
            <a:pPr marL="0" lvl="0" indent="0" algn="l" rtl="0">
              <a:spcBef>
                <a:spcPts val="0"/>
              </a:spcBef>
              <a:spcAft>
                <a:spcPts val="0"/>
              </a:spcAft>
              <a:buClr>
                <a:schemeClr val="dk1"/>
              </a:buClr>
              <a:buFont typeface="Arial"/>
              <a:buNone/>
            </a:pPr>
            <a:r>
              <a:rPr lang="en-US" sz="1350">
                <a:solidFill>
                  <a:srgbClr val="3E3E3E"/>
                </a:solidFill>
                <a:highlight>
                  <a:srgbClr val="FFFFFF"/>
                </a:highlight>
                <a:latin typeface="Arial"/>
                <a:ea typeface="Arial"/>
                <a:cs typeface="Arial"/>
                <a:sym typeface="Arial"/>
              </a:rPr>
              <a:t>lexicographical ordered</a:t>
            </a:r>
            <a:endParaRPr/>
          </a:p>
          <a:p>
            <a:pPr marL="0" lvl="0" indent="0" algn="l" rtl="0">
              <a:spcBef>
                <a:spcPts val="0"/>
              </a:spcBef>
              <a:spcAft>
                <a:spcPts val="0"/>
              </a:spcAft>
              <a:buNone/>
            </a:pP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 = 8 + rank(8,s) + 1 = 11</a:t>
            </a:r>
            <a:endParaRPr/>
          </a:p>
          <a:p>
            <a:pPr marL="0" lvl="0" indent="0" algn="l" rtl="0">
              <a:spcBef>
                <a:spcPts val="0"/>
              </a:spcBef>
              <a:spcAft>
                <a:spcPts val="0"/>
              </a:spcAft>
              <a:buNone/>
            </a:pPr>
            <a:r>
              <a:rPr lang="en-US"/>
              <a:t>e’ = 8 + rank(12,s) = 12</a:t>
            </a:r>
            <a:endParaRPr/>
          </a:p>
          <a:p>
            <a:pPr marL="0" lvl="0" indent="0" algn="l" rtl="0">
              <a:spcBef>
                <a:spcPts val="0"/>
              </a:spcBef>
              <a:spcAft>
                <a:spcPts val="0"/>
              </a:spcAft>
              <a:buNone/>
            </a:pPr>
            <a:endParaRPr/>
          </a:p>
          <a:p>
            <a:pPr marL="0" lvl="0" indent="0" algn="l" rtl="0">
              <a:spcBef>
                <a:spcPts val="0"/>
              </a:spcBef>
              <a:spcAft>
                <a:spcPts val="0"/>
              </a:spcAft>
              <a:buNone/>
            </a:pPr>
            <a:r>
              <a:rPr lang="en-US"/>
              <a:t>s’’ = 1+rank(10,i) +1= 4</a:t>
            </a:r>
            <a:endParaRPr/>
          </a:p>
          <a:p>
            <a:pPr marL="0" lvl="0" indent="0" algn="l" rtl="0">
              <a:spcBef>
                <a:spcPts val="0"/>
              </a:spcBef>
              <a:spcAft>
                <a:spcPts val="0"/>
              </a:spcAft>
              <a:buNone/>
            </a:pPr>
            <a:r>
              <a:rPr lang="en-US"/>
              <a:t>e’’ = 1+rank(12,i) = 5</a:t>
            </a:r>
            <a:endParaRPr/>
          </a:p>
        </p:txBody>
      </p:sp>
      <p:sp>
        <p:nvSpPr>
          <p:cNvPr id="157" name="Google Shape;15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kaiju.binf.ku.dk/serve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hyperlink" Target="http://kaiju.binf.ku.dk/results/117685-952683901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hyperlink" Target="http://kaiju.binf.ku.dk/results/117687-297077936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3" Type="http://schemas.openxmlformats.org/officeDocument/2006/relationships/hyperlink" Target="http://kaiju.binf.ku.dk/results/117688-666489605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gif"/></Relationships>
</file>

<file path=ppt/slides/_rels/slide16.xml.rels><?xml version="1.0" encoding="UTF-8" standalone="yes"?>
<Relationships xmlns="http://schemas.openxmlformats.org/package/2006/relationships"><Relationship Id="rId3" Type="http://schemas.openxmlformats.org/officeDocument/2006/relationships/hyperlink" Target="http://kaiju.binf.ku.dk/results/117686-034405891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772957" y="5219300"/>
            <a:ext cx="3888581" cy="6991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sz="3600" b="1">
                <a:solidFill>
                  <a:schemeClr val="lt1"/>
                </a:solidFill>
              </a:rPr>
              <a:t>Kaiju Classification</a:t>
            </a:r>
            <a:endParaRPr sz="3600" b="1">
              <a:solidFill>
                <a:schemeClr val="lt1"/>
              </a:solidFill>
            </a:endParaRPr>
          </a:p>
        </p:txBody>
      </p:sp>
      <p:sp>
        <p:nvSpPr>
          <p:cNvPr id="89" name="Google Shape;89;p13"/>
          <p:cNvSpPr/>
          <p:nvPr/>
        </p:nvSpPr>
        <p:spPr>
          <a:xfrm>
            <a:off x="4847385" y="5918435"/>
            <a:ext cx="3888581" cy="4857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350" b="1" i="0" u="none" strike="noStrike" cap="none">
                <a:solidFill>
                  <a:schemeClr val="lt1"/>
                </a:solidFill>
                <a:latin typeface="Arial"/>
                <a:ea typeface="Arial"/>
                <a:cs typeface="Arial"/>
                <a:sym typeface="Arial"/>
              </a:rPr>
              <a:t>Xiongjian Chen   &amp;  Yiru Wang</a:t>
            </a:r>
            <a:endParaRPr/>
          </a:p>
          <a:p>
            <a:pPr marL="0" marR="0" lvl="0" indent="0" algn="l" rtl="0">
              <a:spcBef>
                <a:spcPts val="0"/>
              </a:spcBef>
              <a:spcAft>
                <a:spcPts val="0"/>
              </a:spcAft>
              <a:buNone/>
            </a:pPr>
            <a:r>
              <a:rPr lang="en-US" sz="1350" b="1" i="0" u="none" strike="noStrike" cap="none">
                <a:solidFill>
                  <a:schemeClr val="lt1"/>
                </a:solidFill>
                <a:latin typeface="Arial"/>
                <a:ea typeface="Arial"/>
                <a:cs typeface="Arial"/>
                <a:sym typeface="Arial"/>
              </a:rPr>
              <a:t>Electrical &amp; Computer Engineering</a:t>
            </a:r>
            <a:endParaRPr sz="135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BWT backward search algorithm</a:t>
            </a:r>
            <a:r>
              <a:rPr lang="en-US" sz="3600"/>
              <a:t>:</a:t>
            </a:r>
            <a:endParaRPr/>
          </a:p>
          <a:p>
            <a:pPr marL="0" lvl="0" indent="0" algn="l" rtl="0">
              <a:lnSpc>
                <a:spcPct val="90000"/>
              </a:lnSpc>
              <a:spcBef>
                <a:spcPts val="1000"/>
              </a:spcBef>
              <a:spcAft>
                <a:spcPts val="0"/>
              </a:spcAft>
              <a:buClr>
                <a:schemeClr val="dk1"/>
              </a:buClr>
              <a:buSzPts val="3600"/>
              <a:buNone/>
            </a:pPr>
            <a:endParaRPr sz="3600"/>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MEM: Maximal exact matching</a:t>
            </a:r>
            <a:r>
              <a:rPr lang="en-US"/>
              <a:t> NCBI BLAST </a:t>
            </a:r>
            <a:r>
              <a:rPr lang="en-US" i="1"/>
              <a:t>nr</a:t>
            </a:r>
            <a:r>
              <a:rPr lang="en-US"/>
              <a:t> +euk</a:t>
            </a:r>
            <a:endParaRPr/>
          </a:p>
          <a:p>
            <a:pPr marL="0" lvl="0" indent="0" algn="l" rtl="0">
              <a:lnSpc>
                <a:spcPct val="90000"/>
              </a:lnSpc>
              <a:spcBef>
                <a:spcPts val="1000"/>
              </a:spcBef>
              <a:spcAft>
                <a:spcPts val="0"/>
              </a:spcAft>
              <a:buClr>
                <a:schemeClr val="dk1"/>
              </a:buClr>
              <a:buSzPts val="2400"/>
              <a:buNone/>
            </a:pPr>
            <a:r>
              <a:rPr lang="en-US" sz="2400"/>
              <a:t>Score: BLOSUM62 score</a:t>
            </a:r>
            <a:endParaRPr/>
          </a:p>
        </p:txBody>
      </p:sp>
      <p:pic>
        <p:nvPicPr>
          <p:cNvPr id="173" name="Google Shape;173;p22"/>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74" name="Google Shape;174;p22"/>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pic>
        <p:nvPicPr>
          <p:cNvPr id="175" name="Google Shape;175;p22"/>
          <p:cNvPicPr preferRelativeResize="0"/>
          <p:nvPr/>
        </p:nvPicPr>
        <p:blipFill rotWithShape="1">
          <a:blip r:embed="rId4">
            <a:alphaModFix/>
          </a:blip>
          <a:srcRect/>
          <a:stretch/>
        </p:blipFill>
        <p:spPr>
          <a:xfrm>
            <a:off x="190005" y="1883605"/>
            <a:ext cx="8763991" cy="3090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body" idx="1"/>
          </p:nvPr>
        </p:nvSpPr>
        <p:spPr>
          <a:xfrm>
            <a:off x="343980" y="1224040"/>
            <a:ext cx="8325300" cy="563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NCBI BLAST </a:t>
            </a:r>
            <a:r>
              <a:rPr lang="en-US" i="1"/>
              <a:t>nr</a:t>
            </a:r>
            <a:r>
              <a:rPr lang="en-US"/>
              <a:t> +euk:</a:t>
            </a:r>
            <a:endParaRPr/>
          </a:p>
          <a:p>
            <a:pPr marL="0" lvl="0" indent="0" algn="l" rtl="0">
              <a:lnSpc>
                <a:spcPct val="90000"/>
              </a:lnSpc>
              <a:spcBef>
                <a:spcPts val="1000"/>
              </a:spcBef>
              <a:spcAft>
                <a:spcPts val="0"/>
              </a:spcAft>
              <a:buClr>
                <a:schemeClr val="dk1"/>
              </a:buClr>
              <a:buSzPts val="2800"/>
              <a:buNone/>
            </a:pPr>
            <a:r>
              <a:rPr lang="en-US"/>
              <a:t>A shuffled version of the microbial subset of NCBI’s non-redundant protein and eukaryotes database, using uShuffle with a window length of 100 amino acids.</a:t>
            </a:r>
            <a:endParaRPr/>
          </a:p>
          <a:p>
            <a:pPr marL="0" lvl="0" indent="0" algn="l" rtl="0">
              <a:lnSpc>
                <a:spcPct val="90000"/>
              </a:lnSpc>
              <a:spcBef>
                <a:spcPts val="1000"/>
              </a:spcBef>
              <a:spcAft>
                <a:spcPts val="0"/>
              </a:spcAft>
              <a:buClr>
                <a:schemeClr val="dk1"/>
              </a:buClr>
              <a:buSzPts val="2800"/>
              <a:buNone/>
            </a:pPr>
            <a:endParaRPr/>
          </a:p>
          <a:p>
            <a:pPr marL="0" lvl="0" indent="0" algn="l" rtl="0">
              <a:spcBef>
                <a:spcPts val="1000"/>
              </a:spcBef>
              <a:spcAft>
                <a:spcPts val="0"/>
              </a:spcAft>
              <a:buClr>
                <a:schemeClr val="dk1"/>
              </a:buClr>
              <a:buSzPts val="1100"/>
              <a:buFont typeface="Arial"/>
              <a:buNone/>
            </a:pPr>
            <a:r>
              <a:rPr lang="en-US"/>
              <a:t>Refrence database:</a:t>
            </a:r>
            <a:endParaRPr/>
          </a:p>
          <a:p>
            <a:pPr marL="0" lvl="0" indent="0" algn="l" rtl="0">
              <a:spcBef>
                <a:spcPts val="1000"/>
              </a:spcBef>
              <a:spcAft>
                <a:spcPts val="0"/>
              </a:spcAft>
              <a:buClr>
                <a:schemeClr val="dk1"/>
              </a:buClr>
              <a:buSzPts val="1100"/>
              <a:buFont typeface="Arial"/>
              <a:buNone/>
            </a:pPr>
            <a:r>
              <a:rPr lang="en-US"/>
              <a:t>25M protein sequences from 7065 complete bacterial and archaeal genomes and 9334 viral genomes from NCBI RefSeq. </a:t>
            </a:r>
            <a:endParaRPr/>
          </a:p>
          <a:p>
            <a:pPr marL="0" lvl="0" indent="0" algn="l" rtl="0">
              <a:lnSpc>
                <a:spcPct val="90000"/>
              </a:lnSpc>
              <a:spcBef>
                <a:spcPts val="1000"/>
              </a:spcBef>
              <a:spcAft>
                <a:spcPts val="0"/>
              </a:spcAft>
              <a:buClr>
                <a:schemeClr val="dk1"/>
              </a:buClr>
              <a:buSzPts val="2800"/>
              <a:buNone/>
            </a:pPr>
            <a:endParaRPr/>
          </a:p>
        </p:txBody>
      </p:sp>
      <p:pic>
        <p:nvPicPr>
          <p:cNvPr id="182" name="Google Shape;182;p23"/>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83" name="Google Shape;183;p23"/>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Submit Job: </a:t>
            </a:r>
            <a:r>
              <a:rPr lang="en-US" u="sng">
                <a:solidFill>
                  <a:schemeClr val="hlink"/>
                </a:solidFill>
                <a:hlinkClick r:id="rId3"/>
              </a:rPr>
              <a:t>http://kaiju.binf.ku.dk/server</a:t>
            </a:r>
            <a:endParaRPr/>
          </a:p>
          <a:p>
            <a:pPr marL="0" lvl="0" indent="0" algn="l" rtl="0">
              <a:lnSpc>
                <a:spcPct val="90000"/>
              </a:lnSpc>
              <a:spcBef>
                <a:spcPts val="1000"/>
              </a:spcBef>
              <a:spcAft>
                <a:spcPts val="0"/>
              </a:spcAft>
              <a:buClr>
                <a:schemeClr val="dk1"/>
              </a:buClr>
              <a:buSzPts val="2800"/>
              <a:buNone/>
            </a:pPr>
            <a:endParaRPr/>
          </a:p>
        </p:txBody>
      </p:sp>
      <p:pic>
        <p:nvPicPr>
          <p:cNvPr id="190" name="Google Shape;190;p24"/>
          <p:cNvPicPr preferRelativeResize="0"/>
          <p:nvPr/>
        </p:nvPicPr>
        <p:blipFill rotWithShape="1">
          <a:blip r:embed="rId4">
            <a:alphaModFix/>
          </a:blip>
          <a:srcRect/>
          <a:stretch/>
        </p:blipFill>
        <p:spPr>
          <a:xfrm>
            <a:off x="0" y="117104"/>
            <a:ext cx="2030819" cy="616498"/>
          </a:xfrm>
          <a:prstGeom prst="rect">
            <a:avLst/>
          </a:prstGeom>
          <a:noFill/>
          <a:ln>
            <a:noFill/>
          </a:ln>
        </p:spPr>
      </p:pic>
      <p:sp>
        <p:nvSpPr>
          <p:cNvPr id="191" name="Google Shape;191;p24"/>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Implementation</a:t>
            </a:r>
            <a:endParaRPr sz="4400" b="0" i="0" u="none" strike="noStrike" cap="none">
              <a:solidFill>
                <a:schemeClr val="dk1"/>
              </a:solidFill>
              <a:latin typeface="Calibri"/>
              <a:ea typeface="Calibri"/>
              <a:cs typeface="Calibri"/>
              <a:sym typeface="Calibri"/>
            </a:endParaRPr>
          </a:p>
        </p:txBody>
      </p:sp>
      <p:pic>
        <p:nvPicPr>
          <p:cNvPr id="192" name="Google Shape;192;p24"/>
          <p:cNvPicPr preferRelativeResize="0"/>
          <p:nvPr/>
        </p:nvPicPr>
        <p:blipFill rotWithShape="1">
          <a:blip r:embed="rId5">
            <a:alphaModFix/>
          </a:blip>
          <a:srcRect l="28472" r="-1"/>
          <a:stretch/>
        </p:blipFill>
        <p:spPr>
          <a:xfrm>
            <a:off x="190005" y="1420072"/>
            <a:ext cx="4813196" cy="4017856"/>
          </a:xfrm>
          <a:prstGeom prst="rect">
            <a:avLst/>
          </a:prstGeom>
          <a:noFill/>
          <a:ln>
            <a:noFill/>
          </a:ln>
        </p:spPr>
      </p:pic>
      <p:pic>
        <p:nvPicPr>
          <p:cNvPr id="193" name="Google Shape;193;p24"/>
          <p:cNvPicPr preferRelativeResize="0"/>
          <p:nvPr/>
        </p:nvPicPr>
        <p:blipFill rotWithShape="1">
          <a:blip r:embed="rId6">
            <a:alphaModFix/>
          </a:blip>
          <a:srcRect l="28471"/>
          <a:stretch/>
        </p:blipFill>
        <p:spPr>
          <a:xfrm>
            <a:off x="4140799" y="1468544"/>
            <a:ext cx="4813196" cy="4017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Reference Database: </a:t>
            </a:r>
            <a:r>
              <a:rPr lang="en-US" dirty="0" err="1"/>
              <a:t>RefSeq</a:t>
            </a:r>
            <a:r>
              <a:rPr lang="en-US" dirty="0"/>
              <a:t> Genomes</a:t>
            </a:r>
            <a:endParaRPr dirty="0"/>
          </a:p>
          <a:p>
            <a:pPr marL="0" lvl="0" indent="0" algn="l" rtl="0">
              <a:lnSpc>
                <a:spcPct val="90000"/>
              </a:lnSpc>
              <a:spcBef>
                <a:spcPts val="1000"/>
              </a:spcBef>
              <a:spcAft>
                <a:spcPts val="0"/>
              </a:spcAft>
              <a:buClr>
                <a:schemeClr val="dk1"/>
              </a:buClr>
              <a:buSzPts val="2800"/>
              <a:buNone/>
            </a:pPr>
            <a:r>
              <a:rPr lang="en-US" dirty="0"/>
              <a:t>Run mode: MEM</a:t>
            </a:r>
            <a:endParaRPr dirty="0"/>
          </a:p>
          <a:p>
            <a:pPr marL="0" lvl="0" indent="0" algn="l" rtl="0">
              <a:lnSpc>
                <a:spcPct val="90000"/>
              </a:lnSpc>
              <a:spcBef>
                <a:spcPts val="1000"/>
              </a:spcBef>
              <a:spcAft>
                <a:spcPts val="0"/>
              </a:spcAft>
              <a:buClr>
                <a:schemeClr val="dk1"/>
              </a:buClr>
              <a:buSzPts val="2800"/>
              <a:buNone/>
            </a:pPr>
            <a:r>
              <a:rPr lang="en-US" u="sng" dirty="0">
                <a:solidFill>
                  <a:schemeClr val="hlink"/>
                </a:solidFill>
                <a:hlinkClick r:id="rId3"/>
              </a:rPr>
              <a:t>http://kaiju.binf.ku.dk/results/117685-9526839019</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pic>
        <p:nvPicPr>
          <p:cNvPr id="200" name="Google Shape;200;p25"/>
          <p:cNvPicPr preferRelativeResize="0"/>
          <p:nvPr/>
        </p:nvPicPr>
        <p:blipFill rotWithShape="1">
          <a:blip r:embed="rId4">
            <a:alphaModFix/>
          </a:blip>
          <a:srcRect/>
          <a:stretch/>
        </p:blipFill>
        <p:spPr>
          <a:xfrm>
            <a:off x="0" y="117104"/>
            <a:ext cx="2030819" cy="616498"/>
          </a:xfrm>
          <a:prstGeom prst="rect">
            <a:avLst/>
          </a:prstGeom>
          <a:noFill/>
          <a:ln>
            <a:noFill/>
          </a:ln>
        </p:spPr>
      </p:pic>
      <p:sp>
        <p:nvSpPr>
          <p:cNvPr id="201" name="Google Shape;201;p25"/>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Results</a:t>
            </a:r>
            <a:endParaRPr/>
          </a:p>
        </p:txBody>
      </p:sp>
      <p:pic>
        <p:nvPicPr>
          <p:cNvPr id="202" name="Google Shape;202;p25"/>
          <p:cNvPicPr preferRelativeResize="0"/>
          <p:nvPr/>
        </p:nvPicPr>
        <p:blipFill rotWithShape="1">
          <a:blip r:embed="rId5">
            <a:alphaModFix/>
          </a:blip>
          <a:srcRect/>
          <a:stretch/>
        </p:blipFill>
        <p:spPr>
          <a:xfrm>
            <a:off x="1431650" y="2556100"/>
            <a:ext cx="6160727" cy="4184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Reference Database: NCBI BLAST nr+euk</a:t>
            </a:r>
            <a:endParaRPr/>
          </a:p>
          <a:p>
            <a:pPr marL="0" lvl="0" indent="0" algn="l" rtl="0">
              <a:lnSpc>
                <a:spcPct val="90000"/>
              </a:lnSpc>
              <a:spcBef>
                <a:spcPts val="1000"/>
              </a:spcBef>
              <a:spcAft>
                <a:spcPts val="0"/>
              </a:spcAft>
              <a:buClr>
                <a:schemeClr val="dk1"/>
              </a:buClr>
              <a:buSzPts val="2800"/>
              <a:buNone/>
            </a:pPr>
            <a:r>
              <a:rPr lang="en-US"/>
              <a:t>Run mode: MEM</a:t>
            </a:r>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3"/>
              </a:rPr>
              <a:t>http://kaiju.binf.ku.dk/results/117687-2970779367</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209" name="Google Shape;209;p26"/>
          <p:cNvPicPr preferRelativeResize="0"/>
          <p:nvPr/>
        </p:nvPicPr>
        <p:blipFill rotWithShape="1">
          <a:blip r:embed="rId4">
            <a:alphaModFix/>
          </a:blip>
          <a:srcRect/>
          <a:stretch/>
        </p:blipFill>
        <p:spPr>
          <a:xfrm>
            <a:off x="0" y="117104"/>
            <a:ext cx="2030819" cy="616498"/>
          </a:xfrm>
          <a:prstGeom prst="rect">
            <a:avLst/>
          </a:prstGeom>
          <a:noFill/>
          <a:ln>
            <a:noFill/>
          </a:ln>
        </p:spPr>
      </p:pic>
      <p:sp>
        <p:nvSpPr>
          <p:cNvPr id="210" name="Google Shape;210;p26"/>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Results</a:t>
            </a:r>
            <a:endParaRPr/>
          </a:p>
        </p:txBody>
      </p:sp>
      <p:pic>
        <p:nvPicPr>
          <p:cNvPr id="211" name="Google Shape;211;p26"/>
          <p:cNvPicPr preferRelativeResize="0"/>
          <p:nvPr/>
        </p:nvPicPr>
        <p:blipFill rotWithShape="1">
          <a:blip r:embed="rId5">
            <a:alphaModFix/>
          </a:blip>
          <a:srcRect/>
          <a:stretch/>
        </p:blipFill>
        <p:spPr>
          <a:xfrm>
            <a:off x="1685925" y="2471737"/>
            <a:ext cx="5954844" cy="4269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Reference Database: NCBI BLAST nr+euk </a:t>
            </a:r>
            <a:endParaRPr/>
          </a:p>
          <a:p>
            <a:pPr marL="0" lvl="0" indent="0" algn="l" rtl="0">
              <a:lnSpc>
                <a:spcPct val="90000"/>
              </a:lnSpc>
              <a:spcBef>
                <a:spcPts val="1000"/>
              </a:spcBef>
              <a:spcAft>
                <a:spcPts val="0"/>
              </a:spcAft>
              <a:buClr>
                <a:schemeClr val="dk1"/>
              </a:buClr>
              <a:buSzPts val="2800"/>
              <a:buNone/>
            </a:pPr>
            <a:r>
              <a:rPr lang="en-US"/>
              <a:t>Run mode: Greedy</a:t>
            </a:r>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3"/>
              </a:rPr>
              <a:t>http://kaiju.binf.ku.dk/results/117688-6664896059</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218" name="Google Shape;218;p27"/>
          <p:cNvPicPr preferRelativeResize="0"/>
          <p:nvPr/>
        </p:nvPicPr>
        <p:blipFill rotWithShape="1">
          <a:blip r:embed="rId4">
            <a:alphaModFix/>
          </a:blip>
          <a:srcRect/>
          <a:stretch/>
        </p:blipFill>
        <p:spPr>
          <a:xfrm>
            <a:off x="0" y="117104"/>
            <a:ext cx="2030819" cy="616498"/>
          </a:xfrm>
          <a:prstGeom prst="rect">
            <a:avLst/>
          </a:prstGeom>
          <a:noFill/>
          <a:ln>
            <a:noFill/>
          </a:ln>
        </p:spPr>
      </p:pic>
      <p:sp>
        <p:nvSpPr>
          <p:cNvPr id="219" name="Google Shape;219;p27"/>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Results</a:t>
            </a:r>
            <a:endParaRPr/>
          </a:p>
        </p:txBody>
      </p:sp>
      <p:pic>
        <p:nvPicPr>
          <p:cNvPr id="220" name="Google Shape;220;p27"/>
          <p:cNvPicPr preferRelativeResize="0"/>
          <p:nvPr/>
        </p:nvPicPr>
        <p:blipFill rotWithShape="1">
          <a:blip r:embed="rId5">
            <a:alphaModFix/>
          </a:blip>
          <a:srcRect/>
          <a:stretch/>
        </p:blipFill>
        <p:spPr>
          <a:xfrm>
            <a:off x="1671638" y="2457450"/>
            <a:ext cx="6017634" cy="42866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body" idx="1"/>
          </p:nvPr>
        </p:nvSpPr>
        <p:spPr>
          <a:xfrm>
            <a:off x="190005" y="979490"/>
            <a:ext cx="8325345"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Reference Database: RefSeq Genomes</a:t>
            </a:r>
            <a:endParaRPr/>
          </a:p>
          <a:p>
            <a:pPr marL="0" lvl="0" indent="0" algn="l" rtl="0">
              <a:lnSpc>
                <a:spcPct val="90000"/>
              </a:lnSpc>
              <a:spcBef>
                <a:spcPts val="1000"/>
              </a:spcBef>
              <a:spcAft>
                <a:spcPts val="0"/>
              </a:spcAft>
              <a:buClr>
                <a:schemeClr val="dk1"/>
              </a:buClr>
              <a:buSzPts val="2800"/>
              <a:buNone/>
            </a:pPr>
            <a:r>
              <a:rPr lang="en-US"/>
              <a:t>Run mode: Greedy</a:t>
            </a:r>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3"/>
              </a:rPr>
              <a:t>http://kaiju.binf.ku.dk/results/117686-0344058917</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227" name="Google Shape;227;p28"/>
          <p:cNvPicPr preferRelativeResize="0"/>
          <p:nvPr/>
        </p:nvPicPr>
        <p:blipFill rotWithShape="1">
          <a:blip r:embed="rId4">
            <a:alphaModFix/>
          </a:blip>
          <a:srcRect/>
          <a:stretch/>
        </p:blipFill>
        <p:spPr>
          <a:xfrm>
            <a:off x="0" y="117104"/>
            <a:ext cx="2030819" cy="616498"/>
          </a:xfrm>
          <a:prstGeom prst="rect">
            <a:avLst/>
          </a:prstGeom>
          <a:noFill/>
          <a:ln>
            <a:noFill/>
          </a:ln>
        </p:spPr>
      </p:pic>
      <p:sp>
        <p:nvSpPr>
          <p:cNvPr id="228" name="Google Shape;228;p28"/>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Results</a:t>
            </a:r>
            <a:endParaRPr/>
          </a:p>
        </p:txBody>
      </p:sp>
      <p:pic>
        <p:nvPicPr>
          <p:cNvPr id="229" name="Google Shape;229;p28"/>
          <p:cNvPicPr preferRelativeResize="0"/>
          <p:nvPr/>
        </p:nvPicPr>
        <p:blipFill rotWithShape="1">
          <a:blip r:embed="rId5">
            <a:alphaModFix/>
          </a:blip>
          <a:srcRect/>
          <a:stretch/>
        </p:blipFill>
        <p:spPr>
          <a:xfrm>
            <a:off x="1743075" y="2457450"/>
            <a:ext cx="6304402" cy="42834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body" idx="1"/>
          </p:nvPr>
        </p:nvSpPr>
        <p:spPr>
          <a:xfrm>
            <a:off x="190005" y="979490"/>
            <a:ext cx="8815450" cy="5633962"/>
          </a:xfrm>
          <a:prstGeom prst="rect">
            <a:avLst/>
          </a:prstGeom>
          <a:noFill/>
          <a:ln>
            <a:noFill/>
          </a:ln>
        </p:spPr>
        <p:txBody>
          <a:bodyPr spcFirstLastPara="1" wrap="square" lIns="91425" tIns="45700" rIns="91425" bIns="45700" anchor="t" anchorCtr="0">
            <a:noAutofit/>
          </a:bodyPr>
          <a:lstStyle/>
          <a:p>
            <a:r>
              <a:rPr lang="en-US" dirty="0"/>
              <a:t>Column 1:  The reads is classified or unclassified</a:t>
            </a:r>
          </a:p>
          <a:p>
            <a:r>
              <a:rPr lang="en-US" dirty="0"/>
              <a:t>Column 4: the length or score of the best match used for classification</a:t>
            </a:r>
          </a:p>
          <a:p>
            <a:r>
              <a:rPr lang="en-US" dirty="0"/>
              <a:t>Column 5: the taxon identifiers of best matching database sequence(s), from which the LCA in column 3 is calculated</a:t>
            </a:r>
          </a:p>
          <a:p>
            <a:br>
              <a:rPr lang="en-US" dirty="0"/>
            </a:b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pic>
        <p:nvPicPr>
          <p:cNvPr id="227" name="Google Shape;227;p28"/>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228" name="Google Shape;228;p28"/>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dirty="0">
                <a:solidFill>
                  <a:schemeClr val="dk1"/>
                </a:solidFill>
                <a:latin typeface="Calibri"/>
                <a:ea typeface="Calibri"/>
                <a:cs typeface="Calibri"/>
                <a:sym typeface="Calibri"/>
              </a:rPr>
              <a:t>Output </a:t>
            </a:r>
            <a:r>
              <a:rPr lang="en-US" sz="4400" b="0" i="0" u="none" strike="noStrike" cap="none" dirty="0">
                <a:solidFill>
                  <a:schemeClr val="dk1"/>
                </a:solidFill>
                <a:latin typeface="Calibri"/>
                <a:ea typeface="Calibri"/>
                <a:cs typeface="Calibri"/>
                <a:sym typeface="Calibri"/>
              </a:rPr>
              <a:t>Results</a:t>
            </a:r>
            <a:endParaRPr dirty="0"/>
          </a:p>
        </p:txBody>
      </p:sp>
      <p:pic>
        <p:nvPicPr>
          <p:cNvPr id="1026" name="Picture 2" descr="https://lh6.googleusercontent.com/JPGTBNjK3izChYydZ52h_WJgZbtrsXfqGZNgXfnXjhMGH0WZORTiBmkF9bIEPEEf6m-oC9AVD61TXD_lp3pHrG-lBOHMlkMpBO7Pq6zL6_jmp3BC3QA_jbQfhoL41plg3RULc9hHyq8">
            <a:extLst>
              <a:ext uri="{FF2B5EF4-FFF2-40B4-BE49-F238E27FC236}">
                <a16:creationId xmlns:a16="http://schemas.microsoft.com/office/drawing/2014/main" id="{A8DF2087-7F3B-4D45-B96E-0DEA76D78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06935"/>
            <a:ext cx="91440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43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9"/>
          <p:cNvPicPr preferRelativeResize="0"/>
          <p:nvPr/>
        </p:nvPicPr>
        <p:blipFill>
          <a:blip r:embed="rId3">
            <a:alphaModFix/>
          </a:blip>
          <a:stretch>
            <a:fillRect/>
          </a:stretch>
        </p:blipFill>
        <p:spPr>
          <a:xfrm>
            <a:off x="812751" y="423063"/>
            <a:ext cx="6011875" cy="6011875"/>
          </a:xfrm>
          <a:prstGeom prst="rect">
            <a:avLst/>
          </a:prstGeom>
          <a:noFill/>
          <a:ln>
            <a:noFill/>
          </a:ln>
        </p:spPr>
      </p:pic>
      <p:sp>
        <p:nvSpPr>
          <p:cNvPr id="236" name="Google Shape;236;p29"/>
          <p:cNvSpPr/>
          <p:nvPr/>
        </p:nvSpPr>
        <p:spPr>
          <a:xfrm>
            <a:off x="3773250" y="267150"/>
            <a:ext cx="4171200" cy="1813200"/>
          </a:xfrm>
          <a:prstGeom prst="wedgeEllipseCallout">
            <a:avLst>
              <a:gd name="adj1" fmla="val -20833"/>
              <a:gd name="adj2" fmla="val 62500"/>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a:t>Thank you!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2437846" y="265814"/>
            <a:ext cx="4268308" cy="73494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a:t>Introduction</a:t>
            </a:r>
            <a:endParaRPr sz="4400"/>
          </a:p>
        </p:txBody>
      </p:sp>
      <p:sp>
        <p:nvSpPr>
          <p:cNvPr id="95" name="Google Shape;95;p14"/>
          <p:cNvSpPr txBox="1">
            <a:spLocks noGrp="1"/>
          </p:cNvSpPr>
          <p:nvPr>
            <p:ph type="subTitle" idx="1"/>
          </p:nvPr>
        </p:nvSpPr>
        <p:spPr>
          <a:xfrm>
            <a:off x="0" y="2402332"/>
            <a:ext cx="3965382" cy="271192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a:t>Taxonomic classification: </a:t>
            </a:r>
            <a:endParaRPr sz="2800"/>
          </a:p>
          <a:p>
            <a:pPr marL="0" lvl="0" indent="0" algn="l" rtl="0">
              <a:lnSpc>
                <a:spcPct val="90000"/>
              </a:lnSpc>
              <a:spcBef>
                <a:spcPts val="1000"/>
              </a:spcBef>
              <a:spcAft>
                <a:spcPts val="0"/>
              </a:spcAft>
              <a:buClr>
                <a:schemeClr val="dk1"/>
              </a:buClr>
              <a:buSzPts val="2000"/>
              <a:buNone/>
            </a:pPr>
            <a:r>
              <a:rPr lang="en-US" sz="2000"/>
              <a:t>One of the major biological questions in metagenomics is the inference of the composition of a microbial community, that is, the relative abundances of the sampled organisms.</a:t>
            </a:r>
            <a:endParaRPr/>
          </a:p>
        </p:txBody>
      </p:sp>
      <p:pic>
        <p:nvPicPr>
          <p:cNvPr id="96" name="Google Shape;96;p14"/>
          <p:cNvPicPr preferRelativeResize="0"/>
          <p:nvPr/>
        </p:nvPicPr>
        <p:blipFill rotWithShape="1">
          <a:blip r:embed="rId3">
            <a:alphaModFix/>
          </a:blip>
          <a:srcRect/>
          <a:stretch/>
        </p:blipFill>
        <p:spPr>
          <a:xfrm>
            <a:off x="0" y="117103"/>
            <a:ext cx="1998921" cy="606815"/>
          </a:xfrm>
          <a:prstGeom prst="rect">
            <a:avLst/>
          </a:prstGeom>
          <a:noFill/>
          <a:ln>
            <a:noFill/>
          </a:ln>
        </p:spPr>
      </p:pic>
      <p:pic>
        <p:nvPicPr>
          <p:cNvPr id="97" name="Google Shape;97;p14"/>
          <p:cNvPicPr preferRelativeResize="0"/>
          <p:nvPr/>
        </p:nvPicPr>
        <p:blipFill rotWithShape="1">
          <a:blip r:embed="rId4">
            <a:alphaModFix/>
          </a:blip>
          <a:srcRect/>
          <a:stretch/>
        </p:blipFill>
        <p:spPr>
          <a:xfrm>
            <a:off x="3965382" y="1814752"/>
            <a:ext cx="5178618" cy="41428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919716" y="1453485"/>
            <a:ext cx="78867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None/>
            </a:pPr>
            <a:r>
              <a:rPr lang="en-US" sz="4000"/>
              <a:t>Methods:</a:t>
            </a:r>
            <a:endParaRPr/>
          </a:p>
          <a:p>
            <a:pPr marL="0" lvl="0" indent="0" algn="l" rtl="0">
              <a:lnSpc>
                <a:spcPct val="90000"/>
              </a:lnSpc>
              <a:spcBef>
                <a:spcPts val="1000"/>
              </a:spcBef>
              <a:spcAft>
                <a:spcPts val="0"/>
              </a:spcAft>
              <a:buClr>
                <a:schemeClr val="dk1"/>
              </a:buClr>
              <a:buSzPts val="3200"/>
              <a:buNone/>
            </a:pPr>
            <a:r>
              <a:rPr lang="en-US" sz="3200"/>
              <a:t>Comparing to reference database</a:t>
            </a:r>
            <a:endParaRPr/>
          </a:p>
          <a:p>
            <a:pPr marL="228600" lvl="0" indent="-228600" algn="l" rtl="0">
              <a:lnSpc>
                <a:spcPct val="90000"/>
              </a:lnSpc>
              <a:spcBef>
                <a:spcPts val="1000"/>
              </a:spcBef>
              <a:spcAft>
                <a:spcPts val="0"/>
              </a:spcAft>
              <a:buClr>
                <a:schemeClr val="dk1"/>
              </a:buClr>
              <a:buSzPts val="3200"/>
              <a:buChar char="•"/>
            </a:pPr>
            <a:r>
              <a:rPr lang="en-US" sz="3200"/>
              <a:t>Assembly reads to contigs</a:t>
            </a:r>
            <a:endParaRPr/>
          </a:p>
          <a:p>
            <a:pPr marL="228600" lvl="0" indent="-228600" algn="l" rtl="0">
              <a:lnSpc>
                <a:spcPct val="90000"/>
              </a:lnSpc>
              <a:spcBef>
                <a:spcPts val="1000"/>
              </a:spcBef>
              <a:spcAft>
                <a:spcPts val="0"/>
              </a:spcAft>
              <a:buClr>
                <a:schemeClr val="dk1"/>
              </a:buClr>
              <a:buSzPts val="3200"/>
              <a:buChar char="•"/>
            </a:pPr>
            <a:r>
              <a:rPr lang="en-US" sz="3200"/>
              <a:t> Individual reads to taxa using local sequence alignment(nucleotide-level or protein-level)</a:t>
            </a:r>
            <a:endParaRPr/>
          </a:p>
          <a:p>
            <a:pPr marL="228600" lvl="0" indent="-228600" algn="l" rtl="0">
              <a:lnSpc>
                <a:spcPct val="90000"/>
              </a:lnSpc>
              <a:spcBef>
                <a:spcPts val="1000"/>
              </a:spcBef>
              <a:spcAft>
                <a:spcPts val="0"/>
              </a:spcAft>
              <a:buClr>
                <a:schemeClr val="dk1"/>
              </a:buClr>
              <a:buSzPts val="3200"/>
              <a:buChar char="•"/>
            </a:pPr>
            <a:r>
              <a:rPr lang="en-US" sz="3200"/>
              <a:t>Hash-based index structures built using k-mers index(Kraken, Clark.etc)</a:t>
            </a:r>
            <a:endParaRPr sz="3200"/>
          </a:p>
          <a:p>
            <a:pPr marL="0" lvl="0" indent="0" algn="l" rtl="0">
              <a:lnSpc>
                <a:spcPct val="90000"/>
              </a:lnSpc>
              <a:spcBef>
                <a:spcPts val="1000"/>
              </a:spcBef>
              <a:spcAft>
                <a:spcPts val="0"/>
              </a:spcAft>
              <a:buClr>
                <a:schemeClr val="dk1"/>
              </a:buClr>
              <a:buSzPts val="2800"/>
              <a:buNone/>
            </a:pPr>
            <a:endParaRPr/>
          </a:p>
        </p:txBody>
      </p:sp>
      <p:pic>
        <p:nvPicPr>
          <p:cNvPr id="104" name="Google Shape;104;p15"/>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05" name="Google Shape;105;p15"/>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628650" y="1470849"/>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Protein-level classification</a:t>
            </a:r>
            <a:r>
              <a:rPr lang="en-US" sz="3600"/>
              <a:t>:</a:t>
            </a:r>
            <a:endParaRPr/>
          </a:p>
          <a:p>
            <a:pPr marL="228600" lvl="0" indent="-228600" algn="l" rtl="0">
              <a:lnSpc>
                <a:spcPct val="90000"/>
              </a:lnSpc>
              <a:spcBef>
                <a:spcPts val="1000"/>
              </a:spcBef>
              <a:spcAft>
                <a:spcPts val="0"/>
              </a:spcAft>
              <a:buClr>
                <a:schemeClr val="dk1"/>
              </a:buClr>
              <a:buSzPts val="2800"/>
              <a:buChar char="•"/>
            </a:pPr>
            <a:r>
              <a:rPr lang="en-US"/>
              <a:t>Conserved than the underlying DNA</a:t>
            </a:r>
            <a:endParaRPr/>
          </a:p>
          <a:p>
            <a:pPr marL="228600" lvl="0" indent="-228600" algn="l" rtl="0">
              <a:lnSpc>
                <a:spcPct val="90000"/>
              </a:lnSpc>
              <a:spcBef>
                <a:spcPts val="1000"/>
              </a:spcBef>
              <a:spcAft>
                <a:spcPts val="0"/>
              </a:spcAft>
              <a:buClr>
                <a:schemeClr val="dk1"/>
              </a:buClr>
              <a:buSzPts val="2800"/>
              <a:buChar char="•"/>
            </a:pPr>
            <a:r>
              <a:rPr lang="en-US"/>
              <a:t>Microbial and viral genomes are typically densely packed with protein-coding genes</a:t>
            </a:r>
            <a:endParaRPr/>
          </a:p>
          <a:p>
            <a:pPr marL="228600" lvl="0" indent="-228600" algn="l" rtl="0">
              <a:lnSpc>
                <a:spcPct val="90000"/>
              </a:lnSpc>
              <a:spcBef>
                <a:spcPts val="1000"/>
              </a:spcBef>
              <a:spcAft>
                <a:spcPts val="0"/>
              </a:spcAft>
              <a:buClr>
                <a:schemeClr val="dk1"/>
              </a:buClr>
              <a:buSzPts val="2800"/>
              <a:buChar char="•"/>
            </a:pPr>
            <a:r>
              <a:rPr lang="en-US"/>
              <a:t>More tolerant to sequencing errors(degeneracy of the genetic code)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BlastP, BlastX, RapSearch and Diamond</a:t>
            </a:r>
            <a:endParaRPr/>
          </a:p>
          <a:p>
            <a:pPr marL="228600" lvl="0" indent="-50800" algn="l" rtl="0">
              <a:lnSpc>
                <a:spcPct val="90000"/>
              </a:lnSpc>
              <a:spcBef>
                <a:spcPts val="1000"/>
              </a:spcBef>
              <a:spcAft>
                <a:spcPts val="0"/>
              </a:spcAft>
              <a:buClr>
                <a:schemeClr val="dk1"/>
              </a:buClr>
              <a:buSzPts val="2800"/>
              <a:buNone/>
            </a:pPr>
            <a:endParaRPr/>
          </a:p>
        </p:txBody>
      </p:sp>
      <p:pic>
        <p:nvPicPr>
          <p:cNvPr id="112" name="Google Shape;112;p16"/>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13" name="Google Shape;113;p16"/>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628650" y="1336528"/>
            <a:ext cx="7886700" cy="4351338"/>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US"/>
              <a:t>Kaiju classification</a:t>
            </a:r>
            <a:r>
              <a:rPr lang="en-US" sz="3600"/>
              <a:t>:</a:t>
            </a:r>
            <a:endParaRPr/>
          </a:p>
          <a:p>
            <a:pPr marL="0" lvl="0" indent="0" algn="l" rtl="0">
              <a:lnSpc>
                <a:spcPct val="80000"/>
              </a:lnSpc>
              <a:spcBef>
                <a:spcPts val="1000"/>
              </a:spcBef>
              <a:spcAft>
                <a:spcPts val="0"/>
              </a:spcAft>
              <a:buClr>
                <a:schemeClr val="dk1"/>
              </a:buClr>
              <a:buSzPts val="2400"/>
              <a:buNone/>
            </a:pPr>
            <a:endParaRPr sz="2400"/>
          </a:p>
          <a:p>
            <a:pPr marL="228600" lvl="0" indent="-228600" algn="l" rtl="0">
              <a:lnSpc>
                <a:spcPct val="80000"/>
              </a:lnSpc>
              <a:spcBef>
                <a:spcPts val="1000"/>
              </a:spcBef>
              <a:spcAft>
                <a:spcPts val="0"/>
              </a:spcAft>
              <a:buClr>
                <a:schemeClr val="dk1"/>
              </a:buClr>
              <a:buSzPts val="2800"/>
              <a:buChar char="•"/>
            </a:pPr>
            <a:r>
              <a:rPr lang="en-US"/>
              <a:t>Kaiju classifies individual metagenomic reads using a reference database comprising the annotated protein-coding genes of a set of microbial genomes</a:t>
            </a:r>
            <a:endParaRPr/>
          </a:p>
          <a:p>
            <a:pPr marL="0" lvl="0" indent="0" algn="l" rtl="0">
              <a:lnSpc>
                <a:spcPct val="80000"/>
              </a:lnSpc>
              <a:spcBef>
                <a:spcPts val="1000"/>
              </a:spcBef>
              <a:spcAft>
                <a:spcPts val="0"/>
              </a:spcAft>
              <a:buClr>
                <a:schemeClr val="dk1"/>
              </a:buClr>
              <a:buSzPts val="2000"/>
              <a:buNone/>
            </a:pPr>
            <a:endParaRPr sz="2000"/>
          </a:p>
          <a:p>
            <a:pPr marL="228600" lvl="0" indent="-228600" algn="l" rtl="0">
              <a:lnSpc>
                <a:spcPct val="80000"/>
              </a:lnSpc>
              <a:spcBef>
                <a:spcPts val="1000"/>
              </a:spcBef>
              <a:spcAft>
                <a:spcPts val="0"/>
              </a:spcAft>
              <a:buClr>
                <a:schemeClr val="dk1"/>
              </a:buClr>
              <a:buSzPts val="2800"/>
              <a:buChar char="•"/>
            </a:pPr>
            <a:r>
              <a:rPr lang="en-US"/>
              <a:t>finds maximal exact matching(MEM) substrings between query and database using a modified version of the backwards search algorithm in the BWT</a:t>
            </a:r>
            <a:endParaRPr/>
          </a:p>
        </p:txBody>
      </p:sp>
      <p:pic>
        <p:nvPicPr>
          <p:cNvPr id="120" name="Google Shape;120;p17"/>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21" name="Google Shape;121;p17"/>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628650" y="1336528"/>
            <a:ext cx="78867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Burrows-Wheeler Transform(BWT)</a:t>
            </a:r>
            <a:r>
              <a:rPr lang="en-US" sz="3600"/>
              <a:t>:</a:t>
            </a:r>
            <a:endParaRPr/>
          </a:p>
          <a:p>
            <a:pPr marL="228600" lvl="0" indent="-228600" algn="l" rtl="0">
              <a:lnSpc>
                <a:spcPct val="90000"/>
              </a:lnSpc>
              <a:spcBef>
                <a:spcPts val="1000"/>
              </a:spcBef>
              <a:spcAft>
                <a:spcPts val="0"/>
              </a:spcAft>
              <a:buClr>
                <a:schemeClr val="dk1"/>
              </a:buClr>
              <a:buSzPts val="2800"/>
              <a:buChar char="•"/>
            </a:pPr>
            <a:r>
              <a:rPr lang="en-US"/>
              <a:t>The BWT is a text transformation that converts the reference sequence database into an easily searchable representation</a:t>
            </a:r>
            <a:endParaRPr/>
          </a:p>
          <a:p>
            <a:pPr marL="0" lvl="0" indent="0" algn="l" rtl="0">
              <a:lnSpc>
                <a:spcPct val="90000"/>
              </a:lnSpc>
              <a:spcBef>
                <a:spcPts val="1000"/>
              </a:spcBef>
              <a:spcAft>
                <a:spcPts val="0"/>
              </a:spcAft>
              <a:buClr>
                <a:schemeClr val="dk1"/>
              </a:buClr>
              <a:buSzPts val="2800"/>
              <a:buNone/>
            </a:pPr>
            <a:r>
              <a:rPr lang="en-US"/>
              <a:t>BWT of string “banana”</a:t>
            </a:r>
            <a:endParaRPr/>
          </a:p>
          <a:p>
            <a:pPr marL="0" lvl="0" indent="0" algn="l" rtl="0">
              <a:lnSpc>
                <a:spcPct val="90000"/>
              </a:lnSpc>
              <a:spcBef>
                <a:spcPts val="1000"/>
              </a:spcBef>
              <a:spcAft>
                <a:spcPts val="0"/>
              </a:spcAft>
              <a:buClr>
                <a:schemeClr val="dk1"/>
              </a:buClr>
              <a:buSzPts val="2800"/>
              <a:buNone/>
            </a:pPr>
            <a:endParaRPr/>
          </a:p>
        </p:txBody>
      </p:sp>
      <p:pic>
        <p:nvPicPr>
          <p:cNvPr id="128" name="Google Shape;128;p18"/>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29" name="Google Shape;129;p18"/>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pic>
        <p:nvPicPr>
          <p:cNvPr id="130" name="Google Shape;130;p18"/>
          <p:cNvPicPr preferRelativeResize="0"/>
          <p:nvPr/>
        </p:nvPicPr>
        <p:blipFill rotWithShape="1">
          <a:blip r:embed="rId4">
            <a:alphaModFix/>
          </a:blip>
          <a:srcRect/>
          <a:stretch/>
        </p:blipFill>
        <p:spPr>
          <a:xfrm>
            <a:off x="2762250" y="3945061"/>
            <a:ext cx="3619500" cy="259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901275" y="1112515"/>
            <a:ext cx="7886700" cy="541587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800"/>
              <a:buNone/>
            </a:pPr>
            <a:r>
              <a:rPr lang="en-US" dirty="0"/>
              <a:t>BWT backward search algorithm</a:t>
            </a:r>
            <a:r>
              <a:rPr lang="en-US" sz="3600" dirty="0"/>
              <a:t>:</a:t>
            </a:r>
            <a:endParaRPr dirty="0"/>
          </a:p>
          <a:p>
            <a:pPr marL="0" lvl="0" indent="0" algn="l" rtl="0">
              <a:lnSpc>
                <a:spcPct val="80000"/>
              </a:lnSpc>
              <a:spcBef>
                <a:spcPts val="1000"/>
              </a:spcBef>
              <a:spcAft>
                <a:spcPts val="0"/>
              </a:spcAft>
              <a:buClr>
                <a:schemeClr val="dk1"/>
              </a:buClr>
              <a:buSzPts val="2400"/>
              <a:buNone/>
            </a:pPr>
            <a:r>
              <a:rPr lang="en-US" sz="2400" dirty="0"/>
              <a:t>Original string S: ”</a:t>
            </a:r>
            <a:r>
              <a:rPr lang="en-US" sz="2400" dirty="0" err="1"/>
              <a:t>mississippi</a:t>
            </a:r>
            <a:r>
              <a:rPr lang="en-US" sz="2400" dirty="0"/>
              <a:t>$”</a:t>
            </a:r>
            <a:endParaRPr dirty="0"/>
          </a:p>
          <a:p>
            <a:pPr marL="0" lvl="0" indent="0" algn="l" rtl="0">
              <a:lnSpc>
                <a:spcPct val="80000"/>
              </a:lnSpc>
              <a:spcBef>
                <a:spcPts val="1000"/>
              </a:spcBef>
              <a:spcAft>
                <a:spcPts val="0"/>
              </a:spcAft>
              <a:buClr>
                <a:schemeClr val="dk1"/>
              </a:buClr>
              <a:buSzPts val="2400"/>
              <a:buNone/>
            </a:pPr>
            <a:r>
              <a:rPr lang="en-US" sz="2400" dirty="0"/>
              <a:t>Query string P: ”</a:t>
            </a:r>
            <a:r>
              <a:rPr lang="en-US" sz="2400" dirty="0" err="1"/>
              <a:t>iss</a:t>
            </a:r>
            <a:r>
              <a:rPr lang="en-US" sz="2400" dirty="0"/>
              <a:t>”</a:t>
            </a:r>
            <a:endParaRPr dirty="0"/>
          </a:p>
          <a:p>
            <a:pPr marL="0" lvl="0" indent="0" algn="l" rtl="0">
              <a:lnSpc>
                <a:spcPct val="80000"/>
              </a:lnSpc>
              <a:spcBef>
                <a:spcPts val="1000"/>
              </a:spcBef>
              <a:spcAft>
                <a:spcPts val="0"/>
              </a:spcAft>
              <a:buClr>
                <a:schemeClr val="dk1"/>
              </a:buClr>
              <a:buSzPts val="2800"/>
              <a:buNone/>
            </a:pPr>
            <a:endParaRPr dirty="0"/>
          </a:p>
          <a:p>
            <a:pPr marL="0" lvl="0" indent="0" algn="l" rtl="0">
              <a:lnSpc>
                <a:spcPct val="80000"/>
              </a:lnSpc>
              <a:spcBef>
                <a:spcPts val="1000"/>
              </a:spcBef>
              <a:spcAft>
                <a:spcPts val="0"/>
              </a:spcAft>
              <a:buClr>
                <a:schemeClr val="dk1"/>
              </a:buClr>
              <a:buSzPts val="2800"/>
              <a:buNone/>
            </a:pPr>
            <a:endParaRPr dirty="0"/>
          </a:p>
          <a:p>
            <a:pPr marL="0" lvl="0" indent="0" algn="l" rtl="0">
              <a:lnSpc>
                <a:spcPct val="80000"/>
              </a:lnSpc>
              <a:spcBef>
                <a:spcPts val="1000"/>
              </a:spcBef>
              <a:spcAft>
                <a:spcPts val="0"/>
              </a:spcAft>
              <a:buClr>
                <a:schemeClr val="dk1"/>
              </a:buClr>
              <a:buSzPts val="2800"/>
              <a:buNone/>
            </a:pPr>
            <a:endParaRPr dirty="0"/>
          </a:p>
          <a:p>
            <a:pPr marL="0" lvl="0" indent="0" algn="l" rtl="0">
              <a:lnSpc>
                <a:spcPct val="80000"/>
              </a:lnSpc>
              <a:spcBef>
                <a:spcPts val="1000"/>
              </a:spcBef>
              <a:spcAft>
                <a:spcPts val="0"/>
              </a:spcAft>
              <a:buClr>
                <a:schemeClr val="dk1"/>
              </a:buClr>
              <a:buSzPts val="2800"/>
              <a:buNone/>
            </a:pPr>
            <a:endParaRPr dirty="0"/>
          </a:p>
          <a:p>
            <a:pPr marL="0" lvl="0" indent="0" algn="l" rtl="0">
              <a:lnSpc>
                <a:spcPct val="80000"/>
              </a:lnSpc>
              <a:spcBef>
                <a:spcPts val="1000"/>
              </a:spcBef>
              <a:spcAft>
                <a:spcPts val="0"/>
              </a:spcAft>
              <a:buClr>
                <a:schemeClr val="dk1"/>
              </a:buClr>
              <a:buSzPts val="2800"/>
              <a:buNone/>
            </a:pPr>
            <a:r>
              <a:rPr lang="en-US" dirty="0"/>
              <a:t>     </a:t>
            </a:r>
            <a:endParaRPr dirty="0"/>
          </a:p>
          <a:p>
            <a:pPr marL="0" lvl="0" indent="0" algn="l" rtl="0">
              <a:lnSpc>
                <a:spcPct val="80000"/>
              </a:lnSpc>
              <a:spcBef>
                <a:spcPts val="1000"/>
              </a:spcBef>
              <a:spcAft>
                <a:spcPts val="0"/>
              </a:spcAft>
              <a:buClr>
                <a:schemeClr val="dk1"/>
              </a:buClr>
              <a:buSzPts val="1800"/>
              <a:buNone/>
            </a:pPr>
            <a:endParaRPr lang="en-US" sz="1800" dirty="0"/>
          </a:p>
          <a:p>
            <a:pPr marL="0" lvl="0" indent="0" algn="l" rtl="0">
              <a:lnSpc>
                <a:spcPct val="80000"/>
              </a:lnSpc>
              <a:spcBef>
                <a:spcPts val="1000"/>
              </a:spcBef>
              <a:spcAft>
                <a:spcPts val="0"/>
              </a:spcAft>
              <a:buClr>
                <a:schemeClr val="dk1"/>
              </a:buClr>
              <a:buSzPts val="1800"/>
              <a:buNone/>
            </a:pPr>
            <a:endParaRPr lang="en-US" sz="1800" dirty="0"/>
          </a:p>
          <a:p>
            <a:pPr marL="0" lvl="0" indent="0" algn="l" rtl="0">
              <a:lnSpc>
                <a:spcPct val="80000"/>
              </a:lnSpc>
              <a:spcBef>
                <a:spcPts val="1000"/>
              </a:spcBef>
              <a:spcAft>
                <a:spcPts val="0"/>
              </a:spcAft>
              <a:buClr>
                <a:schemeClr val="dk1"/>
              </a:buClr>
              <a:buSzPts val="1800"/>
              <a:buNone/>
            </a:pPr>
            <a:r>
              <a:rPr lang="en-US" sz="1800" dirty="0"/>
              <a:t>where s is the start index; e is end index(length of the query string); SA is suffix arrays; BWT: the </a:t>
            </a:r>
            <a:r>
              <a:rPr lang="en-US" sz="1800" dirty="0" err="1"/>
              <a:t>i</a:t>
            </a:r>
            <a:r>
              <a:rPr lang="en-US" sz="1800" baseline="30000" dirty="0" err="1"/>
              <a:t>th</a:t>
            </a:r>
            <a:r>
              <a:rPr lang="en-US" sz="1800" dirty="0"/>
              <a:t> symbol of the BWT is the symbol just before the </a:t>
            </a:r>
            <a:r>
              <a:rPr lang="en-US" sz="1800" dirty="0" err="1"/>
              <a:t>i</a:t>
            </a:r>
            <a:r>
              <a:rPr lang="en-US" sz="1800" baseline="30000" dirty="0" err="1"/>
              <a:t>th</a:t>
            </a:r>
            <a:r>
              <a:rPr lang="en-US" sz="1800" baseline="30000" dirty="0"/>
              <a:t> </a:t>
            </a:r>
            <a:r>
              <a:rPr lang="en-US" sz="1800" dirty="0"/>
              <a:t>suffix; F is the first character of suffix array.</a:t>
            </a:r>
            <a:endParaRPr sz="1800" dirty="0"/>
          </a:p>
        </p:txBody>
      </p:sp>
      <p:pic>
        <p:nvPicPr>
          <p:cNvPr id="137" name="Google Shape;137;p19"/>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38" name="Google Shape;138;p19"/>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pic>
        <p:nvPicPr>
          <p:cNvPr id="139" name="Google Shape;139;p19"/>
          <p:cNvPicPr preferRelativeResize="0"/>
          <p:nvPr/>
        </p:nvPicPr>
        <p:blipFill rotWithShape="1">
          <a:blip r:embed="rId4">
            <a:alphaModFix/>
          </a:blip>
          <a:srcRect/>
          <a:stretch/>
        </p:blipFill>
        <p:spPr>
          <a:xfrm>
            <a:off x="408215" y="2494381"/>
            <a:ext cx="3837023" cy="2652143"/>
          </a:xfrm>
          <a:prstGeom prst="rect">
            <a:avLst/>
          </a:prstGeom>
          <a:noFill/>
          <a:ln>
            <a:noFill/>
          </a:ln>
        </p:spPr>
      </p:pic>
      <p:pic>
        <p:nvPicPr>
          <p:cNvPr id="140" name="Google Shape;140;p19"/>
          <p:cNvPicPr preferRelativeResize="0"/>
          <p:nvPr/>
        </p:nvPicPr>
        <p:blipFill rotWithShape="1">
          <a:blip r:embed="rId5">
            <a:alphaModFix/>
          </a:blip>
          <a:srcRect/>
          <a:stretch/>
        </p:blipFill>
        <p:spPr>
          <a:xfrm>
            <a:off x="5440006" y="2678685"/>
            <a:ext cx="3292315" cy="2652143"/>
          </a:xfrm>
          <a:prstGeom prst="rect">
            <a:avLst/>
          </a:prstGeom>
          <a:noFill/>
          <a:ln>
            <a:noFill/>
          </a:ln>
        </p:spPr>
      </p:pic>
      <p:cxnSp>
        <p:nvCxnSpPr>
          <p:cNvPr id="141" name="Google Shape;141;p19"/>
          <p:cNvCxnSpPr/>
          <p:nvPr/>
        </p:nvCxnSpPr>
        <p:spPr>
          <a:xfrm>
            <a:off x="4572000" y="3989000"/>
            <a:ext cx="545251" cy="0"/>
          </a:xfrm>
          <a:prstGeom prst="straightConnector1">
            <a:avLst/>
          </a:prstGeom>
          <a:noFill/>
          <a:ln w="101600" cap="flat" cmpd="sng">
            <a:solidFill>
              <a:schemeClr val="accent1"/>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body" idx="1"/>
          </p:nvPr>
        </p:nvSpPr>
        <p:spPr>
          <a:xfrm>
            <a:off x="628650" y="979490"/>
            <a:ext cx="7886700" cy="563396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590"/>
              <a:buNone/>
            </a:pPr>
            <a:r>
              <a:rPr lang="en-US" sz="2590"/>
              <a:t>BWT backward search algorithm</a:t>
            </a:r>
            <a:r>
              <a:rPr lang="en-US" sz="3330"/>
              <a:t>:</a:t>
            </a:r>
            <a:endParaRPr sz="3330"/>
          </a:p>
          <a:p>
            <a:pPr marL="0" lvl="0" indent="0" algn="l" rtl="0">
              <a:lnSpc>
                <a:spcPct val="80000"/>
              </a:lnSpc>
              <a:spcBef>
                <a:spcPts val="1000"/>
              </a:spcBef>
              <a:spcAft>
                <a:spcPts val="0"/>
              </a:spcAft>
              <a:buClr>
                <a:schemeClr val="dk1"/>
              </a:buClr>
              <a:buSzPts val="2220"/>
              <a:buNone/>
            </a:pPr>
            <a:r>
              <a:rPr lang="en-US" sz="2220"/>
              <a:t>Start with P = “iss”, i = 3;</a:t>
            </a:r>
            <a:endParaRPr sz="2220"/>
          </a:p>
          <a:p>
            <a:pPr marL="0" lvl="0" indent="0" algn="l" rtl="0">
              <a:lnSpc>
                <a:spcPct val="80000"/>
              </a:lnSpc>
              <a:spcBef>
                <a:spcPts val="1000"/>
              </a:spcBef>
              <a:spcAft>
                <a:spcPts val="0"/>
              </a:spcAft>
              <a:buClr>
                <a:schemeClr val="dk1"/>
              </a:buClr>
              <a:buSzPts val="2220"/>
              <a:buNone/>
            </a:pPr>
            <a:r>
              <a:rPr lang="en-US" sz="2220"/>
              <a:t>s′=C[P[i]]+rank(s−1,P[i])+1</a:t>
            </a:r>
            <a:endParaRPr/>
          </a:p>
          <a:p>
            <a:pPr marL="0" lvl="0" indent="0" algn="l" rtl="0">
              <a:lnSpc>
                <a:spcPct val="80000"/>
              </a:lnSpc>
              <a:spcBef>
                <a:spcPts val="1000"/>
              </a:spcBef>
              <a:spcAft>
                <a:spcPts val="0"/>
              </a:spcAft>
              <a:buClr>
                <a:schemeClr val="dk1"/>
              </a:buClr>
              <a:buSzPts val="2220"/>
              <a:buNone/>
            </a:pPr>
            <a:r>
              <a:rPr lang="en-US" sz="2220"/>
              <a:t>e′=C[P[i]]+rank(e,P[i])</a:t>
            </a:r>
            <a:endParaRPr/>
          </a:p>
          <a:p>
            <a:pPr marL="0" lvl="0" indent="0" algn="l" rtl="0">
              <a:lnSpc>
                <a:spcPct val="80000"/>
              </a:lnSpc>
              <a:spcBef>
                <a:spcPts val="1000"/>
              </a:spcBef>
              <a:spcAft>
                <a:spcPts val="0"/>
              </a:spcAft>
              <a:buClr>
                <a:schemeClr val="dk1"/>
              </a:buClr>
              <a:buSzPts val="2220"/>
              <a:buNone/>
            </a:pPr>
            <a:r>
              <a:rPr lang="en-US" sz="2220"/>
              <a:t>where P is any pattern in S(original string)</a:t>
            </a:r>
            <a:endParaRPr/>
          </a:p>
          <a:p>
            <a:pPr marL="0" lvl="0" indent="0" algn="l" rtl="0">
              <a:lnSpc>
                <a:spcPct val="80000"/>
              </a:lnSpc>
              <a:spcBef>
                <a:spcPts val="1000"/>
              </a:spcBef>
              <a:spcAft>
                <a:spcPts val="0"/>
              </a:spcAft>
              <a:buClr>
                <a:schemeClr val="dk1"/>
              </a:buClr>
              <a:buSzPts val="2220"/>
              <a:buNone/>
            </a:pPr>
            <a:endParaRPr sz="2220"/>
          </a:p>
          <a:p>
            <a:pPr marL="0" lvl="0" indent="0" algn="l" rtl="0">
              <a:lnSpc>
                <a:spcPct val="80000"/>
              </a:lnSpc>
              <a:spcBef>
                <a:spcPts val="1000"/>
              </a:spcBef>
              <a:spcAft>
                <a:spcPts val="0"/>
              </a:spcAft>
              <a:buClr>
                <a:schemeClr val="dk1"/>
              </a:buClr>
              <a:buSzPts val="2220"/>
              <a:buNone/>
            </a:pPr>
            <a:endParaRPr sz="2220"/>
          </a:p>
          <a:p>
            <a:pPr marL="0" lvl="0" indent="0" algn="l" rtl="0">
              <a:lnSpc>
                <a:spcPct val="80000"/>
              </a:lnSpc>
              <a:spcBef>
                <a:spcPts val="1000"/>
              </a:spcBef>
              <a:spcAft>
                <a:spcPts val="0"/>
              </a:spcAft>
              <a:buClr>
                <a:schemeClr val="dk1"/>
              </a:buClr>
              <a:buSzPts val="2220"/>
              <a:buNone/>
            </a:pPr>
            <a:endParaRPr sz="2220"/>
          </a:p>
          <a:p>
            <a:pPr marL="0" lvl="0" indent="0" algn="l" rtl="0">
              <a:lnSpc>
                <a:spcPct val="80000"/>
              </a:lnSpc>
              <a:spcBef>
                <a:spcPts val="1000"/>
              </a:spcBef>
              <a:spcAft>
                <a:spcPts val="0"/>
              </a:spcAft>
              <a:buClr>
                <a:schemeClr val="dk1"/>
              </a:buClr>
              <a:buSzPts val="2220"/>
              <a:buNone/>
            </a:pPr>
            <a:endParaRPr sz="2220"/>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br>
              <a:rPr lang="en-US" sz="2590"/>
            </a:br>
            <a:endParaRPr sz="2590"/>
          </a:p>
          <a:p>
            <a:pPr marL="0" lvl="0" indent="0" algn="l" rtl="0">
              <a:lnSpc>
                <a:spcPct val="80000"/>
              </a:lnSpc>
              <a:spcBef>
                <a:spcPts val="1000"/>
              </a:spcBef>
              <a:spcAft>
                <a:spcPts val="0"/>
              </a:spcAft>
              <a:buClr>
                <a:schemeClr val="dk1"/>
              </a:buClr>
              <a:buSzPts val="1665"/>
              <a:buNone/>
            </a:pPr>
            <a:r>
              <a:rPr lang="en-US" sz="1665"/>
              <a:t>C is a lookup table containing the count of all different symbols in our alphabet which sort lexicographically before P[i];</a:t>
            </a:r>
            <a:endParaRPr sz="2590"/>
          </a:p>
        </p:txBody>
      </p:sp>
      <p:pic>
        <p:nvPicPr>
          <p:cNvPr id="148" name="Google Shape;148;p20"/>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49" name="Google Shape;149;p20"/>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pic>
        <p:nvPicPr>
          <p:cNvPr id="150" name="Google Shape;150;p20"/>
          <p:cNvPicPr preferRelativeResize="0"/>
          <p:nvPr/>
        </p:nvPicPr>
        <p:blipFill rotWithShape="1">
          <a:blip r:embed="rId4">
            <a:alphaModFix/>
          </a:blip>
          <a:srcRect/>
          <a:stretch/>
        </p:blipFill>
        <p:spPr>
          <a:xfrm>
            <a:off x="6082304" y="1527172"/>
            <a:ext cx="2133600" cy="787400"/>
          </a:xfrm>
          <a:prstGeom prst="rect">
            <a:avLst/>
          </a:prstGeom>
          <a:noFill/>
          <a:ln>
            <a:noFill/>
          </a:ln>
        </p:spPr>
      </p:pic>
      <p:pic>
        <p:nvPicPr>
          <p:cNvPr id="151" name="Google Shape;151;p20"/>
          <p:cNvPicPr preferRelativeResize="0"/>
          <p:nvPr/>
        </p:nvPicPr>
        <p:blipFill rotWithShape="1">
          <a:blip r:embed="rId5">
            <a:alphaModFix/>
          </a:blip>
          <a:srcRect/>
          <a:stretch/>
        </p:blipFill>
        <p:spPr>
          <a:xfrm>
            <a:off x="628650" y="3530688"/>
            <a:ext cx="3200400" cy="2578100"/>
          </a:xfrm>
          <a:prstGeom prst="rect">
            <a:avLst/>
          </a:prstGeom>
          <a:noFill/>
          <a:ln>
            <a:noFill/>
          </a:ln>
        </p:spPr>
      </p:pic>
      <p:pic>
        <p:nvPicPr>
          <p:cNvPr id="152" name="Google Shape;152;p20"/>
          <p:cNvPicPr preferRelativeResize="0"/>
          <p:nvPr/>
        </p:nvPicPr>
        <p:blipFill rotWithShape="1">
          <a:blip r:embed="rId6">
            <a:alphaModFix/>
          </a:blip>
          <a:srcRect/>
          <a:stretch/>
        </p:blipFill>
        <p:spPr>
          <a:xfrm>
            <a:off x="5235427" y="3524338"/>
            <a:ext cx="3213100" cy="2590800"/>
          </a:xfrm>
          <a:prstGeom prst="rect">
            <a:avLst/>
          </a:prstGeom>
          <a:noFill/>
          <a:ln>
            <a:noFill/>
          </a:ln>
        </p:spPr>
      </p:pic>
      <p:cxnSp>
        <p:nvCxnSpPr>
          <p:cNvPr id="153" name="Google Shape;153;p20"/>
          <p:cNvCxnSpPr/>
          <p:nvPr/>
        </p:nvCxnSpPr>
        <p:spPr>
          <a:xfrm>
            <a:off x="4412511" y="4382405"/>
            <a:ext cx="545400" cy="0"/>
          </a:xfrm>
          <a:prstGeom prst="straightConnector1">
            <a:avLst/>
          </a:prstGeom>
          <a:noFill/>
          <a:ln w="101600" cap="flat" cmpd="sng">
            <a:solidFill>
              <a:schemeClr val="accent1"/>
            </a:solidFill>
            <a:prstDash val="solid"/>
            <a:miter lim="800000"/>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body" idx="1"/>
          </p:nvPr>
        </p:nvSpPr>
        <p:spPr>
          <a:xfrm>
            <a:off x="628649" y="872612"/>
            <a:ext cx="7886700" cy="56339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BWT backward search algorithm</a:t>
            </a:r>
            <a:r>
              <a:rPr lang="en-US" sz="3600"/>
              <a:t>:</a:t>
            </a:r>
            <a:endParaRPr sz="36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                                                   i = 2</a:t>
            </a:r>
            <a:endParaRPr sz="24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br>
              <a:rPr lang="en-US"/>
            </a:br>
            <a:r>
              <a:rPr lang="en-US"/>
              <a:t>                                                                     </a:t>
            </a:r>
            <a:r>
              <a:rPr lang="en-US" sz="2400"/>
              <a:t>i = 1</a:t>
            </a:r>
            <a:endParaRPr/>
          </a:p>
        </p:txBody>
      </p:sp>
      <p:pic>
        <p:nvPicPr>
          <p:cNvPr id="160" name="Google Shape;160;p21"/>
          <p:cNvPicPr preferRelativeResize="0"/>
          <p:nvPr/>
        </p:nvPicPr>
        <p:blipFill rotWithShape="1">
          <a:blip r:embed="rId3">
            <a:alphaModFix/>
          </a:blip>
          <a:srcRect/>
          <a:stretch/>
        </p:blipFill>
        <p:spPr>
          <a:xfrm>
            <a:off x="0" y="117104"/>
            <a:ext cx="2030819" cy="616498"/>
          </a:xfrm>
          <a:prstGeom prst="rect">
            <a:avLst/>
          </a:prstGeom>
          <a:noFill/>
          <a:ln>
            <a:noFill/>
          </a:ln>
        </p:spPr>
      </p:pic>
      <p:sp>
        <p:nvSpPr>
          <p:cNvPr id="161" name="Google Shape;161;p21"/>
          <p:cNvSpPr txBox="1"/>
          <p:nvPr/>
        </p:nvSpPr>
        <p:spPr>
          <a:xfrm>
            <a:off x="3089423" y="244548"/>
            <a:ext cx="4268308" cy="73494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Introduction</a:t>
            </a:r>
            <a:endParaRPr sz="4400" b="0" i="0" u="none" strike="noStrike" cap="none">
              <a:solidFill>
                <a:schemeClr val="dk1"/>
              </a:solidFill>
              <a:latin typeface="Calibri"/>
              <a:ea typeface="Calibri"/>
              <a:cs typeface="Calibri"/>
              <a:sym typeface="Calibri"/>
            </a:endParaRPr>
          </a:p>
        </p:txBody>
      </p:sp>
      <p:pic>
        <p:nvPicPr>
          <p:cNvPr id="162" name="Google Shape;162;p21"/>
          <p:cNvPicPr preferRelativeResize="0"/>
          <p:nvPr/>
        </p:nvPicPr>
        <p:blipFill rotWithShape="1">
          <a:blip r:embed="rId4">
            <a:alphaModFix/>
          </a:blip>
          <a:srcRect/>
          <a:stretch/>
        </p:blipFill>
        <p:spPr>
          <a:xfrm>
            <a:off x="596509" y="1379618"/>
            <a:ext cx="3213100" cy="2590800"/>
          </a:xfrm>
          <a:prstGeom prst="rect">
            <a:avLst/>
          </a:prstGeom>
          <a:noFill/>
          <a:ln>
            <a:noFill/>
          </a:ln>
        </p:spPr>
      </p:pic>
      <p:cxnSp>
        <p:nvCxnSpPr>
          <p:cNvPr id="163" name="Google Shape;163;p21"/>
          <p:cNvCxnSpPr/>
          <p:nvPr/>
        </p:nvCxnSpPr>
        <p:spPr>
          <a:xfrm>
            <a:off x="4070270" y="3035187"/>
            <a:ext cx="545400" cy="0"/>
          </a:xfrm>
          <a:prstGeom prst="straightConnector1">
            <a:avLst/>
          </a:prstGeom>
          <a:noFill/>
          <a:ln w="101600" cap="flat" cmpd="sng">
            <a:solidFill>
              <a:schemeClr val="accent1"/>
            </a:solidFill>
            <a:prstDash val="solid"/>
            <a:miter lim="800000"/>
            <a:headEnd type="none" w="sm" len="sm"/>
            <a:tailEnd type="triangle" w="med" len="med"/>
          </a:ln>
        </p:spPr>
      </p:cxnSp>
      <p:pic>
        <p:nvPicPr>
          <p:cNvPr id="164" name="Google Shape;164;p21"/>
          <p:cNvPicPr preferRelativeResize="0"/>
          <p:nvPr/>
        </p:nvPicPr>
        <p:blipFill rotWithShape="1">
          <a:blip r:embed="rId5">
            <a:alphaModFix/>
          </a:blip>
          <a:srcRect/>
          <a:stretch/>
        </p:blipFill>
        <p:spPr>
          <a:xfrm>
            <a:off x="5245489" y="1366918"/>
            <a:ext cx="3302000" cy="2603500"/>
          </a:xfrm>
          <a:prstGeom prst="rect">
            <a:avLst/>
          </a:prstGeom>
          <a:noFill/>
          <a:ln>
            <a:noFill/>
          </a:ln>
        </p:spPr>
      </p:pic>
      <p:pic>
        <p:nvPicPr>
          <p:cNvPr id="165" name="Google Shape;165;p21"/>
          <p:cNvPicPr preferRelativeResize="0"/>
          <p:nvPr/>
        </p:nvPicPr>
        <p:blipFill rotWithShape="1">
          <a:blip r:embed="rId6">
            <a:alphaModFix/>
          </a:blip>
          <a:srcRect/>
          <a:stretch/>
        </p:blipFill>
        <p:spPr>
          <a:xfrm>
            <a:off x="2742692" y="4119635"/>
            <a:ext cx="3200400" cy="2654300"/>
          </a:xfrm>
          <a:prstGeom prst="rect">
            <a:avLst/>
          </a:prstGeom>
          <a:noFill/>
          <a:ln>
            <a:noFill/>
          </a:ln>
        </p:spPr>
      </p:pic>
      <p:cxnSp>
        <p:nvCxnSpPr>
          <p:cNvPr id="166" name="Google Shape;166;p21"/>
          <p:cNvCxnSpPr/>
          <p:nvPr/>
        </p:nvCxnSpPr>
        <p:spPr>
          <a:xfrm flipH="1">
            <a:off x="6994220" y="4612562"/>
            <a:ext cx="424500" cy="433200"/>
          </a:xfrm>
          <a:prstGeom prst="straightConnector1">
            <a:avLst/>
          </a:prstGeom>
          <a:noFill/>
          <a:ln w="101600" cap="flat" cmpd="sng">
            <a:solidFill>
              <a:schemeClr val="accent1"/>
            </a:solidFill>
            <a:prstDash val="solid"/>
            <a:miter lim="800000"/>
            <a:headEnd type="none" w="sm" len="sm"/>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983</Words>
  <Application>Microsoft Macintosh PowerPoint</Application>
  <PresentationFormat>On-screen Show (4:3)</PresentationFormat>
  <Paragraphs>160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Kaiju Classification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Kaiju Classification</dc:title>
  <cp:lastModifiedBy>Wang,Yiru</cp:lastModifiedBy>
  <cp:revision>2</cp:revision>
  <dcterms:modified xsi:type="dcterms:W3CDTF">2019-05-09T17:17:20Z</dcterms:modified>
</cp:coreProperties>
</file>