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1" r:id="rId6"/>
    <p:sldId id="264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74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2211D-8B9F-4B9C-80A7-43DB24549F47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E543C-B8BF-4A0F-8959-2C6045AEC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62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543C-B8BF-4A0F-8959-2C6045AECE4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41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Паттерн проектирования абстрактная фабрика.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Паттерн проектирования – многократно применяемое решение проблемы, которая часто возникает, в рамках контекста архитектуры приложения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Важно отметить, что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не законченное архитектурное решение, а  описание подхода к проблеме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Абстрактная фабрика относится к порождающим паттернам, которые используют механизмы создания объектов, чтобы создавать объекты подходящим для данной ситуации способом, управляя самим способом создания.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dirty="0"/>
              <a:t>Самое простое описание абстрактной фабрики – это фабрика фабрик.</a:t>
            </a:r>
          </a:p>
          <a:p>
            <a:r>
              <a:rPr lang="ru-RU" dirty="0"/>
              <a:t>А фабрику уже рассматривали.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543C-B8BF-4A0F-8959-2C6045AECE4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71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такое абстрактная фабрика. Это интерфейс или класс для создания семейств взаимосвязанных или взаимозависимых объектов, без указания при этом их конкретных классов. </a:t>
            </a:r>
          </a:p>
          <a:p>
            <a:r>
              <a:rPr lang="ru-RU" dirty="0"/>
              <a:t>----------------------</a:t>
            </a: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Рассмотрим программу для создания семейства из двух продуктов А и Б,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поддреживающих</a:t>
            </a:r>
            <a:r>
              <a:rPr lang="ru-RU" b="0" i="0" dirty="0">
                <a:effectLst/>
                <a:latin typeface="Arial" panose="020B0604020202020204" pitchFamily="34" charset="0"/>
              </a:rPr>
              <a:t> два стандарта. </a:t>
            </a:r>
          </a:p>
          <a:p>
            <a:pPr algn="l"/>
            <a:endParaRPr lang="ru-RU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Мы можем решить эту проблему, определив абстрактный класс Абстрактная фабрика,</a:t>
            </a: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в котором объявлен интерфейс для создания каждого продукта (А и Б).</a:t>
            </a:r>
          </a:p>
          <a:p>
            <a:pPr algn="l"/>
            <a:endParaRPr lang="ru-RU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для каждого отдельного продукта так же имеются абстрактные классы и конкретные под</a:t>
            </a: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классы, реализующие эти продукты с конкретными характеристиками под  каждый из стандартов</a:t>
            </a:r>
          </a:p>
          <a:p>
            <a:pPr algn="l"/>
            <a:endParaRPr lang="ru-RU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В интерфейсе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Абстактной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фабрки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имеется операция, возвращающая новый продукт для</a:t>
            </a: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каждого абстрактного класса продуктов. </a:t>
            </a:r>
          </a:p>
          <a:p>
            <a:pPr algn="l"/>
            <a:endParaRPr lang="ru-RU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Клиент вызывают эти абстрактные операции для</a:t>
            </a: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Получения конкретного семейства экземпляров продуктов, но при этом ничего не знают о том, какие имен</a:t>
            </a: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но классы используют. Стало быть, клиенты остаются независимыми от выбран</a:t>
            </a:r>
          </a:p>
          <a:p>
            <a:pPr algn="l"/>
            <a:r>
              <a:rPr lang="ru-RU" b="0" i="0" dirty="0" err="1">
                <a:effectLst/>
                <a:latin typeface="Arial" panose="020B0604020202020204" pitchFamily="34" charset="0"/>
              </a:rPr>
              <a:t>ного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стандарта.</a:t>
            </a:r>
          </a:p>
          <a:p>
            <a:pPr algn="l"/>
            <a:endParaRPr lang="ru-RU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Для каждого стандарта существует определенный подкласс Абстрактной фабрики -</a:t>
            </a:r>
          </a:p>
          <a:p>
            <a:pPr algn="l"/>
            <a:r>
              <a:rPr lang="ru-RU" b="0" i="0" dirty="0">
                <a:effectLst/>
                <a:latin typeface="Courier New" panose="02070309020205020404" pitchFamily="49" charset="0"/>
              </a:rPr>
              <a:t>Конкретная фабрика, каждая</a:t>
            </a:r>
            <a:r>
              <a:rPr lang="ru-RU" b="0" i="0" dirty="0">
                <a:effectLst/>
                <a:latin typeface="Arial" panose="020B0604020202020204" pitchFamily="34" charset="0"/>
              </a:rPr>
              <a:t> реализует операции, необходимые для со</a:t>
            </a: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здания соответствующего стандарту продукта.</a:t>
            </a: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Например, операция </a:t>
            </a:r>
          </a:p>
          <a:p>
            <a:pPr algn="l"/>
            <a:r>
              <a:rPr lang="ru-RU" b="0" i="0" dirty="0">
                <a:effectLst/>
                <a:latin typeface="Courier New" panose="02070309020205020404" pitchFamily="49" charset="0"/>
              </a:rPr>
              <a:t>Создания продукта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A </a:t>
            </a:r>
            <a:endParaRPr lang="ru-RU" b="0" i="0" dirty="0">
              <a:effectLst/>
              <a:latin typeface="Courier New" panose="02070309020205020404" pitchFamily="49" charset="0"/>
            </a:endParaRP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в классе </a:t>
            </a: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Конкретной фабрики 1 </a:t>
            </a:r>
          </a:p>
          <a:p>
            <a:pPr algn="l"/>
            <a:r>
              <a:rPr lang="ru-RU" b="0" i="0" dirty="0" err="1">
                <a:effectLst/>
                <a:latin typeface="Arial" panose="020B0604020202020204" pitchFamily="34" charset="0"/>
              </a:rPr>
              <a:t>инстанцирует</a:t>
            </a:r>
            <a:r>
              <a:rPr lang="ru-RU" b="0" i="0" dirty="0">
                <a:effectLst/>
                <a:latin typeface="Arial" panose="020B0604020202020204" pitchFamily="34" charset="0"/>
              </a:rPr>
              <a:t> и возвращает продукт </a:t>
            </a:r>
            <a:r>
              <a:rPr lang="en-US" b="0" i="0" dirty="0">
                <a:effectLst/>
                <a:latin typeface="Arial" panose="020B0604020202020204" pitchFamily="34" charset="0"/>
              </a:rPr>
              <a:t>A</a:t>
            </a:r>
            <a:r>
              <a:rPr lang="ru-RU" b="0" i="0" dirty="0">
                <a:effectLst/>
                <a:latin typeface="Arial" panose="020B0604020202020204" pitchFamily="34" charset="0"/>
              </a:rPr>
              <a:t>1</a:t>
            </a: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 тогда как соответствующая операция в классе </a:t>
            </a: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Конкретной фабрики 2 возвращает А2</a:t>
            </a:r>
          </a:p>
          <a:p>
            <a:pPr algn="l"/>
            <a:endParaRPr lang="ru-RU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Клиенты создают семейство продуктов, пользуясь исключительно интерфейсом </a:t>
            </a:r>
          </a:p>
          <a:p>
            <a:pPr algn="l"/>
            <a:r>
              <a:rPr lang="ru-RU" b="0" i="0" dirty="0">
                <a:effectLst/>
                <a:latin typeface="Courier New" panose="02070309020205020404" pitchFamily="49" charset="0"/>
              </a:rPr>
              <a:t>Абстрактной фабрики</a:t>
            </a: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, и им ни</a:t>
            </a: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чего не известно о классах, реализующих продукты для конкретного стандарта.</a:t>
            </a:r>
          </a:p>
          <a:p>
            <a:pPr algn="l"/>
            <a:endParaRPr lang="ru-RU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Другими словами, клиенты должны лишь придерживаться интерфейса,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опреде</a:t>
            </a:r>
            <a:endParaRPr lang="ru-RU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ленного абстрактным, а не конкретным классом.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543C-B8BF-4A0F-8959-2C6045AECE4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4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543C-B8BF-4A0F-8959-2C6045AECE4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26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543C-B8BF-4A0F-8959-2C6045AECE4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85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202C5-A889-AABA-F5ED-9B085F58B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E06AC-A9CF-AF49-6FC4-DC81AE004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9C7D10-6349-924D-1647-4978494C8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CF964-8083-3D55-C725-3AB4BB583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543C-B8BF-4A0F-8959-2C6045AECE4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37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543C-B8BF-4A0F-8959-2C6045AECE4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9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AF7F-9D28-406A-94D0-D6821AA78A4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F32-48BD-41D3-A537-C898FF919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5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AF7F-9D28-406A-94D0-D6821AA78A4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F32-48BD-41D3-A537-C898FF919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4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AF7F-9D28-406A-94D0-D6821AA78A4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F32-48BD-41D3-A537-C898FF919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23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AF7F-9D28-406A-94D0-D6821AA78A4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F32-48BD-41D3-A537-C898FF919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84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AF7F-9D28-406A-94D0-D6821AA78A4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F32-48BD-41D3-A537-C898FF919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04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AF7F-9D28-406A-94D0-D6821AA78A4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F32-48BD-41D3-A537-C898FF919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74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AF7F-9D28-406A-94D0-D6821AA78A4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F32-48BD-41D3-A537-C898FF9193E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4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AF7F-9D28-406A-94D0-D6821AA78A4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F32-48BD-41D3-A537-C898FF919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64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AF7F-9D28-406A-94D0-D6821AA78A4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F32-48BD-41D3-A537-C898FF919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32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AF7F-9D28-406A-94D0-D6821AA78A4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F32-48BD-41D3-A537-C898FF919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8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F6AAF7F-9D28-406A-94D0-D6821AA78A4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F32-48BD-41D3-A537-C898FF919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5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F6AAF7F-9D28-406A-94D0-D6821AA78A4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D34F32-48BD-41D3-A537-C898FF919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73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.ru/cat/patterns" TargetMode="External"/><Relationship Id="rId2" Type="http://schemas.openxmlformats.org/officeDocument/2006/relationships/hyperlink" Target="https://elib.spbstu.ru/doc/info?url=https%3A%2F%2Fibooks.ru%2Freading.php%3Fshort%3D1%26productid%3D36185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1D2E-945B-5989-3095-1F11F9E67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cap="none" dirty="0">
                <a:latin typeface="Calibri" panose="020F0502020204030204" pitchFamily="34" charset="0"/>
                <a:cs typeface="Calibri" panose="020F0502020204030204" pitchFamily="34" charset="0"/>
              </a:rPr>
              <a:t>ПАТТЕРН ПРОЕКТИРОВАНИЯ АБСТРАКТНАЯ ФАБРИКА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58020-DE9A-E6CB-ACC6-2C07612B2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508" y="5934696"/>
            <a:ext cx="5228492" cy="923304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Выполнила студентка группы 5030102/20101</a:t>
            </a:r>
          </a:p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Лисицкая Елизавета</a:t>
            </a:r>
          </a:p>
        </p:txBody>
      </p:sp>
    </p:spTree>
    <p:extLst>
      <p:ext uri="{BB962C8B-B14F-4D97-AF65-F5344CB8AC3E}">
        <p14:creationId xmlns:p14="http://schemas.microsoft.com/office/powerpoint/2010/main" val="92835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595B-4BF5-0D9F-A561-019A5E99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44"/>
            <a:ext cx="10515600" cy="660520"/>
          </a:xfrm>
        </p:spPr>
        <p:txBody>
          <a:bodyPr>
            <a:normAutofit fontScale="90000"/>
          </a:bodyPr>
          <a:lstStyle/>
          <a:p>
            <a:r>
              <a:rPr lang="ru-RU" dirty="0"/>
              <a:t>Паттерны проектирования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3C361A-C347-6459-18CE-70B85F6180F4}"/>
              </a:ext>
            </a:extLst>
          </p:cNvPr>
          <p:cNvGrpSpPr/>
          <p:nvPr/>
        </p:nvGrpSpPr>
        <p:grpSpPr>
          <a:xfrm>
            <a:off x="286096" y="1722048"/>
            <a:ext cx="3857454" cy="2957134"/>
            <a:chOff x="4072647" y="1321789"/>
            <a:chExt cx="3857454" cy="295713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7A7677-B916-2B97-8869-6E05503C0085}"/>
                </a:ext>
              </a:extLst>
            </p:cNvPr>
            <p:cNvSpPr/>
            <p:nvPr/>
          </p:nvSpPr>
          <p:spPr>
            <a:xfrm>
              <a:off x="4072647" y="1321789"/>
              <a:ext cx="3745149" cy="29571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F68ED9-4C09-4EB3-F3F2-20FFD9C986C7}"/>
                </a:ext>
              </a:extLst>
            </p:cNvPr>
            <p:cNvSpPr txBox="1"/>
            <p:nvPr/>
          </p:nvSpPr>
          <p:spPr>
            <a:xfrm>
              <a:off x="4184952" y="1321789"/>
              <a:ext cx="37451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>
                  <a:solidFill>
                    <a:srgbClr val="0070C0"/>
                  </a:solidFill>
                </a:rPr>
                <a:t>Порождающие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5F7460-7A96-B674-2957-666E612C098D}"/>
                </a:ext>
              </a:extLst>
            </p:cNvPr>
            <p:cNvSpPr txBox="1"/>
            <p:nvPr/>
          </p:nvSpPr>
          <p:spPr>
            <a:xfrm>
              <a:off x="4267013" y="1849544"/>
              <a:ext cx="3512246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accent2">
                      <a:lumMod val="75000"/>
                    </a:schemeClr>
                  </a:solidFill>
                </a:rPr>
                <a:t>Простая фабрика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accent2">
                      <a:lumMod val="75000"/>
                    </a:schemeClr>
                  </a:solidFill>
                </a:rPr>
                <a:t>Фабричный метод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400" b="1" dirty="0">
                  <a:solidFill>
                    <a:srgbClr val="0070C0"/>
                  </a:solidFill>
                </a:rPr>
                <a:t>Абстрактная фабрика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accent2">
                      <a:lumMod val="75000"/>
                    </a:schemeClr>
                  </a:solidFill>
                </a:rPr>
                <a:t>Строитель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accent2">
                      <a:lumMod val="75000"/>
                    </a:schemeClr>
                  </a:solidFill>
                </a:rPr>
                <a:t>Прототип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accent2">
                      <a:lumMod val="75000"/>
                    </a:schemeClr>
                  </a:solidFill>
                </a:rPr>
                <a:t>Одиночка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9852FB-EC2C-8365-6390-3F584171F598}"/>
              </a:ext>
            </a:extLst>
          </p:cNvPr>
          <p:cNvGrpSpPr/>
          <p:nvPr/>
        </p:nvGrpSpPr>
        <p:grpSpPr>
          <a:xfrm>
            <a:off x="7946001" y="1722048"/>
            <a:ext cx="3876722" cy="2957134"/>
            <a:chOff x="7910832" y="1321789"/>
            <a:chExt cx="3876722" cy="295713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18107D-EE31-A8D8-4BCA-8654E0295501}"/>
                </a:ext>
              </a:extLst>
            </p:cNvPr>
            <p:cNvSpPr/>
            <p:nvPr/>
          </p:nvSpPr>
          <p:spPr>
            <a:xfrm>
              <a:off x="7910832" y="1321789"/>
              <a:ext cx="3745149" cy="29571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504B0A-50FB-6F5C-AEA6-9351165C9EA2}"/>
                </a:ext>
              </a:extLst>
            </p:cNvPr>
            <p:cNvSpPr txBox="1"/>
            <p:nvPr/>
          </p:nvSpPr>
          <p:spPr>
            <a:xfrm>
              <a:off x="8042405" y="1321789"/>
              <a:ext cx="37451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>
                  <a:solidFill>
                    <a:schemeClr val="bg1">
                      <a:lumMod val="50000"/>
                    </a:schemeClr>
                  </a:solidFill>
                </a:rPr>
                <a:t>Поведенческие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209FF6-80FD-06BF-9717-D2EE919A0071}"/>
                </a:ext>
              </a:extLst>
            </p:cNvPr>
            <p:cNvSpPr txBox="1"/>
            <p:nvPr/>
          </p:nvSpPr>
          <p:spPr>
            <a:xfrm>
              <a:off x="8124466" y="1849544"/>
              <a:ext cx="295072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65000"/>
                    </a:schemeClr>
                  </a:solidFill>
                </a:rPr>
                <a:t>Команда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65000"/>
                    </a:schemeClr>
                  </a:solidFill>
                </a:rPr>
                <a:t>Итератор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65000"/>
                    </a:schemeClr>
                  </a:solidFill>
                </a:rPr>
                <a:t>Посредник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65000"/>
                    </a:schemeClr>
                  </a:solidFill>
                </a:rPr>
                <a:t>Хранитель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65000"/>
                    </a:schemeClr>
                  </a:solidFill>
                </a:rPr>
                <a:t>Шаблонный метод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65000"/>
                    </a:schemeClr>
                  </a:solidFill>
                </a:rPr>
                <a:t>другие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37823C-A48C-1E41-4D8D-DAF7EEAC5FA1}"/>
              </a:ext>
            </a:extLst>
          </p:cNvPr>
          <p:cNvGrpSpPr/>
          <p:nvPr/>
        </p:nvGrpSpPr>
        <p:grpSpPr>
          <a:xfrm>
            <a:off x="4121350" y="1729009"/>
            <a:ext cx="3838185" cy="2957134"/>
            <a:chOff x="234462" y="1321789"/>
            <a:chExt cx="3838185" cy="29571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77A9DA-3A52-DEBA-F05F-63D97D51336B}"/>
                </a:ext>
              </a:extLst>
            </p:cNvPr>
            <p:cNvSpPr/>
            <p:nvPr/>
          </p:nvSpPr>
          <p:spPr>
            <a:xfrm>
              <a:off x="234462" y="1321789"/>
              <a:ext cx="3745149" cy="29571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2730F3-A8EE-4447-B98A-F0E51050861C}"/>
                </a:ext>
              </a:extLst>
            </p:cNvPr>
            <p:cNvSpPr txBox="1"/>
            <p:nvPr/>
          </p:nvSpPr>
          <p:spPr>
            <a:xfrm>
              <a:off x="327498" y="1321789"/>
              <a:ext cx="37451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>
                  <a:solidFill>
                    <a:schemeClr val="bg1">
                      <a:lumMod val="50000"/>
                    </a:schemeClr>
                  </a:solidFill>
                </a:rPr>
                <a:t>Структурные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F46216-9F61-0F08-23A8-3BEDD80C36FB}"/>
                </a:ext>
              </a:extLst>
            </p:cNvPr>
            <p:cNvSpPr txBox="1"/>
            <p:nvPr/>
          </p:nvSpPr>
          <p:spPr>
            <a:xfrm>
              <a:off x="409559" y="1849544"/>
              <a:ext cx="295072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65000"/>
                    </a:schemeClr>
                  </a:solidFill>
                </a:rPr>
                <a:t>Адаптер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65000"/>
                    </a:schemeClr>
                  </a:solidFill>
                </a:rPr>
                <a:t>Мост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65000"/>
                    </a:schemeClr>
                  </a:solidFill>
                </a:rPr>
                <a:t>Компоновщик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65000"/>
                    </a:schemeClr>
                  </a:solidFill>
                </a:rPr>
                <a:t>Декоратор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65000"/>
                    </a:schemeClr>
                  </a:solidFill>
                </a:rPr>
                <a:t>Фасад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65000"/>
                    </a:schemeClr>
                  </a:solidFill>
                </a:rPr>
                <a:t>Приспособленец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bg1">
                      <a:lumMod val="65000"/>
                    </a:schemeClr>
                  </a:solidFill>
                </a:rPr>
                <a:t>Заместитель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DC3B6C-F783-81A2-84B6-15263B57394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096000" y="857464"/>
            <a:ext cx="3854149" cy="864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BEED8C-105F-3C8C-6444-0C3F0D06978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6086961" y="857464"/>
            <a:ext cx="9039" cy="871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6B5E4D-2923-B12C-C48C-1BDA0BADCFE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270976" y="857464"/>
            <a:ext cx="3825024" cy="864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Decision chart with solid fill">
            <a:extLst>
              <a:ext uri="{FF2B5EF4-FFF2-40B4-BE49-F238E27FC236}">
                <a16:creationId xmlns:a16="http://schemas.microsoft.com/office/drawing/2014/main" id="{DF39570B-F509-2ADC-318C-51FFD268B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6064" y="4210565"/>
            <a:ext cx="914400" cy="914400"/>
          </a:xfrm>
          <a:prstGeom prst="rect">
            <a:avLst/>
          </a:prstGeom>
        </p:spPr>
      </p:pic>
      <p:pic>
        <p:nvPicPr>
          <p:cNvPr id="37" name="Graphic 36" descr="Workflow with solid fill">
            <a:extLst>
              <a:ext uri="{FF2B5EF4-FFF2-40B4-BE49-F238E27FC236}">
                <a16:creationId xmlns:a16="http://schemas.microsoft.com/office/drawing/2014/main" id="{57D041F3-F702-3A59-E0CF-544D13329E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3344" y="4243735"/>
            <a:ext cx="914400" cy="914400"/>
          </a:xfrm>
          <a:prstGeom prst="rect">
            <a:avLst/>
          </a:prstGeom>
        </p:spPr>
      </p:pic>
      <p:pic>
        <p:nvPicPr>
          <p:cNvPr id="39" name="Graphic 38" descr="Cycle with people with solid fill">
            <a:extLst>
              <a:ext uri="{FF2B5EF4-FFF2-40B4-BE49-F238E27FC236}">
                <a16:creationId xmlns:a16="http://schemas.microsoft.com/office/drawing/2014/main" id="{70B3E885-5753-4303-467D-C3690E75FA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6750" y="4210565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AE67CB-BEB7-BAE0-D31A-32F22DB8179B}"/>
              </a:ext>
            </a:extLst>
          </p:cNvPr>
          <p:cNvSpPr txBox="1"/>
          <p:nvPr/>
        </p:nvSpPr>
        <p:spPr>
          <a:xfrm>
            <a:off x="388580" y="5306866"/>
            <a:ext cx="11210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</a:rPr>
              <a:t>Паттерн проектирования программы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— это многократно применяемое решение регулярно возникающей проблемы в рамках определённого контекста архитектуры программы</a:t>
            </a:r>
            <a:r>
              <a:rPr lang="ru-RU" dirty="0">
                <a:solidFill>
                  <a:srgbClr val="333333"/>
                </a:solidFill>
              </a:rPr>
              <a:t>, описание подхода к решению проблемы, применимое в разных ситуациях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F267A4-1389-8173-1C78-72A189704956}"/>
              </a:ext>
            </a:extLst>
          </p:cNvPr>
          <p:cNvSpPr txBox="1"/>
          <p:nvPr/>
        </p:nvSpPr>
        <p:spPr>
          <a:xfrm>
            <a:off x="366807" y="6248317"/>
            <a:ext cx="11434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70C0"/>
                </a:solidFill>
                <a:effectLst/>
                <a:latin typeface="+mj-lt"/>
              </a:rPr>
              <a:t>Порождающие паттерны</a:t>
            </a:r>
            <a:r>
              <a:rPr lang="ru-RU" b="0" i="0" dirty="0">
                <a:solidFill>
                  <a:srgbClr val="0070C0"/>
                </a:solidFill>
                <a:effectLst/>
                <a:latin typeface="+mj-lt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+mj-lt"/>
              </a:rPr>
              <a:t>— это паттерны, которые </a:t>
            </a:r>
            <a:r>
              <a:rPr lang="ru-RU" i="0" dirty="0">
                <a:solidFill>
                  <a:srgbClr val="333333"/>
                </a:solidFill>
                <a:effectLst/>
                <a:latin typeface="+mj-lt"/>
              </a:rPr>
              <a:t>абстрагируют процесс </a:t>
            </a:r>
            <a:r>
              <a:rPr lang="ru-RU" b="0" i="0" dirty="0">
                <a:solidFill>
                  <a:srgbClr val="333333"/>
                </a:solidFill>
                <a:effectLst/>
                <a:latin typeface="+mj-lt"/>
              </a:rPr>
              <a:t>процесс порождения классов, объектов и семейст</a:t>
            </a:r>
            <a:r>
              <a:rPr lang="ru-RU" dirty="0">
                <a:solidFill>
                  <a:srgbClr val="333333"/>
                </a:solidFill>
                <a:latin typeface="+mj-lt"/>
              </a:rPr>
              <a:t>в объектов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41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FCAA4-4F30-5D00-2453-4FD25D9B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7F7FA2-A947-14BC-FF03-ED6F42D3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57" y="2349355"/>
            <a:ext cx="7328212" cy="4237677"/>
          </a:xfrm>
          <a:prstGeom prst="rect">
            <a:avLst/>
          </a:prstGeom>
          <a:ln w="28575">
            <a:solidFill>
              <a:schemeClr val="tx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42654-A440-4C06-CDEC-C8DCBE304FA8}"/>
              </a:ext>
            </a:extLst>
          </p:cNvPr>
          <p:cNvSpPr txBox="1"/>
          <p:nvPr/>
        </p:nvSpPr>
        <p:spPr>
          <a:xfrm>
            <a:off x="7565169" y="2349355"/>
            <a:ext cx="46268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AbstractFactory</a:t>
            </a:r>
            <a:r>
              <a:rPr lang="en-US" dirty="0"/>
              <a:t> – </a:t>
            </a:r>
            <a:r>
              <a:rPr lang="ru-RU" dirty="0"/>
              <a:t>объявляет </a:t>
            </a:r>
            <a:r>
              <a:rPr lang="ru-RU" dirty="0" err="1"/>
              <a:t>интрефейс</a:t>
            </a:r>
            <a:r>
              <a:rPr lang="ru-RU" dirty="0"/>
              <a:t> для операций, создающих абстрактные объекты-продукты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ConcreteFactory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dirty="0"/>
              <a:t>– реализует операции, создающие конкретные объекты-продукты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AbstractProduct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объявляет интерфейс для типа объекта-продукта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ConcreteProduct</a:t>
            </a:r>
            <a:r>
              <a:rPr lang="en-US" dirty="0"/>
              <a:t> –</a:t>
            </a:r>
            <a:r>
              <a:rPr lang="ru-RU" dirty="0"/>
              <a:t> определяет объект-продукт, создаваемый конкретной фабрикой и реализует интерфейс абстрактного продукта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Client</a:t>
            </a:r>
            <a:r>
              <a:rPr lang="en-US" dirty="0"/>
              <a:t> – </a:t>
            </a:r>
            <a:r>
              <a:rPr lang="ru-RU" dirty="0"/>
              <a:t>пользуется исключительно интерфейсами, которые объявлены в классах </a:t>
            </a:r>
            <a:r>
              <a:rPr lang="en-US" dirty="0" err="1"/>
              <a:t>AbstracFactory</a:t>
            </a:r>
            <a:r>
              <a:rPr lang="en-US" dirty="0"/>
              <a:t>, </a:t>
            </a:r>
            <a:r>
              <a:rPr lang="en-US" dirty="0" err="1"/>
              <a:t>AbstractProduct</a:t>
            </a:r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A30C39-0EA2-C2E2-F948-9CF15446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44"/>
            <a:ext cx="10515600" cy="66052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6346B-8B5E-75DC-C084-EBF9FB325795}"/>
              </a:ext>
            </a:extLst>
          </p:cNvPr>
          <p:cNvSpPr txBox="1"/>
          <p:nvPr/>
        </p:nvSpPr>
        <p:spPr>
          <a:xfrm>
            <a:off x="236957" y="1029872"/>
            <a:ext cx="12161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Абстрактная фабрика предоставляет интерфейс для создания семейств взаимосвязанных или взаимозависимых объектов, не специфицируя их конкретных классов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.</a:t>
            </a:r>
            <a:endParaRPr lang="ru-RU" sz="2400" b="1" i="0" dirty="0"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47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EE033-1273-F3EE-D548-6E1467D7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595554-BFB3-496D-4ACA-CC8F7C7061FC}"/>
              </a:ext>
            </a:extLst>
          </p:cNvPr>
          <p:cNvSpPr txBox="1"/>
          <p:nvPr/>
        </p:nvSpPr>
        <p:spPr>
          <a:xfrm>
            <a:off x="319874" y="1195752"/>
            <a:ext cx="5550877" cy="39703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F8E6D"/>
                </a:solidFill>
                <a:latin typeface="JetBrains Mono"/>
              </a:rPr>
              <a:t>public interface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ProductA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{}           </a:t>
            </a:r>
            <a:endParaRPr lang="ru-RU" b="1" i="0" dirty="0">
              <a:solidFill>
                <a:srgbClr val="BCBEC4"/>
              </a:solidFill>
              <a:latin typeface="JetBrains Mono"/>
            </a:endParaRPr>
          </a:p>
          <a:p>
            <a:r>
              <a:rPr lang="en-US" b="1" dirty="0">
                <a:solidFill>
                  <a:srgbClr val="CF8E6D"/>
                </a:solidFill>
                <a:latin typeface="JetBrains Mono"/>
              </a:rPr>
              <a:t>public interface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Product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B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{}                                                            </a:t>
            </a:r>
            <a:endParaRPr lang="ru-RU" b="1" i="0" dirty="0">
              <a:solidFill>
                <a:srgbClr val="BCBEC4"/>
              </a:solidFill>
              <a:latin typeface="JetBrains Mono"/>
            </a:endParaRPr>
          </a:p>
          <a:p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                                             </a:t>
            </a:r>
            <a:endParaRPr lang="ru-RU" b="1" i="0" dirty="0">
              <a:solidFill>
                <a:srgbClr val="BCBEC4"/>
              </a:solidFill>
              <a:latin typeface="JetBrains Mono"/>
            </a:endParaRPr>
          </a:p>
          <a:p>
            <a:r>
              <a:rPr lang="en-US" b="1" i="0" dirty="0">
                <a:solidFill>
                  <a:srgbClr val="CF8E6D"/>
                </a:solidFill>
                <a:latin typeface="JetBrains Mono"/>
              </a:rPr>
              <a:t>public class 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ConcreteProductA1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implements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ProductA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{}</a:t>
            </a:r>
            <a:r>
              <a:rPr lang="ru-RU" b="1" i="0" dirty="0">
                <a:solidFill>
                  <a:srgbClr val="BCBEC4"/>
                </a:solidFill>
                <a:latin typeface="JetBrains Mono"/>
              </a:rPr>
              <a:t>       </a:t>
            </a:r>
            <a:endParaRPr lang="en-US" b="1" dirty="0">
              <a:solidFill>
                <a:srgbClr val="BCBEC4"/>
              </a:solidFill>
              <a:latin typeface="JetBrains Mono"/>
            </a:endParaRPr>
          </a:p>
          <a:p>
            <a:r>
              <a:rPr lang="en-US" b="1" i="0" dirty="0">
                <a:solidFill>
                  <a:srgbClr val="CF8E6D"/>
                </a:solidFill>
                <a:latin typeface="JetBrains Mono"/>
              </a:rPr>
              <a:t>public class 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ConcreteProductA2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implements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ProductA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{}</a:t>
            </a:r>
            <a:r>
              <a:rPr lang="ru-RU" b="1" i="0" dirty="0">
                <a:solidFill>
                  <a:srgbClr val="BCBEC4"/>
                </a:solidFill>
                <a:latin typeface="JetBrains Mono"/>
              </a:rPr>
              <a:t>    </a:t>
            </a:r>
            <a:endParaRPr lang="en-US" b="1" i="0" dirty="0">
              <a:solidFill>
                <a:srgbClr val="BCBEC4"/>
              </a:solidFill>
              <a:latin typeface="JetBrains Mono"/>
            </a:endParaRPr>
          </a:p>
          <a:p>
            <a:r>
              <a:rPr lang="ru-RU" b="1" i="0" dirty="0">
                <a:solidFill>
                  <a:srgbClr val="BCBEC4"/>
                </a:solidFill>
                <a:latin typeface="JetBrains Mono"/>
              </a:rPr>
              <a:t>   </a:t>
            </a:r>
            <a:endParaRPr lang="en-US" b="1" dirty="0">
              <a:solidFill>
                <a:srgbClr val="BCBEC4"/>
              </a:solidFill>
              <a:latin typeface="JetBrains Mono"/>
            </a:endParaRPr>
          </a:p>
          <a:p>
            <a:r>
              <a:rPr lang="en-US" b="1" i="0" dirty="0">
                <a:solidFill>
                  <a:srgbClr val="CF8E6D"/>
                </a:solidFill>
                <a:latin typeface="JetBrains Mono"/>
              </a:rPr>
              <a:t>public class 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ConcreteProductB1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implements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ProductB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{}</a:t>
            </a:r>
            <a:r>
              <a:rPr lang="ru-RU" b="1" i="0" dirty="0">
                <a:solidFill>
                  <a:srgbClr val="BCBEC4"/>
                </a:solidFill>
                <a:latin typeface="JetBrains Mono"/>
              </a:rPr>
              <a:t>       </a:t>
            </a:r>
            <a:endParaRPr lang="en-US" b="1" dirty="0">
              <a:solidFill>
                <a:srgbClr val="BCBEC4"/>
              </a:solidFill>
              <a:latin typeface="JetBrains Mono"/>
            </a:endParaRPr>
          </a:p>
          <a:p>
            <a:r>
              <a:rPr lang="en-US" b="1" i="0" dirty="0">
                <a:solidFill>
                  <a:srgbClr val="CF8E6D"/>
                </a:solidFill>
                <a:latin typeface="JetBrains Mono"/>
              </a:rPr>
              <a:t>public class 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ConcreteProductB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2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implements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ProductB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{}</a:t>
            </a:r>
            <a:r>
              <a:rPr lang="ru-RU" b="1" i="0" dirty="0">
                <a:solidFill>
                  <a:srgbClr val="BCBEC4"/>
                </a:solidFill>
                <a:latin typeface="JetBrains Mono"/>
              </a:rPr>
              <a:t>       </a:t>
            </a:r>
            <a:endParaRPr lang="en-US" b="1" dirty="0">
              <a:solidFill>
                <a:srgbClr val="BCBEC4"/>
              </a:solidFill>
              <a:latin typeface="JetBrains Mono"/>
            </a:endParaRPr>
          </a:p>
          <a:p>
            <a:endParaRPr lang="en-US" b="1" i="0" dirty="0">
              <a:solidFill>
                <a:srgbClr val="BCBEC4"/>
              </a:solidFill>
              <a:latin typeface="JetBrains Mono"/>
            </a:endParaRPr>
          </a:p>
          <a:p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CF8E6D"/>
                </a:solidFill>
                <a:latin typeface="JetBrains Mono"/>
              </a:rPr>
              <a:t>public interface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AbstractFactory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{</a:t>
            </a:r>
            <a:r>
              <a:rPr lang="ru-RU" b="1" i="0" dirty="0">
                <a:solidFill>
                  <a:srgbClr val="BCBEC4"/>
                </a:solidFill>
                <a:latin typeface="JetBrains Mono"/>
              </a:rPr>
              <a:t>					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ProductA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b="1" i="0" dirty="0" err="1">
                <a:solidFill>
                  <a:srgbClr val="56A8F5"/>
                </a:solidFill>
                <a:latin typeface="JetBrains Mono"/>
              </a:rPr>
              <a:t>createProductA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();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ProductB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b="1" i="0" dirty="0" err="1">
                <a:solidFill>
                  <a:srgbClr val="56A8F5"/>
                </a:solidFill>
                <a:latin typeface="JetBrains Mono"/>
              </a:rPr>
              <a:t>createProductB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();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}</a:t>
            </a:r>
            <a:endParaRPr lang="en-US" b="1" dirty="0">
              <a:solidFill>
                <a:srgbClr val="BCBEC4"/>
              </a:solidFill>
              <a:latin typeface="JetBrains Mono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872587-C8EF-1DBF-1EF7-0B8E9A8B5F46}"/>
              </a:ext>
            </a:extLst>
          </p:cNvPr>
          <p:cNvSpPr txBox="1">
            <a:spLocks/>
          </p:cNvSpPr>
          <p:nvPr/>
        </p:nvSpPr>
        <p:spPr bwMode="black">
          <a:xfrm>
            <a:off x="838200" y="304172"/>
            <a:ext cx="10515600" cy="6605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реализация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3A837-96C2-5153-88E6-0B21BA031E7A}"/>
              </a:ext>
            </a:extLst>
          </p:cNvPr>
          <p:cNvSpPr txBox="1"/>
          <p:nvPr/>
        </p:nvSpPr>
        <p:spPr>
          <a:xfrm>
            <a:off x="6002217" y="1207476"/>
            <a:ext cx="5895865" cy="39703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CF8E6D"/>
                </a:solidFill>
                <a:latin typeface="JetBrains Mono"/>
              </a:rPr>
              <a:t>public class 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ConcreteFactory1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implements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AbstractFactory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{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b="1" i="0" dirty="0">
                <a:solidFill>
                  <a:srgbClr val="B3AE60"/>
                </a:solidFill>
                <a:latin typeface="JetBrains Mono"/>
              </a:rPr>
              <a:t>@Override</a:t>
            </a:r>
            <a:br>
              <a:rPr lang="en-US" b="1" i="0" dirty="0">
                <a:solidFill>
                  <a:srgbClr val="B3AE60"/>
                </a:solidFill>
                <a:latin typeface="JetBrains Mono"/>
              </a:rPr>
            </a:br>
            <a:r>
              <a:rPr lang="en-US" b="1" i="0" dirty="0">
                <a:solidFill>
                  <a:srgbClr val="B3AE60"/>
                </a:solidFill>
                <a:latin typeface="JetBrains Mono"/>
              </a:rPr>
              <a:t>   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public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ProductA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b="1" i="0" dirty="0" err="1">
                <a:solidFill>
                  <a:srgbClr val="56A8F5"/>
                </a:solidFill>
                <a:latin typeface="JetBrains Mono"/>
              </a:rPr>
              <a:t>createProductA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() {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return new 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ConcreteProductA1();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}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b="1" i="0" dirty="0">
                <a:solidFill>
                  <a:srgbClr val="B3AE60"/>
                </a:solidFill>
                <a:latin typeface="JetBrains Mono"/>
              </a:rPr>
              <a:t>@Override</a:t>
            </a:r>
            <a:br>
              <a:rPr lang="en-US" b="1" i="0" dirty="0">
                <a:solidFill>
                  <a:srgbClr val="B3AE60"/>
                </a:solidFill>
                <a:latin typeface="JetBrains Mono"/>
              </a:rPr>
            </a:br>
            <a:r>
              <a:rPr lang="en-US" b="1" i="0" dirty="0">
                <a:solidFill>
                  <a:srgbClr val="B3AE60"/>
                </a:solidFill>
                <a:latin typeface="JetBrains Mono"/>
              </a:rPr>
              <a:t>   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public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ProductB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b="1" i="0" dirty="0" err="1">
                <a:solidFill>
                  <a:srgbClr val="56A8F5"/>
                </a:solidFill>
                <a:latin typeface="JetBrains Mono"/>
              </a:rPr>
              <a:t>createProductB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() {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return new 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ConcreteProductB1();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}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}</a:t>
            </a:r>
            <a:r>
              <a:rPr lang="ru-RU" b="1" i="0" dirty="0">
                <a:solidFill>
                  <a:srgbClr val="BCBEC4"/>
                </a:solidFill>
                <a:latin typeface="JetBrains Mono"/>
              </a:rPr>
              <a:t> </a:t>
            </a:r>
          </a:p>
          <a:p>
            <a:endParaRPr lang="en-US" b="1" dirty="0">
              <a:solidFill>
                <a:srgbClr val="BCBEC4"/>
              </a:solidFill>
              <a:latin typeface="JetBrains Mono"/>
            </a:endParaRPr>
          </a:p>
          <a:p>
            <a:r>
              <a:rPr lang="en-US" b="1" i="0" dirty="0">
                <a:solidFill>
                  <a:srgbClr val="CF8E6D"/>
                </a:solidFill>
                <a:latin typeface="JetBrains Mono"/>
              </a:rPr>
              <a:t>public class 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ConcreteFactory2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implements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AbstractFactory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{</a:t>
            </a:r>
          </a:p>
          <a:p>
            <a:r>
              <a:rPr lang="en-US" b="1" dirty="0">
                <a:solidFill>
                  <a:srgbClr val="BCBEC4"/>
                </a:solidFill>
                <a:latin typeface="JetBrains Mono"/>
              </a:rPr>
              <a:t>   …</a:t>
            </a:r>
          </a:p>
          <a:p>
            <a:r>
              <a:rPr lang="en-US" b="1" dirty="0">
                <a:solidFill>
                  <a:srgbClr val="BCBEC4"/>
                </a:solidFill>
                <a:latin typeface="JetBrains Mono"/>
              </a:rPr>
              <a:t>}</a:t>
            </a:r>
            <a:endParaRPr lang="en-US" b="1" i="0" dirty="0">
              <a:solidFill>
                <a:srgbClr val="BCBEC4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0825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C3076-135C-D24B-D7CD-078A0178F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CD1FD3-2E15-17B4-70D0-7B9AA019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44"/>
            <a:ext cx="10515600" cy="660520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E4B2831D-4754-56AA-3BED-97B513E4C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9" y="1109342"/>
            <a:ext cx="6653740" cy="555171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69373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EBE6D-952C-387F-697D-1076EBE35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9A4995C-FAF2-94B2-E20E-7B290101DB4D}"/>
              </a:ext>
            </a:extLst>
          </p:cNvPr>
          <p:cNvSpPr txBox="1">
            <a:spLocks/>
          </p:cNvSpPr>
          <p:nvPr/>
        </p:nvSpPr>
        <p:spPr bwMode="black">
          <a:xfrm>
            <a:off x="838200" y="304172"/>
            <a:ext cx="10515600" cy="6605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Реализация с применением </a:t>
            </a:r>
            <a:r>
              <a:rPr lang="en-US" dirty="0"/>
              <a:t>singleton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B82AC-645D-4706-6941-1D831A772E17}"/>
              </a:ext>
            </a:extLst>
          </p:cNvPr>
          <p:cNvSpPr txBox="1"/>
          <p:nvPr/>
        </p:nvSpPr>
        <p:spPr>
          <a:xfrm>
            <a:off x="298102" y="1198516"/>
            <a:ext cx="5895865" cy="53553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CF8E6D"/>
                </a:solidFill>
                <a:latin typeface="JetBrains Mono"/>
              </a:rPr>
              <a:t>public class 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ConcreteFactory1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implements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AbstractFactory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{</a:t>
            </a:r>
          </a:p>
          <a:p>
            <a:r>
              <a:rPr lang="en-US" sz="1800" b="1" i="0" dirty="0">
                <a:solidFill>
                  <a:srgbClr val="CF8E6D"/>
                </a:solidFill>
                <a:latin typeface="JetBrains Mono"/>
              </a:rPr>
              <a:t>private static 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Concrete</a:t>
            </a: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Factory1 </a:t>
            </a:r>
            <a:r>
              <a:rPr lang="en-US" sz="1800" b="1" i="1" dirty="0">
                <a:solidFill>
                  <a:srgbClr val="C77DBB"/>
                </a:solidFill>
                <a:latin typeface="JetBrains Mono"/>
              </a:rPr>
              <a:t>instance</a:t>
            </a: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en-US" sz="1800" b="1" i="0" dirty="0">
                <a:solidFill>
                  <a:srgbClr val="BCBEC4"/>
                </a:solidFill>
                <a:latin typeface="JetBrains Mono"/>
              </a:rPr>
            </a:br>
            <a:r>
              <a:rPr lang="en-US" sz="1800" b="1" i="0" dirty="0">
                <a:solidFill>
                  <a:srgbClr val="CF8E6D"/>
                </a:solidFill>
                <a:latin typeface="JetBrains Mono"/>
              </a:rPr>
              <a:t>protected </a:t>
            </a:r>
            <a:r>
              <a:rPr lang="en-US" sz="1800" b="1" i="0" dirty="0" err="1">
                <a:solidFill>
                  <a:srgbClr val="56A8F5"/>
                </a:solidFill>
                <a:latin typeface="JetBrains Mono"/>
              </a:rPr>
              <a:t>ConcreteFactory</a:t>
            </a: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(){}</a:t>
            </a:r>
          </a:p>
          <a:p>
            <a:br>
              <a:rPr lang="en-US" sz="1800" b="1" i="0" dirty="0">
                <a:solidFill>
                  <a:srgbClr val="BCBEC4"/>
                </a:solidFill>
                <a:latin typeface="JetBrains Mono"/>
              </a:rPr>
            </a:br>
            <a:r>
              <a:rPr lang="en-US" sz="1800" b="1" i="0" dirty="0">
                <a:solidFill>
                  <a:srgbClr val="CF8E6D"/>
                </a:solidFill>
                <a:latin typeface="JetBrains Mono"/>
              </a:rPr>
              <a:t>public static 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ConcreteFactory1</a:t>
            </a: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sz="1800" b="1" i="0" dirty="0" err="1">
                <a:solidFill>
                  <a:srgbClr val="56A8F5"/>
                </a:solidFill>
                <a:latin typeface="JetBrains Mono"/>
              </a:rPr>
              <a:t>getInstance</a:t>
            </a: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() {</a:t>
            </a:r>
            <a:br>
              <a:rPr lang="en-US" sz="1800" b="1" i="0" dirty="0">
                <a:solidFill>
                  <a:srgbClr val="BCBEC4"/>
                </a:solidFill>
                <a:latin typeface="JetBrains Mono"/>
              </a:rPr>
            </a:b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sz="1800" b="1" i="0" dirty="0">
                <a:solidFill>
                  <a:srgbClr val="CF8E6D"/>
                </a:solidFill>
                <a:latin typeface="JetBrains Mono"/>
              </a:rPr>
              <a:t>if </a:t>
            </a: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800" b="1" i="1" dirty="0">
                <a:solidFill>
                  <a:srgbClr val="C77DBB"/>
                </a:solidFill>
                <a:latin typeface="JetBrains Mono"/>
              </a:rPr>
              <a:t>instance </a:t>
            </a: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== </a:t>
            </a:r>
            <a:r>
              <a:rPr lang="en-US" sz="1800" b="1" i="0" dirty="0">
                <a:solidFill>
                  <a:srgbClr val="CF8E6D"/>
                </a:solidFill>
                <a:latin typeface="JetBrains Mono"/>
              </a:rPr>
              <a:t>null</a:t>
            </a: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) {</a:t>
            </a:r>
            <a:br>
              <a:rPr lang="en-US" sz="1800" b="1" i="0" dirty="0">
                <a:solidFill>
                  <a:srgbClr val="BCBEC4"/>
                </a:solidFill>
                <a:latin typeface="JetBrains Mono"/>
              </a:rPr>
            </a:b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en-US" sz="1800" b="1" i="1" dirty="0">
                <a:solidFill>
                  <a:srgbClr val="C77DBB"/>
                </a:solidFill>
                <a:latin typeface="JetBrains Mono"/>
              </a:rPr>
              <a:t>instance </a:t>
            </a: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= </a:t>
            </a:r>
            <a:r>
              <a:rPr lang="en-US" sz="1800" b="1" i="0" dirty="0">
                <a:solidFill>
                  <a:srgbClr val="CF8E6D"/>
                </a:solidFill>
                <a:latin typeface="JetBrains Mono"/>
              </a:rPr>
              <a:t>new </a:t>
            </a:r>
            <a:r>
              <a:rPr lang="ru-RU" sz="1800" b="1" i="0" dirty="0">
                <a:solidFill>
                  <a:srgbClr val="BCBEC4"/>
                </a:solidFill>
                <a:latin typeface="JetBrains Mono"/>
              </a:rPr>
              <a:t>С</a:t>
            </a: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oncreteFactory1();</a:t>
            </a:r>
            <a:br>
              <a:rPr lang="en-US" sz="1800" b="1" i="0" dirty="0">
                <a:solidFill>
                  <a:srgbClr val="BCBEC4"/>
                </a:solidFill>
                <a:latin typeface="JetBrains Mono"/>
              </a:rPr>
            </a:b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    }</a:t>
            </a:r>
            <a:br>
              <a:rPr lang="en-US" sz="1800" b="1" i="0" dirty="0">
                <a:solidFill>
                  <a:srgbClr val="BCBEC4"/>
                </a:solidFill>
                <a:latin typeface="JetBrains Mono"/>
              </a:rPr>
            </a:b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sz="1800" b="1" i="0" dirty="0">
                <a:solidFill>
                  <a:srgbClr val="CF8E6D"/>
                </a:solidFill>
                <a:latin typeface="JetBrains Mono"/>
              </a:rPr>
              <a:t>return </a:t>
            </a:r>
            <a:r>
              <a:rPr lang="en-US" sz="1800" b="1" i="1" dirty="0">
                <a:solidFill>
                  <a:srgbClr val="C77DBB"/>
                </a:solidFill>
                <a:latin typeface="JetBrains Mono"/>
              </a:rPr>
              <a:t>instance</a:t>
            </a: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en-US" sz="1800" b="1" i="0" dirty="0">
                <a:solidFill>
                  <a:srgbClr val="BCBEC4"/>
                </a:solidFill>
                <a:latin typeface="JetBrains Mono"/>
              </a:rPr>
            </a:br>
            <a:r>
              <a:rPr lang="en-US" sz="1800" b="1" i="0" dirty="0">
                <a:solidFill>
                  <a:srgbClr val="BCBEC4"/>
                </a:solidFill>
                <a:latin typeface="JetBrains Mono"/>
              </a:rPr>
              <a:t>}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b="1" i="0" dirty="0">
                <a:solidFill>
                  <a:srgbClr val="B3AE60"/>
                </a:solidFill>
                <a:latin typeface="JetBrains Mono"/>
              </a:rPr>
              <a:t>@Override</a:t>
            </a:r>
            <a:br>
              <a:rPr lang="en-US" b="1" i="0" dirty="0">
                <a:solidFill>
                  <a:srgbClr val="B3AE60"/>
                </a:solidFill>
                <a:latin typeface="JetBrains Mono"/>
              </a:rPr>
            </a:br>
            <a:r>
              <a:rPr lang="en-US" b="1" i="0" dirty="0">
                <a:solidFill>
                  <a:srgbClr val="B3AE60"/>
                </a:solidFill>
                <a:latin typeface="JetBrains Mono"/>
              </a:rPr>
              <a:t>   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public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ProductA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b="1" i="0" dirty="0" err="1">
                <a:solidFill>
                  <a:srgbClr val="56A8F5"/>
                </a:solidFill>
                <a:latin typeface="JetBrains Mono"/>
              </a:rPr>
              <a:t>createProductA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() {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return new 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ConcreteProductA1();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}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b="1" i="0" dirty="0">
                <a:solidFill>
                  <a:srgbClr val="B3AE60"/>
                </a:solidFill>
                <a:latin typeface="JetBrains Mono"/>
              </a:rPr>
              <a:t>@Override</a:t>
            </a:r>
            <a:br>
              <a:rPr lang="en-US" b="1" i="0" dirty="0">
                <a:solidFill>
                  <a:srgbClr val="B3AE60"/>
                </a:solidFill>
                <a:latin typeface="JetBrains Mono"/>
              </a:rPr>
            </a:br>
            <a:r>
              <a:rPr lang="en-US" b="1" i="0" dirty="0">
                <a:solidFill>
                  <a:srgbClr val="B3AE60"/>
                </a:solidFill>
                <a:latin typeface="JetBrains Mono"/>
              </a:rPr>
              <a:t>   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public </a:t>
            </a:r>
            <a:r>
              <a:rPr lang="en-US" b="1" i="0" dirty="0" err="1">
                <a:solidFill>
                  <a:srgbClr val="BCBEC4"/>
                </a:solidFill>
                <a:latin typeface="JetBrains Mono"/>
              </a:rPr>
              <a:t>ProductB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b="1" i="0" dirty="0" err="1">
                <a:solidFill>
                  <a:srgbClr val="56A8F5"/>
                </a:solidFill>
                <a:latin typeface="JetBrains Mono"/>
              </a:rPr>
              <a:t>createProductB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() {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en-US" b="1" i="0" dirty="0">
                <a:solidFill>
                  <a:srgbClr val="CF8E6D"/>
                </a:solidFill>
                <a:latin typeface="JetBrains Mono"/>
              </a:rPr>
              <a:t>return new </a:t>
            </a:r>
            <a:r>
              <a:rPr lang="en-US" b="1" i="0" dirty="0">
                <a:solidFill>
                  <a:srgbClr val="BCBEC4"/>
                </a:solidFill>
                <a:latin typeface="JetBrains Mono"/>
              </a:rPr>
              <a:t>ConcreteProductB1();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    }</a:t>
            </a:r>
            <a:br>
              <a:rPr lang="en-US" b="1" i="0" dirty="0">
                <a:solidFill>
                  <a:srgbClr val="BCBEC4"/>
                </a:solidFill>
                <a:latin typeface="JetBrains Mono"/>
              </a:rPr>
            </a:br>
            <a:r>
              <a:rPr lang="en-US" b="1" i="0" dirty="0">
                <a:solidFill>
                  <a:srgbClr val="BCBEC4"/>
                </a:solidFill>
                <a:latin typeface="JetBrains Mono"/>
              </a:rPr>
              <a:t>}</a:t>
            </a:r>
            <a:r>
              <a:rPr lang="ru-RU" b="1" i="0" dirty="0">
                <a:solidFill>
                  <a:srgbClr val="BCBEC4"/>
                </a:solidFill>
                <a:latin typeface="JetBrains Mono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E5BA6-4F9A-2A15-361A-424907FB9065}"/>
              </a:ext>
            </a:extLst>
          </p:cNvPr>
          <p:cNvSpPr txBox="1"/>
          <p:nvPr/>
        </p:nvSpPr>
        <p:spPr>
          <a:xfrm>
            <a:off x="6429269" y="1387179"/>
            <a:ext cx="53775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/>
              <a:t>В некоторых случаях в программе </a:t>
            </a:r>
            <a:r>
              <a:rPr lang="ru-RU" b="0" i="0" dirty="0">
                <a:effectLst/>
              </a:rPr>
              <a:t>фабрики как объекты, существуют в единственном экземпляре,</a:t>
            </a:r>
            <a:r>
              <a:rPr lang="ru-RU" dirty="0"/>
              <a:t> и</a:t>
            </a:r>
            <a:r>
              <a:rPr lang="ru-RU" b="0" i="0" dirty="0">
                <a:effectLst/>
              </a:rPr>
              <a:t> приложению нужен только один экземпляр класса </a:t>
            </a:r>
          </a:p>
          <a:p>
            <a:pPr algn="l"/>
            <a:r>
              <a:rPr lang="ru-RU" b="1" i="0" dirty="0" err="1">
                <a:solidFill>
                  <a:srgbClr val="0070C0"/>
                </a:solidFill>
                <a:effectLst/>
              </a:rPr>
              <a:t>ConcreteFactory</a:t>
            </a:r>
            <a:r>
              <a:rPr lang="ru-RU" b="1" i="0" dirty="0">
                <a:solidFill>
                  <a:srgbClr val="0070C0"/>
                </a:solidFill>
                <a:effectLst/>
              </a:rPr>
              <a:t> </a:t>
            </a:r>
            <a:r>
              <a:rPr lang="ru-RU" b="0" i="0" dirty="0">
                <a:effectLst/>
              </a:rPr>
              <a:t>на каждое семейство продуктов. Поэтому для реализации 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ru-RU" b="1" i="0" dirty="0" err="1">
                <a:solidFill>
                  <a:srgbClr val="0070C0"/>
                </a:solidFill>
                <a:effectLst/>
              </a:rPr>
              <a:t>oncreteFactory</a:t>
            </a:r>
            <a:r>
              <a:rPr lang="en-US" b="1" i="0" dirty="0">
                <a:solidFill>
                  <a:srgbClr val="0070C0"/>
                </a:solidFill>
                <a:effectLst/>
              </a:rPr>
              <a:t> </a:t>
            </a:r>
            <a:r>
              <a:rPr lang="ru-RU" b="0" i="0" dirty="0">
                <a:effectLst/>
              </a:rPr>
              <a:t>лучше всего при</a:t>
            </a:r>
            <a:r>
              <a:rPr lang="ru-RU" dirty="0"/>
              <a:t>менить паттерн одиночка(</a:t>
            </a:r>
            <a:r>
              <a:rPr lang="en-US" dirty="0"/>
              <a:t>Singleton</a:t>
            </a:r>
            <a:r>
              <a:rPr lang="ru-RU" dirty="0"/>
              <a:t>)</a:t>
            </a:r>
            <a:endParaRPr lang="ru-RU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861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2AED6A-E728-A8D5-F652-99ABCD6B746D}"/>
              </a:ext>
            </a:extLst>
          </p:cNvPr>
          <p:cNvSpPr txBox="1"/>
          <p:nvPr/>
        </p:nvSpPr>
        <p:spPr>
          <a:xfrm>
            <a:off x="927004" y="1120676"/>
            <a:ext cx="9947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Абстрактную фабрику </a:t>
            </a:r>
            <a:r>
              <a:rPr lang="ru-RU" dirty="0"/>
              <a:t>используется, когда: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Система не должна зависеть от того, как создаются, компонуются и представляются входящие в нее объекты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Входящие в семейство взаимосвязанные объекты должны использоваться вместе и необходимо обеспечить выполнение этого ограничения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Система должна конфигурироваться одним из семейств составляющих ее объектов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Необходимо предоставить библиотеку объектов, раскрывая только их интерфейсы, но не реализацию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CC3E2F-93F3-6B61-D52C-E4A91A7BA4A3}"/>
              </a:ext>
            </a:extLst>
          </p:cNvPr>
          <p:cNvSpPr txBox="1">
            <a:spLocks/>
          </p:cNvSpPr>
          <p:nvPr/>
        </p:nvSpPr>
        <p:spPr bwMode="black">
          <a:xfrm>
            <a:off x="838200" y="304172"/>
            <a:ext cx="10515600" cy="6605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Применение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86650A-1F96-6F50-BF25-72570BDD78B0}"/>
              </a:ext>
            </a:extLst>
          </p:cNvPr>
          <p:cNvSpPr txBox="1">
            <a:spLocks/>
          </p:cNvSpPr>
          <p:nvPr/>
        </p:nvSpPr>
        <p:spPr bwMode="black">
          <a:xfrm>
            <a:off x="838200" y="3722286"/>
            <a:ext cx="10515600" cy="6605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1B1B2-0BEA-EF92-0226-D5D6F51567DA}"/>
              </a:ext>
            </a:extLst>
          </p:cNvPr>
          <p:cNvSpPr txBox="1"/>
          <p:nvPr/>
        </p:nvSpPr>
        <p:spPr>
          <a:xfrm>
            <a:off x="927004" y="4676092"/>
            <a:ext cx="58083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+"/>
            </a:pPr>
            <a:r>
              <a:rPr lang="ru-RU" b="1" dirty="0"/>
              <a:t>Изолирует конкретные классы</a:t>
            </a:r>
          </a:p>
          <a:p>
            <a:pPr marL="285750" indent="-285750">
              <a:buFont typeface="Aptos" panose="020B0004020202020204" pitchFamily="34" charset="0"/>
              <a:buChar char="+"/>
            </a:pPr>
            <a:r>
              <a:rPr lang="ru-RU" b="1" dirty="0"/>
              <a:t>Упрощает замену семейств объектов-продуктов</a:t>
            </a:r>
          </a:p>
          <a:p>
            <a:pPr marL="285750" indent="-285750">
              <a:buFont typeface="Aptos" panose="020B0004020202020204" pitchFamily="34" charset="0"/>
              <a:buChar char="+"/>
            </a:pPr>
            <a:r>
              <a:rPr lang="ru-RU" b="1" dirty="0"/>
              <a:t>Гарантирует сочетаемость объектов-продуктов</a:t>
            </a:r>
            <a:br>
              <a:rPr lang="en-US" dirty="0"/>
            </a:br>
            <a:endParaRPr lang="ru-RU" dirty="0"/>
          </a:p>
          <a:p>
            <a:r>
              <a:rPr lang="ru-RU" sz="2400" b="1" dirty="0">
                <a:solidFill>
                  <a:srgbClr val="0070C0"/>
                </a:solidFill>
              </a:rPr>
              <a:t>- </a:t>
            </a:r>
            <a:r>
              <a:rPr lang="ru-RU" b="1" dirty="0">
                <a:solidFill>
                  <a:srgbClr val="0070C0"/>
                </a:solidFill>
              </a:rPr>
              <a:t>  Поддержать новый вид объектов-продуктов трудно</a:t>
            </a:r>
          </a:p>
        </p:txBody>
      </p:sp>
    </p:spTree>
    <p:extLst>
      <p:ext uri="{BB962C8B-B14F-4D97-AF65-F5344CB8AC3E}">
        <p14:creationId xmlns:p14="http://schemas.microsoft.com/office/powerpoint/2010/main" val="21048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3A931-7660-5B41-82DC-3B24FD3EF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B852E-5D6D-E746-98CD-7E4849C2EEA7}"/>
              </a:ext>
            </a:extLst>
          </p:cNvPr>
          <p:cNvSpPr txBox="1"/>
          <p:nvPr/>
        </p:nvSpPr>
        <p:spPr>
          <a:xfrm>
            <a:off x="1080549" y="1337764"/>
            <a:ext cx="972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Приемы объектно-ориентированного проектирования. Паттерны проектирования</a:t>
            </a:r>
            <a:r>
              <a:rPr lang="ru-RU" b="1" dirty="0">
                <a:effectLst/>
              </a:rPr>
              <a:t> (</a:t>
            </a:r>
            <a:r>
              <a:rPr lang="ru-RU" b="0" dirty="0">
                <a:effectLst/>
              </a:rPr>
              <a:t>Гамма Э.; Хелм Р.; Джонсон Р.; </a:t>
            </a:r>
            <a:r>
              <a:rPr lang="ru-RU" b="0" dirty="0" err="1">
                <a:effectLst/>
              </a:rPr>
              <a:t>Влиссидес</a:t>
            </a:r>
            <a:r>
              <a:rPr lang="ru-RU" b="0" dirty="0">
                <a:effectLst/>
              </a:rPr>
              <a:t> Дж.</a:t>
            </a:r>
            <a:r>
              <a:rPr lang="ru-RU" b="1" dirty="0">
                <a:effectLst/>
              </a:rPr>
              <a:t>)</a:t>
            </a:r>
            <a:endParaRPr lang="en-US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Hands-On Design Patterns with Java (Dr. Edward </a:t>
            </a:r>
            <a:r>
              <a:rPr lang="en-US" dirty="0" err="1"/>
              <a:t>Lavieri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Patterns and Best Practices in Java (</a:t>
            </a:r>
            <a:r>
              <a:rPr lang="en-US" dirty="0" err="1"/>
              <a:t>Kamalmeet</a:t>
            </a:r>
            <a:r>
              <a:rPr lang="en-US" dirty="0"/>
              <a:t> Singh, Adrian </a:t>
            </a:r>
            <a:r>
              <a:rPr lang="en-US" dirty="0" err="1"/>
              <a:t>Ianculescu</a:t>
            </a:r>
            <a:r>
              <a:rPr lang="en-US" dirty="0"/>
              <a:t>, Lucian-Paul </a:t>
            </a:r>
            <a:r>
              <a:rPr lang="en-US" dirty="0" err="1"/>
              <a:t>Torje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https://codelab.ru/cat/patterns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152B7B-B471-C279-B7BD-647C842F636F}"/>
              </a:ext>
            </a:extLst>
          </p:cNvPr>
          <p:cNvSpPr txBox="1">
            <a:spLocks/>
          </p:cNvSpPr>
          <p:nvPr/>
        </p:nvSpPr>
        <p:spPr bwMode="black">
          <a:xfrm>
            <a:off x="936171" y="238857"/>
            <a:ext cx="10515600" cy="6605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Литература и источники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0814005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2085</TotalTime>
  <Words>874</Words>
  <Application>Microsoft Office PowerPoint</Application>
  <PresentationFormat>Widescreen</PresentationFormat>
  <Paragraphs>129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-apple-system</vt:lpstr>
      <vt:lpstr>Aptos</vt:lpstr>
      <vt:lpstr>Arial</vt:lpstr>
      <vt:lpstr>Calibri</vt:lpstr>
      <vt:lpstr>Corbel</vt:lpstr>
      <vt:lpstr>Courier New</vt:lpstr>
      <vt:lpstr>Gill Sans MT</vt:lpstr>
      <vt:lpstr>JetBrains Mono</vt:lpstr>
      <vt:lpstr>Parcel</vt:lpstr>
      <vt:lpstr>ПАТТЕРН ПРОЕКТИРОВАНИЯ АБСТРАКТНАЯ ФАБРИКА</vt:lpstr>
      <vt:lpstr>Паттерны проектирования</vt:lpstr>
      <vt:lpstr>Структура</vt:lpstr>
      <vt:lpstr>PowerPoint Presentation</vt:lpstr>
      <vt:lpstr>Диаграмма последовательности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Лисицкая Елизавета Александровна</dc:creator>
  <cp:lastModifiedBy>Лисицкая Елизавета Александровна</cp:lastModifiedBy>
  <cp:revision>15</cp:revision>
  <dcterms:created xsi:type="dcterms:W3CDTF">2024-12-01T08:50:00Z</dcterms:created>
  <dcterms:modified xsi:type="dcterms:W3CDTF">2024-12-16T06:15:16Z</dcterms:modified>
</cp:coreProperties>
</file>