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40C20F-18FF-423D-B4DE-502D1538C95E}">
          <p14:sldIdLst>
            <p14:sldId id="256"/>
            <p14:sldId id="257"/>
            <p14:sldId id="258"/>
            <p14:sldId id="259"/>
            <p14:sldId id="263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19-Sep-23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19-Sep-23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6E68-8EEC-4F5F-9435-952785F7D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357" y="1749287"/>
            <a:ext cx="7580244" cy="127221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Lead 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53C03-7768-472F-8019-E51E4E4CD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err="1"/>
              <a:t>Lisna</a:t>
            </a:r>
            <a:r>
              <a:rPr lang="en-US" dirty="0"/>
              <a:t> </a:t>
            </a:r>
            <a:r>
              <a:rPr lang="en-US" dirty="0" err="1"/>
              <a:t>Paleri</a:t>
            </a:r>
            <a:endParaRPr lang="en-US" dirty="0"/>
          </a:p>
          <a:p>
            <a:pPr algn="r"/>
            <a:r>
              <a:rPr lang="en-US" dirty="0"/>
              <a:t>Nishant </a:t>
            </a:r>
            <a:r>
              <a:rPr lang="en-US" dirty="0" err="1"/>
              <a:t>kumar</a:t>
            </a:r>
            <a:endParaRPr lang="en-US" dirty="0"/>
          </a:p>
          <a:p>
            <a:pPr algn="r"/>
            <a:r>
              <a:rPr lang="en-US" i="0" dirty="0">
                <a:solidFill>
                  <a:srgbClr val="222222"/>
                </a:solidFill>
                <a:effectLst/>
              </a:rPr>
              <a:t>Vaishnavi Kura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5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3CFC-D7C0-4A81-906A-745F9C7C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0507"/>
            <a:ext cx="9914859" cy="66450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787-1817-465F-B459-147F2A6F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15009"/>
            <a:ext cx="9914860" cy="5227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EDA</a:t>
            </a:r>
          </a:p>
          <a:p>
            <a:r>
              <a:rPr lang="en-US" dirty="0"/>
              <a:t>People that spending more time on website are likely to convert, thus targeting and approaching them can be beneficial.</a:t>
            </a:r>
          </a:p>
          <a:p>
            <a:r>
              <a:rPr lang="en-US" dirty="0"/>
              <a:t>SMS messages have a significant impact on lead conversion.</a:t>
            </a:r>
          </a:p>
          <a:p>
            <a:r>
              <a:rPr lang="en-US" dirty="0"/>
              <a:t>Landing page submissions can help find out more leads.</a:t>
            </a:r>
          </a:p>
          <a:p>
            <a:r>
              <a:rPr lang="en-US" dirty="0"/>
              <a:t>The company try to call the working professionals since they are more likely to convert.</a:t>
            </a:r>
          </a:p>
          <a:p>
            <a:r>
              <a:rPr lang="en-US" dirty="0" err="1"/>
              <a:t>Welingak</a:t>
            </a:r>
            <a:r>
              <a:rPr lang="en-US" dirty="0"/>
              <a:t> Websites and references might be a valuable source of conversion.</a:t>
            </a:r>
          </a:p>
          <a:p>
            <a:pPr marL="0" indent="0">
              <a:buNone/>
            </a:pPr>
            <a:r>
              <a:rPr lang="en-US" b="1" dirty="0"/>
              <a:t>Logistic Regression model</a:t>
            </a:r>
          </a:p>
          <a:p>
            <a:r>
              <a:rPr lang="en-US" dirty="0"/>
              <a:t>The model has an accuracy of 80.4%.</a:t>
            </a:r>
          </a:p>
          <a:p>
            <a:r>
              <a:rPr lang="en-US" dirty="0"/>
              <a:t>The model has a sensitivity of 80.4% and a specificity of 80.5%.</a:t>
            </a:r>
          </a:p>
          <a:p>
            <a:r>
              <a:rPr lang="en-US" dirty="0"/>
              <a:t>The model identifies both potential leads and leads with low conversion rates.</a:t>
            </a:r>
          </a:p>
          <a:p>
            <a:r>
              <a:rPr lang="en-US" dirty="0"/>
              <a:t>As a result, this model appears to be good overall.</a:t>
            </a:r>
          </a:p>
        </p:txBody>
      </p:sp>
    </p:spTree>
    <p:extLst>
      <p:ext uri="{BB962C8B-B14F-4D97-AF65-F5344CB8AC3E}">
        <p14:creationId xmlns:p14="http://schemas.microsoft.com/office/powerpoint/2010/main" val="342748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F7E7-F595-4096-86F5-99F827BE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7" y="193103"/>
            <a:ext cx="9914859" cy="68154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3BA4-5F04-4232-84A4-C11F794A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5" y="781878"/>
            <a:ext cx="9914860" cy="2399590"/>
          </a:xfrm>
        </p:spPr>
        <p:txBody>
          <a:bodyPr>
            <a:noAutofit/>
          </a:bodyPr>
          <a:lstStyle/>
          <a:p>
            <a:r>
              <a:rPr lang="en-US" dirty="0"/>
              <a:t>X Education is a company that offers online courses to industry experts, X Education wishes to identify the most promising leads, which can be converted into paying customers.</a:t>
            </a:r>
          </a:p>
          <a:p>
            <a:r>
              <a:rPr lang="en-US" dirty="0"/>
              <a:t>Although the organization generates a large number of leads, only a small percentage of them are converted into paying clients. Throughout the entire process of converting leads to clients, the company had a 30% conversion rate.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9273A7-8242-42AB-9E42-E1BFAE18CAC9}"/>
              </a:ext>
            </a:extLst>
          </p:cNvPr>
          <p:cNvSpPr txBox="1">
            <a:spLocks/>
          </p:cNvSpPr>
          <p:nvPr/>
        </p:nvSpPr>
        <p:spPr>
          <a:xfrm>
            <a:off x="560699" y="3189045"/>
            <a:ext cx="9914859" cy="7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Business  Goal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15F225-F733-46DB-A5F3-671E97F8B60D}"/>
              </a:ext>
            </a:extLst>
          </p:cNvPr>
          <p:cNvSpPr txBox="1">
            <a:spLocks/>
          </p:cNvSpPr>
          <p:nvPr/>
        </p:nvSpPr>
        <p:spPr>
          <a:xfrm>
            <a:off x="905255" y="3839344"/>
            <a:ext cx="9914860" cy="197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Education needs help in selecting the most promising leads.</a:t>
            </a:r>
          </a:p>
          <a:p>
            <a:r>
              <a:rPr lang="en-US" dirty="0"/>
              <a:t>The company requires a model in which a lead score is assigned to each lead, with higher lead scores having a higher conversion chance and lower lead scores having a lower conversion chance.</a:t>
            </a:r>
          </a:p>
        </p:txBody>
      </p:sp>
    </p:spTree>
    <p:extLst>
      <p:ext uri="{BB962C8B-B14F-4D97-AF65-F5344CB8AC3E}">
        <p14:creationId xmlns:p14="http://schemas.microsoft.com/office/powerpoint/2010/main" val="102299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4FC-5A14-4C7E-A017-59CBF430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78" y="150507"/>
            <a:ext cx="9914859" cy="132900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4605-9EBA-420B-ACD6-86B35D6F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77" y="1479511"/>
            <a:ext cx="9914860" cy="4123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 the data for analysis.</a:t>
            </a:r>
          </a:p>
          <a:p>
            <a:r>
              <a:rPr lang="en-US" dirty="0"/>
              <a:t>Clean and prepare the data for further analysis.</a:t>
            </a:r>
          </a:p>
          <a:p>
            <a:r>
              <a:rPr lang="en-US" dirty="0"/>
              <a:t>Exploratory Data Analysis for figuring out most helpful attributes for conversion.</a:t>
            </a:r>
          </a:p>
          <a:p>
            <a:r>
              <a:rPr lang="en-US" dirty="0"/>
              <a:t>Scaling features.</a:t>
            </a:r>
          </a:p>
          <a:p>
            <a:r>
              <a:rPr lang="en-US" dirty="0"/>
              <a:t>Splitting the data into Train and Test dataset.</a:t>
            </a:r>
          </a:p>
          <a:p>
            <a:r>
              <a:rPr lang="en-US" dirty="0"/>
              <a:t>Building a Logistic Regression model and calculate lead score.</a:t>
            </a:r>
          </a:p>
          <a:p>
            <a:r>
              <a:rPr lang="en-US" dirty="0"/>
              <a:t>Evaluating the model by using different metrics- Specificity and Sensitivity or Precision and Recall.</a:t>
            </a:r>
          </a:p>
          <a:p>
            <a:r>
              <a:rPr lang="en-US" dirty="0"/>
              <a:t>Apply the best model in test data based on the Specificity and Sensitivity metrics.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F814-0DE6-4EC8-B69F-FE095C3C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0" y="0"/>
            <a:ext cx="9914859" cy="99391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4A9645-B9F3-4326-81EB-01FF216B9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06" y="2467669"/>
            <a:ext cx="4962574" cy="3200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F6C43-2A9D-4F5C-8307-05D0D239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445" y="1972995"/>
            <a:ext cx="3023878" cy="2322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E10B76-5FA9-495F-88D9-620AC1DA4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17" y="4295772"/>
            <a:ext cx="2975106" cy="2322777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773FD04B-EF45-43A8-9C9B-A015B011C448}"/>
              </a:ext>
            </a:extLst>
          </p:cNvPr>
          <p:cNvSpPr txBox="1">
            <a:spLocks/>
          </p:cNvSpPr>
          <p:nvPr/>
        </p:nvSpPr>
        <p:spPr>
          <a:xfrm>
            <a:off x="968233" y="1727923"/>
            <a:ext cx="4616156" cy="53606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The conversion rate is high for Total time spent on website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956F12ED-9742-4C1A-A956-6D1CB1EC53A3}"/>
              </a:ext>
            </a:extLst>
          </p:cNvPr>
          <p:cNvSpPr txBox="1">
            <a:spLocks/>
          </p:cNvSpPr>
          <p:nvPr/>
        </p:nvSpPr>
        <p:spPr>
          <a:xfrm>
            <a:off x="6481715" y="976350"/>
            <a:ext cx="4742052" cy="76913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The median for both converted and non converted rate is same for Total visits and page views per visit.</a:t>
            </a:r>
          </a:p>
        </p:txBody>
      </p:sp>
    </p:spTree>
    <p:extLst>
      <p:ext uri="{BB962C8B-B14F-4D97-AF65-F5344CB8AC3E}">
        <p14:creationId xmlns:p14="http://schemas.microsoft.com/office/powerpoint/2010/main" val="38910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700BDF-1100-4C93-8EEA-24E082B8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3" y="1143036"/>
            <a:ext cx="4616156" cy="2448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923FC-D045-415A-9847-38B7E7F4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41" y="4108319"/>
            <a:ext cx="5575231" cy="253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F94C3-122A-4408-A7C9-04A2EBB7A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400" y="970033"/>
            <a:ext cx="2603224" cy="211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85C4F-87D5-4B22-A449-6B396CF12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975" y="970032"/>
            <a:ext cx="2790359" cy="211266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BF8B633-8B75-4DEE-AD17-3DBD3FBB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6" y="345328"/>
            <a:ext cx="4616156" cy="536063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+mn-lt"/>
              </a:rPr>
              <a:t>In Lead origin maximum conversion happened from Landing page submission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506871C0-50C3-4592-9DD9-DF3DFF3C7763}"/>
              </a:ext>
            </a:extLst>
          </p:cNvPr>
          <p:cNvSpPr txBox="1">
            <a:spLocks/>
          </p:cNvSpPr>
          <p:nvPr/>
        </p:nvSpPr>
        <p:spPr>
          <a:xfrm>
            <a:off x="5818937" y="238553"/>
            <a:ext cx="5575231" cy="53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Major conversion happened from Emails sent and calls made.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EDA28580-5C13-4AEC-A22B-E43B4E6BF4EE}"/>
              </a:ext>
            </a:extLst>
          </p:cNvPr>
          <p:cNvSpPr txBox="1">
            <a:spLocks/>
          </p:cNvSpPr>
          <p:nvPr/>
        </p:nvSpPr>
        <p:spPr>
          <a:xfrm>
            <a:off x="3031322" y="3473531"/>
            <a:ext cx="5575231" cy="53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Major conversion in the lead source is from google</a:t>
            </a:r>
          </a:p>
        </p:txBody>
      </p:sp>
    </p:spTree>
    <p:extLst>
      <p:ext uri="{BB962C8B-B14F-4D97-AF65-F5344CB8AC3E}">
        <p14:creationId xmlns:p14="http://schemas.microsoft.com/office/powerpoint/2010/main" val="229586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60B308-C62A-47B5-8B78-9A4FEB16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99" y="4297846"/>
            <a:ext cx="5524500" cy="2560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14E2F2-2321-403D-A7F4-8E33D7F9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78" y="1121467"/>
            <a:ext cx="1940615" cy="25601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8C9B6-45DF-478F-B3BF-F3FB13B9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12" y="1121467"/>
            <a:ext cx="1790916" cy="2560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AD04F-865B-4E0C-80A4-2B201A042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217" y="1121467"/>
            <a:ext cx="1895061" cy="2560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668AF-3F98-44B7-8E43-94B84CB2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670" y="1121467"/>
            <a:ext cx="2040835" cy="256015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55C22C0-A2A7-4419-B354-60D238B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32" y="222804"/>
            <a:ext cx="10721008" cy="7566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Not much impact on conversion rates through Search, Magazine, Through Recommendations, Newspaper, Digital Advertisement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FDAD9A-4DF5-4CE8-A0AB-60BF4D7B4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944" y="1121466"/>
            <a:ext cx="1895061" cy="2560154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3D5BB6BE-0E8B-41D9-BEB4-BF6892FD438A}"/>
              </a:ext>
            </a:extLst>
          </p:cNvPr>
          <p:cNvSpPr txBox="1">
            <a:spLocks/>
          </p:cNvSpPr>
          <p:nvPr/>
        </p:nvSpPr>
        <p:spPr>
          <a:xfrm>
            <a:off x="2688699" y="3681621"/>
            <a:ext cx="6088971" cy="6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Last Activity value of SMS sent had more conversion</a:t>
            </a:r>
          </a:p>
        </p:txBody>
      </p:sp>
    </p:spTree>
    <p:extLst>
      <p:ext uri="{BB962C8B-B14F-4D97-AF65-F5344CB8AC3E}">
        <p14:creationId xmlns:p14="http://schemas.microsoft.com/office/powerpoint/2010/main" val="59437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A358-23EC-4EBE-BE49-589E6D01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1" y="150507"/>
            <a:ext cx="9914859" cy="75064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Variables impacting the conversion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5FE6-CED7-4A73-B9E7-872BE9C1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60" y="901148"/>
            <a:ext cx="9914860" cy="5327374"/>
          </a:xfrm>
        </p:spPr>
        <p:txBody>
          <a:bodyPr>
            <a:noAutofit/>
          </a:bodyPr>
          <a:lstStyle/>
          <a:p>
            <a:r>
              <a:rPr lang="en-US" sz="1800" dirty="0"/>
              <a:t>Lead source walking website</a:t>
            </a:r>
          </a:p>
          <a:p>
            <a:r>
              <a:rPr lang="en-US" sz="1800" dirty="0"/>
              <a:t>Lead source reference</a:t>
            </a:r>
          </a:p>
          <a:p>
            <a:r>
              <a:rPr lang="en-US" sz="1800" dirty="0"/>
              <a:t>What is your current occupation- working professional</a:t>
            </a:r>
          </a:p>
          <a:p>
            <a:r>
              <a:rPr lang="en-US" sz="1800" dirty="0"/>
              <a:t>Last activity- other activity</a:t>
            </a:r>
          </a:p>
          <a:p>
            <a:r>
              <a:rPr lang="en-US" sz="1800" dirty="0"/>
              <a:t>Last activity- SMS sent</a:t>
            </a:r>
          </a:p>
          <a:p>
            <a:r>
              <a:rPr lang="en-US" sz="1800" dirty="0"/>
              <a:t>Total time spend o website</a:t>
            </a:r>
          </a:p>
          <a:p>
            <a:r>
              <a:rPr lang="en-US" sz="1800" dirty="0"/>
              <a:t>Lead source </a:t>
            </a:r>
            <a:r>
              <a:rPr lang="en-US" sz="1800" dirty="0" err="1"/>
              <a:t>olark</a:t>
            </a:r>
            <a:r>
              <a:rPr lang="en-US" sz="1800" dirty="0"/>
              <a:t> chat</a:t>
            </a:r>
          </a:p>
          <a:p>
            <a:r>
              <a:rPr lang="en-US" sz="1800" dirty="0"/>
              <a:t>Last notable activity-modified</a:t>
            </a:r>
          </a:p>
          <a:p>
            <a:r>
              <a:rPr lang="en-US" sz="1800" dirty="0"/>
              <a:t>Last Activity – Olark Chat Conversation</a:t>
            </a:r>
          </a:p>
          <a:p>
            <a:r>
              <a:rPr lang="en-US" sz="1800" dirty="0"/>
              <a:t>Lead origin landing page submission</a:t>
            </a:r>
          </a:p>
          <a:p>
            <a:r>
              <a:rPr lang="en-US" sz="1800" dirty="0"/>
              <a:t>Specialization others</a:t>
            </a:r>
          </a:p>
          <a:p>
            <a:r>
              <a:rPr lang="en-US" sz="1800" dirty="0"/>
              <a:t>Do not Email</a:t>
            </a:r>
          </a:p>
        </p:txBody>
      </p:sp>
    </p:spTree>
    <p:extLst>
      <p:ext uri="{BB962C8B-B14F-4D97-AF65-F5344CB8AC3E}">
        <p14:creationId xmlns:p14="http://schemas.microsoft.com/office/powerpoint/2010/main" val="215764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38C9-BADC-4117-A976-D04964D7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2251"/>
            <a:ext cx="9914859" cy="55564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Model Evaluation(Train)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88A68-FD84-4C70-BB7F-6CA32C4B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53" y="993682"/>
            <a:ext cx="3931392" cy="29683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3FD51E-8A7A-429D-88A4-435FEDA1D491}"/>
              </a:ext>
            </a:extLst>
          </p:cNvPr>
          <p:cNvSpPr txBox="1">
            <a:spLocks/>
          </p:cNvSpPr>
          <p:nvPr/>
        </p:nvSpPr>
        <p:spPr>
          <a:xfrm>
            <a:off x="5897804" y="610073"/>
            <a:ext cx="4836457" cy="8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Accuracy, Sensitivity and Specificity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6646D-1A42-40C8-9C3E-95746BC1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53" y="3820260"/>
            <a:ext cx="3931392" cy="29683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63F89A-92EA-422F-A70D-324BAC69B7C2}"/>
              </a:ext>
            </a:extLst>
          </p:cNvPr>
          <p:cNvSpPr txBox="1">
            <a:spLocks/>
          </p:cNvSpPr>
          <p:nvPr/>
        </p:nvSpPr>
        <p:spPr>
          <a:xfrm>
            <a:off x="6096000" y="3561587"/>
            <a:ext cx="4836457" cy="8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Precision and Recall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E68E1E-253A-46B0-A94F-790C4C3397B4}"/>
              </a:ext>
            </a:extLst>
          </p:cNvPr>
          <p:cNvSpPr txBox="1">
            <a:spLocks/>
          </p:cNvSpPr>
          <p:nvPr/>
        </p:nvSpPr>
        <p:spPr>
          <a:xfrm>
            <a:off x="8431200" y="1431989"/>
            <a:ext cx="2219151" cy="60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Accuracy : 81%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5F3122-DAE2-42F8-AE61-90FF22668B80}"/>
              </a:ext>
            </a:extLst>
          </p:cNvPr>
          <p:cNvSpPr txBox="1">
            <a:spLocks/>
          </p:cNvSpPr>
          <p:nvPr/>
        </p:nvSpPr>
        <p:spPr>
          <a:xfrm>
            <a:off x="8431198" y="2255978"/>
            <a:ext cx="2219152" cy="573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Specificity : 80.6%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B5BB10-BA93-4D36-918E-6872D36345A7}"/>
              </a:ext>
            </a:extLst>
          </p:cNvPr>
          <p:cNvSpPr txBox="1">
            <a:spLocks/>
          </p:cNvSpPr>
          <p:nvPr/>
        </p:nvSpPr>
        <p:spPr>
          <a:xfrm>
            <a:off x="8431199" y="1818387"/>
            <a:ext cx="2398057" cy="603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Sensitivity : 81.7%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F23F80-3171-4545-A8B9-AD06F4AA83E2}"/>
              </a:ext>
            </a:extLst>
          </p:cNvPr>
          <p:cNvSpPr txBox="1">
            <a:spLocks/>
          </p:cNvSpPr>
          <p:nvPr/>
        </p:nvSpPr>
        <p:spPr>
          <a:xfrm>
            <a:off x="6347791" y="4512721"/>
            <a:ext cx="4836457" cy="80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Precision : 79%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Recall : 70%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8E0316-4D2A-4BD5-A3F3-E16C80B8930C}"/>
              </a:ext>
            </a:extLst>
          </p:cNvPr>
          <p:cNvSpPr/>
          <p:nvPr/>
        </p:nvSpPr>
        <p:spPr>
          <a:xfrm>
            <a:off x="6089958" y="1655354"/>
            <a:ext cx="861391" cy="481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3461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768010-30C2-4440-A15D-C755532C3B1E}"/>
              </a:ext>
            </a:extLst>
          </p:cNvPr>
          <p:cNvSpPr/>
          <p:nvPr/>
        </p:nvSpPr>
        <p:spPr>
          <a:xfrm>
            <a:off x="7143507" y="1676221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444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D39A9E-A53F-4522-BC6E-1A84793F373D}"/>
              </a:ext>
            </a:extLst>
          </p:cNvPr>
          <p:cNvSpPr/>
          <p:nvPr/>
        </p:nvSpPr>
        <p:spPr>
          <a:xfrm>
            <a:off x="7130255" y="2319036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1727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BDC7E5-7AAB-4953-853E-67F2CF7DB126}"/>
              </a:ext>
            </a:extLst>
          </p:cNvPr>
          <p:cNvSpPr/>
          <p:nvPr/>
        </p:nvSpPr>
        <p:spPr>
          <a:xfrm>
            <a:off x="6089958" y="2333834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719</a:t>
            </a:r>
          </a:p>
        </p:txBody>
      </p:sp>
    </p:spTree>
    <p:extLst>
      <p:ext uri="{BB962C8B-B14F-4D97-AF65-F5344CB8AC3E}">
        <p14:creationId xmlns:p14="http://schemas.microsoft.com/office/powerpoint/2010/main" val="12993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E48A-28A0-4233-8E4E-A7437C70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Model Evaluation on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F7CF-9CEB-4BFA-9D41-7FD94BEB1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Accuracy – 80.4 % </a:t>
            </a:r>
          </a:p>
          <a:p>
            <a:r>
              <a:rPr lang="en-US" dirty="0"/>
              <a:t>• Sensitivity – 80.4 %</a:t>
            </a:r>
          </a:p>
          <a:p>
            <a:r>
              <a:rPr lang="en-US" dirty="0"/>
              <a:t> • Specificity – 80.5%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148E83-1965-4366-8045-834082EA90DA}"/>
              </a:ext>
            </a:extLst>
          </p:cNvPr>
          <p:cNvSpPr/>
          <p:nvPr/>
        </p:nvSpPr>
        <p:spPr>
          <a:xfrm>
            <a:off x="1656520" y="2535069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1396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038428-BC81-48F8-8577-DDEC7BEBFE22}"/>
              </a:ext>
            </a:extLst>
          </p:cNvPr>
          <p:cNvSpPr/>
          <p:nvPr/>
        </p:nvSpPr>
        <p:spPr>
          <a:xfrm>
            <a:off x="2637183" y="2536485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A9D3E-7E62-411A-AD34-1A818A36D444}"/>
              </a:ext>
            </a:extLst>
          </p:cNvPr>
          <p:cNvSpPr/>
          <p:nvPr/>
        </p:nvSpPr>
        <p:spPr>
          <a:xfrm>
            <a:off x="1656520" y="3245304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40D13C-5DCE-47EA-8CCE-EF2F0D78F021}"/>
              </a:ext>
            </a:extLst>
          </p:cNvPr>
          <p:cNvSpPr/>
          <p:nvPr/>
        </p:nvSpPr>
        <p:spPr>
          <a:xfrm>
            <a:off x="2650431" y="3238916"/>
            <a:ext cx="861391" cy="434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796</a:t>
            </a:r>
          </a:p>
        </p:txBody>
      </p:sp>
    </p:spTree>
    <p:extLst>
      <p:ext uri="{BB962C8B-B14F-4D97-AF65-F5344CB8AC3E}">
        <p14:creationId xmlns:p14="http://schemas.microsoft.com/office/powerpoint/2010/main" val="1724959509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421</TotalTime>
  <Words>543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Nova Light</vt:lpstr>
      <vt:lpstr>Elephant</vt:lpstr>
      <vt:lpstr>ModOverlayVTI</vt:lpstr>
      <vt:lpstr>Lead Score Case Study</vt:lpstr>
      <vt:lpstr>Problem Statement</vt:lpstr>
      <vt:lpstr>Strategy</vt:lpstr>
      <vt:lpstr>Exploratory Data Analysis</vt:lpstr>
      <vt:lpstr>In Lead origin maximum conversion happened from Landing page submission</vt:lpstr>
      <vt:lpstr>Not much impact on conversion rates through Search, Magazine, Through Recommendations, Newspaper, Digital Advertisement</vt:lpstr>
      <vt:lpstr>Variables impacting the conversion rate</vt:lpstr>
      <vt:lpstr>Model Evaluation(Train)</vt:lpstr>
      <vt:lpstr>Model Evaluation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Admin</dc:creator>
  <cp:lastModifiedBy>Admin</cp:lastModifiedBy>
  <cp:revision>27</cp:revision>
  <dcterms:created xsi:type="dcterms:W3CDTF">2023-09-19T06:32:34Z</dcterms:created>
  <dcterms:modified xsi:type="dcterms:W3CDTF">2023-09-19T16:02:27Z</dcterms:modified>
</cp:coreProperties>
</file>