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embeddedFontLst>
    <p:embeddedFont>
      <p:font typeface="UOVLFK+Dumondi-BlCo"/>
      <p:regular r:id="rId18"/>
    </p:embeddedFont>
    <p:embeddedFont>
      <p:font typeface="ISTVRW+Chonburi-Regular"/>
      <p:regular r:id="rId19"/>
    </p:embeddedFont>
    <p:embeddedFont>
      <p:font typeface="FFFVSJ+CanvaSans-Regular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font" Target="fonts/font1.fntdata" /><Relationship Id="rId19" Type="http://schemas.openxmlformats.org/officeDocument/2006/relationships/font" Target="fonts/font2.fntdata" /><Relationship Id="rId2" Type="http://schemas.openxmlformats.org/officeDocument/2006/relationships/tableStyles" Target="tableStyles.xml" /><Relationship Id="rId20" Type="http://schemas.openxmlformats.org/officeDocument/2006/relationships/font" Target="fonts/font3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54328" y="2758948"/>
            <a:ext cx="17825646" cy="8526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3400">
                <a:solidFill>
                  <a:srgbClr val="05061c"/>
                </a:solidFill>
                <a:latin typeface="UOVLFK+Dumondi-BlCo"/>
                <a:cs typeface="UOVLFK+Dumondi-BlCo"/>
              </a:rPr>
              <a:t>INTELIGENCIA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53187" y="5734821"/>
            <a:ext cx="7055887" cy="3984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4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950">
                <a:solidFill>
                  <a:srgbClr val="05061c"/>
                </a:solidFill>
                <a:latin typeface="UOVLFK+Dumondi-BlCo"/>
                <a:cs typeface="UOVLFK+Dumondi-BlCo"/>
              </a:rPr>
              <a:t>ARTIFICIAL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648494" y="3460117"/>
            <a:ext cx="9218644" cy="3697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150" spc="275">
                <a:solidFill>
                  <a:srgbClr val="ffffff"/>
                </a:solidFill>
                <a:latin typeface="UOVLFK+Dumondi-BlCo"/>
                <a:cs typeface="UOVLFK+Dumondi-BlCo"/>
              </a:rPr>
              <a:t>IA</a:t>
            </a:r>
            <a:r>
              <a:rPr dirty="0" sz="10150" spc="275">
                <a:solidFill>
                  <a:srgbClr val="ffffff"/>
                </a:solidFill>
                <a:latin typeface="UOVLFK+Dumondi-BlCo"/>
                <a:cs typeface="UOVLFK+Dumondi-BlCo"/>
              </a:rPr>
              <a:t> </a:t>
            </a:r>
            <a:r>
              <a:rPr dirty="0" sz="10150">
                <a:solidFill>
                  <a:srgbClr val="ffffff"/>
                </a:solidFill>
                <a:latin typeface="UOVLFK+Dumondi-BlCo"/>
                <a:cs typeface="UOVLFK+Dumondi-BlCo"/>
              </a:rPr>
              <a:t>Y</a:t>
            </a:r>
            <a:r>
              <a:rPr dirty="0" sz="10150" spc="550">
                <a:solidFill>
                  <a:srgbClr val="ffffff"/>
                </a:solidFill>
                <a:latin typeface="UOVLFK+Dumondi-BlCo"/>
                <a:cs typeface="UOVLFK+Dumondi-BlCo"/>
              </a:rPr>
              <a:t> </a:t>
            </a:r>
            <a:r>
              <a:rPr dirty="0" sz="10150" spc="275">
                <a:solidFill>
                  <a:srgbClr val="ffffff"/>
                </a:solidFill>
                <a:latin typeface="UOVLFK+Dumondi-BlCo"/>
                <a:cs typeface="UOVLFK+Dumondi-BlCo"/>
              </a:rPr>
              <a:t>MARKETING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9206" y="1443748"/>
            <a:ext cx="9785365" cy="4312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8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850">
                <a:solidFill>
                  <a:srgbClr val="05061c"/>
                </a:solidFill>
                <a:latin typeface="UOVLFK+Dumondi-BlCo"/>
                <a:cs typeface="UOVLFK+Dumondi-BlCo"/>
              </a:rPr>
              <a:t>CONCLUSIONES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33741" y="3734861"/>
            <a:ext cx="7198968" cy="1962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LaꢀIAꢀestáꢀrevolucionandoꢀlaꢀformaꢀenꢀque</a:t>
            </a:r>
          </a:p>
          <a:p>
            <a:pPr marL="0" marR="0">
              <a:lnSpc>
                <a:spcPts val="212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lasꢀempresasꢀinteractúanꢀconꢀlosꢀconsumidores,</a:t>
            </a:r>
          </a:p>
          <a:p>
            <a:pPr marL="0" marR="0">
              <a:lnSpc>
                <a:spcPts val="212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permitiendoꢀunaꢀpersonalizaciónꢀmásꢀprofundaꢀde</a:t>
            </a:r>
          </a:p>
          <a:p>
            <a:pPr marL="0" marR="0">
              <a:lnSpc>
                <a:spcPts val="2120"/>
              </a:lnSpc>
              <a:spcBef>
                <a:spcPts val="444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lasꢀexperienciasꢀdeꢀcompraꢀyꢀunaꢀsegmentación</a:t>
            </a:r>
          </a:p>
          <a:p>
            <a:pPr marL="0" marR="0">
              <a:lnSpc>
                <a:spcPts val="212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másꢀprecisaꢀdeꢀlasꢀaudiencias.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33741" y="6015146"/>
            <a:ext cx="8188998" cy="1962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LaꢀaplicaciónꢀdeꢀlaꢀIAꢀenꢀelꢀmarketingꢀfacilitaꢀlaꢀ</a:t>
            </a:r>
          </a:p>
          <a:p>
            <a:pPr marL="0" marR="0">
              <a:lnSpc>
                <a:spcPts val="212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automatizaciónꢀdeꢀprocesos,ꢀlaꢀoptimización</a:t>
            </a:r>
          </a:p>
          <a:p>
            <a:pPr marL="0" marR="0">
              <a:lnSpc>
                <a:spcPts val="212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deꢀcampañasꢀpublicitariasꢀyꢀlaꢀtomaꢀdeꢀdecisionesꢀ</a:t>
            </a:r>
          </a:p>
          <a:p>
            <a:pPr marL="0" marR="0">
              <a:lnSpc>
                <a:spcPts val="2120"/>
              </a:lnSpc>
              <a:spcBef>
                <a:spcPts val="444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basadasꢀenꢀdatos,ꢀloꢀqueꢀconduceꢀaꢀunaꢀmayorꢀeficienciaꢀ</a:t>
            </a:r>
          </a:p>
          <a:p>
            <a:pPr marL="0" marR="0">
              <a:lnSpc>
                <a:spcPts val="212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yꢀefectividadꢀenꢀlasꢀestrategiasꢀde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33741" y="7643922"/>
            <a:ext cx="1703067" cy="659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marketing.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33741" y="8295431"/>
            <a:ext cx="7402430" cy="1962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Laꢀinteligenciaꢀdeꢀmarketing,ꢀbasadaꢀenꢀtecnologíasꢀ</a:t>
            </a:r>
          </a:p>
          <a:p>
            <a:pPr marL="0" marR="0">
              <a:lnSpc>
                <a:spcPts val="212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comoꢀlaꢀIA,ꢀabreꢀnuevasꢀposibilidades</a:t>
            </a:r>
          </a:p>
          <a:p>
            <a:pPr marL="0" marR="0">
              <a:lnSpc>
                <a:spcPts val="212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paraꢀmejorarꢀlaꢀrelaciónꢀentreꢀlasꢀempresasꢀy</a:t>
            </a:r>
          </a:p>
          <a:p>
            <a:pPr marL="0" marR="0">
              <a:lnSpc>
                <a:spcPts val="2120"/>
              </a:lnSpc>
              <a:spcBef>
                <a:spcPts val="444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losꢀconsumidores,ꢀpermitiendoꢀunaꢀcomunicación</a:t>
            </a:r>
          </a:p>
          <a:p>
            <a:pPr marL="0" marR="0">
              <a:lnSpc>
                <a:spcPts val="212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másꢀpersonalizadaꢀyꢀrelevante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84618" y="3168359"/>
            <a:ext cx="18446312" cy="7251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900">
                <a:solidFill>
                  <a:srgbClr val="fefefe"/>
                </a:solidFill>
                <a:latin typeface="UOVLFK+Dumondi-BlCo"/>
                <a:cs typeface="UOVLFK+Dumondi-BlCo"/>
              </a:rPr>
              <a:t>MUCHAS</a:t>
            </a:r>
            <a:r>
              <a:rPr dirty="0" sz="19900">
                <a:solidFill>
                  <a:srgbClr val="fefefe"/>
                </a:solidFill>
                <a:latin typeface="UOVLFK+Dumondi-BlCo"/>
                <a:cs typeface="UOVLFK+Dumondi-BlCo"/>
              </a:rPr>
              <a:t> </a:t>
            </a:r>
            <a:r>
              <a:rPr dirty="0" sz="19900">
                <a:solidFill>
                  <a:srgbClr val="fefefe"/>
                </a:solidFill>
                <a:latin typeface="UOVLFK+Dumondi-BlCo"/>
                <a:cs typeface="UOVLFK+Dumondi-BlCo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9014" y="-18752"/>
            <a:ext cx="19987586" cy="41914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8762" marR="0">
              <a:lnSpc>
                <a:spcPts val="8074"/>
              </a:lnSpc>
              <a:spcBef>
                <a:spcPts val="0"/>
              </a:spcBef>
              <a:spcAft>
                <a:spcPts val="0"/>
              </a:spcAft>
            </a:pPr>
            <a:r>
              <a:rPr dirty="0" sz="6750" spc="-16">
                <a:solidFill>
                  <a:srgbClr val="05061c"/>
                </a:solidFill>
                <a:latin typeface="ISTVRW+Chonburi-Regular"/>
                <a:cs typeface="ISTVRW+Chonburi-Regular"/>
              </a:rPr>
              <a:t>EFECTOS</a:t>
            </a:r>
            <a:r>
              <a:rPr dirty="0" sz="6750">
                <a:solidFill>
                  <a:srgbClr val="05061c"/>
                </a:solidFill>
                <a:latin typeface="ISTVRW+Chonburi-Regular"/>
                <a:cs typeface="ISTVRW+Chonburi-Regular"/>
              </a:rPr>
              <a:t> </a:t>
            </a:r>
            <a:r>
              <a:rPr dirty="0" sz="6750" spc="-17">
                <a:solidFill>
                  <a:srgbClr val="05061c"/>
                </a:solidFill>
                <a:latin typeface="ISTVRW+Chonburi-Regular"/>
                <a:cs typeface="ISTVRW+Chonburi-Regular"/>
              </a:rPr>
              <a:t>DE</a:t>
            </a:r>
            <a:r>
              <a:rPr dirty="0" sz="6750">
                <a:solidFill>
                  <a:srgbClr val="05061c"/>
                </a:solidFill>
                <a:latin typeface="ISTVRW+Chonburi-Regular"/>
                <a:cs typeface="ISTVRW+Chonburi-Regular"/>
              </a:rPr>
              <a:t> </a:t>
            </a:r>
            <a:r>
              <a:rPr dirty="0" sz="6750" spc="-14">
                <a:solidFill>
                  <a:srgbClr val="05061c"/>
                </a:solidFill>
                <a:latin typeface="ISTVRW+Chonburi-Regular"/>
                <a:cs typeface="ISTVRW+Chonburi-Regular"/>
              </a:rPr>
              <a:t>LA</a:t>
            </a:r>
            <a:r>
              <a:rPr dirty="0" sz="6750">
                <a:solidFill>
                  <a:srgbClr val="05061c"/>
                </a:solidFill>
                <a:latin typeface="ISTVRW+Chonburi-Regular"/>
                <a:cs typeface="ISTVRW+Chonburi-Regular"/>
              </a:rPr>
              <a:t> </a:t>
            </a:r>
            <a:r>
              <a:rPr dirty="0" sz="6750" spc="-13">
                <a:solidFill>
                  <a:srgbClr val="05061c"/>
                </a:solidFill>
                <a:latin typeface="ISTVRW+Chonburi-Regular"/>
                <a:cs typeface="ISTVRW+Chonburi-Regular"/>
              </a:rPr>
              <a:t>INTELIGENCIA</a:t>
            </a:r>
          </a:p>
          <a:p>
            <a:pPr marL="0" marR="0">
              <a:lnSpc>
                <a:spcPts val="7401"/>
              </a:lnSpc>
              <a:spcBef>
                <a:spcPts val="0"/>
              </a:spcBef>
              <a:spcAft>
                <a:spcPts val="0"/>
              </a:spcAft>
            </a:pPr>
            <a:r>
              <a:rPr dirty="0" sz="6750" spc="-13">
                <a:solidFill>
                  <a:srgbClr val="05061c"/>
                </a:solidFill>
                <a:latin typeface="ISTVRW+Chonburi-Regular"/>
                <a:cs typeface="ISTVRW+Chonburi-Regular"/>
              </a:rPr>
              <a:t>ARTIFICIAL</a:t>
            </a:r>
            <a:r>
              <a:rPr dirty="0" sz="6750">
                <a:solidFill>
                  <a:srgbClr val="05061c"/>
                </a:solidFill>
                <a:latin typeface="ISTVRW+Chonburi-Regular"/>
                <a:cs typeface="ISTVRW+Chonburi-Regular"/>
              </a:rPr>
              <a:t> </a:t>
            </a:r>
            <a:r>
              <a:rPr dirty="0" sz="6750" spc="-15">
                <a:solidFill>
                  <a:srgbClr val="05061c"/>
                </a:solidFill>
                <a:latin typeface="ISTVRW+Chonburi-Regular"/>
                <a:cs typeface="ISTVRW+Chonburi-Regular"/>
              </a:rPr>
              <a:t>EN</a:t>
            </a:r>
            <a:r>
              <a:rPr dirty="0" sz="6750">
                <a:solidFill>
                  <a:srgbClr val="05061c"/>
                </a:solidFill>
                <a:latin typeface="ISTVRW+Chonburi-Regular"/>
                <a:cs typeface="ISTVRW+Chonburi-Regular"/>
              </a:rPr>
              <a:t> </a:t>
            </a:r>
            <a:r>
              <a:rPr dirty="0" sz="6750" spc="-15">
                <a:solidFill>
                  <a:srgbClr val="05061c"/>
                </a:solidFill>
                <a:latin typeface="ISTVRW+Chonburi-Regular"/>
                <a:cs typeface="ISTVRW+Chonburi-Regular"/>
              </a:rPr>
              <a:t>LAS</a:t>
            </a:r>
            <a:r>
              <a:rPr dirty="0" sz="6750">
                <a:solidFill>
                  <a:srgbClr val="05061c"/>
                </a:solidFill>
                <a:latin typeface="ISTVRW+Chonburi-Regular"/>
                <a:cs typeface="ISTVRW+Chonburi-Regular"/>
              </a:rPr>
              <a:t> </a:t>
            </a:r>
            <a:r>
              <a:rPr dirty="0" sz="6750" spc="-15">
                <a:solidFill>
                  <a:srgbClr val="05061c"/>
                </a:solidFill>
                <a:latin typeface="ISTVRW+Chonburi-Regular"/>
                <a:cs typeface="ISTVRW+Chonburi-Regular"/>
              </a:rPr>
              <a:t>ESTRATEGIAS</a:t>
            </a:r>
            <a:r>
              <a:rPr dirty="0" sz="6750">
                <a:solidFill>
                  <a:srgbClr val="05061c"/>
                </a:solidFill>
                <a:latin typeface="ISTVRW+Chonburi-Regular"/>
                <a:cs typeface="ISTVRW+Chonburi-Regular"/>
              </a:rPr>
              <a:t> </a:t>
            </a:r>
            <a:r>
              <a:rPr dirty="0" sz="6750" spc="-17">
                <a:solidFill>
                  <a:srgbClr val="05061c"/>
                </a:solidFill>
                <a:latin typeface="ISTVRW+Chonburi-Regular"/>
                <a:cs typeface="ISTVRW+Chonburi-Regular"/>
              </a:rPr>
              <a:t>DE</a:t>
            </a:r>
          </a:p>
          <a:p>
            <a:pPr marL="5838031" marR="0">
              <a:lnSpc>
                <a:spcPts val="7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6750" spc="-15">
                <a:solidFill>
                  <a:srgbClr val="05061c"/>
                </a:solidFill>
                <a:latin typeface="ISTVRW+Chonburi-Regular"/>
                <a:cs typeface="ISTVRW+Chonburi-Regular"/>
              </a:rPr>
              <a:t>MARKETING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3891130"/>
            <a:ext cx="8474384" cy="31468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803"/>
              </a:lnSpc>
              <a:spcBef>
                <a:spcPts val="0"/>
              </a:spcBef>
              <a:spcAft>
                <a:spcPts val="0"/>
              </a:spcAft>
            </a:pPr>
            <a:r>
              <a:rPr dirty="0" sz="8650" spc="-10">
                <a:solidFill>
                  <a:srgbClr val="05061c"/>
                </a:solidFill>
                <a:latin typeface="UOVLFK+Dumondi-BlCo"/>
                <a:cs typeface="UOVLFK+Dumondi-BlCo"/>
              </a:rPr>
              <a:t>CONFORMADO</a:t>
            </a:r>
            <a:r>
              <a:rPr dirty="0" sz="865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8650" spc="-10">
                <a:solidFill>
                  <a:srgbClr val="05061c"/>
                </a:solidFill>
                <a:latin typeface="UOVLFK+Dumondi-BlCo"/>
                <a:cs typeface="UOVLFK+Dumondi-BlCo"/>
              </a:rPr>
              <a:t>POR: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8677" y="5066135"/>
            <a:ext cx="13941163" cy="48561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9650">
                <a:solidFill>
                  <a:srgbClr val="05061c"/>
                </a:solidFill>
                <a:latin typeface="UOVLFK+Dumondi-BlCo"/>
                <a:cs typeface="UOVLFK+Dumondi-BlCo"/>
              </a:rPr>
              <a:t>Mendoza</a:t>
            </a:r>
            <a:r>
              <a:rPr dirty="0" sz="965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9650">
                <a:solidFill>
                  <a:srgbClr val="05061c"/>
                </a:solidFill>
                <a:latin typeface="UOVLFK+Dumondi-BlCo"/>
                <a:cs typeface="UOVLFK+Dumondi-BlCo"/>
              </a:rPr>
              <a:t>Mendoza</a:t>
            </a:r>
            <a:r>
              <a:rPr dirty="0" sz="965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9650">
                <a:solidFill>
                  <a:srgbClr val="05061c"/>
                </a:solidFill>
                <a:latin typeface="UOVLFK+Dumondi-BlCo"/>
                <a:cs typeface="UOVLFK+Dumondi-BlCo"/>
              </a:rPr>
              <a:t>Alexi</a:t>
            </a:r>
            <a:r>
              <a:rPr dirty="0" sz="965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9650">
                <a:solidFill>
                  <a:srgbClr val="05061c"/>
                </a:solidFill>
                <a:latin typeface="UOVLFK+Dumondi-BlCo"/>
                <a:cs typeface="UOVLFK+Dumondi-BlCo"/>
              </a:rPr>
              <a:t>Lisseth</a:t>
            </a:r>
          </a:p>
          <a:p>
            <a:pPr marL="481206" marR="0">
              <a:lnSpc>
                <a:spcPts val="10590"/>
              </a:lnSpc>
              <a:spcBef>
                <a:spcPts val="0"/>
              </a:spcBef>
              <a:spcAft>
                <a:spcPts val="0"/>
              </a:spcAft>
            </a:pPr>
            <a:r>
              <a:rPr dirty="0" sz="9650">
                <a:solidFill>
                  <a:srgbClr val="05061c"/>
                </a:solidFill>
                <a:latin typeface="UOVLFK+Dumondi-BlCo"/>
                <a:cs typeface="UOVLFK+Dumondi-BlCo"/>
              </a:rPr>
              <a:t>Vera</a:t>
            </a:r>
            <a:r>
              <a:rPr dirty="0" sz="965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9650">
                <a:solidFill>
                  <a:srgbClr val="05061c"/>
                </a:solidFill>
                <a:latin typeface="UOVLFK+Dumondi-BlCo"/>
                <a:cs typeface="UOVLFK+Dumondi-BlCo"/>
              </a:rPr>
              <a:t>Soledispa</a:t>
            </a:r>
            <a:r>
              <a:rPr dirty="0" sz="965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9650">
                <a:solidFill>
                  <a:srgbClr val="05061c"/>
                </a:solidFill>
                <a:latin typeface="UOVLFK+Dumondi-BlCo"/>
                <a:cs typeface="UOVLFK+Dumondi-BlCo"/>
              </a:rPr>
              <a:t>Mary</a:t>
            </a:r>
            <a:r>
              <a:rPr dirty="0" sz="965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9650">
                <a:solidFill>
                  <a:srgbClr val="05061c"/>
                </a:solidFill>
                <a:latin typeface="UOVLFK+Dumondi-BlCo"/>
                <a:cs typeface="UOVLFK+Dumondi-BlCo"/>
              </a:rPr>
              <a:t>Mayerli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63119" y="240194"/>
            <a:ext cx="11514382" cy="6415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30700" marR="0">
              <a:lnSpc>
                <a:spcPts val="2088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250">
                <a:solidFill>
                  <a:srgbClr val="ffffff"/>
                </a:solidFill>
                <a:latin typeface="UOVLFK+Dumondi-BlCo"/>
                <a:cs typeface="UOVLFK+Dumondi-BlCo"/>
              </a:rPr>
              <a:t>Introducción</a:t>
            </a:r>
          </a:p>
          <a:p>
            <a:pPr marL="0" marR="0">
              <a:lnSpc>
                <a:spcPts val="2869"/>
              </a:lnSpc>
              <a:spcBef>
                <a:spcPts val="632"/>
              </a:spcBef>
              <a:spcAft>
                <a:spcPts val="0"/>
              </a:spcAft>
            </a:pPr>
            <a:r>
              <a:rPr dirty="0" sz="2750">
                <a:solidFill>
                  <a:srgbClr val="ffffff"/>
                </a:solidFill>
                <a:latin typeface="FFFVSJ+CanvaSans-Regular"/>
                <a:cs typeface="FFFVSJ+CanvaSans-Regular"/>
              </a:rPr>
              <a:t>Enꢀlaꢀactualidad,ꢀlaꢀcompetenciaꢀentreꢀorganizacionesꢀhaceꢀ</a:t>
            </a:r>
          </a:p>
          <a:p>
            <a:pPr marL="0" marR="0">
              <a:lnSpc>
                <a:spcPts val="2869"/>
              </a:lnSpc>
              <a:spcBef>
                <a:spcPts val="985"/>
              </a:spcBef>
              <a:spcAft>
                <a:spcPts val="0"/>
              </a:spcAft>
            </a:pPr>
            <a:r>
              <a:rPr dirty="0" sz="2750">
                <a:solidFill>
                  <a:srgbClr val="ffffff"/>
                </a:solidFill>
                <a:latin typeface="FFFVSJ+CanvaSans-Regular"/>
                <a:cs typeface="FFFVSJ+CanvaSans-Regular"/>
              </a:rPr>
              <a:t>imprescindibleꢀelꢀusoꢀdeꢀlaꢀtecnologíaꢀparaꢀimpactarꢀaꢀlosꢀ</a:t>
            </a:r>
          </a:p>
          <a:p>
            <a:pPr marL="0" marR="0">
              <a:lnSpc>
                <a:spcPts val="2869"/>
              </a:lnSpc>
              <a:spcBef>
                <a:spcPts val="935"/>
              </a:spcBef>
              <a:spcAft>
                <a:spcPts val="0"/>
              </a:spcAft>
            </a:pPr>
            <a:r>
              <a:rPr dirty="0" sz="2750">
                <a:solidFill>
                  <a:srgbClr val="ffffff"/>
                </a:solidFill>
                <a:latin typeface="FFFVSJ+CanvaSans-Regular"/>
                <a:cs typeface="FFFVSJ+CanvaSans-Regular"/>
              </a:rPr>
              <a:t>consumidores.ꢀEstoꢀhaꢀdadoꢀlugarꢀaꢀgrandesꢀredesꢀdeꢀ</a:t>
            </a:r>
          </a:p>
          <a:p>
            <a:pPr marL="0" marR="0">
              <a:lnSpc>
                <a:spcPts val="2869"/>
              </a:lnSpc>
              <a:spcBef>
                <a:spcPts val="985"/>
              </a:spcBef>
              <a:spcAft>
                <a:spcPts val="0"/>
              </a:spcAft>
            </a:pPr>
            <a:r>
              <a:rPr dirty="0" sz="2750">
                <a:solidFill>
                  <a:srgbClr val="ffffff"/>
                </a:solidFill>
                <a:latin typeface="FFFVSJ+CanvaSans-Regular"/>
                <a:cs typeface="FFFVSJ+CanvaSans-Regular"/>
              </a:rPr>
              <a:t>dispositivosꢀconectadosꢀqueꢀcompartenꢀinformaciónꢀ</a:t>
            </a:r>
          </a:p>
          <a:p>
            <a:pPr marL="0" marR="0">
              <a:lnSpc>
                <a:spcPts val="2869"/>
              </a:lnSpc>
              <a:spcBef>
                <a:spcPts val="985"/>
              </a:spcBef>
              <a:spcAft>
                <a:spcPts val="0"/>
              </a:spcAft>
            </a:pPr>
            <a:r>
              <a:rPr dirty="0" sz="2750">
                <a:solidFill>
                  <a:srgbClr val="ffffff"/>
                </a:solidFill>
                <a:latin typeface="FFFVSJ+CanvaSans-Regular"/>
                <a:cs typeface="FFFVSJ+CanvaSans-Regular"/>
              </a:rPr>
              <a:t>automáticamente,ꢀrepresentandoꢀunꢀtipoꢀdeꢀinteligenciaꢀ</a:t>
            </a:r>
          </a:p>
          <a:p>
            <a:pPr marL="0" marR="0">
              <a:lnSpc>
                <a:spcPts val="2869"/>
              </a:lnSpc>
              <a:spcBef>
                <a:spcPts val="935"/>
              </a:spcBef>
              <a:spcAft>
                <a:spcPts val="0"/>
              </a:spcAft>
            </a:pPr>
            <a:r>
              <a:rPr dirty="0" sz="2750">
                <a:solidFill>
                  <a:srgbClr val="ffffff"/>
                </a:solidFill>
                <a:latin typeface="FFFVSJ+CanvaSans-Regular"/>
                <a:cs typeface="FFFVSJ+CanvaSans-Regular"/>
              </a:rPr>
              <a:t>artificial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3119" y="5916787"/>
            <a:ext cx="12422325" cy="2846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69"/>
              </a:lnSpc>
              <a:spcBef>
                <a:spcPts val="0"/>
              </a:spcBef>
              <a:spcAft>
                <a:spcPts val="0"/>
              </a:spcAft>
            </a:pPr>
            <a:r>
              <a:rPr dirty="0" sz="2750">
                <a:solidFill>
                  <a:srgbClr val="ffffff"/>
                </a:solidFill>
                <a:latin typeface="FFFVSJ+CanvaSans-Regular"/>
                <a:cs typeface="FFFVSJ+CanvaSans-Regular"/>
              </a:rPr>
              <a:t>Enꢀmarketing,ꢀlaꢀIAꢀestáꢀganandoꢀimportancia,ꢀespecialmenteꢀenꢀ</a:t>
            </a:r>
          </a:p>
          <a:p>
            <a:pPr marL="0" marR="0">
              <a:lnSpc>
                <a:spcPts val="2869"/>
              </a:lnSpc>
              <a:spcBef>
                <a:spcPts val="935"/>
              </a:spcBef>
              <a:spcAft>
                <a:spcPts val="0"/>
              </a:spcAft>
            </a:pPr>
            <a:r>
              <a:rPr dirty="0" sz="2750">
                <a:solidFill>
                  <a:srgbClr val="ffffff"/>
                </a:solidFill>
                <a:latin typeface="FFFVSJ+CanvaSans-Regular"/>
                <a:cs typeface="FFFVSJ+CanvaSans-Regular"/>
              </a:rPr>
              <a:t>laꢀinvestigaciónꢀdeꢀmercados,ꢀalꢀfacilitarꢀlaꢀadministraciónꢀdeꢀ</a:t>
            </a:r>
          </a:p>
          <a:p>
            <a:pPr marL="0" marR="0">
              <a:lnSpc>
                <a:spcPts val="2869"/>
              </a:lnSpc>
              <a:spcBef>
                <a:spcPts val="985"/>
              </a:spcBef>
              <a:spcAft>
                <a:spcPts val="0"/>
              </a:spcAft>
            </a:pPr>
            <a:r>
              <a:rPr dirty="0" sz="2750">
                <a:solidFill>
                  <a:srgbClr val="ffffff"/>
                </a:solidFill>
                <a:latin typeface="FFFVSJ+CanvaSans-Regular"/>
                <a:cs typeface="FFFVSJ+CanvaSans-Regular"/>
              </a:rPr>
              <a:t>información,ꢀbuscaꢀsatisfacerꢀlasꢀnecesidadesꢀdelꢀconsumidorꢀꢀ</a:t>
            </a:r>
          </a:p>
          <a:p>
            <a:pPr marL="0" marR="0">
              <a:lnSpc>
                <a:spcPts val="2869"/>
              </a:lnSpc>
              <a:spcBef>
                <a:spcPts val="935"/>
              </a:spcBef>
              <a:spcAft>
                <a:spcPts val="0"/>
              </a:spcAft>
            </a:pPr>
            <a:r>
              <a:rPr dirty="0" sz="2750">
                <a:solidFill>
                  <a:srgbClr val="ffffff"/>
                </a:solidFill>
                <a:latin typeface="FFFVSJ+CanvaSans-Regular"/>
                <a:cs typeface="FFFVSJ+CanvaSans-Regular"/>
              </a:rPr>
              <a:t>seꢀbeneficiaꢀdelꢀaprendizajeꢀautomáticoꢀyꢀprofundoꢀde</a:t>
            </a:r>
          </a:p>
          <a:p>
            <a:pPr marL="0" marR="0">
              <a:lnSpc>
                <a:spcPts val="2869"/>
              </a:lnSpc>
              <a:spcBef>
                <a:spcPts val="985"/>
              </a:spcBef>
              <a:spcAft>
                <a:spcPts val="0"/>
              </a:spcAft>
            </a:pPr>
            <a:r>
              <a:rPr dirty="0" sz="2750">
                <a:solidFill>
                  <a:srgbClr val="ffffff"/>
                </a:solidFill>
                <a:latin typeface="FFFVSJ+CanvaSans-Regular"/>
                <a:cs typeface="FFFVSJ+CanvaSans-Regular"/>
              </a:rPr>
              <a:t>laꢀIA.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69406" y="2280703"/>
            <a:ext cx="18770240" cy="31532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8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650">
                <a:solidFill>
                  <a:srgbClr val="fefefe"/>
                </a:solidFill>
                <a:latin typeface="UOVLFK+Dumondi-BlCo"/>
                <a:cs typeface="UOVLFK+Dumondi-BlCo"/>
              </a:rPr>
              <a:t>OBJETIVO,</a:t>
            </a:r>
            <a:r>
              <a:rPr dirty="0" sz="8650">
                <a:solidFill>
                  <a:srgbClr val="fefefe"/>
                </a:solidFill>
                <a:latin typeface="UOVLFK+Dumondi-BlCo"/>
                <a:cs typeface="UOVLFK+Dumondi-BlCo"/>
              </a:rPr>
              <a:t> </a:t>
            </a:r>
            <a:r>
              <a:rPr dirty="0" sz="8650">
                <a:solidFill>
                  <a:srgbClr val="fefefe"/>
                </a:solidFill>
                <a:latin typeface="UOVLFK+Dumondi-BlCo"/>
                <a:cs typeface="UOVLFK+Dumondi-BlCo"/>
              </a:rPr>
              <a:t>METODOLOGÍA</a:t>
            </a:r>
            <a:r>
              <a:rPr dirty="0" sz="8650">
                <a:solidFill>
                  <a:srgbClr val="fefefe"/>
                </a:solidFill>
                <a:latin typeface="UOVLFK+Dumondi-BlCo"/>
                <a:cs typeface="UOVLFK+Dumondi-BlCo"/>
              </a:rPr>
              <a:t> </a:t>
            </a:r>
            <a:r>
              <a:rPr dirty="0" sz="8650">
                <a:solidFill>
                  <a:srgbClr val="fefefe"/>
                </a:solidFill>
                <a:latin typeface="UOVLFK+Dumondi-BlCo"/>
                <a:cs typeface="UOVLFK+Dumondi-BlCo"/>
              </a:rPr>
              <a:t>Y</a:t>
            </a:r>
            <a:r>
              <a:rPr dirty="0" sz="8650" spc="10">
                <a:solidFill>
                  <a:srgbClr val="fefefe"/>
                </a:solidFill>
                <a:latin typeface="UOVLFK+Dumondi-BlCo"/>
                <a:cs typeface="UOVLFK+Dumondi-BlCo"/>
              </a:rPr>
              <a:t> </a:t>
            </a:r>
            <a:r>
              <a:rPr dirty="0" sz="8650">
                <a:solidFill>
                  <a:srgbClr val="fefefe"/>
                </a:solidFill>
                <a:latin typeface="UOVLFK+Dumondi-BlCo"/>
                <a:cs typeface="UOVLFK+Dumondi-BlCo"/>
              </a:rPr>
              <a:t>ESTRUCTURA</a:t>
            </a:r>
            <a:r>
              <a:rPr dirty="0" sz="8650">
                <a:solidFill>
                  <a:srgbClr val="fefefe"/>
                </a:solidFill>
                <a:latin typeface="UOVLFK+Dumondi-BlCo"/>
                <a:cs typeface="UOVLFK+Dumondi-BlCo"/>
              </a:rPr>
              <a:t> </a:t>
            </a:r>
            <a:r>
              <a:rPr dirty="0" sz="8650">
                <a:solidFill>
                  <a:srgbClr val="fefefe"/>
                </a:solidFill>
                <a:latin typeface="UOVLFK+Dumondi-BlCo"/>
                <a:cs typeface="UOVLFK+Dumondi-BlCo"/>
              </a:rPr>
              <a:t>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03421" y="3282099"/>
            <a:ext cx="4825939" cy="31532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8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650">
                <a:solidFill>
                  <a:srgbClr val="fefefe"/>
                </a:solidFill>
                <a:latin typeface="UOVLFK+Dumondi-BlCo"/>
                <a:cs typeface="UOVLFK+Dumondi-BlCo"/>
              </a:rPr>
              <a:t>TRABAJO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26691" y="5126403"/>
            <a:ext cx="16045945" cy="31372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7749" marR="0">
              <a:lnSpc>
                <a:spcPts val="27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>
                <a:solidFill>
                  <a:srgbClr val="fefefe"/>
                </a:solidFill>
                <a:latin typeface="FFFVSJ+CanvaSans-Regular"/>
                <a:cs typeface="FFFVSJ+CanvaSans-Regular"/>
              </a:rPr>
              <a:t>Elꢀobjetivoꢀdeꢀesteꢀartículoꢀesꢀrevisarꢀlaꢀliteraturaꢀdisponibleꢀsobreꢀlaꢀinteligenciaꢀ</a:t>
            </a:r>
          </a:p>
          <a:p>
            <a:pPr marL="374436" marR="0">
              <a:lnSpc>
                <a:spcPts val="2797"/>
              </a:lnSpc>
              <a:spcBef>
                <a:spcPts val="773"/>
              </a:spcBef>
              <a:spcAft>
                <a:spcPts val="0"/>
              </a:spcAft>
            </a:pPr>
            <a:r>
              <a:rPr dirty="0" sz="2700">
                <a:solidFill>
                  <a:srgbClr val="fefefe"/>
                </a:solidFill>
                <a:latin typeface="FFFVSJ+CanvaSans-Regular"/>
                <a:cs typeface="FFFVSJ+CanvaSans-Regular"/>
              </a:rPr>
              <a:t>artificialꢀ(IA)ꢀyꢀsuꢀrelaciónꢀconꢀelꢀmarketing,ꢀproporcionandoꢀaꢀlosꢀinvestigadoresꢀ</a:t>
            </a:r>
          </a:p>
          <a:p>
            <a:pPr marL="710109" marR="0">
              <a:lnSpc>
                <a:spcPts val="2797"/>
              </a:lnSpc>
              <a:spcBef>
                <a:spcPts val="723"/>
              </a:spcBef>
              <a:spcAft>
                <a:spcPts val="0"/>
              </a:spcAft>
            </a:pPr>
            <a:r>
              <a:rPr dirty="0" sz="2700">
                <a:solidFill>
                  <a:srgbClr val="fefefe"/>
                </a:solidFill>
                <a:latin typeface="FFFVSJ+CanvaSans-Regular"/>
                <a:cs typeface="FFFVSJ+CanvaSans-Regular"/>
              </a:rPr>
              <a:t>actualizacionesꢀsobreꢀestosꢀconceptosꢀyꢀvínculosꢀestratégicosꢀbeneficiosos.ꢀ</a:t>
            </a:r>
          </a:p>
          <a:p>
            <a:pPr marL="73555" marR="0">
              <a:lnSpc>
                <a:spcPts val="2797"/>
              </a:lnSpc>
              <a:spcBef>
                <a:spcPts val="773"/>
              </a:spcBef>
              <a:spcAft>
                <a:spcPts val="0"/>
              </a:spcAft>
            </a:pPr>
            <a:r>
              <a:rPr dirty="0" sz="2700">
                <a:solidFill>
                  <a:srgbClr val="fefefe"/>
                </a:solidFill>
                <a:latin typeface="FFFVSJ+CanvaSans-Regular"/>
                <a:cs typeface="FFFVSJ+CanvaSans-Regular"/>
              </a:rPr>
              <a:t>Paraꢀello,ꢀseꢀrecopilaronꢀyꢀanalizaronꢀsistemáticamenteꢀlasꢀprincipalesꢀaportacionesꢀ</a:t>
            </a:r>
          </a:p>
          <a:p>
            <a:pPr marL="0" marR="0">
              <a:lnSpc>
                <a:spcPts val="2797"/>
              </a:lnSpc>
              <a:spcBef>
                <a:spcPts val="773"/>
              </a:spcBef>
              <a:spcAft>
                <a:spcPts val="0"/>
              </a:spcAft>
            </a:pPr>
            <a:r>
              <a:rPr dirty="0" sz="2700">
                <a:solidFill>
                  <a:srgbClr val="fefefe"/>
                </a:solidFill>
                <a:latin typeface="FFFVSJ+CanvaSans-Regular"/>
                <a:cs typeface="FFFVSJ+CanvaSans-Regular"/>
              </a:rPr>
              <a:t>desdeꢀ2015,ꢀꢀElꢀanálisisꢀdeꢀcontenidoꢀpermitióꢀorganizarꢀlaꢀinformaciónꢀenꢀconceptosꢀ</a:t>
            </a:r>
          </a:p>
          <a:p>
            <a:pPr marL="1606119" marR="0">
              <a:lnSpc>
                <a:spcPts val="2797"/>
              </a:lnSpc>
              <a:spcBef>
                <a:spcPts val="773"/>
              </a:spcBef>
              <a:spcAft>
                <a:spcPts val="0"/>
              </a:spcAft>
            </a:pPr>
            <a:r>
              <a:rPr dirty="0" sz="2700">
                <a:solidFill>
                  <a:srgbClr val="fefefe"/>
                </a:solidFill>
                <a:latin typeface="FFFVSJ+CanvaSans-Regular"/>
                <a:cs typeface="FFFVSJ+CanvaSans-Regular"/>
              </a:rPr>
              <a:t>básicosꢀyꢀcaracterísticasꢀclaveꢀdeꢀlaꢀrelaciónꢀentreꢀIAꢀyꢀmarketing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3116" y="47982"/>
            <a:ext cx="18842108" cy="49679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50">
                <a:solidFill>
                  <a:srgbClr val="05061c"/>
                </a:solidFill>
                <a:latin typeface="UOVLFK+Dumondi-BlCo"/>
                <a:cs typeface="UOVLFK+Dumondi-BlCo"/>
              </a:rPr>
              <a:t>PRINCIPALES</a:t>
            </a:r>
            <a:r>
              <a:rPr dirty="0" sz="1005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0050">
                <a:solidFill>
                  <a:srgbClr val="05061c"/>
                </a:solidFill>
                <a:latin typeface="UOVLFK+Dumondi-BlCo"/>
                <a:cs typeface="UOVLFK+Dumondi-BlCo"/>
              </a:rPr>
              <a:t>APORTACIONES</a:t>
            </a:r>
            <a:r>
              <a:rPr dirty="0" sz="1005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0050">
                <a:solidFill>
                  <a:srgbClr val="05061c"/>
                </a:solidFill>
                <a:latin typeface="UOVLFK+Dumondi-BlCo"/>
                <a:cs typeface="UOVLFK+Dumondi-BlCo"/>
              </a:rPr>
              <a:t>DESDE</a:t>
            </a:r>
            <a:r>
              <a:rPr dirty="0" sz="1005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0050">
                <a:solidFill>
                  <a:srgbClr val="05061c"/>
                </a:solidFill>
                <a:latin typeface="UOVLFK+Dumondi-BlCo"/>
                <a:cs typeface="UOVLFK+Dumondi-BlCo"/>
              </a:rPr>
              <a:t>EL</a:t>
            </a:r>
          </a:p>
          <a:p>
            <a:pPr marL="7073933" marR="0">
              <a:lnSpc>
                <a:spcPts val="102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50">
                <a:solidFill>
                  <a:srgbClr val="05061c"/>
                </a:solidFill>
                <a:latin typeface="UOVLFK+Dumondi-BlCo"/>
                <a:cs typeface="UOVLFK+Dumondi-BlCo"/>
              </a:rPr>
              <a:t>2015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699" y="3446408"/>
            <a:ext cx="6857514" cy="44324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08"/>
              </a:lnSpc>
              <a:spcBef>
                <a:spcPts val="0"/>
              </a:spcBef>
              <a:spcAft>
                <a:spcPts val="0"/>
              </a:spcAft>
            </a:pP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AUTOMATIZACIÓN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 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DEL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 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MARKETING</a:t>
            </a:r>
          </a:p>
          <a:p>
            <a:pPr marL="0" marR="0">
              <a:lnSpc>
                <a:spcPts val="5608"/>
              </a:lnSpc>
              <a:spcBef>
                <a:spcPts val="5871"/>
              </a:spcBef>
              <a:spcAft>
                <a:spcPts val="0"/>
              </a:spcAft>
            </a:pP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PERSONALIZACIÓN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 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A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 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GRAN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 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ESCALA</a:t>
            </a:r>
          </a:p>
          <a:p>
            <a:pPr marL="0" marR="0">
              <a:lnSpc>
                <a:spcPts val="5745"/>
              </a:lnSpc>
              <a:spcBef>
                <a:spcPts val="5866"/>
              </a:spcBef>
              <a:spcAft>
                <a:spcPts val="0"/>
              </a:spcAft>
            </a:pPr>
            <a:r>
              <a:rPr dirty="0" sz="4200">
                <a:solidFill>
                  <a:srgbClr val="ffffff"/>
                </a:solidFill>
                <a:latin typeface="UOVLFK+Dumondi-BlCo"/>
                <a:cs typeface="UOVLFK+Dumondi-BlCo"/>
              </a:rPr>
              <a:t>ANÁLISIS</a:t>
            </a:r>
            <a:r>
              <a:rPr dirty="0" sz="4200">
                <a:solidFill>
                  <a:srgbClr val="ffffff"/>
                </a:solidFill>
                <a:latin typeface="UOVLFK+Dumondi-BlCo"/>
                <a:cs typeface="UOVLFK+Dumondi-BlCo"/>
              </a:rPr>
              <a:t> </a:t>
            </a:r>
            <a:r>
              <a:rPr dirty="0" sz="4200">
                <a:solidFill>
                  <a:srgbClr val="ffffff"/>
                </a:solidFill>
                <a:latin typeface="UOVLFK+Dumondi-BlCo"/>
                <a:cs typeface="UOVLFK+Dumondi-BlCo"/>
              </a:rPr>
              <a:t>PREDICTIVO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49183" y="3444732"/>
            <a:ext cx="6275883" cy="16026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0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UOVLFK+Dumondi-BlCo"/>
                <a:cs typeface="UOVLFK+Dumondi-BlCo"/>
              </a:rPr>
              <a:t>OPTIMIZACIÓN</a:t>
            </a:r>
            <a:r>
              <a:rPr dirty="0" sz="4400">
                <a:solidFill>
                  <a:srgbClr val="ffffff"/>
                </a:solidFill>
                <a:latin typeface="UOVLFK+Dumondi-BlCo"/>
                <a:cs typeface="UOVLFK+Dumondi-BlCo"/>
              </a:rPr>
              <a:t> </a:t>
            </a:r>
            <a:r>
              <a:rPr dirty="0" sz="4400">
                <a:solidFill>
                  <a:srgbClr val="ffffff"/>
                </a:solidFill>
                <a:latin typeface="UOVLFK+Dumondi-BlCo"/>
                <a:cs typeface="UOVLFK+Dumondi-BlCo"/>
              </a:rPr>
              <a:t>DE</a:t>
            </a:r>
            <a:r>
              <a:rPr dirty="0" sz="4400">
                <a:solidFill>
                  <a:srgbClr val="ffffff"/>
                </a:solidFill>
                <a:latin typeface="UOVLFK+Dumondi-BlCo"/>
                <a:cs typeface="UOVLFK+Dumondi-BlCo"/>
              </a:rPr>
              <a:t> </a:t>
            </a:r>
            <a:r>
              <a:rPr dirty="0" sz="4400">
                <a:solidFill>
                  <a:srgbClr val="ffffff"/>
                </a:solidFill>
                <a:latin typeface="UOVLFK+Dumondi-BlCo"/>
                <a:cs typeface="UOVLFK+Dumondi-BlCo"/>
              </a:rPr>
              <a:t>CONTENIDO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49183" y="5009372"/>
            <a:ext cx="5975706" cy="4536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0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UOVLFK+Dumondi-BlCo"/>
                <a:cs typeface="UOVLFK+Dumondi-BlCo"/>
              </a:rPr>
              <a:t>PUBLICIDAD</a:t>
            </a:r>
            <a:r>
              <a:rPr dirty="0" sz="4400">
                <a:solidFill>
                  <a:srgbClr val="ffffff"/>
                </a:solidFill>
                <a:latin typeface="UOVLFK+Dumondi-BlCo"/>
                <a:cs typeface="UOVLFK+Dumondi-BlCo"/>
              </a:rPr>
              <a:t> </a:t>
            </a:r>
            <a:r>
              <a:rPr dirty="0" sz="4400">
                <a:solidFill>
                  <a:srgbClr val="ffffff"/>
                </a:solidFill>
                <a:latin typeface="UOVLFK+Dumondi-BlCo"/>
                <a:cs typeface="UOVLFK+Dumondi-BlCo"/>
              </a:rPr>
              <a:t>PROGRAMÁTICA</a:t>
            </a:r>
          </a:p>
          <a:p>
            <a:pPr marL="0" marR="0">
              <a:lnSpc>
                <a:spcPts val="5608"/>
              </a:lnSpc>
              <a:spcBef>
                <a:spcPts val="6314"/>
              </a:spcBef>
              <a:spcAft>
                <a:spcPts val="0"/>
              </a:spcAft>
            </a:pP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ANÁLISIS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 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DE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 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SENTIMIENTO</a:t>
            </a:r>
          </a:p>
          <a:p>
            <a:pPr marL="0" marR="0">
              <a:lnSpc>
                <a:spcPts val="5608"/>
              </a:lnSpc>
              <a:spcBef>
                <a:spcPts val="5871"/>
              </a:spcBef>
              <a:spcAft>
                <a:spcPts val="0"/>
              </a:spcAft>
            </a:pP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RECONOCIMIENTO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 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DE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 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VOZ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8699" y="7855847"/>
            <a:ext cx="5153887" cy="22223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08"/>
              </a:lnSpc>
              <a:spcBef>
                <a:spcPts val="0"/>
              </a:spcBef>
              <a:spcAft>
                <a:spcPts val="0"/>
              </a:spcAft>
            </a:pP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CHATBOTS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 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Y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 </a:t>
            </a: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ASISTENTES</a:t>
            </a:r>
          </a:p>
          <a:p>
            <a:pPr marL="0" marR="0">
              <a:lnSpc>
                <a:spcPts val="5608"/>
              </a:lnSpc>
              <a:spcBef>
                <a:spcPts val="131"/>
              </a:spcBef>
              <a:spcAft>
                <a:spcPts val="0"/>
              </a:spcAft>
            </a:pPr>
            <a:r>
              <a:rPr dirty="0" sz="4100">
                <a:solidFill>
                  <a:srgbClr val="ffffff"/>
                </a:solidFill>
                <a:latin typeface="UOVLFK+Dumondi-BlCo"/>
                <a:cs typeface="UOVLFK+Dumondi-BlCo"/>
              </a:rPr>
              <a:t>VIRTUALES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8233" y="-360655"/>
            <a:ext cx="19409532" cy="58359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4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Aproxim</a:t>
            </a:r>
            <a:r>
              <a:rPr dirty="0" sz="11300" spc="88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ación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al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concepto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de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IA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desde</a:t>
            </a:r>
          </a:p>
          <a:p>
            <a:pPr marL="2980184" marR="0">
              <a:lnSpc>
                <a:spcPts val="135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el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enfoque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de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m</a:t>
            </a:r>
            <a:r>
              <a:rPr dirty="0" sz="11300" spc="878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arketing</a:t>
            </a: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266294" y="5683249"/>
            <a:ext cx="2608963" cy="1529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Asistentes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52297" y="5921374"/>
            <a:ext cx="2239403" cy="1529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Big</a:t>
            </a: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35038" y="5921374"/>
            <a:ext cx="2327927" cy="1529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Chatbots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63706" y="5921374"/>
            <a:ext cx="3817891" cy="1529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Agentes</a:t>
            </a: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Virtuales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376512" y="6168516"/>
            <a:ext cx="2344992" cy="1529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Virtuales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47540" y="7106475"/>
            <a:ext cx="3838328" cy="10474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Conjuntosꢀ</a:t>
            </a:r>
            <a:r>
              <a:rPr dirty="0" sz="2050" spc="2801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deꢀ</a:t>
            </a:r>
            <a:r>
              <a:rPr dirty="0" sz="2050" spc="2812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datosꢀ</a:t>
            </a:r>
          </a:p>
          <a:p>
            <a:pPr marL="0" marR="0">
              <a:lnSpc>
                <a:spcPts val="2120"/>
              </a:lnSpc>
              <a:spcBef>
                <a:spcPts val="981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grandesꢀ</a:t>
            </a:r>
            <a:r>
              <a:rPr dirty="0" sz="2050" spc="1314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05061c"/>
                </a:solidFill>
                <a:latin typeface="FFFVSJ+CanvaSans-Regular"/>
                <a:cs typeface="FFFVSJ+CanvaSans-Regular"/>
              </a:rPr>
              <a:t>queꢀ</a:t>
            </a:r>
            <a:r>
              <a:rPr dirty="0" sz="2050" spc="1329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requierenꢀ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90680" y="7131805"/>
            <a:ext cx="4086845" cy="22955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5061c"/>
                </a:solidFill>
                <a:latin typeface="FFFVSJ+CanvaSans-Regular"/>
                <a:cs typeface="FFFVSJ+CanvaSans-Regular"/>
              </a:rPr>
              <a:t>Programasꢀautomatizadosꢀque</a:t>
            </a:r>
          </a:p>
          <a:p>
            <a:pPr marL="0" marR="0">
              <a:lnSpc>
                <a:spcPts val="1875"/>
              </a:lnSpc>
              <a:spcBef>
                <a:spcPts val="824"/>
              </a:spcBef>
              <a:spcAft>
                <a:spcPts val="0"/>
              </a:spcAft>
            </a:pPr>
            <a:r>
              <a:rPr dirty="0" sz="1800">
                <a:solidFill>
                  <a:srgbClr val="05061c"/>
                </a:solidFill>
                <a:latin typeface="FFFVSJ+CanvaSans-Regular"/>
                <a:cs typeface="FFFVSJ+CanvaSans-Regular"/>
              </a:rPr>
              <a:t>interactúanꢀ</a:t>
            </a:r>
            <a:r>
              <a:rPr dirty="0" sz="1800" spc="832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5061c"/>
                </a:solidFill>
                <a:latin typeface="FFFVSJ+CanvaSans-Regular"/>
                <a:cs typeface="FFFVSJ+CanvaSans-Regular"/>
              </a:rPr>
              <a:t>conꢀ</a:t>
            </a:r>
            <a:r>
              <a:rPr dirty="0" sz="1800" spc="858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5061c"/>
                </a:solidFill>
                <a:latin typeface="FFFVSJ+CanvaSans-Regular"/>
                <a:cs typeface="FFFVSJ+CanvaSans-Regular"/>
              </a:rPr>
              <a:t>humanosꢀ</a:t>
            </a:r>
            <a:r>
              <a:rPr dirty="0" sz="1800" spc="874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5061c"/>
                </a:solidFill>
                <a:latin typeface="FFFVSJ+CanvaSans-Regular"/>
                <a:cs typeface="FFFVSJ+CanvaSans-Regular"/>
              </a:rPr>
              <a:t>aꢀ</a:t>
            </a:r>
          </a:p>
          <a:p>
            <a:pPr marL="0" marR="0">
              <a:lnSpc>
                <a:spcPts val="1875"/>
              </a:lnSpc>
              <a:spcBef>
                <a:spcPts val="824"/>
              </a:spcBef>
              <a:spcAft>
                <a:spcPts val="0"/>
              </a:spcAft>
            </a:pPr>
            <a:r>
              <a:rPr dirty="0" sz="1800">
                <a:solidFill>
                  <a:srgbClr val="05061c"/>
                </a:solidFill>
                <a:latin typeface="FFFVSJ+CanvaSans-Regular"/>
                <a:cs typeface="FFFVSJ+CanvaSans-Regular"/>
              </a:rPr>
              <a:t>travésꢀ</a:t>
            </a:r>
            <a:r>
              <a:rPr dirty="0" sz="1800" spc="195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5061c"/>
                </a:solidFill>
                <a:latin typeface="FFFVSJ+CanvaSans-Regular"/>
                <a:cs typeface="FFFVSJ+CanvaSans-Regular"/>
              </a:rPr>
              <a:t>deꢀ</a:t>
            </a:r>
            <a:r>
              <a:rPr dirty="0" sz="1800" spc="245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5061c"/>
                </a:solidFill>
                <a:latin typeface="FFFVSJ+CanvaSans-Regular"/>
                <a:cs typeface="FFFVSJ+CanvaSans-Regular"/>
              </a:rPr>
              <a:t>mediosꢀ</a:t>
            </a:r>
            <a:r>
              <a:rPr dirty="0" sz="1800" spc="253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5061c"/>
                </a:solidFill>
                <a:latin typeface="FFFVSJ+CanvaSans-Regular"/>
                <a:cs typeface="FFFVSJ+CanvaSans-Regular"/>
              </a:rPr>
              <a:t>textualesꢀ</a:t>
            </a:r>
            <a:r>
              <a:rPr dirty="0" sz="1800" spc="238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5061c"/>
                </a:solidFill>
                <a:latin typeface="FFFVSJ+CanvaSans-Regular"/>
                <a:cs typeface="FFFVSJ+CanvaSans-Regular"/>
              </a:rPr>
              <a:t>oꢀ</a:t>
            </a:r>
          </a:p>
          <a:p>
            <a:pPr marL="0" marR="0">
              <a:lnSpc>
                <a:spcPts val="1875"/>
              </a:lnSpc>
              <a:spcBef>
                <a:spcPts val="824"/>
              </a:spcBef>
              <a:spcAft>
                <a:spcPts val="0"/>
              </a:spcAft>
            </a:pPr>
            <a:r>
              <a:rPr dirty="0" sz="1800" spc="11">
                <a:solidFill>
                  <a:srgbClr val="05061c"/>
                </a:solidFill>
                <a:latin typeface="FFFVSJ+CanvaSans-Regular"/>
                <a:cs typeface="FFFVSJ+CanvaSans-Regular"/>
              </a:rPr>
              <a:t>auditivos,ꢀutilizandoꢀalgoritmosꢀ</a:t>
            </a:r>
          </a:p>
          <a:p>
            <a:pPr marL="0" marR="0">
              <a:lnSpc>
                <a:spcPts val="1875"/>
              </a:lnSpc>
              <a:spcBef>
                <a:spcPts val="824"/>
              </a:spcBef>
              <a:spcAft>
                <a:spcPts val="0"/>
              </a:spcAft>
            </a:pPr>
            <a:r>
              <a:rPr dirty="0" sz="1800">
                <a:solidFill>
                  <a:srgbClr val="05061c"/>
                </a:solidFill>
                <a:latin typeface="FFFVSJ+CanvaSans-Regular"/>
                <a:cs typeface="FFFVSJ+CanvaSans-Regular"/>
              </a:rPr>
              <a:t>paraꢀprocesarꢀdatosꢀtextualesꢀyꢀ</a:t>
            </a:r>
          </a:p>
          <a:p>
            <a:pPr marL="0" marR="0">
              <a:lnSpc>
                <a:spcPts val="1875"/>
              </a:lnSpc>
              <a:spcBef>
                <a:spcPts val="824"/>
              </a:spcBef>
              <a:spcAft>
                <a:spcPts val="0"/>
              </a:spcAft>
            </a:pPr>
            <a:r>
              <a:rPr dirty="0" sz="1800">
                <a:solidFill>
                  <a:srgbClr val="05061c"/>
                </a:solidFill>
                <a:latin typeface="FFFVSJ+CanvaSans-Regular"/>
                <a:cs typeface="FFFVSJ+CanvaSans-Regular"/>
              </a:rPr>
              <a:t>determinarꢀrespuestas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52029" y="7113124"/>
            <a:ext cx="3667357" cy="1894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Personajesꢀgenerados</a:t>
            </a:r>
          </a:p>
          <a:p>
            <a:pPr marL="0" marR="0">
              <a:lnSpc>
                <a:spcPts val="1818"/>
              </a:lnSpc>
              <a:spcBef>
                <a:spcPts val="799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porꢀcomputadoraꢀqueꢀactúanꢀ</a:t>
            </a:r>
          </a:p>
          <a:p>
            <a:pPr marL="0" marR="0">
              <a:lnSpc>
                <a:spcPts val="1818"/>
              </a:lnSpc>
              <a:spcBef>
                <a:spcPts val="849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comoꢀ</a:t>
            </a:r>
            <a:r>
              <a:rPr dirty="0" sz="1750" spc="1649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representantesꢀ</a:t>
            </a:r>
            <a:r>
              <a:rPr dirty="0" sz="1750" spc="1569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deꢀ</a:t>
            </a:r>
          </a:p>
          <a:p>
            <a:pPr marL="0" marR="0">
              <a:lnSpc>
                <a:spcPts val="1818"/>
              </a:lnSpc>
              <a:spcBef>
                <a:spcPts val="799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servicioꢀ</a:t>
            </a:r>
            <a:r>
              <a:rPr dirty="0" sz="1750" spc="-233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alꢀ</a:t>
            </a:r>
            <a:r>
              <a:rPr dirty="0" sz="1750" spc="-231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cliente,ꢀ</a:t>
            </a:r>
            <a:r>
              <a:rPr dirty="0" sz="1750" spc="-273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aꢀ</a:t>
            </a:r>
            <a:r>
              <a:rPr dirty="0" sz="1750" spc="-230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menudoꢀ</a:t>
            </a:r>
          </a:p>
          <a:p>
            <a:pPr marL="0" marR="0">
              <a:lnSpc>
                <a:spcPts val="1818"/>
              </a:lnSpc>
              <a:spcBef>
                <a:spcPts val="799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considerados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551810" y="7113124"/>
            <a:ext cx="2400519" cy="5642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Asistentesꢀdigitales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551810" y="7445609"/>
            <a:ext cx="3670988" cy="1561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queꢀ</a:t>
            </a:r>
            <a:r>
              <a:rPr dirty="0" sz="1750" spc="42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respondenꢀ</a:t>
            </a:r>
            <a:r>
              <a:rPr dirty="0" sz="1750" spc="10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aꢀ</a:t>
            </a:r>
            <a:r>
              <a:rPr dirty="0" sz="1750" spc="34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comandosꢀ</a:t>
            </a:r>
          </a:p>
          <a:p>
            <a:pPr marL="0" marR="0">
              <a:lnSpc>
                <a:spcPts val="1818"/>
              </a:lnSpc>
              <a:spcBef>
                <a:spcPts val="799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deꢀ</a:t>
            </a:r>
            <a:r>
              <a:rPr dirty="0" sz="1750" spc="440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vozꢀ</a:t>
            </a:r>
            <a:r>
              <a:rPr dirty="0" sz="1750" spc="397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yꢀ</a:t>
            </a:r>
            <a:r>
              <a:rPr dirty="0" sz="1750" spc="444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realizanꢀ</a:t>
            </a:r>
            <a:r>
              <a:rPr dirty="0" sz="1750" spc="402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diversasꢀ</a:t>
            </a:r>
          </a:p>
          <a:p>
            <a:pPr marL="0" marR="0">
              <a:lnSpc>
                <a:spcPts val="1818"/>
              </a:lnSpc>
              <a:spcBef>
                <a:spcPts val="849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tareas,ꢀ</a:t>
            </a:r>
            <a:r>
              <a:rPr dirty="0" sz="1750" spc="104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comoꢀ</a:t>
            </a:r>
            <a:r>
              <a:rPr dirty="0" sz="1750" spc="158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Siriꢀ</a:t>
            </a:r>
            <a:r>
              <a:rPr dirty="0" sz="1750" spc="153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deꢀ</a:t>
            </a:r>
            <a:r>
              <a:rPr dirty="0" sz="1750" spc="161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Apple,ꢀ</a:t>
            </a:r>
          </a:p>
          <a:p>
            <a:pPr marL="0" marR="0">
              <a:lnSpc>
                <a:spcPts val="1818"/>
              </a:lnSpc>
              <a:spcBef>
                <a:spcPts val="799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AlexaꢀdeꢀAmazon,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47540" y="7881682"/>
            <a:ext cx="1373322" cy="659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análisisꢀ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40392" y="7881682"/>
            <a:ext cx="1838094" cy="659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avanzados,ꢀ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47540" y="8269286"/>
            <a:ext cx="3829926" cy="1435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aprendizajeꢀ</a:t>
            </a:r>
            <a:r>
              <a:rPr dirty="0" sz="2050" spc="-29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automáticoꢀ</a:t>
            </a:r>
            <a:r>
              <a:rPr dirty="0" sz="2050" spc="-22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05061c"/>
                </a:solidFill>
                <a:latin typeface="FFFVSJ+CanvaSans-Regular"/>
                <a:cs typeface="FFFVSJ+CanvaSans-Regular"/>
              </a:rPr>
              <a:t>yꢀ</a:t>
            </a:r>
          </a:p>
          <a:p>
            <a:pPr marL="0" marR="0">
              <a:lnSpc>
                <a:spcPts val="2120"/>
              </a:lnSpc>
              <a:spcBef>
                <a:spcPts val="981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sistemasꢀ</a:t>
            </a:r>
            <a:r>
              <a:rPr dirty="0" sz="2050" spc="-161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deꢀ</a:t>
            </a:r>
            <a:r>
              <a:rPr dirty="0" sz="2050" spc="-151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computaciónꢀ</a:t>
            </a:r>
          </a:p>
          <a:p>
            <a:pPr marL="0" marR="0">
              <a:lnSpc>
                <a:spcPts val="2120"/>
              </a:lnSpc>
              <a:spcBef>
                <a:spcPts val="931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enꢀlaꢀnube.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652029" y="8775553"/>
            <a:ext cx="1347198" cy="5642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chatbots.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551810" y="8775553"/>
            <a:ext cx="3666049" cy="8967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Cortanaꢀ</a:t>
            </a:r>
            <a:r>
              <a:rPr dirty="0" sz="1750" spc="1352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deꢀ</a:t>
            </a:r>
            <a:r>
              <a:rPr dirty="0" sz="1750" spc="1367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Microsoftꢀ</a:t>
            </a:r>
            <a:r>
              <a:rPr dirty="0" sz="1750" spc="1338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yꢀ</a:t>
            </a:r>
          </a:p>
          <a:p>
            <a:pPr marL="0" marR="0">
              <a:lnSpc>
                <a:spcPts val="1818"/>
              </a:lnSpc>
              <a:spcBef>
                <a:spcPts val="799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GoogleꢀNow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590680" y="9189205"/>
            <a:ext cx="1577094" cy="5810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5061c"/>
                </a:solidFill>
                <a:latin typeface="FFFVSJ+CanvaSans-Regular"/>
                <a:cs typeface="FFFVSJ+CanvaSans-Regular"/>
              </a:rPr>
              <a:t>apropiadas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8233" y="-360655"/>
            <a:ext cx="19409532" cy="58359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4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Aproxim</a:t>
            </a:r>
            <a:r>
              <a:rPr dirty="0" sz="11300" spc="88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ación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al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concepto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de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IA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desde</a:t>
            </a:r>
          </a:p>
          <a:p>
            <a:pPr marL="2980184" marR="0">
              <a:lnSpc>
                <a:spcPts val="135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el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enfoque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de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m</a:t>
            </a:r>
            <a:r>
              <a:rPr dirty="0" sz="11300" spc="878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arketing</a:t>
            </a: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88217" y="5921374"/>
            <a:ext cx="1970634" cy="1529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Robots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23710" y="5921374"/>
            <a:ext cx="2570566" cy="1529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Blockchain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42811" y="5921374"/>
            <a:ext cx="1992498" cy="1529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Drones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627467" y="5921374"/>
            <a:ext cx="3874953" cy="1529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Internet</a:t>
            </a: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of</a:t>
            </a: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Things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7540" y="7106475"/>
            <a:ext cx="3837226" cy="18226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Máquinasꢀ</a:t>
            </a:r>
            <a:r>
              <a:rPr dirty="0" sz="2050" spc="1700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programablesꢀ</a:t>
            </a:r>
          </a:p>
          <a:p>
            <a:pPr marL="0" marR="0">
              <a:lnSpc>
                <a:spcPts val="2120"/>
              </a:lnSpc>
              <a:spcBef>
                <a:spcPts val="981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paraꢀ</a:t>
            </a:r>
            <a:r>
              <a:rPr dirty="0" sz="2050" spc="-215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realizarꢀ</a:t>
            </a:r>
            <a:r>
              <a:rPr dirty="0" sz="2050" spc="-233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unaꢀ</a:t>
            </a:r>
            <a:r>
              <a:rPr dirty="0" sz="2050" spc="-186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serieꢀ</a:t>
            </a:r>
            <a:r>
              <a:rPr dirty="0" sz="2050" spc="-185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deꢀ</a:t>
            </a:r>
          </a:p>
          <a:p>
            <a:pPr marL="0" marR="0">
              <a:lnSpc>
                <a:spcPts val="2120"/>
              </a:lnSpc>
              <a:spcBef>
                <a:spcPts val="931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acciones,ꢀ</a:t>
            </a:r>
            <a:r>
              <a:rPr dirty="0" sz="2050" spc="245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movimientosꢀ</a:t>
            </a:r>
            <a:r>
              <a:rPr dirty="0" sz="2050" spc="255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05061c"/>
                </a:solidFill>
                <a:latin typeface="FFFVSJ+CanvaSans-Regular"/>
                <a:cs typeface="FFFVSJ+CanvaSans-Regular"/>
              </a:rPr>
              <a:t>oꢀ</a:t>
            </a:r>
          </a:p>
          <a:p>
            <a:pPr marL="0" marR="0">
              <a:lnSpc>
                <a:spcPts val="2120"/>
              </a:lnSpc>
              <a:spcBef>
                <a:spcPts val="981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tareas,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652029" y="7113124"/>
            <a:ext cx="1698341" cy="5642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Dispositivosꢀ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77161" y="7113124"/>
            <a:ext cx="1105240" cy="5642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aéreosꢀ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512535" y="7113124"/>
            <a:ext cx="662118" cy="5642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noꢀ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551810" y="7113124"/>
            <a:ext cx="3675885" cy="12292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Extiendeꢀ</a:t>
            </a:r>
            <a:r>
              <a:rPr dirty="0" sz="1750" spc="457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laꢀ</a:t>
            </a:r>
            <a:r>
              <a:rPr dirty="0" sz="1750" spc="456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conectividadꢀ</a:t>
            </a:r>
            <a:r>
              <a:rPr dirty="0" sz="1750" spc="453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aꢀ</a:t>
            </a:r>
          </a:p>
          <a:p>
            <a:pPr marL="0" marR="0">
              <a:lnSpc>
                <a:spcPts val="1818"/>
              </a:lnSpc>
              <a:spcBef>
                <a:spcPts val="799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dispositivosꢀ</a:t>
            </a:r>
            <a:r>
              <a:rPr dirty="0" sz="1750" spc="362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comoꢀ</a:t>
            </a:r>
            <a:r>
              <a:rPr dirty="0" sz="1750" spc="421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sistemasꢀ</a:t>
            </a:r>
          </a:p>
          <a:p>
            <a:pPr marL="0" marR="0">
              <a:lnSpc>
                <a:spcPts val="1818"/>
              </a:lnSpc>
              <a:spcBef>
                <a:spcPts val="849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deꢀ</a:t>
            </a:r>
            <a:r>
              <a:rPr dirty="0" sz="1750" spc="1110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seguridadꢀ</a:t>
            </a:r>
            <a:r>
              <a:rPr dirty="0" sz="1750" spc="1085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yꢀ</a:t>
            </a:r>
            <a:r>
              <a:rPr dirty="0" sz="1750" spc="1113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aparatosꢀ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90679" y="7126590"/>
            <a:ext cx="3932489" cy="20611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5061c"/>
                </a:solidFill>
                <a:latin typeface="FFFVSJ+CanvaSans-Regular"/>
                <a:cs typeface="FFFVSJ+CanvaSans-Regular"/>
              </a:rPr>
              <a:t>Tecnologíaꢀdescentralizada</a:t>
            </a:r>
          </a:p>
          <a:p>
            <a:pPr marL="0" marR="0">
              <a:lnSpc>
                <a:spcPts val="1979"/>
              </a:lnSpc>
              <a:spcBef>
                <a:spcPts val="820"/>
              </a:spcBef>
              <a:spcAft>
                <a:spcPts val="0"/>
              </a:spcAft>
            </a:pPr>
            <a:r>
              <a:rPr dirty="0" sz="1900">
                <a:solidFill>
                  <a:srgbClr val="05061c"/>
                </a:solidFill>
                <a:latin typeface="FFFVSJ+CanvaSans-Regular"/>
                <a:cs typeface="FFFVSJ+CanvaSans-Regular"/>
              </a:rPr>
              <a:t>queꢀ</a:t>
            </a:r>
            <a:r>
              <a:rPr dirty="0" sz="1900" spc="1878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5061c"/>
                </a:solidFill>
                <a:latin typeface="FFFVSJ+CanvaSans-Regular"/>
                <a:cs typeface="FFFVSJ+CanvaSans-Regular"/>
              </a:rPr>
              <a:t>almacenaꢀ</a:t>
            </a:r>
            <a:r>
              <a:rPr dirty="0" sz="1900" spc="1868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5061c"/>
                </a:solidFill>
                <a:latin typeface="FFFVSJ+CanvaSans-Regular"/>
                <a:cs typeface="FFFVSJ+CanvaSans-Regular"/>
              </a:rPr>
              <a:t>registrosꢀ</a:t>
            </a:r>
          </a:p>
          <a:p>
            <a:pPr marL="0" marR="0">
              <a:lnSpc>
                <a:spcPts val="1979"/>
              </a:lnSpc>
              <a:spcBef>
                <a:spcPts val="870"/>
              </a:spcBef>
              <a:spcAft>
                <a:spcPts val="0"/>
              </a:spcAft>
            </a:pPr>
            <a:r>
              <a:rPr dirty="0" sz="1900">
                <a:solidFill>
                  <a:srgbClr val="05061c"/>
                </a:solidFill>
                <a:latin typeface="FFFVSJ+CanvaSans-Regular"/>
                <a:cs typeface="FFFVSJ+CanvaSans-Regular"/>
              </a:rPr>
              <a:t>inmutablesꢀdeꢀdatosꢀen</a:t>
            </a:r>
          </a:p>
          <a:p>
            <a:pPr marL="0" marR="0">
              <a:lnSpc>
                <a:spcPts val="1979"/>
              </a:lnSpc>
              <a:spcBef>
                <a:spcPts val="820"/>
              </a:spcBef>
              <a:spcAft>
                <a:spcPts val="0"/>
              </a:spcAft>
            </a:pPr>
            <a:r>
              <a:rPr dirty="0" sz="1900" spc="-19">
                <a:solidFill>
                  <a:srgbClr val="05061c"/>
                </a:solidFill>
                <a:latin typeface="FFFVSJ+CanvaSans-Regular"/>
                <a:cs typeface="FFFVSJ+CanvaSans-Regular"/>
              </a:rPr>
              <a:t>unaꢀredꢀdistribuidaꢀdeꢀigualꢀaꢀ</a:t>
            </a:r>
          </a:p>
          <a:p>
            <a:pPr marL="0" marR="0">
              <a:lnSpc>
                <a:spcPts val="1979"/>
              </a:lnSpc>
              <a:spcBef>
                <a:spcPts val="870"/>
              </a:spcBef>
              <a:spcAft>
                <a:spcPts val="0"/>
              </a:spcAft>
            </a:pPr>
            <a:r>
              <a:rPr dirty="0" sz="1900">
                <a:solidFill>
                  <a:srgbClr val="05061c"/>
                </a:solidFill>
                <a:latin typeface="FFFVSJ+CanvaSans-Regular"/>
                <a:cs typeface="FFFVSJ+CanvaSans-Regular"/>
              </a:rPr>
              <a:t>igualꢀ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652029" y="7445609"/>
            <a:ext cx="3666760" cy="12292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tripuladosꢀ</a:t>
            </a:r>
            <a:r>
              <a:rPr dirty="0" sz="1750" spc="402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queꢀ</a:t>
            </a:r>
            <a:r>
              <a:rPr dirty="0" sz="1750" spc="429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puedenꢀ</a:t>
            </a:r>
            <a:r>
              <a:rPr dirty="0" sz="1750" spc="433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serꢀ</a:t>
            </a:r>
          </a:p>
          <a:p>
            <a:pPr marL="0" marR="0">
              <a:lnSpc>
                <a:spcPts val="1818"/>
              </a:lnSpc>
              <a:spcBef>
                <a:spcPts val="799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programadosꢀparaꢀutilizarꢀel</a:t>
            </a:r>
          </a:p>
          <a:p>
            <a:pPr marL="0" marR="0">
              <a:lnSpc>
                <a:spcPts val="1818"/>
              </a:lnSpc>
              <a:spcBef>
                <a:spcPts val="849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aprendizajeꢀporꢀmáquina.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51810" y="8110581"/>
            <a:ext cx="1501615" cy="5642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eléctricos,ꢀ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369611" y="8110581"/>
            <a:ext cx="1706457" cy="5642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permitiendoꢀ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551810" y="8443068"/>
            <a:ext cx="3667276" cy="8967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enviarꢀyꢀrecibirꢀinformaciónꢀaꢀ</a:t>
            </a:r>
          </a:p>
          <a:p>
            <a:pPr marL="0" marR="0">
              <a:lnSpc>
                <a:spcPts val="1818"/>
              </a:lnSpc>
              <a:spcBef>
                <a:spcPts val="799"/>
              </a:spcBef>
              <a:spcAft>
                <a:spcPts val="0"/>
              </a:spcAft>
            </a:pPr>
            <a:r>
              <a:rPr dirty="0" sz="1750">
                <a:solidFill>
                  <a:srgbClr val="05061c"/>
                </a:solidFill>
                <a:latin typeface="FFFVSJ+CanvaSans-Regular"/>
                <a:cs typeface="FFFVSJ+CanvaSans-Regular"/>
              </a:rPr>
              <a:t>travésꢀdeꢀinternet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547540" y="8656891"/>
            <a:ext cx="3829707" cy="10474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proporcionandoꢀ</a:t>
            </a:r>
            <a:r>
              <a:rPr dirty="0" sz="2050" spc="67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serviciosꢀ</a:t>
            </a:r>
          </a:p>
          <a:p>
            <a:pPr marL="0" marR="0">
              <a:lnSpc>
                <a:spcPts val="2120"/>
              </a:lnSpc>
              <a:spcBef>
                <a:spcPts val="981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similaresꢀaꢀlosꢀhumanos.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8233" y="-360655"/>
            <a:ext cx="19409532" cy="58359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4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Aproxim</a:t>
            </a:r>
            <a:r>
              <a:rPr dirty="0" sz="11300" spc="88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ación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al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concepto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de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IA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desde</a:t>
            </a:r>
          </a:p>
          <a:p>
            <a:pPr marL="2980184" marR="0">
              <a:lnSpc>
                <a:spcPts val="135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el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enfoque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de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m</a:t>
            </a:r>
            <a:r>
              <a:rPr dirty="0" sz="11300" spc="878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11300">
                <a:solidFill>
                  <a:srgbClr val="05061c"/>
                </a:solidFill>
                <a:latin typeface="UOVLFK+Dumondi-BlCo"/>
                <a:cs typeface="UOVLFK+Dumondi-BlCo"/>
              </a:rPr>
              <a:t>arketing</a:t>
            </a: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73051" y="5683249"/>
            <a:ext cx="2851601" cy="1529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Dispositivos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51197" y="5921374"/>
            <a:ext cx="12528228" cy="1529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Machine</a:t>
            </a: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Learning</a:t>
            </a:r>
            <a:r>
              <a:rPr dirty="0" sz="4200" spc="9992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Deep</a:t>
            </a: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Learning</a:t>
            </a:r>
            <a:r>
              <a:rPr dirty="0" sz="4200" spc="8806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Redes</a:t>
            </a: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Neuronales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99729" y="6168516"/>
            <a:ext cx="2796141" cy="1529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05061c"/>
                </a:solidFill>
                <a:latin typeface="UOVLFK+Dumondi-BlCo"/>
                <a:cs typeface="UOVLFK+Dumondi-BlCo"/>
              </a:rPr>
              <a:t>Inteligentes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52029" y="6801371"/>
            <a:ext cx="1895234" cy="6103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-14">
                <a:solidFill>
                  <a:srgbClr val="05061c"/>
                </a:solidFill>
                <a:latin typeface="FFFVSJ+CanvaSans-Regular"/>
                <a:cs typeface="FFFVSJ+CanvaSans-Regular"/>
              </a:rPr>
              <a:t>Subconjuntoꢀ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377574" y="6801371"/>
            <a:ext cx="780393" cy="6103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-12">
                <a:solidFill>
                  <a:srgbClr val="05061c"/>
                </a:solidFill>
                <a:latin typeface="FFFVSJ+CanvaSans-Regular"/>
                <a:cs typeface="FFFVSJ+CanvaSans-Regular"/>
              </a:rPr>
              <a:t>delꢀ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551810" y="6794777"/>
            <a:ext cx="3670162" cy="2481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6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05061c"/>
                </a:solidFill>
                <a:latin typeface="FFFVSJ+CanvaSans-Regular"/>
                <a:cs typeface="FFFVSJ+CanvaSans-Regular"/>
              </a:rPr>
              <a:t>ꢀUtilizanꢀalgoritmosꢀy</a:t>
            </a:r>
          </a:p>
          <a:p>
            <a:pPr marL="0" marR="0">
              <a:lnSpc>
                <a:spcPts val="2026"/>
              </a:lnSpc>
              <a:spcBef>
                <a:spcPts val="891"/>
              </a:spcBef>
              <a:spcAft>
                <a:spcPts val="0"/>
              </a:spcAft>
            </a:pPr>
            <a:r>
              <a:rPr dirty="0" sz="1950">
                <a:solidFill>
                  <a:srgbClr val="05061c"/>
                </a:solidFill>
                <a:latin typeface="FFFVSJ+CanvaSans-Regular"/>
                <a:cs typeface="FFFVSJ+CanvaSans-Regular"/>
              </a:rPr>
              <a:t>sistemasꢀ</a:t>
            </a:r>
            <a:r>
              <a:rPr dirty="0" sz="1950" spc="-128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05061c"/>
                </a:solidFill>
                <a:latin typeface="FFFVSJ+CanvaSans-Regular"/>
                <a:cs typeface="FFFVSJ+CanvaSans-Regular"/>
              </a:rPr>
              <a:t>deꢀ</a:t>
            </a:r>
            <a:r>
              <a:rPr dirty="0" sz="1950" spc="-107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05061c"/>
                </a:solidFill>
                <a:latin typeface="FFFVSJ+CanvaSans-Regular"/>
                <a:cs typeface="FFFVSJ+CanvaSans-Regular"/>
              </a:rPr>
              <a:t>computaciónꢀ</a:t>
            </a:r>
          </a:p>
          <a:p>
            <a:pPr marL="0" marR="0">
              <a:lnSpc>
                <a:spcPts val="2026"/>
              </a:lnSpc>
              <a:spcBef>
                <a:spcPts val="941"/>
              </a:spcBef>
              <a:spcAft>
                <a:spcPts val="0"/>
              </a:spcAft>
            </a:pPr>
            <a:r>
              <a:rPr dirty="0" sz="1950">
                <a:solidFill>
                  <a:srgbClr val="05061c"/>
                </a:solidFill>
                <a:latin typeface="FFFVSJ+CanvaSans-Regular"/>
                <a:cs typeface="FFFVSJ+CanvaSans-Regular"/>
              </a:rPr>
              <a:t>paraꢀsimularꢀelꢀcerebro</a:t>
            </a:r>
          </a:p>
          <a:p>
            <a:pPr marL="0" marR="0">
              <a:lnSpc>
                <a:spcPts val="2026"/>
              </a:lnSpc>
              <a:spcBef>
                <a:spcPts val="891"/>
              </a:spcBef>
              <a:spcAft>
                <a:spcPts val="0"/>
              </a:spcAft>
            </a:pPr>
            <a:r>
              <a:rPr dirty="0" sz="1950">
                <a:solidFill>
                  <a:srgbClr val="05061c"/>
                </a:solidFill>
                <a:latin typeface="FFFVSJ+CanvaSans-Regular"/>
                <a:cs typeface="FFFVSJ+CanvaSans-Regular"/>
              </a:rPr>
              <a:t>humano,ꢀ</a:t>
            </a:r>
            <a:r>
              <a:rPr dirty="0" sz="1950" spc="713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05061c"/>
                </a:solidFill>
                <a:latin typeface="FFFVSJ+CanvaSans-Regular"/>
                <a:cs typeface="FFFVSJ+CanvaSans-Regular"/>
              </a:rPr>
              <a:t>aprendiendoꢀ</a:t>
            </a:r>
            <a:r>
              <a:rPr dirty="0" sz="1950" spc="717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05061c"/>
                </a:solidFill>
                <a:latin typeface="FFFVSJ+CanvaSans-Regular"/>
                <a:cs typeface="FFFVSJ+CanvaSans-Regular"/>
              </a:rPr>
              <a:t>aꢀ</a:t>
            </a:r>
          </a:p>
          <a:p>
            <a:pPr marL="0" marR="0">
              <a:lnSpc>
                <a:spcPts val="2026"/>
              </a:lnSpc>
              <a:spcBef>
                <a:spcPts val="891"/>
              </a:spcBef>
              <a:spcAft>
                <a:spcPts val="0"/>
              </a:spcAft>
            </a:pPr>
            <a:r>
              <a:rPr dirty="0" sz="1950">
                <a:solidFill>
                  <a:srgbClr val="05061c"/>
                </a:solidFill>
                <a:latin typeface="FFFVSJ+CanvaSans-Regular"/>
                <a:cs typeface="FFFVSJ+CanvaSans-Regular"/>
              </a:rPr>
              <a:t>realizarꢀtareasꢀsinꢀreglas</a:t>
            </a:r>
          </a:p>
          <a:p>
            <a:pPr marL="0" marR="0">
              <a:lnSpc>
                <a:spcPts val="2026"/>
              </a:lnSpc>
              <a:spcBef>
                <a:spcPts val="891"/>
              </a:spcBef>
              <a:spcAft>
                <a:spcPts val="0"/>
              </a:spcAft>
            </a:pPr>
            <a:r>
              <a:rPr dirty="0" sz="1950">
                <a:solidFill>
                  <a:srgbClr val="05061c"/>
                </a:solidFill>
                <a:latin typeface="FFFVSJ+CanvaSans-Regular"/>
                <a:cs typeface="FFFVSJ+CanvaSans-Regular"/>
              </a:rPr>
              <a:t>predefinidas.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47540" y="7106475"/>
            <a:ext cx="1800993" cy="659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Conectanꢀa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90679" y="7126590"/>
            <a:ext cx="2490291" cy="6133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5061c"/>
                </a:solidFill>
                <a:latin typeface="FFFVSJ+CanvaSans-Regular"/>
                <a:cs typeface="FFFVSJ+CanvaSans-Regular"/>
              </a:rPr>
              <a:t>AplicaciónꢀdeꢀlaꢀIA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652029" y="7159003"/>
            <a:ext cx="3621859" cy="13256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-12">
                <a:solidFill>
                  <a:srgbClr val="05061c"/>
                </a:solidFill>
                <a:latin typeface="FFFVSJ+CanvaSans-Regular"/>
                <a:cs typeface="FFFVSJ+CanvaSans-Regular"/>
              </a:rPr>
              <a:t>aprendizajeꢀ</a:t>
            </a:r>
            <a:r>
              <a:rPr dirty="0" sz="1900" spc="2530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900" spc="-13">
                <a:solidFill>
                  <a:srgbClr val="05061c"/>
                </a:solidFill>
                <a:latin typeface="FFFVSJ+CanvaSans-Regular"/>
                <a:cs typeface="FFFVSJ+CanvaSans-Regular"/>
              </a:rPr>
              <a:t>automáticoꢀ</a:t>
            </a:r>
          </a:p>
          <a:p>
            <a:pPr marL="0" marR="0">
              <a:lnSpc>
                <a:spcPts val="1955"/>
              </a:lnSpc>
              <a:spcBef>
                <a:spcPts val="810"/>
              </a:spcBef>
              <a:spcAft>
                <a:spcPts val="0"/>
              </a:spcAft>
            </a:pPr>
            <a:r>
              <a:rPr dirty="0" sz="1900" spc="-13">
                <a:solidFill>
                  <a:srgbClr val="05061c"/>
                </a:solidFill>
                <a:latin typeface="FFFVSJ+CanvaSans-Regular"/>
                <a:cs typeface="FFFVSJ+CanvaSans-Regular"/>
              </a:rPr>
              <a:t>queꢀsimulaꢀelꢀaprendizajeꢀaꢀ</a:t>
            </a:r>
          </a:p>
          <a:p>
            <a:pPr marL="0" marR="0">
              <a:lnSpc>
                <a:spcPts val="1955"/>
              </a:lnSpc>
              <a:spcBef>
                <a:spcPts val="810"/>
              </a:spcBef>
              <a:spcAft>
                <a:spcPts val="0"/>
              </a:spcAft>
            </a:pPr>
            <a:r>
              <a:rPr dirty="0" sz="1900" spc="-11">
                <a:solidFill>
                  <a:srgbClr val="05061c"/>
                </a:solidFill>
                <a:latin typeface="FFFVSJ+CanvaSans-Regular"/>
                <a:cs typeface="FFFVSJ+CanvaSans-Regular"/>
              </a:rPr>
              <a:t>partir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47540" y="7494078"/>
            <a:ext cx="3832639" cy="14350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otrosꢀ</a:t>
            </a:r>
            <a:r>
              <a:rPr dirty="0" sz="2050" spc="2134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dispositivosꢀ</a:t>
            </a:r>
            <a:r>
              <a:rPr dirty="0" sz="2050" spc="2134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enꢀ</a:t>
            </a:r>
          </a:p>
          <a:p>
            <a:pPr marL="0" marR="0">
              <a:lnSpc>
                <a:spcPts val="2120"/>
              </a:lnSpc>
              <a:spcBef>
                <a:spcPts val="981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redesꢀ</a:t>
            </a:r>
            <a:r>
              <a:rPr dirty="0" sz="2050" spc="233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05061c"/>
                </a:solidFill>
                <a:latin typeface="FFFVSJ+CanvaSans-Regular"/>
                <a:cs typeface="FFFVSJ+CanvaSans-Regular"/>
              </a:rPr>
              <a:t>yꢀ</a:t>
            </a:r>
            <a:r>
              <a:rPr dirty="0" sz="2050" spc="266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sonꢀ</a:t>
            </a:r>
            <a:r>
              <a:rPr dirty="0" sz="2050" spc="272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capacesꢀ</a:t>
            </a:r>
            <a:r>
              <a:rPr dirty="0" sz="2050" spc="245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deꢀ</a:t>
            </a:r>
          </a:p>
          <a:p>
            <a:pPr marL="0" marR="0">
              <a:lnSpc>
                <a:spcPts val="2120"/>
              </a:lnSpc>
              <a:spcBef>
                <a:spcPts val="931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comunicarseꢀ</a:t>
            </a:r>
            <a:r>
              <a:rPr dirty="0" sz="2050" spc="1086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05061c"/>
                </a:solidFill>
                <a:latin typeface="FFFVSJ+CanvaSans-Regular"/>
                <a:cs typeface="FFFVSJ+CanvaSans-Regular"/>
              </a:rPr>
              <a:t>yꢀ</a:t>
            </a:r>
            <a:r>
              <a:rPr dirty="0" sz="2050" spc="1095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calcularꢀ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90679" y="7488540"/>
            <a:ext cx="3853683" cy="16992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5061c"/>
                </a:solidFill>
                <a:latin typeface="FFFVSJ+CanvaSans-Regular"/>
                <a:cs typeface="FFFVSJ+CanvaSans-Regular"/>
              </a:rPr>
              <a:t>queꢀ</a:t>
            </a:r>
            <a:r>
              <a:rPr dirty="0" sz="1900" spc="1101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5061c"/>
                </a:solidFill>
                <a:latin typeface="FFFVSJ+CanvaSans-Regular"/>
                <a:cs typeface="FFFVSJ+CanvaSans-Regular"/>
              </a:rPr>
              <a:t>utilizaꢀ</a:t>
            </a:r>
            <a:r>
              <a:rPr dirty="0" sz="1900" spc="1102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5061c"/>
                </a:solidFill>
                <a:latin typeface="FFFVSJ+CanvaSans-Regular"/>
                <a:cs typeface="FFFVSJ+CanvaSans-Regular"/>
              </a:rPr>
              <a:t>algoritmosꢀ</a:t>
            </a:r>
            <a:r>
              <a:rPr dirty="0" sz="1900" spc="1077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5061c"/>
                </a:solidFill>
                <a:latin typeface="FFFVSJ+CanvaSans-Regular"/>
                <a:cs typeface="FFFVSJ+CanvaSans-Regular"/>
              </a:rPr>
              <a:t>yꢀ</a:t>
            </a:r>
          </a:p>
          <a:p>
            <a:pPr marL="0" marR="0">
              <a:lnSpc>
                <a:spcPts val="1979"/>
              </a:lnSpc>
              <a:spcBef>
                <a:spcPts val="820"/>
              </a:spcBef>
              <a:spcAft>
                <a:spcPts val="0"/>
              </a:spcAft>
            </a:pPr>
            <a:r>
              <a:rPr dirty="0" sz="1900">
                <a:solidFill>
                  <a:srgbClr val="05061c"/>
                </a:solidFill>
                <a:latin typeface="FFFVSJ+CanvaSans-Regular"/>
                <a:cs typeface="FFFVSJ+CanvaSans-Regular"/>
              </a:rPr>
              <a:t>datosꢀparaꢀpermitirꢀque</a:t>
            </a:r>
          </a:p>
          <a:p>
            <a:pPr marL="0" marR="0">
              <a:lnSpc>
                <a:spcPts val="1979"/>
              </a:lnSpc>
              <a:spcBef>
                <a:spcPts val="870"/>
              </a:spcBef>
              <a:spcAft>
                <a:spcPts val="0"/>
              </a:spcAft>
            </a:pPr>
            <a:r>
              <a:rPr dirty="0" sz="1900" spc="10">
                <a:solidFill>
                  <a:srgbClr val="05061c"/>
                </a:solidFill>
                <a:latin typeface="FFFVSJ+CanvaSans-Regular"/>
                <a:cs typeface="FFFVSJ+CanvaSans-Regular"/>
              </a:rPr>
              <a:t>lasꢀcomputadorasꢀaprendanꢀ</a:t>
            </a:r>
          </a:p>
          <a:p>
            <a:pPr marL="0" marR="0">
              <a:lnSpc>
                <a:spcPts val="1979"/>
              </a:lnSpc>
              <a:spcBef>
                <a:spcPts val="820"/>
              </a:spcBef>
              <a:spcAft>
                <a:spcPts val="0"/>
              </a:spcAft>
            </a:pPr>
            <a:r>
              <a:rPr dirty="0" sz="1900">
                <a:solidFill>
                  <a:srgbClr val="05061c"/>
                </a:solidFill>
                <a:latin typeface="FFFVSJ+CanvaSans-Regular"/>
                <a:cs typeface="FFFVSJ+CanvaSans-Regular"/>
              </a:rPr>
              <a:t>sinꢀserꢀprogramadas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652029" y="8231900"/>
            <a:ext cx="3613081" cy="16832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-14">
                <a:solidFill>
                  <a:srgbClr val="05061c"/>
                </a:solidFill>
                <a:latin typeface="FFFVSJ+CanvaSans-Regular"/>
                <a:cs typeface="FFFVSJ+CanvaSans-Regular"/>
              </a:rPr>
              <a:t>deꢀ</a:t>
            </a:r>
            <a:r>
              <a:rPr dirty="0" sz="1900" spc="188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900" spc="-11">
                <a:solidFill>
                  <a:srgbClr val="05061c"/>
                </a:solidFill>
                <a:latin typeface="FFFVSJ+CanvaSans-Regular"/>
                <a:cs typeface="FFFVSJ+CanvaSans-Regular"/>
              </a:rPr>
              <a:t>laꢀ</a:t>
            </a:r>
            <a:r>
              <a:rPr dirty="0" sz="1900" spc="175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900" spc="-12">
                <a:solidFill>
                  <a:srgbClr val="05061c"/>
                </a:solidFill>
                <a:latin typeface="FFFVSJ+CanvaSans-Regular"/>
                <a:cs typeface="FFFVSJ+CanvaSans-Regular"/>
              </a:rPr>
              <a:t>experienciaꢀ</a:t>
            </a:r>
            <a:r>
              <a:rPr dirty="0" sz="1900" spc="182">
                <a:solidFill>
                  <a:srgbClr val="05061c"/>
                </a:solidFill>
                <a:latin typeface="Times New Roman"/>
                <a:cs typeface="Times New Roman"/>
              </a:rPr>
              <a:t> </a:t>
            </a:r>
            <a:r>
              <a:rPr dirty="0" sz="1900" spc="-14">
                <a:solidFill>
                  <a:srgbClr val="05061c"/>
                </a:solidFill>
                <a:latin typeface="FFFVSJ+CanvaSans-Regular"/>
                <a:cs typeface="FFFVSJ+CanvaSans-Regular"/>
              </a:rPr>
              <a:t>usandoꢀ</a:t>
            </a:r>
          </a:p>
          <a:p>
            <a:pPr marL="0" marR="0">
              <a:lnSpc>
                <a:spcPts val="1955"/>
              </a:lnSpc>
              <a:spcBef>
                <a:spcPts val="810"/>
              </a:spcBef>
              <a:spcAft>
                <a:spcPts val="0"/>
              </a:spcAft>
            </a:pPr>
            <a:r>
              <a:rPr dirty="0" sz="1900" spc="-12">
                <a:solidFill>
                  <a:srgbClr val="05061c"/>
                </a:solidFill>
                <a:latin typeface="FFFVSJ+CanvaSans-Regular"/>
                <a:cs typeface="FFFVSJ+CanvaSans-Regular"/>
              </a:rPr>
              <a:t>algoritmosꢀrelacionados</a:t>
            </a:r>
          </a:p>
          <a:p>
            <a:pPr marL="0" marR="0">
              <a:lnSpc>
                <a:spcPts val="1955"/>
              </a:lnSpc>
              <a:spcBef>
                <a:spcPts val="810"/>
              </a:spcBef>
              <a:spcAft>
                <a:spcPts val="0"/>
              </a:spcAft>
            </a:pPr>
            <a:r>
              <a:rPr dirty="0" sz="1900" spc="-11">
                <a:solidFill>
                  <a:srgbClr val="05061c"/>
                </a:solidFill>
                <a:latin typeface="FFFVSJ+CanvaSans-Regular"/>
                <a:cs typeface="FFFVSJ+CanvaSans-Regular"/>
              </a:rPr>
              <a:t>conꢀlaꢀestructuraꢀyꢀfunciónꢀ</a:t>
            </a:r>
          </a:p>
          <a:p>
            <a:pPr marL="0" marR="0">
              <a:lnSpc>
                <a:spcPts val="1955"/>
              </a:lnSpc>
              <a:spcBef>
                <a:spcPts val="810"/>
              </a:spcBef>
              <a:spcAft>
                <a:spcPts val="0"/>
              </a:spcAft>
            </a:pPr>
            <a:r>
              <a:rPr dirty="0" sz="1900" spc="-12">
                <a:solidFill>
                  <a:srgbClr val="05061c"/>
                </a:solidFill>
                <a:latin typeface="FFFVSJ+CanvaSans-Regular"/>
                <a:cs typeface="FFFVSJ+CanvaSans-Regular"/>
              </a:rPr>
              <a:t>delꢀcerebro.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47540" y="8656891"/>
            <a:ext cx="1370925" cy="659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usandoꢀ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452575" y="8656891"/>
            <a:ext cx="1820427" cy="659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protocolosꢀ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590679" y="8936341"/>
            <a:ext cx="3138891" cy="6133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5061c"/>
                </a:solidFill>
                <a:latin typeface="FFFVSJ+CanvaSans-Regular"/>
                <a:cs typeface="FFFVSJ+CanvaSans-Regular"/>
              </a:rPr>
              <a:t>paraꢀtareasꢀespecíficas.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547540" y="9044494"/>
            <a:ext cx="1995332" cy="659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inalámbricos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47540" y="9432099"/>
            <a:ext cx="3426787" cy="659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5061c"/>
                </a:solidFill>
                <a:latin typeface="FFFVSJ+CanvaSans-Regular"/>
                <a:cs typeface="FFFVSJ+CanvaSans-Regular"/>
              </a:rPr>
              <a:t>comoꢀWi-FiꢀyꢀBluetooth.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41030" y="2085047"/>
            <a:ext cx="13001069" cy="38609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50">
                <a:solidFill>
                  <a:srgbClr val="05061c"/>
                </a:solidFill>
                <a:latin typeface="UOVLFK+Dumondi-BlCo"/>
                <a:cs typeface="UOVLFK+Dumondi-BlCo"/>
              </a:rPr>
              <a:t>RELACIÓN</a:t>
            </a:r>
            <a:r>
              <a:rPr dirty="0" sz="805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8050">
                <a:solidFill>
                  <a:srgbClr val="05061c"/>
                </a:solidFill>
                <a:latin typeface="UOVLFK+Dumondi-BlCo"/>
                <a:cs typeface="UOVLFK+Dumondi-BlCo"/>
              </a:rPr>
              <a:t>DIRECTA</a:t>
            </a:r>
            <a:r>
              <a:rPr dirty="0" sz="805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8050">
                <a:solidFill>
                  <a:srgbClr val="05061c"/>
                </a:solidFill>
                <a:latin typeface="UOVLFK+Dumondi-BlCo"/>
                <a:cs typeface="UOVLFK+Dumondi-BlCo"/>
              </a:rPr>
              <a:t>ENTRE</a:t>
            </a:r>
            <a:r>
              <a:rPr dirty="0" sz="805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8050">
                <a:solidFill>
                  <a:srgbClr val="05061c"/>
                </a:solidFill>
                <a:latin typeface="UOVLFK+Dumondi-BlCo"/>
                <a:cs typeface="UOVLFK+Dumondi-BlCo"/>
              </a:rPr>
              <a:t>LA</a:t>
            </a:r>
            <a:r>
              <a:rPr dirty="0" sz="805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8050">
                <a:solidFill>
                  <a:srgbClr val="05061c"/>
                </a:solidFill>
                <a:latin typeface="UOVLFK+Dumondi-BlCo"/>
                <a:cs typeface="UOVLFK+Dumondi-BlCo"/>
              </a:rPr>
              <a:t>IA</a:t>
            </a:r>
            <a:r>
              <a:rPr dirty="0" sz="8050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8050">
                <a:solidFill>
                  <a:srgbClr val="05061c"/>
                </a:solidFill>
                <a:latin typeface="UOVLFK+Dumondi-BlCo"/>
                <a:cs typeface="UOVLFK+Dumondi-BlCo"/>
              </a:rPr>
              <a:t>Y</a:t>
            </a:r>
          </a:p>
          <a:p>
            <a:pPr marL="3994571" marR="0">
              <a:lnSpc>
                <a:spcPts val="7321"/>
              </a:lnSpc>
              <a:spcBef>
                <a:spcPts val="0"/>
              </a:spcBef>
              <a:spcAft>
                <a:spcPts val="0"/>
              </a:spcAft>
            </a:pPr>
            <a:r>
              <a:rPr dirty="0" sz="8050">
                <a:solidFill>
                  <a:srgbClr val="05061c"/>
                </a:solidFill>
                <a:latin typeface="UOVLFK+Dumondi-BlCo"/>
                <a:cs typeface="UOVLFK+Dumondi-BlCo"/>
              </a:rPr>
              <a:t>m</a:t>
            </a:r>
            <a:r>
              <a:rPr dirty="0" sz="8050" spc="625">
                <a:solidFill>
                  <a:srgbClr val="05061c"/>
                </a:solidFill>
                <a:latin typeface="UOVLFK+Dumondi-BlCo"/>
                <a:cs typeface="UOVLFK+Dumondi-BlCo"/>
              </a:rPr>
              <a:t> </a:t>
            </a:r>
            <a:r>
              <a:rPr dirty="0" sz="8050">
                <a:solidFill>
                  <a:srgbClr val="05061c"/>
                </a:solidFill>
                <a:latin typeface="UOVLFK+Dumondi-BlCo"/>
                <a:cs typeface="UOVLFK+Dumondi-BlCo"/>
              </a:rPr>
              <a:t>arketing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116" y="4342769"/>
            <a:ext cx="8479137" cy="17718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2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05061c"/>
                </a:solidFill>
                <a:latin typeface="FFFVSJ+CanvaSans-Regular"/>
                <a:cs typeface="FFFVSJ+CanvaSans-Regular"/>
              </a:rPr>
              <a:t>Laꢀrelaciónꢀdirectaꢀentreꢀlaꢀinteligenciaꢀartificialꢀ(IA)ꢀyꢀelꢀ</a:t>
            </a:r>
          </a:p>
          <a:p>
            <a:pPr marL="0" marR="0">
              <a:lnSpc>
                <a:spcPts val="2221"/>
              </a:lnSpc>
              <a:spcBef>
                <a:spcPts val="663"/>
              </a:spcBef>
              <a:spcAft>
                <a:spcPts val="0"/>
              </a:spcAft>
            </a:pPr>
            <a:r>
              <a:rPr dirty="0" sz="2150">
                <a:solidFill>
                  <a:srgbClr val="05061c"/>
                </a:solidFill>
                <a:latin typeface="FFFVSJ+CanvaSans-Regular"/>
                <a:cs typeface="FFFVSJ+CanvaSans-Regular"/>
              </a:rPr>
              <a:t>marketingꢀesꢀfundamentalꢀenꢀlaꢀactualidad.ꢀLasꢀ</a:t>
            </a:r>
          </a:p>
          <a:p>
            <a:pPr marL="0" marR="0">
              <a:lnSpc>
                <a:spcPts val="2221"/>
              </a:lnSpc>
              <a:spcBef>
                <a:spcPts val="613"/>
              </a:spcBef>
              <a:spcAft>
                <a:spcPts val="0"/>
              </a:spcAft>
            </a:pPr>
            <a:r>
              <a:rPr dirty="0" sz="2150" spc="-10">
                <a:solidFill>
                  <a:srgbClr val="05061c"/>
                </a:solidFill>
                <a:latin typeface="FFFVSJ+CanvaSans-Regular"/>
                <a:cs typeface="FFFVSJ+CanvaSans-Regular"/>
              </a:rPr>
              <a:t>estrategiasꢀdeꢀmarketingꢀseꢀbeneficianꢀenormementeꢀdeꢀ</a:t>
            </a:r>
          </a:p>
          <a:p>
            <a:pPr marL="0" marR="0">
              <a:lnSpc>
                <a:spcPts val="2221"/>
              </a:lnSpc>
              <a:spcBef>
                <a:spcPts val="613"/>
              </a:spcBef>
              <a:spcAft>
                <a:spcPts val="0"/>
              </a:spcAft>
            </a:pPr>
            <a:r>
              <a:rPr dirty="0" sz="2150">
                <a:solidFill>
                  <a:srgbClr val="05061c"/>
                </a:solidFill>
                <a:latin typeface="FFFVSJ+CanvaSans-Regular"/>
                <a:cs typeface="FFFVSJ+CanvaSans-Regular"/>
              </a:rPr>
              <a:t>laꢀIA,ꢀyaꢀqueꢀestaꢀtecnología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51596" y="4444925"/>
            <a:ext cx="7239826" cy="7755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5061c"/>
                </a:solidFill>
                <a:latin typeface="FFFVSJ+CanvaSans-Regular"/>
                <a:cs typeface="FFFVSJ+CanvaSans-Regular"/>
              </a:rPr>
              <a:t>LaꢀIAꢀtambiénꢀfacilitaꢀlaꢀinteracciónꢀconꢀlos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51596" y="4851325"/>
            <a:ext cx="9242684" cy="19947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5061c"/>
                </a:solidFill>
                <a:latin typeface="FFFVSJ+CanvaSans-Regular"/>
                <a:cs typeface="FFFVSJ+CanvaSans-Regular"/>
              </a:rPr>
              <a:t>consumidoresꢀaꢀtravésꢀdeꢀlaꢀpersonalizaciónꢀde</a:t>
            </a:r>
          </a:p>
          <a:p>
            <a:pPr marL="0" marR="0">
              <a:lnSpc>
                <a:spcPts val="2507"/>
              </a:lnSpc>
              <a:spcBef>
                <a:spcPts val="692"/>
              </a:spcBef>
              <a:spcAft>
                <a:spcPts val="0"/>
              </a:spcAft>
            </a:pPr>
            <a:r>
              <a:rPr dirty="0" sz="2400">
                <a:solidFill>
                  <a:srgbClr val="05061c"/>
                </a:solidFill>
                <a:latin typeface="FFFVSJ+CanvaSans-Regular"/>
                <a:cs typeface="FFFVSJ+CanvaSans-Regular"/>
              </a:rPr>
              <a:t>mensajesꢀyꢀofertas,ꢀloꢀqueꢀaumentaꢀlaꢀrelevancia</a:t>
            </a:r>
          </a:p>
          <a:p>
            <a:pPr marL="0" marR="0">
              <a:lnSpc>
                <a:spcPts val="2507"/>
              </a:lnSpc>
              <a:spcBef>
                <a:spcPts val="692"/>
              </a:spcBef>
              <a:spcAft>
                <a:spcPts val="0"/>
              </a:spcAft>
            </a:pPr>
            <a:r>
              <a:rPr dirty="0" sz="2400">
                <a:solidFill>
                  <a:srgbClr val="05061c"/>
                </a:solidFill>
                <a:latin typeface="FFFVSJ+CanvaSans-Regular"/>
                <a:cs typeface="FFFVSJ+CanvaSans-Regular"/>
              </a:rPr>
              <a:t>yꢀefectividadꢀdeꢀlasꢀaccionesꢀdeꢀmarketing.ꢀAdemás,ꢀlaꢀ</a:t>
            </a:r>
          </a:p>
          <a:p>
            <a:pPr marL="0" marR="0">
              <a:lnSpc>
                <a:spcPts val="2507"/>
              </a:lnSpc>
              <a:spcBef>
                <a:spcPts val="692"/>
              </a:spcBef>
              <a:spcAft>
                <a:spcPts val="0"/>
              </a:spcAft>
            </a:pPr>
            <a:r>
              <a:rPr dirty="0" sz="2400">
                <a:solidFill>
                  <a:srgbClr val="05061c"/>
                </a:solidFill>
                <a:latin typeface="FFFVSJ+CanvaSans-Regular"/>
                <a:cs typeface="FFFVSJ+CanvaSans-Regular"/>
              </a:rPr>
              <a:t>IAꢀpuedeꢀayudarꢀaꢀlasꢀorganizacionesꢀa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9116" y="5782949"/>
            <a:ext cx="8406767" cy="28519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2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05061c"/>
                </a:solidFill>
                <a:latin typeface="FFFVSJ+CanvaSans-Regular"/>
                <a:cs typeface="FFFVSJ+CanvaSans-Regular"/>
              </a:rPr>
              <a:t>permiteꢀanalizarꢀgrandesꢀcantidadesꢀdeꢀdatosꢀde</a:t>
            </a:r>
          </a:p>
          <a:p>
            <a:pPr marL="0" marR="0">
              <a:lnSpc>
                <a:spcPts val="2221"/>
              </a:lnSpc>
              <a:spcBef>
                <a:spcPts val="663"/>
              </a:spcBef>
              <a:spcAft>
                <a:spcPts val="0"/>
              </a:spcAft>
            </a:pPr>
            <a:r>
              <a:rPr dirty="0" sz="2150">
                <a:solidFill>
                  <a:srgbClr val="05061c"/>
                </a:solidFill>
                <a:latin typeface="FFFVSJ+CanvaSans-Regular"/>
                <a:cs typeface="FFFVSJ+CanvaSans-Regular"/>
              </a:rPr>
              <a:t>maneraꢀeficienteꢀyꢀrápida,ꢀidentificarꢀpatronesꢀy</a:t>
            </a:r>
          </a:p>
          <a:p>
            <a:pPr marL="0" marR="0">
              <a:lnSpc>
                <a:spcPts val="2221"/>
              </a:lnSpc>
              <a:spcBef>
                <a:spcPts val="613"/>
              </a:spcBef>
              <a:spcAft>
                <a:spcPts val="0"/>
              </a:spcAft>
            </a:pPr>
            <a:r>
              <a:rPr dirty="0" sz="2150" spc="-10">
                <a:solidFill>
                  <a:srgbClr val="05061c"/>
                </a:solidFill>
                <a:latin typeface="FFFVSJ+CanvaSans-Regular"/>
                <a:cs typeface="FFFVSJ+CanvaSans-Regular"/>
              </a:rPr>
              <a:t>tendenciasꢀenꢀelꢀcomportamientoꢀdelꢀconsumidor,</a:t>
            </a:r>
          </a:p>
          <a:p>
            <a:pPr marL="0" marR="0">
              <a:lnSpc>
                <a:spcPts val="2221"/>
              </a:lnSpc>
              <a:spcBef>
                <a:spcPts val="613"/>
              </a:spcBef>
              <a:spcAft>
                <a:spcPts val="0"/>
              </a:spcAft>
            </a:pPr>
            <a:r>
              <a:rPr dirty="0" sz="2150">
                <a:solidFill>
                  <a:srgbClr val="05061c"/>
                </a:solidFill>
                <a:latin typeface="FFFVSJ+CanvaSans-Regular"/>
                <a:cs typeface="FFFVSJ+CanvaSans-Regular"/>
              </a:rPr>
              <a:t>personalizarꢀlaꢀexperienciaꢀdelꢀcliente,ꢀautomatizarꢀ</a:t>
            </a:r>
          </a:p>
          <a:p>
            <a:pPr marL="0" marR="0">
              <a:lnSpc>
                <a:spcPts val="2221"/>
              </a:lnSpc>
              <a:spcBef>
                <a:spcPts val="663"/>
              </a:spcBef>
              <a:spcAft>
                <a:spcPts val="0"/>
              </a:spcAft>
            </a:pPr>
            <a:r>
              <a:rPr dirty="0" sz="2150" spc="-10">
                <a:solidFill>
                  <a:srgbClr val="05061c"/>
                </a:solidFill>
                <a:latin typeface="FFFVSJ+CanvaSans-Regular"/>
                <a:cs typeface="FFFVSJ+CanvaSans-Regular"/>
              </a:rPr>
              <a:t>procesosꢀdeꢀmarketing,ꢀmejorarꢀlaꢀsegmentaciónꢀdeꢀ</a:t>
            </a:r>
          </a:p>
          <a:p>
            <a:pPr marL="0" marR="0">
              <a:lnSpc>
                <a:spcPts val="2221"/>
              </a:lnSpc>
              <a:spcBef>
                <a:spcPts val="613"/>
              </a:spcBef>
              <a:spcAft>
                <a:spcPts val="0"/>
              </a:spcAft>
            </a:pPr>
            <a:r>
              <a:rPr dirty="0" sz="2150">
                <a:solidFill>
                  <a:srgbClr val="05061c"/>
                </a:solidFill>
                <a:latin typeface="FFFVSJ+CanvaSans-Regular"/>
                <a:cs typeface="FFFVSJ+CanvaSans-Regular"/>
              </a:rPr>
              <a:t>audiencias,ꢀoptimizarꢀcampañasꢀpublicitariasꢀyꢀpredecirꢀ</a:t>
            </a:r>
          </a:p>
          <a:p>
            <a:pPr marL="0" marR="0">
              <a:lnSpc>
                <a:spcPts val="2221"/>
              </a:lnSpc>
              <a:spcBef>
                <a:spcPts val="613"/>
              </a:spcBef>
              <a:spcAft>
                <a:spcPts val="0"/>
              </a:spcAft>
            </a:pPr>
            <a:r>
              <a:rPr dirty="0" sz="2150">
                <a:solidFill>
                  <a:srgbClr val="05061c"/>
                </a:solidFill>
                <a:latin typeface="FFFVSJ+CanvaSans-Regular"/>
                <a:cs typeface="FFFVSJ+CanvaSans-Regular"/>
              </a:rPr>
              <a:t>elꢀrendimientoꢀdeꢀlasꢀestrategias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51596" y="6476924"/>
            <a:ext cx="9236506" cy="15883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5061c"/>
                </a:solidFill>
                <a:latin typeface="FFFVSJ+CanvaSans-Regular"/>
                <a:cs typeface="FFFVSJ+CanvaSans-Regular"/>
              </a:rPr>
              <a:t>comprenderꢀmejorꢀlasꢀpreferenciasꢀyꢀnecesidadesꢀdeꢀ</a:t>
            </a:r>
          </a:p>
          <a:p>
            <a:pPr marL="0" marR="0">
              <a:lnSpc>
                <a:spcPts val="2507"/>
              </a:lnSpc>
              <a:spcBef>
                <a:spcPts val="692"/>
              </a:spcBef>
              <a:spcAft>
                <a:spcPts val="0"/>
              </a:spcAft>
            </a:pPr>
            <a:r>
              <a:rPr dirty="0" sz="2400">
                <a:solidFill>
                  <a:srgbClr val="05061c"/>
                </a:solidFill>
                <a:latin typeface="FFFVSJ+CanvaSans-Regular"/>
                <a:cs typeface="FFFVSJ+CanvaSans-Regular"/>
              </a:rPr>
              <a:t>losꢀclientes,ꢀloꢀqueꢀlesꢀpermiteꢀadaptarꢀsusꢀestrategiasꢀ</a:t>
            </a:r>
          </a:p>
          <a:p>
            <a:pPr marL="0" marR="0">
              <a:lnSpc>
                <a:spcPts val="2507"/>
              </a:lnSpc>
              <a:spcBef>
                <a:spcPts val="692"/>
              </a:spcBef>
              <a:spcAft>
                <a:spcPts val="0"/>
              </a:spcAft>
            </a:pPr>
            <a:r>
              <a:rPr dirty="0" sz="2400">
                <a:solidFill>
                  <a:srgbClr val="05061c"/>
                </a:solidFill>
                <a:latin typeface="FFFVSJ+CanvaSans-Regular"/>
                <a:cs typeface="FFFVSJ+CanvaSans-Regular"/>
              </a:rPr>
              <a:t>deꢀmarketingꢀdeꢀmaneraꢀmásꢀprecisaꢀy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51596" y="7696124"/>
            <a:ext cx="1395221" cy="7755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5061c"/>
                </a:solidFill>
                <a:latin typeface="FFFVSJ+CanvaSans-Regular"/>
                <a:cs typeface="FFFVSJ+CanvaSans-Regular"/>
              </a:rPr>
              <a:t>eficaz.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9116" y="8303264"/>
            <a:ext cx="2180646" cy="6917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2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 spc="-10">
                <a:solidFill>
                  <a:srgbClr val="05061c"/>
                </a:solidFill>
                <a:latin typeface="FFFVSJ+CanvaSans-Regular"/>
                <a:cs typeface="FFFVSJ+CanvaSans-Regular"/>
              </a:rPr>
              <a:t>deꢀmarketing.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pdfcandle</dc:creator>
  <cp:lastModifiedBy>pdfcandle</cp:lastModifiedBy>
  <cp:revision>1</cp:revision>
  <dcterms:modified xsi:type="dcterms:W3CDTF">2024-05-26T10:54:23-07:00</dcterms:modified>
</cp:coreProperties>
</file>