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67" r:id="rId7"/>
    <p:sldId id="268" r:id="rId8"/>
    <p:sldId id="269" r:id="rId9"/>
    <p:sldId id="270" r:id="rId10"/>
    <p:sldId id="271" r:id="rId11"/>
    <p:sldId id="262" r:id="rId12"/>
    <p:sldId id="263" r:id="rId13"/>
    <p:sldId id="264"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673EEAA-F594-4AC4-917B-CDDE276456A9}"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9255346" y="2750337"/>
            <a:ext cx="1171888" cy="1356442"/>
          </a:xfrm>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2811305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73EEAA-F594-4AC4-917B-CDDE276456A9}"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11309"/>
            <a:ext cx="1154151" cy="1090789"/>
          </a:xfrm>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348716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73EEAA-F594-4AC4-917B-CDDE276456A9}"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11615"/>
            <a:ext cx="1154151" cy="1090789"/>
          </a:xfrm>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3251025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73EEAA-F594-4AC4-917B-CDDE276456A9}"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09925"/>
            <a:ext cx="1154151" cy="1090789"/>
          </a:xfrm>
        </p:spPr>
        <p:txBody>
          <a:bodyPr/>
          <a:lstStyle/>
          <a:p>
            <a:fld id="{E75FDC66-7363-4BA7-9671-1227C99B1174}" type="slidenum">
              <a:rPr lang="es-EC" smtClean="0"/>
              <a:t>‹Nº›</a:t>
            </a:fld>
            <a:endParaRPr lang="es-EC"/>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769401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73EEAA-F594-4AC4-917B-CDDE276456A9}"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a:xfrm>
            <a:off x="10729455" y="4709925"/>
            <a:ext cx="1154151" cy="1090789"/>
          </a:xfrm>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3077747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673EEAA-F594-4AC4-917B-CDDE276456A9}" type="datetimeFigureOut">
              <a:rPr lang="es-EC" smtClean="0"/>
              <a:t>19/11/2020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3618800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673EEAA-F594-4AC4-917B-CDDE276456A9}" type="datetimeFigureOut">
              <a:rPr lang="es-EC" smtClean="0"/>
              <a:t>19/11/2020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695707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73EEAA-F594-4AC4-917B-CDDE276456A9}"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1307051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673EEAA-F594-4AC4-917B-CDDE276456A9}" type="datetimeFigureOut">
              <a:rPr lang="es-EC" smtClean="0"/>
              <a:t>19/11/2020</a:t>
            </a:fld>
            <a:endParaRPr lang="es-EC"/>
          </a:p>
        </p:txBody>
      </p:sp>
      <p:sp>
        <p:nvSpPr>
          <p:cNvPr id="5" name="Footer Placeholder 4"/>
          <p:cNvSpPr>
            <a:spLocks noGrp="1"/>
          </p:cNvSpPr>
          <p:nvPr>
            <p:ph type="ftr" sz="quarter" idx="11"/>
          </p:nvPr>
        </p:nvSpPr>
        <p:spPr>
          <a:xfrm>
            <a:off x="680321" y="5936188"/>
            <a:ext cx="6126805" cy="365125"/>
          </a:xfrm>
        </p:spPr>
        <p:txBody>
          <a:bodyPr/>
          <a:lstStyle/>
          <a:p>
            <a:endParaRPr lang="es-EC"/>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75FDC66-7363-4BA7-9671-1227C99B1174}" type="slidenum">
              <a:rPr lang="es-EC" smtClean="0"/>
              <a:t>‹Nº›</a:t>
            </a:fld>
            <a:endParaRPr lang="es-EC"/>
          </a:p>
        </p:txBody>
      </p:sp>
    </p:spTree>
    <p:extLst>
      <p:ext uri="{BB962C8B-B14F-4D97-AF65-F5344CB8AC3E}">
        <p14:creationId xmlns:p14="http://schemas.microsoft.com/office/powerpoint/2010/main" val="355137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673EEAA-F594-4AC4-917B-CDDE276456A9}"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144155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673EEAA-F594-4AC4-917B-CDDE276456A9}" type="datetimeFigureOut">
              <a:rPr lang="es-EC" smtClean="0"/>
              <a:t>19/11/2020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a:xfrm>
            <a:off x="10729455" y="2869895"/>
            <a:ext cx="1154151" cy="1090789"/>
          </a:xfrm>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423416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673EEAA-F594-4AC4-917B-CDDE276456A9}"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389535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673EEAA-F594-4AC4-917B-CDDE276456A9}" type="datetimeFigureOut">
              <a:rPr lang="es-EC" smtClean="0"/>
              <a:t>19/11/2020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304953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673EEAA-F594-4AC4-917B-CDDE276456A9}" type="datetimeFigureOut">
              <a:rPr lang="es-EC" smtClean="0"/>
              <a:t>19/11/2020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49522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673EEAA-F594-4AC4-917B-CDDE276456A9}" type="datetimeFigureOut">
              <a:rPr lang="es-EC" smtClean="0"/>
              <a:t>19/11/2020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303089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73EEAA-F594-4AC4-917B-CDDE276456A9}"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29771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673EEAA-F594-4AC4-917B-CDDE276456A9}" type="datetimeFigureOut">
              <a:rPr lang="es-EC" smtClean="0"/>
              <a:t>19/11/2020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E75FDC66-7363-4BA7-9671-1227C99B1174}" type="slidenum">
              <a:rPr lang="es-EC" smtClean="0"/>
              <a:t>‹Nº›</a:t>
            </a:fld>
            <a:endParaRPr lang="es-EC"/>
          </a:p>
        </p:txBody>
      </p:sp>
    </p:spTree>
    <p:extLst>
      <p:ext uri="{BB962C8B-B14F-4D97-AF65-F5344CB8AC3E}">
        <p14:creationId xmlns:p14="http://schemas.microsoft.com/office/powerpoint/2010/main" val="60131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673EEAA-F594-4AC4-917B-CDDE276456A9}" type="datetimeFigureOut">
              <a:rPr lang="es-EC" smtClean="0"/>
              <a:t>19/11/2020</a:t>
            </a:fld>
            <a:endParaRPr lang="es-EC"/>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75FDC66-7363-4BA7-9671-1227C99B1174}" type="slidenum">
              <a:rPr lang="es-EC" smtClean="0"/>
              <a:t>‹Nº›</a:t>
            </a:fld>
            <a:endParaRPr lang="es-EC"/>
          </a:p>
        </p:txBody>
      </p:sp>
    </p:spTree>
    <p:extLst>
      <p:ext uri="{BB962C8B-B14F-4D97-AF65-F5344CB8AC3E}">
        <p14:creationId xmlns:p14="http://schemas.microsoft.com/office/powerpoint/2010/main" val="17585406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xperto.dev/patron-de-diseno-java-composite/" TargetMode="External"/><Relationship Id="rId2" Type="http://schemas.openxmlformats.org/officeDocument/2006/relationships/hyperlink" Target="https://refactoring.guru/es/design-patterns/composite" TargetMode="External"/><Relationship Id="rId1" Type="http://schemas.openxmlformats.org/officeDocument/2006/relationships/slideLayout" Target="../slideLayouts/slideLayout2.xml"/><Relationship Id="rId4" Type="http://schemas.openxmlformats.org/officeDocument/2006/relationships/hyperlink" Target="https://informaticapc.com/patrones-de-diseno/composite.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46C9F34-B138-45B1-86BE-A7F3E26F0514}"/>
              </a:ext>
            </a:extLst>
          </p:cNvPr>
          <p:cNvSpPr>
            <a:spLocks noGrp="1"/>
          </p:cNvSpPr>
          <p:nvPr>
            <p:ph type="subTitle" idx="1"/>
          </p:nvPr>
        </p:nvSpPr>
        <p:spPr>
          <a:xfrm>
            <a:off x="1524000" y="2601119"/>
            <a:ext cx="9144000" cy="3561142"/>
          </a:xfrm>
        </p:spPr>
        <p:txBody>
          <a:bodyPr/>
          <a:lstStyle/>
          <a:p>
            <a:pPr algn="ctr"/>
            <a:r>
              <a:rPr lang="es-MX" dirty="0"/>
              <a:t>TRABAJO DE INVESTIGACIÓN</a:t>
            </a:r>
          </a:p>
          <a:p>
            <a:pPr algn="ctr"/>
            <a:endParaRPr lang="es-MX" dirty="0"/>
          </a:p>
          <a:p>
            <a:pPr algn="ctr"/>
            <a:r>
              <a:rPr lang="es-MX" dirty="0"/>
              <a:t>NOMBRE: Lisseth Reinoso</a:t>
            </a:r>
          </a:p>
          <a:p>
            <a:pPr algn="ctr"/>
            <a:endParaRPr lang="es-MX" dirty="0"/>
          </a:p>
          <a:p>
            <a:pPr algn="ctr"/>
            <a:r>
              <a:rPr lang="es-MX" dirty="0"/>
              <a:t>FECHA: 20/11/2020</a:t>
            </a:r>
          </a:p>
          <a:p>
            <a:pPr algn="ctr"/>
            <a:endParaRPr lang="es-EC" dirty="0"/>
          </a:p>
          <a:p>
            <a:pPr algn="ctr"/>
            <a:r>
              <a:rPr lang="es-EC" dirty="0"/>
              <a:t>TEMA: Java 12</a:t>
            </a:r>
          </a:p>
          <a:p>
            <a:pPr algn="ctr"/>
            <a:endParaRPr lang="es-MX" dirty="0"/>
          </a:p>
          <a:p>
            <a:endParaRPr lang="es-EC" dirty="0"/>
          </a:p>
        </p:txBody>
      </p:sp>
      <p:pic>
        <p:nvPicPr>
          <p:cNvPr id="1026" name="Picture 2" descr="Universidad Politécnica Salesiana">
            <a:extLst>
              <a:ext uri="{FF2B5EF4-FFF2-40B4-BE49-F238E27FC236}">
                <a16:creationId xmlns:a16="http://schemas.microsoft.com/office/drawing/2014/main" id="{B2ED9767-D052-4BB8-B9EB-E64718E64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391" y="152814"/>
            <a:ext cx="7496175"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871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B1F31A5-FA7B-400D-821C-110F35F50D69}"/>
              </a:ext>
            </a:extLst>
          </p:cNvPr>
          <p:cNvSpPr>
            <a:spLocks noGrp="1"/>
          </p:cNvSpPr>
          <p:nvPr>
            <p:ph idx="1"/>
          </p:nvPr>
        </p:nvSpPr>
        <p:spPr>
          <a:xfrm>
            <a:off x="680320" y="3519282"/>
            <a:ext cx="9613861" cy="3599316"/>
          </a:xfrm>
        </p:spPr>
        <p:txBody>
          <a:bodyPr/>
          <a:lstStyle/>
          <a:p>
            <a:r>
              <a:rPr lang="es-MX" dirty="0"/>
              <a:t>Resultado en consola:</a:t>
            </a:r>
            <a:endParaRPr lang="es-EC" dirty="0"/>
          </a:p>
        </p:txBody>
      </p:sp>
      <p:pic>
        <p:nvPicPr>
          <p:cNvPr id="4" name="Imagen 3">
            <a:extLst>
              <a:ext uri="{FF2B5EF4-FFF2-40B4-BE49-F238E27FC236}">
                <a16:creationId xmlns:a16="http://schemas.microsoft.com/office/drawing/2014/main" id="{D96F0BC6-DF8B-4679-9314-E7B5D307DF44}"/>
              </a:ext>
            </a:extLst>
          </p:cNvPr>
          <p:cNvPicPr>
            <a:picLocks noChangeAspect="1"/>
          </p:cNvPicPr>
          <p:nvPr/>
        </p:nvPicPr>
        <p:blipFill>
          <a:blip r:embed="rId2"/>
          <a:stretch>
            <a:fillRect/>
          </a:stretch>
        </p:blipFill>
        <p:spPr>
          <a:xfrm>
            <a:off x="5200650" y="3087191"/>
            <a:ext cx="5262930" cy="2231749"/>
          </a:xfrm>
          <a:prstGeom prst="rect">
            <a:avLst/>
          </a:prstGeom>
        </p:spPr>
      </p:pic>
    </p:spTree>
    <p:extLst>
      <p:ext uri="{BB962C8B-B14F-4D97-AF65-F5344CB8AC3E}">
        <p14:creationId xmlns:p14="http://schemas.microsoft.com/office/powerpoint/2010/main" val="2585547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052306-272B-4072-B0FA-BD0871958CD5}"/>
              </a:ext>
            </a:extLst>
          </p:cNvPr>
          <p:cNvSpPr>
            <a:spLocks noGrp="1"/>
          </p:cNvSpPr>
          <p:nvPr>
            <p:ph type="title"/>
          </p:nvPr>
        </p:nvSpPr>
        <p:spPr/>
        <p:txBody>
          <a:bodyPr/>
          <a:lstStyle/>
          <a:p>
            <a:r>
              <a:rPr lang="es-MX" b="1" dirty="0"/>
              <a:t>Aplicabilidad:</a:t>
            </a:r>
            <a:endParaRPr lang="es-EC" b="1" dirty="0"/>
          </a:p>
        </p:txBody>
      </p:sp>
      <p:sp>
        <p:nvSpPr>
          <p:cNvPr id="3" name="Marcador de contenido 2">
            <a:extLst>
              <a:ext uri="{FF2B5EF4-FFF2-40B4-BE49-F238E27FC236}">
                <a16:creationId xmlns:a16="http://schemas.microsoft.com/office/drawing/2014/main" id="{87016278-08DA-4D67-9FD8-809F335491E7}"/>
              </a:ext>
            </a:extLst>
          </p:cNvPr>
          <p:cNvSpPr>
            <a:spLocks noGrp="1"/>
          </p:cNvSpPr>
          <p:nvPr>
            <p:ph idx="1"/>
          </p:nvPr>
        </p:nvSpPr>
        <p:spPr/>
        <p:txBody>
          <a:bodyPr>
            <a:normAutofit fontScale="92500"/>
          </a:bodyPr>
          <a:lstStyle/>
          <a:p>
            <a:r>
              <a:rPr lang="es-MX" dirty="0"/>
              <a:t>Se utiliza el patrón Composite cuando se tenga que implementar una estructura de objetos en forma de árbol.</a:t>
            </a:r>
          </a:p>
          <a:p>
            <a:pPr marL="0" indent="0">
              <a:buNone/>
            </a:pPr>
            <a:r>
              <a:rPr lang="es-MX" dirty="0"/>
              <a:t>-</a:t>
            </a:r>
            <a:r>
              <a:rPr lang="es-MX" i="1" dirty="0"/>
              <a:t>Composite proporciona dos elementos básicos que comparten una interfaz común: hojas simples y contenedores complejos. Un contenedor puede estar compuesto por hojas y otros contenedores.</a:t>
            </a:r>
            <a:endParaRPr lang="es-EC" i="1" dirty="0"/>
          </a:p>
          <a:p>
            <a:r>
              <a:rPr lang="es-MX" dirty="0"/>
              <a:t>Se utiliza el patrón cuando se quiera que el código cliente trate elementos simples y complejos de la misma forma</a:t>
            </a:r>
            <a:r>
              <a:rPr lang="es-EC" dirty="0"/>
              <a:t>.</a:t>
            </a:r>
          </a:p>
          <a:p>
            <a:pPr marL="0" indent="0">
              <a:buNone/>
            </a:pPr>
            <a:r>
              <a:rPr lang="es-EC" dirty="0"/>
              <a:t>-</a:t>
            </a:r>
            <a:r>
              <a:rPr lang="es-EC" i="1" dirty="0"/>
              <a:t>Todos los elementos definidos por Composite comparten una interfaz común. Utilizando esta interfaz el cliente no tiene que preocuparse por la clase concreta de los objetos con los que funciona.</a:t>
            </a:r>
            <a:endParaRPr lang="es-MX" i="1" dirty="0"/>
          </a:p>
        </p:txBody>
      </p:sp>
    </p:spTree>
    <p:extLst>
      <p:ext uri="{BB962C8B-B14F-4D97-AF65-F5344CB8AC3E}">
        <p14:creationId xmlns:p14="http://schemas.microsoft.com/office/powerpoint/2010/main" val="66950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60505-C23C-4F99-A276-19A11A0EFDC8}"/>
              </a:ext>
            </a:extLst>
          </p:cNvPr>
          <p:cNvSpPr>
            <a:spLocks noGrp="1"/>
          </p:cNvSpPr>
          <p:nvPr>
            <p:ph type="title"/>
          </p:nvPr>
        </p:nvSpPr>
        <p:spPr>
          <a:xfrm>
            <a:off x="494791" y="779732"/>
            <a:ext cx="9613861" cy="1080938"/>
          </a:xfrm>
        </p:spPr>
        <p:txBody>
          <a:bodyPr/>
          <a:lstStyle/>
          <a:p>
            <a:r>
              <a:rPr lang="es-MX" b="1" dirty="0"/>
              <a:t>Pros y Contras:</a:t>
            </a:r>
            <a:endParaRPr lang="es-EC" b="1" dirty="0"/>
          </a:p>
        </p:txBody>
      </p:sp>
      <p:sp>
        <p:nvSpPr>
          <p:cNvPr id="3" name="Marcador de contenido 2">
            <a:extLst>
              <a:ext uri="{FF2B5EF4-FFF2-40B4-BE49-F238E27FC236}">
                <a16:creationId xmlns:a16="http://schemas.microsoft.com/office/drawing/2014/main" id="{AEDC8289-C90C-45CF-9E29-D315912A805E}"/>
              </a:ext>
            </a:extLst>
          </p:cNvPr>
          <p:cNvSpPr>
            <a:spLocks noGrp="1"/>
          </p:cNvSpPr>
          <p:nvPr>
            <p:ph idx="1"/>
          </p:nvPr>
        </p:nvSpPr>
        <p:spPr/>
        <p:txBody>
          <a:bodyPr>
            <a:normAutofit lnSpcReduction="10000"/>
          </a:bodyPr>
          <a:lstStyle/>
          <a:p>
            <a:r>
              <a:rPr lang="es-MX" dirty="0"/>
              <a:t>PROS:</a:t>
            </a:r>
          </a:p>
          <a:p>
            <a:pPr marL="0" indent="0">
              <a:buNone/>
            </a:pPr>
            <a:r>
              <a:rPr lang="es-MX" dirty="0"/>
              <a:t>-Se puede trabajar con estructuras de árboles complejas, utiliza el polimorfismo y la recursión a su favor.</a:t>
            </a:r>
          </a:p>
          <a:p>
            <a:pPr marL="0" indent="0">
              <a:buNone/>
            </a:pPr>
            <a:r>
              <a:rPr lang="es-MX" dirty="0"/>
              <a:t>-Principio de abierto/cerrado. Se puede introducir nuevos tipos de elementos en la aplicación son descomponer el código existente.</a:t>
            </a:r>
          </a:p>
          <a:p>
            <a:r>
              <a:rPr lang="es-MX" dirty="0"/>
              <a:t>CONTRAS:</a:t>
            </a:r>
          </a:p>
          <a:p>
            <a:pPr marL="0" indent="0">
              <a:buNone/>
            </a:pPr>
            <a:r>
              <a:rPr lang="es-MX" dirty="0"/>
              <a:t>- Resulta difícil proporcionar una interfaz común para las clases cuya funcionalidad difiere demasiado. En algunos casos se tiene que generalizar en exceso la interfaz componente causando que sea complejo de comprender.</a:t>
            </a:r>
            <a:endParaRPr lang="es-EC" dirty="0"/>
          </a:p>
        </p:txBody>
      </p:sp>
    </p:spTree>
    <p:extLst>
      <p:ext uri="{BB962C8B-B14F-4D97-AF65-F5344CB8AC3E}">
        <p14:creationId xmlns:p14="http://schemas.microsoft.com/office/powerpoint/2010/main" val="291279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8D40A-FF3B-45EF-8A51-435A994D4FAC}"/>
              </a:ext>
            </a:extLst>
          </p:cNvPr>
          <p:cNvSpPr>
            <a:spLocks noGrp="1"/>
          </p:cNvSpPr>
          <p:nvPr>
            <p:ph type="title"/>
          </p:nvPr>
        </p:nvSpPr>
        <p:spPr/>
        <p:txBody>
          <a:bodyPr/>
          <a:lstStyle/>
          <a:p>
            <a:r>
              <a:rPr lang="es-MX" b="1" dirty="0"/>
              <a:t>Relaciones con otros patrones:</a:t>
            </a:r>
            <a:endParaRPr lang="es-EC" b="1" dirty="0"/>
          </a:p>
        </p:txBody>
      </p:sp>
      <p:sp>
        <p:nvSpPr>
          <p:cNvPr id="3" name="Marcador de contenido 2">
            <a:extLst>
              <a:ext uri="{FF2B5EF4-FFF2-40B4-BE49-F238E27FC236}">
                <a16:creationId xmlns:a16="http://schemas.microsoft.com/office/drawing/2014/main" id="{3AE79F64-F872-46A4-AF09-6B5F311CBCED}"/>
              </a:ext>
            </a:extLst>
          </p:cNvPr>
          <p:cNvSpPr>
            <a:spLocks noGrp="1"/>
          </p:cNvSpPr>
          <p:nvPr>
            <p:ph idx="1"/>
          </p:nvPr>
        </p:nvSpPr>
        <p:spPr/>
        <p:txBody>
          <a:bodyPr>
            <a:normAutofit lnSpcReduction="10000"/>
          </a:bodyPr>
          <a:lstStyle/>
          <a:p>
            <a:r>
              <a:rPr lang="es-MX" b="1" i="1" dirty="0" err="1"/>
              <a:t>Builder</a:t>
            </a:r>
            <a:r>
              <a:rPr lang="es-MX" b="1" i="1" dirty="0"/>
              <a:t>:</a:t>
            </a:r>
            <a:r>
              <a:rPr lang="es-MX" dirty="0"/>
              <a:t> Se lo puede utilizar al crear árboles Composite complejos porque se puede programar sus pasos de construcción para que funcionen de forma recursiva.</a:t>
            </a:r>
          </a:p>
          <a:p>
            <a:r>
              <a:rPr lang="es-EC" b="1" i="1" dirty="0" err="1"/>
              <a:t>Chain</a:t>
            </a:r>
            <a:r>
              <a:rPr lang="es-EC" b="1" i="1" dirty="0"/>
              <a:t> </a:t>
            </a:r>
            <a:r>
              <a:rPr lang="es-EC" b="1" i="1" dirty="0" err="1"/>
              <a:t>of</a:t>
            </a:r>
            <a:r>
              <a:rPr lang="es-EC" b="1" i="1" dirty="0"/>
              <a:t> </a:t>
            </a:r>
            <a:r>
              <a:rPr lang="es-EC" b="1" i="1" dirty="0" err="1"/>
              <a:t>Responsibility</a:t>
            </a:r>
            <a:r>
              <a:rPr lang="es-EC" b="1" i="1" dirty="0"/>
              <a:t>:  </a:t>
            </a:r>
            <a:r>
              <a:rPr lang="es-EC" dirty="0"/>
              <a:t>A menudo es utilizado con Composite ya que cuando un componente hoja recibe una solicitud  puede pasarla a lo largo de la cadena de todos los componentes padre hasta la raíz del árbol objetos.</a:t>
            </a:r>
          </a:p>
          <a:p>
            <a:r>
              <a:rPr lang="es-EC" b="1" i="1" dirty="0"/>
              <a:t>Iteradores:</a:t>
            </a:r>
            <a:r>
              <a:rPr lang="es-EC" dirty="0"/>
              <a:t> Se lo utiliza para recorrer el árbol Composite,</a:t>
            </a:r>
          </a:p>
          <a:p>
            <a:r>
              <a:rPr lang="es-EC" b="1" i="1" dirty="0" err="1"/>
              <a:t>Visitor</a:t>
            </a:r>
            <a:r>
              <a:rPr lang="es-EC" b="1" i="1" dirty="0"/>
              <a:t>:</a:t>
            </a:r>
            <a:r>
              <a:rPr lang="es-EC" dirty="0"/>
              <a:t> Sirve para ejecutar una operación sobre un árbol Composite entero.</a:t>
            </a:r>
          </a:p>
        </p:txBody>
      </p:sp>
    </p:spTree>
    <p:extLst>
      <p:ext uri="{BB962C8B-B14F-4D97-AF65-F5344CB8AC3E}">
        <p14:creationId xmlns:p14="http://schemas.microsoft.com/office/powerpoint/2010/main" val="39034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EE008E-AFDA-4EB4-86F7-01A829648DF9}"/>
              </a:ext>
            </a:extLst>
          </p:cNvPr>
          <p:cNvSpPr>
            <a:spLocks noGrp="1"/>
          </p:cNvSpPr>
          <p:nvPr>
            <p:ph idx="1"/>
          </p:nvPr>
        </p:nvSpPr>
        <p:spPr>
          <a:xfrm>
            <a:off x="732182" y="2159579"/>
            <a:ext cx="10515600" cy="4351338"/>
          </a:xfrm>
        </p:spPr>
        <p:txBody>
          <a:bodyPr/>
          <a:lstStyle/>
          <a:p>
            <a:r>
              <a:rPr lang="es-MX" b="1" i="1" dirty="0" err="1"/>
              <a:t>Flyweights</a:t>
            </a:r>
            <a:r>
              <a:rPr lang="es-MX" b="1" i="1" dirty="0"/>
              <a:t>: </a:t>
            </a:r>
            <a:r>
              <a:rPr lang="es-MX" dirty="0"/>
              <a:t>Se puede implementar nodos de hoja compartidos del árbol para ahorrar memoria RAM.</a:t>
            </a:r>
          </a:p>
          <a:p>
            <a:r>
              <a:rPr lang="es-MX" b="1" i="1" dirty="0" err="1"/>
              <a:t>Decorator</a:t>
            </a:r>
            <a:r>
              <a:rPr lang="es-MX" b="1" i="1" dirty="0"/>
              <a:t>: </a:t>
            </a:r>
            <a:r>
              <a:rPr lang="es-MX" dirty="0"/>
              <a:t>Tiene un diagrama de estructura similar al de Composite ya que ambos se basan en la composición recursiva para organizar un número indefinido de objetos.</a:t>
            </a:r>
          </a:p>
          <a:p>
            <a:pPr marL="0" indent="0">
              <a:buNone/>
            </a:pPr>
            <a:endParaRPr lang="es-EC" dirty="0"/>
          </a:p>
        </p:txBody>
      </p:sp>
    </p:spTree>
    <p:extLst>
      <p:ext uri="{BB962C8B-B14F-4D97-AF65-F5344CB8AC3E}">
        <p14:creationId xmlns:p14="http://schemas.microsoft.com/office/powerpoint/2010/main" val="737328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CF286-C4F6-4706-9FF5-203AD2192CEB}"/>
              </a:ext>
            </a:extLst>
          </p:cNvPr>
          <p:cNvSpPr>
            <a:spLocks noGrp="1"/>
          </p:cNvSpPr>
          <p:nvPr>
            <p:ph type="title"/>
          </p:nvPr>
        </p:nvSpPr>
        <p:spPr/>
        <p:txBody>
          <a:bodyPr/>
          <a:lstStyle/>
          <a:p>
            <a:r>
              <a:rPr lang="es-MX" dirty="0"/>
              <a:t>Bibliografía:</a:t>
            </a:r>
            <a:endParaRPr lang="es-EC" dirty="0"/>
          </a:p>
        </p:txBody>
      </p:sp>
      <p:sp>
        <p:nvSpPr>
          <p:cNvPr id="3" name="Marcador de contenido 2">
            <a:extLst>
              <a:ext uri="{FF2B5EF4-FFF2-40B4-BE49-F238E27FC236}">
                <a16:creationId xmlns:a16="http://schemas.microsoft.com/office/drawing/2014/main" id="{4C7CB3D2-A1A0-437C-AC50-EB4A208F5D89}"/>
              </a:ext>
            </a:extLst>
          </p:cNvPr>
          <p:cNvSpPr>
            <a:spLocks noGrp="1"/>
          </p:cNvSpPr>
          <p:nvPr>
            <p:ph idx="1"/>
          </p:nvPr>
        </p:nvSpPr>
        <p:spPr/>
        <p:txBody>
          <a:bodyPr/>
          <a:lstStyle/>
          <a:p>
            <a:r>
              <a:rPr lang="es-EC" dirty="0">
                <a:hlinkClick r:id="rId2"/>
              </a:rPr>
              <a:t>https://refactoring.guru/es/design-patterns/composite</a:t>
            </a:r>
            <a:endParaRPr lang="es-EC" dirty="0"/>
          </a:p>
          <a:p>
            <a:r>
              <a:rPr lang="es-EC" dirty="0">
                <a:hlinkClick r:id="rId3"/>
              </a:rPr>
              <a:t>https://experto.dev/patron-de-diseno-java-composite/</a:t>
            </a:r>
            <a:endParaRPr lang="es-EC" dirty="0"/>
          </a:p>
          <a:p>
            <a:r>
              <a:rPr lang="es-EC" dirty="0">
                <a:hlinkClick r:id="rId4"/>
              </a:rPr>
              <a:t>https://informaticapc.com/patrones-de-diseno/composite.php</a:t>
            </a:r>
            <a:endParaRPr lang="es-EC" dirty="0"/>
          </a:p>
          <a:p>
            <a:endParaRPr lang="es-EC" dirty="0"/>
          </a:p>
        </p:txBody>
      </p:sp>
    </p:spTree>
    <p:extLst>
      <p:ext uri="{BB962C8B-B14F-4D97-AF65-F5344CB8AC3E}">
        <p14:creationId xmlns:p14="http://schemas.microsoft.com/office/powerpoint/2010/main" val="963961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BE4CE1-0CB7-48CE-B91F-49E7A3C964AF}"/>
              </a:ext>
            </a:extLst>
          </p:cNvPr>
          <p:cNvSpPr>
            <a:spLocks noGrp="1"/>
          </p:cNvSpPr>
          <p:nvPr>
            <p:ph type="title"/>
          </p:nvPr>
        </p:nvSpPr>
        <p:spPr/>
        <p:txBody>
          <a:bodyPr/>
          <a:lstStyle/>
          <a:p>
            <a:r>
              <a:rPr lang="es-MX" b="1" dirty="0"/>
              <a:t>COMPOSITE</a:t>
            </a:r>
            <a:endParaRPr lang="es-EC" b="1" dirty="0"/>
          </a:p>
        </p:txBody>
      </p:sp>
      <p:sp>
        <p:nvSpPr>
          <p:cNvPr id="3" name="Marcador de contenido 2">
            <a:extLst>
              <a:ext uri="{FF2B5EF4-FFF2-40B4-BE49-F238E27FC236}">
                <a16:creationId xmlns:a16="http://schemas.microsoft.com/office/drawing/2014/main" id="{E652E600-9AD6-4079-AAA5-8DEF027719AD}"/>
              </a:ext>
            </a:extLst>
          </p:cNvPr>
          <p:cNvSpPr>
            <a:spLocks noGrp="1"/>
          </p:cNvSpPr>
          <p:nvPr>
            <p:ph idx="1"/>
          </p:nvPr>
        </p:nvSpPr>
        <p:spPr>
          <a:xfrm>
            <a:off x="838200" y="1507573"/>
            <a:ext cx="10515600" cy="4985302"/>
          </a:xfrm>
        </p:spPr>
        <p:txBody>
          <a:bodyPr>
            <a:normAutofit fontScale="92500"/>
          </a:bodyPr>
          <a:lstStyle/>
          <a:p>
            <a:r>
              <a:rPr lang="es-MX" b="1" dirty="0"/>
              <a:t>¿Cuál es su propósito?</a:t>
            </a:r>
          </a:p>
          <a:p>
            <a:pPr marL="0" indent="0" algn="just">
              <a:buNone/>
            </a:pPr>
            <a:r>
              <a:rPr lang="es-MX" dirty="0"/>
              <a:t>Es un patrón de diseño estructural que permite componer objetos en estructuras de un árbol y poder trabajar como si fueran objetos individuales.</a:t>
            </a:r>
          </a:p>
          <a:p>
            <a:pPr marL="0" indent="0">
              <a:buNone/>
            </a:pPr>
            <a:endParaRPr lang="es-MX" b="1" dirty="0"/>
          </a:p>
          <a:p>
            <a:pPr marL="0" indent="0">
              <a:buNone/>
            </a:pPr>
            <a:r>
              <a:rPr lang="es-MX" b="1" i="1" dirty="0">
                <a:solidFill>
                  <a:srgbClr val="002060"/>
                </a:solidFill>
              </a:rPr>
              <a:t>Partes:</a:t>
            </a:r>
            <a:endParaRPr lang="es-MX" b="1" dirty="0">
              <a:solidFill>
                <a:srgbClr val="002060"/>
              </a:solidFill>
            </a:endParaRPr>
          </a:p>
          <a:p>
            <a:pPr marL="0" indent="0" algn="just">
              <a:buNone/>
            </a:pPr>
            <a:r>
              <a:rPr lang="es-MX" dirty="0"/>
              <a:t>-Componente (Composite ) :Interfaz o clase abstracta donde se implementan las clases.</a:t>
            </a:r>
          </a:p>
          <a:p>
            <a:pPr marL="0" indent="0" algn="just">
              <a:buNone/>
            </a:pPr>
            <a:r>
              <a:rPr lang="es-MX" dirty="0"/>
              <a:t>-Hoja(Leaf): Objeto que fue implementado a partir del componente.</a:t>
            </a:r>
          </a:p>
          <a:p>
            <a:pPr marL="0" indent="0" algn="just">
              <a:buNone/>
            </a:pPr>
            <a:r>
              <a:rPr lang="es-MX" dirty="0"/>
              <a:t>-Composición: componente  con hojas.</a:t>
            </a:r>
          </a:p>
          <a:p>
            <a:pPr marL="0" indent="0" algn="just">
              <a:buNone/>
            </a:pPr>
            <a:r>
              <a:rPr lang="es-MX" dirty="0"/>
              <a:t>-Cliente: Clase que maneja el composite a través de la interfaz del Componente</a:t>
            </a:r>
          </a:p>
          <a:p>
            <a:pPr marL="0" indent="0">
              <a:buNone/>
            </a:pPr>
            <a:br>
              <a:rPr lang="es-MX" dirty="0"/>
            </a:br>
            <a:endParaRPr lang="es-EC" dirty="0"/>
          </a:p>
        </p:txBody>
      </p:sp>
    </p:spTree>
    <p:extLst>
      <p:ext uri="{BB962C8B-B14F-4D97-AF65-F5344CB8AC3E}">
        <p14:creationId xmlns:p14="http://schemas.microsoft.com/office/powerpoint/2010/main" val="3673974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CF3226-7E71-4C91-B5D8-0BD266E51D4C}"/>
              </a:ext>
            </a:extLst>
          </p:cNvPr>
          <p:cNvSpPr>
            <a:spLocks noGrp="1"/>
          </p:cNvSpPr>
          <p:nvPr>
            <p:ph type="title"/>
          </p:nvPr>
        </p:nvSpPr>
        <p:spPr>
          <a:xfrm>
            <a:off x="556591" y="0"/>
            <a:ext cx="10797209" cy="1325563"/>
          </a:xfrm>
        </p:spPr>
        <p:txBody>
          <a:bodyPr/>
          <a:lstStyle/>
          <a:p>
            <a:r>
              <a:rPr lang="es-MX" b="1" dirty="0"/>
              <a:t>Estructura:</a:t>
            </a:r>
            <a:endParaRPr lang="es-EC" b="1" dirty="0"/>
          </a:p>
        </p:txBody>
      </p:sp>
      <p:sp>
        <p:nvSpPr>
          <p:cNvPr id="6" name="Marcador de contenido 5">
            <a:extLst>
              <a:ext uri="{FF2B5EF4-FFF2-40B4-BE49-F238E27FC236}">
                <a16:creationId xmlns:a16="http://schemas.microsoft.com/office/drawing/2014/main" id="{42212DAA-BCB1-4461-A920-5FCB1ED7724A}"/>
              </a:ext>
            </a:extLst>
          </p:cNvPr>
          <p:cNvSpPr>
            <a:spLocks noGrp="1"/>
          </p:cNvSpPr>
          <p:nvPr>
            <p:ph idx="1"/>
          </p:nvPr>
        </p:nvSpPr>
        <p:spPr>
          <a:xfrm>
            <a:off x="838200" y="1494320"/>
            <a:ext cx="10515600" cy="4351338"/>
          </a:xfrm>
        </p:spPr>
        <p:txBody>
          <a:bodyPr>
            <a:normAutofit/>
          </a:bodyPr>
          <a:lstStyle/>
          <a:p>
            <a:r>
              <a:rPr lang="es-MX" dirty="0"/>
              <a:t>1</a:t>
            </a:r>
            <a:r>
              <a:rPr lang="es-MX" b="1" i="1" dirty="0"/>
              <a:t>. Interfaz Componente: </a:t>
            </a:r>
            <a:r>
              <a:rPr lang="es-MX" dirty="0"/>
              <a:t>Describe las operaciones que son comunes a elementos simples y complejos del árbol.</a:t>
            </a:r>
          </a:p>
          <a:p>
            <a:r>
              <a:rPr lang="es-MX" dirty="0"/>
              <a:t>2. </a:t>
            </a:r>
            <a:r>
              <a:rPr lang="es-MX" b="1" i="1" dirty="0"/>
              <a:t>Hoja: </a:t>
            </a:r>
            <a:r>
              <a:rPr lang="es-MX" dirty="0"/>
              <a:t>Elemento básico de el árbol que no tiene subelementos.</a:t>
            </a:r>
          </a:p>
        </p:txBody>
      </p:sp>
      <p:pic>
        <p:nvPicPr>
          <p:cNvPr id="9" name="Imagen 8">
            <a:extLst>
              <a:ext uri="{FF2B5EF4-FFF2-40B4-BE49-F238E27FC236}">
                <a16:creationId xmlns:a16="http://schemas.microsoft.com/office/drawing/2014/main" id="{CACE38F0-C842-4640-BD5A-71814E9DDE4F}"/>
              </a:ext>
            </a:extLst>
          </p:cNvPr>
          <p:cNvPicPr>
            <a:picLocks noChangeAspect="1"/>
          </p:cNvPicPr>
          <p:nvPr/>
        </p:nvPicPr>
        <p:blipFill>
          <a:blip r:embed="rId2"/>
          <a:stretch>
            <a:fillRect/>
          </a:stretch>
        </p:blipFill>
        <p:spPr>
          <a:xfrm>
            <a:off x="2534063" y="3126649"/>
            <a:ext cx="7789379" cy="3162255"/>
          </a:xfrm>
          <a:prstGeom prst="rect">
            <a:avLst/>
          </a:prstGeom>
        </p:spPr>
      </p:pic>
    </p:spTree>
    <p:extLst>
      <p:ext uri="{BB962C8B-B14F-4D97-AF65-F5344CB8AC3E}">
        <p14:creationId xmlns:p14="http://schemas.microsoft.com/office/powerpoint/2010/main" val="22437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216B78-0478-4DE8-9E32-96BCBE40C285}"/>
              </a:ext>
            </a:extLst>
          </p:cNvPr>
          <p:cNvSpPr>
            <a:spLocks noGrp="1"/>
          </p:cNvSpPr>
          <p:nvPr>
            <p:ph idx="1"/>
          </p:nvPr>
        </p:nvSpPr>
        <p:spPr>
          <a:xfrm>
            <a:off x="679174" y="367886"/>
            <a:ext cx="10515600" cy="4351338"/>
          </a:xfrm>
        </p:spPr>
        <p:txBody>
          <a:bodyPr/>
          <a:lstStyle/>
          <a:p>
            <a:r>
              <a:rPr lang="es-MX" dirty="0"/>
              <a:t>3.</a:t>
            </a:r>
            <a:r>
              <a:rPr lang="es-MX" b="1" i="1" dirty="0"/>
              <a:t>Contenedor:</a:t>
            </a:r>
            <a:r>
              <a:rPr lang="es-MX" dirty="0"/>
              <a:t> También llamado </a:t>
            </a:r>
            <a:r>
              <a:rPr lang="es-MX" i="1" dirty="0"/>
              <a:t>compuesto</a:t>
            </a:r>
            <a:r>
              <a:rPr lang="es-MX" dirty="0"/>
              <a:t> o </a:t>
            </a:r>
            <a:r>
              <a:rPr lang="es-MX" i="1" dirty="0"/>
              <a:t>nodo </a:t>
            </a:r>
            <a:r>
              <a:rPr lang="es-MX" dirty="0"/>
              <a:t>es un elemento que tiene subelementos. No conoce las clases concretas de sus hijos.</a:t>
            </a:r>
          </a:p>
          <a:p>
            <a:pPr marL="0" indent="0">
              <a:buNone/>
            </a:pPr>
            <a:r>
              <a:rPr lang="es-MX" dirty="0"/>
              <a:t>Funciona con todos los subelementos únicamente a través de la interfaz componente.</a:t>
            </a:r>
          </a:p>
          <a:p>
            <a:r>
              <a:rPr lang="es-MX" dirty="0"/>
              <a:t>4.</a:t>
            </a:r>
            <a:r>
              <a:rPr lang="es-MX" b="1" i="1" dirty="0"/>
              <a:t>Cliente: </a:t>
            </a:r>
            <a:r>
              <a:rPr lang="es-MX" dirty="0"/>
              <a:t>Funciona con todos los elementos a través de la interfaz componente. El cliente puede funcionar de la misma manera tanto con elementos simples como complejos del árbol.</a:t>
            </a:r>
          </a:p>
          <a:p>
            <a:pPr marL="0" indent="0">
              <a:buNone/>
            </a:pPr>
            <a:endParaRPr lang="es-EC" dirty="0"/>
          </a:p>
          <a:p>
            <a:endParaRPr lang="es-EC" dirty="0"/>
          </a:p>
        </p:txBody>
      </p:sp>
      <p:pic>
        <p:nvPicPr>
          <p:cNvPr id="4" name="Imagen 3">
            <a:extLst>
              <a:ext uri="{FF2B5EF4-FFF2-40B4-BE49-F238E27FC236}">
                <a16:creationId xmlns:a16="http://schemas.microsoft.com/office/drawing/2014/main" id="{7A6F4CB9-A24D-4473-9851-3A701520A5C6}"/>
              </a:ext>
            </a:extLst>
          </p:cNvPr>
          <p:cNvPicPr>
            <a:picLocks noChangeAspect="1"/>
          </p:cNvPicPr>
          <p:nvPr/>
        </p:nvPicPr>
        <p:blipFill>
          <a:blip r:embed="rId2"/>
          <a:stretch>
            <a:fillRect/>
          </a:stretch>
        </p:blipFill>
        <p:spPr>
          <a:xfrm>
            <a:off x="2454550" y="3429000"/>
            <a:ext cx="7789379" cy="3162255"/>
          </a:xfrm>
          <a:prstGeom prst="rect">
            <a:avLst/>
          </a:prstGeom>
        </p:spPr>
      </p:pic>
    </p:spTree>
    <p:extLst>
      <p:ext uri="{BB962C8B-B14F-4D97-AF65-F5344CB8AC3E}">
        <p14:creationId xmlns:p14="http://schemas.microsoft.com/office/powerpoint/2010/main" val="277908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EE2AC4-E339-4B20-AAA9-D3E2B1ABD2AA}"/>
              </a:ext>
            </a:extLst>
          </p:cNvPr>
          <p:cNvSpPr>
            <a:spLocks noGrp="1"/>
          </p:cNvSpPr>
          <p:nvPr>
            <p:ph type="title"/>
          </p:nvPr>
        </p:nvSpPr>
        <p:spPr/>
        <p:txBody>
          <a:bodyPr/>
          <a:lstStyle/>
          <a:p>
            <a:r>
              <a:rPr lang="es-MX" b="1" dirty="0"/>
              <a:t>EJEMPLO:</a:t>
            </a:r>
            <a:endParaRPr lang="es-EC" b="1" dirty="0"/>
          </a:p>
        </p:txBody>
      </p:sp>
      <p:sp>
        <p:nvSpPr>
          <p:cNvPr id="9" name="Marcador de contenido 8">
            <a:extLst>
              <a:ext uri="{FF2B5EF4-FFF2-40B4-BE49-F238E27FC236}">
                <a16:creationId xmlns:a16="http://schemas.microsoft.com/office/drawing/2014/main" id="{AD7FF311-7600-4F34-A582-ABF956F0DC6D}"/>
              </a:ext>
            </a:extLst>
          </p:cNvPr>
          <p:cNvSpPr>
            <a:spLocks noGrp="1"/>
          </p:cNvSpPr>
          <p:nvPr>
            <p:ph idx="1"/>
          </p:nvPr>
        </p:nvSpPr>
        <p:spPr>
          <a:xfrm>
            <a:off x="680321" y="2336872"/>
            <a:ext cx="10703296" cy="3767899"/>
          </a:xfrm>
        </p:spPr>
        <p:txBody>
          <a:bodyPr/>
          <a:lstStyle/>
          <a:p>
            <a:r>
              <a:rPr lang="es-MX" b="0" i="0" dirty="0">
                <a:solidFill>
                  <a:srgbClr val="333333"/>
                </a:solidFill>
                <a:effectLst/>
                <a:latin typeface="Helvetica Neue"/>
              </a:rPr>
              <a:t>Un ejemplo Composite Empleado del cual se crea un Manager y Desarrollador. Un Manager maneja varios desarrolladores que dependen de él.</a:t>
            </a:r>
            <a:endParaRPr lang="es-EC" dirty="0"/>
          </a:p>
        </p:txBody>
      </p:sp>
      <p:pic>
        <p:nvPicPr>
          <p:cNvPr id="11" name="Imagen 10">
            <a:extLst>
              <a:ext uri="{FF2B5EF4-FFF2-40B4-BE49-F238E27FC236}">
                <a16:creationId xmlns:a16="http://schemas.microsoft.com/office/drawing/2014/main" id="{0C860901-7E06-41AC-95CF-0970341F49E9}"/>
              </a:ext>
            </a:extLst>
          </p:cNvPr>
          <p:cNvPicPr>
            <a:picLocks noChangeAspect="1"/>
          </p:cNvPicPr>
          <p:nvPr/>
        </p:nvPicPr>
        <p:blipFill>
          <a:blip r:embed="rId2"/>
          <a:stretch>
            <a:fillRect/>
          </a:stretch>
        </p:blipFill>
        <p:spPr>
          <a:xfrm>
            <a:off x="1981200" y="3475871"/>
            <a:ext cx="8229600" cy="2628900"/>
          </a:xfrm>
          <a:prstGeom prst="rect">
            <a:avLst/>
          </a:prstGeom>
        </p:spPr>
      </p:pic>
    </p:spTree>
    <p:extLst>
      <p:ext uri="{BB962C8B-B14F-4D97-AF65-F5344CB8AC3E}">
        <p14:creationId xmlns:p14="http://schemas.microsoft.com/office/powerpoint/2010/main" val="255316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B0F170-8B44-4C64-B769-F10B163E2AF1}"/>
              </a:ext>
            </a:extLst>
          </p:cNvPr>
          <p:cNvSpPr>
            <a:spLocks noGrp="1"/>
          </p:cNvSpPr>
          <p:nvPr>
            <p:ph idx="1"/>
          </p:nvPr>
        </p:nvSpPr>
        <p:spPr>
          <a:xfrm>
            <a:off x="652551" y="2972977"/>
            <a:ext cx="9613861" cy="3599316"/>
          </a:xfrm>
        </p:spPr>
        <p:txBody>
          <a:bodyPr/>
          <a:lstStyle/>
          <a:p>
            <a:pPr marL="0" indent="0">
              <a:buNone/>
            </a:pPr>
            <a:r>
              <a:rPr lang="es-MX" dirty="0"/>
              <a:t>Creamos la Interface ósea el componente.</a:t>
            </a:r>
          </a:p>
          <a:p>
            <a:pPr marL="0" indent="0">
              <a:buNone/>
            </a:pPr>
            <a:r>
              <a:rPr lang="es-MX" dirty="0"/>
              <a:t>Empleado= Componente.</a:t>
            </a:r>
          </a:p>
          <a:p>
            <a:pPr marL="0" indent="0">
              <a:buNone/>
            </a:pPr>
            <a:r>
              <a:rPr lang="es-MX" dirty="0"/>
              <a:t> </a:t>
            </a:r>
            <a:endParaRPr lang="es-EC" dirty="0"/>
          </a:p>
        </p:txBody>
      </p:sp>
      <p:pic>
        <p:nvPicPr>
          <p:cNvPr id="4" name="Imagen 3">
            <a:extLst>
              <a:ext uri="{FF2B5EF4-FFF2-40B4-BE49-F238E27FC236}">
                <a16:creationId xmlns:a16="http://schemas.microsoft.com/office/drawing/2014/main" id="{6152B5A6-DD9E-41B2-BE91-7D3CD7D4A9CF}"/>
              </a:ext>
            </a:extLst>
          </p:cNvPr>
          <p:cNvPicPr>
            <a:picLocks noChangeAspect="1"/>
          </p:cNvPicPr>
          <p:nvPr/>
        </p:nvPicPr>
        <p:blipFill>
          <a:blip r:embed="rId2"/>
          <a:stretch>
            <a:fillRect/>
          </a:stretch>
        </p:blipFill>
        <p:spPr>
          <a:xfrm>
            <a:off x="6732519" y="2541104"/>
            <a:ext cx="2914650" cy="2438400"/>
          </a:xfrm>
          <a:prstGeom prst="rect">
            <a:avLst/>
          </a:prstGeom>
        </p:spPr>
      </p:pic>
    </p:spTree>
    <p:extLst>
      <p:ext uri="{BB962C8B-B14F-4D97-AF65-F5344CB8AC3E}">
        <p14:creationId xmlns:p14="http://schemas.microsoft.com/office/powerpoint/2010/main" val="428175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3FF3D68-DF3C-483D-B6D1-8743CB714578}"/>
              </a:ext>
            </a:extLst>
          </p:cNvPr>
          <p:cNvSpPr>
            <a:spLocks noGrp="1"/>
          </p:cNvSpPr>
          <p:nvPr>
            <p:ph idx="1"/>
          </p:nvPr>
        </p:nvSpPr>
        <p:spPr>
          <a:xfrm>
            <a:off x="1091139" y="3258684"/>
            <a:ext cx="9613861" cy="3599316"/>
          </a:xfrm>
        </p:spPr>
        <p:txBody>
          <a:bodyPr/>
          <a:lstStyle/>
          <a:p>
            <a:r>
              <a:rPr lang="es-MX" dirty="0"/>
              <a:t>Creamos la clase Manager </a:t>
            </a:r>
          </a:p>
          <a:p>
            <a:pPr marL="0" indent="0">
              <a:buNone/>
            </a:pPr>
            <a:r>
              <a:rPr lang="es-MX" dirty="0"/>
              <a:t>es decir el composite.</a:t>
            </a:r>
          </a:p>
        </p:txBody>
      </p:sp>
      <p:pic>
        <p:nvPicPr>
          <p:cNvPr id="4" name="Imagen 3">
            <a:extLst>
              <a:ext uri="{FF2B5EF4-FFF2-40B4-BE49-F238E27FC236}">
                <a16:creationId xmlns:a16="http://schemas.microsoft.com/office/drawing/2014/main" id="{D9037DEF-C51D-4E36-87AE-6F5429AA8227}"/>
              </a:ext>
            </a:extLst>
          </p:cNvPr>
          <p:cNvPicPr>
            <a:picLocks noChangeAspect="1"/>
          </p:cNvPicPr>
          <p:nvPr/>
        </p:nvPicPr>
        <p:blipFill>
          <a:blip r:embed="rId2"/>
          <a:stretch>
            <a:fillRect/>
          </a:stretch>
        </p:blipFill>
        <p:spPr>
          <a:xfrm>
            <a:off x="5798382" y="299784"/>
            <a:ext cx="3769688" cy="3937407"/>
          </a:xfrm>
          <a:prstGeom prst="rect">
            <a:avLst/>
          </a:prstGeom>
        </p:spPr>
      </p:pic>
      <p:pic>
        <p:nvPicPr>
          <p:cNvPr id="5" name="Imagen 4">
            <a:extLst>
              <a:ext uri="{FF2B5EF4-FFF2-40B4-BE49-F238E27FC236}">
                <a16:creationId xmlns:a16="http://schemas.microsoft.com/office/drawing/2014/main" id="{657F1D6D-9EC8-46F4-9AE9-A3AF041ADB91}"/>
              </a:ext>
            </a:extLst>
          </p:cNvPr>
          <p:cNvPicPr>
            <a:picLocks noChangeAspect="1"/>
          </p:cNvPicPr>
          <p:nvPr/>
        </p:nvPicPr>
        <p:blipFill>
          <a:blip r:embed="rId3"/>
          <a:stretch>
            <a:fillRect/>
          </a:stretch>
        </p:blipFill>
        <p:spPr>
          <a:xfrm>
            <a:off x="5798382" y="4237191"/>
            <a:ext cx="4239105" cy="2284548"/>
          </a:xfrm>
          <a:prstGeom prst="rect">
            <a:avLst/>
          </a:prstGeom>
        </p:spPr>
      </p:pic>
    </p:spTree>
    <p:extLst>
      <p:ext uri="{BB962C8B-B14F-4D97-AF65-F5344CB8AC3E}">
        <p14:creationId xmlns:p14="http://schemas.microsoft.com/office/powerpoint/2010/main" val="561968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DF6CD00-57F1-4CD1-A024-277E67986AA3}"/>
              </a:ext>
            </a:extLst>
          </p:cNvPr>
          <p:cNvSpPr>
            <a:spLocks noGrp="1"/>
          </p:cNvSpPr>
          <p:nvPr>
            <p:ph idx="1"/>
          </p:nvPr>
        </p:nvSpPr>
        <p:spPr>
          <a:xfrm>
            <a:off x="799591" y="3039610"/>
            <a:ext cx="9613861" cy="3599316"/>
          </a:xfrm>
        </p:spPr>
        <p:txBody>
          <a:bodyPr/>
          <a:lstStyle/>
          <a:p>
            <a:r>
              <a:rPr lang="es-MX" dirty="0"/>
              <a:t>Creamos la clase desarrollador, es</a:t>
            </a:r>
          </a:p>
          <a:p>
            <a:pPr marL="0" indent="0">
              <a:buNone/>
            </a:pPr>
            <a:r>
              <a:rPr lang="es-MX" dirty="0"/>
              <a:t>Decir la hoja (Leaf).</a:t>
            </a:r>
            <a:endParaRPr lang="es-EC" dirty="0"/>
          </a:p>
          <a:p>
            <a:endParaRPr lang="es-EC" dirty="0"/>
          </a:p>
        </p:txBody>
      </p:sp>
      <p:pic>
        <p:nvPicPr>
          <p:cNvPr id="6" name="Imagen 5">
            <a:extLst>
              <a:ext uri="{FF2B5EF4-FFF2-40B4-BE49-F238E27FC236}">
                <a16:creationId xmlns:a16="http://schemas.microsoft.com/office/drawing/2014/main" id="{6353DC90-139A-47B5-A25E-E8407C5F421A}"/>
              </a:ext>
            </a:extLst>
          </p:cNvPr>
          <p:cNvPicPr>
            <a:picLocks noChangeAspect="1"/>
          </p:cNvPicPr>
          <p:nvPr/>
        </p:nvPicPr>
        <p:blipFill>
          <a:blip r:embed="rId2"/>
          <a:stretch>
            <a:fillRect/>
          </a:stretch>
        </p:blipFill>
        <p:spPr>
          <a:xfrm>
            <a:off x="6262066" y="301907"/>
            <a:ext cx="5307082" cy="3984344"/>
          </a:xfrm>
          <a:prstGeom prst="rect">
            <a:avLst/>
          </a:prstGeom>
        </p:spPr>
      </p:pic>
      <p:pic>
        <p:nvPicPr>
          <p:cNvPr id="7" name="Imagen 6">
            <a:extLst>
              <a:ext uri="{FF2B5EF4-FFF2-40B4-BE49-F238E27FC236}">
                <a16:creationId xmlns:a16="http://schemas.microsoft.com/office/drawing/2014/main" id="{98799B7D-782C-4A7F-BD2A-0C3601637DF6}"/>
              </a:ext>
            </a:extLst>
          </p:cNvPr>
          <p:cNvPicPr>
            <a:picLocks noChangeAspect="1"/>
          </p:cNvPicPr>
          <p:nvPr/>
        </p:nvPicPr>
        <p:blipFill>
          <a:blip r:embed="rId3"/>
          <a:stretch>
            <a:fillRect/>
          </a:stretch>
        </p:blipFill>
        <p:spPr>
          <a:xfrm>
            <a:off x="6262066" y="4286251"/>
            <a:ext cx="4669368" cy="1354353"/>
          </a:xfrm>
          <a:prstGeom prst="rect">
            <a:avLst/>
          </a:prstGeom>
        </p:spPr>
      </p:pic>
    </p:spTree>
    <p:extLst>
      <p:ext uri="{BB962C8B-B14F-4D97-AF65-F5344CB8AC3E}">
        <p14:creationId xmlns:p14="http://schemas.microsoft.com/office/powerpoint/2010/main" val="1888702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B7C9444-1947-40CD-A033-0ACD124E3D5B}"/>
              </a:ext>
            </a:extLst>
          </p:cNvPr>
          <p:cNvSpPr>
            <a:spLocks noGrp="1"/>
          </p:cNvSpPr>
          <p:nvPr>
            <p:ph idx="1"/>
          </p:nvPr>
        </p:nvSpPr>
        <p:spPr>
          <a:xfrm>
            <a:off x="879105" y="2840456"/>
            <a:ext cx="9613861" cy="3599316"/>
          </a:xfrm>
        </p:spPr>
        <p:txBody>
          <a:bodyPr/>
          <a:lstStyle/>
          <a:p>
            <a:r>
              <a:rPr lang="es-MX" dirty="0"/>
              <a:t>Creamos la clase </a:t>
            </a:r>
            <a:r>
              <a:rPr lang="es-MX" dirty="0" err="1"/>
              <a:t>main</a:t>
            </a:r>
            <a:r>
              <a:rPr lang="es-MX" dirty="0"/>
              <a:t>.</a:t>
            </a:r>
            <a:endParaRPr lang="es-EC" dirty="0"/>
          </a:p>
        </p:txBody>
      </p:sp>
      <p:pic>
        <p:nvPicPr>
          <p:cNvPr id="4" name="Imagen 3">
            <a:extLst>
              <a:ext uri="{FF2B5EF4-FFF2-40B4-BE49-F238E27FC236}">
                <a16:creationId xmlns:a16="http://schemas.microsoft.com/office/drawing/2014/main" id="{D7E9EE66-10F8-40C7-8073-5408FD791B06}"/>
              </a:ext>
            </a:extLst>
          </p:cNvPr>
          <p:cNvPicPr>
            <a:picLocks noChangeAspect="1"/>
          </p:cNvPicPr>
          <p:nvPr/>
        </p:nvPicPr>
        <p:blipFill>
          <a:blip r:embed="rId2"/>
          <a:stretch>
            <a:fillRect/>
          </a:stretch>
        </p:blipFill>
        <p:spPr>
          <a:xfrm>
            <a:off x="6096000" y="1833291"/>
            <a:ext cx="3800475" cy="4124325"/>
          </a:xfrm>
          <a:prstGeom prst="rect">
            <a:avLst/>
          </a:prstGeom>
        </p:spPr>
      </p:pic>
    </p:spTree>
    <p:extLst>
      <p:ext uri="{BB962C8B-B14F-4D97-AF65-F5344CB8AC3E}">
        <p14:creationId xmlns:p14="http://schemas.microsoft.com/office/powerpoint/2010/main" val="3368033489"/>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docProps/app.xml><?xml version="1.0" encoding="utf-8"?>
<Properties xmlns="http://schemas.openxmlformats.org/officeDocument/2006/extended-properties" xmlns:vt="http://schemas.openxmlformats.org/officeDocument/2006/docPropsVTypes">
  <Template>Berlín</Template>
  <TotalTime>365</TotalTime>
  <Words>632</Words>
  <Application>Microsoft Office PowerPoint</Application>
  <PresentationFormat>Panorámica</PresentationFormat>
  <Paragraphs>56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Helvetica Neue</vt:lpstr>
      <vt:lpstr>Trebuchet MS</vt:lpstr>
      <vt:lpstr>Berlín</vt:lpstr>
      <vt:lpstr>Presentación de PowerPoint</vt:lpstr>
      <vt:lpstr>COMPOSITE</vt:lpstr>
      <vt:lpstr>Estructura:</vt:lpstr>
      <vt:lpstr>Presentación de PowerPoint</vt:lpstr>
      <vt:lpstr>EJEMPLO:</vt:lpstr>
      <vt:lpstr>Presentación de PowerPoint</vt:lpstr>
      <vt:lpstr>Presentación de PowerPoint</vt:lpstr>
      <vt:lpstr>Presentación de PowerPoint</vt:lpstr>
      <vt:lpstr>Presentación de PowerPoint</vt:lpstr>
      <vt:lpstr>Presentación de PowerPoint</vt:lpstr>
      <vt:lpstr>Aplicabilidad:</vt:lpstr>
      <vt:lpstr>Pros y Contras:</vt:lpstr>
      <vt:lpstr>Relaciones con otros patrones:</vt:lpstr>
      <vt:lpstr>Presentación de PowerPoint</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lis Rns</dc:creator>
  <cp:lastModifiedBy>lis Rns</cp:lastModifiedBy>
  <cp:revision>39</cp:revision>
  <dcterms:created xsi:type="dcterms:W3CDTF">2020-11-16T18:05:20Z</dcterms:created>
  <dcterms:modified xsi:type="dcterms:W3CDTF">2020-11-20T00:04:12Z</dcterms:modified>
</cp:coreProperties>
</file>