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9"/>
  </p:notesMasterIdLst>
  <p:sldIdLst>
    <p:sldId id="256" r:id="rId2"/>
    <p:sldId id="514" r:id="rId3"/>
    <p:sldId id="271" r:id="rId4"/>
    <p:sldId id="306" r:id="rId5"/>
    <p:sldId id="464" r:id="rId6"/>
    <p:sldId id="470" r:id="rId7"/>
    <p:sldId id="510" r:id="rId8"/>
    <p:sldId id="466" r:id="rId9"/>
    <p:sldId id="471" r:id="rId10"/>
    <p:sldId id="516" r:id="rId11"/>
    <p:sldId id="501" r:id="rId12"/>
    <p:sldId id="473" r:id="rId13"/>
    <p:sldId id="474" r:id="rId14"/>
    <p:sldId id="475" r:id="rId15"/>
    <p:sldId id="476" r:id="rId16"/>
    <p:sldId id="515" r:id="rId17"/>
    <p:sldId id="508" r:id="rId18"/>
    <p:sldId id="477" r:id="rId19"/>
    <p:sldId id="493" r:id="rId20"/>
    <p:sldId id="478" r:id="rId21"/>
    <p:sldId id="490" r:id="rId22"/>
    <p:sldId id="491" r:id="rId23"/>
    <p:sldId id="487" r:id="rId24"/>
    <p:sldId id="488" r:id="rId25"/>
    <p:sldId id="462" r:id="rId26"/>
    <p:sldId id="463" r:id="rId27"/>
    <p:sldId id="479" r:id="rId28"/>
    <p:sldId id="480" r:id="rId29"/>
    <p:sldId id="484" r:id="rId30"/>
    <p:sldId id="279" r:id="rId31"/>
    <p:sldId id="366" r:id="rId32"/>
    <p:sldId id="497" r:id="rId33"/>
    <p:sldId id="367" r:id="rId34"/>
    <p:sldId id="368" r:id="rId35"/>
    <p:sldId id="377" r:id="rId36"/>
    <p:sldId id="379" r:id="rId37"/>
    <p:sldId id="380" r:id="rId38"/>
    <p:sldId id="280" r:id="rId39"/>
    <p:sldId id="281" r:id="rId40"/>
    <p:sldId id="282" r:id="rId41"/>
    <p:sldId id="283" r:id="rId42"/>
    <p:sldId id="286" r:id="rId43"/>
    <p:sldId id="457" r:id="rId44"/>
    <p:sldId id="300" r:id="rId45"/>
    <p:sldId id="494" r:id="rId46"/>
    <p:sldId id="302" r:id="rId47"/>
    <p:sldId id="311" r:id="rId48"/>
    <p:sldId id="392" r:id="rId49"/>
    <p:sldId id="387" r:id="rId50"/>
    <p:sldId id="393" r:id="rId51"/>
    <p:sldId id="394" r:id="rId52"/>
    <p:sldId id="395" r:id="rId53"/>
    <p:sldId id="399" r:id="rId54"/>
    <p:sldId id="397" r:id="rId55"/>
    <p:sldId id="398" r:id="rId56"/>
    <p:sldId id="400" r:id="rId57"/>
    <p:sldId id="401" r:id="rId58"/>
    <p:sldId id="313" r:id="rId59"/>
    <p:sldId id="317" r:id="rId60"/>
    <p:sldId id="386" r:id="rId61"/>
    <p:sldId id="496" r:id="rId62"/>
    <p:sldId id="318" r:id="rId63"/>
    <p:sldId id="319" r:id="rId64"/>
    <p:sldId id="458" r:id="rId65"/>
    <p:sldId id="504" r:id="rId66"/>
    <p:sldId id="321" r:id="rId67"/>
    <p:sldId id="349" r:id="rId68"/>
    <p:sldId id="322" r:id="rId69"/>
    <p:sldId id="323" r:id="rId70"/>
    <p:sldId id="348" r:id="rId71"/>
    <p:sldId id="404" r:id="rId72"/>
    <p:sldId id="324" r:id="rId73"/>
    <p:sldId id="350" r:id="rId74"/>
    <p:sldId id="325" r:id="rId75"/>
    <p:sldId id="327" r:id="rId76"/>
    <p:sldId id="459" r:id="rId77"/>
    <p:sldId id="512"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306" autoAdjust="0"/>
    <p:restoredTop sz="91261" autoAdjust="0"/>
  </p:normalViewPr>
  <p:slideViewPr>
    <p:cSldViewPr>
      <p:cViewPr varScale="1">
        <p:scale>
          <a:sx n="67" d="100"/>
          <a:sy n="67" d="100"/>
        </p:scale>
        <p:origin x="-124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58DB9-8E2D-4414-9530-DADD23EF85FB}" type="datetimeFigureOut">
              <a:rPr lang="zh-CN" altLang="en-US" smtClean="0"/>
              <a:pPr/>
              <a:t>2014/6/17</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2F73DD-E9FD-4D24-AB0E-82DBE7792F09}" type="slidenum">
              <a:rPr lang="zh-CN" altLang="en-US" smtClean="0"/>
              <a:pPr/>
              <a:t>‹#›</a:t>
            </a:fld>
            <a:endParaRPr lang="zh-CN" altLang="en-US"/>
          </a:p>
        </p:txBody>
      </p:sp>
    </p:spTree>
    <p:extLst>
      <p:ext uri="{BB962C8B-B14F-4D97-AF65-F5344CB8AC3E}">
        <p14:creationId xmlns:p14="http://schemas.microsoft.com/office/powerpoint/2010/main" val="39961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92F73DD-E9FD-4D24-AB0E-82DBE7792F09}" type="slidenum">
              <a:rPr lang="zh-CN" altLang="en-US" smtClean="0"/>
              <a:pPr/>
              <a:t>34</a:t>
            </a:fld>
            <a:endParaRPr lang="zh-CN" altLang="en-US"/>
          </a:p>
        </p:txBody>
      </p:sp>
    </p:spTree>
    <p:extLst>
      <p:ext uri="{BB962C8B-B14F-4D97-AF65-F5344CB8AC3E}">
        <p14:creationId xmlns:p14="http://schemas.microsoft.com/office/powerpoint/2010/main" val="36459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每队汽车都占有一条道路，但都需要另外一队汽车所占有的另一条道路，因此互相阻塞，谁都无法前行，因此造成了死锁。</a:t>
            </a:r>
            <a:endParaRPr lang="zh-CN" altLang="en-US" dirty="0"/>
          </a:p>
        </p:txBody>
      </p:sp>
      <p:sp>
        <p:nvSpPr>
          <p:cNvPr id="4" name="Slide Number Placeholder 3"/>
          <p:cNvSpPr>
            <a:spLocks noGrp="1"/>
          </p:cNvSpPr>
          <p:nvPr>
            <p:ph type="sldNum" sz="quarter" idx="10"/>
          </p:nvPr>
        </p:nvSpPr>
        <p:spPr/>
        <p:txBody>
          <a:bodyPr/>
          <a:lstStyle/>
          <a:p>
            <a:fld id="{C92F73DD-E9FD-4D24-AB0E-82DBE7792F09}" type="slidenum">
              <a:rPr lang="zh-CN" altLang="en-US" smtClean="0"/>
              <a:pPr/>
              <a:t>40</a:t>
            </a:fld>
            <a:endParaRPr lang="zh-CN" altLang="en-US"/>
          </a:p>
        </p:txBody>
      </p:sp>
    </p:spTree>
    <p:extLst>
      <p:ext uri="{BB962C8B-B14F-4D97-AF65-F5344CB8AC3E}">
        <p14:creationId xmlns:p14="http://schemas.microsoft.com/office/powerpoint/2010/main" val="88557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SQL SERVER</a:t>
            </a:r>
            <a:r>
              <a:rPr lang="zh-CN" altLang="en-US" sz="1200" b="0" i="0" kern="1200" dirty="0" smtClean="0">
                <a:solidFill>
                  <a:schemeClr val="tx1"/>
                </a:solidFill>
                <a:effectLst/>
                <a:latin typeface="+mn-lt"/>
                <a:ea typeface="+mn-ea"/>
                <a:cs typeface="+mn-cs"/>
              </a:rPr>
              <a:t>中，存储的单位最小是页</a:t>
            </a:r>
            <a:r>
              <a:rPr lang="en-US" altLang="zh-CN" sz="1200" b="0" i="0" kern="1200" dirty="0" smtClean="0">
                <a:solidFill>
                  <a:schemeClr val="tx1"/>
                </a:solidFill>
                <a:effectLst/>
                <a:latin typeface="+mn-lt"/>
                <a:ea typeface="+mn-ea"/>
                <a:cs typeface="+mn-cs"/>
              </a:rPr>
              <a:t>(PAGE),</a:t>
            </a:r>
            <a:r>
              <a:rPr lang="zh-CN" altLang="en-US" sz="1200" b="0" i="0" kern="1200" dirty="0" smtClean="0">
                <a:solidFill>
                  <a:schemeClr val="tx1"/>
                </a:solidFill>
                <a:effectLst/>
                <a:latin typeface="+mn-lt"/>
                <a:ea typeface="+mn-ea"/>
                <a:cs typeface="+mn-cs"/>
              </a:rPr>
              <a:t>页是不可再分的。这意味着</a:t>
            </a:r>
            <a:r>
              <a:rPr lang="en-US" altLang="zh-CN" sz="1200" b="0" i="0" kern="1200" dirty="0" smtClean="0">
                <a:solidFill>
                  <a:schemeClr val="tx1"/>
                </a:solidFill>
                <a:effectLst/>
                <a:latin typeface="+mn-lt"/>
                <a:ea typeface="+mn-ea"/>
                <a:cs typeface="+mn-cs"/>
              </a:rPr>
              <a:t>,SQL SERVER</a:t>
            </a:r>
            <a:r>
              <a:rPr lang="zh-CN" altLang="en-US" sz="1200" b="0" i="0" kern="1200" dirty="0" smtClean="0">
                <a:solidFill>
                  <a:schemeClr val="tx1"/>
                </a:solidFill>
                <a:effectLst/>
                <a:latin typeface="+mn-lt"/>
                <a:ea typeface="+mn-ea"/>
                <a:cs typeface="+mn-cs"/>
              </a:rPr>
              <a:t>对于页的读取，要么整个读取，要么完全不读取，没有折中</a:t>
            </a:r>
            <a:r>
              <a:rPr lang="en-US" altLang="zh-CN" sz="1200" b="0" i="0" kern="1200" dirty="0" smtClean="0">
                <a:solidFill>
                  <a:schemeClr val="tx1"/>
                </a:solidFill>
                <a:effectLst/>
                <a:latin typeface="+mn-lt"/>
                <a:ea typeface="+mn-ea"/>
                <a:cs typeface="+mn-cs"/>
              </a:rPr>
              <a:t>.</a:t>
            </a:r>
            <a:endParaRPr lang="zh-CN" altLang="en-US" dirty="0"/>
          </a:p>
        </p:txBody>
      </p:sp>
      <p:sp>
        <p:nvSpPr>
          <p:cNvPr id="4" name="Slide Number Placeholder 3"/>
          <p:cNvSpPr>
            <a:spLocks noGrp="1"/>
          </p:cNvSpPr>
          <p:nvPr>
            <p:ph type="sldNum" sz="quarter" idx="10"/>
          </p:nvPr>
        </p:nvSpPr>
        <p:spPr/>
        <p:txBody>
          <a:bodyPr/>
          <a:lstStyle/>
          <a:p>
            <a:fld id="{C92F73DD-E9FD-4D24-AB0E-82DBE7792F09}" type="slidenum">
              <a:rPr lang="zh-CN" altLang="en-US" smtClean="0"/>
              <a:pPr/>
              <a:t>66</a:t>
            </a:fld>
            <a:endParaRPr lang="zh-CN" altLang="en-US"/>
          </a:p>
        </p:txBody>
      </p:sp>
    </p:spTree>
    <p:extLst>
      <p:ext uri="{BB962C8B-B14F-4D97-AF65-F5344CB8AC3E}">
        <p14:creationId xmlns:p14="http://schemas.microsoft.com/office/powerpoint/2010/main" val="544373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92F73DD-E9FD-4D24-AB0E-82DBE7792F09}" type="slidenum">
              <a:rPr lang="zh-CN" altLang="en-US" smtClean="0"/>
              <a:pPr/>
              <a:t>70</a:t>
            </a:fld>
            <a:endParaRPr lang="zh-CN" altLang="en-US"/>
          </a:p>
        </p:txBody>
      </p:sp>
    </p:spTree>
    <p:extLst>
      <p:ext uri="{BB962C8B-B14F-4D97-AF65-F5344CB8AC3E}">
        <p14:creationId xmlns:p14="http://schemas.microsoft.com/office/powerpoint/2010/main" val="426636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先建立聚集索引，再建立非聚集索引。</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C92F73DD-E9FD-4D24-AB0E-82DBE7792F09}" type="slidenum">
              <a:rPr lang="zh-CN" altLang="en-US" smtClean="0"/>
              <a:pPr/>
              <a:t>74</a:t>
            </a:fld>
            <a:endParaRPr lang="zh-CN" altLang="en-US"/>
          </a:p>
        </p:txBody>
      </p:sp>
    </p:spTree>
    <p:extLst>
      <p:ext uri="{BB962C8B-B14F-4D97-AF65-F5344CB8AC3E}">
        <p14:creationId xmlns:p14="http://schemas.microsoft.com/office/powerpoint/2010/main" val="455935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索引的使用并不需要显式使用，建立索引后查询分析器会自动找出最短路径使用索引</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但是有这种情况</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当随着数据量的增长，产生了索引碎片后，很多存储的数据进行了不适当的跨页，会造成碎片。</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我们需要重新建立索引以加快性能。</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92F73DD-E9FD-4D24-AB0E-82DBE7792F09}" type="slidenum">
              <a:rPr lang="zh-CN" altLang="en-US" smtClean="0"/>
              <a:pPr/>
              <a:t>75</a:t>
            </a:fld>
            <a:endParaRPr lang="zh-CN" altLang="en-US"/>
          </a:p>
        </p:txBody>
      </p:sp>
    </p:spTree>
    <p:extLst>
      <p:ext uri="{BB962C8B-B14F-4D97-AF65-F5344CB8AC3E}">
        <p14:creationId xmlns:p14="http://schemas.microsoft.com/office/powerpoint/2010/main" val="21120484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幻灯片2"/>
          <p:cNvPicPr>
            <a:picLocks noChangeAspect="1" noChangeArrowheads="1"/>
          </p:cNvPicPr>
          <p:nvPr userDrawn="1"/>
        </p:nvPicPr>
        <p:blipFill>
          <a:blip r:embed="rId2" cstate="print"/>
          <a:srcRect/>
          <a:stretch>
            <a:fillRect/>
          </a:stretch>
        </p:blipFill>
        <p:spPr bwMode="auto">
          <a:xfrm>
            <a:off x="-1588" y="-9525"/>
            <a:ext cx="9139238" cy="6854825"/>
          </a:xfrm>
          <a:prstGeom prst="rect">
            <a:avLst/>
          </a:prstGeom>
          <a:noFill/>
          <a:ln w="9525">
            <a:noFill/>
            <a:miter lim="800000"/>
            <a:headEnd/>
            <a:tailEnd/>
          </a:ln>
        </p:spPr>
      </p:pic>
      <p:pic>
        <p:nvPicPr>
          <p:cNvPr id="5" name="图片 8" descr="A-02标志释义.tif"/>
          <p:cNvPicPr>
            <a:picLocks noChangeAspect="1"/>
          </p:cNvPicPr>
          <p:nvPr userDrawn="1"/>
        </p:nvPicPr>
        <p:blipFill>
          <a:blip r:embed="rId3" cstate="print"/>
          <a:srcRect/>
          <a:stretch>
            <a:fillRect/>
          </a:stretch>
        </p:blipFill>
        <p:spPr bwMode="auto">
          <a:xfrm>
            <a:off x="474663" y="646113"/>
            <a:ext cx="2349500" cy="660400"/>
          </a:xfrm>
          <a:prstGeom prst="rect">
            <a:avLst/>
          </a:prstGeom>
          <a:noFill/>
          <a:ln w="9525">
            <a:noFill/>
            <a:miter lim="800000"/>
            <a:headEnd/>
            <a:tailEnd/>
          </a:ln>
        </p:spPr>
      </p:pic>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日期占位符 3"/>
          <p:cNvSpPr>
            <a:spLocks noGrp="1" noChangeArrowheads="1"/>
          </p:cNvSpPr>
          <p:nvPr>
            <p:ph type="dt" sz="half" idx="10"/>
          </p:nvPr>
        </p:nvSpPr>
        <p:spPr/>
        <p:txBody>
          <a:bodyPr/>
          <a:lstStyle>
            <a:lvl1pPr>
              <a:defRPr/>
            </a:lvl1pPr>
          </a:lstStyle>
          <a:p>
            <a:pPr>
              <a:defRPr/>
            </a:pPr>
            <a:fld id="{A57B6BF2-0E43-4A80-8983-4567E64D81C7}" type="datetimeFigureOut">
              <a:rPr lang="zh-CN" altLang="en-US"/>
              <a:pPr>
                <a:defRPr/>
              </a:pPr>
              <a:t>2014/6/17</a:t>
            </a:fld>
            <a:endParaRPr lang="zh-CN" altLang="en-US"/>
          </a:p>
        </p:txBody>
      </p:sp>
      <p:sp>
        <p:nvSpPr>
          <p:cNvPr id="7"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8" name="幻灯片编号占位符 5"/>
          <p:cNvSpPr>
            <a:spLocks noGrp="1" noChangeArrowheads="1"/>
          </p:cNvSpPr>
          <p:nvPr>
            <p:ph type="sldNum" sz="quarter" idx="12"/>
          </p:nvPr>
        </p:nvSpPr>
        <p:spPr/>
        <p:txBody>
          <a:bodyPr/>
          <a:lstStyle>
            <a:lvl1pPr>
              <a:defRPr/>
            </a:lvl1pPr>
          </a:lstStyle>
          <a:p>
            <a:pPr>
              <a:defRPr/>
            </a:pPr>
            <a:fld id="{3F9BD28F-4A78-4E1A-A000-2CAA56FE90B9}"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9500707-2625-495D-9109-F461273887A0}" type="datetimeFigureOut">
              <a:rPr lang="zh-CN" altLang="en-US"/>
              <a:pPr>
                <a:defRPr/>
              </a:pPr>
              <a:t>2014/6/17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a:ln/>
        </p:spPr>
        <p:txBody>
          <a:bodyPr/>
          <a:lstStyle>
            <a:lvl1pPr>
              <a:defRPr/>
            </a:lvl1pPr>
          </a:lstStyle>
          <a:p>
            <a:pPr>
              <a:defRPr/>
            </a:pPr>
            <a:fld id="{D0F1E042-1882-42DB-B049-83CB202DCAB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1A76FC4-F96C-47A0-BE7D-1CE429767AA1}" type="datetimeFigureOut">
              <a:rPr lang="zh-CN" altLang="en-US"/>
              <a:pPr>
                <a:defRPr/>
              </a:pPr>
              <a:t>2014/6/17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a:ln/>
        </p:spPr>
        <p:txBody>
          <a:bodyPr/>
          <a:lstStyle>
            <a:lvl1pPr>
              <a:defRPr/>
            </a:lvl1pPr>
          </a:lstStyle>
          <a:p>
            <a:pPr>
              <a:defRPr/>
            </a:pPr>
            <a:fld id="{505920FA-EC06-4CE2-ABEE-3DA3EFF73363}"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文本框 5"/>
          <p:cNvSpPr txBox="1">
            <a:spLocks noChangeArrowheads="1"/>
          </p:cNvSpPr>
          <p:nvPr userDrawn="1"/>
        </p:nvSpPr>
        <p:spPr bwMode="auto">
          <a:xfrm>
            <a:off x="2811463" y="2400300"/>
            <a:ext cx="41100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defTabSz="4572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defTabSz="4572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defTabSz="4572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defTabSz="4572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defRPr/>
            </a:pPr>
            <a:r>
              <a:rPr lang="en-US" altLang="zh-CN" sz="6000" b="1" smtClean="0">
                <a:solidFill>
                  <a:srgbClr val="FFFFFF"/>
                </a:solidFill>
                <a:cs typeface="Arial" charset="0"/>
              </a:rPr>
              <a:t>THANKS!</a:t>
            </a:r>
            <a:endParaRPr lang="zh-CN" altLang="en-US" sz="6000" b="1" smtClean="0">
              <a:solidFill>
                <a:srgbClr val="FFFFFF"/>
              </a:solidFill>
              <a:cs typeface="Arial" charset="0"/>
            </a:endParaRPr>
          </a:p>
        </p:txBody>
      </p:sp>
      <p:sp>
        <p:nvSpPr>
          <p:cNvPr id="3" name="文本框 9"/>
          <p:cNvSpPr txBox="1">
            <a:spLocks noChangeArrowheads="1"/>
          </p:cNvSpPr>
          <p:nvPr userDrawn="1"/>
        </p:nvSpPr>
        <p:spPr bwMode="auto">
          <a:xfrm>
            <a:off x="2181225" y="2620963"/>
            <a:ext cx="55086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defTabSz="4572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defTabSz="4572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defTabSz="4572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defTabSz="4572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defRPr/>
            </a:pPr>
            <a:r>
              <a:rPr lang="en-US" altLang="zh-CN" sz="8000" b="1" smtClean="0">
                <a:solidFill>
                  <a:srgbClr val="013C80"/>
                </a:solidFill>
                <a:cs typeface="Arial" charset="0"/>
              </a:rPr>
              <a:t>THANKS!</a:t>
            </a:r>
            <a:endParaRPr lang="zh-CN" altLang="en-US" sz="8000" b="1" smtClean="0">
              <a:solidFill>
                <a:srgbClr val="013C80"/>
              </a:solidFill>
              <a:cs typeface="Arial" charset="0"/>
            </a:endParaRPr>
          </a:p>
        </p:txBody>
      </p:sp>
      <p:sp>
        <p:nvSpPr>
          <p:cNvPr id="4" name="日期占位符 2"/>
          <p:cNvSpPr>
            <a:spLocks noGrp="1"/>
          </p:cNvSpPr>
          <p:nvPr>
            <p:ph type="dt" sz="half" idx="10"/>
          </p:nvPr>
        </p:nvSpPr>
        <p:spPr/>
        <p:txBody>
          <a:bodyPr/>
          <a:lstStyle>
            <a:lvl1pPr>
              <a:defRPr/>
            </a:lvl1pPr>
          </a:lstStyle>
          <a:p>
            <a:pPr>
              <a:defRPr/>
            </a:pPr>
            <a:fld id="{EAA57E8F-8A9B-4F36-BA75-24E03253D9C3}" type="datetimeFigureOut">
              <a:rPr lang="zh-CN" altLang="en-US"/>
              <a:pPr>
                <a:defRPr/>
              </a:pPr>
              <a:t>2014/6/17</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073F03A-8184-4BF2-A942-E1A0811177C5}"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4" name="页脚占位符 4"/>
          <p:cNvSpPr txBox="1">
            <a:spLocks/>
          </p:cNvSpPr>
          <p:nvPr/>
        </p:nvSpPr>
        <p:spPr>
          <a:xfrm>
            <a:off x="0" y="6421438"/>
            <a:ext cx="2895600" cy="365125"/>
          </a:xfrm>
          <a:prstGeom prst="rect">
            <a:avLst/>
          </a:prstGeom>
        </p:spPr>
        <p:txBody>
          <a:bodyPr anchor="ctr"/>
          <a:lstStyle>
            <a:lvl1pPr>
              <a:defRPr/>
            </a:lvl1pPr>
          </a:lstStyle>
          <a:p>
            <a:pPr fontAlgn="auto">
              <a:spcBef>
                <a:spcPts val="0"/>
              </a:spcBef>
              <a:spcAft>
                <a:spcPts val="0"/>
              </a:spcAft>
              <a:defRPr/>
            </a:pPr>
            <a:r>
              <a:rPr lang="zh-CN" altLang="en-US" sz="1200" dirty="0" smtClean="0">
                <a:solidFill>
                  <a:schemeClr val="tx1">
                    <a:tint val="75000"/>
                  </a:schemeClr>
                </a:solidFill>
                <a:latin typeface="+mn-ea"/>
                <a:ea typeface="+mn-ea"/>
              </a:rPr>
              <a:t>北京计算机教育培训中心</a:t>
            </a:r>
            <a:endParaRPr lang="zh-CN" altLang="en-US" sz="1200" dirty="0">
              <a:solidFill>
                <a:schemeClr val="tx1">
                  <a:tint val="75000"/>
                </a:schemeClr>
              </a:solidFill>
              <a:latin typeface="+mn-ea"/>
              <a:ea typeface="+mn-ea"/>
            </a:endParaRPr>
          </a:p>
        </p:txBody>
      </p:sp>
      <p:sp>
        <p:nvSpPr>
          <p:cNvPr id="2" name="标题 1"/>
          <p:cNvSpPr>
            <a:spLocks noGrp="1"/>
          </p:cNvSpPr>
          <p:nvPr>
            <p:ph type="title"/>
          </p:nvPr>
        </p:nvSpPr>
        <p:spPr>
          <a:xfrm>
            <a:off x="0" y="139699"/>
            <a:ext cx="9144000" cy="742933"/>
          </a:xfrm>
        </p:spPr>
        <p:txBody>
          <a:bodyPr/>
          <a:lstStyle/>
          <a:p>
            <a:r>
              <a:rPr lang="zh-CN" altLang="en-US" smtClean="0"/>
              <a:t>单击此处编辑母版标题样式</a:t>
            </a:r>
            <a:endParaRPr lang="zh-CN" altLang="en-US" dirty="0"/>
          </a:p>
        </p:txBody>
      </p:sp>
      <p:sp>
        <p:nvSpPr>
          <p:cNvPr id="8" name="文本占位符 2"/>
          <p:cNvSpPr>
            <a:spLocks noGrp="1"/>
          </p:cNvSpPr>
          <p:nvPr>
            <p:ph idx="1"/>
          </p:nvPr>
        </p:nvSpPr>
        <p:spPr bwMode="auto">
          <a:xfrm>
            <a:off x="457200" y="1143000"/>
            <a:ext cx="8229600" cy="5000625"/>
          </a:xfrm>
          <a:prstGeom prst="rect">
            <a:avLst/>
          </a:prstGeom>
          <a:noFill/>
          <a:ln w="9525">
            <a:noFill/>
            <a:miter lim="800000"/>
            <a:headEnd/>
            <a:tailEnd/>
          </a:ln>
        </p:spPr>
        <p:txBody>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dirty="0" smtClean="0"/>
          </a:p>
        </p:txBody>
      </p:sp>
      <p:sp>
        <p:nvSpPr>
          <p:cNvPr id="5" name="灯片编号占位符 5"/>
          <p:cNvSpPr>
            <a:spLocks noGrp="1"/>
          </p:cNvSpPr>
          <p:nvPr>
            <p:ph type="sldNum" sz="quarter" idx="10"/>
          </p:nvPr>
        </p:nvSpPr>
        <p:spPr/>
        <p:txBody>
          <a:bodyPr/>
          <a:lstStyle>
            <a:lvl1pPr>
              <a:defRPr/>
            </a:lvl1pPr>
          </a:lstStyle>
          <a:p>
            <a:pPr>
              <a:defRPr/>
            </a:pPr>
            <a:fld id="{43A399DA-3141-449D-940D-46EB38A03C94}"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cstate="print"/>
          <a:stretch>
            <a:fillRect/>
          </a:stretch>
        </p:blipFill>
        <p:spPr bwMode="auto">
          <a:xfrm>
            <a:off x="6786578" y="5500702"/>
            <a:ext cx="1857388" cy="780102"/>
          </a:xfrm>
          <a:prstGeom prst="roundRect">
            <a:avLst/>
          </a:prstGeom>
          <a:noFill/>
          <a:ln w="1">
            <a:noFill/>
            <a:miter lim="800000"/>
            <a:headEnd/>
            <a:tailEnd/>
          </a:ln>
        </p:spPr>
      </p:pic>
      <p:sp>
        <p:nvSpPr>
          <p:cNvPr id="2" name="标题 1"/>
          <p:cNvSpPr>
            <a:spLocks noGrp="1"/>
          </p:cNvSpPr>
          <p:nvPr>
            <p:ph type="title"/>
          </p:nvPr>
        </p:nvSpPr>
        <p:spPr/>
        <p:txBody>
          <a:bodyPr>
            <a:normAutofit/>
          </a:bodyPr>
          <a:lstStyle>
            <a:lvl1pPr>
              <a:defRPr sz="2400">
                <a:solidFill>
                  <a:schemeClr val="bg1">
                    <a:lumMod val="95000"/>
                  </a:schemeClr>
                </a:solidFill>
                <a:latin typeface="+mj-ea"/>
                <a:ea typeface="+mj-ea"/>
              </a:defRPr>
            </a:lvl1pPr>
          </a:lstStyle>
          <a:p>
            <a:r>
              <a:rPr lang="en-US" altLang="zh-CN" dirty="0" smtClean="0"/>
              <a:t>Click to edit Master title style</a:t>
            </a:r>
            <a:endParaRPr lang="zh-CN" altLang="en-US" dirty="0"/>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灯片编号占位符 5"/>
          <p:cNvSpPr>
            <a:spLocks noGrp="1"/>
          </p:cNvSpPr>
          <p:nvPr>
            <p:ph type="sldNum" sz="quarter" idx="10"/>
          </p:nvPr>
        </p:nvSpPr>
        <p:spPr/>
        <p:txBody>
          <a:bodyPr/>
          <a:lstStyle>
            <a:lvl1pPr>
              <a:defRPr/>
            </a:lvl1pPr>
          </a:lstStyle>
          <a:p>
            <a:pPr>
              <a:defRPr/>
            </a:pPr>
            <a:fld id="{D886C467-8ADA-458E-88E2-071BD733906D}"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ltLang="zh-CN" smtClean="0"/>
              <a:t>Click to edit Master title style</a:t>
            </a:r>
            <a:endParaRPr kumimoji="0" lang="en-US"/>
          </a:p>
        </p:txBody>
      </p:sp>
      <p:sp>
        <p:nvSpPr>
          <p:cNvPr id="15" name="Date Placeholder 14"/>
          <p:cNvSpPr>
            <a:spLocks noGrp="1"/>
          </p:cNvSpPr>
          <p:nvPr>
            <p:ph type="dt" sz="half" idx="10"/>
          </p:nvPr>
        </p:nvSpPr>
        <p:spPr/>
        <p:txBody>
          <a:bodyPr/>
          <a:lstStyle/>
          <a:p>
            <a:fld id="{AD6BAAD7-D75C-4864-A293-A247DEB0ADD1}" type="datetimeFigureOut">
              <a:rPr lang="zh-CN" altLang="en-US" smtClean="0"/>
              <a:pPr/>
              <a:t>2014/6/17</a:t>
            </a:fld>
            <a:endParaRPr lang="zh-CN" altLang="en-US"/>
          </a:p>
        </p:txBody>
      </p:sp>
      <p:sp>
        <p:nvSpPr>
          <p:cNvPr id="16" name="Slide Number Placeholder 15"/>
          <p:cNvSpPr>
            <a:spLocks noGrp="1"/>
          </p:cNvSpPr>
          <p:nvPr>
            <p:ph type="sldNum" sz="quarter" idx="11"/>
          </p:nvPr>
        </p:nvSpPr>
        <p:spPr/>
        <p:txBody>
          <a:bodyPr/>
          <a:lstStyle/>
          <a:p>
            <a:fld id="{F378F476-35A6-4778-96F7-229E739C5164}" type="slidenum">
              <a:rPr lang="zh-CN" altLang="en-US" smtClean="0"/>
              <a:pPr/>
              <a:t>‹#›</a:t>
            </a:fld>
            <a:endParaRPr lang="zh-CN" altLang="en-US"/>
          </a:p>
        </p:txBody>
      </p:sp>
      <p:sp>
        <p:nvSpPr>
          <p:cNvPr id="17" name="Footer Placeholder 16"/>
          <p:cNvSpPr>
            <a:spLocks noGrp="1"/>
          </p:cNvSpPr>
          <p:nvPr>
            <p:ph type="ftr" sz="quarter" idx="12"/>
          </p:nvPr>
        </p:nvSpPr>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600" b="1">
                <a:solidFill>
                  <a:srgbClr val="013C80"/>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D795E38-328B-4652-8909-FABA4D655AB1}" type="datetimeFigureOut">
              <a:rPr lang="zh-CN" altLang="en-US"/>
              <a:pPr>
                <a:defRPr/>
              </a:pPr>
              <a:t>2014/6/17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a:ln/>
        </p:spPr>
        <p:txBody>
          <a:bodyPr/>
          <a:lstStyle>
            <a:lvl1pPr>
              <a:defRPr/>
            </a:lvl1pPr>
          </a:lstStyle>
          <a:p>
            <a:pPr>
              <a:defRPr/>
            </a:pPr>
            <a:fld id="{4A1F92D5-FA24-4A3F-8384-D3DD5AEF1F12}"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solidFill>
                  <a:srgbClr val="013C80"/>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rgbClr val="013C80"/>
                </a:solidFill>
                <a:latin typeface="微软雅黑" pitchFamily="34" charset="-122"/>
                <a:ea typeface="微软雅黑"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9D4B1C0-54CB-46F1-A495-8F34AA2B9E2C}" type="datetimeFigureOut">
              <a:rPr lang="zh-CN" altLang="en-US"/>
              <a:pPr>
                <a:defRPr/>
              </a:pPr>
              <a:t>2014/6/17</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a:ln/>
        </p:spPr>
        <p:txBody>
          <a:bodyPr/>
          <a:lstStyle>
            <a:lvl1pPr>
              <a:defRPr/>
            </a:lvl1pPr>
          </a:lstStyle>
          <a:p>
            <a:pPr>
              <a:defRPr/>
            </a:pPr>
            <a:fld id="{4EA48B32-3EFD-4657-99CF-E77EE71275C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E4B227DE-FB6B-4C06-8A8A-8285EBEA4E21}" type="datetimeFigureOut">
              <a:rPr lang="zh-CN" altLang="en-US"/>
              <a:pPr>
                <a:defRPr/>
              </a:pPr>
              <a:t>2014/6/17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幻灯片编号占位符 5"/>
          <p:cNvSpPr>
            <a:spLocks noGrp="1" noChangeArrowheads="1"/>
          </p:cNvSpPr>
          <p:nvPr>
            <p:ph type="sldNum" sz="quarter" idx="12"/>
          </p:nvPr>
        </p:nvSpPr>
        <p:spPr>
          <a:ln/>
        </p:spPr>
        <p:txBody>
          <a:bodyPr/>
          <a:lstStyle>
            <a:lvl1pPr>
              <a:defRPr/>
            </a:lvl1pPr>
          </a:lstStyle>
          <a:p>
            <a:pPr>
              <a:defRPr/>
            </a:pPr>
            <a:fld id="{67544CDC-0183-459E-BD29-8A02BCD6608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78B4C03B-95C8-4E36-AB80-738E01C89444}" type="datetimeFigureOut">
              <a:rPr lang="zh-CN" altLang="en-US"/>
              <a:pPr>
                <a:defRPr/>
              </a:pPr>
              <a:t>2014/6/17</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幻灯片编号占位符 5"/>
          <p:cNvSpPr>
            <a:spLocks noGrp="1" noChangeArrowheads="1"/>
          </p:cNvSpPr>
          <p:nvPr>
            <p:ph type="sldNum" sz="quarter" idx="12"/>
          </p:nvPr>
        </p:nvSpPr>
        <p:spPr>
          <a:ln/>
        </p:spPr>
        <p:txBody>
          <a:bodyPr/>
          <a:lstStyle>
            <a:lvl1pPr>
              <a:defRPr/>
            </a:lvl1pPr>
          </a:lstStyle>
          <a:p>
            <a:pPr>
              <a:defRPr/>
            </a:pPr>
            <a:fld id="{58B657E4-7227-4C56-B3CF-696487DE130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600" b="1">
                <a:solidFill>
                  <a:srgbClr val="013C80"/>
                </a:solidFill>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8320FC81-65CC-43C3-9080-61D9677401C9}" type="datetimeFigureOut">
              <a:rPr lang="zh-CN" altLang="en-US"/>
              <a:pPr>
                <a:defRPr/>
              </a:pPr>
              <a:t>2014/6/17</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幻灯片编号占位符 5"/>
          <p:cNvSpPr>
            <a:spLocks noGrp="1" noChangeArrowheads="1"/>
          </p:cNvSpPr>
          <p:nvPr>
            <p:ph type="sldNum" sz="quarter" idx="12"/>
          </p:nvPr>
        </p:nvSpPr>
        <p:spPr>
          <a:ln/>
        </p:spPr>
        <p:txBody>
          <a:bodyPr/>
          <a:lstStyle>
            <a:lvl1pPr>
              <a:defRPr/>
            </a:lvl1pPr>
          </a:lstStyle>
          <a:p>
            <a:pPr>
              <a:defRPr/>
            </a:pPr>
            <a:fld id="{74F38556-9B59-47A3-9E48-89CB89FBB6D3}"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D10ACE0-EC40-4A66-AABB-1E3C907CF236}" type="datetimeFigureOut">
              <a:rPr lang="zh-CN" altLang="en-US"/>
              <a:pPr>
                <a:defRPr/>
              </a:pPr>
              <a:t>2014/6/17</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幻灯片编号占位符 5"/>
          <p:cNvSpPr>
            <a:spLocks noGrp="1" noChangeArrowheads="1"/>
          </p:cNvSpPr>
          <p:nvPr>
            <p:ph type="sldNum" sz="quarter" idx="12"/>
          </p:nvPr>
        </p:nvSpPr>
        <p:spPr>
          <a:ln/>
        </p:spPr>
        <p:txBody>
          <a:bodyPr/>
          <a:lstStyle>
            <a:lvl1pPr>
              <a:defRPr/>
            </a:lvl1pPr>
          </a:lstStyle>
          <a:p>
            <a:pPr>
              <a:defRPr/>
            </a:pPr>
            <a:fld id="{1FCEA204-B9D8-4700-AB67-B4E41DA45E24}"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A40FCAF-DE48-4AB1-910E-F86B5B1BF38C}" type="datetimeFigureOut">
              <a:rPr lang="zh-CN" altLang="en-US"/>
              <a:pPr>
                <a:defRPr/>
              </a:pPr>
              <a:t>2014/6/17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幻灯片编号占位符 5"/>
          <p:cNvSpPr>
            <a:spLocks noGrp="1" noChangeArrowheads="1"/>
          </p:cNvSpPr>
          <p:nvPr>
            <p:ph type="sldNum" sz="quarter" idx="12"/>
          </p:nvPr>
        </p:nvSpPr>
        <p:spPr>
          <a:ln/>
        </p:spPr>
        <p:txBody>
          <a:bodyPr/>
          <a:lstStyle>
            <a:lvl1pPr>
              <a:defRPr/>
            </a:lvl1pPr>
          </a:lstStyle>
          <a:p>
            <a:pPr>
              <a:defRPr/>
            </a:pPr>
            <a:fld id="{6498B129-FD95-426E-B1EF-84CB50B2EAE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51513FF-ED16-4FB7-9C02-B564D15E5EB7}" type="datetimeFigureOut">
              <a:rPr lang="zh-CN" altLang="en-US"/>
              <a:pPr>
                <a:defRPr/>
              </a:pPr>
              <a:t>2014/6/17</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幻灯片编号占位符 5"/>
          <p:cNvSpPr>
            <a:spLocks noGrp="1" noChangeArrowheads="1"/>
          </p:cNvSpPr>
          <p:nvPr>
            <p:ph type="sldNum" sz="quarter" idx="12"/>
          </p:nvPr>
        </p:nvSpPr>
        <p:spPr>
          <a:ln/>
        </p:spPr>
        <p:txBody>
          <a:bodyPr/>
          <a:lstStyle>
            <a:lvl1pPr>
              <a:defRPr/>
            </a:lvl1pPr>
          </a:lstStyle>
          <a:p>
            <a:pPr>
              <a:defRPr/>
            </a:pPr>
            <a:fld id="{929ADD18-B226-4F53-A1F2-4C0BDDE3CB4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mn-lt"/>
                <a:ea typeface="宋体" pitchFamily="2" charset="-122"/>
              </a:defRPr>
            </a:lvl1pPr>
          </a:lstStyle>
          <a:p>
            <a:pPr>
              <a:defRPr/>
            </a:pPr>
            <a:fld id="{FD9B8E32-A2FB-49F1-9F02-EC2AE67A621E}" type="datetimeFigureOut">
              <a:rPr lang="zh-CN" altLang="en-US"/>
              <a:pPr>
                <a:defRPr/>
              </a:pPr>
              <a:t>2014/6/17</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mn-lt"/>
                <a:ea typeface="宋体" pitchFamily="2" charset="-122"/>
              </a:defRPr>
            </a:lvl1pPr>
          </a:lstStyle>
          <a:p>
            <a:pPr>
              <a:defRPr/>
            </a:pPr>
            <a:endParaRPr lang="zh-CN" altLang="en-US"/>
          </a:p>
        </p:txBody>
      </p:sp>
      <p:sp>
        <p:nvSpPr>
          <p:cNvPr id="1030" name="幻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mn-lt"/>
                <a:ea typeface="宋体" pitchFamily="2" charset="-122"/>
              </a:defRPr>
            </a:lvl1pPr>
          </a:lstStyle>
          <a:p>
            <a:pPr>
              <a:defRPr/>
            </a:pPr>
            <a:fld id="{4F1FACA8-EF1C-4402-9B35-EB4ED848AD43}" type="slidenum">
              <a:rPr lang="zh-CN" altLang="en-US"/>
              <a:pPr>
                <a:defRPr/>
              </a:pPr>
              <a:t>‹#›</a:t>
            </a:fld>
            <a:endParaRPr lang="zh-CN" altLang="en-US"/>
          </a:p>
        </p:txBody>
      </p:sp>
      <p:pic>
        <p:nvPicPr>
          <p:cNvPr id="1031" name="Picture 2" descr="幻灯片2"/>
          <p:cNvPicPr>
            <a:picLocks noChangeAspect="1" noChangeArrowheads="1"/>
          </p:cNvPicPr>
          <p:nvPr userDrawn="1"/>
        </p:nvPicPr>
        <p:blipFill>
          <a:blip r:embed="rId17" cstate="print"/>
          <a:srcRect/>
          <a:stretch>
            <a:fillRect/>
          </a:stretch>
        </p:blipFill>
        <p:spPr bwMode="auto">
          <a:xfrm>
            <a:off x="-1588" y="-9525"/>
            <a:ext cx="9139238" cy="6854825"/>
          </a:xfrm>
          <a:prstGeom prst="rect">
            <a:avLst/>
          </a:prstGeom>
          <a:noFill/>
          <a:ln w="9525">
            <a:noFill/>
            <a:miter lim="800000"/>
            <a:headEnd/>
            <a:tailEnd/>
          </a:ln>
        </p:spPr>
      </p:pic>
      <p:pic>
        <p:nvPicPr>
          <p:cNvPr id="1032" name="图片 4" descr="A-02标志释义.png"/>
          <p:cNvPicPr>
            <a:picLocks noChangeAspect="1"/>
          </p:cNvPicPr>
          <p:nvPr userDrawn="1"/>
        </p:nvPicPr>
        <p:blipFill>
          <a:blip r:embed="rId18" cstate="print"/>
          <a:srcRect/>
          <a:stretch>
            <a:fillRect/>
          </a:stretch>
        </p:blipFill>
        <p:spPr bwMode="auto">
          <a:xfrm>
            <a:off x="6629400" y="265113"/>
            <a:ext cx="2200275" cy="619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txStyles>
    <p:titleStyle>
      <a:lvl1pPr algn="ctr" defTabSz="457200" rtl="0" eaLnBrk="0" fontAlgn="base" hangingPunct="0">
        <a:spcBef>
          <a:spcPct val="0"/>
        </a:spcBef>
        <a:spcAft>
          <a:spcPct val="0"/>
        </a:spcAft>
        <a:defRPr sz="44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defTabSz="457200"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defTabSz="457200"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defTabSz="457200"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defTabSz="457200"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defTabSz="457200"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defTabSz="457200"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3768" y="2420888"/>
            <a:ext cx="4216480" cy="1156704"/>
          </a:xfrm>
        </p:spPr>
        <p:txBody>
          <a:bodyPr>
            <a:normAutofit/>
          </a:bodyPr>
          <a:lstStyle/>
          <a:p>
            <a:r>
              <a:rPr lang="en-US" altLang="zh-CN" sz="6000" dirty="0" smtClean="0">
                <a:solidFill>
                  <a:srgbClr val="002060"/>
                </a:solidFill>
              </a:rPr>
              <a:t>SQL Server</a:t>
            </a:r>
            <a:endParaRPr lang="zh-CN" altLang="en-US" sz="6000" dirty="0">
              <a:solidFill>
                <a:srgbClr val="002060"/>
              </a:solidFill>
            </a:endParaRPr>
          </a:p>
        </p:txBody>
      </p:sp>
    </p:spTree>
    <p:extLst>
      <p:ext uri="{BB962C8B-B14F-4D97-AF65-F5344CB8AC3E}">
        <p14:creationId xmlns:p14="http://schemas.microsoft.com/office/powerpoint/2010/main" val="559367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b="1" dirty="0">
                <a:solidFill>
                  <a:srgbClr val="002060"/>
                </a:solidFill>
              </a:rPr>
              <a:t>LEFT JOIN</a:t>
            </a:r>
            <a:r>
              <a:rPr lang="en-US" altLang="zh-CN" dirty="0"/>
              <a:t>: </a:t>
            </a:r>
            <a:r>
              <a:rPr lang="zh-CN" altLang="en-US" dirty="0"/>
              <a:t>即使右表中没有匹配，也从左表返回所有的行</a:t>
            </a:r>
          </a:p>
          <a:p>
            <a:r>
              <a:rPr lang="en-US" altLang="zh-CN" dirty="0">
                <a:solidFill>
                  <a:srgbClr val="002060"/>
                </a:solidFill>
              </a:rPr>
              <a:t>RIGHT JOIN</a:t>
            </a:r>
            <a:r>
              <a:rPr lang="en-US" altLang="zh-CN" dirty="0"/>
              <a:t>: </a:t>
            </a:r>
            <a:r>
              <a:rPr lang="zh-CN" altLang="en-US" dirty="0"/>
              <a:t>即使左表中没有匹配，也从右表返回所有的行</a:t>
            </a:r>
          </a:p>
          <a:p>
            <a:r>
              <a:rPr lang="en-US" altLang="zh-CN" b="1" dirty="0">
                <a:solidFill>
                  <a:srgbClr val="002060"/>
                </a:solidFill>
              </a:rPr>
              <a:t>FULL JOIN</a:t>
            </a:r>
            <a:r>
              <a:rPr lang="en-US" altLang="zh-CN" dirty="0"/>
              <a:t>: </a:t>
            </a:r>
            <a:r>
              <a:rPr lang="zh-CN" altLang="en-US" dirty="0"/>
              <a:t>只要其中一个表中存在匹配，就返回行</a:t>
            </a:r>
          </a:p>
          <a:p>
            <a:endParaRPr lang="zh-CN" altLang="en-US" dirty="0"/>
          </a:p>
        </p:txBody>
      </p:sp>
    </p:spTree>
    <p:extLst>
      <p:ext uri="{BB962C8B-B14F-4D97-AF65-F5344CB8AC3E}">
        <p14:creationId xmlns:p14="http://schemas.microsoft.com/office/powerpoint/2010/main" val="1017860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268760"/>
            <a:ext cx="8591550" cy="608111"/>
          </a:xfrm>
        </p:spPr>
        <p:txBody>
          <a:bodyPr>
            <a:normAutofit fontScale="90000"/>
          </a:bodyPr>
          <a:lstStyle/>
          <a:p>
            <a:r>
              <a:rPr lang="zh-CN" altLang="en-US" sz="3000" dirty="0" smtClean="0">
                <a:solidFill>
                  <a:srgbClr val="002060"/>
                </a:solidFill>
              </a:rPr>
              <a:t>练习</a:t>
            </a:r>
            <a:r>
              <a:rPr lang="en-US" altLang="zh-CN" sz="3000" dirty="0" smtClean="0">
                <a:solidFill>
                  <a:srgbClr val="002060"/>
                </a:solidFill>
              </a:rPr>
              <a:t>1</a:t>
            </a:r>
            <a:r>
              <a:rPr lang="zh-CN" altLang="en-US" sz="3000" dirty="0" smtClean="0">
                <a:solidFill>
                  <a:srgbClr val="002060"/>
                </a:solidFill>
              </a:rPr>
              <a:t>：</a:t>
            </a:r>
            <a:r>
              <a:rPr lang="en-US" altLang="zh-CN" sz="3000" dirty="0" smtClean="0">
                <a:solidFill>
                  <a:srgbClr val="002060"/>
                </a:solidFill>
              </a:rPr>
              <a:t>Select </a:t>
            </a:r>
            <a:r>
              <a:rPr lang="en-US" altLang="zh-CN" sz="3000" dirty="0">
                <a:solidFill>
                  <a:srgbClr val="002060"/>
                </a:solidFill>
              </a:rPr>
              <a:t>10 records start with the tenth </a:t>
            </a:r>
            <a:r>
              <a:rPr lang="en-US" altLang="zh-CN" sz="3000" dirty="0" smtClean="0">
                <a:solidFill>
                  <a:srgbClr val="002060"/>
                </a:solidFill>
              </a:rPr>
              <a:t>record</a:t>
            </a:r>
            <a:r>
              <a:rPr lang="en-US" altLang="zh-CN" sz="3000" dirty="0">
                <a:solidFill>
                  <a:srgbClr val="002060"/>
                </a:solidFill>
              </a:rPr>
              <a:t>?</a:t>
            </a:r>
            <a:endParaRPr lang="zh-CN" altLang="en-US" sz="3000" dirty="0">
              <a:solidFill>
                <a:srgbClr val="002060"/>
              </a:solidFill>
            </a:endParaRPr>
          </a:p>
        </p:txBody>
      </p:sp>
      <p:sp>
        <p:nvSpPr>
          <p:cNvPr id="3" name="Content Placeholder 2"/>
          <p:cNvSpPr>
            <a:spLocks noGrp="1"/>
          </p:cNvSpPr>
          <p:nvPr>
            <p:ph idx="1"/>
          </p:nvPr>
        </p:nvSpPr>
        <p:spPr>
          <a:xfrm>
            <a:off x="274320" y="1916832"/>
            <a:ext cx="8595360" cy="4752528"/>
          </a:xfrm>
        </p:spPr>
        <p:txBody>
          <a:bodyPr>
            <a:normAutofit fontScale="70000" lnSpcReduction="20000"/>
          </a:bodyPr>
          <a:lstStyle/>
          <a:p>
            <a:r>
              <a:rPr lang="en-US" altLang="zh-CN" dirty="0" smtClean="0"/>
              <a:t>For example, the table is as below.</a:t>
            </a:r>
          </a:p>
          <a:p>
            <a:endParaRPr lang="en-US" altLang="zh-CN" dirty="0" smtClean="0"/>
          </a:p>
          <a:p>
            <a:r>
              <a:rPr lang="en-US" altLang="zh-CN" b="1" dirty="0" smtClean="0"/>
              <a:t>Id, Name</a:t>
            </a:r>
          </a:p>
          <a:p>
            <a:r>
              <a:rPr lang="en-US" altLang="zh-CN" dirty="0" smtClean="0"/>
              <a:t>1, Tommy</a:t>
            </a:r>
          </a:p>
          <a:p>
            <a:r>
              <a:rPr lang="en-US" altLang="zh-CN" dirty="0" smtClean="0"/>
              <a:t>3,Jim</a:t>
            </a:r>
          </a:p>
          <a:p>
            <a:r>
              <a:rPr lang="en-US" altLang="zh-CN" dirty="0" smtClean="0"/>
              <a:t>6,Green</a:t>
            </a:r>
          </a:p>
          <a:p>
            <a:r>
              <a:rPr lang="en-US" altLang="zh-CN" dirty="0" smtClean="0"/>
              <a:t>9,Allan</a:t>
            </a:r>
          </a:p>
          <a:p>
            <a:r>
              <a:rPr lang="en-US" altLang="zh-CN" dirty="0" smtClean="0"/>
              <a:t>17,Tim</a:t>
            </a:r>
          </a:p>
          <a:p>
            <a:r>
              <a:rPr lang="en-US" altLang="zh-CN" dirty="0" smtClean="0"/>
              <a:t>… …</a:t>
            </a:r>
          </a:p>
          <a:p>
            <a:r>
              <a:rPr lang="en-US" altLang="zh-CN" dirty="0" smtClean="0"/>
              <a:t>100,Lucy</a:t>
            </a:r>
          </a:p>
          <a:p>
            <a:r>
              <a:rPr lang="en-US" altLang="zh-CN" dirty="0" smtClean="0"/>
              <a:t>101,Lily</a:t>
            </a:r>
          </a:p>
          <a:p>
            <a:r>
              <a:rPr lang="en-US" altLang="zh-CN" dirty="0" smtClean="0"/>
              <a:t>102,Alice</a:t>
            </a:r>
          </a:p>
          <a:p>
            <a:r>
              <a:rPr lang="en-US" altLang="zh-CN" dirty="0" smtClean="0"/>
              <a:t>103, Grace</a:t>
            </a:r>
          </a:p>
          <a:p>
            <a:endParaRPr lang="zh-CN" altLang="en-US" dirty="0"/>
          </a:p>
        </p:txBody>
      </p:sp>
    </p:spTree>
    <p:extLst>
      <p:ext uri="{BB962C8B-B14F-4D97-AF65-F5344CB8AC3E}">
        <p14:creationId xmlns:p14="http://schemas.microsoft.com/office/powerpoint/2010/main" val="3721078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476672"/>
            <a:ext cx="8229600" cy="684312"/>
          </a:xfrm>
        </p:spPr>
        <p:txBody>
          <a:bodyPr>
            <a:normAutofit/>
          </a:bodyPr>
          <a:lstStyle/>
          <a:p>
            <a:r>
              <a:rPr lang="zh-CN" altLang="en-US" b="1" dirty="0" smtClean="0">
                <a:solidFill>
                  <a:schemeClr val="tx1"/>
                </a:solidFill>
              </a:rPr>
              <a:t>聚合函数</a:t>
            </a:r>
            <a:endParaRPr lang="zh-CN" altLang="en-US" b="1" dirty="0">
              <a:solidFill>
                <a:schemeClr val="tx1"/>
              </a:solidFill>
            </a:endParaRPr>
          </a:p>
        </p:txBody>
      </p:sp>
      <p:sp>
        <p:nvSpPr>
          <p:cNvPr id="2" name="Content Placeholder 1"/>
          <p:cNvSpPr>
            <a:spLocks noGrp="1"/>
          </p:cNvSpPr>
          <p:nvPr>
            <p:ph idx="1"/>
          </p:nvPr>
        </p:nvSpPr>
        <p:spPr>
          <a:xfrm>
            <a:off x="467544" y="1124744"/>
            <a:ext cx="8229600" cy="5328592"/>
          </a:xfrm>
        </p:spPr>
        <p:txBody>
          <a:bodyPr>
            <a:normAutofit fontScale="77500" lnSpcReduction="20000"/>
          </a:bodyPr>
          <a:lstStyle/>
          <a:p>
            <a:r>
              <a:rPr lang="zh-CN" altLang="en-US" dirty="0"/>
              <a:t>聚合函数是按照一定的规则将多行</a:t>
            </a:r>
            <a:r>
              <a:rPr lang="en-US" altLang="zh-CN" dirty="0"/>
              <a:t>(Row)</a:t>
            </a:r>
            <a:r>
              <a:rPr lang="zh-CN" altLang="en-US" dirty="0"/>
              <a:t>数据汇总成一行的函数。对数据进行汇总前，还可以按照特定的列</a:t>
            </a:r>
            <a:r>
              <a:rPr lang="en-US" altLang="zh-CN" dirty="0"/>
              <a:t>(column)</a:t>
            </a:r>
            <a:r>
              <a:rPr lang="zh-CN" altLang="en-US" dirty="0"/>
              <a:t>将数据进行分组</a:t>
            </a:r>
            <a:r>
              <a:rPr lang="en-US" altLang="zh-CN" dirty="0"/>
              <a:t>(Group by)</a:t>
            </a:r>
            <a:r>
              <a:rPr lang="zh-CN" altLang="en-US" dirty="0"/>
              <a:t>再汇总</a:t>
            </a:r>
            <a:r>
              <a:rPr lang="en-US" altLang="zh-CN" dirty="0"/>
              <a:t>,</a:t>
            </a:r>
            <a:r>
              <a:rPr lang="zh-CN" altLang="en-US" dirty="0"/>
              <a:t>然后按照再次给定的条件进行筛选</a:t>
            </a:r>
            <a:r>
              <a:rPr lang="en-US" altLang="zh-CN" dirty="0"/>
              <a:t>(Having</a:t>
            </a:r>
            <a:r>
              <a:rPr lang="en-US" altLang="zh-CN" dirty="0" smtClean="0"/>
              <a:t>).</a:t>
            </a:r>
          </a:p>
          <a:p>
            <a:endParaRPr lang="en-US" altLang="zh-CN" dirty="0"/>
          </a:p>
          <a:p>
            <a:r>
              <a:rPr lang="zh-CN" altLang="en-US" dirty="0"/>
              <a:t>简单聚合函数包括</a:t>
            </a:r>
            <a:r>
              <a:rPr lang="en-US" altLang="zh-CN" dirty="0"/>
              <a:t>:</a:t>
            </a:r>
            <a:r>
              <a:rPr lang="en-US" altLang="zh-CN" dirty="0" err="1"/>
              <a:t>Avg,Sum,Max,Min</a:t>
            </a:r>
            <a:r>
              <a:rPr lang="en-US" altLang="zh-CN" dirty="0" smtClean="0"/>
              <a:t>.</a:t>
            </a:r>
          </a:p>
          <a:p>
            <a:endParaRPr lang="en-US" altLang="zh-CN" dirty="0"/>
          </a:p>
          <a:p>
            <a:r>
              <a:rPr lang="en-US" altLang="zh-CN" dirty="0" smtClean="0"/>
              <a:t>//</a:t>
            </a:r>
            <a:r>
              <a:rPr lang="zh-CN" altLang="en-US" dirty="0"/>
              <a:t>按照不同性别获得不同经理手下的员工的病假时间总和，这些经理手下的员工需要大于</a:t>
            </a:r>
            <a:r>
              <a:rPr lang="en-US" altLang="zh-CN" dirty="0"/>
              <a:t>2</a:t>
            </a:r>
            <a:r>
              <a:rPr lang="zh-CN" altLang="en-US" dirty="0"/>
              <a:t>个人</a:t>
            </a:r>
            <a:endParaRPr lang="en-US" altLang="zh-CN" dirty="0" smtClean="0"/>
          </a:p>
          <a:p>
            <a:r>
              <a:rPr lang="en-US" altLang="zh-CN" dirty="0">
                <a:solidFill>
                  <a:srgbClr val="7030A0"/>
                </a:solidFill>
              </a:rPr>
              <a:t>SELECT     </a:t>
            </a:r>
            <a:r>
              <a:rPr lang="en-US" altLang="zh-CN" dirty="0" err="1">
                <a:solidFill>
                  <a:srgbClr val="7030A0"/>
                </a:solidFill>
              </a:rPr>
              <a:t>ManagerID</a:t>
            </a:r>
            <a:r>
              <a:rPr lang="en-US" altLang="zh-CN" dirty="0">
                <a:solidFill>
                  <a:srgbClr val="7030A0"/>
                </a:solidFill>
              </a:rPr>
              <a:t>, Gender, SUM(</a:t>
            </a:r>
            <a:r>
              <a:rPr lang="en-US" altLang="zh-CN" dirty="0" err="1">
                <a:solidFill>
                  <a:srgbClr val="7030A0"/>
                </a:solidFill>
              </a:rPr>
              <a:t>SickLeaveHours</a:t>
            </a:r>
            <a:r>
              <a:rPr lang="en-US" altLang="zh-CN" dirty="0">
                <a:solidFill>
                  <a:srgbClr val="7030A0"/>
                </a:solidFill>
              </a:rPr>
              <a:t>) AS </a:t>
            </a:r>
            <a:r>
              <a:rPr lang="en-US" altLang="zh-CN" dirty="0" err="1">
                <a:solidFill>
                  <a:srgbClr val="7030A0"/>
                </a:solidFill>
              </a:rPr>
              <a:t>SickLeaveHours</a:t>
            </a:r>
            <a:r>
              <a:rPr lang="en-US" altLang="zh-CN" dirty="0">
                <a:solidFill>
                  <a:srgbClr val="7030A0"/>
                </a:solidFill>
              </a:rPr>
              <a:t>, COUNT(*) AS </a:t>
            </a:r>
            <a:r>
              <a:rPr lang="en-US" altLang="zh-CN" dirty="0" err="1">
                <a:solidFill>
                  <a:srgbClr val="7030A0"/>
                </a:solidFill>
              </a:rPr>
              <a:t>EmployeeNumber</a:t>
            </a:r>
            <a:endParaRPr lang="en-US" altLang="zh-CN" dirty="0">
              <a:solidFill>
                <a:srgbClr val="7030A0"/>
              </a:solidFill>
            </a:endParaRPr>
          </a:p>
          <a:p>
            <a:r>
              <a:rPr lang="en-US" altLang="zh-CN" dirty="0">
                <a:solidFill>
                  <a:srgbClr val="7030A0"/>
                </a:solidFill>
              </a:rPr>
              <a:t>FROM       </a:t>
            </a:r>
            <a:r>
              <a:rPr lang="en-US" altLang="zh-CN" dirty="0" err="1">
                <a:solidFill>
                  <a:srgbClr val="7030A0"/>
                </a:solidFill>
              </a:rPr>
              <a:t>HumanResources.Employee</a:t>
            </a:r>
            <a:endParaRPr lang="en-US" altLang="zh-CN" dirty="0">
              <a:solidFill>
                <a:srgbClr val="7030A0"/>
              </a:solidFill>
            </a:endParaRPr>
          </a:p>
          <a:p>
            <a:r>
              <a:rPr lang="en-US" altLang="zh-CN" dirty="0">
                <a:solidFill>
                  <a:srgbClr val="7030A0"/>
                </a:solidFill>
              </a:rPr>
              <a:t>GROUP BY   </a:t>
            </a:r>
            <a:r>
              <a:rPr lang="en-US" altLang="zh-CN" dirty="0" err="1">
                <a:solidFill>
                  <a:srgbClr val="7030A0"/>
                </a:solidFill>
              </a:rPr>
              <a:t>ManagerID</a:t>
            </a:r>
            <a:r>
              <a:rPr lang="en-US" altLang="zh-CN" dirty="0">
                <a:solidFill>
                  <a:srgbClr val="7030A0"/>
                </a:solidFill>
              </a:rPr>
              <a:t>, Gender</a:t>
            </a:r>
          </a:p>
          <a:p>
            <a:r>
              <a:rPr lang="en-US" altLang="zh-CN" dirty="0">
                <a:solidFill>
                  <a:srgbClr val="7030A0"/>
                </a:solidFill>
              </a:rPr>
              <a:t>HAVING     (</a:t>
            </a:r>
            <a:r>
              <a:rPr lang="en-US" altLang="zh-CN" dirty="0" err="1">
                <a:solidFill>
                  <a:srgbClr val="7030A0"/>
                </a:solidFill>
              </a:rPr>
              <a:t>EmployeeNumber</a:t>
            </a:r>
            <a:r>
              <a:rPr lang="en-US" altLang="zh-CN" dirty="0">
                <a:solidFill>
                  <a:srgbClr val="7030A0"/>
                </a:solidFill>
              </a:rPr>
              <a:t> &gt; 2)</a:t>
            </a:r>
            <a:endParaRPr lang="zh-CN" altLang="en-US" dirty="0">
              <a:solidFill>
                <a:srgbClr val="7030A0"/>
              </a:solidFill>
            </a:endParaRPr>
          </a:p>
        </p:txBody>
      </p:sp>
    </p:spTree>
    <p:extLst>
      <p:ext uri="{BB962C8B-B14F-4D97-AF65-F5344CB8AC3E}">
        <p14:creationId xmlns:p14="http://schemas.microsoft.com/office/powerpoint/2010/main" val="24158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fade">
                                      <p:cBhvr>
                                        <p:cTn id="10" dur="500"/>
                                        <p:tgtEl>
                                          <p:spTgt spid="2">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Effect transition="in" filter="fade">
                                      <p:cBhvr>
                                        <p:cTn id="13" dur="500"/>
                                        <p:tgtEl>
                                          <p:spTgt spid="2">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animEffect transition="in" filter="fade">
                                      <p:cBhvr>
                                        <p:cTn id="1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548680"/>
            <a:ext cx="8229600" cy="684312"/>
          </a:xfrm>
        </p:spPr>
        <p:txBody>
          <a:bodyPr>
            <a:normAutofit/>
          </a:bodyPr>
          <a:lstStyle/>
          <a:p>
            <a:r>
              <a:rPr lang="zh-CN" altLang="en-US" b="1" dirty="0" smtClean="0">
                <a:solidFill>
                  <a:schemeClr val="tx1"/>
                </a:solidFill>
              </a:rPr>
              <a:t>子查询</a:t>
            </a:r>
            <a:endParaRPr lang="zh-CN" altLang="en-US" b="1" dirty="0">
              <a:solidFill>
                <a:schemeClr val="tx1"/>
              </a:solidFill>
            </a:endParaRPr>
          </a:p>
        </p:txBody>
      </p:sp>
      <p:sp>
        <p:nvSpPr>
          <p:cNvPr id="2" name="Content Placeholder 1"/>
          <p:cNvSpPr>
            <a:spLocks noGrp="1"/>
          </p:cNvSpPr>
          <p:nvPr>
            <p:ph idx="1"/>
          </p:nvPr>
        </p:nvSpPr>
        <p:spPr>
          <a:xfrm>
            <a:off x="457200" y="1340768"/>
            <a:ext cx="8435280" cy="5256584"/>
          </a:xfrm>
        </p:spPr>
        <p:txBody>
          <a:bodyPr>
            <a:normAutofit fontScale="77500" lnSpcReduction="20000"/>
          </a:bodyPr>
          <a:lstStyle/>
          <a:p>
            <a:r>
              <a:rPr lang="zh-CN" altLang="en-US" dirty="0"/>
              <a:t>子查询也可以嵌套在其他子查询中</a:t>
            </a:r>
            <a:r>
              <a:rPr lang="en-US" altLang="zh-CN" dirty="0"/>
              <a:t>,</a:t>
            </a:r>
            <a:r>
              <a:rPr lang="zh-CN" altLang="en-US" dirty="0"/>
              <a:t>这个嵌套最多可达</a:t>
            </a:r>
            <a:r>
              <a:rPr lang="en-US" altLang="zh-CN" dirty="0"/>
              <a:t>32</a:t>
            </a:r>
            <a:r>
              <a:rPr lang="zh-CN" altLang="en-US" dirty="0"/>
              <a:t>层。子查询也叫内部查询</a:t>
            </a:r>
            <a:r>
              <a:rPr lang="en-US" altLang="zh-CN" dirty="0"/>
              <a:t>(Inner query)</a:t>
            </a:r>
            <a:r>
              <a:rPr lang="zh-CN" altLang="en-US" dirty="0"/>
              <a:t>或者内部选择</a:t>
            </a:r>
            <a:r>
              <a:rPr lang="en-US" altLang="zh-CN" dirty="0"/>
              <a:t>(Inner Select),</a:t>
            </a:r>
            <a:r>
              <a:rPr lang="zh-CN" altLang="en-US" dirty="0"/>
              <a:t>而包含子查询的查询语句也叫做外部查询（</a:t>
            </a:r>
            <a:r>
              <a:rPr lang="en-US" altLang="zh-CN" dirty="0" err="1"/>
              <a:t>Outter</a:t>
            </a:r>
            <a:r>
              <a:rPr lang="en-US" altLang="zh-CN" dirty="0"/>
              <a:t>)</a:t>
            </a:r>
            <a:r>
              <a:rPr lang="zh-CN" altLang="en-US" dirty="0"/>
              <a:t>或者外部选择</a:t>
            </a:r>
            <a:r>
              <a:rPr lang="en-US" altLang="zh-CN" dirty="0"/>
              <a:t>(Outer Select</a:t>
            </a:r>
            <a:r>
              <a:rPr lang="en-US" altLang="zh-CN" dirty="0" smtClean="0"/>
              <a:t>).</a:t>
            </a:r>
          </a:p>
          <a:p>
            <a:endParaRPr lang="en-US" altLang="zh-CN" dirty="0" smtClean="0"/>
          </a:p>
          <a:p>
            <a:r>
              <a:rPr lang="zh-CN" altLang="en-US" dirty="0" smtClean="0"/>
              <a:t>子</a:t>
            </a:r>
            <a:r>
              <a:rPr lang="zh-CN" altLang="en-US" dirty="0"/>
              <a:t>查询本质上是嵌套进其他</a:t>
            </a:r>
            <a:r>
              <a:rPr lang="en-US" altLang="zh-CN" dirty="0"/>
              <a:t>SELECT,UPDATE,INSERT,DELETE</a:t>
            </a:r>
            <a:r>
              <a:rPr lang="zh-CN" altLang="en-US" dirty="0"/>
              <a:t>语句的一个被限制的</a:t>
            </a:r>
            <a:r>
              <a:rPr lang="en-US" altLang="zh-CN" dirty="0"/>
              <a:t>SELECT</a:t>
            </a:r>
            <a:r>
              <a:rPr lang="zh-CN" altLang="en-US" dirty="0"/>
              <a:t>语句</a:t>
            </a:r>
            <a:r>
              <a:rPr lang="en-US" altLang="zh-CN" dirty="0"/>
              <a:t>,</a:t>
            </a:r>
            <a:r>
              <a:rPr lang="zh-CN" altLang="en-US" dirty="0"/>
              <a:t>在子查询中，只有下面几个子句可以使用</a:t>
            </a:r>
          </a:p>
          <a:p>
            <a:r>
              <a:rPr lang="en-US" altLang="zh-CN" dirty="0"/>
              <a:t>SELECT</a:t>
            </a:r>
            <a:r>
              <a:rPr lang="zh-CN" altLang="en-US" dirty="0"/>
              <a:t>子句（必须）</a:t>
            </a:r>
          </a:p>
          <a:p>
            <a:r>
              <a:rPr lang="en-US" altLang="zh-CN" dirty="0"/>
              <a:t>FROM</a:t>
            </a:r>
            <a:r>
              <a:rPr lang="zh-CN" altLang="en-US" dirty="0"/>
              <a:t>子句</a:t>
            </a:r>
            <a:r>
              <a:rPr lang="en-US" altLang="zh-CN" dirty="0"/>
              <a:t>(</a:t>
            </a:r>
            <a:r>
              <a:rPr lang="zh-CN" altLang="en-US" dirty="0"/>
              <a:t>必选）</a:t>
            </a:r>
          </a:p>
          <a:p>
            <a:r>
              <a:rPr lang="en-US" altLang="zh-CN" dirty="0"/>
              <a:t>WHERE</a:t>
            </a:r>
            <a:r>
              <a:rPr lang="zh-CN" altLang="en-US" dirty="0"/>
              <a:t>子句</a:t>
            </a:r>
            <a:r>
              <a:rPr lang="en-US" altLang="zh-CN" dirty="0"/>
              <a:t>(</a:t>
            </a:r>
            <a:r>
              <a:rPr lang="zh-CN" altLang="en-US" dirty="0"/>
              <a:t>可选</a:t>
            </a:r>
            <a:r>
              <a:rPr lang="en-US" altLang="zh-CN" dirty="0"/>
              <a:t>)</a:t>
            </a:r>
          </a:p>
          <a:p>
            <a:r>
              <a:rPr lang="en-US" altLang="zh-CN" dirty="0"/>
              <a:t>GROUP BY(</a:t>
            </a:r>
            <a:r>
              <a:rPr lang="zh-CN" altLang="en-US" dirty="0"/>
              <a:t>可选</a:t>
            </a:r>
            <a:r>
              <a:rPr lang="en-US" altLang="zh-CN" dirty="0"/>
              <a:t>)</a:t>
            </a:r>
          </a:p>
          <a:p>
            <a:r>
              <a:rPr lang="en-US" altLang="zh-CN" dirty="0"/>
              <a:t>HAVING(</a:t>
            </a:r>
            <a:r>
              <a:rPr lang="zh-CN" altLang="en-US" dirty="0"/>
              <a:t>可选</a:t>
            </a:r>
            <a:r>
              <a:rPr lang="en-US" altLang="zh-CN" dirty="0"/>
              <a:t>)</a:t>
            </a:r>
          </a:p>
          <a:p>
            <a:r>
              <a:rPr lang="en-US" altLang="zh-CN" dirty="0"/>
              <a:t>ORDER BY(</a:t>
            </a:r>
            <a:r>
              <a:rPr lang="zh-CN" altLang="en-US" dirty="0"/>
              <a:t>只有在</a:t>
            </a:r>
            <a:r>
              <a:rPr lang="en-US" altLang="zh-CN" dirty="0"/>
              <a:t>TOP</a:t>
            </a:r>
            <a:r>
              <a:rPr lang="zh-CN" altLang="en-US" dirty="0"/>
              <a:t>关键字被使用时才可用</a:t>
            </a:r>
            <a:r>
              <a:rPr lang="en-US" altLang="zh-CN" dirty="0"/>
              <a:t>)</a:t>
            </a:r>
          </a:p>
          <a:p>
            <a:endParaRPr lang="zh-CN" altLang="en-US" dirty="0"/>
          </a:p>
        </p:txBody>
      </p:sp>
    </p:spTree>
    <p:extLst>
      <p:ext uri="{BB962C8B-B14F-4D97-AF65-F5344CB8AC3E}">
        <p14:creationId xmlns:p14="http://schemas.microsoft.com/office/powerpoint/2010/main" val="1454728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544616"/>
          </a:xfrm>
        </p:spPr>
        <p:txBody>
          <a:bodyPr/>
          <a:lstStyle/>
          <a:p>
            <a:r>
              <a:rPr lang="zh-CN" altLang="en-US" b="1" dirty="0">
                <a:solidFill>
                  <a:srgbClr val="002060"/>
                </a:solidFill>
              </a:rPr>
              <a:t>无关子查询</a:t>
            </a:r>
            <a:r>
              <a:rPr lang="en-US" altLang="zh-CN" b="1" dirty="0">
                <a:solidFill>
                  <a:srgbClr val="002060"/>
                </a:solidFill>
              </a:rPr>
              <a:t>(Uncorrelated </a:t>
            </a:r>
            <a:r>
              <a:rPr lang="en-US" altLang="zh-CN" b="1" dirty="0" err="1">
                <a:solidFill>
                  <a:srgbClr val="002060"/>
                </a:solidFill>
              </a:rPr>
              <a:t>subquery</a:t>
            </a:r>
            <a:r>
              <a:rPr lang="en-US" altLang="zh-CN" b="1" dirty="0" smtClean="0">
                <a:solidFill>
                  <a:srgbClr val="002060"/>
                </a:solidFill>
              </a:rPr>
              <a:t>)</a:t>
            </a:r>
          </a:p>
          <a:p>
            <a:endParaRPr lang="en-US" altLang="zh-CN" dirty="0" smtClean="0"/>
          </a:p>
          <a:p>
            <a:r>
              <a:rPr lang="en-US" altLang="zh-CN" dirty="0" smtClean="0"/>
              <a:t>SELECT     </a:t>
            </a:r>
            <a:r>
              <a:rPr lang="en-US" altLang="zh-CN" dirty="0" err="1"/>
              <a:t>P.ProductID</a:t>
            </a:r>
            <a:r>
              <a:rPr lang="en-US" altLang="zh-CN" dirty="0"/>
              <a:t>, </a:t>
            </a:r>
            <a:r>
              <a:rPr lang="en-US" altLang="zh-CN" dirty="0" err="1"/>
              <a:t>P.Name</a:t>
            </a:r>
            <a:r>
              <a:rPr lang="en-US" altLang="zh-CN" dirty="0"/>
              <a:t>, </a:t>
            </a:r>
            <a:r>
              <a:rPr lang="en-US" altLang="zh-CN" dirty="0" err="1"/>
              <a:t>P.ProductNumber</a:t>
            </a:r>
            <a:r>
              <a:rPr lang="en-US" altLang="zh-CN" dirty="0"/>
              <a:t>, </a:t>
            </a:r>
            <a:r>
              <a:rPr lang="en-US" altLang="zh-CN" dirty="0" err="1"/>
              <a:t>M.Name</a:t>
            </a:r>
            <a:r>
              <a:rPr lang="en-US" altLang="zh-CN" dirty="0"/>
              <a:t> AS </a:t>
            </a:r>
            <a:r>
              <a:rPr lang="en-US" altLang="zh-CN" dirty="0" err="1"/>
              <a:t>ProductModelName</a:t>
            </a:r>
            <a:endParaRPr lang="en-US" altLang="zh-CN" dirty="0"/>
          </a:p>
          <a:p>
            <a:r>
              <a:rPr lang="en-US" altLang="zh-CN" dirty="0"/>
              <a:t>FROM         </a:t>
            </a:r>
            <a:r>
              <a:rPr lang="en-US" altLang="zh-CN" dirty="0" err="1"/>
              <a:t>Production.Product</a:t>
            </a:r>
            <a:r>
              <a:rPr lang="en-US" altLang="zh-CN" dirty="0"/>
              <a:t> AS P INNER JOIN</a:t>
            </a:r>
          </a:p>
          <a:p>
            <a:r>
              <a:rPr lang="en-US" altLang="zh-CN" dirty="0">
                <a:solidFill>
                  <a:srgbClr val="7030A0"/>
                </a:solidFill>
              </a:rPr>
              <a:t>(SELECT     Name, </a:t>
            </a:r>
            <a:r>
              <a:rPr lang="en-US" altLang="zh-CN" dirty="0" err="1">
                <a:solidFill>
                  <a:srgbClr val="7030A0"/>
                </a:solidFill>
              </a:rPr>
              <a:t>ProductModelID</a:t>
            </a:r>
            <a:endParaRPr lang="en-US" altLang="zh-CN" dirty="0">
              <a:solidFill>
                <a:srgbClr val="7030A0"/>
              </a:solidFill>
            </a:endParaRPr>
          </a:p>
          <a:p>
            <a:r>
              <a:rPr lang="en-US" altLang="zh-CN" dirty="0">
                <a:solidFill>
                  <a:srgbClr val="7030A0"/>
                </a:solidFill>
              </a:rPr>
              <a:t> FROM          </a:t>
            </a:r>
            <a:r>
              <a:rPr lang="en-US" altLang="zh-CN" dirty="0" err="1">
                <a:solidFill>
                  <a:srgbClr val="7030A0"/>
                </a:solidFill>
              </a:rPr>
              <a:t>Production.ProductModel</a:t>
            </a:r>
            <a:r>
              <a:rPr lang="en-US" altLang="zh-CN" dirty="0">
                <a:solidFill>
                  <a:srgbClr val="7030A0"/>
                </a:solidFill>
              </a:rPr>
              <a:t>) AS M </a:t>
            </a:r>
          </a:p>
          <a:p>
            <a:r>
              <a:rPr lang="en-US" altLang="zh-CN" dirty="0"/>
              <a:t>ON </a:t>
            </a:r>
            <a:r>
              <a:rPr lang="en-US" altLang="zh-CN" dirty="0" err="1"/>
              <a:t>P.ProductModelID</a:t>
            </a:r>
            <a:r>
              <a:rPr lang="en-US" altLang="zh-CN" dirty="0"/>
              <a:t> = </a:t>
            </a:r>
            <a:r>
              <a:rPr lang="en-US" altLang="zh-CN" dirty="0" err="1" smtClean="0"/>
              <a:t>M.ProductModelID</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04939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circle(in)">
                                      <p:cBhvr>
                                        <p:cTn id="7" dur="2000"/>
                                        <p:tgtEl>
                                          <p:spTgt spid="2">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circle(in)">
                                      <p:cBhvr>
                                        <p:cTn id="10" dur="2000"/>
                                        <p:tgtEl>
                                          <p:spTgt spid="2">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circle(in)">
                                      <p:cBhvr>
                                        <p:cTn id="13" dur="2000"/>
                                        <p:tgtEl>
                                          <p:spTgt spid="2">
                                            <p:txEl>
                                              <p:pRg st="4" end="4"/>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circle(in)">
                                      <p:cBhvr>
                                        <p:cTn id="16" dur="2000"/>
                                        <p:tgtEl>
                                          <p:spTgt spid="2">
                                            <p:txEl>
                                              <p:pRg st="5" end="5"/>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circle(in)">
                                      <p:cBhvr>
                                        <p:cTn id="19"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96752"/>
            <a:ext cx="8229600" cy="5661248"/>
          </a:xfrm>
        </p:spPr>
        <p:txBody>
          <a:bodyPr/>
          <a:lstStyle/>
          <a:p>
            <a:r>
              <a:rPr lang="zh-CN" altLang="en-US" dirty="0"/>
              <a:t>子查询中还有一类很重要的查询是</a:t>
            </a:r>
            <a:r>
              <a:rPr lang="zh-CN" altLang="en-US" dirty="0">
                <a:solidFill>
                  <a:srgbClr val="002060"/>
                </a:solidFill>
              </a:rPr>
              <a:t>相关子查询</a:t>
            </a:r>
            <a:r>
              <a:rPr lang="en-US" altLang="zh-CN" dirty="0"/>
              <a:t>(</a:t>
            </a:r>
            <a:r>
              <a:rPr lang="en-US" altLang="zh-CN" dirty="0">
                <a:solidFill>
                  <a:srgbClr val="002060"/>
                </a:solidFill>
              </a:rPr>
              <a:t>Correlated </a:t>
            </a:r>
            <a:r>
              <a:rPr lang="en-US" altLang="zh-CN" dirty="0" err="1">
                <a:solidFill>
                  <a:srgbClr val="002060"/>
                </a:solidFill>
              </a:rPr>
              <a:t>subquery</a:t>
            </a:r>
            <a:r>
              <a:rPr lang="en-US" altLang="zh-CN" dirty="0"/>
              <a:t>),</a:t>
            </a:r>
            <a:r>
              <a:rPr lang="zh-CN" altLang="en-US" dirty="0"/>
              <a:t>也叫重复子查</a:t>
            </a:r>
            <a:r>
              <a:rPr lang="zh-CN" altLang="en-US" dirty="0" smtClean="0"/>
              <a:t>询。</a:t>
            </a:r>
            <a:endParaRPr lang="en-US" altLang="zh-CN" dirty="0" smtClean="0"/>
          </a:p>
          <a:p>
            <a:endParaRPr lang="en-US" altLang="zh-CN" dirty="0" smtClean="0"/>
          </a:p>
          <a:p>
            <a:r>
              <a:rPr lang="en-US" altLang="zh-CN" dirty="0" smtClean="0"/>
              <a:t>//</a:t>
            </a:r>
            <a:r>
              <a:rPr lang="zh-CN" altLang="en-US" dirty="0"/>
              <a:t>取得总共请病假天数大于</a:t>
            </a:r>
            <a:r>
              <a:rPr lang="en-US" altLang="zh-CN" dirty="0"/>
              <a:t>68</a:t>
            </a:r>
            <a:r>
              <a:rPr lang="zh-CN" altLang="en-US" dirty="0"/>
              <a:t>天的员</a:t>
            </a:r>
            <a:r>
              <a:rPr lang="zh-CN" altLang="en-US" dirty="0" smtClean="0"/>
              <a:t>工</a:t>
            </a:r>
            <a:endParaRPr lang="en-US" altLang="zh-CN" dirty="0"/>
          </a:p>
          <a:p>
            <a:r>
              <a:rPr lang="en-US" altLang="zh-CN" dirty="0"/>
              <a:t>SELECT [</a:t>
            </a:r>
            <a:r>
              <a:rPr lang="en-US" altLang="zh-CN" dirty="0" err="1"/>
              <a:t>FirstName</a:t>
            </a:r>
            <a:r>
              <a:rPr lang="en-US" altLang="zh-CN" dirty="0"/>
              <a:t>],[</a:t>
            </a:r>
            <a:r>
              <a:rPr lang="en-US" altLang="zh-CN" dirty="0" err="1"/>
              <a:t>LastName</a:t>
            </a:r>
            <a:r>
              <a:rPr lang="en-US" altLang="zh-CN" dirty="0"/>
              <a:t>] FROM [Contact] c WHERE EXISTS </a:t>
            </a:r>
          </a:p>
          <a:p>
            <a:r>
              <a:rPr lang="en-US" altLang="zh-CN" dirty="0">
                <a:solidFill>
                  <a:srgbClr val="7030A0"/>
                </a:solidFill>
              </a:rPr>
              <a:t>(SELECT 1 FROM [Employee] e WHERE </a:t>
            </a:r>
            <a:r>
              <a:rPr lang="en-US" altLang="zh-CN" dirty="0" err="1">
                <a:solidFill>
                  <a:srgbClr val="7030A0"/>
                </a:solidFill>
              </a:rPr>
              <a:t>c.ContactID</a:t>
            </a:r>
            <a:r>
              <a:rPr lang="en-US" altLang="zh-CN" dirty="0">
                <a:solidFill>
                  <a:srgbClr val="7030A0"/>
                </a:solidFill>
              </a:rPr>
              <a:t>=</a:t>
            </a:r>
            <a:r>
              <a:rPr lang="en-US" altLang="zh-CN" dirty="0" err="1">
                <a:solidFill>
                  <a:srgbClr val="7030A0"/>
                </a:solidFill>
              </a:rPr>
              <a:t>e.ContactID</a:t>
            </a:r>
            <a:r>
              <a:rPr lang="en-US" altLang="zh-CN" dirty="0">
                <a:solidFill>
                  <a:srgbClr val="7030A0"/>
                </a:solidFill>
              </a:rPr>
              <a:t> AND </a:t>
            </a:r>
            <a:r>
              <a:rPr lang="en-US" altLang="zh-CN" dirty="0" err="1">
                <a:solidFill>
                  <a:srgbClr val="7030A0"/>
                </a:solidFill>
              </a:rPr>
              <a:t>e.SickLeaveHours</a:t>
            </a:r>
            <a:r>
              <a:rPr lang="en-US" altLang="zh-CN" dirty="0">
                <a:solidFill>
                  <a:srgbClr val="7030A0"/>
                </a:solidFill>
              </a:rPr>
              <a:t>&gt;68)</a:t>
            </a:r>
            <a:endParaRPr lang="zh-CN" altLang="en-US" dirty="0">
              <a:solidFill>
                <a:srgbClr val="7030A0"/>
              </a:solidFill>
            </a:endParaRPr>
          </a:p>
        </p:txBody>
      </p:sp>
    </p:spTree>
    <p:extLst>
      <p:ext uri="{BB962C8B-B14F-4D97-AF65-F5344CB8AC3E}">
        <p14:creationId xmlns:p14="http://schemas.microsoft.com/office/powerpoint/2010/main" val="86511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circle(in)">
                                      <p:cBhvr>
                                        <p:cTn id="7" dur="2000"/>
                                        <p:tgtEl>
                                          <p:spTgt spid="2">
                                            <p:txEl>
                                              <p:pRg st="3" end="3"/>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circle(in)">
                                      <p:cBhvr>
                                        <p:cTn id="10"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620688"/>
            <a:ext cx="8229600" cy="684312"/>
          </a:xfrm>
        </p:spPr>
        <p:txBody>
          <a:bodyPr>
            <a:normAutofit/>
          </a:bodyPr>
          <a:lstStyle/>
          <a:p>
            <a:r>
              <a:rPr lang="en-US" altLang="zh-CN" b="1" dirty="0">
                <a:solidFill>
                  <a:srgbClr val="002060"/>
                </a:solidFill>
              </a:rPr>
              <a:t>SQL </a:t>
            </a:r>
            <a:r>
              <a:rPr lang="zh-CN" altLang="en-US" b="1" dirty="0">
                <a:solidFill>
                  <a:srgbClr val="002060"/>
                </a:solidFill>
              </a:rPr>
              <a:t>查询中的执行顺</a:t>
            </a:r>
            <a:r>
              <a:rPr lang="zh-CN" altLang="en-US" b="1" dirty="0" smtClean="0">
                <a:solidFill>
                  <a:srgbClr val="002060"/>
                </a:solidFill>
              </a:rPr>
              <a:t>序</a:t>
            </a:r>
            <a:endParaRPr lang="zh-CN" altLang="en-US" b="1" dirty="0">
              <a:solidFill>
                <a:srgbClr val="002060"/>
              </a:solidFill>
            </a:endParaRPr>
          </a:p>
        </p:txBody>
      </p:sp>
      <p:sp>
        <p:nvSpPr>
          <p:cNvPr id="2" name="Content Placeholder 1"/>
          <p:cNvSpPr>
            <a:spLocks noGrp="1"/>
          </p:cNvSpPr>
          <p:nvPr>
            <p:ph idx="1"/>
          </p:nvPr>
        </p:nvSpPr>
        <p:spPr>
          <a:xfrm>
            <a:off x="457200" y="1556792"/>
            <a:ext cx="8229600" cy="4539208"/>
          </a:xfrm>
        </p:spPr>
        <p:txBody>
          <a:bodyPr>
            <a:normAutofit fontScale="85000" lnSpcReduction="10000"/>
          </a:bodyPr>
          <a:lstStyle/>
          <a:p>
            <a:r>
              <a:rPr lang="en-US" altLang="zh-CN" dirty="0">
                <a:latin typeface="+mn-ea"/>
              </a:rPr>
              <a:t>1</a:t>
            </a:r>
            <a:r>
              <a:rPr lang="zh-CN" altLang="en-US" dirty="0">
                <a:latin typeface="+mn-ea"/>
              </a:rPr>
              <a:t>、</a:t>
            </a:r>
            <a:r>
              <a:rPr lang="en-US" altLang="zh-CN" dirty="0">
                <a:latin typeface="+mn-ea"/>
              </a:rPr>
              <a:t>FROM </a:t>
            </a:r>
          </a:p>
          <a:p>
            <a:r>
              <a:rPr lang="en-US" altLang="zh-CN" dirty="0">
                <a:latin typeface="+mn-ea"/>
              </a:rPr>
              <a:t>2</a:t>
            </a:r>
            <a:r>
              <a:rPr lang="zh-CN" altLang="en-US" dirty="0">
                <a:latin typeface="+mn-ea"/>
              </a:rPr>
              <a:t>、</a:t>
            </a:r>
            <a:r>
              <a:rPr lang="en-US" altLang="zh-CN" dirty="0">
                <a:latin typeface="+mn-ea"/>
              </a:rPr>
              <a:t>on</a:t>
            </a:r>
          </a:p>
          <a:p>
            <a:r>
              <a:rPr lang="en-US" altLang="zh-CN" dirty="0">
                <a:latin typeface="+mn-ea"/>
              </a:rPr>
              <a:t>3</a:t>
            </a:r>
            <a:r>
              <a:rPr lang="zh-CN" altLang="en-US" dirty="0">
                <a:latin typeface="+mn-ea"/>
              </a:rPr>
              <a:t>、</a:t>
            </a:r>
            <a:r>
              <a:rPr lang="en-US" altLang="zh-CN" dirty="0">
                <a:latin typeface="+mn-ea"/>
              </a:rPr>
              <a:t>join--</a:t>
            </a:r>
            <a:r>
              <a:rPr lang="zh-CN" altLang="en-US" dirty="0">
                <a:latin typeface="+mn-ea"/>
              </a:rPr>
              <a:t>做笛卡尔乘积</a:t>
            </a:r>
          </a:p>
          <a:p>
            <a:r>
              <a:rPr lang="en-US" altLang="zh-CN" dirty="0">
                <a:latin typeface="+mn-ea"/>
              </a:rPr>
              <a:t>4</a:t>
            </a:r>
            <a:r>
              <a:rPr lang="zh-CN" altLang="en-US" dirty="0">
                <a:latin typeface="+mn-ea"/>
              </a:rPr>
              <a:t>、</a:t>
            </a:r>
            <a:r>
              <a:rPr lang="en-US" altLang="zh-CN" dirty="0">
                <a:latin typeface="+mn-ea"/>
              </a:rPr>
              <a:t>WHERE</a:t>
            </a:r>
          </a:p>
          <a:p>
            <a:r>
              <a:rPr lang="en-US" altLang="zh-CN" dirty="0">
                <a:latin typeface="+mn-ea"/>
              </a:rPr>
              <a:t>5</a:t>
            </a:r>
            <a:r>
              <a:rPr lang="zh-CN" altLang="en-US" dirty="0">
                <a:latin typeface="+mn-ea"/>
              </a:rPr>
              <a:t>、</a:t>
            </a:r>
            <a:r>
              <a:rPr lang="en-US" altLang="zh-CN" dirty="0">
                <a:latin typeface="+mn-ea"/>
              </a:rPr>
              <a:t>group BY</a:t>
            </a:r>
          </a:p>
          <a:p>
            <a:r>
              <a:rPr lang="en-US" altLang="zh-CN" dirty="0">
                <a:latin typeface="+mn-ea"/>
              </a:rPr>
              <a:t>6</a:t>
            </a:r>
            <a:r>
              <a:rPr lang="zh-CN" altLang="en-US" dirty="0">
                <a:latin typeface="+mn-ea"/>
              </a:rPr>
              <a:t>、</a:t>
            </a:r>
            <a:r>
              <a:rPr lang="en-US" altLang="zh-CN" dirty="0">
                <a:latin typeface="+mn-ea"/>
              </a:rPr>
              <a:t>with(cube | rollup )</a:t>
            </a:r>
          </a:p>
          <a:p>
            <a:r>
              <a:rPr lang="en-US" altLang="zh-CN" dirty="0">
                <a:latin typeface="+mn-ea"/>
              </a:rPr>
              <a:t>7</a:t>
            </a:r>
            <a:r>
              <a:rPr lang="zh-CN" altLang="en-US" dirty="0">
                <a:latin typeface="+mn-ea"/>
              </a:rPr>
              <a:t>、</a:t>
            </a:r>
            <a:r>
              <a:rPr lang="en-US" altLang="zh-CN" dirty="0">
                <a:latin typeface="+mn-ea"/>
              </a:rPr>
              <a:t>HAVING</a:t>
            </a:r>
          </a:p>
          <a:p>
            <a:r>
              <a:rPr lang="en-US" altLang="zh-CN" dirty="0">
                <a:latin typeface="+mn-ea"/>
              </a:rPr>
              <a:t>8</a:t>
            </a:r>
            <a:r>
              <a:rPr lang="zh-CN" altLang="en-US" dirty="0">
                <a:latin typeface="+mn-ea"/>
              </a:rPr>
              <a:t>、</a:t>
            </a:r>
            <a:r>
              <a:rPr lang="en-US" altLang="zh-CN" dirty="0">
                <a:latin typeface="+mn-ea"/>
              </a:rPr>
              <a:t>select </a:t>
            </a:r>
            <a:r>
              <a:rPr lang="zh-CN" altLang="en-US" dirty="0">
                <a:latin typeface="+mn-ea"/>
              </a:rPr>
              <a:t>列表</a:t>
            </a:r>
          </a:p>
          <a:p>
            <a:r>
              <a:rPr lang="en-US" altLang="zh-CN" dirty="0">
                <a:latin typeface="+mn-ea"/>
              </a:rPr>
              <a:t>9</a:t>
            </a:r>
            <a:r>
              <a:rPr lang="zh-CN" altLang="en-US" dirty="0">
                <a:latin typeface="+mn-ea"/>
              </a:rPr>
              <a:t>、</a:t>
            </a:r>
            <a:r>
              <a:rPr lang="en-US" altLang="zh-CN" dirty="0">
                <a:latin typeface="+mn-ea"/>
              </a:rPr>
              <a:t>DISTINCT</a:t>
            </a:r>
          </a:p>
          <a:p>
            <a:r>
              <a:rPr lang="en-US" altLang="zh-CN" dirty="0">
                <a:latin typeface="+mn-ea"/>
              </a:rPr>
              <a:t>10</a:t>
            </a:r>
            <a:r>
              <a:rPr lang="zh-CN" altLang="en-US" dirty="0">
                <a:latin typeface="+mn-ea"/>
              </a:rPr>
              <a:t>、</a:t>
            </a:r>
            <a:r>
              <a:rPr lang="en-US" altLang="zh-CN" dirty="0">
                <a:latin typeface="+mn-ea"/>
              </a:rPr>
              <a:t>order by</a:t>
            </a:r>
          </a:p>
          <a:p>
            <a:endParaRPr lang="zh-CN" altLang="en-US" dirty="0"/>
          </a:p>
        </p:txBody>
      </p:sp>
    </p:spTree>
    <p:extLst>
      <p:ext uri="{BB962C8B-B14F-4D97-AF65-F5344CB8AC3E}">
        <p14:creationId xmlns:p14="http://schemas.microsoft.com/office/powerpoint/2010/main" val="1932666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9876" y="404664"/>
            <a:ext cx="8229600" cy="612304"/>
          </a:xfrm>
        </p:spPr>
        <p:txBody>
          <a:bodyPr>
            <a:normAutofit fontScale="90000"/>
          </a:bodyPr>
          <a:lstStyle/>
          <a:p>
            <a:r>
              <a:rPr lang="zh-CN" altLang="en-US" b="1" dirty="0">
                <a:solidFill>
                  <a:srgbClr val="002060"/>
                </a:solidFill>
              </a:rPr>
              <a:t>练</a:t>
            </a:r>
            <a:r>
              <a:rPr lang="zh-CN" altLang="en-US" b="1" dirty="0" smtClean="0">
                <a:solidFill>
                  <a:srgbClr val="002060"/>
                </a:solidFill>
              </a:rPr>
              <a:t>习</a:t>
            </a:r>
            <a:r>
              <a:rPr lang="en-US" altLang="zh-CN" b="1" dirty="0" smtClean="0">
                <a:solidFill>
                  <a:srgbClr val="002060"/>
                </a:solidFill>
              </a:rPr>
              <a:t>2</a:t>
            </a:r>
            <a:endParaRPr lang="zh-CN" altLang="en-US" b="1" dirty="0">
              <a:solidFill>
                <a:srgbClr val="00206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0595941"/>
              </p:ext>
            </p:extLst>
          </p:nvPr>
        </p:nvGraphicFramePr>
        <p:xfrm>
          <a:off x="467544" y="1006592"/>
          <a:ext cx="8229600" cy="4158693"/>
        </p:xfrm>
        <a:graphic>
          <a:graphicData uri="http://schemas.openxmlformats.org/drawingml/2006/table">
            <a:tbl>
              <a:tblPr firstRow="1" bandRow="1">
                <a:tableStyleId>{5C22544A-7EE6-4342-B048-85BDC9FD1C3A}</a:tableStyleId>
              </a:tblPr>
              <a:tblGrid>
                <a:gridCol w="1234480"/>
                <a:gridCol w="4251920"/>
                <a:gridCol w="2743200"/>
              </a:tblGrid>
              <a:tr h="378063">
                <a:tc>
                  <a:txBody>
                    <a:bodyPr/>
                    <a:lstStyle/>
                    <a:p>
                      <a:r>
                        <a:rPr lang="en-US" altLang="zh-CN" dirty="0" smtClean="0"/>
                        <a:t>Name</a:t>
                      </a:r>
                      <a:endParaRPr lang="zh-CN" altLang="en-US" dirty="0"/>
                    </a:p>
                  </a:txBody>
                  <a:tcPr/>
                </a:tc>
                <a:tc>
                  <a:txBody>
                    <a:bodyPr/>
                    <a:lstStyle/>
                    <a:p>
                      <a:r>
                        <a:rPr lang="en-US" altLang="zh-CN" dirty="0" smtClean="0"/>
                        <a:t>Course</a:t>
                      </a:r>
                      <a:endParaRPr lang="zh-CN" altLang="en-US" dirty="0"/>
                    </a:p>
                  </a:txBody>
                  <a:tcPr/>
                </a:tc>
                <a:tc>
                  <a:txBody>
                    <a:bodyPr/>
                    <a:lstStyle/>
                    <a:p>
                      <a:r>
                        <a:rPr lang="en-US" altLang="zh-CN" dirty="0" smtClean="0"/>
                        <a:t>Score</a:t>
                      </a:r>
                      <a:endParaRPr lang="zh-CN" altLang="en-US" dirty="0"/>
                    </a:p>
                  </a:txBody>
                  <a:tcPr/>
                </a:tc>
              </a:tr>
              <a:tr h="378063">
                <a:tc>
                  <a:txBody>
                    <a:bodyPr/>
                    <a:lstStyle/>
                    <a:p>
                      <a:r>
                        <a:rPr lang="en-US" altLang="zh-CN" dirty="0" smtClean="0">
                          <a:latin typeface="Times New Roman" panose="02020603050405020304" pitchFamily="18" charset="0"/>
                          <a:cs typeface="Times New Roman" panose="02020603050405020304" pitchFamily="18" charset="0"/>
                        </a:rPr>
                        <a:t>Tom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smtClean="0">
                          <a:latin typeface="Times New Roman" panose="02020603050405020304" pitchFamily="18" charset="0"/>
                          <a:cs typeface="Times New Roman" panose="02020603050405020304" pitchFamily="18" charset="0"/>
                        </a:rPr>
                        <a:t>数学</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80</a:t>
                      </a:r>
                      <a:endParaRPr lang="zh-CN" altLang="en-US" dirty="0">
                        <a:latin typeface="Times New Roman" panose="02020603050405020304" pitchFamily="18" charset="0"/>
                        <a:cs typeface="Times New Roman" panose="02020603050405020304" pitchFamily="18" charset="0"/>
                      </a:endParaRPr>
                    </a:p>
                  </a:txBody>
                  <a:tcPr/>
                </a:tc>
              </a:tr>
              <a:tr h="378063">
                <a:tc>
                  <a:txBody>
                    <a:bodyPr/>
                    <a:lstStyle/>
                    <a:p>
                      <a:r>
                        <a:rPr lang="en-US" altLang="zh-CN" dirty="0" smtClean="0">
                          <a:latin typeface="Times New Roman" panose="02020603050405020304" pitchFamily="18" charset="0"/>
                          <a:cs typeface="Times New Roman" panose="02020603050405020304" pitchFamily="18" charset="0"/>
                        </a:rPr>
                        <a:t>Tom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smtClean="0">
                          <a:latin typeface="Times New Roman" panose="02020603050405020304" pitchFamily="18" charset="0"/>
                          <a:cs typeface="Times New Roman" panose="02020603050405020304" pitchFamily="18" charset="0"/>
                        </a:rPr>
                        <a:t>英语</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81</a:t>
                      </a:r>
                      <a:endParaRPr lang="zh-CN" altLang="en-US" dirty="0">
                        <a:latin typeface="Times New Roman" panose="02020603050405020304" pitchFamily="18" charset="0"/>
                        <a:cs typeface="Times New Roman" panose="02020603050405020304" pitchFamily="18" charset="0"/>
                      </a:endParaRPr>
                    </a:p>
                  </a:txBody>
                  <a:tcPr/>
                </a:tc>
              </a:tr>
              <a:tr h="378063">
                <a:tc>
                  <a:txBody>
                    <a:bodyPr/>
                    <a:lstStyle/>
                    <a:p>
                      <a:r>
                        <a:rPr lang="en-US" altLang="zh-CN" dirty="0" smtClean="0">
                          <a:latin typeface="Times New Roman" panose="02020603050405020304" pitchFamily="18" charset="0"/>
                          <a:cs typeface="Times New Roman" panose="02020603050405020304" pitchFamily="18" charset="0"/>
                        </a:rPr>
                        <a:t>Tom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smtClean="0">
                          <a:latin typeface="Times New Roman" panose="02020603050405020304" pitchFamily="18" charset="0"/>
                          <a:cs typeface="Times New Roman" panose="02020603050405020304" pitchFamily="18" charset="0"/>
                        </a:rPr>
                        <a:t>历史</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100</a:t>
                      </a:r>
                      <a:endParaRPr lang="zh-CN" altLang="en-US" dirty="0">
                        <a:latin typeface="Times New Roman" panose="02020603050405020304" pitchFamily="18" charset="0"/>
                        <a:cs typeface="Times New Roman" panose="02020603050405020304" pitchFamily="18" charset="0"/>
                      </a:endParaRPr>
                    </a:p>
                  </a:txBody>
                  <a:tcPr/>
                </a:tc>
              </a:tr>
              <a:tr h="378063">
                <a:tc>
                  <a:txBody>
                    <a:bodyPr/>
                    <a:lstStyle/>
                    <a:p>
                      <a:r>
                        <a:rPr lang="en-US" altLang="zh-CN" dirty="0" smtClean="0">
                          <a:latin typeface="Times New Roman" panose="02020603050405020304" pitchFamily="18" charset="0"/>
                          <a:cs typeface="Times New Roman" panose="02020603050405020304" pitchFamily="18" charset="0"/>
                        </a:rPr>
                        <a:t>Bob</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smtClean="0">
                          <a:latin typeface="Times New Roman" panose="02020603050405020304" pitchFamily="18" charset="0"/>
                          <a:cs typeface="Times New Roman" panose="02020603050405020304" pitchFamily="18" charset="0"/>
                        </a:rPr>
                        <a:t>语文</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90</a:t>
                      </a:r>
                      <a:endParaRPr lang="zh-CN" altLang="en-US" dirty="0">
                        <a:latin typeface="Times New Roman" panose="02020603050405020304" pitchFamily="18" charset="0"/>
                        <a:cs typeface="Times New Roman" panose="02020603050405020304" pitchFamily="18" charset="0"/>
                      </a:endParaRPr>
                    </a:p>
                  </a:txBody>
                  <a:tcPr/>
                </a:tc>
              </a:tr>
              <a:tr h="378063">
                <a:tc>
                  <a:txBody>
                    <a:bodyPr/>
                    <a:lstStyle/>
                    <a:p>
                      <a:r>
                        <a:rPr lang="en-US" altLang="zh-CN" dirty="0" smtClean="0">
                          <a:latin typeface="Times New Roman" panose="02020603050405020304" pitchFamily="18" charset="0"/>
                          <a:cs typeface="Times New Roman" panose="02020603050405020304" pitchFamily="18" charset="0"/>
                        </a:rPr>
                        <a:t>Bob</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smtClean="0">
                          <a:latin typeface="Times New Roman" panose="02020603050405020304" pitchFamily="18" charset="0"/>
                          <a:cs typeface="Times New Roman" panose="02020603050405020304" pitchFamily="18" charset="0"/>
                        </a:rPr>
                        <a:t>物理</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88</a:t>
                      </a:r>
                      <a:endParaRPr lang="zh-CN" altLang="en-US" dirty="0">
                        <a:latin typeface="Times New Roman" panose="02020603050405020304" pitchFamily="18" charset="0"/>
                        <a:cs typeface="Times New Roman" panose="02020603050405020304" pitchFamily="18" charset="0"/>
                      </a:endParaRPr>
                    </a:p>
                  </a:txBody>
                  <a:tcPr/>
                </a:tc>
              </a:tr>
              <a:tr h="378063">
                <a:tc>
                  <a:txBody>
                    <a:bodyPr/>
                    <a:lstStyle/>
                    <a:p>
                      <a:r>
                        <a:rPr lang="en-US" altLang="zh-CN" dirty="0" smtClean="0">
                          <a:latin typeface="Times New Roman" panose="02020603050405020304" pitchFamily="18" charset="0"/>
                          <a:cs typeface="Times New Roman" panose="02020603050405020304" pitchFamily="18" charset="0"/>
                        </a:rPr>
                        <a:t>Bob</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smtClean="0">
                          <a:latin typeface="Times New Roman" panose="02020603050405020304" pitchFamily="18" charset="0"/>
                          <a:cs typeface="Times New Roman" panose="02020603050405020304" pitchFamily="18" charset="0"/>
                        </a:rPr>
                        <a:t>生物</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76</a:t>
                      </a:r>
                      <a:endParaRPr lang="zh-CN" altLang="en-US" dirty="0">
                        <a:latin typeface="Times New Roman" panose="02020603050405020304" pitchFamily="18" charset="0"/>
                        <a:cs typeface="Times New Roman" panose="02020603050405020304" pitchFamily="18" charset="0"/>
                      </a:endParaRPr>
                    </a:p>
                  </a:txBody>
                  <a:tcPr/>
                </a:tc>
              </a:tr>
              <a:tr h="378063">
                <a:tc>
                  <a:txBody>
                    <a:bodyPr/>
                    <a:lstStyle/>
                    <a:p>
                      <a:r>
                        <a:rPr lang="en-US" altLang="zh-CN" dirty="0" smtClean="0">
                          <a:latin typeface="Times New Roman" panose="02020603050405020304" pitchFamily="18" charset="0"/>
                          <a:cs typeface="Times New Roman" panose="02020603050405020304" pitchFamily="18" charset="0"/>
                        </a:rPr>
                        <a:t>Alice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smtClean="0">
                          <a:latin typeface="Times New Roman" panose="02020603050405020304" pitchFamily="18" charset="0"/>
                          <a:cs typeface="Times New Roman" panose="02020603050405020304" pitchFamily="18" charset="0"/>
                        </a:rPr>
                        <a:t>代数</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99</a:t>
                      </a:r>
                      <a:endParaRPr lang="zh-CN" altLang="en-US" dirty="0">
                        <a:latin typeface="Times New Roman" panose="02020603050405020304" pitchFamily="18" charset="0"/>
                        <a:cs typeface="Times New Roman" panose="02020603050405020304" pitchFamily="18" charset="0"/>
                      </a:endParaRPr>
                    </a:p>
                  </a:txBody>
                  <a:tcPr/>
                </a:tc>
              </a:tr>
              <a:tr h="378063">
                <a:tc>
                  <a:txBody>
                    <a:bodyPr/>
                    <a:lstStyle/>
                    <a:p>
                      <a:r>
                        <a:rPr lang="en-US" altLang="zh-CN" dirty="0" smtClean="0">
                          <a:latin typeface="Times New Roman" panose="02020603050405020304" pitchFamily="18" charset="0"/>
                          <a:cs typeface="Times New Roman" panose="02020603050405020304" pitchFamily="18" charset="0"/>
                        </a:rPr>
                        <a:t>Alice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smtClean="0">
                          <a:latin typeface="Times New Roman" panose="02020603050405020304" pitchFamily="18" charset="0"/>
                          <a:cs typeface="Times New Roman" panose="02020603050405020304" pitchFamily="18" charset="0"/>
                        </a:rPr>
                        <a:t>几何</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89</a:t>
                      </a:r>
                      <a:endParaRPr lang="zh-CN" altLang="en-US" dirty="0">
                        <a:latin typeface="Times New Roman" panose="02020603050405020304" pitchFamily="18" charset="0"/>
                        <a:cs typeface="Times New Roman" panose="02020603050405020304" pitchFamily="18" charset="0"/>
                      </a:endParaRPr>
                    </a:p>
                  </a:txBody>
                  <a:tcPr/>
                </a:tc>
              </a:tr>
              <a:tr h="378063">
                <a:tc>
                  <a:txBody>
                    <a:bodyPr/>
                    <a:lstStyle/>
                    <a:p>
                      <a:r>
                        <a:rPr lang="en-US" altLang="zh-CN" dirty="0" smtClean="0">
                          <a:latin typeface="Times New Roman" panose="02020603050405020304" pitchFamily="18" charset="0"/>
                          <a:cs typeface="Times New Roman" panose="02020603050405020304" pitchFamily="18" charset="0"/>
                        </a:rPr>
                        <a:t>Alice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smtClean="0">
                          <a:latin typeface="Times New Roman" panose="02020603050405020304" pitchFamily="18" charset="0"/>
                          <a:cs typeface="Times New Roman" panose="02020603050405020304" pitchFamily="18" charset="0"/>
                        </a:rPr>
                        <a:t>英语</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80</a:t>
                      </a:r>
                      <a:endParaRPr lang="zh-CN" altLang="en-US" dirty="0">
                        <a:latin typeface="Times New Roman" panose="02020603050405020304" pitchFamily="18" charset="0"/>
                        <a:cs typeface="Times New Roman" panose="02020603050405020304" pitchFamily="18" charset="0"/>
                      </a:endParaRPr>
                    </a:p>
                  </a:txBody>
                  <a:tcPr/>
                </a:tc>
              </a:tr>
              <a:tr h="378063">
                <a:tc>
                  <a:txBody>
                    <a:bodyPr/>
                    <a:lstStyle/>
                    <a:p>
                      <a:r>
                        <a:rPr lang="en-US" altLang="zh-CN" dirty="0" smtClean="0">
                          <a:latin typeface="Times New Roman" panose="02020603050405020304" pitchFamily="18" charset="0"/>
                          <a:cs typeface="Times New Roman" panose="02020603050405020304" pitchFamily="18" charset="0"/>
                        </a:rPr>
                        <a:t>Alice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smtClean="0">
                          <a:latin typeface="Times New Roman" panose="02020603050405020304" pitchFamily="18" charset="0"/>
                          <a:cs typeface="Times New Roman" panose="02020603050405020304" pitchFamily="18" charset="0"/>
                        </a:rPr>
                        <a:t>政治</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69</a:t>
                      </a:r>
                      <a:endParaRPr lang="zh-CN" alt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TextBox 4"/>
          <p:cNvSpPr txBox="1"/>
          <p:nvPr/>
        </p:nvSpPr>
        <p:spPr>
          <a:xfrm>
            <a:off x="467544" y="5165285"/>
            <a:ext cx="8456161" cy="954107"/>
          </a:xfrm>
          <a:prstGeom prst="rect">
            <a:avLst/>
          </a:prstGeom>
          <a:noFill/>
        </p:spPr>
        <p:txBody>
          <a:bodyPr wrap="none" rtlCol="0">
            <a:spAutoFit/>
          </a:bodyPr>
          <a:lstStyle/>
          <a:p>
            <a:r>
              <a:rPr lang="zh-CN" altLang="en-US" sz="2800" dirty="0">
                <a:solidFill>
                  <a:srgbClr val="002060"/>
                </a:solidFill>
              </a:rPr>
              <a:t>用一条</a:t>
            </a:r>
            <a:r>
              <a:rPr lang="en-US" altLang="zh-CN" sz="2800" dirty="0">
                <a:solidFill>
                  <a:srgbClr val="002060"/>
                </a:solidFill>
              </a:rPr>
              <a:t>select</a:t>
            </a:r>
            <a:r>
              <a:rPr lang="zh-CN" altLang="en-US" sz="2800" dirty="0">
                <a:solidFill>
                  <a:srgbClr val="002060"/>
                </a:solidFill>
              </a:rPr>
              <a:t>语句求出所有课程在</a:t>
            </a:r>
            <a:r>
              <a:rPr lang="en-US" altLang="zh-CN" sz="2800" dirty="0">
                <a:solidFill>
                  <a:srgbClr val="002060"/>
                </a:solidFill>
              </a:rPr>
              <a:t>80</a:t>
            </a:r>
            <a:r>
              <a:rPr lang="zh-CN" altLang="en-US" sz="2800" dirty="0">
                <a:solidFill>
                  <a:srgbClr val="002060"/>
                </a:solidFill>
              </a:rPr>
              <a:t>分（含</a:t>
            </a:r>
            <a:r>
              <a:rPr lang="en-US" altLang="zh-CN" sz="2800" dirty="0">
                <a:solidFill>
                  <a:srgbClr val="002060"/>
                </a:solidFill>
              </a:rPr>
              <a:t>80</a:t>
            </a:r>
            <a:r>
              <a:rPr lang="zh-CN" altLang="en-US" sz="2800" dirty="0">
                <a:solidFill>
                  <a:srgbClr val="002060"/>
                </a:solidFill>
              </a:rPr>
              <a:t>分）</a:t>
            </a:r>
            <a:r>
              <a:rPr lang="zh-CN" altLang="en-US" sz="2800" dirty="0" smtClean="0">
                <a:solidFill>
                  <a:srgbClr val="002060"/>
                </a:solidFill>
              </a:rPr>
              <a:t>以</a:t>
            </a:r>
            <a:endParaRPr lang="en-US" altLang="zh-CN" sz="2800" dirty="0" smtClean="0">
              <a:solidFill>
                <a:srgbClr val="002060"/>
              </a:solidFill>
            </a:endParaRPr>
          </a:p>
          <a:p>
            <a:r>
              <a:rPr lang="zh-CN" altLang="en-US" sz="2800" dirty="0" smtClean="0">
                <a:solidFill>
                  <a:srgbClr val="002060"/>
                </a:solidFill>
              </a:rPr>
              <a:t>上</a:t>
            </a:r>
            <a:r>
              <a:rPr lang="zh-CN" altLang="en-US" sz="2800" dirty="0">
                <a:solidFill>
                  <a:srgbClr val="002060"/>
                </a:solidFill>
              </a:rPr>
              <a:t>的学生姓</a:t>
            </a:r>
            <a:r>
              <a:rPr lang="zh-CN" altLang="en-US" sz="2800" dirty="0" smtClean="0">
                <a:solidFill>
                  <a:srgbClr val="002060"/>
                </a:solidFill>
              </a:rPr>
              <a:t>名</a:t>
            </a:r>
            <a:r>
              <a:rPr lang="en-US" altLang="zh-CN" sz="2800" dirty="0" smtClean="0">
                <a:solidFill>
                  <a:srgbClr val="002060"/>
                </a:solidFill>
              </a:rPr>
              <a:t>,</a:t>
            </a:r>
            <a:r>
              <a:rPr lang="zh-CN" altLang="en-US" sz="2800" dirty="0" smtClean="0">
                <a:solidFill>
                  <a:srgbClr val="002060"/>
                </a:solidFill>
              </a:rPr>
              <a:t>课程</a:t>
            </a:r>
            <a:r>
              <a:rPr lang="en-US" altLang="zh-CN" sz="2800" dirty="0" smtClean="0">
                <a:solidFill>
                  <a:srgbClr val="002060"/>
                </a:solidFill>
              </a:rPr>
              <a:t>,</a:t>
            </a:r>
            <a:r>
              <a:rPr lang="zh-CN" altLang="en-US" sz="2800" dirty="0" smtClean="0">
                <a:solidFill>
                  <a:srgbClr val="002060"/>
                </a:solidFill>
              </a:rPr>
              <a:t>分数</a:t>
            </a:r>
            <a:r>
              <a:rPr lang="en-US" altLang="zh-CN" sz="2800" dirty="0" smtClean="0">
                <a:solidFill>
                  <a:srgbClr val="002060"/>
                </a:solidFill>
              </a:rPr>
              <a:t>?</a:t>
            </a:r>
            <a:endParaRPr lang="zh-CN" altLang="en-US" sz="2800" dirty="0">
              <a:solidFill>
                <a:srgbClr val="002060"/>
              </a:solidFill>
            </a:endParaRPr>
          </a:p>
        </p:txBody>
      </p:sp>
    </p:spTree>
    <p:extLst>
      <p:ext uri="{BB962C8B-B14F-4D97-AF65-F5344CB8AC3E}">
        <p14:creationId xmlns:p14="http://schemas.microsoft.com/office/powerpoint/2010/main" val="2719712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620688"/>
            <a:ext cx="8229600" cy="684312"/>
          </a:xfrm>
        </p:spPr>
        <p:txBody>
          <a:bodyPr>
            <a:normAutofit/>
          </a:bodyPr>
          <a:lstStyle/>
          <a:p>
            <a:r>
              <a:rPr lang="zh-CN" altLang="en-US" dirty="0">
                <a:solidFill>
                  <a:srgbClr val="002060"/>
                </a:solidFill>
              </a:rPr>
              <a:t>基于列的逻辑表达式</a:t>
            </a:r>
          </a:p>
        </p:txBody>
      </p:sp>
      <p:sp>
        <p:nvSpPr>
          <p:cNvPr id="2" name="Content Placeholder 1"/>
          <p:cNvSpPr>
            <a:spLocks noGrp="1"/>
          </p:cNvSpPr>
          <p:nvPr>
            <p:ph idx="1"/>
          </p:nvPr>
        </p:nvSpPr>
        <p:spPr>
          <a:xfrm>
            <a:off x="457200" y="1268760"/>
            <a:ext cx="8229600" cy="4827240"/>
          </a:xfrm>
        </p:spPr>
        <p:txBody>
          <a:bodyPr/>
          <a:lstStyle/>
          <a:p>
            <a:r>
              <a:rPr lang="zh-CN" altLang="en-US" dirty="0" smtClean="0"/>
              <a:t>基</a:t>
            </a:r>
            <a:r>
              <a:rPr lang="zh-CN" altLang="en-US" dirty="0"/>
              <a:t>于列的逻辑表达式，其实就是</a:t>
            </a:r>
            <a:r>
              <a:rPr lang="en-US" altLang="zh-CN" dirty="0"/>
              <a:t>CASE</a:t>
            </a:r>
            <a:r>
              <a:rPr lang="zh-CN" altLang="en-US" dirty="0"/>
              <a:t>表达式</a:t>
            </a:r>
            <a:r>
              <a:rPr lang="en-US" altLang="zh-CN" dirty="0"/>
              <a:t>.</a:t>
            </a:r>
            <a:r>
              <a:rPr lang="zh-CN" altLang="en-US" dirty="0"/>
              <a:t>可以用在</a:t>
            </a:r>
            <a:r>
              <a:rPr lang="en-US" altLang="zh-CN" dirty="0"/>
              <a:t>SELECT,UPDATE,DELETE,SET</a:t>
            </a:r>
            <a:r>
              <a:rPr lang="zh-CN" altLang="en-US" dirty="0"/>
              <a:t>以及</a:t>
            </a:r>
            <a:r>
              <a:rPr lang="en-US" altLang="zh-CN" dirty="0"/>
              <a:t>IN,WHERE,ORDER BY</a:t>
            </a:r>
            <a:r>
              <a:rPr lang="zh-CN" altLang="en-US" dirty="0"/>
              <a:t>和</a:t>
            </a:r>
            <a:r>
              <a:rPr lang="en-US" altLang="zh-CN" dirty="0"/>
              <a:t>HAVING</a:t>
            </a:r>
            <a:r>
              <a:rPr lang="zh-CN" altLang="en-US" dirty="0"/>
              <a:t>子句之后</a:t>
            </a:r>
            <a:r>
              <a:rPr lang="zh-CN" altLang="en-US" dirty="0" smtClean="0"/>
              <a:t>。</a:t>
            </a:r>
            <a:endParaRPr lang="en-US" altLang="zh-CN" dirty="0" smtClean="0"/>
          </a:p>
          <a:p>
            <a:endParaRPr lang="en-US" altLang="zh-CN" dirty="0"/>
          </a:p>
          <a:p>
            <a:r>
              <a:rPr lang="en-US" altLang="zh-CN" dirty="0"/>
              <a:t>CASE</a:t>
            </a:r>
            <a:r>
              <a:rPr lang="zh-CN" altLang="en-US" dirty="0"/>
              <a:t>表达式实现的功能类似于编程语言中的</a:t>
            </a:r>
            <a:r>
              <a:rPr lang="en-US" altLang="zh-CN" dirty="0"/>
              <a:t>IF…THEN…ELSE</a:t>
            </a:r>
            <a:r>
              <a:rPr lang="zh-CN" altLang="en-US" dirty="0"/>
              <a:t>逻辑。只是</a:t>
            </a:r>
            <a:r>
              <a:rPr lang="en-US" altLang="zh-CN" dirty="0"/>
              <a:t>CASE</a:t>
            </a:r>
            <a:r>
              <a:rPr lang="zh-CN" altLang="en-US" dirty="0"/>
              <a:t>表达式在</a:t>
            </a:r>
            <a:r>
              <a:rPr lang="en-US" altLang="zh-CN" dirty="0"/>
              <a:t>T-SQL</a:t>
            </a:r>
            <a:r>
              <a:rPr lang="zh-CN" altLang="en-US" dirty="0"/>
              <a:t>中并不能控制</a:t>
            </a:r>
            <a:r>
              <a:rPr lang="en-US" altLang="zh-CN" dirty="0"/>
              <a:t>T-SQL</a:t>
            </a:r>
            <a:r>
              <a:rPr lang="zh-CN" altLang="en-US" dirty="0"/>
              <a:t>程序的流程，只是作为基于列的逻辑使用</a:t>
            </a:r>
            <a:r>
              <a:rPr lang="en-US" altLang="zh-CN" dirty="0"/>
              <a:t>.</a:t>
            </a:r>
            <a:endParaRPr lang="zh-CN" altLang="en-US" dirty="0"/>
          </a:p>
        </p:txBody>
      </p:sp>
    </p:spTree>
    <p:extLst>
      <p:ext uri="{BB962C8B-B14F-4D97-AF65-F5344CB8AC3E}">
        <p14:creationId xmlns:p14="http://schemas.microsoft.com/office/powerpoint/2010/main" val="600670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4899248"/>
          </a:xfrm>
        </p:spPr>
        <p:txBody>
          <a:bodyPr/>
          <a:lstStyle/>
          <a:p>
            <a:r>
              <a:rPr lang="en-US" altLang="zh-CN" dirty="0"/>
              <a:t>CASE</a:t>
            </a:r>
            <a:r>
              <a:rPr lang="zh-CN" altLang="en-US" dirty="0"/>
              <a:t>表达式实际情况可以分为两种</a:t>
            </a:r>
            <a:r>
              <a:rPr lang="en-US" altLang="zh-CN" dirty="0"/>
              <a:t>:</a:t>
            </a:r>
          </a:p>
          <a:p>
            <a:endParaRPr lang="en-US" altLang="zh-CN" dirty="0"/>
          </a:p>
          <a:p>
            <a:r>
              <a:rPr lang="en-US" altLang="zh-CN" dirty="0"/>
              <a:t>CASE</a:t>
            </a:r>
            <a:r>
              <a:rPr lang="zh-CN" altLang="en-US" dirty="0"/>
              <a:t>简单表达式</a:t>
            </a:r>
            <a:r>
              <a:rPr lang="en-US" altLang="zh-CN" dirty="0"/>
              <a:t>(CASE Simple Expression):</a:t>
            </a:r>
            <a:r>
              <a:rPr lang="zh-CN" altLang="en-US" dirty="0"/>
              <a:t>将某个表达式与一组简单表达式进行比较以确定结果。</a:t>
            </a:r>
          </a:p>
          <a:p>
            <a:endParaRPr lang="zh-CN" altLang="en-US" dirty="0"/>
          </a:p>
          <a:p>
            <a:r>
              <a:rPr lang="en-US" altLang="zh-CN" dirty="0"/>
              <a:t>CASE </a:t>
            </a:r>
            <a:r>
              <a:rPr lang="zh-CN" altLang="en-US" dirty="0"/>
              <a:t>搜索表达式</a:t>
            </a:r>
            <a:r>
              <a:rPr lang="en-US" altLang="zh-CN" dirty="0"/>
              <a:t>(CASE Searched Expression):</a:t>
            </a:r>
            <a:r>
              <a:rPr lang="zh-CN" altLang="en-US" dirty="0"/>
              <a:t>计算一组布尔表达式以确定结果。</a:t>
            </a:r>
          </a:p>
          <a:p>
            <a:endParaRPr lang="zh-CN" altLang="en-US" dirty="0"/>
          </a:p>
        </p:txBody>
      </p:sp>
    </p:spTree>
    <p:extLst>
      <p:ext uri="{BB962C8B-B14F-4D97-AF65-F5344CB8AC3E}">
        <p14:creationId xmlns:p14="http://schemas.microsoft.com/office/powerpoint/2010/main" val="1013376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684312"/>
          </a:xfrm>
        </p:spPr>
        <p:txBody>
          <a:bodyPr>
            <a:normAutofit/>
          </a:bodyPr>
          <a:lstStyle/>
          <a:p>
            <a:r>
              <a:rPr lang="en-US" altLang="zh-CN" dirty="0" smtClean="0"/>
              <a:t>Agenda</a:t>
            </a:r>
            <a:endParaRPr lang="zh-CN" altLang="en-US" dirty="0"/>
          </a:p>
        </p:txBody>
      </p:sp>
      <p:sp>
        <p:nvSpPr>
          <p:cNvPr id="2" name="Content Placeholder 1"/>
          <p:cNvSpPr>
            <a:spLocks noGrp="1"/>
          </p:cNvSpPr>
          <p:nvPr>
            <p:ph idx="1"/>
          </p:nvPr>
        </p:nvSpPr>
        <p:spPr>
          <a:xfrm>
            <a:off x="457200" y="1196752"/>
            <a:ext cx="8229600" cy="5328592"/>
          </a:xfrm>
        </p:spPr>
        <p:txBody>
          <a:bodyPr>
            <a:normAutofit fontScale="92500" lnSpcReduction="20000"/>
          </a:bodyPr>
          <a:lstStyle/>
          <a:p>
            <a:r>
              <a:rPr lang="en-US" altLang="zh-CN" dirty="0"/>
              <a:t>SQL </a:t>
            </a:r>
            <a:r>
              <a:rPr lang="en-US" altLang="zh-CN" dirty="0" smtClean="0"/>
              <a:t>Server</a:t>
            </a:r>
            <a:endParaRPr lang="en-US" altLang="zh-CN" dirty="0"/>
          </a:p>
          <a:p>
            <a:r>
              <a:rPr lang="en-US" altLang="zh-CN" dirty="0" smtClean="0"/>
              <a:t>SQL</a:t>
            </a:r>
            <a:endParaRPr lang="en-US" altLang="zh-CN" dirty="0"/>
          </a:p>
          <a:p>
            <a:r>
              <a:rPr lang="zh-CN" altLang="en-US" dirty="0" smtClean="0"/>
              <a:t>查</a:t>
            </a:r>
            <a:r>
              <a:rPr lang="zh-CN" altLang="en-US" dirty="0"/>
              <a:t>询</a:t>
            </a:r>
          </a:p>
          <a:p>
            <a:r>
              <a:rPr lang="zh-CN" altLang="en-US" dirty="0"/>
              <a:t>变</a:t>
            </a:r>
            <a:r>
              <a:rPr lang="zh-CN" altLang="en-US" dirty="0" smtClean="0"/>
              <a:t>量</a:t>
            </a:r>
            <a:endParaRPr lang="en-US" altLang="zh-CN" dirty="0" smtClean="0"/>
          </a:p>
          <a:p>
            <a:r>
              <a:rPr lang="zh-CN" altLang="en-US" dirty="0"/>
              <a:t>流程控制语句</a:t>
            </a:r>
            <a:endParaRPr lang="en-US" altLang="zh-CN" dirty="0"/>
          </a:p>
          <a:p>
            <a:r>
              <a:rPr lang="zh-CN" altLang="en-US" dirty="0" smtClean="0"/>
              <a:t>表变量和临时表</a:t>
            </a:r>
            <a:endParaRPr lang="zh-CN" altLang="en-US" dirty="0"/>
          </a:p>
          <a:p>
            <a:r>
              <a:rPr lang="zh-CN" altLang="en-US" dirty="0" smtClean="0"/>
              <a:t>存</a:t>
            </a:r>
            <a:r>
              <a:rPr lang="zh-CN" altLang="en-US" dirty="0"/>
              <a:t>储过程 </a:t>
            </a:r>
            <a:endParaRPr lang="en-US" altLang="zh-CN" dirty="0" smtClean="0"/>
          </a:p>
          <a:p>
            <a:r>
              <a:rPr lang="zh-CN" altLang="en-US" dirty="0" smtClean="0"/>
              <a:t>约</a:t>
            </a:r>
            <a:r>
              <a:rPr lang="zh-CN" altLang="en-US" dirty="0"/>
              <a:t>束</a:t>
            </a:r>
          </a:p>
          <a:p>
            <a:r>
              <a:rPr lang="zh-CN" altLang="en-US" dirty="0"/>
              <a:t>死锁</a:t>
            </a:r>
          </a:p>
          <a:p>
            <a:r>
              <a:rPr lang="zh-CN" altLang="en-US" dirty="0"/>
              <a:t>事</a:t>
            </a:r>
            <a:r>
              <a:rPr lang="zh-CN" altLang="en-US" dirty="0" smtClean="0"/>
              <a:t>物</a:t>
            </a:r>
            <a:endParaRPr lang="zh-CN" altLang="en-US" dirty="0"/>
          </a:p>
          <a:p>
            <a:r>
              <a:rPr lang="zh-CN" altLang="en-US" dirty="0"/>
              <a:t>索引</a:t>
            </a:r>
            <a:endParaRPr lang="en-US" altLang="zh-CN" dirty="0" smtClean="0"/>
          </a:p>
        </p:txBody>
      </p:sp>
    </p:spTree>
    <p:extLst>
      <p:ext uri="{BB962C8B-B14F-4D97-AF65-F5344CB8AC3E}">
        <p14:creationId xmlns:p14="http://schemas.microsoft.com/office/powerpoint/2010/main" val="4106979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616624"/>
          </a:xfrm>
        </p:spPr>
        <p:txBody>
          <a:bodyPr>
            <a:normAutofit fontScale="77500" lnSpcReduction="20000"/>
          </a:bodyPr>
          <a:lstStyle/>
          <a:p>
            <a:r>
              <a:rPr lang="zh-CN" altLang="en-US" dirty="0" smtClean="0"/>
              <a:t>一</a:t>
            </a:r>
            <a:r>
              <a:rPr lang="zh-CN" altLang="en-US" dirty="0"/>
              <a:t>个简单的</a:t>
            </a:r>
            <a:r>
              <a:rPr lang="en-US" altLang="zh-CN" dirty="0"/>
              <a:t>CASE</a:t>
            </a:r>
            <a:r>
              <a:rPr lang="zh-CN" altLang="en-US" dirty="0"/>
              <a:t>表达</a:t>
            </a:r>
            <a:r>
              <a:rPr lang="zh-CN" altLang="en-US" dirty="0" smtClean="0"/>
              <a:t>式</a:t>
            </a:r>
            <a:r>
              <a:rPr lang="en-US" altLang="zh-CN" dirty="0" smtClean="0"/>
              <a:t>[</a:t>
            </a:r>
            <a:r>
              <a:rPr lang="en-US" altLang="zh-CN" b="1" dirty="0">
                <a:solidFill>
                  <a:srgbClr val="FF0000"/>
                </a:solidFill>
              </a:rPr>
              <a:t>CASE Simple </a:t>
            </a:r>
            <a:r>
              <a:rPr lang="en-US" altLang="zh-CN" b="1" dirty="0" smtClean="0">
                <a:solidFill>
                  <a:srgbClr val="FF0000"/>
                </a:solidFill>
              </a:rPr>
              <a:t>Expression</a:t>
            </a:r>
            <a:r>
              <a:rPr lang="en-US" altLang="zh-CN" dirty="0" smtClean="0"/>
              <a:t>]</a:t>
            </a:r>
            <a:r>
              <a:rPr lang="zh-CN" altLang="en-US" dirty="0" smtClean="0"/>
              <a:t>如</a:t>
            </a:r>
            <a:r>
              <a:rPr lang="zh-CN" altLang="en-US" dirty="0"/>
              <a:t>下：</a:t>
            </a:r>
            <a:endParaRPr lang="en-US" altLang="zh-CN" dirty="0" smtClean="0"/>
          </a:p>
          <a:p>
            <a:endParaRPr lang="en-US" altLang="zh-CN" dirty="0"/>
          </a:p>
          <a:p>
            <a:r>
              <a:rPr lang="en-US" altLang="zh-CN" sz="2200" dirty="0" smtClean="0"/>
              <a:t>SELECT </a:t>
            </a:r>
            <a:r>
              <a:rPr lang="en-US" altLang="zh-CN" sz="2200" dirty="0"/>
              <a:t>TOP 4 CASE </a:t>
            </a:r>
            <a:r>
              <a:rPr lang="en-US" altLang="zh-CN" sz="2200" dirty="0" err="1"/>
              <a:t>EmployeeID</a:t>
            </a:r>
            <a:endParaRPr lang="en-US" altLang="zh-CN" sz="2200" dirty="0"/>
          </a:p>
          <a:p>
            <a:r>
              <a:rPr lang="en-US" altLang="zh-CN" sz="2200" dirty="0"/>
              <a:t>	WHEN 1 THEN </a:t>
            </a:r>
            <a:r>
              <a:rPr lang="en-US" altLang="zh-CN" sz="2200" dirty="0" smtClean="0"/>
              <a:t>‘BOB'</a:t>
            </a:r>
            <a:endParaRPr lang="en-US" altLang="zh-CN" sz="2200" dirty="0"/>
          </a:p>
          <a:p>
            <a:r>
              <a:rPr lang="en-US" altLang="zh-CN" sz="2200" dirty="0"/>
              <a:t>	WHEN 2 THEN 'Jack'</a:t>
            </a:r>
          </a:p>
          <a:p>
            <a:r>
              <a:rPr lang="en-US" altLang="zh-CN" sz="2200" dirty="0"/>
              <a:t>	WHEN 3 THEN 'Tom'</a:t>
            </a:r>
          </a:p>
          <a:p>
            <a:r>
              <a:rPr lang="en-US" altLang="zh-CN" sz="2200" dirty="0"/>
              <a:t>	ELSE 'UNKNOW'</a:t>
            </a:r>
          </a:p>
          <a:p>
            <a:r>
              <a:rPr lang="en-US" altLang="zh-CN" sz="2200" dirty="0"/>
              <a:t>	END AS </a:t>
            </a:r>
            <a:r>
              <a:rPr lang="en-US" altLang="zh-CN" sz="2200" dirty="0" err="1"/>
              <a:t>NameList,EmployeeID</a:t>
            </a:r>
            <a:endParaRPr lang="en-US" altLang="zh-CN" sz="2200" dirty="0"/>
          </a:p>
          <a:p>
            <a:r>
              <a:rPr lang="en-US" altLang="zh-CN" sz="2200" dirty="0"/>
              <a:t>  FROM [</a:t>
            </a:r>
            <a:r>
              <a:rPr lang="en-US" altLang="zh-CN" sz="2200" dirty="0" err="1"/>
              <a:t>AdventureWorks</a:t>
            </a:r>
            <a:r>
              <a:rPr lang="en-US" altLang="zh-CN" sz="2200" dirty="0"/>
              <a:t>].[</a:t>
            </a:r>
            <a:r>
              <a:rPr lang="en-US" altLang="zh-CN" sz="2200" dirty="0" err="1"/>
              <a:t>HumanResources</a:t>
            </a:r>
            <a:r>
              <a:rPr lang="en-US" altLang="zh-CN" sz="2200" dirty="0"/>
              <a:t>].[Employee]</a:t>
            </a:r>
          </a:p>
          <a:p>
            <a:r>
              <a:rPr lang="en-US" altLang="zh-CN" sz="2200" dirty="0"/>
              <a:t>  ORDER BY </a:t>
            </a:r>
            <a:r>
              <a:rPr lang="en-US" altLang="zh-CN" sz="2200" dirty="0" err="1" smtClean="0"/>
              <a:t>EmployeeID</a:t>
            </a:r>
            <a:endParaRPr lang="en-US" altLang="zh-CN" sz="2200" dirty="0" smtClean="0"/>
          </a:p>
          <a:p>
            <a:endParaRPr lang="en-US" altLang="zh-CN" dirty="0" smtClean="0"/>
          </a:p>
          <a:p>
            <a:r>
              <a:rPr lang="zh-CN" altLang="en-US" dirty="0" smtClean="0"/>
              <a:t>显示结果如下：</a:t>
            </a:r>
            <a:endParaRPr lang="en-US" altLang="zh-CN" dirty="0" smtClean="0"/>
          </a:p>
          <a:p>
            <a:r>
              <a:rPr lang="en-US" altLang="zh-CN" dirty="0" err="1" smtClean="0"/>
              <a:t>NameList</a:t>
            </a:r>
            <a:r>
              <a:rPr lang="en-US" altLang="zh-CN" dirty="0"/>
              <a:t> </a:t>
            </a:r>
            <a:r>
              <a:rPr lang="en-US" altLang="zh-CN" dirty="0" smtClean="0"/>
              <a:t>  </a:t>
            </a:r>
            <a:r>
              <a:rPr lang="en-US" altLang="zh-CN" dirty="0" err="1" smtClean="0"/>
              <a:t>EmployeeID</a:t>
            </a:r>
            <a:endParaRPr lang="en-US" altLang="zh-CN" dirty="0" smtClean="0"/>
          </a:p>
          <a:p>
            <a:r>
              <a:rPr lang="en-US" altLang="zh-CN" dirty="0" smtClean="0"/>
              <a:t>BOB	                  1 </a:t>
            </a:r>
          </a:p>
          <a:p>
            <a:r>
              <a:rPr lang="en-US" altLang="zh-CN" dirty="0" smtClean="0"/>
              <a:t>Jack                   2</a:t>
            </a:r>
          </a:p>
          <a:p>
            <a:r>
              <a:rPr lang="en-US" altLang="zh-CN" dirty="0" smtClean="0"/>
              <a:t>Tom                  3</a:t>
            </a:r>
          </a:p>
          <a:p>
            <a:r>
              <a:rPr lang="en-US" altLang="zh-CN" dirty="0" smtClean="0"/>
              <a:t>UNKNOWN    4</a:t>
            </a:r>
            <a:endParaRPr lang="en-US" altLang="zh-CN" dirty="0"/>
          </a:p>
          <a:p>
            <a:endParaRPr lang="zh-CN" altLang="en-US" dirty="0"/>
          </a:p>
        </p:txBody>
      </p:sp>
    </p:spTree>
    <p:extLst>
      <p:ext uri="{BB962C8B-B14F-4D97-AF65-F5344CB8AC3E}">
        <p14:creationId xmlns:p14="http://schemas.microsoft.com/office/powerpoint/2010/main" val="98891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down)">
                                      <p:cBhvr>
                                        <p:cTn id="10" dur="500"/>
                                        <p:tgtEl>
                                          <p:spTgt spid="2">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wipe(down)">
                                      <p:cBhvr>
                                        <p:cTn id="13" dur="500"/>
                                        <p:tgtEl>
                                          <p:spTgt spid="2">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wipe(down)">
                                      <p:cBhvr>
                                        <p:cTn id="16" dur="500"/>
                                        <p:tgtEl>
                                          <p:spTgt spid="2">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down)">
                                      <p:cBhvr>
                                        <p:cTn id="19" dur="500"/>
                                        <p:tgtEl>
                                          <p:spTgt spid="2">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wipe(down)">
                                      <p:cBhvr>
                                        <p:cTn id="22" dur="500"/>
                                        <p:tgtEl>
                                          <p:spTgt spid="2">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wipe(down)">
                                      <p:cBhvr>
                                        <p:cTn id="25" dur="500"/>
                                        <p:tgtEl>
                                          <p:spTgt spid="2">
                                            <p:txEl>
                                              <p:pRg st="8" end="8"/>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wipe(down)">
                                      <p:cBhvr>
                                        <p:cTn id="28" dur="500"/>
                                        <p:tgtEl>
                                          <p:spTgt spid="2">
                                            <p:txEl>
                                              <p:pRg st="9" end="9"/>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animEffect transition="in" filter="wipe(down)">
                                      <p:cBhvr>
                                        <p:cTn id="31" dur="500"/>
                                        <p:tgtEl>
                                          <p:spTgt spid="2">
                                            <p:txEl>
                                              <p:pRg st="11" end="11"/>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2">
                                            <p:txEl>
                                              <p:pRg st="12" end="12"/>
                                            </p:txEl>
                                          </p:spTgt>
                                        </p:tgtEl>
                                        <p:attrNameLst>
                                          <p:attrName>style.visibility</p:attrName>
                                        </p:attrNameLst>
                                      </p:cBhvr>
                                      <p:to>
                                        <p:strVal val="visible"/>
                                      </p:to>
                                    </p:set>
                                    <p:animEffect transition="in" filter="wipe(down)">
                                      <p:cBhvr>
                                        <p:cTn id="34" dur="500"/>
                                        <p:tgtEl>
                                          <p:spTgt spid="2">
                                            <p:txEl>
                                              <p:pRg st="12" end="12"/>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animEffect transition="in" filter="wipe(down)">
                                      <p:cBhvr>
                                        <p:cTn id="37" dur="500"/>
                                        <p:tgtEl>
                                          <p:spTgt spid="2">
                                            <p:txEl>
                                              <p:pRg st="13" end="13"/>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2">
                                            <p:txEl>
                                              <p:pRg st="14" end="14"/>
                                            </p:txEl>
                                          </p:spTgt>
                                        </p:tgtEl>
                                        <p:attrNameLst>
                                          <p:attrName>style.visibility</p:attrName>
                                        </p:attrNameLst>
                                      </p:cBhvr>
                                      <p:to>
                                        <p:strVal val="visible"/>
                                      </p:to>
                                    </p:set>
                                    <p:animEffect transition="in" filter="wipe(down)">
                                      <p:cBhvr>
                                        <p:cTn id="40" dur="500"/>
                                        <p:tgtEl>
                                          <p:spTgt spid="2">
                                            <p:txEl>
                                              <p:pRg st="14" end="14"/>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animEffect transition="in" filter="wipe(down)">
                                      <p:cBhvr>
                                        <p:cTn id="43" dur="500"/>
                                        <p:tgtEl>
                                          <p:spTgt spid="2">
                                            <p:txEl>
                                              <p:pRg st="15" end="15"/>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2">
                                            <p:txEl>
                                              <p:pRg st="16" end="16"/>
                                            </p:txEl>
                                          </p:spTgt>
                                        </p:tgtEl>
                                        <p:attrNameLst>
                                          <p:attrName>style.visibility</p:attrName>
                                        </p:attrNameLst>
                                      </p:cBhvr>
                                      <p:to>
                                        <p:strVal val="visible"/>
                                      </p:to>
                                    </p:set>
                                    <p:animEffect transition="in" filter="wipe(down)">
                                      <p:cBhvr>
                                        <p:cTn id="46"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5043264"/>
          </a:xfrm>
        </p:spPr>
        <p:txBody>
          <a:bodyPr>
            <a:normAutofit fontScale="77500" lnSpcReduction="20000"/>
          </a:bodyPr>
          <a:lstStyle/>
          <a:p>
            <a:r>
              <a:rPr lang="zh-CN" altLang="en-US" dirty="0"/>
              <a:t>与</a:t>
            </a:r>
            <a:r>
              <a:rPr lang="en-US" altLang="zh-CN" dirty="0"/>
              <a:t>CASE</a:t>
            </a:r>
            <a:r>
              <a:rPr lang="zh-CN" altLang="en-US" dirty="0"/>
              <a:t>简单表达式不同，</a:t>
            </a:r>
            <a:r>
              <a:rPr lang="en-US" altLang="zh-CN" b="1" dirty="0">
                <a:solidFill>
                  <a:srgbClr val="FF0000"/>
                </a:solidFill>
              </a:rPr>
              <a:t>CASE</a:t>
            </a:r>
            <a:r>
              <a:rPr lang="zh-CN" altLang="en-US" b="1" dirty="0">
                <a:solidFill>
                  <a:srgbClr val="FF0000"/>
                </a:solidFill>
              </a:rPr>
              <a:t>搜索表达</a:t>
            </a:r>
            <a:r>
              <a:rPr lang="zh-CN" altLang="en-US" dirty="0"/>
              <a:t>式提供了更强大的功能</a:t>
            </a:r>
            <a:r>
              <a:rPr lang="en-US" altLang="zh-CN" dirty="0"/>
              <a:t>,CASE</a:t>
            </a:r>
            <a:r>
              <a:rPr lang="zh-CN" altLang="en-US" dirty="0"/>
              <a:t>搜索表达式不仅可以使用更复杂的逻辑表达式，并且还能根据多列中的数据确定所显示列的值。与上面</a:t>
            </a:r>
            <a:r>
              <a:rPr lang="en-US" altLang="zh-CN" dirty="0"/>
              <a:t>CASE</a:t>
            </a:r>
            <a:r>
              <a:rPr lang="zh-CN" altLang="en-US" dirty="0"/>
              <a:t>简单表达式等效的</a:t>
            </a:r>
            <a:r>
              <a:rPr lang="en-US" altLang="zh-CN" dirty="0"/>
              <a:t>CASE</a:t>
            </a:r>
            <a:r>
              <a:rPr lang="zh-CN" altLang="en-US" dirty="0"/>
              <a:t>搜索表达式为</a:t>
            </a:r>
            <a:r>
              <a:rPr lang="en-US" altLang="zh-CN" dirty="0" smtClean="0"/>
              <a:t>:</a:t>
            </a:r>
          </a:p>
          <a:p>
            <a:endParaRPr lang="en-US" altLang="zh-CN" dirty="0" smtClean="0"/>
          </a:p>
          <a:p>
            <a:r>
              <a:rPr lang="en-US" altLang="zh-CN" dirty="0" smtClean="0"/>
              <a:t>SELECT </a:t>
            </a:r>
            <a:r>
              <a:rPr lang="en-US" altLang="zh-CN" dirty="0"/>
              <a:t>TOP 4 </a:t>
            </a:r>
            <a:r>
              <a:rPr lang="en-US" altLang="zh-CN" dirty="0" err="1"/>
              <a:t>NameList</a:t>
            </a:r>
            <a:r>
              <a:rPr lang="en-US" altLang="zh-CN" dirty="0"/>
              <a:t>=CASE </a:t>
            </a:r>
          </a:p>
          <a:p>
            <a:r>
              <a:rPr lang="en-US" altLang="zh-CN" dirty="0"/>
              <a:t>	WHEN </a:t>
            </a:r>
            <a:r>
              <a:rPr lang="en-US" altLang="zh-CN" dirty="0" err="1"/>
              <a:t>EmployeeID</a:t>
            </a:r>
            <a:r>
              <a:rPr lang="en-US" altLang="zh-CN" dirty="0"/>
              <a:t>=1 THEN </a:t>
            </a:r>
            <a:r>
              <a:rPr lang="en-US" altLang="zh-CN" dirty="0" smtClean="0"/>
              <a:t>‘BOB'</a:t>
            </a:r>
            <a:endParaRPr lang="en-US" altLang="zh-CN" dirty="0"/>
          </a:p>
          <a:p>
            <a:r>
              <a:rPr lang="en-US" altLang="zh-CN" dirty="0"/>
              <a:t>	WHEN </a:t>
            </a:r>
            <a:r>
              <a:rPr lang="en-US" altLang="zh-CN" dirty="0" err="1" smtClean="0"/>
              <a:t>EmployeeID</a:t>
            </a:r>
            <a:r>
              <a:rPr lang="en-US" altLang="zh-CN" dirty="0" smtClean="0"/>
              <a:t>=2 THEN </a:t>
            </a:r>
            <a:r>
              <a:rPr lang="en-US" altLang="zh-CN" dirty="0"/>
              <a:t>'Jack'</a:t>
            </a:r>
          </a:p>
          <a:p>
            <a:r>
              <a:rPr lang="en-US" altLang="zh-CN" dirty="0"/>
              <a:t>	WHEN </a:t>
            </a:r>
            <a:r>
              <a:rPr lang="en-US" altLang="zh-CN" dirty="0" err="1"/>
              <a:t>EmployeeID</a:t>
            </a:r>
            <a:r>
              <a:rPr lang="en-US" altLang="zh-CN" dirty="0"/>
              <a:t>=3 THEN 'Tom'</a:t>
            </a:r>
          </a:p>
          <a:p>
            <a:r>
              <a:rPr lang="en-US" altLang="zh-CN" dirty="0"/>
              <a:t>	ELSE 'UNKNOW'</a:t>
            </a:r>
          </a:p>
          <a:p>
            <a:r>
              <a:rPr lang="en-US" altLang="zh-CN" dirty="0"/>
              <a:t>	</a:t>
            </a:r>
            <a:r>
              <a:rPr lang="en-US" altLang="zh-CN" dirty="0" err="1"/>
              <a:t>END,EmployeeID</a:t>
            </a:r>
            <a:endParaRPr lang="en-US" altLang="zh-CN" dirty="0"/>
          </a:p>
          <a:p>
            <a:r>
              <a:rPr lang="en-US" altLang="zh-CN" dirty="0"/>
              <a:t>  FROM [</a:t>
            </a:r>
            <a:r>
              <a:rPr lang="en-US" altLang="zh-CN" dirty="0" err="1"/>
              <a:t>AdventureWorks</a:t>
            </a:r>
            <a:r>
              <a:rPr lang="en-US" altLang="zh-CN" dirty="0"/>
              <a:t>].[</a:t>
            </a:r>
            <a:r>
              <a:rPr lang="en-US" altLang="zh-CN" dirty="0" err="1"/>
              <a:t>HumanResources</a:t>
            </a:r>
            <a:r>
              <a:rPr lang="en-US" altLang="zh-CN" dirty="0"/>
              <a:t>].[Employee]</a:t>
            </a:r>
          </a:p>
          <a:p>
            <a:r>
              <a:rPr lang="en-US" altLang="zh-CN" dirty="0" smtClean="0"/>
              <a:t>ORDER </a:t>
            </a:r>
            <a:r>
              <a:rPr lang="en-US" altLang="zh-CN" dirty="0"/>
              <a:t>BY </a:t>
            </a:r>
            <a:r>
              <a:rPr lang="en-US" altLang="zh-CN" dirty="0" err="1"/>
              <a:t>EmployeeID</a:t>
            </a:r>
            <a:endParaRPr lang="zh-CN" altLang="en-US" dirty="0"/>
          </a:p>
        </p:txBody>
      </p:sp>
    </p:spTree>
    <p:extLst>
      <p:ext uri="{BB962C8B-B14F-4D97-AF65-F5344CB8AC3E}">
        <p14:creationId xmlns:p14="http://schemas.microsoft.com/office/powerpoint/2010/main" val="98061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circle(in)">
                                      <p:cBhvr>
                                        <p:cTn id="7" dur="2000"/>
                                        <p:tgtEl>
                                          <p:spTgt spid="2">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circle(in)">
                                      <p:cBhvr>
                                        <p:cTn id="10" dur="2000"/>
                                        <p:tgtEl>
                                          <p:spTgt spid="2">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circle(in)">
                                      <p:cBhvr>
                                        <p:cTn id="13" dur="2000"/>
                                        <p:tgtEl>
                                          <p:spTgt spid="2">
                                            <p:txEl>
                                              <p:pRg st="4" end="4"/>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circle(in)">
                                      <p:cBhvr>
                                        <p:cTn id="16" dur="2000"/>
                                        <p:tgtEl>
                                          <p:spTgt spid="2">
                                            <p:txEl>
                                              <p:pRg st="5" end="5"/>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circle(in)">
                                      <p:cBhvr>
                                        <p:cTn id="19" dur="2000"/>
                                        <p:tgtEl>
                                          <p:spTgt spid="2">
                                            <p:txEl>
                                              <p:pRg st="6" end="6"/>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circle(in)">
                                      <p:cBhvr>
                                        <p:cTn id="22" dur="2000"/>
                                        <p:tgtEl>
                                          <p:spTgt spid="2">
                                            <p:txEl>
                                              <p:pRg st="7" end="7"/>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circle(in)">
                                      <p:cBhvr>
                                        <p:cTn id="25" dur="2000"/>
                                        <p:tgtEl>
                                          <p:spTgt spid="2">
                                            <p:txEl>
                                              <p:pRg st="8" end="8"/>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circle(in)">
                                      <p:cBhvr>
                                        <p:cTn id="28" dur="2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548680"/>
            <a:ext cx="8229600" cy="612304"/>
          </a:xfrm>
        </p:spPr>
        <p:txBody>
          <a:bodyPr>
            <a:normAutofit fontScale="90000"/>
          </a:bodyPr>
          <a:lstStyle/>
          <a:p>
            <a:r>
              <a:rPr lang="zh-CN" altLang="en-US" b="1" dirty="0">
                <a:solidFill>
                  <a:srgbClr val="002060"/>
                </a:solidFill>
              </a:rPr>
              <a:t>练</a:t>
            </a:r>
            <a:r>
              <a:rPr lang="zh-CN" altLang="en-US" b="1" dirty="0" smtClean="0">
                <a:solidFill>
                  <a:srgbClr val="002060"/>
                </a:solidFill>
              </a:rPr>
              <a:t>习</a:t>
            </a:r>
            <a:r>
              <a:rPr lang="en-US" altLang="zh-CN" b="1" dirty="0" smtClean="0">
                <a:solidFill>
                  <a:srgbClr val="002060"/>
                </a:solidFill>
              </a:rPr>
              <a:t>3</a:t>
            </a:r>
            <a:r>
              <a:rPr lang="zh-CN" altLang="en-US" b="1" dirty="0" smtClean="0">
                <a:solidFill>
                  <a:srgbClr val="002060"/>
                </a:solidFill>
              </a:rPr>
              <a:t>：</a:t>
            </a:r>
            <a:endParaRPr lang="zh-CN" altLang="en-US" b="1" dirty="0">
              <a:solidFill>
                <a:srgbClr val="002060"/>
              </a:solidFill>
            </a:endParaRPr>
          </a:p>
        </p:txBody>
      </p:sp>
      <p:sp>
        <p:nvSpPr>
          <p:cNvPr id="2" name="Content Placeholder 1"/>
          <p:cNvSpPr>
            <a:spLocks noGrp="1"/>
          </p:cNvSpPr>
          <p:nvPr>
            <p:ph idx="1"/>
          </p:nvPr>
        </p:nvSpPr>
        <p:spPr>
          <a:xfrm>
            <a:off x="457200" y="1124744"/>
            <a:ext cx="8229600" cy="5472608"/>
          </a:xfrm>
        </p:spPr>
        <p:txBody>
          <a:bodyPr>
            <a:noAutofit/>
          </a:bodyPr>
          <a:lstStyle/>
          <a:p>
            <a:r>
              <a:rPr lang="zh-CN" altLang="en-US" sz="2000" dirty="0"/>
              <a:t>两</a:t>
            </a:r>
            <a:r>
              <a:rPr lang="zh-CN" altLang="en-US" sz="2000" dirty="0" smtClean="0"/>
              <a:t>支队伍进行拔河比赛，结果如下：</a:t>
            </a:r>
            <a:endParaRPr lang="en-US" altLang="zh-CN" sz="2000" dirty="0" smtClean="0"/>
          </a:p>
          <a:p>
            <a:r>
              <a:rPr lang="en-US" altLang="zh-CN" sz="2000" dirty="0" smtClean="0"/>
              <a:t>Team</a:t>
            </a:r>
            <a:r>
              <a:rPr lang="en-US" altLang="zh-CN" sz="2000" dirty="0"/>
              <a:t>	Status</a:t>
            </a:r>
          </a:p>
          <a:p>
            <a:r>
              <a:rPr lang="zh-CN" altLang="en-US" sz="2000" dirty="0"/>
              <a:t>山猫</a:t>
            </a:r>
            <a:r>
              <a:rPr lang="en-US" altLang="zh-CN" sz="2000" dirty="0"/>
              <a:t>	WIN  </a:t>
            </a:r>
          </a:p>
          <a:p>
            <a:r>
              <a:rPr lang="zh-CN" altLang="en-US" sz="2000" dirty="0"/>
              <a:t>山猫</a:t>
            </a:r>
            <a:r>
              <a:rPr lang="en-US" altLang="zh-CN" sz="2000" dirty="0"/>
              <a:t>	WIN  </a:t>
            </a:r>
          </a:p>
          <a:p>
            <a:r>
              <a:rPr lang="zh-CN" altLang="en-US" sz="2000" dirty="0" smtClean="0"/>
              <a:t>山猫</a:t>
            </a:r>
            <a:r>
              <a:rPr lang="en-US" altLang="zh-CN" sz="2000" dirty="0"/>
              <a:t>	LOSE </a:t>
            </a:r>
          </a:p>
          <a:p>
            <a:r>
              <a:rPr lang="zh-CN" altLang="en-US" sz="2000" dirty="0" smtClean="0"/>
              <a:t>老狐狸</a:t>
            </a:r>
            <a:r>
              <a:rPr lang="en-US" altLang="zh-CN" sz="2000" dirty="0"/>
              <a:t>	WIN  </a:t>
            </a:r>
          </a:p>
          <a:p>
            <a:r>
              <a:rPr lang="zh-CN" altLang="en-US" sz="2000" dirty="0" smtClean="0"/>
              <a:t>老狐狸</a:t>
            </a:r>
            <a:r>
              <a:rPr lang="en-US" altLang="zh-CN" sz="2000" dirty="0"/>
              <a:t>	WIN </a:t>
            </a:r>
          </a:p>
          <a:p>
            <a:r>
              <a:rPr lang="en-US" altLang="zh-CN" sz="2000" dirty="0" smtClean="0"/>
              <a:t>Table </a:t>
            </a:r>
            <a:r>
              <a:rPr lang="en-US" altLang="zh-CN" sz="2000" dirty="0"/>
              <a:t>name is Score, two </a:t>
            </a:r>
            <a:r>
              <a:rPr lang="en-US" altLang="zh-CN" sz="2000" dirty="0" smtClean="0"/>
              <a:t>columns are as below.</a:t>
            </a:r>
            <a:endParaRPr lang="en-US" altLang="zh-CN" sz="2000" dirty="0"/>
          </a:p>
          <a:p>
            <a:r>
              <a:rPr lang="en-US" altLang="zh-CN" sz="2000" dirty="0"/>
              <a:t>one is </a:t>
            </a:r>
            <a:r>
              <a:rPr lang="en-US" altLang="zh-CN" sz="2000" dirty="0" smtClean="0"/>
              <a:t>Team(</a:t>
            </a:r>
            <a:r>
              <a:rPr lang="en-US" altLang="zh-CN" sz="2000" dirty="0" err="1" smtClean="0"/>
              <a:t>nchar</a:t>
            </a:r>
            <a:r>
              <a:rPr lang="en-US" altLang="zh-CN" sz="2000" dirty="0" smtClean="0"/>
              <a:t>(10)),</a:t>
            </a:r>
            <a:endParaRPr lang="en-US" altLang="zh-CN" sz="2000" dirty="0"/>
          </a:p>
          <a:p>
            <a:r>
              <a:rPr lang="en-US" altLang="zh-CN" sz="2000" dirty="0"/>
              <a:t> the other is Status(</a:t>
            </a:r>
            <a:r>
              <a:rPr lang="en-US" altLang="zh-CN" sz="2000" dirty="0" err="1"/>
              <a:t>nchar</a:t>
            </a:r>
            <a:r>
              <a:rPr lang="en-US" altLang="zh-CN" sz="2000" dirty="0"/>
              <a:t>(5</a:t>
            </a:r>
            <a:r>
              <a:rPr lang="en-US" altLang="zh-CN" sz="2000" dirty="0" smtClean="0"/>
              <a:t>)).</a:t>
            </a:r>
          </a:p>
          <a:p>
            <a:endParaRPr lang="en-US" altLang="zh-CN" sz="2000" dirty="0" smtClean="0"/>
          </a:p>
          <a:p>
            <a:r>
              <a:rPr lang="zh-CN" altLang="en-US" sz="2000" dirty="0" smtClean="0">
                <a:solidFill>
                  <a:srgbClr val="FF0000"/>
                </a:solidFill>
              </a:rPr>
              <a:t>请使用</a:t>
            </a:r>
            <a:r>
              <a:rPr lang="en-US" altLang="zh-CN" sz="2000" dirty="0" smtClean="0">
                <a:solidFill>
                  <a:srgbClr val="FF0000"/>
                </a:solidFill>
              </a:rPr>
              <a:t>case</a:t>
            </a:r>
            <a:r>
              <a:rPr lang="zh-CN" altLang="en-US" sz="2000" dirty="0" smtClean="0">
                <a:solidFill>
                  <a:srgbClr val="FF0000"/>
                </a:solidFill>
              </a:rPr>
              <a:t>表达式输出下面结果，</a:t>
            </a:r>
            <a:endParaRPr lang="en-US" altLang="zh-CN" sz="2000" dirty="0" smtClean="0">
              <a:solidFill>
                <a:srgbClr val="FF0000"/>
              </a:solidFill>
            </a:endParaRPr>
          </a:p>
          <a:p>
            <a:r>
              <a:rPr lang="en-US" altLang="zh-CN" sz="2000" dirty="0" smtClean="0">
                <a:solidFill>
                  <a:srgbClr val="FF0000"/>
                </a:solidFill>
              </a:rPr>
              <a:t>Team</a:t>
            </a:r>
            <a:r>
              <a:rPr lang="en-US" altLang="zh-CN" sz="2000" dirty="0">
                <a:solidFill>
                  <a:srgbClr val="FF0000"/>
                </a:solidFill>
              </a:rPr>
              <a:t>	</a:t>
            </a:r>
            <a:r>
              <a:rPr lang="en-US" altLang="zh-CN" sz="2000" dirty="0" smtClean="0">
                <a:solidFill>
                  <a:srgbClr val="FF0000"/>
                </a:solidFill>
              </a:rPr>
              <a:t>	WIN</a:t>
            </a:r>
            <a:r>
              <a:rPr lang="en-US" altLang="zh-CN" sz="2000" dirty="0">
                <a:solidFill>
                  <a:srgbClr val="FF0000"/>
                </a:solidFill>
              </a:rPr>
              <a:t>	LOSE</a:t>
            </a:r>
          </a:p>
          <a:p>
            <a:r>
              <a:rPr lang="zh-CN" altLang="en-US" sz="2000" dirty="0" smtClean="0">
                <a:solidFill>
                  <a:srgbClr val="FF0000"/>
                </a:solidFill>
              </a:rPr>
              <a:t>山猫</a:t>
            </a:r>
            <a:r>
              <a:rPr lang="en-US" altLang="zh-CN" sz="2000" dirty="0">
                <a:solidFill>
                  <a:srgbClr val="FF0000"/>
                </a:solidFill>
              </a:rPr>
              <a:t>	  </a:t>
            </a:r>
            <a:r>
              <a:rPr lang="en-US" altLang="zh-CN" sz="2000" dirty="0" smtClean="0">
                <a:solidFill>
                  <a:srgbClr val="FF0000"/>
                </a:solidFill>
              </a:rPr>
              <a:t>	  2</a:t>
            </a:r>
            <a:r>
              <a:rPr lang="en-US" altLang="zh-CN" sz="2000" dirty="0">
                <a:solidFill>
                  <a:srgbClr val="FF0000"/>
                </a:solidFill>
              </a:rPr>
              <a:t>	  1</a:t>
            </a:r>
          </a:p>
          <a:p>
            <a:r>
              <a:rPr lang="zh-CN" altLang="en-US" sz="2000" dirty="0" smtClean="0">
                <a:solidFill>
                  <a:srgbClr val="FF0000"/>
                </a:solidFill>
              </a:rPr>
              <a:t>老狐狸</a:t>
            </a:r>
            <a:r>
              <a:rPr lang="en-US" altLang="zh-CN" sz="2000" dirty="0">
                <a:solidFill>
                  <a:srgbClr val="FF0000"/>
                </a:solidFill>
              </a:rPr>
              <a:t>	  2	  </a:t>
            </a:r>
            <a:r>
              <a:rPr lang="en-US" altLang="zh-CN" sz="2000" dirty="0" smtClean="0">
                <a:solidFill>
                  <a:srgbClr val="FF0000"/>
                </a:solidFill>
              </a:rPr>
              <a:t>0</a:t>
            </a:r>
          </a:p>
          <a:p>
            <a:endParaRPr lang="en-US" altLang="zh-CN" sz="2000" dirty="0"/>
          </a:p>
          <a:p>
            <a:endParaRPr lang="zh-CN" altLang="en-US" sz="2000" dirty="0"/>
          </a:p>
        </p:txBody>
      </p:sp>
    </p:spTree>
    <p:extLst>
      <p:ext uri="{BB962C8B-B14F-4D97-AF65-F5344CB8AC3E}">
        <p14:creationId xmlns:p14="http://schemas.microsoft.com/office/powerpoint/2010/main" val="3243921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332656"/>
            <a:ext cx="8229600" cy="684312"/>
          </a:xfrm>
        </p:spPr>
        <p:txBody>
          <a:bodyPr>
            <a:normAutofit/>
          </a:bodyPr>
          <a:lstStyle/>
          <a:p>
            <a:r>
              <a:rPr lang="zh-CN" altLang="en-US" b="1" dirty="0">
                <a:solidFill>
                  <a:srgbClr val="FF0000"/>
                </a:solidFill>
              </a:rPr>
              <a:t>变量</a:t>
            </a:r>
          </a:p>
        </p:txBody>
      </p:sp>
      <p:sp>
        <p:nvSpPr>
          <p:cNvPr id="2" name="Content Placeholder 1"/>
          <p:cNvSpPr>
            <a:spLocks noGrp="1"/>
          </p:cNvSpPr>
          <p:nvPr>
            <p:ph idx="1"/>
          </p:nvPr>
        </p:nvSpPr>
        <p:spPr>
          <a:xfrm>
            <a:off x="683568" y="1052736"/>
            <a:ext cx="8229600" cy="5256584"/>
          </a:xfrm>
        </p:spPr>
        <p:txBody>
          <a:bodyPr/>
          <a:lstStyle/>
          <a:p>
            <a:r>
              <a:rPr lang="zh-CN" altLang="en-US" dirty="0"/>
              <a:t> 在</a:t>
            </a:r>
            <a:r>
              <a:rPr lang="en-US" altLang="zh-CN" dirty="0"/>
              <a:t>T-SQL</a:t>
            </a:r>
            <a:r>
              <a:rPr lang="zh-CN" altLang="en-US" dirty="0"/>
              <a:t>中，变量按生存范围可以分为全局变量（</a:t>
            </a:r>
            <a:r>
              <a:rPr lang="en-US" altLang="zh-CN" dirty="0"/>
              <a:t>Global Variable)</a:t>
            </a:r>
            <a:r>
              <a:rPr lang="zh-CN" altLang="en-US" dirty="0"/>
              <a:t>和局部变量</a:t>
            </a:r>
            <a:r>
              <a:rPr lang="en-US" altLang="zh-CN" dirty="0"/>
              <a:t>(Local Variable</a:t>
            </a:r>
            <a:r>
              <a:rPr lang="en-US" altLang="zh-CN" dirty="0" smtClean="0"/>
              <a:t>).</a:t>
            </a:r>
            <a:endParaRPr lang="en-US" altLang="zh-CN" dirty="0"/>
          </a:p>
          <a:p>
            <a:r>
              <a:rPr lang="en-US" altLang="zh-CN" dirty="0" smtClean="0"/>
              <a:t> 1</a:t>
            </a:r>
            <a:r>
              <a:rPr lang="en-US" altLang="zh-CN" dirty="0"/>
              <a:t>.</a:t>
            </a:r>
            <a:r>
              <a:rPr lang="zh-CN" altLang="en-US" dirty="0"/>
              <a:t>全局变量是由系统定义的，在整个</a:t>
            </a:r>
            <a:r>
              <a:rPr lang="en-US" altLang="zh-CN" dirty="0"/>
              <a:t>SQL SERVER</a:t>
            </a:r>
            <a:r>
              <a:rPr lang="zh-CN" altLang="en-US" dirty="0"/>
              <a:t>实例内都能访问到的变量</a:t>
            </a:r>
            <a:r>
              <a:rPr lang="en-US" altLang="zh-CN" dirty="0"/>
              <a:t>.</a:t>
            </a:r>
            <a:r>
              <a:rPr lang="zh-CN" altLang="en-US" dirty="0"/>
              <a:t>全局变量以</a:t>
            </a:r>
            <a:r>
              <a:rPr lang="en-US" altLang="zh-CN" dirty="0"/>
              <a:t>@@</a:t>
            </a:r>
            <a:r>
              <a:rPr lang="zh-CN" altLang="en-US" dirty="0"/>
              <a:t>作为第一个字符，用户只能访问，不能赋值</a:t>
            </a:r>
            <a:r>
              <a:rPr lang="zh-CN" altLang="en-US" dirty="0" smtClean="0"/>
              <a:t>。</a:t>
            </a:r>
            <a:endParaRPr lang="en-US" altLang="zh-CN" dirty="0" smtClean="0"/>
          </a:p>
          <a:p>
            <a:r>
              <a:rPr lang="en-US" altLang="zh-CN" dirty="0"/>
              <a:t>2.</a:t>
            </a:r>
            <a:r>
              <a:rPr lang="zh-CN" altLang="en-US" dirty="0"/>
              <a:t>局部变量由用户定义，生命周期只在一个批处理内有效。局部变量以</a:t>
            </a:r>
            <a:r>
              <a:rPr lang="en-US" altLang="zh-CN" dirty="0"/>
              <a:t>@</a:t>
            </a:r>
            <a:r>
              <a:rPr lang="zh-CN" altLang="en-US" dirty="0"/>
              <a:t>作为第一个字符，由用户自己定义和赋值。</a:t>
            </a:r>
          </a:p>
          <a:p>
            <a:pPr marL="0" indent="0">
              <a:buNone/>
            </a:pPr>
            <a:endParaRPr lang="zh-CN" altLang="en-US" dirty="0"/>
          </a:p>
          <a:p>
            <a:endParaRPr lang="zh-CN" altLang="en-US" dirty="0"/>
          </a:p>
          <a:p>
            <a:pPr marL="0" indent="0">
              <a:buNone/>
            </a:pPr>
            <a:endParaRPr lang="zh-CN" altLang="en-US" dirty="0"/>
          </a:p>
        </p:txBody>
      </p:sp>
    </p:spTree>
    <p:extLst>
      <p:ext uri="{BB962C8B-B14F-4D97-AF65-F5344CB8AC3E}">
        <p14:creationId xmlns:p14="http://schemas.microsoft.com/office/powerpoint/2010/main" val="1268958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827240"/>
          </a:xfrm>
        </p:spPr>
        <p:txBody>
          <a:bodyPr/>
          <a:lstStyle/>
          <a:p>
            <a:r>
              <a:rPr lang="zh-CN" altLang="en-US" dirty="0" smtClean="0"/>
              <a:t>例如：用在存储过程或者函数里面</a:t>
            </a:r>
            <a:endParaRPr lang="en-US" altLang="zh-CN" dirty="0" smtClean="0"/>
          </a:p>
          <a:p>
            <a:endParaRPr lang="en-US" altLang="zh-CN" dirty="0"/>
          </a:p>
          <a:p>
            <a:r>
              <a:rPr lang="en-US" altLang="zh-CN" dirty="0" smtClean="0"/>
              <a:t>create  </a:t>
            </a:r>
            <a:r>
              <a:rPr lang="en-US" altLang="zh-CN" dirty="0" err="1" smtClean="0"/>
              <a:t>proc</a:t>
            </a:r>
            <a:r>
              <a:rPr lang="en-US" altLang="zh-CN" dirty="0" smtClean="0"/>
              <a:t> Test</a:t>
            </a:r>
          </a:p>
          <a:p>
            <a:r>
              <a:rPr lang="en-US" altLang="zh-CN" dirty="0"/>
              <a:t>a</a:t>
            </a:r>
            <a:r>
              <a:rPr lang="en-US" altLang="zh-CN" dirty="0" smtClean="0"/>
              <a:t>s</a:t>
            </a:r>
          </a:p>
          <a:p>
            <a:r>
              <a:rPr lang="en-US" altLang="zh-CN" dirty="0"/>
              <a:t> </a:t>
            </a:r>
            <a:r>
              <a:rPr lang="en-US" altLang="zh-CN" dirty="0" smtClean="0"/>
              <a:t>   --</a:t>
            </a:r>
            <a:r>
              <a:rPr lang="zh-CN" altLang="en-US" dirty="0" smtClean="0"/>
              <a:t>声明一个变量</a:t>
            </a:r>
            <a:endParaRPr lang="en-US" altLang="zh-CN" dirty="0" smtClean="0"/>
          </a:p>
          <a:p>
            <a:r>
              <a:rPr lang="en-US" altLang="zh-CN" dirty="0" smtClean="0"/>
              <a:t>    declare @</a:t>
            </a:r>
            <a:r>
              <a:rPr lang="en-US" altLang="zh-CN" dirty="0" err="1" smtClean="0"/>
              <a:t>returnValue</a:t>
            </a:r>
            <a:r>
              <a:rPr lang="en-US" altLang="zh-CN" dirty="0" smtClean="0"/>
              <a:t> </a:t>
            </a:r>
            <a:r>
              <a:rPr lang="en-US" altLang="zh-CN" dirty="0" err="1" smtClean="0"/>
              <a:t>int</a:t>
            </a:r>
            <a:endParaRPr lang="en-US" altLang="zh-CN" dirty="0" smtClean="0"/>
          </a:p>
          <a:p>
            <a:r>
              <a:rPr lang="en-US" altLang="zh-CN" dirty="0"/>
              <a:t> </a:t>
            </a:r>
            <a:r>
              <a:rPr lang="en-US" altLang="zh-CN" dirty="0" smtClean="0"/>
              <a:t>   set @</a:t>
            </a:r>
            <a:r>
              <a:rPr lang="en-US" altLang="zh-CN" dirty="0" err="1" smtClean="0"/>
              <a:t>returnValue</a:t>
            </a:r>
            <a:r>
              <a:rPr lang="en-US" altLang="zh-CN" dirty="0" smtClean="0"/>
              <a:t> = 100</a:t>
            </a:r>
          </a:p>
          <a:p>
            <a:r>
              <a:rPr lang="en-US" altLang="zh-CN" dirty="0" smtClean="0"/>
              <a:t>--</a:t>
            </a:r>
            <a:r>
              <a:rPr lang="zh-CN" altLang="en-US" dirty="0" smtClean="0"/>
              <a:t>从这里返回</a:t>
            </a:r>
            <a:endParaRPr lang="en-US" altLang="zh-CN" dirty="0" smtClean="0"/>
          </a:p>
          <a:p>
            <a:r>
              <a:rPr lang="en-US" altLang="zh-CN" dirty="0" smtClean="0"/>
              <a:t>return @</a:t>
            </a:r>
            <a:r>
              <a:rPr lang="en-US" altLang="zh-CN" dirty="0" err="1" smtClean="0"/>
              <a:t>returnValue</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36607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circle(in)">
                                      <p:cBhvr>
                                        <p:cTn id="7" dur="2000"/>
                                        <p:tgtEl>
                                          <p:spTgt spid="2">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circle(in)">
                                      <p:cBhvr>
                                        <p:cTn id="10" dur="2000"/>
                                        <p:tgtEl>
                                          <p:spTgt spid="2">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circle(in)">
                                      <p:cBhvr>
                                        <p:cTn id="13" dur="2000"/>
                                        <p:tgtEl>
                                          <p:spTgt spid="2">
                                            <p:txEl>
                                              <p:pRg st="4" end="4"/>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circle(in)">
                                      <p:cBhvr>
                                        <p:cTn id="16" dur="2000"/>
                                        <p:tgtEl>
                                          <p:spTgt spid="2">
                                            <p:txEl>
                                              <p:pRg st="5" end="5"/>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circle(in)">
                                      <p:cBhvr>
                                        <p:cTn id="19" dur="2000"/>
                                        <p:tgtEl>
                                          <p:spTgt spid="2">
                                            <p:txEl>
                                              <p:pRg st="6" end="6"/>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circle(in)">
                                      <p:cBhvr>
                                        <p:cTn id="22" dur="2000"/>
                                        <p:tgtEl>
                                          <p:spTgt spid="2">
                                            <p:txEl>
                                              <p:pRg st="7" end="7"/>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circle(in)">
                                      <p:cBhvr>
                                        <p:cTn id="25"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1196" y="548680"/>
            <a:ext cx="8229600" cy="684312"/>
          </a:xfrm>
        </p:spPr>
        <p:txBody>
          <a:bodyPr>
            <a:normAutofit/>
          </a:bodyPr>
          <a:lstStyle/>
          <a:p>
            <a:r>
              <a:rPr lang="zh-CN" altLang="en-US" b="1" dirty="0">
                <a:solidFill>
                  <a:srgbClr val="C00000"/>
                </a:solidFill>
              </a:rPr>
              <a:t>流</a:t>
            </a:r>
            <a:r>
              <a:rPr lang="zh-CN" altLang="en-US" b="1" dirty="0" smtClean="0">
                <a:solidFill>
                  <a:srgbClr val="C00000"/>
                </a:solidFill>
              </a:rPr>
              <a:t>程控制语句</a:t>
            </a:r>
            <a:endParaRPr lang="zh-CN" altLang="en-US" b="1"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16846533"/>
              </p:ext>
            </p:extLst>
          </p:nvPr>
        </p:nvGraphicFramePr>
        <p:xfrm>
          <a:off x="755576" y="1412776"/>
          <a:ext cx="7632848" cy="2124236"/>
        </p:xfrm>
        <a:graphic>
          <a:graphicData uri="http://schemas.openxmlformats.org/drawingml/2006/table">
            <a:tbl>
              <a:tblPr/>
              <a:tblGrid>
                <a:gridCol w="3816424"/>
                <a:gridCol w="3816424"/>
              </a:tblGrid>
              <a:tr h="504056">
                <a:tc>
                  <a:txBody>
                    <a:bodyPr/>
                    <a:lstStyle/>
                    <a:p>
                      <a:r>
                        <a:rPr lang="en-US" sz="2200" dirty="0">
                          <a:solidFill>
                            <a:srgbClr val="002060"/>
                          </a:solidFill>
                          <a:effectLst/>
                        </a:rPr>
                        <a:t>BEGIN...END</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2200" dirty="0">
                          <a:solidFill>
                            <a:srgbClr val="002060"/>
                          </a:solidFill>
                          <a:effectLst/>
                        </a:rPr>
                        <a:t>BREAK</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486054">
                <a:tc>
                  <a:txBody>
                    <a:bodyPr/>
                    <a:lstStyle/>
                    <a:p>
                      <a:r>
                        <a:rPr lang="en-US" sz="2200" dirty="0">
                          <a:solidFill>
                            <a:srgbClr val="002060"/>
                          </a:solidFill>
                          <a:effectLst/>
                        </a:rPr>
                        <a:t>GOTO</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2200" dirty="0">
                          <a:solidFill>
                            <a:srgbClr val="002060"/>
                          </a:solidFill>
                          <a:effectLst/>
                        </a:rPr>
                        <a:t>CONTINUE</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612068">
                <a:tc>
                  <a:txBody>
                    <a:bodyPr/>
                    <a:lstStyle/>
                    <a:p>
                      <a:r>
                        <a:rPr lang="en-US" sz="2200">
                          <a:solidFill>
                            <a:srgbClr val="002060"/>
                          </a:solidFill>
                          <a:effectLst/>
                        </a:rPr>
                        <a:t>IF...ELSE</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2200" dirty="0">
                          <a:solidFill>
                            <a:srgbClr val="002060"/>
                          </a:solidFill>
                          <a:effectLst/>
                        </a:rPr>
                        <a:t>WHILE</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522058">
                <a:tc>
                  <a:txBody>
                    <a:bodyPr/>
                    <a:lstStyle/>
                    <a:p>
                      <a:r>
                        <a:rPr lang="en-US" sz="2200">
                          <a:solidFill>
                            <a:srgbClr val="002060"/>
                          </a:solidFill>
                          <a:effectLst/>
                        </a:rPr>
                        <a:t>RETURN</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sz="2200" dirty="0">
                          <a:solidFill>
                            <a:srgbClr val="002060"/>
                          </a:solidFill>
                          <a:effectLst/>
                        </a:rPr>
                        <a:t>WAITFOR</a:t>
                      </a:r>
                    </a:p>
                  </a:txBody>
                  <a:tcPr marL="28575" marR="28575" marT="28575" marB="28575">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
        <p:nvSpPr>
          <p:cNvPr id="5" name="Rectangle 4"/>
          <p:cNvSpPr/>
          <p:nvPr/>
        </p:nvSpPr>
        <p:spPr>
          <a:xfrm>
            <a:off x="755576" y="3717032"/>
            <a:ext cx="7560840" cy="2123658"/>
          </a:xfrm>
          <a:prstGeom prst="rect">
            <a:avLst/>
          </a:prstGeom>
        </p:spPr>
        <p:txBody>
          <a:bodyPr wrap="square">
            <a:spAutoFit/>
          </a:bodyPr>
          <a:lstStyle/>
          <a:p>
            <a:endParaRPr lang="en-US" altLang="zh-CN" sz="2200" b="1" dirty="0" smtClean="0">
              <a:solidFill>
                <a:srgbClr val="002060"/>
              </a:solidFill>
            </a:endParaRPr>
          </a:p>
          <a:p>
            <a:r>
              <a:rPr lang="en-US" altLang="zh-CN" sz="2200" b="1" dirty="0" smtClean="0">
                <a:solidFill>
                  <a:srgbClr val="002060"/>
                </a:solidFill>
              </a:rPr>
              <a:t>BEGIN…END</a:t>
            </a:r>
            <a:r>
              <a:rPr lang="zh-CN" altLang="en-US" sz="2200" b="1" dirty="0">
                <a:solidFill>
                  <a:srgbClr val="002060"/>
                </a:solidFill>
              </a:rPr>
              <a:t>关键字</a:t>
            </a:r>
          </a:p>
          <a:p>
            <a:r>
              <a:rPr lang="zh-CN" altLang="en-US" sz="2200" dirty="0"/>
              <a:t> </a:t>
            </a:r>
            <a:endParaRPr lang="en-US" altLang="zh-CN" sz="2200" dirty="0" smtClean="0"/>
          </a:p>
          <a:p>
            <a:r>
              <a:rPr lang="en-US" altLang="zh-CN" sz="2200" dirty="0" smtClean="0"/>
              <a:t>BEGIN…END</a:t>
            </a:r>
            <a:r>
              <a:rPr lang="zh-CN" altLang="en-US" sz="2200" dirty="0"/>
              <a:t>关键字也是流程控制语句需要用到的最基本关键字，用于将多个语句划分成逻辑上的一部分。其实可以直接理解成类</a:t>
            </a:r>
            <a:r>
              <a:rPr lang="en-US" altLang="zh-CN" sz="2200" dirty="0"/>
              <a:t>C</a:t>
            </a:r>
            <a:r>
              <a:rPr lang="zh-CN" altLang="en-US" sz="2200" dirty="0"/>
              <a:t>语言中的花括号</a:t>
            </a:r>
            <a:r>
              <a:rPr lang="en-US" altLang="zh-CN" sz="2200" dirty="0"/>
              <a:t>(“{}"“)</a:t>
            </a:r>
            <a:endParaRPr lang="zh-CN" altLang="en-US" sz="2200" dirty="0"/>
          </a:p>
        </p:txBody>
      </p:sp>
    </p:spTree>
    <p:extLst>
      <p:ext uri="{BB962C8B-B14F-4D97-AF65-F5344CB8AC3E}">
        <p14:creationId xmlns:p14="http://schemas.microsoft.com/office/powerpoint/2010/main" val="3555686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4664"/>
            <a:ext cx="8229600" cy="5691336"/>
          </a:xfrm>
        </p:spPr>
        <p:txBody>
          <a:bodyPr>
            <a:normAutofit fontScale="85000" lnSpcReduction="20000"/>
          </a:bodyPr>
          <a:lstStyle/>
          <a:p>
            <a:r>
              <a:rPr lang="en-US" altLang="zh-CN" b="1" dirty="0">
                <a:solidFill>
                  <a:srgbClr val="002060"/>
                </a:solidFill>
              </a:rPr>
              <a:t>WHILE/BREAK/CONTINUE</a:t>
            </a:r>
            <a:r>
              <a:rPr lang="zh-CN" altLang="en-US" b="1" dirty="0">
                <a:solidFill>
                  <a:srgbClr val="002060"/>
                </a:solidFill>
              </a:rPr>
              <a:t>关键</a:t>
            </a:r>
            <a:r>
              <a:rPr lang="zh-CN" altLang="en-US" b="1" dirty="0" smtClean="0">
                <a:solidFill>
                  <a:srgbClr val="002060"/>
                </a:solidFill>
              </a:rPr>
              <a:t>字</a:t>
            </a:r>
            <a:endParaRPr lang="en-US" altLang="zh-CN" b="1" dirty="0" smtClean="0">
              <a:solidFill>
                <a:srgbClr val="002060"/>
              </a:solidFill>
            </a:endParaRPr>
          </a:p>
          <a:p>
            <a:r>
              <a:rPr lang="zh-CN" altLang="en-US" dirty="0"/>
              <a:t> </a:t>
            </a:r>
            <a:endParaRPr lang="en-US" altLang="zh-CN" dirty="0"/>
          </a:p>
          <a:p>
            <a:r>
              <a:rPr lang="en-US" altLang="zh-CN" b="1" dirty="0" smtClean="0">
                <a:latin typeface="+mj-ea"/>
                <a:ea typeface="+mj-ea"/>
              </a:rPr>
              <a:t>WHILE</a:t>
            </a:r>
            <a:r>
              <a:rPr lang="zh-CN" altLang="en-US" dirty="0">
                <a:latin typeface="+mj-ea"/>
                <a:ea typeface="+mj-ea"/>
              </a:rPr>
              <a:t>关键字和高级语言中的</a:t>
            </a:r>
            <a:r>
              <a:rPr lang="en-US" altLang="zh-CN" dirty="0">
                <a:latin typeface="+mj-ea"/>
                <a:ea typeface="+mj-ea"/>
              </a:rPr>
              <a:t>WHILE</a:t>
            </a:r>
            <a:r>
              <a:rPr lang="zh-CN" altLang="en-US" dirty="0">
                <a:latin typeface="+mj-ea"/>
                <a:ea typeface="+mj-ea"/>
              </a:rPr>
              <a:t>关键字几乎完全一样。</a:t>
            </a:r>
            <a:r>
              <a:rPr lang="en-US" altLang="zh-CN" dirty="0">
                <a:latin typeface="+mj-ea"/>
                <a:ea typeface="+mj-ea"/>
              </a:rPr>
              <a:t>WHILE</a:t>
            </a:r>
            <a:r>
              <a:rPr lang="zh-CN" altLang="en-US" dirty="0">
                <a:latin typeface="+mj-ea"/>
                <a:ea typeface="+mj-ea"/>
              </a:rPr>
              <a:t>循环中可以利用</a:t>
            </a:r>
            <a:r>
              <a:rPr lang="en-US" altLang="zh-CN" dirty="0">
                <a:latin typeface="+mj-ea"/>
                <a:ea typeface="+mj-ea"/>
              </a:rPr>
              <a:t>BREAK</a:t>
            </a:r>
            <a:r>
              <a:rPr lang="zh-CN" altLang="en-US" dirty="0">
                <a:latin typeface="+mj-ea"/>
                <a:ea typeface="+mj-ea"/>
              </a:rPr>
              <a:t>和</a:t>
            </a:r>
            <a:r>
              <a:rPr lang="en-US" altLang="zh-CN" dirty="0">
                <a:latin typeface="+mj-ea"/>
                <a:ea typeface="+mj-ea"/>
              </a:rPr>
              <a:t>CONTINUE</a:t>
            </a:r>
            <a:r>
              <a:rPr lang="zh-CN" altLang="en-US" dirty="0">
                <a:latin typeface="+mj-ea"/>
                <a:ea typeface="+mj-ea"/>
              </a:rPr>
              <a:t>关键字对循环进行控制。</a:t>
            </a:r>
          </a:p>
          <a:p>
            <a:endParaRPr lang="zh-CN" altLang="en-US" dirty="0">
              <a:latin typeface="+mj-ea"/>
              <a:ea typeface="+mj-ea"/>
            </a:endParaRPr>
          </a:p>
          <a:p>
            <a:r>
              <a:rPr lang="en-US" altLang="zh-CN" b="1" dirty="0" smtClean="0">
                <a:latin typeface="+mj-ea"/>
                <a:ea typeface="+mj-ea"/>
              </a:rPr>
              <a:t>CONTINUE</a:t>
            </a:r>
            <a:r>
              <a:rPr lang="zh-CN" altLang="en-US" dirty="0">
                <a:latin typeface="+mj-ea"/>
                <a:ea typeface="+mj-ea"/>
              </a:rPr>
              <a:t>关键字用于结束本次循环，直接开始下一次循环。</a:t>
            </a:r>
          </a:p>
          <a:p>
            <a:endParaRPr lang="zh-CN" altLang="en-US" dirty="0">
              <a:latin typeface="+mj-ea"/>
              <a:ea typeface="+mj-ea"/>
            </a:endParaRPr>
          </a:p>
          <a:p>
            <a:r>
              <a:rPr lang="en-US" altLang="zh-CN" b="1" dirty="0" smtClean="0">
                <a:latin typeface="+mj-ea"/>
                <a:ea typeface="+mj-ea"/>
              </a:rPr>
              <a:t>BREAK</a:t>
            </a:r>
            <a:r>
              <a:rPr lang="zh-CN" altLang="en-US" dirty="0">
                <a:latin typeface="+mj-ea"/>
                <a:ea typeface="+mj-ea"/>
              </a:rPr>
              <a:t>关键字用于直接跳出</a:t>
            </a:r>
            <a:r>
              <a:rPr lang="en-US" altLang="zh-CN" dirty="0">
                <a:latin typeface="+mj-ea"/>
                <a:ea typeface="+mj-ea"/>
              </a:rPr>
              <a:t>WHILE</a:t>
            </a:r>
            <a:r>
              <a:rPr lang="zh-CN" altLang="en-US" dirty="0">
                <a:latin typeface="+mj-ea"/>
                <a:ea typeface="+mj-ea"/>
              </a:rPr>
              <a:t>循环语</a:t>
            </a:r>
            <a:r>
              <a:rPr lang="zh-CN" altLang="en-US" dirty="0" smtClean="0">
                <a:latin typeface="+mj-ea"/>
                <a:ea typeface="+mj-ea"/>
              </a:rPr>
              <a:t>句</a:t>
            </a:r>
            <a:r>
              <a:rPr lang="en-US" altLang="zh-CN" dirty="0" smtClean="0">
                <a:latin typeface="+mj-ea"/>
                <a:ea typeface="+mj-ea"/>
              </a:rPr>
              <a:t>.</a:t>
            </a:r>
          </a:p>
          <a:p>
            <a:endParaRPr lang="en-US" altLang="zh-CN" dirty="0">
              <a:latin typeface="+mj-ea"/>
              <a:ea typeface="+mj-ea"/>
            </a:endParaRPr>
          </a:p>
          <a:p>
            <a:r>
              <a:rPr lang="zh-CN" altLang="en-US" dirty="0">
                <a:latin typeface="+mj-ea"/>
                <a:ea typeface="+mj-ea"/>
              </a:rPr>
              <a:t>这里值得注意的是，当</a:t>
            </a:r>
            <a:r>
              <a:rPr lang="en-US" altLang="zh-CN" dirty="0">
                <a:latin typeface="+mj-ea"/>
                <a:ea typeface="+mj-ea"/>
              </a:rPr>
              <a:t>WHILE</a:t>
            </a:r>
            <a:r>
              <a:rPr lang="zh-CN" altLang="en-US" dirty="0">
                <a:latin typeface="+mj-ea"/>
                <a:ea typeface="+mj-ea"/>
              </a:rPr>
              <a:t>循环嵌套时</a:t>
            </a:r>
            <a:r>
              <a:rPr lang="en-US" altLang="zh-CN" dirty="0">
                <a:latin typeface="+mj-ea"/>
                <a:ea typeface="+mj-ea"/>
              </a:rPr>
              <a:t>,CONTINUE</a:t>
            </a:r>
            <a:r>
              <a:rPr lang="zh-CN" altLang="en-US" dirty="0">
                <a:latin typeface="+mj-ea"/>
                <a:ea typeface="+mj-ea"/>
              </a:rPr>
              <a:t>关键字和</a:t>
            </a:r>
            <a:r>
              <a:rPr lang="en-US" altLang="zh-CN" dirty="0">
                <a:latin typeface="+mj-ea"/>
                <a:ea typeface="+mj-ea"/>
              </a:rPr>
              <a:t>BREAK</a:t>
            </a:r>
            <a:r>
              <a:rPr lang="zh-CN" altLang="en-US" dirty="0">
                <a:latin typeface="+mj-ea"/>
                <a:ea typeface="+mj-ea"/>
              </a:rPr>
              <a:t>关键字只会作用于它们所处的</a:t>
            </a:r>
            <a:r>
              <a:rPr lang="en-US" altLang="zh-CN" dirty="0">
                <a:latin typeface="+mj-ea"/>
                <a:ea typeface="+mj-ea"/>
              </a:rPr>
              <a:t>WHILE</a:t>
            </a:r>
            <a:r>
              <a:rPr lang="zh-CN" altLang="en-US" dirty="0">
                <a:latin typeface="+mj-ea"/>
                <a:ea typeface="+mj-ea"/>
              </a:rPr>
              <a:t>循环之内，不会对外部</a:t>
            </a:r>
            <a:r>
              <a:rPr lang="en-US" altLang="zh-CN" dirty="0">
                <a:latin typeface="+mj-ea"/>
                <a:ea typeface="+mj-ea"/>
              </a:rPr>
              <a:t>WHILE</a:t>
            </a:r>
            <a:r>
              <a:rPr lang="zh-CN" altLang="en-US" dirty="0">
                <a:latin typeface="+mj-ea"/>
                <a:ea typeface="+mj-ea"/>
              </a:rPr>
              <a:t>循环产生作用。</a:t>
            </a:r>
          </a:p>
        </p:txBody>
      </p:sp>
    </p:spTree>
    <p:extLst>
      <p:ext uri="{BB962C8B-B14F-4D97-AF65-F5344CB8AC3E}">
        <p14:creationId xmlns:p14="http://schemas.microsoft.com/office/powerpoint/2010/main" val="20374442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6406" y="1052736"/>
            <a:ext cx="8229600" cy="680864"/>
          </a:xfrm>
        </p:spPr>
        <p:txBody>
          <a:bodyPr>
            <a:normAutofit fontScale="70000" lnSpcReduction="20000"/>
          </a:bodyPr>
          <a:lstStyle/>
          <a:p>
            <a:r>
              <a:rPr lang="zh-CN" altLang="en-US" dirty="0"/>
              <a:t>一个简单的例子如下：从</a:t>
            </a:r>
            <a:r>
              <a:rPr lang="en-US" altLang="zh-CN" dirty="0"/>
              <a:t>1</a:t>
            </a:r>
            <a:r>
              <a:rPr lang="zh-CN" altLang="en-US" dirty="0"/>
              <a:t>循环到</a:t>
            </a:r>
            <a:r>
              <a:rPr lang="en-US" altLang="zh-CN" dirty="0"/>
              <a:t>10</a:t>
            </a:r>
            <a:r>
              <a:rPr lang="zh-CN" altLang="en-US" dirty="0"/>
              <a:t>，当循环到</a:t>
            </a:r>
            <a:r>
              <a:rPr lang="en-US" altLang="zh-CN" dirty="0"/>
              <a:t>7</a:t>
            </a:r>
            <a:r>
              <a:rPr lang="zh-CN" altLang="en-US" dirty="0"/>
              <a:t>时，结束本次循环并继续，当循环到</a:t>
            </a:r>
            <a:r>
              <a:rPr lang="en-US" altLang="zh-CN" dirty="0"/>
              <a:t>8</a:t>
            </a:r>
            <a:r>
              <a:rPr lang="zh-CN" altLang="en-US" dirty="0"/>
              <a:t>时，跳出循</a:t>
            </a:r>
            <a:r>
              <a:rPr lang="zh-CN" altLang="en-US" dirty="0" smtClean="0"/>
              <a:t>环</a:t>
            </a:r>
            <a:r>
              <a:rPr lang="en-US" altLang="zh-CN" dirty="0" smtClean="0"/>
              <a:t>.</a:t>
            </a:r>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775" y="2060848"/>
            <a:ext cx="8424863" cy="428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74009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548680"/>
            <a:ext cx="8229600" cy="5904656"/>
          </a:xfrm>
        </p:spPr>
        <p:txBody>
          <a:bodyPr>
            <a:normAutofit fontScale="77500" lnSpcReduction="20000"/>
          </a:bodyPr>
          <a:lstStyle/>
          <a:p>
            <a:r>
              <a:rPr lang="en-US" altLang="zh-CN" b="1" dirty="0">
                <a:solidFill>
                  <a:srgbClr val="FFC000"/>
                </a:solidFill>
              </a:rPr>
              <a:t>GOTO</a:t>
            </a:r>
            <a:r>
              <a:rPr lang="zh-CN" altLang="en-US" b="1" dirty="0">
                <a:solidFill>
                  <a:srgbClr val="FFC000"/>
                </a:solidFill>
              </a:rPr>
              <a:t>关键字</a:t>
            </a:r>
          </a:p>
          <a:p>
            <a:endParaRPr lang="en-US" altLang="zh-CN" dirty="0" smtClean="0"/>
          </a:p>
          <a:p>
            <a:r>
              <a:rPr lang="en-US" altLang="zh-CN" dirty="0" smtClean="0"/>
              <a:t>GOTO</a:t>
            </a:r>
            <a:r>
              <a:rPr lang="zh-CN" altLang="en-US" dirty="0"/>
              <a:t>关键字因为能打乱程序的整个流程而在高级语言中臭名卓著。</a:t>
            </a:r>
            <a:r>
              <a:rPr lang="en-US" altLang="zh-CN" dirty="0"/>
              <a:t>GOTO</a:t>
            </a:r>
            <a:r>
              <a:rPr lang="zh-CN" altLang="en-US" dirty="0"/>
              <a:t>关键字的使用非常简单，定义一个跳转标签，只要</a:t>
            </a:r>
            <a:r>
              <a:rPr lang="en-US" altLang="zh-CN" dirty="0"/>
              <a:t>GOTO </a:t>
            </a:r>
            <a:r>
              <a:rPr lang="zh-CN" altLang="en-US" dirty="0"/>
              <a:t>标签名就可以。如果说一定要使用</a:t>
            </a:r>
            <a:r>
              <a:rPr lang="en-US" altLang="zh-CN" dirty="0"/>
              <a:t>GOTO</a:t>
            </a:r>
            <a:r>
              <a:rPr lang="zh-CN" altLang="en-US" dirty="0"/>
              <a:t>关键字的话，最佳实践是只使用在错误处理上</a:t>
            </a:r>
            <a:r>
              <a:rPr lang="zh-CN" altLang="en-US" dirty="0" smtClean="0"/>
              <a:t>，</a:t>
            </a:r>
            <a:r>
              <a:rPr lang="zh-CN" altLang="en-US" dirty="0"/>
              <a:t>例</a:t>
            </a:r>
            <a:r>
              <a:rPr lang="zh-CN" altLang="en-US" dirty="0" smtClean="0"/>
              <a:t>如：</a:t>
            </a:r>
            <a:endParaRPr lang="en-US" altLang="zh-CN" dirty="0" smtClean="0"/>
          </a:p>
          <a:p>
            <a:r>
              <a:rPr lang="en-US" altLang="zh-CN" dirty="0" smtClean="0">
                <a:solidFill>
                  <a:srgbClr val="C00000"/>
                </a:solidFill>
              </a:rPr>
              <a:t>IF(@@ERROR &lt;&gt; 0)</a:t>
            </a:r>
          </a:p>
          <a:p>
            <a:r>
              <a:rPr lang="en-US" altLang="zh-CN" dirty="0">
                <a:solidFill>
                  <a:srgbClr val="C00000"/>
                </a:solidFill>
              </a:rPr>
              <a:t> </a:t>
            </a:r>
            <a:r>
              <a:rPr lang="en-US" altLang="zh-CN" dirty="0" smtClean="0">
                <a:solidFill>
                  <a:srgbClr val="C00000"/>
                </a:solidFill>
              </a:rPr>
              <a:t>    GOTO ERRORLABLE</a:t>
            </a:r>
          </a:p>
          <a:p>
            <a:r>
              <a:rPr lang="en-US" altLang="zh-CN" dirty="0" smtClean="0">
                <a:solidFill>
                  <a:srgbClr val="C00000"/>
                </a:solidFill>
              </a:rPr>
              <a:t>ERRORLABLE:PRINT ‘Duplicate Key Issue.’</a:t>
            </a:r>
          </a:p>
          <a:p>
            <a:endParaRPr lang="en-US" altLang="zh-CN" b="1" dirty="0" smtClean="0">
              <a:solidFill>
                <a:srgbClr val="FFC000"/>
              </a:solidFill>
            </a:endParaRPr>
          </a:p>
          <a:p>
            <a:r>
              <a:rPr lang="en-US" altLang="zh-CN" b="1" dirty="0" smtClean="0">
                <a:solidFill>
                  <a:srgbClr val="FFC000"/>
                </a:solidFill>
              </a:rPr>
              <a:t>RETURN</a:t>
            </a:r>
            <a:r>
              <a:rPr lang="zh-CN" altLang="en-US" b="1" dirty="0">
                <a:solidFill>
                  <a:srgbClr val="FFC000"/>
                </a:solidFill>
              </a:rPr>
              <a:t>关键</a:t>
            </a:r>
            <a:r>
              <a:rPr lang="zh-CN" altLang="en-US" b="1" dirty="0" smtClean="0">
                <a:solidFill>
                  <a:srgbClr val="FFC000"/>
                </a:solidFill>
              </a:rPr>
              <a:t>字</a:t>
            </a:r>
            <a:endParaRPr lang="en-US" altLang="zh-CN" b="1" dirty="0" smtClean="0">
              <a:solidFill>
                <a:srgbClr val="FFC000"/>
              </a:solidFill>
            </a:endParaRPr>
          </a:p>
          <a:p>
            <a:endParaRPr lang="en-US" altLang="zh-CN" dirty="0" smtClean="0"/>
          </a:p>
          <a:p>
            <a:r>
              <a:rPr lang="en-US" altLang="zh-CN" dirty="0" smtClean="0"/>
              <a:t>Return</a:t>
            </a:r>
            <a:r>
              <a:rPr lang="zh-CN" altLang="en-US" dirty="0"/>
              <a:t>是最简单有效直接无条件告诉服务器跳出某个批处理段</a:t>
            </a:r>
            <a:r>
              <a:rPr lang="en-US" altLang="zh-CN" dirty="0"/>
              <a:t>(Batch),</a:t>
            </a:r>
            <a:r>
              <a:rPr lang="zh-CN" altLang="en-US" dirty="0"/>
              <a:t>用户自定义函数和存储过程的方</a:t>
            </a:r>
            <a:r>
              <a:rPr lang="zh-CN" altLang="en-US" dirty="0" smtClean="0"/>
              <a:t>式</a:t>
            </a:r>
            <a:r>
              <a:rPr lang="en-US" altLang="zh-CN" dirty="0" smtClean="0"/>
              <a:t>.</a:t>
            </a:r>
            <a:endParaRPr lang="zh-CN" altLang="en-US" dirty="0"/>
          </a:p>
          <a:p>
            <a:endParaRPr lang="en-US" altLang="zh-CN" dirty="0" smtClean="0"/>
          </a:p>
          <a:p>
            <a:endParaRPr lang="zh-CN" altLang="en-US" dirty="0"/>
          </a:p>
        </p:txBody>
      </p:sp>
    </p:spTree>
    <p:extLst>
      <p:ext uri="{BB962C8B-B14F-4D97-AF65-F5344CB8AC3E}">
        <p14:creationId xmlns:p14="http://schemas.microsoft.com/office/powerpoint/2010/main" val="30325351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80728"/>
            <a:ext cx="8229600" cy="828328"/>
          </a:xfrm>
        </p:spPr>
        <p:txBody>
          <a:bodyPr/>
          <a:lstStyle/>
          <a:p>
            <a:r>
              <a:rPr lang="zh-CN" altLang="en-US" b="1" dirty="0">
                <a:solidFill>
                  <a:srgbClr val="002060"/>
                </a:solidFill>
              </a:rPr>
              <a:t>练</a:t>
            </a:r>
            <a:r>
              <a:rPr lang="zh-CN" altLang="en-US" b="1" dirty="0" smtClean="0">
                <a:solidFill>
                  <a:srgbClr val="002060"/>
                </a:solidFill>
              </a:rPr>
              <a:t>习</a:t>
            </a:r>
            <a:r>
              <a:rPr lang="en-US" altLang="zh-CN" b="1" dirty="0" smtClean="0">
                <a:solidFill>
                  <a:srgbClr val="002060"/>
                </a:solidFill>
              </a:rPr>
              <a:t>4</a:t>
            </a:r>
            <a:r>
              <a:rPr lang="zh-CN" altLang="en-US" b="1" dirty="0" smtClean="0">
                <a:solidFill>
                  <a:srgbClr val="002060"/>
                </a:solidFill>
              </a:rPr>
              <a:t>：打印如下乘法表？</a:t>
            </a:r>
            <a:endParaRPr lang="zh-CN" altLang="en-US" b="1" dirty="0">
              <a:solidFill>
                <a:srgbClr val="002060"/>
              </a:solidFill>
            </a:endParaRPr>
          </a:p>
        </p:txBody>
      </p:sp>
      <p:sp>
        <p:nvSpPr>
          <p:cNvPr id="3" name="Content Placeholder 2"/>
          <p:cNvSpPr>
            <a:spLocks noGrp="1"/>
          </p:cNvSpPr>
          <p:nvPr>
            <p:ph idx="1"/>
          </p:nvPr>
        </p:nvSpPr>
        <p:spPr>
          <a:xfrm>
            <a:off x="274320" y="1340768"/>
            <a:ext cx="8595360" cy="5184576"/>
          </a:xfrm>
        </p:spPr>
        <p:txBody>
          <a:bodyPr>
            <a:normAutofit/>
          </a:bodyPr>
          <a:lstStyle/>
          <a:p>
            <a:endParaRPr lang="en-US" altLang="zh-CN" dirty="0" smtClean="0"/>
          </a:p>
          <a:p>
            <a:r>
              <a:rPr lang="en-US" altLang="zh-CN" sz="2200" dirty="0" smtClean="0"/>
              <a:t>1x1=1 </a:t>
            </a:r>
            <a:endParaRPr lang="en-US" altLang="zh-CN" sz="2200" dirty="0"/>
          </a:p>
          <a:p>
            <a:r>
              <a:rPr lang="en-US" altLang="zh-CN" sz="2200" dirty="0"/>
              <a:t>1x2=2 2x2=4 </a:t>
            </a:r>
          </a:p>
          <a:p>
            <a:r>
              <a:rPr lang="en-US" altLang="zh-CN" sz="2200" dirty="0"/>
              <a:t>1x3=3 2x3=6 3x3=9 </a:t>
            </a:r>
          </a:p>
          <a:p>
            <a:r>
              <a:rPr lang="en-US" altLang="zh-CN" sz="2200" dirty="0"/>
              <a:t>1x4=4 2x4=8 3x4=12 4x4=16 </a:t>
            </a:r>
          </a:p>
          <a:p>
            <a:r>
              <a:rPr lang="en-US" altLang="zh-CN" sz="2200" dirty="0"/>
              <a:t>1x5=5 2x5=10 3x5=15 4x5=20 5x5=25 </a:t>
            </a:r>
          </a:p>
          <a:p>
            <a:r>
              <a:rPr lang="en-US" altLang="zh-CN" sz="2200" dirty="0"/>
              <a:t>1x6=6 2x6=12 3x6=18 4x6=24 5x6=30 6x6=36 </a:t>
            </a:r>
          </a:p>
          <a:p>
            <a:r>
              <a:rPr lang="en-US" altLang="zh-CN" sz="2200" dirty="0"/>
              <a:t>1x7=7 2x7=14 3x7=21 4x7=28 5x7=35 6x7=42 7x7=49 </a:t>
            </a:r>
          </a:p>
          <a:p>
            <a:r>
              <a:rPr lang="en-US" altLang="zh-CN" sz="2200" dirty="0"/>
              <a:t>1x8=8 2x8=16 3x8=24 4x8=32 5x8=40 6x8=48 7x8=56 8x8=64 </a:t>
            </a:r>
          </a:p>
          <a:p>
            <a:r>
              <a:rPr lang="en-US" altLang="zh-CN" sz="2200" dirty="0"/>
              <a:t>1x9=9 2x9=18 3x9=27 4x9=36 5x9=45 6x9=54 7x9=63 8x9=72 9x9=81 </a:t>
            </a:r>
            <a:endParaRPr lang="zh-CN" altLang="en-US" sz="2200" dirty="0"/>
          </a:p>
        </p:txBody>
      </p:sp>
    </p:spTree>
    <p:extLst>
      <p:ext uri="{BB962C8B-B14F-4D97-AF65-F5344CB8AC3E}">
        <p14:creationId xmlns:p14="http://schemas.microsoft.com/office/powerpoint/2010/main" val="1110137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680120"/>
          </a:xfrm>
        </p:spPr>
        <p:txBody>
          <a:bodyPr>
            <a:normAutofit/>
          </a:bodyPr>
          <a:lstStyle/>
          <a:p>
            <a:r>
              <a:rPr lang="en-US" altLang="zh-CN" b="1" dirty="0" smtClean="0">
                <a:solidFill>
                  <a:srgbClr val="FF0000"/>
                </a:solidFill>
              </a:rPr>
              <a:t>SQL Server</a:t>
            </a:r>
            <a:endParaRPr lang="zh-CN" altLang="en-US" b="1" dirty="0">
              <a:solidFill>
                <a:srgbClr val="FF0000"/>
              </a:solidFill>
            </a:endParaRPr>
          </a:p>
        </p:txBody>
      </p:sp>
      <p:sp>
        <p:nvSpPr>
          <p:cNvPr id="3" name="Content Placeholder 2"/>
          <p:cNvSpPr>
            <a:spLocks noGrp="1"/>
          </p:cNvSpPr>
          <p:nvPr>
            <p:ph idx="1"/>
          </p:nvPr>
        </p:nvSpPr>
        <p:spPr>
          <a:xfrm>
            <a:off x="274320" y="1298448"/>
            <a:ext cx="8595360" cy="4938864"/>
          </a:xfrm>
        </p:spPr>
        <p:txBody>
          <a:bodyPr>
            <a:normAutofit fontScale="92500"/>
          </a:bodyPr>
          <a:lstStyle/>
          <a:p>
            <a:r>
              <a:rPr lang="en-US" altLang="zh-CN" dirty="0"/>
              <a:t>SQL Server </a:t>
            </a:r>
            <a:r>
              <a:rPr lang="zh-CN" altLang="en-US" dirty="0"/>
              <a:t>是一个关系数据库管理系统。它最初是由</a:t>
            </a:r>
            <a:r>
              <a:rPr lang="en-US" altLang="zh-CN" dirty="0"/>
              <a:t>Microsoft</a:t>
            </a:r>
            <a:r>
              <a:rPr lang="zh-CN" altLang="en-US" dirty="0"/>
              <a:t>、</a:t>
            </a:r>
            <a:r>
              <a:rPr lang="en-US" altLang="zh-CN" dirty="0"/>
              <a:t>Sybase </a:t>
            </a:r>
            <a:r>
              <a:rPr lang="zh-CN" altLang="en-US" dirty="0"/>
              <a:t>和</a:t>
            </a:r>
            <a:r>
              <a:rPr lang="en-US" altLang="zh-CN" dirty="0"/>
              <a:t>Ashton-Tate</a:t>
            </a:r>
            <a:r>
              <a:rPr lang="zh-CN" altLang="en-US" dirty="0"/>
              <a:t>三家公司共同开发的，于</a:t>
            </a:r>
            <a:r>
              <a:rPr lang="en-US" altLang="zh-CN" dirty="0"/>
              <a:t>1988 </a:t>
            </a:r>
            <a:r>
              <a:rPr lang="zh-CN" altLang="en-US" dirty="0"/>
              <a:t>年推出了第一个</a:t>
            </a:r>
            <a:r>
              <a:rPr lang="en-US" altLang="zh-CN" dirty="0"/>
              <a:t>OS/2</a:t>
            </a:r>
            <a:r>
              <a:rPr lang="zh-CN" altLang="en-US" dirty="0"/>
              <a:t>版本</a:t>
            </a:r>
            <a:r>
              <a:rPr lang="zh-CN" altLang="en-US" dirty="0" smtClean="0"/>
              <a:t>。</a:t>
            </a:r>
            <a:endParaRPr lang="en-US" altLang="zh-CN" dirty="0" smtClean="0"/>
          </a:p>
          <a:p>
            <a:endParaRPr lang="en-US" altLang="zh-CN" dirty="0"/>
          </a:p>
          <a:p>
            <a:r>
              <a:rPr lang="zh-CN" altLang="en-US" dirty="0" smtClean="0"/>
              <a:t>在</a:t>
            </a:r>
            <a:r>
              <a:rPr lang="en-US" altLang="zh-CN" dirty="0"/>
              <a:t>Windows NT </a:t>
            </a:r>
            <a:r>
              <a:rPr lang="zh-CN" altLang="en-US" dirty="0"/>
              <a:t>推出后，</a:t>
            </a:r>
            <a:r>
              <a:rPr lang="en-US" altLang="zh-CN" dirty="0"/>
              <a:t>Microsoft</a:t>
            </a:r>
            <a:r>
              <a:rPr lang="zh-CN" altLang="en-US" dirty="0"/>
              <a:t>与</a:t>
            </a:r>
            <a:r>
              <a:rPr lang="en-US" altLang="zh-CN" dirty="0"/>
              <a:t>Sybase </a:t>
            </a:r>
            <a:r>
              <a:rPr lang="zh-CN" altLang="en-US" dirty="0"/>
              <a:t>在</a:t>
            </a:r>
            <a:r>
              <a:rPr lang="en-US" altLang="zh-CN" dirty="0"/>
              <a:t>SQL Server </a:t>
            </a:r>
            <a:r>
              <a:rPr lang="zh-CN" altLang="en-US" dirty="0"/>
              <a:t>的开发上就分道扬镳了，</a:t>
            </a:r>
            <a:r>
              <a:rPr lang="en-US" altLang="zh-CN" dirty="0"/>
              <a:t>Microsoft </a:t>
            </a:r>
            <a:r>
              <a:rPr lang="zh-CN" altLang="en-US" dirty="0"/>
              <a:t>将</a:t>
            </a:r>
            <a:r>
              <a:rPr lang="en-US" altLang="zh-CN" dirty="0"/>
              <a:t>SQL Server</a:t>
            </a:r>
            <a:r>
              <a:rPr lang="zh-CN" altLang="en-US" dirty="0"/>
              <a:t>移植到</a:t>
            </a:r>
            <a:r>
              <a:rPr lang="en-US" altLang="zh-CN" dirty="0"/>
              <a:t>Windows NT</a:t>
            </a:r>
            <a:r>
              <a:rPr lang="zh-CN" altLang="en-US" dirty="0"/>
              <a:t>系统上，专注于开发推广</a:t>
            </a:r>
            <a:r>
              <a:rPr lang="en-US" altLang="zh-CN" dirty="0"/>
              <a:t>SQL Server </a:t>
            </a:r>
            <a:r>
              <a:rPr lang="zh-CN" altLang="en-US" dirty="0"/>
              <a:t>的</a:t>
            </a:r>
            <a:r>
              <a:rPr lang="en-US" altLang="zh-CN" dirty="0"/>
              <a:t>Windows NT </a:t>
            </a:r>
            <a:r>
              <a:rPr lang="zh-CN" altLang="en-US" dirty="0"/>
              <a:t>版本</a:t>
            </a:r>
            <a:r>
              <a:rPr lang="zh-CN" altLang="en-US" dirty="0" smtClean="0"/>
              <a:t>。</a:t>
            </a:r>
            <a:endParaRPr lang="en-US" altLang="zh-CN" dirty="0" smtClean="0"/>
          </a:p>
          <a:p>
            <a:r>
              <a:rPr lang="en-US" altLang="zh-CN" dirty="0" smtClean="0"/>
              <a:t>Sybase </a:t>
            </a:r>
            <a:r>
              <a:rPr lang="zh-CN" altLang="en-US" dirty="0"/>
              <a:t>则较专注于</a:t>
            </a:r>
            <a:r>
              <a:rPr lang="en-US" altLang="zh-CN" dirty="0"/>
              <a:t>SQL Server</a:t>
            </a:r>
            <a:r>
              <a:rPr lang="zh-CN" altLang="en-US" dirty="0"/>
              <a:t>在</a:t>
            </a:r>
            <a:r>
              <a:rPr lang="en-US" altLang="zh-CN" dirty="0" err="1"/>
              <a:t>UNⅨ</a:t>
            </a:r>
            <a:r>
              <a:rPr lang="zh-CN" altLang="en-US" dirty="0"/>
              <a:t>操作系统上的应用。</a:t>
            </a:r>
          </a:p>
          <a:p>
            <a:endParaRPr lang="en-US" altLang="zh-CN" dirty="0" smtClean="0"/>
          </a:p>
        </p:txBody>
      </p:sp>
    </p:spTree>
    <p:extLst>
      <p:ext uri="{BB962C8B-B14F-4D97-AF65-F5344CB8AC3E}">
        <p14:creationId xmlns:p14="http://schemas.microsoft.com/office/powerpoint/2010/main" val="7465174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616255" cy="608112"/>
          </a:xfrm>
        </p:spPr>
        <p:txBody>
          <a:bodyPr>
            <a:normAutofit fontScale="90000"/>
          </a:bodyPr>
          <a:lstStyle/>
          <a:p>
            <a:r>
              <a:rPr lang="zh-CN" altLang="en-US" b="1" dirty="0" smtClean="0">
                <a:solidFill>
                  <a:srgbClr val="C00000"/>
                </a:solidFill>
              </a:rPr>
              <a:t>表变量</a:t>
            </a:r>
            <a:endParaRPr lang="zh-CN" altLang="en-US" b="1" dirty="0">
              <a:solidFill>
                <a:srgbClr val="C00000"/>
              </a:solidFill>
            </a:endParaRPr>
          </a:p>
        </p:txBody>
      </p:sp>
      <p:sp>
        <p:nvSpPr>
          <p:cNvPr id="3" name="Content Placeholder 2"/>
          <p:cNvSpPr>
            <a:spLocks noGrp="1"/>
          </p:cNvSpPr>
          <p:nvPr>
            <p:ph idx="1"/>
          </p:nvPr>
        </p:nvSpPr>
        <p:spPr>
          <a:xfrm>
            <a:off x="323528" y="1298448"/>
            <a:ext cx="8424936" cy="5226896"/>
          </a:xfrm>
        </p:spPr>
        <p:txBody>
          <a:bodyPr>
            <a:normAutofit fontScale="85000" lnSpcReduction="20000"/>
          </a:bodyPr>
          <a:lstStyle/>
          <a:p>
            <a:pPr marL="0" indent="0">
              <a:buNone/>
            </a:pPr>
            <a:r>
              <a:rPr lang="en-US" altLang="zh-CN" dirty="0">
                <a:solidFill>
                  <a:srgbClr val="002060"/>
                </a:solidFill>
              </a:rPr>
              <a:t>declare @t table(</a:t>
            </a:r>
            <a:r>
              <a:rPr lang="zh-CN" altLang="en-US" dirty="0">
                <a:solidFill>
                  <a:srgbClr val="002060"/>
                </a:solidFill>
              </a:rPr>
              <a:t>列名</a:t>
            </a:r>
            <a:r>
              <a:rPr lang="en-US" altLang="zh-CN" dirty="0">
                <a:solidFill>
                  <a:srgbClr val="002060"/>
                </a:solidFill>
              </a:rPr>
              <a:t>1 </a:t>
            </a:r>
            <a:r>
              <a:rPr lang="zh-CN" altLang="en-US" dirty="0" smtClean="0">
                <a:solidFill>
                  <a:srgbClr val="002060"/>
                </a:solidFill>
              </a:rPr>
              <a:t>数</a:t>
            </a:r>
            <a:r>
              <a:rPr lang="zh-CN" altLang="en-US" dirty="0">
                <a:solidFill>
                  <a:srgbClr val="002060"/>
                </a:solidFill>
              </a:rPr>
              <a:t>据类型</a:t>
            </a:r>
            <a:r>
              <a:rPr lang="en-US" altLang="zh-CN" dirty="0">
                <a:solidFill>
                  <a:srgbClr val="002060"/>
                </a:solidFill>
              </a:rPr>
              <a:t>1 , </a:t>
            </a:r>
            <a:r>
              <a:rPr lang="zh-CN" altLang="en-US" dirty="0">
                <a:solidFill>
                  <a:srgbClr val="002060"/>
                </a:solidFill>
              </a:rPr>
              <a:t>列名</a:t>
            </a:r>
            <a:r>
              <a:rPr lang="en-US" altLang="zh-CN" dirty="0">
                <a:solidFill>
                  <a:srgbClr val="002060"/>
                </a:solidFill>
              </a:rPr>
              <a:t>2 </a:t>
            </a:r>
            <a:r>
              <a:rPr lang="zh-CN" altLang="en-US" dirty="0" smtClean="0">
                <a:solidFill>
                  <a:srgbClr val="002060"/>
                </a:solidFill>
              </a:rPr>
              <a:t>数</a:t>
            </a:r>
            <a:r>
              <a:rPr lang="zh-CN" altLang="en-US" dirty="0">
                <a:solidFill>
                  <a:srgbClr val="002060"/>
                </a:solidFill>
              </a:rPr>
              <a:t>据类型</a:t>
            </a:r>
            <a:r>
              <a:rPr lang="en-US" altLang="zh-CN" dirty="0">
                <a:solidFill>
                  <a:srgbClr val="002060"/>
                </a:solidFill>
              </a:rPr>
              <a:t>2 , ...............)</a:t>
            </a:r>
          </a:p>
          <a:p>
            <a:pPr marL="0" indent="0">
              <a:buNone/>
            </a:pPr>
            <a:r>
              <a:rPr lang="en-US" altLang="zh-CN" dirty="0">
                <a:solidFill>
                  <a:srgbClr val="002060"/>
                </a:solidFill>
              </a:rPr>
              <a:t>insert into @t(</a:t>
            </a:r>
            <a:r>
              <a:rPr lang="zh-CN" altLang="en-US" dirty="0">
                <a:solidFill>
                  <a:srgbClr val="002060"/>
                </a:solidFill>
              </a:rPr>
              <a:t>列名</a:t>
            </a:r>
            <a:r>
              <a:rPr lang="en-US" altLang="zh-CN" dirty="0">
                <a:solidFill>
                  <a:srgbClr val="002060"/>
                </a:solidFill>
              </a:rPr>
              <a:t>1 ,</a:t>
            </a:r>
            <a:r>
              <a:rPr lang="zh-CN" altLang="en-US" dirty="0">
                <a:solidFill>
                  <a:srgbClr val="002060"/>
                </a:solidFill>
              </a:rPr>
              <a:t>列名</a:t>
            </a:r>
            <a:r>
              <a:rPr lang="en-US" altLang="zh-CN" dirty="0">
                <a:solidFill>
                  <a:srgbClr val="002060"/>
                </a:solidFill>
              </a:rPr>
              <a:t>2 ,...............) values (...............)</a:t>
            </a:r>
          </a:p>
          <a:p>
            <a:pPr marL="0" indent="0">
              <a:buNone/>
            </a:pPr>
            <a:r>
              <a:rPr lang="zh-CN" altLang="en-US" dirty="0">
                <a:solidFill>
                  <a:srgbClr val="002060"/>
                </a:solidFill>
              </a:rPr>
              <a:t>或者</a:t>
            </a:r>
          </a:p>
          <a:p>
            <a:pPr marL="0" indent="0">
              <a:buNone/>
            </a:pPr>
            <a:r>
              <a:rPr lang="en-US" altLang="zh-CN" dirty="0">
                <a:solidFill>
                  <a:srgbClr val="002060"/>
                </a:solidFill>
              </a:rPr>
              <a:t>insert into @t(</a:t>
            </a:r>
            <a:r>
              <a:rPr lang="zh-CN" altLang="en-US" dirty="0">
                <a:solidFill>
                  <a:srgbClr val="002060"/>
                </a:solidFill>
              </a:rPr>
              <a:t>列名</a:t>
            </a:r>
            <a:r>
              <a:rPr lang="en-US" altLang="zh-CN" dirty="0">
                <a:solidFill>
                  <a:srgbClr val="002060"/>
                </a:solidFill>
              </a:rPr>
              <a:t>1 ,</a:t>
            </a:r>
            <a:r>
              <a:rPr lang="zh-CN" altLang="en-US" dirty="0">
                <a:solidFill>
                  <a:srgbClr val="002060"/>
                </a:solidFill>
              </a:rPr>
              <a:t>列名</a:t>
            </a:r>
            <a:r>
              <a:rPr lang="en-US" altLang="zh-CN" dirty="0">
                <a:solidFill>
                  <a:srgbClr val="002060"/>
                </a:solidFill>
              </a:rPr>
              <a:t>2 ,...............) (</a:t>
            </a:r>
            <a:r>
              <a:rPr lang="en-US" altLang="zh-CN" dirty="0" smtClean="0">
                <a:solidFill>
                  <a:srgbClr val="002060"/>
                </a:solidFill>
              </a:rPr>
              <a:t>select </a:t>
            </a:r>
            <a:r>
              <a:rPr lang="en-US" altLang="zh-CN" dirty="0">
                <a:solidFill>
                  <a:srgbClr val="002060"/>
                </a:solidFill>
              </a:rPr>
              <a:t>....from</a:t>
            </a:r>
            <a:r>
              <a:rPr lang="en-US" altLang="zh-CN" dirty="0" smtClean="0">
                <a:solidFill>
                  <a:srgbClr val="002060"/>
                </a:solidFill>
              </a:rPr>
              <a:t>....)</a:t>
            </a:r>
            <a:endParaRPr lang="en-US" altLang="zh-CN" dirty="0">
              <a:solidFill>
                <a:srgbClr val="002060"/>
              </a:solidFill>
            </a:endParaRPr>
          </a:p>
          <a:p>
            <a:endParaRPr lang="en-US" altLang="zh-CN" dirty="0" smtClean="0"/>
          </a:p>
          <a:p>
            <a:r>
              <a:rPr lang="en-US" altLang="zh-CN" b="1" dirty="0" smtClean="0">
                <a:solidFill>
                  <a:srgbClr val="C00000"/>
                </a:solidFill>
              </a:rPr>
              <a:t>Sample Code</a:t>
            </a:r>
          </a:p>
          <a:p>
            <a:endParaRPr lang="en-US" altLang="zh-CN" dirty="0"/>
          </a:p>
          <a:p>
            <a:pPr marL="0" indent="0">
              <a:buNone/>
            </a:pPr>
            <a:r>
              <a:rPr lang="en-US" altLang="zh-CN" dirty="0">
                <a:solidFill>
                  <a:srgbClr val="002060"/>
                </a:solidFill>
              </a:rPr>
              <a:t>declare @t table(col1 </a:t>
            </a:r>
            <a:r>
              <a:rPr lang="en-US" altLang="zh-CN" dirty="0" err="1">
                <a:solidFill>
                  <a:srgbClr val="002060"/>
                </a:solidFill>
              </a:rPr>
              <a:t>int</a:t>
            </a:r>
            <a:r>
              <a:rPr lang="en-US" altLang="zh-CN" dirty="0">
                <a:solidFill>
                  <a:srgbClr val="002060"/>
                </a:solidFill>
              </a:rPr>
              <a:t>, col2 </a:t>
            </a:r>
            <a:r>
              <a:rPr lang="en-US" altLang="zh-CN" dirty="0" err="1">
                <a:solidFill>
                  <a:srgbClr val="002060"/>
                </a:solidFill>
              </a:rPr>
              <a:t>nvarchar</a:t>
            </a:r>
            <a:r>
              <a:rPr lang="en-US" altLang="zh-CN" dirty="0">
                <a:solidFill>
                  <a:srgbClr val="002060"/>
                </a:solidFill>
              </a:rPr>
              <a:t>(50), col3 </a:t>
            </a:r>
            <a:r>
              <a:rPr lang="en-US" altLang="zh-CN" dirty="0" err="1">
                <a:solidFill>
                  <a:srgbClr val="002060"/>
                </a:solidFill>
              </a:rPr>
              <a:t>nchar</a:t>
            </a:r>
            <a:r>
              <a:rPr lang="en-US" altLang="zh-CN" dirty="0">
                <a:solidFill>
                  <a:srgbClr val="002060"/>
                </a:solidFill>
              </a:rPr>
              <a:t>(20))</a:t>
            </a:r>
          </a:p>
          <a:p>
            <a:pPr marL="0" indent="0">
              <a:buNone/>
            </a:pPr>
            <a:r>
              <a:rPr lang="en-US" altLang="zh-CN" dirty="0">
                <a:solidFill>
                  <a:srgbClr val="002060"/>
                </a:solidFill>
              </a:rPr>
              <a:t>insert into @t select * from </a:t>
            </a:r>
            <a:r>
              <a:rPr lang="en-US" altLang="zh-CN" dirty="0" err="1">
                <a:solidFill>
                  <a:srgbClr val="002060"/>
                </a:solidFill>
              </a:rPr>
              <a:t>DEMO.dbo</a:t>
            </a:r>
            <a:r>
              <a:rPr lang="en-US" altLang="zh-CN" dirty="0">
                <a:solidFill>
                  <a:srgbClr val="002060"/>
                </a:solidFill>
              </a:rPr>
              <a:t>.[User]</a:t>
            </a:r>
          </a:p>
          <a:p>
            <a:pPr marL="0" indent="0">
              <a:buNone/>
            </a:pPr>
            <a:r>
              <a:rPr lang="en-US" altLang="zh-CN" dirty="0">
                <a:solidFill>
                  <a:srgbClr val="002060"/>
                </a:solidFill>
              </a:rPr>
              <a:t>select  * from @t</a:t>
            </a:r>
          </a:p>
          <a:p>
            <a:endParaRPr lang="zh-CN" altLang="en-US" dirty="0"/>
          </a:p>
        </p:txBody>
      </p:sp>
    </p:spTree>
    <p:extLst>
      <p:ext uri="{BB962C8B-B14F-4D97-AF65-F5344CB8AC3E}">
        <p14:creationId xmlns:p14="http://schemas.microsoft.com/office/powerpoint/2010/main" val="198051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2000"/>
                                        <p:tgtEl>
                                          <p:spTgt spid="3">
                                            <p:txEl>
                                              <p:pRg st="5" end="5"/>
                                            </p:txEl>
                                          </p:spTgt>
                                        </p:tgtEl>
                                      </p:cBhvr>
                                    </p:animEffect>
                                    <p:anim calcmode="lin" valueType="num">
                                      <p:cBhvr>
                                        <p:cTn id="8"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5" end="5"/>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2000"/>
                                        <p:tgtEl>
                                          <p:spTgt spid="3">
                                            <p:txEl>
                                              <p:pRg st="7" end="7"/>
                                            </p:txEl>
                                          </p:spTgt>
                                        </p:tgtEl>
                                      </p:cBhvr>
                                    </p:animEffect>
                                    <p:anim calcmode="lin" valueType="num">
                                      <p:cBhvr>
                                        <p:cTn id="13"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7" end="7"/>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2000"/>
                                        <p:tgtEl>
                                          <p:spTgt spid="3">
                                            <p:txEl>
                                              <p:pRg st="8" end="8"/>
                                            </p:txEl>
                                          </p:spTgt>
                                        </p:tgtEl>
                                      </p:cBhvr>
                                    </p:animEffect>
                                    <p:anim calcmode="lin" valueType="num">
                                      <p:cBhvr>
                                        <p:cTn id="18"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8" end="8"/>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2000"/>
                                        <p:tgtEl>
                                          <p:spTgt spid="3">
                                            <p:txEl>
                                              <p:pRg st="9" end="9"/>
                                            </p:txEl>
                                          </p:spTgt>
                                        </p:tgtEl>
                                      </p:cBhvr>
                                    </p:animEffect>
                                    <p:anim calcmode="lin" valueType="num">
                                      <p:cBhvr>
                                        <p:cTn id="23" dur="2000" fill="hold"/>
                                        <p:tgtEl>
                                          <p:spTgt spid="3">
                                            <p:txEl>
                                              <p:pRg st="9" end="9"/>
                                            </p:txEl>
                                          </p:spTgt>
                                        </p:tgtEl>
                                        <p:attrNameLst>
                                          <p:attrName>ppt_w</p:attrName>
                                        </p:attrNameLst>
                                      </p:cBhvr>
                                      <p:tavLst>
                                        <p:tav tm="0" fmla="#ppt_w*sin(2.5*pi*$)">
                                          <p:val>
                                            <p:fltVal val="0"/>
                                          </p:val>
                                        </p:tav>
                                        <p:tav tm="100000">
                                          <p:val>
                                            <p:fltVal val="1"/>
                                          </p:val>
                                        </p:tav>
                                      </p:tavLst>
                                    </p:anim>
                                    <p:anim calcmode="lin" valueType="num">
                                      <p:cBhvr>
                                        <p:cTn id="24" dur="20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08720"/>
            <a:ext cx="8591550" cy="608112"/>
          </a:xfrm>
        </p:spPr>
        <p:txBody>
          <a:bodyPr>
            <a:normAutofit fontScale="90000"/>
          </a:bodyPr>
          <a:lstStyle/>
          <a:p>
            <a:r>
              <a:rPr lang="zh-CN" altLang="en-US" b="1" dirty="0" smtClean="0">
                <a:solidFill>
                  <a:srgbClr val="C00000"/>
                </a:solidFill>
              </a:rPr>
              <a:t>临时表</a:t>
            </a:r>
            <a:endParaRPr lang="zh-CN" altLang="en-US" b="1" dirty="0">
              <a:solidFill>
                <a:srgbClr val="C00000"/>
              </a:solidFill>
            </a:endParaRPr>
          </a:p>
        </p:txBody>
      </p:sp>
      <p:sp>
        <p:nvSpPr>
          <p:cNvPr id="3" name="Content Placeholder 2"/>
          <p:cNvSpPr>
            <a:spLocks noGrp="1"/>
          </p:cNvSpPr>
          <p:nvPr>
            <p:ph idx="1"/>
          </p:nvPr>
        </p:nvSpPr>
        <p:spPr/>
        <p:txBody>
          <a:bodyPr>
            <a:normAutofit fontScale="85000" lnSpcReduction="10000"/>
          </a:bodyPr>
          <a:lstStyle/>
          <a:p>
            <a:r>
              <a:rPr lang="zh-CN" altLang="en-US" dirty="0"/>
              <a:t>可以创建本地和全局临时表。本地临时表仅在当前会话中可见；全局临时表在所有会话中都可见。</a:t>
            </a:r>
          </a:p>
          <a:p>
            <a:r>
              <a:rPr lang="zh-CN" altLang="en-US" dirty="0"/>
              <a:t>本地临时表的名称前面有一个编号符 </a:t>
            </a:r>
            <a:r>
              <a:rPr lang="en-US" altLang="zh-CN" dirty="0"/>
              <a:t>(#</a:t>
            </a:r>
            <a:r>
              <a:rPr lang="en-US" altLang="zh-CN" dirty="0" err="1"/>
              <a:t>table_name</a:t>
            </a:r>
            <a:r>
              <a:rPr lang="en-US" altLang="zh-CN" dirty="0"/>
              <a:t>)</a:t>
            </a:r>
            <a:r>
              <a:rPr lang="zh-CN" altLang="en-US" dirty="0"/>
              <a:t>，而全局临时表的名称前面有两个编号符 </a:t>
            </a:r>
            <a:r>
              <a:rPr lang="en-US" altLang="zh-CN" dirty="0"/>
              <a:t>(##</a:t>
            </a:r>
            <a:r>
              <a:rPr lang="en-US" altLang="zh-CN" dirty="0" err="1"/>
              <a:t>table_name</a:t>
            </a:r>
            <a:r>
              <a:rPr lang="en-US" altLang="zh-CN" dirty="0"/>
              <a:t>)</a:t>
            </a:r>
            <a:r>
              <a:rPr lang="zh-CN" altLang="en-US" dirty="0"/>
              <a:t>。</a:t>
            </a:r>
          </a:p>
          <a:p>
            <a:endParaRPr lang="zh-CN" altLang="en-US" dirty="0"/>
          </a:p>
          <a:p>
            <a:r>
              <a:rPr lang="en-US" altLang="zh-CN" dirty="0"/>
              <a:t>SQL </a:t>
            </a:r>
            <a:r>
              <a:rPr lang="zh-CN" altLang="en-US" dirty="0"/>
              <a:t>语句使用 </a:t>
            </a:r>
            <a:r>
              <a:rPr lang="en-US" altLang="zh-CN" dirty="0"/>
              <a:t>CREATE TABLE </a:t>
            </a:r>
            <a:r>
              <a:rPr lang="zh-CN" altLang="en-US" dirty="0"/>
              <a:t>语句中为 </a:t>
            </a:r>
            <a:r>
              <a:rPr lang="en-US" altLang="zh-CN" dirty="0" err="1"/>
              <a:t>table_name</a:t>
            </a:r>
            <a:r>
              <a:rPr lang="en-US" altLang="zh-CN" dirty="0"/>
              <a:t> </a:t>
            </a:r>
            <a:r>
              <a:rPr lang="zh-CN" altLang="en-US" dirty="0"/>
              <a:t>指定的名称引用临时表：</a:t>
            </a:r>
          </a:p>
          <a:p>
            <a:r>
              <a:rPr lang="en-US" altLang="zh-CN" dirty="0"/>
              <a:t>CREATE TABLE #</a:t>
            </a:r>
            <a:r>
              <a:rPr lang="en-US" altLang="zh-CN" dirty="0" err="1"/>
              <a:t>MyTempTable</a:t>
            </a:r>
            <a:r>
              <a:rPr lang="en-US" altLang="zh-CN" dirty="0"/>
              <a:t> (cola INT PRIMARY KEY)</a:t>
            </a:r>
            <a:br>
              <a:rPr lang="en-US" altLang="zh-CN" dirty="0"/>
            </a:br>
            <a:r>
              <a:rPr lang="en-US" altLang="zh-CN" dirty="0"/>
              <a:t>INSERT INTO #</a:t>
            </a:r>
            <a:r>
              <a:rPr lang="en-US" altLang="zh-CN" dirty="0" err="1"/>
              <a:t>MyTempTable</a:t>
            </a:r>
            <a:r>
              <a:rPr lang="en-US" altLang="zh-CN" dirty="0"/>
              <a:t> VALUES (1)</a:t>
            </a:r>
          </a:p>
          <a:p>
            <a:endParaRPr lang="zh-CN" altLang="en-US" dirty="0"/>
          </a:p>
        </p:txBody>
      </p:sp>
    </p:spTree>
    <p:extLst>
      <p:ext uri="{BB962C8B-B14F-4D97-AF65-F5344CB8AC3E}">
        <p14:creationId xmlns:p14="http://schemas.microsoft.com/office/powerpoint/2010/main" val="11570507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5619328"/>
          </a:xfrm>
        </p:spPr>
        <p:txBody>
          <a:bodyPr>
            <a:normAutofit/>
          </a:bodyPr>
          <a:lstStyle/>
          <a:p>
            <a:r>
              <a:rPr lang="zh-CN" altLang="en-US" sz="3600" b="1" dirty="0">
                <a:solidFill>
                  <a:srgbClr val="002060"/>
                </a:solidFill>
              </a:rPr>
              <a:t>练</a:t>
            </a:r>
            <a:r>
              <a:rPr lang="zh-CN" altLang="en-US" sz="3600" b="1" dirty="0" smtClean="0">
                <a:solidFill>
                  <a:srgbClr val="002060"/>
                </a:solidFill>
              </a:rPr>
              <a:t>习</a:t>
            </a:r>
            <a:r>
              <a:rPr lang="en-US" altLang="zh-CN" sz="3600" b="1" dirty="0" smtClean="0">
                <a:solidFill>
                  <a:srgbClr val="002060"/>
                </a:solidFill>
              </a:rPr>
              <a:t>5</a:t>
            </a:r>
            <a:r>
              <a:rPr lang="zh-CN" altLang="en-US" sz="3600" b="1" dirty="0" smtClean="0">
                <a:solidFill>
                  <a:srgbClr val="002060"/>
                </a:solidFill>
              </a:rPr>
              <a:t>：</a:t>
            </a:r>
            <a:endParaRPr lang="en-US" altLang="zh-CN" sz="3600" b="1" dirty="0" smtClean="0">
              <a:solidFill>
                <a:srgbClr val="002060"/>
              </a:solidFill>
            </a:endParaRPr>
          </a:p>
          <a:p>
            <a:endParaRPr lang="en-US" altLang="zh-CN" b="1" dirty="0">
              <a:solidFill>
                <a:srgbClr val="C00000"/>
              </a:solidFill>
            </a:endParaRPr>
          </a:p>
          <a:p>
            <a:r>
              <a:rPr lang="zh-CN" altLang="en-US" b="1" dirty="0" smtClean="0"/>
              <a:t>在</a:t>
            </a:r>
            <a:r>
              <a:rPr lang="en-US" altLang="zh-CN" b="1" dirty="0"/>
              <a:t>T-SQL</a:t>
            </a:r>
            <a:r>
              <a:rPr lang="zh-CN" altLang="en-US" b="1" dirty="0"/>
              <a:t>中如何判断</a:t>
            </a:r>
            <a:r>
              <a:rPr lang="en-US" altLang="zh-CN" b="1" dirty="0"/>
              <a:t>temp table </a:t>
            </a:r>
            <a:r>
              <a:rPr lang="zh-CN" altLang="en-US" b="1" dirty="0"/>
              <a:t>是否已经存在</a:t>
            </a:r>
            <a:r>
              <a:rPr lang="zh-CN" altLang="en-US" b="1" dirty="0" smtClean="0"/>
              <a:t>？</a:t>
            </a:r>
            <a:endParaRPr lang="en-US" altLang="zh-CN" b="1" dirty="0" smtClean="0"/>
          </a:p>
          <a:p>
            <a:endParaRPr lang="en-US" altLang="zh-CN" dirty="0"/>
          </a:p>
          <a:p>
            <a:endParaRPr lang="zh-CN" altLang="en-US" dirty="0"/>
          </a:p>
        </p:txBody>
      </p:sp>
    </p:spTree>
    <p:extLst>
      <p:ext uri="{BB962C8B-B14F-4D97-AF65-F5344CB8AC3E}">
        <p14:creationId xmlns:p14="http://schemas.microsoft.com/office/powerpoint/2010/main" val="3646435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608112"/>
          </a:xfrm>
        </p:spPr>
        <p:txBody>
          <a:bodyPr>
            <a:normAutofit fontScale="90000"/>
          </a:bodyPr>
          <a:lstStyle/>
          <a:p>
            <a:r>
              <a:rPr lang="zh-CN" altLang="en-US" dirty="0"/>
              <a:t>表变量和临时表的区</a:t>
            </a:r>
            <a:r>
              <a:rPr lang="zh-CN" altLang="en-US" dirty="0" smtClean="0"/>
              <a:t>别</a:t>
            </a:r>
            <a:endParaRPr lang="zh-CN" altLang="en-US" dirty="0"/>
          </a:p>
        </p:txBody>
      </p:sp>
      <p:sp>
        <p:nvSpPr>
          <p:cNvPr id="3" name="Content Placeholder 2"/>
          <p:cNvSpPr>
            <a:spLocks noGrp="1"/>
          </p:cNvSpPr>
          <p:nvPr>
            <p:ph idx="1"/>
          </p:nvPr>
        </p:nvSpPr>
        <p:spPr>
          <a:xfrm>
            <a:off x="274320" y="980728"/>
            <a:ext cx="8595360" cy="5877272"/>
          </a:xfrm>
        </p:spPr>
        <p:txBody>
          <a:bodyPr>
            <a:normAutofit fontScale="70000" lnSpcReduction="20000"/>
          </a:bodyPr>
          <a:lstStyle/>
          <a:p>
            <a:r>
              <a:rPr lang="zh-CN" altLang="en-US" b="1" dirty="0" smtClean="0">
                <a:solidFill>
                  <a:srgbClr val="FF0000"/>
                </a:solidFill>
              </a:rPr>
              <a:t>对</a:t>
            </a:r>
            <a:r>
              <a:rPr lang="zh-CN" altLang="en-US" b="1" dirty="0">
                <a:solidFill>
                  <a:srgbClr val="FF0000"/>
                </a:solidFill>
              </a:rPr>
              <a:t>存储的需求：</a:t>
            </a:r>
            <a:r>
              <a:rPr lang="zh-CN" altLang="en-US" dirty="0"/>
              <a:t>表变量和临时表都消耗</a:t>
            </a:r>
            <a:r>
              <a:rPr lang="en-US" altLang="zh-CN" dirty="0" err="1"/>
              <a:t>Tempdb</a:t>
            </a:r>
            <a:r>
              <a:rPr lang="zh-CN" altLang="en-US" dirty="0"/>
              <a:t>中的存储空间，但是进行数据更新的时候，表变量不会写日志，而临时表则会写日志</a:t>
            </a:r>
            <a:r>
              <a:rPr lang="zh-CN" altLang="en-US" dirty="0" smtClean="0"/>
              <a:t>。</a:t>
            </a:r>
            <a:endParaRPr lang="en-US" altLang="zh-CN" dirty="0" smtClean="0"/>
          </a:p>
          <a:p>
            <a:r>
              <a:rPr lang="zh-CN" altLang="en-US" dirty="0"/>
              <a:t>临时表与表变量都是物理的形式存在于</a:t>
            </a:r>
            <a:r>
              <a:rPr lang="en-US" altLang="zh-CN" dirty="0" err="1"/>
              <a:t>tempdb</a:t>
            </a:r>
            <a:r>
              <a:rPr lang="zh-CN" altLang="en-US" dirty="0"/>
              <a:t>中，当表足够小</a:t>
            </a:r>
            <a:r>
              <a:rPr lang="zh-CN" altLang="en-US" dirty="0" smtClean="0"/>
              <a:t>，</a:t>
            </a:r>
            <a:r>
              <a:rPr lang="en-US" altLang="zh-CN" dirty="0" smtClean="0"/>
              <a:t>SQL Server</a:t>
            </a:r>
            <a:r>
              <a:rPr lang="zh-CN" altLang="en-US" dirty="0" smtClean="0"/>
              <a:t>有</a:t>
            </a:r>
            <a:r>
              <a:rPr lang="zh-CN" altLang="en-US" dirty="0"/>
              <a:t>足够内存时临时表与表变量的页都会驻留在缓存</a:t>
            </a:r>
            <a:r>
              <a:rPr lang="zh-CN" altLang="en-US" dirty="0" smtClean="0"/>
              <a:t>中</a:t>
            </a:r>
            <a:r>
              <a:rPr lang="en-US" altLang="zh-CN" dirty="0" smtClean="0"/>
              <a:t>.</a:t>
            </a:r>
          </a:p>
          <a:p>
            <a:endParaRPr lang="en-US" altLang="zh-CN" dirty="0" smtClean="0"/>
          </a:p>
          <a:p>
            <a:r>
              <a:rPr lang="en-US" altLang="zh-CN" dirty="0"/>
              <a:t>declare @</a:t>
            </a:r>
            <a:r>
              <a:rPr lang="en-US" altLang="zh-CN" dirty="0" err="1"/>
              <a:t>tb</a:t>
            </a:r>
            <a:r>
              <a:rPr lang="en-US" altLang="zh-CN" dirty="0"/>
              <a:t> table (id </a:t>
            </a:r>
            <a:r>
              <a:rPr lang="en-US" altLang="zh-CN" dirty="0" err="1"/>
              <a:t>int</a:t>
            </a:r>
            <a:r>
              <a:rPr lang="en-US" altLang="zh-CN" dirty="0"/>
              <a:t>)</a:t>
            </a:r>
          </a:p>
          <a:p>
            <a:r>
              <a:rPr lang="en-US" altLang="zh-CN" dirty="0"/>
              <a:t>select * from </a:t>
            </a:r>
            <a:r>
              <a:rPr lang="en-US" altLang="zh-CN" dirty="0" err="1"/>
              <a:t>tempdb.sys.tables</a:t>
            </a:r>
            <a:r>
              <a:rPr lang="en-US" altLang="zh-CN" dirty="0"/>
              <a:t> -- </a:t>
            </a:r>
            <a:r>
              <a:rPr lang="zh-CN" altLang="en-US" dirty="0"/>
              <a:t>有一个临时表</a:t>
            </a:r>
          </a:p>
          <a:p>
            <a:r>
              <a:rPr lang="en-US" altLang="zh-CN" dirty="0"/>
              <a:t>go</a:t>
            </a:r>
          </a:p>
          <a:p>
            <a:r>
              <a:rPr lang="en-US" altLang="zh-CN" dirty="0" smtClean="0"/>
              <a:t>--- </a:t>
            </a:r>
            <a:endParaRPr lang="en-US" altLang="zh-CN" dirty="0"/>
          </a:p>
          <a:p>
            <a:r>
              <a:rPr lang="en-US" altLang="zh-CN" dirty="0"/>
              <a:t>select * from </a:t>
            </a:r>
            <a:r>
              <a:rPr lang="en-US" altLang="zh-CN" dirty="0" err="1"/>
              <a:t>tempdb.sys.tables</a:t>
            </a:r>
            <a:r>
              <a:rPr lang="en-US" altLang="zh-CN" dirty="0"/>
              <a:t> -- </a:t>
            </a:r>
            <a:r>
              <a:rPr lang="zh-CN" altLang="en-US" dirty="0"/>
              <a:t>没了</a:t>
            </a:r>
          </a:p>
          <a:p>
            <a:r>
              <a:rPr lang="en-US" altLang="zh-CN" dirty="0"/>
              <a:t>go</a:t>
            </a:r>
          </a:p>
          <a:p>
            <a:endParaRPr lang="en-US" altLang="zh-CN" dirty="0" smtClean="0"/>
          </a:p>
          <a:p>
            <a:r>
              <a:rPr lang="zh-CN" altLang="en-US" b="1" dirty="0" smtClean="0">
                <a:solidFill>
                  <a:srgbClr val="FF0000"/>
                </a:solidFill>
              </a:rPr>
              <a:t>对</a:t>
            </a:r>
            <a:r>
              <a:rPr lang="zh-CN" altLang="en-US" b="1" dirty="0">
                <a:solidFill>
                  <a:srgbClr val="FF0000"/>
                </a:solidFill>
              </a:rPr>
              <a:t>优化的支持：</a:t>
            </a:r>
            <a:r>
              <a:rPr lang="zh-CN" altLang="en-US" dirty="0"/>
              <a:t>表变量不支持索引和统计数据，临时表则可以支持索引和统计数据。</a:t>
            </a:r>
          </a:p>
          <a:p>
            <a:r>
              <a:rPr lang="zh-CN" altLang="en-US" dirty="0" smtClean="0"/>
              <a:t>如</a:t>
            </a:r>
            <a:r>
              <a:rPr lang="zh-CN" altLang="en-US" dirty="0"/>
              <a:t>果临时结果集仅仅需要往里面写数据，比如通过一个循环多次查找相关数据并合成一个临时结果集，那么就可以使用表变量。</a:t>
            </a:r>
          </a:p>
          <a:p>
            <a:endParaRPr lang="zh-CN" altLang="en-US" dirty="0"/>
          </a:p>
        </p:txBody>
      </p:sp>
    </p:spTree>
    <p:extLst>
      <p:ext uri="{BB962C8B-B14F-4D97-AF65-F5344CB8AC3E}">
        <p14:creationId xmlns:p14="http://schemas.microsoft.com/office/powerpoint/2010/main" val="2506491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595360" cy="4103352"/>
          </a:xfrm>
        </p:spPr>
        <p:txBody>
          <a:bodyPr/>
          <a:lstStyle/>
          <a:p>
            <a:r>
              <a:rPr lang="zh-CN" altLang="en-US" sz="2800" dirty="0"/>
              <a:t>如果临时结果集不太多需要更改，而是更多地充当一个临时的关联数据集去参加各种数据集的连接</a:t>
            </a:r>
            <a:r>
              <a:rPr lang="en-US" altLang="zh-CN" sz="2800" dirty="0"/>
              <a:t>(JOIN)</a:t>
            </a:r>
            <a:r>
              <a:rPr lang="zh-CN" altLang="en-US" sz="2800" dirty="0"/>
              <a:t>，那么索引和统计数据可能会更加适合一些</a:t>
            </a:r>
            <a:r>
              <a:rPr lang="en-US" altLang="zh-CN" sz="2800" dirty="0"/>
              <a:t>(</a:t>
            </a:r>
            <a:r>
              <a:rPr lang="zh-CN" altLang="en-US" sz="2800" dirty="0"/>
              <a:t>当然这个临时结果集要足够大，这样索引和统计数据带来的代价才可以被弥补掉</a:t>
            </a:r>
            <a:r>
              <a:rPr lang="en-US" altLang="zh-CN" sz="2800" dirty="0"/>
              <a:t>)</a:t>
            </a:r>
            <a:r>
              <a:rPr lang="zh-CN" altLang="en-US" sz="2800" dirty="0" smtClean="0"/>
              <a:t>。</a:t>
            </a:r>
            <a:endParaRPr lang="zh-CN" altLang="en-US" sz="2800" dirty="0"/>
          </a:p>
          <a:p>
            <a:r>
              <a:rPr lang="zh-CN" altLang="en-US" sz="2800" dirty="0"/>
              <a:t>由于表变量不支持统计数据，因此在一个存储过程中使用表变量可以减少由于数据变化而导致的重新编译问题</a:t>
            </a:r>
            <a:r>
              <a:rPr lang="zh-CN" altLang="en-US" sz="2800" dirty="0" smtClean="0"/>
              <a:t>。</a:t>
            </a:r>
            <a:endParaRPr lang="zh-CN" altLang="en-US" sz="2800" dirty="0"/>
          </a:p>
          <a:p>
            <a:r>
              <a:rPr lang="zh-CN" altLang="en-US" sz="2800" dirty="0"/>
              <a:t>对于大型的临时结果集，表变量也不是一个好的选择。</a:t>
            </a:r>
          </a:p>
          <a:p>
            <a:endParaRPr lang="zh-CN" altLang="en-US" dirty="0"/>
          </a:p>
        </p:txBody>
      </p:sp>
    </p:spTree>
    <p:extLst>
      <p:ext uri="{BB962C8B-B14F-4D97-AF65-F5344CB8AC3E}">
        <p14:creationId xmlns:p14="http://schemas.microsoft.com/office/powerpoint/2010/main" val="40891192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92696"/>
            <a:ext cx="8591550" cy="608112"/>
          </a:xfrm>
        </p:spPr>
        <p:txBody>
          <a:bodyPr>
            <a:normAutofit fontScale="90000"/>
          </a:bodyPr>
          <a:lstStyle/>
          <a:p>
            <a:r>
              <a:rPr lang="zh-CN" altLang="en-US" dirty="0">
                <a:solidFill>
                  <a:srgbClr val="FF0000"/>
                </a:solidFill>
              </a:rPr>
              <a:t>存</a:t>
            </a:r>
            <a:r>
              <a:rPr lang="zh-CN" altLang="en-US" dirty="0" smtClean="0">
                <a:solidFill>
                  <a:srgbClr val="FF0000"/>
                </a:solidFill>
              </a:rPr>
              <a:t>储过程</a:t>
            </a:r>
            <a:endParaRPr lang="zh-CN" altLang="en-US" dirty="0">
              <a:solidFill>
                <a:srgbClr val="FF0000"/>
              </a:solidFill>
            </a:endParaRPr>
          </a:p>
        </p:txBody>
      </p:sp>
      <p:sp>
        <p:nvSpPr>
          <p:cNvPr id="3" name="Content Placeholder 2"/>
          <p:cNvSpPr>
            <a:spLocks noGrp="1"/>
          </p:cNvSpPr>
          <p:nvPr>
            <p:ph idx="1"/>
          </p:nvPr>
        </p:nvSpPr>
        <p:spPr>
          <a:xfrm>
            <a:off x="274320" y="1556792"/>
            <a:ext cx="8595360" cy="4968552"/>
          </a:xfrm>
        </p:spPr>
        <p:txBody>
          <a:bodyPr>
            <a:normAutofit fontScale="70000" lnSpcReduction="20000"/>
          </a:bodyPr>
          <a:lstStyle/>
          <a:p>
            <a:r>
              <a:rPr lang="zh-CN" altLang="en-US" dirty="0" smtClean="0"/>
              <a:t>存</a:t>
            </a:r>
            <a:r>
              <a:rPr lang="zh-CN" altLang="en-US" dirty="0"/>
              <a:t>储过程</a:t>
            </a:r>
            <a:r>
              <a:rPr lang="en-US" altLang="zh-CN" dirty="0"/>
              <a:t>:</a:t>
            </a:r>
            <a:r>
              <a:rPr lang="zh-CN" altLang="en-US" dirty="0"/>
              <a:t>一</a:t>
            </a:r>
            <a:r>
              <a:rPr lang="zh-CN" altLang="en-US" dirty="0" smtClean="0"/>
              <a:t>种预编译数</a:t>
            </a:r>
            <a:r>
              <a:rPr lang="zh-CN" altLang="en-US" dirty="0"/>
              <a:t>据库对象</a:t>
            </a:r>
            <a:r>
              <a:rPr lang="en-US" altLang="zh-CN" dirty="0"/>
              <a:t>,</a:t>
            </a:r>
            <a:r>
              <a:rPr lang="zh-CN" altLang="en-US" dirty="0"/>
              <a:t>将负责不同功能的语句分类放置起来</a:t>
            </a:r>
            <a:r>
              <a:rPr lang="en-US" altLang="zh-CN" dirty="0"/>
              <a:t>,</a:t>
            </a:r>
            <a:r>
              <a:rPr lang="zh-CN" altLang="en-US" dirty="0"/>
              <a:t>以便能反复使用</a:t>
            </a:r>
            <a:r>
              <a:rPr lang="en-US" altLang="zh-CN" dirty="0" smtClean="0"/>
              <a:t>. </a:t>
            </a:r>
            <a:r>
              <a:rPr lang="en-US" altLang="zh-CN" dirty="0"/>
              <a:t> </a:t>
            </a:r>
            <a:r>
              <a:rPr lang="zh-CN" altLang="en-US" dirty="0" smtClean="0"/>
              <a:t>可以显著提高系统的执行速度。</a:t>
            </a:r>
            <a:endParaRPr lang="en-US" altLang="zh-CN" dirty="0" smtClean="0"/>
          </a:p>
          <a:p>
            <a:endParaRPr lang="en-US" altLang="zh-CN" dirty="0" smtClean="0"/>
          </a:p>
          <a:p>
            <a:r>
              <a:rPr lang="zh-CN" altLang="en-US" dirty="0" smtClean="0"/>
              <a:t>创</a:t>
            </a:r>
            <a:r>
              <a:rPr lang="zh-CN" altLang="en-US" dirty="0"/>
              <a:t>建存储过</a:t>
            </a:r>
            <a:r>
              <a:rPr lang="zh-CN" altLang="en-US" dirty="0" smtClean="0"/>
              <a:t>程</a:t>
            </a:r>
            <a:endParaRPr lang="en-US" altLang="zh-CN" dirty="0" smtClean="0"/>
          </a:p>
          <a:p>
            <a:r>
              <a:rPr lang="en-US" altLang="zh-CN" dirty="0" smtClean="0"/>
              <a:t>create </a:t>
            </a:r>
            <a:r>
              <a:rPr lang="en-US" altLang="zh-CN" dirty="0"/>
              <a:t>procedure </a:t>
            </a:r>
            <a:r>
              <a:rPr lang="en-US" altLang="zh-CN" dirty="0" err="1"/>
              <a:t>ShowAllStudent</a:t>
            </a:r>
            <a:endParaRPr lang="en-US" altLang="zh-CN" dirty="0"/>
          </a:p>
          <a:p>
            <a:r>
              <a:rPr lang="en-US" altLang="zh-CN" dirty="0"/>
              <a:t>as</a:t>
            </a:r>
          </a:p>
          <a:p>
            <a:r>
              <a:rPr lang="en-US" altLang="zh-CN" dirty="0"/>
              <a:t>begin</a:t>
            </a:r>
          </a:p>
          <a:p>
            <a:r>
              <a:rPr lang="en-US" altLang="zh-CN" dirty="0"/>
              <a:t>select * from Student</a:t>
            </a:r>
          </a:p>
          <a:p>
            <a:r>
              <a:rPr lang="en-US" altLang="zh-CN" dirty="0"/>
              <a:t>end</a:t>
            </a:r>
          </a:p>
          <a:p>
            <a:endParaRPr lang="en-US" altLang="zh-CN" dirty="0"/>
          </a:p>
          <a:p>
            <a:r>
              <a:rPr lang="zh-CN" altLang="en-US" dirty="0"/>
              <a:t>执行存储过程</a:t>
            </a:r>
          </a:p>
          <a:p>
            <a:endParaRPr lang="zh-CN" altLang="en-US" dirty="0"/>
          </a:p>
          <a:p>
            <a:r>
              <a:rPr lang="zh-CN" altLang="en-US" dirty="0"/>
              <a:t>格式</a:t>
            </a:r>
            <a:r>
              <a:rPr lang="en-US" altLang="zh-CN" dirty="0"/>
              <a:t>:exec </a:t>
            </a:r>
            <a:r>
              <a:rPr lang="en-US" altLang="zh-CN" dirty="0" err="1"/>
              <a:t>procedure_name</a:t>
            </a:r>
            <a:endParaRPr lang="en-US" altLang="zh-CN" dirty="0"/>
          </a:p>
          <a:p>
            <a:r>
              <a:rPr lang="zh-CN" altLang="en-US" dirty="0"/>
              <a:t>例子</a:t>
            </a:r>
            <a:r>
              <a:rPr lang="en-US" altLang="zh-CN" dirty="0"/>
              <a:t>:exec  </a:t>
            </a:r>
            <a:r>
              <a:rPr lang="en-US" altLang="zh-CN" dirty="0" err="1"/>
              <a:t>ShowAllStudent</a:t>
            </a:r>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59693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1000"/>
                                        <p:tgtEl>
                                          <p:spTgt spid="3">
                                            <p:txEl>
                                              <p:pRg st="9" end="9"/>
                                            </p:txEl>
                                          </p:spTgt>
                                        </p:tgtEl>
                                      </p:cBhvr>
                                    </p:animEffect>
                                    <p:anim calcmode="lin" valueType="num">
                                      <p:cBhvr>
                                        <p:cTn id="4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1000"/>
                                        <p:tgtEl>
                                          <p:spTgt spid="3">
                                            <p:txEl>
                                              <p:pRg st="11" end="11"/>
                                            </p:txEl>
                                          </p:spTgt>
                                        </p:tgtEl>
                                      </p:cBhvr>
                                    </p:animEffect>
                                    <p:anim calcmode="lin" valueType="num">
                                      <p:cBhvr>
                                        <p:cTn id="4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980728"/>
            <a:ext cx="8595360" cy="5472608"/>
          </a:xfrm>
        </p:spPr>
        <p:txBody>
          <a:bodyPr>
            <a:normAutofit fontScale="70000" lnSpcReduction="20000"/>
          </a:bodyPr>
          <a:lstStyle/>
          <a:p>
            <a:r>
              <a:rPr lang="zh-CN" altLang="en-US" b="1" dirty="0"/>
              <a:t>带参</a:t>
            </a:r>
            <a:r>
              <a:rPr lang="zh-CN" altLang="en-US" b="1" dirty="0" smtClean="0"/>
              <a:t>数的存储过程</a:t>
            </a:r>
            <a:endParaRPr lang="en-US" altLang="zh-CN" b="1" dirty="0" smtClean="0"/>
          </a:p>
          <a:p>
            <a:r>
              <a:rPr lang="en-US" altLang="zh-CN" dirty="0" smtClean="0"/>
              <a:t>create </a:t>
            </a:r>
            <a:r>
              <a:rPr lang="en-US" altLang="zh-CN" dirty="0"/>
              <a:t>procedure </a:t>
            </a:r>
            <a:r>
              <a:rPr lang="en-US" altLang="zh-CN" dirty="0" err="1"/>
              <a:t>GetStudentCountByStu_sex</a:t>
            </a:r>
            <a:endParaRPr lang="en-US" altLang="zh-CN" dirty="0"/>
          </a:p>
          <a:p>
            <a:r>
              <a:rPr lang="en-US" altLang="zh-CN" dirty="0" smtClean="0"/>
              <a:t>@</a:t>
            </a:r>
            <a:r>
              <a:rPr lang="en-US" altLang="zh-CN" dirty="0"/>
              <a:t>sex char(2)='</a:t>
            </a:r>
            <a:r>
              <a:rPr lang="zh-CN" altLang="en-US" dirty="0"/>
              <a:t>男</a:t>
            </a:r>
            <a:r>
              <a:rPr lang="en-US" altLang="zh-CN" dirty="0"/>
              <a:t>',</a:t>
            </a:r>
          </a:p>
          <a:p>
            <a:r>
              <a:rPr lang="en-US" altLang="zh-CN" dirty="0" smtClean="0"/>
              <a:t>@</a:t>
            </a:r>
            <a:r>
              <a:rPr lang="en-US" altLang="zh-CN" dirty="0"/>
              <a:t>count </a:t>
            </a:r>
            <a:r>
              <a:rPr lang="en-US" altLang="zh-CN" dirty="0" err="1" smtClean="0"/>
              <a:t>int</a:t>
            </a:r>
            <a:r>
              <a:rPr lang="en-US" altLang="zh-CN" dirty="0" smtClean="0"/>
              <a:t>=0 </a:t>
            </a:r>
            <a:r>
              <a:rPr lang="en-US" altLang="zh-CN" dirty="0"/>
              <a:t>output</a:t>
            </a:r>
          </a:p>
          <a:p>
            <a:r>
              <a:rPr lang="en-US" altLang="zh-CN" dirty="0" smtClean="0"/>
              <a:t>as</a:t>
            </a:r>
            <a:endParaRPr lang="en-US" altLang="zh-CN" dirty="0"/>
          </a:p>
          <a:p>
            <a:r>
              <a:rPr lang="en-US" altLang="zh-CN" dirty="0" smtClean="0"/>
              <a:t>begin</a:t>
            </a:r>
            <a:endParaRPr lang="en-US" altLang="zh-CN" dirty="0"/>
          </a:p>
          <a:p>
            <a:r>
              <a:rPr lang="en-US" altLang="zh-CN" dirty="0" smtClean="0"/>
              <a:t>set</a:t>
            </a:r>
            <a:endParaRPr lang="en-US" altLang="zh-CN" dirty="0"/>
          </a:p>
          <a:p>
            <a:r>
              <a:rPr lang="en-US" altLang="zh-CN" dirty="0" smtClean="0"/>
              <a:t>@</a:t>
            </a:r>
            <a:r>
              <a:rPr lang="en-US" altLang="zh-CN" dirty="0"/>
              <a:t>count=(select count(*) from students where </a:t>
            </a:r>
            <a:r>
              <a:rPr lang="en-US" altLang="zh-CN" dirty="0" err="1"/>
              <a:t>stu_gender</a:t>
            </a:r>
            <a:r>
              <a:rPr lang="en-US" altLang="zh-CN" dirty="0"/>
              <a:t>=@sex)</a:t>
            </a:r>
          </a:p>
          <a:p>
            <a:r>
              <a:rPr lang="en-US" altLang="zh-CN" dirty="0" smtClean="0"/>
              <a:t>print </a:t>
            </a:r>
            <a:r>
              <a:rPr lang="en-US" altLang="zh-CN" dirty="0"/>
              <a:t>@count</a:t>
            </a:r>
          </a:p>
          <a:p>
            <a:r>
              <a:rPr lang="en-US" altLang="zh-CN" dirty="0" smtClean="0"/>
              <a:t>End</a:t>
            </a:r>
          </a:p>
          <a:p>
            <a:endParaRPr lang="en-US" altLang="zh-CN" dirty="0" smtClean="0"/>
          </a:p>
          <a:p>
            <a:r>
              <a:rPr lang="zh-CN" altLang="en-US" b="1" dirty="0"/>
              <a:t>执行带输出参数的存储过程</a:t>
            </a:r>
          </a:p>
          <a:p>
            <a:r>
              <a:rPr lang="zh-CN" altLang="en-US" dirty="0"/>
              <a:t>例子</a:t>
            </a:r>
            <a:r>
              <a:rPr lang="en-US" altLang="zh-CN" dirty="0"/>
              <a:t>:</a:t>
            </a:r>
          </a:p>
          <a:p>
            <a:r>
              <a:rPr lang="en-US" altLang="zh-CN" dirty="0"/>
              <a:t>declare @sex char(2) ,@count </a:t>
            </a:r>
            <a:r>
              <a:rPr lang="en-US" altLang="zh-CN" dirty="0" err="1"/>
              <a:t>int</a:t>
            </a:r>
            <a:endParaRPr lang="en-US" altLang="zh-CN" dirty="0"/>
          </a:p>
          <a:p>
            <a:r>
              <a:rPr lang="en-US" altLang="zh-CN" dirty="0"/>
              <a:t>set @sex='</a:t>
            </a:r>
            <a:r>
              <a:rPr lang="zh-CN" altLang="en-US" dirty="0"/>
              <a:t>男</a:t>
            </a:r>
            <a:r>
              <a:rPr lang="en-US" altLang="zh-CN" dirty="0"/>
              <a:t>'</a:t>
            </a:r>
          </a:p>
          <a:p>
            <a:r>
              <a:rPr lang="en-US" altLang="zh-CN" dirty="0"/>
              <a:t>exec </a:t>
            </a:r>
            <a:r>
              <a:rPr lang="en-US" altLang="zh-CN" dirty="0" err="1"/>
              <a:t>GetStudentCountByStu_sex</a:t>
            </a:r>
            <a:r>
              <a:rPr lang="en-US" altLang="zh-CN" dirty="0"/>
              <a:t> @</a:t>
            </a:r>
            <a:r>
              <a:rPr lang="en-US" altLang="zh-CN" dirty="0" err="1"/>
              <a:t>sex,@count</a:t>
            </a:r>
            <a:endParaRPr lang="en-US" altLang="zh-CN" dirty="0" smtClean="0"/>
          </a:p>
          <a:p>
            <a:endParaRPr lang="zh-CN" altLang="en-US" dirty="0"/>
          </a:p>
        </p:txBody>
      </p:sp>
    </p:spTree>
    <p:extLst>
      <p:ext uri="{BB962C8B-B14F-4D97-AF65-F5344CB8AC3E}">
        <p14:creationId xmlns:p14="http://schemas.microsoft.com/office/powerpoint/2010/main" val="260183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circle(in)">
                                      <p:cBhvr>
                                        <p:cTn id="39" dur="2000"/>
                                        <p:tgtEl>
                                          <p:spTgt spid="3">
                                            <p:txEl>
                                              <p:pRg st="11" end="11"/>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circle(in)">
                                      <p:cBhvr>
                                        <p:cTn id="42" dur="2000"/>
                                        <p:tgtEl>
                                          <p:spTgt spid="3">
                                            <p:txEl>
                                              <p:pRg st="12" end="12"/>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circle(in)">
                                      <p:cBhvr>
                                        <p:cTn id="45" dur="2000"/>
                                        <p:tgtEl>
                                          <p:spTgt spid="3">
                                            <p:txEl>
                                              <p:pRg st="13" end="13"/>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circle(in)">
                                      <p:cBhvr>
                                        <p:cTn id="48" dur="2000"/>
                                        <p:tgtEl>
                                          <p:spTgt spid="3">
                                            <p:txEl>
                                              <p:pRg st="14" end="14"/>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Effect transition="in" filter="circle(in)">
                                      <p:cBhvr>
                                        <p:cTn id="51"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404664"/>
            <a:ext cx="8595360" cy="6120680"/>
          </a:xfrm>
        </p:spPr>
        <p:txBody>
          <a:bodyPr>
            <a:normAutofit fontScale="92500" lnSpcReduction="20000"/>
          </a:bodyPr>
          <a:lstStyle/>
          <a:p>
            <a:r>
              <a:rPr lang="zh-CN" altLang="en-US" b="1" dirty="0"/>
              <a:t>重新编译存储过程</a:t>
            </a:r>
          </a:p>
          <a:p>
            <a:endParaRPr lang="en-US" altLang="zh-CN" dirty="0"/>
          </a:p>
          <a:p>
            <a:r>
              <a:rPr lang="en-US" altLang="zh-CN" dirty="0"/>
              <a:t>1)</a:t>
            </a:r>
            <a:r>
              <a:rPr lang="zh-CN" altLang="en-US" dirty="0"/>
              <a:t>创建的时候使用</a:t>
            </a:r>
            <a:r>
              <a:rPr lang="en-US" altLang="zh-CN" dirty="0"/>
              <a:t>with Recompile </a:t>
            </a:r>
            <a:r>
              <a:rPr lang="zh-CN" altLang="en-US" dirty="0"/>
              <a:t>语句</a:t>
            </a:r>
            <a:r>
              <a:rPr lang="en-US" altLang="zh-CN" dirty="0"/>
              <a:t>.</a:t>
            </a:r>
          </a:p>
          <a:p>
            <a:r>
              <a:rPr lang="en-US" altLang="zh-CN" dirty="0"/>
              <a:t>2)</a:t>
            </a:r>
            <a:r>
              <a:rPr lang="zh-CN" altLang="en-US" dirty="0"/>
              <a:t>调用系统存储过程重新编译</a:t>
            </a:r>
            <a:r>
              <a:rPr lang="en-US" altLang="zh-CN" dirty="0"/>
              <a:t>[</a:t>
            </a:r>
            <a:r>
              <a:rPr lang="en-US" altLang="zh-CN" dirty="0" err="1"/>
              <a:t>sp_recompile</a:t>
            </a:r>
            <a:r>
              <a:rPr lang="en-US" altLang="zh-CN" dirty="0"/>
              <a:t>].</a:t>
            </a:r>
            <a:endParaRPr lang="zh-CN" altLang="en-US" dirty="0"/>
          </a:p>
          <a:p>
            <a:pPr marL="0" indent="0">
              <a:buNone/>
            </a:pPr>
            <a:endParaRPr lang="en-US" altLang="zh-CN" b="1" dirty="0" smtClean="0"/>
          </a:p>
          <a:p>
            <a:r>
              <a:rPr lang="zh-CN" altLang="en-US" b="1" dirty="0" smtClean="0"/>
              <a:t>删</a:t>
            </a:r>
            <a:r>
              <a:rPr lang="zh-CN" altLang="en-US" b="1" dirty="0"/>
              <a:t>除存储过程</a:t>
            </a:r>
          </a:p>
          <a:p>
            <a:r>
              <a:rPr lang="en-US" altLang="zh-CN" dirty="0" smtClean="0"/>
              <a:t>Drop </a:t>
            </a:r>
            <a:r>
              <a:rPr lang="en-US" altLang="zh-CN" dirty="0"/>
              <a:t>procedure </a:t>
            </a:r>
            <a:r>
              <a:rPr lang="en-US" altLang="zh-CN" dirty="0" err="1"/>
              <a:t>GetPostsByBlogId</a:t>
            </a:r>
            <a:endParaRPr lang="en-US" altLang="zh-CN" dirty="0"/>
          </a:p>
          <a:p>
            <a:endParaRPr lang="en-US" altLang="zh-CN" dirty="0"/>
          </a:p>
          <a:p>
            <a:r>
              <a:rPr lang="zh-CN" altLang="en-US" b="1" dirty="0" smtClean="0"/>
              <a:t>更</a:t>
            </a:r>
            <a:r>
              <a:rPr lang="zh-CN" altLang="en-US" b="1" dirty="0"/>
              <a:t>新存储过程</a:t>
            </a:r>
          </a:p>
          <a:p>
            <a:r>
              <a:rPr lang="en-US" altLang="zh-CN" dirty="0" smtClean="0"/>
              <a:t>alter </a:t>
            </a:r>
            <a:r>
              <a:rPr lang="en-US" altLang="zh-CN" dirty="0"/>
              <a:t>procedure </a:t>
            </a:r>
            <a:r>
              <a:rPr lang="en-US" altLang="zh-CN" dirty="0" err="1"/>
              <a:t>GetPostsByBlogId</a:t>
            </a:r>
            <a:endParaRPr lang="en-US" altLang="zh-CN" dirty="0"/>
          </a:p>
          <a:p>
            <a:r>
              <a:rPr lang="en-US" altLang="zh-CN" dirty="0" smtClean="0"/>
              <a:t>(@</a:t>
            </a:r>
            <a:r>
              <a:rPr lang="en-US" altLang="zh-CN" dirty="0" err="1"/>
              <a:t>blogid</a:t>
            </a:r>
            <a:r>
              <a:rPr lang="en-US" altLang="zh-CN" dirty="0"/>
              <a:t> </a:t>
            </a:r>
            <a:r>
              <a:rPr lang="en-US" altLang="zh-CN" dirty="0" err="1"/>
              <a:t>varchar</a:t>
            </a:r>
            <a:r>
              <a:rPr lang="en-US" altLang="zh-CN" dirty="0"/>
              <a:t>(50))</a:t>
            </a:r>
          </a:p>
          <a:p>
            <a:r>
              <a:rPr lang="en-US" altLang="zh-CN" dirty="0" smtClean="0"/>
              <a:t>As</a:t>
            </a:r>
            <a:endParaRPr lang="en-US" altLang="zh-CN" dirty="0"/>
          </a:p>
          <a:p>
            <a:r>
              <a:rPr lang="en-US" altLang="zh-CN" dirty="0" smtClean="0"/>
              <a:t>Select </a:t>
            </a:r>
            <a:r>
              <a:rPr lang="en-US" altLang="zh-CN" dirty="0"/>
              <a:t>top 5* from Posts where </a:t>
            </a:r>
            <a:r>
              <a:rPr lang="en-US" altLang="zh-CN" dirty="0" err="1"/>
              <a:t>BlogId</a:t>
            </a:r>
            <a:r>
              <a:rPr lang="en-US" altLang="zh-CN" dirty="0"/>
              <a:t>=@</a:t>
            </a:r>
            <a:r>
              <a:rPr lang="en-US" altLang="zh-CN" dirty="0" err="1"/>
              <a:t>blogid</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41384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circle(in)">
                                      <p:cBhvr>
                                        <p:cTn id="18" dur="2000"/>
                                        <p:tgtEl>
                                          <p:spTgt spid="3">
                                            <p:txEl>
                                              <p:pRg st="5" end="5"/>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circle(in)">
                                      <p:cBhvr>
                                        <p:cTn id="21" dur="20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circle(in)">
                                      <p:cBhvr>
                                        <p:cTn id="26" dur="2000"/>
                                        <p:tgtEl>
                                          <p:spTgt spid="3">
                                            <p:txEl>
                                              <p:pRg st="8" end="8"/>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circle(in)">
                                      <p:cBhvr>
                                        <p:cTn id="29" dur="2000"/>
                                        <p:tgtEl>
                                          <p:spTgt spid="3">
                                            <p:txEl>
                                              <p:pRg st="9" end="9"/>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circle(in)">
                                      <p:cBhvr>
                                        <p:cTn id="32" dur="2000"/>
                                        <p:tgtEl>
                                          <p:spTgt spid="3">
                                            <p:txEl>
                                              <p:pRg st="10" end="10"/>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circle(in)">
                                      <p:cBhvr>
                                        <p:cTn id="35" dur="2000"/>
                                        <p:tgtEl>
                                          <p:spTgt spid="3">
                                            <p:txEl>
                                              <p:pRg st="11" end="11"/>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circle(in)">
                                      <p:cBhvr>
                                        <p:cTn id="38"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752128"/>
          </a:xfrm>
        </p:spPr>
        <p:txBody>
          <a:bodyPr/>
          <a:lstStyle/>
          <a:p>
            <a:r>
              <a:rPr lang="zh-CN" altLang="en-US" dirty="0" smtClean="0">
                <a:solidFill>
                  <a:srgbClr val="FF0000"/>
                </a:solidFill>
              </a:rPr>
              <a:t>约束</a:t>
            </a:r>
            <a:endParaRPr lang="zh-CN" altLang="en-US" dirty="0">
              <a:solidFill>
                <a:srgbClr val="FF0000"/>
              </a:solidFill>
            </a:endParaRPr>
          </a:p>
        </p:txBody>
      </p:sp>
      <p:sp>
        <p:nvSpPr>
          <p:cNvPr id="3" name="Content Placeholder 2"/>
          <p:cNvSpPr>
            <a:spLocks noGrp="1"/>
          </p:cNvSpPr>
          <p:nvPr>
            <p:ph idx="1"/>
          </p:nvPr>
        </p:nvSpPr>
        <p:spPr>
          <a:xfrm>
            <a:off x="274320" y="1052736"/>
            <a:ext cx="8595360" cy="5688632"/>
          </a:xfrm>
        </p:spPr>
        <p:txBody>
          <a:bodyPr>
            <a:normAutofit fontScale="92500" lnSpcReduction="20000"/>
          </a:bodyPr>
          <a:lstStyle/>
          <a:p>
            <a:r>
              <a:rPr lang="en-US" altLang="zh-CN" dirty="0" smtClean="0"/>
              <a:t>SQL </a:t>
            </a:r>
            <a:r>
              <a:rPr lang="en-US" altLang="zh-CN" dirty="0"/>
              <a:t>Server</a:t>
            </a:r>
            <a:r>
              <a:rPr lang="zh-CN" altLang="en-US" dirty="0"/>
              <a:t>中有五种约束类型，分别是 </a:t>
            </a:r>
            <a:r>
              <a:rPr lang="en-US" altLang="zh-CN" dirty="0">
                <a:solidFill>
                  <a:srgbClr val="FFC000"/>
                </a:solidFill>
              </a:rPr>
              <a:t>PRIMARY KEY</a:t>
            </a:r>
            <a:r>
              <a:rPr lang="zh-CN" altLang="en-US" dirty="0">
                <a:solidFill>
                  <a:srgbClr val="FFC000"/>
                </a:solidFill>
              </a:rPr>
              <a:t>约束、</a:t>
            </a:r>
            <a:r>
              <a:rPr lang="en-US" altLang="zh-CN" dirty="0">
                <a:solidFill>
                  <a:srgbClr val="FFC000"/>
                </a:solidFill>
              </a:rPr>
              <a:t>FOREIGN KEY</a:t>
            </a:r>
            <a:r>
              <a:rPr lang="zh-CN" altLang="en-US" dirty="0">
                <a:solidFill>
                  <a:srgbClr val="FFC000"/>
                </a:solidFill>
              </a:rPr>
              <a:t>约束、</a:t>
            </a:r>
            <a:r>
              <a:rPr lang="en-US" altLang="zh-CN" dirty="0">
                <a:solidFill>
                  <a:srgbClr val="FFC000"/>
                </a:solidFill>
              </a:rPr>
              <a:t>UNIQUE</a:t>
            </a:r>
            <a:r>
              <a:rPr lang="zh-CN" altLang="en-US" dirty="0">
                <a:solidFill>
                  <a:srgbClr val="FFC000"/>
                </a:solidFill>
              </a:rPr>
              <a:t>约束、</a:t>
            </a:r>
            <a:r>
              <a:rPr lang="en-US" altLang="zh-CN" dirty="0">
                <a:solidFill>
                  <a:srgbClr val="FFC000"/>
                </a:solidFill>
              </a:rPr>
              <a:t>DEFAULT</a:t>
            </a:r>
            <a:r>
              <a:rPr lang="zh-CN" altLang="en-US" dirty="0">
                <a:solidFill>
                  <a:srgbClr val="FFC000"/>
                </a:solidFill>
              </a:rPr>
              <a:t>约束、和</a:t>
            </a:r>
            <a:r>
              <a:rPr lang="en-US" altLang="zh-CN" dirty="0">
                <a:solidFill>
                  <a:srgbClr val="FFC000"/>
                </a:solidFill>
              </a:rPr>
              <a:t>CHECK</a:t>
            </a:r>
            <a:r>
              <a:rPr lang="zh-CN" altLang="en-US" dirty="0">
                <a:solidFill>
                  <a:srgbClr val="FFC000"/>
                </a:solidFill>
              </a:rPr>
              <a:t>约束</a:t>
            </a:r>
            <a:r>
              <a:rPr lang="zh-CN" altLang="en-US" dirty="0" smtClean="0">
                <a:solidFill>
                  <a:srgbClr val="FFC000"/>
                </a:solidFill>
              </a:rPr>
              <a:t>。</a:t>
            </a:r>
            <a:endParaRPr lang="en-US" altLang="zh-CN" dirty="0" smtClean="0">
              <a:solidFill>
                <a:srgbClr val="FFC000"/>
              </a:solidFill>
            </a:endParaRPr>
          </a:p>
          <a:p>
            <a:endParaRPr lang="en-US" altLang="zh-CN" dirty="0"/>
          </a:p>
          <a:p>
            <a:r>
              <a:rPr lang="zh-CN" altLang="en-US" dirty="0" smtClean="0"/>
              <a:t>在</a:t>
            </a:r>
            <a:r>
              <a:rPr lang="zh-CN" altLang="en-US" dirty="0"/>
              <a:t>表中常有一列或多列的组合，其值能唯一标识表中的每一行。这样的一列或多列成为表的主键</a:t>
            </a:r>
            <a:r>
              <a:rPr lang="en-US" altLang="zh-CN" dirty="0"/>
              <a:t>(Primary Key)</a:t>
            </a:r>
            <a:r>
              <a:rPr lang="zh-CN" altLang="en-US" dirty="0"/>
              <a:t>。一个表只能有一个主键，而且主键约束中的列不能为空值。</a:t>
            </a:r>
          </a:p>
          <a:p>
            <a:endParaRPr lang="en-US" altLang="zh-CN" dirty="0" smtClean="0"/>
          </a:p>
          <a:p>
            <a:r>
              <a:rPr lang="zh-CN" altLang="en-US" dirty="0"/>
              <a:t>外键</a:t>
            </a:r>
            <a:r>
              <a:rPr lang="en-US" altLang="zh-CN" dirty="0"/>
              <a:t>(Foreign Key)</a:t>
            </a:r>
            <a:r>
              <a:rPr lang="zh-CN" altLang="en-US" dirty="0"/>
              <a:t>是用于建立和加强两个表</a:t>
            </a:r>
            <a:r>
              <a:rPr lang="en-US" altLang="zh-CN" dirty="0"/>
              <a:t>(</a:t>
            </a:r>
            <a:r>
              <a:rPr lang="zh-CN" altLang="en-US" dirty="0"/>
              <a:t>主表与从表</a:t>
            </a:r>
            <a:r>
              <a:rPr lang="en-US" altLang="zh-CN" dirty="0"/>
              <a:t>)</a:t>
            </a:r>
            <a:r>
              <a:rPr lang="zh-CN" altLang="en-US" dirty="0"/>
              <a:t>的一列或多列数据之间的连接的</a:t>
            </a:r>
            <a:r>
              <a:rPr lang="zh-CN" altLang="en-US" dirty="0" smtClean="0"/>
              <a:t>。</a:t>
            </a:r>
            <a:endParaRPr lang="en-US" altLang="zh-CN" dirty="0" smtClean="0"/>
          </a:p>
          <a:p>
            <a:r>
              <a:rPr lang="zh-CN" altLang="en-US" dirty="0" smtClean="0"/>
              <a:t>创</a:t>
            </a:r>
            <a:r>
              <a:rPr lang="zh-CN" altLang="en-US" dirty="0"/>
              <a:t>建约束的顺序是先定义主表的主键，再对从表定义外键约束。</a:t>
            </a:r>
          </a:p>
        </p:txBody>
      </p:sp>
    </p:spTree>
    <p:extLst>
      <p:ext uri="{BB962C8B-B14F-4D97-AF65-F5344CB8AC3E}">
        <p14:creationId xmlns:p14="http://schemas.microsoft.com/office/powerpoint/2010/main" val="21281480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052736"/>
            <a:ext cx="8595360" cy="5544616"/>
          </a:xfrm>
        </p:spPr>
        <p:txBody>
          <a:bodyPr>
            <a:normAutofit fontScale="77500" lnSpcReduction="20000"/>
          </a:bodyPr>
          <a:lstStyle/>
          <a:p>
            <a:endParaRPr lang="zh-CN" altLang="en-US" dirty="0"/>
          </a:p>
          <a:p>
            <a:r>
              <a:rPr lang="en-US" altLang="zh-CN" dirty="0"/>
              <a:t>UNIQUE</a:t>
            </a:r>
            <a:r>
              <a:rPr lang="zh-CN" altLang="en-US" dirty="0"/>
              <a:t>约束用于确保表中的两个数据行在非主键中没有相同的列值。与</a:t>
            </a:r>
            <a:r>
              <a:rPr lang="en-US" altLang="zh-CN" dirty="0"/>
              <a:t>PRIMARY KEY</a:t>
            </a:r>
            <a:r>
              <a:rPr lang="zh-CN" altLang="en-US" dirty="0"/>
              <a:t>约束类似，</a:t>
            </a:r>
            <a:r>
              <a:rPr lang="en-US" altLang="zh-CN" dirty="0"/>
              <a:t>UNIQUE</a:t>
            </a:r>
            <a:r>
              <a:rPr lang="zh-CN" altLang="en-US" dirty="0"/>
              <a:t>约束也强制唯一性，但</a:t>
            </a:r>
            <a:r>
              <a:rPr lang="en-US" altLang="zh-CN" dirty="0"/>
              <a:t>UNIQUE</a:t>
            </a:r>
            <a:r>
              <a:rPr lang="zh-CN" altLang="en-US" dirty="0"/>
              <a:t>约束用于非主键的一列或多列组合，且一个表可以定义多个</a:t>
            </a:r>
            <a:r>
              <a:rPr lang="en-US" altLang="zh-CN" dirty="0"/>
              <a:t>UNIQUE</a:t>
            </a:r>
            <a:r>
              <a:rPr lang="zh-CN" altLang="en-US" dirty="0"/>
              <a:t>约束，另外</a:t>
            </a:r>
            <a:r>
              <a:rPr lang="en-US" altLang="zh-CN" dirty="0"/>
              <a:t>UNIQUE</a:t>
            </a:r>
            <a:r>
              <a:rPr lang="zh-CN" altLang="en-US" dirty="0"/>
              <a:t>约束可以用于定义多列组合。</a:t>
            </a:r>
          </a:p>
          <a:p>
            <a:endParaRPr lang="zh-CN" altLang="en-US" dirty="0"/>
          </a:p>
          <a:p>
            <a:r>
              <a:rPr lang="zh-CN" altLang="en-US" dirty="0"/>
              <a:t>若在表中某列定义了</a:t>
            </a:r>
            <a:r>
              <a:rPr lang="en-US" altLang="zh-CN" dirty="0"/>
              <a:t>DEFAULT</a:t>
            </a:r>
            <a:r>
              <a:rPr lang="zh-CN" altLang="en-US" dirty="0"/>
              <a:t>约束，用户在插入新的数据行时，如果该列没有指定数据，那么系统将默认值赋给该列，当然该默认值也可以是空值</a:t>
            </a:r>
            <a:r>
              <a:rPr lang="en-US" altLang="zh-CN" dirty="0"/>
              <a:t>(NULL)</a:t>
            </a:r>
            <a:r>
              <a:rPr lang="zh-CN" altLang="en-US" dirty="0" smtClean="0"/>
              <a:t>。</a:t>
            </a:r>
            <a:endParaRPr lang="en-US" altLang="zh-CN" dirty="0" smtClean="0"/>
          </a:p>
          <a:p>
            <a:endParaRPr lang="en-US" altLang="zh-CN" dirty="0"/>
          </a:p>
          <a:p>
            <a:endParaRPr lang="zh-CN" altLang="en-US" dirty="0"/>
          </a:p>
          <a:p>
            <a:r>
              <a:rPr lang="en-US" altLang="zh-CN" dirty="0"/>
              <a:t>CHECK</a:t>
            </a:r>
            <a:r>
              <a:rPr lang="zh-CN" altLang="en-US" dirty="0"/>
              <a:t>约束用于限制输入一列或多列的值的范围，通过逻辑表达式来判断数据的有效性。一个列的输入内容必须满足</a:t>
            </a:r>
            <a:r>
              <a:rPr lang="en-US" altLang="zh-CN" dirty="0"/>
              <a:t>CHECK</a:t>
            </a:r>
            <a:r>
              <a:rPr lang="zh-CN" altLang="en-US" dirty="0"/>
              <a:t>约束的条件，否则数据无法正常输入。</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251569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608112"/>
          </a:xfrm>
        </p:spPr>
        <p:txBody>
          <a:bodyPr>
            <a:normAutofit fontScale="90000"/>
          </a:bodyPr>
          <a:lstStyle/>
          <a:p>
            <a:r>
              <a:rPr lang="en-US" altLang="zh-CN" b="1" dirty="0" smtClean="0">
                <a:solidFill>
                  <a:srgbClr val="FF0000"/>
                </a:solidFill>
              </a:rPr>
              <a:t>SQL</a:t>
            </a:r>
            <a:endParaRPr lang="zh-CN" altLang="en-US"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altLang="zh-CN" dirty="0" smtClean="0"/>
              <a:t>SQL </a:t>
            </a:r>
            <a:r>
              <a:rPr lang="zh-CN" altLang="en-US" dirty="0"/>
              <a:t>指结构化查询语言</a:t>
            </a:r>
          </a:p>
          <a:p>
            <a:r>
              <a:rPr lang="en-US" altLang="zh-CN" dirty="0"/>
              <a:t>SQL </a:t>
            </a:r>
            <a:r>
              <a:rPr lang="zh-CN" altLang="en-US" dirty="0"/>
              <a:t>使我们有能力访问数据库</a:t>
            </a:r>
          </a:p>
          <a:p>
            <a:r>
              <a:rPr lang="en-US" altLang="zh-CN" dirty="0"/>
              <a:t>SQL </a:t>
            </a:r>
            <a:r>
              <a:rPr lang="zh-CN" altLang="en-US" dirty="0"/>
              <a:t>是一种 </a:t>
            </a:r>
            <a:r>
              <a:rPr lang="en-US" altLang="zh-CN" dirty="0" smtClean="0"/>
              <a:t>ANSI [</a:t>
            </a:r>
            <a:r>
              <a:rPr lang="zh-CN" altLang="en-US" dirty="0"/>
              <a:t>美国国家标准化组</a:t>
            </a:r>
            <a:r>
              <a:rPr lang="zh-CN" altLang="en-US" dirty="0" smtClean="0"/>
              <a:t>织</a:t>
            </a:r>
            <a:r>
              <a:rPr lang="en-US" altLang="zh-CN" dirty="0" smtClean="0"/>
              <a:t>] </a:t>
            </a:r>
            <a:r>
              <a:rPr lang="zh-CN" altLang="en-US" dirty="0"/>
              <a:t>的标准计算机语</a:t>
            </a:r>
            <a:r>
              <a:rPr lang="zh-CN" altLang="en-US" dirty="0" smtClean="0"/>
              <a:t>言</a:t>
            </a:r>
            <a:endParaRPr lang="en-US" altLang="zh-CN" dirty="0" smtClean="0"/>
          </a:p>
          <a:p>
            <a:endParaRPr lang="zh-CN" altLang="en-US" dirty="0"/>
          </a:p>
          <a:p>
            <a:pPr marL="0" indent="0">
              <a:buNone/>
            </a:pPr>
            <a:endParaRPr lang="en-US" altLang="zh-CN" dirty="0" smtClean="0"/>
          </a:p>
          <a:p>
            <a:pPr marL="0" indent="0">
              <a:buNone/>
            </a:pPr>
            <a:r>
              <a:rPr lang="en-US" altLang="zh-CN" dirty="0" smtClean="0"/>
              <a:t>Transact-SQL</a:t>
            </a:r>
            <a:r>
              <a:rPr lang="zh-CN" altLang="en-US" dirty="0"/>
              <a:t>（又称 </a:t>
            </a:r>
            <a:r>
              <a:rPr lang="en-US" altLang="zh-CN" dirty="0"/>
              <a:t>T-SQL</a:t>
            </a:r>
            <a:r>
              <a:rPr lang="zh-CN" altLang="en-US" dirty="0"/>
              <a:t>），是在 </a:t>
            </a:r>
            <a:r>
              <a:rPr lang="en-US" altLang="zh-CN" dirty="0"/>
              <a:t>Microsoft SQL Server </a:t>
            </a:r>
            <a:r>
              <a:rPr lang="zh-CN" altLang="en-US" dirty="0"/>
              <a:t>和 </a:t>
            </a:r>
            <a:r>
              <a:rPr lang="en-US" altLang="zh-CN" dirty="0"/>
              <a:t>Sybase SQL Server </a:t>
            </a:r>
            <a:r>
              <a:rPr lang="zh-CN" altLang="en-US" dirty="0"/>
              <a:t>上的 </a:t>
            </a:r>
            <a:r>
              <a:rPr lang="en-US" altLang="zh-CN" dirty="0"/>
              <a:t>ANSI SQL </a:t>
            </a:r>
            <a:r>
              <a:rPr lang="zh-CN" altLang="en-US" dirty="0"/>
              <a:t>实现，与 </a:t>
            </a:r>
            <a:r>
              <a:rPr lang="en-US" altLang="zh-CN" dirty="0"/>
              <a:t>Oracle </a:t>
            </a:r>
            <a:r>
              <a:rPr lang="zh-CN" altLang="en-US" dirty="0"/>
              <a:t>的 </a:t>
            </a:r>
            <a:r>
              <a:rPr lang="en-US" altLang="zh-CN" dirty="0"/>
              <a:t>PL/SQL </a:t>
            </a:r>
            <a:r>
              <a:rPr lang="zh-CN" altLang="en-US" dirty="0"/>
              <a:t>性质相近（不只是实现 </a:t>
            </a:r>
            <a:r>
              <a:rPr lang="en-US" altLang="zh-CN" dirty="0"/>
              <a:t>ANSI SQL</a:t>
            </a:r>
            <a:r>
              <a:rPr lang="zh-CN" altLang="en-US" dirty="0"/>
              <a:t>，也为自身数据库系统的特性提供实现支持），目前在 </a:t>
            </a:r>
            <a:r>
              <a:rPr lang="en-US" altLang="zh-CN" dirty="0"/>
              <a:t>Microsoft SQL Server </a:t>
            </a:r>
            <a:r>
              <a:rPr lang="zh-CN" altLang="en-US" dirty="0"/>
              <a:t>和 </a:t>
            </a:r>
            <a:r>
              <a:rPr lang="en-US" altLang="zh-CN" dirty="0"/>
              <a:t>Sybase Adaptive Server </a:t>
            </a:r>
            <a:r>
              <a:rPr lang="zh-CN" altLang="en-US" dirty="0"/>
              <a:t>中仍然被使用为核心的查询语言。</a:t>
            </a:r>
          </a:p>
        </p:txBody>
      </p:sp>
    </p:spTree>
    <p:extLst>
      <p:ext uri="{BB962C8B-B14F-4D97-AF65-F5344CB8AC3E}">
        <p14:creationId xmlns:p14="http://schemas.microsoft.com/office/powerpoint/2010/main" val="2690447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229" y="548680"/>
            <a:ext cx="8591550" cy="608112"/>
          </a:xfrm>
        </p:spPr>
        <p:txBody>
          <a:bodyPr>
            <a:normAutofit fontScale="90000"/>
          </a:bodyPr>
          <a:lstStyle/>
          <a:p>
            <a:r>
              <a:rPr lang="zh-CN" altLang="en-US" b="1" dirty="0">
                <a:solidFill>
                  <a:srgbClr val="C00000"/>
                </a:solidFill>
              </a:rPr>
              <a:t>死锁</a:t>
            </a:r>
          </a:p>
        </p:txBody>
      </p:sp>
      <p:sp>
        <p:nvSpPr>
          <p:cNvPr id="3" name="Content Placeholder 2"/>
          <p:cNvSpPr>
            <a:spLocks noGrp="1"/>
          </p:cNvSpPr>
          <p:nvPr>
            <p:ph idx="1"/>
          </p:nvPr>
        </p:nvSpPr>
        <p:spPr>
          <a:xfrm>
            <a:off x="310324" y="1268760"/>
            <a:ext cx="8595360" cy="936104"/>
          </a:xfrm>
        </p:spPr>
        <p:txBody>
          <a:bodyPr>
            <a:normAutofit fontScale="70000" lnSpcReduction="20000"/>
          </a:bodyPr>
          <a:lstStyle/>
          <a:p>
            <a:r>
              <a:rPr lang="zh-CN" altLang="en-US" dirty="0"/>
              <a:t> 死锁的本质是一种僵持状态，是多个主体对于资源的争用而导致的。理解死锁首先需要对死锁所涉及的相关观念有一个理解。</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2204864"/>
            <a:ext cx="7992888" cy="4653136"/>
          </a:xfrm>
          <a:prstGeom prst="rect">
            <a:avLst/>
          </a:prstGeom>
        </p:spPr>
      </p:pic>
    </p:spTree>
    <p:extLst>
      <p:ext uri="{BB962C8B-B14F-4D97-AF65-F5344CB8AC3E}">
        <p14:creationId xmlns:p14="http://schemas.microsoft.com/office/powerpoint/2010/main" val="5228638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752128"/>
          </a:xfrm>
        </p:spPr>
        <p:txBody>
          <a:bodyPr/>
          <a:lstStyle/>
          <a:p>
            <a:r>
              <a:rPr lang="zh-CN" altLang="en-US" dirty="0"/>
              <a:t>死</a:t>
            </a:r>
            <a:r>
              <a:rPr lang="zh-CN" altLang="en-US" dirty="0" smtClean="0"/>
              <a:t>锁的必要条件</a:t>
            </a:r>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1795462"/>
            <a:ext cx="6264696" cy="4657874"/>
          </a:xfrm>
          <a:prstGeom prst="rect">
            <a:avLst/>
          </a:prstGeom>
        </p:spPr>
      </p:pic>
    </p:spTree>
    <p:extLst>
      <p:ext uri="{BB962C8B-B14F-4D97-AF65-F5344CB8AC3E}">
        <p14:creationId xmlns:p14="http://schemas.microsoft.com/office/powerpoint/2010/main" val="2591224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92696"/>
            <a:ext cx="8591550" cy="680120"/>
          </a:xfrm>
        </p:spPr>
        <p:txBody>
          <a:bodyPr>
            <a:normAutofit/>
          </a:bodyPr>
          <a:lstStyle/>
          <a:p>
            <a:r>
              <a:rPr lang="en-US" altLang="zh-CN" b="1" dirty="0" smtClean="0">
                <a:solidFill>
                  <a:srgbClr val="002060"/>
                </a:solidFill>
              </a:rPr>
              <a:t>Lock monitor</a:t>
            </a:r>
            <a:endParaRPr lang="zh-CN" altLang="en-US" b="1" dirty="0">
              <a:solidFill>
                <a:srgbClr val="002060"/>
              </a:solidFill>
            </a:endParaRPr>
          </a:p>
        </p:txBody>
      </p:sp>
      <p:sp>
        <p:nvSpPr>
          <p:cNvPr id="3" name="Content Placeholder 2"/>
          <p:cNvSpPr>
            <a:spLocks noGrp="1"/>
          </p:cNvSpPr>
          <p:nvPr>
            <p:ph idx="1"/>
          </p:nvPr>
        </p:nvSpPr>
        <p:spPr/>
        <p:txBody>
          <a:bodyPr/>
          <a:lstStyle/>
          <a:p>
            <a:r>
              <a:rPr lang="en-US" altLang="zh-CN" dirty="0"/>
              <a:t>SQL Server</a:t>
            </a:r>
            <a:r>
              <a:rPr lang="zh-CN" altLang="en-US" dirty="0"/>
              <a:t>并不会让死锁僵持下去，而是通过一个叫</a:t>
            </a:r>
            <a:r>
              <a:rPr lang="en-US" altLang="zh-CN" dirty="0"/>
              <a:t>Lock Monitor</a:t>
            </a:r>
            <a:r>
              <a:rPr lang="zh-CN" altLang="en-US" dirty="0"/>
              <a:t>的线程定期进行检测（默认是</a:t>
            </a:r>
            <a:r>
              <a:rPr lang="en-US" altLang="zh-CN" dirty="0"/>
              <a:t>5</a:t>
            </a:r>
            <a:r>
              <a:rPr lang="zh-CN" altLang="en-US" dirty="0"/>
              <a:t>秒）。当发现死锁后，会剥夺其中一个</a:t>
            </a:r>
            <a:r>
              <a:rPr lang="en-US" altLang="zh-CN" dirty="0"/>
              <a:t>SPID</a:t>
            </a:r>
            <a:r>
              <a:rPr lang="zh-CN" altLang="en-US" dirty="0"/>
              <a:t>占有的资源，好让另一个</a:t>
            </a:r>
            <a:r>
              <a:rPr lang="en-US" altLang="zh-CN" dirty="0"/>
              <a:t>SPID</a:t>
            </a:r>
            <a:r>
              <a:rPr lang="zh-CN" altLang="en-US" dirty="0"/>
              <a:t>执行下去，具体剥夺哪一个</a:t>
            </a:r>
            <a:r>
              <a:rPr lang="en-US" altLang="zh-CN" dirty="0"/>
              <a:t>SPID</a:t>
            </a:r>
            <a:r>
              <a:rPr lang="zh-CN" altLang="en-US" dirty="0"/>
              <a:t>基于如下两个因素</a:t>
            </a:r>
            <a:r>
              <a:rPr lang="en-US" altLang="zh-CN" dirty="0" smtClean="0"/>
              <a:t>:</a:t>
            </a:r>
          </a:p>
          <a:p>
            <a:endParaRPr lang="en-US" altLang="zh-CN" dirty="0"/>
          </a:p>
          <a:p>
            <a:pPr marL="0" indent="0">
              <a:buNone/>
            </a:pPr>
            <a:r>
              <a:rPr lang="en-US" altLang="zh-CN" dirty="0" smtClean="0"/>
              <a:t> </a:t>
            </a:r>
            <a:r>
              <a:rPr lang="en-US" altLang="zh-CN" dirty="0"/>
              <a:t>1.</a:t>
            </a:r>
            <a:r>
              <a:rPr lang="zh-CN" altLang="en-US" dirty="0"/>
              <a:t>死锁的优先级</a:t>
            </a:r>
            <a:r>
              <a:rPr lang="zh-CN" altLang="en-US" dirty="0" smtClean="0"/>
              <a:t>。</a:t>
            </a:r>
            <a:endParaRPr lang="en-US" altLang="zh-CN" dirty="0" smtClean="0"/>
          </a:p>
          <a:p>
            <a:pPr marL="0" indent="0">
              <a:buNone/>
            </a:pPr>
            <a:r>
              <a:rPr lang="zh-CN" altLang="en-US" dirty="0" smtClean="0"/>
              <a:t> </a:t>
            </a:r>
            <a:r>
              <a:rPr lang="en-US" altLang="zh-CN" dirty="0"/>
              <a:t>2.</a:t>
            </a:r>
            <a:r>
              <a:rPr lang="zh-CN" altLang="en-US" dirty="0"/>
              <a:t>在死锁优先级相同的情况下，根据开销，开销小的事务将会被剥夺</a:t>
            </a:r>
          </a:p>
        </p:txBody>
      </p:sp>
    </p:spTree>
    <p:extLst>
      <p:ext uri="{BB962C8B-B14F-4D97-AF65-F5344CB8AC3E}">
        <p14:creationId xmlns:p14="http://schemas.microsoft.com/office/powerpoint/2010/main" val="482250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183265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591550" cy="608112"/>
          </a:xfrm>
        </p:spPr>
        <p:txBody>
          <a:bodyPr>
            <a:normAutofit fontScale="90000"/>
          </a:bodyPr>
          <a:lstStyle/>
          <a:p>
            <a:r>
              <a:rPr lang="zh-CN" altLang="en-US" b="1" dirty="0" smtClean="0">
                <a:solidFill>
                  <a:srgbClr val="002060"/>
                </a:solidFill>
              </a:rPr>
              <a:t>避免死锁</a:t>
            </a:r>
            <a:endParaRPr lang="zh-CN" altLang="en-US" b="1" dirty="0">
              <a:solidFill>
                <a:srgbClr val="002060"/>
              </a:solidFill>
            </a:endParaRPr>
          </a:p>
        </p:txBody>
      </p:sp>
      <p:sp>
        <p:nvSpPr>
          <p:cNvPr id="3" name="Content Placeholder 2"/>
          <p:cNvSpPr>
            <a:spLocks noGrp="1"/>
          </p:cNvSpPr>
          <p:nvPr>
            <p:ph idx="1"/>
          </p:nvPr>
        </p:nvSpPr>
        <p:spPr>
          <a:xfrm>
            <a:off x="33848" y="908720"/>
            <a:ext cx="9002648" cy="5949280"/>
          </a:xfrm>
        </p:spPr>
        <p:txBody>
          <a:bodyPr>
            <a:normAutofit fontScale="92500" lnSpcReduction="10000"/>
          </a:bodyPr>
          <a:lstStyle/>
          <a:p>
            <a:endParaRPr lang="en-US" altLang="zh-CN" dirty="0" smtClean="0"/>
          </a:p>
          <a:p>
            <a:r>
              <a:rPr lang="zh-CN" altLang="en-US" dirty="0" smtClean="0"/>
              <a:t>避</a:t>
            </a:r>
            <a:r>
              <a:rPr lang="zh-CN" altLang="en-US" dirty="0"/>
              <a:t>免死锁是在有限的资源下，使得主体争用资源不形成环路</a:t>
            </a:r>
            <a:r>
              <a:rPr lang="zh-CN" altLang="en-US" dirty="0" smtClean="0"/>
              <a:t>。</a:t>
            </a:r>
            <a:endParaRPr lang="en-US" altLang="zh-CN" dirty="0" smtClean="0"/>
          </a:p>
          <a:p>
            <a:r>
              <a:rPr lang="zh-CN" altLang="en-US" dirty="0" smtClean="0"/>
              <a:t>比</a:t>
            </a:r>
            <a:r>
              <a:rPr lang="zh-CN" altLang="en-US" dirty="0"/>
              <a:t>如说典型的银行家算法，就是在资源有限的情况下，在不造成现金流断裂的情况下，尽可能多的按一定顺序分配资源。</a:t>
            </a:r>
          </a:p>
          <a:p>
            <a:endParaRPr lang="zh-CN" altLang="en-US" dirty="0"/>
          </a:p>
          <a:p>
            <a:r>
              <a:rPr lang="zh-CN" altLang="en-US" b="1" dirty="0">
                <a:solidFill>
                  <a:srgbClr val="FF0000"/>
                </a:solidFill>
              </a:rPr>
              <a:t>因此避免死锁的关键是“顺序”。在</a:t>
            </a:r>
            <a:r>
              <a:rPr lang="en-US" altLang="zh-CN" b="1" dirty="0">
                <a:solidFill>
                  <a:srgbClr val="FF0000"/>
                </a:solidFill>
              </a:rPr>
              <a:t>SQL Server</a:t>
            </a:r>
            <a:r>
              <a:rPr lang="zh-CN" altLang="en-US" b="1" dirty="0">
                <a:solidFill>
                  <a:srgbClr val="FF0000"/>
                </a:solidFill>
              </a:rPr>
              <a:t>中，尽量使查询对资源的使用顺序保持一致</a:t>
            </a:r>
            <a:r>
              <a:rPr lang="zh-CN" altLang="en-US" b="1" dirty="0" smtClean="0">
                <a:solidFill>
                  <a:srgbClr val="FF0000"/>
                </a:solidFill>
              </a:rPr>
              <a:t>。</a:t>
            </a:r>
            <a:endParaRPr lang="en-US" altLang="zh-CN" b="1" dirty="0" smtClean="0">
              <a:solidFill>
                <a:srgbClr val="FF0000"/>
              </a:solidFill>
            </a:endParaRPr>
          </a:p>
          <a:p>
            <a:r>
              <a:rPr lang="zh-CN" altLang="en-US" dirty="0" smtClean="0"/>
              <a:t>比如</a:t>
            </a:r>
            <a:r>
              <a:rPr lang="zh-CN" altLang="en-US" dirty="0"/>
              <a:t>前</a:t>
            </a:r>
            <a:r>
              <a:rPr lang="zh-CN" altLang="en-US" dirty="0" smtClean="0"/>
              <a:t>面的例子就</a:t>
            </a:r>
            <a:r>
              <a:rPr lang="zh-CN" altLang="en-US" dirty="0"/>
              <a:t>是一个典型的不按顺序请求资源而导致的死锁。假</a:t>
            </a:r>
            <a:r>
              <a:rPr lang="zh-CN" altLang="en-US" dirty="0" smtClean="0"/>
              <a:t>设</a:t>
            </a:r>
            <a:r>
              <a:rPr lang="zh-CN" altLang="en-US" dirty="0"/>
              <a:t>前</a:t>
            </a:r>
            <a:r>
              <a:rPr lang="zh-CN" altLang="en-US" dirty="0" smtClean="0"/>
              <a:t>面例子的</a:t>
            </a:r>
            <a:r>
              <a:rPr lang="zh-CN" altLang="en-US" dirty="0"/>
              <a:t>顺序改</a:t>
            </a:r>
            <a:r>
              <a:rPr lang="zh-CN" altLang="en-US" dirty="0" smtClean="0"/>
              <a:t>为如下所</a:t>
            </a:r>
            <a:r>
              <a:rPr lang="zh-CN" altLang="en-US" dirty="0"/>
              <a:t>示顺序，那是形不成死锁的，转而，死锁会变为等待</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726790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6712"/>
            <a:ext cx="8229600" cy="5544616"/>
          </a:xfrm>
        </p:spPr>
        <p:txBody>
          <a:bodyPr>
            <a:normAutofit lnSpcReduction="10000"/>
          </a:bodyPr>
          <a:lstStyle/>
          <a:p>
            <a:r>
              <a:rPr lang="en-US" altLang="zh-CN" dirty="0"/>
              <a:t> Example,</a:t>
            </a:r>
          </a:p>
          <a:p>
            <a:r>
              <a:rPr lang="en-US" altLang="zh-CN" dirty="0"/>
              <a:t>/* set </a:t>
            </a:r>
            <a:r>
              <a:rPr lang="en-US" altLang="zh-CN" dirty="0" err="1"/>
              <a:t>deadlock_priority</a:t>
            </a:r>
            <a:r>
              <a:rPr lang="en-US" altLang="zh-CN" dirty="0"/>
              <a:t> low */</a:t>
            </a:r>
          </a:p>
          <a:p>
            <a:r>
              <a:rPr lang="en-US" altLang="zh-CN" dirty="0"/>
              <a:t>Begin Tran1</a:t>
            </a:r>
          </a:p>
          <a:p>
            <a:r>
              <a:rPr lang="en-US" altLang="zh-CN" dirty="0"/>
              <a:t>update table1 set col1 = 10</a:t>
            </a:r>
          </a:p>
          <a:p>
            <a:r>
              <a:rPr lang="en-US" altLang="zh-CN" dirty="0"/>
              <a:t>update table2 set col1 = 20</a:t>
            </a:r>
          </a:p>
          <a:p>
            <a:endParaRPr lang="en-US" altLang="zh-CN" dirty="0"/>
          </a:p>
          <a:p>
            <a:r>
              <a:rPr lang="en-US" altLang="zh-CN" dirty="0"/>
              <a:t>/* set </a:t>
            </a:r>
            <a:r>
              <a:rPr lang="en-US" altLang="zh-CN" dirty="0" err="1"/>
              <a:t>deadlock_priority</a:t>
            </a:r>
            <a:r>
              <a:rPr lang="en-US" altLang="zh-CN" dirty="0"/>
              <a:t> normal */</a:t>
            </a:r>
          </a:p>
          <a:p>
            <a:r>
              <a:rPr lang="en-US" altLang="zh-CN" dirty="0"/>
              <a:t>Begin Tran2</a:t>
            </a:r>
          </a:p>
          <a:p>
            <a:r>
              <a:rPr lang="en-US" altLang="zh-CN" dirty="0"/>
              <a:t>update table1 set col1 = 10</a:t>
            </a:r>
          </a:p>
          <a:p>
            <a:r>
              <a:rPr lang="en-US" altLang="zh-CN" dirty="0"/>
              <a:t>update table2 set col1 = 20</a:t>
            </a:r>
          </a:p>
          <a:p>
            <a:endParaRPr lang="zh-CN" altLang="en-US" dirty="0"/>
          </a:p>
        </p:txBody>
      </p:sp>
    </p:spTree>
    <p:extLst>
      <p:ext uri="{BB962C8B-B14F-4D97-AF65-F5344CB8AC3E}">
        <p14:creationId xmlns:p14="http://schemas.microsoft.com/office/powerpoint/2010/main" val="423051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1000"/>
                                        <p:tgtEl>
                                          <p:spTgt spid="2">
                                            <p:txEl>
                                              <p:pRg st="6" end="6"/>
                                            </p:txEl>
                                          </p:spTgt>
                                        </p:tgtEl>
                                      </p:cBhvr>
                                    </p:animEffect>
                                    <p:anim calcmode="lin" valueType="num">
                                      <p:cBhvr>
                                        <p:cTn id="3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1000"/>
                                        <p:tgtEl>
                                          <p:spTgt spid="2">
                                            <p:txEl>
                                              <p:pRg st="7" end="7"/>
                                            </p:txEl>
                                          </p:spTgt>
                                        </p:tgtEl>
                                      </p:cBhvr>
                                    </p:animEffect>
                                    <p:anim calcmode="lin" valueType="num">
                                      <p:cBhvr>
                                        <p:cTn id="38"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1000"/>
                                        <p:tgtEl>
                                          <p:spTgt spid="2">
                                            <p:txEl>
                                              <p:pRg st="9" end="9"/>
                                            </p:txEl>
                                          </p:spTgt>
                                        </p:tgtEl>
                                      </p:cBhvr>
                                    </p:animEffect>
                                    <p:anim calcmode="lin" valueType="num">
                                      <p:cBhvr>
                                        <p:cTn id="4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591550" cy="608112"/>
          </a:xfrm>
        </p:spPr>
        <p:txBody>
          <a:bodyPr>
            <a:normAutofit fontScale="90000"/>
          </a:bodyPr>
          <a:lstStyle/>
          <a:p>
            <a:r>
              <a:rPr lang="zh-CN" altLang="en-US" b="1" dirty="0" smtClean="0">
                <a:solidFill>
                  <a:srgbClr val="002060"/>
                </a:solidFill>
              </a:rPr>
              <a:t>如何处理死锁</a:t>
            </a:r>
            <a:endParaRPr lang="zh-CN" altLang="en-US" b="1" dirty="0">
              <a:solidFill>
                <a:srgbClr val="002060"/>
              </a:solidFill>
            </a:endParaRPr>
          </a:p>
        </p:txBody>
      </p:sp>
      <p:sp>
        <p:nvSpPr>
          <p:cNvPr id="3" name="Content Placeholder 2"/>
          <p:cNvSpPr>
            <a:spLocks noGrp="1"/>
          </p:cNvSpPr>
          <p:nvPr>
            <p:ph idx="1"/>
          </p:nvPr>
        </p:nvSpPr>
        <p:spPr>
          <a:xfrm>
            <a:off x="457200" y="1196752"/>
            <a:ext cx="8229600" cy="4899248"/>
          </a:xfrm>
        </p:spPr>
        <p:txBody>
          <a:bodyPr/>
          <a:lstStyle/>
          <a:p>
            <a:r>
              <a:rPr lang="en-US" altLang="zh-CN" dirty="0"/>
              <a:t>SQL Server</a:t>
            </a:r>
            <a:r>
              <a:rPr lang="zh-CN" altLang="en-US" dirty="0"/>
              <a:t>中死锁的错误代码是</a:t>
            </a:r>
            <a:r>
              <a:rPr lang="en-US" altLang="zh-CN" dirty="0"/>
              <a:t>1205</a:t>
            </a:r>
            <a:r>
              <a:rPr lang="zh-CN" altLang="en-US" dirty="0"/>
              <a:t>，由于死锁是由阻塞引起的，而阻塞的时间往往都不长</a:t>
            </a:r>
            <a:r>
              <a:rPr lang="zh-CN" altLang="en-US" dirty="0" smtClean="0"/>
              <a:t>，可</a:t>
            </a:r>
            <a:r>
              <a:rPr lang="zh-CN" altLang="en-US" dirty="0"/>
              <a:t>以通过重试几次来处理死</a:t>
            </a:r>
            <a:r>
              <a:rPr lang="zh-CN" altLang="en-US" dirty="0" smtClean="0"/>
              <a:t>锁</a:t>
            </a:r>
            <a:r>
              <a:rPr lang="en-US" altLang="zh-CN" dirty="0" smtClean="0"/>
              <a:t>.</a:t>
            </a:r>
            <a:endParaRPr lang="zh-CN" altLang="en-US" dirty="0"/>
          </a:p>
          <a:p>
            <a:r>
              <a:rPr lang="en-US" altLang="zh-CN" b="1" u="sng" dirty="0" smtClean="0"/>
              <a:t>Sample SQL script[Sample1.sql]</a:t>
            </a:r>
          </a:p>
          <a:p>
            <a:endParaRPr lang="zh-CN" altLang="en-US" dirty="0"/>
          </a:p>
          <a:p>
            <a:r>
              <a:rPr lang="zh-CN" altLang="en-US" dirty="0"/>
              <a:t>和</a:t>
            </a:r>
            <a:r>
              <a:rPr lang="en-US" altLang="zh-CN" dirty="0"/>
              <a:t>SQL Server</a:t>
            </a:r>
            <a:r>
              <a:rPr lang="zh-CN" altLang="en-US" dirty="0"/>
              <a:t>中处理死锁的方式大同小异，也是通过错误代码进行判</a:t>
            </a:r>
            <a:r>
              <a:rPr lang="zh-CN" altLang="en-US" dirty="0" smtClean="0"/>
              <a:t>断</a:t>
            </a:r>
            <a:r>
              <a:rPr lang="en-US" altLang="zh-CN" dirty="0" smtClean="0"/>
              <a:t>.</a:t>
            </a:r>
          </a:p>
          <a:p>
            <a:r>
              <a:rPr lang="en-US" altLang="zh-CN" b="1" u="sng" dirty="0" smtClean="0"/>
              <a:t>Sample C# code[</a:t>
            </a:r>
            <a:r>
              <a:rPr lang="en-US" altLang="zh-CN" b="1" u="sng" dirty="0" err="1" smtClean="0"/>
              <a:t>Csharp.cs</a:t>
            </a:r>
            <a:r>
              <a:rPr lang="en-US" altLang="zh-CN" b="1" u="sng" dirty="0" smtClean="0"/>
              <a:t>]</a:t>
            </a:r>
          </a:p>
          <a:p>
            <a:endParaRPr lang="zh-CN" altLang="en-US" dirty="0"/>
          </a:p>
        </p:txBody>
      </p:sp>
    </p:spTree>
    <p:extLst>
      <p:ext uri="{BB962C8B-B14F-4D97-AF65-F5344CB8AC3E}">
        <p14:creationId xmlns:p14="http://schemas.microsoft.com/office/powerpoint/2010/main" val="31233473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591550" cy="608112"/>
          </a:xfrm>
        </p:spPr>
        <p:txBody>
          <a:bodyPr>
            <a:normAutofit fontScale="90000"/>
          </a:bodyPr>
          <a:lstStyle/>
          <a:p>
            <a:r>
              <a:rPr lang="zh-CN" altLang="en-US" dirty="0">
                <a:solidFill>
                  <a:srgbClr val="C00000"/>
                </a:solidFill>
              </a:rPr>
              <a:t>事</a:t>
            </a:r>
            <a:r>
              <a:rPr lang="zh-CN" altLang="en-US" dirty="0" smtClean="0">
                <a:solidFill>
                  <a:srgbClr val="C00000"/>
                </a:solidFill>
              </a:rPr>
              <a:t>物</a:t>
            </a:r>
            <a:endParaRPr lang="zh-CN" altLang="en-US" dirty="0">
              <a:solidFill>
                <a:srgbClr val="C00000"/>
              </a:solidFill>
            </a:endParaRPr>
          </a:p>
        </p:txBody>
      </p:sp>
      <p:sp>
        <p:nvSpPr>
          <p:cNvPr id="3" name="Content Placeholder 2"/>
          <p:cNvSpPr>
            <a:spLocks noGrp="1"/>
          </p:cNvSpPr>
          <p:nvPr>
            <p:ph idx="1"/>
          </p:nvPr>
        </p:nvSpPr>
        <p:spPr>
          <a:xfrm>
            <a:off x="274320" y="908720"/>
            <a:ext cx="8595360" cy="5327488"/>
          </a:xfrm>
        </p:spPr>
        <p:txBody>
          <a:bodyPr/>
          <a:lstStyle/>
          <a:p>
            <a:endParaRPr lang="en-US" altLang="zh-CN" dirty="0" smtClean="0"/>
          </a:p>
          <a:p>
            <a:r>
              <a:rPr lang="en-US" altLang="zh-CN" dirty="0" smtClean="0"/>
              <a:t>ACID</a:t>
            </a:r>
            <a:r>
              <a:rPr lang="zh-CN" altLang="en-US" dirty="0"/>
              <a:t>，是指在可靠数据库管理系统（</a:t>
            </a:r>
            <a:r>
              <a:rPr lang="en-US" altLang="zh-CN" dirty="0"/>
              <a:t>DBMS</a:t>
            </a:r>
            <a:r>
              <a:rPr lang="zh-CN" altLang="en-US" dirty="0"/>
              <a:t>）中，事务</a:t>
            </a:r>
            <a:r>
              <a:rPr lang="en-US" altLang="zh-CN" dirty="0"/>
              <a:t>(transaction)</a:t>
            </a:r>
            <a:r>
              <a:rPr lang="zh-CN" altLang="en-US" dirty="0"/>
              <a:t>所应该具有的四个特性</a:t>
            </a:r>
            <a:r>
              <a:rPr lang="zh-CN" altLang="en-US" dirty="0" smtClean="0"/>
              <a:t>：</a:t>
            </a:r>
            <a:endParaRPr lang="en-US" altLang="zh-CN" dirty="0" smtClean="0"/>
          </a:p>
          <a:p>
            <a:endParaRPr lang="en-US" altLang="zh-CN" dirty="0" smtClean="0"/>
          </a:p>
          <a:p>
            <a:r>
              <a:rPr lang="zh-CN" altLang="en-US" dirty="0" smtClean="0"/>
              <a:t>原</a:t>
            </a:r>
            <a:r>
              <a:rPr lang="zh-CN" altLang="en-US" dirty="0"/>
              <a:t>子性（</a:t>
            </a:r>
            <a:r>
              <a:rPr lang="en-US" altLang="zh-CN" dirty="0"/>
              <a:t>Atomicity</a:t>
            </a:r>
            <a:r>
              <a:rPr lang="zh-CN" altLang="en-US" dirty="0" smtClean="0"/>
              <a:t>）</a:t>
            </a:r>
            <a:endParaRPr lang="en-US" altLang="zh-CN" dirty="0" smtClean="0"/>
          </a:p>
          <a:p>
            <a:r>
              <a:rPr lang="zh-CN" altLang="en-US" dirty="0" smtClean="0"/>
              <a:t>一</a:t>
            </a:r>
            <a:r>
              <a:rPr lang="zh-CN" altLang="en-US" dirty="0"/>
              <a:t>致性（</a:t>
            </a:r>
            <a:r>
              <a:rPr lang="en-US" altLang="zh-CN" dirty="0"/>
              <a:t>Consistency</a:t>
            </a:r>
            <a:r>
              <a:rPr lang="zh-CN" altLang="en-US" dirty="0" smtClean="0"/>
              <a:t>）</a:t>
            </a:r>
            <a:endParaRPr lang="en-US" altLang="zh-CN" dirty="0" smtClean="0"/>
          </a:p>
          <a:p>
            <a:r>
              <a:rPr lang="zh-CN" altLang="en-US" dirty="0" smtClean="0"/>
              <a:t>隔</a:t>
            </a:r>
            <a:r>
              <a:rPr lang="zh-CN" altLang="en-US" dirty="0"/>
              <a:t>离性（</a:t>
            </a:r>
            <a:r>
              <a:rPr lang="en-US" altLang="zh-CN" dirty="0"/>
              <a:t>Isolation</a:t>
            </a:r>
            <a:r>
              <a:rPr lang="zh-CN" altLang="en-US" dirty="0" smtClean="0"/>
              <a:t>）</a:t>
            </a:r>
            <a:endParaRPr lang="en-US" altLang="zh-CN" dirty="0" smtClean="0"/>
          </a:p>
          <a:p>
            <a:r>
              <a:rPr lang="zh-CN" altLang="en-US" dirty="0" smtClean="0"/>
              <a:t>持</a:t>
            </a:r>
            <a:r>
              <a:rPr lang="zh-CN" altLang="en-US" dirty="0"/>
              <a:t>久性（</a:t>
            </a:r>
            <a:r>
              <a:rPr lang="en-US" altLang="zh-CN" dirty="0"/>
              <a:t>Durability</a:t>
            </a:r>
            <a:r>
              <a:rPr lang="zh-CN" altLang="en-US" dirty="0"/>
              <a:t>）</a:t>
            </a:r>
          </a:p>
        </p:txBody>
      </p:sp>
    </p:spTree>
    <p:extLst>
      <p:ext uri="{BB962C8B-B14F-4D97-AF65-F5344CB8AC3E}">
        <p14:creationId xmlns:p14="http://schemas.microsoft.com/office/powerpoint/2010/main" val="36197637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8591550" cy="536104"/>
          </a:xfrm>
        </p:spPr>
        <p:txBody>
          <a:bodyPr>
            <a:normAutofit fontScale="90000"/>
          </a:bodyPr>
          <a:lstStyle/>
          <a:p>
            <a:r>
              <a:rPr lang="zh-CN" altLang="en-US" dirty="0">
                <a:solidFill>
                  <a:srgbClr val="002060"/>
                </a:solidFill>
              </a:rPr>
              <a:t>自定</a:t>
            </a:r>
            <a:r>
              <a:rPr lang="zh-CN" altLang="en-US" dirty="0" smtClean="0">
                <a:solidFill>
                  <a:srgbClr val="002060"/>
                </a:solidFill>
              </a:rPr>
              <a:t>义事物的原子性</a:t>
            </a:r>
            <a:endParaRPr lang="zh-CN" altLang="en-US" dirty="0">
              <a:solidFill>
                <a:srgbClr val="002060"/>
              </a:solidFill>
            </a:endParaRPr>
          </a:p>
        </p:txBody>
      </p:sp>
      <p:sp>
        <p:nvSpPr>
          <p:cNvPr id="3" name="Content Placeholder 2"/>
          <p:cNvSpPr>
            <a:spLocks noGrp="1"/>
          </p:cNvSpPr>
          <p:nvPr>
            <p:ph idx="1"/>
          </p:nvPr>
        </p:nvSpPr>
        <p:spPr>
          <a:xfrm>
            <a:off x="251520" y="1412776"/>
            <a:ext cx="8595360" cy="4319376"/>
          </a:xfrm>
        </p:spPr>
        <p:txBody>
          <a:bodyPr/>
          <a:lstStyle/>
          <a:p>
            <a:r>
              <a:rPr lang="zh-CN" altLang="en-US" sz="2400" dirty="0"/>
              <a:t> 对于用户来说，要用事务实现的自定义原子性往往是和业务相关</a:t>
            </a:r>
            <a:r>
              <a:rPr lang="zh-CN" altLang="en-US" sz="2400" dirty="0" smtClean="0"/>
              <a:t>的</a:t>
            </a:r>
            <a:r>
              <a:rPr lang="en-US" altLang="zh-CN" sz="2400" dirty="0" smtClean="0"/>
              <a:t>.</a:t>
            </a:r>
          </a:p>
          <a:p>
            <a:r>
              <a:rPr lang="zh-CN" altLang="en-US" sz="2400" dirty="0" smtClean="0"/>
              <a:t>比</a:t>
            </a:r>
            <a:r>
              <a:rPr lang="zh-CN" altLang="en-US" sz="2400" dirty="0"/>
              <a:t>如银行转账，从</a:t>
            </a:r>
            <a:r>
              <a:rPr lang="en-US" altLang="zh-CN" sz="2400" dirty="0"/>
              <a:t>A</a:t>
            </a:r>
            <a:r>
              <a:rPr lang="zh-CN" altLang="en-US" sz="2400" dirty="0"/>
              <a:t>账户减去</a:t>
            </a:r>
            <a:r>
              <a:rPr lang="en-US" altLang="zh-CN" sz="2400" dirty="0"/>
              <a:t>100</a:t>
            </a:r>
            <a:r>
              <a:rPr lang="zh-CN" altLang="en-US" sz="2400" dirty="0"/>
              <a:t>，在</a:t>
            </a:r>
            <a:r>
              <a:rPr lang="en-US" altLang="zh-CN" sz="2400" dirty="0"/>
              <a:t>B</a:t>
            </a:r>
            <a:r>
              <a:rPr lang="zh-CN" altLang="en-US" sz="2400" dirty="0"/>
              <a:t>账户增加</a:t>
            </a:r>
            <a:r>
              <a:rPr lang="en-US" altLang="zh-CN" sz="2400" dirty="0"/>
              <a:t>100</a:t>
            </a:r>
            <a:r>
              <a:rPr lang="zh-CN" altLang="en-US" sz="2400" dirty="0"/>
              <a:t>，如果这两个语句不能保证原子性的</a:t>
            </a:r>
            <a:r>
              <a:rPr lang="zh-CN" altLang="en-US" sz="2400" dirty="0" smtClean="0"/>
              <a:t>话</a:t>
            </a:r>
            <a:r>
              <a:rPr lang="en-US" altLang="zh-CN" sz="2400" dirty="0" smtClean="0"/>
              <a:t>.</a:t>
            </a:r>
          </a:p>
          <a:p>
            <a:r>
              <a:rPr lang="zh-CN" altLang="en-US" sz="2400" dirty="0" smtClean="0"/>
              <a:t>比</a:t>
            </a:r>
            <a:r>
              <a:rPr lang="zh-CN" altLang="en-US" sz="2400" dirty="0"/>
              <a:t>如从</a:t>
            </a:r>
            <a:r>
              <a:rPr lang="en-US" altLang="zh-CN" sz="2400" dirty="0"/>
              <a:t>A</a:t>
            </a:r>
            <a:r>
              <a:rPr lang="zh-CN" altLang="en-US" sz="2400" dirty="0"/>
              <a:t>账户减去</a:t>
            </a:r>
            <a:r>
              <a:rPr lang="en-US" altLang="zh-CN" sz="2400" dirty="0"/>
              <a:t>100</a:t>
            </a:r>
            <a:r>
              <a:rPr lang="zh-CN" altLang="en-US" sz="2400" dirty="0"/>
              <a:t>后，服务器断电，而在</a:t>
            </a:r>
            <a:r>
              <a:rPr lang="en-US" altLang="zh-CN" sz="2400" dirty="0"/>
              <a:t>B</a:t>
            </a:r>
            <a:r>
              <a:rPr lang="zh-CN" altLang="en-US" sz="2400" dirty="0"/>
              <a:t>账户中却没有增加</a:t>
            </a:r>
            <a:r>
              <a:rPr lang="en-US" altLang="zh-CN" sz="2400" dirty="0"/>
              <a:t>100.</a:t>
            </a:r>
            <a:r>
              <a:rPr lang="zh-CN" altLang="en-US" sz="2400" dirty="0"/>
              <a:t>虽然这种情况会让银行很开心，但作为开发人员的你可不希望这种结果</a:t>
            </a:r>
            <a:r>
              <a:rPr lang="en-US" altLang="zh-CN" sz="2400" dirty="0" smtClean="0"/>
              <a:t>.</a:t>
            </a:r>
            <a:endParaRPr lang="en-US" altLang="zh-CN" sz="2400" dirty="0"/>
          </a:p>
          <a:p>
            <a:r>
              <a:rPr lang="zh-CN" altLang="en-US" sz="2400" dirty="0" smtClean="0"/>
              <a:t>而</a:t>
            </a:r>
            <a:r>
              <a:rPr lang="zh-CN" altLang="en-US" sz="2400" dirty="0"/>
              <a:t>默认事务中，即使出错了也不会整个事务进行回滚。而是失败的语句抛出异常，而正确的语句成功执行</a:t>
            </a:r>
            <a:r>
              <a:rPr lang="zh-CN" altLang="en-US" sz="2400" dirty="0" smtClean="0"/>
              <a:t>。</a:t>
            </a:r>
            <a:endParaRPr lang="en-US" altLang="zh-CN" sz="2400" dirty="0" smtClean="0"/>
          </a:p>
          <a:p>
            <a:r>
              <a:rPr lang="zh-CN" altLang="en-US" sz="2400" dirty="0" smtClean="0"/>
              <a:t>这</a:t>
            </a:r>
            <a:r>
              <a:rPr lang="zh-CN" altLang="en-US" sz="2400" dirty="0"/>
              <a:t>样会破坏原子性。所以</a:t>
            </a:r>
            <a:r>
              <a:rPr lang="en-US" altLang="zh-CN" sz="2400" dirty="0"/>
              <a:t>SQL SERVER</a:t>
            </a:r>
            <a:r>
              <a:rPr lang="zh-CN" altLang="en-US" sz="2400" dirty="0"/>
              <a:t>给予了一些选项来保证事务的原子性</a:t>
            </a:r>
            <a:r>
              <a:rPr lang="en-US" altLang="zh-CN" dirty="0"/>
              <a:t>.</a:t>
            </a:r>
            <a:endParaRPr lang="zh-CN" altLang="en-US" dirty="0"/>
          </a:p>
        </p:txBody>
      </p:sp>
    </p:spTree>
    <p:extLst>
      <p:ext uri="{BB962C8B-B14F-4D97-AF65-F5344CB8AC3E}">
        <p14:creationId xmlns:p14="http://schemas.microsoft.com/office/powerpoint/2010/main" val="24539156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918" y="404664"/>
            <a:ext cx="8591550" cy="536104"/>
          </a:xfrm>
        </p:spPr>
        <p:txBody>
          <a:bodyPr>
            <a:normAutofit fontScale="90000"/>
          </a:bodyPr>
          <a:lstStyle/>
          <a:p>
            <a:r>
              <a:rPr lang="zh-CN" altLang="en-US" dirty="0" smtClean="0">
                <a:solidFill>
                  <a:srgbClr val="002060"/>
                </a:solidFill>
              </a:rPr>
              <a:t>原</a:t>
            </a:r>
            <a:r>
              <a:rPr lang="zh-CN" altLang="en-US" dirty="0">
                <a:solidFill>
                  <a:srgbClr val="002060"/>
                </a:solidFill>
              </a:rPr>
              <a:t>子性</a:t>
            </a:r>
            <a:r>
              <a:rPr lang="en-US" altLang="zh-CN" dirty="0">
                <a:solidFill>
                  <a:srgbClr val="002060"/>
                </a:solidFill>
              </a:rPr>
              <a:t>(Atomicity)</a:t>
            </a:r>
            <a:endParaRPr lang="zh-CN" altLang="en-US" dirty="0">
              <a:solidFill>
                <a:srgbClr val="002060"/>
              </a:solidFill>
            </a:endParaRPr>
          </a:p>
        </p:txBody>
      </p:sp>
      <p:sp>
        <p:nvSpPr>
          <p:cNvPr id="3" name="Content Placeholder 2"/>
          <p:cNvSpPr>
            <a:spLocks noGrp="1"/>
          </p:cNvSpPr>
          <p:nvPr>
            <p:ph idx="1"/>
          </p:nvPr>
        </p:nvSpPr>
        <p:spPr>
          <a:xfrm>
            <a:off x="274320" y="980728"/>
            <a:ext cx="8595360" cy="2376264"/>
          </a:xfrm>
        </p:spPr>
        <p:txBody>
          <a:bodyPr>
            <a:normAutofit fontScale="85000" lnSpcReduction="20000"/>
          </a:bodyPr>
          <a:lstStyle/>
          <a:p>
            <a:r>
              <a:rPr lang="zh-CN" altLang="en-US" dirty="0"/>
              <a:t>原子性意味着数据库中的事务执行是作为原子。即不可再分，整个语句要么执行，要么不执行。</a:t>
            </a:r>
          </a:p>
          <a:p>
            <a:r>
              <a:rPr lang="zh-CN" altLang="en-US" dirty="0" smtClean="0"/>
              <a:t> 在</a:t>
            </a:r>
            <a:r>
              <a:rPr lang="en-US" altLang="zh-CN" dirty="0"/>
              <a:t>SQL SERVER</a:t>
            </a:r>
            <a:r>
              <a:rPr lang="zh-CN" altLang="en-US" dirty="0"/>
              <a:t>中，每一个单独的语句都可以看作是默认包含在一个事务之</a:t>
            </a:r>
            <a:r>
              <a:rPr lang="zh-CN" altLang="en-US" dirty="0" smtClean="0"/>
              <a:t>中</a:t>
            </a:r>
            <a:r>
              <a:rPr lang="en-US" altLang="zh-CN" dirty="0" smtClean="0"/>
              <a:t>.</a:t>
            </a:r>
          </a:p>
          <a:p>
            <a:r>
              <a:rPr lang="zh-CN" altLang="en-US" dirty="0"/>
              <a:t>所以，每一个语句本身具有原子性，要么全部执行，这么全部不执行，不会有中间状态</a:t>
            </a:r>
            <a:r>
              <a:rPr lang="en-US" altLang="zh-CN" dirty="0"/>
              <a:t>:</a:t>
            </a:r>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564" y="3212976"/>
            <a:ext cx="8136904" cy="3356992"/>
          </a:xfrm>
          <a:prstGeom prst="rect">
            <a:avLst/>
          </a:prstGeom>
        </p:spPr>
      </p:pic>
    </p:spTree>
    <p:extLst>
      <p:ext uri="{BB962C8B-B14F-4D97-AF65-F5344CB8AC3E}">
        <p14:creationId xmlns:p14="http://schemas.microsoft.com/office/powerpoint/2010/main" val="153420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56320"/>
          </a:xfrm>
        </p:spPr>
        <p:txBody>
          <a:bodyPr/>
          <a:lstStyle/>
          <a:p>
            <a:r>
              <a:rPr lang="zh-CN" altLang="en-US" b="1" dirty="0">
                <a:solidFill>
                  <a:srgbClr val="FF0000"/>
                </a:solidFill>
              </a:rPr>
              <a:t>查询</a:t>
            </a:r>
          </a:p>
        </p:txBody>
      </p:sp>
      <p:sp>
        <p:nvSpPr>
          <p:cNvPr id="2" name="Content Placeholder 1"/>
          <p:cNvSpPr>
            <a:spLocks noGrp="1"/>
          </p:cNvSpPr>
          <p:nvPr>
            <p:ph idx="1"/>
          </p:nvPr>
        </p:nvSpPr>
        <p:spPr>
          <a:xfrm>
            <a:off x="457200" y="908720"/>
            <a:ext cx="8229600" cy="5187280"/>
          </a:xfrm>
        </p:spPr>
        <p:txBody>
          <a:bodyPr/>
          <a:lstStyle/>
          <a:p>
            <a:r>
              <a:rPr lang="en-US" altLang="zh-CN" dirty="0"/>
              <a:t>SQL</a:t>
            </a:r>
            <a:r>
              <a:rPr lang="zh-CN" altLang="en-US" dirty="0"/>
              <a:t>语言起源于</a:t>
            </a:r>
            <a:r>
              <a:rPr lang="en-US" altLang="zh-CN" dirty="0"/>
              <a:t>1970</a:t>
            </a:r>
            <a:r>
              <a:rPr lang="zh-CN" altLang="en-US" dirty="0"/>
              <a:t>年</a:t>
            </a:r>
            <a:r>
              <a:rPr lang="en-US" altLang="zh-CN" dirty="0" err="1"/>
              <a:t>E.J.Codd</a:t>
            </a:r>
            <a:r>
              <a:rPr lang="zh-CN" altLang="en-US" dirty="0"/>
              <a:t>发表的关系数据库理论，所以</a:t>
            </a:r>
            <a:r>
              <a:rPr lang="en-US" altLang="zh-CN" dirty="0"/>
              <a:t>SQL</a:t>
            </a:r>
            <a:r>
              <a:rPr lang="zh-CN" altLang="en-US" dirty="0"/>
              <a:t>是为关系数据库服务的。而对于</a:t>
            </a:r>
            <a:r>
              <a:rPr lang="en-US" altLang="zh-CN" dirty="0"/>
              <a:t>SQL</a:t>
            </a:r>
            <a:r>
              <a:rPr lang="zh-CN" altLang="en-US" dirty="0"/>
              <a:t>查询，是</a:t>
            </a:r>
            <a:r>
              <a:rPr lang="zh-CN" altLang="en-US" b="1" dirty="0">
                <a:solidFill>
                  <a:srgbClr val="7030A0"/>
                </a:solidFill>
              </a:rPr>
              <a:t>指从数据库中取得数据的子</a:t>
            </a:r>
            <a:r>
              <a:rPr lang="zh-CN" altLang="en-US" b="1" dirty="0" smtClean="0">
                <a:solidFill>
                  <a:srgbClr val="7030A0"/>
                </a:solidFill>
              </a:rPr>
              <a:t>集</a:t>
            </a:r>
            <a:r>
              <a:rPr lang="zh-CN" altLang="en-US" dirty="0" smtClean="0"/>
              <a:t>。</a:t>
            </a:r>
            <a:endParaRPr lang="en-US" altLang="zh-CN" dirty="0" smtClean="0"/>
          </a:p>
          <a:p>
            <a:r>
              <a:rPr lang="zh-CN" altLang="en-US" dirty="0" smtClean="0"/>
              <a:t>在</a:t>
            </a:r>
            <a:r>
              <a:rPr lang="zh-CN" altLang="en-US" dirty="0"/>
              <a:t>关系数据库中，一个查询往往会涉及多个表，因为很少有数据库只有一个表，而如果大多查询只涉及到一个表的，那么那个表也往往低于第三范式，存在大量冗余和异常。</a:t>
            </a:r>
          </a:p>
          <a:p>
            <a:r>
              <a:rPr lang="zh-CN" altLang="en-US" dirty="0" smtClean="0"/>
              <a:t>因</a:t>
            </a:r>
            <a:r>
              <a:rPr lang="zh-CN" altLang="en-US" dirty="0"/>
              <a:t>此，连接</a:t>
            </a:r>
            <a:r>
              <a:rPr lang="en-US" altLang="zh-CN" dirty="0"/>
              <a:t>(Join)</a:t>
            </a:r>
            <a:r>
              <a:rPr lang="zh-CN" altLang="en-US" dirty="0"/>
              <a:t>就是一种把多个表连接成一个表的重要手段</a:t>
            </a:r>
            <a:r>
              <a:rPr lang="en-US" altLang="zh-CN" dirty="0"/>
              <a:t>.</a:t>
            </a:r>
          </a:p>
          <a:p>
            <a:endParaRPr lang="en-US" altLang="zh-CN" dirty="0" smtClean="0"/>
          </a:p>
          <a:p>
            <a:endParaRPr lang="zh-CN" altLang="en-US" dirty="0"/>
          </a:p>
        </p:txBody>
      </p:sp>
    </p:spTree>
    <p:extLst>
      <p:ext uri="{BB962C8B-B14F-4D97-AF65-F5344CB8AC3E}">
        <p14:creationId xmlns:p14="http://schemas.microsoft.com/office/powerpoint/2010/main" val="31917807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591550" cy="536104"/>
          </a:xfrm>
        </p:spPr>
        <p:txBody>
          <a:bodyPr>
            <a:normAutofit fontScale="90000"/>
          </a:bodyPr>
          <a:lstStyle/>
          <a:p>
            <a:r>
              <a:rPr lang="zh-CN" altLang="en-US" dirty="0" smtClean="0">
                <a:solidFill>
                  <a:srgbClr val="002060"/>
                </a:solidFill>
              </a:rPr>
              <a:t>一</a:t>
            </a:r>
            <a:r>
              <a:rPr lang="zh-CN" altLang="en-US" dirty="0">
                <a:solidFill>
                  <a:srgbClr val="002060"/>
                </a:solidFill>
              </a:rPr>
              <a:t>致性</a:t>
            </a:r>
            <a:r>
              <a:rPr lang="en-US" altLang="zh-CN" dirty="0">
                <a:solidFill>
                  <a:srgbClr val="002060"/>
                </a:solidFill>
              </a:rPr>
              <a:t>(Consistency</a:t>
            </a:r>
            <a:r>
              <a:rPr lang="en-US" altLang="zh-CN" dirty="0" smtClean="0">
                <a:solidFill>
                  <a:srgbClr val="002060"/>
                </a:solidFill>
              </a:rPr>
              <a:t>)</a:t>
            </a:r>
            <a:endParaRPr lang="zh-CN" altLang="en-US" dirty="0">
              <a:solidFill>
                <a:srgbClr val="002060"/>
              </a:solidFill>
            </a:endParaRPr>
          </a:p>
        </p:txBody>
      </p:sp>
      <p:sp>
        <p:nvSpPr>
          <p:cNvPr id="3" name="Content Placeholder 2"/>
          <p:cNvSpPr>
            <a:spLocks noGrp="1"/>
          </p:cNvSpPr>
          <p:nvPr>
            <p:ph idx="1"/>
          </p:nvPr>
        </p:nvSpPr>
        <p:spPr>
          <a:xfrm>
            <a:off x="251520" y="1340768"/>
            <a:ext cx="8595360" cy="4937760"/>
          </a:xfrm>
        </p:spPr>
        <p:txBody>
          <a:bodyPr>
            <a:normAutofit/>
          </a:bodyPr>
          <a:lstStyle/>
          <a:p>
            <a:r>
              <a:rPr lang="zh-CN" altLang="en-US" dirty="0" smtClean="0"/>
              <a:t>一</a:t>
            </a:r>
            <a:r>
              <a:rPr lang="zh-CN" altLang="en-US" dirty="0"/>
              <a:t>致性</a:t>
            </a:r>
            <a:r>
              <a:rPr lang="en-US" altLang="zh-CN" dirty="0"/>
              <a:t>,</a:t>
            </a:r>
            <a:r>
              <a:rPr lang="zh-CN" altLang="en-US" dirty="0"/>
              <a:t>即在事务开始之前和事务结束以后，数据库的完整性约束没有被破坏</a:t>
            </a:r>
            <a:r>
              <a:rPr lang="zh-CN" altLang="en-US" dirty="0" smtClean="0"/>
              <a:t>。 一</a:t>
            </a:r>
            <a:r>
              <a:rPr lang="zh-CN" altLang="en-US" dirty="0"/>
              <a:t>致性分为两个层</a:t>
            </a:r>
            <a:r>
              <a:rPr lang="zh-CN" altLang="en-US" dirty="0" smtClean="0"/>
              <a:t>面：</a:t>
            </a:r>
            <a:endParaRPr lang="en-US" altLang="zh-CN" dirty="0" smtClean="0"/>
          </a:p>
          <a:p>
            <a:endParaRPr lang="zh-CN" altLang="en-US" dirty="0"/>
          </a:p>
          <a:p>
            <a:r>
              <a:rPr lang="en-US" altLang="zh-CN" b="1" dirty="0" smtClean="0"/>
              <a:t>1</a:t>
            </a:r>
            <a:r>
              <a:rPr lang="en-US" altLang="zh-CN" b="1" dirty="0"/>
              <a:t>.</a:t>
            </a:r>
            <a:r>
              <a:rPr lang="zh-CN" altLang="en-US" b="1" dirty="0"/>
              <a:t>数据库机制层面</a:t>
            </a:r>
          </a:p>
          <a:p>
            <a:r>
              <a:rPr lang="zh-CN" altLang="en-US" dirty="0" smtClean="0"/>
              <a:t> 数</a:t>
            </a:r>
            <a:r>
              <a:rPr lang="zh-CN" altLang="en-US" dirty="0"/>
              <a:t>据库层面的一致性是，在一个事务执行之前和之后，数据会符合你设置的约束（唯一约束，外键约束</a:t>
            </a:r>
            <a:r>
              <a:rPr lang="en-US" altLang="zh-CN" dirty="0"/>
              <a:t>,Check</a:t>
            </a:r>
            <a:r>
              <a:rPr lang="zh-CN" altLang="en-US" dirty="0"/>
              <a:t>约束等</a:t>
            </a:r>
            <a:r>
              <a:rPr lang="en-US" altLang="zh-CN" dirty="0"/>
              <a:t>)</a:t>
            </a:r>
            <a:r>
              <a:rPr lang="zh-CN" altLang="en-US" dirty="0"/>
              <a:t>和触发器设置</a:t>
            </a:r>
            <a:r>
              <a:rPr lang="en-US" altLang="zh-CN" dirty="0"/>
              <a:t>.</a:t>
            </a:r>
            <a:r>
              <a:rPr lang="zh-CN" altLang="en-US" dirty="0"/>
              <a:t>这一点是由</a:t>
            </a:r>
            <a:r>
              <a:rPr lang="en-US" altLang="zh-CN" dirty="0"/>
              <a:t>SQL SERVER</a:t>
            </a:r>
            <a:r>
              <a:rPr lang="zh-CN" altLang="en-US" dirty="0"/>
              <a:t>进行保证的</a:t>
            </a:r>
            <a:r>
              <a:rPr lang="en-US" altLang="zh-CN" dirty="0"/>
              <a:t>.</a:t>
            </a:r>
          </a:p>
          <a:p>
            <a:endParaRPr lang="en-US" altLang="zh-CN" dirty="0"/>
          </a:p>
        </p:txBody>
      </p:sp>
    </p:spTree>
    <p:extLst>
      <p:ext uri="{BB962C8B-B14F-4D97-AF65-F5344CB8AC3E}">
        <p14:creationId xmlns:p14="http://schemas.microsoft.com/office/powerpoint/2010/main" val="39863777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836712"/>
            <a:ext cx="8595360" cy="5399496"/>
          </a:xfrm>
        </p:spPr>
        <p:txBody>
          <a:bodyPr/>
          <a:lstStyle/>
          <a:p>
            <a:r>
              <a:rPr lang="zh-CN" altLang="en-US" b="1" dirty="0"/>
              <a:t> </a:t>
            </a:r>
            <a:r>
              <a:rPr lang="en-US" altLang="zh-CN" b="1" dirty="0"/>
              <a:t>2.</a:t>
            </a:r>
            <a:r>
              <a:rPr lang="zh-CN" altLang="en-US" b="1" dirty="0"/>
              <a:t>业务层面</a:t>
            </a:r>
          </a:p>
          <a:p>
            <a:endParaRPr lang="zh-CN" altLang="en-US" dirty="0"/>
          </a:p>
          <a:p>
            <a:r>
              <a:rPr lang="zh-CN" altLang="en-US" dirty="0" smtClean="0"/>
              <a:t>对</a:t>
            </a:r>
            <a:r>
              <a:rPr lang="zh-CN" altLang="en-US" dirty="0"/>
              <a:t>于业务层面来说</a:t>
            </a:r>
            <a:r>
              <a:rPr lang="en-US" altLang="zh-CN" dirty="0"/>
              <a:t>,</a:t>
            </a:r>
            <a:r>
              <a:rPr lang="zh-CN" altLang="en-US" dirty="0"/>
              <a:t>一致性是保持业务的一致性</a:t>
            </a:r>
            <a:r>
              <a:rPr lang="en-US" altLang="zh-CN" dirty="0"/>
              <a:t>.</a:t>
            </a:r>
            <a:r>
              <a:rPr lang="zh-CN" altLang="en-US" dirty="0"/>
              <a:t>这个业务一致性需要由开发人员进行保证</a:t>
            </a:r>
            <a:r>
              <a:rPr lang="en-US" altLang="zh-CN" dirty="0"/>
              <a:t>.</a:t>
            </a:r>
            <a:r>
              <a:rPr lang="zh-CN" altLang="en-US" dirty="0"/>
              <a:t>很多业务方面的一致性可以通过转移到数据库机制层面进行保证</a:t>
            </a:r>
            <a:r>
              <a:rPr lang="en-US" altLang="zh-CN" dirty="0" smtClean="0"/>
              <a:t>.</a:t>
            </a:r>
          </a:p>
          <a:p>
            <a:r>
              <a:rPr lang="zh-CN" altLang="en-US" dirty="0" smtClean="0"/>
              <a:t>比</a:t>
            </a:r>
            <a:r>
              <a:rPr lang="zh-CN" altLang="en-US" dirty="0"/>
              <a:t>如，产品只有两个型号，则可以转移到使用</a:t>
            </a:r>
            <a:r>
              <a:rPr lang="en-US" altLang="zh-CN" dirty="0"/>
              <a:t>CHECK</a:t>
            </a:r>
            <a:r>
              <a:rPr lang="zh-CN" altLang="en-US" dirty="0"/>
              <a:t>约束使某一列必须只能存这两个型号</a:t>
            </a:r>
            <a:r>
              <a:rPr lang="en-US" altLang="zh-CN" dirty="0"/>
              <a:t>.</a:t>
            </a:r>
            <a:endParaRPr lang="zh-CN" altLang="en-US" dirty="0"/>
          </a:p>
        </p:txBody>
      </p:sp>
    </p:spTree>
    <p:extLst>
      <p:ext uri="{BB962C8B-B14F-4D97-AF65-F5344CB8AC3E}">
        <p14:creationId xmlns:p14="http://schemas.microsoft.com/office/powerpoint/2010/main" val="30622041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476672"/>
            <a:ext cx="8591550" cy="608111"/>
          </a:xfrm>
        </p:spPr>
        <p:txBody>
          <a:bodyPr>
            <a:normAutofit fontScale="90000"/>
          </a:bodyPr>
          <a:lstStyle/>
          <a:p>
            <a:r>
              <a:rPr lang="zh-CN" altLang="en-US" dirty="0" smtClean="0">
                <a:solidFill>
                  <a:srgbClr val="002060"/>
                </a:solidFill>
              </a:rPr>
              <a:t>隔离性</a:t>
            </a:r>
            <a:endParaRPr lang="zh-CN" altLang="en-US" dirty="0">
              <a:solidFill>
                <a:srgbClr val="002060"/>
              </a:solidFill>
            </a:endParaRPr>
          </a:p>
        </p:txBody>
      </p:sp>
      <p:sp>
        <p:nvSpPr>
          <p:cNvPr id="3" name="Content Placeholder 2"/>
          <p:cNvSpPr>
            <a:spLocks noGrp="1"/>
          </p:cNvSpPr>
          <p:nvPr>
            <p:ph idx="1"/>
          </p:nvPr>
        </p:nvSpPr>
        <p:spPr>
          <a:xfrm>
            <a:off x="274320" y="1124744"/>
            <a:ext cx="8595360" cy="1728192"/>
          </a:xfrm>
        </p:spPr>
        <p:txBody>
          <a:bodyPr>
            <a:normAutofit fontScale="77500" lnSpcReduction="20000"/>
          </a:bodyPr>
          <a:lstStyle/>
          <a:p>
            <a:r>
              <a:rPr lang="zh-CN" altLang="en-US" dirty="0"/>
              <a:t> </a:t>
            </a:r>
            <a:r>
              <a:rPr lang="zh-CN" altLang="en-US" dirty="0" smtClean="0"/>
              <a:t>事</a:t>
            </a:r>
            <a:r>
              <a:rPr lang="zh-CN" altLang="en-US" dirty="0"/>
              <a:t>务的执行是互不干扰的，一个事务不可能看到其他事务运行时，中间某一时刻的数据。</a:t>
            </a:r>
          </a:p>
          <a:p>
            <a:r>
              <a:rPr lang="zh-CN" altLang="en-US" dirty="0" smtClean="0"/>
              <a:t> 在</a:t>
            </a:r>
            <a:r>
              <a:rPr lang="en-US" altLang="zh-CN" dirty="0"/>
              <a:t>Windows</a:t>
            </a:r>
            <a:r>
              <a:rPr lang="zh-CN" altLang="en-US" dirty="0"/>
              <a:t>中，如果多个进程对同一个文件进行修改是不允许的，</a:t>
            </a:r>
            <a:r>
              <a:rPr lang="en-US" altLang="zh-CN" dirty="0"/>
              <a:t>Windows</a:t>
            </a:r>
            <a:r>
              <a:rPr lang="zh-CN" altLang="en-US" dirty="0"/>
              <a:t>通过这种方式来保证不同进程的隔离</a:t>
            </a:r>
            <a:r>
              <a:rPr lang="zh-CN" altLang="en-US" dirty="0" smtClean="0"/>
              <a:t>性。</a:t>
            </a:r>
            <a:endParaRPr lang="en-US" altLang="zh-CN" dirty="0" smtClean="0"/>
          </a:p>
          <a:p>
            <a:endParaRPr lang="en-US" altLang="zh-CN" dirty="0"/>
          </a:p>
          <a:p>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2852936"/>
            <a:ext cx="7920880" cy="4005063"/>
          </a:xfrm>
          <a:prstGeom prst="rect">
            <a:avLst/>
          </a:prstGeom>
        </p:spPr>
      </p:pic>
    </p:spTree>
    <p:extLst>
      <p:ext uri="{BB962C8B-B14F-4D97-AF65-F5344CB8AC3E}">
        <p14:creationId xmlns:p14="http://schemas.microsoft.com/office/powerpoint/2010/main" val="20195877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233" y="476672"/>
            <a:ext cx="8591550" cy="536104"/>
          </a:xfrm>
        </p:spPr>
        <p:txBody>
          <a:bodyPr>
            <a:normAutofit fontScale="90000"/>
          </a:bodyPr>
          <a:lstStyle/>
          <a:p>
            <a:r>
              <a:rPr lang="zh-CN" altLang="en-US" dirty="0" smtClean="0">
                <a:solidFill>
                  <a:srgbClr val="002060"/>
                </a:solidFill>
              </a:rPr>
              <a:t>脏读</a:t>
            </a:r>
            <a:endParaRPr lang="zh-CN" altLang="en-US" dirty="0">
              <a:solidFill>
                <a:srgbClr val="002060"/>
              </a:solidFill>
            </a:endParaRPr>
          </a:p>
        </p:txBody>
      </p:sp>
      <p:sp>
        <p:nvSpPr>
          <p:cNvPr id="3" name="Content Placeholder 2"/>
          <p:cNvSpPr>
            <a:spLocks noGrp="1"/>
          </p:cNvSpPr>
          <p:nvPr>
            <p:ph idx="1"/>
          </p:nvPr>
        </p:nvSpPr>
        <p:spPr>
          <a:xfrm>
            <a:off x="274320" y="836712"/>
            <a:ext cx="8595360" cy="1080120"/>
          </a:xfrm>
        </p:spPr>
        <p:txBody>
          <a:bodyPr>
            <a:normAutofit/>
          </a:bodyPr>
          <a:lstStyle/>
          <a:p>
            <a:r>
              <a:rPr lang="zh-CN" altLang="en-US" dirty="0"/>
              <a:t>（</a:t>
            </a:r>
            <a:r>
              <a:rPr lang="en-US" altLang="zh-CN" dirty="0"/>
              <a:t>1</a:t>
            </a:r>
            <a:r>
              <a:rPr lang="zh-CN" altLang="en-US" dirty="0"/>
              <a:t>）脏读意味着一个事务读取了另一个事务未提交的数据</a:t>
            </a:r>
            <a:r>
              <a:rPr lang="en-US" altLang="zh-CN" dirty="0"/>
              <a:t>,</a:t>
            </a:r>
            <a:r>
              <a:rPr lang="zh-CN" altLang="en-US" dirty="0"/>
              <a:t>而这个数据是有可能回滚</a:t>
            </a:r>
            <a:r>
              <a:rPr lang="zh-CN" altLang="en-US" dirty="0" smtClean="0"/>
              <a:t>的。</a:t>
            </a:r>
            <a:endParaRPr lang="en-US" altLang="zh-CN" dirty="0"/>
          </a:p>
          <a:p>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2024013"/>
            <a:ext cx="8064896" cy="4809579"/>
          </a:xfrm>
          <a:prstGeom prst="rect">
            <a:avLst/>
          </a:prstGeom>
        </p:spPr>
      </p:pic>
    </p:spTree>
    <p:extLst>
      <p:ext uri="{BB962C8B-B14F-4D97-AF65-F5344CB8AC3E}">
        <p14:creationId xmlns:p14="http://schemas.microsoft.com/office/powerpoint/2010/main" val="10923331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922" y="620688"/>
            <a:ext cx="8591550" cy="536104"/>
          </a:xfrm>
        </p:spPr>
        <p:txBody>
          <a:bodyPr>
            <a:normAutofit fontScale="90000"/>
          </a:bodyPr>
          <a:lstStyle/>
          <a:p>
            <a:r>
              <a:rPr lang="zh-CN" altLang="en-US" dirty="0">
                <a:solidFill>
                  <a:srgbClr val="002060"/>
                </a:solidFill>
              </a:rPr>
              <a:t>不可重复读（ </a:t>
            </a:r>
            <a:r>
              <a:rPr lang="en-US" altLang="zh-CN" dirty="0">
                <a:solidFill>
                  <a:srgbClr val="002060"/>
                </a:solidFill>
              </a:rPr>
              <a:t>Unrepeatable Read </a:t>
            </a:r>
            <a:r>
              <a:rPr lang="zh-CN" altLang="en-US" dirty="0">
                <a:solidFill>
                  <a:srgbClr val="002060"/>
                </a:solidFill>
              </a:rPr>
              <a:t>）</a:t>
            </a:r>
          </a:p>
        </p:txBody>
      </p:sp>
      <p:sp>
        <p:nvSpPr>
          <p:cNvPr id="3" name="Content Placeholder 2"/>
          <p:cNvSpPr>
            <a:spLocks noGrp="1"/>
          </p:cNvSpPr>
          <p:nvPr>
            <p:ph idx="1"/>
          </p:nvPr>
        </p:nvSpPr>
        <p:spPr>
          <a:xfrm>
            <a:off x="274320" y="1298447"/>
            <a:ext cx="8595360" cy="1194449"/>
          </a:xfrm>
        </p:spPr>
        <p:txBody>
          <a:bodyPr>
            <a:normAutofit fontScale="92500" lnSpcReduction="20000"/>
          </a:bodyPr>
          <a:lstStyle/>
          <a:p>
            <a:r>
              <a:rPr lang="zh-CN" altLang="en-US" dirty="0" smtClean="0"/>
              <a:t>在</a:t>
            </a:r>
            <a:r>
              <a:rPr lang="zh-CN" altLang="en-US" dirty="0"/>
              <a:t>数据库访问中，一个事务范围内两个相同的查询却返回了不同数据。这是由于查询时系统中其他事务修改的提交而引起的。</a:t>
            </a:r>
          </a:p>
          <a:p>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2492897"/>
            <a:ext cx="8136904" cy="4365104"/>
          </a:xfrm>
          <a:prstGeom prst="rect">
            <a:avLst/>
          </a:prstGeom>
        </p:spPr>
      </p:pic>
    </p:spTree>
    <p:extLst>
      <p:ext uri="{BB962C8B-B14F-4D97-AF65-F5344CB8AC3E}">
        <p14:creationId xmlns:p14="http://schemas.microsoft.com/office/powerpoint/2010/main" val="5043256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91550" cy="536104"/>
          </a:xfrm>
        </p:spPr>
        <p:txBody>
          <a:bodyPr>
            <a:normAutofit fontScale="90000"/>
          </a:bodyPr>
          <a:lstStyle/>
          <a:p>
            <a:r>
              <a:rPr lang="zh-CN" altLang="en-US" dirty="0">
                <a:solidFill>
                  <a:srgbClr val="002060"/>
                </a:solidFill>
              </a:rPr>
              <a:t>幻</a:t>
            </a:r>
            <a:r>
              <a:rPr lang="zh-CN" altLang="en-US" dirty="0" smtClean="0">
                <a:solidFill>
                  <a:srgbClr val="002060"/>
                </a:solidFill>
              </a:rPr>
              <a:t>读</a:t>
            </a:r>
            <a:r>
              <a:rPr lang="en-US" altLang="zh-CN" dirty="0">
                <a:solidFill>
                  <a:srgbClr val="002060"/>
                </a:solidFill>
              </a:rPr>
              <a:t>(</a:t>
            </a:r>
            <a:r>
              <a:rPr lang="en-US" altLang="zh-CN" dirty="0" smtClean="0">
                <a:solidFill>
                  <a:srgbClr val="002060"/>
                </a:solidFill>
              </a:rPr>
              <a:t>phantom read)</a:t>
            </a:r>
            <a:endParaRPr lang="zh-CN" altLang="en-US" dirty="0">
              <a:solidFill>
                <a:srgbClr val="002060"/>
              </a:solidFill>
            </a:endParaRPr>
          </a:p>
        </p:txBody>
      </p:sp>
      <p:sp>
        <p:nvSpPr>
          <p:cNvPr id="3" name="Content Placeholder 2"/>
          <p:cNvSpPr>
            <a:spLocks noGrp="1"/>
          </p:cNvSpPr>
          <p:nvPr>
            <p:ph idx="1"/>
          </p:nvPr>
        </p:nvSpPr>
        <p:spPr>
          <a:xfrm>
            <a:off x="274320" y="1052736"/>
            <a:ext cx="8595360" cy="1944216"/>
          </a:xfrm>
        </p:spPr>
        <p:txBody>
          <a:bodyPr>
            <a:normAutofit fontScale="70000" lnSpcReduction="20000"/>
          </a:bodyPr>
          <a:lstStyle/>
          <a:p>
            <a:r>
              <a:rPr lang="zh-CN" altLang="en-US" dirty="0" smtClean="0"/>
              <a:t>事</a:t>
            </a:r>
            <a:r>
              <a:rPr lang="zh-CN" altLang="en-US" dirty="0"/>
              <a:t>务不是独立执行时发生的一种现象，例如第一个事务对一个表中的数据进行了修改，这种修改涉及到表中的全部数据行</a:t>
            </a:r>
            <a:r>
              <a:rPr lang="zh-CN" altLang="en-US" dirty="0" smtClean="0"/>
              <a:t>。</a:t>
            </a:r>
            <a:endParaRPr lang="en-US" altLang="zh-CN" dirty="0" smtClean="0"/>
          </a:p>
          <a:p>
            <a:r>
              <a:rPr lang="zh-CN" altLang="en-US" dirty="0" smtClean="0"/>
              <a:t>同</a:t>
            </a:r>
            <a:r>
              <a:rPr lang="zh-CN" altLang="en-US" dirty="0"/>
              <a:t>时，第二个事务也修改这个表中的数据，这种修改是向表中插入一行新数据。那么，以后就会发生操作第一个事务的用户发现表中还有没有修改的数据行，就好象发生了幻觉一样</a:t>
            </a:r>
            <a:r>
              <a:rPr lang="en-US" altLang="zh-CN" dirty="0"/>
              <a:t>.</a:t>
            </a:r>
          </a:p>
          <a:p>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2897324"/>
            <a:ext cx="8136904" cy="3934374"/>
          </a:xfrm>
          <a:prstGeom prst="rect">
            <a:avLst/>
          </a:prstGeom>
        </p:spPr>
      </p:pic>
    </p:spTree>
    <p:extLst>
      <p:ext uri="{BB962C8B-B14F-4D97-AF65-F5344CB8AC3E}">
        <p14:creationId xmlns:p14="http://schemas.microsoft.com/office/powerpoint/2010/main" val="13992763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591550" cy="608112"/>
          </a:xfrm>
        </p:spPr>
        <p:txBody>
          <a:bodyPr>
            <a:normAutofit fontScale="90000"/>
          </a:bodyPr>
          <a:lstStyle/>
          <a:p>
            <a:r>
              <a:rPr lang="zh-CN" altLang="en-US" dirty="0" smtClean="0">
                <a:solidFill>
                  <a:srgbClr val="002060"/>
                </a:solidFill>
              </a:rPr>
              <a:t>隔离级别</a:t>
            </a:r>
            <a:endParaRPr lang="zh-CN" altLang="en-US" dirty="0">
              <a:solidFill>
                <a:srgbClr val="002060"/>
              </a:solidFill>
            </a:endParaRPr>
          </a:p>
        </p:txBody>
      </p:sp>
      <p:sp>
        <p:nvSpPr>
          <p:cNvPr id="3" name="Content Placeholder 2"/>
          <p:cNvSpPr>
            <a:spLocks noGrp="1"/>
          </p:cNvSpPr>
          <p:nvPr>
            <p:ph idx="1"/>
          </p:nvPr>
        </p:nvSpPr>
        <p:spPr>
          <a:xfrm>
            <a:off x="274320" y="1052736"/>
            <a:ext cx="8595360" cy="5256584"/>
          </a:xfrm>
        </p:spPr>
        <p:txBody>
          <a:bodyPr>
            <a:normAutofit fontScale="92500" lnSpcReduction="10000"/>
          </a:bodyPr>
          <a:lstStyle/>
          <a:p>
            <a:r>
              <a:rPr lang="zh-CN" altLang="en-US" dirty="0"/>
              <a:t> 为了避免上述几种事务之间的影响</a:t>
            </a:r>
            <a:r>
              <a:rPr lang="en-US" altLang="zh-CN" dirty="0"/>
              <a:t>,SQL Server</a:t>
            </a:r>
            <a:r>
              <a:rPr lang="zh-CN" altLang="en-US" dirty="0"/>
              <a:t>通过设置不同的隔离等级来进行不同程度的避免。因为高的隔离等级意味着更多的锁，从而牺牲性能</a:t>
            </a:r>
            <a:r>
              <a:rPr lang="en-US" altLang="zh-CN" dirty="0"/>
              <a:t>.</a:t>
            </a:r>
            <a:r>
              <a:rPr lang="zh-CN" altLang="en-US" dirty="0"/>
              <a:t>所以这个选项开放给了用户根据具体的需求进行设置</a:t>
            </a:r>
            <a:r>
              <a:rPr lang="zh-CN" altLang="en-US" dirty="0" smtClean="0"/>
              <a:t>。</a:t>
            </a:r>
            <a:endParaRPr lang="en-US" altLang="zh-CN" dirty="0" smtClean="0"/>
          </a:p>
          <a:p>
            <a:endParaRPr lang="en-US" altLang="zh-CN" dirty="0"/>
          </a:p>
          <a:p>
            <a:r>
              <a:rPr lang="zh-CN" altLang="en-US" dirty="0" smtClean="0"/>
              <a:t>不</a:t>
            </a:r>
            <a:r>
              <a:rPr lang="zh-CN" altLang="en-US" dirty="0"/>
              <a:t>过默认的隔离等级</a:t>
            </a:r>
            <a:r>
              <a:rPr lang="en-US" altLang="zh-CN" dirty="0"/>
              <a:t>Read </a:t>
            </a:r>
            <a:r>
              <a:rPr lang="en-US" altLang="zh-CN" dirty="0" err="1"/>
              <a:t>Commited</a:t>
            </a:r>
            <a:r>
              <a:rPr lang="zh-CN" altLang="en-US" dirty="0"/>
              <a:t>符合了</a:t>
            </a:r>
            <a:r>
              <a:rPr lang="en-US" altLang="zh-CN" dirty="0"/>
              <a:t>99%</a:t>
            </a:r>
            <a:r>
              <a:rPr lang="zh-CN" altLang="en-US" dirty="0"/>
              <a:t>的实际需求</a:t>
            </a:r>
            <a:r>
              <a:rPr lang="en-US" altLang="zh-CN" dirty="0"/>
              <a:t>.</a:t>
            </a:r>
          </a:p>
          <a:p>
            <a:endParaRPr lang="en-US" altLang="zh-CN" dirty="0"/>
          </a:p>
          <a:p>
            <a:r>
              <a:rPr lang="en-US" altLang="zh-CN" dirty="0"/>
              <a:t> </a:t>
            </a:r>
            <a:r>
              <a:rPr lang="en-US" altLang="zh-CN" dirty="0" smtClean="0"/>
              <a:t>SQL </a:t>
            </a:r>
            <a:r>
              <a:rPr lang="en-US" altLang="zh-CN" dirty="0"/>
              <a:t>Server</a:t>
            </a:r>
            <a:r>
              <a:rPr lang="zh-CN" altLang="en-US" dirty="0"/>
              <a:t>隔离事务之间的影响是通过锁来实现</a:t>
            </a:r>
            <a:r>
              <a:rPr lang="zh-CN" altLang="en-US" dirty="0" smtClean="0"/>
              <a:t>的。</a:t>
            </a:r>
            <a:endParaRPr lang="en-US" altLang="zh-CN" dirty="0" smtClean="0"/>
          </a:p>
          <a:p>
            <a:endParaRPr lang="zh-CN" altLang="en-US" dirty="0"/>
          </a:p>
        </p:txBody>
      </p:sp>
    </p:spTree>
    <p:extLst>
      <p:ext uri="{BB962C8B-B14F-4D97-AF65-F5344CB8AC3E}">
        <p14:creationId xmlns:p14="http://schemas.microsoft.com/office/powerpoint/2010/main" val="3810876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124744"/>
            <a:ext cx="8595360" cy="5472608"/>
          </a:xfrm>
        </p:spPr>
        <p:txBody>
          <a:bodyPr>
            <a:normAutofit fontScale="85000" lnSpcReduction="10000"/>
          </a:bodyPr>
          <a:lstStyle/>
          <a:p>
            <a:r>
              <a:rPr lang="zh-CN" altLang="en-US" dirty="0"/>
              <a:t> </a:t>
            </a:r>
            <a:r>
              <a:rPr lang="en-US" altLang="zh-CN" dirty="0"/>
              <a:t>SQL Server</a:t>
            </a:r>
            <a:r>
              <a:rPr lang="zh-CN" altLang="en-US" dirty="0"/>
              <a:t>提供了</a:t>
            </a:r>
            <a:r>
              <a:rPr lang="en-US" altLang="zh-CN" dirty="0"/>
              <a:t>5</a:t>
            </a:r>
            <a:r>
              <a:rPr lang="zh-CN" altLang="en-US" dirty="0"/>
              <a:t>种选项来避免不同级别的事务之间的影响</a:t>
            </a:r>
          </a:p>
          <a:p>
            <a:endParaRPr lang="zh-CN" altLang="en-US" dirty="0"/>
          </a:p>
          <a:p>
            <a:r>
              <a:rPr lang="zh-CN" altLang="en-US" dirty="0" smtClean="0"/>
              <a:t>隔</a:t>
            </a:r>
            <a:r>
              <a:rPr lang="zh-CN" altLang="en-US" dirty="0"/>
              <a:t>离等级由低到高分别为</a:t>
            </a:r>
          </a:p>
          <a:p>
            <a:pPr marL="454914" indent="-457200">
              <a:buFont typeface="+mj-lt"/>
              <a:buAutoNum type="arabicPeriod"/>
            </a:pPr>
            <a:r>
              <a:rPr lang="zh-CN" altLang="en-US" dirty="0" smtClean="0"/>
              <a:t>    </a:t>
            </a:r>
            <a:r>
              <a:rPr lang="en-US" altLang="zh-CN" dirty="0"/>
              <a:t>Read </a:t>
            </a:r>
            <a:r>
              <a:rPr lang="en-US" altLang="zh-CN" dirty="0" err="1"/>
              <a:t>Uncommited</a:t>
            </a:r>
            <a:r>
              <a:rPr lang="en-US" altLang="zh-CN" dirty="0"/>
              <a:t>(</a:t>
            </a:r>
            <a:r>
              <a:rPr lang="zh-CN" altLang="en-US" dirty="0"/>
              <a:t>最高的性能，但可能出现脏读，不可重复读，幻读</a:t>
            </a:r>
            <a:r>
              <a:rPr lang="en-US" altLang="zh-CN" dirty="0"/>
              <a:t>)</a:t>
            </a:r>
          </a:p>
          <a:p>
            <a:pPr marL="454914" indent="-457200">
              <a:buFont typeface="+mj-lt"/>
              <a:buAutoNum type="arabicPeriod"/>
            </a:pPr>
            <a:r>
              <a:rPr lang="en-US" altLang="zh-CN" dirty="0" smtClean="0"/>
              <a:t>    </a:t>
            </a:r>
            <a:r>
              <a:rPr lang="en-US" altLang="zh-CN" dirty="0"/>
              <a:t>Read </a:t>
            </a:r>
            <a:r>
              <a:rPr lang="en-US" altLang="zh-CN" dirty="0" err="1"/>
              <a:t>commited</a:t>
            </a:r>
            <a:r>
              <a:rPr lang="en-US" altLang="zh-CN" dirty="0"/>
              <a:t>(</a:t>
            </a:r>
            <a:r>
              <a:rPr lang="zh-CN" altLang="en-US" dirty="0"/>
              <a:t>可能出现不可重复读，幻读</a:t>
            </a:r>
            <a:r>
              <a:rPr lang="en-US" altLang="zh-CN" dirty="0"/>
              <a:t>)</a:t>
            </a:r>
          </a:p>
          <a:p>
            <a:pPr marL="454914" indent="-457200">
              <a:buFont typeface="+mj-lt"/>
              <a:buAutoNum type="arabicPeriod"/>
            </a:pPr>
            <a:r>
              <a:rPr lang="en-US" altLang="zh-CN" dirty="0" smtClean="0"/>
              <a:t>    </a:t>
            </a:r>
            <a:r>
              <a:rPr lang="en-US" altLang="zh-CN" dirty="0"/>
              <a:t>Repeatable Read(</a:t>
            </a:r>
            <a:r>
              <a:rPr lang="zh-CN" altLang="en-US" dirty="0"/>
              <a:t>可能出现幻读</a:t>
            </a:r>
            <a:r>
              <a:rPr lang="en-US" altLang="zh-CN" dirty="0"/>
              <a:t>)</a:t>
            </a:r>
          </a:p>
          <a:p>
            <a:pPr marL="454914" indent="-457200">
              <a:buFont typeface="+mj-lt"/>
              <a:buAutoNum type="arabicPeriod"/>
            </a:pPr>
            <a:r>
              <a:rPr lang="en-US" altLang="zh-CN" dirty="0" smtClean="0"/>
              <a:t>    </a:t>
            </a:r>
            <a:r>
              <a:rPr lang="en-US" altLang="zh-CN" dirty="0" err="1"/>
              <a:t>Serializable</a:t>
            </a:r>
            <a:r>
              <a:rPr lang="en-US" altLang="zh-CN" dirty="0"/>
              <a:t>(</a:t>
            </a:r>
            <a:r>
              <a:rPr lang="zh-CN" altLang="en-US" dirty="0"/>
              <a:t>最低的性能，</a:t>
            </a:r>
            <a:r>
              <a:rPr lang="en-US" altLang="zh-CN" dirty="0"/>
              <a:t>Range</a:t>
            </a:r>
            <a:r>
              <a:rPr lang="zh-CN" altLang="en-US" dirty="0"/>
              <a:t>锁会导致并发下降</a:t>
            </a:r>
            <a:r>
              <a:rPr lang="en-US" altLang="zh-CN" dirty="0"/>
              <a:t>)</a:t>
            </a:r>
          </a:p>
          <a:p>
            <a:pPr marL="454914" indent="-457200">
              <a:buFont typeface="+mj-lt"/>
              <a:buAutoNum type="arabicPeriod"/>
            </a:pPr>
            <a:r>
              <a:rPr lang="en-US" altLang="zh-CN" dirty="0" smtClean="0"/>
              <a:t>    SNOPSHOT</a:t>
            </a:r>
            <a:r>
              <a:rPr lang="en-US" altLang="zh-CN" dirty="0"/>
              <a:t>(</a:t>
            </a:r>
            <a:r>
              <a:rPr lang="zh-CN" altLang="en-US" dirty="0"/>
              <a:t>这个是通过在</a:t>
            </a:r>
            <a:r>
              <a:rPr lang="en-US" altLang="zh-CN" dirty="0" err="1"/>
              <a:t>tempDB</a:t>
            </a:r>
            <a:r>
              <a:rPr lang="zh-CN" altLang="en-US" dirty="0"/>
              <a:t>中创建一个额外的副本来避免脏读，不可重复读，会给</a:t>
            </a:r>
            <a:r>
              <a:rPr lang="en-US" altLang="zh-CN" dirty="0" err="1"/>
              <a:t>tempDB</a:t>
            </a:r>
            <a:r>
              <a:rPr lang="zh-CN" altLang="en-US" dirty="0"/>
              <a:t>造成额外负担，因为不是标准</a:t>
            </a:r>
            <a:r>
              <a:rPr lang="en-US" altLang="zh-CN" dirty="0"/>
              <a:t>ANSI SQL</a:t>
            </a:r>
            <a:r>
              <a:rPr lang="zh-CN" altLang="en-US" dirty="0"/>
              <a:t>标准，不详细讨论</a:t>
            </a:r>
            <a:r>
              <a:rPr lang="en-US" altLang="zh-CN" dirty="0"/>
              <a:t>)</a:t>
            </a:r>
            <a:endParaRPr lang="zh-CN" altLang="en-US" dirty="0"/>
          </a:p>
        </p:txBody>
      </p:sp>
    </p:spTree>
    <p:extLst>
      <p:ext uri="{BB962C8B-B14F-4D97-AF65-F5344CB8AC3E}">
        <p14:creationId xmlns:p14="http://schemas.microsoft.com/office/powerpoint/2010/main" val="29230215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591550" cy="608112"/>
          </a:xfrm>
        </p:spPr>
        <p:txBody>
          <a:bodyPr>
            <a:normAutofit fontScale="90000"/>
          </a:bodyPr>
          <a:lstStyle/>
          <a:p>
            <a:r>
              <a:rPr lang="en-US" altLang="zh-CN" dirty="0" smtClean="0">
                <a:solidFill>
                  <a:srgbClr val="002060"/>
                </a:solidFill>
              </a:rPr>
              <a:t>Durability</a:t>
            </a:r>
            <a:endParaRPr lang="zh-CN" altLang="en-US" dirty="0">
              <a:solidFill>
                <a:srgbClr val="002060"/>
              </a:solidFill>
            </a:endParaRPr>
          </a:p>
        </p:txBody>
      </p:sp>
      <p:sp>
        <p:nvSpPr>
          <p:cNvPr id="3" name="Content Placeholder 2"/>
          <p:cNvSpPr>
            <a:spLocks noGrp="1"/>
          </p:cNvSpPr>
          <p:nvPr>
            <p:ph idx="1"/>
          </p:nvPr>
        </p:nvSpPr>
        <p:spPr>
          <a:xfrm>
            <a:off x="274320" y="1298448"/>
            <a:ext cx="8595360" cy="5442920"/>
          </a:xfrm>
        </p:spPr>
        <p:txBody>
          <a:bodyPr>
            <a:normAutofit fontScale="85000" lnSpcReduction="20000"/>
          </a:bodyPr>
          <a:lstStyle/>
          <a:p>
            <a:pPr marL="0" indent="0">
              <a:buNone/>
            </a:pPr>
            <a:r>
              <a:rPr lang="zh-CN" altLang="en-US" dirty="0" smtClean="0"/>
              <a:t>持</a:t>
            </a:r>
            <a:r>
              <a:rPr lang="zh-CN" altLang="en-US" dirty="0"/>
              <a:t>久性，意味着在事务完成以后，该事务所对数据库所作的更改便持久的保存在数据库之中，并不会被回滚。</a:t>
            </a:r>
          </a:p>
          <a:p>
            <a:endParaRPr lang="zh-CN" altLang="en-US" dirty="0"/>
          </a:p>
          <a:p>
            <a:pPr marL="0" indent="0">
              <a:buNone/>
            </a:pPr>
            <a:r>
              <a:rPr lang="zh-CN" altLang="en-US" dirty="0" smtClean="0"/>
              <a:t>即</a:t>
            </a:r>
            <a:r>
              <a:rPr lang="zh-CN" altLang="en-US" dirty="0"/>
              <a:t>使出现了任何事故比如断电等，事务一旦提交，则持久化保存在数据库中</a:t>
            </a:r>
            <a:r>
              <a:rPr lang="en-US" altLang="zh-CN" dirty="0"/>
              <a:t>.</a:t>
            </a:r>
          </a:p>
          <a:p>
            <a:endParaRPr lang="en-US" altLang="zh-CN" dirty="0"/>
          </a:p>
          <a:p>
            <a:pPr marL="0" indent="0">
              <a:buNone/>
            </a:pPr>
            <a:r>
              <a:rPr lang="en-US" altLang="zh-CN" dirty="0" smtClean="0"/>
              <a:t>SQL </a:t>
            </a:r>
            <a:r>
              <a:rPr lang="en-US" altLang="zh-CN" dirty="0"/>
              <a:t>SERVER</a:t>
            </a:r>
            <a:r>
              <a:rPr lang="zh-CN" altLang="en-US" dirty="0"/>
              <a:t>通过</a:t>
            </a:r>
            <a:r>
              <a:rPr lang="en-US" altLang="zh-CN" dirty="0"/>
              <a:t>write-ahead transaction log</a:t>
            </a:r>
            <a:r>
              <a:rPr lang="zh-CN" altLang="en-US" dirty="0"/>
              <a:t>来保证持久性。</a:t>
            </a:r>
            <a:r>
              <a:rPr lang="en-US" altLang="zh-CN" dirty="0"/>
              <a:t>write-ahead transaction log</a:t>
            </a:r>
            <a:r>
              <a:rPr lang="zh-CN" altLang="en-US" dirty="0"/>
              <a:t>的意思是，事务中对数据库的改变在写入到数据库之前，首先写入到事务日志中。而事务日志是按照顺序排号的（</a:t>
            </a:r>
            <a:r>
              <a:rPr lang="en-US" altLang="zh-CN" dirty="0"/>
              <a:t>LSN</a:t>
            </a:r>
            <a:r>
              <a:rPr lang="zh-CN" altLang="en-US" dirty="0" smtClean="0"/>
              <a:t>）。</a:t>
            </a:r>
            <a:endParaRPr lang="en-US" altLang="zh-CN" dirty="0" smtClean="0"/>
          </a:p>
          <a:p>
            <a:pPr marL="0" indent="0">
              <a:buNone/>
            </a:pPr>
            <a:endParaRPr lang="en-US" altLang="zh-CN" dirty="0"/>
          </a:p>
          <a:p>
            <a:pPr marL="0" indent="0">
              <a:buNone/>
            </a:pPr>
            <a:r>
              <a:rPr lang="zh-CN" altLang="en-US" dirty="0" smtClean="0"/>
              <a:t>当</a:t>
            </a:r>
            <a:r>
              <a:rPr lang="zh-CN" altLang="en-US" dirty="0"/>
              <a:t>数据库崩溃或者服务器断点时，重启动</a:t>
            </a:r>
            <a:r>
              <a:rPr lang="en-US" altLang="zh-CN" dirty="0"/>
              <a:t>SQL SERVER</a:t>
            </a:r>
            <a:r>
              <a:rPr lang="zh-CN" altLang="en-US" dirty="0"/>
              <a:t>，</a:t>
            </a:r>
            <a:r>
              <a:rPr lang="en-US" altLang="zh-CN" dirty="0"/>
              <a:t>SQL SERVER</a:t>
            </a:r>
            <a:r>
              <a:rPr lang="zh-CN" altLang="en-US" dirty="0"/>
              <a:t>首先会检查日志顺序号，将本应对数据库做更改而未做的部分持久化到数据库，从而保证了持久性</a:t>
            </a:r>
            <a:r>
              <a:rPr lang="en-US" altLang="zh-CN" dirty="0"/>
              <a:t>.</a:t>
            </a:r>
            <a:endParaRPr lang="zh-CN" altLang="en-US" dirty="0"/>
          </a:p>
        </p:txBody>
      </p:sp>
    </p:spTree>
    <p:extLst>
      <p:ext uri="{BB962C8B-B14F-4D97-AF65-F5344CB8AC3E}">
        <p14:creationId xmlns:p14="http://schemas.microsoft.com/office/powerpoint/2010/main" val="36088664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608112"/>
          </a:xfrm>
        </p:spPr>
        <p:txBody>
          <a:bodyPr>
            <a:normAutofit fontScale="90000"/>
          </a:bodyPr>
          <a:lstStyle/>
          <a:p>
            <a:r>
              <a:rPr lang="en-US" altLang="zh-CN" b="1" dirty="0" smtClean="0">
                <a:solidFill>
                  <a:srgbClr val="002060"/>
                </a:solidFill>
              </a:rPr>
              <a:t>Lock mode</a:t>
            </a:r>
            <a:endParaRPr lang="zh-CN" altLang="en-US" b="1" dirty="0">
              <a:solidFill>
                <a:srgbClr val="002060"/>
              </a:solidFill>
            </a:endParaRPr>
          </a:p>
        </p:txBody>
      </p:sp>
      <p:sp>
        <p:nvSpPr>
          <p:cNvPr id="3" name="Content Placeholder 2"/>
          <p:cNvSpPr>
            <a:spLocks noGrp="1"/>
          </p:cNvSpPr>
          <p:nvPr>
            <p:ph idx="1"/>
          </p:nvPr>
        </p:nvSpPr>
        <p:spPr>
          <a:xfrm>
            <a:off x="274320" y="764704"/>
            <a:ext cx="8595360" cy="6093296"/>
          </a:xfrm>
        </p:spPr>
        <p:txBody>
          <a:bodyPr>
            <a:normAutofit fontScale="92500" lnSpcReduction="10000"/>
          </a:bodyPr>
          <a:lstStyle/>
          <a:p>
            <a:r>
              <a:rPr lang="zh-CN" altLang="en-US" dirty="0"/>
              <a:t> </a:t>
            </a:r>
            <a:endParaRPr lang="en-US" altLang="zh-CN" dirty="0" smtClean="0"/>
          </a:p>
          <a:p>
            <a:r>
              <a:rPr lang="zh-CN" altLang="en-US" dirty="0" smtClean="0"/>
              <a:t>当</a:t>
            </a:r>
            <a:r>
              <a:rPr lang="en-US" altLang="zh-CN" dirty="0"/>
              <a:t>SQL Server</a:t>
            </a:r>
            <a:r>
              <a:rPr lang="zh-CN" altLang="en-US" dirty="0"/>
              <a:t>请求一个锁时，会选择一个影响锁的模式。锁的模式决定了锁对其他任何锁的兼容级别</a:t>
            </a:r>
            <a:r>
              <a:rPr lang="zh-CN" altLang="en-US" dirty="0" smtClean="0"/>
              <a:t>。</a:t>
            </a:r>
            <a:endParaRPr lang="en-US" altLang="zh-CN" dirty="0" smtClean="0"/>
          </a:p>
          <a:p>
            <a:endParaRPr lang="en-US" altLang="zh-CN" dirty="0"/>
          </a:p>
          <a:p>
            <a:r>
              <a:rPr lang="zh-CN" altLang="en-US" dirty="0" smtClean="0"/>
              <a:t>如</a:t>
            </a:r>
            <a:r>
              <a:rPr lang="zh-CN" altLang="en-US" dirty="0"/>
              <a:t>果一个查询发现请求资源上的锁和自己申请的锁兼容，那么查询就可以执行下去，但如果不兼容，查询会被阻塞</a:t>
            </a:r>
            <a:r>
              <a:rPr lang="zh-CN" altLang="en-US" dirty="0" smtClean="0"/>
              <a:t>。</a:t>
            </a:r>
            <a:endParaRPr lang="en-US" altLang="zh-CN" dirty="0" smtClean="0"/>
          </a:p>
          <a:p>
            <a:endParaRPr lang="en-US" altLang="zh-CN" dirty="0"/>
          </a:p>
          <a:p>
            <a:r>
              <a:rPr lang="zh-CN" altLang="en-US" dirty="0" smtClean="0"/>
              <a:t>直</a:t>
            </a:r>
            <a:r>
              <a:rPr lang="zh-CN" altLang="en-US" dirty="0"/>
              <a:t>到所请求的资源上的锁被释放。从大类来看，</a:t>
            </a:r>
            <a:r>
              <a:rPr lang="en-US" altLang="zh-CN" dirty="0"/>
              <a:t>SQL Server</a:t>
            </a:r>
            <a:r>
              <a:rPr lang="zh-CN" altLang="en-US" dirty="0"/>
              <a:t>中的锁可以分为如下几类</a:t>
            </a:r>
            <a:r>
              <a:rPr lang="en-US" altLang="zh-CN" dirty="0"/>
              <a:t>:</a:t>
            </a:r>
          </a:p>
          <a:p>
            <a:endParaRPr lang="en-US" altLang="zh-CN" dirty="0"/>
          </a:p>
          <a:p>
            <a:r>
              <a:rPr lang="en-US" altLang="zh-CN" dirty="0"/>
              <a:t>     </a:t>
            </a:r>
            <a:endParaRPr lang="zh-CN" altLang="en-US" dirty="0"/>
          </a:p>
          <a:p>
            <a:endParaRPr lang="zh-CN" altLang="en-US" dirty="0"/>
          </a:p>
        </p:txBody>
      </p:sp>
    </p:spTree>
    <p:extLst>
      <p:ext uri="{BB962C8B-B14F-4D97-AF65-F5344CB8AC3E}">
        <p14:creationId xmlns:p14="http://schemas.microsoft.com/office/powerpoint/2010/main" val="2314080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5619328"/>
          </a:xfrm>
        </p:spPr>
        <p:txBody>
          <a:bodyPr/>
          <a:lstStyle/>
          <a:p>
            <a:r>
              <a:rPr lang="zh-CN" altLang="en-US" b="1" dirty="0">
                <a:solidFill>
                  <a:srgbClr val="7030A0"/>
                </a:solidFill>
              </a:rPr>
              <a:t>笛卡尔积</a:t>
            </a:r>
          </a:p>
          <a:p>
            <a:endParaRPr lang="en-US" altLang="zh-CN" dirty="0" smtClean="0"/>
          </a:p>
          <a:p>
            <a:r>
              <a:rPr lang="zh-CN" altLang="en-US" dirty="0" smtClean="0"/>
              <a:t>笛</a:t>
            </a:r>
            <a:r>
              <a:rPr lang="zh-CN" altLang="en-US" dirty="0"/>
              <a:t>卡尔积在</a:t>
            </a:r>
            <a:r>
              <a:rPr lang="en-US" altLang="zh-CN" dirty="0"/>
              <a:t>SQL</a:t>
            </a:r>
            <a:r>
              <a:rPr lang="zh-CN" altLang="en-US" dirty="0"/>
              <a:t>中的实现方式既是交叉连接</a:t>
            </a:r>
            <a:r>
              <a:rPr lang="en-US" altLang="zh-CN" dirty="0"/>
              <a:t>(Cross Join)</a:t>
            </a:r>
            <a:r>
              <a:rPr lang="zh-CN" altLang="en-US" dirty="0"/>
              <a:t>。所有连接方式都会先生成临时笛卡尔积表，笛卡尔积是关系代数里的一个概念，表示两个表中的每一行数据任意组</a:t>
            </a:r>
            <a:r>
              <a:rPr lang="zh-CN" altLang="en-US" dirty="0" smtClean="0"/>
              <a:t>合</a:t>
            </a:r>
            <a:r>
              <a:rPr lang="en-US" altLang="zh-CN" dirty="0" smtClean="0"/>
              <a:t>.</a:t>
            </a:r>
          </a:p>
          <a:p>
            <a:endParaRPr lang="en-US" altLang="zh-CN" dirty="0" smtClean="0"/>
          </a:p>
          <a:p>
            <a:r>
              <a:rPr lang="zh-CN" altLang="en-US" dirty="0"/>
              <a:t>在实际应用中，笛卡尔积本身大多没有什么实际用处，只有在两个表连接时加上限制条件，才会有实际意</a:t>
            </a:r>
            <a:r>
              <a:rPr lang="zh-CN" altLang="en-US" dirty="0" smtClean="0"/>
              <a:t>义。</a:t>
            </a:r>
            <a:endParaRPr lang="en-US" altLang="zh-CN" dirty="0" smtClean="0"/>
          </a:p>
          <a:p>
            <a:endParaRPr lang="zh-CN" altLang="en-US" dirty="0"/>
          </a:p>
        </p:txBody>
      </p:sp>
    </p:spTree>
    <p:extLst>
      <p:ext uri="{BB962C8B-B14F-4D97-AF65-F5344CB8AC3E}">
        <p14:creationId xmlns:p14="http://schemas.microsoft.com/office/powerpoint/2010/main" val="16651040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400600"/>
          </a:xfrm>
        </p:spPr>
        <p:txBody>
          <a:bodyPr>
            <a:noAutofit/>
          </a:bodyPr>
          <a:lstStyle/>
          <a:p>
            <a:r>
              <a:rPr lang="zh-CN" altLang="en-US" dirty="0"/>
              <a:t> </a:t>
            </a:r>
            <a:r>
              <a:rPr lang="zh-CN" altLang="en-US" sz="2400" b="1" dirty="0" smtClean="0">
                <a:solidFill>
                  <a:srgbClr val="002060"/>
                </a:solidFill>
              </a:rPr>
              <a:t>共</a:t>
            </a:r>
            <a:r>
              <a:rPr lang="zh-CN" altLang="en-US" sz="2400" b="1" dirty="0">
                <a:solidFill>
                  <a:srgbClr val="002060"/>
                </a:solidFill>
              </a:rPr>
              <a:t>享</a:t>
            </a:r>
            <a:r>
              <a:rPr lang="zh-CN" altLang="en-US" sz="2400" b="1" dirty="0" smtClean="0">
                <a:solidFill>
                  <a:srgbClr val="002060"/>
                </a:solidFill>
              </a:rPr>
              <a:t>锁</a:t>
            </a:r>
            <a:r>
              <a:rPr lang="en-US" altLang="zh-CN" sz="2400" b="1" dirty="0">
                <a:solidFill>
                  <a:srgbClr val="002060"/>
                </a:solidFill>
              </a:rPr>
              <a:t>(</a:t>
            </a:r>
            <a:r>
              <a:rPr lang="en-US" altLang="zh-CN" sz="2400" b="1" dirty="0" smtClean="0">
                <a:solidFill>
                  <a:srgbClr val="002060"/>
                </a:solidFill>
              </a:rPr>
              <a:t>S</a:t>
            </a:r>
            <a:r>
              <a:rPr lang="zh-CN" altLang="en-US" sz="2400" b="1" dirty="0" smtClean="0">
                <a:solidFill>
                  <a:srgbClr val="002060"/>
                </a:solidFill>
              </a:rPr>
              <a:t>锁</a:t>
            </a:r>
            <a:r>
              <a:rPr lang="en-US" altLang="zh-CN" sz="2400" b="1" dirty="0" smtClean="0">
                <a:solidFill>
                  <a:srgbClr val="002060"/>
                </a:solidFill>
              </a:rPr>
              <a:t>): </a:t>
            </a:r>
            <a:r>
              <a:rPr lang="zh-CN" altLang="en-US" sz="2400" dirty="0" smtClean="0"/>
              <a:t>用</a:t>
            </a:r>
            <a:r>
              <a:rPr lang="zh-CN" altLang="en-US" sz="2400" dirty="0"/>
              <a:t>于读取资源所加的锁。拥有共享锁的资源不能被修改。共享锁默认情况下是读取了资源马上被释</a:t>
            </a:r>
            <a:r>
              <a:rPr lang="zh-CN" altLang="en-US" sz="2400" dirty="0" smtClean="0"/>
              <a:t>放</a:t>
            </a:r>
            <a:endParaRPr lang="en-US" altLang="zh-CN" sz="2400" dirty="0" smtClean="0"/>
          </a:p>
          <a:p>
            <a:r>
              <a:rPr lang="zh-CN" altLang="en-US" sz="2400" dirty="0" smtClean="0"/>
              <a:t>比</a:t>
            </a:r>
            <a:r>
              <a:rPr lang="zh-CN" altLang="en-US" sz="2400" dirty="0"/>
              <a:t>如我读</a:t>
            </a:r>
            <a:r>
              <a:rPr lang="en-US" altLang="zh-CN" sz="2400" dirty="0"/>
              <a:t>100</a:t>
            </a:r>
            <a:r>
              <a:rPr lang="zh-CN" altLang="en-US" sz="2400" dirty="0"/>
              <a:t>条数据，可以想像成读完了第一条，马上释放第一条，然后再给第二条数据上锁，再释放第二条，再给第三条上锁。以此类推直到第</a:t>
            </a:r>
            <a:r>
              <a:rPr lang="en-US" altLang="zh-CN" sz="2400" dirty="0"/>
              <a:t>100</a:t>
            </a:r>
            <a:r>
              <a:rPr lang="zh-CN" altLang="en-US" sz="2400" dirty="0"/>
              <a:t>条</a:t>
            </a:r>
            <a:r>
              <a:rPr lang="zh-CN" altLang="en-US" sz="2400" dirty="0" smtClean="0"/>
              <a:t>。</a:t>
            </a:r>
            <a:endParaRPr lang="en-US" altLang="zh-CN" sz="2400" dirty="0"/>
          </a:p>
          <a:p>
            <a:r>
              <a:rPr lang="zh-CN" altLang="en-US" sz="2400" dirty="0" smtClean="0"/>
              <a:t>只</a:t>
            </a:r>
            <a:r>
              <a:rPr lang="zh-CN" altLang="en-US" sz="2400" dirty="0"/>
              <a:t>有设置了可重复读以上级别的隔离等级或是使用提示时，</a:t>
            </a:r>
            <a:r>
              <a:rPr lang="en-US" altLang="zh-CN" sz="2400" dirty="0"/>
              <a:t>S</a:t>
            </a:r>
            <a:r>
              <a:rPr lang="zh-CN" altLang="en-US" sz="2400" dirty="0"/>
              <a:t>锁才能持续到事务结束。实际上，在同一个资源上可以加无数把</a:t>
            </a:r>
            <a:r>
              <a:rPr lang="en-US" altLang="zh-CN" sz="2400" dirty="0"/>
              <a:t>S</a:t>
            </a:r>
            <a:r>
              <a:rPr lang="zh-CN" altLang="en-US" sz="2400" dirty="0"/>
              <a:t>锁。</a:t>
            </a:r>
          </a:p>
          <a:p>
            <a:endParaRPr lang="en-US" altLang="zh-CN" sz="2400" dirty="0" smtClean="0"/>
          </a:p>
          <a:p>
            <a:r>
              <a:rPr lang="zh-CN" altLang="en-US" sz="2400" b="1" dirty="0" smtClean="0">
                <a:solidFill>
                  <a:srgbClr val="002060"/>
                </a:solidFill>
              </a:rPr>
              <a:t>排</a:t>
            </a:r>
            <a:r>
              <a:rPr lang="zh-CN" altLang="en-US" sz="2400" b="1" dirty="0">
                <a:solidFill>
                  <a:srgbClr val="002060"/>
                </a:solidFill>
              </a:rPr>
              <a:t>他锁</a:t>
            </a:r>
            <a:r>
              <a:rPr lang="en-US" altLang="zh-CN" sz="2400" b="1" dirty="0">
                <a:solidFill>
                  <a:srgbClr val="002060"/>
                </a:solidFill>
              </a:rPr>
              <a:t>(X</a:t>
            </a:r>
            <a:r>
              <a:rPr lang="zh-CN" altLang="en-US" sz="2400" b="1" dirty="0">
                <a:solidFill>
                  <a:srgbClr val="002060"/>
                </a:solidFill>
              </a:rPr>
              <a:t>锁</a:t>
            </a:r>
            <a:r>
              <a:rPr lang="en-US" altLang="zh-CN" sz="2400" b="1" dirty="0" smtClean="0">
                <a:solidFill>
                  <a:srgbClr val="002060"/>
                </a:solidFill>
              </a:rPr>
              <a:t>): </a:t>
            </a:r>
            <a:r>
              <a:rPr lang="zh-CN" altLang="en-US" sz="2400" dirty="0" smtClean="0"/>
              <a:t>和</a:t>
            </a:r>
            <a:r>
              <a:rPr lang="zh-CN" altLang="en-US" sz="2400" dirty="0"/>
              <a:t>其它任何锁都不兼容，包括其它排他锁。排它锁用于数据修改，当资源上加了排他锁时，其他请求读取或修改这个资源的事务都会被阻塞，知道排他锁被释放为止。</a:t>
            </a:r>
          </a:p>
        </p:txBody>
      </p:sp>
    </p:spTree>
    <p:extLst>
      <p:ext uri="{BB962C8B-B14F-4D97-AF65-F5344CB8AC3E}">
        <p14:creationId xmlns:p14="http://schemas.microsoft.com/office/powerpoint/2010/main" val="28627957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4899248"/>
          </a:xfrm>
        </p:spPr>
        <p:txBody>
          <a:bodyPr/>
          <a:lstStyle/>
          <a:p>
            <a:r>
              <a:rPr lang="zh-CN" altLang="en-US" b="1" dirty="0">
                <a:solidFill>
                  <a:srgbClr val="002060"/>
                </a:solidFill>
              </a:rPr>
              <a:t>更新锁</a:t>
            </a:r>
            <a:r>
              <a:rPr lang="en-US" altLang="zh-CN" b="1" dirty="0">
                <a:solidFill>
                  <a:srgbClr val="002060"/>
                </a:solidFill>
              </a:rPr>
              <a:t>(U</a:t>
            </a:r>
            <a:r>
              <a:rPr lang="zh-CN" altLang="en-US" b="1" dirty="0" smtClean="0">
                <a:solidFill>
                  <a:srgbClr val="002060"/>
                </a:solidFill>
              </a:rPr>
              <a:t>锁</a:t>
            </a:r>
            <a:r>
              <a:rPr lang="en-US" altLang="zh-CN" b="1" dirty="0">
                <a:solidFill>
                  <a:srgbClr val="002060"/>
                </a:solidFill>
              </a:rPr>
              <a:t>)</a:t>
            </a:r>
            <a:r>
              <a:rPr lang="en-US" altLang="zh-CN" b="1" dirty="0" smtClean="0">
                <a:solidFill>
                  <a:srgbClr val="002060"/>
                </a:solidFill>
              </a:rPr>
              <a:t> </a:t>
            </a:r>
            <a:r>
              <a:rPr lang="en-US" altLang="zh-CN" b="1" dirty="0">
                <a:solidFill>
                  <a:srgbClr val="002060"/>
                </a:solidFill>
              </a:rPr>
              <a:t>:</a:t>
            </a:r>
            <a:r>
              <a:rPr lang="en-US" altLang="zh-CN" dirty="0"/>
              <a:t>U</a:t>
            </a:r>
            <a:r>
              <a:rPr lang="zh-CN" altLang="en-US" dirty="0"/>
              <a:t>锁可以看作是</a:t>
            </a:r>
            <a:r>
              <a:rPr lang="en-US" altLang="zh-CN" dirty="0"/>
              <a:t>S</a:t>
            </a:r>
            <a:r>
              <a:rPr lang="zh-CN" altLang="en-US" dirty="0"/>
              <a:t>锁和</a:t>
            </a:r>
            <a:r>
              <a:rPr lang="en-US" altLang="zh-CN" dirty="0"/>
              <a:t>X</a:t>
            </a:r>
            <a:r>
              <a:rPr lang="zh-CN" altLang="en-US" dirty="0"/>
              <a:t>锁的结合，用于更新数据，更新数据时首先需要找到被更新的数据，此时可以理解为被查找的数据上了</a:t>
            </a:r>
            <a:r>
              <a:rPr lang="en-US" altLang="zh-CN" dirty="0"/>
              <a:t>S</a:t>
            </a:r>
            <a:r>
              <a:rPr lang="zh-CN" altLang="en-US" dirty="0"/>
              <a:t>锁</a:t>
            </a:r>
            <a:r>
              <a:rPr lang="zh-CN" altLang="en-US" dirty="0" smtClean="0"/>
              <a:t>。</a:t>
            </a:r>
            <a:endParaRPr lang="en-US" altLang="zh-CN" dirty="0"/>
          </a:p>
          <a:p>
            <a:r>
              <a:rPr lang="zh-CN" altLang="en-US" dirty="0" smtClean="0"/>
              <a:t>当</a:t>
            </a:r>
            <a:r>
              <a:rPr lang="zh-CN" altLang="en-US" dirty="0"/>
              <a:t>找到需要修改的数据时，需要对被修改的资源上</a:t>
            </a:r>
            <a:r>
              <a:rPr lang="en-US" altLang="zh-CN" dirty="0"/>
              <a:t>X</a:t>
            </a:r>
            <a:r>
              <a:rPr lang="zh-CN" altLang="en-US" dirty="0"/>
              <a:t>锁。</a:t>
            </a:r>
            <a:r>
              <a:rPr lang="en-US" altLang="zh-CN" dirty="0"/>
              <a:t>SQL Server</a:t>
            </a:r>
            <a:r>
              <a:rPr lang="zh-CN" altLang="en-US" dirty="0"/>
              <a:t>通过</a:t>
            </a:r>
            <a:r>
              <a:rPr lang="en-US" altLang="zh-CN" dirty="0"/>
              <a:t>U</a:t>
            </a:r>
            <a:r>
              <a:rPr lang="zh-CN" altLang="en-US" dirty="0"/>
              <a:t>锁来避免死锁问题。因为</a:t>
            </a:r>
            <a:r>
              <a:rPr lang="en-US" altLang="zh-CN" dirty="0"/>
              <a:t>S</a:t>
            </a:r>
            <a:r>
              <a:rPr lang="zh-CN" altLang="en-US" dirty="0"/>
              <a:t>锁和</a:t>
            </a:r>
            <a:r>
              <a:rPr lang="en-US" altLang="zh-CN" dirty="0"/>
              <a:t>S</a:t>
            </a:r>
            <a:r>
              <a:rPr lang="zh-CN" altLang="en-US" dirty="0"/>
              <a:t>锁是兼容的，通过</a:t>
            </a:r>
            <a:r>
              <a:rPr lang="en-US" altLang="zh-CN" dirty="0"/>
              <a:t>U</a:t>
            </a:r>
            <a:r>
              <a:rPr lang="zh-CN" altLang="en-US" dirty="0"/>
              <a:t>锁和</a:t>
            </a:r>
            <a:r>
              <a:rPr lang="en-US" altLang="zh-CN" dirty="0"/>
              <a:t>S</a:t>
            </a:r>
            <a:r>
              <a:rPr lang="zh-CN" altLang="en-US" dirty="0"/>
              <a:t>锁兼容，来使得更新查找时并不影响数据查找，而</a:t>
            </a:r>
            <a:r>
              <a:rPr lang="en-US" altLang="zh-CN" dirty="0"/>
              <a:t>U</a:t>
            </a:r>
            <a:r>
              <a:rPr lang="zh-CN" altLang="en-US" dirty="0"/>
              <a:t>锁和</a:t>
            </a:r>
            <a:r>
              <a:rPr lang="en-US" altLang="zh-CN" dirty="0"/>
              <a:t>U</a:t>
            </a:r>
            <a:r>
              <a:rPr lang="zh-CN" altLang="en-US" dirty="0"/>
              <a:t>锁之间并不兼容，从而减少了死锁可能性。</a:t>
            </a:r>
          </a:p>
        </p:txBody>
      </p:sp>
    </p:spTree>
    <p:extLst>
      <p:ext uri="{BB962C8B-B14F-4D97-AF65-F5344CB8AC3E}">
        <p14:creationId xmlns:p14="http://schemas.microsoft.com/office/powerpoint/2010/main" val="30667598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840"/>
            <a:ext cx="8595360" cy="1985000"/>
          </a:xfrm>
        </p:spPr>
        <p:txBody>
          <a:bodyPr>
            <a:normAutofit fontScale="92500" lnSpcReduction="10000"/>
          </a:bodyPr>
          <a:lstStyle/>
          <a:p>
            <a:endParaRPr lang="en-US" altLang="zh-CN" dirty="0" smtClean="0"/>
          </a:p>
          <a:p>
            <a:r>
              <a:rPr lang="zh-CN" altLang="en-US" dirty="0" smtClean="0"/>
              <a:t>这</a:t>
            </a:r>
            <a:r>
              <a:rPr lang="zh-CN" altLang="en-US" dirty="0"/>
              <a:t>个概念如</a:t>
            </a:r>
            <a:r>
              <a:rPr lang="zh-CN" altLang="en-US" dirty="0" smtClean="0"/>
              <a:t>图所</a:t>
            </a:r>
            <a:r>
              <a:rPr lang="zh-CN" altLang="en-US" dirty="0"/>
              <a:t>示</a:t>
            </a:r>
            <a:r>
              <a:rPr lang="zh-CN" altLang="en-US" dirty="0" smtClean="0"/>
              <a:t>。</a:t>
            </a:r>
            <a:endParaRPr lang="en-US" altLang="zh-CN" dirty="0" smtClean="0"/>
          </a:p>
          <a:p>
            <a:r>
              <a:rPr lang="zh-CN" altLang="en-US" dirty="0"/>
              <a:t>如果没有</a:t>
            </a:r>
            <a:r>
              <a:rPr lang="en-US" altLang="zh-CN" dirty="0"/>
              <a:t>U</a:t>
            </a:r>
            <a:r>
              <a:rPr lang="zh-CN" altLang="en-US" dirty="0"/>
              <a:t>锁，则</a:t>
            </a:r>
            <a:r>
              <a:rPr lang="en-US" altLang="zh-CN" dirty="0"/>
              <a:t>S</a:t>
            </a:r>
            <a:r>
              <a:rPr lang="zh-CN" altLang="en-US" dirty="0"/>
              <a:t>锁和</a:t>
            </a:r>
            <a:r>
              <a:rPr lang="en-US" altLang="zh-CN" dirty="0"/>
              <a:t>X</a:t>
            </a:r>
            <a:r>
              <a:rPr lang="zh-CN" altLang="en-US" dirty="0"/>
              <a:t>锁修改数据很容易造成死锁</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1988840"/>
            <a:ext cx="8208912" cy="4201112"/>
          </a:xfrm>
          <a:prstGeom prst="rect">
            <a:avLst/>
          </a:prstGeom>
        </p:spPr>
      </p:pic>
    </p:spTree>
    <p:extLst>
      <p:ext uri="{BB962C8B-B14F-4D97-AF65-F5344CB8AC3E}">
        <p14:creationId xmlns:p14="http://schemas.microsoft.com/office/powerpoint/2010/main" val="36916574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332656"/>
            <a:ext cx="8595360" cy="5903552"/>
          </a:xfrm>
        </p:spPr>
        <p:txBody>
          <a:bodyPr/>
          <a:lstStyle/>
          <a:p>
            <a:endParaRPr lang="en-US" altLang="zh-CN" dirty="0" smtClean="0"/>
          </a:p>
          <a:p>
            <a:endParaRPr lang="en-US" altLang="zh-CN" dirty="0"/>
          </a:p>
          <a:p>
            <a:r>
              <a:rPr lang="zh-CN" altLang="en-US" sz="2400" dirty="0" smtClean="0">
                <a:solidFill>
                  <a:srgbClr val="002060"/>
                </a:solidFill>
              </a:rPr>
              <a:t>意</a:t>
            </a:r>
            <a:r>
              <a:rPr lang="zh-CN" altLang="en-US" sz="2400" dirty="0">
                <a:solidFill>
                  <a:srgbClr val="002060"/>
                </a:solidFill>
              </a:rPr>
              <a:t>向锁</a:t>
            </a:r>
            <a:r>
              <a:rPr lang="en-US" altLang="zh-CN" sz="2400" dirty="0">
                <a:solidFill>
                  <a:srgbClr val="002060"/>
                </a:solidFill>
              </a:rPr>
              <a:t>(IS,IU,IX):</a:t>
            </a:r>
            <a:r>
              <a:rPr lang="zh-CN" altLang="en-US" sz="2400" dirty="0"/>
              <a:t>意向锁与其说是锁，倒不如说更像一个指示器。在</a:t>
            </a:r>
            <a:r>
              <a:rPr lang="en-US" altLang="zh-CN" sz="2400" dirty="0"/>
              <a:t>SQL Server</a:t>
            </a:r>
            <a:r>
              <a:rPr lang="zh-CN" altLang="en-US" sz="2400" dirty="0"/>
              <a:t>中，资源是有层次的，一个表中可以包含</a:t>
            </a:r>
            <a:r>
              <a:rPr lang="en-US" altLang="zh-CN" sz="2400" dirty="0"/>
              <a:t>N</a:t>
            </a:r>
            <a:r>
              <a:rPr lang="zh-CN" altLang="en-US" sz="2400" dirty="0"/>
              <a:t>个页，而一个页中可以包含</a:t>
            </a:r>
            <a:r>
              <a:rPr lang="en-US" altLang="zh-CN" sz="2400" dirty="0"/>
              <a:t>N</a:t>
            </a:r>
            <a:r>
              <a:rPr lang="zh-CN" altLang="en-US" sz="2400" dirty="0"/>
              <a:t>个行</a:t>
            </a:r>
            <a:r>
              <a:rPr lang="zh-CN" altLang="en-US" sz="2400" dirty="0" smtClean="0"/>
              <a:t>。</a:t>
            </a:r>
            <a:endParaRPr lang="en-US" altLang="zh-CN" sz="2400" dirty="0" smtClean="0"/>
          </a:p>
          <a:p>
            <a:endParaRPr lang="en-US" altLang="zh-CN" sz="2400" dirty="0"/>
          </a:p>
          <a:p>
            <a:r>
              <a:rPr lang="zh-CN" altLang="en-US" sz="2400" dirty="0" smtClean="0"/>
              <a:t>当</a:t>
            </a:r>
            <a:r>
              <a:rPr lang="zh-CN" altLang="en-US" sz="2400" dirty="0"/>
              <a:t>我们在某一个行中加了锁时。可以理解成包含这个行的页，和表的一部分已经被锁定</a:t>
            </a:r>
            <a:r>
              <a:rPr lang="zh-CN" altLang="en-US" sz="2400" dirty="0" smtClean="0"/>
              <a:t>。</a:t>
            </a:r>
            <a:endParaRPr lang="en-US" altLang="zh-CN" sz="2400" dirty="0" smtClean="0"/>
          </a:p>
          <a:p>
            <a:endParaRPr lang="en-US" altLang="zh-CN" sz="2400" dirty="0"/>
          </a:p>
          <a:p>
            <a:r>
              <a:rPr lang="zh-CN" altLang="en-US" sz="2400" dirty="0" smtClean="0"/>
              <a:t>当</a:t>
            </a:r>
            <a:r>
              <a:rPr lang="zh-CN" altLang="en-US" sz="2400" dirty="0"/>
              <a:t>另一个查询需要锁定页或是表时，再一行行去看这个页和表中所包含的数据是否被锁定就有点太痛苦了</a:t>
            </a:r>
            <a:r>
              <a:rPr lang="zh-CN" altLang="en-US" sz="2400" dirty="0" smtClean="0"/>
              <a:t>。</a:t>
            </a:r>
            <a:endParaRPr lang="en-US" altLang="zh-CN" sz="2400" dirty="0" smtClean="0"/>
          </a:p>
          <a:p>
            <a:endParaRPr lang="en-US" altLang="zh-CN" sz="2400" dirty="0"/>
          </a:p>
          <a:p>
            <a:endParaRPr lang="en-US" altLang="zh-CN" sz="2400" dirty="0" smtClean="0"/>
          </a:p>
        </p:txBody>
      </p:sp>
    </p:spTree>
    <p:extLst>
      <p:ext uri="{BB962C8B-B14F-4D97-AF65-F5344CB8AC3E}">
        <p14:creationId xmlns:p14="http://schemas.microsoft.com/office/powerpoint/2010/main" val="42826698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98448"/>
            <a:ext cx="8595360" cy="1482480"/>
          </a:xfrm>
        </p:spPr>
        <p:txBody>
          <a:bodyPr>
            <a:normAutofit fontScale="85000" lnSpcReduction="20000"/>
          </a:bodyPr>
          <a:lstStyle/>
          <a:p>
            <a:r>
              <a:rPr lang="zh-CN" altLang="en-US" dirty="0"/>
              <a:t>因此</a:t>
            </a:r>
            <a:r>
              <a:rPr lang="en-US" altLang="zh-CN" dirty="0"/>
              <a:t>SQL Server</a:t>
            </a:r>
            <a:r>
              <a:rPr lang="zh-CN" altLang="en-US" dirty="0"/>
              <a:t>锁定一个粒度比较低的资源时，会在其父资源上加上意向锁，告诉其他查询这个资源的某一部分已经上锁。比如，当我们更新一个表中的某一行时，其所在的页和表都会获得意向排他</a:t>
            </a:r>
            <a:r>
              <a:rPr lang="zh-CN" altLang="en-US" dirty="0" smtClean="0"/>
              <a:t>锁</a:t>
            </a:r>
            <a:r>
              <a:rPr lang="en-US" altLang="zh-CN" dirty="0" smtClean="0"/>
              <a:t>.</a:t>
            </a:r>
            <a:endParaRPr lang="zh-CN" altLang="en-US" dirty="0"/>
          </a:p>
          <a:p>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3140968"/>
            <a:ext cx="8136904" cy="2016224"/>
          </a:xfrm>
          <a:prstGeom prst="rect">
            <a:avLst/>
          </a:prstGeom>
        </p:spPr>
      </p:pic>
    </p:spTree>
    <p:extLst>
      <p:ext uri="{BB962C8B-B14F-4D97-AF65-F5344CB8AC3E}">
        <p14:creationId xmlns:p14="http://schemas.microsoft.com/office/powerpoint/2010/main" val="35854135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692696"/>
            <a:ext cx="8229600" cy="684312"/>
          </a:xfrm>
        </p:spPr>
        <p:txBody>
          <a:bodyPr>
            <a:normAutofit/>
          </a:bodyPr>
          <a:lstStyle/>
          <a:p>
            <a:r>
              <a:rPr lang="zh-CN" altLang="en-US" b="1" dirty="0" smtClean="0">
                <a:solidFill>
                  <a:srgbClr val="002060"/>
                </a:solidFill>
              </a:rPr>
              <a:t>练习</a:t>
            </a:r>
            <a:r>
              <a:rPr lang="en-US" altLang="zh-CN" b="1" dirty="0" smtClean="0">
                <a:solidFill>
                  <a:srgbClr val="002060"/>
                </a:solidFill>
              </a:rPr>
              <a:t>6</a:t>
            </a:r>
            <a:r>
              <a:rPr lang="zh-CN" altLang="en-US" b="1" dirty="0" smtClean="0">
                <a:solidFill>
                  <a:srgbClr val="002060"/>
                </a:solidFill>
              </a:rPr>
              <a:t>：如何删除大表？</a:t>
            </a:r>
            <a:endParaRPr lang="zh-CN" altLang="en-US" b="1" dirty="0">
              <a:solidFill>
                <a:srgbClr val="002060"/>
              </a:solidFill>
            </a:endParaRPr>
          </a:p>
        </p:txBody>
      </p:sp>
      <p:sp>
        <p:nvSpPr>
          <p:cNvPr id="2" name="Content Placeholder 1"/>
          <p:cNvSpPr>
            <a:spLocks noGrp="1"/>
          </p:cNvSpPr>
          <p:nvPr>
            <p:ph idx="1"/>
          </p:nvPr>
        </p:nvSpPr>
        <p:spPr>
          <a:xfrm>
            <a:off x="457200" y="1988840"/>
            <a:ext cx="8229600" cy="4107160"/>
          </a:xfrm>
        </p:spPr>
        <p:txBody>
          <a:bodyPr/>
          <a:lstStyle/>
          <a:p>
            <a:r>
              <a:rPr lang="en-US" altLang="zh-CN" dirty="0"/>
              <a:t>Assume there is a big table, the count of rows is around 1000000000 and the size is around </a:t>
            </a:r>
            <a:r>
              <a:rPr lang="en-US" altLang="zh-CN" dirty="0" smtClean="0"/>
              <a:t>30 </a:t>
            </a:r>
            <a:r>
              <a:rPr lang="en-US" altLang="zh-CN" dirty="0"/>
              <a:t>G.</a:t>
            </a:r>
          </a:p>
          <a:p>
            <a:endParaRPr lang="zh-CN" altLang="en-US" dirty="0"/>
          </a:p>
        </p:txBody>
      </p:sp>
    </p:spTree>
    <p:extLst>
      <p:ext uri="{BB962C8B-B14F-4D97-AF65-F5344CB8AC3E}">
        <p14:creationId xmlns:p14="http://schemas.microsoft.com/office/powerpoint/2010/main" val="2370971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608112"/>
          </a:xfrm>
        </p:spPr>
        <p:txBody>
          <a:bodyPr>
            <a:normAutofit fontScale="90000"/>
          </a:bodyPr>
          <a:lstStyle/>
          <a:p>
            <a:r>
              <a:rPr lang="zh-CN" altLang="en-US" dirty="0">
                <a:solidFill>
                  <a:srgbClr val="C00000"/>
                </a:solidFill>
              </a:rPr>
              <a:t>索引</a:t>
            </a:r>
          </a:p>
        </p:txBody>
      </p:sp>
      <p:sp>
        <p:nvSpPr>
          <p:cNvPr id="3" name="Content Placeholder 2"/>
          <p:cNvSpPr>
            <a:spLocks noGrp="1"/>
          </p:cNvSpPr>
          <p:nvPr>
            <p:ph idx="1"/>
          </p:nvPr>
        </p:nvSpPr>
        <p:spPr>
          <a:xfrm>
            <a:off x="274320" y="1052736"/>
            <a:ext cx="8595360" cy="1944216"/>
          </a:xfrm>
        </p:spPr>
        <p:txBody>
          <a:bodyPr>
            <a:normAutofit fontScale="70000" lnSpcReduction="20000"/>
          </a:bodyPr>
          <a:lstStyle/>
          <a:p>
            <a:r>
              <a:rPr lang="zh-CN" altLang="en-US" dirty="0"/>
              <a:t>索引是对数据库表中一列或多列的值进行排序的一种结构，使用索引可快速访问数据库表中的特定信息。</a:t>
            </a:r>
          </a:p>
          <a:p>
            <a:r>
              <a:rPr lang="zh-CN" altLang="en-US" dirty="0"/>
              <a:t>精简来说，索引是一种结构</a:t>
            </a:r>
            <a:r>
              <a:rPr lang="en-US" altLang="zh-CN" dirty="0"/>
              <a:t>.</a:t>
            </a:r>
            <a:r>
              <a:rPr lang="zh-CN" altLang="en-US" dirty="0"/>
              <a:t>在</a:t>
            </a:r>
            <a:r>
              <a:rPr lang="en-US" altLang="zh-CN" dirty="0"/>
              <a:t>SQL Server</a:t>
            </a:r>
            <a:r>
              <a:rPr lang="zh-CN" altLang="en-US" dirty="0"/>
              <a:t>中，索引和表（这里指的是加了聚集索引的表）的存储结构是一样的</a:t>
            </a:r>
            <a:r>
              <a:rPr lang="en-US" altLang="zh-CN" dirty="0"/>
              <a:t>,</a:t>
            </a:r>
            <a:r>
              <a:rPr lang="zh-CN" altLang="en-US" dirty="0"/>
              <a:t>都是</a:t>
            </a:r>
            <a:r>
              <a:rPr lang="en-US" altLang="zh-CN" dirty="0"/>
              <a:t>B</a:t>
            </a:r>
            <a:r>
              <a:rPr lang="zh-CN" altLang="en-US" dirty="0"/>
              <a:t>树，</a:t>
            </a:r>
            <a:r>
              <a:rPr lang="en-US" altLang="zh-CN" dirty="0"/>
              <a:t>B</a:t>
            </a:r>
            <a:r>
              <a:rPr lang="zh-CN" altLang="en-US" dirty="0"/>
              <a:t>树是一种用于查找的平衡多叉树</a:t>
            </a:r>
            <a:r>
              <a:rPr lang="en-US" altLang="zh-CN" dirty="0"/>
              <a:t>.</a:t>
            </a:r>
            <a:r>
              <a:rPr lang="zh-CN" altLang="en-US" dirty="0"/>
              <a:t>理解</a:t>
            </a:r>
            <a:r>
              <a:rPr lang="en-US" altLang="zh-CN" dirty="0"/>
              <a:t>B</a:t>
            </a:r>
            <a:r>
              <a:rPr lang="zh-CN" altLang="en-US" dirty="0"/>
              <a:t>树的概念如下图</a:t>
            </a:r>
            <a:r>
              <a:rPr lang="en-US" altLang="zh-CN" dirty="0"/>
              <a:t>:</a:t>
            </a:r>
            <a:endParaRPr lang="zh-CN" alt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2852936"/>
            <a:ext cx="8208912" cy="4005064"/>
          </a:xfrm>
          <a:prstGeom prst="rect">
            <a:avLst/>
          </a:prstGeom>
        </p:spPr>
      </p:pic>
    </p:spTree>
    <p:extLst>
      <p:ext uri="{BB962C8B-B14F-4D97-AF65-F5344CB8AC3E}">
        <p14:creationId xmlns:p14="http://schemas.microsoft.com/office/powerpoint/2010/main" val="6865776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340768"/>
            <a:ext cx="8595360" cy="5112568"/>
          </a:xfrm>
        </p:spPr>
        <p:txBody>
          <a:bodyPr>
            <a:normAutofit fontScale="70000" lnSpcReduction="20000"/>
          </a:bodyPr>
          <a:lstStyle/>
          <a:p>
            <a:r>
              <a:rPr lang="zh-CN" altLang="en-US" dirty="0"/>
              <a:t>在</a:t>
            </a:r>
            <a:r>
              <a:rPr lang="en-US" altLang="zh-CN" dirty="0"/>
              <a:t>SQL SERVER</a:t>
            </a:r>
            <a:r>
              <a:rPr lang="zh-CN" altLang="en-US" dirty="0"/>
              <a:t>中，存储的单位最小是页</a:t>
            </a:r>
            <a:r>
              <a:rPr lang="en-US" altLang="zh-CN" dirty="0"/>
              <a:t>(PAGE),</a:t>
            </a:r>
            <a:r>
              <a:rPr lang="zh-CN" altLang="en-US" dirty="0"/>
              <a:t>页是不可再分的。</a:t>
            </a:r>
            <a:r>
              <a:rPr lang="en-US" altLang="zh-CN" dirty="0"/>
              <a:t>SQL SERVER</a:t>
            </a:r>
            <a:r>
              <a:rPr lang="zh-CN" altLang="en-US" dirty="0"/>
              <a:t>对于页的读取，要么整个读取，要么完全不读取，没有折中</a:t>
            </a:r>
            <a:r>
              <a:rPr lang="en-US" altLang="zh-CN" dirty="0"/>
              <a:t>.</a:t>
            </a:r>
          </a:p>
          <a:p>
            <a:endParaRPr lang="en-US" altLang="zh-CN" dirty="0"/>
          </a:p>
          <a:p>
            <a:r>
              <a:rPr lang="zh-CN" altLang="en-US" dirty="0"/>
              <a:t>在数据库检索来说，对于磁盘</a:t>
            </a:r>
            <a:r>
              <a:rPr lang="en-US" altLang="zh-CN" dirty="0"/>
              <a:t>IO</a:t>
            </a:r>
            <a:r>
              <a:rPr lang="zh-CN" altLang="en-US" dirty="0"/>
              <a:t>扫描是最消耗时间的</a:t>
            </a:r>
            <a:r>
              <a:rPr lang="en-US" altLang="zh-CN" dirty="0"/>
              <a:t>.</a:t>
            </a:r>
            <a:r>
              <a:rPr lang="zh-CN" altLang="en-US" dirty="0"/>
              <a:t>因为磁盘扫描涉及很多物理特性，这些是相当消耗时间的。所以</a:t>
            </a:r>
            <a:r>
              <a:rPr lang="en-US" altLang="zh-CN" dirty="0"/>
              <a:t>B</a:t>
            </a:r>
            <a:r>
              <a:rPr lang="zh-CN" altLang="en-US" dirty="0"/>
              <a:t>树设计的初衷是为了减少对于磁盘的扫描次数</a:t>
            </a:r>
            <a:r>
              <a:rPr lang="zh-CN" altLang="en-US" dirty="0" smtClean="0"/>
              <a:t>。</a:t>
            </a:r>
            <a:endParaRPr lang="en-US" altLang="zh-CN" dirty="0" smtClean="0"/>
          </a:p>
          <a:p>
            <a:endParaRPr lang="en-US" altLang="zh-CN" dirty="0"/>
          </a:p>
          <a:p>
            <a:r>
              <a:rPr lang="zh-CN" altLang="en-US" dirty="0" smtClean="0"/>
              <a:t>如</a:t>
            </a:r>
            <a:r>
              <a:rPr lang="zh-CN" altLang="en-US" dirty="0"/>
              <a:t>果一个表或索引没有使用</a:t>
            </a:r>
            <a:r>
              <a:rPr lang="en-US" altLang="zh-CN" dirty="0"/>
              <a:t>B</a:t>
            </a:r>
            <a:r>
              <a:rPr lang="zh-CN" altLang="en-US" dirty="0"/>
              <a:t>树（对于没有聚集索引的表是使用堆</a:t>
            </a:r>
            <a:r>
              <a:rPr lang="en-US" altLang="zh-CN" dirty="0"/>
              <a:t>heap</a:t>
            </a:r>
            <a:r>
              <a:rPr lang="zh-CN" altLang="en-US" dirty="0"/>
              <a:t>存储</a:t>
            </a:r>
            <a:r>
              <a:rPr lang="en-US" altLang="zh-CN" dirty="0"/>
              <a:t>), </a:t>
            </a:r>
            <a:r>
              <a:rPr lang="zh-CN" altLang="en-US" dirty="0"/>
              <a:t>那么查找一个数据，需要在整个表包含的数据库页中全盘扫描。这无疑会大大加重</a:t>
            </a:r>
            <a:r>
              <a:rPr lang="en-US" altLang="zh-CN" dirty="0"/>
              <a:t>IO</a:t>
            </a:r>
            <a:r>
              <a:rPr lang="zh-CN" altLang="en-US" dirty="0"/>
              <a:t>负担</a:t>
            </a:r>
            <a:r>
              <a:rPr lang="en-US" altLang="zh-CN" dirty="0"/>
              <a:t>. </a:t>
            </a:r>
            <a:endParaRPr lang="en-US" altLang="zh-CN" dirty="0" smtClean="0"/>
          </a:p>
          <a:p>
            <a:endParaRPr lang="en-US" altLang="zh-CN" dirty="0"/>
          </a:p>
          <a:p>
            <a:r>
              <a:rPr lang="zh-CN" altLang="en-US" dirty="0" smtClean="0"/>
              <a:t>而</a:t>
            </a:r>
            <a:r>
              <a:rPr lang="zh-CN" altLang="en-US" dirty="0"/>
              <a:t>在</a:t>
            </a:r>
            <a:r>
              <a:rPr lang="en-US" altLang="zh-CN" dirty="0"/>
              <a:t>SQL SERVER</a:t>
            </a:r>
            <a:r>
              <a:rPr lang="zh-CN" altLang="en-US" dirty="0"/>
              <a:t>中使用</a:t>
            </a:r>
            <a:r>
              <a:rPr lang="en-US" altLang="zh-CN" dirty="0"/>
              <a:t>B</a:t>
            </a:r>
            <a:r>
              <a:rPr lang="zh-CN" altLang="en-US" dirty="0"/>
              <a:t>树进行存储，则仅仅需要将</a:t>
            </a:r>
            <a:r>
              <a:rPr lang="en-US" altLang="zh-CN" dirty="0"/>
              <a:t>B</a:t>
            </a:r>
            <a:r>
              <a:rPr lang="zh-CN" altLang="en-US" dirty="0"/>
              <a:t>树的根节点存入内存，经过几次查找后就可以找到存放所需数据的被叶子节点包含的页！进而避免的全盘扫描从而提高了性能。</a:t>
            </a:r>
          </a:p>
        </p:txBody>
      </p:sp>
    </p:spTree>
    <p:extLst>
      <p:ext uri="{BB962C8B-B14F-4D97-AF65-F5344CB8AC3E}">
        <p14:creationId xmlns:p14="http://schemas.microsoft.com/office/powerpoint/2010/main" val="20335620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678200"/>
            <a:ext cx="8595360" cy="2030720"/>
          </a:xfrm>
        </p:spPr>
        <p:txBody>
          <a:bodyPr>
            <a:normAutofit lnSpcReduction="10000"/>
          </a:bodyPr>
          <a:lstStyle/>
          <a:p>
            <a:r>
              <a:rPr lang="zh-CN" altLang="en-US" b="1" dirty="0" smtClean="0">
                <a:solidFill>
                  <a:srgbClr val="002060"/>
                </a:solidFill>
              </a:rPr>
              <a:t>聚</a:t>
            </a:r>
            <a:r>
              <a:rPr lang="zh-CN" altLang="en-US" b="1" dirty="0">
                <a:solidFill>
                  <a:srgbClr val="002060"/>
                </a:solidFill>
              </a:rPr>
              <a:t>集在索引中的定义</a:t>
            </a:r>
            <a:r>
              <a:rPr lang="en-US" altLang="zh-CN" b="1" dirty="0">
                <a:solidFill>
                  <a:srgbClr val="002060"/>
                </a:solidFill>
              </a:rPr>
              <a:t>:</a:t>
            </a:r>
          </a:p>
          <a:p>
            <a:r>
              <a:rPr lang="zh-CN" altLang="en-US" dirty="0"/>
              <a:t>为了提高某个属性</a:t>
            </a:r>
            <a:r>
              <a:rPr lang="en-US" altLang="zh-CN" dirty="0"/>
              <a:t>(</a:t>
            </a:r>
            <a:r>
              <a:rPr lang="zh-CN" altLang="en-US" dirty="0"/>
              <a:t>或属性组</a:t>
            </a:r>
            <a:r>
              <a:rPr lang="en-US" altLang="zh-CN" dirty="0"/>
              <a:t>)</a:t>
            </a:r>
            <a:r>
              <a:rPr lang="zh-CN" altLang="en-US" dirty="0"/>
              <a:t>的查询速度，把这个或这些属性</a:t>
            </a:r>
            <a:r>
              <a:rPr lang="en-US" altLang="zh-CN" dirty="0"/>
              <a:t>(</a:t>
            </a:r>
            <a:r>
              <a:rPr lang="zh-CN" altLang="en-US" dirty="0"/>
              <a:t>称为聚集码</a:t>
            </a:r>
            <a:r>
              <a:rPr lang="en-US" altLang="zh-CN" dirty="0"/>
              <a:t>)</a:t>
            </a:r>
            <a:r>
              <a:rPr lang="zh-CN" altLang="en-US" dirty="0"/>
              <a:t>上具有相同值的元组集中存放在连续的物理块称为聚集</a:t>
            </a:r>
            <a:r>
              <a:rPr lang="zh-CN" altLang="en-US" dirty="0" smtClean="0"/>
              <a:t>。</a:t>
            </a:r>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2708920"/>
            <a:ext cx="8208912" cy="4149080"/>
          </a:xfrm>
          <a:prstGeom prst="rect">
            <a:avLst/>
          </a:prstGeom>
        </p:spPr>
      </p:pic>
    </p:spTree>
    <p:extLst>
      <p:ext uri="{BB962C8B-B14F-4D97-AF65-F5344CB8AC3E}">
        <p14:creationId xmlns:p14="http://schemas.microsoft.com/office/powerpoint/2010/main" val="3044552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324" y="476672"/>
            <a:ext cx="8595360" cy="1944216"/>
          </a:xfrm>
        </p:spPr>
        <p:txBody>
          <a:bodyPr>
            <a:normAutofit fontScale="92500" lnSpcReduction="10000"/>
          </a:bodyPr>
          <a:lstStyle/>
          <a:p>
            <a:r>
              <a:rPr lang="zh-CN" altLang="en-US" dirty="0" smtClean="0"/>
              <a:t>在</a:t>
            </a:r>
            <a:r>
              <a:rPr lang="en-US" altLang="zh-CN" dirty="0"/>
              <a:t>SQL SERVER</a:t>
            </a:r>
            <a:r>
              <a:rPr lang="zh-CN" altLang="en-US" dirty="0"/>
              <a:t>中，聚集索引的存储是以</a:t>
            </a:r>
            <a:r>
              <a:rPr lang="en-US" altLang="zh-CN" dirty="0"/>
              <a:t>B</a:t>
            </a:r>
            <a:r>
              <a:rPr lang="zh-CN" altLang="en-US" dirty="0"/>
              <a:t>树存储，</a:t>
            </a:r>
            <a:r>
              <a:rPr lang="en-US" altLang="zh-CN" dirty="0"/>
              <a:t>B</a:t>
            </a:r>
            <a:r>
              <a:rPr lang="zh-CN" altLang="en-US" dirty="0"/>
              <a:t>树的叶子直接存储聚集索引的数据</a:t>
            </a:r>
            <a:r>
              <a:rPr lang="en-US" altLang="zh-CN" dirty="0"/>
              <a:t>.</a:t>
            </a:r>
          </a:p>
          <a:p>
            <a:r>
              <a:rPr lang="en-US" altLang="zh-CN" dirty="0"/>
              <a:t> </a:t>
            </a:r>
            <a:r>
              <a:rPr lang="zh-CN" altLang="en-US" dirty="0"/>
              <a:t>因为聚集索引改变的是其所在表的物理存储顺序，所以每个表只能有一个聚集索引</a:t>
            </a:r>
            <a:r>
              <a:rPr lang="en-US" altLang="zh-CN" dirty="0"/>
              <a:t>.</a:t>
            </a:r>
            <a:endParaRPr lang="zh-CN"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2420888"/>
            <a:ext cx="8136904" cy="4437504"/>
          </a:xfrm>
          <a:prstGeom prst="rect">
            <a:avLst/>
          </a:prstGeom>
        </p:spPr>
      </p:pic>
    </p:spTree>
    <p:extLst>
      <p:ext uri="{BB962C8B-B14F-4D97-AF65-F5344CB8AC3E}">
        <p14:creationId xmlns:p14="http://schemas.microsoft.com/office/powerpoint/2010/main" val="3311619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555028"/>
            <a:ext cx="8229600" cy="1073771"/>
          </a:xfrm>
        </p:spPr>
        <p:txBody>
          <a:bodyPr>
            <a:normAutofit/>
          </a:bodyPr>
          <a:lstStyle/>
          <a:p>
            <a:r>
              <a:rPr lang="zh-CN" altLang="en-US" dirty="0"/>
              <a:t>比如简单两个表连接学生表</a:t>
            </a:r>
            <a:r>
              <a:rPr lang="en-US" altLang="zh-CN" dirty="0"/>
              <a:t>(Student)</a:t>
            </a:r>
            <a:r>
              <a:rPr lang="zh-CN" altLang="en-US" dirty="0"/>
              <a:t>和班级</a:t>
            </a:r>
            <a:r>
              <a:rPr lang="en-US" altLang="zh-CN" dirty="0"/>
              <a:t>(Class)</a:t>
            </a:r>
            <a:r>
              <a:rPr lang="zh-CN" altLang="en-US" dirty="0"/>
              <a:t>表</a:t>
            </a:r>
            <a:r>
              <a:rPr lang="zh-CN" altLang="en-US" dirty="0" smtClean="0"/>
              <a:t>，</a:t>
            </a:r>
            <a:r>
              <a:rPr lang="zh-CN" altLang="en-US" dirty="0"/>
              <a:t>如下</a:t>
            </a:r>
            <a:r>
              <a:rPr lang="zh-CN" altLang="en-US" dirty="0" smtClean="0"/>
              <a:t>图及笛卡尔乘积图</a:t>
            </a:r>
            <a:r>
              <a:rPr lang="en-US" altLang="zh-CN" dirty="0" smtClean="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272" y="1429940"/>
            <a:ext cx="3094668" cy="172819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8452" y="1429940"/>
            <a:ext cx="3013828" cy="172819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600" y="3140968"/>
            <a:ext cx="6120680" cy="3456384"/>
          </a:xfrm>
          <a:prstGeom prst="rect">
            <a:avLst/>
          </a:prstGeom>
        </p:spPr>
      </p:pic>
    </p:spTree>
    <p:extLst>
      <p:ext uri="{BB962C8B-B14F-4D97-AF65-F5344CB8AC3E}">
        <p14:creationId xmlns:p14="http://schemas.microsoft.com/office/powerpoint/2010/main" val="19861400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836712"/>
            <a:ext cx="8595360" cy="2376264"/>
          </a:xfrm>
        </p:spPr>
        <p:txBody>
          <a:bodyPr>
            <a:normAutofit fontScale="70000" lnSpcReduction="20000"/>
          </a:bodyPr>
          <a:lstStyle/>
          <a:p>
            <a:endParaRPr lang="en-US" altLang="zh-CN" dirty="0" smtClean="0"/>
          </a:p>
          <a:p>
            <a:r>
              <a:rPr lang="zh-CN" altLang="en-US" dirty="0" smtClean="0"/>
              <a:t>在</a:t>
            </a:r>
            <a:r>
              <a:rPr lang="en-US" altLang="zh-CN" dirty="0"/>
              <a:t>SQL Server</a:t>
            </a:r>
            <a:r>
              <a:rPr lang="zh-CN" altLang="en-US" dirty="0"/>
              <a:t>中，数据是按页进行存放的。而为表加上聚集索引后，</a:t>
            </a:r>
            <a:r>
              <a:rPr lang="en-US" altLang="zh-CN" dirty="0"/>
              <a:t>SQL Server</a:t>
            </a:r>
            <a:r>
              <a:rPr lang="zh-CN" altLang="en-US" dirty="0"/>
              <a:t>对于数据的查找就是按照聚集索引的列作为关键字进行了</a:t>
            </a:r>
            <a:r>
              <a:rPr lang="zh-CN" altLang="en-US" dirty="0" smtClean="0"/>
              <a:t>。</a:t>
            </a:r>
            <a:endParaRPr lang="en-US" altLang="zh-CN" dirty="0" smtClean="0"/>
          </a:p>
          <a:p>
            <a:endParaRPr lang="en-US" altLang="zh-CN" dirty="0"/>
          </a:p>
          <a:p>
            <a:r>
              <a:rPr lang="zh-CN" altLang="en-US" dirty="0" smtClean="0"/>
              <a:t>因</a:t>
            </a:r>
            <a:r>
              <a:rPr lang="zh-CN" altLang="en-US" dirty="0"/>
              <a:t>此对于聚集索引的选择对性能的影响就变得十分重要了。对于有特殊业务要求的表，则需要按实际情况进行选择。</a:t>
            </a:r>
            <a:endParaRPr lang="en-US" altLang="zh-CN" dirty="0" smtClean="0"/>
          </a:p>
          <a:p>
            <a:endParaRPr lang="en-US" altLang="zh-CN" dirty="0" smtClean="0"/>
          </a:p>
        </p:txBody>
      </p:sp>
      <p:sp>
        <p:nvSpPr>
          <p:cNvPr id="4" name="Striped Right Arrow 3"/>
          <p:cNvSpPr/>
          <p:nvPr/>
        </p:nvSpPr>
        <p:spPr>
          <a:xfrm>
            <a:off x="683568" y="4293096"/>
            <a:ext cx="7992888" cy="13681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聚集索引列的选择</a:t>
            </a:r>
          </a:p>
        </p:txBody>
      </p:sp>
    </p:spTree>
    <p:extLst>
      <p:ext uri="{BB962C8B-B14F-4D97-AF65-F5344CB8AC3E}">
        <p14:creationId xmlns:p14="http://schemas.microsoft.com/office/powerpoint/2010/main" val="41065180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68760"/>
            <a:ext cx="8595360" cy="5328592"/>
          </a:xfrm>
        </p:spPr>
        <p:txBody>
          <a:bodyPr>
            <a:normAutofit/>
          </a:bodyPr>
          <a:lstStyle/>
          <a:p>
            <a:pPr>
              <a:buFont typeface="Wingdings" panose="05000000000000000000" pitchFamily="2" charset="2"/>
              <a:buChar char="ü"/>
            </a:pPr>
            <a:r>
              <a:rPr lang="zh-CN" altLang="en-US" b="1" dirty="0"/>
              <a:t>聚集索引所在的列或列的组合最好是唯一</a:t>
            </a:r>
            <a:r>
              <a:rPr lang="zh-CN" altLang="en-US" b="1" dirty="0" smtClean="0"/>
              <a:t>的</a:t>
            </a:r>
            <a:endParaRPr lang="en-US" altLang="zh-CN" b="1" dirty="0" smtClean="0"/>
          </a:p>
          <a:p>
            <a:pPr>
              <a:buFont typeface="Wingdings" panose="05000000000000000000" pitchFamily="2" charset="2"/>
              <a:buChar char="ü"/>
            </a:pPr>
            <a:endParaRPr lang="en-US" altLang="zh-CN" b="1" dirty="0" smtClean="0"/>
          </a:p>
          <a:p>
            <a:pPr>
              <a:buFont typeface="Wingdings" panose="05000000000000000000" pitchFamily="2" charset="2"/>
              <a:buChar char="ü"/>
            </a:pPr>
            <a:r>
              <a:rPr lang="zh-CN" altLang="en-US" b="1" dirty="0"/>
              <a:t>最好使用窄列或窄列组合作为聚集索引</a:t>
            </a:r>
            <a:r>
              <a:rPr lang="zh-CN" altLang="en-US" b="1" dirty="0" smtClean="0"/>
              <a:t>列</a:t>
            </a:r>
            <a:endParaRPr lang="en-US" altLang="zh-CN" b="1" dirty="0" smtClean="0"/>
          </a:p>
          <a:p>
            <a:pPr>
              <a:buFont typeface="Wingdings" panose="05000000000000000000" pitchFamily="2" charset="2"/>
              <a:buChar char="ü"/>
            </a:pPr>
            <a:endParaRPr lang="en-US" altLang="zh-CN" b="1" dirty="0" smtClean="0"/>
          </a:p>
          <a:p>
            <a:pPr>
              <a:buFont typeface="Wingdings" panose="05000000000000000000" pitchFamily="2" charset="2"/>
              <a:buChar char="ü"/>
            </a:pPr>
            <a:r>
              <a:rPr lang="zh-CN" altLang="en-US" b="1" dirty="0"/>
              <a:t>使用值很少变动的列或列的组合作为聚集索引</a:t>
            </a:r>
            <a:r>
              <a:rPr lang="zh-CN" altLang="en-US" b="1" dirty="0" smtClean="0"/>
              <a:t>列</a:t>
            </a:r>
            <a:endParaRPr lang="en-US" altLang="zh-CN" b="1" dirty="0" smtClean="0"/>
          </a:p>
          <a:p>
            <a:pPr>
              <a:buFont typeface="Wingdings" panose="05000000000000000000" pitchFamily="2" charset="2"/>
              <a:buChar char="ü"/>
            </a:pPr>
            <a:endParaRPr lang="zh-CN" altLang="en-US" b="1" dirty="0"/>
          </a:p>
          <a:p>
            <a:pPr>
              <a:buFont typeface="Wingdings" panose="05000000000000000000" pitchFamily="2" charset="2"/>
              <a:buChar char="ü"/>
            </a:pPr>
            <a:r>
              <a:rPr lang="zh-CN" altLang="en-US" b="1" dirty="0"/>
              <a:t>最好使用自增列作为聚集索引列</a:t>
            </a:r>
          </a:p>
          <a:p>
            <a:endParaRPr lang="zh-CN" altLang="en-US" b="1" dirty="0">
              <a:solidFill>
                <a:srgbClr val="C00000"/>
              </a:solidFill>
            </a:endParaRPr>
          </a:p>
          <a:p>
            <a:endParaRPr lang="zh-CN" altLang="en-US" b="1" dirty="0">
              <a:solidFill>
                <a:srgbClr val="C00000"/>
              </a:solidFill>
            </a:endParaRPr>
          </a:p>
          <a:p>
            <a:endParaRPr lang="en-US" altLang="zh-CN" dirty="0" smtClean="0"/>
          </a:p>
        </p:txBody>
      </p:sp>
    </p:spTree>
    <p:extLst>
      <p:ext uri="{BB962C8B-B14F-4D97-AF65-F5344CB8AC3E}">
        <p14:creationId xmlns:p14="http://schemas.microsoft.com/office/powerpoint/2010/main" val="6464163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36712"/>
            <a:ext cx="8591550" cy="608111"/>
          </a:xfrm>
        </p:spPr>
        <p:txBody>
          <a:bodyPr>
            <a:normAutofit fontScale="90000"/>
          </a:bodyPr>
          <a:lstStyle/>
          <a:p>
            <a:r>
              <a:rPr lang="zh-CN" altLang="en-US" b="1" dirty="0" smtClean="0">
                <a:solidFill>
                  <a:srgbClr val="002060"/>
                </a:solidFill>
              </a:rPr>
              <a:t>非聚集索引</a:t>
            </a:r>
            <a:endParaRPr lang="zh-CN" altLang="en-US" b="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r>
              <a:rPr lang="zh-CN" altLang="en-US" dirty="0"/>
              <a:t>因为每个表只能有一个聚集索引，如果我们对一个表的查询不仅仅限于在聚集索引上的字段。我们又对聚集索引列之外还有索引的要求，那么就需要非聚集索引了</a:t>
            </a:r>
            <a:r>
              <a:rPr lang="en-US" altLang="zh-CN" dirty="0"/>
              <a:t>.</a:t>
            </a:r>
          </a:p>
          <a:p>
            <a:endParaRPr lang="en-US" altLang="zh-CN" dirty="0"/>
          </a:p>
          <a:p>
            <a:r>
              <a:rPr lang="zh-CN" altLang="en-US" dirty="0" smtClean="0"/>
              <a:t>非</a:t>
            </a:r>
            <a:r>
              <a:rPr lang="zh-CN" altLang="en-US" dirty="0"/>
              <a:t>聚集索引，本质上来说也是聚集索引的一种</a:t>
            </a:r>
            <a:r>
              <a:rPr lang="en-US" altLang="zh-CN" dirty="0"/>
              <a:t>.</a:t>
            </a:r>
            <a:r>
              <a:rPr lang="zh-CN" altLang="en-US" dirty="0"/>
              <a:t>非聚集索引并不改变其所在表的物理结构，而是额外生成一个聚集索引的</a:t>
            </a:r>
            <a:r>
              <a:rPr lang="en-US" altLang="zh-CN" dirty="0"/>
              <a:t>B</a:t>
            </a:r>
            <a:r>
              <a:rPr lang="zh-CN" altLang="en-US" dirty="0"/>
              <a:t>树结</a:t>
            </a:r>
            <a:r>
              <a:rPr lang="zh-CN" altLang="en-US" dirty="0" smtClean="0"/>
              <a:t>构。</a:t>
            </a:r>
            <a:endParaRPr lang="en-US" altLang="zh-CN" dirty="0" smtClean="0"/>
          </a:p>
          <a:p>
            <a:endParaRPr lang="en-US" altLang="zh-CN" dirty="0"/>
          </a:p>
          <a:p>
            <a:r>
              <a:rPr lang="zh-CN" altLang="en-US" dirty="0" smtClean="0"/>
              <a:t>但</a:t>
            </a:r>
            <a:r>
              <a:rPr lang="zh-CN" altLang="en-US" dirty="0"/>
              <a:t>叶子节点是对于其所在表的引用</a:t>
            </a:r>
            <a:r>
              <a:rPr lang="en-US" altLang="zh-CN" dirty="0"/>
              <a:t>,</a:t>
            </a:r>
            <a:r>
              <a:rPr lang="zh-CN" altLang="en-US" dirty="0"/>
              <a:t>这个引用分为两种，如果其所在表上没有聚集索引，则引用行号。如果其所在表上已经有了聚集索引，则引用聚集索引的页</a:t>
            </a:r>
            <a:r>
              <a:rPr lang="en-US" altLang="zh-CN" dirty="0"/>
              <a:t>.</a:t>
            </a:r>
            <a:endParaRPr lang="zh-CN" altLang="en-US" dirty="0"/>
          </a:p>
        </p:txBody>
      </p:sp>
    </p:spTree>
    <p:extLst>
      <p:ext uri="{BB962C8B-B14F-4D97-AF65-F5344CB8AC3E}">
        <p14:creationId xmlns:p14="http://schemas.microsoft.com/office/powerpoint/2010/main" val="40758190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1" y="0"/>
            <a:ext cx="9143999" cy="6857999"/>
          </a:xfrm>
          <a:prstGeom prst="rect">
            <a:avLst/>
          </a:prstGeom>
        </p:spPr>
      </p:pic>
    </p:spTree>
    <p:extLst>
      <p:ext uri="{BB962C8B-B14F-4D97-AF65-F5344CB8AC3E}">
        <p14:creationId xmlns:p14="http://schemas.microsoft.com/office/powerpoint/2010/main" val="33795755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2664"/>
            <a:ext cx="9144000" cy="5378008"/>
          </a:xfrm>
        </p:spPr>
      </p:pic>
      <p:sp>
        <p:nvSpPr>
          <p:cNvPr id="5" name="Rectangle 4"/>
          <p:cNvSpPr/>
          <p:nvPr/>
        </p:nvSpPr>
        <p:spPr>
          <a:xfrm>
            <a:off x="0" y="5380672"/>
            <a:ext cx="9144000" cy="1477328"/>
          </a:xfrm>
          <a:prstGeom prst="rect">
            <a:avLst/>
          </a:prstGeom>
        </p:spPr>
        <p:txBody>
          <a:bodyPr wrap="square">
            <a:spAutoFit/>
          </a:bodyPr>
          <a:lstStyle/>
          <a:p>
            <a:r>
              <a:rPr lang="zh-CN" altLang="en-US" dirty="0"/>
              <a:t>非聚集索引也是一个</a:t>
            </a:r>
            <a:r>
              <a:rPr lang="en-US" altLang="zh-CN" dirty="0"/>
              <a:t>B</a:t>
            </a:r>
            <a:r>
              <a:rPr lang="zh-CN" altLang="en-US" dirty="0"/>
              <a:t>树结构，与聚集索引不同的是，</a:t>
            </a:r>
            <a:r>
              <a:rPr lang="en-US" altLang="zh-CN" dirty="0"/>
              <a:t>B</a:t>
            </a:r>
            <a:r>
              <a:rPr lang="zh-CN" altLang="en-US" dirty="0"/>
              <a:t>树的叶子节点存的是指向堆或聚集索引的指针</a:t>
            </a:r>
            <a:r>
              <a:rPr lang="en-US" altLang="zh-CN" dirty="0"/>
              <a:t>.</a:t>
            </a:r>
          </a:p>
          <a:p>
            <a:r>
              <a:rPr lang="en-US" altLang="zh-CN" dirty="0"/>
              <a:t> </a:t>
            </a:r>
            <a:r>
              <a:rPr lang="zh-CN" altLang="en-US" dirty="0" smtClean="0"/>
              <a:t>通</a:t>
            </a:r>
            <a:r>
              <a:rPr lang="zh-CN" altLang="en-US" dirty="0"/>
              <a:t>过非聚集索引的原理可以看出，如果其所在表的物理结构改变后，比如加上或是删除聚集索引，那么所有非聚集索引都需要被重建，这个对于性能的损耗是相当大的</a:t>
            </a:r>
            <a:r>
              <a:rPr lang="zh-CN" altLang="en-US" dirty="0" smtClean="0"/>
              <a:t>。</a:t>
            </a:r>
            <a:endParaRPr lang="en-US" altLang="zh-CN" dirty="0" smtClean="0"/>
          </a:p>
          <a:p>
            <a:endParaRPr lang="en-US" altLang="zh-CN" dirty="0"/>
          </a:p>
        </p:txBody>
      </p:sp>
    </p:spTree>
    <p:extLst>
      <p:ext uri="{BB962C8B-B14F-4D97-AF65-F5344CB8AC3E}">
        <p14:creationId xmlns:p14="http://schemas.microsoft.com/office/powerpoint/2010/main" val="41611440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20688"/>
            <a:ext cx="8591550" cy="608112"/>
          </a:xfrm>
        </p:spPr>
        <p:txBody>
          <a:bodyPr>
            <a:normAutofit fontScale="90000"/>
          </a:bodyPr>
          <a:lstStyle/>
          <a:p>
            <a:r>
              <a:rPr lang="zh-CN" altLang="en-US" b="1" dirty="0" smtClean="0">
                <a:solidFill>
                  <a:srgbClr val="002060"/>
                </a:solidFill>
              </a:rPr>
              <a:t>索引的使用以及重建</a:t>
            </a:r>
            <a:endParaRPr lang="zh-CN" altLang="en-US" b="1" dirty="0">
              <a:solidFill>
                <a:srgbClr val="002060"/>
              </a:solidFill>
            </a:endParaRPr>
          </a:p>
        </p:txBody>
      </p:sp>
      <p:sp>
        <p:nvSpPr>
          <p:cNvPr id="3" name="Content Placeholder 2"/>
          <p:cNvSpPr>
            <a:spLocks noGrp="1"/>
          </p:cNvSpPr>
          <p:nvPr>
            <p:ph idx="1"/>
          </p:nvPr>
        </p:nvSpPr>
        <p:spPr>
          <a:xfrm>
            <a:off x="274320" y="1268760"/>
            <a:ext cx="8595360" cy="5589240"/>
          </a:xfrm>
        </p:spPr>
        <p:txBody>
          <a:bodyPr/>
          <a:lstStyle/>
          <a:p>
            <a:pPr marL="0" indent="0">
              <a:buNone/>
            </a:pPr>
            <a:r>
              <a:rPr lang="zh-CN" altLang="en-US" sz="2400" dirty="0"/>
              <a:t>索引的使用并不需要显式使用，建立索引后查询分析器会自动找出最短路径使用索引</a:t>
            </a:r>
            <a:r>
              <a:rPr lang="en-US" altLang="zh-CN" sz="2400" dirty="0"/>
              <a:t>.</a:t>
            </a:r>
          </a:p>
          <a:p>
            <a:pPr marL="0" indent="0">
              <a:buNone/>
            </a:pPr>
            <a:r>
              <a:rPr lang="zh-CN" altLang="en-US" sz="2400" dirty="0"/>
              <a:t>但是有这种情况</a:t>
            </a:r>
            <a:r>
              <a:rPr lang="en-US" altLang="zh-CN" sz="2400" dirty="0"/>
              <a:t>.</a:t>
            </a:r>
            <a:r>
              <a:rPr lang="zh-CN" altLang="en-US" sz="2400" dirty="0"/>
              <a:t>当随着数据量的增长，产生了索引碎片后，很多存储的数据进行了不适当的跨页，会造成碎片</a:t>
            </a:r>
            <a:r>
              <a:rPr lang="en-US" altLang="zh-CN" sz="2400" dirty="0"/>
              <a:t>.</a:t>
            </a:r>
          </a:p>
          <a:p>
            <a:pPr marL="0" indent="0">
              <a:buNone/>
            </a:pPr>
            <a:r>
              <a:rPr lang="zh-CN" altLang="en-US" sz="2400" dirty="0"/>
              <a:t>我们需要重新建立索引以加快性能</a:t>
            </a:r>
            <a:r>
              <a:rPr lang="en-US" altLang="zh-CN" sz="2400" dirty="0" smtClean="0"/>
              <a:t>.</a:t>
            </a:r>
          </a:p>
          <a:p>
            <a:pPr marL="0" indent="0">
              <a:buNone/>
            </a:pPr>
            <a:endParaRPr lang="en-US" altLang="zh-CN" sz="2400" dirty="0"/>
          </a:p>
          <a:p>
            <a:pPr marL="0" indent="0">
              <a:buNone/>
            </a:pPr>
            <a:r>
              <a:rPr lang="en-US" altLang="zh-CN" sz="2400" dirty="0" smtClean="0"/>
              <a:t>alter </a:t>
            </a:r>
            <a:r>
              <a:rPr lang="en-US" altLang="zh-CN" sz="2400" dirty="0"/>
              <a:t>index </a:t>
            </a:r>
            <a:r>
              <a:rPr lang="en-US" altLang="zh-CN" sz="2400" dirty="0" err="1"/>
              <a:t>PK_Company</a:t>
            </a:r>
            <a:r>
              <a:rPr lang="en-US" altLang="zh-CN" sz="2400" dirty="0"/>
              <a:t> on [DEMO].[</a:t>
            </a:r>
            <a:r>
              <a:rPr lang="en-US" altLang="zh-CN" sz="2400" dirty="0" err="1"/>
              <a:t>dbo</a:t>
            </a:r>
            <a:r>
              <a:rPr lang="en-US" altLang="zh-CN" sz="2400" dirty="0"/>
              <a:t>].[Company] </a:t>
            </a:r>
            <a:r>
              <a:rPr lang="en-US" altLang="zh-CN" sz="2400" dirty="0" smtClean="0"/>
              <a:t>rebuild</a:t>
            </a:r>
          </a:p>
          <a:p>
            <a:endParaRPr lang="en-US" altLang="zh-CN" sz="2400" dirty="0"/>
          </a:p>
          <a:p>
            <a:r>
              <a:rPr lang="zh-CN" altLang="en-US" sz="2400" dirty="0"/>
              <a:t>还有一种情况是，当随着表数据量的增大，有时候需要更新表上的统计信息，让查询分析器根据这些信息选择路径，使用</a:t>
            </a:r>
            <a:r>
              <a:rPr lang="en-US" altLang="zh-CN" sz="2400" dirty="0"/>
              <a:t>:</a:t>
            </a:r>
          </a:p>
          <a:p>
            <a:r>
              <a:rPr lang="en-US" altLang="zh-CN" sz="2400" dirty="0"/>
              <a:t>UPDATE STATISTICS </a:t>
            </a:r>
            <a:r>
              <a:rPr lang="zh-CN" altLang="en-US" sz="2400" dirty="0"/>
              <a:t>表名</a:t>
            </a:r>
            <a:endParaRPr lang="en-US" altLang="zh-CN" sz="2400" dirty="0"/>
          </a:p>
        </p:txBody>
      </p:sp>
    </p:spTree>
    <p:extLst>
      <p:ext uri="{BB962C8B-B14F-4D97-AF65-F5344CB8AC3E}">
        <p14:creationId xmlns:p14="http://schemas.microsoft.com/office/powerpoint/2010/main" val="6171570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608112"/>
          </a:xfrm>
        </p:spPr>
        <p:txBody>
          <a:bodyPr>
            <a:normAutofit fontScale="90000"/>
          </a:bodyPr>
          <a:lstStyle/>
          <a:p>
            <a:r>
              <a:rPr lang="zh-CN" altLang="en-US" dirty="0">
                <a:solidFill>
                  <a:srgbClr val="002060"/>
                </a:solidFill>
              </a:rPr>
              <a:t>练</a:t>
            </a:r>
            <a:r>
              <a:rPr lang="zh-CN" altLang="en-US" dirty="0" smtClean="0">
                <a:solidFill>
                  <a:srgbClr val="002060"/>
                </a:solidFill>
              </a:rPr>
              <a:t>习</a:t>
            </a:r>
            <a:r>
              <a:rPr lang="en-US" altLang="zh-CN" dirty="0" smtClean="0">
                <a:solidFill>
                  <a:srgbClr val="002060"/>
                </a:solidFill>
              </a:rPr>
              <a:t>7</a:t>
            </a:r>
            <a:r>
              <a:rPr lang="zh-CN" altLang="en-US" dirty="0" smtClean="0">
                <a:solidFill>
                  <a:srgbClr val="002060"/>
                </a:solidFill>
              </a:rPr>
              <a:t>：</a:t>
            </a:r>
            <a:endParaRPr lang="zh-CN" altLang="en-US" dirty="0">
              <a:solidFill>
                <a:srgbClr val="002060"/>
              </a:solidFill>
            </a:endParaRPr>
          </a:p>
        </p:txBody>
      </p:sp>
      <p:sp>
        <p:nvSpPr>
          <p:cNvPr id="3" name="Content Placeholder 2"/>
          <p:cNvSpPr>
            <a:spLocks noGrp="1"/>
          </p:cNvSpPr>
          <p:nvPr>
            <p:ph idx="1"/>
          </p:nvPr>
        </p:nvSpPr>
        <p:spPr>
          <a:xfrm>
            <a:off x="457200" y="1196752"/>
            <a:ext cx="8229600" cy="4899248"/>
          </a:xfrm>
        </p:spPr>
        <p:txBody>
          <a:bodyPr/>
          <a:lstStyle/>
          <a:p>
            <a:r>
              <a:rPr lang="en-US" altLang="zh-CN" dirty="0" smtClean="0"/>
              <a:t>Assume there is a composite clustered index(column a, column b, column c), when will this index be used implicitly?</a:t>
            </a:r>
          </a:p>
          <a:p>
            <a:endParaRPr lang="en-US" altLang="zh-CN" dirty="0"/>
          </a:p>
          <a:p>
            <a:endParaRPr lang="zh-CN" altLang="en-US" dirty="0"/>
          </a:p>
        </p:txBody>
      </p:sp>
    </p:spTree>
    <p:extLst>
      <p:ext uri="{BB962C8B-B14F-4D97-AF65-F5344CB8AC3E}">
        <p14:creationId xmlns:p14="http://schemas.microsoft.com/office/powerpoint/2010/main" val="42022462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764704"/>
            <a:ext cx="8229600" cy="684312"/>
          </a:xfrm>
        </p:spPr>
        <p:txBody>
          <a:bodyPr>
            <a:normAutofit fontScale="90000"/>
          </a:bodyPr>
          <a:lstStyle/>
          <a:p>
            <a:r>
              <a:rPr lang="zh-CN" altLang="en-US" sz="2800" b="1" dirty="0" smtClean="0">
                <a:solidFill>
                  <a:srgbClr val="002060"/>
                </a:solidFill>
              </a:rPr>
              <a:t>练习</a:t>
            </a:r>
            <a:r>
              <a:rPr lang="en-US" altLang="zh-CN" sz="2800" b="1" dirty="0" smtClean="0">
                <a:solidFill>
                  <a:srgbClr val="002060"/>
                </a:solidFill>
              </a:rPr>
              <a:t>8</a:t>
            </a:r>
            <a:r>
              <a:rPr lang="zh-CN" altLang="en-US" sz="2800" b="1" dirty="0" smtClean="0">
                <a:solidFill>
                  <a:srgbClr val="002060"/>
                </a:solidFill>
              </a:rPr>
              <a:t>：</a:t>
            </a:r>
            <a:r>
              <a:rPr lang="en-US" altLang="zh-CN" sz="2800" b="1" dirty="0">
                <a:solidFill>
                  <a:srgbClr val="002060"/>
                </a:solidFill>
              </a:rPr>
              <a:t>Remove duplicate keys and keep only one entry</a:t>
            </a:r>
            <a:r>
              <a:rPr lang="en-US" altLang="zh-CN" sz="2800" b="1" dirty="0" smtClean="0">
                <a:solidFill>
                  <a:srgbClr val="002060"/>
                </a:solidFill>
              </a:rPr>
              <a:t>?</a:t>
            </a:r>
            <a:endParaRPr lang="zh-CN" altLang="en-US" sz="2800" b="1" dirty="0">
              <a:solidFill>
                <a:srgbClr val="002060"/>
              </a:solidFill>
            </a:endParaRPr>
          </a:p>
        </p:txBody>
      </p:sp>
      <p:sp>
        <p:nvSpPr>
          <p:cNvPr id="2" name="Content Placeholder 1"/>
          <p:cNvSpPr>
            <a:spLocks noGrp="1"/>
          </p:cNvSpPr>
          <p:nvPr>
            <p:ph idx="1"/>
          </p:nvPr>
        </p:nvSpPr>
        <p:spPr>
          <a:xfrm>
            <a:off x="457200" y="1340768"/>
            <a:ext cx="8229600" cy="1944216"/>
          </a:xfrm>
        </p:spPr>
        <p:txBody>
          <a:bodyPr>
            <a:normAutofit lnSpcReduction="10000"/>
          </a:bodyPr>
          <a:lstStyle/>
          <a:p>
            <a:r>
              <a:rPr lang="en-US" altLang="zh-CN" dirty="0" smtClean="0"/>
              <a:t>Assume </a:t>
            </a:r>
            <a:r>
              <a:rPr lang="en-US" altLang="zh-CN" dirty="0"/>
              <a:t>there are 3</a:t>
            </a:r>
            <a:r>
              <a:rPr lang="en-US" altLang="zh-CN" dirty="0" smtClean="0"/>
              <a:t> columns(</a:t>
            </a:r>
            <a:r>
              <a:rPr lang="en-US" altLang="zh-CN" dirty="0" err="1" smtClean="0"/>
              <a:t>userID,userName,phoneNumber</a:t>
            </a:r>
            <a:r>
              <a:rPr lang="en-US" altLang="zh-CN" dirty="0" smtClean="0"/>
              <a:t>), </a:t>
            </a:r>
            <a:r>
              <a:rPr lang="en-US" altLang="zh-CN" dirty="0"/>
              <a:t>we think it is duplicate entry if the </a:t>
            </a:r>
            <a:r>
              <a:rPr lang="en-US" altLang="zh-CN" dirty="0" err="1" smtClean="0"/>
              <a:t>userID</a:t>
            </a:r>
            <a:r>
              <a:rPr lang="en-US" altLang="zh-CN" dirty="0" smtClean="0"/>
              <a:t> </a:t>
            </a:r>
            <a:r>
              <a:rPr lang="en-US" altLang="zh-CN" dirty="0"/>
              <a:t>and </a:t>
            </a:r>
            <a:r>
              <a:rPr lang="en-US" altLang="zh-CN" dirty="0" err="1" smtClean="0"/>
              <a:t>userName</a:t>
            </a:r>
            <a:r>
              <a:rPr lang="en-US" altLang="zh-CN" dirty="0" smtClean="0"/>
              <a:t> column have </a:t>
            </a:r>
            <a:r>
              <a:rPr lang="en-US" altLang="zh-CN" dirty="0"/>
              <a:t>the </a:t>
            </a:r>
            <a:r>
              <a:rPr lang="en-US" altLang="zh-CN" dirty="0" smtClean="0"/>
              <a:t>same value.</a:t>
            </a:r>
            <a:endParaRPr lang="en-US" altLang="zh-CN" dirty="0"/>
          </a:p>
          <a:p>
            <a:endParaRPr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4010189237"/>
              </p:ext>
            </p:extLst>
          </p:nvPr>
        </p:nvGraphicFramePr>
        <p:xfrm>
          <a:off x="899592" y="3212976"/>
          <a:ext cx="7416825" cy="3056736"/>
        </p:xfrm>
        <a:graphic>
          <a:graphicData uri="http://schemas.openxmlformats.org/drawingml/2006/table">
            <a:tbl>
              <a:tblPr firstRow="1" bandRow="1">
                <a:tableStyleId>{5C22544A-7EE6-4342-B048-85BDC9FD1C3A}</a:tableStyleId>
              </a:tblPr>
              <a:tblGrid>
                <a:gridCol w="2472275"/>
                <a:gridCol w="2472275"/>
                <a:gridCol w="2472275"/>
              </a:tblGrid>
              <a:tr h="370840">
                <a:tc>
                  <a:txBody>
                    <a:bodyPr/>
                    <a:lstStyle/>
                    <a:p>
                      <a:r>
                        <a:rPr lang="en-US" altLang="zh-CN" dirty="0" err="1" smtClean="0">
                          <a:latin typeface="Times New Roman" panose="02020603050405020304" pitchFamily="18" charset="0"/>
                          <a:cs typeface="Times New Roman" panose="02020603050405020304" pitchFamily="18" charset="0"/>
                        </a:rPr>
                        <a:t>userID</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smtClean="0">
                          <a:latin typeface="Times New Roman" panose="02020603050405020304" pitchFamily="18" charset="0"/>
                          <a:cs typeface="Times New Roman" panose="02020603050405020304" pitchFamily="18" charset="0"/>
                        </a:rPr>
                        <a:t>userName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err="1" smtClean="0">
                          <a:latin typeface="Times New Roman" panose="02020603050405020304" pitchFamily="18" charset="0"/>
                          <a:cs typeface="Times New Roman" panose="02020603050405020304" pitchFamily="18" charset="0"/>
                        </a:rPr>
                        <a:t>phoneNumber</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TOM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12300</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TOM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12350</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Alice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67779</a:t>
                      </a:r>
                      <a:endParaRPr lang="zh-CN" altLang="en-US" dirty="0">
                        <a:latin typeface="Times New Roman" panose="02020603050405020304" pitchFamily="18" charset="0"/>
                        <a:cs typeface="Times New Roman" panose="02020603050405020304" pitchFamily="18" charset="0"/>
                      </a:endParaRPr>
                    </a:p>
                  </a:txBody>
                  <a:tcPr/>
                </a:tc>
              </a:tr>
              <a:tr h="460856">
                <a:tc>
                  <a:txBody>
                    <a:bodyPr/>
                    <a:lstStyle/>
                    <a:p>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BOB</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90909</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Lucy</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80909</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Lucy</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89999</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Lucy</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09898</a:t>
                      </a:r>
                      <a:endParaRPr lang="zh-CN" alt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484751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76672"/>
            <a:ext cx="8591550" cy="608112"/>
          </a:xfrm>
        </p:spPr>
        <p:txBody>
          <a:bodyPr>
            <a:normAutofit fontScale="90000"/>
          </a:bodyPr>
          <a:lstStyle/>
          <a:p>
            <a:r>
              <a:rPr lang="en-US" altLang="zh-CN" dirty="0" smtClean="0">
                <a:solidFill>
                  <a:schemeClr val="tx1"/>
                </a:solidFill>
              </a:rPr>
              <a:t>JOIN</a:t>
            </a:r>
            <a:endParaRPr lang="zh-CN" altLang="en-US" dirty="0">
              <a:solidFill>
                <a:schemeClr val="tx1"/>
              </a:solidFill>
            </a:endParaRPr>
          </a:p>
        </p:txBody>
      </p:sp>
      <p:sp>
        <p:nvSpPr>
          <p:cNvPr id="3" name="Content Placeholder 2"/>
          <p:cNvSpPr>
            <a:spLocks noGrp="1"/>
          </p:cNvSpPr>
          <p:nvPr>
            <p:ph idx="1"/>
          </p:nvPr>
        </p:nvSpPr>
        <p:spPr>
          <a:xfrm>
            <a:off x="323528" y="1268760"/>
            <a:ext cx="8618160" cy="5904656"/>
          </a:xfrm>
        </p:spPr>
        <p:txBody>
          <a:bodyPr>
            <a:normAutofit/>
          </a:bodyPr>
          <a:lstStyle/>
          <a:p>
            <a:r>
              <a:rPr lang="en-US" altLang="zh-CN" sz="2200" dirty="0" smtClean="0"/>
              <a:t>INNER JOIN</a:t>
            </a:r>
            <a:r>
              <a:rPr lang="en-US" altLang="zh-CN" sz="2200" dirty="0"/>
              <a:t>: </a:t>
            </a:r>
            <a:r>
              <a:rPr lang="zh-CN" altLang="en-US" sz="2200" dirty="0"/>
              <a:t>如果表中有至少一个匹配，则返回行</a:t>
            </a:r>
          </a:p>
          <a:p>
            <a:endParaRPr lang="en-US" altLang="zh-CN" dirty="0"/>
          </a:p>
          <a:p>
            <a:pPr marL="365760" lvl="1" indent="0">
              <a:buNone/>
            </a:pPr>
            <a:r>
              <a:rPr lang="en-US" altLang="zh-CN" sz="2200" b="1" dirty="0" smtClean="0">
                <a:solidFill>
                  <a:srgbClr val="C00000"/>
                </a:solidFill>
              </a:rPr>
              <a:t>Sample SQL:</a:t>
            </a:r>
          </a:p>
          <a:p>
            <a:pPr marL="365760" lvl="1" indent="0">
              <a:buNone/>
            </a:pPr>
            <a:r>
              <a:rPr lang="en-US" altLang="zh-CN" sz="2200" dirty="0">
                <a:solidFill>
                  <a:srgbClr val="002060"/>
                </a:solidFill>
              </a:rPr>
              <a:t>use DEMO</a:t>
            </a:r>
          </a:p>
          <a:p>
            <a:pPr marL="365760" lvl="1" indent="0">
              <a:buNone/>
            </a:pPr>
            <a:r>
              <a:rPr lang="en-US" altLang="zh-CN" sz="2200" dirty="0">
                <a:solidFill>
                  <a:srgbClr val="002060"/>
                </a:solidFill>
              </a:rPr>
              <a:t>go</a:t>
            </a:r>
          </a:p>
          <a:p>
            <a:pPr lvl="1"/>
            <a:endParaRPr lang="zh-CN" altLang="en-US" sz="2200" dirty="0">
              <a:solidFill>
                <a:srgbClr val="002060"/>
              </a:solidFill>
            </a:endParaRPr>
          </a:p>
          <a:p>
            <a:pPr marL="365760" lvl="1" indent="0">
              <a:buNone/>
            </a:pPr>
            <a:r>
              <a:rPr lang="en-US" altLang="zh-CN" sz="2200" dirty="0">
                <a:solidFill>
                  <a:srgbClr val="002060"/>
                </a:solidFill>
              </a:rPr>
              <a:t>SELECT </a:t>
            </a:r>
            <a:r>
              <a:rPr lang="en-US" altLang="zh-CN" sz="2200" dirty="0" err="1">
                <a:solidFill>
                  <a:srgbClr val="002060"/>
                </a:solidFill>
              </a:rPr>
              <a:t>Persons.LastName</a:t>
            </a:r>
            <a:r>
              <a:rPr lang="en-US" altLang="zh-CN" sz="2200" dirty="0">
                <a:solidFill>
                  <a:srgbClr val="002060"/>
                </a:solidFill>
              </a:rPr>
              <a:t>, </a:t>
            </a:r>
            <a:r>
              <a:rPr lang="en-US" altLang="zh-CN" sz="2200" dirty="0" err="1">
                <a:solidFill>
                  <a:srgbClr val="002060"/>
                </a:solidFill>
              </a:rPr>
              <a:t>Persons.FirstName</a:t>
            </a:r>
            <a:r>
              <a:rPr lang="en-US" altLang="zh-CN" sz="2200" dirty="0">
                <a:solidFill>
                  <a:srgbClr val="002060"/>
                </a:solidFill>
              </a:rPr>
              <a:t>, </a:t>
            </a:r>
            <a:r>
              <a:rPr lang="en-US" altLang="zh-CN" sz="2200" dirty="0" err="1">
                <a:solidFill>
                  <a:srgbClr val="002060"/>
                </a:solidFill>
              </a:rPr>
              <a:t>Orders.OrderNo</a:t>
            </a:r>
            <a:endParaRPr lang="en-US" altLang="zh-CN" sz="2200" dirty="0">
              <a:solidFill>
                <a:srgbClr val="002060"/>
              </a:solidFill>
            </a:endParaRPr>
          </a:p>
          <a:p>
            <a:pPr marL="365760" lvl="1" indent="0">
              <a:buNone/>
            </a:pPr>
            <a:r>
              <a:rPr lang="en-US" altLang="zh-CN" sz="2200" dirty="0">
                <a:solidFill>
                  <a:srgbClr val="002060"/>
                </a:solidFill>
              </a:rPr>
              <a:t>FROM </a:t>
            </a:r>
            <a:r>
              <a:rPr lang="en-US" altLang="zh-CN" sz="2200" dirty="0" smtClean="0">
                <a:solidFill>
                  <a:srgbClr val="002060"/>
                </a:solidFill>
              </a:rPr>
              <a:t>Persons </a:t>
            </a:r>
            <a:r>
              <a:rPr lang="en-US" altLang="zh-CN" sz="2200" b="1" dirty="0" smtClean="0">
                <a:solidFill>
                  <a:srgbClr val="002060"/>
                </a:solidFill>
              </a:rPr>
              <a:t>INNER </a:t>
            </a:r>
            <a:r>
              <a:rPr lang="en-US" altLang="zh-CN" sz="2200" b="1" dirty="0">
                <a:solidFill>
                  <a:srgbClr val="002060"/>
                </a:solidFill>
              </a:rPr>
              <a:t>JOIN </a:t>
            </a:r>
            <a:r>
              <a:rPr lang="en-US" altLang="zh-CN" sz="2200" b="1" dirty="0" smtClean="0">
                <a:solidFill>
                  <a:srgbClr val="002060"/>
                </a:solidFill>
              </a:rPr>
              <a:t>Orders </a:t>
            </a:r>
            <a:endParaRPr lang="en-US" altLang="zh-CN" sz="2200" b="1" dirty="0">
              <a:solidFill>
                <a:srgbClr val="002060"/>
              </a:solidFill>
            </a:endParaRPr>
          </a:p>
          <a:p>
            <a:pPr marL="365760" lvl="1" indent="0">
              <a:buNone/>
            </a:pPr>
            <a:r>
              <a:rPr lang="en-US" altLang="zh-CN" sz="2200" dirty="0">
                <a:solidFill>
                  <a:srgbClr val="002060"/>
                </a:solidFill>
              </a:rPr>
              <a:t>ON </a:t>
            </a:r>
            <a:r>
              <a:rPr lang="en-US" altLang="zh-CN" sz="2200" dirty="0" err="1">
                <a:solidFill>
                  <a:srgbClr val="002060"/>
                </a:solidFill>
              </a:rPr>
              <a:t>Persons.Id_P</a:t>
            </a:r>
            <a:r>
              <a:rPr lang="en-US" altLang="zh-CN" sz="2200" dirty="0">
                <a:solidFill>
                  <a:srgbClr val="002060"/>
                </a:solidFill>
              </a:rPr>
              <a:t> = </a:t>
            </a:r>
            <a:r>
              <a:rPr lang="en-US" altLang="zh-CN" sz="2200" dirty="0" err="1" smtClean="0">
                <a:solidFill>
                  <a:srgbClr val="002060"/>
                </a:solidFill>
              </a:rPr>
              <a:t>Orders.Id_P</a:t>
            </a:r>
            <a:r>
              <a:rPr lang="en-US" altLang="zh-CN" sz="2200" dirty="0" smtClean="0">
                <a:solidFill>
                  <a:srgbClr val="002060"/>
                </a:solidFill>
              </a:rPr>
              <a:t>  ORDER </a:t>
            </a:r>
            <a:r>
              <a:rPr lang="en-US" altLang="zh-CN" sz="2200" dirty="0">
                <a:solidFill>
                  <a:srgbClr val="002060"/>
                </a:solidFill>
              </a:rPr>
              <a:t>BY </a:t>
            </a:r>
            <a:r>
              <a:rPr lang="en-US" altLang="zh-CN" sz="2200" dirty="0" err="1">
                <a:solidFill>
                  <a:srgbClr val="002060"/>
                </a:solidFill>
              </a:rPr>
              <a:t>Persons.LastName</a:t>
            </a:r>
            <a:endParaRPr lang="en-US" altLang="zh-CN" sz="2200" dirty="0">
              <a:solidFill>
                <a:srgbClr val="002060"/>
              </a:solidFill>
            </a:endParaRP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14349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ircle(in)">
                                      <p:cBhvr>
                                        <p:cTn id="10" dur="2000"/>
                                        <p:tgtEl>
                                          <p:spTgt spid="3">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ircle(in)">
                                      <p:cBhvr>
                                        <p:cTn id="13" dur="2000"/>
                                        <p:tgtEl>
                                          <p:spTgt spid="3">
                                            <p:txEl>
                                              <p:pRg st="4" end="4"/>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circle(in)">
                                      <p:cBhvr>
                                        <p:cTn id="16" dur="2000"/>
                                        <p:tgtEl>
                                          <p:spTgt spid="3">
                                            <p:txEl>
                                              <p:pRg st="6" end="6"/>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circle(in)">
                                      <p:cBhvr>
                                        <p:cTn id="19" dur="2000"/>
                                        <p:tgtEl>
                                          <p:spTgt spid="3">
                                            <p:txEl>
                                              <p:pRg st="7" end="7"/>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ircle(in)">
                                      <p:cBhvr>
                                        <p:cTn id="2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5256584"/>
          </a:xfrm>
        </p:spPr>
        <p:txBody>
          <a:bodyPr>
            <a:normAutofit fontScale="85000" lnSpcReduction="20000"/>
          </a:bodyPr>
          <a:lstStyle/>
          <a:p>
            <a:r>
              <a:rPr lang="zh-CN" altLang="en-US" dirty="0"/>
              <a:t>内连接可以看做先对两个表进行了交叉连接后，再通过加上限制条件</a:t>
            </a:r>
            <a:r>
              <a:rPr lang="en-US" altLang="zh-CN" dirty="0"/>
              <a:t>(SQL</a:t>
            </a:r>
            <a:r>
              <a:rPr lang="zh-CN" altLang="en-US" dirty="0"/>
              <a:t>中通过关键字</a:t>
            </a:r>
            <a:r>
              <a:rPr lang="en-US" altLang="zh-CN" dirty="0"/>
              <a:t>on)</a:t>
            </a:r>
            <a:r>
              <a:rPr lang="zh-CN" altLang="en-US" dirty="0"/>
              <a:t>剔除不符合条件的行的子集</a:t>
            </a:r>
            <a:r>
              <a:rPr lang="en-US" altLang="zh-CN" dirty="0"/>
              <a:t>,</a:t>
            </a:r>
            <a:r>
              <a:rPr lang="zh-CN" altLang="en-US" dirty="0"/>
              <a:t>得到的结果就是内连接</a:t>
            </a:r>
            <a:r>
              <a:rPr lang="zh-CN" altLang="en-US" dirty="0" smtClean="0"/>
              <a:t>了</a:t>
            </a:r>
            <a:r>
              <a:rPr lang="en-US" altLang="zh-CN" dirty="0" smtClean="0"/>
              <a:t>.</a:t>
            </a:r>
          </a:p>
          <a:p>
            <a:endParaRPr lang="en-US" altLang="zh-CN" dirty="0" smtClean="0"/>
          </a:p>
          <a:p>
            <a:r>
              <a:rPr lang="zh-CN" altLang="en-US" dirty="0" smtClean="0"/>
              <a:t>当</a:t>
            </a:r>
            <a:r>
              <a:rPr lang="zh-CN" altLang="en-US" dirty="0"/>
              <a:t>然，内连接</a:t>
            </a:r>
            <a:r>
              <a:rPr lang="en-US" altLang="zh-CN" dirty="0"/>
              <a:t>on</a:t>
            </a:r>
            <a:r>
              <a:rPr lang="zh-CN" altLang="en-US" dirty="0"/>
              <a:t>后面的限制条件不仅仅是等号，还可以使用比较运算符</a:t>
            </a:r>
            <a:r>
              <a:rPr lang="en-US" altLang="zh-CN" dirty="0"/>
              <a:t>,</a:t>
            </a:r>
            <a:r>
              <a:rPr lang="zh-CN" altLang="en-US" dirty="0"/>
              <a:t>包括了</a:t>
            </a:r>
            <a:r>
              <a:rPr lang="en-US" altLang="zh-CN" dirty="0"/>
              <a:t>&gt;</a:t>
            </a:r>
            <a:r>
              <a:rPr lang="zh-CN" altLang="en-US" dirty="0"/>
              <a:t>（大于）、</a:t>
            </a:r>
            <a:r>
              <a:rPr lang="en-US" altLang="zh-CN" dirty="0"/>
              <a:t>&gt;=</a:t>
            </a:r>
            <a:r>
              <a:rPr lang="zh-CN" altLang="en-US" dirty="0"/>
              <a:t>（大于或等于）、</a:t>
            </a:r>
            <a:r>
              <a:rPr lang="en-US" altLang="zh-CN" dirty="0"/>
              <a:t>&lt;=</a:t>
            </a:r>
            <a:r>
              <a:rPr lang="zh-CN" altLang="en-US" dirty="0"/>
              <a:t>（小于或等于）、</a:t>
            </a:r>
            <a:r>
              <a:rPr lang="en-US" altLang="zh-CN" dirty="0"/>
              <a:t>&lt;</a:t>
            </a:r>
            <a:r>
              <a:rPr lang="zh-CN" altLang="en-US" dirty="0"/>
              <a:t>（小于）、</a:t>
            </a:r>
            <a:r>
              <a:rPr lang="en-US" altLang="zh-CN" dirty="0"/>
              <a:t>!&gt;</a:t>
            </a:r>
            <a:r>
              <a:rPr lang="zh-CN" altLang="en-US" dirty="0"/>
              <a:t>（不大于）、</a:t>
            </a:r>
            <a:r>
              <a:rPr lang="en-US" altLang="zh-CN" dirty="0"/>
              <a:t>!&lt;</a:t>
            </a:r>
            <a:r>
              <a:rPr lang="zh-CN" altLang="en-US" dirty="0"/>
              <a:t>（不小于）和</a:t>
            </a:r>
            <a:r>
              <a:rPr lang="en-US" altLang="zh-CN" dirty="0"/>
              <a:t>&lt;&gt;</a:t>
            </a:r>
            <a:r>
              <a:rPr lang="zh-CN" altLang="en-US" dirty="0"/>
              <a:t>（不等于）。当然，限制条件所涉及的两个列的数据类型必须匹配</a:t>
            </a:r>
            <a:r>
              <a:rPr lang="en-US" altLang="zh-CN" dirty="0" smtClean="0"/>
              <a:t>.</a:t>
            </a:r>
          </a:p>
          <a:p>
            <a:endParaRPr lang="en-US" altLang="zh-CN" dirty="0"/>
          </a:p>
          <a:p>
            <a:endParaRPr lang="en-US" altLang="zh-CN" dirty="0" smtClean="0"/>
          </a:p>
          <a:p>
            <a:r>
              <a:rPr lang="en-US" altLang="zh-CN" dirty="0" smtClean="0"/>
              <a:t>For example,</a:t>
            </a:r>
            <a:endParaRPr lang="en-US" altLang="zh-CN" dirty="0"/>
          </a:p>
          <a:p>
            <a:r>
              <a:rPr lang="en-US" altLang="zh-CN" dirty="0" smtClean="0"/>
              <a:t>SELECT </a:t>
            </a:r>
            <a:r>
              <a:rPr lang="en-US" altLang="zh-CN" dirty="0"/>
              <a:t>* FROM [Class] c inner join [Student] s on </a:t>
            </a:r>
            <a:r>
              <a:rPr lang="en-US" altLang="zh-CN" b="1" dirty="0" err="1">
                <a:solidFill>
                  <a:srgbClr val="7030A0"/>
                </a:solidFill>
              </a:rPr>
              <a:t>c.ClassID</a:t>
            </a:r>
            <a:r>
              <a:rPr lang="en-US" altLang="zh-CN" b="1" dirty="0">
                <a:solidFill>
                  <a:srgbClr val="7030A0"/>
                </a:solidFill>
              </a:rPr>
              <a:t>&gt;</a:t>
            </a:r>
            <a:r>
              <a:rPr lang="en-US" altLang="zh-CN" b="1" dirty="0" err="1">
                <a:solidFill>
                  <a:srgbClr val="7030A0"/>
                </a:solidFill>
              </a:rPr>
              <a:t>s.StudentClassID</a:t>
            </a:r>
            <a:endParaRPr lang="en-US" altLang="zh-CN" b="1" dirty="0">
              <a:solidFill>
                <a:srgbClr val="7030A0"/>
              </a:solidFill>
            </a:endParaRPr>
          </a:p>
          <a:p>
            <a:endParaRPr lang="zh-CN" altLang="en-US" dirty="0"/>
          </a:p>
        </p:txBody>
      </p:sp>
    </p:spTree>
    <p:extLst>
      <p:ext uri="{BB962C8B-B14F-4D97-AF65-F5344CB8AC3E}">
        <p14:creationId xmlns:p14="http://schemas.microsoft.com/office/powerpoint/2010/main" val="147055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 calcmode="lin" valueType="num">
                                      <p:cBhvr additive="base">
                                        <p:cTn id="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anim calcmode="lin" valueType="num">
                                      <p:cBhvr additive="base">
                                        <p:cTn id="1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4852</TotalTime>
  <Words>8163</Words>
  <Application>Microsoft Office PowerPoint</Application>
  <PresentationFormat>On-screen Show (4:3)</PresentationFormat>
  <Paragraphs>557</Paragraphs>
  <Slides>77</Slides>
  <Notes>6</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主题</vt:lpstr>
      <vt:lpstr>SQL Server</vt:lpstr>
      <vt:lpstr>Agenda</vt:lpstr>
      <vt:lpstr>SQL Server</vt:lpstr>
      <vt:lpstr>SQL</vt:lpstr>
      <vt:lpstr>查询</vt:lpstr>
      <vt:lpstr>PowerPoint Presentation</vt:lpstr>
      <vt:lpstr>PowerPoint Presentation</vt:lpstr>
      <vt:lpstr>JOIN</vt:lpstr>
      <vt:lpstr>PowerPoint Presentation</vt:lpstr>
      <vt:lpstr>PowerPoint Presentation</vt:lpstr>
      <vt:lpstr>练习1：Select 10 records start with the tenth record?</vt:lpstr>
      <vt:lpstr>聚合函数</vt:lpstr>
      <vt:lpstr>子查询</vt:lpstr>
      <vt:lpstr>PowerPoint Presentation</vt:lpstr>
      <vt:lpstr>PowerPoint Presentation</vt:lpstr>
      <vt:lpstr>SQL 查询中的执行顺序</vt:lpstr>
      <vt:lpstr>练习2</vt:lpstr>
      <vt:lpstr>基于列的逻辑表达式</vt:lpstr>
      <vt:lpstr>PowerPoint Presentation</vt:lpstr>
      <vt:lpstr>PowerPoint Presentation</vt:lpstr>
      <vt:lpstr>PowerPoint Presentation</vt:lpstr>
      <vt:lpstr>练习3：</vt:lpstr>
      <vt:lpstr>变量</vt:lpstr>
      <vt:lpstr>PowerPoint Presentation</vt:lpstr>
      <vt:lpstr>流程控制语句</vt:lpstr>
      <vt:lpstr>PowerPoint Presentation</vt:lpstr>
      <vt:lpstr>PowerPoint Presentation</vt:lpstr>
      <vt:lpstr>PowerPoint Presentation</vt:lpstr>
      <vt:lpstr>练习4：打印如下乘法表？</vt:lpstr>
      <vt:lpstr>表变量</vt:lpstr>
      <vt:lpstr>临时表</vt:lpstr>
      <vt:lpstr>PowerPoint Presentation</vt:lpstr>
      <vt:lpstr>表变量和临时表的区别</vt:lpstr>
      <vt:lpstr>PowerPoint Presentation</vt:lpstr>
      <vt:lpstr>存储过程</vt:lpstr>
      <vt:lpstr>PowerPoint Presentation</vt:lpstr>
      <vt:lpstr>PowerPoint Presentation</vt:lpstr>
      <vt:lpstr>约束</vt:lpstr>
      <vt:lpstr>PowerPoint Presentation</vt:lpstr>
      <vt:lpstr>死锁</vt:lpstr>
      <vt:lpstr>死锁的必要条件</vt:lpstr>
      <vt:lpstr>Lock monitor</vt:lpstr>
      <vt:lpstr>PowerPoint Presentation</vt:lpstr>
      <vt:lpstr>避免死锁</vt:lpstr>
      <vt:lpstr>PowerPoint Presentation</vt:lpstr>
      <vt:lpstr>如何处理死锁</vt:lpstr>
      <vt:lpstr>事物</vt:lpstr>
      <vt:lpstr>自定义事物的原子性</vt:lpstr>
      <vt:lpstr>原子性(Atomicity)</vt:lpstr>
      <vt:lpstr>一致性(Consistency)</vt:lpstr>
      <vt:lpstr>PowerPoint Presentation</vt:lpstr>
      <vt:lpstr>隔离性</vt:lpstr>
      <vt:lpstr>脏读</vt:lpstr>
      <vt:lpstr>不可重复读（ Unrepeatable Read ）</vt:lpstr>
      <vt:lpstr>幻读(phantom read)</vt:lpstr>
      <vt:lpstr>隔离级别</vt:lpstr>
      <vt:lpstr>PowerPoint Presentation</vt:lpstr>
      <vt:lpstr>Durability</vt:lpstr>
      <vt:lpstr>Lock mode</vt:lpstr>
      <vt:lpstr>PowerPoint Presentation</vt:lpstr>
      <vt:lpstr>PowerPoint Presentation</vt:lpstr>
      <vt:lpstr>PowerPoint Presentation</vt:lpstr>
      <vt:lpstr>PowerPoint Presentation</vt:lpstr>
      <vt:lpstr>PowerPoint Presentation</vt:lpstr>
      <vt:lpstr>练习6：如何删除大表？</vt:lpstr>
      <vt:lpstr>索引</vt:lpstr>
      <vt:lpstr>PowerPoint Presentation</vt:lpstr>
      <vt:lpstr>PowerPoint Presentation</vt:lpstr>
      <vt:lpstr>PowerPoint Presentation</vt:lpstr>
      <vt:lpstr>PowerPoint Presentation</vt:lpstr>
      <vt:lpstr>PowerPoint Presentation</vt:lpstr>
      <vt:lpstr>非聚集索引</vt:lpstr>
      <vt:lpstr>PowerPoint Presentation</vt:lpstr>
      <vt:lpstr>PowerPoint Presentation</vt:lpstr>
      <vt:lpstr>索引的使用以及重建</vt:lpstr>
      <vt:lpstr>练习7：</vt:lpstr>
      <vt:lpstr>练习8：Remove duplicate keys and keep only one entry?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dc:title>
  <dc:creator>JimmyGates</dc:creator>
  <cp:lastModifiedBy>Mei, WeijunX</cp:lastModifiedBy>
  <cp:revision>631</cp:revision>
  <dcterms:created xsi:type="dcterms:W3CDTF">2013-05-10T13:36:24Z</dcterms:created>
  <dcterms:modified xsi:type="dcterms:W3CDTF">2014-06-17T01:21:01Z</dcterms:modified>
</cp:coreProperties>
</file>