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706" r:id="rId2"/>
    <p:sldId id="642" r:id="rId3"/>
    <p:sldId id="680" r:id="rId4"/>
    <p:sldId id="692" r:id="rId5"/>
    <p:sldId id="691" r:id="rId6"/>
    <p:sldId id="686" r:id="rId7"/>
    <p:sldId id="707" r:id="rId8"/>
    <p:sldId id="681" r:id="rId9"/>
    <p:sldId id="682" r:id="rId10"/>
    <p:sldId id="693" r:id="rId11"/>
    <p:sldId id="684" r:id="rId12"/>
    <p:sldId id="678" r:id="rId13"/>
    <p:sldId id="612" r:id="rId14"/>
    <p:sldId id="697" r:id="rId15"/>
    <p:sldId id="679" r:id="rId16"/>
    <p:sldId id="695" r:id="rId17"/>
    <p:sldId id="696" r:id="rId18"/>
    <p:sldId id="666" r:id="rId19"/>
    <p:sldId id="667" r:id="rId20"/>
    <p:sldId id="698" r:id="rId21"/>
    <p:sldId id="638" r:id="rId22"/>
    <p:sldId id="699" r:id="rId23"/>
    <p:sldId id="640" r:id="rId24"/>
    <p:sldId id="644" r:id="rId25"/>
    <p:sldId id="670" r:id="rId26"/>
    <p:sldId id="596" r:id="rId27"/>
    <p:sldId id="610" r:id="rId28"/>
    <p:sldId id="603" r:id="rId29"/>
    <p:sldId id="636" r:id="rId30"/>
    <p:sldId id="709" r:id="rId31"/>
    <p:sldId id="711" r:id="rId32"/>
    <p:sldId id="708" r:id="rId3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6699"/>
    <a:srgbClr val="FFCCCC"/>
    <a:srgbClr val="66FF33"/>
    <a:srgbClr val="00FFFF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2662" autoAdjust="0"/>
  </p:normalViewPr>
  <p:slideViewPr>
    <p:cSldViewPr>
      <p:cViewPr>
        <p:scale>
          <a:sx n="70" d="100"/>
          <a:sy n="70" d="100"/>
        </p:scale>
        <p:origin x="-1723" y="-379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27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920"/>
    </p:cViewPr>
  </p:sorterViewPr>
  <p:notesViewPr>
    <p:cSldViewPr>
      <p:cViewPr varScale="1">
        <p:scale>
          <a:sx n="59" d="100"/>
          <a:sy n="59" d="100"/>
        </p:scale>
        <p:origin x="-324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396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9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E964-8B69-41A9-A38B-F7A2CD0F68D3}" type="datetimeFigureOut">
              <a:rPr lang="zh-CN" altLang="en-US" smtClean="0"/>
              <a:pPr/>
              <a:t>2020-12-24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4" y="4860924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9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4459F-A1DE-479C-86B4-473CBD235A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5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8DDA-8621-448B-AA89-3E142A14A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9EFDB-F46F-4703-8F0D-BCDE307FEC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5DC3-14B3-4633-8551-C35616FEB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167E-0B97-4D40-955D-3AA766F8D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5D9D-86DC-471D-957C-1C1C6D8B8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05A6-BCDD-4620-B2EA-61874BA6E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20478-9DC6-4FE7-A9FF-486D866466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C10ED-8081-4808-900C-D116A964A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1AF8-F1C2-4EFB-8CCB-CAEF2EAC29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279F3-9627-4B9B-B344-6D3814CA7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B0B29-5B13-45AC-8FDF-F64948DE3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fld id="{55D17906-7B38-4A52-898A-CBBDF8452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74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74.pn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9.png"/><Relationship Id="rId4" Type="http://schemas.openxmlformats.org/officeDocument/2006/relationships/image" Target="../media/image7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1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19" Type="http://schemas.openxmlformats.org/officeDocument/2006/relationships/image" Target="../media/image25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32656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为理想气体分子的方均根速率，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为气体的质量密度，则根据气体动理论，该理想气体的压强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=__________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。（请用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265128"/>
              </p:ext>
            </p:extLst>
          </p:nvPr>
        </p:nvGraphicFramePr>
        <p:xfrm>
          <a:off x="1331640" y="1484784"/>
          <a:ext cx="928326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01" name="Equation" r:id="rId3" imgW="393480" imgH="393480" progId="Equation.DSMT4">
                  <p:embed/>
                </p:oleObj>
              </mc:Choice>
              <mc:Fallback>
                <p:oleObj name="Equation" r:id="rId3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484784"/>
                        <a:ext cx="928326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88050"/>
              </p:ext>
            </p:extLst>
          </p:nvPr>
        </p:nvGraphicFramePr>
        <p:xfrm>
          <a:off x="683568" y="2780928"/>
          <a:ext cx="4252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02" name="Equation" r:id="rId5" imgW="1638000" imgH="1066680" progId="Equation.DSMT4">
                  <p:embed/>
                </p:oleObj>
              </mc:Choice>
              <mc:Fallback>
                <p:oleObj name="Equation" r:id="rId5" imgW="1638000" imgH="10666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80928"/>
                        <a:ext cx="4252912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16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9879" y="188640"/>
            <a:ext cx="842493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10.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800" i="1" dirty="0" smtClean="0"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为麦克斯韦速率分布函数，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为分子的最概然速率，则速率在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～</a:t>
            </a:r>
            <a:r>
              <a:rPr lang="en-US" altLang="zh-CN" sz="2800" i="1" dirty="0"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err="1"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的分子的平均速率表达式为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333152"/>
              </p:ext>
            </p:extLst>
          </p:nvPr>
        </p:nvGraphicFramePr>
        <p:xfrm>
          <a:off x="1043608" y="1412776"/>
          <a:ext cx="3687762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0" name="Equation" r:id="rId3" imgW="1422360" imgH="1777680" progId="Equation.DSMT4">
                  <p:embed/>
                </p:oleObj>
              </mc:Choice>
              <mc:Fallback>
                <p:oleObj name="Equation" r:id="rId3" imgW="1422360" imgH="17776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12776"/>
                        <a:ext cx="3687762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7100514" y="5014331"/>
            <a:ext cx="17011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entury Schoolbook" pitchFamily="18" charset="0"/>
              </a:rPr>
              <a:t>C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5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59879" y="188640"/>
            <a:ext cx="842493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11.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氮气在标准状态下（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/>
                <a:ea typeface="楷体_GB2312" pitchFamily="49" charset="-122"/>
                <a:cs typeface="Times New Roman"/>
              </a:rPr>
              <a:t> ºC</a:t>
            </a:r>
            <a:r>
              <a:rPr lang="zh-CN" altLang="en-US" sz="2800" dirty="0" smtClean="0">
                <a:latin typeface="Times New Roman"/>
                <a:ea typeface="楷体_GB2312" pitchFamily="49" charset="-122"/>
                <a:cs typeface="Times New Roman"/>
              </a:rPr>
              <a:t>、</a:t>
            </a:r>
            <a:r>
              <a:rPr lang="en-US" altLang="zh-CN" sz="2800" dirty="0" smtClean="0">
                <a:latin typeface="Times New Roman"/>
                <a:ea typeface="楷体_GB2312" pitchFamily="49" charset="-122"/>
                <a:cs typeface="Times New Roman"/>
              </a:rPr>
              <a:t>1 </a:t>
            </a:r>
            <a:r>
              <a:rPr lang="en-US" altLang="zh-CN" sz="2800" dirty="0" err="1" smtClean="0">
                <a:latin typeface="Times New Roman"/>
                <a:ea typeface="楷体_GB2312" pitchFamily="49" charset="-122"/>
                <a:cs typeface="Times New Roman"/>
              </a:rPr>
              <a:t>atm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的分子平均碰撞频率为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Z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，分子平均自由程为</a:t>
            </a:r>
            <a:r>
              <a:rPr lang="el-GR" altLang="zh-CN" sz="2800" dirty="0" smtClean="0">
                <a:latin typeface="Times New Roman"/>
                <a:cs typeface="Times New Roman"/>
              </a:rPr>
              <a:t>λ</a:t>
            </a:r>
            <a:r>
              <a:rPr lang="zh-CN" altLang="en-US" sz="2800" dirty="0" smtClean="0">
                <a:latin typeface="Times New Roman"/>
                <a:cs typeface="Times New Roman"/>
              </a:rPr>
              <a:t>，若温度不变，气压降为</a:t>
            </a:r>
            <a:r>
              <a:rPr lang="en-US" altLang="zh-CN" sz="2800" dirty="0" smtClean="0">
                <a:latin typeface="Times New Roman"/>
                <a:cs typeface="Times New Roman"/>
              </a:rPr>
              <a:t>0.1 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atm</a:t>
            </a:r>
            <a:r>
              <a:rPr lang="zh-CN" altLang="en-US" sz="2800" dirty="0" smtClean="0">
                <a:latin typeface="Times New Roman"/>
                <a:cs typeface="Times New Roman"/>
              </a:rPr>
              <a:t>，则分子的平均碰撞频率和平均自由程变为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46832"/>
              </p:ext>
            </p:extLst>
          </p:nvPr>
        </p:nvGraphicFramePr>
        <p:xfrm>
          <a:off x="539552" y="2132856"/>
          <a:ext cx="3160712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8" name="Equation" r:id="rId3" imgW="1218960" imgH="888840" progId="Equation.DSMT4">
                  <p:embed/>
                </p:oleObj>
              </mc:Choice>
              <mc:Fallback>
                <p:oleObj name="Equation" r:id="rId3" imgW="1218960" imgH="8888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132856"/>
                        <a:ext cx="3160712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732240" y="5515491"/>
            <a:ext cx="17267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entury Schoolbook" pitchFamily="18" charset="0"/>
              </a:rPr>
              <a:t>D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06507"/>
              </p:ext>
            </p:extLst>
          </p:nvPr>
        </p:nvGraphicFramePr>
        <p:xfrm>
          <a:off x="4139952" y="1700808"/>
          <a:ext cx="45767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9" name="Equation" r:id="rId5" imgW="1765080" imgH="393480" progId="Equation.DSMT4">
                  <p:embed/>
                </p:oleObj>
              </mc:Choice>
              <mc:Fallback>
                <p:oleObj name="Equation" r:id="rId5" imgW="1765080" imgH="393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700808"/>
                        <a:ext cx="4576762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229554"/>
              </p:ext>
            </p:extLst>
          </p:nvPr>
        </p:nvGraphicFramePr>
        <p:xfrm>
          <a:off x="4139952" y="4077072"/>
          <a:ext cx="39846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0" name="Equation" r:id="rId7" imgW="1536480" imgH="431640" progId="Equation.DSMT4">
                  <p:embed/>
                </p:oleObj>
              </mc:Choice>
              <mc:Fallback>
                <p:oleObj name="Equation" r:id="rId7" imgW="153648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077072"/>
                        <a:ext cx="398462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059359"/>
              </p:ext>
            </p:extLst>
          </p:nvPr>
        </p:nvGraphicFramePr>
        <p:xfrm>
          <a:off x="4139952" y="2780531"/>
          <a:ext cx="17462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1" name="Equation" r:id="rId9" imgW="672840" imgH="444240" progId="Equation.DSMT4">
                  <p:embed/>
                </p:oleObj>
              </mc:Choice>
              <mc:Fallback>
                <p:oleObj name="Equation" r:id="rId9" imgW="672840" imgH="4442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780531"/>
                        <a:ext cx="17462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11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0" t="18443" r="4965" b="56402"/>
          <a:stretch/>
        </p:blipFill>
        <p:spPr bwMode="auto">
          <a:xfrm>
            <a:off x="6228184" y="1755615"/>
            <a:ext cx="2399212" cy="210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2162559"/>
            <a:ext cx="4940776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等温过程；   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等压过程；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等体过程；   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绝热过程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620688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一定质量的理想气体的内能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随体积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的变化关系为一直线（其延长线过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E~V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图的原点），则此直线表示的过程为：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5085184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[  B  ]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502280"/>
              </p:ext>
            </p:extLst>
          </p:nvPr>
        </p:nvGraphicFramePr>
        <p:xfrm>
          <a:off x="1475656" y="3933056"/>
          <a:ext cx="11191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89" name="Equation" r:id="rId4" imgW="431640" imgH="152280" progId="Equation.DSMT4">
                  <p:embed/>
                </p:oleObj>
              </mc:Choice>
              <mc:Fallback>
                <p:oleObj name="Equation" r:id="rId4" imgW="431640" imgH="1522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933056"/>
                        <a:ext cx="11191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78124"/>
              </p:ext>
            </p:extLst>
          </p:nvPr>
        </p:nvGraphicFramePr>
        <p:xfrm>
          <a:off x="1475656" y="4710752"/>
          <a:ext cx="111918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0" name="Equation" r:id="rId6" imgW="431640" imgH="393480" progId="Equation.DSMT4">
                  <p:embed/>
                </p:oleObj>
              </mc:Choice>
              <mc:Fallback>
                <p:oleObj name="Equation" r:id="rId6" imgW="431640" imgH="393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710752"/>
                        <a:ext cx="111918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42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5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7" b="17429"/>
          <a:stretch/>
        </p:blipFill>
        <p:spPr bwMode="auto">
          <a:xfrm>
            <a:off x="6132838" y="1628800"/>
            <a:ext cx="290365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91769" y="4879258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[  A  ]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67544" y="548680"/>
            <a:ext cx="79930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13.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一定量理想气体经历的循环过程用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V-T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曲线表示如图，在此循环过程中，气体从外界吸热的过程是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(A) A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B                (B) BC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(C) C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A                (D) AB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BC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132838" y="3528662"/>
            <a:ext cx="3490338" cy="2981997"/>
            <a:chOff x="827584" y="3195398"/>
            <a:chExt cx="3490338" cy="2981997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1187624" y="5661248"/>
              <a:ext cx="2448272" cy="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1187624" y="3745496"/>
              <a:ext cx="0" cy="195260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827584" y="350100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/>
                <a:t>p</a:t>
              </a:r>
              <a:endParaRPr lang="zh-CN" alt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1694" y="565417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/>
                <a:t>V</a:t>
              </a:r>
              <a:endParaRPr lang="zh-CN" altLang="en-US" i="1" dirty="0"/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1691680" y="4221088"/>
              <a:ext cx="1331300" cy="1842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3022980" y="4239514"/>
              <a:ext cx="0" cy="1081774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弧形 14"/>
            <p:cNvSpPr/>
            <p:nvPr/>
          </p:nvSpPr>
          <p:spPr bwMode="auto">
            <a:xfrm rot="10800000">
              <a:off x="1691681" y="3195398"/>
              <a:ext cx="2626241" cy="2088232"/>
            </a:xfrm>
            <a:prstGeom prst="arc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1907704" y="4797152"/>
              <a:ext cx="72008" cy="7200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1403648" y="3769876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7824" y="3900293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B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506602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0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18228" y="1744815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A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1 / 3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18228" y="2445224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B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1 / 4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18228" y="3060249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C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 2/ 5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18228" y="3708321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D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）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 2/ 7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528" y="476672"/>
            <a:ext cx="7871966" cy="1044000"/>
            <a:chOff x="323528" y="692696"/>
            <a:chExt cx="7871966" cy="1044000"/>
          </a:xfrm>
        </p:grpSpPr>
        <p:pic>
          <p:nvPicPr>
            <p:cNvPr id="4813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53158"/>
            <a:stretch/>
          </p:blipFill>
          <p:spPr bwMode="auto">
            <a:xfrm>
              <a:off x="467544" y="692696"/>
              <a:ext cx="7727950" cy="10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323528" y="764704"/>
              <a:ext cx="692032" cy="43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14.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6228184" y="5085184"/>
            <a:ext cx="17267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entury Schoolbook" pitchFamily="18" charset="0"/>
              </a:rPr>
              <a:t>D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69301"/>
              </p:ext>
            </p:extLst>
          </p:nvPr>
        </p:nvGraphicFramePr>
        <p:xfrm>
          <a:off x="3923928" y="2181699"/>
          <a:ext cx="3062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3" name="Equation" r:id="rId4" imgW="1180800" imgH="203040" progId="Equation.DSMT4">
                  <p:embed/>
                </p:oleObj>
              </mc:Choice>
              <mc:Fallback>
                <p:oleObj name="Equation" r:id="rId4" imgW="1180800" imgH="203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181699"/>
                        <a:ext cx="30622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592959"/>
              </p:ext>
            </p:extLst>
          </p:nvPr>
        </p:nvGraphicFramePr>
        <p:xfrm>
          <a:off x="3989015" y="2905109"/>
          <a:ext cx="447833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4" name="Equation" r:id="rId6" imgW="1726920" imgH="393480" progId="Equation.DSMT4">
                  <p:embed/>
                </p:oleObj>
              </mc:Choice>
              <mc:Fallback>
                <p:oleObj name="Equation" r:id="rId6" imgW="172692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015" y="2905109"/>
                        <a:ext cx="4478337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39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1" t="67809" r="1451" b="2352"/>
          <a:stretch/>
        </p:blipFill>
        <p:spPr bwMode="auto">
          <a:xfrm>
            <a:off x="5868144" y="1898505"/>
            <a:ext cx="3203848" cy="242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0493" y="1916832"/>
            <a:ext cx="550022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lphaUcParenBoth"/>
            </a:pP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过程中放热，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过程中吸热；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lphaUcParenBoth"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中吸热，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中放热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lphaUcParenBoth"/>
            </a:pP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两过程中都吸热； 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lphaUcParenBoth"/>
            </a:pP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都放热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476672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一定质量的理想气体，从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图上初态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经历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过程到达末态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，已知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两态处于同一条绝热线上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图中虚线是绝热线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，则气体在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085184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[  A  ]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716372"/>
              </p:ext>
            </p:extLst>
          </p:nvPr>
        </p:nvGraphicFramePr>
        <p:xfrm>
          <a:off x="971550" y="4538663"/>
          <a:ext cx="3395663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0" name="Equation" r:id="rId4" imgW="1307880" imgH="672840" progId="Equation.DSMT4">
                  <p:embed/>
                </p:oleObj>
              </mc:Choice>
              <mc:Fallback>
                <p:oleObj name="Equation" r:id="rId4" imgW="1307880" imgH="6728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38663"/>
                        <a:ext cx="3395663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76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6351588" y="4797152"/>
            <a:ext cx="1693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A</a:t>
            </a:r>
            <a:r>
              <a:rPr kumimoji="1" lang="en-US" altLang="zh-CN" sz="3600" b="1" dirty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198120" y="365760"/>
            <a:ext cx="8534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16.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一定量的理想气体从体积 </a:t>
            </a:r>
            <a:r>
              <a:rPr kumimoji="1"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800" baseline="-25000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膨胀到体积 </a:t>
            </a:r>
            <a:r>
              <a:rPr kumimoji="1"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800" baseline="-25000" dirty="0">
                <a:solidFill>
                  <a:srgbClr val="000000"/>
                </a:solidFill>
                <a:ea typeface="楷体_GB2312" pitchFamily="49" charset="-122"/>
              </a:rPr>
              <a:t>2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分别经历的过程是：</a:t>
            </a:r>
            <a:r>
              <a:rPr kumimoji="1"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AB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等压过程； </a:t>
            </a:r>
            <a:r>
              <a:rPr kumimoji="1"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AC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等温过程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；</a:t>
            </a:r>
            <a:r>
              <a:rPr kumimoji="1" lang="en-US" altLang="zh-CN" sz="2800" i="1" dirty="0" smtClean="0">
                <a:solidFill>
                  <a:srgbClr val="000000"/>
                </a:solidFill>
                <a:ea typeface="楷体_GB2312" pitchFamily="49" charset="-122"/>
              </a:rPr>
              <a:t>AD 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绝热过程，其中</a:t>
            </a:r>
            <a:r>
              <a:rPr kumimoji="1" lang="zh-CN" altLang="en-US" sz="2800" b="1" dirty="0">
                <a:ea typeface="楷体_GB2312" pitchFamily="49" charset="-122"/>
              </a:rPr>
              <a:t>吸热最多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过程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833367" y="1700808"/>
            <a:ext cx="3059113" cy="2590800"/>
            <a:chOff x="3408" y="1488"/>
            <a:chExt cx="1927" cy="1632"/>
          </a:xfrm>
        </p:grpSpPr>
        <p:sp>
          <p:nvSpPr>
            <p:cNvPr id="388102" name="Arc 6"/>
            <p:cNvSpPr>
              <a:spLocks/>
            </p:cNvSpPr>
            <p:nvPr/>
          </p:nvSpPr>
          <p:spPr bwMode="auto">
            <a:xfrm rot="10873516">
              <a:off x="3976" y="1841"/>
              <a:ext cx="816" cy="319"/>
            </a:xfrm>
            <a:custGeom>
              <a:avLst/>
              <a:gdLst>
                <a:gd name="G0" fmla="+- 0 0 0"/>
                <a:gd name="G1" fmla="+- 21374 0 0"/>
                <a:gd name="G2" fmla="+- 21600 0 0"/>
                <a:gd name="T0" fmla="*/ 3118 w 21600"/>
                <a:gd name="T1" fmla="*/ 0 h 21374"/>
                <a:gd name="T2" fmla="*/ 21600 w 21600"/>
                <a:gd name="T3" fmla="*/ 21374 h 21374"/>
                <a:gd name="T4" fmla="*/ 0 w 21600"/>
                <a:gd name="T5" fmla="*/ 21374 h 2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374" fill="none" extrusionOk="0">
                  <a:moveTo>
                    <a:pt x="3117" y="0"/>
                  </a:moveTo>
                  <a:cubicBezTo>
                    <a:pt x="13730" y="1548"/>
                    <a:pt x="21600" y="10649"/>
                    <a:pt x="21600" y="21374"/>
                  </a:cubicBezTo>
                </a:path>
                <a:path w="21600" h="21374" stroke="0" extrusionOk="0">
                  <a:moveTo>
                    <a:pt x="3117" y="0"/>
                  </a:moveTo>
                  <a:cubicBezTo>
                    <a:pt x="13730" y="1548"/>
                    <a:pt x="21600" y="10649"/>
                    <a:pt x="21600" y="21374"/>
                  </a:cubicBezTo>
                  <a:lnTo>
                    <a:pt x="0" y="21374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88103" name="Arc 7"/>
            <p:cNvSpPr>
              <a:spLocks/>
            </p:cNvSpPr>
            <p:nvPr/>
          </p:nvSpPr>
          <p:spPr bwMode="auto">
            <a:xfrm rot="10593055">
              <a:off x="3984" y="1776"/>
              <a:ext cx="812" cy="672"/>
            </a:xfrm>
            <a:custGeom>
              <a:avLst/>
              <a:gdLst>
                <a:gd name="G0" fmla="+- 0 0 0"/>
                <a:gd name="G1" fmla="+- 21181 0 0"/>
                <a:gd name="G2" fmla="+- 21600 0 0"/>
                <a:gd name="T0" fmla="*/ 4233 w 21489"/>
                <a:gd name="T1" fmla="*/ 0 h 21181"/>
                <a:gd name="T2" fmla="*/ 21489 w 21489"/>
                <a:gd name="T3" fmla="*/ 18997 h 21181"/>
                <a:gd name="T4" fmla="*/ 0 w 21489"/>
                <a:gd name="T5" fmla="*/ 21181 h 2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89" h="21181" fill="none" extrusionOk="0">
                  <a:moveTo>
                    <a:pt x="4233" y="-1"/>
                  </a:moveTo>
                  <a:cubicBezTo>
                    <a:pt x="13531" y="1858"/>
                    <a:pt x="20530" y="9563"/>
                    <a:pt x="21489" y="18996"/>
                  </a:cubicBezTo>
                </a:path>
                <a:path w="21489" h="21181" stroke="0" extrusionOk="0">
                  <a:moveTo>
                    <a:pt x="4233" y="-1"/>
                  </a:moveTo>
                  <a:cubicBezTo>
                    <a:pt x="13531" y="1858"/>
                    <a:pt x="20530" y="9563"/>
                    <a:pt x="21489" y="18996"/>
                  </a:cubicBezTo>
                  <a:lnTo>
                    <a:pt x="0" y="21181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88104" name="Line 8"/>
            <p:cNvSpPr>
              <a:spLocks noChangeShapeType="1"/>
            </p:cNvSpPr>
            <p:nvPr/>
          </p:nvSpPr>
          <p:spPr bwMode="auto">
            <a:xfrm>
              <a:off x="3964" y="1841"/>
              <a:ext cx="0" cy="8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88105" name="Line 9"/>
            <p:cNvSpPr>
              <a:spLocks noChangeShapeType="1"/>
            </p:cNvSpPr>
            <p:nvPr/>
          </p:nvSpPr>
          <p:spPr bwMode="auto">
            <a:xfrm>
              <a:off x="3984" y="1841"/>
              <a:ext cx="67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88106" name="Line 10"/>
            <p:cNvSpPr>
              <a:spLocks noChangeShapeType="1"/>
            </p:cNvSpPr>
            <p:nvPr/>
          </p:nvSpPr>
          <p:spPr bwMode="auto">
            <a:xfrm>
              <a:off x="4656" y="1841"/>
              <a:ext cx="0" cy="8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388107" name="Object 11"/>
            <p:cNvGraphicFramePr>
              <a:graphicFrameLocks noChangeAspect="1"/>
            </p:cNvGraphicFramePr>
            <p:nvPr/>
          </p:nvGraphicFramePr>
          <p:xfrm>
            <a:off x="3408" y="1536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12" name="公式" r:id="rId3" imgW="380880" imgH="380880" progId="Equation.3">
                    <p:embed/>
                  </p:oleObj>
                </mc:Choice>
                <mc:Fallback>
                  <p:oleObj name="公式" r:id="rId3" imgW="38088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36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08" name="Object 12"/>
            <p:cNvGraphicFramePr>
              <a:graphicFrameLocks noChangeAspect="1"/>
            </p:cNvGraphicFramePr>
            <p:nvPr/>
          </p:nvGraphicFramePr>
          <p:xfrm>
            <a:off x="3552" y="2688"/>
            <a:ext cx="15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13" name="公式" r:id="rId5" imgW="253800" imgH="279360" progId="Equation.3">
                    <p:embed/>
                  </p:oleObj>
                </mc:Choice>
                <mc:Fallback>
                  <p:oleObj name="公式" r:id="rId5" imgW="2538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688"/>
                          <a:ext cx="159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09" name="Object 13"/>
            <p:cNvGraphicFramePr>
              <a:graphicFrameLocks noChangeAspect="1"/>
            </p:cNvGraphicFramePr>
            <p:nvPr/>
          </p:nvGraphicFramePr>
          <p:xfrm>
            <a:off x="5088" y="2592"/>
            <a:ext cx="24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14" name="公式" r:id="rId7" imgW="393480" imgH="393480" progId="Equation.3">
                    <p:embed/>
                  </p:oleObj>
                </mc:Choice>
                <mc:Fallback>
                  <p:oleObj name="公式" r:id="rId7" imgW="3934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592"/>
                          <a:ext cx="247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110" name="Line 14"/>
            <p:cNvSpPr>
              <a:spLocks noChangeShapeType="1"/>
            </p:cNvSpPr>
            <p:nvPr/>
          </p:nvSpPr>
          <p:spPr bwMode="auto">
            <a:xfrm>
              <a:off x="3744" y="2736"/>
              <a:ext cx="1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388111" name="Object 15"/>
            <p:cNvGraphicFramePr>
              <a:graphicFrameLocks noChangeAspect="1"/>
            </p:cNvGraphicFramePr>
            <p:nvPr/>
          </p:nvGraphicFramePr>
          <p:xfrm>
            <a:off x="3837" y="1488"/>
            <a:ext cx="2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15" name="公式" r:id="rId9" imgW="393480" imgH="380880" progId="Equation.3">
                    <p:embed/>
                  </p:oleObj>
                </mc:Choice>
                <mc:Fallback>
                  <p:oleObj name="公式" r:id="rId9" imgW="39348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7" y="1488"/>
                          <a:ext cx="24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12" name="Object 16"/>
            <p:cNvGraphicFramePr>
              <a:graphicFrameLocks noChangeAspect="1"/>
            </p:cNvGraphicFramePr>
            <p:nvPr/>
          </p:nvGraphicFramePr>
          <p:xfrm>
            <a:off x="4515" y="148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16" name="公式" r:id="rId11" imgW="380880" imgH="380880" progId="Equation.3">
                    <p:embed/>
                  </p:oleObj>
                </mc:Choice>
                <mc:Fallback>
                  <p:oleObj name="公式" r:id="rId11" imgW="38088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5" y="1488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13" name="Object 17"/>
            <p:cNvGraphicFramePr>
              <a:graphicFrameLocks noChangeAspect="1"/>
            </p:cNvGraphicFramePr>
            <p:nvPr/>
          </p:nvGraphicFramePr>
          <p:xfrm>
            <a:off x="4712" y="2009"/>
            <a:ext cx="22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17" name="公式" r:id="rId13" imgW="355320" imgH="406080" progId="Equation.3">
                    <p:embed/>
                  </p:oleObj>
                </mc:Choice>
                <mc:Fallback>
                  <p:oleObj name="公式" r:id="rId13" imgW="3553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2009"/>
                          <a:ext cx="223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14" name="Object 18"/>
            <p:cNvGraphicFramePr>
              <a:graphicFrameLocks noChangeAspect="1"/>
            </p:cNvGraphicFramePr>
            <p:nvPr/>
          </p:nvGraphicFramePr>
          <p:xfrm>
            <a:off x="4688" y="2359"/>
            <a:ext cx="2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18" name="公式" r:id="rId15" imgW="406080" imgH="380880" progId="Equation.3">
                    <p:embed/>
                  </p:oleObj>
                </mc:Choice>
                <mc:Fallback>
                  <p:oleObj name="公式" r:id="rId15" imgW="40608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2359"/>
                          <a:ext cx="25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115" name="Line 19"/>
            <p:cNvSpPr>
              <a:spLocks noChangeShapeType="1"/>
            </p:cNvSpPr>
            <p:nvPr/>
          </p:nvSpPr>
          <p:spPr bwMode="auto">
            <a:xfrm flipV="1">
              <a:off x="3744" y="177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388116" name="Object 20"/>
            <p:cNvGraphicFramePr>
              <a:graphicFrameLocks noChangeAspect="1"/>
            </p:cNvGraphicFramePr>
            <p:nvPr/>
          </p:nvGraphicFramePr>
          <p:xfrm>
            <a:off x="3888" y="2785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19" name="公式" r:id="rId17" imgW="419040" imgH="533160" progId="Equation.3">
                    <p:embed/>
                  </p:oleObj>
                </mc:Choice>
                <mc:Fallback>
                  <p:oleObj name="公式" r:id="rId17" imgW="419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785"/>
                          <a:ext cx="26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17" name="Object 21"/>
            <p:cNvGraphicFramePr>
              <a:graphicFrameLocks noChangeAspect="1"/>
            </p:cNvGraphicFramePr>
            <p:nvPr/>
          </p:nvGraphicFramePr>
          <p:xfrm>
            <a:off x="4548" y="2784"/>
            <a:ext cx="28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20" name="公式" r:id="rId19" imgW="457200" imgH="533160" progId="Equation.3">
                    <p:embed/>
                  </p:oleObj>
                </mc:Choice>
                <mc:Fallback>
                  <p:oleObj name="公式" r:id="rId19" imgW="45720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8" y="2784"/>
                          <a:ext cx="28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274320" y="2277110"/>
            <a:ext cx="5227638" cy="22463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）是 </a:t>
            </a:r>
            <a:r>
              <a:rPr kumimoji="1"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A B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）是 </a:t>
            </a:r>
            <a:r>
              <a:rPr kumimoji="1"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）是 </a:t>
            </a:r>
            <a:r>
              <a:rPr kumimoji="1"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A D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）既是 </a:t>
            </a:r>
            <a:r>
              <a:rPr kumimoji="1"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A B 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也是 </a:t>
            </a:r>
            <a:r>
              <a:rPr kumimoji="1"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A C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两过程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吸热一样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多。</a:t>
            </a:r>
          </a:p>
        </p:txBody>
      </p:sp>
    </p:spTree>
    <p:extLst>
      <p:ext uri="{BB962C8B-B14F-4D97-AF65-F5344CB8AC3E}">
        <p14:creationId xmlns:p14="http://schemas.microsoft.com/office/powerpoint/2010/main" val="5022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0" y="9144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</a:rPr>
              <a:t>17.  </a:t>
            </a:r>
            <a:r>
              <a:rPr kumimoji="1" lang="en-US" altLang="zh-CN" sz="2800" b="1" i="1" dirty="0" err="1" smtClean="0">
                <a:solidFill>
                  <a:srgbClr val="000000"/>
                </a:solidFill>
              </a:rPr>
              <a:t>b</a:t>
            </a:r>
            <a:r>
              <a:rPr kumimoji="1" lang="en-US" altLang="zh-CN" sz="2800" b="1" i="1" dirty="0" err="1">
                <a:solidFill>
                  <a:srgbClr val="000000"/>
                </a:solidFill>
                <a:sym typeface="Symbol" pitchFamily="18" charset="2"/>
              </a:rPr>
              <a:t>ca</a:t>
            </a:r>
            <a:r>
              <a:rPr kumimoji="1" lang="zh-CN" altLang="en-US" sz="2800" b="1" dirty="0">
                <a:solidFill>
                  <a:srgbClr val="000000"/>
                </a:solidFill>
                <a:sym typeface="Symbol" pitchFamily="18" charset="2"/>
              </a:rPr>
              <a:t>准静态过程，</a:t>
            </a:r>
            <a:r>
              <a:rPr kumimoji="1" lang="en-US" altLang="zh-CN" sz="2800" b="1" i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kumimoji="1" lang="zh-CN" altLang="en-US" sz="2800" b="1" i="1" dirty="0">
                <a:solidFill>
                  <a:srgbClr val="000000"/>
                </a:solidFill>
                <a:sym typeface="Symbol" pitchFamily="18" charset="2"/>
              </a:rPr>
              <a:t>、</a:t>
            </a:r>
            <a:r>
              <a:rPr kumimoji="1" lang="en-US" altLang="zh-CN" sz="2800" b="1" i="1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sym typeface="Symbol" pitchFamily="18" charset="2"/>
              </a:rPr>
              <a:t>两点在同一条绝热线上，该系统在</a:t>
            </a:r>
            <a:r>
              <a:rPr kumimoji="1" lang="en-US" altLang="zh-CN" sz="2800" b="1" i="1" dirty="0" err="1">
                <a:solidFill>
                  <a:srgbClr val="000000"/>
                </a:solidFill>
              </a:rPr>
              <a:t>b</a:t>
            </a:r>
            <a:r>
              <a:rPr kumimoji="1" lang="en-US" altLang="zh-CN" sz="2800" b="1" i="1" dirty="0" err="1">
                <a:solidFill>
                  <a:srgbClr val="000000"/>
                </a:solidFill>
                <a:sym typeface="Symbol" pitchFamily="18" charset="2"/>
              </a:rPr>
              <a:t>ca</a:t>
            </a:r>
            <a:r>
              <a:rPr kumimoji="1" lang="zh-CN" altLang="en-US" sz="2800" b="1" dirty="0">
                <a:solidFill>
                  <a:srgbClr val="000000"/>
                </a:solidFill>
                <a:sym typeface="Symbol" pitchFamily="18" charset="2"/>
              </a:rPr>
              <a:t>过程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0" y="1879600"/>
            <a:ext cx="4949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）只吸热，不放热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0" y="2689756"/>
            <a:ext cx="5327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）只放热，不吸热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-15240" y="34290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</a:rPr>
              <a:t>）有的阶段吸热，有的阶段放热，净吸热为正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0" y="414908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D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）有的阶段吸热，有的阶段放热，净吸热为负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758060" y="908720"/>
            <a:ext cx="2846388" cy="2295525"/>
            <a:chOff x="5486400" y="1196752"/>
            <a:chExt cx="2846388" cy="2295525"/>
          </a:xfrm>
        </p:grpSpPr>
        <p:sp>
          <p:nvSpPr>
            <p:cNvPr id="390151" name="Line 7"/>
            <p:cNvSpPr>
              <a:spLocks noChangeShapeType="1"/>
            </p:cNvSpPr>
            <p:nvPr/>
          </p:nvSpPr>
          <p:spPr bwMode="auto">
            <a:xfrm>
              <a:off x="5867400" y="3406552"/>
              <a:ext cx="2438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90152" name="Line 8"/>
            <p:cNvSpPr>
              <a:spLocks noChangeShapeType="1"/>
            </p:cNvSpPr>
            <p:nvPr/>
          </p:nvSpPr>
          <p:spPr bwMode="auto">
            <a:xfrm flipV="1">
              <a:off x="5867400" y="1349152"/>
              <a:ext cx="0" cy="2057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39015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1475529"/>
                </p:ext>
              </p:extLst>
            </p:nvPr>
          </p:nvGraphicFramePr>
          <p:xfrm>
            <a:off x="5486400" y="1196752"/>
            <a:ext cx="344488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280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1196752"/>
                          <a:ext cx="344488" cy="373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015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8924928"/>
                </p:ext>
              </p:extLst>
            </p:nvPr>
          </p:nvGraphicFramePr>
          <p:xfrm>
            <a:off x="5562600" y="3177952"/>
            <a:ext cx="28733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281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3177952"/>
                          <a:ext cx="287338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015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4687023"/>
                </p:ext>
              </p:extLst>
            </p:nvPr>
          </p:nvGraphicFramePr>
          <p:xfrm>
            <a:off x="7986713" y="3006502"/>
            <a:ext cx="34607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282" name="Equation" r:id="rId7" imgW="152280" imgH="177480" progId="Equation.3">
                    <p:embed/>
                  </p:oleObj>
                </mc:Choice>
                <mc:Fallback>
                  <p:oleObj name="Equation" r:id="rId7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6713" y="3006502"/>
                          <a:ext cx="346075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015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1960361"/>
                </p:ext>
              </p:extLst>
            </p:nvPr>
          </p:nvGraphicFramePr>
          <p:xfrm>
            <a:off x="6568440" y="1791112"/>
            <a:ext cx="28733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283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8440" y="1791112"/>
                          <a:ext cx="287338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015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892072"/>
                </p:ext>
              </p:extLst>
            </p:nvPr>
          </p:nvGraphicFramePr>
          <p:xfrm>
            <a:off x="7089458" y="2365470"/>
            <a:ext cx="28892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284" name="Equation" r:id="rId11" imgW="126720" imgH="177480" progId="Equation.3">
                    <p:embed/>
                  </p:oleObj>
                </mc:Choice>
                <mc:Fallback>
                  <p:oleObj name="Equation" r:id="rId11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9458" y="2365470"/>
                          <a:ext cx="288925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0158" name="Freeform 14"/>
            <p:cNvSpPr>
              <a:spLocks/>
            </p:cNvSpPr>
            <p:nvPr/>
          </p:nvSpPr>
          <p:spPr bwMode="auto">
            <a:xfrm>
              <a:off x="6477000" y="1730152"/>
              <a:ext cx="996950" cy="1193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2" y="548"/>
                </a:cxn>
                <a:cxn ang="0">
                  <a:pos x="628" y="752"/>
                </a:cxn>
              </a:cxnLst>
              <a:rect l="0" t="0" r="r" b="b"/>
              <a:pathLst>
                <a:path w="628" h="752">
                  <a:moveTo>
                    <a:pt x="0" y="0"/>
                  </a:moveTo>
                  <a:cubicBezTo>
                    <a:pt x="39" y="91"/>
                    <a:pt x="127" y="423"/>
                    <a:pt x="232" y="548"/>
                  </a:cubicBezTo>
                  <a:cubicBezTo>
                    <a:pt x="337" y="673"/>
                    <a:pt x="546" y="710"/>
                    <a:pt x="628" y="752"/>
                  </a:cubicBezTo>
                </a:path>
              </a:pathLst>
            </a:custGeom>
            <a:noFill/>
            <a:ln w="38100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90159" name="Line 15"/>
            <p:cNvSpPr>
              <a:spLocks noChangeShapeType="1"/>
            </p:cNvSpPr>
            <p:nvPr/>
          </p:nvSpPr>
          <p:spPr bwMode="auto">
            <a:xfrm>
              <a:off x="7467600" y="2187352"/>
              <a:ext cx="0" cy="83820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90160" name="Text Box 16"/>
            <p:cNvSpPr txBox="1">
              <a:spLocks noChangeArrowheads="1"/>
            </p:cNvSpPr>
            <p:nvPr/>
          </p:nvSpPr>
          <p:spPr bwMode="auto">
            <a:xfrm>
              <a:off x="5943600" y="2339752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90161" name="Freeform 17"/>
            <p:cNvSpPr>
              <a:spLocks/>
            </p:cNvSpPr>
            <p:nvPr/>
          </p:nvSpPr>
          <p:spPr bwMode="auto">
            <a:xfrm>
              <a:off x="6007100" y="1958752"/>
              <a:ext cx="1079500" cy="838200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56" y="336"/>
                </a:cxn>
                <a:cxn ang="0">
                  <a:pos x="680" y="528"/>
                </a:cxn>
              </a:cxnLst>
              <a:rect l="0" t="0" r="r" b="b"/>
              <a:pathLst>
                <a:path w="680" h="528">
                  <a:moveTo>
                    <a:pt x="344" y="0"/>
                  </a:moveTo>
                  <a:cubicBezTo>
                    <a:pt x="172" y="124"/>
                    <a:pt x="0" y="248"/>
                    <a:pt x="56" y="336"/>
                  </a:cubicBezTo>
                  <a:cubicBezTo>
                    <a:pt x="112" y="424"/>
                    <a:pt x="576" y="496"/>
                    <a:pt x="680" y="52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390162" name="Rectangle 18"/>
          <p:cNvSpPr>
            <a:spLocks noChangeArrowheads="1"/>
          </p:cNvSpPr>
          <p:nvPr/>
        </p:nvSpPr>
        <p:spPr bwMode="auto">
          <a:xfrm>
            <a:off x="6984048" y="5301208"/>
            <a:ext cx="1595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3300"/>
                </a:solidFill>
                <a:latin typeface="Century Schoolbook" pitchFamily="18" charset="0"/>
              </a:rPr>
              <a:t>[   C</a:t>
            </a:r>
            <a:r>
              <a:rPr kumimoji="1" lang="en-US" altLang="zh-CN" sz="3600" b="1" dirty="0">
                <a:solidFill>
                  <a:srgbClr val="FF33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33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3300"/>
              </a:solidFill>
              <a:latin typeface="Century Schoolbook" pitchFamily="18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785808" y="5085184"/>
            <a:ext cx="59628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abca</a:t>
            </a:r>
            <a:r>
              <a:rPr lang="zh-CN" altLang="en-US" sz="2800" dirty="0" smtClean="0">
                <a:solidFill>
                  <a:srgbClr val="000000"/>
                </a:solidFill>
              </a:rPr>
              <a:t>构成正循环，净吸热为正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其中</a:t>
            </a:r>
            <a:r>
              <a:rPr lang="en-US" altLang="zh-CN" sz="2800" dirty="0" smtClean="0">
                <a:solidFill>
                  <a:srgbClr val="000000"/>
                </a:solidFill>
              </a:rPr>
              <a:t>ab</a:t>
            </a:r>
            <a:r>
              <a:rPr lang="zh-CN" altLang="en-US" sz="2800" dirty="0" smtClean="0">
                <a:solidFill>
                  <a:srgbClr val="000000"/>
                </a:solidFill>
              </a:rPr>
              <a:t>绝热，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bca</a:t>
            </a:r>
            <a:r>
              <a:rPr lang="zh-CN" altLang="en-US" sz="2800" dirty="0" smtClean="0">
                <a:solidFill>
                  <a:srgbClr val="000000"/>
                </a:solidFill>
              </a:rPr>
              <a:t>有吸热有放热</a:t>
            </a:r>
            <a:endParaRPr kumimoji="1"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3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2" grpId="0" autoUpdateAnimBg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7654290" y="3459480"/>
            <a:ext cx="107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3300"/>
                </a:solidFill>
                <a:latin typeface="Century Schoolbook" pitchFamily="18" charset="0"/>
              </a:rPr>
              <a:t>[ C 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87312"/>
            <a:ext cx="9144000" cy="4997450"/>
            <a:chOff x="0" y="386"/>
            <a:chExt cx="5760" cy="3148"/>
          </a:xfrm>
        </p:grpSpPr>
        <p:sp>
          <p:nvSpPr>
            <p:cNvPr id="386052" name="Text Box 4"/>
            <p:cNvSpPr txBox="1">
              <a:spLocks noChangeArrowheads="1"/>
            </p:cNvSpPr>
            <p:nvPr/>
          </p:nvSpPr>
          <p:spPr bwMode="auto">
            <a:xfrm>
              <a:off x="0" y="386"/>
              <a:ext cx="5760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18.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一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定量的理想气体，经历某过程后，它的温度升高了．则根据热力学定律可以断定：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）该理想气体系统在此过程中吸了热．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）在此过程中外界对该理想气体系统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作了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正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功</a:t>
              </a:r>
              <a:endPara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）该理想气体系统的内能增加了．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）在此过程中理想气体系统既从外界吸了热，又对外作了正功．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以上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正确的断言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是： </a:t>
              </a:r>
            </a:p>
          </p:txBody>
        </p:sp>
        <p:sp>
          <p:nvSpPr>
            <p:cNvPr id="386053" name="Rectangle 5"/>
            <p:cNvSpPr>
              <a:spLocks noChangeArrowheads="1"/>
            </p:cNvSpPr>
            <p:nvPr/>
          </p:nvSpPr>
          <p:spPr bwMode="auto">
            <a:xfrm>
              <a:off x="144" y="2933"/>
              <a:ext cx="4003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(A)  (1)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Century Schoolbook" pitchFamily="18" charset="0"/>
                </a:rPr>
                <a:t>、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(3).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Century Schoolbook" pitchFamily="18" charset="0"/>
                </a:rPr>
                <a:t>　　  　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(B)  (2)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Century Schoolbook" pitchFamily="18" charset="0"/>
                </a:rPr>
                <a:t>、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(3).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(C)  (3).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Century Schoolbook" pitchFamily="18" charset="0"/>
                </a:rPr>
                <a:t>　　　　　　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(D)  (3)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Century Schoolbook" pitchFamily="18" charset="0"/>
                </a:rPr>
                <a:t>、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Century Schoolbook" pitchFamily="18" charset="0"/>
                </a:rPr>
                <a:t>(4).</a:t>
              </a:r>
              <a:r>
                <a:rPr kumimoji="1" lang="zh-CN" altLang="en-US" sz="2800" dirty="0">
                  <a:solidFill>
                    <a:srgbClr val="3333CC"/>
                  </a:solidFill>
                  <a:latin typeface="Century Schoolbook" pitchFamily="18" charset="0"/>
                </a:rPr>
                <a:t>　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1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233363"/>
            <a:ext cx="8915400" cy="4649788"/>
            <a:chOff x="96" y="147"/>
            <a:chExt cx="5616" cy="2929"/>
          </a:xfrm>
        </p:grpSpPr>
        <p:sp>
          <p:nvSpPr>
            <p:cNvPr id="387075" name="Rectangle 3"/>
            <p:cNvSpPr>
              <a:spLocks noChangeArrowheads="1"/>
            </p:cNvSpPr>
            <p:nvPr/>
          </p:nvSpPr>
          <p:spPr bwMode="auto">
            <a:xfrm>
              <a:off x="96" y="147"/>
              <a:ext cx="5616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 smtClean="0">
                  <a:solidFill>
                    <a:srgbClr val="FF0000"/>
                  </a:solidFill>
                  <a:ea typeface="楷体_GB2312" pitchFamily="49" charset="-122"/>
                </a:rPr>
                <a:t>19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ea typeface="楷体_GB2312" pitchFamily="49" charset="-122"/>
                </a:rPr>
                <a:t>.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一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定量某理想气体所经历的循环过程是：从初态（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，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）开始，先经绝热膨胀使其体积增大 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1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倍，再经等容升温回复到初态温度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，最后经等温过程使其体积回复为 </a:t>
              </a:r>
              <a:r>
                <a:rPr kumimoji="1"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，则气体在此循环过程中：</a:t>
              </a:r>
            </a:p>
          </p:txBody>
        </p:sp>
        <p:sp>
          <p:nvSpPr>
            <p:cNvPr id="387076" name="Rectangle 4"/>
            <p:cNvSpPr>
              <a:spLocks noChangeArrowheads="1"/>
            </p:cNvSpPr>
            <p:nvPr/>
          </p:nvSpPr>
          <p:spPr bwMode="auto">
            <a:xfrm>
              <a:off x="144" y="1525"/>
              <a:ext cx="5280" cy="1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）内能增加了；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）从外界净吸的热量为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正值； </a:t>
              </a:r>
              <a:endParaRPr kumimoji="1" lang="zh-CN" altLang="en-US" sz="2800" b="1" dirty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）对外作的净功为正值；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a typeface="楷体_GB2312" pitchFamily="49" charset="-122"/>
                </a:rPr>
                <a:t>D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）对外作的净功为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负值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kumimoji="1" lang="zh-CN" altLang="en-US" sz="2800" b="1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7562850" y="1779588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3300"/>
                </a:solidFill>
                <a:latin typeface="Century Schoolbook" pitchFamily="18" charset="0"/>
              </a:rPr>
              <a:t>[ D ]</a:t>
            </a:r>
            <a:endParaRPr kumimoji="1" lang="en-US" altLang="zh-CN" sz="3600" b="1" dirty="0">
              <a:solidFill>
                <a:srgbClr val="FF3300"/>
              </a:solidFill>
              <a:latin typeface="Century Schoolbook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865117" y="2594074"/>
            <a:ext cx="3171826" cy="2812297"/>
            <a:chOff x="5865117" y="2594074"/>
            <a:chExt cx="3171826" cy="281229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65117" y="2594074"/>
              <a:ext cx="3171826" cy="2559050"/>
              <a:chOff x="5458117" y="2594074"/>
              <a:chExt cx="3171826" cy="2559050"/>
            </a:xfrm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5458117" y="2594074"/>
                <a:ext cx="3171826" cy="2559050"/>
                <a:chOff x="530" y="1304"/>
                <a:chExt cx="1998" cy="1612"/>
              </a:xfrm>
            </p:grpSpPr>
            <p:sp>
              <p:nvSpPr>
                <p:cNvPr id="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711" y="2695"/>
                  <a:ext cx="1588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20" y="1408"/>
                  <a:ext cx="0" cy="1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graphicFrame>
              <p:nvGraphicFramePr>
                <p:cNvPr id="10" name="Object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19868551"/>
                    </p:ext>
                  </p:extLst>
                </p:nvPr>
              </p:nvGraphicFramePr>
              <p:xfrm>
                <a:off x="530" y="1304"/>
                <a:ext cx="213" cy="2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2565" name="Equation" r:id="rId3" imgW="203040" imgH="241200" progId="Equation.3">
                        <p:embed/>
                      </p:oleObj>
                    </mc:Choice>
                    <mc:Fallback>
                      <p:oleObj name="Equation" r:id="rId3" imgW="2030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0" y="1304"/>
                              <a:ext cx="213" cy="2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Object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5353327"/>
                    </p:ext>
                  </p:extLst>
                </p:nvPr>
              </p:nvGraphicFramePr>
              <p:xfrm>
                <a:off x="2331" y="2601"/>
                <a:ext cx="197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2566" name="Equation" r:id="rId5" imgW="215640" imgH="241200" progId="Equation.3">
                        <p:embed/>
                      </p:oleObj>
                    </mc:Choice>
                    <mc:Fallback>
                      <p:oleObj name="Equation" r:id="rId5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1" y="2601"/>
                              <a:ext cx="197" cy="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767671"/>
                    </p:ext>
                  </p:extLst>
                </p:nvPr>
              </p:nvGraphicFramePr>
              <p:xfrm>
                <a:off x="561" y="2692"/>
                <a:ext cx="19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2567" name="Equation" r:id="rId7" imgW="164880" imgH="190440" progId="Equation.3">
                        <p:embed/>
                      </p:oleObj>
                    </mc:Choice>
                    <mc:Fallback>
                      <p:oleObj name="Equation" r:id="rId7" imgW="164880" imgH="1904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1" y="2692"/>
                              <a:ext cx="19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" name="Freeform 25"/>
                <p:cNvSpPr>
                  <a:spLocks/>
                </p:cNvSpPr>
                <p:nvPr/>
              </p:nvSpPr>
              <p:spPr bwMode="auto">
                <a:xfrm>
                  <a:off x="1378" y="1542"/>
                  <a:ext cx="771" cy="560"/>
                </a:xfrm>
                <a:custGeom>
                  <a:avLst/>
                  <a:gdLst>
                    <a:gd name="T0" fmla="*/ 0 w 1495"/>
                    <a:gd name="T1" fmla="*/ 0 h 1179"/>
                    <a:gd name="T2" fmla="*/ 199 w 1495"/>
                    <a:gd name="T3" fmla="*/ 329 h 1179"/>
                    <a:gd name="T4" fmla="*/ 439 w 1495"/>
                    <a:gd name="T5" fmla="*/ 617 h 1179"/>
                    <a:gd name="T6" fmla="*/ 796 w 1495"/>
                    <a:gd name="T7" fmla="*/ 891 h 1179"/>
                    <a:gd name="T8" fmla="*/ 1255 w 1495"/>
                    <a:gd name="T9" fmla="*/ 1097 h 1179"/>
                    <a:gd name="T10" fmla="*/ 1495 w 1495"/>
                    <a:gd name="T11" fmla="*/ 1179 h 1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95" h="1179">
                      <a:moveTo>
                        <a:pt x="0" y="0"/>
                      </a:moveTo>
                      <a:cubicBezTo>
                        <a:pt x="33" y="55"/>
                        <a:pt x="126" y="226"/>
                        <a:pt x="199" y="329"/>
                      </a:cubicBezTo>
                      <a:cubicBezTo>
                        <a:pt x="272" y="432"/>
                        <a:pt x="339" y="523"/>
                        <a:pt x="439" y="617"/>
                      </a:cubicBezTo>
                      <a:cubicBezTo>
                        <a:pt x="539" y="711"/>
                        <a:pt x="660" y="811"/>
                        <a:pt x="796" y="891"/>
                      </a:cubicBezTo>
                      <a:cubicBezTo>
                        <a:pt x="932" y="971"/>
                        <a:pt x="1139" y="1049"/>
                        <a:pt x="1255" y="1097"/>
                      </a:cubicBezTo>
                      <a:cubicBezTo>
                        <a:pt x="1371" y="1145"/>
                        <a:pt x="1445" y="1162"/>
                        <a:pt x="1495" y="117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Freeform 26"/>
                <p:cNvSpPr>
                  <a:spLocks/>
                </p:cNvSpPr>
                <p:nvPr/>
              </p:nvSpPr>
              <p:spPr bwMode="auto">
                <a:xfrm>
                  <a:off x="1368" y="1542"/>
                  <a:ext cx="781" cy="960"/>
                </a:xfrm>
                <a:custGeom>
                  <a:avLst/>
                  <a:gdLst>
                    <a:gd name="T0" fmla="*/ 0 w 1248"/>
                    <a:gd name="T1" fmla="*/ 0 h 1406"/>
                    <a:gd name="T2" fmla="*/ 102 w 1248"/>
                    <a:gd name="T3" fmla="*/ 329 h 1406"/>
                    <a:gd name="T4" fmla="*/ 233 w 1248"/>
                    <a:gd name="T5" fmla="*/ 597 h 1406"/>
                    <a:gd name="T6" fmla="*/ 425 w 1248"/>
                    <a:gd name="T7" fmla="*/ 871 h 1406"/>
                    <a:gd name="T8" fmla="*/ 603 w 1248"/>
                    <a:gd name="T9" fmla="*/ 1069 h 1406"/>
                    <a:gd name="T10" fmla="*/ 843 w 1248"/>
                    <a:gd name="T11" fmla="*/ 1234 h 1406"/>
                    <a:gd name="T12" fmla="*/ 1090 w 1248"/>
                    <a:gd name="T13" fmla="*/ 1351 h 1406"/>
                    <a:gd name="T14" fmla="*/ 1248 w 1248"/>
                    <a:gd name="T15" fmla="*/ 1406 h 1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8" h="1406">
                      <a:moveTo>
                        <a:pt x="0" y="0"/>
                      </a:moveTo>
                      <a:cubicBezTo>
                        <a:pt x="17" y="55"/>
                        <a:pt x="63" y="229"/>
                        <a:pt x="102" y="329"/>
                      </a:cubicBezTo>
                      <a:cubicBezTo>
                        <a:pt x="141" y="429"/>
                        <a:pt x="179" y="507"/>
                        <a:pt x="233" y="597"/>
                      </a:cubicBezTo>
                      <a:cubicBezTo>
                        <a:pt x="287" y="687"/>
                        <a:pt x="363" y="792"/>
                        <a:pt x="425" y="871"/>
                      </a:cubicBezTo>
                      <a:cubicBezTo>
                        <a:pt x="487" y="950"/>
                        <a:pt x="533" y="1009"/>
                        <a:pt x="603" y="1069"/>
                      </a:cubicBezTo>
                      <a:cubicBezTo>
                        <a:pt x="673" y="1129"/>
                        <a:pt x="762" y="1187"/>
                        <a:pt x="843" y="1234"/>
                      </a:cubicBezTo>
                      <a:cubicBezTo>
                        <a:pt x="924" y="1281"/>
                        <a:pt x="1023" y="1322"/>
                        <a:pt x="1090" y="1351"/>
                      </a:cubicBezTo>
                      <a:cubicBezTo>
                        <a:pt x="1157" y="1380"/>
                        <a:pt x="1215" y="1395"/>
                        <a:pt x="1248" y="1406"/>
                      </a:cubicBezTo>
                    </a:path>
                  </a:pathLst>
                </a:custGeom>
                <a:noFill/>
                <a:ln w="28575" cmpd="sng">
                  <a:solidFill>
                    <a:srgbClr val="CC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4" name="直接连接符 3"/>
              <p:cNvCxnSpPr>
                <a:stCxn id="14" idx="7"/>
              </p:cNvCxnSpPr>
              <p:nvPr/>
            </p:nvCxnSpPr>
            <p:spPr bwMode="auto">
              <a:xfrm flipV="1">
                <a:off x="8028280" y="3860900"/>
                <a:ext cx="104" cy="634999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直接箭头连接符 17"/>
              <p:cNvCxnSpPr/>
              <p:nvPr/>
            </p:nvCxnSpPr>
            <p:spPr bwMode="auto">
              <a:xfrm>
                <a:off x="7103166" y="3776439"/>
                <a:ext cx="72008" cy="84609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3" idx="2"/>
              </p:cNvCxnSpPr>
              <p:nvPr/>
            </p:nvCxnSpPr>
            <p:spPr bwMode="auto">
              <a:xfrm flipH="1" flipV="1">
                <a:off x="7163728" y="3437135"/>
                <a:ext cx="91838" cy="63873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4" name="直接箭头连接符 23"/>
              <p:cNvCxnSpPr/>
              <p:nvPr/>
            </p:nvCxnSpPr>
            <p:spPr bwMode="auto">
              <a:xfrm flipV="1">
                <a:off x="8028384" y="4146462"/>
                <a:ext cx="0" cy="63874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6788442" y="2971899"/>
                <a:ext cx="0" cy="1846263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 flipH="1">
                <a:off x="8028384" y="3887093"/>
                <a:ext cx="5793" cy="91519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 flipH="1">
                <a:off x="5745456" y="2982781"/>
                <a:ext cx="1042986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4" name="矩形 33"/>
            <p:cNvSpPr/>
            <p:nvPr/>
          </p:nvSpPr>
          <p:spPr>
            <a:xfrm>
              <a:off x="6969774" y="4861027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lang="en-US" altLang="zh-CN" sz="2800" baseline="-25000" dirty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8086725" y="4883151"/>
              <a:ext cx="723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000000"/>
                  </a:solidFill>
                  <a:ea typeface="楷体_GB2312" pitchFamily="49" charset="-122"/>
                </a:rPr>
                <a:t>2V</a:t>
              </a:r>
              <a:r>
                <a:rPr lang="en-US" altLang="zh-CN" sz="2800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42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7544" y="332656"/>
            <a:ext cx="7993062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假定在热力学温度为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的氧气分子仍然可以看作刚性双原子分子，且当热力学温度提高一倍，氧分子全部离解为氧原子，则这些氧原子的平均速率是原来温度为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时氧分子平均速率的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11172"/>
              </p:ext>
            </p:extLst>
          </p:nvPr>
        </p:nvGraphicFramePr>
        <p:xfrm>
          <a:off x="899592" y="2636912"/>
          <a:ext cx="5632832" cy="1712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32" name="Equation" r:id="rId3" imgW="2171520" imgH="660240" progId="Equation.DSMT4">
                  <p:embed/>
                </p:oleObj>
              </mc:Choice>
              <mc:Fallback>
                <p:oleObj name="Equation" r:id="rId3" imgW="21715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636912"/>
                        <a:ext cx="5632832" cy="1712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850870" y="2652755"/>
            <a:ext cx="17011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B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664087"/>
              </p:ext>
            </p:extLst>
          </p:nvPr>
        </p:nvGraphicFramePr>
        <p:xfrm>
          <a:off x="971600" y="4437112"/>
          <a:ext cx="4945062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33" name="Equation" r:id="rId5" imgW="1904760" imgH="634680" progId="Equation.DSMT4">
                  <p:embed/>
                </p:oleObj>
              </mc:Choice>
              <mc:Fallback>
                <p:oleObj name="Equation" r:id="rId5" imgW="1904760" imgH="6346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437112"/>
                        <a:ext cx="4945062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3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23528" y="332656"/>
            <a:ext cx="8199716" cy="2592288"/>
            <a:chOff x="423584" y="548680"/>
            <a:chExt cx="8199716" cy="2592288"/>
          </a:xfrm>
        </p:grpSpPr>
        <p:grpSp>
          <p:nvGrpSpPr>
            <p:cNvPr id="10" name="组合 9"/>
            <p:cNvGrpSpPr/>
            <p:nvPr/>
          </p:nvGrpSpPr>
          <p:grpSpPr>
            <a:xfrm>
              <a:off x="520700" y="548680"/>
              <a:ext cx="8102600" cy="2592288"/>
              <a:chOff x="520700" y="548680"/>
              <a:chExt cx="8102600" cy="2592288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20700" y="548680"/>
                <a:ext cx="8102600" cy="2592288"/>
                <a:chOff x="520700" y="548680"/>
                <a:chExt cx="8102600" cy="2592288"/>
              </a:xfrm>
            </p:grpSpPr>
            <p:pic>
              <p:nvPicPr>
                <p:cNvPr id="51202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0700" y="548680"/>
                  <a:ext cx="8102600" cy="2374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矩形 1"/>
                <p:cNvSpPr/>
                <p:nvPr/>
              </p:nvSpPr>
              <p:spPr bwMode="auto">
                <a:xfrm>
                  <a:off x="1763688" y="2636912"/>
                  <a:ext cx="2808312" cy="50405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" name="矩形 2"/>
                <p:cNvSpPr/>
                <p:nvPr/>
              </p:nvSpPr>
              <p:spPr bwMode="auto">
                <a:xfrm>
                  <a:off x="6228184" y="2708920"/>
                  <a:ext cx="648072" cy="43204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 bwMode="auto">
                <a:xfrm>
                  <a:off x="4727544" y="2083968"/>
                  <a:ext cx="696960" cy="696960"/>
                </a:xfrm>
                <a:prstGeom prst="ellipse">
                  <a:avLst/>
                </a:prstGeom>
                <a:noFill/>
                <a:ln w="762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 bwMode="auto">
              <a:xfrm>
                <a:off x="5364088" y="2467616"/>
                <a:ext cx="29962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矩形 11"/>
            <p:cNvSpPr/>
            <p:nvPr/>
          </p:nvSpPr>
          <p:spPr>
            <a:xfrm>
              <a:off x="423584" y="638272"/>
              <a:ext cx="692032" cy="43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20.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7164288" y="3142709"/>
            <a:ext cx="16097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3300"/>
                </a:solidFill>
                <a:latin typeface="Century Schoolbook" pitchFamily="18" charset="0"/>
              </a:rPr>
              <a:t>[   C</a:t>
            </a:r>
            <a:r>
              <a:rPr kumimoji="1" lang="en-US" altLang="zh-CN" sz="3600" b="1" dirty="0" smtClean="0">
                <a:solidFill>
                  <a:srgbClr val="FF33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33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3300"/>
              </a:solidFill>
              <a:latin typeface="Century Schoolbook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660830"/>
              </p:ext>
            </p:extLst>
          </p:nvPr>
        </p:nvGraphicFramePr>
        <p:xfrm>
          <a:off x="1147763" y="3227388"/>
          <a:ext cx="20764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9" name="Equation" r:id="rId4" imgW="799920" imgH="431640" progId="Equation.DSMT4">
                  <p:embed/>
                </p:oleObj>
              </mc:Choice>
              <mc:Fallback>
                <p:oleObj name="Equation" r:id="rId4" imgW="79992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227388"/>
                        <a:ext cx="207645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4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2160" y="5085184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[  B  ]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7544" y="548680"/>
            <a:ext cx="79930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21.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理想气体</a:t>
            </a:r>
            <a:r>
              <a:rPr lang="zh-CN" altLang="en-US" sz="2800" dirty="0" smtClean="0">
                <a:solidFill>
                  <a:srgbClr val="000000"/>
                </a:solidFill>
              </a:rPr>
              <a:t>卡诺循环过程的两条绝热线下的面积大小（图中阴影部分）分别为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，则二者的关系是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</a:rPr>
              <a:t>) 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 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&gt;  </a:t>
            </a:r>
            <a:r>
              <a:rPr lang="en-US" altLang="zh-CN" sz="2800" dirty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              (B)</a:t>
            </a:r>
            <a:r>
              <a:rPr lang="en-US" altLang="zh-CN" sz="2800" dirty="0">
                <a:solidFill>
                  <a:srgbClr val="000000"/>
                </a:solidFill>
              </a:rPr>
              <a:t> 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 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2</a:t>
            </a:r>
            <a:endParaRPr lang="en-US" altLang="zh-CN" sz="2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(C) </a:t>
            </a:r>
            <a:r>
              <a:rPr lang="en-US" altLang="zh-CN" sz="2800" dirty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 &lt; 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                (D)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anose="05000000000000000000" pitchFamily="2" charset="2"/>
              </a:rPr>
              <a:t>无法确定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5"/>
          <a:stretch/>
        </p:blipFill>
        <p:spPr bwMode="auto">
          <a:xfrm>
            <a:off x="6197914" y="1772815"/>
            <a:ext cx="2694566" cy="286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697042"/>
              </p:ext>
            </p:extLst>
          </p:nvPr>
        </p:nvGraphicFramePr>
        <p:xfrm>
          <a:off x="899592" y="4043841"/>
          <a:ext cx="2967038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1" name="Equation" r:id="rId4" imgW="1143000" imgH="457200" progId="Equation.DSMT4">
                  <p:embed/>
                </p:oleObj>
              </mc:Choice>
              <mc:Fallback>
                <p:oleObj name="Equation" r:id="rId4" imgW="114300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43841"/>
                        <a:ext cx="2967038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695777"/>
              </p:ext>
            </p:extLst>
          </p:nvPr>
        </p:nvGraphicFramePr>
        <p:xfrm>
          <a:off x="1547664" y="5434652"/>
          <a:ext cx="1549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2" name="Equation" r:id="rId6" imgW="596880" imgH="228600" progId="Equation.DSMT4">
                  <p:embed/>
                </p:oleObj>
              </mc:Choice>
              <mc:Fallback>
                <p:oleObj name="Equation" r:id="rId6" imgW="59688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434652"/>
                        <a:ext cx="15494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9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9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0" t="7939" r="1206" b="29231"/>
          <a:stretch/>
        </p:blipFill>
        <p:spPr bwMode="auto">
          <a:xfrm>
            <a:off x="6372200" y="2420888"/>
            <a:ext cx="2664296" cy="251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79512" y="44624"/>
            <a:ext cx="8856984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22.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如图所示，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DC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是绝热过程，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CEA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是等温过程，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BED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是任意过程，组成一个循环，若图中</a:t>
            </a:r>
            <a:r>
              <a:rPr lang="en-US" altLang="zh-CN" sz="2800" dirty="0" smtClean="0">
                <a:solidFill>
                  <a:srgbClr val="000000"/>
                </a:solidFill>
              </a:rPr>
              <a:t>EDCE</a:t>
            </a:r>
            <a:r>
              <a:rPr lang="zh-CN" altLang="en-US" sz="2800" dirty="0" smtClean="0">
                <a:solidFill>
                  <a:srgbClr val="000000"/>
                </a:solidFill>
              </a:rPr>
              <a:t>所包围的面积为</a:t>
            </a:r>
            <a:r>
              <a:rPr lang="en-US" altLang="zh-CN" sz="2800" dirty="0" smtClean="0">
                <a:solidFill>
                  <a:srgbClr val="000000"/>
                </a:solidFill>
              </a:rPr>
              <a:t>70J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EABE</a:t>
            </a:r>
            <a:r>
              <a:rPr lang="zh-CN" altLang="en-US" sz="2800" dirty="0" smtClean="0">
                <a:solidFill>
                  <a:srgbClr val="000000"/>
                </a:solidFill>
              </a:rPr>
              <a:t>所包围的面积为</a:t>
            </a:r>
            <a:r>
              <a:rPr lang="en-US" altLang="zh-CN" sz="2800" dirty="0" smtClean="0">
                <a:solidFill>
                  <a:srgbClr val="000000"/>
                </a:solidFill>
              </a:rPr>
              <a:t>30J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CEA</a:t>
            </a:r>
            <a:r>
              <a:rPr lang="zh-CN" altLang="en-US" sz="2800" dirty="0" smtClean="0">
                <a:solidFill>
                  <a:srgbClr val="000000"/>
                </a:solidFill>
              </a:rPr>
              <a:t>过程中系统放热</a:t>
            </a:r>
            <a:r>
              <a:rPr lang="en-US" altLang="zh-CN" sz="2800" dirty="0" smtClean="0">
                <a:solidFill>
                  <a:srgbClr val="000000"/>
                </a:solidFill>
              </a:rPr>
              <a:t>100 J</a:t>
            </a:r>
            <a:r>
              <a:rPr lang="zh-CN" altLang="en-US" sz="2800" dirty="0" smtClean="0">
                <a:solidFill>
                  <a:srgbClr val="000000"/>
                </a:solidFill>
              </a:rPr>
              <a:t>，整个循环中气体对外做功</a:t>
            </a:r>
            <a:r>
              <a:rPr lang="en-US" altLang="zh-CN" sz="2800" dirty="0" smtClean="0">
                <a:solidFill>
                  <a:srgbClr val="000000"/>
                </a:solidFill>
              </a:rPr>
              <a:t>W</a:t>
            </a:r>
            <a:r>
              <a:rPr lang="zh-CN" altLang="en-US" sz="2800" dirty="0" smtClean="0">
                <a:solidFill>
                  <a:srgbClr val="000000"/>
                </a:solidFill>
              </a:rPr>
              <a:t>为多少？</a:t>
            </a:r>
            <a:r>
              <a:rPr lang="en-US" altLang="zh-CN" sz="2800" dirty="0" smtClean="0">
                <a:solidFill>
                  <a:srgbClr val="000000"/>
                </a:solidFill>
              </a:rPr>
              <a:t>BED</a:t>
            </a:r>
            <a:r>
              <a:rPr lang="zh-CN" altLang="en-US" sz="2800" dirty="0" smtClean="0">
                <a:solidFill>
                  <a:srgbClr val="000000"/>
                </a:solidFill>
              </a:rPr>
              <a:t>过程中系统吸热</a:t>
            </a:r>
            <a:r>
              <a:rPr lang="en-US" altLang="zh-CN" sz="2800" dirty="0" smtClean="0">
                <a:solidFill>
                  <a:srgbClr val="000000"/>
                </a:solidFill>
              </a:rPr>
              <a:t>Q</a:t>
            </a:r>
            <a:r>
              <a:rPr lang="zh-CN" altLang="en-US" sz="2800" dirty="0" smtClean="0">
                <a:solidFill>
                  <a:srgbClr val="000000"/>
                </a:solidFill>
              </a:rPr>
              <a:t>为多少？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AutoNum type="alphaUcParenBoth"/>
            </a:pPr>
            <a:r>
              <a:rPr lang="en-US" altLang="zh-CN" sz="2800" dirty="0" smtClean="0">
                <a:solidFill>
                  <a:srgbClr val="000000"/>
                </a:solidFill>
              </a:rPr>
              <a:t> W=40 J,  Q=140 J   </a:t>
            </a: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AutoNum type="alphaUcParenBoth"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W=100 J</a:t>
            </a:r>
            <a:r>
              <a:rPr lang="en-US" altLang="zh-CN" sz="2800" dirty="0">
                <a:solidFill>
                  <a:srgbClr val="000000"/>
                </a:solidFill>
              </a:rPr>
              <a:t>,  </a:t>
            </a:r>
            <a:r>
              <a:rPr lang="en-US" altLang="zh-CN" sz="2800" dirty="0" smtClean="0">
                <a:solidFill>
                  <a:srgbClr val="000000"/>
                </a:solidFill>
              </a:rPr>
              <a:t>Q=140 J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(C) W=40 J</a:t>
            </a:r>
            <a:r>
              <a:rPr lang="en-US" altLang="zh-CN" sz="2800" dirty="0">
                <a:solidFill>
                  <a:srgbClr val="000000"/>
                </a:solidFill>
              </a:rPr>
              <a:t>,  </a:t>
            </a:r>
            <a:r>
              <a:rPr lang="en-US" altLang="zh-CN" sz="2800" dirty="0" smtClean="0">
                <a:solidFill>
                  <a:srgbClr val="000000"/>
                </a:solidFill>
              </a:rPr>
              <a:t>Q=60 J    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(D) W=100 J</a:t>
            </a:r>
            <a:r>
              <a:rPr lang="en-US" altLang="zh-CN" sz="2800" dirty="0">
                <a:solidFill>
                  <a:srgbClr val="000000"/>
                </a:solidFill>
              </a:rPr>
              <a:t>,  </a:t>
            </a:r>
            <a:r>
              <a:rPr lang="en-US" altLang="zh-CN" sz="2800" dirty="0" smtClean="0">
                <a:solidFill>
                  <a:srgbClr val="000000"/>
                </a:solidFill>
              </a:rPr>
              <a:t>Q=200 J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5192325"/>
            <a:ext cx="123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[  </a:t>
            </a:r>
            <a:r>
              <a:rPr lang="en-US" altLang="zh-CN" sz="3600" dirty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>
                <a:solidFill>
                  <a:srgbClr val="FF0000"/>
                </a:solidFill>
              </a:rPr>
              <a:t>  ]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2940" y="530294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[  C  ]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750183"/>
            <a:ext cx="9144000" cy="424635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24.</a:t>
            </a:r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热力学第二定律表明：</a:t>
            </a:r>
            <a:endParaRPr kumimoji="1"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AutoNum type="alphaUcParenBoth"/>
            </a:pP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不可能从单一热源吸收热量使之全部变为有用的功</a:t>
            </a:r>
            <a:endParaRPr lang="en-US" altLang="zh-CN" sz="28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AutoNum type="alphaUcParenBoth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在一个可逆过程中，工作物质净吸热等于对外作的功</a:t>
            </a:r>
            <a:endParaRPr kumimoji="1"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AutoNum type="alphaUcParenBoth"/>
            </a:pP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摩擦生热的过程是不可逆的</a:t>
            </a:r>
            <a:endParaRPr lang="en-US" altLang="zh-CN" sz="28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AutoNum type="alphaUcParenBoth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热量不可能从温度低的物体传到温度高的物体</a:t>
            </a: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6296" y="135301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循环过程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0851" y="3140968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</a:rPr>
              <a:t>+</a:t>
            </a:r>
            <a:r>
              <a:rPr lang="el-GR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Δ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96706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自动的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3528" y="332656"/>
            <a:ext cx="882047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25.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关于功热转换和热量传递过程，下列叙述正确的是：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功可以完全变为热量，而热量不能完全变为功；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一切热机的效率都只能够小于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(3)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热量不能从低温物体向高温物体传递；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(4)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热量自发从高温物体向低温物体传递是不可逆的。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(A) (1), (2), (4)                 (B) (2), (4)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(C) (1), (4)                        (D) (1), (2)</a:t>
            </a: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7465525" y="4949304"/>
            <a:ext cx="11689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 smtClean="0">
                <a:solidFill>
                  <a:srgbClr val="FF3300"/>
                </a:solidFill>
                <a:latin typeface="Century Schoolbook" pitchFamily="18" charset="0"/>
              </a:rPr>
              <a:t>[ B ]</a:t>
            </a:r>
            <a:endParaRPr kumimoji="1" lang="en-US" altLang="zh-CN" sz="3600" b="1" dirty="0">
              <a:solidFill>
                <a:srgbClr val="FF3300"/>
              </a:solidFill>
              <a:latin typeface="Century Schoolboo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135301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循环过程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7054" y="296414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自动的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9512" y="895765"/>
            <a:ext cx="8316539" cy="2101111"/>
            <a:chOff x="179512" y="1119133"/>
            <a:chExt cx="8316539" cy="2101111"/>
          </a:xfrm>
        </p:grpSpPr>
        <p:grpSp>
          <p:nvGrpSpPr>
            <p:cNvPr id="3" name="组合 2"/>
            <p:cNvGrpSpPr/>
            <p:nvPr/>
          </p:nvGrpSpPr>
          <p:grpSpPr>
            <a:xfrm>
              <a:off x="476001" y="1124744"/>
              <a:ext cx="8020050" cy="2095500"/>
              <a:chOff x="476001" y="1124744"/>
              <a:chExt cx="8020050" cy="2095500"/>
            </a:xfrm>
          </p:grpSpPr>
          <p:pic>
            <p:nvPicPr>
              <p:cNvPr id="5017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001" y="1124744"/>
                <a:ext cx="8020050" cy="2095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椭圆 1"/>
              <p:cNvSpPr/>
              <p:nvPr/>
            </p:nvSpPr>
            <p:spPr bwMode="auto">
              <a:xfrm>
                <a:off x="4895200" y="2156734"/>
                <a:ext cx="576000" cy="576000"/>
              </a:xfrm>
              <a:prstGeom prst="ellipse">
                <a:avLst/>
              </a:prstGeom>
              <a:noFill/>
              <a:ln w="762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3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79512" y="1119133"/>
              <a:ext cx="692032" cy="43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26.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876256" y="3358732"/>
            <a:ext cx="17011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entury Schoolbook" pitchFamily="18" charset="0"/>
              </a:rPr>
              <a:t>B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468061"/>
              </p:ext>
            </p:extLst>
          </p:nvPr>
        </p:nvGraphicFramePr>
        <p:xfrm>
          <a:off x="1042988" y="4086225"/>
          <a:ext cx="319722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0" name="Equation" r:id="rId4" imgW="1231560" imgH="431640" progId="Equation.DSMT4">
                  <p:embed/>
                </p:oleObj>
              </mc:Choice>
              <mc:Fallback>
                <p:oleObj name="Equation" r:id="rId4" imgW="123156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86225"/>
                        <a:ext cx="319722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1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216024" y="188640"/>
            <a:ext cx="88204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27.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</a:rPr>
              <a:t>气体等压膨胀过程中，其内能（    ），熵（    ）。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(A) </a:t>
            </a:r>
            <a:r>
              <a:rPr lang="zh-CN" altLang="en-US" sz="2800" dirty="0" smtClean="0">
                <a:solidFill>
                  <a:srgbClr val="000000"/>
                </a:solidFill>
              </a:rPr>
              <a:t>增大，减小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           (B) </a:t>
            </a:r>
            <a:r>
              <a:rPr lang="zh-CN" altLang="en-US" sz="2800" dirty="0" smtClean="0">
                <a:solidFill>
                  <a:srgbClr val="000000"/>
                </a:solidFill>
              </a:rPr>
              <a:t>减小，增大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(C)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增大，增大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              (D)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减小，减小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5935254" y="3358733"/>
            <a:ext cx="17011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entury Schoolbook" pitchFamily="18" charset="0"/>
              </a:rPr>
              <a:t>C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2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16024" y="188640"/>
            <a:ext cx="882047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28.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800" dirty="0" smtClean="0">
                <a:solidFill>
                  <a:srgbClr val="000000"/>
                </a:solidFill>
              </a:rPr>
              <a:t>一容器中盛有</a:t>
            </a:r>
            <a:r>
              <a:rPr lang="en-US" altLang="zh-CN" sz="2800" dirty="0" smtClean="0">
                <a:solidFill>
                  <a:srgbClr val="000000"/>
                </a:solidFill>
              </a:rPr>
              <a:t>1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mol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单原子分子理想气体，初态压强为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，温度为</a:t>
            </a:r>
            <a:r>
              <a:rPr lang="en-US" altLang="zh-CN" sz="2800" dirty="0" smtClean="0">
                <a:solidFill>
                  <a:srgbClr val="000000"/>
                </a:solidFill>
              </a:rPr>
              <a:t>T</a:t>
            </a:r>
            <a:r>
              <a:rPr lang="zh-CN" altLang="en-US" sz="2800" dirty="0" smtClean="0">
                <a:solidFill>
                  <a:srgbClr val="000000"/>
                </a:solidFill>
              </a:rPr>
              <a:t>。今使气体迅速吸热后重新达到平衡，压强增加为</a:t>
            </a:r>
            <a:r>
              <a:rPr lang="en-US" altLang="zh-CN" sz="2800" dirty="0" smtClean="0">
                <a:solidFill>
                  <a:srgbClr val="000000"/>
                </a:solidFill>
              </a:rPr>
              <a:t>4p/3</a:t>
            </a:r>
            <a:r>
              <a:rPr lang="zh-CN" altLang="en-US" sz="2800" dirty="0" smtClean="0">
                <a:solidFill>
                  <a:srgbClr val="000000"/>
                </a:solidFill>
              </a:rPr>
              <a:t>，则该过程</a:t>
            </a:r>
            <a:r>
              <a:rPr lang="en-US" altLang="zh-CN" sz="2800" dirty="0" smtClean="0">
                <a:solidFill>
                  <a:srgbClr val="000000"/>
                </a:solidFill>
              </a:rPr>
              <a:t>______(</a:t>
            </a:r>
            <a:r>
              <a:rPr lang="zh-CN" altLang="en-US" sz="2800" dirty="0" smtClean="0">
                <a:solidFill>
                  <a:srgbClr val="000000"/>
                </a:solidFill>
              </a:rPr>
              <a:t>填“是”或“不是”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</a:rPr>
              <a:t>可逆过程，气体在这一过程中的熵变为</a:t>
            </a:r>
            <a:r>
              <a:rPr lang="el-GR" altLang="zh-CN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S=____________.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013445"/>
              </p:ext>
            </p:extLst>
          </p:nvPr>
        </p:nvGraphicFramePr>
        <p:xfrm>
          <a:off x="4609492" y="1484784"/>
          <a:ext cx="889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3" name="Equation" r:id="rId3" imgW="342720" imgH="203040" progId="Equation.DSMT4">
                  <p:embed/>
                </p:oleObj>
              </mc:Choice>
              <mc:Fallback>
                <p:oleObj name="Equation" r:id="rId3" imgW="34272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492" y="1484784"/>
                        <a:ext cx="889000" cy="5286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274645"/>
              </p:ext>
            </p:extLst>
          </p:nvPr>
        </p:nvGraphicFramePr>
        <p:xfrm>
          <a:off x="37915" y="3933056"/>
          <a:ext cx="9088438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4" name="Equation" r:id="rId5" imgW="3504960" imgH="660240" progId="Equation.DSMT4">
                  <p:embed/>
                </p:oleObj>
              </mc:Choice>
              <mc:Fallback>
                <p:oleObj name="Equation" r:id="rId5" imgW="3504960" imgH="660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5" y="3933056"/>
                        <a:ext cx="9088438" cy="1717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34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16024" y="188640"/>
            <a:ext cx="88204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29.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由绝热材料包围的容器被隔板隔开，左右两侧体积分别为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V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，初始时左侧充满压强为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p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，热力学温度为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T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的理想气体，右侧为真空。如果把隔板撤去，气体将进行绝热自由膨胀。则达到平衡后气体的温度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T</a:t>
            </a:r>
            <a:r>
              <a:rPr lang="en-US" altLang="zh-CN" sz="2800" dirty="0" smtClean="0">
                <a:solidFill>
                  <a:srgbClr val="000000"/>
                </a:solidFill>
              </a:rPr>
              <a:t>=______________</a:t>
            </a:r>
            <a:r>
              <a:rPr lang="zh-CN" altLang="en-US" sz="2800" dirty="0" smtClean="0">
                <a:solidFill>
                  <a:srgbClr val="000000"/>
                </a:solidFill>
              </a:rPr>
              <a:t>，经过该过程气体的熵变</a:t>
            </a:r>
            <a:r>
              <a:rPr lang="el-GR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altLang="zh-CN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=____________.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870475"/>
              </p:ext>
            </p:extLst>
          </p:nvPr>
        </p:nvGraphicFramePr>
        <p:xfrm>
          <a:off x="1619672" y="2852936"/>
          <a:ext cx="3952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5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52936"/>
                        <a:ext cx="395288" cy="5937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906785"/>
              </p:ext>
            </p:extLst>
          </p:nvPr>
        </p:nvGraphicFramePr>
        <p:xfrm>
          <a:off x="971600" y="4365104"/>
          <a:ext cx="675005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6" name="Equation" r:id="rId5" imgW="2603160" imgH="660240" progId="Equation.DSMT4">
                  <p:embed/>
                </p:oleObj>
              </mc:Choice>
              <mc:Fallback>
                <p:oleObj name="Equation" r:id="rId5" imgW="2603160" imgH="6602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365104"/>
                        <a:ext cx="675005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2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16024" y="188640"/>
            <a:ext cx="88204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30.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1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某单原子分子理想气体初始时的体积为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V</a:t>
            </a:r>
            <a:r>
              <a:rPr lang="zh-CN" altLang="en-US" sz="2800" dirty="0" smtClean="0">
                <a:solidFill>
                  <a:srgbClr val="000000"/>
                </a:solidFill>
              </a:rPr>
              <a:t>、温度为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T</a:t>
            </a:r>
            <a:r>
              <a:rPr lang="zh-CN" altLang="en-US" sz="2800" dirty="0" smtClean="0">
                <a:solidFill>
                  <a:srgbClr val="000000"/>
                </a:solidFill>
              </a:rPr>
              <a:t>，经历一热力学过程后体积变为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V</a:t>
            </a:r>
            <a:r>
              <a:rPr lang="zh-CN" altLang="en-US" sz="2800" dirty="0" smtClean="0">
                <a:solidFill>
                  <a:srgbClr val="000000"/>
                </a:solidFill>
              </a:rPr>
              <a:t>、温度变为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T</a:t>
            </a:r>
            <a:r>
              <a:rPr lang="zh-CN" altLang="en-US" sz="2800" dirty="0" smtClean="0">
                <a:solidFill>
                  <a:srgbClr val="000000"/>
                </a:solidFill>
              </a:rPr>
              <a:t>，则气体在这一过程中的熵变</a:t>
            </a:r>
            <a:r>
              <a:rPr lang="el-GR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altLang="zh-CN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=____________.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407133"/>
              </p:ext>
            </p:extLst>
          </p:nvPr>
        </p:nvGraphicFramePr>
        <p:xfrm>
          <a:off x="827584" y="2708920"/>
          <a:ext cx="704532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9" name="Equation" r:id="rId3" imgW="2717640" imgH="838080" progId="Equation.DSMT4">
                  <p:embed/>
                </p:oleObj>
              </mc:Choice>
              <mc:Fallback>
                <p:oleObj name="Equation" r:id="rId3" imgW="2717640" imgH="8380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8920"/>
                        <a:ext cx="7045325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90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48264" y="3717032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[  C  ]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233363"/>
            <a:ext cx="8915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kumimoji="1"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kumimoji="1" lang="en-US" altLang="zh-CN" sz="2800" b="1" dirty="0" smtClean="0">
                <a:ea typeface="楷体_GB2312" pitchFamily="49" charset="-122"/>
              </a:rPr>
              <a:t>  </a:t>
            </a:r>
            <a:r>
              <a:rPr kumimoji="1" lang="zh-CN" altLang="en-US" sz="2800" b="1" dirty="0" smtClean="0">
                <a:ea typeface="楷体_GB2312" pitchFamily="49" charset="-122"/>
              </a:rPr>
              <a:t>两容器中分别装有</a:t>
            </a:r>
            <a:r>
              <a:rPr lang="zh-CN" altLang="en-US" sz="2800" dirty="0" smtClean="0">
                <a:ea typeface="楷体_GB2312" pitchFamily="49" charset="-122"/>
              </a:rPr>
              <a:t>氦气和氮气，其密度之比为</a:t>
            </a:r>
            <a:r>
              <a:rPr lang="en-US" altLang="zh-CN" sz="2800" dirty="0" smtClean="0">
                <a:ea typeface="楷体_GB2312" pitchFamily="49" charset="-122"/>
              </a:rPr>
              <a:t>2</a:t>
            </a:r>
            <a:r>
              <a:rPr lang="zh-CN" altLang="en-US" sz="2800" dirty="0" smtClean="0">
                <a:ea typeface="楷体_GB2312" pitchFamily="49" charset="-122"/>
              </a:rPr>
              <a:t>：</a:t>
            </a:r>
            <a:r>
              <a:rPr lang="en-US" altLang="zh-CN" sz="2800" dirty="0" smtClean="0">
                <a:ea typeface="楷体_GB2312" pitchFamily="49" charset="-122"/>
              </a:rPr>
              <a:t>1</a:t>
            </a:r>
            <a:r>
              <a:rPr lang="zh-CN" altLang="en-US" sz="2800" dirty="0" smtClean="0">
                <a:ea typeface="楷体_GB2312" pitchFamily="49" charset="-122"/>
              </a:rPr>
              <a:t>，分子的方均根速率之比为</a:t>
            </a:r>
            <a:r>
              <a:rPr lang="en-US" altLang="zh-CN" sz="2800" dirty="0" smtClean="0">
                <a:ea typeface="楷体_GB2312" pitchFamily="49" charset="-122"/>
              </a:rPr>
              <a:t>1</a:t>
            </a:r>
            <a:r>
              <a:rPr lang="zh-CN" altLang="en-US" sz="2800" dirty="0" smtClean="0">
                <a:ea typeface="楷体_GB2312" pitchFamily="49" charset="-122"/>
              </a:rPr>
              <a:t>：</a:t>
            </a:r>
            <a:r>
              <a:rPr lang="en-US" altLang="zh-CN" sz="2800" dirty="0" smtClean="0">
                <a:ea typeface="楷体_GB2312" pitchFamily="49" charset="-122"/>
              </a:rPr>
              <a:t>3</a:t>
            </a:r>
            <a:r>
              <a:rPr lang="zh-CN" altLang="en-US" sz="2800" dirty="0" smtClean="0">
                <a:ea typeface="楷体_GB2312" pitchFamily="49" charset="-122"/>
              </a:rPr>
              <a:t>，则容器中气体的压强之比为</a:t>
            </a:r>
            <a:endParaRPr lang="en-US" altLang="zh-CN" sz="2800" dirty="0" smtClean="0"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(A) 2: 3            (B) 3: 2         (C) 2: 9             (D) 9: 2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226540"/>
              </p:ext>
            </p:extLst>
          </p:nvPr>
        </p:nvGraphicFramePr>
        <p:xfrm>
          <a:off x="971600" y="3068960"/>
          <a:ext cx="32321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1" name="Equation" r:id="rId3" imgW="1244520" imgH="393480" progId="Equation.DSMT4">
                  <p:embed/>
                </p:oleObj>
              </mc:Choice>
              <mc:Fallback>
                <p:oleObj name="Equation" r:id="rId3" imgW="124452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068960"/>
                        <a:ext cx="32321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9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7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5" t="3248" r="1046" b="4661"/>
          <a:stretch/>
        </p:blipFill>
        <p:spPr bwMode="auto">
          <a:xfrm>
            <a:off x="5508104" y="2348880"/>
            <a:ext cx="362920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07504" y="44624"/>
            <a:ext cx="88204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31.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如图所示，一定量（刚性）双原子分子理想气体经历的循环过程由直线过程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、等体过程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BC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和等压过程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CA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构成的。求：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理想气体在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过程中内能的该变量</a:t>
            </a:r>
            <a:r>
              <a:rPr lang="el-GR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、对外界做的功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和从外界吸收的热量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；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(2)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在一个循环中理想气体对外界所做的功；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(3)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循环的效率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;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(4)AB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过程的摩尔热容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872858"/>
              </p:ext>
            </p:extLst>
          </p:nvPr>
        </p:nvGraphicFramePr>
        <p:xfrm>
          <a:off x="251520" y="4365104"/>
          <a:ext cx="33242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53" name="Equation" r:id="rId4" imgW="1409400" imgH="393480" progId="Equation.DSMT4">
                  <p:embed/>
                </p:oleObj>
              </mc:Choice>
              <mc:Fallback>
                <p:oleObj name="Equation" r:id="rId4" imgW="1409400" imgH="393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365104"/>
                        <a:ext cx="33242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263369"/>
              </p:ext>
            </p:extLst>
          </p:nvPr>
        </p:nvGraphicFramePr>
        <p:xfrm>
          <a:off x="106412" y="2794000"/>
          <a:ext cx="54737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54" name="Equation" r:id="rId6" imgW="2323800" imgH="609480" progId="Equation.DSMT4">
                  <p:embed/>
                </p:oleObj>
              </mc:Choice>
              <mc:Fallback>
                <p:oleObj name="Equation" r:id="rId6" imgW="2323800" imgH="609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12" y="2794000"/>
                        <a:ext cx="54737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661774"/>
              </p:ext>
            </p:extLst>
          </p:nvPr>
        </p:nvGraphicFramePr>
        <p:xfrm>
          <a:off x="323528" y="5661248"/>
          <a:ext cx="33242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55" name="Equation" r:id="rId8" imgW="1409400" imgH="228600" progId="Equation.DSMT4">
                  <p:embed/>
                </p:oleObj>
              </mc:Choice>
              <mc:Fallback>
                <p:oleObj name="Equation" r:id="rId8" imgW="14094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661248"/>
                        <a:ext cx="33242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0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5" t="3248" r="1046" b="4661"/>
          <a:stretch/>
        </p:blipFill>
        <p:spPr bwMode="auto">
          <a:xfrm>
            <a:off x="5508104" y="188640"/>
            <a:ext cx="362920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300597"/>
              </p:ext>
            </p:extLst>
          </p:nvPr>
        </p:nvGraphicFramePr>
        <p:xfrm>
          <a:off x="467544" y="263302"/>
          <a:ext cx="22431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7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3302"/>
                        <a:ext cx="22431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473299"/>
              </p:ext>
            </p:extLst>
          </p:nvPr>
        </p:nvGraphicFramePr>
        <p:xfrm>
          <a:off x="423863" y="1268760"/>
          <a:ext cx="352901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8" name="Equation" r:id="rId6" imgW="1498320" imgH="431640" progId="Equation.DSMT4">
                  <p:embed/>
                </p:oleObj>
              </mc:Choice>
              <mc:Fallback>
                <p:oleObj name="Equation" r:id="rId6" imgW="14983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1268760"/>
                        <a:ext cx="3529012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81215"/>
              </p:ext>
            </p:extLst>
          </p:nvPr>
        </p:nvGraphicFramePr>
        <p:xfrm>
          <a:off x="452833" y="2477665"/>
          <a:ext cx="7575551" cy="390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9" name="Equation" r:id="rId8" imgW="3213000" imgH="1650960" progId="Equation.DSMT4">
                  <p:embed/>
                </p:oleObj>
              </mc:Choice>
              <mc:Fallback>
                <p:oleObj name="Equation" r:id="rId8" imgW="3213000" imgH="16509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33" y="2477665"/>
                        <a:ext cx="7575551" cy="390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7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1508125" y="4778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32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0" y="-30480"/>
            <a:ext cx="862647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32. </a:t>
            </a:r>
            <a:r>
              <a:rPr kumimoji="1" lang="zh-CN" altLang="en-US" sz="3200" b="1" dirty="0" smtClean="0">
                <a:solidFill>
                  <a:srgbClr val="000000"/>
                </a:solidFill>
                <a:ea typeface="楷体_GB2312" pitchFamily="49" charset="-122"/>
              </a:rPr>
              <a:t>一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个能透热的容器，盛有各为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1mol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kumimoji="1" lang="en-US" altLang="zh-CN" sz="3200" b="1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3200" b="1" i="1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3200" b="1" i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两种气体，</a:t>
            </a:r>
            <a:r>
              <a:rPr kumimoji="1" lang="en-US" altLang="zh-CN" sz="3200" b="1" i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为具有分子筛作用的活塞，能让</a:t>
            </a:r>
            <a:r>
              <a:rPr kumimoji="1" lang="en-US" altLang="zh-CN" sz="3200" b="1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种气体自由通过，不让</a:t>
            </a:r>
            <a:r>
              <a:rPr kumimoji="1" lang="en-US" altLang="zh-CN" sz="3200" b="1" i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种气体通过，活塞从容器的一端移到容器的一半时，设过程中温度保持不变，则</a:t>
            </a:r>
            <a:r>
              <a:rPr kumimoji="1" lang="en-US" altLang="zh-CN" sz="3200" b="1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3200" b="1" i="1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3200" b="1" i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两种气体各自的熵</a:t>
            </a:r>
            <a:r>
              <a:rPr kumimoji="1" lang="zh-CN" altLang="en-US" sz="3200" b="1" dirty="0" smtClean="0">
                <a:solidFill>
                  <a:srgbClr val="000000"/>
                </a:solidFill>
                <a:ea typeface="楷体_GB2312" pitchFamily="49" charset="-122"/>
              </a:rPr>
              <a:t>变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分别</a:t>
            </a:r>
            <a:r>
              <a:rPr kumimoji="1" lang="zh-CN" altLang="en-US" sz="3200" b="1" dirty="0" smtClean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3200" dirty="0" smtClean="0">
                <a:solidFill>
                  <a:srgbClr val="000000"/>
                </a:solidFill>
                <a:ea typeface="楷体_GB2312" pitchFamily="49" charset="-122"/>
              </a:rPr>
              <a:t>_______</a:t>
            </a:r>
            <a:r>
              <a:rPr lang="zh-CN" altLang="en-US" sz="3200" dirty="0" smtClean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3200" dirty="0" smtClean="0">
                <a:solidFill>
                  <a:srgbClr val="000000"/>
                </a:solidFill>
                <a:ea typeface="楷体_GB2312" pitchFamily="49" charset="-122"/>
              </a:rPr>
              <a:t>________.</a:t>
            </a:r>
            <a:endParaRPr kumimoji="1" lang="zh-CN" altLang="en-US" sz="3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7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6632751" y="3852485"/>
            <a:ext cx="2519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FF33CC"/>
                </a:solidFill>
                <a:ea typeface="楷体_GB2312" pitchFamily="49" charset="-122"/>
              </a:rPr>
              <a:t>0,</a:t>
            </a:r>
            <a:r>
              <a:rPr kumimoji="1" lang="zh-CN" altLang="en-US" sz="3600" b="1" dirty="0">
                <a:solidFill>
                  <a:srgbClr val="FF33CC"/>
                </a:solidFill>
                <a:ea typeface="楷体_GB2312" pitchFamily="49" charset="-122"/>
              </a:rPr>
              <a:t>　－</a:t>
            </a:r>
            <a:r>
              <a:rPr kumimoji="1" lang="en-US" altLang="zh-CN" sz="3600" b="1" i="1" dirty="0">
                <a:solidFill>
                  <a:srgbClr val="FF33CC"/>
                </a:solidFill>
                <a:ea typeface="楷体_GB2312" pitchFamily="49" charset="-122"/>
              </a:rPr>
              <a:t>R</a:t>
            </a:r>
            <a:r>
              <a:rPr kumimoji="1" lang="en-US" altLang="zh-CN" sz="3600" b="1" dirty="0">
                <a:solidFill>
                  <a:srgbClr val="FF33CC"/>
                </a:solidFill>
                <a:ea typeface="楷体_GB2312" pitchFamily="49" charset="-122"/>
              </a:rPr>
              <a:t>ln2</a:t>
            </a:r>
          </a:p>
        </p:txBody>
      </p:sp>
      <p:pic>
        <p:nvPicPr>
          <p:cNvPr id="466962" name="Picture 1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2"/>
          <a:stretch/>
        </p:blipFill>
        <p:spPr bwMode="auto">
          <a:xfrm>
            <a:off x="1835657" y="4484842"/>
            <a:ext cx="5536841" cy="218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1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233363"/>
            <a:ext cx="8915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kumimoji="1"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kumimoji="1" lang="en-US" altLang="zh-CN" sz="2800" b="1" dirty="0" smtClean="0">
                <a:ea typeface="楷体_GB2312" pitchFamily="49" charset="-122"/>
              </a:rPr>
              <a:t>  </a:t>
            </a:r>
            <a:r>
              <a:rPr lang="zh-CN" altLang="en-US" sz="2800" dirty="0" smtClean="0">
                <a:ea typeface="楷体_GB2312" pitchFamily="49" charset="-122"/>
              </a:rPr>
              <a:t>假设声波在理想气体中传播的速率正比于气体分子的平均速率，则声波通过具有相同温度的氧气和氢气的速率之比为</a:t>
            </a:r>
            <a:endParaRPr lang="en-US" altLang="zh-CN" sz="2800" dirty="0" smtClean="0"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(A) 1: 2            (B) 1: 4         (C) 1: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8</a:t>
            </a: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             (D) 1: 16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850870" y="3286725"/>
            <a:ext cx="17011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B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528850"/>
              </p:ext>
            </p:extLst>
          </p:nvPr>
        </p:nvGraphicFramePr>
        <p:xfrm>
          <a:off x="1115616" y="3140968"/>
          <a:ext cx="3989388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36" name="Equation" r:id="rId3" imgW="1536480" imgH="965160" progId="Equation.DSMT4">
                  <p:embed/>
                </p:oleObj>
              </mc:Choice>
              <mc:Fallback>
                <p:oleObj name="Equation" r:id="rId3" imgW="1536480" imgH="9651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140968"/>
                        <a:ext cx="3989388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7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19"/>
          <p:cNvSpPr>
            <a:spLocks noChangeArrowheads="1"/>
          </p:cNvSpPr>
          <p:nvPr/>
        </p:nvSpPr>
        <p:spPr bwMode="auto">
          <a:xfrm>
            <a:off x="61664" y="-24"/>
            <a:ext cx="8902824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个容器，一个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装有氦气，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另一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装有氢气，若它们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以相同速率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运动，当它们突然停止时，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假设分子的原定向机械运动动能全部变为气体分子热运动的动能，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哪一个容器中气体的温度上升较高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？</a:t>
            </a:r>
            <a:endParaRPr lang="en-US" altLang="zh-CN" sz="28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AutoNum type="alphaUcParenBoth"/>
            </a:pP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氦气                         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(B) 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氢气       </a:t>
            </a:r>
            <a:endParaRPr lang="en-US" altLang="zh-CN" sz="2800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(C)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二者一样高             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(D)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无法确定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1152378" y="4696571"/>
            <a:ext cx="4714938" cy="805108"/>
            <a:chOff x="408" y="-17"/>
            <a:chExt cx="2985" cy="505"/>
          </a:xfrm>
        </p:grpSpPr>
        <p:graphicFrame>
          <p:nvGraphicFramePr>
            <p:cNvPr id="16" name="Object 22"/>
            <p:cNvGraphicFramePr>
              <a:graphicFrameLocks noChangeAspect="1"/>
            </p:cNvGraphicFramePr>
            <p:nvPr/>
          </p:nvGraphicFramePr>
          <p:xfrm>
            <a:off x="408" y="16"/>
            <a:ext cx="1934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233" name="Equation" r:id="rId3" imgW="1130040" imgH="279360" progId="Equation.DSMT4">
                    <p:embed/>
                  </p:oleObj>
                </mc:Choice>
                <mc:Fallback>
                  <p:oleObj name="Equation" r:id="rId3" imgW="11300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16"/>
                          <a:ext cx="1934" cy="4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3"/>
            <p:cNvGraphicFramePr>
              <a:graphicFrameLocks noChangeAspect="1"/>
            </p:cNvGraphicFramePr>
            <p:nvPr/>
          </p:nvGraphicFramePr>
          <p:xfrm>
            <a:off x="2322" y="-17"/>
            <a:ext cx="1071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234" name="Equation" r:id="rId5" imgW="583920" imgH="279360" progId="Equation.DSMT4">
                    <p:embed/>
                  </p:oleObj>
                </mc:Choice>
                <mc:Fallback>
                  <p:oleObj name="Equation" r:id="rId5" imgW="5839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-17"/>
                          <a:ext cx="1071" cy="5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29358"/>
              </p:ext>
            </p:extLst>
          </p:nvPr>
        </p:nvGraphicFramePr>
        <p:xfrm>
          <a:off x="1150839" y="5717703"/>
          <a:ext cx="2664296" cy="735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5" name="Equation" r:id="rId7" imgW="1015920" imgH="279360" progId="Equation.DSMT4">
                  <p:embed/>
                </p:oleObj>
              </mc:Choice>
              <mc:Fallback>
                <p:oleObj name="Equation" r:id="rId7" imgW="1015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839" y="5717703"/>
                        <a:ext cx="2664296" cy="735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275867"/>
              </p:ext>
            </p:extLst>
          </p:nvPr>
        </p:nvGraphicFramePr>
        <p:xfrm>
          <a:off x="1043608" y="3544763"/>
          <a:ext cx="31702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6" name="Equation" r:id="rId9" imgW="1218960" imgH="393480" progId="Equation.DSMT4">
                  <p:embed/>
                </p:oleObj>
              </mc:Choice>
              <mc:Fallback>
                <p:oleObj name="Equation" r:id="rId9" imgW="1218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44763"/>
                        <a:ext cx="317023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155378"/>
              </p:ext>
            </p:extLst>
          </p:nvPr>
        </p:nvGraphicFramePr>
        <p:xfrm>
          <a:off x="4318621" y="3430463"/>
          <a:ext cx="26511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7" name="Equation" r:id="rId11" imgW="990360" imgH="419040" progId="Equation.DSMT4">
                  <p:embed/>
                </p:oleObj>
              </mc:Choice>
              <mc:Fallback>
                <p:oleObj name="Equation" r:id="rId11" imgW="990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621" y="3430463"/>
                        <a:ext cx="265112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850870" y="1916832"/>
            <a:ext cx="1693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entury Schoolbook" pitchFamily="18" charset="0"/>
              </a:rPr>
              <a:t>A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61664" y="-24"/>
            <a:ext cx="8902824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cs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一篮球中充有氮气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8.5 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，温度为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17</a:t>
            </a:r>
            <a:r>
              <a:rPr lang="en-US" altLang="zh-CN" sz="2800" dirty="0" smtClean="0">
                <a:latin typeface="Times New Roman"/>
                <a:ea typeface="楷体_GB2312" pitchFamily="49" charset="-122"/>
                <a:cs typeface="Times New Roman"/>
              </a:rPr>
              <a:t> </a:t>
            </a:r>
            <a:r>
              <a:rPr lang="en-US" altLang="zh-CN" sz="2800" b="1" dirty="0" smtClean="0">
                <a:latin typeface="Times New Roman"/>
                <a:ea typeface="楷体_GB2312" pitchFamily="49" charset="-122"/>
                <a:cs typeface="Times New Roman"/>
              </a:rPr>
              <a:t>ºC</a:t>
            </a:r>
            <a:r>
              <a:rPr lang="zh-CN" altLang="en-US" sz="2800" b="1" dirty="0" smtClean="0">
                <a:latin typeface="Times New Roman"/>
                <a:ea typeface="楷体_GB2312" pitchFamily="49" charset="-122"/>
                <a:cs typeface="Times New Roman"/>
              </a:rPr>
              <a:t>，当篮球在空气中以</a:t>
            </a:r>
            <a:r>
              <a:rPr lang="en-US" altLang="zh-CN" sz="2800" b="1" dirty="0" smtClean="0">
                <a:latin typeface="Times New Roman"/>
                <a:ea typeface="楷体_GB2312" pitchFamily="49" charset="-122"/>
                <a:cs typeface="Times New Roman"/>
              </a:rPr>
              <a:t>65 km/h</a:t>
            </a:r>
            <a:r>
              <a:rPr lang="zh-CN" altLang="en-US" sz="2800" b="1" dirty="0" smtClean="0">
                <a:latin typeface="Times New Roman"/>
                <a:ea typeface="楷体_GB2312" pitchFamily="49" charset="-122"/>
                <a:cs typeface="Times New Roman"/>
              </a:rPr>
              <a:t>匀速飞行时，球内氮气的内能为（不考虑氮气分子的振动自由度，氮气的摩尔质量为</a:t>
            </a:r>
            <a:r>
              <a:rPr lang="en-US" altLang="zh-CN" sz="2800" b="1" dirty="0" smtClean="0">
                <a:latin typeface="Times New Roman"/>
                <a:ea typeface="楷体_GB2312" pitchFamily="49" charset="-122"/>
                <a:cs typeface="Times New Roman"/>
              </a:rPr>
              <a:t>28 g/</a:t>
            </a:r>
            <a:r>
              <a:rPr lang="en-US" altLang="zh-CN" sz="2800" b="1" dirty="0" err="1" smtClean="0">
                <a:latin typeface="Times New Roman"/>
                <a:ea typeface="楷体_GB2312" pitchFamily="49" charset="-122"/>
                <a:cs typeface="Times New Roman"/>
              </a:rPr>
              <a:t>mo</a:t>
            </a:r>
            <a:r>
              <a:rPr lang="en-US" altLang="zh-CN" sz="2800" dirty="0" err="1" smtClean="0">
                <a:latin typeface="Times New Roman"/>
                <a:ea typeface="楷体_GB2312" pitchFamily="49" charset="-122"/>
                <a:cs typeface="Times New Roman"/>
              </a:rPr>
              <a:t>l</a:t>
            </a:r>
            <a:r>
              <a:rPr lang="zh-CN" altLang="en-US" sz="2800" b="1" dirty="0" smtClean="0">
                <a:latin typeface="Times New Roman"/>
                <a:ea typeface="楷体_GB2312" pitchFamily="49" charset="-122"/>
                <a:cs typeface="Times New Roman"/>
              </a:rPr>
              <a:t>）</a:t>
            </a:r>
            <a:endParaRPr lang="en-US" altLang="zh-CN" sz="2800" b="1" dirty="0" smtClean="0">
              <a:latin typeface="Times New Roman"/>
              <a:ea typeface="楷体_GB2312" pitchFamily="49" charset="-122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981847"/>
              </p:ext>
            </p:extLst>
          </p:nvPr>
        </p:nvGraphicFramePr>
        <p:xfrm>
          <a:off x="691606" y="2060848"/>
          <a:ext cx="6159879" cy="137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1" name="Equation" r:id="rId3" imgW="2158920" imgH="482400" progId="Equation.DSMT4">
                  <p:embed/>
                </p:oleObj>
              </mc:Choice>
              <mc:Fallback>
                <p:oleObj name="Equation" r:id="rId3" imgW="2158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606" y="2060848"/>
                        <a:ext cx="6159879" cy="1376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6444208" y="5013176"/>
            <a:ext cx="1693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entury Schoolbook" pitchFamily="18" charset="0"/>
              </a:rPr>
              <a:t>A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69638"/>
              </p:ext>
            </p:extLst>
          </p:nvPr>
        </p:nvGraphicFramePr>
        <p:xfrm>
          <a:off x="607855" y="3789040"/>
          <a:ext cx="6682899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2" name="Equation" r:id="rId5" imgW="2336760" imgH="393480" progId="Equation.DSMT4">
                  <p:embed/>
                </p:oleObj>
              </mc:Choice>
              <mc:Fallback>
                <p:oleObj name="Equation" r:id="rId5" imgW="23367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5" y="3789040"/>
                        <a:ext cx="6682899" cy="106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9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61664" y="-24"/>
            <a:ext cx="8902824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 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在温度为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的平衡态下，某理想气体的分子平均速率为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450m/s, 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则在此温度下气体分子的最概然速率为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______m/s</a:t>
            </a:r>
            <a:r>
              <a:rPr lang="zh-CN" altLang="en-US" sz="2800" dirty="0" smtClean="0">
                <a:ea typeface="楷体_GB2312" pitchFamily="49" charset="-122"/>
                <a:cs typeface="Times New Roman" panose="02020603050405020304" pitchFamily="18" charset="0"/>
              </a:rPr>
              <a:t>，方均根速率为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________m/s.</a:t>
            </a:r>
            <a:endParaRPr lang="en-US" altLang="zh-CN" sz="2800" b="1" dirty="0" smtClean="0">
              <a:latin typeface="Times New Roman"/>
              <a:ea typeface="楷体_GB2312" pitchFamily="49" charset="-122"/>
              <a:cs typeface="Times New Roman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995371"/>
              </p:ext>
            </p:extLst>
          </p:nvPr>
        </p:nvGraphicFramePr>
        <p:xfrm>
          <a:off x="785813" y="2060575"/>
          <a:ext cx="55372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59" name="Equation" r:id="rId3" imgW="2133360" imgH="1346040" progId="Equation.DSMT4">
                  <p:embed/>
                </p:oleObj>
              </mc:Choice>
              <mc:Fallback>
                <p:oleObj name="Equation" r:id="rId3" imgW="2133360" imgH="1346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060575"/>
                        <a:ext cx="553720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9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87471" y="116632"/>
            <a:ext cx="88569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8.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金属导体中的电子，在金属内部作物规则运动，与容器中的气体分子很类似。设金属中共有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个自由电子，其中电子的最大速率为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，电子速率在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～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+d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之间的概率为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式中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为常数。则该电子气电子的平均速率为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149252"/>
              </p:ext>
            </p:extLst>
          </p:nvPr>
        </p:nvGraphicFramePr>
        <p:xfrm>
          <a:off x="884487" y="3501008"/>
          <a:ext cx="5299364" cy="1916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4" name="Equation" r:id="rId3" imgW="2247840" imgH="812520" progId="Equation.DSMT4">
                  <p:embed/>
                </p:oleObj>
              </mc:Choice>
              <mc:Fallback>
                <p:oleObj name="Equation" r:id="rId3" imgW="22478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487" y="3501008"/>
                        <a:ext cx="5299364" cy="1916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830"/>
              </p:ext>
            </p:extLst>
          </p:nvPr>
        </p:nvGraphicFramePr>
        <p:xfrm>
          <a:off x="2437627" y="1711694"/>
          <a:ext cx="444658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5" name="Equation" r:id="rId5" imgW="1714320" imgH="482400" progId="Equation.DSMT4">
                  <p:embed/>
                </p:oleObj>
              </mc:Choice>
              <mc:Fallback>
                <p:oleObj name="Equation" r:id="rId5" imgW="1714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627" y="1711694"/>
                        <a:ext cx="4446588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415412" y="4869160"/>
            <a:ext cx="1693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entury Schoolbook" pitchFamily="18" charset="0"/>
              </a:rPr>
              <a:t>A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780655"/>
              </p:ext>
            </p:extLst>
          </p:nvPr>
        </p:nvGraphicFramePr>
        <p:xfrm>
          <a:off x="899592" y="5538750"/>
          <a:ext cx="55991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6" name="Equation" r:id="rId7" imgW="2158920" imgH="393480" progId="Equation.DSMT4">
                  <p:embed/>
                </p:oleObj>
              </mc:Choice>
              <mc:Fallback>
                <p:oleObj name="Equation" r:id="rId7" imgW="215892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538750"/>
                        <a:ext cx="55991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4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520606" y="1073166"/>
            <a:ext cx="3611562" cy="2963863"/>
            <a:chOff x="3437" y="2208"/>
            <a:chExt cx="2275" cy="1867"/>
          </a:xfrm>
        </p:grpSpPr>
        <p:sp>
          <p:nvSpPr>
            <p:cNvPr id="25617" name="Line 9"/>
            <p:cNvSpPr>
              <a:spLocks noChangeShapeType="1"/>
            </p:cNvSpPr>
            <p:nvPr/>
          </p:nvSpPr>
          <p:spPr bwMode="auto">
            <a:xfrm flipH="1" flipV="1">
              <a:off x="4032" y="2496"/>
              <a:ext cx="4" cy="1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10"/>
            <p:cNvSpPr>
              <a:spLocks noChangeShapeType="1"/>
            </p:cNvSpPr>
            <p:nvPr/>
          </p:nvSpPr>
          <p:spPr bwMode="auto">
            <a:xfrm>
              <a:off x="3937" y="3735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5" name="Object 11"/>
            <p:cNvGraphicFramePr>
              <a:graphicFrameLocks noChangeAspect="1"/>
            </p:cNvGraphicFramePr>
            <p:nvPr/>
          </p:nvGraphicFramePr>
          <p:xfrm>
            <a:off x="3957" y="2208"/>
            <a:ext cx="50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76" name="Equation" r:id="rId3" imgW="330120" imgH="203040" progId="Equation.3">
                    <p:embed/>
                  </p:oleObj>
                </mc:Choice>
                <mc:Fallback>
                  <p:oleObj name="Equation" r:id="rId3" imgW="330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2208"/>
                          <a:ext cx="507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6" name="Object 12"/>
            <p:cNvGraphicFramePr>
              <a:graphicFrameLocks noChangeAspect="1"/>
            </p:cNvGraphicFramePr>
            <p:nvPr/>
          </p:nvGraphicFramePr>
          <p:xfrm>
            <a:off x="4546" y="3744"/>
            <a:ext cx="25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77" name="Equation" r:id="rId5" imgW="164880" imgH="228600" progId="Equation.3">
                    <p:embed/>
                  </p:oleObj>
                </mc:Choice>
                <mc:Fallback>
                  <p:oleObj name="Equation" r:id="rId5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" y="3744"/>
                          <a:ext cx="254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13"/>
            <p:cNvGraphicFramePr>
              <a:graphicFrameLocks noChangeAspect="1"/>
            </p:cNvGraphicFramePr>
            <p:nvPr/>
          </p:nvGraphicFramePr>
          <p:xfrm>
            <a:off x="5136" y="3744"/>
            <a:ext cx="37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78" name="Equation" r:id="rId7" imgW="241200" imgH="228600" progId="Equation.3">
                    <p:embed/>
                  </p:oleObj>
                </mc:Choice>
                <mc:Fallback>
                  <p:oleObj name="Equation" r:id="rId7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744"/>
                          <a:ext cx="371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14"/>
            <p:cNvGraphicFramePr>
              <a:graphicFrameLocks noChangeAspect="1"/>
            </p:cNvGraphicFramePr>
            <p:nvPr/>
          </p:nvGraphicFramePr>
          <p:xfrm>
            <a:off x="3792" y="3782"/>
            <a:ext cx="19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79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782"/>
                          <a:ext cx="195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15"/>
            <p:cNvGraphicFramePr>
              <a:graphicFrameLocks noChangeAspect="1"/>
            </p:cNvGraphicFramePr>
            <p:nvPr/>
          </p:nvGraphicFramePr>
          <p:xfrm>
            <a:off x="5537" y="3782"/>
            <a:ext cx="17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80" name="Equation" r:id="rId11" imgW="114120" imgH="139680" progId="Equation.3">
                    <p:embed/>
                  </p:oleObj>
                </mc:Choice>
                <mc:Fallback>
                  <p:oleObj name="Equation" r:id="rId11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7" y="3782"/>
                          <a:ext cx="175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Line 16"/>
            <p:cNvSpPr>
              <a:spLocks noChangeShapeType="1"/>
            </p:cNvSpPr>
            <p:nvPr/>
          </p:nvSpPr>
          <p:spPr bwMode="auto">
            <a:xfrm flipV="1">
              <a:off x="4032" y="2928"/>
              <a:ext cx="62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17"/>
            <p:cNvSpPr>
              <a:spLocks noChangeShapeType="1"/>
            </p:cNvSpPr>
            <p:nvPr/>
          </p:nvSpPr>
          <p:spPr bwMode="auto">
            <a:xfrm>
              <a:off x="4656" y="2928"/>
              <a:ext cx="62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18"/>
            <p:cNvSpPr>
              <a:spLocks noChangeShapeType="1"/>
            </p:cNvSpPr>
            <p:nvPr/>
          </p:nvSpPr>
          <p:spPr bwMode="auto">
            <a:xfrm flipH="1">
              <a:off x="4032" y="2928"/>
              <a:ext cx="62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19"/>
            <p:cNvSpPr>
              <a:spLocks noChangeShapeType="1"/>
            </p:cNvSpPr>
            <p:nvPr/>
          </p:nvSpPr>
          <p:spPr bwMode="auto">
            <a:xfrm>
              <a:off x="4656" y="2928"/>
              <a:ext cx="0" cy="8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0" name="Object 21"/>
            <p:cNvGraphicFramePr>
              <a:graphicFrameLocks noChangeAspect="1"/>
            </p:cNvGraphicFramePr>
            <p:nvPr/>
          </p:nvGraphicFramePr>
          <p:xfrm>
            <a:off x="3437" y="2768"/>
            <a:ext cx="58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81" name="Equation" r:id="rId13" imgW="380880" imgH="228600" progId="Equation.3">
                    <p:embed/>
                  </p:oleObj>
                </mc:Choice>
                <mc:Fallback>
                  <p:oleObj name="Equation" r:id="rId13" imgW="380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7" y="2768"/>
                          <a:ext cx="585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6" name="Text Box 6"/>
          <p:cNvSpPr txBox="1">
            <a:spLocks noChangeArrowheads="1"/>
          </p:cNvSpPr>
          <p:nvPr/>
        </p:nvSpPr>
        <p:spPr bwMode="auto">
          <a:xfrm>
            <a:off x="159879" y="188640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9.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平衡态下的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个粒子系统，其速率分布曲线如图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，速率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分布函数的极大值为多少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21533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331640" y="3953881"/>
            <a:ext cx="2819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48264" y="5085488"/>
            <a:ext cx="2702560" cy="1260116"/>
            <a:chOff x="1415" y="2688"/>
            <a:chExt cx="1824" cy="850"/>
          </a:xfrm>
        </p:grpSpPr>
        <p:sp>
          <p:nvSpPr>
            <p:cNvPr id="25615" name="Rectangle 31"/>
            <p:cNvSpPr>
              <a:spLocks noChangeArrowheads="1"/>
            </p:cNvSpPr>
            <p:nvPr/>
          </p:nvSpPr>
          <p:spPr bwMode="auto">
            <a:xfrm>
              <a:off x="1415" y="2925"/>
              <a:ext cx="91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3200" dirty="0"/>
                <a:t> ∴</a:t>
              </a:r>
              <a:endParaRPr lang="en-US" altLang="zh-CN" sz="2000" dirty="0"/>
            </a:p>
          </p:txBody>
        </p:sp>
        <p:graphicFrame>
          <p:nvGraphicFramePr>
            <p:cNvPr id="2560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2351950"/>
                </p:ext>
              </p:extLst>
            </p:nvPr>
          </p:nvGraphicFramePr>
          <p:xfrm>
            <a:off x="1890" y="2688"/>
            <a:ext cx="1349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82" name="Equation" r:id="rId16" imgW="685800" imgH="431640" progId="Equation.3">
                    <p:embed/>
                  </p:oleObj>
                </mc:Choice>
                <mc:Fallback>
                  <p:oleObj name="Equation" r:id="rId16" imgW="6858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2688"/>
                          <a:ext cx="1349" cy="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251001"/>
              </p:ext>
            </p:extLst>
          </p:nvPr>
        </p:nvGraphicFramePr>
        <p:xfrm>
          <a:off x="539552" y="1339866"/>
          <a:ext cx="470852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83" name="Equation" r:id="rId18" imgW="1815840" imgH="888840" progId="Equation.DSMT4">
                  <p:embed/>
                </p:oleObj>
              </mc:Choice>
              <mc:Fallback>
                <p:oleObj name="Equation" r:id="rId18" imgW="1815840" imgH="8888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39866"/>
                        <a:ext cx="470852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100514" y="5014331"/>
            <a:ext cx="17011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[  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entury Schoolbook" pitchFamily="18" charset="0"/>
              </a:rPr>
              <a:t>B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kumimoji="1" lang="en-US" altLang="zh-CN" sz="3600" dirty="0">
                <a:solidFill>
                  <a:srgbClr val="FF0000"/>
                </a:solidFill>
                <a:latin typeface="Century Schoolbook" pitchFamily="18" charset="0"/>
              </a:rPr>
              <a:t>]</a:t>
            </a:r>
            <a:endParaRPr kumimoji="1"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theme/theme1.xml><?xml version="1.0" encoding="utf-8"?>
<a:theme xmlns:a="http://schemas.openxmlformats.org/drawingml/2006/main" name="CDESIGN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8">
        <a:dk1>
          <a:srgbClr val="000000"/>
        </a:dk1>
        <a:lt1>
          <a:srgbClr val="FFFFFF"/>
        </a:lt1>
        <a:dk2>
          <a:srgbClr val="FF3300"/>
        </a:dk2>
        <a:lt2>
          <a:srgbClr val="000000"/>
        </a:lt2>
        <a:accent1>
          <a:srgbClr val="0000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007300"/>
        </a:accent6>
        <a:hlink>
          <a:srgbClr val="FF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Designs\CDESIGNA.POT</Template>
  <TotalTime>10024</TotalTime>
  <Words>1928</Words>
  <Application>Microsoft Office PowerPoint</Application>
  <PresentationFormat>全屏显示(4:3)</PresentationFormat>
  <Paragraphs>129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CDESIGNA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生命科学学院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zyp</dc:creator>
  <cp:lastModifiedBy>陈殿勇</cp:lastModifiedBy>
  <cp:revision>489</cp:revision>
  <cp:lastPrinted>2018-11-08T07:45:26Z</cp:lastPrinted>
  <dcterms:created xsi:type="dcterms:W3CDTF">2001-10-18T05:55:54Z</dcterms:created>
  <dcterms:modified xsi:type="dcterms:W3CDTF">2020-12-24T06:13:37Z</dcterms:modified>
</cp:coreProperties>
</file>