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548" r:id="rId2"/>
    <p:sldId id="544" r:id="rId3"/>
    <p:sldId id="545" r:id="rId4"/>
    <p:sldId id="546" r:id="rId5"/>
    <p:sldId id="583" r:id="rId6"/>
    <p:sldId id="555" r:id="rId7"/>
    <p:sldId id="556" r:id="rId8"/>
    <p:sldId id="557" r:id="rId9"/>
    <p:sldId id="558" r:id="rId10"/>
    <p:sldId id="559" r:id="rId11"/>
    <p:sldId id="560" r:id="rId12"/>
    <p:sldId id="582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6699"/>
    <a:srgbClr val="FFCCCC"/>
    <a:srgbClr val="66FF33"/>
    <a:srgbClr val="00FFFF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1" autoAdjust="0"/>
    <p:restoredTop sz="82662" autoAdjust="0"/>
  </p:normalViewPr>
  <p:slideViewPr>
    <p:cSldViewPr>
      <p:cViewPr>
        <p:scale>
          <a:sx n="70" d="100"/>
          <a:sy n="70" d="100"/>
        </p:scale>
        <p:origin x="-1723" y="-379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920"/>
    </p:cViewPr>
  </p:sorterViewPr>
  <p:notesViewPr>
    <p:cSldViewPr>
      <p:cViewPr varScale="1">
        <p:scale>
          <a:sx n="59" d="100"/>
          <a:sy n="59" d="100"/>
        </p:scale>
        <p:origin x="-324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wmf"/><Relationship Id="rId4" Type="http://schemas.openxmlformats.org/officeDocument/2006/relationships/image" Target="../media/image65.emf"/><Relationship Id="rId9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wmf"/><Relationship Id="rId2" Type="http://schemas.openxmlformats.org/officeDocument/2006/relationships/image" Target="../media/image73.emf"/><Relationship Id="rId1" Type="http://schemas.openxmlformats.org/officeDocument/2006/relationships/image" Target="../media/image72.wmf"/><Relationship Id="rId6" Type="http://schemas.openxmlformats.org/officeDocument/2006/relationships/image" Target="../media/image77.emf"/><Relationship Id="rId11" Type="http://schemas.openxmlformats.org/officeDocument/2006/relationships/image" Target="../media/image82.w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emf"/><Relationship Id="rId18" Type="http://schemas.openxmlformats.org/officeDocument/2006/relationships/image" Target="../media/image101.wmf"/><Relationship Id="rId3" Type="http://schemas.openxmlformats.org/officeDocument/2006/relationships/image" Target="../media/image86.wmf"/><Relationship Id="rId21" Type="http://schemas.openxmlformats.org/officeDocument/2006/relationships/image" Target="../media/image104.w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" Type="http://schemas.openxmlformats.org/officeDocument/2006/relationships/image" Target="../media/image85.wmf"/><Relationship Id="rId16" Type="http://schemas.openxmlformats.org/officeDocument/2006/relationships/image" Target="../media/image99.wmf"/><Relationship Id="rId20" Type="http://schemas.openxmlformats.org/officeDocument/2006/relationships/image" Target="../media/image103.wmf"/><Relationship Id="rId1" Type="http://schemas.openxmlformats.org/officeDocument/2006/relationships/image" Target="../media/image84.w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wmf"/><Relationship Id="rId10" Type="http://schemas.openxmlformats.org/officeDocument/2006/relationships/image" Target="../media/image93.emf"/><Relationship Id="rId19" Type="http://schemas.openxmlformats.org/officeDocument/2006/relationships/image" Target="../media/image102.wmf"/><Relationship Id="rId4" Type="http://schemas.openxmlformats.org/officeDocument/2006/relationships/image" Target="../media/image87.emf"/><Relationship Id="rId9" Type="http://schemas.openxmlformats.org/officeDocument/2006/relationships/image" Target="../media/image92.wmf"/><Relationship Id="rId14" Type="http://schemas.openxmlformats.org/officeDocument/2006/relationships/image" Target="../media/image9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396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9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E964-8B69-41A9-A38B-F7A2CD0F68D3}" type="datetimeFigureOut">
              <a:rPr lang="zh-CN" altLang="en-US" smtClean="0"/>
              <a:pPr/>
              <a:t>2020-11-19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4" y="4860924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459F-A1DE-479C-86B4-473CBD235A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4459F-A1DE-479C-86B4-473CBD235AF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8DDA-8621-448B-AA89-3E142A14A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9EFDB-F46F-4703-8F0D-BCDE307FE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5DC3-14B3-4633-8551-C35616FEB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167E-0B97-4D40-955D-3AA766F8D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9D-86DC-471D-957C-1C1C6D8B8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05A6-BCDD-4620-B2EA-61874BA6E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0478-9DC6-4FE7-A9FF-486D86646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10ED-8081-4808-900C-D116A964A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1AF8-F1C2-4EFB-8CCB-CAEF2EAC2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79F3-9627-4B9B-B344-6D3814CA7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B0B29-5B13-45AC-8FDF-F64948DE3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fld id="{55D17906-7B38-4A52-898A-CBBDF8452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7.wmf"/><Relationship Id="rId3" Type="http://schemas.openxmlformats.org/officeDocument/2006/relationships/image" Target="../media/image58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9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e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5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7.emf"/><Relationship Id="rId22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9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9" Type="http://schemas.openxmlformats.org/officeDocument/2006/relationships/image" Target="../media/image101.wmf"/><Relationship Id="rId21" Type="http://schemas.openxmlformats.org/officeDocument/2006/relationships/image" Target="../media/image92.wmf"/><Relationship Id="rId34" Type="http://schemas.openxmlformats.org/officeDocument/2006/relationships/oleObject" Target="../embeddings/oleObject90.bin"/><Relationship Id="rId42" Type="http://schemas.openxmlformats.org/officeDocument/2006/relationships/oleObject" Target="../embeddings/oleObject9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9" Type="http://schemas.openxmlformats.org/officeDocument/2006/relationships/image" Target="../media/image9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5.bin"/><Relationship Id="rId32" Type="http://schemas.openxmlformats.org/officeDocument/2006/relationships/oleObject" Target="../embeddings/oleObject89.bin"/><Relationship Id="rId37" Type="http://schemas.openxmlformats.org/officeDocument/2006/relationships/image" Target="../media/image100.emf"/><Relationship Id="rId40" Type="http://schemas.openxmlformats.org/officeDocument/2006/relationships/oleObject" Target="../embeddings/oleObject93.bin"/><Relationship Id="rId45" Type="http://schemas.openxmlformats.org/officeDocument/2006/relationships/image" Target="../media/image104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image" Target="../media/image93.emf"/><Relationship Id="rId28" Type="http://schemas.openxmlformats.org/officeDocument/2006/relationships/oleObject" Target="../embeddings/oleObject87.bin"/><Relationship Id="rId36" Type="http://schemas.openxmlformats.org/officeDocument/2006/relationships/oleObject" Target="../embeddings/oleObject91.bin"/><Relationship Id="rId10" Type="http://schemas.openxmlformats.org/officeDocument/2006/relationships/image" Target="../media/image87.emf"/><Relationship Id="rId19" Type="http://schemas.openxmlformats.org/officeDocument/2006/relationships/image" Target="../media/image91.wmf"/><Relationship Id="rId31" Type="http://schemas.openxmlformats.org/officeDocument/2006/relationships/image" Target="../media/image97.emf"/><Relationship Id="rId44" Type="http://schemas.openxmlformats.org/officeDocument/2006/relationships/oleObject" Target="../embeddings/oleObject95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9.emf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95.emf"/><Relationship Id="rId30" Type="http://schemas.openxmlformats.org/officeDocument/2006/relationships/oleObject" Target="../embeddings/oleObject88.bin"/><Relationship Id="rId35" Type="http://schemas.openxmlformats.org/officeDocument/2006/relationships/image" Target="../media/image99.wmf"/><Relationship Id="rId43" Type="http://schemas.openxmlformats.org/officeDocument/2006/relationships/image" Target="../media/image103.wmf"/><Relationship Id="rId8" Type="http://schemas.openxmlformats.org/officeDocument/2006/relationships/image" Target="../media/image86.wmf"/><Relationship Id="rId3" Type="http://schemas.openxmlformats.org/officeDocument/2006/relationships/oleObject" Target="../embeddings/oleObject74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1.bin"/><Relationship Id="rId25" Type="http://schemas.openxmlformats.org/officeDocument/2006/relationships/image" Target="../media/image94.emf"/><Relationship Id="rId33" Type="http://schemas.openxmlformats.org/officeDocument/2006/relationships/image" Target="../media/image98.wmf"/><Relationship Id="rId38" Type="http://schemas.openxmlformats.org/officeDocument/2006/relationships/oleObject" Target="../embeddings/oleObject92.bin"/><Relationship Id="rId20" Type="http://schemas.openxmlformats.org/officeDocument/2006/relationships/oleObject" Target="../embeddings/oleObject83.bin"/><Relationship Id="rId41" Type="http://schemas.openxmlformats.org/officeDocument/2006/relationships/image" Target="../media/image10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6.bin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emf"/><Relationship Id="rId9" Type="http://schemas.openxmlformats.org/officeDocument/2006/relationships/image" Target="../media/image10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png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32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7.wmf"/><Relationship Id="rId3" Type="http://schemas.openxmlformats.org/officeDocument/2006/relationships/image" Target="../media/image38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82" y="529189"/>
            <a:ext cx="8873918" cy="366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11-1</a:t>
            </a:r>
            <a:r>
              <a:rPr lang="en-US" altLang="zh-CN" sz="2800" dirty="0">
                <a:ea typeface="宋体" pitchFamily="2" charset="-122"/>
              </a:rPr>
              <a:t>    </a:t>
            </a:r>
            <a:r>
              <a:rPr lang="zh-CN" altLang="en-US" sz="2800" dirty="0">
                <a:ea typeface="宋体" pitchFamily="2" charset="-122"/>
              </a:rPr>
              <a:t>在双缝干涉实验中，若单色光源</a:t>
            </a:r>
            <a:r>
              <a:rPr lang="en-US" altLang="zh-CN" sz="2800" dirty="0">
                <a:ea typeface="宋体" pitchFamily="2" charset="-122"/>
              </a:rPr>
              <a:t>S</a:t>
            </a:r>
            <a:r>
              <a:rPr lang="zh-CN" altLang="en-US" sz="2800" dirty="0">
                <a:ea typeface="宋体" pitchFamily="2" charset="-122"/>
              </a:rPr>
              <a:t>到两缝</a:t>
            </a:r>
            <a:r>
              <a:rPr lang="en-US" altLang="zh-CN" sz="2800" dirty="0">
                <a:ea typeface="宋体" pitchFamily="2" charset="-122"/>
              </a:rPr>
              <a:t>S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、</a:t>
            </a:r>
            <a:r>
              <a:rPr lang="en-US" altLang="zh-CN" sz="2800" dirty="0">
                <a:ea typeface="宋体" pitchFamily="2" charset="-122"/>
              </a:rPr>
              <a:t>S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zh-CN" altLang="en-US" sz="2800" dirty="0">
                <a:ea typeface="宋体" pitchFamily="2" charset="-122"/>
              </a:rPr>
              <a:t>距离相等</a:t>
            </a:r>
            <a:r>
              <a:rPr lang="zh-CN" altLang="en-US" sz="2800" dirty="0" smtClean="0">
                <a:ea typeface="宋体" pitchFamily="2" charset="-122"/>
              </a:rPr>
              <a:t>，则观察屏上中央明纹位于图中</a:t>
            </a:r>
            <a:r>
              <a:rPr lang="en-US" altLang="zh-CN" sz="2800" dirty="0" smtClean="0">
                <a:ea typeface="宋体" pitchFamily="2" charset="-122"/>
              </a:rPr>
              <a:t>O</a:t>
            </a:r>
            <a:r>
              <a:rPr lang="zh-CN" altLang="en-US" sz="2800" dirty="0" smtClean="0">
                <a:ea typeface="宋体" pitchFamily="2" charset="-122"/>
              </a:rPr>
              <a:t>处，现将光源</a:t>
            </a:r>
            <a:r>
              <a:rPr lang="en-US" altLang="zh-CN" sz="2800" dirty="0" smtClean="0">
                <a:ea typeface="宋体" pitchFamily="2" charset="-122"/>
              </a:rPr>
              <a:t>S</a:t>
            </a:r>
            <a:r>
              <a:rPr lang="zh-CN" altLang="en-US" sz="2800" dirty="0" smtClean="0">
                <a:ea typeface="宋体" pitchFamily="2" charset="-122"/>
              </a:rPr>
              <a:t>向下移动到图中的</a:t>
            </a:r>
            <a:r>
              <a:rPr lang="en-US" altLang="zh-CN" sz="2800" dirty="0" smtClean="0">
                <a:ea typeface="宋体" pitchFamily="2" charset="-122"/>
              </a:rPr>
              <a:t>S’</a:t>
            </a:r>
            <a:r>
              <a:rPr lang="zh-CN" altLang="en-US" sz="2800" dirty="0" smtClean="0">
                <a:ea typeface="宋体" pitchFamily="2" charset="-122"/>
              </a:rPr>
              <a:t>位置，则（      ）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ea typeface="宋体" pitchFamily="2" charset="-122"/>
              </a:rPr>
              <a:t>（</a:t>
            </a:r>
            <a:r>
              <a:rPr lang="en-US" altLang="zh-CN" sz="2800" dirty="0" smtClean="0">
                <a:ea typeface="宋体" pitchFamily="2" charset="-122"/>
              </a:rPr>
              <a:t>A</a:t>
            </a:r>
            <a:r>
              <a:rPr lang="zh-CN" altLang="en-US" sz="2800" dirty="0" smtClean="0">
                <a:ea typeface="宋体" pitchFamily="2" charset="-122"/>
              </a:rPr>
              <a:t>）中央明纹向上移动，且条纹间距增大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ea typeface="宋体" pitchFamily="2" charset="-122"/>
              </a:rPr>
              <a:t>（</a:t>
            </a:r>
            <a:r>
              <a:rPr lang="en-US" altLang="zh-CN" sz="2800" dirty="0" smtClean="0">
                <a:ea typeface="宋体" pitchFamily="2" charset="-122"/>
              </a:rPr>
              <a:t>B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  <a:r>
              <a:rPr lang="zh-CN" altLang="en-US" sz="2800" dirty="0">
                <a:ea typeface="宋体" pitchFamily="2" charset="-122"/>
              </a:rPr>
              <a:t>中央明纹向上移动，且条纹</a:t>
            </a:r>
            <a:r>
              <a:rPr lang="zh-CN" altLang="en-US" sz="2800" dirty="0" smtClean="0">
                <a:ea typeface="宋体" pitchFamily="2" charset="-122"/>
              </a:rPr>
              <a:t>间距不变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ea typeface="宋体" pitchFamily="2" charset="-122"/>
              </a:rPr>
              <a:t>（</a:t>
            </a:r>
            <a:r>
              <a:rPr lang="en-US" altLang="zh-CN" sz="2800" dirty="0" smtClean="0">
                <a:ea typeface="宋体" pitchFamily="2" charset="-122"/>
              </a:rPr>
              <a:t>C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  <a:r>
              <a:rPr lang="zh-CN" altLang="en-US" sz="2800" dirty="0">
                <a:ea typeface="宋体" pitchFamily="2" charset="-122"/>
              </a:rPr>
              <a:t>中央明纹</a:t>
            </a:r>
            <a:r>
              <a:rPr lang="zh-CN" altLang="en-US" sz="2800" dirty="0" smtClean="0">
                <a:ea typeface="宋体" pitchFamily="2" charset="-122"/>
              </a:rPr>
              <a:t>向下移动</a:t>
            </a:r>
            <a:r>
              <a:rPr lang="zh-CN" altLang="en-US" sz="2800" dirty="0">
                <a:ea typeface="宋体" pitchFamily="2" charset="-122"/>
              </a:rPr>
              <a:t>，且条纹间距增大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ea typeface="宋体" pitchFamily="2" charset="-122"/>
              </a:rPr>
              <a:t>（</a:t>
            </a:r>
            <a:r>
              <a:rPr lang="en-US" altLang="zh-CN" sz="2800" dirty="0" smtClean="0">
                <a:ea typeface="宋体" pitchFamily="2" charset="-122"/>
              </a:rPr>
              <a:t>D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  <a:r>
              <a:rPr lang="zh-CN" altLang="en-US" sz="2800" dirty="0">
                <a:ea typeface="宋体" pitchFamily="2" charset="-122"/>
              </a:rPr>
              <a:t>中央明纹</a:t>
            </a:r>
            <a:r>
              <a:rPr lang="zh-CN" altLang="en-US" sz="2800" dirty="0" smtClean="0">
                <a:ea typeface="宋体" pitchFamily="2" charset="-122"/>
              </a:rPr>
              <a:t>向下移动</a:t>
            </a:r>
            <a:r>
              <a:rPr lang="zh-CN" altLang="en-US" sz="2800" dirty="0">
                <a:ea typeface="宋体" pitchFamily="2" charset="-122"/>
              </a:rPr>
              <a:t>，且条纹</a:t>
            </a:r>
            <a:r>
              <a:rPr lang="zh-CN" altLang="en-US" sz="2800" dirty="0" smtClean="0">
                <a:ea typeface="宋体" pitchFamily="2" charset="-122"/>
              </a:rPr>
              <a:t>间距不变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5364088" y="1596142"/>
            <a:ext cx="463588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entury Schoolbook" pitchFamily="18" charset="0"/>
                <a:sym typeface="Wingdings" pitchFamily="2" charset="2"/>
              </a:rPr>
              <a:t>B</a:t>
            </a:r>
            <a:endParaRPr lang="en-US" altLang="zh-CN" sz="2800" dirty="0">
              <a:solidFill>
                <a:srgbClr val="FF0000"/>
              </a:solidFill>
              <a:latin typeface="Century Schoolbook" pitchFamily="18" charset="0"/>
              <a:sym typeface="Wingdings" pitchFamily="2" charset="2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077827"/>
              </p:ext>
            </p:extLst>
          </p:nvPr>
        </p:nvGraphicFramePr>
        <p:xfrm>
          <a:off x="1187624" y="4725144"/>
          <a:ext cx="12842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3" name="公式" r:id="rId3" imgW="634680" imgH="393480" progId="Equation.3">
                  <p:embed/>
                </p:oleObj>
              </mc:Choice>
              <mc:Fallback>
                <p:oleObj name="公式" r:id="rId3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25144"/>
                        <a:ext cx="128428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24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4" t="38981"/>
          <a:stretch/>
        </p:blipFill>
        <p:spPr bwMode="auto">
          <a:xfrm>
            <a:off x="5724128" y="2564904"/>
            <a:ext cx="3251041" cy="210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80402"/>
              </p:ext>
            </p:extLst>
          </p:nvPr>
        </p:nvGraphicFramePr>
        <p:xfrm>
          <a:off x="467544" y="2904925"/>
          <a:ext cx="5040560" cy="199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8" name="Equation" r:id="rId4" imgW="2120760" imgH="838080" progId="Equation.DSMT4">
                  <p:embed/>
                </p:oleObj>
              </mc:Choice>
              <mc:Fallback>
                <p:oleObj name="Equation" r:id="rId4" imgW="21207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904925"/>
                        <a:ext cx="5040560" cy="1992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908139"/>
            <a:ext cx="8355318" cy="1815882"/>
            <a:chOff x="251520" y="908139"/>
            <a:chExt cx="8355318" cy="1815882"/>
          </a:xfrm>
        </p:grpSpPr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251520" y="908139"/>
              <a:ext cx="8355318" cy="181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fontAlgn="t">
                <a:buClr>
                  <a:srgbClr val="0000FF"/>
                </a:buClr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2.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单色平行光垂直照射在薄膜上，经上下两表面反射的两束光发生干涉，如图所示，若薄膜的厚度为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，且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                    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为入射光在真空中的波长，则两束反射光的光程差为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（               ）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6542718"/>
                </p:ext>
              </p:extLst>
            </p:nvPr>
          </p:nvGraphicFramePr>
          <p:xfrm>
            <a:off x="716619" y="1750253"/>
            <a:ext cx="2057977" cy="49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39" name="Equation" r:id="rId6" imgW="952200" imgH="228600" progId="Equation.DSMT4">
                    <p:embed/>
                  </p:oleObj>
                </mc:Choice>
                <mc:Fallback>
                  <p:oleObj name="Equation" r:id="rId6" imgW="952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619" y="1750253"/>
                          <a:ext cx="2057977" cy="493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3972003" y="2184979"/>
            <a:ext cx="463588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entury Schoolbook" pitchFamily="18" charset="0"/>
                <a:sym typeface="Wingdings" pitchFamily="2" charset="2"/>
              </a:rPr>
              <a:t>C</a:t>
            </a:r>
            <a:endParaRPr lang="en-US" altLang="zh-CN" sz="2800" dirty="0">
              <a:solidFill>
                <a:srgbClr val="FF0000"/>
              </a:solidFill>
              <a:latin typeface="Century Schoolbook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19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251520" y="620688"/>
            <a:ext cx="83553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t">
              <a:buClr>
                <a:srgbClr val="0000FF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3.  </a:t>
            </a:r>
            <a:r>
              <a:rPr lang="zh-CN" altLang="en-US" sz="2800" b="1" dirty="0" smtClean="0"/>
              <a:t>一</a:t>
            </a:r>
            <a:r>
              <a:rPr lang="zh-CN" altLang="en-US" sz="2800" b="1" dirty="0"/>
              <a:t>束波长为的单色光由空气垂直入射到折射率为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的透明薄膜上，透明薄膜放在空气中，要使反射光得到干涉加强，则薄膜最小的厚度</a:t>
            </a:r>
            <a:r>
              <a:rPr lang="zh-CN" altLang="en-US" sz="2800" b="1" dirty="0" smtClean="0"/>
              <a:t>为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        ）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153531"/>
              </p:ext>
            </p:extLst>
          </p:nvPr>
        </p:nvGraphicFramePr>
        <p:xfrm>
          <a:off x="1187624" y="1988840"/>
          <a:ext cx="62468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1" name="Equation" r:id="rId3" imgW="2628720" imgH="393480" progId="Equation.DSMT4">
                  <p:embed/>
                </p:oleObj>
              </mc:Choice>
              <mc:Fallback>
                <p:oleObj name="Equation" r:id="rId3" imgW="262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988840"/>
                        <a:ext cx="624681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6516216" y="1482463"/>
            <a:ext cx="463588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entury Schoolbook" pitchFamily="18" charset="0"/>
                <a:sym typeface="Wingdings" pitchFamily="2" charset="2"/>
              </a:rPr>
              <a:t>B</a:t>
            </a:r>
            <a:endParaRPr lang="en-US" altLang="zh-CN" sz="2800" dirty="0">
              <a:solidFill>
                <a:srgbClr val="FF0000"/>
              </a:solidFill>
              <a:latin typeface="Century Schoolbook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9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512" y="188640"/>
            <a:ext cx="8784976" cy="2677656"/>
            <a:chOff x="251520" y="3128768"/>
            <a:chExt cx="8784976" cy="2677656"/>
          </a:xfrm>
        </p:grpSpPr>
        <p:sp>
          <p:nvSpPr>
            <p:cNvPr id="3" name="Rectangle 64"/>
            <p:cNvSpPr>
              <a:spLocks noChangeArrowheads="1"/>
            </p:cNvSpPr>
            <p:nvPr/>
          </p:nvSpPr>
          <p:spPr bwMode="auto">
            <a:xfrm>
              <a:off x="251520" y="3128768"/>
              <a:ext cx="8784976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fontAlgn="t">
                <a:buClr>
                  <a:srgbClr val="0000FF"/>
                </a:buClr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4.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在双缝干涉实验中，波长</a:t>
              </a:r>
              <a:r>
                <a:rPr lang="el-GR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λ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=550nm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的单色平行光垂直入射到缝间距     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的双缝上，屏到双缝的距离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D=3 m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。求：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fontAlgn="t">
                <a:buClr>
                  <a:srgbClr val="0000FF"/>
                </a:buClr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(1)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中央明纹两侧的两条第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10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级明纹中心的间距；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fontAlgn="t">
                <a:buClr>
                  <a:srgbClr val="0000FF"/>
                </a:buClr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(2)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用一片厚度为     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、折射率为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n=4/3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的玻璃覆盖一缝后，零级明纹将移到原来的第几级明纹处？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177917"/>
                </p:ext>
              </p:extLst>
            </p:nvPr>
          </p:nvGraphicFramePr>
          <p:xfrm>
            <a:off x="2596285" y="3554718"/>
            <a:ext cx="1975715" cy="438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351" name="Equation" r:id="rId3" imgW="914400" imgH="203040" progId="Equation.DSMT4">
                    <p:embed/>
                  </p:oleObj>
                </mc:Choice>
                <mc:Fallback>
                  <p:oleObj name="Equation" r:id="rId3" imgW="914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285" y="3554718"/>
                          <a:ext cx="1975715" cy="438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8915335"/>
                </p:ext>
              </p:extLst>
            </p:nvPr>
          </p:nvGraphicFramePr>
          <p:xfrm>
            <a:off x="2978962" y="4785533"/>
            <a:ext cx="2169102" cy="438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352" name="Equation" r:id="rId5" imgW="1002960" imgH="203040" progId="Equation.DSMT4">
                    <p:embed/>
                  </p:oleObj>
                </mc:Choice>
                <mc:Fallback>
                  <p:oleObj name="Equation" r:id="rId5" imgW="1002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962" y="4785533"/>
                          <a:ext cx="2169102" cy="438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895598"/>
              </p:ext>
            </p:extLst>
          </p:nvPr>
        </p:nvGraphicFramePr>
        <p:xfrm>
          <a:off x="395536" y="2869542"/>
          <a:ext cx="7969251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3" name="Equation" r:id="rId7" imgW="3377880" imgH="1295280" progId="Equation.DSMT4">
                  <p:embed/>
                </p:oleObj>
              </mc:Choice>
              <mc:Fallback>
                <p:oleObj name="Equation" r:id="rId7" imgW="3377880" imgH="12952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69542"/>
                        <a:ext cx="7969251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1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71045" y="116632"/>
            <a:ext cx="8577419" cy="3695367"/>
            <a:chOff x="171045" y="116632"/>
            <a:chExt cx="8577419" cy="3695367"/>
          </a:xfrm>
        </p:grpSpPr>
        <p:pic>
          <p:nvPicPr>
            <p:cNvPr id="2867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88640"/>
              <a:ext cx="8064896" cy="362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 bwMode="auto">
            <a:xfrm>
              <a:off x="171045" y="116632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11-3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00977"/>
              </p:ext>
            </p:extLst>
          </p:nvPr>
        </p:nvGraphicFramePr>
        <p:xfrm>
          <a:off x="1467189" y="4054172"/>
          <a:ext cx="12414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6" name="Equation" r:id="rId4" imgW="558558" imgH="393529" progId="Equation.3">
                  <p:embed/>
                </p:oleObj>
              </mc:Choice>
              <mc:Fallback>
                <p:oleObj name="Equation" r:id="rId4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189" y="4054172"/>
                        <a:ext cx="1241425" cy="1004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64429"/>
              </p:ext>
            </p:extLst>
          </p:nvPr>
        </p:nvGraphicFramePr>
        <p:xfrm>
          <a:off x="1467189" y="5336341"/>
          <a:ext cx="1319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7" name="公式" r:id="rId6" imgW="558720" imgH="393480" progId="Equation.3">
                  <p:embed/>
                </p:oleObj>
              </mc:Choice>
              <mc:Fallback>
                <p:oleObj name="公式" r:id="rId6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189" y="5336341"/>
                        <a:ext cx="13192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948141" y="1702549"/>
            <a:ext cx="54373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Century Schoolbook" pitchFamily="18" charset="0"/>
                <a:sym typeface="Wingdings" pitchFamily="2" charset="2"/>
              </a:rPr>
              <a:t>C</a:t>
            </a:r>
            <a:endParaRPr lang="en-US" altLang="zh-CN" sz="3600" dirty="0">
              <a:solidFill>
                <a:srgbClr val="FF0000"/>
              </a:solidFill>
              <a:latin typeface="Century Schoolbook" pitchFamily="18" charset="0"/>
              <a:sym typeface="Wingdings" pitchFamily="2" charset="2"/>
            </a:endParaRP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3131840" y="5517232"/>
            <a:ext cx="5976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t">
              <a:buClr>
                <a:srgbClr val="0000FF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范围内厚度差不变，因此数目不变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1663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</a:t>
            </a:r>
            <a:r>
              <a:rPr lang="zh-CN" altLang="en-US" sz="2800" dirty="0" smtClean="0"/>
              <a:t>          </a:t>
            </a:r>
            <a:r>
              <a:rPr lang="zh-CN" altLang="en-US" sz="2800" dirty="0" smtClean="0"/>
              <a:t>折射率为</a:t>
            </a:r>
            <a:r>
              <a:rPr lang="en-US" altLang="zh-CN" sz="2800" dirty="0" smtClean="0"/>
              <a:t>1.60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两块标准平面玻璃板之间形成一个劈形膜（劈尖</a:t>
            </a:r>
            <a:r>
              <a:rPr lang="zh-CN" altLang="en-US" sz="2800" dirty="0" smtClean="0"/>
              <a:t>角</a:t>
            </a:r>
            <a:r>
              <a:rPr lang="en-US" altLang="zh-CN" sz="2800" i="1" dirty="0" smtClean="0"/>
              <a:t>θ</a:t>
            </a:r>
            <a:r>
              <a:rPr lang="zh-CN" altLang="en-US" sz="2800" dirty="0" smtClean="0"/>
              <a:t>很</a:t>
            </a:r>
            <a:r>
              <a:rPr lang="zh-CN" altLang="en-US" sz="2800" dirty="0"/>
              <a:t>小）．</a:t>
            </a:r>
            <a:r>
              <a:rPr lang="zh-CN" altLang="en-US" sz="2800" dirty="0" smtClean="0"/>
              <a:t>用波长</a:t>
            </a:r>
            <a:r>
              <a:rPr lang="en-US" altLang="zh-CN" sz="2800" i="1" dirty="0" smtClean="0"/>
              <a:t>λ</a:t>
            </a:r>
            <a:r>
              <a:rPr lang="en-US" altLang="zh-CN" sz="2800" dirty="0" smtClean="0"/>
              <a:t>=600nm</a:t>
            </a:r>
            <a:r>
              <a:rPr lang="en-US" altLang="zh-CN" sz="2800" dirty="0"/>
              <a:t> 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单色光垂直入射</a:t>
            </a:r>
            <a:r>
              <a:rPr lang="zh-CN" altLang="en-US" sz="2800" dirty="0" smtClean="0"/>
              <a:t>，产生</a:t>
            </a:r>
            <a:r>
              <a:rPr lang="zh-CN" altLang="en-US" sz="2800" dirty="0"/>
              <a:t>等厚干涉条纹</a:t>
            </a:r>
            <a:r>
              <a:rPr lang="zh-CN" altLang="en-US" sz="2800" dirty="0" smtClean="0"/>
              <a:t>．假如</a:t>
            </a:r>
            <a:r>
              <a:rPr lang="zh-CN" altLang="en-US" sz="2800" dirty="0"/>
              <a:t>在劈形膜内</a:t>
            </a:r>
            <a:r>
              <a:rPr lang="zh-CN" altLang="en-US" sz="2800" dirty="0" smtClean="0"/>
              <a:t>充满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1.40</a:t>
            </a:r>
            <a:r>
              <a:rPr lang="en-US" altLang="zh-CN" sz="2800" dirty="0"/>
              <a:t> </a:t>
            </a:r>
            <a:r>
              <a:rPr lang="zh-CN" altLang="en-US" sz="2800" dirty="0" smtClean="0"/>
              <a:t>的液体时</a:t>
            </a:r>
            <a:r>
              <a:rPr lang="zh-CN" altLang="en-US" sz="2800" dirty="0"/>
              <a:t>的相邻明纹间距比劈形膜内是空气时的间距</a:t>
            </a:r>
            <a:r>
              <a:rPr lang="zh-CN" altLang="en-US" sz="2800" dirty="0" smtClean="0"/>
              <a:t>缩小</a:t>
            </a:r>
            <a:r>
              <a:rPr lang="en-US" altLang="zh-CN" sz="2800" dirty="0" err="1" smtClean="0"/>
              <a:t>Δ</a:t>
            </a:r>
            <a:r>
              <a:rPr lang="en-US" altLang="zh-CN" sz="2800" i="1" dirty="0" err="1" smtClean="0"/>
              <a:t>l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0.5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mm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那么劈尖</a:t>
            </a:r>
            <a:r>
              <a:rPr lang="zh-CN" altLang="en-US" sz="2800" dirty="0" smtClean="0"/>
              <a:t>角</a:t>
            </a:r>
            <a:r>
              <a:rPr lang="en-US" altLang="zh-CN" sz="2800" i="1" dirty="0" smtClean="0"/>
              <a:t>θ</a:t>
            </a:r>
            <a:r>
              <a:rPr lang="zh-CN" altLang="en-US" sz="2800" dirty="0" smtClean="0"/>
              <a:t>应</a:t>
            </a:r>
            <a:r>
              <a:rPr lang="zh-CN" altLang="en-US" sz="2800" dirty="0"/>
              <a:t>是多少？</a:t>
            </a:r>
            <a:endParaRPr lang="zh-CN" altLang="en-US" sz="2800" dirty="0">
              <a:effectLst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1045" y="116632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11-20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41460"/>
              </p:ext>
            </p:extLst>
          </p:nvPr>
        </p:nvGraphicFramePr>
        <p:xfrm>
          <a:off x="4575175" y="2463800"/>
          <a:ext cx="12430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8" name="公式" r:id="rId3" imgW="533160" imgH="393480" progId="Equation.3">
                  <p:embed/>
                </p:oleObj>
              </mc:Choice>
              <mc:Fallback>
                <p:oleObj name="公式" r:id="rId3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2463800"/>
                        <a:ext cx="12430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197" y="2671159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/>
                <a:cs typeface="Times New Roman"/>
              </a:rPr>
              <a:t>劈形膜内充满空气时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5428" y="355385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/>
                <a:cs typeface="Times New Roman"/>
              </a:rPr>
              <a:t>劈形膜内充满液体时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95281"/>
              </p:ext>
            </p:extLst>
          </p:nvPr>
        </p:nvGraphicFramePr>
        <p:xfrm>
          <a:off x="4486275" y="3429000"/>
          <a:ext cx="1450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9" name="公式" r:id="rId5" imgW="622080" imgH="393480" progId="Equation.3">
                  <p:embed/>
                </p:oleObj>
              </mc:Choice>
              <mc:Fallback>
                <p:oleObj name="公式" r:id="rId5" imgW="622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429000"/>
                        <a:ext cx="14509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52142"/>
              </p:ext>
            </p:extLst>
          </p:nvPr>
        </p:nvGraphicFramePr>
        <p:xfrm>
          <a:off x="1259632" y="5445224"/>
          <a:ext cx="45275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20" name="公式" r:id="rId7" imgW="1942920" imgH="393480" progId="Equation.3">
                  <p:embed/>
                </p:oleObj>
              </mc:Choice>
              <mc:Fallback>
                <p:oleObj name="公式" r:id="rId7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445224"/>
                        <a:ext cx="45275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67131"/>
              </p:ext>
            </p:extLst>
          </p:nvPr>
        </p:nvGraphicFramePr>
        <p:xfrm>
          <a:off x="1336675" y="4292600"/>
          <a:ext cx="3200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21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292600"/>
                        <a:ext cx="3200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88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1045" y="353489"/>
            <a:ext cx="8628221" cy="1419327"/>
            <a:chOff x="171045" y="116632"/>
            <a:chExt cx="8628221" cy="1419327"/>
          </a:xfrm>
        </p:grpSpPr>
        <p:pic>
          <p:nvPicPr>
            <p:cNvPr id="2959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26" y="133566"/>
              <a:ext cx="8197940" cy="1402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 bwMode="auto">
            <a:xfrm>
              <a:off x="171045" y="116632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11-23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4445803" y="590883"/>
              <a:ext cx="2430453" cy="487254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</a:t>
              </a:r>
              <a:r>
                <a:rPr kumimoji="1" lang="zh-CN" alt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变为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263434"/>
                </p:ext>
              </p:extLst>
            </p:nvPr>
          </p:nvGraphicFramePr>
          <p:xfrm>
            <a:off x="4522824" y="574081"/>
            <a:ext cx="1514738" cy="4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41" name="公式" r:id="rId4" imgW="749160" imgH="203040" progId="Equation.3">
                    <p:embed/>
                  </p:oleObj>
                </mc:Choice>
                <mc:Fallback>
                  <p:oleObj name="公式" r:id="rId4" imgW="749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824" y="574081"/>
                          <a:ext cx="1514738" cy="423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6168"/>
              </p:ext>
            </p:extLst>
          </p:nvPr>
        </p:nvGraphicFramePr>
        <p:xfrm>
          <a:off x="1259632" y="3362533"/>
          <a:ext cx="1296144" cy="457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2" name="公式" r:id="rId6" imgW="571320" imgH="203040" progId="Equation.3">
                  <p:embed/>
                </p:oleObj>
              </mc:Choice>
              <mc:Fallback>
                <p:oleObj name="公式" r:id="rId6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62533"/>
                        <a:ext cx="1296144" cy="457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82899"/>
              </p:ext>
            </p:extLst>
          </p:nvPr>
        </p:nvGraphicFramePr>
        <p:xfrm>
          <a:off x="2613596" y="3184897"/>
          <a:ext cx="33416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3" name="公式" r:id="rId8" imgW="1473120" imgH="393480" progId="Equation.3">
                  <p:embed/>
                </p:oleObj>
              </mc:Choice>
              <mc:Fallback>
                <p:oleObj name="公式" r:id="rId8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596" y="3184897"/>
                        <a:ext cx="33416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169254"/>
              </p:ext>
            </p:extLst>
          </p:nvPr>
        </p:nvGraphicFramePr>
        <p:xfrm>
          <a:off x="2468048" y="2060848"/>
          <a:ext cx="2752024" cy="91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4" name="公式" r:id="rId10" imgW="1117440" imgH="393480" progId="Equation.3">
                  <p:embed/>
                </p:oleObj>
              </mc:Choice>
              <mc:Fallback>
                <p:oleObj name="公式" r:id="rId10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048" y="2060848"/>
                        <a:ext cx="2752024" cy="91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5067" y="225770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对亮环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645542"/>
              </p:ext>
            </p:extLst>
          </p:nvPr>
        </p:nvGraphicFramePr>
        <p:xfrm>
          <a:off x="1865313" y="4410075"/>
          <a:ext cx="19589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5" name="公式" r:id="rId12" imgW="863280" imgH="419040" progId="Equation.3">
                  <p:embed/>
                </p:oleObj>
              </mc:Choice>
              <mc:Fallback>
                <p:oleObj name="公式" r:id="rId12" imgW="863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410075"/>
                        <a:ext cx="19589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3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18135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   某人用迈克尔逊干涉仪测量一光波的波长。当可移动反射镜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移动</a:t>
            </a:r>
            <a:r>
              <a:rPr lang="en-US" altLang="zh-CN" sz="2800" dirty="0" smtClean="0"/>
              <a:t>0.310 mm</a:t>
            </a:r>
            <a:r>
              <a:rPr lang="zh-CN" altLang="en-US" sz="2800" dirty="0" smtClean="0"/>
              <a:t>的过程中，观察到干涉条纹移动了</a:t>
            </a:r>
            <a:r>
              <a:rPr lang="en-US" altLang="zh-CN" sz="2800" dirty="0" smtClean="0"/>
              <a:t>1100</a:t>
            </a:r>
            <a:r>
              <a:rPr lang="zh-CN" altLang="en-US" sz="2800" dirty="0" smtClean="0"/>
              <a:t>条，求该光波的波长。</a:t>
            </a:r>
            <a:endParaRPr lang="zh-CN" altLang="en-US" sz="2800" dirty="0">
              <a:effectLst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1045" y="318135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11-26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45655"/>
              </p:ext>
            </p:extLst>
          </p:nvPr>
        </p:nvGraphicFramePr>
        <p:xfrm>
          <a:off x="1763687" y="2276872"/>
          <a:ext cx="197369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6" name="公式" r:id="rId3" imgW="698400" imgH="393480" progId="Equation.3">
                  <p:embed/>
                </p:oleObj>
              </mc:Choice>
              <mc:Fallback>
                <p:oleObj name="公式" r:id="rId3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2276872"/>
                        <a:ext cx="1973697" cy="1008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25241"/>
              </p:ext>
            </p:extLst>
          </p:nvPr>
        </p:nvGraphicFramePr>
        <p:xfrm>
          <a:off x="1691680" y="3789040"/>
          <a:ext cx="36607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7" name="公式" r:id="rId5" imgW="1295280" imgH="393480" progId="Equation.3">
                  <p:embed/>
                </p:oleObj>
              </mc:Choice>
              <mc:Fallback>
                <p:oleObj name="公式" r:id="rId5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789040"/>
                        <a:ext cx="3660775" cy="1008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4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69701"/>
            <a:ext cx="8316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lt"/>
              </a:rPr>
              <a:t>  </a:t>
            </a:r>
            <a:r>
              <a:rPr lang="zh-CN" altLang="en-US" sz="2800" dirty="0" smtClean="0">
                <a:latin typeface="+mn-lt"/>
              </a:rPr>
              <a:t>           </a:t>
            </a:r>
            <a:r>
              <a:rPr lang="zh-CN" altLang="en-US" sz="2800" dirty="0" smtClean="0">
                <a:latin typeface="+mn-lt"/>
              </a:rPr>
              <a:t>在单缝夫琅禾费衍射实验中，波长为</a:t>
            </a:r>
            <a:r>
              <a:rPr lang="el-GR" altLang="zh-CN" sz="2800" i="1" dirty="0" smtClean="0">
                <a:latin typeface="+mn-lt"/>
                <a:cs typeface="Times New Roman"/>
              </a:rPr>
              <a:t>λ</a:t>
            </a:r>
            <a:r>
              <a:rPr lang="zh-CN" altLang="en-US" sz="2800" dirty="0" smtClean="0">
                <a:latin typeface="+mn-lt"/>
              </a:rPr>
              <a:t>的单色光垂直入射在宽度为</a:t>
            </a:r>
            <a:r>
              <a:rPr lang="en-US" altLang="zh-CN" sz="2800" dirty="0" smtClean="0">
                <a:latin typeface="+mn-lt"/>
              </a:rPr>
              <a:t>3</a:t>
            </a:r>
            <a:r>
              <a:rPr lang="el-GR" altLang="zh-CN" sz="2800" i="1" dirty="0" smtClean="0">
                <a:latin typeface="+mn-lt"/>
                <a:cs typeface="Times New Roman"/>
              </a:rPr>
              <a:t>λ</a:t>
            </a:r>
            <a:r>
              <a:rPr lang="zh-CN" altLang="en-US" sz="2800" dirty="0" smtClean="0">
                <a:latin typeface="+mn-lt"/>
              </a:rPr>
              <a:t>的单缝上，对应于衍射角为</a:t>
            </a:r>
            <a:r>
              <a:rPr lang="en-US" altLang="zh-CN" sz="2800" dirty="0" smtClean="0">
                <a:latin typeface="+mn-lt"/>
              </a:rPr>
              <a:t>30</a:t>
            </a:r>
            <a:r>
              <a:rPr lang="en-US" altLang="zh-CN" sz="2800" dirty="0" smtClean="0">
                <a:latin typeface="+mn-lt"/>
                <a:cs typeface="Times New Roman"/>
              </a:rPr>
              <a:t>°</a:t>
            </a:r>
            <a:r>
              <a:rPr lang="zh-CN" altLang="en-US" sz="2800" dirty="0" smtClean="0">
                <a:latin typeface="+mn-lt"/>
              </a:rPr>
              <a:t>的方向，在单缝处波阵面可分成的半波带数目</a:t>
            </a:r>
            <a:r>
              <a:rPr lang="zh-CN" altLang="en-US" sz="2800" dirty="0" smtClean="0">
                <a:latin typeface="+mn-lt"/>
              </a:rPr>
              <a:t>为（         ）</a:t>
            </a:r>
            <a:endParaRPr lang="en-US" altLang="zh-CN" sz="2800" b="1" dirty="0" smtClean="0">
              <a:latin typeface="+mn-lt"/>
              <a:cs typeface="Times New Roman"/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365868" y="404664"/>
            <a:ext cx="913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11-5</a:t>
            </a:r>
            <a:endParaRPr lang="en-US" altLang="zh-CN" sz="3200" dirty="0">
              <a:solidFill>
                <a:srgbClr val="FF0066"/>
              </a:solidFill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0510"/>
              </p:ext>
            </p:extLst>
          </p:nvPr>
        </p:nvGraphicFramePr>
        <p:xfrm>
          <a:off x="1115616" y="2924944"/>
          <a:ext cx="5214974" cy="113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78" name="Equation" r:id="rId3" imgW="56036520" imgH="10823760" progId="">
                  <p:embed/>
                </p:oleObj>
              </mc:Choice>
              <mc:Fallback>
                <p:oleObj name="Equation" r:id="rId3" imgW="56036520" imgH="10823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24944"/>
                        <a:ext cx="5214974" cy="1131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1835696" y="4509120"/>
            <a:ext cx="316835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半波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带数：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1459886" y="1786140"/>
            <a:ext cx="463588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entury Schoolbook" pitchFamily="18" charset="0"/>
                <a:sym typeface="Wingdings" pitchFamily="2" charset="2"/>
              </a:rPr>
              <a:t>B</a:t>
            </a:r>
            <a:endParaRPr lang="en-US" altLang="zh-CN" sz="2800" dirty="0">
              <a:solidFill>
                <a:srgbClr val="FF0000"/>
              </a:solidFill>
              <a:latin typeface="Century Schoolbook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48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8690" y="2593940"/>
            <a:ext cx="2125567" cy="1002729"/>
            <a:chOff x="844" y="3487"/>
            <a:chExt cx="1419" cy="722"/>
          </a:xfrm>
        </p:grpSpPr>
        <p:graphicFrame>
          <p:nvGraphicFramePr>
            <p:cNvPr id="103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9147778"/>
                </p:ext>
              </p:extLst>
            </p:nvPr>
          </p:nvGraphicFramePr>
          <p:xfrm>
            <a:off x="1207" y="3487"/>
            <a:ext cx="1056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28" r:id="rId3" imgW="19388520" imgH="11984760" progId="Equation.3">
                    <p:embed/>
                  </p:oleObj>
                </mc:Choice>
                <mc:Fallback>
                  <p:oleObj r:id="rId3" imgW="19388520" imgH="11984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3487"/>
                          <a:ext cx="1056" cy="7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2" name="Text Box 7"/>
            <p:cNvSpPr txBox="1">
              <a:spLocks noChangeArrowheads="1"/>
            </p:cNvSpPr>
            <p:nvPr/>
          </p:nvSpPr>
          <p:spPr bwMode="auto">
            <a:xfrm>
              <a:off x="844" y="3628"/>
              <a:ext cx="363" cy="3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宋体" pitchFamily="2" charset="-122"/>
                </a:rPr>
                <a:t>又</a:t>
              </a:r>
            </a:p>
          </p:txBody>
        </p:sp>
      </p:grpSp>
      <p:graphicFrame>
        <p:nvGraphicFramePr>
          <p:cNvPr id="98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237394"/>
              </p:ext>
            </p:extLst>
          </p:nvPr>
        </p:nvGraphicFramePr>
        <p:xfrm>
          <a:off x="800960" y="2564904"/>
          <a:ext cx="2690920" cy="9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9" name="Equation" r:id="rId5" imgW="39652560" imgH="11984760" progId="Equation.3">
                  <p:embed/>
                </p:oleObj>
              </mc:Choice>
              <mc:Fallback>
                <p:oleObj name="Equation" r:id="rId5" imgW="39652560" imgH="1198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60" y="2564904"/>
                        <a:ext cx="2690920" cy="9128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29059"/>
              </p:ext>
            </p:extLst>
          </p:nvPr>
        </p:nvGraphicFramePr>
        <p:xfrm>
          <a:off x="6421098" y="2537181"/>
          <a:ext cx="2466151" cy="10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0" name="公式" r:id="rId7" imgW="33616440" imgH="12758760" progId="Equation.3">
                  <p:embed/>
                </p:oleObj>
              </mc:Choice>
              <mc:Fallback>
                <p:oleObj name="公式" r:id="rId7" imgW="33616440" imgH="1275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098" y="2537181"/>
                        <a:ext cx="2466151" cy="10287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11560" y="6104266"/>
            <a:ext cx="530363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半波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带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数：（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rgbClr val="FF0000"/>
                </a:solidFill>
                <a:latin typeface="宋体" pitchFamily="2" charset="-122"/>
              </a:rPr>
              <a:t>k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+1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= 7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9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92725" y="3986213"/>
            <a:ext cx="3851275" cy="2755900"/>
            <a:chOff x="3504" y="2112"/>
            <a:chExt cx="2160" cy="1488"/>
          </a:xfrm>
        </p:grpSpPr>
        <p:sp>
          <p:nvSpPr>
            <p:cNvPr id="1040" name="Line 15"/>
            <p:cNvSpPr>
              <a:spLocks noChangeShapeType="1"/>
            </p:cNvSpPr>
            <p:nvPr/>
          </p:nvSpPr>
          <p:spPr bwMode="auto">
            <a:xfrm>
              <a:off x="3504" y="2496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1" name="Line 16"/>
            <p:cNvSpPr>
              <a:spLocks noChangeShapeType="1"/>
            </p:cNvSpPr>
            <p:nvPr/>
          </p:nvSpPr>
          <p:spPr bwMode="auto">
            <a:xfrm>
              <a:off x="3504" y="2640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2" name="Line 17"/>
            <p:cNvSpPr>
              <a:spLocks noChangeShapeType="1"/>
            </p:cNvSpPr>
            <p:nvPr/>
          </p:nvSpPr>
          <p:spPr bwMode="auto">
            <a:xfrm>
              <a:off x="3504" y="2784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" name="Line 19"/>
            <p:cNvSpPr>
              <a:spLocks noChangeShapeType="1"/>
            </p:cNvSpPr>
            <p:nvPr/>
          </p:nvSpPr>
          <p:spPr bwMode="auto">
            <a:xfrm>
              <a:off x="3504" y="3072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5" name="Line 20"/>
            <p:cNvSpPr>
              <a:spLocks noChangeShapeType="1"/>
            </p:cNvSpPr>
            <p:nvPr/>
          </p:nvSpPr>
          <p:spPr bwMode="auto">
            <a:xfrm>
              <a:off x="4032" y="2784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6" name="Line 21"/>
            <p:cNvSpPr>
              <a:spLocks noChangeShapeType="1"/>
            </p:cNvSpPr>
            <p:nvPr/>
          </p:nvSpPr>
          <p:spPr bwMode="auto">
            <a:xfrm flipV="1">
              <a:off x="3984" y="220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7" name="Line 22"/>
            <p:cNvSpPr>
              <a:spLocks noChangeShapeType="1"/>
            </p:cNvSpPr>
            <p:nvPr/>
          </p:nvSpPr>
          <p:spPr bwMode="auto">
            <a:xfrm flipV="1">
              <a:off x="3984" y="307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0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24"/>
            <p:cNvSpPr>
              <a:spLocks noChangeShapeType="1"/>
            </p:cNvSpPr>
            <p:nvPr/>
          </p:nvSpPr>
          <p:spPr bwMode="auto">
            <a:xfrm>
              <a:off x="5376" y="2160"/>
              <a:ext cx="0" cy="13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0" name="Line 25"/>
            <p:cNvSpPr>
              <a:spLocks noChangeShapeType="1"/>
            </p:cNvSpPr>
            <p:nvPr/>
          </p:nvSpPr>
          <p:spPr bwMode="auto">
            <a:xfrm>
              <a:off x="3984" y="3072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1" name="Line 26"/>
            <p:cNvSpPr>
              <a:spLocks noChangeShapeType="1"/>
            </p:cNvSpPr>
            <p:nvPr/>
          </p:nvSpPr>
          <p:spPr bwMode="auto">
            <a:xfrm>
              <a:off x="3984" y="2928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2" name="Line 27"/>
            <p:cNvSpPr>
              <a:spLocks noChangeShapeType="1"/>
            </p:cNvSpPr>
            <p:nvPr/>
          </p:nvSpPr>
          <p:spPr bwMode="auto">
            <a:xfrm>
              <a:off x="3984" y="2784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3" name="Line 28"/>
            <p:cNvSpPr>
              <a:spLocks noChangeShapeType="1"/>
            </p:cNvSpPr>
            <p:nvPr/>
          </p:nvSpPr>
          <p:spPr bwMode="auto">
            <a:xfrm>
              <a:off x="3984" y="2640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4" name="Line 29"/>
            <p:cNvSpPr>
              <a:spLocks noChangeShapeType="1"/>
            </p:cNvSpPr>
            <p:nvPr/>
          </p:nvSpPr>
          <p:spPr bwMode="auto">
            <a:xfrm>
              <a:off x="3984" y="2496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" name="Line 30"/>
            <p:cNvSpPr>
              <a:spLocks noChangeShapeType="1"/>
            </p:cNvSpPr>
            <p:nvPr/>
          </p:nvSpPr>
          <p:spPr bwMode="auto">
            <a:xfrm>
              <a:off x="4368" y="2784"/>
              <a:ext cx="1008" cy="432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6" name="Line 31"/>
            <p:cNvSpPr>
              <a:spLocks noChangeShapeType="1"/>
            </p:cNvSpPr>
            <p:nvPr/>
          </p:nvSpPr>
          <p:spPr bwMode="auto">
            <a:xfrm>
              <a:off x="4368" y="2928"/>
              <a:ext cx="1008" cy="288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7" name="Line 32"/>
            <p:cNvSpPr>
              <a:spLocks noChangeShapeType="1"/>
            </p:cNvSpPr>
            <p:nvPr/>
          </p:nvSpPr>
          <p:spPr bwMode="auto">
            <a:xfrm>
              <a:off x="4368" y="3072"/>
              <a:ext cx="1008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8" name="Line 33"/>
            <p:cNvSpPr>
              <a:spLocks noChangeShapeType="1"/>
            </p:cNvSpPr>
            <p:nvPr/>
          </p:nvSpPr>
          <p:spPr bwMode="auto">
            <a:xfrm>
              <a:off x="4368" y="3216"/>
              <a:ext cx="1008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9" name="Line 34"/>
            <p:cNvSpPr>
              <a:spLocks noChangeShapeType="1"/>
            </p:cNvSpPr>
            <p:nvPr/>
          </p:nvSpPr>
          <p:spPr bwMode="auto">
            <a:xfrm>
              <a:off x="4368" y="2640"/>
              <a:ext cx="1008" cy="576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0" name="Line 35"/>
            <p:cNvSpPr>
              <a:spLocks noChangeShapeType="1"/>
            </p:cNvSpPr>
            <p:nvPr/>
          </p:nvSpPr>
          <p:spPr bwMode="auto">
            <a:xfrm>
              <a:off x="3648" y="2496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1" name="Line 36"/>
            <p:cNvSpPr>
              <a:spLocks noChangeShapeType="1"/>
            </p:cNvSpPr>
            <p:nvPr/>
          </p:nvSpPr>
          <p:spPr bwMode="auto">
            <a:xfrm>
              <a:off x="3648" y="2640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2" name="Line 37"/>
            <p:cNvSpPr>
              <a:spLocks noChangeShapeType="1"/>
            </p:cNvSpPr>
            <p:nvPr/>
          </p:nvSpPr>
          <p:spPr bwMode="auto">
            <a:xfrm>
              <a:off x="3648" y="2784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3" name="Line 38"/>
            <p:cNvSpPr>
              <a:spLocks noChangeShapeType="1"/>
            </p:cNvSpPr>
            <p:nvPr/>
          </p:nvSpPr>
          <p:spPr bwMode="auto">
            <a:xfrm>
              <a:off x="3648" y="2928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4" name="Line 39"/>
            <p:cNvSpPr>
              <a:spLocks noChangeShapeType="1"/>
            </p:cNvSpPr>
            <p:nvPr/>
          </p:nvSpPr>
          <p:spPr bwMode="auto">
            <a:xfrm>
              <a:off x="3648" y="3072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" name="Line 40"/>
            <p:cNvSpPr>
              <a:spLocks noChangeShapeType="1"/>
            </p:cNvSpPr>
            <p:nvPr/>
          </p:nvSpPr>
          <p:spPr bwMode="auto">
            <a:xfrm>
              <a:off x="5424" y="2784"/>
              <a:ext cx="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" name="Line 41"/>
            <p:cNvSpPr>
              <a:spLocks noChangeShapeType="1"/>
            </p:cNvSpPr>
            <p:nvPr/>
          </p:nvSpPr>
          <p:spPr bwMode="auto">
            <a:xfrm>
              <a:off x="5424" y="3216"/>
              <a:ext cx="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7" name="Line 42"/>
            <p:cNvSpPr>
              <a:spLocks noChangeShapeType="1"/>
            </p:cNvSpPr>
            <p:nvPr/>
          </p:nvSpPr>
          <p:spPr bwMode="auto">
            <a:xfrm>
              <a:off x="5472" y="2784"/>
              <a:ext cx="0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8" name="Line 43"/>
            <p:cNvSpPr>
              <a:spLocks noChangeShapeType="1"/>
            </p:cNvSpPr>
            <p:nvPr/>
          </p:nvSpPr>
          <p:spPr bwMode="auto">
            <a:xfrm>
              <a:off x="4368" y="3312"/>
              <a:ext cx="0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" name="Line 44"/>
            <p:cNvSpPr>
              <a:spLocks noChangeShapeType="1"/>
            </p:cNvSpPr>
            <p:nvPr/>
          </p:nvSpPr>
          <p:spPr bwMode="auto">
            <a:xfrm>
              <a:off x="4368" y="3360"/>
              <a:ext cx="100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0" name="Freeform 45"/>
            <p:cNvSpPr>
              <a:spLocks/>
            </p:cNvSpPr>
            <p:nvPr/>
          </p:nvSpPr>
          <p:spPr bwMode="auto">
            <a:xfrm>
              <a:off x="4506" y="2784"/>
              <a:ext cx="68" cy="57"/>
            </a:xfrm>
            <a:custGeom>
              <a:avLst/>
              <a:gdLst>
                <a:gd name="T0" fmla="*/ 66 w 68"/>
                <a:gd name="T1" fmla="*/ 0 h 57"/>
                <a:gd name="T2" fmla="*/ 57 w 68"/>
                <a:gd name="T3" fmla="*/ 42 h 57"/>
                <a:gd name="T4" fmla="*/ 0 w 68"/>
                <a:gd name="T5" fmla="*/ 57 h 57"/>
                <a:gd name="T6" fmla="*/ 0 60000 65536"/>
                <a:gd name="T7" fmla="*/ 0 60000 65536"/>
                <a:gd name="T8" fmla="*/ 0 60000 65536"/>
                <a:gd name="T9" fmla="*/ 0 w 68"/>
                <a:gd name="T10" fmla="*/ 0 h 57"/>
                <a:gd name="T11" fmla="*/ 68 w 68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57">
                  <a:moveTo>
                    <a:pt x="66" y="0"/>
                  </a:moveTo>
                  <a:cubicBezTo>
                    <a:pt x="65" y="7"/>
                    <a:pt x="68" y="32"/>
                    <a:pt x="57" y="42"/>
                  </a:cubicBezTo>
                  <a:cubicBezTo>
                    <a:pt x="46" y="52"/>
                    <a:pt x="12" y="54"/>
                    <a:pt x="0" y="57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1" name="Line 46"/>
            <p:cNvSpPr>
              <a:spLocks noChangeShapeType="1"/>
            </p:cNvSpPr>
            <p:nvPr/>
          </p:nvSpPr>
          <p:spPr bwMode="auto">
            <a:xfrm flipV="1">
              <a:off x="5328" y="211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30" name="Object 47"/>
            <p:cNvGraphicFramePr>
              <a:graphicFrameLocks noChangeAspect="1"/>
            </p:cNvGraphicFramePr>
            <p:nvPr/>
          </p:nvGraphicFramePr>
          <p:xfrm>
            <a:off x="5406" y="2606"/>
            <a:ext cx="15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31" name="Equation" r:id="rId9" imgW="4298040" imgH="4244760" progId="Equation.3">
                    <p:embed/>
                  </p:oleObj>
                </mc:Choice>
                <mc:Fallback>
                  <p:oleObj name="Equation" r:id="rId9" imgW="4298040" imgH="4244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" y="2606"/>
                          <a:ext cx="150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48"/>
            <p:cNvGraphicFramePr>
              <a:graphicFrameLocks noChangeAspect="1"/>
            </p:cNvGraphicFramePr>
            <p:nvPr/>
          </p:nvGraphicFramePr>
          <p:xfrm>
            <a:off x="5515" y="2894"/>
            <a:ext cx="14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32" name="Equation" r:id="rId11" imgW="4298040" imgH="4244760" progId="Equation.3">
                    <p:embed/>
                  </p:oleObj>
                </mc:Choice>
                <mc:Fallback>
                  <p:oleObj name="Equation" r:id="rId11" imgW="4298040" imgH="4244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5" y="2894"/>
                          <a:ext cx="149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49"/>
            <p:cNvGraphicFramePr>
              <a:graphicFrameLocks noChangeAspect="1"/>
            </p:cNvGraphicFramePr>
            <p:nvPr/>
          </p:nvGraphicFramePr>
          <p:xfrm>
            <a:off x="5376" y="2112"/>
            <a:ext cx="14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33" name="Equation" r:id="rId13" imgW="4298040" imgH="4244760" progId="Equation.3">
                    <p:embed/>
                  </p:oleObj>
                </mc:Choice>
                <mc:Fallback>
                  <p:oleObj name="Equation" r:id="rId13" imgW="4298040" imgH="4244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112"/>
                          <a:ext cx="149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50"/>
            <p:cNvGraphicFramePr>
              <a:graphicFrameLocks noChangeAspect="1"/>
            </p:cNvGraphicFramePr>
            <p:nvPr/>
          </p:nvGraphicFramePr>
          <p:xfrm>
            <a:off x="4834" y="3366"/>
            <a:ext cx="17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34" name="Equation" r:id="rId15" imgW="5160240" imgH="6179760" progId="Equation.3">
                    <p:embed/>
                  </p:oleObj>
                </mc:Choice>
                <mc:Fallback>
                  <p:oleObj name="Equation" r:id="rId15" imgW="5160240" imgH="6179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3366"/>
                          <a:ext cx="17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51"/>
            <p:cNvGraphicFramePr>
              <a:graphicFrameLocks noChangeAspect="1"/>
            </p:cNvGraphicFramePr>
            <p:nvPr/>
          </p:nvGraphicFramePr>
          <p:xfrm>
            <a:off x="4560" y="2805"/>
            <a:ext cx="12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35" name="Equation" r:id="rId17" imgW="4298040" imgH="5405760" progId="Equation.3">
                    <p:embed/>
                  </p:oleObj>
                </mc:Choice>
                <mc:Fallback>
                  <p:oleObj name="Equation" r:id="rId17" imgW="4298040" imgH="5405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805"/>
                          <a:ext cx="123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9" name="Text Box 12"/>
          <p:cNvSpPr txBox="1">
            <a:spLocks noChangeArrowheads="1"/>
          </p:cNvSpPr>
          <p:nvPr/>
        </p:nvSpPr>
        <p:spPr bwMode="auto">
          <a:xfrm>
            <a:off x="140608" y="44624"/>
            <a:ext cx="1119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11-27</a:t>
            </a:r>
            <a:endParaRPr lang="en-US" altLang="zh-CN" sz="3200" dirty="0">
              <a:solidFill>
                <a:srgbClr val="FF00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320" y="100950"/>
            <a:ext cx="87661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               如</a:t>
            </a:r>
            <a:r>
              <a:rPr lang="zh-CN" altLang="en-US" sz="2600" dirty="0"/>
              <a:t>图所示，狭缝的宽度</a:t>
            </a:r>
            <a:r>
              <a:rPr lang="en-US" altLang="zh-CN" sz="2600" i="1" dirty="0"/>
              <a:t>b</a:t>
            </a:r>
            <a:r>
              <a:rPr lang="en-US" altLang="zh-CN" sz="2600" dirty="0"/>
              <a:t>=0.60mm</a:t>
            </a:r>
            <a:r>
              <a:rPr lang="zh-CN" altLang="en-US" sz="2600" dirty="0"/>
              <a:t>，透镜焦距</a:t>
            </a:r>
            <a:r>
              <a:rPr lang="en-US" altLang="zh-CN" sz="2600" i="1" dirty="0"/>
              <a:t>f</a:t>
            </a:r>
            <a:r>
              <a:rPr lang="en-US" altLang="zh-CN" sz="2600" dirty="0"/>
              <a:t>=0.40m</a:t>
            </a:r>
            <a:r>
              <a:rPr lang="zh-CN" altLang="en-US" sz="2600" dirty="0"/>
              <a:t>，有一与狭缝平行的屏放置在透镜的焦平面处。若以单色平行光垂直照射狭缝，则在屏上离点</a:t>
            </a:r>
            <a:r>
              <a:rPr lang="en-US" altLang="zh-CN" sz="2600" dirty="0"/>
              <a:t>O</a:t>
            </a:r>
            <a:r>
              <a:rPr lang="zh-CN" altLang="en-US" sz="2600" dirty="0"/>
              <a:t>为</a:t>
            </a:r>
            <a:r>
              <a:rPr lang="en-US" altLang="zh-CN" sz="2600" i="1" dirty="0"/>
              <a:t>x</a:t>
            </a:r>
            <a:r>
              <a:rPr lang="en-US" altLang="zh-CN" sz="2600" dirty="0"/>
              <a:t>=1.4mm</a:t>
            </a:r>
            <a:r>
              <a:rPr lang="zh-CN" altLang="en-US" sz="2600" dirty="0"/>
              <a:t>的点</a:t>
            </a:r>
            <a:r>
              <a:rPr lang="en-US" altLang="zh-CN" sz="2600" dirty="0"/>
              <a:t>P</a:t>
            </a:r>
            <a:r>
              <a:rPr lang="zh-CN" altLang="en-US" sz="2600" dirty="0"/>
              <a:t>看到衍射明条纹。试求</a:t>
            </a:r>
            <a:r>
              <a:rPr lang="zh-CN" altLang="en-US" sz="2600" dirty="0" smtClean="0"/>
              <a:t>：（</a:t>
            </a:r>
            <a:r>
              <a:rPr lang="en-US" altLang="zh-CN" sz="2600" dirty="0"/>
              <a:t>1</a:t>
            </a:r>
            <a:r>
              <a:rPr lang="zh-CN" altLang="en-US" sz="2600" dirty="0"/>
              <a:t>）该入射光的波长；（</a:t>
            </a:r>
            <a:r>
              <a:rPr lang="en-US" altLang="zh-CN" sz="2600" dirty="0"/>
              <a:t>2</a:t>
            </a:r>
            <a:r>
              <a:rPr lang="zh-CN" altLang="en-US" sz="2600" dirty="0"/>
              <a:t>）点</a:t>
            </a:r>
            <a:r>
              <a:rPr lang="en-US" altLang="zh-CN" sz="2600" dirty="0"/>
              <a:t>P</a:t>
            </a:r>
            <a:r>
              <a:rPr lang="zh-CN" altLang="en-US" sz="2600" dirty="0"/>
              <a:t>条纹的级数；（</a:t>
            </a:r>
            <a:r>
              <a:rPr lang="en-US" altLang="zh-CN" sz="2600" dirty="0"/>
              <a:t>3</a:t>
            </a:r>
            <a:r>
              <a:rPr lang="zh-CN" altLang="en-US" sz="2600" dirty="0"/>
              <a:t>）从点</a:t>
            </a:r>
            <a:r>
              <a:rPr lang="en-US" altLang="zh-CN" sz="2600" dirty="0"/>
              <a:t>P</a:t>
            </a:r>
            <a:r>
              <a:rPr lang="zh-CN" altLang="en-US" sz="2600" dirty="0"/>
              <a:t>看</a:t>
            </a:r>
            <a:r>
              <a:rPr lang="en-US" altLang="zh-CN" sz="2600" dirty="0"/>
              <a:t>,</a:t>
            </a:r>
            <a:r>
              <a:rPr lang="zh-CN" altLang="en-US" sz="2600" dirty="0"/>
              <a:t>对该光波而言</a:t>
            </a:r>
            <a:r>
              <a:rPr lang="en-US" altLang="zh-CN" sz="2600" dirty="0"/>
              <a:t>,</a:t>
            </a:r>
            <a:r>
              <a:rPr lang="zh-CN" altLang="en-US" sz="2600" dirty="0"/>
              <a:t>狭缝处的波阵面可作半波带的数目</a:t>
            </a:r>
            <a:r>
              <a:rPr lang="en-US" altLang="zh-CN" sz="2600" dirty="0"/>
              <a:t>.</a:t>
            </a:r>
            <a:endParaRPr lang="zh-CN" altLang="en-US" sz="2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189768"/>
              </p:ext>
            </p:extLst>
          </p:nvPr>
        </p:nvGraphicFramePr>
        <p:xfrm>
          <a:off x="785226" y="4788959"/>
          <a:ext cx="401842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6" name="公式" r:id="rId19" imgW="1396800" imgH="406080" progId="Equation.3">
                  <p:embed/>
                </p:oleObj>
              </mc:Choice>
              <mc:Fallback>
                <p:oleObj name="公式" r:id="rId19" imgW="139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26" y="4788959"/>
                        <a:ext cx="401842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60177"/>
              </p:ext>
            </p:extLst>
          </p:nvPr>
        </p:nvGraphicFramePr>
        <p:xfrm>
          <a:off x="739831" y="3558207"/>
          <a:ext cx="43465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37" name="公式" r:id="rId21" imgW="1511280" imgH="457200" progId="Equation.3">
                  <p:embed/>
                </p:oleObj>
              </mc:Choice>
              <mc:Fallback>
                <p:oleObj name="公式" r:id="rId21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31" y="3558207"/>
                        <a:ext cx="43465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21150" y="1815728"/>
            <a:ext cx="2625725" cy="850900"/>
            <a:chOff x="844" y="3532"/>
            <a:chExt cx="1654" cy="536"/>
          </a:xfrm>
        </p:grpSpPr>
        <p:graphicFrame>
          <p:nvGraphicFramePr>
            <p:cNvPr id="206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066936"/>
                </p:ext>
              </p:extLst>
            </p:nvPr>
          </p:nvGraphicFramePr>
          <p:xfrm>
            <a:off x="1267" y="3532"/>
            <a:ext cx="1231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58" name="公式" r:id="rId3" imgW="1079280" imgH="419040" progId="Equation.3">
                    <p:embed/>
                  </p:oleObj>
                </mc:Choice>
                <mc:Fallback>
                  <p:oleObj name="公式" r:id="rId3" imgW="10792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3532"/>
                          <a:ext cx="1231" cy="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0" name="Text Box 7"/>
            <p:cNvSpPr txBox="1">
              <a:spLocks noChangeArrowheads="1"/>
            </p:cNvSpPr>
            <p:nvPr/>
          </p:nvSpPr>
          <p:spPr bwMode="auto">
            <a:xfrm>
              <a:off x="844" y="3628"/>
              <a:ext cx="34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宋体" pitchFamily="2" charset="-122"/>
                </a:rPr>
                <a:t>又</a:t>
              </a:r>
            </a:p>
          </p:txBody>
        </p:sp>
      </p:grpSp>
      <p:graphicFrame>
        <p:nvGraphicFramePr>
          <p:cNvPr id="98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44840"/>
              </p:ext>
            </p:extLst>
          </p:nvPr>
        </p:nvGraphicFramePr>
        <p:xfrm>
          <a:off x="467544" y="2060848"/>
          <a:ext cx="30813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9" name="Equation" r:id="rId5" imgW="41377320" imgH="6566760" progId="">
                  <p:embed/>
                </p:oleObj>
              </mc:Choice>
              <mc:Fallback>
                <p:oleObj name="Equation" r:id="rId5" imgW="41377320" imgH="6566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60848"/>
                        <a:ext cx="30813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92725" y="3986213"/>
            <a:ext cx="3851275" cy="2755900"/>
            <a:chOff x="3504" y="2112"/>
            <a:chExt cx="2160" cy="1488"/>
          </a:xfrm>
        </p:grpSpPr>
        <p:sp>
          <p:nvSpPr>
            <p:cNvPr id="2068" name="Line 15"/>
            <p:cNvSpPr>
              <a:spLocks noChangeShapeType="1"/>
            </p:cNvSpPr>
            <p:nvPr/>
          </p:nvSpPr>
          <p:spPr bwMode="auto">
            <a:xfrm>
              <a:off x="3504" y="2496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9" name="Line 16"/>
            <p:cNvSpPr>
              <a:spLocks noChangeShapeType="1"/>
            </p:cNvSpPr>
            <p:nvPr/>
          </p:nvSpPr>
          <p:spPr bwMode="auto">
            <a:xfrm>
              <a:off x="3504" y="2640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0" name="Line 17"/>
            <p:cNvSpPr>
              <a:spLocks noChangeShapeType="1"/>
            </p:cNvSpPr>
            <p:nvPr/>
          </p:nvSpPr>
          <p:spPr bwMode="auto">
            <a:xfrm>
              <a:off x="3504" y="2784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1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2" name="Line 19"/>
            <p:cNvSpPr>
              <a:spLocks noChangeShapeType="1"/>
            </p:cNvSpPr>
            <p:nvPr/>
          </p:nvSpPr>
          <p:spPr bwMode="auto">
            <a:xfrm>
              <a:off x="3504" y="3072"/>
              <a:ext cx="480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3" name="Line 20"/>
            <p:cNvSpPr>
              <a:spLocks noChangeShapeType="1"/>
            </p:cNvSpPr>
            <p:nvPr/>
          </p:nvSpPr>
          <p:spPr bwMode="auto">
            <a:xfrm>
              <a:off x="4032" y="2784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4" name="Line 21"/>
            <p:cNvSpPr>
              <a:spLocks noChangeShapeType="1"/>
            </p:cNvSpPr>
            <p:nvPr/>
          </p:nvSpPr>
          <p:spPr bwMode="auto">
            <a:xfrm flipV="1">
              <a:off x="3984" y="220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5" name="Line 22"/>
            <p:cNvSpPr>
              <a:spLocks noChangeShapeType="1"/>
            </p:cNvSpPr>
            <p:nvPr/>
          </p:nvSpPr>
          <p:spPr bwMode="auto">
            <a:xfrm flipV="1">
              <a:off x="3984" y="307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6" name="Oval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0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24"/>
            <p:cNvSpPr>
              <a:spLocks noChangeShapeType="1"/>
            </p:cNvSpPr>
            <p:nvPr/>
          </p:nvSpPr>
          <p:spPr bwMode="auto">
            <a:xfrm>
              <a:off x="5376" y="2160"/>
              <a:ext cx="0" cy="13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8" name="Line 25"/>
            <p:cNvSpPr>
              <a:spLocks noChangeShapeType="1"/>
            </p:cNvSpPr>
            <p:nvPr/>
          </p:nvSpPr>
          <p:spPr bwMode="auto">
            <a:xfrm>
              <a:off x="3984" y="3072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9" name="Line 26"/>
            <p:cNvSpPr>
              <a:spLocks noChangeShapeType="1"/>
            </p:cNvSpPr>
            <p:nvPr/>
          </p:nvSpPr>
          <p:spPr bwMode="auto">
            <a:xfrm>
              <a:off x="3984" y="2928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0" name="Line 27"/>
            <p:cNvSpPr>
              <a:spLocks noChangeShapeType="1"/>
            </p:cNvSpPr>
            <p:nvPr/>
          </p:nvSpPr>
          <p:spPr bwMode="auto">
            <a:xfrm>
              <a:off x="3984" y="2784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1" name="Line 28"/>
            <p:cNvSpPr>
              <a:spLocks noChangeShapeType="1"/>
            </p:cNvSpPr>
            <p:nvPr/>
          </p:nvSpPr>
          <p:spPr bwMode="auto">
            <a:xfrm>
              <a:off x="3984" y="2640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2" name="Line 29"/>
            <p:cNvSpPr>
              <a:spLocks noChangeShapeType="1"/>
            </p:cNvSpPr>
            <p:nvPr/>
          </p:nvSpPr>
          <p:spPr bwMode="auto">
            <a:xfrm>
              <a:off x="3984" y="2496"/>
              <a:ext cx="384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3" name="Line 30"/>
            <p:cNvSpPr>
              <a:spLocks noChangeShapeType="1"/>
            </p:cNvSpPr>
            <p:nvPr/>
          </p:nvSpPr>
          <p:spPr bwMode="auto">
            <a:xfrm>
              <a:off x="4368" y="2784"/>
              <a:ext cx="1008" cy="432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4" name="Line 31"/>
            <p:cNvSpPr>
              <a:spLocks noChangeShapeType="1"/>
            </p:cNvSpPr>
            <p:nvPr/>
          </p:nvSpPr>
          <p:spPr bwMode="auto">
            <a:xfrm>
              <a:off x="4368" y="2928"/>
              <a:ext cx="1008" cy="288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5" name="Line 32"/>
            <p:cNvSpPr>
              <a:spLocks noChangeShapeType="1"/>
            </p:cNvSpPr>
            <p:nvPr/>
          </p:nvSpPr>
          <p:spPr bwMode="auto">
            <a:xfrm>
              <a:off x="4368" y="3072"/>
              <a:ext cx="1008" cy="144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6" name="Line 33"/>
            <p:cNvSpPr>
              <a:spLocks noChangeShapeType="1"/>
            </p:cNvSpPr>
            <p:nvPr/>
          </p:nvSpPr>
          <p:spPr bwMode="auto">
            <a:xfrm>
              <a:off x="4368" y="3216"/>
              <a:ext cx="1008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7" name="Line 34"/>
            <p:cNvSpPr>
              <a:spLocks noChangeShapeType="1"/>
            </p:cNvSpPr>
            <p:nvPr/>
          </p:nvSpPr>
          <p:spPr bwMode="auto">
            <a:xfrm>
              <a:off x="4368" y="2640"/>
              <a:ext cx="1008" cy="576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8" name="Line 35"/>
            <p:cNvSpPr>
              <a:spLocks noChangeShapeType="1"/>
            </p:cNvSpPr>
            <p:nvPr/>
          </p:nvSpPr>
          <p:spPr bwMode="auto">
            <a:xfrm>
              <a:off x="3648" y="2496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" name="Line 36"/>
            <p:cNvSpPr>
              <a:spLocks noChangeShapeType="1"/>
            </p:cNvSpPr>
            <p:nvPr/>
          </p:nvSpPr>
          <p:spPr bwMode="auto">
            <a:xfrm>
              <a:off x="3648" y="2640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" name="Line 37"/>
            <p:cNvSpPr>
              <a:spLocks noChangeShapeType="1"/>
            </p:cNvSpPr>
            <p:nvPr/>
          </p:nvSpPr>
          <p:spPr bwMode="auto">
            <a:xfrm>
              <a:off x="3648" y="2784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1" name="Line 38"/>
            <p:cNvSpPr>
              <a:spLocks noChangeShapeType="1"/>
            </p:cNvSpPr>
            <p:nvPr/>
          </p:nvSpPr>
          <p:spPr bwMode="auto">
            <a:xfrm>
              <a:off x="3648" y="2928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2" name="Line 39"/>
            <p:cNvSpPr>
              <a:spLocks noChangeShapeType="1"/>
            </p:cNvSpPr>
            <p:nvPr/>
          </p:nvSpPr>
          <p:spPr bwMode="auto">
            <a:xfrm>
              <a:off x="3648" y="3072"/>
              <a:ext cx="144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3" name="Line 40"/>
            <p:cNvSpPr>
              <a:spLocks noChangeShapeType="1"/>
            </p:cNvSpPr>
            <p:nvPr/>
          </p:nvSpPr>
          <p:spPr bwMode="auto">
            <a:xfrm>
              <a:off x="5424" y="2784"/>
              <a:ext cx="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4" name="Line 41"/>
            <p:cNvSpPr>
              <a:spLocks noChangeShapeType="1"/>
            </p:cNvSpPr>
            <p:nvPr/>
          </p:nvSpPr>
          <p:spPr bwMode="auto">
            <a:xfrm>
              <a:off x="5424" y="3216"/>
              <a:ext cx="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5" name="Line 42"/>
            <p:cNvSpPr>
              <a:spLocks noChangeShapeType="1"/>
            </p:cNvSpPr>
            <p:nvPr/>
          </p:nvSpPr>
          <p:spPr bwMode="auto">
            <a:xfrm>
              <a:off x="5472" y="2784"/>
              <a:ext cx="0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6" name="Line 43"/>
            <p:cNvSpPr>
              <a:spLocks noChangeShapeType="1"/>
            </p:cNvSpPr>
            <p:nvPr/>
          </p:nvSpPr>
          <p:spPr bwMode="auto">
            <a:xfrm>
              <a:off x="4368" y="3312"/>
              <a:ext cx="0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7" name="Line 44"/>
            <p:cNvSpPr>
              <a:spLocks noChangeShapeType="1"/>
            </p:cNvSpPr>
            <p:nvPr/>
          </p:nvSpPr>
          <p:spPr bwMode="auto">
            <a:xfrm>
              <a:off x="4368" y="3360"/>
              <a:ext cx="100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8" name="Freeform 45"/>
            <p:cNvSpPr>
              <a:spLocks/>
            </p:cNvSpPr>
            <p:nvPr/>
          </p:nvSpPr>
          <p:spPr bwMode="auto">
            <a:xfrm>
              <a:off x="4506" y="2784"/>
              <a:ext cx="68" cy="57"/>
            </a:xfrm>
            <a:custGeom>
              <a:avLst/>
              <a:gdLst>
                <a:gd name="T0" fmla="*/ 66 w 68"/>
                <a:gd name="T1" fmla="*/ 0 h 57"/>
                <a:gd name="T2" fmla="*/ 57 w 68"/>
                <a:gd name="T3" fmla="*/ 42 h 57"/>
                <a:gd name="T4" fmla="*/ 0 w 68"/>
                <a:gd name="T5" fmla="*/ 57 h 57"/>
                <a:gd name="T6" fmla="*/ 0 60000 65536"/>
                <a:gd name="T7" fmla="*/ 0 60000 65536"/>
                <a:gd name="T8" fmla="*/ 0 60000 65536"/>
                <a:gd name="T9" fmla="*/ 0 w 68"/>
                <a:gd name="T10" fmla="*/ 0 h 57"/>
                <a:gd name="T11" fmla="*/ 68 w 68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57">
                  <a:moveTo>
                    <a:pt x="66" y="0"/>
                  </a:moveTo>
                  <a:cubicBezTo>
                    <a:pt x="65" y="7"/>
                    <a:pt x="68" y="32"/>
                    <a:pt x="57" y="42"/>
                  </a:cubicBezTo>
                  <a:cubicBezTo>
                    <a:pt x="46" y="52"/>
                    <a:pt x="12" y="54"/>
                    <a:pt x="0" y="57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" name="Line 46"/>
            <p:cNvSpPr>
              <a:spLocks noChangeShapeType="1"/>
            </p:cNvSpPr>
            <p:nvPr/>
          </p:nvSpPr>
          <p:spPr bwMode="auto">
            <a:xfrm flipV="1">
              <a:off x="5328" y="211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6" name="Object 47"/>
            <p:cNvGraphicFramePr>
              <a:graphicFrameLocks noChangeAspect="1"/>
            </p:cNvGraphicFramePr>
            <p:nvPr/>
          </p:nvGraphicFramePr>
          <p:xfrm>
            <a:off x="5406" y="2606"/>
            <a:ext cx="15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60" name="Equation" r:id="rId7" imgW="161640" imgH="169200" progId="Equation.3">
                    <p:embed/>
                  </p:oleObj>
                </mc:Choice>
                <mc:Fallback>
                  <p:oleObj name="Equation" r:id="rId7" imgW="161640" imgH="16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" y="2606"/>
                          <a:ext cx="150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48"/>
            <p:cNvGraphicFramePr>
              <a:graphicFrameLocks noChangeAspect="1"/>
            </p:cNvGraphicFramePr>
            <p:nvPr/>
          </p:nvGraphicFramePr>
          <p:xfrm>
            <a:off x="5515" y="2894"/>
            <a:ext cx="14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61" name="Equation" r:id="rId9" imgW="161640" imgH="169200" progId="Equation.3">
                    <p:embed/>
                  </p:oleObj>
                </mc:Choice>
                <mc:Fallback>
                  <p:oleObj name="Equation" r:id="rId9" imgW="161640" imgH="16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5" y="2894"/>
                          <a:ext cx="149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49"/>
            <p:cNvGraphicFramePr>
              <a:graphicFrameLocks noChangeAspect="1"/>
            </p:cNvGraphicFramePr>
            <p:nvPr/>
          </p:nvGraphicFramePr>
          <p:xfrm>
            <a:off x="5376" y="2112"/>
            <a:ext cx="14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62" name="Equation" r:id="rId11" imgW="161640" imgH="169200" progId="Equation.3">
                    <p:embed/>
                  </p:oleObj>
                </mc:Choice>
                <mc:Fallback>
                  <p:oleObj name="Equation" r:id="rId11" imgW="161640" imgH="16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112"/>
                          <a:ext cx="149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50"/>
            <p:cNvGraphicFramePr>
              <a:graphicFrameLocks noChangeAspect="1"/>
            </p:cNvGraphicFramePr>
            <p:nvPr/>
          </p:nvGraphicFramePr>
          <p:xfrm>
            <a:off x="4834" y="3366"/>
            <a:ext cx="17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63" name="Equation" r:id="rId13" imgW="201960" imgH="241920" progId="Equation.3">
                    <p:embed/>
                  </p:oleObj>
                </mc:Choice>
                <mc:Fallback>
                  <p:oleObj name="Equation" r:id="rId13" imgW="201960" imgH="241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3366"/>
                          <a:ext cx="17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51"/>
            <p:cNvGraphicFramePr>
              <a:graphicFrameLocks noChangeAspect="1"/>
            </p:cNvGraphicFramePr>
            <p:nvPr/>
          </p:nvGraphicFramePr>
          <p:xfrm>
            <a:off x="4560" y="2805"/>
            <a:ext cx="12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64" name="Equation" r:id="rId15" imgW="161640" imgH="217800" progId="Equation.3">
                    <p:embed/>
                  </p:oleObj>
                </mc:Choice>
                <mc:Fallback>
                  <p:oleObj name="Equation" r:id="rId15" imgW="161640" imgH="21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805"/>
                          <a:ext cx="123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4" name="Text Box 12"/>
          <p:cNvSpPr txBox="1">
            <a:spLocks noChangeArrowheads="1"/>
          </p:cNvSpPr>
          <p:nvPr/>
        </p:nvSpPr>
        <p:spPr bwMode="auto">
          <a:xfrm>
            <a:off x="212616" y="44450"/>
            <a:ext cx="1119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11-28</a:t>
            </a:r>
            <a:endParaRPr lang="en-US" altLang="zh-CN" sz="3200" dirty="0">
              <a:solidFill>
                <a:srgbClr val="FF0066"/>
              </a:solidFill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60074"/>
              </p:ext>
            </p:extLst>
          </p:nvPr>
        </p:nvGraphicFramePr>
        <p:xfrm>
          <a:off x="1691680" y="2708921"/>
          <a:ext cx="1656183" cy="94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5" name="公式" r:id="rId17" imgW="685800" imgH="393480" progId="Equation.3">
                  <p:embed/>
                </p:oleObj>
              </mc:Choice>
              <mc:Fallback>
                <p:oleObj name="公式" r:id="rId17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08921"/>
                        <a:ext cx="1656183" cy="9461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74719"/>
              </p:ext>
            </p:extLst>
          </p:nvPr>
        </p:nvGraphicFramePr>
        <p:xfrm>
          <a:off x="430212" y="3933056"/>
          <a:ext cx="3963193" cy="87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6" name="Equation" r:id="rId19" imgW="56898720" imgH="11984760" progId="">
                  <p:embed/>
                </p:oleObj>
              </mc:Choice>
              <mc:Fallback>
                <p:oleObj name="Equation" r:id="rId19" imgW="56898720" imgH="11984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" y="3933056"/>
                        <a:ext cx="3963193" cy="876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348737"/>
              </p:ext>
            </p:extLst>
          </p:nvPr>
        </p:nvGraphicFramePr>
        <p:xfrm>
          <a:off x="1619672" y="4941359"/>
          <a:ext cx="881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7" name="Equation" r:id="rId21" imgW="12058920" imgH="5405760" progId="">
                  <p:embed/>
                </p:oleObj>
              </mc:Choice>
              <mc:Fallback>
                <p:oleObj name="Equation" r:id="rId21" imgW="12058920" imgH="540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941359"/>
                        <a:ext cx="881737" cy="444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102111"/>
            <a:ext cx="88924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 </a:t>
            </a:r>
            <a:r>
              <a:rPr lang="zh-CN" altLang="en-US" sz="2600" dirty="0" smtClean="0"/>
              <a:t>               </a:t>
            </a:r>
            <a:r>
              <a:rPr lang="zh-CN" altLang="en-US" sz="2600" dirty="0" smtClean="0"/>
              <a:t>单</a:t>
            </a:r>
            <a:r>
              <a:rPr lang="zh-CN" altLang="en-US" sz="2600" dirty="0"/>
              <a:t>缝的</a:t>
            </a:r>
            <a:r>
              <a:rPr lang="zh-CN" altLang="en-US" sz="2600" dirty="0" smtClean="0"/>
              <a:t>宽度</a:t>
            </a:r>
            <a:r>
              <a:rPr lang="en-US" altLang="zh-CN" sz="2600" i="1" dirty="0" smtClean="0"/>
              <a:t>b</a:t>
            </a:r>
            <a:r>
              <a:rPr lang="en-US" altLang="zh-CN" sz="2600" dirty="0" smtClean="0"/>
              <a:t>=0.40</a:t>
            </a:r>
            <a:r>
              <a:rPr lang="en-US" altLang="zh-CN" sz="2600" dirty="0"/>
              <a:t> </a:t>
            </a:r>
            <a:r>
              <a:rPr lang="en-US" altLang="zh-CN" sz="2600" dirty="0" smtClean="0"/>
              <a:t>mm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以</a:t>
            </a:r>
            <a:r>
              <a:rPr lang="zh-CN" altLang="en-US" sz="2600" dirty="0" smtClean="0"/>
              <a:t>波长</a:t>
            </a:r>
            <a:r>
              <a:rPr lang="en-US" altLang="zh-CN" sz="2600" i="1" dirty="0" smtClean="0"/>
              <a:t>λ</a:t>
            </a:r>
            <a:r>
              <a:rPr lang="en-US" altLang="zh-CN" sz="2600" dirty="0" smtClean="0"/>
              <a:t>=589</a:t>
            </a:r>
            <a:r>
              <a:rPr lang="en-US" altLang="zh-CN" sz="2600" dirty="0"/>
              <a:t> </a:t>
            </a:r>
            <a:r>
              <a:rPr lang="en-US" altLang="zh-CN" sz="2600" dirty="0" smtClean="0"/>
              <a:t>nm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单色光</a:t>
            </a:r>
            <a:r>
              <a:rPr lang="zh-CN" altLang="en-US" sz="2600" dirty="0" smtClean="0"/>
              <a:t>垂直照射</a:t>
            </a:r>
            <a:r>
              <a:rPr lang="zh-CN" altLang="en-US" sz="2600" dirty="0"/>
              <a:t>，设透镜的</a:t>
            </a:r>
            <a:r>
              <a:rPr lang="zh-CN" altLang="en-US" sz="2600" dirty="0" smtClean="0"/>
              <a:t>焦距</a:t>
            </a:r>
            <a:r>
              <a:rPr lang="en-US" altLang="zh-CN" sz="2600" i="1" dirty="0" smtClean="0"/>
              <a:t>f</a:t>
            </a:r>
            <a:r>
              <a:rPr lang="en-US" altLang="zh-CN" sz="2600" dirty="0" smtClean="0"/>
              <a:t>=1.0</a:t>
            </a:r>
            <a:r>
              <a:rPr lang="en-US" altLang="zh-CN" sz="2600" dirty="0"/>
              <a:t> 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．</a:t>
            </a:r>
            <a:r>
              <a:rPr lang="zh-CN" altLang="en-US" sz="2600" dirty="0"/>
              <a:t>求：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）第</a:t>
            </a:r>
            <a:r>
              <a:rPr lang="zh-CN" altLang="en-US" sz="2600" dirty="0"/>
              <a:t>一级暗纹距中心的距离；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）第二</a:t>
            </a:r>
            <a:r>
              <a:rPr lang="zh-CN" altLang="en-US" sz="2600" dirty="0"/>
              <a:t>级明纹</a:t>
            </a:r>
            <a:r>
              <a:rPr lang="zh-CN" altLang="en-US" sz="2600" dirty="0" smtClean="0"/>
              <a:t>距中心</a:t>
            </a:r>
            <a:r>
              <a:rPr lang="zh-CN" altLang="en-US" sz="2600" dirty="0"/>
              <a:t>的距离</a:t>
            </a:r>
            <a:r>
              <a:rPr lang="zh-CN" altLang="en-US" sz="2600" dirty="0" smtClean="0"/>
              <a:t>；（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）如</a:t>
            </a:r>
            <a:r>
              <a:rPr lang="zh-CN" altLang="en-US" sz="2600" dirty="0"/>
              <a:t>单色光以</a:t>
            </a:r>
            <a:r>
              <a:rPr lang="zh-CN" altLang="en-US" sz="2600" dirty="0" smtClean="0"/>
              <a:t>入射角</a:t>
            </a:r>
            <a:r>
              <a:rPr lang="en-US" altLang="zh-CN" sz="2600" i="1" dirty="0" err="1" smtClean="0"/>
              <a:t>i</a:t>
            </a:r>
            <a:r>
              <a:rPr lang="en-US" altLang="zh-CN" sz="2600" dirty="0" smtClean="0"/>
              <a:t>=30°</a:t>
            </a:r>
            <a:r>
              <a:rPr lang="zh-CN" altLang="en-US" sz="2600" dirty="0" smtClean="0"/>
              <a:t>斜射</a:t>
            </a:r>
            <a:r>
              <a:rPr lang="zh-CN" altLang="en-US" sz="2600" dirty="0"/>
              <a:t>到单缝上，则上述结果 </a:t>
            </a:r>
            <a:r>
              <a:rPr lang="zh-CN" altLang="en-US" sz="2600" dirty="0" smtClean="0"/>
              <a:t>有</a:t>
            </a:r>
            <a:r>
              <a:rPr lang="zh-CN" altLang="en-US" sz="2600" dirty="0"/>
              <a:t>何变动．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8435"/>
              </p:ext>
            </p:extLst>
          </p:nvPr>
        </p:nvGraphicFramePr>
        <p:xfrm>
          <a:off x="4101201" y="2661980"/>
          <a:ext cx="3783168" cy="8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8" name="公式" r:id="rId23" imgW="1473120" imgH="393480" progId="Equation.3">
                  <p:embed/>
                </p:oleObj>
              </mc:Choice>
              <mc:Fallback>
                <p:oleObj name="公式" r:id="rId23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201" y="2661980"/>
                        <a:ext cx="3783168" cy="8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75829"/>
              </p:ext>
            </p:extLst>
          </p:nvPr>
        </p:nvGraphicFramePr>
        <p:xfrm>
          <a:off x="903461" y="5831160"/>
          <a:ext cx="4892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9" name="公式" r:id="rId25" imgW="1904760" imgH="393480" progId="Equation.3">
                  <p:embed/>
                </p:oleObj>
              </mc:Choice>
              <mc:Fallback>
                <p:oleObj name="公式" r:id="rId25" imgW="1904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461" y="5831160"/>
                        <a:ext cx="4892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0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260648"/>
            <a:ext cx="7783477" cy="1728192"/>
            <a:chOff x="611560" y="260648"/>
            <a:chExt cx="7783477" cy="1728192"/>
          </a:xfrm>
        </p:grpSpPr>
        <p:pic>
          <p:nvPicPr>
            <p:cNvPr id="2877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32656"/>
              <a:ext cx="7783477" cy="165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 bwMode="auto">
            <a:xfrm>
              <a:off x="611560" y="260648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11-10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287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08" y="2282180"/>
            <a:ext cx="7391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66644"/>
              </p:ext>
            </p:extLst>
          </p:nvPr>
        </p:nvGraphicFramePr>
        <p:xfrm>
          <a:off x="1691680" y="4509120"/>
          <a:ext cx="13557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9" name="公式" r:id="rId5" imgW="634725" imgH="393529" progId="Equation.3">
                  <p:embed/>
                </p:oleObj>
              </mc:Choice>
              <mc:Fallback>
                <p:oleObj name="公式" r:id="rId5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09120"/>
                        <a:ext cx="13557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75709"/>
              </p:ext>
            </p:extLst>
          </p:nvPr>
        </p:nvGraphicFramePr>
        <p:xfrm>
          <a:off x="3563888" y="4797152"/>
          <a:ext cx="2666994" cy="432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90" name="公式" r:id="rId7" imgW="1041120" imgH="177480" progId="Equation.3">
                  <p:embed/>
                </p:oleObj>
              </mc:Choice>
              <mc:Fallback>
                <p:oleObj name="公式" r:id="rId7" imgW="1041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97152"/>
                        <a:ext cx="2666994" cy="432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97893"/>
              </p:ext>
            </p:extLst>
          </p:nvPr>
        </p:nvGraphicFramePr>
        <p:xfrm>
          <a:off x="1547664" y="5517232"/>
          <a:ext cx="3036912" cy="91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91" name="公式" r:id="rId9" imgW="1346040" imgH="393480" progId="Equation.3">
                  <p:embed/>
                </p:oleObj>
              </mc:Choice>
              <mc:Fallback>
                <p:oleObj name="公式" r:id="rId9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517232"/>
                        <a:ext cx="3036912" cy="914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5377903" y="5805264"/>
            <a:ext cx="906017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Century Schoolbook" pitchFamily="18" charset="0"/>
                <a:sym typeface="Wingdings" pitchFamily="2" charset="2"/>
              </a:rPr>
              <a:t>红色</a:t>
            </a:r>
            <a:endParaRPr lang="en-US" altLang="zh-CN" sz="2800" dirty="0">
              <a:solidFill>
                <a:srgbClr val="FF0000"/>
              </a:solidFill>
              <a:latin typeface="Century Schoolbook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25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29"/>
          <p:cNvSpPr>
            <a:spLocks noChangeArrowheads="1"/>
          </p:cNvSpPr>
          <p:nvPr/>
        </p:nvSpPr>
        <p:spPr bwMode="auto">
          <a:xfrm>
            <a:off x="0" y="260350"/>
            <a:ext cx="298782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800" dirty="0">
                <a:solidFill>
                  <a:srgbClr val="A50021"/>
                </a:solidFill>
                <a:ea typeface="楷体_GB2312" pitchFamily="49" charset="-122"/>
                <a:sym typeface="Symbol" pitchFamily="18" charset="2"/>
              </a:rPr>
              <a:t>(3)</a:t>
            </a:r>
            <a:r>
              <a:rPr kumimoji="0" lang="zh-CN" altLang="en-US" sz="2800" dirty="0">
                <a:ea typeface="楷体_GB2312" pitchFamily="49" charset="-122"/>
                <a:sym typeface="Symbol" pitchFamily="18" charset="2"/>
              </a:rPr>
              <a:t>斜入射</a:t>
            </a:r>
            <a:endParaRPr lang="zh-CN" altLang="en-US" sz="2800" dirty="0"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725541" y="3644900"/>
            <a:ext cx="3382963" cy="2100263"/>
            <a:chOff x="3072" y="816"/>
            <a:chExt cx="2208" cy="1392"/>
          </a:xfrm>
        </p:grpSpPr>
        <p:sp>
          <p:nvSpPr>
            <p:cNvPr id="3117" name="Rectangle 32"/>
            <p:cNvSpPr>
              <a:spLocks noChangeArrowheads="1"/>
            </p:cNvSpPr>
            <p:nvPr/>
          </p:nvSpPr>
          <p:spPr bwMode="auto">
            <a:xfrm>
              <a:off x="4128" y="864"/>
              <a:ext cx="48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Rectangle 33"/>
            <p:cNvSpPr>
              <a:spLocks noChangeArrowheads="1"/>
            </p:cNvSpPr>
            <p:nvPr/>
          </p:nvSpPr>
          <p:spPr bwMode="auto">
            <a:xfrm>
              <a:off x="4128" y="1824"/>
              <a:ext cx="48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Line 34"/>
            <p:cNvSpPr>
              <a:spLocks noChangeShapeType="1"/>
            </p:cNvSpPr>
            <p:nvPr/>
          </p:nvSpPr>
          <p:spPr bwMode="auto">
            <a:xfrm flipV="1">
              <a:off x="3408" y="124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35"/>
            <p:cNvGraphicFramePr>
              <a:graphicFrameLocks noChangeAspect="1"/>
            </p:cNvGraphicFramePr>
            <p:nvPr/>
          </p:nvGraphicFramePr>
          <p:xfrm>
            <a:off x="4209" y="897"/>
            <a:ext cx="20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40" name="公式" r:id="rId3" imgW="114102" imgH="126780" progId="Equation.3">
                    <p:embed/>
                  </p:oleObj>
                </mc:Choice>
                <mc:Fallback>
                  <p:oleObj name="公式" r:id="rId3" imgW="114102" imgH="126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897"/>
                          <a:ext cx="20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36"/>
            <p:cNvGraphicFramePr>
              <a:graphicFrameLocks noChangeAspect="1"/>
            </p:cNvGraphicFramePr>
            <p:nvPr/>
          </p:nvGraphicFramePr>
          <p:xfrm>
            <a:off x="3895" y="1905"/>
            <a:ext cx="19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41" name="公式" r:id="rId5" imgW="114102" imgH="126780" progId="Equation.3">
                    <p:embed/>
                  </p:oleObj>
                </mc:Choice>
                <mc:Fallback>
                  <p:oleObj name="公式" r:id="rId5" imgW="114102" imgH="126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" y="1905"/>
                          <a:ext cx="199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0" name="Line 37"/>
            <p:cNvSpPr>
              <a:spLocks noChangeShapeType="1"/>
            </p:cNvSpPr>
            <p:nvPr/>
          </p:nvSpPr>
          <p:spPr bwMode="auto">
            <a:xfrm>
              <a:off x="3072" y="1248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1" name="Line 38"/>
            <p:cNvSpPr>
              <a:spLocks noChangeShapeType="1"/>
            </p:cNvSpPr>
            <p:nvPr/>
          </p:nvSpPr>
          <p:spPr bwMode="auto">
            <a:xfrm>
              <a:off x="3072" y="182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7" name="Object 39"/>
            <p:cNvGraphicFramePr>
              <a:graphicFrameLocks noChangeAspect="1"/>
            </p:cNvGraphicFramePr>
            <p:nvPr/>
          </p:nvGraphicFramePr>
          <p:xfrm>
            <a:off x="3216" y="1495"/>
            <a:ext cx="18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42" name="公式" r:id="rId7" imgW="164957" imgH="253780" progId="Equation.3">
                    <p:embed/>
                  </p:oleObj>
                </mc:Choice>
                <mc:Fallback>
                  <p:oleObj name="公式" r:id="rId7" imgW="164957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95"/>
                          <a:ext cx="18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3733" y="1007"/>
              <a:ext cx="395" cy="817"/>
              <a:chOff x="3733" y="2783"/>
              <a:chExt cx="395" cy="817"/>
            </a:xfrm>
          </p:grpSpPr>
          <p:sp>
            <p:nvSpPr>
              <p:cNvPr id="3135" name="Freeform 41"/>
              <p:cNvSpPr>
                <a:spLocks/>
              </p:cNvSpPr>
              <p:nvPr/>
            </p:nvSpPr>
            <p:spPr bwMode="auto">
              <a:xfrm>
                <a:off x="3966" y="3072"/>
                <a:ext cx="162" cy="528"/>
              </a:xfrm>
              <a:custGeom>
                <a:avLst/>
                <a:gdLst>
                  <a:gd name="T0" fmla="*/ 162 w 162"/>
                  <a:gd name="T1" fmla="*/ 528 h 528"/>
                  <a:gd name="T2" fmla="*/ 0 w 162"/>
                  <a:gd name="T3" fmla="*/ 0 h 528"/>
                  <a:gd name="T4" fmla="*/ 0 60000 65536"/>
                  <a:gd name="T5" fmla="*/ 0 60000 65536"/>
                  <a:gd name="T6" fmla="*/ 0 w 162"/>
                  <a:gd name="T7" fmla="*/ 0 h 528"/>
                  <a:gd name="T8" fmla="*/ 162 w 162"/>
                  <a:gd name="T9" fmla="*/ 528 h 5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2" h="528">
                    <a:moveTo>
                      <a:pt x="162" y="528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1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181078"/>
                  </p:ext>
                </p:extLst>
              </p:nvPr>
            </p:nvGraphicFramePr>
            <p:xfrm>
              <a:off x="3733" y="2783"/>
              <a:ext cx="278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243" name="公式" r:id="rId9" imgW="4298040" imgH="3857760" progId="Equation.3">
                      <p:embed/>
                    </p:oleObj>
                  </mc:Choice>
                  <mc:Fallback>
                    <p:oleObj name="公式" r:id="rId9" imgW="4298040" imgH="38577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3" y="2783"/>
                            <a:ext cx="278" cy="2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4176" y="1248"/>
              <a:ext cx="510" cy="696"/>
              <a:chOff x="4176" y="3024"/>
              <a:chExt cx="510" cy="696"/>
            </a:xfrm>
          </p:grpSpPr>
          <p:sp>
            <p:nvSpPr>
              <p:cNvPr id="3134" name="Freeform 44"/>
              <p:cNvSpPr>
                <a:spLocks/>
              </p:cNvSpPr>
              <p:nvPr/>
            </p:nvSpPr>
            <p:spPr bwMode="auto">
              <a:xfrm>
                <a:off x="4176" y="3024"/>
                <a:ext cx="216" cy="456"/>
              </a:xfrm>
              <a:custGeom>
                <a:avLst/>
                <a:gdLst>
                  <a:gd name="T0" fmla="*/ 0 w 216"/>
                  <a:gd name="T1" fmla="*/ 0 h 456"/>
                  <a:gd name="T2" fmla="*/ 216 w 216"/>
                  <a:gd name="T3" fmla="*/ 456 h 456"/>
                  <a:gd name="T4" fmla="*/ 0 60000 65536"/>
                  <a:gd name="T5" fmla="*/ 0 60000 65536"/>
                  <a:gd name="T6" fmla="*/ 0 w 216"/>
                  <a:gd name="T7" fmla="*/ 0 h 456"/>
                  <a:gd name="T8" fmla="*/ 216 w 216"/>
                  <a:gd name="T9" fmla="*/ 456 h 4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456">
                    <a:moveTo>
                      <a:pt x="0" y="0"/>
                    </a:moveTo>
                    <a:lnTo>
                      <a:pt x="216" y="456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0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7583812"/>
                  </p:ext>
                </p:extLst>
              </p:nvPr>
            </p:nvGraphicFramePr>
            <p:xfrm>
              <a:off x="4398" y="3403"/>
              <a:ext cx="28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244" name="公式" r:id="rId11" imgW="4298040" imgH="4244760" progId="Equation.3">
                      <p:embed/>
                    </p:oleObj>
                  </mc:Choice>
                  <mc:Fallback>
                    <p:oleObj name="公式" r:id="rId11" imgW="4298040" imgH="42447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8" y="3403"/>
                            <a:ext cx="288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3072" y="1248"/>
              <a:ext cx="1056" cy="876"/>
              <a:chOff x="3072" y="1248"/>
              <a:chExt cx="1056" cy="876"/>
            </a:xfrm>
          </p:grpSpPr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3072" y="1248"/>
                <a:ext cx="1056" cy="864"/>
                <a:chOff x="3072" y="1248"/>
                <a:chExt cx="1056" cy="864"/>
              </a:xfrm>
            </p:grpSpPr>
            <p:sp>
              <p:nvSpPr>
                <p:cNvPr id="313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072" y="1248"/>
                  <a:ext cx="1056" cy="24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120" y="1824"/>
                  <a:ext cx="1008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" name="Arc 50"/>
                <p:cNvSpPr>
                  <a:spLocks/>
                </p:cNvSpPr>
                <p:nvPr/>
              </p:nvSpPr>
              <p:spPr bwMode="auto">
                <a:xfrm rot="21113913" flipH="1">
                  <a:off x="3648" y="1824"/>
                  <a:ext cx="48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C00CC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089" name="Object 51"/>
              <p:cNvGraphicFramePr>
                <a:graphicFrameLocks noChangeAspect="1"/>
              </p:cNvGraphicFramePr>
              <p:nvPr/>
            </p:nvGraphicFramePr>
            <p:xfrm>
              <a:off x="3209" y="1762"/>
              <a:ext cx="197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245" name="Equation" r:id="rId13" imgW="3004560" imgH="5018760" progId="">
                      <p:embed/>
                    </p:oleObj>
                  </mc:Choice>
                  <mc:Fallback>
                    <p:oleObj name="Equation" r:id="rId13" imgW="3004560" imgH="50187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9" y="1762"/>
                            <a:ext cx="197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4128" y="816"/>
              <a:ext cx="912" cy="1008"/>
              <a:chOff x="4128" y="2592"/>
              <a:chExt cx="912" cy="1008"/>
            </a:xfrm>
          </p:grpSpPr>
          <p:sp>
            <p:nvSpPr>
              <p:cNvPr id="3127" name="Line 53"/>
              <p:cNvSpPr>
                <a:spLocks noChangeShapeType="1"/>
              </p:cNvSpPr>
              <p:nvPr/>
            </p:nvSpPr>
            <p:spPr bwMode="auto">
              <a:xfrm flipV="1">
                <a:off x="4128" y="2592"/>
                <a:ext cx="912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4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912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Arc 55"/>
              <p:cNvSpPr>
                <a:spLocks/>
              </p:cNvSpPr>
              <p:nvPr/>
            </p:nvSpPr>
            <p:spPr bwMode="auto">
              <a:xfrm>
                <a:off x="4560" y="2832"/>
                <a:ext cx="96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88" name="Object 56"/>
              <p:cNvGraphicFramePr>
                <a:graphicFrameLocks noChangeAspect="1"/>
              </p:cNvGraphicFramePr>
              <p:nvPr/>
            </p:nvGraphicFramePr>
            <p:xfrm>
              <a:off x="4704" y="2757"/>
              <a:ext cx="197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246" name="公式" r:id="rId15" imgW="6022800" imgH="7340760" progId="Equation.3">
                      <p:embed/>
                    </p:oleObj>
                  </mc:Choice>
                  <mc:Fallback>
                    <p:oleObj name="公式" r:id="rId15" imgW="6022800" imgH="73407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57"/>
                            <a:ext cx="197" cy="2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26" name="Line 57"/>
            <p:cNvSpPr>
              <a:spLocks noChangeShapeType="1"/>
            </p:cNvSpPr>
            <p:nvPr/>
          </p:nvSpPr>
          <p:spPr bwMode="auto">
            <a:xfrm>
              <a:off x="4152" y="1248"/>
              <a:ext cx="0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4" name="Rectangle 59"/>
          <p:cNvSpPr>
            <a:spLocks noChangeArrowheads="1"/>
          </p:cNvSpPr>
          <p:nvPr/>
        </p:nvSpPr>
        <p:spPr bwMode="auto">
          <a:xfrm>
            <a:off x="7240909" y="692150"/>
            <a:ext cx="68263" cy="619125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Rectangle 60"/>
          <p:cNvSpPr>
            <a:spLocks noChangeArrowheads="1"/>
          </p:cNvSpPr>
          <p:nvPr/>
        </p:nvSpPr>
        <p:spPr bwMode="auto">
          <a:xfrm>
            <a:off x="7240909" y="2236788"/>
            <a:ext cx="68263" cy="615950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Line 61"/>
          <p:cNvSpPr>
            <a:spLocks noChangeShapeType="1"/>
          </p:cNvSpPr>
          <p:nvPr/>
        </p:nvSpPr>
        <p:spPr bwMode="auto">
          <a:xfrm>
            <a:off x="5796284" y="1311275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866381"/>
              </p:ext>
            </p:extLst>
          </p:nvPr>
        </p:nvGraphicFramePr>
        <p:xfrm>
          <a:off x="5796284" y="1268760"/>
          <a:ext cx="2619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7" name="公式" r:id="rId17" imgW="164957" imgH="253780" progId="Equation.3">
                  <p:embed/>
                </p:oleObj>
              </mc:Choice>
              <mc:Fallback>
                <p:oleObj name="公式" r:id="rId17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284" y="1268760"/>
                        <a:ext cx="2619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Line 63"/>
          <p:cNvSpPr>
            <a:spLocks noChangeShapeType="1"/>
          </p:cNvSpPr>
          <p:nvPr/>
        </p:nvSpPr>
        <p:spPr bwMode="auto">
          <a:xfrm flipV="1">
            <a:off x="6139184" y="1311275"/>
            <a:ext cx="0" cy="925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64"/>
          <p:cNvSpPr>
            <a:spLocks noChangeShapeType="1"/>
          </p:cNvSpPr>
          <p:nvPr/>
        </p:nvSpPr>
        <p:spPr bwMode="auto">
          <a:xfrm>
            <a:off x="5796284" y="2236788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37811"/>
              </p:ext>
            </p:extLst>
          </p:nvPr>
        </p:nvGraphicFramePr>
        <p:xfrm>
          <a:off x="7266309" y="712788"/>
          <a:ext cx="374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8" name="公式" r:id="rId18" imgW="114102" imgH="126780" progId="Equation.3">
                  <p:embed/>
                </p:oleObj>
              </mc:Choice>
              <mc:Fallback>
                <p:oleObj name="公式" r:id="rId18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309" y="712788"/>
                        <a:ext cx="3746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87499"/>
              </p:ext>
            </p:extLst>
          </p:nvPr>
        </p:nvGraphicFramePr>
        <p:xfrm>
          <a:off x="7305997" y="2257425"/>
          <a:ext cx="3286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9" name="公式" r:id="rId20" imgW="114102" imgH="126780" progId="Equation.3">
                  <p:embed/>
                </p:oleObj>
              </mc:Choice>
              <mc:Fallback>
                <p:oleObj name="公式" r:id="rId20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997" y="2257425"/>
                        <a:ext cx="32861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Line 67"/>
          <p:cNvSpPr>
            <a:spLocks noChangeShapeType="1"/>
          </p:cNvSpPr>
          <p:nvPr/>
        </p:nvSpPr>
        <p:spPr bwMode="auto">
          <a:xfrm>
            <a:off x="7274247" y="1346200"/>
            <a:ext cx="0" cy="8524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7305997" y="854075"/>
            <a:ext cx="1304925" cy="1387475"/>
            <a:chOff x="4176" y="1008"/>
            <a:chExt cx="912" cy="864"/>
          </a:xfrm>
        </p:grpSpPr>
        <p:sp>
          <p:nvSpPr>
            <p:cNvPr id="3114" name="Line 69"/>
            <p:cNvSpPr>
              <a:spLocks noChangeShapeType="1"/>
            </p:cNvSpPr>
            <p:nvPr/>
          </p:nvSpPr>
          <p:spPr bwMode="auto">
            <a:xfrm flipV="1">
              <a:off x="4176" y="1008"/>
              <a:ext cx="912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5" name="Line 70"/>
            <p:cNvSpPr>
              <a:spLocks noChangeShapeType="1"/>
            </p:cNvSpPr>
            <p:nvPr/>
          </p:nvSpPr>
          <p:spPr bwMode="auto">
            <a:xfrm flipV="1">
              <a:off x="4176" y="1584"/>
              <a:ext cx="912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6" name="Arc 71"/>
            <p:cNvSpPr>
              <a:spLocks/>
            </p:cNvSpPr>
            <p:nvPr/>
          </p:nvSpPr>
          <p:spPr bwMode="auto">
            <a:xfrm>
              <a:off x="4608" y="1152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4" name="Object 72"/>
            <p:cNvGraphicFramePr>
              <a:graphicFrameLocks noChangeAspect="1"/>
            </p:cNvGraphicFramePr>
            <p:nvPr/>
          </p:nvGraphicFramePr>
          <p:xfrm>
            <a:off x="4795" y="1056"/>
            <a:ext cx="19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50" name="公式" r:id="rId22" imgW="242640" imgH="290160" progId="Equation.3">
                    <p:embed/>
                  </p:oleObj>
                </mc:Choice>
                <mc:Fallback>
                  <p:oleObj name="公式" r:id="rId22" imgW="242640" imgH="290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1056"/>
                          <a:ext cx="197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6118547" y="776288"/>
            <a:ext cx="1123950" cy="1465262"/>
            <a:chOff x="3343" y="960"/>
            <a:chExt cx="785" cy="912"/>
          </a:xfrm>
        </p:grpSpPr>
        <p:sp>
          <p:nvSpPr>
            <p:cNvPr id="3111" name="Line 74"/>
            <p:cNvSpPr>
              <a:spLocks noChangeShapeType="1"/>
            </p:cNvSpPr>
            <p:nvPr/>
          </p:nvSpPr>
          <p:spPr bwMode="auto">
            <a:xfrm>
              <a:off x="3456" y="960"/>
              <a:ext cx="672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2" name="Line 75"/>
            <p:cNvSpPr>
              <a:spLocks noChangeShapeType="1"/>
            </p:cNvSpPr>
            <p:nvPr/>
          </p:nvSpPr>
          <p:spPr bwMode="auto">
            <a:xfrm>
              <a:off x="3456" y="1536"/>
              <a:ext cx="672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" name="Arc 76"/>
            <p:cNvSpPr>
              <a:spLocks/>
            </p:cNvSpPr>
            <p:nvPr/>
          </p:nvSpPr>
          <p:spPr bwMode="auto">
            <a:xfrm flipH="1">
              <a:off x="3792" y="1152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3" name="Object 77"/>
            <p:cNvGraphicFramePr>
              <a:graphicFrameLocks noChangeAspect="1"/>
            </p:cNvGraphicFramePr>
            <p:nvPr/>
          </p:nvGraphicFramePr>
          <p:xfrm>
            <a:off x="3343" y="963"/>
            <a:ext cx="22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51" name="Equation" r:id="rId24" imgW="3004560" imgH="5018760" progId="">
                    <p:embed/>
                  </p:oleObj>
                </mc:Choice>
                <mc:Fallback>
                  <p:oleObj name="Equation" r:id="rId24" imgW="3004560" imgH="5018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963"/>
                          <a:ext cx="220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6516297" y="1336672"/>
            <a:ext cx="757947" cy="1012384"/>
            <a:chOff x="3618" y="1290"/>
            <a:chExt cx="528" cy="629"/>
          </a:xfrm>
        </p:grpSpPr>
        <p:sp>
          <p:nvSpPr>
            <p:cNvPr id="3110" name="Freeform 79"/>
            <p:cNvSpPr>
              <a:spLocks/>
            </p:cNvSpPr>
            <p:nvPr/>
          </p:nvSpPr>
          <p:spPr bwMode="auto">
            <a:xfrm>
              <a:off x="3888" y="1290"/>
              <a:ext cx="258" cy="438"/>
            </a:xfrm>
            <a:custGeom>
              <a:avLst/>
              <a:gdLst>
                <a:gd name="T0" fmla="*/ 1839 w 186"/>
                <a:gd name="T1" fmla="*/ 0 h 294"/>
                <a:gd name="T2" fmla="*/ 0 w 186"/>
                <a:gd name="T3" fmla="*/ 4794 h 294"/>
                <a:gd name="T4" fmla="*/ 0 60000 65536"/>
                <a:gd name="T5" fmla="*/ 0 60000 65536"/>
                <a:gd name="T6" fmla="*/ 0 w 186"/>
                <a:gd name="T7" fmla="*/ 0 h 294"/>
                <a:gd name="T8" fmla="*/ 186 w 186"/>
                <a:gd name="T9" fmla="*/ 294 h 2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" h="294">
                  <a:moveTo>
                    <a:pt x="186" y="0"/>
                  </a:moveTo>
                  <a:lnTo>
                    <a:pt x="0" y="29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2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0798533"/>
                </p:ext>
              </p:extLst>
            </p:nvPr>
          </p:nvGraphicFramePr>
          <p:xfrm>
            <a:off x="3618" y="1630"/>
            <a:ext cx="28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52" name="Equation" r:id="rId26" imgW="4298040" imgH="3857760" progId="">
                    <p:embed/>
                  </p:oleObj>
                </mc:Choice>
                <mc:Fallback>
                  <p:oleObj name="Equation" r:id="rId26" imgW="4298040" imgH="3857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1630"/>
                          <a:ext cx="289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7309170" y="1292223"/>
            <a:ext cx="767284" cy="1201215"/>
            <a:chOff x="4152" y="1296"/>
            <a:chExt cx="539" cy="745"/>
          </a:xfrm>
        </p:grpSpPr>
        <p:sp>
          <p:nvSpPr>
            <p:cNvPr id="3109" name="Freeform 82"/>
            <p:cNvSpPr>
              <a:spLocks/>
            </p:cNvSpPr>
            <p:nvPr/>
          </p:nvSpPr>
          <p:spPr bwMode="auto">
            <a:xfrm>
              <a:off x="4152" y="1296"/>
              <a:ext cx="216" cy="528"/>
            </a:xfrm>
            <a:custGeom>
              <a:avLst/>
              <a:gdLst>
                <a:gd name="T0" fmla="*/ 0 w 156"/>
                <a:gd name="T1" fmla="*/ 0 h 342"/>
                <a:gd name="T2" fmla="*/ 1520 w 156"/>
                <a:gd name="T3" fmla="*/ 7145 h 342"/>
                <a:gd name="T4" fmla="*/ 0 60000 65536"/>
                <a:gd name="T5" fmla="*/ 0 60000 65536"/>
                <a:gd name="T6" fmla="*/ 0 w 156"/>
                <a:gd name="T7" fmla="*/ 0 h 342"/>
                <a:gd name="T8" fmla="*/ 156 w 156"/>
                <a:gd name="T9" fmla="*/ 342 h 3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42">
                  <a:moveTo>
                    <a:pt x="0" y="0"/>
                  </a:moveTo>
                  <a:lnTo>
                    <a:pt x="156" y="34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1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334491"/>
                </p:ext>
              </p:extLst>
            </p:nvPr>
          </p:nvGraphicFramePr>
          <p:xfrm>
            <a:off x="4387" y="1709"/>
            <a:ext cx="3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53" name="公式" r:id="rId28" imgW="4298040" imgH="4244760" progId="Equation.3">
                    <p:embed/>
                  </p:oleObj>
                </mc:Choice>
                <mc:Fallback>
                  <p:oleObj name="公式" r:id="rId28" imgW="4298040" imgH="4244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1709"/>
                          <a:ext cx="30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125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39141"/>
              </p:ext>
            </p:extLst>
          </p:nvPr>
        </p:nvGraphicFramePr>
        <p:xfrm>
          <a:off x="2267744" y="356499"/>
          <a:ext cx="2798330" cy="48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4" name="Equation" r:id="rId30" imgW="39221280" imgH="6179760" progId="">
                  <p:embed/>
                </p:oleObj>
              </mc:Choice>
              <mc:Fallback>
                <p:oleObj name="Equation" r:id="rId30" imgW="39221280" imgH="6179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6499"/>
                        <a:ext cx="2798330" cy="4854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022819"/>
              </p:ext>
            </p:extLst>
          </p:nvPr>
        </p:nvGraphicFramePr>
        <p:xfrm>
          <a:off x="3243263" y="2259360"/>
          <a:ext cx="80962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5" name="Equation" r:id="rId32" imgW="558720" imgH="177480" progId="Equation.DSMT4">
                  <p:embed/>
                </p:oleObj>
              </mc:Choice>
              <mc:Fallback>
                <p:oleObj name="Equation" r:id="rId32" imgW="558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2259360"/>
                        <a:ext cx="80962" cy="25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279699" y="1994977"/>
            <a:ext cx="198804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暗</a:t>
            </a:r>
            <a:r>
              <a:rPr lang="zh-CN" altLang="en-US" sz="2800" dirty="0">
                <a:solidFill>
                  <a:srgbClr val="FF0000"/>
                </a:solidFill>
              </a:rPr>
              <a:t>纹</a:t>
            </a:r>
            <a:r>
              <a:rPr lang="zh-CN" altLang="en-US" sz="2800" dirty="0" smtClean="0">
                <a:solidFill>
                  <a:srgbClr val="FF0000"/>
                </a:solidFill>
              </a:rPr>
              <a:t>中心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49763" y="4256326"/>
            <a:ext cx="3413637" cy="523640"/>
            <a:chOff x="379" y="713"/>
            <a:chExt cx="2111" cy="292"/>
          </a:xfrm>
        </p:grpSpPr>
        <p:sp>
          <p:nvSpPr>
            <p:cNvPr id="3108" name="Text Box 15"/>
            <p:cNvSpPr txBox="1">
              <a:spLocks noChangeArrowheads="1"/>
            </p:cNvSpPr>
            <p:nvPr/>
          </p:nvSpPr>
          <p:spPr bwMode="auto">
            <a:xfrm>
              <a:off x="379" y="713"/>
              <a:ext cx="1229" cy="2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明纹中心</a:t>
              </a:r>
              <a:r>
                <a:rPr lang="zh-CN" altLang="en-US" sz="2800" dirty="0">
                  <a:solidFill>
                    <a:srgbClr val="FF0000"/>
                  </a:solidFill>
                </a:rPr>
                <a:t>：</a:t>
              </a:r>
            </a:p>
          </p:txBody>
        </p:sp>
        <p:graphicFrame>
          <p:nvGraphicFramePr>
            <p:cNvPr id="308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054508"/>
                </p:ext>
              </p:extLst>
            </p:nvPr>
          </p:nvGraphicFramePr>
          <p:xfrm>
            <a:off x="2392" y="862"/>
            <a:ext cx="98" cy="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56" name="Equation" r:id="rId34" imgW="1054080" imgH="393480" progId="Equation.DSMT4">
                    <p:embed/>
                  </p:oleObj>
                </mc:Choice>
                <mc:Fallback>
                  <p:oleObj name="Equation" r:id="rId34" imgW="1054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862"/>
                          <a:ext cx="98" cy="2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69473"/>
              </p:ext>
            </p:extLst>
          </p:nvPr>
        </p:nvGraphicFramePr>
        <p:xfrm>
          <a:off x="1682146" y="928803"/>
          <a:ext cx="1792705" cy="40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7" name="Equation" r:id="rId36" imgW="26718120" imgH="5405760" progId="">
                  <p:embed/>
                </p:oleObj>
              </mc:Choice>
              <mc:Fallback>
                <p:oleObj name="Equation" r:id="rId36" imgW="26718120" imgH="540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146" y="928803"/>
                        <a:ext cx="1792705" cy="40166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934890" y="224725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100392" y="530120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79699" y="1433567"/>
            <a:ext cx="298782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2800" dirty="0" smtClean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以</a:t>
            </a:r>
            <a:r>
              <a:rPr kumimoji="0" lang="en-US" altLang="zh-CN" sz="2800" dirty="0" smtClean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(b)</a:t>
            </a:r>
            <a:r>
              <a:rPr kumimoji="0" lang="zh-CN" altLang="en-US" sz="2800" dirty="0" smtClean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图为例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425917"/>
              </p:ext>
            </p:extLst>
          </p:nvPr>
        </p:nvGraphicFramePr>
        <p:xfrm>
          <a:off x="523875" y="2349500"/>
          <a:ext cx="5627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8" name="Equation" r:id="rId38" imgW="2387520" imgH="393480" progId="Equation.DSMT4">
                  <p:embed/>
                </p:oleObj>
              </mc:Choice>
              <mc:Fallback>
                <p:oleObj name="Equation" r:id="rId38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23875" y="2349500"/>
                        <a:ext cx="5627688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660036"/>
              </p:ext>
            </p:extLst>
          </p:nvPr>
        </p:nvGraphicFramePr>
        <p:xfrm>
          <a:off x="549341" y="3228084"/>
          <a:ext cx="3375603" cy="97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9" name="Equation" r:id="rId40" imgW="1574640" imgH="457200" progId="Equation.DSMT4">
                  <p:embed/>
                </p:oleObj>
              </mc:Choice>
              <mc:Fallback>
                <p:oleObj name="Equation" r:id="rId40" imgW="1574640" imgH="457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41" y="3228084"/>
                        <a:ext cx="3375603" cy="978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81223"/>
              </p:ext>
            </p:extLst>
          </p:nvPr>
        </p:nvGraphicFramePr>
        <p:xfrm>
          <a:off x="408309" y="4640715"/>
          <a:ext cx="53879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0" name="Equation" r:id="rId42" imgW="2286000" imgH="393480" progId="Equation.DSMT4">
                  <p:embed/>
                </p:oleObj>
              </mc:Choice>
              <mc:Fallback>
                <p:oleObj name="Equation" r:id="rId42" imgW="228600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9" y="4640715"/>
                        <a:ext cx="53879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918300"/>
              </p:ext>
            </p:extLst>
          </p:nvPr>
        </p:nvGraphicFramePr>
        <p:xfrm>
          <a:off x="467544" y="5532040"/>
          <a:ext cx="340201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1" name="Equation" r:id="rId44" imgW="1587240" imgH="457200" progId="Equation.DSMT4">
                  <p:embed/>
                </p:oleObj>
              </mc:Choice>
              <mc:Fallback>
                <p:oleObj name="Equation" r:id="rId44" imgW="1587240" imgH="4572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532040"/>
                        <a:ext cx="3402013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2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08470"/>
              </p:ext>
            </p:extLst>
          </p:nvPr>
        </p:nvGraphicFramePr>
        <p:xfrm>
          <a:off x="2843808" y="2276872"/>
          <a:ext cx="295275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9" name="Equation" r:id="rId3" imgW="1643760" imgH="483840" progId="Equation.3">
                  <p:embed/>
                </p:oleObj>
              </mc:Choice>
              <mc:Fallback>
                <p:oleObj name="Equation" r:id="rId3" imgW="1643760" imgH="483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276872"/>
                        <a:ext cx="2952750" cy="8640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22239"/>
              </p:ext>
            </p:extLst>
          </p:nvPr>
        </p:nvGraphicFramePr>
        <p:xfrm>
          <a:off x="2483768" y="3501008"/>
          <a:ext cx="38179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0" name="Equation" r:id="rId5" imgW="51293880" imgH="11984760" progId="">
                  <p:embed/>
                </p:oleObj>
              </mc:Choice>
              <mc:Fallback>
                <p:oleObj name="Equation" r:id="rId5" imgW="51293880" imgH="11984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01008"/>
                        <a:ext cx="3817938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71045" y="353489"/>
            <a:ext cx="8767597" cy="1409590"/>
            <a:chOff x="171045" y="353489"/>
            <a:chExt cx="8767597" cy="1409590"/>
          </a:xfrm>
        </p:grpSpPr>
        <p:pic>
          <p:nvPicPr>
            <p:cNvPr id="257081" name="Picture 5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4664"/>
              <a:ext cx="8399090" cy="135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矩形 42"/>
            <p:cNvSpPr/>
            <p:nvPr/>
          </p:nvSpPr>
          <p:spPr bwMode="auto">
            <a:xfrm>
              <a:off x="171045" y="353489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11-29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95385"/>
              </p:ext>
            </p:extLst>
          </p:nvPr>
        </p:nvGraphicFramePr>
        <p:xfrm>
          <a:off x="2895600" y="4797425"/>
          <a:ext cx="28003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1" name="公式" r:id="rId8" imgW="1269720" imgH="393480" progId="Equation.3">
                  <p:embed/>
                </p:oleObj>
              </mc:Choice>
              <mc:Fallback>
                <p:oleObj name="公式" r:id="rId8" imgW="1269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97425"/>
                        <a:ext cx="28003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1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7504" y="260648"/>
            <a:ext cx="8856984" cy="1800200"/>
            <a:chOff x="-108520" y="188640"/>
            <a:chExt cx="8856984" cy="1800200"/>
          </a:xfrm>
        </p:grpSpPr>
        <p:pic>
          <p:nvPicPr>
            <p:cNvPr id="2887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60648"/>
              <a:ext cx="8280920" cy="1690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4211960" y="1556792"/>
              <a:ext cx="1296144" cy="432048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-108520" y="188640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11-11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288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6286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22397"/>
              </p:ext>
            </p:extLst>
          </p:nvPr>
        </p:nvGraphicFramePr>
        <p:xfrm>
          <a:off x="1692275" y="4077072"/>
          <a:ext cx="13557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0" name="公式" r:id="rId5" imgW="634725" imgH="393529" progId="Equation.3">
                  <p:embed/>
                </p:oleObj>
              </mc:Choice>
              <mc:Fallback>
                <p:oleObj name="公式" r:id="rId5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7072"/>
                        <a:ext cx="13557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59205"/>
              </p:ext>
            </p:extLst>
          </p:nvPr>
        </p:nvGraphicFramePr>
        <p:xfrm>
          <a:off x="3579813" y="4365625"/>
          <a:ext cx="2633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1" name="公式" r:id="rId7" imgW="1028520" imgH="177480" progId="Equation.3">
                  <p:embed/>
                </p:oleObj>
              </mc:Choice>
              <mc:Fallback>
                <p:oleObj name="公式" r:id="rId7" imgW="1028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4365625"/>
                        <a:ext cx="2633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46671"/>
              </p:ext>
            </p:extLst>
          </p:nvPr>
        </p:nvGraphicFramePr>
        <p:xfrm>
          <a:off x="1722686" y="5126508"/>
          <a:ext cx="32813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2" name="公式" r:id="rId9" imgW="1536480" imgH="393480" progId="Equation.3">
                  <p:embed/>
                </p:oleObj>
              </mc:Choice>
              <mc:Fallback>
                <p:oleObj name="公式" r:id="rId9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686" y="5126508"/>
                        <a:ext cx="328136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2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51520" y="116632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11-12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116632"/>
            <a:ext cx="8316416" cy="2246769"/>
            <a:chOff x="467544" y="692696"/>
            <a:chExt cx="8316416" cy="2246769"/>
          </a:xfrm>
        </p:grpSpPr>
        <p:sp>
          <p:nvSpPr>
            <p:cNvPr id="3" name="TextBox 2"/>
            <p:cNvSpPr txBox="1"/>
            <p:nvPr/>
          </p:nvSpPr>
          <p:spPr>
            <a:xfrm>
              <a:off x="467544" y="692696"/>
              <a:ext cx="831641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+mn-lt"/>
                </a:rPr>
                <a:t>            一个微波发射器置于岸上</a:t>
              </a:r>
              <a:r>
                <a:rPr lang="zh-CN" altLang="en-US" sz="2800" dirty="0" smtClean="0"/>
                <a:t>，离水面高度为</a:t>
              </a:r>
              <a:r>
                <a:rPr lang="en-US" altLang="zh-CN" sz="2800" dirty="0" smtClean="0"/>
                <a:t>d</a:t>
              </a:r>
              <a:r>
                <a:rPr lang="zh-CN" altLang="en-US" sz="2800" dirty="0" smtClean="0"/>
                <a:t>，对岸在离水面</a:t>
              </a:r>
              <a:r>
                <a:rPr lang="en-US" altLang="zh-CN" sz="2800" dirty="0" smtClean="0"/>
                <a:t>h</a:t>
              </a:r>
              <a:r>
                <a:rPr lang="zh-CN" altLang="en-US" sz="2800" dirty="0" smtClean="0"/>
                <a:t>高度处放置一接收器，水面宽度为</a:t>
              </a:r>
              <a:r>
                <a:rPr lang="en-US" altLang="zh-CN" sz="2800" dirty="0" smtClean="0"/>
                <a:t>D</a:t>
              </a:r>
              <a:r>
                <a:rPr lang="zh-CN" altLang="en-US" sz="2800" dirty="0" smtClean="0"/>
                <a:t>，且                          ，如图所示．发射器向对面发射波长为</a:t>
              </a:r>
              <a:r>
                <a:rPr lang="en-US" altLang="zh-CN" sz="2800" i="1" dirty="0" smtClean="0"/>
                <a:t>λ</a:t>
              </a:r>
              <a:r>
                <a:rPr lang="zh-CN" altLang="en-US" sz="2800" dirty="0" smtClean="0"/>
                <a:t>的微波，且</a:t>
              </a:r>
              <a:r>
                <a:rPr lang="en-US" altLang="zh-CN" sz="2800" i="1" dirty="0" smtClean="0"/>
                <a:t>λ&gt;d</a:t>
              </a:r>
              <a:r>
                <a:rPr lang="zh-CN" altLang="en-US" sz="2800" dirty="0" smtClean="0"/>
                <a:t>，求接收器测到极大值时，至少离地多高？</a:t>
              </a:r>
              <a:endParaRPr lang="zh-CN" altLang="en-US" sz="2800" dirty="0">
                <a:effectLst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512049"/>
                </p:ext>
              </p:extLst>
            </p:nvPr>
          </p:nvGraphicFramePr>
          <p:xfrm>
            <a:off x="872381" y="1606823"/>
            <a:ext cx="24034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80" name="公式" r:id="rId4" imgW="990360" imgH="190440" progId="Equation.3">
                    <p:embed/>
                  </p:oleObj>
                </mc:Choice>
                <mc:Fallback>
                  <p:oleObj name="公式" r:id="rId4" imgW="9903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381" y="1606823"/>
                          <a:ext cx="240347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938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916832"/>
            <a:ext cx="30670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3893" name="组合 293892"/>
          <p:cNvGrpSpPr/>
          <p:nvPr/>
        </p:nvGrpSpPr>
        <p:grpSpPr>
          <a:xfrm>
            <a:off x="672235" y="2316609"/>
            <a:ext cx="5370104" cy="2336527"/>
            <a:chOff x="-897466" y="2690085"/>
            <a:chExt cx="6474691" cy="3086100"/>
          </a:xfrm>
        </p:grpSpPr>
        <p:sp>
          <p:nvSpPr>
            <p:cNvPr id="9" name="Rectangle 7" descr="深色下对角线"/>
            <p:cNvSpPr>
              <a:spLocks noChangeArrowheads="1"/>
            </p:cNvSpPr>
            <p:nvPr/>
          </p:nvSpPr>
          <p:spPr bwMode="auto">
            <a:xfrm>
              <a:off x="277283" y="3375885"/>
              <a:ext cx="76200" cy="685800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00CC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8" descr="深色下对角线"/>
            <p:cNvSpPr>
              <a:spLocks noChangeArrowheads="1"/>
            </p:cNvSpPr>
            <p:nvPr/>
          </p:nvSpPr>
          <p:spPr bwMode="auto">
            <a:xfrm>
              <a:off x="277283" y="4214085"/>
              <a:ext cx="76200" cy="533400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00CC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 descr="深色下对角线"/>
            <p:cNvSpPr>
              <a:spLocks noChangeArrowheads="1"/>
            </p:cNvSpPr>
            <p:nvPr/>
          </p:nvSpPr>
          <p:spPr bwMode="auto">
            <a:xfrm>
              <a:off x="5154083" y="2690085"/>
              <a:ext cx="76200" cy="2971800"/>
            </a:xfrm>
            <a:prstGeom prst="rect">
              <a:avLst/>
            </a:prstGeom>
            <a:pattFill prst="dkDnDiag">
              <a:fgClr>
                <a:schemeClr val="tx2"/>
              </a:fgClr>
              <a:bgClr>
                <a:schemeClr val="accent2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568363"/>
                </p:ext>
              </p:extLst>
            </p:nvPr>
          </p:nvGraphicFramePr>
          <p:xfrm>
            <a:off x="-157692" y="3626710"/>
            <a:ext cx="511175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81" name="Equation" r:id="rId7" imgW="139680" imgH="215640" progId="Equation.3">
                    <p:embed/>
                  </p:oleObj>
                </mc:Choice>
                <mc:Fallback>
                  <p:oleObj name="Equation" r:id="rId7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57692" y="3626710"/>
                          <a:ext cx="511175" cy="663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7283" y="2842485"/>
              <a:ext cx="4876800" cy="1295400"/>
              <a:chOff x="1584" y="624"/>
              <a:chExt cx="3072" cy="816"/>
            </a:xfrm>
          </p:grpSpPr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V="1">
                <a:off x="1584" y="624"/>
                <a:ext cx="3072" cy="8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2640" y="1104"/>
                <a:ext cx="192" cy="4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1267883" y="2842485"/>
              <a:ext cx="3886200" cy="1981200"/>
              <a:chOff x="2112" y="960"/>
              <a:chExt cx="2448" cy="1248"/>
            </a:xfrm>
          </p:grpSpPr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2448" cy="124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3544" y="1392"/>
                <a:ext cx="152" cy="80"/>
              </a:xfrm>
              <a:custGeom>
                <a:avLst/>
                <a:gdLst>
                  <a:gd name="T0" fmla="*/ 0 w 152"/>
                  <a:gd name="T1" fmla="*/ 80 h 80"/>
                  <a:gd name="T2" fmla="*/ 152 w 152"/>
                  <a:gd name="T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2" h="80">
                    <a:moveTo>
                      <a:pt x="0" y="80"/>
                    </a:moveTo>
                    <a:lnTo>
                      <a:pt x="152" y="0"/>
                    </a:ln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-179917" y="4823685"/>
              <a:ext cx="1447800" cy="914400"/>
              <a:chOff x="1296" y="2208"/>
              <a:chExt cx="912" cy="576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584" y="2208"/>
                <a:ext cx="624" cy="33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" name="Object 28"/>
              <p:cNvGraphicFramePr>
                <a:graphicFrameLocks noChangeAspect="1"/>
              </p:cNvGraphicFramePr>
              <p:nvPr/>
            </p:nvGraphicFramePr>
            <p:xfrm>
              <a:off x="1296" y="2352"/>
              <a:ext cx="28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882" name="Equation" r:id="rId9" imgW="152280" imgH="215640" progId="Equation.3">
                      <p:embed/>
                    </p:oleObj>
                  </mc:Choice>
                  <mc:Fallback>
                    <p:oleObj name="Equation" r:id="rId9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352"/>
                            <a:ext cx="28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277283" y="4137885"/>
              <a:ext cx="990600" cy="685800"/>
              <a:chOff x="1584" y="1680"/>
              <a:chExt cx="624" cy="432"/>
            </a:xfrm>
          </p:grpSpPr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624" cy="432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1872" y="1872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" name="Group 34"/>
            <p:cNvGrpSpPr>
              <a:grpSpLocks/>
            </p:cNvGrpSpPr>
            <p:nvPr/>
          </p:nvGrpSpPr>
          <p:grpSpPr bwMode="auto">
            <a:xfrm>
              <a:off x="-897466" y="4137885"/>
              <a:ext cx="1174751" cy="1219200"/>
              <a:chOff x="844" y="1776"/>
              <a:chExt cx="740" cy="768"/>
            </a:xfrm>
          </p:grpSpPr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H="1">
                <a:off x="1056" y="1776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 flipH="1">
                <a:off x="1056" y="2544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40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0198429"/>
                  </p:ext>
                </p:extLst>
              </p:nvPr>
            </p:nvGraphicFramePr>
            <p:xfrm>
              <a:off x="844" y="1972"/>
              <a:ext cx="34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883" name="公式" r:id="rId11" imgW="215640" imgH="177480" progId="Equation.3">
                      <p:embed/>
                    </p:oleObj>
                  </mc:Choice>
                  <mc:Fallback>
                    <p:oleObj name="公式" r:id="rId11" imgW="2156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1972"/>
                            <a:ext cx="346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" name="Group 39"/>
            <p:cNvGrpSpPr>
              <a:grpSpLocks/>
            </p:cNvGrpSpPr>
            <p:nvPr/>
          </p:nvGrpSpPr>
          <p:grpSpPr bwMode="auto">
            <a:xfrm>
              <a:off x="277283" y="4595085"/>
              <a:ext cx="4876800" cy="1181100"/>
              <a:chOff x="1488" y="2064"/>
              <a:chExt cx="3072" cy="744"/>
            </a:xfrm>
          </p:grpSpPr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1488" y="206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8873656"/>
                  </p:ext>
                </p:extLst>
              </p:nvPr>
            </p:nvGraphicFramePr>
            <p:xfrm>
              <a:off x="2688" y="2520"/>
              <a:ext cx="3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884" name="公式" r:id="rId13" imgW="164880" imgH="152280" progId="Equation.3">
                      <p:embed/>
                    </p:oleObj>
                  </mc:Choice>
                  <mc:Fallback>
                    <p:oleObj name="公式" r:id="rId13" imgW="16488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520"/>
                            <a:ext cx="31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 flipV="1">
                <a:off x="1488" y="2688"/>
                <a:ext cx="105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 flipH="1">
              <a:off x="277283" y="4823685"/>
              <a:ext cx="5299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3890" name="组合 293889"/>
            <p:cNvGrpSpPr/>
            <p:nvPr/>
          </p:nvGrpSpPr>
          <p:grpSpPr>
            <a:xfrm>
              <a:off x="5137855" y="2842485"/>
              <a:ext cx="385042" cy="1978084"/>
              <a:chOff x="5181974" y="2842485"/>
              <a:chExt cx="385042" cy="1978084"/>
            </a:xfrm>
          </p:grpSpPr>
          <p:cxnSp>
            <p:nvCxnSpPr>
              <p:cNvPr id="7" name="直接箭头连接符 6"/>
              <p:cNvCxnSpPr/>
              <p:nvPr/>
            </p:nvCxnSpPr>
            <p:spPr bwMode="auto">
              <a:xfrm>
                <a:off x="5364088" y="2842485"/>
                <a:ext cx="0" cy="812800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5364088" y="4078619"/>
                <a:ext cx="0" cy="741950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93889" name="TextBox 293888"/>
              <p:cNvSpPr txBox="1"/>
              <p:nvPr/>
            </p:nvSpPr>
            <p:spPr>
              <a:xfrm>
                <a:off x="5181974" y="3494865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h</a:t>
                </a:r>
                <a:endParaRPr lang="zh-CN" altLang="en-US" sz="2800" i="1" dirty="0"/>
              </a:p>
            </p:txBody>
          </p:sp>
        </p:grpSp>
      </p:grpSp>
      <p:graphicFrame>
        <p:nvGraphicFramePr>
          <p:cNvPr id="293894" name="对象 2938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52433"/>
              </p:ext>
            </p:extLst>
          </p:nvPr>
        </p:nvGraphicFramePr>
        <p:xfrm>
          <a:off x="1294366" y="4941168"/>
          <a:ext cx="379232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85" name="公式" r:id="rId15" imgW="1854000" imgH="393480" progId="Equation.3">
                  <p:embed/>
                </p:oleObj>
              </mc:Choice>
              <mc:Fallback>
                <p:oleObj name="公式" r:id="rId15" imgW="185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66" y="4941168"/>
                        <a:ext cx="3792328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5" name="对象 2938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4858"/>
              </p:ext>
            </p:extLst>
          </p:nvPr>
        </p:nvGraphicFramePr>
        <p:xfrm>
          <a:off x="1257997" y="5877272"/>
          <a:ext cx="595322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86" name="公式" r:id="rId17" imgW="3009600" imgH="203040" progId="Equation.3">
                  <p:embed/>
                </p:oleObj>
              </mc:Choice>
              <mc:Fallback>
                <p:oleObj name="公式" r:id="rId17" imgW="300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997" y="5877272"/>
                        <a:ext cx="5953220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9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83333"/>
              </p:ext>
            </p:extLst>
          </p:nvPr>
        </p:nvGraphicFramePr>
        <p:xfrm>
          <a:off x="98425" y="188640"/>
          <a:ext cx="9045575" cy="527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1" name="Equation" r:id="rId3" imgW="3835080" imgH="2234880" progId="Equation.DSMT4">
                  <p:embed/>
                </p:oleObj>
              </mc:Choice>
              <mc:Fallback>
                <p:oleObj name="Equation" r:id="rId3" imgW="38350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188640"/>
                        <a:ext cx="9045575" cy="527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93263"/>
              </p:ext>
            </p:extLst>
          </p:nvPr>
        </p:nvGraphicFramePr>
        <p:xfrm>
          <a:off x="251520" y="5589240"/>
          <a:ext cx="48831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2" name="Equation" r:id="rId5" imgW="2070000" imgH="393480" progId="Equation.DSMT4">
                  <p:embed/>
                </p:oleObj>
              </mc:Choice>
              <mc:Fallback>
                <p:oleObj name="Equation" r:id="rId5" imgW="20700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589240"/>
                        <a:ext cx="48831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107504" y="404664"/>
            <a:ext cx="792088" cy="504056"/>
          </a:xfrm>
          <a:prstGeom prst="rect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0667" y="5805264"/>
            <a:ext cx="792088" cy="504056"/>
          </a:xfrm>
          <a:prstGeom prst="rect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07504" y="44624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11-13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6632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lt"/>
              </a:rPr>
              <a:t>            </a:t>
            </a:r>
            <a:r>
              <a:rPr lang="zh-CN" altLang="en-US" sz="2800" dirty="0" smtClean="0">
                <a:latin typeface="+mn-lt"/>
              </a:rPr>
              <a:t>由光源</a:t>
            </a:r>
            <a:r>
              <a:rPr lang="en-US" altLang="zh-CN" sz="2800" dirty="0" smtClean="0">
                <a:latin typeface="+mn-lt"/>
              </a:rPr>
              <a:t>S</a:t>
            </a:r>
            <a:r>
              <a:rPr lang="zh-CN" altLang="en-US" sz="2800" dirty="0" smtClean="0">
                <a:latin typeface="+mn-lt"/>
              </a:rPr>
              <a:t>发出的</a:t>
            </a:r>
            <a:r>
              <a:rPr lang="el-GR" altLang="zh-CN" sz="2800" i="1" dirty="0" smtClean="0">
                <a:latin typeface="Times New Roman"/>
                <a:cs typeface="Times New Roman"/>
              </a:rPr>
              <a:t>λ</a:t>
            </a:r>
            <a:r>
              <a:rPr lang="en-US" altLang="zh-CN" sz="2800" dirty="0" smtClean="0">
                <a:latin typeface="Times New Roman"/>
                <a:cs typeface="Times New Roman"/>
              </a:rPr>
              <a:t>=600 nm</a:t>
            </a:r>
            <a:r>
              <a:rPr lang="zh-CN" altLang="en-US" sz="2800" dirty="0" smtClean="0">
                <a:latin typeface="Times New Roman"/>
                <a:cs typeface="Times New Roman"/>
              </a:rPr>
              <a:t>的单色光，自空气射入折射率</a:t>
            </a:r>
            <a:r>
              <a:rPr lang="en-US" altLang="zh-CN" sz="2800" i="1" dirty="0" smtClean="0">
                <a:latin typeface="Times New Roman"/>
                <a:cs typeface="Times New Roman"/>
              </a:rPr>
              <a:t>n</a:t>
            </a:r>
            <a:r>
              <a:rPr lang="en-US" altLang="zh-CN" sz="2800" dirty="0" smtClean="0">
                <a:latin typeface="Times New Roman"/>
                <a:cs typeface="Times New Roman"/>
              </a:rPr>
              <a:t>=1.23</a:t>
            </a:r>
            <a:r>
              <a:rPr lang="zh-CN" altLang="en-US" sz="2800" dirty="0" smtClean="0">
                <a:latin typeface="Times New Roman"/>
                <a:cs typeface="Times New Roman"/>
              </a:rPr>
              <a:t>的一层透明物质，再射入空气，若透明物质的厚度为</a:t>
            </a:r>
            <a:r>
              <a:rPr lang="en-US" altLang="zh-CN" sz="2800" i="1" dirty="0" smtClean="0">
                <a:latin typeface="Times New Roman"/>
                <a:cs typeface="Times New Roman"/>
              </a:rPr>
              <a:t>d</a:t>
            </a:r>
            <a:r>
              <a:rPr lang="en-US" altLang="zh-CN" sz="2800" dirty="0" smtClean="0">
                <a:latin typeface="Times New Roman"/>
                <a:cs typeface="Times New Roman"/>
              </a:rPr>
              <a:t>=1.0 cm</a:t>
            </a:r>
            <a:r>
              <a:rPr lang="zh-CN" altLang="en-US" sz="2800" dirty="0" smtClean="0">
                <a:latin typeface="Times New Roman"/>
                <a:cs typeface="Times New Roman"/>
              </a:rPr>
              <a:t>，入射角              ，且</a:t>
            </a:r>
            <a:r>
              <a:rPr lang="en-US" altLang="zh-CN" sz="2800" dirty="0" smtClean="0">
                <a:latin typeface="Times New Roman"/>
                <a:cs typeface="Times New Roman"/>
              </a:rPr>
              <a:t>SA=BC=5.0 cm</a:t>
            </a:r>
            <a:r>
              <a:rPr lang="zh-CN" altLang="en-US" sz="2800" dirty="0" smtClean="0">
                <a:latin typeface="Times New Roman"/>
                <a:cs typeface="Times New Roman"/>
              </a:rPr>
              <a:t>，求：</a:t>
            </a:r>
            <a:r>
              <a:rPr lang="en-US" altLang="zh-CN" sz="2800" dirty="0" smtClean="0">
                <a:latin typeface="Times New Roman"/>
                <a:cs typeface="Times New Roman"/>
              </a:rPr>
              <a:t>(1)</a:t>
            </a:r>
            <a:r>
              <a:rPr lang="zh-CN" altLang="en-US" sz="2800" dirty="0" smtClean="0">
                <a:latin typeface="Times New Roman"/>
                <a:cs typeface="Times New Roman"/>
              </a:rPr>
              <a:t>折射角</a:t>
            </a:r>
            <a:r>
              <a:rPr lang="el-GR" altLang="zh-CN" sz="2800" i="1" dirty="0" smtClean="0">
                <a:latin typeface="Times New Roman"/>
                <a:cs typeface="Times New Roman"/>
              </a:rPr>
              <a:t>θ</a:t>
            </a:r>
            <a:r>
              <a:rPr lang="en-US" altLang="zh-CN" sz="2800" baseline="-25000" dirty="0" smtClean="0">
                <a:latin typeface="Times New Roman"/>
                <a:cs typeface="Times New Roman"/>
              </a:rPr>
              <a:t>1</a:t>
            </a:r>
            <a:r>
              <a:rPr lang="zh-CN" altLang="en-US" sz="2800" dirty="0" smtClean="0">
                <a:latin typeface="Times New Roman"/>
                <a:cs typeface="Times New Roman"/>
              </a:rPr>
              <a:t>为多少？</a:t>
            </a:r>
            <a:r>
              <a:rPr lang="en-US" altLang="zh-CN" sz="2800" dirty="0" smtClean="0">
                <a:latin typeface="Times New Roman"/>
                <a:cs typeface="Times New Roman"/>
              </a:rPr>
              <a:t>(2)</a:t>
            </a:r>
            <a:r>
              <a:rPr lang="zh-CN" altLang="en-US" sz="2800" dirty="0" smtClean="0">
                <a:latin typeface="Times New Roman"/>
                <a:cs typeface="Times New Roman"/>
              </a:rPr>
              <a:t>此单色光在这层透明物质里的频率、速度、波长各为多少？</a:t>
            </a:r>
            <a:r>
              <a:rPr lang="en-US" altLang="zh-CN" sz="2800" dirty="0" smtClean="0">
                <a:latin typeface="Times New Roman"/>
                <a:cs typeface="Times New Roman"/>
              </a:rPr>
              <a:t>(3)S</a:t>
            </a:r>
            <a:r>
              <a:rPr lang="zh-CN" altLang="en-US" sz="2800" dirty="0" smtClean="0">
                <a:latin typeface="Times New Roman"/>
                <a:cs typeface="Times New Roman"/>
              </a:rPr>
              <a:t>到</a:t>
            </a:r>
            <a:r>
              <a:rPr lang="en-US" altLang="zh-CN" sz="2800" dirty="0" smtClean="0">
                <a:latin typeface="Times New Roman"/>
                <a:cs typeface="Times New Roman"/>
              </a:rPr>
              <a:t>C</a:t>
            </a:r>
            <a:r>
              <a:rPr lang="zh-CN" altLang="en-US" sz="2800" dirty="0" smtClean="0">
                <a:latin typeface="Times New Roman"/>
                <a:cs typeface="Times New Roman"/>
              </a:rPr>
              <a:t>的几何路程为多少？光程又为多少？</a:t>
            </a:r>
            <a:endParaRPr lang="zh-CN" altLang="en-US" sz="2800" dirty="0">
              <a:effectLst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62429"/>
              </p:ext>
            </p:extLst>
          </p:nvPr>
        </p:nvGraphicFramePr>
        <p:xfrm>
          <a:off x="5004048" y="1081882"/>
          <a:ext cx="1061719" cy="38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5" name="Equation" r:id="rId3" imgW="495000" imgH="177480" progId="Equation.DSMT4">
                  <p:embed/>
                </p:oleObj>
              </mc:Choice>
              <mc:Fallback>
                <p:oleObj name="Equation" r:id="rId3" imgW="495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4048" y="1081882"/>
                        <a:ext cx="1061719" cy="38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0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78" y="2348880"/>
            <a:ext cx="2807826" cy="281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700"/>
              </p:ext>
            </p:extLst>
          </p:nvPr>
        </p:nvGraphicFramePr>
        <p:xfrm>
          <a:off x="246905" y="2714897"/>
          <a:ext cx="7637463" cy="39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6" name="Equation" r:id="rId6" imgW="3238200" imgH="1676160" progId="Equation.DSMT4">
                  <p:embed/>
                </p:oleObj>
              </mc:Choice>
              <mc:Fallback>
                <p:oleObj name="Equation" r:id="rId6" imgW="3238200" imgH="16761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05" y="2714897"/>
                        <a:ext cx="7637463" cy="395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0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88640"/>
            <a:ext cx="8280920" cy="1312352"/>
            <a:chOff x="107504" y="260648"/>
            <a:chExt cx="8280920" cy="1312352"/>
          </a:xfrm>
        </p:grpSpPr>
        <p:pic>
          <p:nvPicPr>
            <p:cNvPr id="2908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99" y="260648"/>
              <a:ext cx="8029525" cy="131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 bwMode="auto">
            <a:xfrm>
              <a:off x="107504" y="260648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11-15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510507"/>
              </p:ext>
            </p:extLst>
          </p:nvPr>
        </p:nvGraphicFramePr>
        <p:xfrm>
          <a:off x="2411413" y="1931988"/>
          <a:ext cx="24558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4" name="公式" r:id="rId4" imgW="965160" imgH="215640" progId="Equation.3">
                  <p:embed/>
                </p:oleObj>
              </mc:Choice>
              <mc:Fallback>
                <p:oleObj name="公式" r:id="rId4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31988"/>
                        <a:ext cx="24558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2682" y="189989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对反射光</a:t>
            </a:r>
            <a:endParaRPr lang="zh-CN" altLang="en-US" sz="2800" dirty="0"/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28966"/>
              </p:ext>
            </p:extLst>
          </p:nvPr>
        </p:nvGraphicFramePr>
        <p:xfrm>
          <a:off x="4860032" y="1899898"/>
          <a:ext cx="2731168" cy="55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5" name="公式" r:id="rId6" imgW="1054080" imgH="215640" progId="Equation.3">
                  <p:embed/>
                </p:oleObj>
              </mc:Choice>
              <mc:Fallback>
                <p:oleObj name="公式" r:id="rId6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99898"/>
                        <a:ext cx="2731168" cy="555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41025"/>
              </p:ext>
            </p:extLst>
          </p:nvPr>
        </p:nvGraphicFramePr>
        <p:xfrm>
          <a:off x="1115616" y="2564904"/>
          <a:ext cx="19065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6" name="公式" r:id="rId8" imgW="749160" imgH="393480" progId="Equation.3">
                  <p:embed/>
                </p:oleObj>
              </mc:Choice>
              <mc:Fallback>
                <p:oleObj name="公式" r:id="rId8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64904"/>
                        <a:ext cx="190658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627784" y="3882669"/>
            <a:ext cx="4176588" cy="583621"/>
            <a:chOff x="2911475" y="3853442"/>
            <a:chExt cx="4176588" cy="5836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321506"/>
                </p:ext>
              </p:extLst>
            </p:nvPr>
          </p:nvGraphicFramePr>
          <p:xfrm>
            <a:off x="2911475" y="3860800"/>
            <a:ext cx="145415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7" name="公式" r:id="rId10" imgW="571320" imgH="228600" progId="Equation.3">
                    <p:embed/>
                  </p:oleObj>
                </mc:Choice>
                <mc:Fallback>
                  <p:oleObj name="公式" r:id="rId10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475" y="3860800"/>
                          <a:ext cx="1454150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0097761"/>
                </p:ext>
              </p:extLst>
            </p:nvPr>
          </p:nvGraphicFramePr>
          <p:xfrm>
            <a:off x="4355976" y="3853442"/>
            <a:ext cx="2732087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8" name="公式" r:id="rId12" imgW="1054080" imgH="215640" progId="Equation.3">
                    <p:embed/>
                  </p:oleObj>
                </mc:Choice>
                <mc:Fallback>
                  <p:oleObj name="公式" r:id="rId12" imgW="1054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3853442"/>
                          <a:ext cx="2732087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586159" y="38610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对透射光</a:t>
            </a:r>
            <a:endParaRPr lang="zh-CN" altLang="en-US" sz="28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34209"/>
              </p:ext>
            </p:extLst>
          </p:nvPr>
        </p:nvGraphicFramePr>
        <p:xfrm>
          <a:off x="1711028" y="4763284"/>
          <a:ext cx="14208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9" name="公式" r:id="rId14" imgW="558720" imgH="393480" progId="Equation.3">
                  <p:embed/>
                </p:oleObj>
              </mc:Choice>
              <mc:Fallback>
                <p:oleObj name="公式" r:id="rId14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028" y="4763284"/>
                        <a:ext cx="142081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84342"/>
              </p:ext>
            </p:extLst>
          </p:nvPr>
        </p:nvGraphicFramePr>
        <p:xfrm>
          <a:off x="2959101" y="2531878"/>
          <a:ext cx="3845148" cy="111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0" name="公式" r:id="rId16" imgW="1650960" imgH="482400" progId="Equation.3">
                  <p:embed/>
                </p:oleObj>
              </mc:Choice>
              <mc:Fallback>
                <p:oleObj name="公式" r:id="rId16" imgW="1650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1" y="2531878"/>
                        <a:ext cx="3845148" cy="1113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982859" y="2761764"/>
            <a:ext cx="176560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宋体" pitchFamily="2" charset="-122"/>
              </a:rPr>
              <a:t>紫红色</a:t>
            </a:r>
            <a:endParaRPr lang="en-US" altLang="zh-CN" sz="2800" dirty="0">
              <a:solidFill>
                <a:srgbClr val="FF00FF"/>
              </a:solidFill>
              <a:latin typeface="宋体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816117"/>
              </p:ext>
            </p:extLst>
          </p:nvPr>
        </p:nvGraphicFramePr>
        <p:xfrm>
          <a:off x="3230563" y="5045075"/>
          <a:ext cx="27511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1" name="公式" r:id="rId18" imgW="1180800" imgH="203040" progId="Equation.3">
                  <p:embed/>
                </p:oleObj>
              </mc:Choice>
              <mc:Fallback>
                <p:oleObj name="公式" r:id="rId18" imgW="1180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045075"/>
                        <a:ext cx="27511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876256" y="4994012"/>
            <a:ext cx="176560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宋体" pitchFamily="2" charset="-122"/>
              </a:rPr>
              <a:t>绿色</a:t>
            </a:r>
            <a:endParaRPr lang="en-US" altLang="zh-CN" sz="2800" dirty="0">
              <a:solidFill>
                <a:srgbClr val="00B05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07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6660" y="260648"/>
            <a:ext cx="8259796" cy="1259947"/>
            <a:chOff x="107504" y="260648"/>
            <a:chExt cx="8259796" cy="1259947"/>
          </a:xfrm>
        </p:grpSpPr>
        <p:pic>
          <p:nvPicPr>
            <p:cNvPr id="2918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20" y="303060"/>
              <a:ext cx="7793880" cy="1217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 bwMode="auto">
            <a:xfrm>
              <a:off x="107504" y="260648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11-16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17849"/>
              </p:ext>
            </p:extLst>
          </p:nvPr>
        </p:nvGraphicFramePr>
        <p:xfrm>
          <a:off x="1603375" y="2490788"/>
          <a:ext cx="1485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5" name="公式" r:id="rId4" imgW="583920" imgH="215640" progId="Equation.3">
                  <p:embed/>
                </p:oleObj>
              </mc:Choice>
              <mc:Fallback>
                <p:oleObj name="公式" r:id="rId4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490788"/>
                        <a:ext cx="14859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834" y="189989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对反射光</a:t>
            </a:r>
            <a:endParaRPr lang="zh-CN" altLang="en-US" sz="2800" dirty="0"/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964125"/>
              </p:ext>
            </p:extLst>
          </p:nvPr>
        </p:nvGraphicFramePr>
        <p:xfrm>
          <a:off x="3042964" y="2476823"/>
          <a:ext cx="44084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6" name="公式" r:id="rId6" imgW="1701720" imgH="215640" progId="Equation.3">
                  <p:embed/>
                </p:oleObj>
              </mc:Choice>
              <mc:Fallback>
                <p:oleObj name="公式" r:id="rId6" imgW="1701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964" y="2476823"/>
                        <a:ext cx="44084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27865"/>
              </p:ext>
            </p:extLst>
          </p:nvPr>
        </p:nvGraphicFramePr>
        <p:xfrm>
          <a:off x="1619672" y="4581128"/>
          <a:ext cx="1744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7" name="公式" r:id="rId8" imgW="672840" imgH="215640" progId="Equation.3">
                  <p:embed/>
                </p:oleObj>
              </mc:Choice>
              <mc:Fallback>
                <p:oleObj name="公式" r:id="rId8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81128"/>
                        <a:ext cx="17446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547386"/>
              </p:ext>
            </p:extLst>
          </p:nvPr>
        </p:nvGraphicFramePr>
        <p:xfrm>
          <a:off x="3491880" y="4632697"/>
          <a:ext cx="1711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8" name="公式" r:id="rId10" imgW="660240" imgH="177480" progId="Equation.3">
                  <p:embed/>
                </p:oleObj>
              </mc:Choice>
              <mc:Fallback>
                <p:oleObj name="公式" r:id="rId10" imgW="660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632697"/>
                        <a:ext cx="1711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308727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对透射</a:t>
            </a:r>
            <a:r>
              <a:rPr lang="zh-CN" altLang="en-US" sz="2800" dirty="0" smtClean="0"/>
              <a:t>光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64149"/>
              </p:ext>
            </p:extLst>
          </p:nvPr>
        </p:nvGraphicFramePr>
        <p:xfrm>
          <a:off x="1617297" y="3665579"/>
          <a:ext cx="3458759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9" name="Equation" r:id="rId12" imgW="1333440" imgH="228600" progId="Equation.DSMT4">
                  <p:embed/>
                </p:oleObj>
              </mc:Choice>
              <mc:Fallback>
                <p:oleObj name="Equation" r:id="rId12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17297" y="3665579"/>
                        <a:ext cx="3458759" cy="592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9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5060" y="260648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课堂作业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251520" y="1402318"/>
            <a:ext cx="835531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t">
              <a:buClr>
                <a:srgbClr val="0000FF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在双缝干涉实验中，入射光的波长为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λ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，用玻璃纸遮住双缝中的一个缝，若玻璃纸中光程比相同厚度的空气的光程大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λ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，则屏上原来的明纹处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（       ）</a:t>
            </a:r>
            <a:endParaRPr lang="en-US" altLang="zh-CN" sz="2800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fontAlgn="t">
              <a:buClr>
                <a:srgbClr val="0000FF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A.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仍为明条纹              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t">
              <a:buClr>
                <a:srgbClr val="0000FF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B.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变为暗条纹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t">
              <a:buClr>
                <a:srgbClr val="0000FF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C.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既非明条纹，也非暗纹    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t">
              <a:buClr>
                <a:srgbClr val="0000FF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D.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无法确定是明纹，还是暗纹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t">
              <a:buClr>
                <a:srgbClr val="0000FF"/>
              </a:buClr>
            </a:pP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7236296" y="2204864"/>
            <a:ext cx="457176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entury Schoolbook" pitchFamily="18" charset="0"/>
                <a:sym typeface="Wingdings" pitchFamily="2" charset="2"/>
              </a:rPr>
              <a:t>A</a:t>
            </a:r>
            <a:endParaRPr lang="en-US" altLang="zh-CN" sz="2800" dirty="0">
              <a:solidFill>
                <a:srgbClr val="FF0000"/>
              </a:solidFill>
              <a:latin typeface="Century Schoolbook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8">
        <a:dk1>
          <a:srgbClr val="000000"/>
        </a:dk1>
        <a:lt1>
          <a:srgbClr val="FFFFFF"/>
        </a:lt1>
        <a:dk2>
          <a:srgbClr val="FF3300"/>
        </a:dk2>
        <a:lt2>
          <a:srgbClr val="000000"/>
        </a:lt2>
        <a:accent1>
          <a:srgbClr val="0000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007300"/>
        </a:accent6>
        <a:hlink>
          <a:srgbClr val="FF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Designs\CDESIGNA.POT</Template>
  <TotalTime>9282</TotalTime>
  <Words>841</Words>
  <Application>Microsoft Office PowerPoint</Application>
  <PresentationFormat>全屏显示(4:3)</PresentationFormat>
  <Paragraphs>67</Paragraphs>
  <Slides>21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CDESIGNA</vt:lpstr>
      <vt:lpstr>公式</vt:lpstr>
      <vt:lpstr>Equation</vt:lpstr>
      <vt:lpstr>Equation.3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生命科学学院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zyp</dc:creator>
  <cp:lastModifiedBy>陈殿勇</cp:lastModifiedBy>
  <cp:revision>440</cp:revision>
  <cp:lastPrinted>2018-11-08T07:45:26Z</cp:lastPrinted>
  <dcterms:created xsi:type="dcterms:W3CDTF">2001-10-18T05:55:54Z</dcterms:created>
  <dcterms:modified xsi:type="dcterms:W3CDTF">2020-11-19T08:07:33Z</dcterms:modified>
</cp:coreProperties>
</file>