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570" r:id="rId2"/>
    <p:sldId id="571" r:id="rId3"/>
    <p:sldId id="574" r:id="rId4"/>
    <p:sldId id="572" r:id="rId5"/>
    <p:sldId id="573" r:id="rId6"/>
    <p:sldId id="553" r:id="rId7"/>
    <p:sldId id="554" r:id="rId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6699"/>
    <a:srgbClr val="FFCCCC"/>
    <a:srgbClr val="66FF33"/>
    <a:srgbClr val="00FFFF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1" autoAdjust="0"/>
    <p:restoredTop sz="82662" autoAdjust="0"/>
  </p:normalViewPr>
  <p:slideViewPr>
    <p:cSldViewPr>
      <p:cViewPr>
        <p:scale>
          <a:sx n="70" d="100"/>
          <a:sy n="70" d="100"/>
        </p:scale>
        <p:origin x="-1723" y="-379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920"/>
    </p:cViewPr>
  </p:sorterViewPr>
  <p:notesViewPr>
    <p:cSldViewPr>
      <p:cViewPr varScale="1">
        <p:scale>
          <a:sx n="59" d="100"/>
          <a:sy n="59" d="100"/>
        </p:scale>
        <p:origin x="-324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e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w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e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40.w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396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9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E964-8B69-41A9-A38B-F7A2CD0F68D3}" type="datetimeFigureOut">
              <a:rPr lang="zh-CN" altLang="en-US" smtClean="0"/>
              <a:pPr/>
              <a:t>2020-11-29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4" y="4860924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9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4459F-A1DE-479C-86B4-473CBD235A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5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4459F-A1DE-479C-86B4-473CBD235AF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5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691DD8-C50D-4EFD-A6C0-C709FEE5BC6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8DDA-8621-448B-AA89-3E142A14A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9EFDB-F46F-4703-8F0D-BCDE307FEC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5DC3-14B3-4633-8551-C35616FEB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167E-0B97-4D40-955D-3AA766F8D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5D9D-86DC-471D-957C-1C1C6D8B8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05A6-BCDD-4620-B2EA-61874BA6E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20478-9DC6-4FE7-A9FF-486D866466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C10ED-8081-4808-900C-D116A964A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1AF8-F1C2-4EFB-8CCB-CAEF2EAC29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279F3-9627-4B9B-B344-6D3814CA7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B0B29-5B13-45AC-8FDF-F64948DE3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fld id="{55D17906-7B38-4A52-898A-CBBDF8452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5.e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5" Type="http://schemas.openxmlformats.org/officeDocument/2006/relationships/image" Target="../media/image17.emf"/><Relationship Id="rId33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e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7.emf"/><Relationship Id="rId15" Type="http://schemas.openxmlformats.org/officeDocument/2006/relationships/image" Target="../media/image12.wmf"/><Relationship Id="rId23" Type="http://schemas.openxmlformats.org/officeDocument/2006/relationships/image" Target="../media/image16.e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31" Type="http://schemas.openxmlformats.org/officeDocument/2006/relationships/image" Target="../media/image2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8.e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0.w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emf"/><Relationship Id="rId22" Type="http://schemas.openxmlformats.org/officeDocument/2006/relationships/image" Target="../media/image4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359274"/>
              </p:ext>
            </p:extLst>
          </p:nvPr>
        </p:nvGraphicFramePr>
        <p:xfrm>
          <a:off x="989270" y="2174252"/>
          <a:ext cx="2790642" cy="46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29" name="Equation" r:id="rId3" imgW="36634680" imgH="5405760" progId="">
                  <p:embed/>
                </p:oleObj>
              </mc:Choice>
              <mc:Fallback>
                <p:oleObj name="Equation" r:id="rId3" imgW="36634680" imgH="540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270" y="2174252"/>
                        <a:ext cx="2790642" cy="4626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033258"/>
              </p:ext>
            </p:extLst>
          </p:nvPr>
        </p:nvGraphicFramePr>
        <p:xfrm>
          <a:off x="827585" y="4581128"/>
          <a:ext cx="2664296" cy="54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0" name="Equation" r:id="rId5" imgW="40083840" imgH="7340760" progId="">
                  <p:embed/>
                </p:oleObj>
              </mc:Choice>
              <mc:Fallback>
                <p:oleObj name="Equation" r:id="rId5" imgW="40083840" imgH="7340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4581128"/>
                        <a:ext cx="2664296" cy="5483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0897" y="188640"/>
            <a:ext cx="8687567" cy="1801340"/>
            <a:chOff x="60897" y="188640"/>
            <a:chExt cx="8687567" cy="1801340"/>
          </a:xfrm>
        </p:grpSpPr>
        <p:pic>
          <p:nvPicPr>
            <p:cNvPr id="258075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5" y="188640"/>
              <a:ext cx="8280919" cy="1801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60897" y="188640"/>
              <a:ext cx="1296144" cy="50405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11-33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468017"/>
              </p:ext>
            </p:extLst>
          </p:nvPr>
        </p:nvGraphicFramePr>
        <p:xfrm>
          <a:off x="1475656" y="2780928"/>
          <a:ext cx="14843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1" name="公式" r:id="rId8" imgW="672840" imgH="215640" progId="Equation.3">
                  <p:embed/>
                </p:oleObj>
              </mc:Choice>
              <mc:Fallback>
                <p:oleObj name="公式" r:id="rId8" imgW="672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80928"/>
                        <a:ext cx="14843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518127"/>
              </p:ext>
            </p:extLst>
          </p:nvPr>
        </p:nvGraphicFramePr>
        <p:xfrm>
          <a:off x="1475656" y="3501008"/>
          <a:ext cx="16811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2" name="公式" r:id="rId10" imgW="761760" imgH="431640" progId="Equation.3">
                  <p:embed/>
                </p:oleObj>
              </mc:Choice>
              <mc:Fallback>
                <p:oleObj name="公式" r:id="rId10" imgW="76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501008"/>
                        <a:ext cx="16811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98011"/>
              </p:ext>
            </p:extLst>
          </p:nvPr>
        </p:nvGraphicFramePr>
        <p:xfrm>
          <a:off x="611560" y="5373216"/>
          <a:ext cx="39512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3" name="公式" r:id="rId12" imgW="1790640" imgH="393480" progId="Equation.3">
                  <p:embed/>
                </p:oleObj>
              </mc:Choice>
              <mc:Fallback>
                <p:oleObj name="公式" r:id="rId12" imgW="1790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73216"/>
                        <a:ext cx="39512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4"/>
          <p:cNvSpPr>
            <a:spLocks noChangeArrowheads="1"/>
          </p:cNvSpPr>
          <p:nvPr/>
        </p:nvSpPr>
        <p:spPr bwMode="auto">
          <a:xfrm>
            <a:off x="3563888" y="3573016"/>
            <a:ext cx="5976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t">
              <a:buClr>
                <a:srgbClr val="0000FF"/>
              </a:buClr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第二次重合：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=6,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1732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44624"/>
            <a:ext cx="9036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      用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1.0mm</a:t>
            </a:r>
            <a:r>
              <a:rPr lang="zh-CN" altLang="en-US" dirty="0" smtClean="0"/>
              <a:t>内有</a:t>
            </a:r>
            <a:r>
              <a:rPr lang="en-US" altLang="zh-CN" dirty="0"/>
              <a:t>500 </a:t>
            </a:r>
            <a:r>
              <a:rPr lang="zh-CN" altLang="en-US" dirty="0" smtClean="0"/>
              <a:t>条</a:t>
            </a:r>
            <a:r>
              <a:rPr lang="zh-CN" altLang="en-US" dirty="0"/>
              <a:t>刻痕的平面</a:t>
            </a:r>
            <a:r>
              <a:rPr lang="zh-CN" altLang="en-US" dirty="0" smtClean="0"/>
              <a:t>透射光栅</a:t>
            </a:r>
            <a:r>
              <a:rPr lang="zh-CN" altLang="en-US" dirty="0"/>
              <a:t>观察钠</a:t>
            </a:r>
            <a:r>
              <a:rPr lang="zh-CN" altLang="en-US" dirty="0" smtClean="0"/>
              <a:t>光谱（</a:t>
            </a:r>
            <a:r>
              <a:rPr lang="en-US" altLang="zh-CN" i="1" dirty="0" smtClean="0"/>
              <a:t>λ</a:t>
            </a:r>
            <a:r>
              <a:rPr lang="en-US" altLang="zh-CN" dirty="0" smtClean="0"/>
              <a:t>=589nm</a:t>
            </a:r>
            <a:r>
              <a:rPr lang="zh-CN" altLang="en-US" dirty="0" smtClean="0"/>
              <a:t>），</a:t>
            </a:r>
            <a:r>
              <a:rPr lang="zh-CN" altLang="en-US" dirty="0"/>
              <a:t>设透镜</a:t>
            </a:r>
            <a:r>
              <a:rPr lang="zh-CN" altLang="en-US" dirty="0" smtClean="0"/>
              <a:t>焦距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=1.00</a:t>
            </a:r>
            <a:r>
              <a:rPr lang="en-US" altLang="zh-CN" dirty="0"/>
              <a:t> </a:t>
            </a:r>
            <a:r>
              <a:rPr lang="en-US" altLang="zh-CN" dirty="0" smtClean="0"/>
              <a:t>m</a:t>
            </a:r>
            <a:r>
              <a:rPr lang="zh-CN" altLang="en-US" dirty="0" smtClean="0"/>
              <a:t>．</a:t>
            </a:r>
            <a:r>
              <a:rPr lang="zh-CN" altLang="en-US" dirty="0"/>
              <a:t>问：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）光线</a:t>
            </a:r>
            <a:r>
              <a:rPr lang="zh-CN" altLang="en-US" dirty="0"/>
              <a:t>垂直入射时，最多</a:t>
            </a:r>
            <a:r>
              <a:rPr lang="zh-CN" altLang="en-US" dirty="0" smtClean="0"/>
              <a:t>能看到</a:t>
            </a:r>
            <a:r>
              <a:rPr lang="zh-CN" altLang="en-US" dirty="0"/>
              <a:t>第几级光谱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）光线</a:t>
            </a:r>
            <a:r>
              <a:rPr lang="zh-CN" altLang="en-US" dirty="0"/>
              <a:t>以</a:t>
            </a:r>
            <a:r>
              <a:rPr lang="zh-CN" altLang="en-US" dirty="0" smtClean="0"/>
              <a:t>入射角</a:t>
            </a:r>
            <a:r>
              <a:rPr lang="en-US" altLang="zh-CN" dirty="0" smtClean="0"/>
              <a:t>30°</a:t>
            </a:r>
            <a:r>
              <a:rPr lang="zh-CN" altLang="en-US" dirty="0" smtClean="0"/>
              <a:t>入射</a:t>
            </a:r>
            <a:r>
              <a:rPr lang="zh-CN" altLang="en-US" dirty="0"/>
              <a:t>时，最多能看到第几级</a:t>
            </a:r>
            <a:r>
              <a:rPr lang="zh-CN" altLang="en-US" dirty="0" smtClean="0"/>
              <a:t>光谱</a:t>
            </a:r>
            <a:r>
              <a:rPr lang="zh-CN" altLang="en-US" dirty="0"/>
              <a:t>；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）若</a:t>
            </a:r>
            <a:r>
              <a:rPr lang="zh-CN" altLang="en-US" dirty="0"/>
              <a:t>用白光垂直照射光栅，求第一级光谱的线宽度．</a:t>
            </a:r>
            <a:endParaRPr lang="zh-CN" altLang="en-US" dirty="0">
              <a:effectLst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5496" y="44624"/>
            <a:ext cx="1003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66"/>
                </a:solidFill>
              </a:rPr>
              <a:t>11-34</a:t>
            </a:r>
            <a:endParaRPr lang="en-US" altLang="zh-CN" sz="2800" dirty="0">
              <a:solidFill>
                <a:srgbClr val="FF0066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029890"/>
              </p:ext>
            </p:extLst>
          </p:nvPr>
        </p:nvGraphicFramePr>
        <p:xfrm>
          <a:off x="251520" y="1826611"/>
          <a:ext cx="3869052" cy="52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25" name="Equation" r:id="rId4" imgW="53449560" imgH="6566760" progId="">
                  <p:embed/>
                </p:oleObj>
              </mc:Choice>
              <mc:Fallback>
                <p:oleObj name="Equation" r:id="rId4" imgW="53449560" imgH="6566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26611"/>
                        <a:ext cx="3869052" cy="5222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885998"/>
              </p:ext>
            </p:extLst>
          </p:nvPr>
        </p:nvGraphicFramePr>
        <p:xfrm>
          <a:off x="1471190" y="3054493"/>
          <a:ext cx="3100810" cy="44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26" name="公式" r:id="rId6" imgW="1409400" imgH="203040" progId="Equation.3">
                  <p:embed/>
                </p:oleObj>
              </mc:Choice>
              <mc:Fallback>
                <p:oleObj name="公式" r:id="rId6" imgW="1409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190" y="3054493"/>
                        <a:ext cx="3100810" cy="4465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43608" y="4308446"/>
            <a:ext cx="126682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另一侧</a:t>
            </a: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1070770" y="3625806"/>
            <a:ext cx="2535238" cy="523875"/>
            <a:chOff x="576" y="1344"/>
            <a:chExt cx="1597" cy="330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76" y="1344"/>
              <a:ext cx="1597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宋体" pitchFamily="2" charset="-122"/>
                </a:rPr>
                <a:t>当      </a:t>
              </a:r>
              <a:r>
                <a:rPr lang="zh-CN" altLang="en-US" sz="2800" dirty="0" smtClean="0">
                  <a:latin typeface="宋体" pitchFamily="2" charset="-122"/>
                </a:rPr>
                <a:t> 时</a:t>
              </a:r>
              <a:r>
                <a:rPr lang="zh-CN" altLang="en-US" sz="2800" dirty="0">
                  <a:latin typeface="宋体" pitchFamily="2" charset="-122"/>
                </a:rPr>
                <a:t>，</a:t>
              </a:r>
            </a:p>
          </p:txBody>
        </p:sp>
        <p:graphicFrame>
          <p:nvGraphicFramePr>
            <p:cNvPr id="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708694"/>
                </p:ext>
              </p:extLst>
            </p:nvPr>
          </p:nvGraphicFramePr>
          <p:xfrm>
            <a:off x="914" y="1409"/>
            <a:ext cx="60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327" name="公式" r:id="rId8" imgW="545760" imgH="177480" progId="Equation.3">
                    <p:embed/>
                  </p:oleObj>
                </mc:Choice>
                <mc:Fallback>
                  <p:oleObj name="公式" r:id="rId8" imgW="5457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1409"/>
                          <a:ext cx="609" cy="23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56330"/>
              </p:ext>
            </p:extLst>
          </p:nvPr>
        </p:nvGraphicFramePr>
        <p:xfrm>
          <a:off x="3449640" y="3635349"/>
          <a:ext cx="834328" cy="50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28" name="Equation" r:id="rId10" imgW="11627640" imgH="6179760" progId="">
                  <p:embed/>
                </p:oleObj>
              </mc:Choice>
              <mc:Fallback>
                <p:oleObj name="Equation" r:id="rId10" imgW="11627640" imgH="6179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40" y="3635349"/>
                        <a:ext cx="834328" cy="5033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107504" y="2462124"/>
            <a:ext cx="678748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</a:rPr>
              <a:t>(2)   </a:t>
            </a:r>
            <a:r>
              <a:rPr lang="zh-CN" altLang="en-US" sz="2800" dirty="0">
                <a:latin typeface="宋体" pitchFamily="2" charset="-122"/>
              </a:rPr>
              <a:t>若以       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</a:rPr>
              <a:t>倾斜入射光栅</a:t>
            </a:r>
            <a:r>
              <a:rPr lang="zh-CN" altLang="en-US" sz="2800" dirty="0" smtClean="0">
                <a:latin typeface="宋体" pitchFamily="2" charset="-122"/>
              </a:rPr>
              <a:t>，</a:t>
            </a:r>
            <a:endParaRPr lang="zh-CN" altLang="en-US" sz="2800" dirty="0">
              <a:latin typeface="宋体" pitchFamily="2" charset="-122"/>
            </a:endParaRPr>
          </a:p>
        </p:txBody>
      </p:sp>
      <p:graphicFrame>
        <p:nvGraphicFramePr>
          <p:cNvPr id="2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584528"/>
              </p:ext>
            </p:extLst>
          </p:nvPr>
        </p:nvGraphicFramePr>
        <p:xfrm>
          <a:off x="2339752" y="2523658"/>
          <a:ext cx="1063590" cy="410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29" r:id="rId12" imgW="14214600" imgH="5018760" progId="Equation.3">
                  <p:embed/>
                </p:oleObj>
              </mc:Choice>
              <mc:Fallback>
                <p:oleObj r:id="rId12" imgW="14214600" imgH="5018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523658"/>
                        <a:ext cx="1063590" cy="4105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" name="组合 90"/>
          <p:cNvGrpSpPr/>
          <p:nvPr/>
        </p:nvGrpSpPr>
        <p:grpSpPr>
          <a:xfrm>
            <a:off x="6532438" y="2248644"/>
            <a:ext cx="2244725" cy="2476500"/>
            <a:chOff x="6719763" y="3561408"/>
            <a:chExt cx="2244725" cy="2476500"/>
          </a:xfrm>
        </p:grpSpPr>
        <p:grpSp>
          <p:nvGrpSpPr>
            <p:cNvPr id="45" name="Group 1130"/>
            <p:cNvGrpSpPr>
              <a:grpSpLocks/>
            </p:cNvGrpSpPr>
            <p:nvPr/>
          </p:nvGrpSpPr>
          <p:grpSpPr bwMode="auto">
            <a:xfrm>
              <a:off x="8167563" y="3751908"/>
              <a:ext cx="0" cy="2286000"/>
              <a:chOff x="2160" y="912"/>
              <a:chExt cx="0" cy="1440"/>
            </a:xfrm>
          </p:grpSpPr>
          <p:sp>
            <p:nvSpPr>
              <p:cNvPr id="46" name="Line 1131"/>
              <p:cNvSpPr>
                <a:spLocks noChangeShapeType="1"/>
              </p:cNvSpPr>
              <p:nvPr/>
            </p:nvSpPr>
            <p:spPr bwMode="auto">
              <a:xfrm>
                <a:off x="2160" y="91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132"/>
              <p:cNvSpPr>
                <a:spLocks noChangeShapeType="1"/>
              </p:cNvSpPr>
              <p:nvPr/>
            </p:nvSpPr>
            <p:spPr bwMode="auto">
              <a:xfrm>
                <a:off x="2160" y="129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133"/>
              <p:cNvSpPr>
                <a:spLocks noChangeShapeType="1"/>
              </p:cNvSpPr>
              <p:nvPr/>
            </p:nvSpPr>
            <p:spPr bwMode="auto">
              <a:xfrm>
                <a:off x="2160" y="172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134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" name="Object 1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2387733"/>
                </p:ext>
              </p:extLst>
            </p:nvPr>
          </p:nvGraphicFramePr>
          <p:xfrm>
            <a:off x="7253163" y="4056708"/>
            <a:ext cx="139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330" name="公式" r:id="rId14" imgW="139680" imgH="279360" progId="Equation.3">
                    <p:embed/>
                  </p:oleObj>
                </mc:Choice>
                <mc:Fallback>
                  <p:oleObj name="公式" r:id="rId14" imgW="1396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3163" y="4056708"/>
                          <a:ext cx="1397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1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3088607"/>
                </p:ext>
              </p:extLst>
            </p:nvPr>
          </p:nvGraphicFramePr>
          <p:xfrm>
            <a:off x="8167563" y="4590108"/>
            <a:ext cx="147638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331" name="公式" r:id="rId16" imgW="190440" imgH="279360" progId="Equation.3">
                    <p:embed/>
                  </p:oleObj>
                </mc:Choice>
                <mc:Fallback>
                  <p:oleObj name="公式" r:id="rId16" imgW="1904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7563" y="4590108"/>
                          <a:ext cx="147638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1141"/>
            <p:cNvSpPr>
              <a:spLocks noChangeShapeType="1"/>
            </p:cNvSpPr>
            <p:nvPr/>
          </p:nvSpPr>
          <p:spPr bwMode="auto">
            <a:xfrm>
              <a:off x="8167563" y="4361508"/>
              <a:ext cx="6096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" name="Group 1142"/>
            <p:cNvGrpSpPr>
              <a:grpSpLocks/>
            </p:cNvGrpSpPr>
            <p:nvPr/>
          </p:nvGrpSpPr>
          <p:grpSpPr bwMode="auto">
            <a:xfrm>
              <a:off x="6948363" y="3751908"/>
              <a:ext cx="1219200" cy="1981200"/>
              <a:chOff x="480" y="768"/>
              <a:chExt cx="768" cy="1248"/>
            </a:xfrm>
          </p:grpSpPr>
          <p:sp>
            <p:nvSpPr>
              <p:cNvPr id="55" name="Line 1143"/>
              <p:cNvSpPr>
                <a:spLocks noChangeShapeType="1"/>
              </p:cNvSpPr>
              <p:nvPr/>
            </p:nvSpPr>
            <p:spPr bwMode="auto">
              <a:xfrm>
                <a:off x="480" y="768"/>
                <a:ext cx="76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1144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76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145"/>
              <p:cNvSpPr>
                <a:spLocks noChangeShapeType="1"/>
              </p:cNvSpPr>
              <p:nvPr/>
            </p:nvSpPr>
            <p:spPr bwMode="auto">
              <a:xfrm>
                <a:off x="480" y="1632"/>
                <a:ext cx="76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" name="Line 1146"/>
            <p:cNvSpPr>
              <a:spLocks noChangeShapeType="1"/>
            </p:cNvSpPr>
            <p:nvPr/>
          </p:nvSpPr>
          <p:spPr bwMode="auto">
            <a:xfrm flipH="1">
              <a:off x="6719763" y="4361508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1147"/>
            <p:cNvSpPr>
              <a:spLocks noChangeShapeType="1"/>
            </p:cNvSpPr>
            <p:nvPr/>
          </p:nvSpPr>
          <p:spPr bwMode="auto">
            <a:xfrm flipH="1">
              <a:off x="7786563" y="4361508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" name="Group 1155"/>
            <p:cNvGrpSpPr>
              <a:grpSpLocks/>
            </p:cNvGrpSpPr>
            <p:nvPr/>
          </p:nvGrpSpPr>
          <p:grpSpPr bwMode="auto">
            <a:xfrm>
              <a:off x="8167563" y="3561408"/>
              <a:ext cx="796925" cy="2171700"/>
              <a:chOff x="4320" y="600"/>
              <a:chExt cx="502" cy="1368"/>
            </a:xfrm>
          </p:grpSpPr>
          <p:sp>
            <p:nvSpPr>
              <p:cNvPr id="63" name="Line 1156"/>
              <p:cNvSpPr>
                <a:spLocks noChangeShapeType="1"/>
              </p:cNvSpPr>
              <p:nvPr/>
            </p:nvSpPr>
            <p:spPr bwMode="auto">
              <a:xfrm flipV="1">
                <a:off x="4320" y="600"/>
                <a:ext cx="502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157"/>
              <p:cNvSpPr>
                <a:spLocks noChangeShapeType="1"/>
              </p:cNvSpPr>
              <p:nvPr/>
            </p:nvSpPr>
            <p:spPr bwMode="auto">
              <a:xfrm flipV="1">
                <a:off x="4320" y="1016"/>
                <a:ext cx="502" cy="5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1158"/>
              <p:cNvSpPr>
                <a:spLocks noChangeShapeType="1"/>
              </p:cNvSpPr>
              <p:nvPr/>
            </p:nvSpPr>
            <p:spPr bwMode="auto">
              <a:xfrm flipV="1">
                <a:off x="4320" y="1440"/>
                <a:ext cx="502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19389"/>
              </p:ext>
            </p:extLst>
          </p:nvPr>
        </p:nvGraphicFramePr>
        <p:xfrm>
          <a:off x="2483768" y="4383852"/>
          <a:ext cx="11239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32" name="公式" r:id="rId18" imgW="634680" imgH="177480" progId="Equation.3">
                  <p:embed/>
                </p:oleObj>
              </mc:Choice>
              <mc:Fallback>
                <p:oleObj name="公式" r:id="rId18" imgW="634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383852"/>
                        <a:ext cx="1123950" cy="373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864876" y="4350132"/>
            <a:ext cx="481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k</a:t>
            </a:r>
            <a:r>
              <a:rPr lang="zh-CN" altLang="en-US" sz="2800" dirty="0" smtClean="0"/>
              <a:t>取</a:t>
            </a:r>
            <a:r>
              <a:rPr lang="en-US" altLang="zh-CN" sz="2800" dirty="0" smtClean="0"/>
              <a:t>-1.      </a:t>
            </a:r>
            <a:r>
              <a:rPr lang="zh-CN" altLang="en-US" sz="2800" dirty="0" smtClean="0"/>
              <a:t>最多能看到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级</a:t>
            </a:r>
            <a:endParaRPr lang="zh-CN" altLang="en-US" sz="2800" dirty="0"/>
          </a:p>
        </p:txBody>
      </p:sp>
      <p:graphicFrame>
        <p:nvGraphicFramePr>
          <p:cNvPr id="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831371"/>
              </p:ext>
            </p:extLst>
          </p:nvPr>
        </p:nvGraphicFramePr>
        <p:xfrm>
          <a:off x="538983" y="4943500"/>
          <a:ext cx="3008312" cy="51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33" name="Equation" r:id="rId20" imgW="42670800" imgH="6566760" progId="">
                  <p:embed/>
                </p:oleObj>
              </mc:Choice>
              <mc:Fallback>
                <p:oleObj name="Equation" r:id="rId20" imgW="42670800" imgH="6566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83" y="4943500"/>
                        <a:ext cx="3008312" cy="5199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26428"/>
              </p:ext>
            </p:extLst>
          </p:nvPr>
        </p:nvGraphicFramePr>
        <p:xfrm>
          <a:off x="3864876" y="5001451"/>
          <a:ext cx="811763" cy="44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34" name="Equation" r:id="rId22" imgW="11196360" imgH="5405760" progId="">
                  <p:embed/>
                </p:oleObj>
              </mc:Choice>
              <mc:Fallback>
                <p:oleObj name="Equation" r:id="rId22" imgW="11196360" imgH="540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876" y="5001451"/>
                        <a:ext cx="811763" cy="440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270459"/>
              </p:ext>
            </p:extLst>
          </p:nvPr>
        </p:nvGraphicFramePr>
        <p:xfrm>
          <a:off x="4139951" y="5589240"/>
          <a:ext cx="194977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35" name="Equation" r:id="rId24" imgW="26718120" imgH="5405760" progId="">
                  <p:embed/>
                </p:oleObj>
              </mc:Choice>
              <mc:Fallback>
                <p:oleObj name="Equation" r:id="rId24" imgW="26718120" imgH="540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1" y="5589240"/>
                        <a:ext cx="1949777" cy="4320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67854"/>
              </p:ext>
            </p:extLst>
          </p:nvPr>
        </p:nvGraphicFramePr>
        <p:xfrm>
          <a:off x="1835150" y="6237288"/>
          <a:ext cx="1863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36" name="Equation" r:id="rId26" imgW="24993360" imgH="5405760" progId="Equation.DSMT4">
                  <p:embed/>
                </p:oleObj>
              </mc:Choice>
              <mc:Fallback>
                <p:oleObj name="Equation" r:id="rId26" imgW="24993360" imgH="540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37288"/>
                        <a:ext cx="186372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568792"/>
              </p:ext>
            </p:extLst>
          </p:nvPr>
        </p:nvGraphicFramePr>
        <p:xfrm>
          <a:off x="1547664" y="5589240"/>
          <a:ext cx="149148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37" name="公式" r:id="rId28" imgW="711000" imgH="203040" progId="Equation.3">
                  <p:embed/>
                </p:oleObj>
              </mc:Choice>
              <mc:Fallback>
                <p:oleObj name="公式" r:id="rId28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589240"/>
                        <a:ext cx="1491480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146428"/>
              </p:ext>
            </p:extLst>
          </p:nvPr>
        </p:nvGraphicFramePr>
        <p:xfrm>
          <a:off x="5102771" y="5013176"/>
          <a:ext cx="2267867" cy="375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38" name="公式" r:id="rId30" imgW="1104840" imgH="177480" progId="Equation.3">
                  <p:embed/>
                </p:oleObj>
              </mc:Choice>
              <mc:Fallback>
                <p:oleObj name="公式" r:id="rId30" imgW="1104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771" y="5013176"/>
                        <a:ext cx="2267867" cy="375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668748"/>
              </p:ext>
            </p:extLst>
          </p:nvPr>
        </p:nvGraphicFramePr>
        <p:xfrm>
          <a:off x="4355976" y="1628775"/>
          <a:ext cx="47339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39" name="Equation" r:id="rId32" imgW="2158920" imgH="393480" progId="Equation.DSMT4">
                  <p:embed/>
                </p:oleObj>
              </mc:Choice>
              <mc:Fallback>
                <p:oleObj name="Equation" r:id="rId32" imgW="2158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355976" y="1628775"/>
                        <a:ext cx="473392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5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328417" y="44450"/>
            <a:ext cx="1003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66"/>
                </a:solidFill>
              </a:rPr>
              <a:t>11-35</a:t>
            </a:r>
            <a:endParaRPr lang="en-US" altLang="zh-CN" sz="2800" dirty="0">
              <a:solidFill>
                <a:srgbClr val="FF0066"/>
              </a:solidFill>
            </a:endParaRPr>
          </a:p>
        </p:txBody>
      </p:sp>
      <p:graphicFrame>
        <p:nvGraphicFramePr>
          <p:cNvPr id="92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510485"/>
              </p:ext>
            </p:extLst>
          </p:nvPr>
        </p:nvGraphicFramePr>
        <p:xfrm>
          <a:off x="4857750" y="2150434"/>
          <a:ext cx="21653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09" name="公式" r:id="rId4" imgW="863280" imgH="203040" progId="Equation.3">
                  <p:embed/>
                </p:oleObj>
              </mc:Choice>
              <mc:Fallback>
                <p:oleObj name="公式" r:id="rId4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150434"/>
                        <a:ext cx="2165350" cy="442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1142976" y="2803574"/>
            <a:ext cx="252986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itchFamily="2" charset="-122"/>
              </a:rPr>
              <a:t>第</a:t>
            </a:r>
            <a:r>
              <a:rPr lang="en-US" altLang="zh-CN" sz="2800" dirty="0">
                <a:latin typeface="宋体" pitchFamily="2" charset="-122"/>
              </a:rPr>
              <a:t>4</a:t>
            </a:r>
            <a:r>
              <a:rPr lang="zh-CN" altLang="en-US" sz="2800" dirty="0">
                <a:latin typeface="宋体" pitchFamily="2" charset="-122"/>
              </a:rPr>
              <a:t>级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</a:rPr>
              <a:t>缺级</a:t>
            </a:r>
            <a:r>
              <a:rPr lang="zh-CN" altLang="en-US" sz="2800" dirty="0" smtClean="0">
                <a:latin typeface="宋体" pitchFamily="2" charset="-122"/>
              </a:rPr>
              <a:t>，由</a:t>
            </a:r>
            <a:endParaRPr lang="zh-CN" altLang="en-US" sz="2800" dirty="0">
              <a:latin typeface="宋体" pitchFamily="2" charset="-122"/>
            </a:endParaRPr>
          </a:p>
        </p:txBody>
      </p:sp>
      <p:graphicFrame>
        <p:nvGraphicFramePr>
          <p:cNvPr id="92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85543"/>
              </p:ext>
            </p:extLst>
          </p:nvPr>
        </p:nvGraphicFramePr>
        <p:xfrm>
          <a:off x="1435076" y="4349376"/>
          <a:ext cx="2563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0" name="公式" r:id="rId6" imgW="35772120" imgH="6179760" progId="Equation.3">
                  <p:embed/>
                </p:oleObj>
              </mc:Choice>
              <mc:Fallback>
                <p:oleObj name="公式" r:id="rId6" imgW="35772120" imgH="6179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76" y="4349376"/>
                        <a:ext cx="2563813" cy="500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64120"/>
              </p:ext>
            </p:extLst>
          </p:nvPr>
        </p:nvGraphicFramePr>
        <p:xfrm>
          <a:off x="4267571" y="4348632"/>
          <a:ext cx="3096344" cy="52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1" name="公式" r:id="rId8" imgW="1358900" imgH="228600" progId="Equation.3">
                  <p:embed/>
                </p:oleObj>
              </mc:Choice>
              <mc:Fallback>
                <p:oleObj name="公式" r:id="rId8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571" y="4348632"/>
                        <a:ext cx="3096344" cy="5205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3131840" y="4849996"/>
            <a:ext cx="151216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800" b="0" i="1" dirty="0">
                <a:solidFill>
                  <a:schemeClr val="tx2"/>
                </a:solidFill>
              </a:rPr>
              <a:t>k</a:t>
            </a:r>
            <a:r>
              <a:rPr lang="en-US" altLang="zh-CN" sz="2800" b="0" dirty="0">
                <a:solidFill>
                  <a:schemeClr val="tx2"/>
                </a:solidFill>
              </a:rPr>
              <a:t>=10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1043608" y="6074132"/>
            <a:ext cx="162576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实际</a:t>
            </a:r>
            <a:r>
              <a:rPr lang="en-US" altLang="zh-CN" sz="2800" dirty="0">
                <a:solidFill>
                  <a:schemeClr val="tx2"/>
                </a:solidFill>
              </a:rPr>
              <a:t>15</a:t>
            </a:r>
            <a:r>
              <a:rPr lang="zh-CN" altLang="en-US" sz="2800" dirty="0">
                <a:solidFill>
                  <a:schemeClr val="tx2"/>
                </a:solidFill>
              </a:rPr>
              <a:t>条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043608" y="5373216"/>
            <a:ext cx="691276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宋体" pitchFamily="2" charset="-122"/>
              </a:rPr>
              <a:t>0,±1,±2,±3, ±5, ±6, ±7, ±9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30103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       波长为</a:t>
            </a:r>
            <a:r>
              <a:rPr lang="en-US" altLang="zh-CN" sz="2800" dirty="0" smtClean="0"/>
              <a:t>600nm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单色光垂直入射在一光栅上，第二级</a:t>
            </a:r>
            <a:r>
              <a:rPr lang="zh-CN" altLang="en-US" sz="2800" dirty="0" smtClean="0"/>
              <a:t>主极大出现在                 处</a:t>
            </a:r>
            <a:r>
              <a:rPr lang="zh-CN" altLang="en-US" sz="2800" dirty="0"/>
              <a:t>，第四级缺级．试问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）光栅</a:t>
            </a:r>
            <a:r>
              <a:rPr lang="zh-CN" altLang="en-US" sz="2800" dirty="0"/>
              <a:t>上相邻两缝的间距</a:t>
            </a:r>
            <a:r>
              <a:rPr lang="zh-CN" altLang="en-US" sz="2800" dirty="0" smtClean="0"/>
              <a:t>是多少</a:t>
            </a:r>
            <a:r>
              <a:rPr lang="zh-CN" altLang="en-US" sz="2800" dirty="0"/>
              <a:t>？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）光栅</a:t>
            </a:r>
            <a:r>
              <a:rPr lang="zh-CN" altLang="en-US" sz="2800" dirty="0"/>
              <a:t>上狭缝的宽度有多大</a:t>
            </a:r>
            <a:r>
              <a:rPr lang="zh-CN" altLang="en-US" sz="2800" dirty="0" smtClean="0"/>
              <a:t>？（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）在</a:t>
            </a:r>
            <a:r>
              <a:rPr lang="en-US" altLang="zh-CN" sz="2800" dirty="0" smtClean="0"/>
              <a:t>-90°&lt;</a:t>
            </a:r>
            <a:r>
              <a:rPr lang="en-US" altLang="zh-CN" sz="2800" i="1" dirty="0" smtClean="0"/>
              <a:t>φ</a:t>
            </a:r>
            <a:r>
              <a:rPr lang="en-US" altLang="zh-CN" sz="2800" dirty="0" smtClean="0"/>
              <a:t>&lt;90°</a:t>
            </a:r>
            <a:r>
              <a:rPr lang="zh-CN" altLang="en-US" sz="2800" dirty="0" smtClean="0"/>
              <a:t>范围</a:t>
            </a:r>
            <a:r>
              <a:rPr lang="zh-CN" altLang="en-US" sz="2800" dirty="0"/>
              <a:t>内</a:t>
            </a:r>
            <a:r>
              <a:rPr lang="zh-CN" altLang="en-US" sz="2800" dirty="0" smtClean="0"/>
              <a:t>，实际</a:t>
            </a:r>
            <a:r>
              <a:rPr lang="zh-CN" altLang="en-US" sz="2800" dirty="0"/>
              <a:t>呈现的全部级数．</a:t>
            </a:r>
            <a:endParaRPr lang="zh-CN" altLang="en-US" sz="2800" dirty="0">
              <a:effectLst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203362"/>
              </p:ext>
            </p:extLst>
          </p:nvPr>
        </p:nvGraphicFramePr>
        <p:xfrm>
          <a:off x="3635896" y="540381"/>
          <a:ext cx="1402531" cy="44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2" name="公式" r:id="rId10" imgW="672840" imgH="203040" progId="Equation.3">
                  <p:embed/>
                </p:oleObj>
              </mc:Choice>
              <mc:Fallback>
                <p:oleObj name="公式" r:id="rId10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40381"/>
                        <a:ext cx="1402531" cy="440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26499" y="2151153"/>
            <a:ext cx="864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</a:rPr>
              <a:t>(1)</a:t>
            </a:r>
            <a:endParaRPr lang="zh-CN" altLang="en-US" sz="2800" dirty="0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299670"/>
              </p:ext>
            </p:extLst>
          </p:nvPr>
        </p:nvGraphicFramePr>
        <p:xfrm>
          <a:off x="1525588" y="2215521"/>
          <a:ext cx="18843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3" name="公式" r:id="rId12" imgW="812520" imgH="203040" progId="Equation.3">
                  <p:embed/>
                </p:oleObj>
              </mc:Choice>
              <mc:Fallback>
                <p:oleObj name="公式" r:id="rId12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2215521"/>
                        <a:ext cx="1884362" cy="458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323528" y="2781697"/>
            <a:ext cx="864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</a:rPr>
              <a:t>(2)</a:t>
            </a:r>
            <a:endParaRPr lang="zh-CN" altLang="en-US" sz="2800" dirty="0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86493"/>
              </p:ext>
            </p:extLst>
          </p:nvPr>
        </p:nvGraphicFramePr>
        <p:xfrm>
          <a:off x="3779912" y="2637681"/>
          <a:ext cx="10699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4" name="公式" r:id="rId14" imgW="457200" imgH="393480" progId="Equation.3">
                  <p:embed/>
                </p:oleObj>
              </mc:Choice>
              <mc:Fallback>
                <p:oleObj name="公式" r:id="rId14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637681"/>
                        <a:ext cx="10699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323528" y="4849996"/>
            <a:ext cx="864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</a:rPr>
              <a:t>(3)</a:t>
            </a:r>
            <a:endParaRPr lang="zh-CN" altLang="en-US" sz="2800" dirty="0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625653"/>
              </p:ext>
            </p:extLst>
          </p:nvPr>
        </p:nvGraphicFramePr>
        <p:xfrm>
          <a:off x="1338263" y="4885854"/>
          <a:ext cx="15890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5" name="公式" r:id="rId16" imgW="685800" imgH="215640" progId="Equation.3">
                  <p:embed/>
                </p:oleObj>
              </mc:Choice>
              <mc:Fallback>
                <p:oleObj name="公式" r:id="rId16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4885854"/>
                        <a:ext cx="15890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619071"/>
              </p:ext>
            </p:extLst>
          </p:nvPr>
        </p:nvGraphicFramePr>
        <p:xfrm>
          <a:off x="4860032" y="2636912"/>
          <a:ext cx="12811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6" name="Equation" r:id="rId18" imgW="558720" imgH="393480" progId="Equation.DSMT4">
                  <p:embed/>
                </p:oleObj>
              </mc:Choice>
              <mc:Fallback>
                <p:oleObj name="Equation" r:id="rId18" imgW="5587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636912"/>
                        <a:ext cx="12811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5531"/>
              </p:ext>
            </p:extLst>
          </p:nvPr>
        </p:nvGraphicFramePr>
        <p:xfrm>
          <a:off x="4121794" y="3544937"/>
          <a:ext cx="43386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7" name="Equation" r:id="rId20" imgW="1892160" imgH="393480" progId="Equation.DSMT4">
                  <p:embed/>
                </p:oleObj>
              </mc:Choice>
              <mc:Fallback>
                <p:oleObj name="Equation" r:id="rId20" imgW="189216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794" y="3544937"/>
                        <a:ext cx="43386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3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51394"/>
              </p:ext>
            </p:extLst>
          </p:nvPr>
        </p:nvGraphicFramePr>
        <p:xfrm>
          <a:off x="1619672" y="1844824"/>
          <a:ext cx="1928826" cy="105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70" name="Equation" r:id="rId3" imgW="22406400" imgH="10823760" progId="">
                  <p:embed/>
                </p:oleObj>
              </mc:Choice>
              <mc:Fallback>
                <p:oleObj name="Equation" r:id="rId3" imgW="22406400" imgH="10823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844824"/>
                        <a:ext cx="1928826" cy="1050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79512" y="188640"/>
            <a:ext cx="1003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66"/>
                </a:solidFill>
              </a:rPr>
              <a:t>11-31</a:t>
            </a:r>
            <a:endParaRPr lang="en-US" altLang="zh-CN" sz="2800" dirty="0">
              <a:solidFill>
                <a:srgbClr val="FF0066"/>
              </a:solidFill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695128"/>
              </p:ext>
            </p:extLst>
          </p:nvPr>
        </p:nvGraphicFramePr>
        <p:xfrm>
          <a:off x="1619672" y="3064950"/>
          <a:ext cx="2038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71" name="Equation" r:id="rId5" imgW="26718120" imgH="6953760" progId="">
                  <p:embed/>
                </p:oleObj>
              </mc:Choice>
              <mc:Fallback>
                <p:oleObj name="Equation" r:id="rId5" imgW="26718120" imgH="6953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64950"/>
                        <a:ext cx="2038350" cy="600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36867"/>
              </p:ext>
            </p:extLst>
          </p:nvPr>
        </p:nvGraphicFramePr>
        <p:xfrm>
          <a:off x="1571847" y="3789040"/>
          <a:ext cx="20288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72" name="Equation" r:id="rId7" imgW="28011600" imgH="11984760" progId="">
                  <p:embed/>
                </p:oleObj>
              </mc:Choice>
              <mc:Fallback>
                <p:oleObj name="Equation" r:id="rId7" imgW="28011600" imgH="11984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847" y="3789040"/>
                        <a:ext cx="202882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072066" y="3195646"/>
            <a:ext cx="3641725" cy="1447800"/>
            <a:chOff x="3274" y="2736"/>
            <a:chExt cx="2294" cy="912"/>
          </a:xfrm>
        </p:grpSpPr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573" y="2928"/>
              <a:ext cx="96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3456" y="2976"/>
              <a:ext cx="192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3456" y="3024"/>
              <a:ext cx="192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Oval 21" descr="宽上对角线"/>
            <p:cNvSpPr>
              <a:spLocks noChangeArrowheads="1"/>
            </p:cNvSpPr>
            <p:nvPr/>
          </p:nvSpPr>
          <p:spPr bwMode="auto">
            <a:xfrm>
              <a:off x="5184" y="2832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2" descr="宽下对角线"/>
            <p:cNvSpPr>
              <a:spLocks noChangeArrowheads="1"/>
            </p:cNvSpPr>
            <p:nvPr/>
          </p:nvSpPr>
          <p:spPr bwMode="auto">
            <a:xfrm>
              <a:off x="5184" y="3024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3456" y="3408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579" y="3408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4099" y="3504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456" y="3504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" name="Object 27"/>
            <p:cNvGraphicFramePr>
              <a:graphicFrameLocks noChangeAspect="1"/>
            </p:cNvGraphicFramePr>
            <p:nvPr/>
          </p:nvGraphicFramePr>
          <p:xfrm>
            <a:off x="3408" y="2736"/>
            <a:ext cx="19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373" name="Equation" r:id="rId9" imgW="5591520" imgH="6566760" progId="Equation.3">
                    <p:embed/>
                  </p:oleObj>
                </mc:Choice>
                <mc:Fallback>
                  <p:oleObj name="Equation" r:id="rId9" imgW="5591520" imgH="6566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736"/>
                          <a:ext cx="197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8"/>
            <p:cNvGraphicFramePr>
              <a:graphicFrameLocks noChangeAspect="1"/>
            </p:cNvGraphicFramePr>
            <p:nvPr/>
          </p:nvGraphicFramePr>
          <p:xfrm>
            <a:off x="3456" y="3216"/>
            <a:ext cx="21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374" name="Equation" r:id="rId11" imgW="6022800" imgH="6566760" progId="Equation.3">
                    <p:embed/>
                  </p:oleObj>
                </mc:Choice>
                <mc:Fallback>
                  <p:oleObj name="Equation" r:id="rId11" imgW="6022800" imgH="6566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16"/>
                          <a:ext cx="212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9"/>
            <p:cNvGraphicFramePr>
              <a:graphicFrameLocks noChangeAspect="1"/>
            </p:cNvGraphicFramePr>
            <p:nvPr/>
          </p:nvGraphicFramePr>
          <p:xfrm>
            <a:off x="3274" y="3049"/>
            <a:ext cx="27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375" name="Equation" r:id="rId13" imgW="7747200" imgH="5405760" progId="Equation.3">
                    <p:embed/>
                  </p:oleObj>
                </mc:Choice>
                <mc:Fallback>
                  <p:oleObj name="Equation" r:id="rId13" imgW="7747200" imgH="5405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" y="3049"/>
                          <a:ext cx="273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0"/>
            <p:cNvGraphicFramePr>
              <a:graphicFrameLocks noChangeAspect="1"/>
            </p:cNvGraphicFramePr>
            <p:nvPr/>
          </p:nvGraphicFramePr>
          <p:xfrm>
            <a:off x="3792" y="3036"/>
            <a:ext cx="16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376" name="Equation" r:id="rId15" imgW="5591520" imgH="6953760" progId="Equation.3">
                    <p:embed/>
                  </p:oleObj>
                </mc:Choice>
                <mc:Fallback>
                  <p:oleObj name="Equation" r:id="rId15" imgW="5591520" imgH="6953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036"/>
                          <a:ext cx="164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1"/>
            <p:cNvGraphicFramePr>
              <a:graphicFrameLocks noChangeAspect="1"/>
            </p:cNvGraphicFramePr>
            <p:nvPr/>
          </p:nvGraphicFramePr>
          <p:xfrm>
            <a:off x="4894" y="3153"/>
            <a:ext cx="16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377" name="Equation" r:id="rId17" imgW="215640" imgH="278280" progId="Equation.3">
                    <p:embed/>
                  </p:oleObj>
                </mc:Choice>
                <mc:Fallback>
                  <p:oleObj name="Equation" r:id="rId17" imgW="215640" imgH="27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" y="3153"/>
                          <a:ext cx="164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2"/>
            <p:cNvGraphicFramePr>
              <a:graphicFrameLocks noChangeAspect="1"/>
            </p:cNvGraphicFramePr>
            <p:nvPr/>
          </p:nvGraphicFramePr>
          <p:xfrm>
            <a:off x="3926" y="3433"/>
            <a:ext cx="8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378" name="Equation" r:id="rId19" imgW="3004560" imgH="5405760" progId="Equation.3">
                    <p:embed/>
                  </p:oleObj>
                </mc:Choice>
                <mc:Fallback>
                  <p:oleObj name="Equation" r:id="rId19" imgW="3004560" imgH="5405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3433"/>
                          <a:ext cx="88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Arc 33"/>
          <p:cNvSpPr>
            <a:spLocks/>
          </p:cNvSpPr>
          <p:nvPr/>
        </p:nvSpPr>
        <p:spPr bwMode="auto">
          <a:xfrm>
            <a:off x="7929586" y="3714752"/>
            <a:ext cx="45719" cy="214314"/>
          </a:xfrm>
          <a:custGeom>
            <a:avLst/>
            <a:gdLst>
              <a:gd name="T0" fmla="*/ 0 w 21600"/>
              <a:gd name="T1" fmla="*/ 0 h 21600"/>
              <a:gd name="T2" fmla="*/ 51815958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rc 34"/>
          <p:cNvSpPr>
            <a:spLocks/>
          </p:cNvSpPr>
          <p:nvPr/>
        </p:nvSpPr>
        <p:spPr bwMode="auto">
          <a:xfrm rot="10800000">
            <a:off x="6340488" y="3729046"/>
            <a:ext cx="88900" cy="152400"/>
          </a:xfrm>
          <a:custGeom>
            <a:avLst/>
            <a:gdLst>
              <a:gd name="T0" fmla="*/ 0 w 25204"/>
              <a:gd name="T1" fmla="*/ 1860936987 h 21600"/>
              <a:gd name="T2" fmla="*/ 603848456 w 25204"/>
              <a:gd name="T3" fmla="*/ 2147483647 h 21600"/>
              <a:gd name="T4" fmla="*/ 86345280 w 25204"/>
              <a:gd name="T5" fmla="*/ 2147483647 h 21600"/>
              <a:gd name="T6" fmla="*/ 0 60000 65536"/>
              <a:gd name="T7" fmla="*/ 0 60000 65536"/>
              <a:gd name="T8" fmla="*/ 0 60000 65536"/>
              <a:gd name="T9" fmla="*/ 0 w 25204"/>
              <a:gd name="T10" fmla="*/ 0 h 21600"/>
              <a:gd name="T11" fmla="*/ 25204 w 252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04" h="21600" fill="none" extrusionOk="0">
                <a:moveTo>
                  <a:pt x="-1" y="302"/>
                </a:moveTo>
                <a:cubicBezTo>
                  <a:pt x="1190" y="101"/>
                  <a:pt x="2396" y="-1"/>
                  <a:pt x="3604" y="0"/>
                </a:cubicBezTo>
                <a:cubicBezTo>
                  <a:pt x="15533" y="0"/>
                  <a:pt x="25204" y="9670"/>
                  <a:pt x="25204" y="21600"/>
                </a:cubicBezTo>
              </a:path>
              <a:path w="25204" h="21600" stroke="0" extrusionOk="0">
                <a:moveTo>
                  <a:pt x="-1" y="302"/>
                </a:moveTo>
                <a:cubicBezTo>
                  <a:pt x="1190" y="101"/>
                  <a:pt x="2396" y="-1"/>
                  <a:pt x="3604" y="0"/>
                </a:cubicBezTo>
                <a:cubicBezTo>
                  <a:pt x="15533" y="0"/>
                  <a:pt x="25204" y="9670"/>
                  <a:pt x="25204" y="21600"/>
                </a:cubicBezTo>
                <a:lnTo>
                  <a:pt x="3604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519" y="205574"/>
            <a:ext cx="84622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    迎面而来</a:t>
            </a:r>
            <a:r>
              <a:rPr lang="zh-CN" altLang="en-US" sz="2800" dirty="0"/>
              <a:t>的一辆汽车的两车头灯相距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1.0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，问</a:t>
            </a:r>
            <a:r>
              <a:rPr lang="zh-CN" altLang="en-US" sz="2800" dirty="0"/>
              <a:t>在汽车离人</a:t>
            </a:r>
            <a:r>
              <a:rPr lang="zh-CN" altLang="en-US" sz="2800" dirty="0" smtClean="0"/>
              <a:t>多远</a:t>
            </a:r>
            <a:r>
              <a:rPr lang="zh-CN" altLang="en-US" sz="2800" dirty="0"/>
              <a:t>时</a:t>
            </a:r>
            <a:r>
              <a:rPr lang="zh-CN" altLang="en-US" sz="2800" dirty="0" smtClean="0"/>
              <a:t>，它们</a:t>
            </a:r>
            <a:r>
              <a:rPr lang="zh-CN" altLang="en-US" sz="2800" dirty="0"/>
              <a:t>刚能为人眼所分辨</a:t>
            </a:r>
            <a:r>
              <a:rPr lang="zh-CN" altLang="en-US" sz="2800" dirty="0" smtClean="0"/>
              <a:t>？</a:t>
            </a:r>
            <a:r>
              <a:rPr lang="zh-CN" altLang="en-US" sz="2800" dirty="0"/>
              <a:t> </a:t>
            </a:r>
            <a:r>
              <a:rPr lang="zh-CN" altLang="en-US" sz="2800" dirty="0" smtClean="0"/>
              <a:t>设</a:t>
            </a:r>
            <a:r>
              <a:rPr lang="zh-CN" altLang="en-US" sz="2800" dirty="0"/>
              <a:t>瞳孔直径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3.0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mm</a:t>
            </a:r>
            <a:r>
              <a:rPr lang="zh-CN" altLang="en-US" sz="2800" dirty="0" smtClean="0"/>
              <a:t>，光</a:t>
            </a:r>
            <a:r>
              <a:rPr lang="zh-CN" altLang="en-US" sz="2800" dirty="0"/>
              <a:t>在空气中的</a:t>
            </a:r>
            <a:r>
              <a:rPr lang="zh-CN" altLang="en-US" sz="2800" dirty="0" smtClean="0"/>
              <a:t>波长</a:t>
            </a:r>
            <a:r>
              <a:rPr lang="en-US" altLang="zh-CN" sz="2800" dirty="0" smtClean="0"/>
              <a:t>λ=500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nm</a:t>
            </a:r>
            <a:r>
              <a:rPr lang="zh-CN" altLang="en-US" sz="2800" dirty="0" smtClean="0"/>
              <a:t>．</a:t>
            </a:r>
            <a:endParaRPr lang="zh-CN" altLang="en-US" sz="2800" dirty="0">
              <a:effectLst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18984"/>
              </p:ext>
            </p:extLst>
          </p:nvPr>
        </p:nvGraphicFramePr>
        <p:xfrm>
          <a:off x="1473200" y="5013325"/>
          <a:ext cx="26606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79" name="公式" r:id="rId21" imgW="1206360" imgH="393480" progId="Equation.3">
                  <p:embed/>
                </p:oleObj>
              </mc:Choice>
              <mc:Fallback>
                <p:oleObj name="公式" r:id="rId21" imgW="1206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013325"/>
                        <a:ext cx="266065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9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251520" y="260648"/>
            <a:ext cx="1119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11-36</a:t>
            </a:r>
            <a:endParaRPr lang="en-US" altLang="zh-CN" sz="3200" dirty="0">
              <a:solidFill>
                <a:srgbClr val="FF006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332656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      以</a:t>
            </a:r>
            <a:r>
              <a:rPr lang="zh-CN" altLang="en-US" sz="2800" dirty="0"/>
              <a:t>波长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0.11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nm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射线</a:t>
            </a:r>
            <a:r>
              <a:rPr lang="zh-CN" altLang="en-US" sz="2800" dirty="0"/>
              <a:t>照射岩盐晶体，实验测</a:t>
            </a:r>
            <a:r>
              <a:rPr lang="zh-CN" altLang="en-US" sz="2800" dirty="0" smtClean="0"/>
              <a:t>得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射线与</a:t>
            </a:r>
            <a:r>
              <a:rPr lang="zh-CN" altLang="en-US" sz="2800" dirty="0"/>
              <a:t>晶面夹角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11.5°</a:t>
            </a:r>
            <a:r>
              <a:rPr lang="zh-CN" altLang="en-US" sz="2800" dirty="0" smtClean="0"/>
              <a:t>时</a:t>
            </a:r>
            <a:r>
              <a:rPr lang="zh-CN" altLang="en-US" sz="2800" dirty="0"/>
              <a:t>获得第一级反射极大．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）岩盐</a:t>
            </a:r>
            <a:r>
              <a:rPr lang="zh-CN" altLang="en-US" sz="2800" dirty="0"/>
              <a:t>晶体原子平面之间 </a:t>
            </a:r>
            <a:r>
              <a:rPr lang="zh-CN" altLang="en-US" sz="2800" dirty="0" smtClean="0"/>
              <a:t>的间距</a:t>
            </a:r>
            <a:r>
              <a:rPr lang="en-US" altLang="zh-CN" sz="2800" i="1" dirty="0" smtClean="0"/>
              <a:t>d</a:t>
            </a:r>
            <a:r>
              <a:rPr lang="zh-CN" altLang="en-US" sz="2800" dirty="0" smtClean="0"/>
              <a:t>为</a:t>
            </a:r>
            <a:r>
              <a:rPr lang="zh-CN" altLang="en-US" sz="2800" dirty="0"/>
              <a:t>多大</a:t>
            </a:r>
            <a:r>
              <a:rPr lang="zh-CN" altLang="en-US" sz="2800" dirty="0" smtClean="0"/>
              <a:t>？（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）如</a:t>
            </a:r>
            <a:r>
              <a:rPr lang="zh-CN" altLang="en-US" sz="2800" dirty="0"/>
              <a:t>以另一束待</a:t>
            </a:r>
            <a:r>
              <a:rPr lang="zh-CN" altLang="en-US" sz="2800" dirty="0" smtClean="0"/>
              <a:t>测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射线</a:t>
            </a:r>
            <a:r>
              <a:rPr lang="zh-CN" altLang="en-US" sz="2800" dirty="0"/>
              <a:t>照射，测</a:t>
            </a:r>
            <a:r>
              <a:rPr lang="zh-CN" altLang="en-US" sz="2800" dirty="0" smtClean="0"/>
              <a:t>得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射线</a:t>
            </a:r>
            <a:r>
              <a:rPr lang="zh-CN" altLang="en-US" sz="2800" dirty="0"/>
              <a:t>与</a:t>
            </a:r>
            <a:r>
              <a:rPr lang="zh-CN" altLang="en-US" sz="2800" dirty="0" smtClean="0"/>
              <a:t>晶面</a:t>
            </a:r>
            <a:r>
              <a:rPr lang="zh-CN" altLang="en-US" sz="2800" dirty="0"/>
              <a:t>夹角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17.5°</a:t>
            </a:r>
            <a:r>
              <a:rPr lang="zh-CN" altLang="en-US" sz="2800" dirty="0" smtClean="0"/>
              <a:t>时</a:t>
            </a:r>
            <a:r>
              <a:rPr lang="zh-CN" altLang="en-US" sz="2800" dirty="0"/>
              <a:t>获得第一级反射光极大，求</a:t>
            </a:r>
            <a:r>
              <a:rPr lang="zh-CN" altLang="en-US" sz="2800" dirty="0" smtClean="0"/>
              <a:t>该</a:t>
            </a:r>
            <a:r>
              <a:rPr lang="en-US" altLang="zh-CN" sz="2800" dirty="0" smtClean="0"/>
              <a:t>X</a:t>
            </a:r>
            <a:r>
              <a:rPr lang="en-US" altLang="zh-CN" sz="2800" dirty="0"/>
              <a:t> </a:t>
            </a:r>
            <a:r>
              <a:rPr lang="zh-CN" altLang="en-US" sz="2800" dirty="0" smtClean="0"/>
              <a:t>射线</a:t>
            </a:r>
            <a:r>
              <a:rPr lang="zh-CN" altLang="en-US" sz="2800" dirty="0"/>
              <a:t>的波长．</a:t>
            </a:r>
            <a:endParaRPr lang="zh-CN" altLang="en-US" sz="2800" dirty="0">
              <a:effectLst/>
            </a:endParaRPr>
          </a:p>
        </p:txBody>
      </p:sp>
      <p:graphicFrame>
        <p:nvGraphicFramePr>
          <p:cNvPr id="57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00018"/>
              </p:ext>
            </p:extLst>
          </p:nvPr>
        </p:nvGraphicFramePr>
        <p:xfrm>
          <a:off x="1979712" y="3318604"/>
          <a:ext cx="1800200" cy="35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6" name="Equation" r:id="rId3" imgW="1346040" imgH="253800" progId="Equation.3">
                  <p:embed/>
                </p:oleObj>
              </mc:Choice>
              <mc:Fallback>
                <p:oleObj name="Equation" r:id="rId3" imgW="1346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18604"/>
                        <a:ext cx="1800200" cy="35573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/>
          <p:cNvSpPr/>
          <p:nvPr/>
        </p:nvSpPr>
        <p:spPr>
          <a:xfrm>
            <a:off x="899592" y="3230407"/>
            <a:ext cx="864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(1)</a:t>
            </a:r>
            <a:endParaRPr lang="zh-CN" altLang="en-US" sz="2800" dirty="0"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719993"/>
              </p:ext>
            </p:extLst>
          </p:nvPr>
        </p:nvGraphicFramePr>
        <p:xfrm>
          <a:off x="5148064" y="3284984"/>
          <a:ext cx="792088" cy="43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7" name="公式" r:id="rId5" imgW="342720" imgH="177480" progId="Equation.3">
                  <p:embed/>
                </p:oleObj>
              </mc:Choice>
              <mc:Fallback>
                <p:oleObj name="公式" r:id="rId5" imgW="342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284984"/>
                        <a:ext cx="792088" cy="43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67401"/>
              </p:ext>
            </p:extLst>
          </p:nvPr>
        </p:nvGraphicFramePr>
        <p:xfrm>
          <a:off x="1859533" y="3933056"/>
          <a:ext cx="27844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8" name="公式" r:id="rId7" imgW="1384200" imgH="393480" progId="Equation.3">
                  <p:embed/>
                </p:oleObj>
              </mc:Choice>
              <mc:Fallback>
                <p:oleObj name="公式" r:id="rId7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533" y="3933056"/>
                        <a:ext cx="27844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矩形 60"/>
          <p:cNvSpPr/>
          <p:nvPr/>
        </p:nvSpPr>
        <p:spPr>
          <a:xfrm>
            <a:off x="899592" y="5066020"/>
            <a:ext cx="864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(2)</a:t>
            </a:r>
            <a:endParaRPr lang="zh-CN" altLang="en-US" sz="2800" dirty="0">
              <a:effectLst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622683"/>
              </p:ext>
            </p:extLst>
          </p:nvPr>
        </p:nvGraphicFramePr>
        <p:xfrm>
          <a:off x="1848991" y="5157192"/>
          <a:ext cx="3083049" cy="39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9" name="公式" r:id="rId9" imgW="1460160" imgH="177480" progId="Equation.3">
                  <p:embed/>
                </p:oleObj>
              </mc:Choice>
              <mc:Fallback>
                <p:oleObj name="公式" r:id="rId9" imgW="1460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991" y="5157192"/>
                        <a:ext cx="3083049" cy="391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8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51520" y="188640"/>
            <a:ext cx="1296144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11-38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6" y="188640"/>
            <a:ext cx="88569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      使自然光通过两个偏振化方向相交</a:t>
            </a:r>
            <a:r>
              <a:rPr lang="en-US" altLang="zh-CN" sz="2800" dirty="0" smtClean="0"/>
              <a:t>60</a:t>
            </a:r>
            <a:r>
              <a:rPr lang="zh-CN" altLang="en-US" sz="2800" dirty="0" smtClean="0"/>
              <a:t>度的偏振片，透射光强为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，今在这两个偏振片之间插入另一偏振片，它的方向与前两个偏振片均成</a:t>
            </a:r>
            <a:r>
              <a:rPr lang="en-US" altLang="zh-CN" sz="2800" dirty="0" smtClean="0"/>
              <a:t>30</a:t>
            </a:r>
            <a:r>
              <a:rPr lang="zh-CN" altLang="en-US" sz="2800" dirty="0" smtClean="0"/>
              <a:t>度角，则透射光强为多少？</a:t>
            </a:r>
            <a:endParaRPr lang="zh-CN" altLang="en-US" sz="2800" dirty="0">
              <a:effectLst/>
            </a:endParaRPr>
          </a:p>
        </p:txBody>
      </p:sp>
      <p:grpSp>
        <p:nvGrpSpPr>
          <p:cNvPr id="5" name="Group 1102"/>
          <p:cNvGrpSpPr>
            <a:grpSpLocks/>
          </p:cNvGrpSpPr>
          <p:nvPr/>
        </p:nvGrpSpPr>
        <p:grpSpPr bwMode="auto">
          <a:xfrm>
            <a:off x="6516214" y="1920207"/>
            <a:ext cx="1870107" cy="1895476"/>
            <a:chOff x="4176" y="1309"/>
            <a:chExt cx="1306" cy="1194"/>
          </a:xfrm>
        </p:grpSpPr>
        <p:graphicFrame>
          <p:nvGraphicFramePr>
            <p:cNvPr id="6" name="Object 1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305326"/>
                </p:ext>
              </p:extLst>
            </p:nvPr>
          </p:nvGraphicFramePr>
          <p:xfrm>
            <a:off x="5216" y="1687"/>
            <a:ext cx="26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39" name="Equation" r:id="rId3" imgW="304560" imgH="368280" progId="Equation.3">
                    <p:embed/>
                  </p:oleObj>
                </mc:Choice>
                <mc:Fallback>
                  <p:oleObj name="Equation" r:id="rId3" imgW="3045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1687"/>
                          <a:ext cx="26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1105"/>
            <p:cNvSpPr>
              <a:spLocks noChangeShapeType="1"/>
            </p:cNvSpPr>
            <p:nvPr/>
          </p:nvSpPr>
          <p:spPr bwMode="auto">
            <a:xfrm>
              <a:off x="4591" y="1477"/>
              <a:ext cx="0" cy="1019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" name="Line 1106"/>
            <p:cNvSpPr>
              <a:spLocks noChangeShapeType="1"/>
            </p:cNvSpPr>
            <p:nvPr/>
          </p:nvSpPr>
          <p:spPr bwMode="auto">
            <a:xfrm flipV="1">
              <a:off x="4277" y="1530"/>
              <a:ext cx="767" cy="9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" name="Line 1107"/>
            <p:cNvSpPr>
              <a:spLocks noChangeShapeType="1"/>
            </p:cNvSpPr>
            <p:nvPr/>
          </p:nvSpPr>
          <p:spPr bwMode="auto">
            <a:xfrm flipV="1">
              <a:off x="4176" y="1888"/>
              <a:ext cx="1015" cy="37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1" name="Object 1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241438"/>
                </p:ext>
              </p:extLst>
            </p:nvPr>
          </p:nvGraphicFramePr>
          <p:xfrm>
            <a:off x="5063" y="1309"/>
            <a:ext cx="25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40" name="Equation" r:id="rId5" imgW="291960" imgH="380880" progId="Equation.3">
                    <p:embed/>
                  </p:oleObj>
                </mc:Choice>
                <mc:Fallback>
                  <p:oleObj name="Equation" r:id="rId5" imgW="2919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3" y="1309"/>
                          <a:ext cx="25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09"/>
            <p:cNvGraphicFramePr>
              <a:graphicFrameLocks noChangeAspect="1"/>
            </p:cNvGraphicFramePr>
            <p:nvPr/>
          </p:nvGraphicFramePr>
          <p:xfrm>
            <a:off x="4315" y="1322"/>
            <a:ext cx="23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41" name="Equation" r:id="rId7" imgW="266400" imgH="368280" progId="Equation.3">
                    <p:embed/>
                  </p:oleObj>
                </mc:Choice>
                <mc:Fallback>
                  <p:oleObj name="Equation" r:id="rId7" imgW="2664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1322"/>
                          <a:ext cx="23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rc 1110"/>
            <p:cNvSpPr>
              <a:spLocks/>
            </p:cNvSpPr>
            <p:nvPr/>
          </p:nvSpPr>
          <p:spPr bwMode="auto">
            <a:xfrm>
              <a:off x="4591" y="1849"/>
              <a:ext cx="139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25"/>
                <a:gd name="T1" fmla="*/ 0 h 21600"/>
                <a:gd name="T2" fmla="*/ 21525 w 21525"/>
                <a:gd name="T3" fmla="*/ 19806 h 21600"/>
                <a:gd name="T4" fmla="*/ 0 w 215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25" h="21600" fill="none" extrusionOk="0">
                  <a:moveTo>
                    <a:pt x="0" y="0"/>
                  </a:moveTo>
                  <a:cubicBezTo>
                    <a:pt x="11233" y="0"/>
                    <a:pt x="20592" y="8610"/>
                    <a:pt x="21525" y="19805"/>
                  </a:cubicBezTo>
                </a:path>
                <a:path w="21525" h="21600" stroke="0" extrusionOk="0">
                  <a:moveTo>
                    <a:pt x="0" y="0"/>
                  </a:moveTo>
                  <a:cubicBezTo>
                    <a:pt x="11233" y="0"/>
                    <a:pt x="20592" y="8610"/>
                    <a:pt x="21525" y="1980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11250"/>
              </p:ext>
            </p:extLst>
          </p:nvPr>
        </p:nvGraphicFramePr>
        <p:xfrm>
          <a:off x="7123565" y="2517140"/>
          <a:ext cx="371881" cy="2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2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23565" y="2517140"/>
                        <a:ext cx="371881" cy="26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964773"/>
              </p:ext>
            </p:extLst>
          </p:nvPr>
        </p:nvGraphicFramePr>
        <p:xfrm>
          <a:off x="899592" y="2313294"/>
          <a:ext cx="2964646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3" name="Equation" r:id="rId11" imgW="1257120" imgH="393480" progId="Equation.DSMT4">
                  <p:embed/>
                </p:oleObj>
              </mc:Choice>
              <mc:Fallback>
                <p:oleObj name="Equation" r:id="rId11" imgW="1257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9592" y="2313294"/>
                        <a:ext cx="2964646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63735"/>
              </p:ext>
            </p:extLst>
          </p:nvPr>
        </p:nvGraphicFramePr>
        <p:xfrm>
          <a:off x="626219" y="3644900"/>
          <a:ext cx="52419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4" name="Equation" r:id="rId13" imgW="2222280" imgH="393480" progId="Equation.DSMT4">
                  <p:embed/>
                </p:oleObj>
              </mc:Choice>
              <mc:Fallback>
                <p:oleObj name="Equation" r:id="rId13" imgW="2222280" imgH="39348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19" y="3644900"/>
                        <a:ext cx="52419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0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9904" y="197024"/>
            <a:ext cx="1296144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11-39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96" y="188640"/>
            <a:ext cx="88569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      一束光说自然光和线偏振光的混合，当它通过一偏振片时，发现透射光的强度取决于偏振片的取向，其强度可以变化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倍，求入射光中两种光的强度各占总入射光强度的几分之几。</a:t>
            </a:r>
            <a:endParaRPr lang="zh-CN" altLang="en-US" sz="2800" dirty="0">
              <a:effectLst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62690"/>
              </p:ext>
            </p:extLst>
          </p:nvPr>
        </p:nvGraphicFramePr>
        <p:xfrm>
          <a:off x="233237" y="2443732"/>
          <a:ext cx="8731251" cy="3361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0" name="Equation" r:id="rId3" imgW="3365280" imgH="1295280" progId="Equation.DSMT4">
                  <p:embed/>
                </p:oleObj>
              </mc:Choice>
              <mc:Fallback>
                <p:oleObj name="Equation" r:id="rId3" imgW="3365280" imgH="129528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7" y="2443732"/>
                        <a:ext cx="8731251" cy="3361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0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8">
        <a:dk1>
          <a:srgbClr val="000000"/>
        </a:dk1>
        <a:lt1>
          <a:srgbClr val="FFFFFF"/>
        </a:lt1>
        <a:dk2>
          <a:srgbClr val="FF3300"/>
        </a:dk2>
        <a:lt2>
          <a:srgbClr val="000000"/>
        </a:lt2>
        <a:accent1>
          <a:srgbClr val="0000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007300"/>
        </a:accent6>
        <a:hlink>
          <a:srgbClr val="FF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Designs\CDESIGNA.POT</Template>
  <TotalTime>9627</TotalTime>
  <Words>284</Words>
  <Application>Microsoft Office PowerPoint</Application>
  <PresentationFormat>全屏显示(4:3)</PresentationFormat>
  <Paragraphs>29</Paragraphs>
  <Slides>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CDESIGNA</vt:lpstr>
      <vt:lpstr>Equation</vt:lpstr>
      <vt:lpstr>公式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生命科学学院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zyp</dc:creator>
  <cp:lastModifiedBy>陈殿勇</cp:lastModifiedBy>
  <cp:revision>449</cp:revision>
  <cp:lastPrinted>2018-11-08T07:45:26Z</cp:lastPrinted>
  <dcterms:created xsi:type="dcterms:W3CDTF">2001-10-18T05:55:54Z</dcterms:created>
  <dcterms:modified xsi:type="dcterms:W3CDTF">2020-11-29T11:27:18Z</dcterms:modified>
</cp:coreProperties>
</file>