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1" r:id="rId4"/>
    <p:sldId id="262" r:id="rId5"/>
    <p:sldId id="259" r:id="rId6"/>
    <p:sldId id="263" r:id="rId7"/>
    <p:sldId id="264" r:id="rId8"/>
    <p:sldId id="260" r:id="rId9"/>
    <p:sldId id="265" r:id="rId10"/>
    <p:sldId id="267" r:id="rId11"/>
    <p:sldId id="268" r:id="rId12"/>
    <p:sldId id="25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8DDA-8621-448B-AA89-3E142A14AB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9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167E-0B97-4D40-955D-3AA766F8DD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4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D9D-86DC-471D-957C-1C1C6D8B81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1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05A6-BCDD-4620-B2EA-61874BA6E74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5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0478-9DC6-4FE7-A9FF-486D866466F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6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C10ED-8081-4808-900C-D116A964A9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8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1AF8-F1C2-4EFB-8CCB-CAEF2EAC294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60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279F3-9627-4B9B-B344-6D3814CA7F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B0B29-5B13-45AC-8FDF-F64948DE32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94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9EFDB-F46F-4703-8F0D-BCDE307FEC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93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5DC3-14B3-4633-8551-C35616FEBE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D17906-7B38-4A52-898A-CBBDF8452FCC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96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82" y="529189"/>
            <a:ext cx="887391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12-1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处于平衡态的一瓶氦气和一瓶氮气的分子数密度相同，分子的平均平动动能相同，则它们（       ）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）温度、压强均不相同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）温度相同，但氦气压强大于氮气的压强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温度、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压强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都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相同</a:t>
            </a:r>
            <a:endParaRPr kumimoji="1" lang="zh-CN" altLang="en-US" sz="2800" b="1" dirty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D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温度相同，但氦气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压强小于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氮气的压强</a:t>
            </a: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7223992" y="1052736"/>
            <a:ext cx="444352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C</a:t>
            </a:r>
            <a:endParaRPr kumimoji="1" lang="en-US" altLang="zh-CN" sz="2800" b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99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82" y="260648"/>
            <a:ext cx="88739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12-29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目前实验室获得的极限真空约为                        ，这与距地球表面                      处的压强大致相等。而电视机显像管的真空度为                        ，试求在            时这两种不同压强下单位体积中的分子数及分子的平均自由程（设                              ）。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418116"/>
              </p:ext>
            </p:extLst>
          </p:nvPr>
        </p:nvGraphicFramePr>
        <p:xfrm>
          <a:off x="6563716" y="297031"/>
          <a:ext cx="2159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716" y="297031"/>
                        <a:ext cx="2159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339410"/>
              </p:ext>
            </p:extLst>
          </p:nvPr>
        </p:nvGraphicFramePr>
        <p:xfrm>
          <a:off x="7597094" y="1376393"/>
          <a:ext cx="9604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5" imgW="406080" imgH="177480" progId="Equation.DSMT4">
                  <p:embed/>
                </p:oleObj>
              </mc:Choice>
              <mc:Fallback>
                <p:oleObj name="Equation" r:id="rId5" imgW="406080" imgH="177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094" y="1376393"/>
                        <a:ext cx="9604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66272"/>
              </p:ext>
            </p:extLst>
          </p:nvPr>
        </p:nvGraphicFramePr>
        <p:xfrm>
          <a:off x="2903941" y="824960"/>
          <a:ext cx="18589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7" imgW="787320" imgH="203040" progId="Equation.DSMT4">
                  <p:embed/>
                </p:oleObj>
              </mc:Choice>
              <mc:Fallback>
                <p:oleObj name="Equation" r:id="rId7" imgW="78732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941" y="824960"/>
                        <a:ext cx="18589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938034"/>
              </p:ext>
            </p:extLst>
          </p:nvPr>
        </p:nvGraphicFramePr>
        <p:xfrm>
          <a:off x="3980625" y="1336738"/>
          <a:ext cx="20685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9" imgW="876240" imgH="203040" progId="Equation.DSMT4">
                  <p:embed/>
                </p:oleObj>
              </mc:Choice>
              <mc:Fallback>
                <p:oleObj name="Equation" r:id="rId9" imgW="87624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625" y="1336738"/>
                        <a:ext cx="20685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44748"/>
              </p:ext>
            </p:extLst>
          </p:nvPr>
        </p:nvGraphicFramePr>
        <p:xfrm>
          <a:off x="1861759" y="2348880"/>
          <a:ext cx="2578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1" imgW="1091880" imgH="203040" progId="Equation.DSMT4">
                  <p:embed/>
                </p:oleObj>
              </mc:Choice>
              <mc:Fallback>
                <p:oleObj name="Equation" r:id="rId11" imgW="109188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759" y="2348880"/>
                        <a:ext cx="25781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92416"/>
              </p:ext>
            </p:extLst>
          </p:nvPr>
        </p:nvGraphicFramePr>
        <p:xfrm>
          <a:off x="1115616" y="3068960"/>
          <a:ext cx="65913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3" imgW="2793960" imgH="990360" progId="Equation.DSMT4">
                  <p:embed/>
                </p:oleObj>
              </mc:Choice>
              <mc:Fallback>
                <p:oleObj name="Equation" r:id="rId13" imgW="2793960" imgH="990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068960"/>
                        <a:ext cx="65913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0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449686" y="659160"/>
            <a:ext cx="8460825" cy="609601"/>
            <a:chOff x="362" y="528"/>
            <a:chExt cx="5354" cy="384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62" y="528"/>
              <a:ext cx="535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0000"/>
                  </a:solidFill>
                  <a:latin typeface="Times New Roman" pitchFamily="18" charset="0"/>
                </a:rPr>
                <a:t> </a:t>
              </a:r>
              <a:r>
                <a:rPr lang="zh-CN" altLang="en-US" sz="2800" b="1" dirty="0" smtClean="0">
                  <a:solidFill>
                    <a:srgbClr val="CC0000"/>
                  </a:solidFill>
                  <a:latin typeface="Times New Roman" pitchFamily="18" charset="0"/>
                </a:rPr>
                <a:t>补充作业：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求速率在          之间的分子的平均速率</a:t>
              </a:r>
              <a:endParaRPr lang="en-US" altLang="zh-CN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573644"/>
                </p:ext>
              </p:extLst>
            </p:nvPr>
          </p:nvGraphicFramePr>
          <p:xfrm>
            <a:off x="2616" y="569"/>
            <a:ext cx="4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4" name="公式" r:id="rId3" imgW="444240" imgH="215640" progId="Equation.3">
                    <p:embed/>
                  </p:oleObj>
                </mc:Choice>
                <mc:Fallback>
                  <p:oleObj name="公式" r:id="rId3" imgW="4442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569"/>
                          <a:ext cx="48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395536" y="1523458"/>
            <a:ext cx="6696744" cy="609398"/>
            <a:chOff x="395040" y="1376733"/>
            <a:chExt cx="6696744" cy="609398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395040" y="1376733"/>
              <a:ext cx="669674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C00000"/>
                  </a:solidFill>
                  <a:latin typeface="Times New Roman" pitchFamily="18" charset="0"/>
                </a:rPr>
                <a:t>解：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速率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在        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间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的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分子速率之和为</a:t>
              </a:r>
              <a:endParaRPr lang="en-US" altLang="zh-CN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239564"/>
                </p:ext>
              </p:extLst>
            </p:nvPr>
          </p:nvGraphicFramePr>
          <p:xfrm>
            <a:off x="2366488" y="1408947"/>
            <a:ext cx="764856" cy="504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公式" r:id="rId5" imgW="444240" imgH="215640" progId="Equation.3">
                    <p:embed/>
                  </p:oleObj>
                </mc:Choice>
                <mc:Fallback>
                  <p:oleObj name="公式" r:id="rId5" imgW="4442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488" y="1408947"/>
                          <a:ext cx="764856" cy="504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1170050" y="2450410"/>
            <a:ext cx="4711464" cy="609398"/>
            <a:chOff x="827088" y="1376733"/>
            <a:chExt cx="4711464" cy="609398"/>
          </a:xfrm>
        </p:grpSpPr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827088" y="1376733"/>
              <a:ext cx="471146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速率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在        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间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的分子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数为</a:t>
              </a:r>
              <a:endParaRPr lang="en-US" altLang="zh-CN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102212"/>
                </p:ext>
              </p:extLst>
            </p:nvPr>
          </p:nvGraphicFramePr>
          <p:xfrm>
            <a:off x="2010738" y="1408947"/>
            <a:ext cx="764856" cy="504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公式" r:id="rId6" imgW="444240" imgH="215640" progId="Equation.3">
                    <p:embed/>
                  </p:oleObj>
                </mc:Choice>
                <mc:Fallback>
                  <p:oleObj name="公式" r:id="rId6" imgW="4442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738" y="1408947"/>
                          <a:ext cx="764856" cy="504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42756"/>
              </p:ext>
            </p:extLst>
          </p:nvPr>
        </p:nvGraphicFramePr>
        <p:xfrm>
          <a:off x="5737498" y="2420888"/>
          <a:ext cx="207486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799920" imgH="355320" progId="Equation.DSMT4">
                  <p:embed/>
                </p:oleObj>
              </mc:Choice>
              <mc:Fallback>
                <p:oleObj name="Equation" r:id="rId7" imgW="799920" imgH="3553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498" y="2420888"/>
                        <a:ext cx="207486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599427"/>
              </p:ext>
            </p:extLst>
          </p:nvPr>
        </p:nvGraphicFramePr>
        <p:xfrm>
          <a:off x="6645597" y="1400175"/>
          <a:ext cx="21748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9" imgW="838080" imgH="355320" progId="Equation.DSMT4">
                  <p:embed/>
                </p:oleObj>
              </mc:Choice>
              <mc:Fallback>
                <p:oleObj name="Equation" r:id="rId9" imgW="838080" imgH="35532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597" y="1400175"/>
                        <a:ext cx="21748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572417" y="3429000"/>
            <a:ext cx="6697231" cy="2304256"/>
            <a:chOff x="572417" y="4106615"/>
            <a:chExt cx="6697231" cy="2304256"/>
          </a:xfrm>
        </p:grpSpPr>
        <p:grpSp>
          <p:nvGrpSpPr>
            <p:cNvPr id="41" name="Group 24"/>
            <p:cNvGrpSpPr>
              <a:grpSpLocks/>
            </p:cNvGrpSpPr>
            <p:nvPr/>
          </p:nvGrpSpPr>
          <p:grpSpPr bwMode="auto">
            <a:xfrm>
              <a:off x="572417" y="4106615"/>
              <a:ext cx="6697231" cy="609601"/>
              <a:chOff x="362" y="528"/>
              <a:chExt cx="4238" cy="384"/>
            </a:xfrm>
          </p:grpSpPr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362" y="528"/>
                <a:ext cx="423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速率在          之间的分子的平均速率</a:t>
                </a:r>
                <a:endParaRPr lang="en-US" altLang="zh-CN" sz="2800" b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43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3156746"/>
                  </p:ext>
                </p:extLst>
              </p:nvPr>
            </p:nvGraphicFramePr>
            <p:xfrm>
              <a:off x="1137" y="569"/>
              <a:ext cx="48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9" name="公式" r:id="rId11" imgW="444240" imgH="215640" progId="Equation.3">
                      <p:embed/>
                    </p:oleObj>
                  </mc:Choice>
                  <mc:Fallback>
                    <p:oleObj name="公式" r:id="rId11" imgW="4442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7" y="569"/>
                            <a:ext cx="484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969925"/>
                </p:ext>
              </p:extLst>
            </p:nvPr>
          </p:nvGraphicFramePr>
          <p:xfrm>
            <a:off x="3525782" y="4631283"/>
            <a:ext cx="2735263" cy="177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name="Equation" r:id="rId12" imgW="1054080" imgH="685800" progId="Equation.DSMT4">
                    <p:embed/>
                  </p:oleObj>
                </mc:Choice>
                <mc:Fallback>
                  <p:oleObj name="Equation" r:id="rId12" imgW="1054080" imgH="685800" progId="Equation.DSMT4">
                    <p:embed/>
                    <p:pic>
                      <p:nvPicPr>
                        <p:cNvPr id="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782" y="4631283"/>
                          <a:ext cx="2735263" cy="177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69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0082" y="260648"/>
            <a:ext cx="8873918" cy="2160591"/>
            <a:chOff x="270082" y="529189"/>
            <a:chExt cx="8873918" cy="2160591"/>
          </a:xfrm>
        </p:grpSpPr>
        <p:sp>
          <p:nvSpPr>
            <p:cNvPr id="3" name="TextBox 2"/>
            <p:cNvSpPr txBox="1"/>
            <p:nvPr/>
          </p:nvSpPr>
          <p:spPr>
            <a:xfrm>
              <a:off x="270082" y="529189"/>
              <a:ext cx="8873918" cy="2160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12-6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</a:rPr>
                <a:t>一打足气的自行车内胎，在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         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时，轮胎中空气的压强为                           ，则当温度变为 </a:t>
              </a:r>
              <a:endParaRPr kumimoji="1"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时，轮胎内空气的压强 </a:t>
              </a: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zh-CN" sz="2800" b="1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为多少？（设内胎容积不变）</a:t>
              </a:r>
              <a:endParaRPr kumimoji="1" lang="en-US" altLang="zh-CN" sz="2800" b="1" dirty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473781"/>
                </p:ext>
              </p:extLst>
            </p:nvPr>
          </p:nvGraphicFramePr>
          <p:xfrm>
            <a:off x="5699414" y="597351"/>
            <a:ext cx="1617663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Equation" r:id="rId3" imgW="685800" imgH="228600" progId="Equation.DSMT4">
                    <p:embed/>
                  </p:oleObj>
                </mc:Choice>
                <mc:Fallback>
                  <p:oleObj name="Equation" r:id="rId3" imgW="685800" imgH="2286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9414" y="597351"/>
                          <a:ext cx="1617663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06658"/>
                </p:ext>
              </p:extLst>
            </p:nvPr>
          </p:nvGraphicFramePr>
          <p:xfrm>
            <a:off x="395536" y="1609725"/>
            <a:ext cx="1827212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Equation" r:id="rId5" imgW="774360" imgH="228600" progId="Equation.DSMT4">
                    <p:embed/>
                  </p:oleObj>
                </mc:Choice>
                <mc:Fallback>
                  <p:oleObj name="Equation" r:id="rId5" imgW="774360" imgH="228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1609725"/>
                          <a:ext cx="1827212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507840"/>
                </p:ext>
              </p:extLst>
            </p:nvPr>
          </p:nvGraphicFramePr>
          <p:xfrm>
            <a:off x="2853349" y="1066800"/>
            <a:ext cx="2486025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Equation" r:id="rId7" imgW="1054080" imgH="241200" progId="Equation.DSMT4">
                    <p:embed/>
                  </p:oleObj>
                </mc:Choice>
                <mc:Fallback>
                  <p:oleObj name="Equation" r:id="rId7" imgW="1054080" imgH="2412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349" y="1066800"/>
                          <a:ext cx="2486025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213165"/>
              </p:ext>
            </p:extLst>
          </p:nvPr>
        </p:nvGraphicFramePr>
        <p:xfrm>
          <a:off x="2699792" y="2421239"/>
          <a:ext cx="1416209" cy="112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9" imgW="545760" imgH="431640" progId="Equation.DSMT4">
                  <p:embed/>
                </p:oleObj>
              </mc:Choice>
              <mc:Fallback>
                <p:oleObj name="Equation" r:id="rId9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421239"/>
                        <a:ext cx="1416209" cy="1121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05539"/>
              </p:ext>
            </p:extLst>
          </p:nvPr>
        </p:nvGraphicFramePr>
        <p:xfrm>
          <a:off x="1265341" y="4005064"/>
          <a:ext cx="68834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1" imgW="2654280" imgH="457200" progId="Equation.DSMT4">
                  <p:embed/>
                </p:oleObj>
              </mc:Choice>
              <mc:Fallback>
                <p:oleObj name="Equation" r:id="rId11" imgW="265428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341" y="4005064"/>
                        <a:ext cx="68834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7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0082" y="260648"/>
            <a:ext cx="8873918" cy="2677656"/>
            <a:chOff x="270082" y="529189"/>
            <a:chExt cx="8873918" cy="2677656"/>
          </a:xfrm>
        </p:grpSpPr>
        <p:sp>
          <p:nvSpPr>
            <p:cNvPr id="5" name="TextBox 4"/>
            <p:cNvSpPr txBox="1"/>
            <p:nvPr/>
          </p:nvSpPr>
          <p:spPr>
            <a:xfrm>
              <a:off x="270082" y="529189"/>
              <a:ext cx="887391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12-8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</a:rPr>
                <a:t>氧气瓶的容积为                     ，，其中氧气的压强为                        ，氧气厂规定压强降到                      时，就应重新充气，以免经常洗瓶。某小型吹玻璃车间，平均每天用去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0.40 m</a:t>
              </a:r>
              <a:r>
                <a:rPr kumimoji="1" lang="en-US" altLang="zh-CN" sz="2800" b="1" baseline="30000" dirty="0" smtClean="0">
                  <a:solidFill>
                    <a:srgbClr val="000000"/>
                  </a:solidFill>
                </a:rPr>
                <a:t>3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</a:rPr>
                <a:t>压强为                        的氧气，问一瓶氧气能用多少天？（设使用过程中温度不变）</a:t>
              </a:r>
              <a:endParaRPr kumimoji="1" lang="en-US" altLang="zh-CN" sz="2800" b="1" dirty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469363"/>
                </p:ext>
              </p:extLst>
            </p:nvPr>
          </p:nvGraphicFramePr>
          <p:xfrm>
            <a:off x="811138" y="1105253"/>
            <a:ext cx="1766887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Equation" r:id="rId3" imgW="749160" imgH="203040" progId="Equation.DSMT4">
                    <p:embed/>
                  </p:oleObj>
                </mc:Choice>
                <mc:Fallback>
                  <p:oleObj name="Equation" r:id="rId3" imgW="749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138" y="1105253"/>
                          <a:ext cx="1766887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67128"/>
              </p:ext>
            </p:extLst>
          </p:nvPr>
        </p:nvGraphicFramePr>
        <p:xfrm>
          <a:off x="3976688" y="304800"/>
          <a:ext cx="19478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04800"/>
                        <a:ext cx="19478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26547"/>
              </p:ext>
            </p:extLst>
          </p:nvPr>
        </p:nvGraphicFramePr>
        <p:xfrm>
          <a:off x="6263954" y="812962"/>
          <a:ext cx="17668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7" imgW="749160" imgH="203040" progId="Equation.DSMT4">
                  <p:embed/>
                </p:oleObj>
              </mc:Choice>
              <mc:Fallback>
                <p:oleObj name="Equation" r:id="rId7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954" y="812962"/>
                        <a:ext cx="17668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057612"/>
              </p:ext>
            </p:extLst>
          </p:nvPr>
        </p:nvGraphicFramePr>
        <p:xfrm>
          <a:off x="4359275" y="1844675"/>
          <a:ext cx="19161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1844675"/>
                        <a:ext cx="19161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93345"/>
              </p:ext>
            </p:extLst>
          </p:nvPr>
        </p:nvGraphicFramePr>
        <p:xfrm>
          <a:off x="683568" y="3068960"/>
          <a:ext cx="6751637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11" imgW="2603160" imgH="1143000" progId="Equation.DSMT4">
                  <p:embed/>
                </p:oleObj>
              </mc:Choice>
              <mc:Fallback>
                <p:oleObj name="Equation" r:id="rId11" imgW="2603160" imgH="1143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68960"/>
                        <a:ext cx="6751637" cy="296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082" y="260648"/>
            <a:ext cx="88739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12-2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1mol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氦气和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1mol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氧气（视为刚性双原子分子），当温度为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T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时，其内能分别为（           ）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5127"/>
              </p:ext>
            </p:extLst>
          </p:nvPr>
        </p:nvGraphicFramePr>
        <p:xfrm>
          <a:off x="755576" y="1916832"/>
          <a:ext cx="709771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3009600" imgH="787320" progId="Equation.DSMT4">
                  <p:embed/>
                </p:oleObj>
              </mc:Choice>
              <mc:Fallback>
                <p:oleObj name="Equation" r:id="rId3" imgW="30096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6832"/>
                        <a:ext cx="7097713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5364088" y="791126"/>
            <a:ext cx="444352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/>
                <a:sym typeface="Wingdings" pitchFamily="2" charset="2"/>
              </a:rPr>
              <a:t>D</a:t>
            </a:r>
            <a:endParaRPr kumimoji="1" lang="en-US" altLang="zh-CN" sz="2800" b="1" dirty="0">
              <a:solidFill>
                <a:srgbClr val="FF0000"/>
              </a:solidFill>
              <a:latin typeface="Times New Roman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61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082" y="260648"/>
            <a:ext cx="887391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12-12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温度为           和               时理想气体分子的平均平动动能各为多少？欲使分子的平均平动动能等于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1eV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，气体的温度需多高？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10803"/>
              </p:ext>
            </p:extLst>
          </p:nvPr>
        </p:nvGraphicFramePr>
        <p:xfrm>
          <a:off x="2687909" y="357479"/>
          <a:ext cx="7794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909" y="357479"/>
                        <a:ext cx="7794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19320"/>
              </p:ext>
            </p:extLst>
          </p:nvPr>
        </p:nvGraphicFramePr>
        <p:xfrm>
          <a:off x="3894386" y="345604"/>
          <a:ext cx="1109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469800" imgH="177480" progId="Equation.DSMT4">
                  <p:embed/>
                </p:oleObj>
              </mc:Choice>
              <mc:Fallback>
                <p:oleObj name="Equation" r:id="rId5" imgW="469800" imgH="177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386" y="345604"/>
                        <a:ext cx="11096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050386"/>
              </p:ext>
            </p:extLst>
          </p:nvPr>
        </p:nvGraphicFramePr>
        <p:xfrm>
          <a:off x="899592" y="2060848"/>
          <a:ext cx="434498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7" imgW="1841400" imgH="787320" progId="Equation.DSMT4">
                  <p:embed/>
                </p:oleObj>
              </mc:Choice>
              <mc:Fallback>
                <p:oleObj name="Equation" r:id="rId7" imgW="1841400" imgH="7873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434498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67469"/>
              </p:ext>
            </p:extLst>
          </p:nvPr>
        </p:nvGraphicFramePr>
        <p:xfrm>
          <a:off x="611560" y="4437112"/>
          <a:ext cx="50339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9" imgW="2133360" imgH="419040" progId="Equation.DSMT4">
                  <p:embed/>
                </p:oleObj>
              </mc:Choice>
              <mc:Fallback>
                <p:oleObj name="Equation" r:id="rId9" imgW="2133360" imgH="419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37112"/>
                        <a:ext cx="50339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3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0082" y="260648"/>
            <a:ext cx="8873918" cy="1944216"/>
            <a:chOff x="270082" y="529189"/>
            <a:chExt cx="8873918" cy="1944216"/>
          </a:xfrm>
        </p:grpSpPr>
        <p:sp>
          <p:nvSpPr>
            <p:cNvPr id="3" name="TextBox 2"/>
            <p:cNvSpPr txBox="1"/>
            <p:nvPr/>
          </p:nvSpPr>
          <p:spPr>
            <a:xfrm>
              <a:off x="270082" y="529189"/>
              <a:ext cx="887391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12-13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</a:rPr>
                <a:t>当氢气和氦气的压强、体积和温度都相等时，它们的质量比               和内能比                各为多少？</a:t>
              </a:r>
              <a:endParaRPr kumimoji="1" lang="en-US" altLang="zh-CN" sz="2800" b="1" dirty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6469847"/>
                </p:ext>
              </p:extLst>
            </p:nvPr>
          </p:nvGraphicFramePr>
          <p:xfrm>
            <a:off x="2267744" y="1484392"/>
            <a:ext cx="1108075" cy="98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3" imgW="469800" imgH="419040" progId="Equation.DSMT4">
                    <p:embed/>
                  </p:oleObj>
                </mc:Choice>
                <mc:Fallback>
                  <p:oleObj name="Equation" r:id="rId3" imgW="4698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1484392"/>
                          <a:ext cx="1108075" cy="989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98202"/>
              </p:ext>
            </p:extLst>
          </p:nvPr>
        </p:nvGraphicFramePr>
        <p:xfrm>
          <a:off x="4904085" y="1196752"/>
          <a:ext cx="11080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469800" imgH="419040" progId="Equation.DSMT4">
                  <p:embed/>
                </p:oleObj>
              </mc:Choice>
              <mc:Fallback>
                <p:oleObj name="Equation" r:id="rId5" imgW="46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085" y="1196752"/>
                        <a:ext cx="11080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375540"/>
              </p:ext>
            </p:extLst>
          </p:nvPr>
        </p:nvGraphicFramePr>
        <p:xfrm>
          <a:off x="899592" y="2276872"/>
          <a:ext cx="3205162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1358640" imgH="1676160" progId="Equation.DSMT4">
                  <p:embed/>
                </p:oleObj>
              </mc:Choice>
              <mc:Fallback>
                <p:oleObj name="Equation" r:id="rId7" imgW="1358640" imgH="16761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3205162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5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082" y="260648"/>
            <a:ext cx="88739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12-4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在一个体积不变的容器中，储有一定量的某种理想气体，温度为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时，气体分子的平均速率为     ，分子平均碰撞频率为     ，平均自由程为     ，当气体温度升高为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4T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时，气体分子的平均速率，平均碰撞频率和平均自由程分别为（           ）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967557"/>
              </p:ext>
            </p:extLst>
          </p:nvPr>
        </p:nvGraphicFramePr>
        <p:xfrm>
          <a:off x="755576" y="3417664"/>
          <a:ext cx="6350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2692080" imgH="990360" progId="Equation.DSMT4">
                  <p:embed/>
                </p:oleObj>
              </mc:Choice>
              <mc:Fallback>
                <p:oleObj name="Equation" r:id="rId3" imgW="26920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417664"/>
                        <a:ext cx="63500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3500414" y="2348880"/>
            <a:ext cx="423514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/>
                <a:sym typeface="Wingdings" pitchFamily="2" charset="2"/>
              </a:rPr>
              <a:t>B</a:t>
            </a:r>
            <a:endParaRPr kumimoji="1" lang="en-US" altLang="zh-CN" sz="2800" b="1" dirty="0">
              <a:solidFill>
                <a:srgbClr val="FF0000"/>
              </a:solidFill>
              <a:latin typeface="Times New Roman"/>
              <a:sym typeface="Wingdings" pitchFamily="2" charset="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30511"/>
              </p:ext>
            </p:extLst>
          </p:nvPr>
        </p:nvGraphicFramePr>
        <p:xfrm>
          <a:off x="7596336" y="836712"/>
          <a:ext cx="3889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836712"/>
                        <a:ext cx="3889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40104"/>
              </p:ext>
            </p:extLst>
          </p:nvPr>
        </p:nvGraphicFramePr>
        <p:xfrm>
          <a:off x="5853113" y="1350963"/>
          <a:ext cx="4191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1350963"/>
                        <a:ext cx="4191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1661"/>
              </p:ext>
            </p:extLst>
          </p:nvPr>
        </p:nvGraphicFramePr>
        <p:xfrm>
          <a:off x="2914650" y="1360488"/>
          <a:ext cx="449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360488"/>
                        <a:ext cx="4492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0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82" y="260648"/>
            <a:ext cx="88739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12-15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星际空间温度可达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2.7K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，试求温度为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300.0K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2.7K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的氢气分子的平均速率、方均根速率和最概然速率。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53106"/>
              </p:ext>
            </p:extLst>
          </p:nvPr>
        </p:nvGraphicFramePr>
        <p:xfrm>
          <a:off x="807040" y="1581894"/>
          <a:ext cx="2036128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863280" imgH="1333440" progId="Equation.DSMT4">
                  <p:embed/>
                </p:oleObj>
              </mc:Choice>
              <mc:Fallback>
                <p:oleObj name="Equation" r:id="rId3" imgW="8632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040" y="1581894"/>
                        <a:ext cx="2036128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763419"/>
              </p:ext>
            </p:extLst>
          </p:nvPr>
        </p:nvGraphicFramePr>
        <p:xfrm>
          <a:off x="3707904" y="1484784"/>
          <a:ext cx="43132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1828800" imgH="228600" progId="Equation.DSMT4">
                  <p:embed/>
                </p:oleObj>
              </mc:Choice>
              <mc:Fallback>
                <p:oleObj name="Equation" r:id="rId5" imgW="18288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84784"/>
                        <a:ext cx="4313238" cy="5381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225918"/>
              </p:ext>
            </p:extLst>
          </p:nvPr>
        </p:nvGraphicFramePr>
        <p:xfrm>
          <a:off x="3851920" y="2276872"/>
          <a:ext cx="3473450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1473120" imgH="749160" progId="Equation.DSMT4">
                  <p:embed/>
                </p:oleObj>
              </mc:Choice>
              <mc:Fallback>
                <p:oleObj name="Equation" r:id="rId7" imgW="1473120" imgH="7491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276872"/>
                        <a:ext cx="3473450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80642"/>
              </p:ext>
            </p:extLst>
          </p:nvPr>
        </p:nvGraphicFramePr>
        <p:xfrm>
          <a:off x="3532188" y="4365104"/>
          <a:ext cx="44005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9" imgW="1866600" imgH="799920" progId="Equation.DSMT4">
                  <p:embed/>
                </p:oleObj>
              </mc:Choice>
              <mc:Fallback>
                <p:oleObj name="Equation" r:id="rId9" imgW="1866600" imgH="7999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4365104"/>
                        <a:ext cx="440055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8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82" y="260648"/>
            <a:ext cx="887391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12-24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各质量均为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的同种气体分子，它们的速率分布如图所示。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说明曲线与横坐标所包围面积的含义；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值；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求在速率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间隔内的分子数；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求分子的平均平动动能。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854" y="2348880"/>
            <a:ext cx="4057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243842"/>
              </p:ext>
            </p:extLst>
          </p:nvPr>
        </p:nvGraphicFramePr>
        <p:xfrm>
          <a:off x="20638" y="2255838"/>
          <a:ext cx="9139237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4" imgW="3873240" imgH="1904760" progId="Equation.DSMT4">
                  <p:embed/>
                </p:oleObj>
              </mc:Choice>
              <mc:Fallback>
                <p:oleObj name="Equation" r:id="rId4" imgW="3873240" imgH="19047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" y="2255838"/>
                        <a:ext cx="9139237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4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8">
        <a:dk1>
          <a:srgbClr val="000000"/>
        </a:dk1>
        <a:lt1>
          <a:srgbClr val="FFFFFF"/>
        </a:lt1>
        <a:dk2>
          <a:srgbClr val="FF3300"/>
        </a:dk2>
        <a:lt2>
          <a:srgbClr val="000000"/>
        </a:lt2>
        <a:accent1>
          <a:srgbClr val="0000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007300"/>
        </a:accent6>
        <a:hlink>
          <a:srgbClr val="FF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496</Words>
  <Application>Microsoft Office PowerPoint</Application>
  <PresentationFormat>全屏显示(4:3)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Office 主题</vt:lpstr>
      <vt:lpstr>CDESIGNA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陈殿勇</cp:lastModifiedBy>
  <cp:revision>14</cp:revision>
  <dcterms:modified xsi:type="dcterms:W3CDTF">2020-12-20T15:57:53Z</dcterms:modified>
</cp:coreProperties>
</file>