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CC"/>
    <a:srgbClr val="FF3300"/>
    <a:srgbClr val="0000FF"/>
    <a:srgbClr val="0033CC"/>
    <a:srgbClr val="FF66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5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F5E1C54-F2C6-4A0A-934C-BB26AB88F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711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8308B72-C12F-489E-89FD-1E2BFEC0E09E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规模较大时，可选择</a:t>
            </a:r>
            <a:r>
              <a:rPr lang="en-US" altLang="zh-CN" dirty="0" smtClean="0"/>
              <a:t>Cyclone</a:t>
            </a:r>
            <a:r>
              <a:rPr lang="en-US" altLang="zh-CN" baseline="0" dirty="0" smtClean="0"/>
              <a:t> III EP3C16Q240C8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E1C54-F2C6-4A0A-934C-BB26AB88F8B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7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D014C-2083-45E5-BA5E-D173CB41F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0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64B2-EDCC-4830-920F-D77BBA90B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28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74915-F0FA-457C-BD1C-933522AB1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6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B0DA5-8024-4D02-888B-748EAE3AFB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74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76F96-AA9E-4440-83FC-4158B3AB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77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9D40-0A97-43EA-8011-248F8A501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2335-2957-4C84-8531-C65598BBA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8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DA4C5-DA9A-4E95-B35A-E4CE0795C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4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EA130-5987-4D35-A6F8-E4466B573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42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7D586-15E5-4FAC-9509-3C82393FD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6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D17C5-D160-4C09-B976-3887EE619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3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68309A2-902A-4AC5-83AD-3AB20F688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Quartus II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原理图输入法指南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419600"/>
            <a:ext cx="6019800" cy="1371600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ea typeface="黑体" pitchFamily="2" charset="-122"/>
              </a:rPr>
              <a:t>东南大学计算机学院</a:t>
            </a:r>
          </a:p>
          <a:p>
            <a:pPr algn="ctr" eaLnBrk="1" hangingPunct="1"/>
            <a:r>
              <a:rPr lang="zh-CN" altLang="en-US" b="1" dirty="0" smtClean="0">
                <a:ea typeface="仿宋_GB2312" pitchFamily="49" charset="-122"/>
              </a:rPr>
              <a:t>任国林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BE28A43-5DEE-453D-A205-39AC4BB171DB}" type="slidenum">
              <a:rPr lang="en-US" altLang="zh-CN" smtClean="0">
                <a:latin typeface="Arial Black" pitchFamily="34" charset="0"/>
              </a:rPr>
              <a:pPr eaLnBrk="1" hangingPunct="1"/>
              <a:t>10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CC3300"/>
                </a:solidFill>
                <a:latin typeface="宋体" charset="-122"/>
              </a:rPr>
              <a:t>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⑷输入</a:t>
            </a:r>
            <a:r>
              <a:rPr lang="en-US" altLang="zh-CN" sz="2400" b="1" dirty="0">
                <a:solidFill>
                  <a:srgbClr val="CC3300"/>
                </a:solidFill>
                <a:latin typeface="宋体" charset="-122"/>
              </a:rPr>
              <a:t>/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输出管脚的设定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 *按需选择</a:t>
            </a:r>
            <a:r>
              <a:rPr lang="en-US" altLang="zh-CN" sz="2400" b="1" dirty="0">
                <a:latin typeface="宋体" charset="-122"/>
              </a:rPr>
              <a:t>input</a:t>
            </a:r>
            <a:r>
              <a:rPr lang="zh-CN" altLang="en-US" sz="2400" b="1" dirty="0">
                <a:latin typeface="宋体" charset="-122"/>
              </a:rPr>
              <a:t>、</a:t>
            </a:r>
            <a:r>
              <a:rPr lang="en-US" altLang="zh-CN" sz="2400" b="1" dirty="0">
                <a:latin typeface="宋体" charset="-122"/>
              </a:rPr>
              <a:t>output</a:t>
            </a:r>
            <a:r>
              <a:rPr lang="zh-CN" altLang="en-US" sz="2400" b="1" dirty="0">
                <a:latin typeface="宋体" charset="-122"/>
              </a:rPr>
              <a:t>元件，并与相应元件管脚连接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 *对所有</a:t>
            </a:r>
            <a:r>
              <a:rPr lang="en-US" altLang="zh-CN" sz="2400" b="1" dirty="0">
                <a:latin typeface="宋体" charset="-122"/>
              </a:rPr>
              <a:t>input</a:t>
            </a:r>
            <a:r>
              <a:rPr lang="zh-CN" altLang="en-US" sz="2400" b="1" dirty="0">
                <a:latin typeface="宋体" charset="-122"/>
              </a:rPr>
              <a:t>、</a:t>
            </a:r>
            <a:r>
              <a:rPr lang="en-US" altLang="zh-CN" sz="2400" b="1" dirty="0">
                <a:latin typeface="宋体" charset="-122"/>
              </a:rPr>
              <a:t>output</a:t>
            </a:r>
            <a:r>
              <a:rPr lang="zh-CN" altLang="en-US" sz="2400" b="1" dirty="0">
                <a:latin typeface="宋体" charset="-122"/>
              </a:rPr>
              <a:t>元件进行命名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3750"/>
            <a:ext cx="47529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5942013" y="2444750"/>
            <a:ext cx="2951162" cy="2160588"/>
          </a:xfrm>
          <a:prstGeom prst="wedgeRectCallout">
            <a:avLst>
              <a:gd name="adj1" fmla="val -52204"/>
              <a:gd name="adj2" fmla="val -5808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>
                <a:latin typeface="宋体" charset="-122"/>
              </a:rPr>
              <a:t>  </a:t>
            </a:r>
            <a:r>
              <a:rPr lang="zh-CN" altLang="en-US" sz="2000" b="1">
                <a:latin typeface="宋体" charset="-122"/>
              </a:rPr>
              <a:t>*命名尽量简明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*</a:t>
            </a:r>
            <a:r>
              <a:rPr lang="en-US" altLang="zh-CN" sz="2000" b="1">
                <a:latin typeface="宋体" charset="-122"/>
              </a:rPr>
              <a:t>Node</a:t>
            </a:r>
            <a:r>
              <a:rPr lang="zh-CN" altLang="en-US" sz="2000" b="1">
                <a:latin typeface="宋体" charset="-122"/>
              </a:rPr>
              <a:t>、</a:t>
            </a:r>
            <a:r>
              <a:rPr lang="en-US" altLang="zh-CN" sz="2000" b="1">
                <a:latin typeface="宋体" charset="-122"/>
              </a:rPr>
              <a:t>Bus</a:t>
            </a:r>
            <a:r>
              <a:rPr lang="zh-CN" altLang="en-US" sz="2000" b="1">
                <a:latin typeface="宋体" charset="-122"/>
              </a:rPr>
              <a:t>、</a:t>
            </a:r>
            <a:r>
              <a:rPr lang="en-US" altLang="zh-CN" sz="2000" b="1">
                <a:latin typeface="宋体" charset="-122"/>
              </a:rPr>
              <a:t>Conduit</a:t>
            </a:r>
            <a:r>
              <a:rPr lang="zh-CN" altLang="en-US" sz="2000" b="1">
                <a:latin typeface="宋体" charset="-122"/>
              </a:rPr>
              <a:t>的命名规则不同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*其它元件实例名亦可修改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79388" y="4654550"/>
            <a:ext cx="8713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3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、保存原理图设计文件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从菜单</a:t>
            </a:r>
            <a:r>
              <a:rPr lang="en-US" altLang="zh-CN" sz="2400" b="1">
                <a:latin typeface="宋体" charset="-122"/>
              </a:rPr>
              <a:t>File→Save</a:t>
            </a:r>
            <a:r>
              <a:rPr lang="zh-CN" altLang="en-US" sz="2400" b="1">
                <a:latin typeface="宋体" charset="-122"/>
              </a:rPr>
              <a:t>进入、或使用工具条，可保存文件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AE2E92-36DC-4AA3-82BD-F805869B1F84}" type="slidenum">
              <a:rPr lang="en-US" altLang="zh-CN" smtClean="0">
                <a:latin typeface="Arial Black" pitchFamily="34" charset="0"/>
              </a:rPr>
              <a:pPr eaLnBrk="1" hangingPunct="1"/>
              <a:t>11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79388" y="573088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4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、生成原理图符号文件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*从菜单</a:t>
            </a:r>
            <a:r>
              <a:rPr lang="en-US" altLang="zh-CN" sz="2400" b="1">
                <a:latin typeface="宋体" charset="-122"/>
              </a:rPr>
              <a:t>File→Create/Update→Create Symbol Files for Current File</a:t>
            </a:r>
            <a:r>
              <a:rPr lang="zh-CN" altLang="en-US" sz="2400" b="1">
                <a:latin typeface="宋体" charset="-122"/>
              </a:rPr>
              <a:t>进入，将弹出文件名对话框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08200"/>
            <a:ext cx="52562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9388" y="5060950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编辑文件名并保存为文件</a:t>
            </a:r>
            <a:r>
              <a:rPr lang="en-US" altLang="zh-CN" sz="2400" b="1">
                <a:latin typeface="宋体" charset="-122"/>
              </a:rPr>
              <a:t>(.bsf)</a:t>
            </a:r>
            <a:endParaRPr lang="zh-CN" altLang="en-US" sz="2400" b="1">
              <a:latin typeface="宋体" charset="-122"/>
            </a:endParaRP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3132138" y="5562600"/>
            <a:ext cx="5327650" cy="795338"/>
          </a:xfrm>
          <a:prstGeom prst="wedgeRectCallout">
            <a:avLst>
              <a:gd name="adj1" fmla="val -55444"/>
              <a:gd name="adj2" fmla="val -4592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提示：*</a:t>
            </a:r>
            <a:r>
              <a:rPr lang="en-US" altLang="zh-CN" sz="2000" b="1">
                <a:latin typeface="宋体" charset="-122"/>
              </a:rPr>
              <a:t>Symbol</a:t>
            </a:r>
            <a:r>
              <a:rPr lang="zh-CN" altLang="en-US" sz="2000" b="1">
                <a:latin typeface="宋体" charset="-122"/>
              </a:rPr>
              <a:t>的</a:t>
            </a:r>
            <a:r>
              <a:rPr lang="en-US" altLang="zh-CN" sz="2000" b="1">
                <a:latin typeface="宋体" charset="-122"/>
              </a:rPr>
              <a:t>Project</a:t>
            </a:r>
            <a:r>
              <a:rPr lang="zh-CN" altLang="en-US" sz="2000" b="1">
                <a:latin typeface="宋体" charset="-122"/>
              </a:rPr>
              <a:t>库由该类文件组成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    *该类文件</a:t>
            </a:r>
            <a:r>
              <a:rPr lang="zh-CN" altLang="en-US" sz="2000" b="1">
                <a:solidFill>
                  <a:srgbClr val="FF3399"/>
                </a:solidFill>
                <a:latin typeface="宋体" charset="-122"/>
              </a:rPr>
              <a:t>应该在</a:t>
            </a:r>
            <a:r>
              <a:rPr lang="zh-CN" altLang="en-US" sz="2000" b="1">
                <a:latin typeface="宋体" charset="-122"/>
              </a:rPr>
              <a:t>编译</a:t>
            </a:r>
            <a:r>
              <a:rPr lang="en-US" altLang="zh-CN" sz="2000" b="1">
                <a:latin typeface="宋体" charset="-122"/>
              </a:rPr>
              <a:t>/</a:t>
            </a:r>
            <a:r>
              <a:rPr lang="zh-CN" altLang="en-US" sz="2000" b="1">
                <a:latin typeface="宋体" charset="-122"/>
              </a:rPr>
              <a:t>仿真正确后生成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9F072D-0C3F-4D4B-AC17-92F5CE004B09}" type="slidenum">
              <a:rPr lang="en-US" altLang="zh-CN" smtClean="0">
                <a:latin typeface="Arial Black" pitchFamily="34" charset="0"/>
              </a:rPr>
              <a:pPr eaLnBrk="1" hangingPunct="1"/>
              <a:t>12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79388" y="669925"/>
            <a:ext cx="8713787" cy="625475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三、编译原理图设计文件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50825" y="1871663"/>
            <a:ext cx="87137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1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、设置顶层文件</a:t>
            </a:r>
            <a:r>
              <a:rPr lang="zh-CN" altLang="en-US" sz="2400" b="1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*在窗口</a:t>
            </a:r>
            <a:r>
              <a:rPr lang="en-US" altLang="zh-CN" sz="2400" b="1">
                <a:latin typeface="宋体" charset="-122"/>
              </a:rPr>
              <a:t>Project Navigator→Files</a:t>
            </a:r>
            <a:r>
              <a:rPr lang="zh-CN" altLang="en-US" sz="2400" b="1">
                <a:latin typeface="宋体" charset="-122"/>
              </a:rPr>
              <a:t>中，选中目标文件、点击鼠标右键，即可设置为顶层文件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276600"/>
            <a:ext cx="345598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303588"/>
            <a:ext cx="1871662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5075238" y="4284663"/>
            <a:ext cx="576262" cy="576262"/>
          </a:xfrm>
          <a:prstGeom prst="rightArrow">
            <a:avLst>
              <a:gd name="adj1" fmla="val 44907"/>
              <a:gd name="adj2" fmla="val 47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79388" y="5867400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进入菜单</a:t>
            </a:r>
            <a:r>
              <a:rPr lang="en-US" altLang="zh-CN" sz="2400" b="1">
                <a:latin typeface="宋体" charset="-122"/>
              </a:rPr>
              <a:t>Project</a:t>
            </a:r>
            <a:r>
              <a:rPr lang="zh-CN" altLang="en-US" sz="2400" b="1">
                <a:latin typeface="宋体" charset="-122"/>
              </a:rPr>
              <a:t>，亦可将当前编辑文件设置为顶层文件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79388" y="1295400"/>
            <a:ext cx="8713787" cy="549275"/>
          </a:xfrm>
          <a:prstGeom prst="rect">
            <a:avLst/>
          </a:prstGeom>
          <a:solidFill>
            <a:srgbClr val="99CCFF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>
                <a:latin typeface="宋体" pitchFamily="2" charset="-122"/>
                <a:ea typeface="宋体" pitchFamily="2" charset="-122"/>
              </a:rPr>
              <a:t>   ☆</a:t>
            </a:r>
            <a:r>
              <a:rPr lang="zh-CN" altLang="en-US" sz="2400" b="1">
                <a:latin typeface="宋体" pitchFamily="2" charset="-122"/>
                <a:ea typeface="宋体" pitchFamily="2" charset="-122"/>
              </a:rPr>
              <a:t>编译是相对工程文件而言的，</a:t>
            </a:r>
            <a:r>
              <a:rPr lang="zh-CN" altLang="en-US" sz="24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必须先打开工程文件</a:t>
            </a:r>
            <a:r>
              <a:rPr lang="zh-CN" altLang="en-US" sz="2400" b="1">
                <a:latin typeface="宋体" pitchFamily="2" charset="-122"/>
                <a:ea typeface="宋体" pitchFamily="2" charset="-122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BD65FC3-29EB-4222-B5DD-552E4B12889A}" type="slidenum">
              <a:rPr lang="en-US" altLang="zh-CN" smtClean="0">
                <a:latin typeface="Arial Black" pitchFamily="34" charset="0"/>
              </a:rPr>
              <a:pPr eaLnBrk="1" hangingPunct="1"/>
              <a:t>13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2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、编译顶层文件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*选择菜单</a:t>
            </a:r>
            <a:r>
              <a:rPr lang="en-US" altLang="zh-CN" sz="2400" b="1">
                <a:latin typeface="宋体" charset="-122"/>
              </a:rPr>
              <a:t>Processing→Compiler Tool</a:t>
            </a:r>
            <a:r>
              <a:rPr lang="zh-CN" altLang="en-US" sz="2400" b="1">
                <a:latin typeface="宋体" charset="-122"/>
              </a:rPr>
              <a:t>后，点击</a:t>
            </a:r>
            <a:r>
              <a:rPr lang="en-US" altLang="zh-CN" sz="2400" b="1">
                <a:latin typeface="宋体" charset="-122"/>
              </a:rPr>
              <a:t>Start</a:t>
            </a:r>
            <a:r>
              <a:rPr lang="zh-CN" altLang="en-US" sz="2400" b="1">
                <a:latin typeface="宋体" charset="-122"/>
              </a:rPr>
              <a:t>即可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50403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79388" y="3859213"/>
            <a:ext cx="8713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编译结束时，会报告警告或错误的统计情况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*编译出错时，按</a:t>
            </a:r>
            <a:r>
              <a:rPr lang="en-US" altLang="zh-CN" sz="2400" b="1">
                <a:latin typeface="宋体" charset="-122"/>
              </a:rPr>
              <a:t>Message</a:t>
            </a:r>
            <a:r>
              <a:rPr lang="zh-CN" altLang="en-US" sz="2400" b="1">
                <a:latin typeface="宋体" charset="-122"/>
              </a:rPr>
              <a:t>提示修改错误，直至编译通过</a:t>
            </a:r>
          </a:p>
        </p:txBody>
      </p:sp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876800"/>
            <a:ext cx="40481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6804025" y="2228850"/>
            <a:ext cx="1728788" cy="1152525"/>
          </a:xfrm>
          <a:prstGeom prst="wedgeRectCallout">
            <a:avLst>
              <a:gd name="adj1" fmla="val -57898"/>
              <a:gd name="adj2" fmla="val -6046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有多种方法触发编译开始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4ADF256-9C15-468F-892C-229761AB6DAB}" type="slidenum">
              <a:rPr lang="en-US" altLang="zh-CN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713787" cy="625475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四、对原理图设计文件进行时序仿真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0825" y="1889125"/>
            <a:ext cx="85693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1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、建立用于仿真的波形文件</a:t>
            </a:r>
            <a:r>
              <a:rPr lang="zh-CN" altLang="en-US" sz="2400" b="1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  ⑴进入波形文件编辑器</a:t>
            </a:r>
          </a:p>
          <a:p>
            <a:pPr eaLnBrk="1" hangingPunct="1"/>
            <a:r>
              <a:rPr lang="zh-CN" altLang="en-US" sz="2400" b="1">
                <a:latin typeface="宋体" charset="-122"/>
              </a:rPr>
              <a:t>    选择菜单</a:t>
            </a:r>
            <a:r>
              <a:rPr lang="en-US" altLang="zh-CN" sz="2400" b="1">
                <a:latin typeface="宋体" charset="-122"/>
              </a:rPr>
              <a:t>File→New</a:t>
            </a:r>
            <a:r>
              <a:rPr lang="zh-CN" altLang="en-US" sz="2400" b="1">
                <a:latin typeface="宋体" charset="-122"/>
              </a:rPr>
              <a:t>，在对话框的</a:t>
            </a:r>
            <a:r>
              <a:rPr lang="en-US" altLang="zh-CN" sz="2400" b="1">
                <a:latin typeface="宋体" charset="-122"/>
              </a:rPr>
              <a:t>Other Files</a:t>
            </a:r>
            <a:r>
              <a:rPr lang="zh-CN" altLang="en-US" sz="2400" b="1">
                <a:latin typeface="宋体" charset="-122"/>
              </a:rPr>
              <a:t>中选择</a:t>
            </a:r>
            <a:r>
              <a:rPr lang="en-US" altLang="zh-CN" sz="2400" b="1">
                <a:latin typeface="宋体" charset="-122"/>
              </a:rPr>
              <a:t>Vector Waveform File</a:t>
            </a:r>
            <a:r>
              <a:rPr lang="zh-CN" altLang="en-US" sz="2400" b="1">
                <a:latin typeface="宋体" charset="-122"/>
              </a:rPr>
              <a:t>后，点击</a:t>
            </a:r>
            <a:r>
              <a:rPr lang="en-US" altLang="zh-CN" sz="2400" b="1">
                <a:latin typeface="宋体" charset="-122"/>
              </a:rPr>
              <a:t>OK</a:t>
            </a:r>
            <a:r>
              <a:rPr lang="zh-CN" altLang="en-US" sz="2400" b="1">
                <a:latin typeface="宋体" charset="-122"/>
              </a:rPr>
              <a:t>即可进入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13163"/>
            <a:ext cx="3141663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692525"/>
            <a:ext cx="41783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3"/>
          <p:cNvSpPr txBox="1">
            <a:spLocks noChangeArrowheads="1"/>
          </p:cNvSpPr>
          <p:nvPr/>
        </p:nvSpPr>
        <p:spPr bwMode="auto">
          <a:xfrm>
            <a:off x="269875" y="1371600"/>
            <a:ext cx="85693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FF3300"/>
                </a:solidFill>
                <a:latin typeface="宋体" charset="-122"/>
              </a:rPr>
              <a:t>  仿真过程：</a:t>
            </a:r>
            <a:r>
              <a:rPr lang="zh-CN" altLang="en-US" sz="2400" b="1">
                <a:latin typeface="宋体" charset="-122"/>
              </a:rPr>
              <a:t>建立波形文件→设置波形信号→仿真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3638386-27B1-45EA-BE52-A4687C84FACA}" type="slidenum">
              <a:rPr lang="en-US" altLang="zh-CN" smtClean="0">
                <a:latin typeface="Arial Black" pitchFamily="34" charset="0"/>
              </a:rPr>
              <a:pPr eaLnBrk="1" hangingPunct="1"/>
              <a:t>15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CC3300"/>
                </a:solidFill>
                <a:latin typeface="宋体" charset="-122"/>
              </a:rPr>
              <a:t>  ⑵</a:t>
            </a: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选择所需的</a:t>
            </a:r>
            <a:r>
              <a:rPr lang="en-US" altLang="zh-CN" sz="2400" b="1">
                <a:solidFill>
                  <a:srgbClr val="CC3300"/>
                </a:solidFill>
                <a:latin typeface="宋体" charset="-122"/>
              </a:rPr>
              <a:t>I/O</a:t>
            </a: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管脚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*在</a:t>
            </a:r>
            <a:r>
              <a:rPr lang="en-US" altLang="zh-CN" sz="2400" b="1">
                <a:latin typeface="宋体" charset="-122"/>
              </a:rPr>
              <a:t>Name</a:t>
            </a:r>
            <a:r>
              <a:rPr lang="zh-CN" altLang="en-US" sz="2400" b="1">
                <a:latin typeface="宋体" charset="-122"/>
              </a:rPr>
              <a:t>区域对应右键菜单中，从</a:t>
            </a:r>
            <a:r>
              <a:rPr lang="en-US" altLang="zh-CN" sz="2400" b="1">
                <a:latin typeface="宋体" charset="-122"/>
              </a:rPr>
              <a:t>Insert</a:t>
            </a:r>
            <a:r>
              <a:rPr lang="zh-CN" altLang="en-US" sz="2400" b="1">
                <a:latin typeface="宋体" charset="-122"/>
              </a:rPr>
              <a:t>打开</a:t>
            </a:r>
            <a:r>
              <a:rPr lang="en-US" altLang="zh-CN" sz="2400" b="1">
                <a:latin typeface="宋体" charset="-122"/>
              </a:rPr>
              <a:t>Insert Node or Bus</a:t>
            </a:r>
            <a:r>
              <a:rPr lang="zh-CN" altLang="en-US" sz="2400" b="1">
                <a:latin typeface="宋体" charset="-122"/>
              </a:rPr>
              <a:t>对话框，单击</a:t>
            </a:r>
            <a:r>
              <a:rPr lang="en-US" altLang="zh-CN" sz="2400" b="1">
                <a:latin typeface="宋体" charset="-122"/>
              </a:rPr>
              <a:t>Node Finder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60575"/>
            <a:ext cx="604837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787775"/>
            <a:ext cx="40322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959651-ADA2-45E3-A4AE-A10E08252542}" type="slidenum">
              <a:rPr lang="en-US" altLang="zh-CN" smtClean="0">
                <a:latin typeface="Arial Black" pitchFamily="34" charset="0"/>
              </a:rPr>
              <a:pPr eaLnBrk="1" hangingPunct="1"/>
              <a:t>16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9388" y="573088"/>
            <a:ext cx="87137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在</a:t>
            </a:r>
            <a:r>
              <a:rPr lang="en-US" altLang="zh-CN" sz="2400" b="1">
                <a:latin typeface="宋体" charset="-122"/>
              </a:rPr>
              <a:t>Node Finder</a:t>
            </a:r>
            <a:r>
              <a:rPr lang="zh-CN" altLang="en-US" sz="2400" b="1">
                <a:latin typeface="宋体" charset="-122"/>
              </a:rPr>
              <a:t>对话框中，单击</a:t>
            </a:r>
            <a:r>
              <a:rPr lang="en-US" altLang="zh-CN" sz="2400" b="1">
                <a:latin typeface="宋体" charset="-122"/>
              </a:rPr>
              <a:t>List</a:t>
            </a:r>
            <a:r>
              <a:rPr lang="zh-CN" altLang="en-US" sz="2400" b="1">
                <a:latin typeface="宋体" charset="-122"/>
              </a:rPr>
              <a:t>后，可从左边选择所需的</a:t>
            </a:r>
            <a:r>
              <a:rPr lang="en-US" altLang="zh-CN" sz="2400" b="1">
                <a:latin typeface="宋体" charset="-122"/>
              </a:rPr>
              <a:t>I/O</a:t>
            </a:r>
            <a:r>
              <a:rPr lang="zh-CN" altLang="en-US" sz="2400" b="1">
                <a:latin typeface="宋体" charset="-122"/>
              </a:rPr>
              <a:t>管脚到右边</a:t>
            </a:r>
            <a:r>
              <a:rPr lang="en-US" altLang="zh-CN" sz="2400" b="1">
                <a:latin typeface="宋体" charset="-122"/>
              </a:rPr>
              <a:t>(Filter</a:t>
            </a:r>
            <a:r>
              <a:rPr lang="zh-CN" altLang="en-US" sz="2400" b="1">
                <a:latin typeface="宋体" charset="-122"/>
              </a:rPr>
              <a:t>应设置为</a:t>
            </a:r>
            <a:r>
              <a:rPr lang="en-US" altLang="zh-CN" sz="2400" b="1">
                <a:latin typeface="宋体" charset="-122"/>
              </a:rPr>
              <a:t>Pins:all)</a:t>
            </a:r>
            <a:r>
              <a:rPr lang="zh-CN" altLang="en-US" sz="2400" b="1">
                <a:latin typeface="宋体" charset="-122"/>
              </a:rPr>
              <a:t>，点击</a:t>
            </a:r>
            <a:r>
              <a:rPr lang="en-US" altLang="zh-CN" sz="2400" b="1">
                <a:latin typeface="宋体" charset="-122"/>
              </a:rPr>
              <a:t>OK</a:t>
            </a:r>
            <a:r>
              <a:rPr lang="zh-CN" altLang="en-US" sz="2400" b="1">
                <a:latin typeface="宋体" charset="-122"/>
              </a:rPr>
              <a:t>返回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14488"/>
            <a:ext cx="571341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6629400" y="2362200"/>
            <a:ext cx="2133600" cy="1828800"/>
          </a:xfrm>
          <a:prstGeom prst="wedgeRectCallout">
            <a:avLst>
              <a:gd name="adj1" fmla="val -51019"/>
              <a:gd name="adj2" fmla="val -5636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>
                <a:latin typeface="宋体" charset="-122"/>
              </a:rPr>
              <a:t>  </a:t>
            </a:r>
            <a:r>
              <a:rPr lang="zh-CN" altLang="en-US" sz="2000" b="1">
                <a:latin typeface="宋体" charset="-122"/>
              </a:rPr>
              <a:t>*只可对</a:t>
            </a:r>
            <a:r>
              <a:rPr lang="zh-CN" altLang="en-US" sz="2000" b="1" u="sng">
                <a:solidFill>
                  <a:srgbClr val="FF33CC"/>
                </a:solidFill>
                <a:latin typeface="宋体" charset="-122"/>
              </a:rPr>
              <a:t>顶层文件</a:t>
            </a:r>
            <a:r>
              <a:rPr lang="zh-CN" altLang="en-US" sz="2000" b="1">
                <a:latin typeface="宋体" charset="-122"/>
              </a:rPr>
              <a:t>建立仿真文件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*</a:t>
            </a:r>
            <a:r>
              <a:rPr lang="en-US" altLang="zh-CN" sz="2000" b="1">
                <a:latin typeface="宋体" charset="-122"/>
              </a:rPr>
              <a:t>Filter</a:t>
            </a:r>
            <a:r>
              <a:rPr lang="zh-CN" altLang="en-US" sz="2000" b="1">
                <a:latin typeface="宋体" charset="-122"/>
              </a:rPr>
              <a:t>可决定</a:t>
            </a:r>
            <a:r>
              <a:rPr lang="en-US" altLang="zh-CN" sz="2000" b="1">
                <a:latin typeface="宋体" charset="-122"/>
              </a:rPr>
              <a:t>Nodes Found</a:t>
            </a:r>
            <a:r>
              <a:rPr lang="zh-CN" altLang="en-US" sz="2000" b="1">
                <a:latin typeface="宋体" charset="-122"/>
              </a:rPr>
              <a:t>内容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79388" y="5159375"/>
            <a:ext cx="87137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回到</a:t>
            </a:r>
            <a:r>
              <a:rPr lang="en-US" altLang="zh-CN" sz="2400" b="1">
                <a:latin typeface="宋体" charset="-122"/>
              </a:rPr>
              <a:t>Insert Node or Bus</a:t>
            </a:r>
            <a:r>
              <a:rPr lang="zh-CN" altLang="en-US" sz="2400" b="1">
                <a:latin typeface="宋体" charset="-122"/>
              </a:rPr>
              <a:t>对话框后，点击</a:t>
            </a:r>
            <a:r>
              <a:rPr lang="en-US" altLang="zh-CN" sz="2400" b="1">
                <a:latin typeface="宋体" charset="-122"/>
              </a:rPr>
              <a:t>OK</a:t>
            </a:r>
            <a:r>
              <a:rPr lang="zh-CN" altLang="en-US" sz="2400" b="1">
                <a:latin typeface="宋体" charset="-122"/>
              </a:rPr>
              <a:t>完成选择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*保存该文件，即可实现波形文件</a:t>
            </a:r>
            <a:r>
              <a:rPr lang="en-US" altLang="zh-CN" sz="2400" b="1">
                <a:latin typeface="宋体" charset="-122"/>
              </a:rPr>
              <a:t>(.vwf)</a:t>
            </a:r>
            <a:r>
              <a:rPr lang="zh-CN" altLang="en-US" sz="2400" b="1">
                <a:latin typeface="宋体" charset="-122"/>
              </a:rPr>
              <a:t>的建立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E97D37-01A3-414D-BCCE-DBAE2CEEE7C1}" type="slidenum">
              <a:rPr lang="en-US" altLang="zh-CN" smtClean="0">
                <a:latin typeface="Arial Black" pitchFamily="34" charset="0"/>
              </a:rPr>
              <a:pPr eaLnBrk="1" hangingPunct="1"/>
              <a:t>17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7852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2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、设置波形文件的仿真时间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*使当前窗口为波形文件，可显示波形文件编辑器菜单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*选择菜单</a:t>
            </a:r>
            <a:r>
              <a:rPr lang="en-US" altLang="zh-CN" sz="2400" b="1">
                <a:latin typeface="宋体" charset="-122"/>
              </a:rPr>
              <a:t>Edit→End Time</a:t>
            </a:r>
            <a:r>
              <a:rPr lang="zh-CN" altLang="en-US" sz="2400" b="1">
                <a:latin typeface="宋体" charset="-122"/>
              </a:rPr>
              <a:t>，在对话框中可设置结束时间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*选择菜单</a:t>
            </a:r>
            <a:r>
              <a:rPr lang="en-US" altLang="zh-CN" sz="2400" b="1">
                <a:latin typeface="宋体" charset="-122"/>
              </a:rPr>
              <a:t>Edit→Grid Size</a:t>
            </a:r>
            <a:r>
              <a:rPr lang="zh-CN" altLang="en-US" sz="2400" b="1">
                <a:latin typeface="宋体" charset="-122"/>
              </a:rPr>
              <a:t>，</a:t>
            </a:r>
            <a:r>
              <a:rPr lang="zh-CN" altLang="en-US" sz="2400" b="1"/>
              <a:t>在对话框中可设置时间单位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628900"/>
            <a:ext cx="280828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628900"/>
            <a:ext cx="4535487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79388" y="5253038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</a:t>
            </a:r>
            <a:r>
              <a:rPr lang="en-US" altLang="zh-CN" sz="2400" b="1">
                <a:solidFill>
                  <a:srgbClr val="CC3300"/>
                </a:solidFill>
                <a:latin typeface="宋体" charset="-122"/>
              </a:rPr>
              <a:t>※</a:t>
            </a:r>
            <a:r>
              <a:rPr lang="zh-CN" altLang="en-US" sz="2400" b="1">
                <a:latin typeface="宋体" charset="-122"/>
              </a:rPr>
              <a:t>该步骤可省略，缺省值为</a:t>
            </a:r>
            <a:r>
              <a:rPr lang="en-US" altLang="zh-CN" sz="2400" b="1">
                <a:latin typeface="宋体" charset="-122"/>
              </a:rPr>
              <a:t>1us</a:t>
            </a:r>
            <a:r>
              <a:rPr lang="zh-CN" altLang="en-US" sz="2400" b="1">
                <a:latin typeface="宋体" charset="-122"/>
              </a:rPr>
              <a:t>及</a:t>
            </a:r>
            <a:r>
              <a:rPr lang="en-US" altLang="zh-CN" sz="2400" b="1">
                <a:latin typeface="宋体" charset="-122"/>
              </a:rPr>
              <a:t>10ns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665DECB-D14D-4334-BB01-C5FC930E399E}" type="slidenum">
              <a:rPr lang="en-US" altLang="zh-CN" smtClean="0">
                <a:latin typeface="Arial Black" pitchFamily="34" charset="0"/>
              </a:rPr>
              <a:pPr eaLnBrk="1" hangingPunct="1"/>
              <a:t>18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598488"/>
            <a:ext cx="871378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  3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、设置波形文件的输入波形信号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*利用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Zoom Tool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及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Seletion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Tool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，可调整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Period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显示宽度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*选择并设置各个输入管脚的信号波形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1433513" indent="-1433513">
              <a:lnSpc>
                <a:spcPct val="125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组合管脚值设置通过右键菜单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Value→Arbitrary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Value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实现，同时值类型应设置为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Hexadecimal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71800"/>
            <a:ext cx="5113338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6443663" y="3617913"/>
            <a:ext cx="2232025" cy="1944687"/>
          </a:xfrm>
          <a:prstGeom prst="wedgeRectCallout">
            <a:avLst>
              <a:gd name="adj1" fmla="val -50852"/>
              <a:gd name="adj2" fmla="val -582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>
                <a:latin typeface="宋体" charset="-122"/>
              </a:rPr>
              <a:t>  </a:t>
            </a:r>
            <a:r>
              <a:rPr lang="zh-CN" altLang="en-US" sz="2000" b="1">
                <a:latin typeface="宋体" charset="-122"/>
              </a:rPr>
              <a:t>管脚可以分组，以简化设置信号值的繁杂程度 </a:t>
            </a:r>
            <a:r>
              <a:rPr lang="en-US" altLang="zh-CN" sz="2000" b="1">
                <a:latin typeface="宋体" charset="-122"/>
              </a:rPr>
              <a:t>(Edit→Grouping)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79388" y="5867400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将设置的波形信号，保存到文件中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89CDC4A-F140-4823-BBFE-3618DD274F58}" type="slidenum">
              <a:rPr lang="en-US" altLang="zh-CN" smtClean="0">
                <a:latin typeface="Arial Black" pitchFamily="34" charset="0"/>
              </a:rPr>
              <a:pPr eaLnBrk="1" hangingPunct="1"/>
              <a:t>19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4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、进行功能仿真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  ⑴生成功能仿真网表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*选择菜单</a:t>
            </a:r>
            <a:r>
              <a:rPr lang="en-US" altLang="zh-CN" sz="2400" b="1">
                <a:latin typeface="宋体" charset="-122"/>
              </a:rPr>
              <a:t>Processing→Simulator Tool</a:t>
            </a:r>
            <a:r>
              <a:rPr lang="zh-CN" altLang="en-US" sz="2400" b="1">
                <a:latin typeface="宋体" charset="-122"/>
              </a:rPr>
              <a:t>，弹出相应对话框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*在对话框中选择</a:t>
            </a:r>
            <a:r>
              <a:rPr lang="en-US" altLang="zh-CN" sz="2400" b="1">
                <a:solidFill>
                  <a:srgbClr val="FF33CC"/>
                </a:solidFill>
                <a:latin typeface="宋体" charset="-122"/>
              </a:rPr>
              <a:t>Functional</a:t>
            </a:r>
            <a:r>
              <a:rPr lang="zh-CN" altLang="en-US" sz="2400" b="1">
                <a:latin typeface="宋体" charset="-122"/>
              </a:rPr>
              <a:t>后，单击</a:t>
            </a:r>
            <a:r>
              <a:rPr lang="en-US" altLang="zh-CN" sz="2000" b="1">
                <a:latin typeface="宋体" charset="-122"/>
              </a:rPr>
              <a:t>Generate Functional Simulation Netlist</a:t>
            </a:r>
            <a:r>
              <a:rPr lang="zh-CN" altLang="en-US" sz="2400" b="1">
                <a:latin typeface="宋体" charset="-122"/>
              </a:rPr>
              <a:t>，即可生成功能仿真网表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21013"/>
            <a:ext cx="525621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6445250" y="3449638"/>
            <a:ext cx="2303463" cy="1587500"/>
          </a:xfrm>
          <a:prstGeom prst="wedgeRectCallout">
            <a:avLst>
              <a:gd name="adj1" fmla="val -50829"/>
              <a:gd name="adj2" fmla="val -6010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修改原理图文件后，必须重新编译、重新生成仿真网表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6DB858-480F-42C0-AB60-0F67327F0241}" type="slidenum">
              <a:rPr lang="en-US" altLang="zh-CN" smtClean="0">
                <a:latin typeface="Arial Black" pitchFamily="34" charset="0"/>
              </a:rPr>
              <a:pPr eaLnBrk="1" hangingPunct="1"/>
              <a:t>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79388" y="644525"/>
            <a:ext cx="8713787" cy="625475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一、建立工程文件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6659563" y="3644900"/>
            <a:ext cx="1728787" cy="1871663"/>
          </a:xfrm>
          <a:prstGeom prst="wedgeRectCallout">
            <a:avLst>
              <a:gd name="adj1" fmla="val -54685"/>
              <a:gd name="adj2" fmla="val 6213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可能会弹出与工程文件或工程目录有关的询问对话框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87137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1</a:t>
            </a:r>
            <a:r>
              <a:rPr lang="zh-CN" altLang="en-US" sz="2400" b="1">
                <a:latin typeface="宋体" charset="-122"/>
              </a:rPr>
              <a:t>、填写工程目录名及工程文件名，可从菜单</a:t>
            </a:r>
            <a:r>
              <a:rPr lang="en-US" altLang="zh-CN" sz="2400" b="1">
                <a:latin typeface="宋体" charset="-122"/>
              </a:rPr>
              <a:t>File→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New Project Wizard</a:t>
            </a:r>
            <a:r>
              <a:rPr lang="zh-CN" altLang="en-US" sz="2400" b="1">
                <a:latin typeface="宋体" charset="-122"/>
              </a:rPr>
              <a:t>进入，完成后单击</a:t>
            </a:r>
            <a:r>
              <a:rPr lang="en-US" altLang="zh-CN" sz="2400" b="1">
                <a:latin typeface="宋体" charset="-122"/>
              </a:rPr>
              <a:t>Next</a:t>
            </a: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57438"/>
            <a:ext cx="5329237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23A8D5-2BD7-4CFC-A3F0-155C50A34B25}" type="slidenum">
              <a:rPr lang="en-US" altLang="zh-CN" smtClean="0">
                <a:latin typeface="Arial Black" pitchFamily="34" charset="0"/>
              </a:rPr>
              <a:pPr eaLnBrk="1" hangingPunct="1"/>
              <a:t>20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CC3300"/>
                </a:solidFill>
                <a:latin typeface="宋体" charset="-122"/>
              </a:rPr>
              <a:t>  ⑵</a:t>
            </a: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进行功能仿真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*在对话框的</a:t>
            </a:r>
            <a:r>
              <a:rPr lang="en-US" altLang="zh-CN" sz="2400" b="1">
                <a:latin typeface="宋体" charset="-122"/>
              </a:rPr>
              <a:t>Simulator input</a:t>
            </a:r>
            <a:r>
              <a:rPr lang="zh-CN" altLang="en-US" sz="2400" b="1">
                <a:latin typeface="宋体" charset="-122"/>
              </a:rPr>
              <a:t>中输入仿真波形文件名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*在对话框中单击</a:t>
            </a:r>
            <a:r>
              <a:rPr lang="en-US" altLang="zh-CN" sz="2400" b="1">
                <a:latin typeface="宋体" charset="-122"/>
              </a:rPr>
              <a:t>Start</a:t>
            </a:r>
            <a:r>
              <a:rPr lang="zh-CN" altLang="en-US" sz="2400" b="1">
                <a:latin typeface="宋体" charset="-122"/>
              </a:rPr>
              <a:t>，即可开始功能仿真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*在对话框中单击</a:t>
            </a:r>
            <a:r>
              <a:rPr lang="en-US" altLang="zh-CN" sz="2400" b="1">
                <a:latin typeface="宋体" charset="-122"/>
              </a:rPr>
              <a:t>Report</a:t>
            </a:r>
            <a:r>
              <a:rPr lang="zh-CN" altLang="en-US" sz="2400" b="1">
                <a:latin typeface="宋体" charset="-122"/>
              </a:rPr>
              <a:t>，可查看、核对输出波形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827088" y="2565400"/>
            <a:ext cx="7704137" cy="2946400"/>
            <a:chOff x="521" y="1616"/>
            <a:chExt cx="4853" cy="1856"/>
          </a:xfrm>
        </p:grpSpPr>
        <p:pic>
          <p:nvPicPr>
            <p:cNvPr id="2253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616"/>
              <a:ext cx="4853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1610" y="3204"/>
              <a:ext cx="3266" cy="181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51B664-B051-4563-A67B-029958F115D6}" type="slidenum">
              <a:rPr lang="en-US" altLang="zh-CN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713787" cy="625475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五、对原理图设计文件进行硬件测试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85693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1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、器件设置及引脚分配</a:t>
            </a:r>
            <a:r>
              <a:rPr lang="zh-CN" altLang="en-US" sz="2400" b="1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  ⑴器件设置      </a:t>
            </a:r>
            <a:r>
              <a:rPr lang="en-US" altLang="zh-CN" sz="2400" b="1">
                <a:latin typeface="宋体" charset="-122"/>
              </a:rPr>
              <a:t>[</a:t>
            </a:r>
            <a:r>
              <a:rPr lang="zh-CN" altLang="en-US" sz="2400" b="1">
                <a:latin typeface="宋体" charset="-122"/>
              </a:rPr>
              <a:t>该步骤可缺省</a:t>
            </a:r>
            <a:r>
              <a:rPr lang="en-US" altLang="zh-CN" sz="2400" b="1">
                <a:latin typeface="宋体" charset="-122"/>
              </a:rPr>
              <a:t>]</a:t>
            </a:r>
            <a:endParaRPr lang="en-US" altLang="zh-CN" sz="2400" b="1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从菜单</a:t>
            </a:r>
            <a:r>
              <a:rPr lang="en-US" altLang="zh-CN" sz="2400" b="1">
                <a:latin typeface="宋体" charset="-122"/>
              </a:rPr>
              <a:t>Assignments→Device</a:t>
            </a:r>
            <a:r>
              <a:rPr lang="zh-CN" altLang="en-US" sz="2400" b="1">
                <a:latin typeface="宋体" charset="-122"/>
              </a:rPr>
              <a:t>进入，可重新选择器件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*单击</a:t>
            </a:r>
            <a:r>
              <a:rPr lang="en-US" altLang="en-US" sz="2000" b="1">
                <a:latin typeface="宋体" charset="-122"/>
              </a:rPr>
              <a:t>Device &amp; Pin Options…</a:t>
            </a:r>
            <a:r>
              <a:rPr lang="zh-CN" altLang="en-US" sz="2400" b="1">
                <a:latin typeface="宋体" charset="-122"/>
              </a:rPr>
              <a:t>，可配置</a:t>
            </a:r>
            <a:r>
              <a:rPr lang="en-US" altLang="zh-CN" sz="2400" b="1">
                <a:latin typeface="宋体" charset="-122"/>
              </a:rPr>
              <a:t>Unused Pins</a:t>
            </a:r>
            <a:r>
              <a:rPr lang="zh-CN" altLang="en-US" sz="2400" b="1">
                <a:latin typeface="宋体" charset="-122"/>
              </a:rPr>
              <a:t>状态等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79388" y="3189288"/>
            <a:ext cx="87137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CC3300"/>
                </a:solidFill>
                <a:latin typeface="宋体" charset="-122"/>
              </a:rPr>
              <a:t>  ⑵</a:t>
            </a: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引脚分配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*从菜单</a:t>
            </a:r>
            <a:r>
              <a:rPr lang="en-US" altLang="zh-CN" sz="2400" b="1">
                <a:latin typeface="宋体" charset="-122"/>
              </a:rPr>
              <a:t>Assignments→Device</a:t>
            </a:r>
            <a:r>
              <a:rPr lang="zh-CN" altLang="en-US" sz="2400" b="1">
                <a:latin typeface="宋体" charset="-122"/>
              </a:rPr>
              <a:t>进入，进入</a:t>
            </a:r>
            <a:r>
              <a:rPr lang="en-US" altLang="zh-CN" sz="2400" b="1">
                <a:latin typeface="宋体" charset="-122"/>
              </a:rPr>
              <a:t>Pin Planner</a:t>
            </a: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71040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B165C4-E9EB-413D-83FD-79194ED1BA29}" type="slidenum">
              <a:rPr lang="en-US" altLang="zh-CN" smtClean="0">
                <a:latin typeface="Arial Black" pitchFamily="34" charset="0"/>
              </a:rPr>
              <a:pPr eaLnBrk="1" hangingPunct="1"/>
              <a:t>22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79388" y="573088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在</a:t>
            </a:r>
            <a:r>
              <a:rPr lang="en-US" altLang="zh-CN" sz="2400" b="1">
                <a:latin typeface="宋体" charset="-122"/>
              </a:rPr>
              <a:t>Pin Planner</a:t>
            </a:r>
            <a:r>
              <a:rPr lang="zh-CN" altLang="en-US" sz="2400" b="1">
                <a:latin typeface="宋体" charset="-122"/>
              </a:rPr>
              <a:t>中，针对原理图所有管脚</a:t>
            </a:r>
            <a:r>
              <a:rPr lang="en-US" altLang="zh-CN" sz="2400" b="1">
                <a:latin typeface="宋体" charset="-122"/>
              </a:rPr>
              <a:t>[</a:t>
            </a:r>
            <a:r>
              <a:rPr lang="zh-CN" altLang="en-US" sz="2400" b="1">
                <a:latin typeface="宋体" charset="-122"/>
              </a:rPr>
              <a:t>即</a:t>
            </a:r>
            <a:r>
              <a:rPr lang="en-US" altLang="zh-CN" sz="2400" b="1">
                <a:latin typeface="宋体" charset="-122"/>
              </a:rPr>
              <a:t>Node Name]</a:t>
            </a:r>
            <a:r>
              <a:rPr lang="zh-CN" altLang="en-US" sz="2400" b="1">
                <a:latin typeface="宋体" charset="-122"/>
              </a:rPr>
              <a:t>，依次双击对应的</a:t>
            </a:r>
            <a:r>
              <a:rPr lang="en-US" altLang="zh-CN" sz="2400" b="1">
                <a:latin typeface="宋体" charset="-122"/>
              </a:rPr>
              <a:t>Location</a:t>
            </a:r>
            <a:r>
              <a:rPr lang="zh-CN" altLang="en-US" sz="2400" b="1">
                <a:latin typeface="宋体" charset="-122"/>
              </a:rPr>
              <a:t>栏，在出现的下拉列表中选择合适的器件引脚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09788"/>
            <a:ext cx="7777163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79388" y="4845050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保存引脚锁定信息至文件，可使用工具条、或从菜单进入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79388" y="5375275"/>
            <a:ext cx="87137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*</a:t>
            </a:r>
            <a:r>
              <a:rPr lang="zh-CN" alt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再编译一次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>
                <a:ea typeface="宋体" pitchFamily="2" charset="-122"/>
              </a:rPr>
              <a:t>把引脚分配信息编译到下载文件中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                           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(.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sof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pof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1832A2-FEFF-4AC9-9165-6829567847F9}" type="slidenum">
              <a:rPr lang="en-US" altLang="zh-CN" smtClean="0">
                <a:latin typeface="Arial Black" pitchFamily="34" charset="0"/>
              </a:rPr>
              <a:pPr eaLnBrk="1" hangingPunct="1"/>
              <a:t>23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7852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2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、编程下载设计文件</a:t>
            </a:r>
            <a:r>
              <a:rPr lang="zh-CN" altLang="en-US" sz="2400" b="1">
                <a:latin typeface="宋体" charset="-122"/>
              </a:rPr>
              <a:t>     </a:t>
            </a:r>
            <a:r>
              <a:rPr lang="en-US" altLang="zh-CN" sz="2400" b="1">
                <a:latin typeface="宋体" charset="-122"/>
              </a:rPr>
              <a:t>--</a:t>
            </a:r>
            <a:r>
              <a:rPr lang="zh-CN" altLang="en-US" sz="2400" b="1">
                <a:latin typeface="宋体" charset="-122"/>
              </a:rPr>
              <a:t>只介绍</a:t>
            </a:r>
            <a:r>
              <a:rPr lang="en-US" altLang="zh-CN" sz="2400" b="1">
                <a:latin typeface="宋体" charset="-122"/>
              </a:rPr>
              <a:t>JTAG</a:t>
            </a:r>
            <a:r>
              <a:rPr lang="zh-CN" altLang="en-US" sz="2400" b="1">
                <a:latin typeface="宋体" charset="-122"/>
              </a:rPr>
              <a:t>编程模式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</a:t>
            </a:r>
            <a:r>
              <a:rPr lang="en-US" altLang="zh-CN" sz="2400" b="1">
                <a:latin typeface="宋体" charset="-122"/>
              </a:rPr>
              <a:t>JTAG</a:t>
            </a:r>
            <a:r>
              <a:rPr lang="zh-CN" altLang="en-US" sz="2400" b="1">
                <a:latin typeface="宋体" charset="-122"/>
              </a:rPr>
              <a:t>模式可用编译好的</a:t>
            </a:r>
            <a:r>
              <a:rPr lang="en-US" altLang="zh-CN" sz="2400" b="1">
                <a:latin typeface="宋体" charset="-122"/>
              </a:rPr>
              <a:t>SOF</a:t>
            </a:r>
            <a:r>
              <a:rPr lang="zh-CN" altLang="en-US" sz="2400" b="1">
                <a:latin typeface="宋体" charset="-122"/>
              </a:rPr>
              <a:t>文件直接对</a:t>
            </a:r>
            <a:r>
              <a:rPr lang="en-US" altLang="zh-CN" sz="2400" b="1">
                <a:latin typeface="宋体" charset="-122"/>
              </a:rPr>
              <a:t>FPGA</a:t>
            </a:r>
            <a:r>
              <a:rPr lang="zh-CN" altLang="en-US" sz="2400" b="1">
                <a:latin typeface="宋体" charset="-122"/>
              </a:rPr>
              <a:t>器件进行配置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79388" y="1579563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CC3300"/>
                </a:solidFill>
                <a:latin typeface="宋体" charset="-122"/>
              </a:rPr>
              <a:t>  ⑴</a:t>
            </a: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连接硬件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断开实验箱电源</a:t>
            </a:r>
            <a:r>
              <a:rPr lang="zh-CN" altLang="en-US" sz="2400" b="1">
                <a:latin typeface="宋体" charset="-122"/>
              </a:rPr>
              <a:t>，用</a:t>
            </a:r>
            <a:r>
              <a:rPr lang="en-US" altLang="zh-CN" sz="2400" b="1">
                <a:latin typeface="宋体" charset="-122"/>
              </a:rPr>
              <a:t>ByteBlasterMV</a:t>
            </a:r>
            <a:r>
              <a:rPr lang="zh-CN" altLang="en-US" sz="2400" b="1">
                <a:latin typeface="宋体" charset="-122"/>
              </a:rPr>
              <a:t>或</a:t>
            </a:r>
            <a:r>
              <a:rPr lang="en-US" altLang="zh-CN" sz="2400" b="1">
                <a:latin typeface="宋体" charset="-122"/>
              </a:rPr>
              <a:t>ByteBlaster</a:t>
            </a:r>
            <a:r>
              <a:rPr lang="en-US" altLang="en-US" sz="2400" b="1">
                <a:latin typeface="宋体" charset="-122"/>
              </a:rPr>
              <a:t>Ⅱ</a:t>
            </a:r>
            <a:r>
              <a:rPr lang="zh-CN" altLang="en-US" sz="2400" b="1">
                <a:latin typeface="宋体" charset="-122"/>
              </a:rPr>
              <a:t>下载电缆连接好计算机并口与实验箱的开发板，然后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打开电源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79388" y="2997200"/>
            <a:ext cx="8713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CC3300"/>
                </a:solidFill>
                <a:latin typeface="宋体" charset="-122"/>
              </a:rPr>
              <a:t>  ⑵</a:t>
            </a: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设置编程器           </a:t>
            </a:r>
            <a:r>
              <a:rPr lang="en-US" altLang="zh-CN" sz="2400" b="1">
                <a:latin typeface="宋体" charset="-122"/>
              </a:rPr>
              <a:t>--</a:t>
            </a:r>
            <a:r>
              <a:rPr lang="zh-CN" altLang="en-US" sz="2400" b="1">
                <a:latin typeface="宋体" charset="-122"/>
              </a:rPr>
              <a:t>初次安装或改变下载电缆时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*选择菜单</a:t>
            </a:r>
            <a:r>
              <a:rPr lang="en-US" altLang="zh-CN" sz="2400" b="1">
                <a:latin typeface="宋体" charset="-122"/>
              </a:rPr>
              <a:t>Tools→Programer</a:t>
            </a:r>
            <a:r>
              <a:rPr lang="zh-CN" altLang="en-US" sz="2400" b="1">
                <a:latin typeface="宋体" charset="-122"/>
              </a:rPr>
              <a:t>，进入编程窗口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79388" y="5975350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单击</a:t>
            </a:r>
            <a:r>
              <a:rPr lang="en-US" altLang="zh-CN" sz="2400" b="1">
                <a:latin typeface="宋体" charset="-122"/>
              </a:rPr>
              <a:t>Hardware Setup</a:t>
            </a:r>
            <a:r>
              <a:rPr lang="zh-CN" altLang="en-US" sz="2400" b="1">
                <a:latin typeface="宋体" charset="-122"/>
              </a:rPr>
              <a:t>，弹出</a:t>
            </a:r>
            <a:r>
              <a:rPr lang="en-US" altLang="zh-CN" sz="2400" b="1">
                <a:latin typeface="宋体" charset="-122"/>
              </a:rPr>
              <a:t>Hardware Setup</a:t>
            </a:r>
            <a:r>
              <a:rPr lang="zh-CN" altLang="en-US" sz="2400" b="1">
                <a:latin typeface="宋体" charset="-122"/>
              </a:rPr>
              <a:t>对话框</a:t>
            </a:r>
          </a:p>
        </p:txBody>
      </p:sp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62400"/>
            <a:ext cx="65532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DB3FF7-F800-48E1-82DA-B5B453B88E11}" type="slidenum">
              <a:rPr lang="en-US" altLang="zh-CN" smtClean="0">
                <a:latin typeface="Arial Black" pitchFamily="34" charset="0"/>
              </a:rPr>
              <a:pPr eaLnBrk="1" hangingPunct="1"/>
              <a:t>24</a:t>
            </a:fld>
            <a:endParaRPr lang="en-US" altLang="zh-CN" smtClean="0">
              <a:latin typeface="Arial Black" pitchFamily="34" charset="0"/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28775"/>
            <a:ext cx="33845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79388" y="596900"/>
            <a:ext cx="8713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单击</a:t>
            </a:r>
            <a:r>
              <a:rPr lang="en-US" altLang="zh-CN" sz="2400" b="1">
                <a:latin typeface="宋体" charset="-122"/>
              </a:rPr>
              <a:t>Add Hardware</a:t>
            </a:r>
            <a:r>
              <a:rPr lang="zh-CN" altLang="en-US" sz="2400" b="1">
                <a:latin typeface="宋体" charset="-122"/>
              </a:rPr>
              <a:t>，在所弹出对话框的</a:t>
            </a:r>
            <a:r>
              <a:rPr lang="en-US" altLang="zh-CN" sz="2400" b="1">
                <a:latin typeface="宋体" charset="-122"/>
              </a:rPr>
              <a:t>Hardware type</a:t>
            </a:r>
            <a:r>
              <a:rPr lang="zh-CN" altLang="en-US" sz="2400" b="1">
                <a:latin typeface="宋体" charset="-122"/>
              </a:rPr>
              <a:t>中选择</a:t>
            </a:r>
            <a:r>
              <a:rPr lang="en-US" altLang="zh-CN" sz="2400" b="1">
                <a:latin typeface="宋体" charset="-122"/>
              </a:rPr>
              <a:t>ByteBlasterMV or ByteBlaster</a:t>
            </a:r>
            <a:r>
              <a:rPr lang="en-US" altLang="en-US" sz="2400" b="1">
                <a:latin typeface="宋体" charset="-122"/>
              </a:rPr>
              <a:t>Ⅱ</a:t>
            </a:r>
            <a:endParaRPr lang="en-US" altLang="zh-CN" sz="2400" b="1">
              <a:latin typeface="宋体" charset="-122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79388" y="4437063"/>
            <a:ext cx="8713787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回到编程窗口后，其第一行将显示相应的硬件类型信息</a:t>
            </a:r>
          </a:p>
        </p:txBody>
      </p:sp>
      <p:pic>
        <p:nvPicPr>
          <p:cNvPr id="2663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600200"/>
            <a:ext cx="3305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69627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F765A4-1CE6-489C-B316-212F67099726}" type="slidenum">
              <a:rPr lang="en-US" altLang="zh-CN" smtClean="0">
                <a:latin typeface="Arial Black" pitchFamily="34" charset="0"/>
              </a:rPr>
              <a:pPr eaLnBrk="1" hangingPunct="1"/>
              <a:t>25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CC3300"/>
                </a:solidFill>
                <a:latin typeface="宋体" charset="-122"/>
              </a:rPr>
              <a:t>  ⑶</a:t>
            </a: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选择编程模式及配置文件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*在编程窗口</a:t>
            </a:r>
            <a:r>
              <a:rPr lang="en-US" altLang="zh-CN" sz="2400" b="1">
                <a:latin typeface="宋体" charset="-122"/>
              </a:rPr>
              <a:t>Mode</a:t>
            </a:r>
            <a:r>
              <a:rPr lang="zh-CN" altLang="en-US" sz="2400" b="1">
                <a:latin typeface="宋体" charset="-122"/>
              </a:rPr>
              <a:t>栏中，选择</a:t>
            </a:r>
            <a:r>
              <a:rPr lang="en-US" altLang="zh-CN" sz="2400" b="1">
                <a:latin typeface="宋体" charset="-122"/>
              </a:rPr>
              <a:t>JTAG</a:t>
            </a:r>
            <a:r>
              <a:rPr lang="zh-CN" altLang="en-US" sz="2400" b="1">
                <a:latin typeface="宋体" charset="-122"/>
              </a:rPr>
              <a:t>模式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>
                <a:latin typeface="宋体" charset="-122"/>
              </a:rPr>
              <a:t>    </a:t>
            </a:r>
            <a:r>
              <a:rPr lang="zh-CN" altLang="en-US" sz="2400" b="1">
                <a:latin typeface="宋体" charset="-122"/>
              </a:rPr>
              <a:t>*核对下载文件路径及文件名，可用</a:t>
            </a:r>
            <a:r>
              <a:rPr lang="en-US" altLang="zh-CN" sz="2400" b="1">
                <a:latin typeface="宋体" charset="-122"/>
              </a:rPr>
              <a:t>Add File</a:t>
            </a:r>
            <a:r>
              <a:rPr lang="zh-CN" altLang="en-US" sz="2400" b="1">
                <a:latin typeface="宋体" charset="-122"/>
              </a:rPr>
              <a:t>手工选择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*选中下载文件的</a:t>
            </a:r>
            <a:r>
              <a:rPr lang="en-US" altLang="zh-CN" sz="2400" b="1">
                <a:latin typeface="宋体" charset="-122"/>
              </a:rPr>
              <a:t>Program/Configure</a:t>
            </a:r>
            <a:r>
              <a:rPr lang="zh-CN" altLang="en-US" sz="2400" b="1">
                <a:latin typeface="宋体" charset="-122"/>
              </a:rPr>
              <a:t>复选框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28186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DD6614-5530-440C-952B-30B336FBA87F}" type="slidenum">
              <a:rPr lang="en-US" altLang="zh-CN" smtClean="0">
                <a:latin typeface="Arial Black" pitchFamily="34" charset="0"/>
              </a:rPr>
              <a:pPr eaLnBrk="1" hangingPunct="1"/>
              <a:t>26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CC3300"/>
                </a:solidFill>
                <a:latin typeface="宋体" charset="-122"/>
              </a:rPr>
              <a:t>  ⑷</a:t>
            </a:r>
            <a:r>
              <a:rPr lang="zh-CN" altLang="en-US" sz="2400" b="1">
                <a:solidFill>
                  <a:srgbClr val="CC3300"/>
                </a:solidFill>
                <a:latin typeface="宋体" charset="-122"/>
              </a:rPr>
              <a:t>配置下载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*在编程窗口中，单击</a:t>
            </a:r>
            <a:r>
              <a:rPr lang="en-US" altLang="zh-CN" sz="2400" b="1">
                <a:latin typeface="宋体" charset="-122"/>
              </a:rPr>
              <a:t>Start</a:t>
            </a:r>
            <a:r>
              <a:rPr lang="zh-CN" altLang="en-US" sz="2400" b="1">
                <a:latin typeface="宋体" charset="-122"/>
              </a:rPr>
              <a:t>，对目标</a:t>
            </a:r>
            <a:r>
              <a:rPr lang="en-US" altLang="zh-CN" sz="2400" b="1">
                <a:latin typeface="宋体" charset="-122"/>
              </a:rPr>
              <a:t>FPGA</a:t>
            </a:r>
            <a:r>
              <a:rPr lang="zh-CN" altLang="en-US" sz="2400" b="1">
                <a:latin typeface="宋体" charset="-122"/>
              </a:rPr>
              <a:t>器件配置下载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9388" y="4418013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下载失败时，根据提示的错误信息，作相应处理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79388" y="4895850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下载成功后，即可进行所设计电路的硬件调试、测试</a:t>
            </a:r>
          </a:p>
        </p:txBody>
      </p:sp>
      <p:grpSp>
        <p:nvGrpSpPr>
          <p:cNvPr id="28678" name="Group 19"/>
          <p:cNvGrpSpPr>
            <a:grpSpLocks/>
          </p:cNvGrpSpPr>
          <p:nvPr/>
        </p:nvGrpSpPr>
        <p:grpSpPr bwMode="auto">
          <a:xfrm>
            <a:off x="6705600" y="5867400"/>
            <a:ext cx="1981200" cy="533400"/>
            <a:chOff x="2448" y="3600"/>
            <a:chExt cx="1248" cy="336"/>
          </a:xfrm>
        </p:grpSpPr>
        <p:sp>
          <p:nvSpPr>
            <p:cNvPr id="28680" name="AutoShape 17" descr="浅色横线"/>
            <p:cNvSpPr>
              <a:spLocks noChangeArrowheads="1"/>
            </p:cNvSpPr>
            <p:nvPr/>
          </p:nvSpPr>
          <p:spPr bwMode="auto">
            <a:xfrm>
              <a:off x="2448" y="3600"/>
              <a:ext cx="1248" cy="336"/>
            </a:xfrm>
            <a:prstGeom prst="flowChartTerminator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Text Box 18"/>
            <p:cNvSpPr txBox="1">
              <a:spLocks noChangeArrowheads="1"/>
            </p:cNvSpPr>
            <p:nvPr/>
          </p:nvSpPr>
          <p:spPr bwMode="auto">
            <a:xfrm>
              <a:off x="2782" y="3600"/>
              <a:ext cx="57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End</a:t>
              </a:r>
            </a:p>
          </p:txBody>
        </p:sp>
      </p:grp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7026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475D101-5496-4002-8E55-ABF2EEECCA31}" type="slidenum">
              <a:rPr lang="en-US" altLang="zh-CN" smtClean="0">
                <a:latin typeface="Arial Black" pitchFamily="34" charset="0"/>
              </a:rPr>
              <a:pPr eaLnBrk="1" hangingPunct="1"/>
              <a:t>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2</a:t>
            </a:r>
            <a:r>
              <a:rPr lang="zh-CN" altLang="en-US" sz="2400" b="1">
                <a:latin typeface="宋体" charset="-122"/>
              </a:rPr>
              <a:t>、添加所需原始设计文件到工程文件中，单击</a:t>
            </a:r>
            <a:r>
              <a:rPr lang="en-US" altLang="zh-CN" sz="2400" b="1">
                <a:latin typeface="宋体" charset="-122"/>
              </a:rPr>
              <a:t>Next</a:t>
            </a: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6227763" y="2708275"/>
            <a:ext cx="2519362" cy="2665413"/>
          </a:xfrm>
          <a:prstGeom prst="wedgeRectCallout">
            <a:avLst>
              <a:gd name="adj1" fmla="val -50250"/>
              <a:gd name="adj2" fmla="val -5655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*需提前拷贝好文件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</a:t>
            </a:r>
            <a:r>
              <a:rPr lang="en-US" altLang="zh-CN" sz="2000" b="1">
                <a:latin typeface="宋体" charset="-122"/>
              </a:rPr>
              <a:t>(.bdf</a:t>
            </a:r>
            <a:r>
              <a:rPr lang="zh-CN" altLang="en-US" sz="2000" b="1">
                <a:latin typeface="宋体" charset="-122"/>
              </a:rPr>
              <a:t>或</a:t>
            </a:r>
            <a:r>
              <a:rPr lang="en-US" altLang="zh-CN" sz="2000" b="1">
                <a:latin typeface="宋体" charset="-122"/>
              </a:rPr>
              <a:t>.gdf)</a:t>
            </a:r>
          </a:p>
          <a:p>
            <a:pPr>
              <a:lnSpc>
                <a:spcPct val="115000"/>
              </a:lnSpc>
            </a:pPr>
            <a:r>
              <a:rPr lang="en-US" altLang="zh-CN" sz="2000" b="1">
                <a:latin typeface="宋体" charset="-122"/>
              </a:rPr>
              <a:t> *</a:t>
            </a:r>
            <a:r>
              <a:rPr lang="zh-CN" altLang="en-US" sz="2000" b="1">
                <a:latin typeface="宋体" charset="-122"/>
              </a:rPr>
              <a:t>仅拷贝所需文件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*拷贝到工程目录中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000" b="1">
                <a:latin typeface="宋体" charset="-122"/>
              </a:rPr>
              <a:t> *文件被调用时默认已加入工程文件</a:t>
            </a: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518477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0D5863-C27A-4472-B19B-38584C9C9FB1}" type="slidenum">
              <a:rPr lang="en-US" altLang="zh-CN" smtClean="0">
                <a:latin typeface="Arial Black" pitchFamily="34" charset="0"/>
              </a:rPr>
              <a:pPr eaLnBrk="1" hangingPunct="1"/>
              <a:t>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3</a:t>
            </a:r>
            <a:r>
              <a:rPr lang="zh-CN" altLang="en-US" sz="2400" b="1">
                <a:latin typeface="宋体" charset="-122"/>
              </a:rPr>
              <a:t>、选择所用</a:t>
            </a:r>
            <a:r>
              <a:rPr lang="en-US" altLang="zh-CN" sz="2400" b="1">
                <a:latin typeface="宋体" charset="-122"/>
              </a:rPr>
              <a:t>FPGA</a:t>
            </a:r>
            <a:r>
              <a:rPr lang="zh-CN" altLang="en-US" sz="2400" b="1">
                <a:latin typeface="宋体" charset="-122"/>
              </a:rPr>
              <a:t>型号，单击</a:t>
            </a:r>
            <a:r>
              <a:rPr lang="en-US" altLang="zh-CN" sz="2400" b="1">
                <a:latin typeface="宋体" charset="-122"/>
              </a:rPr>
              <a:t>Next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5256213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6588125" y="2420938"/>
            <a:ext cx="2087563" cy="1944687"/>
          </a:xfrm>
          <a:prstGeom prst="wedgeRectCallout">
            <a:avLst>
              <a:gd name="adj1" fmla="val -51750"/>
              <a:gd name="adj2" fmla="val 5914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*下载与之有关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*课程实验台中芯片为</a:t>
            </a:r>
            <a:r>
              <a:rPr lang="en-US" altLang="zh-CN" sz="2000" b="1" dirty="0">
                <a:latin typeface="宋体" charset="-122"/>
              </a:rPr>
              <a:t>Cyclone</a:t>
            </a:r>
            <a:r>
              <a:rPr lang="zh-CN" altLang="en-US" sz="2000" b="1" dirty="0">
                <a:latin typeface="宋体" charset="-122"/>
              </a:rPr>
              <a:t>的</a:t>
            </a:r>
            <a:r>
              <a:rPr lang="en-US" altLang="zh-CN" sz="2000" b="1" dirty="0">
                <a:latin typeface="宋体" charset="-122"/>
              </a:rPr>
              <a:t>EP1C6Q240C8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62E2BB-2DC5-4C2A-A17C-7A2DB038591C}" type="slidenum">
              <a:rPr lang="en-US" altLang="zh-CN" smtClean="0">
                <a:latin typeface="Arial Black" pitchFamily="34" charset="0"/>
              </a:rPr>
              <a:pPr eaLnBrk="1" hangingPunct="1"/>
              <a:t>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4</a:t>
            </a:r>
            <a:r>
              <a:rPr lang="zh-CN" altLang="en-US" sz="2400" b="1">
                <a:latin typeface="宋体" charset="-122"/>
              </a:rPr>
              <a:t>、添加准备使用的新</a:t>
            </a:r>
            <a:r>
              <a:rPr lang="en-US" altLang="zh-CN" sz="2400" b="1">
                <a:latin typeface="宋体" charset="-122"/>
              </a:rPr>
              <a:t>EDA</a:t>
            </a:r>
            <a:r>
              <a:rPr lang="zh-CN" altLang="en-US" sz="2400" b="1">
                <a:latin typeface="宋体" charset="-122"/>
              </a:rPr>
              <a:t>工具，单击</a:t>
            </a:r>
            <a:r>
              <a:rPr lang="en-US" altLang="zh-CN" sz="2400" b="1">
                <a:latin typeface="宋体" charset="-122"/>
              </a:rPr>
              <a:t>Next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54006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6661150" y="2781300"/>
            <a:ext cx="1727200" cy="1871663"/>
          </a:xfrm>
          <a:prstGeom prst="wedgeRectCallout">
            <a:avLst>
              <a:gd name="adj1" fmla="val -52940"/>
              <a:gd name="adj2" fmla="val -609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通常只需要使用</a:t>
            </a:r>
            <a:r>
              <a:rPr lang="en-US" altLang="zh-CN" sz="2000" b="1">
                <a:latin typeface="宋体" charset="-122"/>
              </a:rPr>
              <a:t>Quartus</a:t>
            </a:r>
            <a:r>
              <a:rPr lang="zh-CN" altLang="en-US" sz="2000" b="1">
                <a:latin typeface="宋体" charset="-122"/>
              </a:rPr>
              <a:t>提供的</a:t>
            </a:r>
            <a:r>
              <a:rPr lang="en-US" altLang="zh-CN" sz="2000" b="1">
                <a:latin typeface="宋体" charset="-122"/>
              </a:rPr>
              <a:t>EDA</a:t>
            </a:r>
            <a:r>
              <a:rPr lang="zh-CN" altLang="en-US" sz="2000" b="1">
                <a:latin typeface="宋体" charset="-122"/>
              </a:rPr>
              <a:t>工具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F346AE1-C5C1-4A50-8561-3085E85DFDA4}" type="slidenum">
              <a:rPr lang="en-US" altLang="zh-CN" smtClean="0">
                <a:latin typeface="Arial Black" pitchFamily="34" charset="0"/>
              </a:rPr>
              <a:pPr eaLnBrk="1" hangingPunct="1"/>
              <a:t>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5</a:t>
            </a:r>
            <a:r>
              <a:rPr lang="zh-CN" altLang="en-US" sz="2400" b="1">
                <a:latin typeface="宋体" charset="-122"/>
              </a:rPr>
              <a:t>、查看、确认所建立的工程文件信息，单击</a:t>
            </a:r>
            <a:r>
              <a:rPr lang="en-US" altLang="zh-CN" sz="2400" b="1">
                <a:latin typeface="宋体" charset="-122"/>
              </a:rPr>
              <a:t>Finish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496887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6372225" y="4076700"/>
            <a:ext cx="1655763" cy="1512888"/>
          </a:xfrm>
          <a:prstGeom prst="wedgeRectCallout">
            <a:avLst>
              <a:gd name="adj1" fmla="val -52204"/>
              <a:gd name="adj2" fmla="val 6605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此时建立的只是一个空的工程文件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3C933F-FBE9-45F8-9467-1FB9CF634EFE}" type="slidenum">
              <a:rPr lang="en-US" altLang="zh-CN" smtClean="0">
                <a:latin typeface="Arial Black" pitchFamily="34" charset="0"/>
              </a:rPr>
              <a:pPr eaLnBrk="1" hangingPunct="1"/>
              <a:t>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79388" y="714375"/>
            <a:ext cx="8713787" cy="625475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二、形成原理图设计文件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50825" y="1411288"/>
            <a:ext cx="87137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solidFill>
                  <a:srgbClr val="FF3399"/>
                </a:solidFill>
                <a:latin typeface="宋体" charset="-122"/>
              </a:rPr>
              <a:t>  1</a:t>
            </a:r>
            <a:r>
              <a:rPr lang="zh-CN" altLang="en-US" sz="2400" b="1">
                <a:solidFill>
                  <a:srgbClr val="FF3399"/>
                </a:solidFill>
                <a:latin typeface="宋体" charset="-122"/>
              </a:rPr>
              <a:t>、建立原理图设计文件</a:t>
            </a:r>
            <a:r>
              <a:rPr lang="zh-CN" altLang="en-US" sz="2400" b="1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latin typeface="宋体" charset="-122"/>
              </a:rPr>
              <a:t>    从菜单</a:t>
            </a:r>
            <a:r>
              <a:rPr lang="en-US" altLang="zh-CN" sz="2400" b="1">
                <a:latin typeface="宋体" charset="-122"/>
              </a:rPr>
              <a:t>File→New</a:t>
            </a:r>
            <a:r>
              <a:rPr lang="zh-CN" altLang="en-US" sz="2400" b="1">
                <a:latin typeface="宋体" charset="-122"/>
              </a:rPr>
              <a:t>进入，在</a:t>
            </a:r>
            <a:r>
              <a:rPr lang="en-US" altLang="zh-CN" sz="2400" b="1">
                <a:latin typeface="宋体" charset="-122"/>
              </a:rPr>
              <a:t>6</a:t>
            </a:r>
            <a:r>
              <a:rPr lang="zh-CN" altLang="en-US" sz="2400" b="1">
                <a:latin typeface="宋体" charset="-122"/>
              </a:rPr>
              <a:t>种输入法中选择</a:t>
            </a:r>
            <a:r>
              <a:rPr lang="zh-CN" altLang="en-US" sz="2400" b="1" u="sng">
                <a:solidFill>
                  <a:srgbClr val="FF0000"/>
                </a:solidFill>
                <a:latin typeface="宋体" charset="-122"/>
              </a:rPr>
              <a:t>原理图输入法</a:t>
            </a:r>
            <a:r>
              <a:rPr lang="zh-CN" altLang="en-US" sz="2400" b="1">
                <a:latin typeface="宋体" charset="-122"/>
              </a:rPr>
              <a:t>，单击</a:t>
            </a:r>
            <a:r>
              <a:rPr lang="en-US" altLang="zh-CN" sz="2400" b="1">
                <a:latin typeface="宋体" charset="-122"/>
              </a:rPr>
              <a:t>OK</a:t>
            </a:r>
            <a:r>
              <a:rPr lang="zh-CN" altLang="en-US" sz="2400" b="1">
                <a:latin typeface="宋体" charset="-122"/>
              </a:rPr>
              <a:t>，即可进入原理图编辑器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3529013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8388350" y="2779713"/>
            <a:ext cx="431800" cy="2706687"/>
          </a:xfrm>
          <a:prstGeom prst="wedgeRectCallout">
            <a:avLst>
              <a:gd name="adj1" fmla="val -48162"/>
              <a:gd name="adj2" fmla="val -592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lIns="54000" tIns="10800" rIns="54000" bIns="10800" anchor="ctr"/>
          <a:lstStyle/>
          <a:p>
            <a:pPr algn="ctr">
              <a:lnSpc>
                <a:spcPct val="125000"/>
              </a:lnSpc>
            </a:pPr>
            <a:r>
              <a:rPr lang="zh-CN" altLang="en-US" sz="2000" b="1">
                <a:latin typeface="宋体" charset="-122"/>
              </a:rPr>
              <a:t>提示：本课程要求如此</a:t>
            </a:r>
            <a:endParaRPr lang="zh-CN" altLang="en-US" sz="2400" b="1">
              <a:solidFill>
                <a:srgbClr val="FF0000"/>
              </a:solidFill>
              <a:latin typeface="宋体" charset="-122"/>
            </a:endParaRPr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924175"/>
            <a:ext cx="334645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BAA401-BFC0-4A2C-834C-D5C623EF2CDD}" type="slidenum">
              <a:rPr lang="en-US" altLang="zh-CN" smtClean="0">
                <a:latin typeface="Arial Black" pitchFamily="34" charset="0"/>
              </a:rPr>
              <a:pPr eaLnBrk="1" hangingPunct="1"/>
              <a:t>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  2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、编辑原理图设计文件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  ⑴元件的选择与放置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*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可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Symbol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对话框中选择元件，单击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OK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981200"/>
            <a:ext cx="401161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795963" y="2420938"/>
            <a:ext cx="2952750" cy="2532062"/>
          </a:xfrm>
          <a:prstGeom prst="wedgeRectCallout">
            <a:avLst>
              <a:gd name="adj1" fmla="val -52204"/>
              <a:gd name="adj2" fmla="val -5759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>
                <a:latin typeface="宋体" charset="-122"/>
              </a:rPr>
              <a:t>  </a:t>
            </a:r>
            <a:r>
              <a:rPr lang="zh-CN" altLang="en-US" sz="2000" b="1">
                <a:latin typeface="宋体" charset="-122"/>
              </a:rPr>
              <a:t>*</a:t>
            </a:r>
            <a:r>
              <a:rPr lang="zh-CN" altLang="en-US" sz="2000" b="1">
                <a:solidFill>
                  <a:srgbClr val="FF33CC"/>
                </a:solidFill>
                <a:latin typeface="宋体" charset="-122"/>
              </a:rPr>
              <a:t>弹出</a:t>
            </a:r>
            <a:r>
              <a:rPr lang="en-US" altLang="zh-CN" sz="2000" b="1">
                <a:solidFill>
                  <a:srgbClr val="FF33CC"/>
                </a:solidFill>
                <a:latin typeface="宋体" charset="-122"/>
              </a:rPr>
              <a:t>Symbol</a:t>
            </a:r>
            <a:r>
              <a:rPr lang="zh-CN" altLang="en-US" sz="2000" b="1">
                <a:solidFill>
                  <a:srgbClr val="FF33CC"/>
                </a:solidFill>
                <a:latin typeface="宋体" charset="-122"/>
              </a:rPr>
              <a:t>方法</a:t>
            </a:r>
            <a:r>
              <a:rPr lang="zh-CN" altLang="en-US" sz="2000" b="1">
                <a:latin typeface="宋体" charset="-122"/>
              </a:rPr>
              <a:t>：双击鼠标左键、菜单</a:t>
            </a:r>
            <a:r>
              <a:rPr lang="en-US" altLang="zh-CN" sz="2000" b="1">
                <a:latin typeface="宋体" charset="-122"/>
              </a:rPr>
              <a:t>…</a:t>
            </a:r>
          </a:p>
          <a:p>
            <a:pPr>
              <a:lnSpc>
                <a:spcPct val="115000"/>
              </a:lnSpc>
            </a:pPr>
            <a:r>
              <a:rPr lang="en-US" altLang="zh-CN" sz="2000" b="1">
                <a:latin typeface="宋体" charset="-122"/>
              </a:rPr>
              <a:t>  *</a:t>
            </a:r>
            <a:r>
              <a:rPr lang="zh-CN" altLang="en-US" sz="2000" b="1">
                <a:latin typeface="宋体" charset="-122"/>
              </a:rPr>
              <a:t>元件库：包含系统库和</a:t>
            </a:r>
            <a:r>
              <a:rPr lang="en-US" altLang="zh-CN" sz="2000" b="1">
                <a:latin typeface="宋体" charset="-122"/>
              </a:rPr>
              <a:t>Project</a:t>
            </a:r>
            <a:r>
              <a:rPr lang="zh-CN" altLang="en-US" sz="2000" b="1">
                <a:latin typeface="宋体" charset="-122"/>
              </a:rPr>
              <a:t>库两类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*</a:t>
            </a:r>
            <a:r>
              <a:rPr lang="en-US" altLang="zh-CN" sz="2000" b="1">
                <a:latin typeface="宋体" charset="-122"/>
              </a:rPr>
              <a:t>Project</a:t>
            </a:r>
            <a:r>
              <a:rPr lang="zh-CN" altLang="en-US" sz="2000" b="1">
                <a:latin typeface="宋体" charset="-122"/>
              </a:rPr>
              <a:t>库由用户自定义符号文件</a:t>
            </a:r>
            <a:r>
              <a:rPr lang="en-US" altLang="zh-CN" sz="2000" b="1">
                <a:latin typeface="宋体" charset="-122"/>
              </a:rPr>
              <a:t>(.bsf)</a:t>
            </a:r>
            <a:r>
              <a:rPr lang="zh-CN" altLang="en-US" sz="2000" b="1">
                <a:latin typeface="宋体" charset="-122"/>
              </a:rPr>
              <a:t>组成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52400" y="5486400"/>
            <a:ext cx="8713788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*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亦可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在编辑区用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Copy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Paste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命令，实现元件选择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152400" y="5943600"/>
            <a:ext cx="8713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>
                <a:latin typeface="宋体" charset="-122"/>
              </a:rPr>
              <a:t>    *</a:t>
            </a:r>
            <a:r>
              <a:rPr lang="zh-CN" altLang="en-US" sz="2400" b="1">
                <a:latin typeface="宋体" charset="-122"/>
              </a:rPr>
              <a:t>在编辑区可移动元件，放置到合适的位置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6EC4E0-8E2C-4DFF-B5F2-09381DDEB868}" type="slidenum">
              <a:rPr lang="en-US" altLang="zh-CN" smtClean="0">
                <a:latin typeface="Arial Black" pitchFamily="34" charset="0"/>
              </a:rPr>
              <a:pPr eaLnBrk="1" hangingPunct="1"/>
              <a:t>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CC3300"/>
                </a:solidFill>
                <a:latin typeface="宋体" charset="-122"/>
              </a:rPr>
              <a:t>  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元件的连接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 *选择连线类型：按源管脚类型，</a:t>
            </a:r>
            <a:r>
              <a:rPr lang="zh-CN" altLang="en-US" sz="2400" b="1" dirty="0">
                <a:solidFill>
                  <a:srgbClr val="0000FF"/>
                </a:solidFill>
                <a:latin typeface="宋体" charset="-122"/>
              </a:rPr>
              <a:t>使</a:t>
            </a:r>
            <a:r>
              <a:rPr lang="zh-CN" altLang="en-US" sz="2400" b="1" dirty="0">
                <a:latin typeface="宋体" charset="-122"/>
              </a:rPr>
              <a:t>工具箱相应连接线</a:t>
            </a:r>
            <a:r>
              <a:rPr lang="zh-CN" altLang="en-US" sz="2400" b="1" dirty="0">
                <a:solidFill>
                  <a:srgbClr val="0000FF"/>
                </a:solidFill>
                <a:latin typeface="宋体" charset="-122"/>
              </a:rPr>
              <a:t>有效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 *连接</a:t>
            </a:r>
            <a:r>
              <a:rPr lang="en-US" altLang="zh-CN" sz="2400" b="1" dirty="0">
                <a:latin typeface="宋体" charset="-122"/>
              </a:rPr>
              <a:t>1</a:t>
            </a:r>
            <a:r>
              <a:rPr lang="zh-CN" altLang="en-US" sz="2400" b="1" dirty="0">
                <a:latin typeface="宋体" charset="-122"/>
              </a:rPr>
              <a:t>：源处</a:t>
            </a:r>
            <a:r>
              <a:rPr lang="zh-CN" altLang="en-US" sz="2400" b="1" u="sng" dirty="0">
                <a:solidFill>
                  <a:srgbClr val="0000FF"/>
                </a:solidFill>
                <a:latin typeface="宋体" charset="-122"/>
              </a:rPr>
              <a:t>按下</a:t>
            </a:r>
            <a:r>
              <a:rPr lang="zh-CN" altLang="en-US" sz="2400" b="1" dirty="0">
                <a:latin typeface="宋体" charset="-122"/>
              </a:rPr>
              <a:t>鼠标左键、</a:t>
            </a:r>
            <a:r>
              <a:rPr lang="zh-CN" altLang="en-US" sz="2400" b="1" u="sng" dirty="0">
                <a:solidFill>
                  <a:srgbClr val="0000FF"/>
                </a:solidFill>
                <a:latin typeface="宋体" charset="-122"/>
              </a:rPr>
              <a:t>拖至</a:t>
            </a:r>
            <a:r>
              <a:rPr lang="zh-CN" altLang="en-US" sz="2400" b="1" dirty="0">
                <a:latin typeface="宋体" charset="-122"/>
              </a:rPr>
              <a:t>目标处、</a:t>
            </a:r>
            <a:r>
              <a:rPr lang="zh-CN" altLang="en-US" sz="2400" b="1" u="sng" dirty="0">
                <a:solidFill>
                  <a:srgbClr val="0000FF"/>
                </a:solidFill>
                <a:latin typeface="宋体" charset="-122"/>
              </a:rPr>
              <a:t>松开</a:t>
            </a:r>
            <a:r>
              <a:rPr lang="zh-CN" altLang="en-US" sz="2400" b="1" dirty="0">
                <a:latin typeface="宋体" charset="-122"/>
              </a:rPr>
              <a:t>即可</a:t>
            </a:r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6096000" y="2209801"/>
            <a:ext cx="2951163" cy="2552700"/>
          </a:xfrm>
          <a:prstGeom prst="wedgeRectCallout">
            <a:avLst>
              <a:gd name="adj1" fmla="val -57652"/>
              <a:gd name="adj2" fmla="val -3126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05000"/>
              </a:lnSpc>
            </a:pPr>
            <a:r>
              <a:rPr lang="zh-CN" altLang="en-US" sz="2000" dirty="0">
                <a:latin typeface="宋体" charset="-122"/>
              </a:rPr>
              <a:t>  </a:t>
            </a:r>
            <a:r>
              <a:rPr lang="zh-CN" altLang="en-US" sz="2000" b="1" dirty="0">
                <a:latin typeface="宋体" charset="-122"/>
              </a:rPr>
              <a:t>*连接线有</a:t>
            </a:r>
            <a:r>
              <a:rPr lang="en-US" altLang="zh-CN" sz="2000" b="1" dirty="0">
                <a:latin typeface="宋体" charset="-122"/>
              </a:rPr>
              <a:t>3</a:t>
            </a:r>
            <a:r>
              <a:rPr lang="zh-CN" altLang="en-US" sz="2000" b="1" dirty="0">
                <a:latin typeface="宋体" charset="-122"/>
              </a:rPr>
              <a:t>种：</a:t>
            </a:r>
            <a:r>
              <a:rPr lang="en-US" altLang="zh-CN" sz="2000" b="1" dirty="0">
                <a:latin typeface="宋体" charset="-122"/>
              </a:rPr>
              <a:t>Node</a:t>
            </a:r>
            <a:r>
              <a:rPr lang="zh-CN" altLang="en-US" sz="2000" b="1" dirty="0">
                <a:latin typeface="宋体" charset="-122"/>
              </a:rPr>
              <a:t>、</a:t>
            </a:r>
            <a:r>
              <a:rPr lang="en-US" altLang="zh-CN" sz="2000" b="1" dirty="0">
                <a:latin typeface="宋体" charset="-122"/>
              </a:rPr>
              <a:t>Bus</a:t>
            </a:r>
            <a:r>
              <a:rPr lang="zh-CN" altLang="en-US" sz="2000" b="1" dirty="0">
                <a:latin typeface="宋体" charset="-122"/>
              </a:rPr>
              <a:t>、</a:t>
            </a:r>
            <a:r>
              <a:rPr lang="en-US" altLang="zh-CN" sz="2000" b="1" dirty="0">
                <a:latin typeface="宋体" charset="-122"/>
              </a:rPr>
              <a:t>Conduit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charset="-122"/>
              </a:rPr>
              <a:t>  *</a:t>
            </a:r>
            <a:r>
              <a:rPr lang="zh-CN" altLang="en-US" sz="2000" b="1" dirty="0">
                <a:latin typeface="宋体" charset="-122"/>
              </a:rPr>
              <a:t>源端、目标端的管脚类型应相同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charset="-122"/>
              </a:rPr>
              <a:t>  *应避免移动元件时产生多余交叉点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charset="-122"/>
              </a:rPr>
              <a:t>  *工具箱有多种功能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79388" y="4958078"/>
            <a:ext cx="87137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 *</a:t>
            </a:r>
            <a:r>
              <a:rPr lang="zh-CN" altLang="en-US" sz="2400" b="1" dirty="0">
                <a:latin typeface="宋体" charset="-122"/>
              </a:rPr>
              <a:t>连接</a:t>
            </a:r>
            <a:r>
              <a:rPr lang="en-US" altLang="zh-CN" sz="2400" b="1" dirty="0">
                <a:latin typeface="宋体" charset="-122"/>
              </a:rPr>
              <a:t>2</a:t>
            </a:r>
            <a:r>
              <a:rPr lang="zh-CN" altLang="en-US" sz="2400" b="1" dirty="0">
                <a:latin typeface="宋体" charset="-122"/>
              </a:rPr>
              <a:t>：给连接线命名，</a:t>
            </a:r>
            <a:r>
              <a:rPr lang="zh-CN" altLang="en-US" sz="2400" b="1" u="sng" dirty="0">
                <a:solidFill>
                  <a:srgbClr val="0000FF"/>
                </a:solidFill>
                <a:latin typeface="宋体" charset="-122"/>
              </a:rPr>
              <a:t>源处、目标处同名</a:t>
            </a:r>
            <a:r>
              <a:rPr lang="zh-CN" altLang="en-US" sz="2400" b="1" dirty="0">
                <a:latin typeface="宋体" charset="-122"/>
              </a:rPr>
              <a:t>即可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5448616"/>
            <a:ext cx="871378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  ⑶信号线重命名  </a:t>
            </a:r>
            <a:endParaRPr lang="en-US" altLang="zh-CN" sz="2400" b="1" dirty="0" smtClean="0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CC3300"/>
                </a:solidFill>
                <a:latin typeface="宋体" charset="-122"/>
              </a:rPr>
              <a:t> 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    </a:t>
            </a:r>
            <a:r>
              <a:rPr lang="zh-CN" altLang="en-US" sz="2400" b="1" dirty="0" smtClean="0">
                <a:latin typeface="宋体" charset="-122"/>
              </a:rPr>
              <a:t>通过器件</a:t>
            </a:r>
            <a:r>
              <a:rPr lang="en-US" altLang="zh-CN" sz="2400" b="1" dirty="0" smtClean="0">
                <a:latin typeface="宋体" charset="-122"/>
              </a:rPr>
              <a:t>wire</a:t>
            </a:r>
            <a:r>
              <a:rPr lang="en-US" altLang="zh-CN" sz="2000" b="1" dirty="0" smtClean="0">
                <a:latin typeface="宋体" charset="-122"/>
              </a:rPr>
              <a:t>(\primitives\buffer)</a:t>
            </a:r>
            <a:r>
              <a:rPr lang="zh-CN" altLang="en-US" sz="2400" b="1" dirty="0" smtClean="0">
                <a:latin typeface="宋体" charset="-122"/>
              </a:rPr>
              <a:t>即可实现</a:t>
            </a:r>
            <a:endParaRPr lang="zh-CN" altLang="en-US" sz="2400" b="1" dirty="0">
              <a:latin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7238"/>
            <a:ext cx="5433533" cy="298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204</TotalTime>
  <Words>1570</Words>
  <Application>Microsoft Office PowerPoint</Application>
  <PresentationFormat>全屏显示(4:3)</PresentationFormat>
  <Paragraphs>166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Pixel</vt:lpstr>
      <vt:lpstr>Quartus II原理图输入法指南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renguolin</dc:creator>
  <cp:lastModifiedBy>Windows 用户</cp:lastModifiedBy>
  <cp:revision>20</cp:revision>
  <cp:lastPrinted>1601-01-01T00:00:00Z</cp:lastPrinted>
  <dcterms:created xsi:type="dcterms:W3CDTF">1601-01-01T00:00:00Z</dcterms:created>
  <dcterms:modified xsi:type="dcterms:W3CDTF">2018-10-21T13:43:56Z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