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2"/>
  </p:notesMasterIdLst>
  <p:handoutMasterIdLst>
    <p:handoutMasterId r:id="rId33"/>
  </p:handoutMasterIdLst>
  <p:sldIdLst>
    <p:sldId id="706" r:id="rId2"/>
    <p:sldId id="642" r:id="rId3"/>
    <p:sldId id="680" r:id="rId4"/>
    <p:sldId id="692" r:id="rId5"/>
    <p:sldId id="691" r:id="rId6"/>
    <p:sldId id="686" r:id="rId7"/>
    <p:sldId id="707" r:id="rId8"/>
    <p:sldId id="681" r:id="rId9"/>
    <p:sldId id="682" r:id="rId10"/>
    <p:sldId id="693" r:id="rId11"/>
    <p:sldId id="684" r:id="rId12"/>
    <p:sldId id="678" r:id="rId13"/>
    <p:sldId id="612" r:id="rId14"/>
    <p:sldId id="697" r:id="rId15"/>
    <p:sldId id="679" r:id="rId16"/>
    <p:sldId id="695" r:id="rId17"/>
    <p:sldId id="696" r:id="rId18"/>
    <p:sldId id="666" r:id="rId19"/>
    <p:sldId id="667" r:id="rId20"/>
    <p:sldId id="698" r:id="rId21"/>
    <p:sldId id="638" r:id="rId22"/>
    <p:sldId id="699" r:id="rId23"/>
    <p:sldId id="671" r:id="rId24"/>
    <p:sldId id="640" r:id="rId25"/>
    <p:sldId id="644" r:id="rId26"/>
    <p:sldId id="670" r:id="rId27"/>
    <p:sldId id="596" r:id="rId28"/>
    <p:sldId id="610" r:id="rId29"/>
    <p:sldId id="603" r:id="rId30"/>
    <p:sldId id="636" r:id="rId31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F6699"/>
    <a:srgbClr val="FFCCCC"/>
    <a:srgbClr val="66FF33"/>
    <a:srgbClr val="00FFFF"/>
    <a:srgbClr val="FFCC66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82662" autoAdjust="0"/>
  </p:normalViewPr>
  <p:slideViewPr>
    <p:cSldViewPr>
      <p:cViewPr>
        <p:scale>
          <a:sx n="70" d="100"/>
          <a:sy n="70" d="100"/>
        </p:scale>
        <p:origin x="-1723" y="-379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276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7920"/>
    </p:cViewPr>
  </p:sorterViewPr>
  <p:notesViewPr>
    <p:cSldViewPr>
      <p:cViewPr varScale="1">
        <p:scale>
          <a:sx n="59" d="100"/>
          <a:sy n="59" d="100"/>
        </p:scale>
        <p:origin x="-3240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w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6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3439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4396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575" cy="5111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9" y="0"/>
            <a:ext cx="3076575" cy="5111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FE964-8B69-41A9-A38B-F7A2CD0F68D3}" type="datetimeFigureOut">
              <a:rPr lang="zh-CN" altLang="en-US" smtClean="0"/>
              <a:pPr/>
              <a:t>2020-12-22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4" y="4860924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850"/>
            <a:ext cx="3076575" cy="5111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9" y="9721850"/>
            <a:ext cx="3076575" cy="5111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4459F-A1DE-479C-86B4-473CBD235A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550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08DDA-8621-448B-AA89-3E142A14AB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9EFDB-F46F-4703-8F0D-BCDE307FEC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05DC3-14B3-4633-8551-C35616FEBE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B167E-0B97-4D40-955D-3AA766F8DD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C5D9D-86DC-471D-957C-1C1C6D8B81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905A6-BCDD-4620-B2EA-61874BA6E7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20478-9DC6-4FE7-A9FF-486D866466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C10ED-8081-4808-900C-D116A964A9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71AF8-F1C2-4EFB-8CCB-CAEF2EAC29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279F3-9627-4B9B-B344-6D3814CA7F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B0B29-5B13-45AC-8FDF-F64948DE32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ea typeface="宋体" pitchFamily="2" charset="-122"/>
              </a:defRPr>
            </a:lvl1pPr>
          </a:lstStyle>
          <a:p>
            <a:pPr>
              <a:defRPr/>
            </a:pPr>
            <a:fld id="{55D17906-7B38-4A52-898A-CBBDF8452F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e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0.emf"/><Relationship Id="rId4" Type="http://schemas.openxmlformats.org/officeDocument/2006/relationships/image" Target="../media/image27.emf"/><Relationship Id="rId9" Type="http://schemas.openxmlformats.org/officeDocument/2006/relationships/oleObject" Target="../embeddings/oleObject26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332656"/>
            <a:ext cx="84249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为理想气体分子的方均根速率，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为气体的质量密度，则根据气体动理论，该理想气体的压强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=__________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。（请用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16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59879" y="188640"/>
            <a:ext cx="842493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CC0000"/>
                </a:solidFill>
                <a:latin typeface="Times New Roman" pitchFamily="18" charset="0"/>
              </a:rPr>
              <a:t>10. 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已知</a:t>
            </a:r>
            <a:r>
              <a:rPr lang="en-US" altLang="zh-CN" sz="2800" i="1" dirty="0" smtClean="0">
                <a:cs typeface="Times New Roman" panose="02020603050405020304" pitchFamily="18" charset="0"/>
              </a:rPr>
              <a:t>f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为麦克斯韦速率分布函数，</a:t>
            </a:r>
            <a:r>
              <a:rPr lang="en-US" altLang="zh-CN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为分子的最概然速率，则速率在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0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～</a:t>
            </a:r>
            <a:r>
              <a:rPr lang="en-US" altLang="zh-CN" sz="2800" i="1" dirty="0">
                <a:cs typeface="Times New Roman" panose="02020603050405020304" pitchFamily="18" charset="0"/>
              </a:rPr>
              <a:t> </a:t>
            </a:r>
            <a:r>
              <a:rPr lang="en-US" altLang="zh-CN" sz="2800" i="1" dirty="0" err="1"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 err="1">
                <a:cs typeface="Times New Roman" panose="02020603050405020304" pitchFamily="18" charset="0"/>
              </a:rPr>
              <a:t>p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的分子的平均速率表达式为</a:t>
            </a:r>
            <a:endParaRPr lang="en-US" altLang="zh-CN" sz="2800" dirty="0" smtClean="0"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333152"/>
              </p:ext>
            </p:extLst>
          </p:nvPr>
        </p:nvGraphicFramePr>
        <p:xfrm>
          <a:off x="1043608" y="1412776"/>
          <a:ext cx="3687762" cy="461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13" name="Equation" r:id="rId3" imgW="1422360" imgH="1777680" progId="Equation.DSMT4">
                  <p:embed/>
                </p:oleObj>
              </mc:Choice>
              <mc:Fallback>
                <p:oleObj name="Equation" r:id="rId3" imgW="1422360" imgH="17776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412776"/>
                        <a:ext cx="3687762" cy="461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895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59879" y="188640"/>
            <a:ext cx="8424936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CC0000"/>
                </a:solidFill>
                <a:latin typeface="Times New Roman" pitchFamily="18" charset="0"/>
              </a:rPr>
              <a:t>11. 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氮气在标准状态下（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/>
                <a:ea typeface="楷体_GB2312" pitchFamily="49" charset="-122"/>
                <a:cs typeface="Times New Roman"/>
              </a:rPr>
              <a:t> ºC</a:t>
            </a:r>
            <a:r>
              <a:rPr lang="zh-CN" altLang="en-US" sz="2800" dirty="0" smtClean="0">
                <a:latin typeface="Times New Roman"/>
                <a:ea typeface="楷体_GB2312" pitchFamily="49" charset="-122"/>
                <a:cs typeface="Times New Roman"/>
              </a:rPr>
              <a:t>、</a:t>
            </a:r>
            <a:r>
              <a:rPr lang="en-US" altLang="zh-CN" sz="2800" dirty="0" smtClean="0">
                <a:latin typeface="Times New Roman"/>
                <a:ea typeface="楷体_GB2312" pitchFamily="49" charset="-122"/>
                <a:cs typeface="Times New Roman"/>
              </a:rPr>
              <a:t>1 </a:t>
            </a:r>
            <a:r>
              <a:rPr lang="en-US" altLang="zh-CN" sz="2800" dirty="0" err="1" smtClean="0">
                <a:latin typeface="Times New Roman"/>
                <a:ea typeface="楷体_GB2312" pitchFamily="49" charset="-122"/>
                <a:cs typeface="Times New Roman"/>
              </a:rPr>
              <a:t>atm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的分子平均碰撞频率为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Z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，分子平均自由程为</a:t>
            </a:r>
            <a:r>
              <a:rPr lang="el-GR" altLang="zh-CN" sz="2800" dirty="0" smtClean="0">
                <a:latin typeface="Times New Roman"/>
                <a:cs typeface="Times New Roman"/>
              </a:rPr>
              <a:t>λ</a:t>
            </a:r>
            <a:r>
              <a:rPr lang="zh-CN" altLang="en-US" sz="2800" dirty="0" smtClean="0">
                <a:latin typeface="Times New Roman"/>
                <a:cs typeface="Times New Roman"/>
              </a:rPr>
              <a:t>，若温度不变，气压降为</a:t>
            </a:r>
            <a:r>
              <a:rPr lang="en-US" altLang="zh-CN" sz="2800" dirty="0" smtClean="0">
                <a:latin typeface="Times New Roman"/>
                <a:cs typeface="Times New Roman"/>
              </a:rPr>
              <a:t>0.1 </a:t>
            </a:r>
            <a:r>
              <a:rPr lang="en-US" altLang="zh-CN" sz="2800" dirty="0" err="1" smtClean="0">
                <a:latin typeface="Times New Roman"/>
                <a:cs typeface="Times New Roman"/>
              </a:rPr>
              <a:t>atm</a:t>
            </a:r>
            <a:r>
              <a:rPr lang="zh-CN" altLang="en-US" sz="2800" dirty="0" smtClean="0">
                <a:latin typeface="Times New Roman"/>
                <a:cs typeface="Times New Roman"/>
              </a:rPr>
              <a:t>，则分子的平均碰撞频率和平均自由程变为</a:t>
            </a:r>
            <a:endParaRPr lang="en-US" altLang="zh-CN" sz="2800" dirty="0" smtClean="0"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546832"/>
              </p:ext>
            </p:extLst>
          </p:nvPr>
        </p:nvGraphicFramePr>
        <p:xfrm>
          <a:off x="539552" y="2132856"/>
          <a:ext cx="3160712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35" name="Equation" r:id="rId3" imgW="1218960" imgH="888840" progId="Equation.DSMT4">
                  <p:embed/>
                </p:oleObj>
              </mc:Choice>
              <mc:Fallback>
                <p:oleObj name="Equation" r:id="rId3" imgW="1218960" imgH="8888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132856"/>
                        <a:ext cx="3160712" cy="230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311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6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70" t="18443" r="4965" b="56402"/>
          <a:stretch/>
        </p:blipFill>
        <p:spPr bwMode="auto">
          <a:xfrm>
            <a:off x="6228184" y="1755615"/>
            <a:ext cx="2399212" cy="210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9592" y="2162559"/>
            <a:ext cx="4940776" cy="1216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等温过程；    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等压过程；</a:t>
            </a:r>
            <a:endParaRPr lang="en-US" altLang="zh-C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等体过程；    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 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绝热过程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620688"/>
            <a:ext cx="80648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一定质量的理想气体的内能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随体积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的变化关系为一直线（其延长线过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E~V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图的原点），则此直线表示的过程为：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642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5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97" b="17429"/>
          <a:stretch/>
        </p:blipFill>
        <p:spPr bwMode="auto">
          <a:xfrm>
            <a:off x="6132838" y="1700808"/>
            <a:ext cx="2903658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67544" y="548680"/>
            <a:ext cx="799306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CC0000"/>
                </a:solidFill>
                <a:latin typeface="Times New Roman" pitchFamily="18" charset="0"/>
              </a:rPr>
              <a:t>13.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一定量理想气体经历的循环过程用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V-T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曲线表示如图，在此循环过程中，气体从外界吸热的过程是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000000"/>
                </a:solidFill>
              </a:rPr>
              <a:t>(A) A</a:t>
            </a:r>
            <a:r>
              <a:rPr lang="en-US" altLang="zh-CN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B                (B) BC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(C) C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sym typeface="Wingdings" panose="05000000000000000000" pitchFamily="2" charset="2"/>
              </a:rPr>
              <a:t>A                (D) AB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sym typeface="Wingdings" panose="05000000000000000000" pitchFamily="2" charset="2"/>
              </a:rPr>
              <a:t>和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sym typeface="Wingdings" panose="05000000000000000000" pitchFamily="2" charset="2"/>
              </a:rPr>
              <a:t>BC</a:t>
            </a:r>
            <a:endParaRPr lang="en-US" altLang="zh-CN" sz="2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02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018228" y="1960839"/>
            <a:ext cx="21602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00"/>
                </a:solidFill>
              </a:rPr>
              <a:t>（</a:t>
            </a:r>
            <a:r>
              <a:rPr kumimoji="1" lang="en-US" altLang="zh-CN" sz="3200" b="1" dirty="0">
                <a:solidFill>
                  <a:srgbClr val="000000"/>
                </a:solidFill>
              </a:rPr>
              <a:t>A</a:t>
            </a:r>
            <a:r>
              <a:rPr kumimoji="1" lang="zh-CN" altLang="en-US" sz="3200" b="1" dirty="0" smtClean="0">
                <a:solidFill>
                  <a:srgbClr val="000000"/>
                </a:solidFill>
              </a:rPr>
              <a:t>）</a:t>
            </a:r>
            <a:r>
              <a:rPr kumimoji="1" lang="en-US" altLang="zh-CN" sz="3200" b="1" dirty="0" smtClean="0">
                <a:solidFill>
                  <a:srgbClr val="000000"/>
                </a:solidFill>
              </a:rPr>
              <a:t>1 / 3</a:t>
            </a:r>
            <a:endParaRPr kumimoji="1" lang="zh-CN" altLang="en-US" sz="3200" b="1" dirty="0">
              <a:solidFill>
                <a:srgbClr val="000000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18228" y="2661248"/>
            <a:ext cx="21602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000000"/>
                </a:solidFill>
              </a:rPr>
              <a:t>（</a:t>
            </a:r>
            <a:r>
              <a:rPr kumimoji="1" lang="en-US" altLang="zh-CN" sz="3200" b="1" dirty="0" smtClean="0">
                <a:solidFill>
                  <a:srgbClr val="000000"/>
                </a:solidFill>
              </a:rPr>
              <a:t>B</a:t>
            </a:r>
            <a:r>
              <a:rPr kumimoji="1" lang="zh-CN" altLang="en-US" sz="3200" b="1" dirty="0" smtClean="0">
                <a:solidFill>
                  <a:srgbClr val="000000"/>
                </a:solidFill>
              </a:rPr>
              <a:t>）</a:t>
            </a:r>
            <a:r>
              <a:rPr kumimoji="1" lang="en-US" altLang="zh-CN" sz="3200" b="1" dirty="0" smtClean="0">
                <a:solidFill>
                  <a:srgbClr val="000000"/>
                </a:solidFill>
              </a:rPr>
              <a:t>1 / 4</a:t>
            </a:r>
            <a:endParaRPr kumimoji="1" lang="zh-CN" altLang="en-US" sz="3200" b="1" dirty="0">
              <a:solidFill>
                <a:srgbClr val="000000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18228" y="3276273"/>
            <a:ext cx="21602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000000"/>
                </a:solidFill>
              </a:rPr>
              <a:t>（</a:t>
            </a:r>
            <a:r>
              <a:rPr kumimoji="1" lang="en-US" altLang="zh-CN" sz="3200" b="1" dirty="0" smtClean="0">
                <a:solidFill>
                  <a:srgbClr val="000000"/>
                </a:solidFill>
              </a:rPr>
              <a:t>C</a:t>
            </a:r>
            <a:r>
              <a:rPr kumimoji="1" lang="zh-CN" altLang="en-US" sz="3200" b="1" dirty="0" smtClean="0">
                <a:solidFill>
                  <a:srgbClr val="000000"/>
                </a:solidFill>
              </a:rPr>
              <a:t>）</a:t>
            </a:r>
            <a:r>
              <a:rPr kumimoji="1" lang="en-US" altLang="zh-CN" sz="3200" b="1" dirty="0" smtClean="0">
                <a:solidFill>
                  <a:srgbClr val="000000"/>
                </a:solidFill>
              </a:rPr>
              <a:t> 2/ 5</a:t>
            </a:r>
            <a:endParaRPr kumimoji="1" lang="zh-CN" altLang="en-US" sz="3200" b="1" dirty="0">
              <a:solidFill>
                <a:srgbClr val="000000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018228" y="3924345"/>
            <a:ext cx="21602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000000"/>
                </a:solidFill>
              </a:rPr>
              <a:t>（</a:t>
            </a:r>
            <a:r>
              <a:rPr kumimoji="1" lang="en-US" altLang="zh-CN" sz="3200" b="1" dirty="0" smtClean="0">
                <a:solidFill>
                  <a:srgbClr val="000000"/>
                </a:solidFill>
              </a:rPr>
              <a:t>D</a:t>
            </a:r>
            <a:r>
              <a:rPr kumimoji="1" lang="zh-CN" altLang="en-US" sz="3200" b="1" dirty="0" smtClean="0">
                <a:solidFill>
                  <a:srgbClr val="000000"/>
                </a:solidFill>
              </a:rPr>
              <a:t>）</a:t>
            </a:r>
            <a:r>
              <a:rPr kumimoji="1" lang="en-US" altLang="zh-CN" sz="3200" b="1" dirty="0" smtClean="0">
                <a:solidFill>
                  <a:srgbClr val="000000"/>
                </a:solidFill>
              </a:rPr>
              <a:t> 2/ 7</a:t>
            </a:r>
            <a:endParaRPr kumimoji="1" lang="zh-CN" altLang="en-US" sz="3200" b="1" dirty="0">
              <a:solidFill>
                <a:srgbClr val="00000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23528" y="692696"/>
            <a:ext cx="7871966" cy="1044000"/>
            <a:chOff x="323528" y="692696"/>
            <a:chExt cx="7871966" cy="1044000"/>
          </a:xfrm>
        </p:grpSpPr>
        <p:pic>
          <p:nvPicPr>
            <p:cNvPr id="4813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53158"/>
            <a:stretch/>
          </p:blipFill>
          <p:spPr bwMode="auto">
            <a:xfrm>
              <a:off x="467544" y="692696"/>
              <a:ext cx="7727950" cy="10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矩形 6"/>
            <p:cNvSpPr/>
            <p:nvPr/>
          </p:nvSpPr>
          <p:spPr>
            <a:xfrm>
              <a:off x="323528" y="764704"/>
              <a:ext cx="692032" cy="437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14.</a:t>
              </a:r>
              <a:endPara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339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21" t="67809" r="1451" b="2352"/>
          <a:stretch/>
        </p:blipFill>
        <p:spPr bwMode="auto">
          <a:xfrm>
            <a:off x="5868144" y="1898505"/>
            <a:ext cx="3203848" cy="242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0493" y="2276872"/>
            <a:ext cx="5500224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lphaUcParenBoth"/>
            </a:pP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过程中放热，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过程中吸热；</a:t>
            </a:r>
            <a:endParaRPr lang="en-US" altLang="zh-C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Tx/>
              <a:buAutoNum type="alphaUcParenBoth"/>
            </a:pP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中吸热，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中放热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AutoNum type="alphaUcParenBoth"/>
            </a:pP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两过程中都吸热； </a:t>
            </a:r>
            <a:endParaRPr lang="en-US" altLang="zh-C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AutoNum type="alphaUcParenBoth"/>
            </a:pP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过程中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都放热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7544" y="476672"/>
            <a:ext cx="80648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一定质量的理想气体，从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p-V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图上初态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经历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过程到达末态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，已知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两态处于同一条绝热线上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图中虚线是绝热线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，则气体在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676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120" y="365760"/>
            <a:ext cx="8534400" cy="5181600"/>
            <a:chOff x="192" y="144"/>
            <a:chExt cx="5376" cy="3264"/>
          </a:xfrm>
        </p:grpSpPr>
        <p:sp>
          <p:nvSpPr>
            <p:cNvPr id="388100" name="Text Box 4"/>
            <p:cNvSpPr txBox="1">
              <a:spLocks noChangeArrowheads="1"/>
            </p:cNvSpPr>
            <p:nvPr/>
          </p:nvSpPr>
          <p:spPr bwMode="auto">
            <a:xfrm>
              <a:off x="192" y="144"/>
              <a:ext cx="5376" cy="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FF0000"/>
                  </a:solidFill>
                  <a:ea typeface="楷体_GB2312" pitchFamily="49" charset="-122"/>
                </a:rPr>
                <a:t>16. </a:t>
              </a:r>
              <a:r>
                <a:rPr kumimoji="1"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一定量的理想气体从体积 </a:t>
              </a:r>
              <a:r>
                <a:rPr kumimoji="1" lang="en-US" altLang="zh-CN" sz="2800" i="1" dirty="0">
                  <a:solidFill>
                    <a:srgbClr val="000000"/>
                  </a:solidFill>
                  <a:ea typeface="楷体_GB2312" pitchFamily="49" charset="-122"/>
                </a:rPr>
                <a:t>V</a:t>
              </a:r>
              <a:r>
                <a:rPr kumimoji="1" lang="en-US" altLang="zh-CN" sz="2800" baseline="-25000" dirty="0">
                  <a:solidFill>
                    <a:srgbClr val="000000"/>
                  </a:solidFill>
                  <a:ea typeface="楷体_GB2312" pitchFamily="49" charset="-122"/>
                </a:rPr>
                <a:t>1 </a:t>
              </a:r>
              <a:r>
                <a:rPr kumimoji="1"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膨胀到体积 </a:t>
              </a:r>
              <a:r>
                <a:rPr kumimoji="1" lang="en-US" altLang="zh-CN" sz="2800" i="1" dirty="0">
                  <a:solidFill>
                    <a:srgbClr val="000000"/>
                  </a:solidFill>
                  <a:ea typeface="楷体_GB2312" pitchFamily="49" charset="-122"/>
                </a:rPr>
                <a:t>V</a:t>
              </a:r>
              <a:r>
                <a:rPr kumimoji="1" lang="en-US" altLang="zh-CN" sz="2800" baseline="-25000" dirty="0">
                  <a:solidFill>
                    <a:srgbClr val="000000"/>
                  </a:solidFill>
                  <a:ea typeface="楷体_GB2312" pitchFamily="49" charset="-122"/>
                </a:rPr>
                <a:t>2 </a:t>
              </a:r>
              <a:r>
                <a:rPr kumimoji="1"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分别经历的过程是：</a:t>
              </a:r>
              <a:r>
                <a:rPr kumimoji="1" lang="en-US" altLang="zh-CN" sz="2800" i="1" dirty="0">
                  <a:solidFill>
                    <a:srgbClr val="000000"/>
                  </a:solidFill>
                  <a:ea typeface="楷体_GB2312" pitchFamily="49" charset="-122"/>
                </a:rPr>
                <a:t>AB </a:t>
              </a:r>
              <a:r>
                <a:rPr kumimoji="1"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等压过程； </a:t>
              </a:r>
              <a:r>
                <a:rPr kumimoji="1" lang="en-US" altLang="zh-CN" sz="2800" i="1" dirty="0">
                  <a:solidFill>
                    <a:srgbClr val="000000"/>
                  </a:solidFill>
                  <a:ea typeface="楷体_GB2312" pitchFamily="49" charset="-122"/>
                </a:rPr>
                <a:t>AC </a:t>
              </a:r>
              <a:r>
                <a:rPr kumimoji="1"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等温过程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ea typeface="楷体_GB2312" pitchFamily="49" charset="-122"/>
                </a:rPr>
                <a:t>；</a:t>
              </a:r>
              <a:r>
                <a:rPr kumimoji="1" lang="en-US" altLang="zh-CN" sz="2800" i="1" dirty="0" smtClean="0">
                  <a:solidFill>
                    <a:srgbClr val="000000"/>
                  </a:solidFill>
                  <a:ea typeface="楷体_GB2312" pitchFamily="49" charset="-122"/>
                </a:rPr>
                <a:t>AD 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ea typeface="楷体_GB2312" pitchFamily="49" charset="-122"/>
                </a:rPr>
                <a:t>绝热过程，其中</a:t>
              </a:r>
              <a:r>
                <a:rPr kumimoji="1" lang="zh-CN" altLang="en-US" sz="2800" b="1" dirty="0">
                  <a:ea typeface="楷体_GB2312" pitchFamily="49" charset="-122"/>
                </a:rPr>
                <a:t>吸热最多</a:t>
              </a:r>
              <a:r>
                <a:rPr kumimoji="1"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的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ea typeface="楷体_GB2312" pitchFamily="49" charset="-122"/>
                </a:rPr>
                <a:t>过程</a:t>
              </a:r>
              <a:endParaRPr kumimoji="1" lang="zh-CN" altLang="en-US" sz="2800" b="1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552" y="1776"/>
              <a:ext cx="1927" cy="1632"/>
              <a:chOff x="3408" y="1488"/>
              <a:chExt cx="1927" cy="1632"/>
            </a:xfrm>
          </p:grpSpPr>
          <p:sp>
            <p:nvSpPr>
              <p:cNvPr id="388102" name="Arc 6"/>
              <p:cNvSpPr>
                <a:spLocks/>
              </p:cNvSpPr>
              <p:nvPr/>
            </p:nvSpPr>
            <p:spPr bwMode="auto">
              <a:xfrm rot="10873516">
                <a:off x="3976" y="1841"/>
                <a:ext cx="816" cy="319"/>
              </a:xfrm>
              <a:custGeom>
                <a:avLst/>
                <a:gdLst>
                  <a:gd name="G0" fmla="+- 0 0 0"/>
                  <a:gd name="G1" fmla="+- 21374 0 0"/>
                  <a:gd name="G2" fmla="+- 21600 0 0"/>
                  <a:gd name="T0" fmla="*/ 3118 w 21600"/>
                  <a:gd name="T1" fmla="*/ 0 h 21374"/>
                  <a:gd name="T2" fmla="*/ 21600 w 21600"/>
                  <a:gd name="T3" fmla="*/ 21374 h 21374"/>
                  <a:gd name="T4" fmla="*/ 0 w 21600"/>
                  <a:gd name="T5" fmla="*/ 21374 h 21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374" fill="none" extrusionOk="0">
                    <a:moveTo>
                      <a:pt x="3117" y="0"/>
                    </a:moveTo>
                    <a:cubicBezTo>
                      <a:pt x="13730" y="1548"/>
                      <a:pt x="21600" y="10649"/>
                      <a:pt x="21600" y="21374"/>
                    </a:cubicBezTo>
                  </a:path>
                  <a:path w="21600" h="21374" stroke="0" extrusionOk="0">
                    <a:moveTo>
                      <a:pt x="3117" y="0"/>
                    </a:moveTo>
                    <a:cubicBezTo>
                      <a:pt x="13730" y="1548"/>
                      <a:pt x="21600" y="10649"/>
                      <a:pt x="21600" y="21374"/>
                    </a:cubicBezTo>
                    <a:lnTo>
                      <a:pt x="0" y="21374"/>
                    </a:lnTo>
                    <a:close/>
                  </a:path>
                </a:pathLst>
              </a:custGeom>
              <a:noFill/>
              <a:ln w="19050">
                <a:solidFill>
                  <a:schemeClr val="accent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388103" name="Arc 7"/>
              <p:cNvSpPr>
                <a:spLocks/>
              </p:cNvSpPr>
              <p:nvPr/>
            </p:nvSpPr>
            <p:spPr bwMode="auto">
              <a:xfrm rot="10593055">
                <a:off x="3984" y="1776"/>
                <a:ext cx="812" cy="672"/>
              </a:xfrm>
              <a:custGeom>
                <a:avLst/>
                <a:gdLst>
                  <a:gd name="G0" fmla="+- 0 0 0"/>
                  <a:gd name="G1" fmla="+- 21181 0 0"/>
                  <a:gd name="G2" fmla="+- 21600 0 0"/>
                  <a:gd name="T0" fmla="*/ 4233 w 21489"/>
                  <a:gd name="T1" fmla="*/ 0 h 21181"/>
                  <a:gd name="T2" fmla="*/ 21489 w 21489"/>
                  <a:gd name="T3" fmla="*/ 18997 h 21181"/>
                  <a:gd name="T4" fmla="*/ 0 w 21489"/>
                  <a:gd name="T5" fmla="*/ 21181 h 2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9" h="21181" fill="none" extrusionOk="0">
                    <a:moveTo>
                      <a:pt x="4233" y="-1"/>
                    </a:moveTo>
                    <a:cubicBezTo>
                      <a:pt x="13531" y="1858"/>
                      <a:pt x="20530" y="9563"/>
                      <a:pt x="21489" y="18996"/>
                    </a:cubicBezTo>
                  </a:path>
                  <a:path w="21489" h="21181" stroke="0" extrusionOk="0">
                    <a:moveTo>
                      <a:pt x="4233" y="-1"/>
                    </a:moveTo>
                    <a:cubicBezTo>
                      <a:pt x="13531" y="1858"/>
                      <a:pt x="20530" y="9563"/>
                      <a:pt x="21489" y="18996"/>
                    </a:cubicBezTo>
                    <a:lnTo>
                      <a:pt x="0" y="21181"/>
                    </a:lnTo>
                    <a:close/>
                  </a:path>
                </a:pathLst>
              </a:custGeom>
              <a:noFill/>
              <a:ln w="19050">
                <a:solidFill>
                  <a:schemeClr val="accent2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388104" name="Line 8"/>
              <p:cNvSpPr>
                <a:spLocks noChangeShapeType="1"/>
              </p:cNvSpPr>
              <p:nvPr/>
            </p:nvSpPr>
            <p:spPr bwMode="auto">
              <a:xfrm>
                <a:off x="3964" y="1841"/>
                <a:ext cx="0" cy="8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388105" name="Line 9"/>
              <p:cNvSpPr>
                <a:spLocks noChangeShapeType="1"/>
              </p:cNvSpPr>
              <p:nvPr/>
            </p:nvSpPr>
            <p:spPr bwMode="auto">
              <a:xfrm>
                <a:off x="3984" y="1841"/>
                <a:ext cx="672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388106" name="Line 10"/>
              <p:cNvSpPr>
                <a:spLocks noChangeShapeType="1"/>
              </p:cNvSpPr>
              <p:nvPr/>
            </p:nvSpPr>
            <p:spPr bwMode="auto">
              <a:xfrm>
                <a:off x="4656" y="1841"/>
                <a:ext cx="0" cy="8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graphicFrame>
            <p:nvGraphicFramePr>
              <p:cNvPr id="388107" name="Object 11"/>
              <p:cNvGraphicFramePr>
                <a:graphicFrameLocks noChangeAspect="1"/>
              </p:cNvGraphicFramePr>
              <p:nvPr/>
            </p:nvGraphicFramePr>
            <p:xfrm>
              <a:off x="3408" y="1536"/>
              <a:ext cx="24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7249" name="公式" r:id="rId3" imgW="380880" imgH="380880" progId="Equation.3">
                      <p:embed/>
                    </p:oleObj>
                  </mc:Choice>
                  <mc:Fallback>
                    <p:oleObj name="公式" r:id="rId3" imgW="380880" imgH="380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8" y="1536"/>
                            <a:ext cx="240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8108" name="Object 12"/>
              <p:cNvGraphicFramePr>
                <a:graphicFrameLocks noChangeAspect="1"/>
              </p:cNvGraphicFramePr>
              <p:nvPr/>
            </p:nvGraphicFramePr>
            <p:xfrm>
              <a:off x="3552" y="2688"/>
              <a:ext cx="15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7250" name="公式" r:id="rId5" imgW="253800" imgH="279360" progId="Equation.3">
                      <p:embed/>
                    </p:oleObj>
                  </mc:Choice>
                  <mc:Fallback>
                    <p:oleObj name="公式" r:id="rId5" imgW="253800" imgH="2793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688"/>
                            <a:ext cx="159" cy="1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8109" name="Object 13"/>
              <p:cNvGraphicFramePr>
                <a:graphicFrameLocks noChangeAspect="1"/>
              </p:cNvGraphicFramePr>
              <p:nvPr/>
            </p:nvGraphicFramePr>
            <p:xfrm>
              <a:off x="5088" y="2592"/>
              <a:ext cx="247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7251" name="公式" r:id="rId7" imgW="393480" imgH="393480" progId="Equation.3">
                      <p:embed/>
                    </p:oleObj>
                  </mc:Choice>
                  <mc:Fallback>
                    <p:oleObj name="公式" r:id="rId7" imgW="393480" imgH="393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8" y="2592"/>
                            <a:ext cx="247" cy="24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8110" name="Line 14"/>
              <p:cNvSpPr>
                <a:spLocks noChangeShapeType="1"/>
              </p:cNvSpPr>
              <p:nvPr/>
            </p:nvSpPr>
            <p:spPr bwMode="auto">
              <a:xfrm>
                <a:off x="3744" y="2736"/>
                <a:ext cx="129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graphicFrame>
            <p:nvGraphicFramePr>
              <p:cNvPr id="388111" name="Object 15"/>
              <p:cNvGraphicFramePr>
                <a:graphicFrameLocks noChangeAspect="1"/>
              </p:cNvGraphicFramePr>
              <p:nvPr/>
            </p:nvGraphicFramePr>
            <p:xfrm>
              <a:off x="3837" y="1488"/>
              <a:ext cx="24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7252" name="公式" r:id="rId9" imgW="393480" imgH="380880" progId="Equation.3">
                      <p:embed/>
                    </p:oleObj>
                  </mc:Choice>
                  <mc:Fallback>
                    <p:oleObj name="公式" r:id="rId9" imgW="393480" imgH="380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37" y="1488"/>
                            <a:ext cx="247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8112" name="Object 16"/>
              <p:cNvGraphicFramePr>
                <a:graphicFrameLocks noChangeAspect="1"/>
              </p:cNvGraphicFramePr>
              <p:nvPr/>
            </p:nvGraphicFramePr>
            <p:xfrm>
              <a:off x="4515" y="1488"/>
              <a:ext cx="24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7253" name="公式" r:id="rId11" imgW="380880" imgH="380880" progId="Equation.3">
                      <p:embed/>
                    </p:oleObj>
                  </mc:Choice>
                  <mc:Fallback>
                    <p:oleObj name="公式" r:id="rId11" imgW="380880" imgH="380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5" y="1488"/>
                            <a:ext cx="240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8113" name="Object 17"/>
              <p:cNvGraphicFramePr>
                <a:graphicFrameLocks noChangeAspect="1"/>
              </p:cNvGraphicFramePr>
              <p:nvPr/>
            </p:nvGraphicFramePr>
            <p:xfrm>
              <a:off x="4712" y="2009"/>
              <a:ext cx="223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7254" name="公式" r:id="rId13" imgW="355320" imgH="406080" progId="Equation.3">
                      <p:embed/>
                    </p:oleObj>
                  </mc:Choice>
                  <mc:Fallback>
                    <p:oleObj name="公式" r:id="rId13" imgW="355320" imgH="4060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12" y="2009"/>
                            <a:ext cx="223" cy="25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8114" name="Object 18"/>
              <p:cNvGraphicFramePr>
                <a:graphicFrameLocks noChangeAspect="1"/>
              </p:cNvGraphicFramePr>
              <p:nvPr/>
            </p:nvGraphicFramePr>
            <p:xfrm>
              <a:off x="4688" y="2359"/>
              <a:ext cx="255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7255" name="公式" r:id="rId15" imgW="406080" imgH="380880" progId="Equation.3">
                      <p:embed/>
                    </p:oleObj>
                  </mc:Choice>
                  <mc:Fallback>
                    <p:oleObj name="公式" r:id="rId15" imgW="406080" imgH="380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88" y="2359"/>
                            <a:ext cx="255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8115" name="Line 19"/>
              <p:cNvSpPr>
                <a:spLocks noChangeShapeType="1"/>
              </p:cNvSpPr>
              <p:nvPr/>
            </p:nvSpPr>
            <p:spPr bwMode="auto">
              <a:xfrm flipV="1">
                <a:off x="3744" y="1776"/>
                <a:ext cx="0" cy="9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graphicFrame>
            <p:nvGraphicFramePr>
              <p:cNvPr id="388116" name="Object 20"/>
              <p:cNvGraphicFramePr>
                <a:graphicFrameLocks noChangeAspect="1"/>
              </p:cNvGraphicFramePr>
              <p:nvPr/>
            </p:nvGraphicFramePr>
            <p:xfrm>
              <a:off x="3888" y="2785"/>
              <a:ext cx="264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7256" name="公式" r:id="rId17" imgW="419040" imgH="533160" progId="Equation.3">
                      <p:embed/>
                    </p:oleObj>
                  </mc:Choice>
                  <mc:Fallback>
                    <p:oleObj name="公式" r:id="rId17" imgW="419040" imgH="533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2785"/>
                            <a:ext cx="264" cy="33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8117" name="Object 21"/>
              <p:cNvGraphicFramePr>
                <a:graphicFrameLocks noChangeAspect="1"/>
              </p:cNvGraphicFramePr>
              <p:nvPr/>
            </p:nvGraphicFramePr>
            <p:xfrm>
              <a:off x="4548" y="2784"/>
              <a:ext cx="288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7257" name="公式" r:id="rId19" imgW="457200" imgH="533160" progId="Equation.3">
                      <p:embed/>
                    </p:oleObj>
                  </mc:Choice>
                  <mc:Fallback>
                    <p:oleObj name="公式" r:id="rId19" imgW="457200" imgH="533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48" y="2784"/>
                            <a:ext cx="288" cy="33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88118" name="Text Box 22"/>
            <p:cNvSpPr txBox="1">
              <a:spLocks noChangeArrowheads="1"/>
            </p:cNvSpPr>
            <p:nvPr/>
          </p:nvSpPr>
          <p:spPr bwMode="auto">
            <a:xfrm>
              <a:off x="240" y="1348"/>
              <a:ext cx="3293" cy="14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（</a:t>
              </a:r>
              <a:r>
                <a:rPr kumimoji="1" lang="en-US" altLang="zh-CN" sz="2800" dirty="0">
                  <a:solidFill>
                    <a:srgbClr val="000000"/>
                  </a:solidFill>
                  <a:ea typeface="楷体_GB2312" pitchFamily="49" charset="-122"/>
                </a:rPr>
                <a:t>A</a:t>
              </a:r>
              <a:r>
                <a:rPr kumimoji="1"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）是 </a:t>
              </a:r>
              <a:r>
                <a:rPr kumimoji="1" lang="en-US" altLang="zh-CN" sz="2800" i="1" dirty="0">
                  <a:solidFill>
                    <a:srgbClr val="000000"/>
                  </a:solidFill>
                  <a:ea typeface="楷体_GB2312" pitchFamily="49" charset="-122"/>
                </a:rPr>
                <a:t>A B</a:t>
              </a:r>
              <a:r>
                <a:rPr kumimoji="1" lang="en-US" altLang="zh-CN" sz="2800" b="1" dirty="0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r>
                <a:rPr kumimoji="1"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；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（</a:t>
              </a:r>
              <a:r>
                <a:rPr kumimoji="1" lang="en-US" altLang="zh-CN" sz="2800" dirty="0">
                  <a:solidFill>
                    <a:srgbClr val="000000"/>
                  </a:solidFill>
                  <a:ea typeface="楷体_GB2312" pitchFamily="49" charset="-122"/>
                </a:rPr>
                <a:t>B</a:t>
              </a:r>
              <a:r>
                <a:rPr kumimoji="1"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）是 </a:t>
              </a:r>
              <a:r>
                <a:rPr kumimoji="1" lang="en-US" altLang="zh-CN" sz="2800" i="1" dirty="0">
                  <a:solidFill>
                    <a:srgbClr val="000000"/>
                  </a:solidFill>
                  <a:ea typeface="楷体_GB2312" pitchFamily="49" charset="-122"/>
                </a:rPr>
                <a:t>A</a:t>
              </a:r>
              <a:r>
                <a:rPr kumimoji="1" lang="en-US" altLang="zh-CN" sz="2800" b="1" dirty="0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r>
                <a:rPr kumimoji="1" lang="en-US" altLang="zh-CN" sz="2800" i="1" dirty="0">
                  <a:solidFill>
                    <a:srgbClr val="000000"/>
                  </a:solidFill>
                  <a:ea typeface="楷体_GB2312" pitchFamily="49" charset="-122"/>
                </a:rPr>
                <a:t>C </a:t>
              </a:r>
              <a:r>
                <a:rPr kumimoji="1" lang="en-US" altLang="zh-CN" sz="2800" b="1" dirty="0">
                  <a:solidFill>
                    <a:srgbClr val="000000"/>
                  </a:solidFill>
                  <a:ea typeface="楷体_GB2312" pitchFamily="49" charset="-122"/>
                </a:rPr>
                <a:t>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（</a:t>
              </a:r>
              <a:r>
                <a:rPr kumimoji="1" lang="en-US" altLang="zh-CN" sz="2800" dirty="0">
                  <a:solidFill>
                    <a:srgbClr val="000000"/>
                  </a:solidFill>
                  <a:ea typeface="楷体_GB2312" pitchFamily="49" charset="-122"/>
                </a:rPr>
                <a:t>C</a:t>
              </a:r>
              <a:r>
                <a:rPr kumimoji="1"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）是 </a:t>
              </a:r>
              <a:r>
                <a:rPr kumimoji="1" lang="en-US" altLang="zh-CN" sz="2800" i="1" dirty="0">
                  <a:solidFill>
                    <a:srgbClr val="000000"/>
                  </a:solidFill>
                  <a:ea typeface="楷体_GB2312" pitchFamily="49" charset="-122"/>
                </a:rPr>
                <a:t>A D</a:t>
              </a:r>
              <a:r>
                <a:rPr kumimoji="1" lang="en-US" altLang="zh-CN" sz="2800" b="1" dirty="0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r>
                <a:rPr kumimoji="1"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；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（</a:t>
              </a:r>
              <a:r>
                <a:rPr kumimoji="1" lang="en-US" altLang="zh-CN" sz="2800" dirty="0">
                  <a:solidFill>
                    <a:srgbClr val="000000"/>
                  </a:solidFill>
                  <a:ea typeface="楷体_GB2312" pitchFamily="49" charset="-122"/>
                </a:rPr>
                <a:t>D</a:t>
              </a:r>
              <a:r>
                <a:rPr kumimoji="1"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）既是 </a:t>
              </a:r>
              <a:r>
                <a:rPr kumimoji="1" lang="en-US" altLang="zh-CN" sz="2800" i="1" dirty="0">
                  <a:solidFill>
                    <a:srgbClr val="000000"/>
                  </a:solidFill>
                  <a:ea typeface="楷体_GB2312" pitchFamily="49" charset="-122"/>
                </a:rPr>
                <a:t>A B 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ea typeface="楷体_GB2312" pitchFamily="49" charset="-122"/>
                </a:rPr>
                <a:t>也是 </a:t>
              </a:r>
              <a:r>
                <a:rPr kumimoji="1" lang="en-US" altLang="zh-CN" sz="2800" i="1" dirty="0">
                  <a:solidFill>
                    <a:srgbClr val="000000"/>
                  </a:solidFill>
                  <a:ea typeface="楷体_GB2312" pitchFamily="49" charset="-122"/>
                </a:rPr>
                <a:t>A C</a:t>
              </a:r>
              <a:r>
                <a:rPr kumimoji="1" lang="en-US" altLang="zh-CN" sz="2800" b="1" dirty="0">
                  <a:solidFill>
                    <a:srgbClr val="000000"/>
                  </a:solidFill>
                  <a:ea typeface="楷体_GB2312" pitchFamily="49" charset="-122"/>
                </a:rPr>
                <a:t>,</a:t>
              </a:r>
              <a:r>
                <a:rPr kumimoji="1"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两过程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ea typeface="楷体_GB2312" pitchFamily="49" charset="-122"/>
                </a:rPr>
                <a:t>吸热一样</a:t>
              </a:r>
              <a:r>
                <a:rPr kumimoji="1"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多。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220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Text Box 2"/>
          <p:cNvSpPr txBox="1">
            <a:spLocks noChangeArrowheads="1"/>
          </p:cNvSpPr>
          <p:nvPr/>
        </p:nvSpPr>
        <p:spPr bwMode="auto">
          <a:xfrm>
            <a:off x="0" y="91440"/>
            <a:ext cx="9144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FF0000"/>
                </a:solidFill>
              </a:rPr>
              <a:t>17.  </a:t>
            </a:r>
            <a:r>
              <a:rPr kumimoji="1" lang="en-US" altLang="zh-CN" sz="2800" b="1" i="1" dirty="0" err="1" smtClean="0">
                <a:solidFill>
                  <a:srgbClr val="000000"/>
                </a:solidFill>
              </a:rPr>
              <a:t>b</a:t>
            </a:r>
            <a:r>
              <a:rPr kumimoji="1" lang="en-US" altLang="zh-CN" sz="2800" b="1" i="1" dirty="0" err="1">
                <a:solidFill>
                  <a:srgbClr val="000000"/>
                </a:solidFill>
                <a:sym typeface="Symbol" pitchFamily="18" charset="2"/>
              </a:rPr>
              <a:t>ca</a:t>
            </a:r>
            <a:r>
              <a:rPr kumimoji="1" lang="zh-CN" altLang="en-US" sz="2800" b="1" dirty="0">
                <a:solidFill>
                  <a:srgbClr val="000000"/>
                </a:solidFill>
                <a:sym typeface="Symbol" pitchFamily="18" charset="2"/>
              </a:rPr>
              <a:t>准静态过程，</a:t>
            </a:r>
            <a:r>
              <a:rPr kumimoji="1" lang="en-US" altLang="zh-CN" sz="2800" b="1" i="1" dirty="0">
                <a:solidFill>
                  <a:srgbClr val="000000"/>
                </a:solidFill>
                <a:sym typeface="Symbol" pitchFamily="18" charset="2"/>
              </a:rPr>
              <a:t>a</a:t>
            </a:r>
            <a:r>
              <a:rPr kumimoji="1" lang="zh-CN" altLang="en-US" sz="2800" b="1" i="1" dirty="0">
                <a:solidFill>
                  <a:srgbClr val="000000"/>
                </a:solidFill>
                <a:sym typeface="Symbol" pitchFamily="18" charset="2"/>
              </a:rPr>
              <a:t>、</a:t>
            </a:r>
            <a:r>
              <a:rPr kumimoji="1" lang="en-US" altLang="zh-CN" sz="2800" b="1" i="1" dirty="0">
                <a:solidFill>
                  <a:srgbClr val="000000"/>
                </a:solidFill>
                <a:sym typeface="Symbol" pitchFamily="18" charset="2"/>
              </a:rPr>
              <a:t>b</a:t>
            </a:r>
            <a:r>
              <a:rPr kumimoji="1" lang="zh-CN" altLang="en-US" sz="2800" b="1" dirty="0">
                <a:solidFill>
                  <a:srgbClr val="000000"/>
                </a:solidFill>
                <a:sym typeface="Symbol" pitchFamily="18" charset="2"/>
              </a:rPr>
              <a:t>两点在同一条绝热线上，该系统在</a:t>
            </a:r>
            <a:r>
              <a:rPr kumimoji="1" lang="en-US" altLang="zh-CN" sz="2800" b="1" i="1" dirty="0" err="1">
                <a:solidFill>
                  <a:srgbClr val="000000"/>
                </a:solidFill>
              </a:rPr>
              <a:t>b</a:t>
            </a:r>
            <a:r>
              <a:rPr kumimoji="1" lang="en-US" altLang="zh-CN" sz="2800" b="1" i="1" dirty="0" err="1">
                <a:solidFill>
                  <a:srgbClr val="000000"/>
                </a:solidFill>
                <a:sym typeface="Symbol" pitchFamily="18" charset="2"/>
              </a:rPr>
              <a:t>ca</a:t>
            </a:r>
            <a:r>
              <a:rPr kumimoji="1" lang="zh-CN" altLang="en-US" sz="2800" b="1" dirty="0">
                <a:solidFill>
                  <a:srgbClr val="000000"/>
                </a:solidFill>
                <a:sym typeface="Symbol" pitchFamily="18" charset="2"/>
              </a:rPr>
              <a:t>过程</a:t>
            </a:r>
          </a:p>
        </p:txBody>
      </p:sp>
      <p:sp>
        <p:nvSpPr>
          <p:cNvPr id="390147" name="Text Box 3"/>
          <p:cNvSpPr txBox="1">
            <a:spLocks noChangeArrowheads="1"/>
          </p:cNvSpPr>
          <p:nvPr/>
        </p:nvSpPr>
        <p:spPr bwMode="auto">
          <a:xfrm>
            <a:off x="0" y="1879600"/>
            <a:ext cx="49498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</a:rPr>
              <a:t>（</a:t>
            </a:r>
            <a:r>
              <a:rPr kumimoji="1" lang="en-US" altLang="zh-CN" sz="2800" b="1" dirty="0">
                <a:solidFill>
                  <a:srgbClr val="000000"/>
                </a:solidFill>
              </a:rPr>
              <a:t>A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）只吸热，不放热</a:t>
            </a:r>
          </a:p>
        </p:txBody>
      </p:sp>
      <p:sp>
        <p:nvSpPr>
          <p:cNvPr id="390148" name="Text Box 4"/>
          <p:cNvSpPr txBox="1">
            <a:spLocks noChangeArrowheads="1"/>
          </p:cNvSpPr>
          <p:nvPr/>
        </p:nvSpPr>
        <p:spPr bwMode="auto">
          <a:xfrm>
            <a:off x="0" y="3124200"/>
            <a:ext cx="53276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</a:rPr>
              <a:t>（</a:t>
            </a:r>
            <a:r>
              <a:rPr kumimoji="1" lang="en-US" altLang="zh-CN" sz="2800" b="1" dirty="0">
                <a:solidFill>
                  <a:srgbClr val="000000"/>
                </a:solidFill>
              </a:rPr>
              <a:t>B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）只放热，不吸热</a:t>
            </a:r>
          </a:p>
        </p:txBody>
      </p:sp>
      <p:sp>
        <p:nvSpPr>
          <p:cNvPr id="390149" name="Text Box 5"/>
          <p:cNvSpPr txBox="1">
            <a:spLocks noChangeArrowheads="1"/>
          </p:cNvSpPr>
          <p:nvPr/>
        </p:nvSpPr>
        <p:spPr bwMode="auto">
          <a:xfrm>
            <a:off x="-15240" y="435864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</a:rPr>
              <a:t>C</a:t>
            </a:r>
            <a:r>
              <a:rPr kumimoji="1" lang="zh-CN" altLang="en-US" sz="2800" b="1">
                <a:solidFill>
                  <a:srgbClr val="000000"/>
                </a:solidFill>
              </a:rPr>
              <a:t>）有的阶段吸热，有的阶段放热，净吸热为正</a:t>
            </a:r>
          </a:p>
        </p:txBody>
      </p:sp>
      <p:sp>
        <p:nvSpPr>
          <p:cNvPr id="390150" name="Text Box 6"/>
          <p:cNvSpPr txBox="1">
            <a:spLocks noChangeArrowheads="1"/>
          </p:cNvSpPr>
          <p:nvPr/>
        </p:nvSpPr>
        <p:spPr bwMode="auto">
          <a:xfrm>
            <a:off x="0" y="533400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</a:rPr>
              <a:t>D</a:t>
            </a:r>
            <a:r>
              <a:rPr kumimoji="1" lang="zh-CN" altLang="en-US" sz="2800" b="1">
                <a:solidFill>
                  <a:srgbClr val="000000"/>
                </a:solidFill>
              </a:rPr>
              <a:t>）有的阶段吸热，有的阶段放热，净吸热为负 </a:t>
            </a:r>
          </a:p>
        </p:txBody>
      </p:sp>
      <p:sp>
        <p:nvSpPr>
          <p:cNvPr id="390151" name="Line 7"/>
          <p:cNvSpPr>
            <a:spLocks noChangeShapeType="1"/>
          </p:cNvSpPr>
          <p:nvPr/>
        </p:nvSpPr>
        <p:spPr bwMode="auto">
          <a:xfrm>
            <a:off x="5867400" y="3406552"/>
            <a:ext cx="2438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90152" name="Line 8"/>
          <p:cNvSpPr>
            <a:spLocks noChangeShapeType="1"/>
          </p:cNvSpPr>
          <p:nvPr/>
        </p:nvSpPr>
        <p:spPr bwMode="auto">
          <a:xfrm flipV="1">
            <a:off x="5867400" y="1349152"/>
            <a:ext cx="0" cy="2057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3901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073723"/>
              </p:ext>
            </p:extLst>
          </p:nvPr>
        </p:nvGraphicFramePr>
        <p:xfrm>
          <a:off x="5486400" y="1196752"/>
          <a:ext cx="344488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40" name="Equation" r:id="rId3" imgW="152280" imgH="164880" progId="Equation.3">
                  <p:embed/>
                </p:oleObj>
              </mc:Choice>
              <mc:Fallback>
                <p:oleObj name="Equation" r:id="rId3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196752"/>
                        <a:ext cx="344488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822198"/>
              </p:ext>
            </p:extLst>
          </p:nvPr>
        </p:nvGraphicFramePr>
        <p:xfrm>
          <a:off x="5562600" y="3177952"/>
          <a:ext cx="28733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41" name="Equation" r:id="rId5" imgW="126720" imgH="139680" progId="Equation.3">
                  <p:embed/>
                </p:oleObj>
              </mc:Choice>
              <mc:Fallback>
                <p:oleObj name="Equation" r:id="rId5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177952"/>
                        <a:ext cx="287338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162898"/>
              </p:ext>
            </p:extLst>
          </p:nvPr>
        </p:nvGraphicFramePr>
        <p:xfrm>
          <a:off x="7986713" y="3006502"/>
          <a:ext cx="3460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42" name="Equation" r:id="rId7" imgW="152280" imgH="177480" progId="Equation.3">
                  <p:embed/>
                </p:oleObj>
              </mc:Choice>
              <mc:Fallback>
                <p:oleObj name="Equation" r:id="rId7" imgW="152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6713" y="3006502"/>
                        <a:ext cx="34607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5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794048"/>
              </p:ext>
            </p:extLst>
          </p:nvPr>
        </p:nvGraphicFramePr>
        <p:xfrm>
          <a:off x="6568440" y="1791112"/>
          <a:ext cx="28733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43" name="Equation" r:id="rId9" imgW="126720" imgH="139680" progId="Equation.3">
                  <p:embed/>
                </p:oleObj>
              </mc:Choice>
              <mc:Fallback>
                <p:oleObj name="Equation" r:id="rId9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8440" y="1791112"/>
                        <a:ext cx="287338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5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902386"/>
              </p:ext>
            </p:extLst>
          </p:nvPr>
        </p:nvGraphicFramePr>
        <p:xfrm>
          <a:off x="7089458" y="2365470"/>
          <a:ext cx="2889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44" name="Equation" r:id="rId11" imgW="126720" imgH="177480" progId="Equation.3">
                  <p:embed/>
                </p:oleObj>
              </mc:Choice>
              <mc:Fallback>
                <p:oleObj name="Equation" r:id="rId11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9458" y="2365470"/>
                        <a:ext cx="2889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158" name="Freeform 14"/>
          <p:cNvSpPr>
            <a:spLocks/>
          </p:cNvSpPr>
          <p:nvPr/>
        </p:nvSpPr>
        <p:spPr bwMode="auto">
          <a:xfrm>
            <a:off x="6477000" y="1730152"/>
            <a:ext cx="996950" cy="1193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2" y="548"/>
              </a:cxn>
              <a:cxn ang="0">
                <a:pos x="628" y="752"/>
              </a:cxn>
            </a:cxnLst>
            <a:rect l="0" t="0" r="r" b="b"/>
            <a:pathLst>
              <a:path w="628" h="752">
                <a:moveTo>
                  <a:pt x="0" y="0"/>
                </a:moveTo>
                <a:cubicBezTo>
                  <a:pt x="39" y="91"/>
                  <a:pt x="127" y="423"/>
                  <a:pt x="232" y="548"/>
                </a:cubicBezTo>
                <a:cubicBezTo>
                  <a:pt x="337" y="673"/>
                  <a:pt x="546" y="710"/>
                  <a:pt x="628" y="752"/>
                </a:cubicBezTo>
              </a:path>
            </a:pathLst>
          </a:custGeom>
          <a:noFill/>
          <a:ln w="38100" cmpd="sng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90159" name="Line 15"/>
          <p:cNvSpPr>
            <a:spLocks noChangeShapeType="1"/>
          </p:cNvSpPr>
          <p:nvPr/>
        </p:nvSpPr>
        <p:spPr bwMode="auto">
          <a:xfrm>
            <a:off x="7467600" y="2187352"/>
            <a:ext cx="0" cy="838200"/>
          </a:xfrm>
          <a:prstGeom prst="line">
            <a:avLst/>
          </a:prstGeom>
          <a:noFill/>
          <a:ln w="19050" cap="rnd">
            <a:solidFill>
              <a:schemeClr val="bg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90160" name="Text Box 16"/>
          <p:cNvSpPr txBox="1">
            <a:spLocks noChangeArrowheads="1"/>
          </p:cNvSpPr>
          <p:nvPr/>
        </p:nvSpPr>
        <p:spPr bwMode="auto">
          <a:xfrm>
            <a:off x="5943600" y="2339752"/>
            <a:ext cx="68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i="1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90161" name="Freeform 17"/>
          <p:cNvSpPr>
            <a:spLocks/>
          </p:cNvSpPr>
          <p:nvPr/>
        </p:nvSpPr>
        <p:spPr bwMode="auto">
          <a:xfrm>
            <a:off x="6007100" y="1958752"/>
            <a:ext cx="1079500" cy="838200"/>
          </a:xfrm>
          <a:custGeom>
            <a:avLst/>
            <a:gdLst/>
            <a:ahLst/>
            <a:cxnLst>
              <a:cxn ang="0">
                <a:pos x="344" y="0"/>
              </a:cxn>
              <a:cxn ang="0">
                <a:pos x="56" y="336"/>
              </a:cxn>
              <a:cxn ang="0">
                <a:pos x="680" y="528"/>
              </a:cxn>
            </a:cxnLst>
            <a:rect l="0" t="0" r="r" b="b"/>
            <a:pathLst>
              <a:path w="680" h="528">
                <a:moveTo>
                  <a:pt x="344" y="0"/>
                </a:moveTo>
                <a:cubicBezTo>
                  <a:pt x="172" y="124"/>
                  <a:pt x="0" y="248"/>
                  <a:pt x="56" y="336"/>
                </a:cubicBezTo>
                <a:cubicBezTo>
                  <a:pt x="112" y="424"/>
                  <a:pt x="576" y="496"/>
                  <a:pt x="680" y="52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993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87312"/>
            <a:ext cx="9144000" cy="5383213"/>
            <a:chOff x="0" y="386"/>
            <a:chExt cx="5760" cy="3391"/>
          </a:xfrm>
        </p:grpSpPr>
        <p:sp>
          <p:nvSpPr>
            <p:cNvPr id="386052" name="Text Box 4"/>
            <p:cNvSpPr txBox="1">
              <a:spLocks noChangeArrowheads="1"/>
            </p:cNvSpPr>
            <p:nvPr/>
          </p:nvSpPr>
          <p:spPr bwMode="auto">
            <a:xfrm>
              <a:off x="0" y="386"/>
              <a:ext cx="5760" cy="22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18. 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一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定量的理想气体，经历某过程后，它的温度升高了．则根据热力学定律可以断定：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（</a:t>
              </a:r>
              <a:r>
                <a:rPr kumimoji="1" lang="en-US" altLang="zh-CN" sz="28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）该理想气体系统在此过程中吸了热．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（</a:t>
              </a:r>
              <a:r>
                <a:rPr kumimoji="1" lang="en-US" altLang="zh-CN" sz="28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）在此过程中外界对该理想气体系统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作了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正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功</a:t>
              </a:r>
              <a:endPara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（</a:t>
              </a:r>
              <a:r>
                <a:rPr kumimoji="1" lang="en-US" altLang="zh-CN" sz="28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3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）该理想气体系统的内能增加了．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（</a:t>
              </a:r>
              <a:r>
                <a:rPr kumimoji="1" lang="en-US" altLang="zh-CN" sz="28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4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）在此过程中理想气体系统既从外界吸了热，又对外作了正功．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以上</a:t>
              </a: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</a:rPr>
                <a:t>正确的断言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是： </a:t>
              </a:r>
            </a:p>
          </p:txBody>
        </p:sp>
        <p:sp>
          <p:nvSpPr>
            <p:cNvPr id="386053" name="Rectangle 5"/>
            <p:cNvSpPr>
              <a:spLocks noChangeArrowheads="1"/>
            </p:cNvSpPr>
            <p:nvPr/>
          </p:nvSpPr>
          <p:spPr bwMode="auto">
            <a:xfrm>
              <a:off x="144" y="3176"/>
              <a:ext cx="4003" cy="6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dirty="0">
                  <a:solidFill>
                    <a:srgbClr val="000000"/>
                  </a:solidFill>
                  <a:latin typeface="Century Schoolbook" pitchFamily="18" charset="0"/>
                </a:rPr>
                <a:t>(A)  (1)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Century Schoolbook" pitchFamily="18" charset="0"/>
                </a:rPr>
                <a:t>、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Century Schoolbook" pitchFamily="18" charset="0"/>
                </a:rPr>
                <a:t>(3).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Century Schoolbook" pitchFamily="18" charset="0"/>
                </a:rPr>
                <a:t>　　  　 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Century Schoolbook" pitchFamily="18" charset="0"/>
                </a:rPr>
                <a:t>(B)  (2)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Century Schoolbook" pitchFamily="18" charset="0"/>
                </a:rPr>
                <a:t>、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Century Schoolbook" pitchFamily="18" charset="0"/>
                </a:rPr>
                <a:t>(3).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dirty="0">
                  <a:solidFill>
                    <a:srgbClr val="000000"/>
                  </a:solidFill>
                  <a:latin typeface="Century Schoolbook" pitchFamily="18" charset="0"/>
                </a:rPr>
                <a:t>(C)  (3).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Century Schoolbook" pitchFamily="18" charset="0"/>
                </a:rPr>
                <a:t>　　　　　　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Century Schoolbook" pitchFamily="18" charset="0"/>
                </a:rPr>
                <a:t>(D)  (3)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Century Schoolbook" pitchFamily="18" charset="0"/>
                </a:rPr>
                <a:t>、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Century Schoolbook" pitchFamily="18" charset="0"/>
                </a:rPr>
                <a:t>(4).</a:t>
              </a:r>
              <a:r>
                <a:rPr kumimoji="1" lang="zh-CN" altLang="en-US" sz="2800" dirty="0">
                  <a:solidFill>
                    <a:srgbClr val="3333CC"/>
                  </a:solidFill>
                  <a:latin typeface="Century Schoolbook" pitchFamily="18" charset="0"/>
                </a:rPr>
                <a:t>　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11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" y="233363"/>
            <a:ext cx="8915400" cy="4794250"/>
            <a:chOff x="96" y="147"/>
            <a:chExt cx="5616" cy="3020"/>
          </a:xfrm>
        </p:grpSpPr>
        <p:sp>
          <p:nvSpPr>
            <p:cNvPr id="387075" name="Rectangle 3"/>
            <p:cNvSpPr>
              <a:spLocks noChangeArrowheads="1"/>
            </p:cNvSpPr>
            <p:nvPr/>
          </p:nvSpPr>
          <p:spPr bwMode="auto">
            <a:xfrm>
              <a:off x="96" y="147"/>
              <a:ext cx="5616" cy="1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dirty="0" smtClean="0">
                  <a:solidFill>
                    <a:srgbClr val="FF0000"/>
                  </a:solidFill>
                  <a:ea typeface="楷体_GB2312" pitchFamily="49" charset="-122"/>
                </a:rPr>
                <a:t>19</a:t>
              </a:r>
              <a:r>
                <a:rPr kumimoji="1" lang="en-US" altLang="zh-CN" sz="2800" b="1" dirty="0" smtClean="0">
                  <a:solidFill>
                    <a:srgbClr val="FF0000"/>
                  </a:solidFill>
                  <a:ea typeface="楷体_GB2312" pitchFamily="49" charset="-122"/>
                </a:rPr>
                <a:t>.  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ea typeface="楷体_GB2312" pitchFamily="49" charset="-122"/>
                </a:rPr>
                <a:t>一</a:t>
              </a:r>
              <a:r>
                <a:rPr kumimoji="1"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定量某理想气体所经历的循环过程是：从初态（</a:t>
              </a:r>
              <a:r>
                <a:rPr kumimoji="1" lang="en-US" altLang="zh-CN" sz="2800" i="1" dirty="0">
                  <a:solidFill>
                    <a:srgbClr val="000000"/>
                  </a:solidFill>
                  <a:ea typeface="楷体_GB2312" pitchFamily="49" charset="-122"/>
                </a:rPr>
                <a:t>V</a:t>
              </a:r>
              <a:r>
                <a:rPr kumimoji="1" lang="en-US" altLang="zh-CN" sz="2800" baseline="-25000" dirty="0">
                  <a:solidFill>
                    <a:srgbClr val="000000"/>
                  </a:solidFill>
                  <a:ea typeface="楷体_GB2312" pitchFamily="49" charset="-122"/>
                </a:rPr>
                <a:t>0</a:t>
              </a:r>
              <a:r>
                <a:rPr kumimoji="1"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，</a:t>
              </a:r>
              <a:r>
                <a:rPr kumimoji="1" lang="en-US" altLang="zh-CN" sz="2800" i="1" dirty="0">
                  <a:solidFill>
                    <a:srgbClr val="000000"/>
                  </a:solidFill>
                  <a:ea typeface="楷体_GB2312" pitchFamily="49" charset="-122"/>
                </a:rPr>
                <a:t>T</a:t>
              </a:r>
              <a:r>
                <a:rPr kumimoji="1" lang="en-US" altLang="zh-CN" sz="2800" baseline="-25000" dirty="0">
                  <a:solidFill>
                    <a:srgbClr val="000000"/>
                  </a:solidFill>
                  <a:ea typeface="楷体_GB2312" pitchFamily="49" charset="-122"/>
                </a:rPr>
                <a:t>0</a:t>
              </a:r>
              <a:r>
                <a:rPr kumimoji="1"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）开始，先经绝热膨胀使其体积增大 </a:t>
              </a:r>
              <a:r>
                <a:rPr kumimoji="1" lang="en-US" altLang="zh-CN" sz="2800" dirty="0">
                  <a:solidFill>
                    <a:srgbClr val="000000"/>
                  </a:solidFill>
                  <a:ea typeface="楷体_GB2312" pitchFamily="49" charset="-122"/>
                </a:rPr>
                <a:t>1 </a:t>
              </a:r>
              <a:r>
                <a:rPr kumimoji="1"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倍，再经等容升温回复到初态温度 </a:t>
              </a:r>
              <a:r>
                <a:rPr kumimoji="1" lang="en-US" altLang="zh-CN" sz="2800" i="1" dirty="0">
                  <a:solidFill>
                    <a:srgbClr val="000000"/>
                  </a:solidFill>
                  <a:ea typeface="楷体_GB2312" pitchFamily="49" charset="-122"/>
                </a:rPr>
                <a:t>T</a:t>
              </a:r>
              <a:r>
                <a:rPr kumimoji="1" lang="en-US" altLang="zh-CN" sz="2800" baseline="-25000" dirty="0">
                  <a:solidFill>
                    <a:srgbClr val="000000"/>
                  </a:solidFill>
                  <a:ea typeface="楷体_GB2312" pitchFamily="49" charset="-122"/>
                </a:rPr>
                <a:t>0</a:t>
              </a:r>
              <a:r>
                <a:rPr kumimoji="1"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，最后经等温过程使其体积回复为 </a:t>
              </a:r>
              <a:r>
                <a:rPr kumimoji="1" lang="en-US" altLang="zh-CN" sz="2800" i="1" dirty="0">
                  <a:solidFill>
                    <a:srgbClr val="000000"/>
                  </a:solidFill>
                  <a:ea typeface="楷体_GB2312" pitchFamily="49" charset="-122"/>
                </a:rPr>
                <a:t>V</a:t>
              </a:r>
              <a:r>
                <a:rPr kumimoji="1" lang="en-US" altLang="zh-CN" sz="2800" baseline="-25000" dirty="0">
                  <a:solidFill>
                    <a:srgbClr val="000000"/>
                  </a:solidFill>
                  <a:ea typeface="楷体_GB2312" pitchFamily="49" charset="-122"/>
                </a:rPr>
                <a:t>0</a:t>
              </a:r>
              <a:r>
                <a:rPr kumimoji="1"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，则气体在此循环过程中：</a:t>
              </a:r>
            </a:p>
          </p:txBody>
        </p:sp>
        <p:sp>
          <p:nvSpPr>
            <p:cNvPr id="387076" name="Rectangle 4"/>
            <p:cNvSpPr>
              <a:spLocks noChangeArrowheads="1"/>
            </p:cNvSpPr>
            <p:nvPr/>
          </p:nvSpPr>
          <p:spPr bwMode="auto">
            <a:xfrm>
              <a:off x="144" y="1616"/>
              <a:ext cx="5280" cy="1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（</a:t>
              </a:r>
              <a:r>
                <a:rPr kumimoji="1" lang="en-US" altLang="zh-CN" sz="2800" dirty="0">
                  <a:solidFill>
                    <a:srgbClr val="000000"/>
                  </a:solidFill>
                  <a:ea typeface="楷体_GB2312" pitchFamily="49" charset="-122"/>
                </a:rPr>
                <a:t>A</a:t>
              </a:r>
              <a:r>
                <a:rPr kumimoji="1"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）内能增加了；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（</a:t>
              </a:r>
              <a:r>
                <a:rPr kumimoji="1" lang="en-US" altLang="zh-CN" sz="2800" dirty="0">
                  <a:solidFill>
                    <a:srgbClr val="000000"/>
                  </a:solidFill>
                  <a:ea typeface="楷体_GB2312" pitchFamily="49" charset="-122"/>
                </a:rPr>
                <a:t>B</a:t>
              </a:r>
              <a:r>
                <a:rPr kumimoji="1"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）从外界净吸的热量为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ea typeface="楷体_GB2312" pitchFamily="49" charset="-122"/>
                </a:rPr>
                <a:t>正值； </a:t>
              </a:r>
              <a:endParaRPr kumimoji="1" lang="zh-CN" altLang="en-US" sz="2800" b="1" dirty="0">
                <a:solidFill>
                  <a:srgbClr val="000000"/>
                </a:solidFill>
                <a:ea typeface="楷体_GB2312" pitchFamily="49" charset="-122"/>
              </a:endParaRP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（</a:t>
              </a:r>
              <a:r>
                <a:rPr kumimoji="1" lang="en-US" altLang="zh-CN" sz="2800" dirty="0">
                  <a:solidFill>
                    <a:srgbClr val="000000"/>
                  </a:solidFill>
                  <a:ea typeface="楷体_GB2312" pitchFamily="49" charset="-122"/>
                </a:rPr>
                <a:t>C</a:t>
              </a:r>
              <a:r>
                <a:rPr kumimoji="1"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）对外作的净功为正值； 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（</a:t>
              </a:r>
              <a:r>
                <a:rPr kumimoji="1" lang="en-US" altLang="zh-CN" sz="2800" dirty="0">
                  <a:solidFill>
                    <a:srgbClr val="000000"/>
                  </a:solidFill>
                  <a:ea typeface="楷体_GB2312" pitchFamily="49" charset="-122"/>
                </a:rPr>
                <a:t>D</a:t>
              </a:r>
              <a:r>
                <a:rPr kumimoji="1"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）对外作的净功为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ea typeface="楷体_GB2312" pitchFamily="49" charset="-122"/>
                </a:rPr>
                <a:t>负值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ea typeface="楷体_GB2312" pitchFamily="49" charset="-122"/>
                </a:rPr>
                <a:t>.</a:t>
              </a:r>
              <a:endParaRPr kumimoji="1" lang="zh-CN" altLang="en-US" sz="2800" b="1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442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467544" y="548680"/>
            <a:ext cx="7993062" cy="216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CC0000"/>
                </a:solidFill>
                <a:latin typeface="Times New Roman" pitchFamily="18" charset="0"/>
              </a:rPr>
              <a:t>2.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假定在热力学温度为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的氧气分子仍然可以看作刚性双原子分子，且当热力学温度提高一倍，氧分子全部离解为氧原子，则这些氧原子的平均速率是原来温度为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时氧分子平均速率的</a:t>
            </a:r>
            <a:endParaRPr lang="en-US" altLang="zh-CN" sz="2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809460"/>
              </p:ext>
            </p:extLst>
          </p:nvPr>
        </p:nvGraphicFramePr>
        <p:xfrm>
          <a:off x="899592" y="3084245"/>
          <a:ext cx="5632832" cy="1712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16" name="Equation" r:id="rId3" imgW="2171520" imgH="660240" progId="Equation.DSMT4">
                  <p:embed/>
                </p:oleObj>
              </mc:Choice>
              <mc:Fallback>
                <p:oleObj name="Equation" r:id="rId3" imgW="217152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3084245"/>
                        <a:ext cx="5632832" cy="17129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335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23584" y="548680"/>
            <a:ext cx="8199716" cy="2592288"/>
            <a:chOff x="423584" y="548680"/>
            <a:chExt cx="8199716" cy="2592288"/>
          </a:xfrm>
        </p:grpSpPr>
        <p:grpSp>
          <p:nvGrpSpPr>
            <p:cNvPr id="10" name="组合 9"/>
            <p:cNvGrpSpPr/>
            <p:nvPr/>
          </p:nvGrpSpPr>
          <p:grpSpPr>
            <a:xfrm>
              <a:off x="520700" y="548680"/>
              <a:ext cx="8102600" cy="2592288"/>
              <a:chOff x="520700" y="548680"/>
              <a:chExt cx="8102600" cy="2592288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520700" y="548680"/>
                <a:ext cx="8102600" cy="2592288"/>
                <a:chOff x="520700" y="548680"/>
                <a:chExt cx="8102600" cy="2592288"/>
              </a:xfrm>
            </p:grpSpPr>
            <p:pic>
              <p:nvPicPr>
                <p:cNvPr id="51202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0700" y="548680"/>
                  <a:ext cx="8102600" cy="23749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" name="矩形 1"/>
                <p:cNvSpPr/>
                <p:nvPr/>
              </p:nvSpPr>
              <p:spPr bwMode="auto">
                <a:xfrm>
                  <a:off x="1763688" y="2636912"/>
                  <a:ext cx="2808312" cy="50405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3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" name="矩形 2"/>
                <p:cNvSpPr/>
                <p:nvPr/>
              </p:nvSpPr>
              <p:spPr bwMode="auto">
                <a:xfrm>
                  <a:off x="6228184" y="2708920"/>
                  <a:ext cx="648072" cy="432048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3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5" name="椭圆 4"/>
                <p:cNvSpPr/>
                <p:nvPr/>
              </p:nvSpPr>
              <p:spPr bwMode="auto">
                <a:xfrm>
                  <a:off x="4727544" y="2083968"/>
                  <a:ext cx="696960" cy="696960"/>
                </a:xfrm>
                <a:prstGeom prst="ellipse">
                  <a:avLst/>
                </a:prstGeom>
                <a:noFill/>
                <a:ln w="762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3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楷体_GB2312" pitchFamily="49" charset="-122"/>
                  </a:endParaRPr>
                </a:p>
              </p:txBody>
            </p:sp>
          </p:grpSp>
          <p:cxnSp>
            <p:nvCxnSpPr>
              <p:cNvPr id="7" name="直接连接符 6"/>
              <p:cNvCxnSpPr/>
              <p:nvPr/>
            </p:nvCxnSpPr>
            <p:spPr bwMode="auto">
              <a:xfrm>
                <a:off x="5364088" y="2467616"/>
                <a:ext cx="299624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2" name="矩形 11"/>
            <p:cNvSpPr/>
            <p:nvPr/>
          </p:nvSpPr>
          <p:spPr>
            <a:xfrm>
              <a:off x="423584" y="638272"/>
              <a:ext cx="692032" cy="437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20.</a:t>
              </a:r>
              <a:endPara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242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467544" y="548680"/>
            <a:ext cx="799306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CC0000"/>
                </a:solidFill>
                <a:latin typeface="Times New Roman" pitchFamily="18" charset="0"/>
              </a:rPr>
              <a:t>21.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理想气体</a:t>
            </a:r>
            <a:r>
              <a:rPr lang="zh-CN" altLang="en-US" sz="2800" dirty="0" smtClean="0">
                <a:solidFill>
                  <a:srgbClr val="000000"/>
                </a:solidFill>
              </a:rPr>
              <a:t>卡诺循环过程的两条绝热线下的面积大小（图中阴影部分）分别为</a:t>
            </a:r>
            <a:r>
              <a:rPr lang="en-US" altLang="zh-CN" sz="2800" dirty="0" smtClean="0">
                <a:solidFill>
                  <a:srgbClr val="000000"/>
                </a:solidFill>
              </a:rPr>
              <a:t>S</a:t>
            </a:r>
            <a:r>
              <a:rPr lang="en-US" altLang="zh-CN" sz="2800" baseline="-25000" dirty="0" smtClean="0">
                <a:solidFill>
                  <a:srgbClr val="000000"/>
                </a:solidFill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</a:rPr>
              <a:t>和</a:t>
            </a:r>
            <a:r>
              <a:rPr lang="en-US" altLang="zh-CN" sz="2800" dirty="0" smtClean="0">
                <a:solidFill>
                  <a:srgbClr val="000000"/>
                </a:solidFill>
              </a:rPr>
              <a:t>S</a:t>
            </a:r>
            <a:r>
              <a:rPr lang="en-US" altLang="zh-CN" sz="2800" baseline="-25000" dirty="0" smtClean="0">
                <a:solidFill>
                  <a:srgbClr val="000000"/>
                </a:solidFill>
              </a:rPr>
              <a:t>2</a:t>
            </a:r>
            <a:r>
              <a:rPr lang="zh-CN" altLang="en-US" sz="2800" dirty="0" smtClean="0">
                <a:solidFill>
                  <a:srgbClr val="000000"/>
                </a:solidFill>
              </a:rPr>
              <a:t>，则二者的关系是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000000"/>
                </a:solidFill>
              </a:rPr>
              <a:t>(A</a:t>
            </a:r>
            <a:r>
              <a:rPr lang="en-US" altLang="zh-CN" sz="2800" dirty="0">
                <a:solidFill>
                  <a:srgbClr val="000000"/>
                </a:solidFill>
              </a:rPr>
              <a:t>) S</a:t>
            </a:r>
            <a:r>
              <a:rPr lang="en-US" altLang="zh-CN" sz="2800" baseline="-25000" dirty="0">
                <a:solidFill>
                  <a:srgbClr val="000000"/>
                </a:solidFill>
              </a:rPr>
              <a:t>1 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&gt;  </a:t>
            </a:r>
            <a:r>
              <a:rPr lang="en-US" altLang="zh-CN" sz="2800" dirty="0">
                <a:solidFill>
                  <a:srgbClr val="000000"/>
                </a:solidFill>
              </a:rPr>
              <a:t>S</a:t>
            </a:r>
            <a:r>
              <a:rPr lang="en-US" altLang="zh-CN" sz="2800" baseline="-25000" dirty="0">
                <a:solidFill>
                  <a:srgbClr val="000000"/>
                </a:solidFill>
              </a:rPr>
              <a:t>2</a:t>
            </a:r>
            <a:r>
              <a:rPr lang="en-US" altLang="zh-CN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               (B)</a:t>
            </a:r>
            <a:r>
              <a:rPr lang="en-US" altLang="zh-CN" sz="2800" dirty="0">
                <a:solidFill>
                  <a:srgbClr val="000000"/>
                </a:solidFill>
              </a:rPr>
              <a:t> S</a:t>
            </a:r>
            <a:r>
              <a:rPr lang="en-US" altLang="zh-CN" sz="2800" baseline="-25000" dirty="0">
                <a:solidFill>
                  <a:srgbClr val="000000"/>
                </a:solidFill>
              </a:rPr>
              <a:t>1 </a:t>
            </a:r>
            <a:r>
              <a:rPr lang="en-US" altLang="zh-CN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= 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S</a:t>
            </a:r>
            <a:r>
              <a:rPr lang="en-US" altLang="zh-CN" sz="2800" baseline="-25000" dirty="0">
                <a:solidFill>
                  <a:srgbClr val="000000"/>
                </a:solidFill>
              </a:rPr>
              <a:t>2</a:t>
            </a:r>
            <a:endParaRPr lang="en-US" altLang="zh-CN" sz="28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(C) </a:t>
            </a:r>
            <a:r>
              <a:rPr lang="en-US" altLang="zh-CN" sz="2800" dirty="0">
                <a:solidFill>
                  <a:srgbClr val="000000"/>
                </a:solidFill>
              </a:rPr>
              <a:t>S</a:t>
            </a:r>
            <a:r>
              <a:rPr lang="en-US" altLang="zh-CN" sz="2800" baseline="-25000" dirty="0">
                <a:solidFill>
                  <a:srgbClr val="000000"/>
                </a:solidFill>
              </a:rPr>
              <a:t>1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sym typeface="Wingdings" panose="05000000000000000000" pitchFamily="2" charset="2"/>
              </a:rPr>
              <a:t> &lt; 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S</a:t>
            </a:r>
            <a:r>
              <a:rPr lang="en-US" altLang="zh-CN" sz="2800" baseline="-25000" dirty="0">
                <a:solidFill>
                  <a:srgbClr val="000000"/>
                </a:solidFill>
              </a:rPr>
              <a:t>2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sym typeface="Wingdings" panose="05000000000000000000" pitchFamily="2" charset="2"/>
              </a:rPr>
              <a:t>                (D)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sym typeface="Wingdings" panose="05000000000000000000" pitchFamily="2" charset="2"/>
              </a:rPr>
              <a:t>无法确定</a:t>
            </a:r>
            <a:endParaRPr lang="en-US" altLang="zh-CN" sz="2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85"/>
          <a:stretch/>
        </p:blipFill>
        <p:spPr bwMode="auto">
          <a:xfrm>
            <a:off x="6197914" y="1772815"/>
            <a:ext cx="2694566" cy="2865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391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179512" y="260648"/>
            <a:ext cx="8856984" cy="560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CC0000"/>
                </a:solidFill>
                <a:latin typeface="Times New Roman" pitchFamily="18" charset="0"/>
              </a:rPr>
              <a:t>22.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如图所示，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AB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DC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是绝热过程，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CEA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是等温过程，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BED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是任意过程，组成一个循环，若图中</a:t>
            </a:r>
            <a:r>
              <a:rPr lang="en-US" altLang="zh-CN" sz="2800" dirty="0" smtClean="0">
                <a:solidFill>
                  <a:srgbClr val="000000"/>
                </a:solidFill>
              </a:rPr>
              <a:t>EDCE</a:t>
            </a:r>
            <a:r>
              <a:rPr lang="zh-CN" altLang="en-US" sz="2800" dirty="0" smtClean="0">
                <a:solidFill>
                  <a:srgbClr val="000000"/>
                </a:solidFill>
              </a:rPr>
              <a:t>所包围的面积为</a:t>
            </a:r>
            <a:r>
              <a:rPr lang="en-US" altLang="zh-CN" sz="2800" dirty="0" smtClean="0">
                <a:solidFill>
                  <a:srgbClr val="000000"/>
                </a:solidFill>
              </a:rPr>
              <a:t>70J</a:t>
            </a:r>
            <a:r>
              <a:rPr lang="zh-CN" altLang="en-US" sz="2800" dirty="0" smtClean="0">
                <a:solidFill>
                  <a:srgbClr val="000000"/>
                </a:solidFill>
              </a:rPr>
              <a:t>，</a:t>
            </a:r>
            <a:r>
              <a:rPr lang="en-US" altLang="zh-CN" sz="2800" dirty="0" smtClean="0">
                <a:solidFill>
                  <a:srgbClr val="000000"/>
                </a:solidFill>
              </a:rPr>
              <a:t>EABE</a:t>
            </a:r>
            <a:r>
              <a:rPr lang="zh-CN" altLang="en-US" sz="2800" dirty="0" smtClean="0">
                <a:solidFill>
                  <a:srgbClr val="000000"/>
                </a:solidFill>
              </a:rPr>
              <a:t>所包围的面积为</a:t>
            </a:r>
            <a:r>
              <a:rPr lang="en-US" altLang="zh-CN" sz="2800" dirty="0" smtClean="0">
                <a:solidFill>
                  <a:srgbClr val="000000"/>
                </a:solidFill>
              </a:rPr>
              <a:t>30J</a:t>
            </a:r>
            <a:r>
              <a:rPr lang="zh-CN" altLang="en-US" sz="2800" dirty="0" smtClean="0">
                <a:solidFill>
                  <a:srgbClr val="000000"/>
                </a:solidFill>
              </a:rPr>
              <a:t>，</a:t>
            </a:r>
            <a:r>
              <a:rPr lang="en-US" altLang="zh-CN" sz="2800" dirty="0" smtClean="0">
                <a:solidFill>
                  <a:srgbClr val="000000"/>
                </a:solidFill>
              </a:rPr>
              <a:t>CEA</a:t>
            </a:r>
            <a:r>
              <a:rPr lang="zh-CN" altLang="en-US" sz="2800" dirty="0" smtClean="0">
                <a:solidFill>
                  <a:srgbClr val="000000"/>
                </a:solidFill>
              </a:rPr>
              <a:t>过程中系统放热</a:t>
            </a:r>
            <a:r>
              <a:rPr lang="en-US" altLang="zh-CN" sz="2800" dirty="0" smtClean="0">
                <a:solidFill>
                  <a:srgbClr val="000000"/>
                </a:solidFill>
              </a:rPr>
              <a:t>100 J</a:t>
            </a:r>
            <a:r>
              <a:rPr lang="zh-CN" altLang="en-US" sz="2800" dirty="0" smtClean="0">
                <a:solidFill>
                  <a:srgbClr val="000000"/>
                </a:solidFill>
              </a:rPr>
              <a:t>，整个循环中气体对外做功</a:t>
            </a:r>
            <a:r>
              <a:rPr lang="en-US" altLang="zh-CN" sz="2800" dirty="0" smtClean="0">
                <a:solidFill>
                  <a:srgbClr val="000000"/>
                </a:solidFill>
              </a:rPr>
              <a:t>W</a:t>
            </a:r>
            <a:r>
              <a:rPr lang="zh-CN" altLang="en-US" sz="2800" dirty="0" smtClean="0">
                <a:solidFill>
                  <a:srgbClr val="000000"/>
                </a:solidFill>
              </a:rPr>
              <a:t>为多少？</a:t>
            </a:r>
            <a:r>
              <a:rPr lang="en-US" altLang="zh-CN" sz="2800" dirty="0" smtClean="0">
                <a:solidFill>
                  <a:srgbClr val="000000"/>
                </a:solidFill>
              </a:rPr>
              <a:t>BED</a:t>
            </a:r>
            <a:r>
              <a:rPr lang="zh-CN" altLang="en-US" sz="2800" dirty="0" smtClean="0">
                <a:solidFill>
                  <a:srgbClr val="000000"/>
                </a:solidFill>
              </a:rPr>
              <a:t>过程中系统吸热</a:t>
            </a:r>
            <a:r>
              <a:rPr lang="en-US" altLang="zh-CN" sz="2800" dirty="0" smtClean="0">
                <a:solidFill>
                  <a:srgbClr val="000000"/>
                </a:solidFill>
              </a:rPr>
              <a:t>Q</a:t>
            </a:r>
            <a:r>
              <a:rPr lang="zh-CN" altLang="en-US" sz="2800" dirty="0" smtClean="0">
                <a:solidFill>
                  <a:srgbClr val="000000"/>
                </a:solidFill>
              </a:rPr>
              <a:t>为多少？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ct val="50000"/>
              </a:spcBef>
              <a:buAutoNum type="alphaUcParenBoth"/>
            </a:pPr>
            <a:r>
              <a:rPr lang="en-US" altLang="zh-CN" sz="2800" dirty="0" smtClean="0">
                <a:solidFill>
                  <a:srgbClr val="000000"/>
                </a:solidFill>
              </a:rPr>
              <a:t>W=40 J,  Q=140 J   </a:t>
            </a:r>
          </a:p>
          <a:p>
            <a:pPr marL="514350" indent="-514350">
              <a:lnSpc>
                <a:spcPct val="120000"/>
              </a:lnSpc>
              <a:spcBef>
                <a:spcPct val="50000"/>
              </a:spcBef>
              <a:buAutoNum type="alphaUcParenBoth"/>
            </a:pPr>
            <a:r>
              <a:rPr lang="en-US" altLang="zh-CN" sz="2800" dirty="0" smtClean="0">
                <a:solidFill>
                  <a:srgbClr val="000000"/>
                </a:solidFill>
              </a:rPr>
              <a:t> (B) W=100 J</a:t>
            </a:r>
            <a:r>
              <a:rPr lang="en-US" altLang="zh-CN" sz="2800" dirty="0">
                <a:solidFill>
                  <a:srgbClr val="000000"/>
                </a:solidFill>
              </a:rPr>
              <a:t>,  </a:t>
            </a:r>
            <a:r>
              <a:rPr lang="en-US" altLang="zh-CN" sz="2800" dirty="0" smtClean="0">
                <a:solidFill>
                  <a:srgbClr val="000000"/>
                </a:solidFill>
              </a:rPr>
              <a:t>Q=140 </a:t>
            </a:r>
            <a:r>
              <a:rPr lang="en-US" altLang="zh-CN" sz="2800" dirty="0" smtClean="0">
                <a:solidFill>
                  <a:srgbClr val="000000"/>
                </a:solidFill>
              </a:rPr>
              <a:t>J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000000"/>
                </a:solidFill>
              </a:rPr>
              <a:t>(C) W=40 J</a:t>
            </a:r>
            <a:r>
              <a:rPr lang="en-US" altLang="zh-CN" sz="2800" dirty="0">
                <a:solidFill>
                  <a:srgbClr val="000000"/>
                </a:solidFill>
              </a:rPr>
              <a:t>,  </a:t>
            </a:r>
            <a:r>
              <a:rPr lang="en-US" altLang="zh-CN" sz="2800" dirty="0" smtClean="0">
                <a:solidFill>
                  <a:srgbClr val="000000"/>
                </a:solidFill>
              </a:rPr>
              <a:t>Q=60 J      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000000"/>
                </a:solidFill>
              </a:rPr>
              <a:t>(D) W=100 J</a:t>
            </a:r>
            <a:r>
              <a:rPr lang="en-US" altLang="zh-CN" sz="2800" dirty="0">
                <a:solidFill>
                  <a:srgbClr val="000000"/>
                </a:solidFill>
              </a:rPr>
              <a:t>,  </a:t>
            </a:r>
            <a:r>
              <a:rPr lang="en-US" altLang="zh-CN" sz="2800" dirty="0" smtClean="0">
                <a:solidFill>
                  <a:srgbClr val="000000"/>
                </a:solidFill>
              </a:rPr>
              <a:t>Q=200 J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pic>
        <p:nvPicPr>
          <p:cNvPr id="421899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30" t="7939" r="1206" b="29231"/>
          <a:stretch/>
        </p:blipFill>
        <p:spPr bwMode="auto">
          <a:xfrm>
            <a:off x="6372200" y="2636912"/>
            <a:ext cx="2664296" cy="251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758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23584" y="548680"/>
            <a:ext cx="8199716" cy="2592288"/>
            <a:chOff x="423584" y="548680"/>
            <a:chExt cx="8199716" cy="2592288"/>
          </a:xfrm>
        </p:grpSpPr>
        <p:grpSp>
          <p:nvGrpSpPr>
            <p:cNvPr id="10" name="组合 9"/>
            <p:cNvGrpSpPr/>
            <p:nvPr/>
          </p:nvGrpSpPr>
          <p:grpSpPr>
            <a:xfrm>
              <a:off x="520700" y="548680"/>
              <a:ext cx="8102600" cy="2592288"/>
              <a:chOff x="520700" y="548680"/>
              <a:chExt cx="8102600" cy="2592288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520700" y="548680"/>
                <a:ext cx="8102600" cy="2592288"/>
                <a:chOff x="520700" y="548680"/>
                <a:chExt cx="8102600" cy="2592288"/>
              </a:xfrm>
            </p:grpSpPr>
            <p:pic>
              <p:nvPicPr>
                <p:cNvPr id="51202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0700" y="548680"/>
                  <a:ext cx="8102600" cy="23749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" name="矩形 1"/>
                <p:cNvSpPr/>
                <p:nvPr/>
              </p:nvSpPr>
              <p:spPr bwMode="auto">
                <a:xfrm>
                  <a:off x="1763688" y="2636912"/>
                  <a:ext cx="2808312" cy="50405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3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" name="矩形 2"/>
                <p:cNvSpPr/>
                <p:nvPr/>
              </p:nvSpPr>
              <p:spPr bwMode="auto">
                <a:xfrm>
                  <a:off x="6228184" y="2708920"/>
                  <a:ext cx="648072" cy="432048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3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5" name="椭圆 4"/>
                <p:cNvSpPr/>
                <p:nvPr/>
              </p:nvSpPr>
              <p:spPr bwMode="auto">
                <a:xfrm>
                  <a:off x="4727544" y="2083968"/>
                  <a:ext cx="696960" cy="696960"/>
                </a:xfrm>
                <a:prstGeom prst="ellipse">
                  <a:avLst/>
                </a:prstGeom>
                <a:noFill/>
                <a:ln w="762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3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楷体_GB2312" pitchFamily="49" charset="-122"/>
                  </a:endParaRPr>
                </a:p>
              </p:txBody>
            </p:sp>
          </p:grpSp>
          <p:cxnSp>
            <p:nvCxnSpPr>
              <p:cNvPr id="7" name="直接连接符 6"/>
              <p:cNvCxnSpPr/>
              <p:nvPr/>
            </p:nvCxnSpPr>
            <p:spPr bwMode="auto">
              <a:xfrm>
                <a:off x="5364088" y="2467616"/>
                <a:ext cx="299624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2" name="矩形 11"/>
            <p:cNvSpPr/>
            <p:nvPr/>
          </p:nvSpPr>
          <p:spPr>
            <a:xfrm>
              <a:off x="423584" y="638272"/>
              <a:ext cx="692032" cy="437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23.</a:t>
              </a:r>
              <a:endPara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271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750183"/>
            <a:ext cx="9144000" cy="3323987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24.</a:t>
            </a:r>
            <a:r>
              <a:rPr kumimoji="1" lang="en-US" altLang="zh-CN" sz="28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 smtClean="0">
                <a:latin typeface="楷体_GB2312" pitchFamily="49" charset="-122"/>
                <a:ea typeface="楷体_GB2312" pitchFamily="49" charset="-122"/>
              </a:rPr>
              <a:t>热力学第二定律表明：</a:t>
            </a:r>
            <a:endParaRPr kumimoji="1"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514350" indent="-5143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lphaUcParenBoth"/>
            </a:pPr>
            <a:r>
              <a:rPr lang="zh-CN" altLang="en-US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不可能从单一热源吸收热量使之全部变为有用的功</a:t>
            </a:r>
            <a:endParaRPr lang="en-US" altLang="zh-CN" sz="280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14350" indent="-5143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lphaUcParenBoth"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在一个可逆过程中，工作物质净吸热等于对外作的功</a:t>
            </a:r>
            <a:endParaRPr kumimoji="1"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14350" indent="-5143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lphaUcParenBoth"/>
            </a:pPr>
            <a:r>
              <a:rPr lang="zh-CN" altLang="en-US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摩擦生热的过程是不可逆的</a:t>
            </a:r>
            <a:endParaRPr lang="en-US" altLang="zh-CN" sz="280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14350" indent="-5143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lphaUcParenBoth"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热量不可能从温度低的物体传到温度高的物体</a:t>
            </a:r>
            <a:endParaRPr kumimoji="1"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59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323528" y="332656"/>
            <a:ext cx="8820472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CC0000"/>
                </a:solidFill>
                <a:latin typeface="Times New Roman" pitchFamily="18" charset="0"/>
              </a:rPr>
              <a:t>25.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关于功热转换和热量传递过程，下列叙述正确的是：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(1)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功可以完全变为热量，而热量不能完全变为功；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(2)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一切热机的效率都只能够小于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；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(3)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热量不能从低温物体向高温物体传递；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(4)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热量自发从高温物体向低温物体传递是不可逆的。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0000"/>
                </a:solidFill>
              </a:rPr>
              <a:t>(A) (1), (2), (4)                 (B) (2), (4)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(C) (1), (4)                        (D) (1), (2)</a:t>
            </a:r>
          </a:p>
        </p:txBody>
      </p:sp>
    </p:spTree>
    <p:extLst>
      <p:ext uri="{BB962C8B-B14F-4D97-AF65-F5344CB8AC3E}">
        <p14:creationId xmlns:p14="http://schemas.microsoft.com/office/powerpoint/2010/main" val="304743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9512" y="895765"/>
            <a:ext cx="8316539" cy="2101111"/>
            <a:chOff x="179512" y="1119133"/>
            <a:chExt cx="8316539" cy="2101111"/>
          </a:xfrm>
        </p:grpSpPr>
        <p:grpSp>
          <p:nvGrpSpPr>
            <p:cNvPr id="3" name="组合 2"/>
            <p:cNvGrpSpPr/>
            <p:nvPr/>
          </p:nvGrpSpPr>
          <p:grpSpPr>
            <a:xfrm>
              <a:off x="476001" y="1124744"/>
              <a:ext cx="8020050" cy="2095500"/>
              <a:chOff x="476001" y="1124744"/>
              <a:chExt cx="8020050" cy="2095500"/>
            </a:xfrm>
          </p:grpSpPr>
          <p:pic>
            <p:nvPicPr>
              <p:cNvPr id="5017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001" y="1124744"/>
                <a:ext cx="8020050" cy="2095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" name="椭圆 1"/>
              <p:cNvSpPr/>
              <p:nvPr/>
            </p:nvSpPr>
            <p:spPr bwMode="auto">
              <a:xfrm>
                <a:off x="4895200" y="2156734"/>
                <a:ext cx="576000" cy="576000"/>
              </a:xfrm>
              <a:prstGeom prst="ellipse">
                <a:avLst/>
              </a:prstGeom>
              <a:noFill/>
              <a:ln w="762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3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79512" y="1119133"/>
              <a:ext cx="692032" cy="437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26.</a:t>
              </a:r>
              <a:endPara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215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216024" y="188640"/>
            <a:ext cx="882047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CC0000"/>
                </a:solidFill>
                <a:latin typeface="Times New Roman" pitchFamily="18" charset="0"/>
              </a:rPr>
              <a:t>27.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zh-CN" altLang="en-US" sz="2800" dirty="0" smtClean="0">
                <a:solidFill>
                  <a:srgbClr val="000000"/>
                </a:solidFill>
              </a:rPr>
              <a:t>气体等压碰撞过程中，其内能（    ），熵（    ）。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0000"/>
                </a:solidFill>
              </a:rPr>
              <a:t>(A) </a:t>
            </a:r>
            <a:r>
              <a:rPr lang="zh-CN" altLang="en-US" sz="2800" dirty="0" smtClean="0">
                <a:solidFill>
                  <a:srgbClr val="000000"/>
                </a:solidFill>
              </a:rPr>
              <a:t>增大，减小</a:t>
            </a:r>
            <a:r>
              <a:rPr lang="en-US" altLang="zh-CN" sz="2800" dirty="0" smtClean="0">
                <a:solidFill>
                  <a:srgbClr val="000000"/>
                </a:solidFill>
              </a:rPr>
              <a:t>                 (B) </a:t>
            </a:r>
            <a:r>
              <a:rPr lang="zh-CN" altLang="en-US" sz="2800" dirty="0" smtClean="0">
                <a:solidFill>
                  <a:srgbClr val="000000"/>
                </a:solidFill>
              </a:rPr>
              <a:t>减小，增大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(C)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增大，增大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                 (D)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减小，减小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02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16024" y="188640"/>
            <a:ext cx="8820472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CC0000"/>
                </a:solidFill>
                <a:latin typeface="Times New Roman" pitchFamily="18" charset="0"/>
              </a:rPr>
              <a:t>28.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zh-CN" altLang="en-US" sz="2800" dirty="0" smtClean="0">
                <a:solidFill>
                  <a:srgbClr val="000000"/>
                </a:solidFill>
              </a:rPr>
              <a:t>一容器中盛有</a:t>
            </a:r>
            <a:r>
              <a:rPr lang="en-US" altLang="zh-CN" sz="2800" dirty="0" smtClean="0">
                <a:solidFill>
                  <a:srgbClr val="000000"/>
                </a:solidFill>
              </a:rPr>
              <a:t>1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mol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</a:rPr>
              <a:t>单原子分子理想气体，初态压强为</a:t>
            </a:r>
            <a:r>
              <a:rPr lang="en-US" altLang="zh-CN" sz="2800" dirty="0" smtClean="0">
                <a:solidFill>
                  <a:srgbClr val="000000"/>
                </a:solidFill>
              </a:rPr>
              <a:t>p</a:t>
            </a:r>
            <a:r>
              <a:rPr lang="zh-CN" altLang="en-US" sz="2800" dirty="0" smtClean="0">
                <a:solidFill>
                  <a:srgbClr val="000000"/>
                </a:solidFill>
              </a:rPr>
              <a:t>，温度为</a:t>
            </a:r>
            <a:r>
              <a:rPr lang="en-US" altLang="zh-CN" sz="2800" dirty="0" smtClean="0">
                <a:solidFill>
                  <a:srgbClr val="000000"/>
                </a:solidFill>
              </a:rPr>
              <a:t>T</a:t>
            </a:r>
            <a:r>
              <a:rPr lang="zh-CN" altLang="en-US" sz="2800" dirty="0" smtClean="0">
                <a:solidFill>
                  <a:srgbClr val="000000"/>
                </a:solidFill>
              </a:rPr>
              <a:t>。今使气体迅速吸热后重新达到平衡，压强增加为</a:t>
            </a:r>
            <a:r>
              <a:rPr lang="en-US" altLang="zh-CN" sz="2800" dirty="0" smtClean="0">
                <a:solidFill>
                  <a:srgbClr val="000000"/>
                </a:solidFill>
              </a:rPr>
              <a:t>4p/3</a:t>
            </a:r>
            <a:r>
              <a:rPr lang="zh-CN" altLang="en-US" sz="2800" dirty="0" smtClean="0">
                <a:solidFill>
                  <a:srgbClr val="000000"/>
                </a:solidFill>
              </a:rPr>
              <a:t>，则该过程</a:t>
            </a:r>
            <a:r>
              <a:rPr lang="en-US" altLang="zh-CN" sz="2800" dirty="0" smtClean="0">
                <a:solidFill>
                  <a:srgbClr val="000000"/>
                </a:solidFill>
              </a:rPr>
              <a:t>______(</a:t>
            </a:r>
            <a:r>
              <a:rPr lang="zh-CN" altLang="en-US" sz="2800" dirty="0" smtClean="0">
                <a:solidFill>
                  <a:srgbClr val="000000"/>
                </a:solidFill>
              </a:rPr>
              <a:t>填“是”或“不是”</a:t>
            </a:r>
            <a:r>
              <a:rPr lang="en-US" altLang="zh-CN" sz="2800" dirty="0" smtClean="0">
                <a:solidFill>
                  <a:srgbClr val="000000"/>
                </a:solidFill>
              </a:rPr>
              <a:t>)</a:t>
            </a:r>
            <a:r>
              <a:rPr lang="zh-CN" altLang="en-US" sz="2800" dirty="0" smtClean="0">
                <a:solidFill>
                  <a:srgbClr val="000000"/>
                </a:solidFill>
              </a:rPr>
              <a:t>可逆过程，气体在这一过程中的熵变为</a:t>
            </a:r>
            <a:r>
              <a:rPr lang="el-GR" altLang="zh-CN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Δ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S=____________.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34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16024" y="188640"/>
            <a:ext cx="882047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CC0000"/>
                </a:solidFill>
                <a:latin typeface="Times New Roman" pitchFamily="18" charset="0"/>
              </a:rPr>
              <a:t>29.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由绝热材料包围的容器被隔板隔开，左右两侧体积分别为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8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lang="en-US" altLang="zh-CN" sz="2800" i="1" dirty="0" smtClean="0">
                <a:solidFill>
                  <a:srgbClr val="000000"/>
                </a:solidFill>
              </a:rPr>
              <a:t>V</a:t>
            </a:r>
            <a:r>
              <a:rPr lang="en-US" altLang="zh-CN" sz="2800" baseline="-25000" dirty="0" smtClean="0">
                <a:solidFill>
                  <a:srgbClr val="000000"/>
                </a:solidFill>
              </a:rPr>
              <a:t>2</a:t>
            </a:r>
            <a:r>
              <a:rPr lang="zh-CN" altLang="en-US" sz="2800" dirty="0" smtClean="0">
                <a:solidFill>
                  <a:srgbClr val="000000"/>
                </a:solidFill>
              </a:rPr>
              <a:t>，初始时左侧充满压强为</a:t>
            </a:r>
            <a:r>
              <a:rPr lang="en-US" altLang="zh-CN" sz="2800" i="1" dirty="0" smtClean="0">
                <a:solidFill>
                  <a:srgbClr val="000000"/>
                </a:solidFill>
              </a:rPr>
              <a:t>p</a:t>
            </a:r>
            <a:r>
              <a:rPr lang="en-US" altLang="zh-CN" sz="2800" baseline="-25000" dirty="0" smtClean="0">
                <a:solidFill>
                  <a:srgbClr val="000000"/>
                </a:solidFill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</a:rPr>
              <a:t>，热力学温度为</a:t>
            </a:r>
            <a:r>
              <a:rPr lang="en-US" altLang="zh-CN" sz="2800" i="1" dirty="0" smtClean="0">
                <a:solidFill>
                  <a:srgbClr val="000000"/>
                </a:solidFill>
              </a:rPr>
              <a:t>T</a:t>
            </a:r>
            <a:r>
              <a:rPr lang="en-US" altLang="zh-CN" sz="2800" baseline="-25000" dirty="0" smtClean="0">
                <a:solidFill>
                  <a:srgbClr val="000000"/>
                </a:solidFill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</a:rPr>
              <a:t>的理想气体，右侧为真空。如果把隔板撤去，气体将进行绝热自由膨胀。则达到平衡后气体的温度</a:t>
            </a:r>
            <a:r>
              <a:rPr lang="en-US" altLang="zh-CN" sz="2800" i="1" dirty="0" smtClean="0">
                <a:solidFill>
                  <a:srgbClr val="000000"/>
                </a:solidFill>
              </a:rPr>
              <a:t>T</a:t>
            </a:r>
            <a:r>
              <a:rPr lang="en-US" altLang="zh-CN" sz="2800" dirty="0" smtClean="0">
                <a:solidFill>
                  <a:srgbClr val="000000"/>
                </a:solidFill>
              </a:rPr>
              <a:t>=______________</a:t>
            </a:r>
            <a:r>
              <a:rPr lang="zh-CN" altLang="en-US" sz="2800" dirty="0" smtClean="0">
                <a:solidFill>
                  <a:srgbClr val="000000"/>
                </a:solidFill>
              </a:rPr>
              <a:t>，经过该过程气体的熵变</a:t>
            </a:r>
            <a:r>
              <a:rPr lang="el-GR" altLang="zh-CN" sz="2800" dirty="0">
                <a:solidFill>
                  <a:srgbClr val="000000"/>
                </a:solidFill>
                <a:latin typeface="Times New Roman"/>
                <a:cs typeface="Times New Roman"/>
              </a:rPr>
              <a:t>Δ</a:t>
            </a:r>
            <a:r>
              <a:rPr lang="en-US" altLang="zh-CN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=____________.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24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233363"/>
            <a:ext cx="89154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dirty="0" smtClean="0">
                <a:solidFill>
                  <a:srgbClr val="FF0000"/>
                </a:solidFill>
                <a:ea typeface="楷体_GB2312" pitchFamily="49" charset="-122"/>
              </a:rPr>
              <a:t>3</a:t>
            </a:r>
            <a:r>
              <a:rPr kumimoji="1" lang="en-US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.</a:t>
            </a:r>
            <a:r>
              <a:rPr kumimoji="1" lang="en-US" altLang="zh-CN" sz="2800" b="1" dirty="0" smtClean="0">
                <a:ea typeface="楷体_GB2312" pitchFamily="49" charset="-122"/>
              </a:rPr>
              <a:t>  </a:t>
            </a:r>
            <a:r>
              <a:rPr kumimoji="1" lang="zh-CN" altLang="en-US" sz="2800" b="1" dirty="0" smtClean="0">
                <a:ea typeface="楷体_GB2312" pitchFamily="49" charset="-122"/>
              </a:rPr>
              <a:t>两容器中分别装有</a:t>
            </a:r>
            <a:r>
              <a:rPr lang="zh-CN" altLang="en-US" sz="2800" dirty="0" smtClean="0">
                <a:ea typeface="楷体_GB2312" pitchFamily="49" charset="-122"/>
              </a:rPr>
              <a:t>氦气和氮气，其密度之比为</a:t>
            </a:r>
            <a:r>
              <a:rPr lang="en-US" altLang="zh-CN" sz="2800" dirty="0" smtClean="0">
                <a:ea typeface="楷体_GB2312" pitchFamily="49" charset="-122"/>
              </a:rPr>
              <a:t>2</a:t>
            </a:r>
            <a:r>
              <a:rPr lang="zh-CN" altLang="en-US" sz="2800" dirty="0" smtClean="0">
                <a:ea typeface="楷体_GB2312" pitchFamily="49" charset="-122"/>
              </a:rPr>
              <a:t>：</a:t>
            </a:r>
            <a:r>
              <a:rPr lang="en-US" altLang="zh-CN" sz="2800" dirty="0" smtClean="0">
                <a:ea typeface="楷体_GB2312" pitchFamily="49" charset="-122"/>
              </a:rPr>
              <a:t>1</a:t>
            </a:r>
            <a:r>
              <a:rPr lang="zh-CN" altLang="en-US" sz="2800" dirty="0" smtClean="0">
                <a:ea typeface="楷体_GB2312" pitchFamily="49" charset="-122"/>
              </a:rPr>
              <a:t>，分子的方均根速率之比为</a:t>
            </a:r>
            <a:r>
              <a:rPr lang="en-US" altLang="zh-CN" sz="2800" dirty="0" smtClean="0">
                <a:ea typeface="楷体_GB2312" pitchFamily="49" charset="-122"/>
              </a:rPr>
              <a:t>1</a:t>
            </a:r>
            <a:r>
              <a:rPr lang="zh-CN" altLang="en-US" sz="2800" dirty="0" smtClean="0">
                <a:ea typeface="楷体_GB2312" pitchFamily="49" charset="-122"/>
              </a:rPr>
              <a:t>：</a:t>
            </a:r>
            <a:r>
              <a:rPr lang="en-US" altLang="zh-CN" sz="2800" dirty="0" smtClean="0">
                <a:ea typeface="楷体_GB2312" pitchFamily="49" charset="-122"/>
              </a:rPr>
              <a:t>3</a:t>
            </a:r>
            <a:r>
              <a:rPr lang="zh-CN" altLang="en-US" sz="2800" dirty="0" smtClean="0">
                <a:ea typeface="楷体_GB2312" pitchFamily="49" charset="-122"/>
              </a:rPr>
              <a:t>，则容器中气体的压强之比为</a:t>
            </a:r>
            <a:endParaRPr lang="en-US" altLang="zh-CN" sz="2800" dirty="0" smtClean="0">
              <a:ea typeface="楷体_GB2312" pitchFamily="49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smtClean="0">
                <a:solidFill>
                  <a:srgbClr val="000000"/>
                </a:solidFill>
                <a:ea typeface="楷体_GB2312" pitchFamily="49" charset="-122"/>
              </a:rPr>
              <a:t>(A) 2: 3            (B) 3: 2         (C) 2: 9             (D) 9: 2</a:t>
            </a:r>
            <a:endParaRPr kumimoji="1" lang="zh-CN" altLang="en-US" sz="28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598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16024" y="188640"/>
            <a:ext cx="882047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CC0000"/>
                </a:solidFill>
                <a:latin typeface="Times New Roman" pitchFamily="18" charset="0"/>
              </a:rPr>
              <a:t>30.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  1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</a:rPr>
              <a:t>mol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某单原子分子理想气体初始时的体积为</a:t>
            </a:r>
            <a:r>
              <a:rPr lang="en-US" altLang="zh-CN" sz="2800" i="1" dirty="0" smtClean="0">
                <a:solidFill>
                  <a:srgbClr val="000000"/>
                </a:solidFill>
              </a:rPr>
              <a:t>V</a:t>
            </a:r>
            <a:r>
              <a:rPr lang="zh-CN" altLang="en-US" sz="2800" dirty="0" smtClean="0">
                <a:solidFill>
                  <a:srgbClr val="000000"/>
                </a:solidFill>
              </a:rPr>
              <a:t>、温度为</a:t>
            </a:r>
            <a:r>
              <a:rPr lang="en-US" altLang="zh-CN" sz="2800" i="1" dirty="0" smtClean="0">
                <a:solidFill>
                  <a:srgbClr val="000000"/>
                </a:solidFill>
              </a:rPr>
              <a:t>T</a:t>
            </a:r>
            <a:r>
              <a:rPr lang="zh-CN" altLang="en-US" sz="2800" dirty="0" smtClean="0">
                <a:solidFill>
                  <a:srgbClr val="000000"/>
                </a:solidFill>
              </a:rPr>
              <a:t>，</a:t>
            </a:r>
            <a:r>
              <a:rPr lang="en-US" altLang="zh-CN" sz="2800" dirty="0" smtClean="0">
                <a:solidFill>
                  <a:srgbClr val="000000"/>
                </a:solidFill>
              </a:rPr>
              <a:t>2</a:t>
            </a:r>
            <a:r>
              <a:rPr lang="en-US" altLang="zh-CN" sz="2800" i="1" dirty="0" smtClean="0">
                <a:solidFill>
                  <a:srgbClr val="000000"/>
                </a:solidFill>
              </a:rPr>
              <a:t>V</a:t>
            </a:r>
            <a:r>
              <a:rPr lang="zh-CN" altLang="en-US" sz="2800" dirty="0" smtClean="0">
                <a:solidFill>
                  <a:srgbClr val="000000"/>
                </a:solidFill>
              </a:rPr>
              <a:t>、温度变为</a:t>
            </a:r>
            <a:r>
              <a:rPr lang="en-US" altLang="zh-CN" sz="2800" dirty="0" smtClean="0">
                <a:solidFill>
                  <a:srgbClr val="000000"/>
                </a:solidFill>
              </a:rPr>
              <a:t>2</a:t>
            </a:r>
            <a:r>
              <a:rPr lang="en-US" altLang="zh-CN" sz="2800" i="1" dirty="0" smtClean="0">
                <a:solidFill>
                  <a:srgbClr val="000000"/>
                </a:solidFill>
              </a:rPr>
              <a:t>T</a:t>
            </a:r>
            <a:r>
              <a:rPr lang="zh-CN" altLang="en-US" sz="2800" dirty="0" smtClean="0">
                <a:solidFill>
                  <a:srgbClr val="000000"/>
                </a:solidFill>
              </a:rPr>
              <a:t>，则气体在这一过程中的熵变</a:t>
            </a:r>
            <a:r>
              <a:rPr lang="el-GR" altLang="zh-CN" sz="2800" dirty="0">
                <a:solidFill>
                  <a:srgbClr val="000000"/>
                </a:solidFill>
                <a:latin typeface="Times New Roman"/>
                <a:cs typeface="Times New Roman"/>
              </a:rPr>
              <a:t>Δ</a:t>
            </a:r>
            <a:r>
              <a:rPr lang="en-US" altLang="zh-CN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=____________.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90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233363"/>
            <a:ext cx="89154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dirty="0" smtClean="0">
                <a:solidFill>
                  <a:srgbClr val="FF0000"/>
                </a:solidFill>
                <a:ea typeface="楷体_GB2312" pitchFamily="49" charset="-122"/>
              </a:rPr>
              <a:t>4</a:t>
            </a:r>
            <a:r>
              <a:rPr kumimoji="1" lang="en-US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.</a:t>
            </a:r>
            <a:r>
              <a:rPr kumimoji="1" lang="en-US" altLang="zh-CN" sz="2800" b="1" dirty="0" smtClean="0">
                <a:ea typeface="楷体_GB2312" pitchFamily="49" charset="-122"/>
              </a:rPr>
              <a:t>  </a:t>
            </a:r>
            <a:r>
              <a:rPr lang="zh-CN" altLang="en-US" sz="2800" dirty="0" smtClean="0">
                <a:ea typeface="楷体_GB2312" pitchFamily="49" charset="-122"/>
              </a:rPr>
              <a:t>假设声波在理想气体中传播的速率正比于气体分子的平均速率，则声波通过具有相同温度的氧气和氢气的速率之比为</a:t>
            </a:r>
            <a:endParaRPr lang="en-US" altLang="zh-CN" sz="2800" dirty="0" smtClean="0">
              <a:ea typeface="楷体_GB2312" pitchFamily="49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smtClean="0">
                <a:solidFill>
                  <a:srgbClr val="000000"/>
                </a:solidFill>
                <a:ea typeface="楷体_GB2312" pitchFamily="49" charset="-122"/>
              </a:rPr>
              <a:t>(A) 1: 2            (B) 1: 4         (C) 1: 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8</a:t>
            </a:r>
            <a:r>
              <a:rPr lang="en-US" altLang="zh-CN" sz="2800" dirty="0" smtClean="0">
                <a:solidFill>
                  <a:srgbClr val="000000"/>
                </a:solidFill>
                <a:ea typeface="楷体_GB2312" pitchFamily="49" charset="-122"/>
              </a:rPr>
              <a:t>             (D) 1: 16</a:t>
            </a:r>
            <a:endParaRPr kumimoji="1" lang="zh-CN" altLang="en-US" sz="28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677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1" name="Rectangle 19"/>
          <p:cNvSpPr>
            <a:spLocks noChangeArrowheads="1"/>
          </p:cNvSpPr>
          <p:nvPr/>
        </p:nvSpPr>
        <p:spPr bwMode="auto">
          <a:xfrm>
            <a:off x="61664" y="-24"/>
            <a:ext cx="8902824" cy="345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 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两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个容器，一个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装有氦气，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另一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装有氢气，若它们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以相同速率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运动，当它们突然停止时，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假设分子的原定向机械运动动能全部变为气体分子热运动的动能，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哪一个容器中气体的温度上升较高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？</a:t>
            </a:r>
            <a:endParaRPr lang="en-US" altLang="zh-CN" sz="2800" dirty="0">
              <a:ea typeface="楷体_GB2312" pitchFamily="49" charset="-122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30000"/>
              </a:lnSpc>
              <a:buAutoNum type="alphaUcParenBoth"/>
            </a:pPr>
            <a:r>
              <a:rPr lang="zh-CN" altLang="en-US" sz="2800" dirty="0" smtClean="0">
                <a:ea typeface="楷体_GB2312" pitchFamily="49" charset="-122"/>
                <a:cs typeface="Times New Roman" panose="02020603050405020304" pitchFamily="18" charset="0"/>
              </a:rPr>
              <a:t>氦气                         </a:t>
            </a:r>
            <a:r>
              <a:rPr lang="en-US" altLang="zh-CN" sz="2800" dirty="0" smtClean="0">
                <a:ea typeface="楷体_GB2312" pitchFamily="49" charset="-122"/>
                <a:cs typeface="Times New Roman" panose="02020603050405020304" pitchFamily="18" charset="0"/>
              </a:rPr>
              <a:t>(B) </a:t>
            </a:r>
            <a:r>
              <a:rPr lang="zh-CN" altLang="en-US" sz="2800" dirty="0" smtClean="0">
                <a:ea typeface="楷体_GB2312" pitchFamily="49" charset="-122"/>
                <a:cs typeface="Times New Roman" panose="02020603050405020304" pitchFamily="18" charset="0"/>
              </a:rPr>
              <a:t>氢气       </a:t>
            </a:r>
            <a:endParaRPr lang="en-US" altLang="zh-CN" sz="2800" dirty="0" smtClean="0"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800" dirty="0" smtClean="0">
                <a:ea typeface="楷体_GB2312" pitchFamily="49" charset="-122"/>
                <a:cs typeface="Times New Roman" panose="02020603050405020304" pitchFamily="18" charset="0"/>
              </a:rPr>
              <a:t>(C)</a:t>
            </a:r>
            <a:r>
              <a:rPr lang="zh-CN" altLang="en-US" sz="2800" dirty="0" smtClean="0">
                <a:ea typeface="楷体_GB2312" pitchFamily="49" charset="-122"/>
                <a:cs typeface="Times New Roman" panose="02020603050405020304" pitchFamily="18" charset="0"/>
              </a:rPr>
              <a:t>二者一样高             </a:t>
            </a:r>
            <a:r>
              <a:rPr lang="en-US" altLang="zh-CN" sz="2800" dirty="0" smtClean="0">
                <a:ea typeface="楷体_GB2312" pitchFamily="49" charset="-122"/>
                <a:cs typeface="Times New Roman" panose="02020603050405020304" pitchFamily="18" charset="0"/>
              </a:rPr>
              <a:t>(D)</a:t>
            </a:r>
            <a:r>
              <a:rPr lang="zh-CN" altLang="en-US" sz="2800" dirty="0" smtClean="0">
                <a:ea typeface="楷体_GB2312" pitchFamily="49" charset="-122"/>
                <a:cs typeface="Times New Roman" panose="02020603050405020304" pitchFamily="18" charset="0"/>
              </a:rPr>
              <a:t>无法确定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9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61664" y="-24"/>
            <a:ext cx="8902824" cy="177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CC0000"/>
                </a:solidFill>
                <a:cs typeface="Times New Roman" panose="02020603050405020304" pitchFamily="18" charset="0"/>
              </a:rPr>
              <a:t>6</a:t>
            </a:r>
            <a:r>
              <a:rPr lang="en-US" altLang="zh-CN" sz="2800" b="1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一篮球中充有氮气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8.5 g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，温度为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17</a:t>
            </a:r>
            <a:r>
              <a:rPr lang="en-US" altLang="zh-CN" sz="2800" dirty="0" smtClean="0">
                <a:latin typeface="Times New Roman"/>
                <a:ea typeface="楷体_GB2312" pitchFamily="49" charset="-122"/>
                <a:cs typeface="Times New Roman"/>
              </a:rPr>
              <a:t> </a:t>
            </a:r>
            <a:r>
              <a:rPr lang="en-US" altLang="zh-CN" sz="2800" b="1" dirty="0" smtClean="0">
                <a:latin typeface="Times New Roman"/>
                <a:ea typeface="楷体_GB2312" pitchFamily="49" charset="-122"/>
                <a:cs typeface="Times New Roman"/>
              </a:rPr>
              <a:t>ºC</a:t>
            </a:r>
            <a:r>
              <a:rPr lang="zh-CN" altLang="en-US" sz="2800" b="1" dirty="0" smtClean="0">
                <a:latin typeface="Times New Roman"/>
                <a:ea typeface="楷体_GB2312" pitchFamily="49" charset="-122"/>
                <a:cs typeface="Times New Roman"/>
              </a:rPr>
              <a:t>，当篮球在空气中以</a:t>
            </a:r>
            <a:r>
              <a:rPr lang="en-US" altLang="zh-CN" sz="2800" b="1" dirty="0" smtClean="0">
                <a:latin typeface="Times New Roman"/>
                <a:ea typeface="楷体_GB2312" pitchFamily="49" charset="-122"/>
                <a:cs typeface="Times New Roman"/>
              </a:rPr>
              <a:t>65 km/h</a:t>
            </a:r>
            <a:r>
              <a:rPr lang="zh-CN" altLang="en-US" sz="2800" b="1" dirty="0" smtClean="0">
                <a:latin typeface="Times New Roman"/>
                <a:ea typeface="楷体_GB2312" pitchFamily="49" charset="-122"/>
                <a:cs typeface="Times New Roman"/>
              </a:rPr>
              <a:t>匀速飞行时，球内氮气的内能为（不考虑氮气分子的振动自由度，氮气的摩尔质量为</a:t>
            </a:r>
            <a:r>
              <a:rPr lang="en-US" altLang="zh-CN" sz="2800" b="1" dirty="0" smtClean="0">
                <a:latin typeface="Times New Roman"/>
                <a:ea typeface="楷体_GB2312" pitchFamily="49" charset="-122"/>
                <a:cs typeface="Times New Roman"/>
              </a:rPr>
              <a:t>28 g/</a:t>
            </a:r>
            <a:r>
              <a:rPr lang="en-US" altLang="zh-CN" sz="2800" b="1" dirty="0" err="1" smtClean="0">
                <a:latin typeface="Times New Roman"/>
                <a:ea typeface="楷体_GB2312" pitchFamily="49" charset="-122"/>
                <a:cs typeface="Times New Roman"/>
              </a:rPr>
              <a:t>mo</a:t>
            </a:r>
            <a:r>
              <a:rPr lang="en-US" altLang="zh-CN" sz="2800" dirty="0" err="1" smtClean="0">
                <a:latin typeface="Times New Roman"/>
                <a:ea typeface="楷体_GB2312" pitchFamily="49" charset="-122"/>
                <a:cs typeface="Times New Roman"/>
              </a:rPr>
              <a:t>l</a:t>
            </a:r>
            <a:r>
              <a:rPr lang="zh-CN" altLang="en-US" sz="2800" b="1" dirty="0" smtClean="0">
                <a:latin typeface="Times New Roman"/>
                <a:ea typeface="楷体_GB2312" pitchFamily="49" charset="-122"/>
                <a:cs typeface="Times New Roman"/>
              </a:rPr>
              <a:t>）</a:t>
            </a:r>
            <a:endParaRPr lang="en-US" altLang="zh-CN" sz="2800" b="1" dirty="0" smtClean="0">
              <a:latin typeface="Times New Roman"/>
              <a:ea typeface="楷体_GB2312" pitchFamily="49" charset="-122"/>
              <a:cs typeface="Times New Roman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437690"/>
              </p:ext>
            </p:extLst>
          </p:nvPr>
        </p:nvGraphicFramePr>
        <p:xfrm>
          <a:off x="691606" y="2286293"/>
          <a:ext cx="6159879" cy="1376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287" name="Equation" r:id="rId3" imgW="2158920" imgH="482400" progId="Equation.DSMT4">
                  <p:embed/>
                </p:oleObj>
              </mc:Choice>
              <mc:Fallback>
                <p:oleObj name="Equation" r:id="rId3" imgW="21589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1606" y="2286293"/>
                        <a:ext cx="6159879" cy="13769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597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61664" y="-24"/>
            <a:ext cx="8902824" cy="177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  </a:t>
            </a:r>
            <a:r>
              <a:rPr lang="zh-CN" altLang="en-US" sz="2800" dirty="0" smtClean="0">
                <a:ea typeface="楷体_GB2312" pitchFamily="49" charset="-122"/>
                <a:cs typeface="Times New Roman" panose="02020603050405020304" pitchFamily="18" charset="0"/>
              </a:rPr>
              <a:t>在温度为</a:t>
            </a:r>
            <a:r>
              <a:rPr lang="en-US" altLang="zh-CN" sz="2800" dirty="0" smtClean="0"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800" dirty="0" smtClean="0">
                <a:ea typeface="楷体_GB2312" pitchFamily="49" charset="-122"/>
                <a:cs typeface="Times New Roman" panose="02020603050405020304" pitchFamily="18" charset="0"/>
              </a:rPr>
              <a:t>的平衡态下，某理想气体的分子平均速率为</a:t>
            </a:r>
            <a:r>
              <a:rPr lang="en-US" altLang="zh-CN" sz="2800" dirty="0" smtClean="0">
                <a:ea typeface="楷体_GB2312" pitchFamily="49" charset="-122"/>
                <a:cs typeface="Times New Roman" panose="02020603050405020304" pitchFamily="18" charset="0"/>
              </a:rPr>
              <a:t>450m/s, </a:t>
            </a:r>
            <a:r>
              <a:rPr lang="zh-CN" altLang="en-US" sz="2800" dirty="0" smtClean="0">
                <a:ea typeface="楷体_GB2312" pitchFamily="49" charset="-122"/>
                <a:cs typeface="Times New Roman" panose="02020603050405020304" pitchFamily="18" charset="0"/>
              </a:rPr>
              <a:t>则在此温度下气体分子的最概然速率为</a:t>
            </a:r>
            <a:r>
              <a:rPr lang="en-US" altLang="zh-CN" sz="2800" dirty="0" smtClean="0">
                <a:ea typeface="楷体_GB2312" pitchFamily="49" charset="-122"/>
                <a:cs typeface="Times New Roman" panose="02020603050405020304" pitchFamily="18" charset="0"/>
              </a:rPr>
              <a:t>______m/s</a:t>
            </a:r>
            <a:r>
              <a:rPr lang="zh-CN" altLang="en-US" sz="2800" dirty="0" smtClean="0">
                <a:ea typeface="楷体_GB2312" pitchFamily="49" charset="-122"/>
                <a:cs typeface="Times New Roman" panose="02020603050405020304" pitchFamily="18" charset="0"/>
              </a:rPr>
              <a:t>，方均根速率为</a:t>
            </a:r>
            <a:r>
              <a:rPr lang="en-US" altLang="zh-CN" sz="2800" dirty="0" smtClean="0">
                <a:ea typeface="楷体_GB2312" pitchFamily="49" charset="-122"/>
                <a:cs typeface="Times New Roman" panose="02020603050405020304" pitchFamily="18" charset="0"/>
              </a:rPr>
              <a:t>________m/s.</a:t>
            </a:r>
            <a:endParaRPr lang="en-US" altLang="zh-CN" sz="2800" b="1" dirty="0" smtClean="0">
              <a:latin typeface="Times New Roman"/>
              <a:ea typeface="楷体_GB2312" pitchFamily="49" charset="-122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59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179512" y="332656"/>
            <a:ext cx="8856984" cy="362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CC0000"/>
                </a:solidFill>
                <a:latin typeface="Times New Roman" pitchFamily="18" charset="0"/>
              </a:rPr>
              <a:t>8.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金属导体中的电子，在金属内部作物规则运动，与容器中的气体分子很类似。设金属中共有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个自由电子，其中电子的最大速率为</a:t>
            </a:r>
            <a:r>
              <a:rPr lang="en-US" altLang="zh-CN" sz="2800" b="1" i="1" dirty="0" err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800" b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，电子速率在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～</a:t>
            </a:r>
            <a:r>
              <a:rPr lang="en-US" altLang="zh-CN" sz="2800" b="1" i="1" dirty="0" err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</a:rPr>
              <a:t>+d</a:t>
            </a:r>
            <a:r>
              <a:rPr lang="en-US" altLang="zh-CN" sz="2800" b="1" i="1" dirty="0" err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之间的概率为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en-US" altLang="zh-CN" sz="2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式中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为常数。则该电子气电子的平均速率为</a:t>
            </a:r>
            <a:endParaRPr lang="en-US" altLang="zh-CN" sz="2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214865"/>
              </p:ext>
            </p:extLst>
          </p:nvPr>
        </p:nvGraphicFramePr>
        <p:xfrm>
          <a:off x="611560" y="4005064"/>
          <a:ext cx="58293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59" name="Equation" r:id="rId3" imgW="2247840" imgH="812520" progId="Equation.DSMT4">
                  <p:embed/>
                </p:oleObj>
              </mc:Choice>
              <mc:Fallback>
                <p:oleObj name="Equation" r:id="rId3" imgW="224784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005064"/>
                        <a:ext cx="58293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474902"/>
              </p:ext>
            </p:extLst>
          </p:nvPr>
        </p:nvGraphicFramePr>
        <p:xfrm>
          <a:off x="2429668" y="1988840"/>
          <a:ext cx="4446588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60" name="Equation" r:id="rId5" imgW="1714320" imgH="482400" progId="Equation.DSMT4">
                  <p:embed/>
                </p:oleObj>
              </mc:Choice>
              <mc:Fallback>
                <p:oleObj name="Equation" r:id="rId5" imgW="17143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9668" y="1988840"/>
                        <a:ext cx="4446588" cy="125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14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5520606" y="1073166"/>
            <a:ext cx="3611562" cy="2963863"/>
            <a:chOff x="3437" y="2208"/>
            <a:chExt cx="2275" cy="1867"/>
          </a:xfrm>
        </p:grpSpPr>
        <p:sp>
          <p:nvSpPr>
            <p:cNvPr id="25617" name="Line 9"/>
            <p:cNvSpPr>
              <a:spLocks noChangeShapeType="1"/>
            </p:cNvSpPr>
            <p:nvPr/>
          </p:nvSpPr>
          <p:spPr bwMode="auto">
            <a:xfrm flipH="1" flipV="1">
              <a:off x="4032" y="2496"/>
              <a:ext cx="4" cy="13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8" name="Line 10"/>
            <p:cNvSpPr>
              <a:spLocks noChangeShapeType="1"/>
            </p:cNvSpPr>
            <p:nvPr/>
          </p:nvSpPr>
          <p:spPr bwMode="auto">
            <a:xfrm>
              <a:off x="3937" y="3735"/>
              <a:ext cx="17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05" name="Object 11"/>
            <p:cNvGraphicFramePr>
              <a:graphicFrameLocks noChangeAspect="1"/>
            </p:cNvGraphicFramePr>
            <p:nvPr/>
          </p:nvGraphicFramePr>
          <p:xfrm>
            <a:off x="3957" y="2208"/>
            <a:ext cx="507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128" name="Equation" r:id="rId3" imgW="330120" imgH="203040" progId="Equation.3">
                    <p:embed/>
                  </p:oleObj>
                </mc:Choice>
                <mc:Fallback>
                  <p:oleObj name="Equation" r:id="rId3" imgW="3301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7" y="2208"/>
                          <a:ext cx="507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6" name="Object 12"/>
            <p:cNvGraphicFramePr>
              <a:graphicFrameLocks noChangeAspect="1"/>
            </p:cNvGraphicFramePr>
            <p:nvPr/>
          </p:nvGraphicFramePr>
          <p:xfrm>
            <a:off x="4546" y="3744"/>
            <a:ext cx="254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129" name="Equation" r:id="rId5" imgW="164880" imgH="228600" progId="Equation.3">
                    <p:embed/>
                  </p:oleObj>
                </mc:Choice>
                <mc:Fallback>
                  <p:oleObj name="Equation" r:id="rId5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6" y="3744"/>
                          <a:ext cx="254" cy="3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7" name="Object 13"/>
            <p:cNvGraphicFramePr>
              <a:graphicFrameLocks noChangeAspect="1"/>
            </p:cNvGraphicFramePr>
            <p:nvPr/>
          </p:nvGraphicFramePr>
          <p:xfrm>
            <a:off x="5136" y="3744"/>
            <a:ext cx="371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130" name="Equation" r:id="rId7" imgW="241200" imgH="228600" progId="Equation.3">
                    <p:embed/>
                  </p:oleObj>
                </mc:Choice>
                <mc:Fallback>
                  <p:oleObj name="Equation" r:id="rId7" imgW="241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3744"/>
                          <a:ext cx="371" cy="3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8" name="Object 14"/>
            <p:cNvGraphicFramePr>
              <a:graphicFrameLocks noChangeAspect="1"/>
            </p:cNvGraphicFramePr>
            <p:nvPr/>
          </p:nvGraphicFramePr>
          <p:xfrm>
            <a:off x="3792" y="3782"/>
            <a:ext cx="195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131" name="Equation" r:id="rId9" imgW="126720" imgH="139680" progId="Equation.3">
                    <p:embed/>
                  </p:oleObj>
                </mc:Choice>
                <mc:Fallback>
                  <p:oleObj name="Equation" r:id="rId9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3782"/>
                          <a:ext cx="195" cy="2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9" name="Object 15"/>
            <p:cNvGraphicFramePr>
              <a:graphicFrameLocks noChangeAspect="1"/>
            </p:cNvGraphicFramePr>
            <p:nvPr/>
          </p:nvGraphicFramePr>
          <p:xfrm>
            <a:off x="5537" y="3782"/>
            <a:ext cx="175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132" name="Equation" r:id="rId11" imgW="114120" imgH="139680" progId="Equation.3">
                    <p:embed/>
                  </p:oleObj>
                </mc:Choice>
                <mc:Fallback>
                  <p:oleObj name="Equation" r:id="rId11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37" y="3782"/>
                          <a:ext cx="175" cy="2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9" name="Line 16"/>
            <p:cNvSpPr>
              <a:spLocks noChangeShapeType="1"/>
            </p:cNvSpPr>
            <p:nvPr/>
          </p:nvSpPr>
          <p:spPr bwMode="auto">
            <a:xfrm flipV="1">
              <a:off x="4032" y="2928"/>
              <a:ext cx="624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0" name="Line 17"/>
            <p:cNvSpPr>
              <a:spLocks noChangeShapeType="1"/>
            </p:cNvSpPr>
            <p:nvPr/>
          </p:nvSpPr>
          <p:spPr bwMode="auto">
            <a:xfrm>
              <a:off x="4656" y="2928"/>
              <a:ext cx="624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1" name="Line 18"/>
            <p:cNvSpPr>
              <a:spLocks noChangeShapeType="1"/>
            </p:cNvSpPr>
            <p:nvPr/>
          </p:nvSpPr>
          <p:spPr bwMode="auto">
            <a:xfrm flipH="1">
              <a:off x="4032" y="2928"/>
              <a:ext cx="62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2" name="Line 19"/>
            <p:cNvSpPr>
              <a:spLocks noChangeShapeType="1"/>
            </p:cNvSpPr>
            <p:nvPr/>
          </p:nvSpPr>
          <p:spPr bwMode="auto">
            <a:xfrm>
              <a:off x="4656" y="2928"/>
              <a:ext cx="0" cy="81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10" name="Object 21"/>
            <p:cNvGraphicFramePr>
              <a:graphicFrameLocks noChangeAspect="1"/>
            </p:cNvGraphicFramePr>
            <p:nvPr/>
          </p:nvGraphicFramePr>
          <p:xfrm>
            <a:off x="3437" y="2768"/>
            <a:ext cx="585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133" name="Equation" r:id="rId13" imgW="380880" imgH="228600" progId="Equation.3">
                    <p:embed/>
                  </p:oleObj>
                </mc:Choice>
                <mc:Fallback>
                  <p:oleObj name="Equation" r:id="rId13" imgW="380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7" y="2768"/>
                          <a:ext cx="585" cy="3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16" name="Text Box 6"/>
          <p:cNvSpPr txBox="1">
            <a:spLocks noChangeArrowheads="1"/>
          </p:cNvSpPr>
          <p:nvPr/>
        </p:nvSpPr>
        <p:spPr bwMode="auto">
          <a:xfrm>
            <a:off x="159879" y="188640"/>
            <a:ext cx="842493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CC0000"/>
                </a:solidFill>
                <a:latin typeface="Times New Roman" pitchFamily="18" charset="0"/>
              </a:rPr>
              <a:t>9. 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已知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平衡态下的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个粒子系统，其速率分布曲线如图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，速率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分布函数的极大值为多少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251001"/>
              </p:ext>
            </p:extLst>
          </p:nvPr>
        </p:nvGraphicFramePr>
        <p:xfrm>
          <a:off x="539552" y="1339866"/>
          <a:ext cx="4708525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34" name="Equation" r:id="rId15" imgW="1815840" imgH="888840" progId="Equation.DSMT4">
                  <p:embed/>
                </p:oleObj>
              </mc:Choice>
              <mc:Fallback>
                <p:oleObj name="Equation" r:id="rId15" imgW="1815840" imgH="8888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339866"/>
                        <a:ext cx="4708525" cy="230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459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ESIGNA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000000"/>
      </a:accent6>
      <a:hlink>
        <a:srgbClr val="000000"/>
      </a:hlink>
      <a:folHlink>
        <a:srgbClr val="000000"/>
      </a:folHlink>
    </a:clrScheme>
    <a:fontScheme name="CDESIGNA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DESIGN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ESIGN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8">
        <a:dk1>
          <a:srgbClr val="000000"/>
        </a:dk1>
        <a:lt1>
          <a:srgbClr val="FFFFFF"/>
        </a:lt1>
        <a:dk2>
          <a:srgbClr val="FF3300"/>
        </a:dk2>
        <a:lt2>
          <a:srgbClr val="000000"/>
        </a:lt2>
        <a:accent1>
          <a:srgbClr val="0000FF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007300"/>
        </a:accent6>
        <a:hlink>
          <a:srgbClr val="FF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Designs\CDESIGNA.POT</Template>
  <TotalTime>9730</TotalTime>
  <Words>1649</Words>
  <Application>Microsoft Office PowerPoint</Application>
  <PresentationFormat>全屏显示(4:3)</PresentationFormat>
  <Paragraphs>88</Paragraphs>
  <Slides>30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3" baseType="lpstr">
      <vt:lpstr>CDESIGNA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生命科学学院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zyp</dc:creator>
  <cp:lastModifiedBy>陈殿勇</cp:lastModifiedBy>
  <cp:revision>474</cp:revision>
  <cp:lastPrinted>2018-11-08T07:45:26Z</cp:lastPrinted>
  <dcterms:created xsi:type="dcterms:W3CDTF">2001-10-18T05:55:54Z</dcterms:created>
  <dcterms:modified xsi:type="dcterms:W3CDTF">2020-12-22T13:21:23Z</dcterms:modified>
</cp:coreProperties>
</file>