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2" r:id="rId2"/>
    <p:sldId id="393" r:id="rId3"/>
    <p:sldId id="394" r:id="rId4"/>
    <p:sldId id="395" r:id="rId5"/>
    <p:sldId id="442" r:id="rId6"/>
    <p:sldId id="443" r:id="rId7"/>
    <p:sldId id="446" r:id="rId8"/>
    <p:sldId id="444" r:id="rId9"/>
    <p:sldId id="396" r:id="rId10"/>
    <p:sldId id="397" r:id="rId11"/>
    <p:sldId id="445" r:id="rId12"/>
    <p:sldId id="447" r:id="rId13"/>
    <p:sldId id="448" r:id="rId14"/>
    <p:sldId id="449" r:id="rId15"/>
    <p:sldId id="45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FF99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32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9AEBD-65D8-4BAA-9548-96829CEF2B53}" type="datetimeFigureOut">
              <a:rPr lang="zh-CN" altLang="en-US" smtClean="0"/>
              <a:t>2020-11-1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BC2A-34AC-42C4-8653-F2C5B6325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7.wmf"/><Relationship Id="rId3" Type="http://schemas.openxmlformats.org/officeDocument/2006/relationships/image" Target="../media/image49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png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6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2.w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148837"/>
              </p:ext>
            </p:extLst>
          </p:nvPr>
        </p:nvGraphicFramePr>
        <p:xfrm>
          <a:off x="6072198" y="4353134"/>
          <a:ext cx="1143008" cy="123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00" name="Equation" r:id="rId3" imgW="330120" imgH="355320" progId="Equation.DSMT4">
                  <p:embed/>
                </p:oleObj>
              </mc:Choice>
              <mc:Fallback>
                <p:oleObj name="Equation" r:id="rId3" imgW="3301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4353134"/>
                        <a:ext cx="1143008" cy="12386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864107"/>
              </p:ext>
            </p:extLst>
          </p:nvPr>
        </p:nvGraphicFramePr>
        <p:xfrm>
          <a:off x="1477797" y="3283154"/>
          <a:ext cx="1379690" cy="56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01" name="Equation" r:id="rId5" imgW="431640" imgH="177480" progId="Equation.DSMT4">
                  <p:embed/>
                </p:oleObj>
              </mc:Choice>
              <mc:Fallback>
                <p:oleObj name="Equation" r:id="rId5" imgW="431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797" y="3283154"/>
                        <a:ext cx="1379690" cy="569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868228"/>
              </p:ext>
            </p:extLst>
          </p:nvPr>
        </p:nvGraphicFramePr>
        <p:xfrm>
          <a:off x="5357818" y="1567052"/>
          <a:ext cx="406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02" name="Equation" r:id="rId7" imgW="139680" imgH="164880" progId="Equation.3">
                  <p:embed/>
                </p:oleObj>
              </mc:Choice>
              <mc:Fallback>
                <p:oleObj name="Equation" r:id="rId7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1567052"/>
                        <a:ext cx="4064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Line 14"/>
          <p:cNvSpPr>
            <a:spLocks noChangeShapeType="1"/>
          </p:cNvSpPr>
          <p:nvPr/>
        </p:nvSpPr>
        <p:spPr bwMode="auto">
          <a:xfrm>
            <a:off x="5257800" y="2900561"/>
            <a:ext cx="3590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1" name="Freeform 15"/>
          <p:cNvSpPr>
            <a:spLocks/>
          </p:cNvSpPr>
          <p:nvPr/>
        </p:nvSpPr>
        <p:spPr bwMode="auto">
          <a:xfrm>
            <a:off x="5257800" y="1938536"/>
            <a:ext cx="3276600" cy="1955800"/>
          </a:xfrm>
          <a:custGeom>
            <a:avLst/>
            <a:gdLst>
              <a:gd name="T0" fmla="*/ 0 w 1824"/>
              <a:gd name="T1" fmla="*/ 2147483647 h 1104"/>
              <a:gd name="T2" fmla="*/ 2147483647 w 1824"/>
              <a:gd name="T3" fmla="*/ 0 h 1104"/>
              <a:gd name="T4" fmla="*/ 2147483647 w 1824"/>
              <a:gd name="T5" fmla="*/ 2147483647 h 1104"/>
              <a:gd name="T6" fmla="*/ 2147483647 w 1824"/>
              <a:gd name="T7" fmla="*/ 2147483647 h 1104"/>
              <a:gd name="T8" fmla="*/ 2147483647 w 1824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1104"/>
              <a:gd name="T17" fmla="*/ 1824 w 1824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1104">
                <a:moveTo>
                  <a:pt x="0" y="528"/>
                </a:moveTo>
                <a:cubicBezTo>
                  <a:pt x="164" y="264"/>
                  <a:pt x="328" y="0"/>
                  <a:pt x="480" y="0"/>
                </a:cubicBezTo>
                <a:cubicBezTo>
                  <a:pt x="632" y="0"/>
                  <a:pt x="760" y="344"/>
                  <a:pt x="912" y="528"/>
                </a:cubicBezTo>
                <a:cubicBezTo>
                  <a:pt x="1064" y="712"/>
                  <a:pt x="1240" y="1104"/>
                  <a:pt x="1392" y="1104"/>
                </a:cubicBezTo>
                <a:cubicBezTo>
                  <a:pt x="1544" y="1104"/>
                  <a:pt x="1684" y="816"/>
                  <a:pt x="1824" y="528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7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902279"/>
              </p:ext>
            </p:extLst>
          </p:nvPr>
        </p:nvGraphicFramePr>
        <p:xfrm>
          <a:off x="4899025" y="2691011"/>
          <a:ext cx="3778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03" name="Equation" r:id="rId9" imgW="126720" imgH="139680" progId="Equation.3">
                  <p:embed/>
                </p:oleObj>
              </mc:Choice>
              <mc:Fallback>
                <p:oleObj name="Equation" r:id="rId9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2691011"/>
                        <a:ext cx="3778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Line 18"/>
          <p:cNvSpPr>
            <a:spLocks noChangeShapeType="1"/>
          </p:cNvSpPr>
          <p:nvPr/>
        </p:nvSpPr>
        <p:spPr bwMode="auto">
          <a:xfrm flipV="1">
            <a:off x="5257800" y="1597224"/>
            <a:ext cx="0" cy="258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6883400" y="2848174"/>
            <a:ext cx="71438" cy="79375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5" name="Oval 22"/>
          <p:cNvSpPr>
            <a:spLocks noChangeArrowheads="1"/>
          </p:cNvSpPr>
          <p:nvPr/>
        </p:nvSpPr>
        <p:spPr bwMode="auto">
          <a:xfrm>
            <a:off x="6080125" y="1908374"/>
            <a:ext cx="73025" cy="79375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zh-CN" altLang="zh-CN" sz="3600" b="0"/>
          </a:p>
        </p:txBody>
      </p:sp>
      <p:graphicFrame>
        <p:nvGraphicFramePr>
          <p:cNvPr id="1127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40487"/>
              </p:ext>
            </p:extLst>
          </p:nvPr>
        </p:nvGraphicFramePr>
        <p:xfrm>
          <a:off x="6153150" y="1597224"/>
          <a:ext cx="3651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04" name="Equation" r:id="rId11" imgW="152280" imgH="164880" progId="Equation.3">
                  <p:embed/>
                </p:oleObj>
              </mc:Choice>
              <mc:Fallback>
                <p:oleObj name="Equation" r:id="rId11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1597224"/>
                        <a:ext cx="36512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621703"/>
              </p:ext>
            </p:extLst>
          </p:nvPr>
        </p:nvGraphicFramePr>
        <p:xfrm>
          <a:off x="8697913" y="3005336"/>
          <a:ext cx="3698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05" name="Equation" r:id="rId13" imgW="126720" imgH="139680" progId="Equation.3">
                  <p:embed/>
                </p:oleObj>
              </mc:Choice>
              <mc:Fallback>
                <p:oleObj name="Equation" r:id="rId13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7913" y="3005336"/>
                        <a:ext cx="369887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Oval 25"/>
          <p:cNvSpPr>
            <a:spLocks noChangeArrowheads="1"/>
          </p:cNvSpPr>
          <p:nvPr/>
        </p:nvSpPr>
        <p:spPr bwMode="auto">
          <a:xfrm>
            <a:off x="7702550" y="3835599"/>
            <a:ext cx="73025" cy="793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7" name="Line 27"/>
          <p:cNvSpPr>
            <a:spLocks noChangeShapeType="1"/>
          </p:cNvSpPr>
          <p:nvPr/>
        </p:nvSpPr>
        <p:spPr bwMode="auto">
          <a:xfrm flipH="1">
            <a:off x="7543800" y="186233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7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033672"/>
              </p:ext>
            </p:extLst>
          </p:nvPr>
        </p:nvGraphicFramePr>
        <p:xfrm>
          <a:off x="7848600" y="1362274"/>
          <a:ext cx="3810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06" name="Equation" r:id="rId15" imgW="126720" imgH="139680" progId="Equation.3">
                  <p:embed/>
                </p:oleObj>
              </mc:Choice>
              <mc:Fallback>
                <p:oleObj name="Equation" r:id="rId1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62274"/>
                        <a:ext cx="38100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9" name="Freeform 29"/>
          <p:cNvSpPr>
            <a:spLocks/>
          </p:cNvSpPr>
          <p:nvPr/>
        </p:nvSpPr>
        <p:spPr bwMode="auto">
          <a:xfrm>
            <a:off x="6072198" y="1995680"/>
            <a:ext cx="3276600" cy="1955800"/>
          </a:xfrm>
          <a:custGeom>
            <a:avLst/>
            <a:gdLst>
              <a:gd name="T0" fmla="*/ 0 w 1824"/>
              <a:gd name="T1" fmla="*/ 2147483647 h 1104"/>
              <a:gd name="T2" fmla="*/ 2147483647 w 1824"/>
              <a:gd name="T3" fmla="*/ 0 h 1104"/>
              <a:gd name="T4" fmla="*/ 2147483647 w 1824"/>
              <a:gd name="T5" fmla="*/ 2147483647 h 1104"/>
              <a:gd name="T6" fmla="*/ 2147483647 w 1824"/>
              <a:gd name="T7" fmla="*/ 2147483647 h 1104"/>
              <a:gd name="T8" fmla="*/ 2147483647 w 1824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1104"/>
              <a:gd name="T17" fmla="*/ 1824 w 1824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1104">
                <a:moveTo>
                  <a:pt x="0" y="528"/>
                </a:moveTo>
                <a:cubicBezTo>
                  <a:pt x="164" y="264"/>
                  <a:pt x="328" y="0"/>
                  <a:pt x="480" y="0"/>
                </a:cubicBezTo>
                <a:cubicBezTo>
                  <a:pt x="632" y="0"/>
                  <a:pt x="760" y="344"/>
                  <a:pt x="912" y="528"/>
                </a:cubicBezTo>
                <a:cubicBezTo>
                  <a:pt x="1064" y="712"/>
                  <a:pt x="1240" y="1104"/>
                  <a:pt x="1392" y="1104"/>
                </a:cubicBezTo>
                <a:cubicBezTo>
                  <a:pt x="1544" y="1104"/>
                  <a:pt x="1684" y="816"/>
                  <a:pt x="1824" y="52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0" y="424044"/>
            <a:ext cx="936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10-3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07174"/>
              </p:ext>
            </p:extLst>
          </p:nvPr>
        </p:nvGraphicFramePr>
        <p:xfrm>
          <a:off x="731838" y="3995936"/>
          <a:ext cx="363537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07" name="Equation" r:id="rId17" imgW="1282680" imgH="355320" progId="Equation.DSMT4">
                  <p:embed/>
                </p:oleObj>
              </mc:Choice>
              <mc:Fallback>
                <p:oleObj name="Equation" r:id="rId17" imgW="12826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995936"/>
                        <a:ext cx="3635375" cy="115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Freeform 12"/>
          <p:cNvSpPr>
            <a:spLocks/>
          </p:cNvSpPr>
          <p:nvPr/>
        </p:nvSpPr>
        <p:spPr bwMode="auto">
          <a:xfrm rot="10800000">
            <a:off x="2857488" y="1852804"/>
            <a:ext cx="3243262" cy="1955800"/>
          </a:xfrm>
          <a:custGeom>
            <a:avLst/>
            <a:gdLst>
              <a:gd name="T0" fmla="*/ 0 w 1824"/>
              <a:gd name="T1" fmla="*/ 2147483647 h 1104"/>
              <a:gd name="T2" fmla="*/ 2147483647 w 1824"/>
              <a:gd name="T3" fmla="*/ 0 h 1104"/>
              <a:gd name="T4" fmla="*/ 2147483647 w 1824"/>
              <a:gd name="T5" fmla="*/ 2147483647 h 1104"/>
              <a:gd name="T6" fmla="*/ 2147483647 w 1824"/>
              <a:gd name="T7" fmla="*/ 2147483647 h 1104"/>
              <a:gd name="T8" fmla="*/ 2147483647 w 1824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1104"/>
              <a:gd name="T17" fmla="*/ 1824 w 1824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1104">
                <a:moveTo>
                  <a:pt x="0" y="528"/>
                </a:moveTo>
                <a:cubicBezTo>
                  <a:pt x="164" y="264"/>
                  <a:pt x="328" y="0"/>
                  <a:pt x="480" y="0"/>
                </a:cubicBezTo>
                <a:cubicBezTo>
                  <a:pt x="632" y="0"/>
                  <a:pt x="760" y="344"/>
                  <a:pt x="912" y="528"/>
                </a:cubicBezTo>
                <a:cubicBezTo>
                  <a:pt x="1064" y="712"/>
                  <a:pt x="1240" y="1104"/>
                  <a:pt x="1392" y="1104"/>
                </a:cubicBezTo>
                <a:cubicBezTo>
                  <a:pt x="1544" y="1104"/>
                  <a:pt x="1684" y="816"/>
                  <a:pt x="1824" y="528"/>
                </a:cubicBezTo>
              </a:path>
            </a:pathLst>
          </a:custGeom>
          <a:noFill/>
          <a:ln w="28575">
            <a:solidFill>
              <a:srgbClr val="FF33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 flipV="1">
            <a:off x="2786050" y="1709928"/>
            <a:ext cx="2143140" cy="22145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 bwMode="auto">
          <a:xfrm>
            <a:off x="4714876" y="3353002"/>
            <a:ext cx="500066" cy="500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614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92906"/>
              </p:ext>
            </p:extLst>
          </p:nvPr>
        </p:nvGraphicFramePr>
        <p:xfrm>
          <a:off x="761312" y="1852804"/>
          <a:ext cx="4211637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08" name="Equation" r:id="rId19" imgW="1485720" imgH="393480" progId="Equation.3">
                  <p:embed/>
                </p:oleObj>
              </mc:Choice>
              <mc:Fallback>
                <p:oleObj name="Equation" r:id="rId19" imgW="1485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12" y="1852804"/>
                        <a:ext cx="4211637" cy="127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7584" y="404664"/>
            <a:ext cx="8316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一平面简谐波，沿</a:t>
            </a:r>
            <a:r>
              <a:rPr lang="en-US" altLang="zh-CN" sz="2800" b="1" dirty="0" smtClean="0"/>
              <a:t>x</a:t>
            </a:r>
            <a:r>
              <a:rPr lang="zh-CN" altLang="en-US" sz="2800" b="1" dirty="0" smtClean="0"/>
              <a:t>轴负方向传播，角频率为</a:t>
            </a:r>
            <a:r>
              <a:rPr lang="el-GR" altLang="zh-CN" sz="2800" b="1" dirty="0" smtClean="0">
                <a:latin typeface="Times New Roman"/>
                <a:cs typeface="Times New Roman"/>
              </a:rPr>
              <a:t>ω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， 波速为</a:t>
            </a:r>
            <a:r>
              <a:rPr lang="en-US" altLang="zh-CN" sz="2800" b="1" dirty="0" smtClean="0">
                <a:latin typeface="Times New Roman"/>
                <a:cs typeface="Times New Roman"/>
              </a:rPr>
              <a:t>u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。</a:t>
            </a:r>
            <a:r>
              <a:rPr lang="zh-CN" altLang="en-US" sz="2800" b="1" dirty="0" smtClean="0"/>
              <a:t>设</a:t>
            </a:r>
            <a:r>
              <a:rPr lang="en-US" altLang="zh-CN" sz="2800" b="1" dirty="0" smtClean="0"/>
              <a:t>t=T/4</a:t>
            </a:r>
            <a:r>
              <a:rPr lang="zh-CN" altLang="en-US" sz="2800" b="1" dirty="0" smtClean="0"/>
              <a:t>时刻的波形如图，则该波的表达式为</a:t>
            </a:r>
            <a:endParaRPr lang="en-US" altLang="zh-CN" sz="2800" b="1" dirty="0" smtClean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5166845"/>
            <a:ext cx="1039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Box 32"/>
          <p:cNvSpPr txBox="1">
            <a:spLocks noChangeArrowheads="1"/>
          </p:cNvSpPr>
          <p:nvPr/>
        </p:nvSpPr>
        <p:spPr bwMode="auto">
          <a:xfrm>
            <a:off x="0" y="139681"/>
            <a:ext cx="12618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10-29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30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535710"/>
              </p:ext>
            </p:extLst>
          </p:nvPr>
        </p:nvGraphicFramePr>
        <p:xfrm>
          <a:off x="1907704" y="3284984"/>
          <a:ext cx="271780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60" name="Equation" r:id="rId3" imgW="812520" imgH="431640" progId="Equation.DSMT4">
                  <p:embed/>
                </p:oleObj>
              </mc:Choice>
              <mc:Fallback>
                <p:oleObj name="Equation" r:id="rId3" imgW="812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284984"/>
                        <a:ext cx="2717800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933626"/>
              </p:ext>
            </p:extLst>
          </p:nvPr>
        </p:nvGraphicFramePr>
        <p:xfrm>
          <a:off x="1908274" y="4712580"/>
          <a:ext cx="23987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61" name="Equation" r:id="rId5" imgW="812520" imgH="431640" progId="Equation.DSMT4">
                  <p:embed/>
                </p:oleObj>
              </mc:Choice>
              <mc:Fallback>
                <p:oleObj name="Equation" r:id="rId5" imgW="812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274" y="4712580"/>
                        <a:ext cx="2398713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7298" y="4283952"/>
            <a:ext cx="3090890" cy="981076"/>
            <a:chOff x="3360" y="2904"/>
            <a:chExt cx="2352" cy="618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589" y="3406"/>
              <a:ext cx="46" cy="4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330" y="3336"/>
              <a:ext cx="46" cy="4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681" y="3234"/>
              <a:ext cx="5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689" y="3234"/>
              <a:ext cx="5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10"/>
            <p:cNvGraphicFramePr>
              <a:graphicFrameLocks noChangeAspect="1"/>
            </p:cNvGraphicFramePr>
            <p:nvPr/>
          </p:nvGraphicFramePr>
          <p:xfrm>
            <a:off x="3360" y="3277"/>
            <a:ext cx="20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62" name="Equation" r:id="rId7" imgW="114120" imgH="139680" progId="Equation.3">
                    <p:embed/>
                  </p:oleObj>
                </mc:Choice>
                <mc:Fallback>
                  <p:oleObj name="Equation" r:id="rId7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277"/>
                          <a:ext cx="209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1"/>
            <p:cNvGraphicFramePr>
              <a:graphicFrameLocks noChangeAspect="1"/>
            </p:cNvGraphicFramePr>
            <p:nvPr/>
          </p:nvGraphicFramePr>
          <p:xfrm>
            <a:off x="5433" y="3257"/>
            <a:ext cx="27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63" name="Equation" r:id="rId9" imgW="152280" imgH="164880" progId="Equation.3">
                    <p:embed/>
                  </p:oleObj>
                </mc:Choice>
                <mc:Fallback>
                  <p:oleObj name="Equation" r:id="rId9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3" y="3257"/>
                          <a:ext cx="27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3978" y="2904"/>
            <a:ext cx="27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64" name="Equation" r:id="rId11" imgW="152280" imgH="228600" progId="Equation.3">
                    <p:embed/>
                  </p:oleObj>
                </mc:Choice>
                <mc:Fallback>
                  <p:oleObj name="Equation" r:id="rId11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2904"/>
                          <a:ext cx="27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3"/>
            <p:cNvGraphicFramePr>
              <a:graphicFrameLocks noChangeAspect="1"/>
            </p:cNvGraphicFramePr>
            <p:nvPr/>
          </p:nvGraphicFramePr>
          <p:xfrm>
            <a:off x="4700" y="2905"/>
            <a:ext cx="30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65" name="Equation" r:id="rId13" imgW="164880" imgH="228600" progId="Equation.3">
                    <p:embed/>
                  </p:oleObj>
                </mc:Choice>
                <mc:Fallback>
                  <p:oleObj name="Equation" r:id="rId13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2905"/>
                          <a:ext cx="30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/>
          <p:cNvSpPr/>
          <p:nvPr/>
        </p:nvSpPr>
        <p:spPr>
          <a:xfrm>
            <a:off x="1133872" y="188640"/>
            <a:ext cx="79746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一警车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m/s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速度在静止的空气中行驶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，假设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车上警笛的频率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。求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）静止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站在路边的人听到警车驶近和离去时的警笛声波频率；</a:t>
            </a:r>
          </a:p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）如果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警车追赶一辆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速度为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m/s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客车，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则客车上人听到的警笛声波频率是多少？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（空气中声速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u=330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m/s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5400" y="188640"/>
            <a:ext cx="12618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10-30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679336"/>
            <a:ext cx="87219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一次军事演习中，有两艘潜艇在水中相向而行，甲的速度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50.0km·h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，乙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的速度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70.0km·h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，如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图所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甲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潜艇发出一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1.0×10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声音信号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，设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声波在水中的传播速度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5.47×10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km·h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试求：</a:t>
            </a:r>
          </a:p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乙潜艇接收到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的信号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频率；</a:t>
            </a:r>
          </a:p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甲潜艇接收到的从乙潜艇反射回来的信号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频率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805884"/>
              </p:ext>
            </p:extLst>
          </p:nvPr>
        </p:nvGraphicFramePr>
        <p:xfrm>
          <a:off x="3491880" y="3573016"/>
          <a:ext cx="233521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5" name="公式" r:id="rId3" imgW="812520" imgH="431640" progId="Equation.3">
                  <p:embed/>
                </p:oleObj>
              </mc:Choice>
              <mc:Fallback>
                <p:oleObj name="公式" r:id="rId3" imgW="812520" imgH="4316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573016"/>
                        <a:ext cx="2335212" cy="123825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954769"/>
              </p:ext>
            </p:extLst>
          </p:nvPr>
        </p:nvGraphicFramePr>
        <p:xfrm>
          <a:off x="3491880" y="4869160"/>
          <a:ext cx="240665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6" name="公式" r:id="rId5" imgW="838080" imgH="444240" progId="Equation.3">
                  <p:embed/>
                </p:oleObj>
              </mc:Choice>
              <mc:Fallback>
                <p:oleObj name="公式" r:id="rId5" imgW="838080" imgH="4442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869160"/>
                        <a:ext cx="2406650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38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214290"/>
            <a:ext cx="936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9-24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44824"/>
            <a:ext cx="2232248" cy="246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960966" y="243861"/>
            <a:ext cx="77874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一劲度系数为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的轻弹簧，其下挂有一质量为</a:t>
            </a:r>
            <a:r>
              <a:rPr lang="en-US" altLang="zh-CN" sz="2400" b="1" dirty="0"/>
              <a:t>m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的空盘。现有一质量为</a:t>
            </a:r>
            <a:r>
              <a:rPr lang="en-US" altLang="zh-CN" sz="2400" b="1" dirty="0"/>
              <a:t>m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的物体从盘上方高为</a:t>
            </a:r>
            <a:r>
              <a:rPr lang="en-US" altLang="zh-CN" sz="2400" b="1" dirty="0"/>
              <a:t>h</a:t>
            </a:r>
            <a:r>
              <a:rPr lang="zh-CN" altLang="en-US" sz="2400" b="1" dirty="0"/>
              <a:t>处自由落到盘中，并和盘粘在一起振动。</a:t>
            </a:r>
            <a:r>
              <a:rPr lang="zh-CN" altLang="en-US" sz="2400" b="1" dirty="0" smtClean="0"/>
              <a:t>问：</a:t>
            </a:r>
            <a:r>
              <a:rPr lang="en-US" altLang="zh-CN" sz="2400" b="1" dirty="0" smtClean="0"/>
              <a:t>(1)</a:t>
            </a:r>
            <a:r>
              <a:rPr lang="zh-CN" altLang="en-US" sz="2400" b="1" dirty="0" smtClean="0"/>
              <a:t>此时的振动周期与空盘振动的周期有何不同？</a:t>
            </a:r>
            <a:r>
              <a:rPr lang="en-US" altLang="zh-CN" sz="2400" b="1" dirty="0" smtClean="0"/>
              <a:t>(2) </a:t>
            </a:r>
            <a:r>
              <a:rPr lang="zh-CN" altLang="en-US" sz="2400" b="1" dirty="0" smtClean="0"/>
              <a:t>此时的振幅？</a:t>
            </a:r>
            <a:endParaRPr lang="zh-CN" altLang="en-US" sz="24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096042"/>
              </p:ext>
            </p:extLst>
          </p:nvPr>
        </p:nvGraphicFramePr>
        <p:xfrm>
          <a:off x="787418" y="1871110"/>
          <a:ext cx="2467841" cy="100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1" name="Equation" r:id="rId4" imgW="1079280" imgH="444240" progId="Equation.DSMT4">
                  <p:embed/>
                </p:oleObj>
              </mc:Choice>
              <mc:Fallback>
                <p:oleObj name="Equation" r:id="rId4" imgW="1079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18" y="1871110"/>
                        <a:ext cx="2467841" cy="1005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3959"/>
              </p:ext>
            </p:extLst>
          </p:nvPr>
        </p:nvGraphicFramePr>
        <p:xfrm>
          <a:off x="539552" y="3068960"/>
          <a:ext cx="22177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2" name="Equation" r:id="rId6" imgW="1091726" imgH="533169" progId="Equation.3">
                  <p:embed/>
                </p:oleObj>
              </mc:Choice>
              <mc:Fallback>
                <p:oleObj name="Equation" r:id="rId6" imgW="1091726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8960"/>
                        <a:ext cx="22177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799764"/>
              </p:ext>
            </p:extLst>
          </p:nvPr>
        </p:nvGraphicFramePr>
        <p:xfrm>
          <a:off x="3246438" y="2997200"/>
          <a:ext cx="1930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3" name="Equation" r:id="rId8" imgW="863280" imgH="241200" progId="Equation.DSMT4">
                  <p:embed/>
                </p:oleObj>
              </mc:Choice>
              <mc:Fallback>
                <p:oleObj name="Equation" r:id="rId8" imgW="863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2997200"/>
                        <a:ext cx="1930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971541"/>
              </p:ext>
            </p:extLst>
          </p:nvPr>
        </p:nvGraphicFramePr>
        <p:xfrm>
          <a:off x="3083088" y="3645024"/>
          <a:ext cx="3433128" cy="53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4" name="Equation" r:id="rId10" imgW="1536480" imgH="253800" progId="Equation.DSMT4">
                  <p:embed/>
                </p:oleObj>
              </mc:Choice>
              <mc:Fallback>
                <p:oleObj name="Equation" r:id="rId10" imgW="1536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088" y="3645024"/>
                        <a:ext cx="3433128" cy="539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268373"/>
              </p:ext>
            </p:extLst>
          </p:nvPr>
        </p:nvGraphicFramePr>
        <p:xfrm>
          <a:off x="598867" y="4437112"/>
          <a:ext cx="42513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5" name="Equation" r:id="rId12" imgW="1892160" imgH="393480" progId="Equation.DSMT4">
                  <p:embed/>
                </p:oleObj>
              </mc:Choice>
              <mc:Fallback>
                <p:oleObj name="Equation" r:id="rId12" imgW="1892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67" y="4437112"/>
                        <a:ext cx="42513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742822"/>
              </p:ext>
            </p:extLst>
          </p:nvPr>
        </p:nvGraphicFramePr>
        <p:xfrm>
          <a:off x="638240" y="5517232"/>
          <a:ext cx="80756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6" name="Equation" r:id="rId14" imgW="3593880" imgH="393480" progId="Equation.DSMT4">
                  <p:embed/>
                </p:oleObj>
              </mc:Choice>
              <mc:Fallback>
                <p:oleObj name="Equation" r:id="rId14" imgW="3593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240" y="5517232"/>
                        <a:ext cx="807561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78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243861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10-18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）是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时的波形图，（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）是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t=0.1s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时的波形图。已知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T&gt;0.1s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，写出波动方程表达式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64" y="1197968"/>
            <a:ext cx="38481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730076"/>
              </p:ext>
            </p:extLst>
          </p:nvPr>
        </p:nvGraphicFramePr>
        <p:xfrm>
          <a:off x="480714" y="1772816"/>
          <a:ext cx="7259638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2" name="Equation" r:id="rId4" imgW="3174840" imgH="1447560" progId="Equation.DSMT4">
                  <p:embed/>
                </p:oleObj>
              </mc:Choice>
              <mc:Fallback>
                <p:oleObj name="Equation" r:id="rId4" imgW="3174840" imgH="144756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14" y="1772816"/>
                        <a:ext cx="7259638" cy="327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78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496" y="44624"/>
            <a:ext cx="91085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10-26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处有一运动方程为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el-GR" altLang="zh-CN" sz="2800" b="1" dirty="0" smtClean="0">
                <a:latin typeface="Times New Roman"/>
                <a:cs typeface="Times New Roman"/>
              </a:rPr>
              <a:t>ω</a:t>
            </a:r>
            <a:r>
              <a:rPr lang="en-US" altLang="zh-CN" sz="2800" b="1" dirty="0" smtClean="0">
                <a:latin typeface="Times New Roman"/>
                <a:cs typeface="Times New Roman"/>
              </a:rPr>
              <a:t>t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的平面波波源，产生的波沿</a:t>
            </a:r>
            <a:r>
              <a:rPr lang="en-US" altLang="zh-CN" sz="2800" b="1" dirty="0" smtClean="0">
                <a:latin typeface="Times New Roman"/>
                <a:cs typeface="Times New Roman"/>
              </a:rPr>
              <a:t>x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轴正、负方向传播。</a:t>
            </a:r>
            <a:r>
              <a:rPr lang="en-US" altLang="zh-CN" sz="2800" b="1" dirty="0" smtClean="0">
                <a:latin typeface="Times New Roman"/>
                <a:cs typeface="Times New Roman"/>
              </a:rPr>
              <a:t>MN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为波密介质的反射面，距波源</a:t>
            </a:r>
            <a:r>
              <a:rPr lang="en-US" altLang="zh-CN" sz="2800" b="1" dirty="0" smtClean="0">
                <a:latin typeface="Times New Roman"/>
                <a:cs typeface="Times New Roman"/>
              </a:rPr>
              <a:t>3/4</a:t>
            </a:r>
            <a:r>
              <a:rPr lang="el-GR" altLang="zh-CN" sz="2800" b="1" dirty="0" smtClean="0">
                <a:latin typeface="Times New Roman"/>
                <a:cs typeface="Times New Roman"/>
              </a:rPr>
              <a:t>λ</a:t>
            </a:r>
            <a:r>
              <a:rPr lang="zh-CN" altLang="en-US" sz="2800" b="1" dirty="0" smtClean="0">
                <a:latin typeface="Times New Roman"/>
                <a:cs typeface="Times New Roman"/>
              </a:rPr>
              <a:t>。求</a:t>
            </a:r>
            <a:r>
              <a:rPr lang="en-US" altLang="zh-CN" sz="2800" b="1" dirty="0" smtClean="0">
                <a:latin typeface="Times New Roman"/>
                <a:cs typeface="Times New Roman"/>
              </a:rPr>
              <a:t>: </a:t>
            </a:r>
            <a:r>
              <a:rPr lang="en-US" altLang="zh-CN" sz="2800" b="1" dirty="0" smtClean="0">
                <a:latin typeface="Times New Roman"/>
                <a:cs typeface="Times New Roman"/>
                <a:sym typeface="Wingdings" panose="05000000000000000000" pitchFamily="2" charset="2"/>
              </a:rPr>
              <a:t>(1)</a:t>
            </a:r>
            <a:r>
              <a:rPr lang="zh-CN" altLang="en-US" sz="2800" b="1" dirty="0" smtClean="0">
                <a:latin typeface="Times New Roman"/>
                <a:cs typeface="Times New Roman"/>
                <a:sym typeface="Wingdings" panose="05000000000000000000" pitchFamily="2" charset="2"/>
              </a:rPr>
              <a:t>波源所发射的波沿波源</a:t>
            </a:r>
            <a:r>
              <a:rPr lang="en-US" altLang="zh-CN" sz="2800" b="1" dirty="0" smtClean="0">
                <a:latin typeface="Times New Roman"/>
                <a:cs typeface="Times New Roman"/>
                <a:sym typeface="Wingdings" panose="05000000000000000000" pitchFamily="2" charset="2"/>
              </a:rPr>
              <a:t>O</a:t>
            </a:r>
            <a:r>
              <a:rPr lang="zh-CN" altLang="en-US" sz="2800" b="1" dirty="0" smtClean="0">
                <a:latin typeface="Times New Roman"/>
                <a:cs typeface="Times New Roman"/>
                <a:sym typeface="Wingdings" panose="05000000000000000000" pitchFamily="2" charset="2"/>
              </a:rPr>
              <a:t>左右传播的波动方程；</a:t>
            </a:r>
            <a:r>
              <a:rPr lang="en-US" altLang="zh-CN" sz="2800" b="1" dirty="0" smtClean="0">
                <a:latin typeface="Times New Roman"/>
                <a:cs typeface="Times New Roman"/>
                <a:sym typeface="Wingdings" panose="05000000000000000000" pitchFamily="2" charset="2"/>
              </a:rPr>
              <a:t>(2)</a:t>
            </a:r>
            <a:r>
              <a:rPr lang="zh-CN" altLang="en-US" sz="2800" b="1" dirty="0" smtClean="0">
                <a:latin typeface="Times New Roman"/>
                <a:cs typeface="Times New Roman"/>
                <a:sym typeface="Wingdings" panose="05000000000000000000" pitchFamily="2" charset="2"/>
              </a:rPr>
              <a:t>在</a:t>
            </a:r>
            <a:r>
              <a:rPr lang="en-US" altLang="zh-CN" sz="2800" b="1" dirty="0" smtClean="0">
                <a:latin typeface="Times New Roman"/>
                <a:cs typeface="Times New Roman"/>
                <a:sym typeface="Wingdings" panose="05000000000000000000" pitchFamily="2" charset="2"/>
              </a:rPr>
              <a:t>MN</a:t>
            </a:r>
            <a:r>
              <a:rPr lang="zh-CN" altLang="en-US" sz="2800" b="1" dirty="0" smtClean="0">
                <a:latin typeface="Times New Roman"/>
                <a:cs typeface="Times New Roman"/>
                <a:sym typeface="Wingdings" panose="05000000000000000000" pitchFamily="2" charset="2"/>
              </a:rPr>
              <a:t>处反射波的波动方程；</a:t>
            </a:r>
            <a:r>
              <a:rPr lang="en-US" altLang="zh-CN" sz="2800" b="1" dirty="0" smtClean="0">
                <a:latin typeface="Times New Roman"/>
                <a:cs typeface="Times New Roman"/>
                <a:sym typeface="Wingdings" panose="05000000000000000000" pitchFamily="2" charset="2"/>
              </a:rPr>
              <a:t>(3)</a:t>
            </a:r>
            <a:r>
              <a:rPr lang="zh-CN" altLang="en-US" sz="2800" b="1" dirty="0" smtClean="0">
                <a:latin typeface="Times New Roman"/>
                <a:cs typeface="Times New Roman"/>
                <a:sym typeface="Wingdings" panose="05000000000000000000" pitchFamily="2" charset="2"/>
              </a:rPr>
              <a:t>在</a:t>
            </a:r>
            <a:r>
              <a:rPr lang="en-US" altLang="zh-CN" sz="2800" b="1" dirty="0" smtClean="0">
                <a:latin typeface="Times New Roman"/>
                <a:cs typeface="Times New Roman"/>
                <a:sym typeface="Wingdings" panose="05000000000000000000" pitchFamily="2" charset="2"/>
              </a:rPr>
              <a:t>O—MN</a:t>
            </a:r>
            <a:r>
              <a:rPr lang="zh-CN" altLang="en-US" sz="2800" b="1" dirty="0" smtClean="0">
                <a:latin typeface="Times New Roman"/>
                <a:cs typeface="Times New Roman"/>
                <a:sym typeface="Wingdings" panose="05000000000000000000" pitchFamily="2" charset="2"/>
              </a:rPr>
              <a:t>区域内形成的驻波方程，以及波节和波腹的位置；</a:t>
            </a:r>
            <a:r>
              <a:rPr lang="en-US" altLang="zh-CN" sz="2800" b="1" dirty="0" smtClean="0">
                <a:latin typeface="Times New Roman"/>
                <a:cs typeface="Times New Roman"/>
                <a:sym typeface="Wingdings" panose="05000000000000000000" pitchFamily="2" charset="2"/>
              </a:rPr>
              <a:t>(4)x&gt;0</a:t>
            </a:r>
            <a:r>
              <a:rPr lang="zh-CN" altLang="en-US" sz="2800" b="1" dirty="0" smtClean="0">
                <a:latin typeface="Times New Roman"/>
                <a:cs typeface="Times New Roman"/>
                <a:sym typeface="Wingdings" panose="05000000000000000000" pitchFamily="2" charset="2"/>
              </a:rPr>
              <a:t>区域内合成波的波动方程。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76872"/>
            <a:ext cx="319999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219124"/>
              </p:ext>
            </p:extLst>
          </p:nvPr>
        </p:nvGraphicFramePr>
        <p:xfrm>
          <a:off x="179388" y="2599010"/>
          <a:ext cx="7567612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3" name="Equation" r:id="rId4" imgW="3162240" imgH="2019240" progId="Equation.DSMT4">
                  <p:embed/>
                </p:oleObj>
              </mc:Choice>
              <mc:Fallback>
                <p:oleObj name="Equation" r:id="rId4" imgW="3162240" imgH="2019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599010"/>
                        <a:ext cx="7567612" cy="407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5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243861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10-31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在下述两种情况下，求长度为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0.15m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的风琴管的基频和前四个谐频。设声速为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340m/s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管子两端开口；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管子的一端封闭，一端开口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421273"/>
              </p:ext>
            </p:extLst>
          </p:nvPr>
        </p:nvGraphicFramePr>
        <p:xfrm>
          <a:off x="683568" y="1700808"/>
          <a:ext cx="6719570" cy="2280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6" name="Equation" r:id="rId3" imgW="2552400" imgH="1028520" progId="Equation.DSMT4">
                  <p:embed/>
                </p:oleObj>
              </mc:Choice>
              <mc:Fallback>
                <p:oleObj name="Equation" r:id="rId3" imgW="2552400" imgH="10285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00808"/>
                        <a:ext cx="6719570" cy="2280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5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135063" y="176183"/>
            <a:ext cx="936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10-8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4193" y="2852936"/>
            <a:ext cx="11416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10-10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275569"/>
              </p:ext>
            </p:extLst>
          </p:nvPr>
        </p:nvGraphicFramePr>
        <p:xfrm>
          <a:off x="1835696" y="1702096"/>
          <a:ext cx="11430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9" name="Equation" r:id="rId3" imgW="520560" imgH="469800" progId="Equation.3">
                  <p:embed/>
                </p:oleObj>
              </mc:Choice>
              <mc:Fallback>
                <p:oleObj name="Equation" r:id="rId3" imgW="520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702096"/>
                        <a:ext cx="1143000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483293"/>
              </p:ext>
            </p:extLst>
          </p:nvPr>
        </p:nvGraphicFramePr>
        <p:xfrm>
          <a:off x="4547739" y="1916832"/>
          <a:ext cx="27209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0" name="Equation" r:id="rId5" imgW="952200" imgH="164880" progId="Equation.DSMT4">
                  <p:embed/>
                </p:oleObj>
              </mc:Choice>
              <mc:Fallback>
                <p:oleObj name="Equation" r:id="rId5" imgW="9522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7739" y="1916832"/>
                        <a:ext cx="272097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93864"/>
              </p:ext>
            </p:extLst>
          </p:nvPr>
        </p:nvGraphicFramePr>
        <p:xfrm>
          <a:off x="2267744" y="4869160"/>
          <a:ext cx="4211638" cy="1133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1" name="Equation" r:id="rId7" imgW="1485720" imgH="393480" progId="Equation.3">
                  <p:embed/>
                </p:oleObj>
              </mc:Choice>
              <mc:Fallback>
                <p:oleObj name="Equation" r:id="rId7" imgW="1485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869160"/>
                        <a:ext cx="4211638" cy="11339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11080" y="5949280"/>
            <a:ext cx="59522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说明原点的位置，坐标轴的正向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538" y="305653"/>
            <a:ext cx="8072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频率为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=1.25×10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的平面简谐纵沿细长的金属棒传播，棒的弹性模量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E=1.90×10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N/m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，棒的密度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=7.6×10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kg/m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。求该纵波的波长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4136" y="2906941"/>
            <a:ext cx="7740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波源作简谐振动，其运动方程为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y=4.0×10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cos(240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，式中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，它所形成的波以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30m/s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的速度沿一直线传播。（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）求波的周期和波长；（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）写出波动方程。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214290"/>
            <a:ext cx="11416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10-14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561335"/>
              </p:ext>
            </p:extLst>
          </p:nvPr>
        </p:nvGraphicFramePr>
        <p:xfrm>
          <a:off x="2071670" y="3212976"/>
          <a:ext cx="4427538" cy="1094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3" name="Equation" r:id="rId3" imgW="1562040" imgH="393480" progId="Equation.3">
                  <p:embed/>
                </p:oleObj>
              </mc:Choice>
              <mc:Fallback>
                <p:oleObj name="Equation" r:id="rId3" imgW="1562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3212976"/>
                        <a:ext cx="4427538" cy="10944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907704" y="2772217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原点的位置，坐标轴的正向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242694" name="Picture 6" descr="C:\Users\Administrator\AppData\Roaming\Tencent\Users\2024589530\QQ\WinTemp\RichOle\ZFJ[K20}$LPYEX_90)8J(_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148" y="4313616"/>
            <a:ext cx="8078256" cy="25717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80120" y="116632"/>
            <a:ext cx="817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有一平面简谐波，已知波线上某点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的运动规律为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ωt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，就图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(a)(b)(c)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给出的三种坐标取法，分别列出波动方程，并用这三个方程来描述与点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的点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的运动规律。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12311"/>
              </p:ext>
            </p:extLst>
          </p:nvPr>
        </p:nvGraphicFramePr>
        <p:xfrm>
          <a:off x="1691680" y="1773436"/>
          <a:ext cx="5130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4" name="Equation" r:id="rId6" imgW="1917360" imgH="457200" progId="Equation.DSMT4">
                  <p:embed/>
                </p:oleObj>
              </mc:Choice>
              <mc:Fallback>
                <p:oleObj name="Equation" r:id="rId6" imgW="1917360" imgH="4572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773436"/>
                        <a:ext cx="5130800" cy="1079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56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Box 1"/>
          <p:cNvSpPr txBox="1">
            <a:spLocks noChangeArrowheads="1"/>
          </p:cNvSpPr>
          <p:nvPr/>
        </p:nvSpPr>
        <p:spPr bwMode="auto">
          <a:xfrm>
            <a:off x="0" y="44624"/>
            <a:ext cx="11432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10-20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 Box 22"/>
          <p:cNvSpPr txBox="1">
            <a:spLocks noChangeArrowheads="1"/>
          </p:cNvSpPr>
          <p:nvPr/>
        </p:nvSpPr>
        <p:spPr bwMode="auto">
          <a:xfrm>
            <a:off x="214283" y="3041576"/>
            <a:ext cx="86781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能流密度</a:t>
            </a:r>
            <a:r>
              <a:rPr lang="en-US" altLang="zh-CN" sz="3200" dirty="0"/>
              <a:t>:  </a:t>
            </a:r>
            <a:r>
              <a:rPr lang="zh-CN" altLang="en-US" sz="3200" dirty="0"/>
              <a:t>单位面积的平均</a:t>
            </a:r>
            <a:r>
              <a:rPr lang="zh-CN" altLang="en-US" sz="3200" dirty="0">
                <a:solidFill>
                  <a:srgbClr val="FF0000"/>
                </a:solidFill>
              </a:rPr>
              <a:t>能流（即功率</a:t>
            </a:r>
            <a:r>
              <a:rPr lang="zh-CN" altLang="en-US" sz="3200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dirty="0" smtClean="0"/>
              <a:t>P57</a:t>
            </a:r>
            <a:endParaRPr lang="zh-CN" altLang="en-US" sz="3200" dirty="0"/>
          </a:p>
        </p:txBody>
      </p:sp>
      <p:graphicFrame>
        <p:nvGraphicFramePr>
          <p:cNvPr id="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135977"/>
              </p:ext>
            </p:extLst>
          </p:nvPr>
        </p:nvGraphicFramePr>
        <p:xfrm>
          <a:off x="3419872" y="1700808"/>
          <a:ext cx="2546049" cy="112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7" name="Equation" r:id="rId3" imgW="888840" imgH="419040" progId="Equation.DSMT4">
                  <p:embed/>
                </p:oleObj>
              </mc:Choice>
              <mc:Fallback>
                <p:oleObj name="Equation" r:id="rId3" imgW="888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700808"/>
                        <a:ext cx="2546049" cy="1124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18288" y="3789040"/>
            <a:ext cx="11432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10-22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>
            <a:off x="1044741" y="6137100"/>
            <a:ext cx="1571625" cy="1587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 flipV="1">
            <a:off x="1044741" y="5558754"/>
            <a:ext cx="1571625" cy="57150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 rot="5400000">
            <a:off x="2329823" y="5845297"/>
            <a:ext cx="571500" cy="1587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616349" y="5278134"/>
            <a:ext cx="371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/>
              <a:t>P</a:t>
            </a:r>
            <a:endParaRPr lang="zh-CN" altLang="en-US" i="1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58991" y="6058816"/>
            <a:ext cx="390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A</a:t>
            </a:r>
            <a:endParaRPr lang="zh-CN" altLang="en-US" i="1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473473" y="6135390"/>
            <a:ext cx="390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/>
              <a:t>B</a:t>
            </a:r>
            <a:endParaRPr lang="zh-CN" altLang="en-US" i="1" dirty="0"/>
          </a:p>
        </p:txBody>
      </p:sp>
      <p:graphicFrame>
        <p:nvGraphicFramePr>
          <p:cNvPr id="1618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689533"/>
              </p:ext>
            </p:extLst>
          </p:nvPr>
        </p:nvGraphicFramePr>
        <p:xfrm>
          <a:off x="4067944" y="5352274"/>
          <a:ext cx="368793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8" name="Equation" r:id="rId5" imgW="1384200" imgH="393480" progId="Equation.DSMT4">
                  <p:embed/>
                </p:oleObj>
              </mc:Choice>
              <mc:Fallback>
                <p:oleObj name="Equation" r:id="rId5" imgW="1384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352274"/>
                        <a:ext cx="3687938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80120" y="116632"/>
            <a:ext cx="81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为了保持波源的振动不变，需要消耗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4.0W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的功率，若波源发出的是球面波（设介质不吸收能量），求距离波源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5.0m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10.0m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处的能流密度。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0120" y="3789040"/>
            <a:ext cx="81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如图，两振动方向相同的平面简谐波分别位于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两点。设它们相位相同，且频率均为</a:t>
            </a:r>
            <a:r>
              <a:rPr lang="el-GR" altLang="zh-CN" sz="2800" b="1" dirty="0" smtClean="0">
                <a:latin typeface="Times New Roman"/>
                <a:cs typeface="Times New Roman"/>
              </a:rPr>
              <a:t>ν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=30Hz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，波速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u=0.5m/s.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点处两列波的相位差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7974" y="116632"/>
            <a:ext cx="11432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10-23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617210"/>
              </p:ext>
            </p:extLst>
          </p:nvPr>
        </p:nvGraphicFramePr>
        <p:xfrm>
          <a:off x="1907704" y="3356992"/>
          <a:ext cx="3742826" cy="119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5" name="Equation" r:id="rId3" imgW="1269720" imgH="393480" progId="Equation.DSMT4">
                  <p:embed/>
                </p:oleObj>
              </mc:Choice>
              <mc:Fallback>
                <p:oleObj name="Equation" r:id="rId3" imgW="1269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356992"/>
                        <a:ext cx="3742826" cy="11945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932870"/>
              </p:ext>
            </p:extLst>
          </p:nvPr>
        </p:nvGraphicFramePr>
        <p:xfrm>
          <a:off x="2555776" y="5013176"/>
          <a:ext cx="2752424" cy="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6" name="Equation" r:id="rId5" imgW="774360" imgH="253800" progId="Equation.3">
                  <p:embed/>
                </p:oleObj>
              </mc:Choice>
              <mc:Fallback>
                <p:oleObj name="Equation" r:id="rId5" imgW="774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013176"/>
                        <a:ext cx="2752424" cy="848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80120" y="116632"/>
            <a:ext cx="7812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如图，两相干波源分别在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两点，它们发出频率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，波长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，初相位相同的两列相干波，设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PQ=3</a:t>
            </a:r>
            <a:r>
              <a:rPr lang="el-G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λ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连线上的一点。求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自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发出的两列波在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处的相位差；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两波在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处干涉时的合振幅。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54"/>
          <p:cNvSpPr>
            <a:spLocks noChangeShapeType="1"/>
          </p:cNvSpPr>
          <p:nvPr/>
        </p:nvSpPr>
        <p:spPr bwMode="auto">
          <a:xfrm>
            <a:off x="5546310" y="2890390"/>
            <a:ext cx="3490185" cy="69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5859884" y="2492896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000" i="1" dirty="0" smtClean="0">
                <a:solidFill>
                  <a:srgbClr val="1C1C1C"/>
                </a:solidFill>
              </a:rPr>
              <a:t>P</a:t>
            </a:r>
            <a:endParaRPr kumimoji="0" lang="en-US" altLang="zh-CN" sz="2000" i="1" dirty="0">
              <a:solidFill>
                <a:srgbClr val="1C1C1C"/>
              </a:solidFill>
            </a:endParaRPr>
          </a:p>
        </p:txBody>
      </p:sp>
      <p:sp>
        <p:nvSpPr>
          <p:cNvPr id="33" name="Line 70"/>
          <p:cNvSpPr>
            <a:spLocks noChangeShapeType="1"/>
          </p:cNvSpPr>
          <p:nvPr/>
        </p:nvSpPr>
        <p:spPr bwMode="auto">
          <a:xfrm>
            <a:off x="5868574" y="2382391"/>
            <a:ext cx="238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72"/>
          <p:cNvSpPr txBox="1">
            <a:spLocks noChangeArrowheads="1"/>
          </p:cNvSpPr>
          <p:nvPr/>
        </p:nvSpPr>
        <p:spPr bwMode="auto">
          <a:xfrm>
            <a:off x="7599201" y="2430016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400" i="1" dirty="0" smtClean="0">
                <a:solidFill>
                  <a:srgbClr val="1C1C1C"/>
                </a:solidFill>
              </a:rPr>
              <a:t>Q</a:t>
            </a:r>
            <a:endParaRPr kumimoji="0" lang="en-US" altLang="zh-CN" sz="2400" i="1" dirty="0">
              <a:solidFill>
                <a:srgbClr val="1C1C1C"/>
              </a:solidFill>
            </a:endParaRPr>
          </a:p>
        </p:txBody>
      </p:sp>
      <p:sp>
        <p:nvSpPr>
          <p:cNvPr id="35" name="Oval 73"/>
          <p:cNvSpPr>
            <a:spLocks noChangeArrowheads="1"/>
          </p:cNvSpPr>
          <p:nvPr/>
        </p:nvSpPr>
        <p:spPr bwMode="auto">
          <a:xfrm>
            <a:off x="7802149" y="2852291"/>
            <a:ext cx="74613" cy="889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Line 74"/>
          <p:cNvSpPr>
            <a:spLocks noChangeShapeType="1"/>
          </p:cNvSpPr>
          <p:nvPr/>
        </p:nvSpPr>
        <p:spPr bwMode="auto">
          <a:xfrm>
            <a:off x="7846599" y="293642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76"/>
          <p:cNvSpPr>
            <a:spLocks noChangeShapeType="1"/>
          </p:cNvSpPr>
          <p:nvPr/>
        </p:nvSpPr>
        <p:spPr bwMode="auto">
          <a:xfrm flipV="1">
            <a:off x="6074949" y="3007866"/>
            <a:ext cx="1771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73"/>
          <p:cNvSpPr>
            <a:spLocks noChangeArrowheads="1"/>
          </p:cNvSpPr>
          <p:nvPr/>
        </p:nvSpPr>
        <p:spPr bwMode="auto">
          <a:xfrm>
            <a:off x="6030448" y="2852936"/>
            <a:ext cx="74613" cy="889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" name="Line 74"/>
          <p:cNvSpPr>
            <a:spLocks noChangeShapeType="1"/>
          </p:cNvSpPr>
          <p:nvPr/>
        </p:nvSpPr>
        <p:spPr bwMode="auto">
          <a:xfrm>
            <a:off x="6074898" y="293707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588224" y="2996952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l-GR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72"/>
          <p:cNvSpPr txBox="1">
            <a:spLocks noChangeArrowheads="1"/>
          </p:cNvSpPr>
          <p:nvPr/>
        </p:nvSpPr>
        <p:spPr bwMode="auto">
          <a:xfrm>
            <a:off x="8637828" y="2420888"/>
            <a:ext cx="3898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400" i="1" dirty="0" smtClean="0">
                <a:solidFill>
                  <a:srgbClr val="1C1C1C"/>
                </a:solidFill>
              </a:rPr>
              <a:t>R</a:t>
            </a:r>
            <a:endParaRPr kumimoji="0" lang="en-US" altLang="zh-CN" sz="2400" i="1" dirty="0">
              <a:solidFill>
                <a:srgbClr val="1C1C1C"/>
              </a:solidFill>
            </a:endParaRPr>
          </a:p>
        </p:txBody>
      </p:sp>
      <p:sp>
        <p:nvSpPr>
          <p:cNvPr id="43" name="Oval 73"/>
          <p:cNvSpPr>
            <a:spLocks noChangeArrowheads="1"/>
          </p:cNvSpPr>
          <p:nvPr/>
        </p:nvSpPr>
        <p:spPr bwMode="auto">
          <a:xfrm>
            <a:off x="8831960" y="2843163"/>
            <a:ext cx="74613" cy="889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4" name="Line 74"/>
          <p:cNvSpPr>
            <a:spLocks noChangeShapeType="1"/>
          </p:cNvSpPr>
          <p:nvPr/>
        </p:nvSpPr>
        <p:spPr bwMode="auto">
          <a:xfrm>
            <a:off x="8876410" y="29273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5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46606" y="476672"/>
            <a:ext cx="11432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10-25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2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613740"/>
              </p:ext>
            </p:extLst>
          </p:nvPr>
        </p:nvGraphicFramePr>
        <p:xfrm>
          <a:off x="642237" y="4797152"/>
          <a:ext cx="4645025" cy="99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3" name="Equation" r:id="rId3" imgW="1460160" imgH="393480" progId="Equation.3">
                  <p:embed/>
                </p:oleObj>
              </mc:Choice>
              <mc:Fallback>
                <p:oleObj name="Equation" r:id="rId3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237" y="4797152"/>
                        <a:ext cx="4645025" cy="9995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320387" y="620688"/>
            <a:ext cx="75861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下图是干涉型消声器结构的原理图，利用这一结构可以消除噪声。当发动机排气噪声声波经管道到达点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时，分成两路而在点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相遇，声波因干涉而相消。如果要消除频率为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300Hz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的发动机排气噪声，求图中弯道与直管长度差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至少应为多少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设声波速度为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340m·s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35718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5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16632"/>
            <a:ext cx="8712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10-24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两相干波波源位于同一介质中的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两点，其振幅相等，频率皆为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100Hz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的相位超前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。若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相距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，波速为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400m/s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，试求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连线上因干涉而静止的各点位置。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512" y="1403151"/>
            <a:ext cx="40195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79512" y="2045166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左侧：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693409"/>
              </p:ext>
            </p:extLst>
          </p:nvPr>
        </p:nvGraphicFramePr>
        <p:xfrm>
          <a:off x="229814" y="2420888"/>
          <a:ext cx="8302626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2" name="Equation" r:id="rId4" imgW="3873240" imgH="393480" progId="Equation.DSMT4">
                  <p:embed/>
                </p:oleObj>
              </mc:Choice>
              <mc:Fallback>
                <p:oleObj name="Equation" r:id="rId4" imgW="3873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9814" y="2420888"/>
                        <a:ext cx="8302626" cy="8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3212976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右侧：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324911"/>
              </p:ext>
            </p:extLst>
          </p:nvPr>
        </p:nvGraphicFramePr>
        <p:xfrm>
          <a:off x="663327" y="3522141"/>
          <a:ext cx="808513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3" name="Equation" r:id="rId6" imgW="3771720" imgH="393480" progId="Equation.DSMT4">
                  <p:embed/>
                </p:oleObj>
              </mc:Choice>
              <mc:Fallback>
                <p:oleObj name="Equation" r:id="rId6" imgW="3771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3327" y="3522141"/>
                        <a:ext cx="8085137" cy="8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79512" y="4345854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(3)AB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之间：取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为坐标原点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107219"/>
              </p:ext>
            </p:extLst>
          </p:nvPr>
        </p:nvGraphicFramePr>
        <p:xfrm>
          <a:off x="1282700" y="4788371"/>
          <a:ext cx="68865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4" name="Equation" r:id="rId8" imgW="3213000" imgH="609480" progId="Equation.DSMT4">
                  <p:embed/>
                </p:oleObj>
              </mc:Choice>
              <mc:Fallback>
                <p:oleObj name="Equation" r:id="rId8" imgW="3213000" imgH="609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4788371"/>
                        <a:ext cx="688657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34315"/>
              </p:ext>
            </p:extLst>
          </p:nvPr>
        </p:nvGraphicFramePr>
        <p:xfrm>
          <a:off x="561230" y="6237312"/>
          <a:ext cx="73231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5" name="Equation" r:id="rId10" imgW="3416040" imgH="215640" progId="Equation.DSMT4">
                  <p:embed/>
                </p:oleObj>
              </mc:Choice>
              <mc:Fallback>
                <p:oleObj name="Equation" r:id="rId10" imgW="3416040" imgH="215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230" y="6237312"/>
                        <a:ext cx="73231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9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406" y="285728"/>
            <a:ext cx="11432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10-27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651097"/>
              </p:ext>
            </p:extLst>
          </p:nvPr>
        </p:nvGraphicFramePr>
        <p:xfrm>
          <a:off x="2357422" y="4975126"/>
          <a:ext cx="4357718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0" name="Equation" r:id="rId3" imgW="1523880" imgH="393480" progId="Equation.DSMT4">
                  <p:embed/>
                </p:oleObj>
              </mc:Choice>
              <mc:Fallback>
                <p:oleObj name="Equation" r:id="rId3" imgW="1523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4975126"/>
                        <a:ext cx="4357718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268744"/>
              </p:ext>
            </p:extLst>
          </p:nvPr>
        </p:nvGraphicFramePr>
        <p:xfrm>
          <a:off x="2428860" y="3546366"/>
          <a:ext cx="48704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1" name="公式" r:id="rId5" imgW="1574640" imgH="393480" progId="Equation.3">
                  <p:embed/>
                </p:oleObj>
              </mc:Choice>
              <mc:Fallback>
                <p:oleObj name="公式" r:id="rId5" imgW="1574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546366"/>
                        <a:ext cx="4870450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67544" y="870502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一弦上的驻波方程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y=0.03cos(1.6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)cos(550</a:t>
            </a:r>
            <a:r>
              <a:rPr lang="el-GR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）如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将此驻波看成是由传播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方向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相反，振幅及波速均相等的两列相干波叠加而成的，求它们的振幅和波速；</a:t>
            </a:r>
          </a:p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求相邻波节之间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距离；</a:t>
            </a:r>
          </a:p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）求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t=3.0×10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时位于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x=0.625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质点的振动速度。</a:t>
            </a:r>
            <a:endParaRPr lang="zh-CN" altLang="en-US" sz="2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8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38324" y="188640"/>
            <a:ext cx="11432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10-28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26317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707032"/>
              </p:ext>
            </p:extLst>
          </p:nvPr>
        </p:nvGraphicFramePr>
        <p:xfrm>
          <a:off x="2357422" y="3322602"/>
          <a:ext cx="4643470" cy="111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38" name="Equation" r:id="rId3" imgW="1295280" imgH="393480" progId="Equation.DSMT4">
                  <p:embed/>
                </p:oleObj>
              </mc:Choice>
              <mc:Fallback>
                <p:oleObj name="Equation" r:id="rId3" imgW="1295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322602"/>
                        <a:ext cx="4643470" cy="11145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572733"/>
              </p:ext>
            </p:extLst>
          </p:nvPr>
        </p:nvGraphicFramePr>
        <p:xfrm>
          <a:off x="2786050" y="4438749"/>
          <a:ext cx="291306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39" name="Equation" r:id="rId5" imgW="812520" imgH="355320" progId="Equation.DSMT4">
                  <p:embed/>
                </p:oleObj>
              </mc:Choice>
              <mc:Fallback>
                <p:oleObj name="Equation" r:id="rId5" imgW="812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438749"/>
                        <a:ext cx="2913062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867274"/>
              </p:ext>
            </p:extLst>
          </p:nvPr>
        </p:nvGraphicFramePr>
        <p:xfrm>
          <a:off x="2792413" y="5518869"/>
          <a:ext cx="31861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40" name="Equation" r:id="rId7" imgW="888840" imgH="355320" progId="Equation.DSMT4">
                  <p:embed/>
                </p:oleObj>
              </mc:Choice>
              <mc:Fallback>
                <p:oleObj name="Equation" r:id="rId7" imgW="8888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5518869"/>
                        <a:ext cx="3186112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259890" y="260648"/>
            <a:ext cx="85689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两列余旋波沿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轴传播，波动表达式分别为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试确定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轴上合振幅为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的那些点的位置。</a:t>
            </a:r>
            <a:endParaRPr lang="zh-CN" altLang="en-US" sz="2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891471"/>
              </p:ext>
            </p:extLst>
          </p:nvPr>
        </p:nvGraphicFramePr>
        <p:xfrm>
          <a:off x="1691680" y="836712"/>
          <a:ext cx="484028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41" name="公式" r:id="rId9" imgW="1981080" imgH="431640" progId="Equation.3">
                  <p:embed/>
                </p:oleObj>
              </mc:Choice>
              <mc:Fallback>
                <p:oleObj name="公式" r:id="rId9" imgW="1981080" imgH="431640" progId="Equation.3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836712"/>
                        <a:ext cx="484028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913817"/>
              </p:ext>
            </p:extLst>
          </p:nvPr>
        </p:nvGraphicFramePr>
        <p:xfrm>
          <a:off x="1691680" y="1844824"/>
          <a:ext cx="48720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42" name="公式" r:id="rId11" imgW="1993680" imgH="431640" progId="Equation.3">
                  <p:embed/>
                </p:oleObj>
              </mc:Choice>
              <mc:Fallback>
                <p:oleObj name="公式" r:id="rId11" imgW="1993680" imgH="43164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844824"/>
                        <a:ext cx="487203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633243"/>
              </p:ext>
            </p:extLst>
          </p:nvPr>
        </p:nvGraphicFramePr>
        <p:xfrm>
          <a:off x="6156176" y="5805264"/>
          <a:ext cx="22352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43" name="公式" r:id="rId13" imgW="914400" imgH="190440" progId="Equation.3">
                  <p:embed/>
                </p:oleObj>
              </mc:Choice>
              <mc:Fallback>
                <p:oleObj name="公式" r:id="rId13" imgW="914400" imgH="19044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805264"/>
                        <a:ext cx="22352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6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7042</TotalTime>
  <Words>974</Words>
  <Application>Microsoft Office PowerPoint</Application>
  <PresentationFormat>全屏显示(4:3)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Office 主题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liuch</dc:creator>
  <cp:lastModifiedBy>陈殿勇</cp:lastModifiedBy>
  <cp:revision>189</cp:revision>
  <dcterms:modified xsi:type="dcterms:W3CDTF">2020-11-01T14:42:06Z</dcterms:modified>
</cp:coreProperties>
</file>