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576" r:id="rId2"/>
    <p:sldId id="577" r:id="rId3"/>
    <p:sldId id="578" r:id="rId4"/>
    <p:sldId id="547" r:id="rId5"/>
    <p:sldId id="579" r:id="rId6"/>
    <p:sldId id="580" r:id="rId7"/>
    <p:sldId id="581" r:id="rId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6699"/>
    <a:srgbClr val="FFCCCC"/>
    <a:srgbClr val="66FF33"/>
    <a:srgbClr val="00FFFF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1" autoAdjust="0"/>
    <p:restoredTop sz="82662" autoAdjust="0"/>
  </p:normalViewPr>
  <p:slideViewPr>
    <p:cSldViewPr>
      <p:cViewPr>
        <p:scale>
          <a:sx n="70" d="100"/>
          <a:sy n="70" d="100"/>
        </p:scale>
        <p:origin x="-1723" y="-379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920"/>
    </p:cViewPr>
  </p:sorterViewPr>
  <p:notesViewPr>
    <p:cSldViewPr>
      <p:cViewPr varScale="1">
        <p:scale>
          <a:sx n="59" d="100"/>
          <a:sy n="59" d="100"/>
        </p:scale>
        <p:origin x="-324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396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9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E964-8B69-41A9-A38B-F7A2CD0F68D3}" type="datetimeFigureOut">
              <a:rPr lang="zh-CN" altLang="en-US" smtClean="0"/>
              <a:pPr/>
              <a:t>2020-12-7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4" y="4860924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459F-A1DE-479C-86B4-473CBD235A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8DDA-8621-448B-AA89-3E142A14A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9EFDB-F46F-4703-8F0D-BCDE307FE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5DC3-14B3-4633-8551-C35616FEB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167E-0B97-4D40-955D-3AA766F8D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5D9D-86DC-471D-957C-1C1C6D8B8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05A6-BCDD-4620-B2EA-61874BA6E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0478-9DC6-4FE7-A9FF-486D86646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C10ED-8081-4808-900C-D116A964A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1AF8-F1C2-4EFB-8CCB-CAEF2EAC2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79F3-9627-4B9B-B344-6D3814CA7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B0B29-5B13-45AC-8FDF-F64948DE3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a typeface="宋体" pitchFamily="2" charset="-122"/>
              </a:defRPr>
            </a:lvl1pPr>
          </a:lstStyle>
          <a:p>
            <a:pPr>
              <a:defRPr/>
            </a:pPr>
            <a:fld id="{55D17906-7B38-4A52-898A-CBBDF8452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3" Type="http://schemas.openxmlformats.org/officeDocument/2006/relationships/image" Target="../media/image18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9904" y="197024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11-8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03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8" t="17385" r="1651" b="10751"/>
          <a:stretch/>
        </p:blipFill>
        <p:spPr bwMode="auto">
          <a:xfrm>
            <a:off x="5033013" y="2780928"/>
            <a:ext cx="385946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188640"/>
            <a:ext cx="885698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               一束自然光自空气射向一块平板玻璃，设入射角等于布儒斯特角，则在界面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的反射光（   </a:t>
            </a:r>
            <a:r>
              <a:rPr lang="en-US" altLang="zh-CN" sz="2800" dirty="0" smtClean="0">
                <a:solidFill>
                  <a:srgbClr val="FF0000"/>
                </a:solidFill>
              </a:rPr>
              <a:t>B</a:t>
            </a:r>
            <a:r>
              <a:rPr lang="zh-CN" altLang="en-US" sz="2800" dirty="0" smtClean="0"/>
              <a:t>  ）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）是自然光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）是线偏振光且光矢量的振动方向垂直于入射面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）是</a:t>
            </a:r>
            <a:r>
              <a:rPr lang="zh-CN" altLang="en-US" sz="2800" dirty="0"/>
              <a:t>线偏振光且光矢量的振动</a:t>
            </a:r>
            <a:r>
              <a:rPr lang="zh-CN" altLang="en-US" sz="2800" dirty="0" smtClean="0"/>
              <a:t>方向平行于</a:t>
            </a:r>
            <a:r>
              <a:rPr lang="zh-CN" altLang="en-US" sz="2800" dirty="0"/>
              <a:t>入射面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）是部分偏振光</a:t>
            </a:r>
          </a:p>
        </p:txBody>
      </p:sp>
    </p:spTree>
    <p:extLst>
      <p:ext uri="{BB962C8B-B14F-4D97-AF65-F5344CB8AC3E}">
        <p14:creationId xmlns:p14="http://schemas.microsoft.com/office/powerpoint/2010/main" val="1058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9904" y="188640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11-37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96" y="188640"/>
            <a:ext cx="8856984" cy="159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               </a:t>
            </a:r>
            <a:r>
              <a:rPr lang="zh-CN" altLang="en-US" sz="2800" dirty="0"/>
              <a:t>测</a:t>
            </a:r>
            <a:r>
              <a:rPr lang="zh-CN" altLang="en-US" sz="2800" dirty="0" smtClean="0"/>
              <a:t>得一池静水的表面反射出来的太阳光是线偏振光，求此时太阳处在地平线的多大仰角处？（水的折射率为</a:t>
            </a:r>
            <a:r>
              <a:rPr lang="en-US" altLang="zh-CN" sz="2800" dirty="0" smtClean="0"/>
              <a:t>1.33</a:t>
            </a:r>
            <a:r>
              <a:rPr lang="zh-CN" altLang="en-US" sz="2800" dirty="0" smtClean="0"/>
              <a:t>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84680"/>
              </p:ext>
            </p:extLst>
          </p:nvPr>
        </p:nvGraphicFramePr>
        <p:xfrm>
          <a:off x="1556048" y="2204864"/>
          <a:ext cx="62261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4" name="Equation" r:id="rId3" imgW="2641320" imgH="431640" progId="Equation.DSMT4">
                  <p:embed/>
                </p:oleObj>
              </mc:Choice>
              <mc:Fallback>
                <p:oleObj name="Equation" r:id="rId3" imgW="2641320" imgH="4316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048" y="2204864"/>
                        <a:ext cx="62261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9904" y="197024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11-40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88640"/>
            <a:ext cx="842493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               试分别计算用方解石晶体制成的对波长为 </a:t>
            </a:r>
            <a:r>
              <a:rPr lang="en-US" altLang="zh-CN" sz="2800" dirty="0" smtClean="0"/>
              <a:t>589.3 nm </a:t>
            </a:r>
            <a:r>
              <a:rPr lang="zh-CN" altLang="en-US" sz="2800" dirty="0" smtClean="0"/>
              <a:t>的钠黄光和波长为</a:t>
            </a:r>
            <a:r>
              <a:rPr lang="en-US" altLang="zh-CN" sz="2800" dirty="0" smtClean="0"/>
              <a:t>546.1 nm</a:t>
            </a:r>
            <a:r>
              <a:rPr lang="zh-CN" altLang="en-US" sz="2800" dirty="0" smtClean="0"/>
              <a:t> 的汞灯绿光的</a:t>
            </a:r>
            <a:r>
              <a:rPr lang="en-US" altLang="zh-CN" sz="2800" dirty="0" smtClean="0"/>
              <a:t>1/4</a:t>
            </a:r>
            <a:r>
              <a:rPr lang="zh-CN" altLang="en-US" sz="2800" dirty="0" smtClean="0"/>
              <a:t>波片的最小厚度为多少？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9239"/>
              </p:ext>
            </p:extLst>
          </p:nvPr>
        </p:nvGraphicFramePr>
        <p:xfrm>
          <a:off x="1835696" y="1970087"/>
          <a:ext cx="20653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7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70087"/>
                        <a:ext cx="20653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066195"/>
              </p:ext>
            </p:extLst>
          </p:nvPr>
        </p:nvGraphicFramePr>
        <p:xfrm>
          <a:off x="936509" y="3212976"/>
          <a:ext cx="60467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8" name="Equation" r:id="rId5" imgW="2565360" imgH="419040" progId="Equation.DSMT4">
                  <p:embed/>
                </p:oleObj>
              </mc:Choice>
              <mc:Fallback>
                <p:oleObj name="Equation" r:id="rId5" imgW="256536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509" y="3212976"/>
                        <a:ext cx="60467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812681"/>
              </p:ext>
            </p:extLst>
          </p:nvPr>
        </p:nvGraphicFramePr>
        <p:xfrm>
          <a:off x="893763" y="4508500"/>
          <a:ext cx="60769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9" name="Equation" r:id="rId7" imgW="2577960" imgH="419040" progId="Equation.DSMT4">
                  <p:embed/>
                </p:oleObj>
              </mc:Choice>
              <mc:Fallback>
                <p:oleObj name="Equation" r:id="rId7" imgW="2577960" imgH="419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508500"/>
                        <a:ext cx="60769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9513" y="53091"/>
            <a:ext cx="8640959" cy="2223781"/>
            <a:chOff x="107505" y="260649"/>
            <a:chExt cx="8712967" cy="2160240"/>
          </a:xfrm>
        </p:grpSpPr>
        <p:grpSp>
          <p:nvGrpSpPr>
            <p:cNvPr id="2" name="组合 1"/>
            <p:cNvGrpSpPr/>
            <p:nvPr/>
          </p:nvGrpSpPr>
          <p:grpSpPr>
            <a:xfrm>
              <a:off x="107505" y="260649"/>
              <a:ext cx="8712967" cy="2160240"/>
              <a:chOff x="107504" y="260648"/>
              <a:chExt cx="9073008" cy="2290977"/>
            </a:xfrm>
          </p:grpSpPr>
          <p:pic>
            <p:nvPicPr>
              <p:cNvPr id="28979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618" y="332655"/>
                <a:ext cx="8838894" cy="2218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矩形 3"/>
              <p:cNvSpPr/>
              <p:nvPr/>
            </p:nvSpPr>
            <p:spPr bwMode="auto">
              <a:xfrm>
                <a:off x="107504" y="260648"/>
                <a:ext cx="1296144" cy="504056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11-14</a:t>
                </a:r>
                <a:endParaRPr kumimoji="1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 bwMode="auto">
            <a:xfrm>
              <a:off x="4128874" y="1590952"/>
              <a:ext cx="2588015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  </a:t>
              </a:r>
              <a:r>
                <a:rPr kumimoji="1" lang="zh-CN" alt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且两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891806"/>
                </p:ext>
              </p:extLst>
            </p:nvPr>
          </p:nvGraphicFramePr>
          <p:xfrm>
            <a:off x="4139737" y="1581483"/>
            <a:ext cx="1776412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930" name="公式" r:id="rId4" imgW="787320" imgH="190440" progId="Equation.3">
                    <p:embed/>
                  </p:oleObj>
                </mc:Choice>
                <mc:Fallback>
                  <p:oleObj name="公式" r:id="rId4" imgW="7873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737" y="1581483"/>
                          <a:ext cx="1776412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97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23" y="1823812"/>
            <a:ext cx="4968552" cy="254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0634" y="2492896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点，未遮盖玻璃片之前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01040"/>
              </p:ext>
            </p:extLst>
          </p:nvPr>
        </p:nvGraphicFramePr>
        <p:xfrm>
          <a:off x="1071563" y="3068638"/>
          <a:ext cx="2063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31" name="公式" r:id="rId7" imgW="850680" imgH="215640" progId="Equation.3">
                  <p:embed/>
                </p:oleObj>
              </mc:Choice>
              <mc:Fallback>
                <p:oleObj name="公式" r:id="rId7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68638"/>
                        <a:ext cx="2063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3759423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遮盖玻璃片之后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460448"/>
              </p:ext>
            </p:extLst>
          </p:nvPr>
        </p:nvGraphicFramePr>
        <p:xfrm>
          <a:off x="669925" y="4426818"/>
          <a:ext cx="8035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32" name="公式" r:id="rId9" imgW="3314520" imgH="215640" progId="Equation.3">
                  <p:embed/>
                </p:oleObj>
              </mc:Choice>
              <mc:Fallback>
                <p:oleObj name="公式" r:id="rId9" imgW="3314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426818"/>
                        <a:ext cx="80359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475185"/>
              </p:ext>
            </p:extLst>
          </p:nvPr>
        </p:nvGraphicFramePr>
        <p:xfrm>
          <a:off x="827584" y="5085184"/>
          <a:ext cx="3448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33" name="公式" r:id="rId11" imgW="1422360" imgH="215640" progId="Equation.3">
                  <p:embed/>
                </p:oleObj>
              </mc:Choice>
              <mc:Fallback>
                <p:oleObj name="公式" r:id="rId11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85184"/>
                        <a:ext cx="34480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38301"/>
              </p:ext>
            </p:extLst>
          </p:nvPr>
        </p:nvGraphicFramePr>
        <p:xfrm>
          <a:off x="1100138" y="5692775"/>
          <a:ext cx="2832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34" name="公式" r:id="rId13" imgW="1168200" imgH="431640" progId="Equation.3">
                  <p:embed/>
                </p:oleObj>
              </mc:Choice>
              <mc:Fallback>
                <p:oleObj name="公式" r:id="rId13" imgW="116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5692775"/>
                        <a:ext cx="2832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2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9808"/>
            <a:ext cx="2768352" cy="294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79512" y="188640"/>
            <a:ext cx="8424936" cy="2160591"/>
            <a:chOff x="179512" y="188640"/>
            <a:chExt cx="8424936" cy="2160591"/>
          </a:xfrm>
        </p:grpSpPr>
        <p:sp>
          <p:nvSpPr>
            <p:cNvPr id="3" name="矩形 2"/>
            <p:cNvSpPr/>
            <p:nvPr/>
          </p:nvSpPr>
          <p:spPr bwMode="auto">
            <a:xfrm>
              <a:off x="259904" y="197024"/>
              <a:ext cx="1296144" cy="504056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rPr>
                <a:t>11-21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188640"/>
              <a:ext cx="8424936" cy="2160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/>
                <a:t>               </a:t>
              </a:r>
              <a:r>
                <a:rPr lang="zh-CN" altLang="en-US" sz="2800" dirty="0"/>
                <a:t>如</a:t>
              </a:r>
              <a:r>
                <a:rPr lang="zh-CN" altLang="en-US" sz="2800" dirty="0" smtClean="0"/>
                <a:t>图所示的干涉膨胀仪，已知样品的平均高度为                         用</a:t>
              </a:r>
              <a:r>
                <a:rPr lang="el-GR" altLang="zh-CN" sz="2800" dirty="0" smtClean="0">
                  <a:latin typeface="Times New Roman"/>
                  <a:cs typeface="Times New Roman"/>
                </a:rPr>
                <a:t>λ</a:t>
              </a:r>
              <a:r>
                <a:rPr lang="en-US" altLang="zh-CN" sz="2800" dirty="0" smtClean="0">
                  <a:latin typeface="Times New Roman"/>
                  <a:cs typeface="Times New Roman"/>
                </a:rPr>
                <a:t>=589.3nm</a:t>
              </a:r>
              <a:r>
                <a:rPr lang="zh-CN" altLang="en-US" sz="2800" dirty="0" smtClean="0">
                  <a:latin typeface="Times New Roman"/>
                  <a:cs typeface="Times New Roman"/>
                </a:rPr>
                <a:t>的单色光垂直照射。当温度由</a:t>
              </a:r>
              <a:r>
                <a:rPr lang="en-US" altLang="zh-CN" sz="2800" dirty="0">
                  <a:latin typeface="Times New Roman"/>
                  <a:cs typeface="Times New Roman"/>
                </a:rPr>
                <a:t> </a:t>
              </a:r>
              <a:r>
                <a:rPr lang="en-US" altLang="zh-CN" sz="2800" dirty="0" smtClean="0">
                  <a:latin typeface="Times New Roman"/>
                  <a:cs typeface="Times New Roman"/>
                </a:rPr>
                <a:t>         </a:t>
              </a:r>
              <a:r>
                <a:rPr lang="zh-CN" altLang="en-US" sz="2800" dirty="0" smtClean="0">
                  <a:latin typeface="Times New Roman"/>
                  <a:cs typeface="Times New Roman"/>
                </a:rPr>
                <a:t>上升至           时，看到有</a:t>
              </a:r>
              <a:r>
                <a:rPr lang="en-US" altLang="zh-CN" sz="2800" dirty="0" smtClean="0">
                  <a:latin typeface="Times New Roman"/>
                  <a:cs typeface="Times New Roman"/>
                </a:rPr>
                <a:t>20</a:t>
              </a:r>
              <a:r>
                <a:rPr lang="zh-CN" altLang="en-US" sz="2800" dirty="0" smtClean="0">
                  <a:latin typeface="Times New Roman"/>
                  <a:cs typeface="Times New Roman"/>
                </a:rPr>
                <a:t>条条纹移过，问样品的热膨胀系数为多少？</a:t>
              </a:r>
              <a:endParaRPr lang="zh-CN" altLang="en-US" sz="2800" dirty="0" smtClean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7589735"/>
                </p:ext>
              </p:extLst>
            </p:nvPr>
          </p:nvGraphicFramePr>
          <p:xfrm>
            <a:off x="1143291" y="761289"/>
            <a:ext cx="1916541" cy="509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59" name="Equation" r:id="rId4" imgW="812520" imgH="215640" progId="Equation.DSMT4">
                    <p:embed/>
                  </p:oleObj>
                </mc:Choice>
                <mc:Fallback>
                  <p:oleObj name="Equation" r:id="rId4" imgW="81252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43291" y="761289"/>
                          <a:ext cx="1916541" cy="5090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9055066"/>
                </p:ext>
              </p:extLst>
            </p:nvPr>
          </p:nvGraphicFramePr>
          <p:xfrm>
            <a:off x="1663216" y="1309688"/>
            <a:ext cx="92868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60" name="Equation" r:id="rId6" imgW="393480" imgH="177480" progId="Equation.DSMT4">
                    <p:embed/>
                  </p:oleObj>
                </mc:Choice>
                <mc:Fallback>
                  <p:oleObj name="Equation" r:id="rId6" imgW="393480" imgH="17748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216" y="1309688"/>
                          <a:ext cx="928687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980413"/>
                </p:ext>
              </p:extLst>
            </p:nvPr>
          </p:nvGraphicFramePr>
          <p:xfrm>
            <a:off x="3700463" y="1308100"/>
            <a:ext cx="95885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61" name="Equation" r:id="rId8" imgW="406080" imgH="177480" progId="Equation.DSMT4">
                    <p:embed/>
                  </p:oleObj>
                </mc:Choice>
                <mc:Fallback>
                  <p:oleObj name="Equation" r:id="rId8" imgW="406080" imgH="17748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463" y="1308100"/>
                          <a:ext cx="95885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01005"/>
              </p:ext>
            </p:extLst>
          </p:nvPr>
        </p:nvGraphicFramePr>
        <p:xfrm>
          <a:off x="1562065" y="2511807"/>
          <a:ext cx="26336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2" name="Equation" r:id="rId10" imgW="1117440" imgH="393480" progId="Equation.DSMT4">
                  <p:embed/>
                </p:oleObj>
              </mc:Choice>
              <mc:Fallback>
                <p:oleObj name="Equation" r:id="rId10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065" y="2511807"/>
                        <a:ext cx="26336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795110"/>
              </p:ext>
            </p:extLst>
          </p:nvPr>
        </p:nvGraphicFramePr>
        <p:xfrm>
          <a:off x="1023938" y="3983038"/>
          <a:ext cx="42497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3" name="Equation" r:id="rId12" imgW="1803240" imgH="393480" progId="Equation.DSMT4">
                  <p:embed/>
                </p:oleObj>
              </mc:Choice>
              <mc:Fallback>
                <p:oleObj name="Equation" r:id="rId12" imgW="180324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983038"/>
                        <a:ext cx="424973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9904" y="197024"/>
            <a:ext cx="1296144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11-22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9512" y="188640"/>
            <a:ext cx="8424936" cy="2677656"/>
            <a:chOff x="179512" y="188640"/>
            <a:chExt cx="8424936" cy="2677656"/>
          </a:xfrm>
        </p:grpSpPr>
        <p:sp>
          <p:nvSpPr>
            <p:cNvPr id="4" name="矩形 3"/>
            <p:cNvSpPr/>
            <p:nvPr/>
          </p:nvSpPr>
          <p:spPr>
            <a:xfrm>
              <a:off x="179512" y="188640"/>
              <a:ext cx="842493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/>
                <a:t>               在利用牛顿环测未知单色光波长的实验中，当用已知波长为</a:t>
              </a:r>
              <a:r>
                <a:rPr lang="en-US" altLang="zh-CN" sz="2800" dirty="0" smtClean="0"/>
                <a:t>589.3nm</a:t>
              </a:r>
              <a:r>
                <a:rPr lang="zh-CN" altLang="en-US" sz="2800" dirty="0" smtClean="0"/>
                <a:t>的钠黄光垂直照射时，测得第一和第四暗环的距离为                            ；当用波长未知的单色光垂直照射时，测得第一和第四暗环的距离为                               ，求该单色光的波长。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601957"/>
                </p:ext>
              </p:extLst>
            </p:nvPr>
          </p:nvGraphicFramePr>
          <p:xfrm>
            <a:off x="4211960" y="1257874"/>
            <a:ext cx="25749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590" name="Equation" r:id="rId3" imgW="1091880" imgH="203040" progId="Equation.DSMT4">
                    <p:embed/>
                  </p:oleObj>
                </mc:Choice>
                <mc:Fallback>
                  <p:oleObj name="Equation" r:id="rId3" imgW="1091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11960" y="1257874"/>
                          <a:ext cx="2574925" cy="479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524417"/>
                </p:ext>
              </p:extLst>
            </p:nvPr>
          </p:nvGraphicFramePr>
          <p:xfrm>
            <a:off x="967770" y="2251267"/>
            <a:ext cx="28448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591" name="Equation" r:id="rId5" imgW="1206360" imgH="203040" progId="Equation.DSMT4">
                    <p:embed/>
                  </p:oleObj>
                </mc:Choice>
                <mc:Fallback>
                  <p:oleObj name="Equation" r:id="rId5" imgW="1206360" imgH="20304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770" y="2251267"/>
                          <a:ext cx="28448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034639"/>
              </p:ext>
            </p:extLst>
          </p:nvPr>
        </p:nvGraphicFramePr>
        <p:xfrm>
          <a:off x="1259632" y="2996952"/>
          <a:ext cx="3024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2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2996952"/>
                        <a:ext cx="3024188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93911"/>
              </p:ext>
            </p:extLst>
          </p:nvPr>
        </p:nvGraphicFramePr>
        <p:xfrm>
          <a:off x="1331640" y="3789040"/>
          <a:ext cx="43418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3" name="Equation" r:id="rId9" imgW="1841400" imgH="228600" progId="Equation.DSMT4">
                  <p:embed/>
                </p:oleObj>
              </mc:Choice>
              <mc:Fallback>
                <p:oleObj name="Equation" r:id="rId9" imgW="18414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43418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1216"/>
              </p:ext>
            </p:extLst>
          </p:nvPr>
        </p:nvGraphicFramePr>
        <p:xfrm>
          <a:off x="1259632" y="4653136"/>
          <a:ext cx="4162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4" name="Equation" r:id="rId11" imgW="1765080" imgH="444240" progId="Equation.DSMT4">
                  <p:embed/>
                </p:oleObj>
              </mc:Choice>
              <mc:Fallback>
                <p:oleObj name="Equation" r:id="rId11" imgW="1765080" imgH="4442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653136"/>
                        <a:ext cx="4162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5888" y="197024"/>
            <a:ext cx="1317220" cy="5040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11-30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" y="188640"/>
            <a:ext cx="90010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               已知单缝宽度                          ，透镜焦距</a:t>
            </a:r>
            <a:r>
              <a:rPr lang="en-US" altLang="zh-CN" sz="2800" i="1" dirty="0" smtClean="0"/>
              <a:t>f</a:t>
            </a:r>
            <a:r>
              <a:rPr lang="en-US" altLang="zh-CN" sz="2800" dirty="0" smtClean="0"/>
              <a:t>=0.5 m</a:t>
            </a:r>
            <a:r>
              <a:rPr lang="zh-CN" altLang="en-US" sz="2800" dirty="0" smtClean="0"/>
              <a:t>，用                      和                     的单色平行光分别垂直照射，求这两种光的第一级明纹离屏中心的距离，以及这两条明纹之间的距离。若用每厘米刻有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条刻线的光栅代替这个单缝，则这两种单色光的第一级明纹分别距屏中心多远？这两条明纹之间的距离又是多少？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61956"/>
              </p:ext>
            </p:extLst>
          </p:nvPr>
        </p:nvGraphicFramePr>
        <p:xfrm>
          <a:off x="3574774" y="221655"/>
          <a:ext cx="237318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6" name="Equation" r:id="rId3" imgW="990360" imgH="203040" progId="Equation.DSMT4">
                  <p:embed/>
                </p:oleObj>
              </mc:Choice>
              <mc:Fallback>
                <p:oleObj name="Equation" r:id="rId3" imgW="990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4774" y="221655"/>
                        <a:ext cx="237318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80682"/>
              </p:ext>
            </p:extLst>
          </p:nvPr>
        </p:nvGraphicFramePr>
        <p:xfrm>
          <a:off x="528666" y="764704"/>
          <a:ext cx="1916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7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66" y="764704"/>
                        <a:ext cx="19161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327412"/>
              </p:ext>
            </p:extLst>
          </p:nvPr>
        </p:nvGraphicFramePr>
        <p:xfrm>
          <a:off x="2768374" y="756105"/>
          <a:ext cx="1946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8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74" y="756105"/>
                        <a:ext cx="19462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562972"/>
              </p:ext>
            </p:extLst>
          </p:nvPr>
        </p:nvGraphicFramePr>
        <p:xfrm>
          <a:off x="38100" y="3356992"/>
          <a:ext cx="36798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9" name="Equation" r:id="rId9" imgW="1536480" imgH="634680" progId="Equation.DSMT4">
                  <p:embed/>
                </p:oleObj>
              </mc:Choice>
              <mc:Fallback>
                <p:oleObj name="Equation" r:id="rId9" imgW="1536480" imgH="6346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3356992"/>
                        <a:ext cx="36798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89996"/>
              </p:ext>
            </p:extLst>
          </p:nvPr>
        </p:nvGraphicFramePr>
        <p:xfrm>
          <a:off x="3774381" y="3430017"/>
          <a:ext cx="498951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0" name="Equation" r:id="rId11" imgW="2082600" imgH="482400" progId="Equation.DSMT4">
                  <p:embed/>
                </p:oleObj>
              </mc:Choice>
              <mc:Fallback>
                <p:oleObj name="Equation" r:id="rId11" imgW="2082600" imgH="482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381" y="3430017"/>
                        <a:ext cx="4989512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17212"/>
              </p:ext>
            </p:extLst>
          </p:nvPr>
        </p:nvGraphicFramePr>
        <p:xfrm>
          <a:off x="225425" y="4995292"/>
          <a:ext cx="3741738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1" name="Equation" r:id="rId13" imgW="1562040" imgH="711000" progId="Equation.DSMT4">
                  <p:embed/>
                </p:oleObj>
              </mc:Choice>
              <mc:Fallback>
                <p:oleObj name="Equation" r:id="rId13" imgW="1562040" imgH="711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4995292"/>
                        <a:ext cx="3741738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923094"/>
              </p:ext>
            </p:extLst>
          </p:nvPr>
        </p:nvGraphicFramePr>
        <p:xfrm>
          <a:off x="4160838" y="5157217"/>
          <a:ext cx="471646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2" name="Equation" r:id="rId15" imgW="1968480" imgH="482400" progId="Equation.DSMT4">
                  <p:embed/>
                </p:oleObj>
              </mc:Choice>
              <mc:Fallback>
                <p:oleObj name="Equation" r:id="rId15" imgW="1968480" imgH="482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157217"/>
                        <a:ext cx="4716462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5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A 8">
        <a:dk1>
          <a:srgbClr val="000000"/>
        </a:dk1>
        <a:lt1>
          <a:srgbClr val="FFFFFF"/>
        </a:lt1>
        <a:dk2>
          <a:srgbClr val="FF3300"/>
        </a:dk2>
        <a:lt2>
          <a:srgbClr val="000000"/>
        </a:lt2>
        <a:accent1>
          <a:srgbClr val="0000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007300"/>
        </a:accent6>
        <a:hlink>
          <a:srgbClr val="FF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Designs\CDESIGNA.POT</Template>
  <TotalTime>9709</TotalTime>
  <Words>361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CDESIGNA</vt:lpstr>
      <vt:lpstr>MathType 6.0 Equation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生命科学学院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zyp</dc:creator>
  <cp:lastModifiedBy>陈殿勇</cp:lastModifiedBy>
  <cp:revision>457</cp:revision>
  <cp:lastPrinted>2018-11-08T07:45:26Z</cp:lastPrinted>
  <dcterms:created xsi:type="dcterms:W3CDTF">2001-10-18T05:55:54Z</dcterms:created>
  <dcterms:modified xsi:type="dcterms:W3CDTF">2020-12-07T05:25:19Z</dcterms:modified>
</cp:coreProperties>
</file>