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09" r:id="rId2"/>
    <p:sldId id="810" r:id="rId3"/>
    <p:sldId id="766" r:id="rId4"/>
    <p:sldId id="769" r:id="rId5"/>
    <p:sldId id="818" r:id="rId6"/>
    <p:sldId id="772" r:id="rId7"/>
    <p:sldId id="773" r:id="rId8"/>
    <p:sldId id="77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3399"/>
    <a:srgbClr val="006600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65275" autoAdjust="0"/>
  </p:normalViewPr>
  <p:slideViewPr>
    <p:cSldViewPr>
      <p:cViewPr varScale="1">
        <p:scale>
          <a:sx n="84" d="100"/>
          <a:sy n="84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9AEBD-65D8-4BAA-9548-96829CEF2B53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BC2A-34AC-42C4-8653-F2C5B632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image" Target="../media/image29.png"/><Relationship Id="rId21" Type="http://schemas.openxmlformats.org/officeDocument/2006/relationships/image" Target="../media/image25.wmf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0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4.wmf"/><Relationship Id="rId4" Type="http://schemas.openxmlformats.org/officeDocument/2006/relationships/image" Target="../media/image30.png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0.wmf"/><Relationship Id="rId3" Type="http://schemas.openxmlformats.org/officeDocument/2006/relationships/image" Target="../media/image43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55.png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50.wmf"/><Relationship Id="rId25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7.wmf"/><Relationship Id="rId24" Type="http://schemas.openxmlformats.org/officeDocument/2006/relationships/oleObject" Target="../embeddings/oleObject42.bin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7844"/>
            <a:ext cx="849883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64" y="1412776"/>
            <a:ext cx="343283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9" y="1987933"/>
            <a:ext cx="1881385" cy="43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00075"/>
            <a:ext cx="1610591" cy="48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12630"/>
            <a:ext cx="2928347" cy="46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95237"/>
            <a:ext cx="5463099" cy="47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554282"/>
              </p:ext>
            </p:extLst>
          </p:nvPr>
        </p:nvGraphicFramePr>
        <p:xfrm>
          <a:off x="1125603" y="4372330"/>
          <a:ext cx="3593513" cy="49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公式" r:id="rId9" imgW="1422360" imgH="215640" progId="Equation.3">
                  <p:embed/>
                </p:oleObj>
              </mc:Choice>
              <mc:Fallback>
                <p:oleObj name="公式" r:id="rId9" imgW="1422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603" y="4372330"/>
                        <a:ext cx="3593513" cy="496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95536" y="559144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13-16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16288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82" y="332656"/>
            <a:ext cx="887391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</a:rPr>
              <a:t>13-19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    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如图所示，使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1mol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氧气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(1)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由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等温地变到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(2)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由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等体地变到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，再由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C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等压地变到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，试分别计算氧气所做的功和吸收的热量。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91" y="1412776"/>
            <a:ext cx="3071813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480025"/>
              </p:ext>
            </p:extLst>
          </p:nvPr>
        </p:nvGraphicFramePr>
        <p:xfrm>
          <a:off x="655283" y="4077072"/>
          <a:ext cx="7157077" cy="1617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4" imgW="3035160" imgH="685800" progId="Equation.DSMT4">
                  <p:embed/>
                </p:oleObj>
              </mc:Choice>
              <mc:Fallback>
                <p:oleObj name="Equation" r:id="rId4" imgW="30351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283" y="4077072"/>
                        <a:ext cx="7157077" cy="1617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4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722" y="260648"/>
            <a:ext cx="84249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13-20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将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压强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1.01×10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氢气，经绝热压缩使体积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求压缩过程中气体所作的功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。（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氢气的摩尔热容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=1.41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45690"/>
              </p:ext>
            </p:extLst>
          </p:nvPr>
        </p:nvGraphicFramePr>
        <p:xfrm>
          <a:off x="1763688" y="1945398"/>
          <a:ext cx="2635175" cy="101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9" name="公式" r:id="rId3" imgW="1015920" imgH="419040" progId="Equation.3">
                  <p:embed/>
                </p:oleObj>
              </mc:Choice>
              <mc:Fallback>
                <p:oleObj name="公式" r:id="rId3" imgW="10159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945398"/>
                        <a:ext cx="2635175" cy="101244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736204"/>
              </p:ext>
            </p:extLst>
          </p:nvPr>
        </p:nvGraphicFramePr>
        <p:xfrm>
          <a:off x="1763688" y="3025518"/>
          <a:ext cx="18176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0" name="公式" r:id="rId5" imgW="812520" imgH="241200" progId="Equation.3">
                  <p:embed/>
                </p:oleObj>
              </mc:Choice>
              <mc:Fallback>
                <p:oleObj name="公式" r:id="rId5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025518"/>
                        <a:ext cx="18176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021" y="191683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679712"/>
              </p:ext>
            </p:extLst>
          </p:nvPr>
        </p:nvGraphicFramePr>
        <p:xfrm>
          <a:off x="1331640" y="4287019"/>
          <a:ext cx="18446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1" name="公式" r:id="rId7" imgW="711000" imgH="304560" progId="Equation.3">
                  <p:embed/>
                </p:oleObj>
              </mc:Choice>
              <mc:Fallback>
                <p:oleObj name="公式" r:id="rId7" imgW="711000" imgH="30456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87019"/>
                        <a:ext cx="18446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815352"/>
              </p:ext>
            </p:extLst>
          </p:nvPr>
        </p:nvGraphicFramePr>
        <p:xfrm>
          <a:off x="3096890" y="4077072"/>
          <a:ext cx="20097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2" name="公式" r:id="rId9" imgW="774360" imgH="419040" progId="Equation.3">
                  <p:embed/>
                </p:oleObj>
              </mc:Choice>
              <mc:Fallback>
                <p:oleObj name="公式" r:id="rId9" imgW="774360" imgH="41904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90" y="4077072"/>
                        <a:ext cx="20097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1540"/>
              </p:ext>
            </p:extLst>
          </p:nvPr>
        </p:nvGraphicFramePr>
        <p:xfrm>
          <a:off x="5076056" y="4277618"/>
          <a:ext cx="25352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3" name="公式" r:id="rId11" imgW="977760" imgH="304560" progId="Equation.3">
                  <p:embed/>
                </p:oleObj>
              </mc:Choice>
              <mc:Fallback>
                <p:oleObj name="公式" r:id="rId11" imgW="977760" imgH="30456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277618"/>
                        <a:ext cx="253523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698629"/>
              </p:ext>
            </p:extLst>
          </p:nvPr>
        </p:nvGraphicFramePr>
        <p:xfrm>
          <a:off x="1763688" y="5069706"/>
          <a:ext cx="3259137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4" name="公式" r:id="rId13" imgW="1257120" imgH="457200" progId="Equation.3">
                  <p:embed/>
                </p:oleObj>
              </mc:Choice>
              <mc:Fallback>
                <p:oleObj name="公式" r:id="rId13" imgW="1257120" imgH="4572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069706"/>
                        <a:ext cx="3259137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19664"/>
              </p:ext>
            </p:extLst>
          </p:nvPr>
        </p:nvGraphicFramePr>
        <p:xfrm>
          <a:off x="5148064" y="5060940"/>
          <a:ext cx="29972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5" name="公式" r:id="rId15" imgW="1155600" imgH="469800" progId="Equation.3">
                  <p:embed/>
                </p:oleObj>
              </mc:Choice>
              <mc:Fallback>
                <p:oleObj name="公式" r:id="rId15" imgW="1155600" imgH="4698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060940"/>
                        <a:ext cx="29972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28742"/>
              </p:ext>
            </p:extLst>
          </p:nvPr>
        </p:nvGraphicFramePr>
        <p:xfrm>
          <a:off x="4459237" y="1916113"/>
          <a:ext cx="3713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6" name="Equation" r:id="rId17" imgW="1574640" imgH="457200" progId="Equation.DSMT4">
                  <p:embed/>
                </p:oleObj>
              </mc:Choice>
              <mc:Fallback>
                <p:oleObj name="Equation" r:id="rId17" imgW="157464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37" y="1916113"/>
                        <a:ext cx="3713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8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10" y="1340768"/>
            <a:ext cx="2939802" cy="25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95536" y="44624"/>
            <a:ext cx="8280920" cy="1656184"/>
            <a:chOff x="395536" y="666320"/>
            <a:chExt cx="8377853" cy="1709642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77" y="692696"/>
              <a:ext cx="8208912" cy="168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1843570" y="1124744"/>
              <a:ext cx="1512168" cy="409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           试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144554"/>
                </p:ext>
              </p:extLst>
            </p:nvPr>
          </p:nvGraphicFramePr>
          <p:xfrm>
            <a:off x="1488811" y="1096683"/>
            <a:ext cx="1282989" cy="477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0" name="公式" r:id="rId5" imgW="558720" imgH="228600" progId="Equation.3">
                    <p:embed/>
                  </p:oleObj>
                </mc:Choice>
                <mc:Fallback>
                  <p:oleObj name="公式" r:id="rId5" imgW="55872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811" y="1096683"/>
                          <a:ext cx="1282989" cy="477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395536" y="666320"/>
              <a:ext cx="1152128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13-26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2664296" cy="248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75656" y="1700808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图如图，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169035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正循环，热机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1628800"/>
            <a:ext cx="1324733" cy="584775"/>
            <a:chOff x="179512" y="1628800"/>
            <a:chExt cx="1324733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179512" y="1628800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</a:rPr>
                <a:t>解：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9592" y="1681644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544" y="220486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988"/>
              </p:ext>
            </p:extLst>
          </p:nvPr>
        </p:nvGraphicFramePr>
        <p:xfrm>
          <a:off x="2934092" y="3285544"/>
          <a:ext cx="1971386" cy="4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1" name="公式" r:id="rId8" imgW="1054080" imgH="241200" progId="Equation.3">
                  <p:embed/>
                </p:oleObj>
              </mc:Choice>
              <mc:Fallback>
                <p:oleObj name="公式" r:id="rId8" imgW="1054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092" y="3285544"/>
                        <a:ext cx="1971386" cy="4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15616" y="3212976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，吸热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707543"/>
              </p:ext>
            </p:extLst>
          </p:nvPr>
        </p:nvGraphicFramePr>
        <p:xfrm>
          <a:off x="2935608" y="3888516"/>
          <a:ext cx="1969943" cy="45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2" name="公式" r:id="rId10" imgW="1054080" imgH="241200" progId="Equation.3">
                  <p:embed/>
                </p:oleObj>
              </mc:Choice>
              <mc:Fallback>
                <p:oleObj name="公式" r:id="rId10" imgW="1054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608" y="3888516"/>
                        <a:ext cx="1969943" cy="45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15616" y="3822720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热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798406"/>
              </p:ext>
            </p:extLst>
          </p:nvPr>
        </p:nvGraphicFramePr>
        <p:xfrm>
          <a:off x="4855255" y="3861048"/>
          <a:ext cx="1385455" cy="47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3" name="公式" r:id="rId12" imgW="711000" imgH="241200" progId="Equation.3">
                  <p:embed/>
                </p:oleObj>
              </mc:Choice>
              <mc:Fallback>
                <p:oleObj name="公式" r:id="rId12" imgW="711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55255" y="3861048"/>
                        <a:ext cx="1385455" cy="470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15616" y="4465648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热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413164"/>
              </p:ext>
            </p:extLst>
          </p:nvPr>
        </p:nvGraphicFramePr>
        <p:xfrm>
          <a:off x="2987824" y="4348519"/>
          <a:ext cx="3395806" cy="81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" name="公式" r:id="rId14" imgW="1790640" imgH="431640" progId="Equation.3">
                  <p:embed/>
                </p:oleObj>
              </mc:Choice>
              <mc:Fallback>
                <p:oleObj name="公式" r:id="rId14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348519"/>
                        <a:ext cx="3395806" cy="81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41568"/>
              </p:ext>
            </p:extLst>
          </p:nvPr>
        </p:nvGraphicFramePr>
        <p:xfrm>
          <a:off x="107504" y="5809656"/>
          <a:ext cx="171926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" name="公式" r:id="rId16" imgW="761760" imgH="431640" progId="Equation.3">
                  <p:embed/>
                </p:oleObj>
              </mc:Choice>
              <mc:Fallback>
                <p:oleObj name="公式" r:id="rId16" imgW="76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809656"/>
                        <a:ext cx="1719262" cy="84772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33846"/>
              </p:ext>
            </p:extLst>
          </p:nvPr>
        </p:nvGraphicFramePr>
        <p:xfrm>
          <a:off x="1732071" y="5797678"/>
          <a:ext cx="2232603" cy="87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" name="公式" r:id="rId18" imgW="990360" imgH="444240" progId="Equation.3">
                  <p:embed/>
                </p:oleObj>
              </mc:Choice>
              <mc:Fallback>
                <p:oleObj name="公式" r:id="rId18" imgW="9903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071" y="5797678"/>
                        <a:ext cx="2232603" cy="871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731110"/>
              </p:ext>
            </p:extLst>
          </p:nvPr>
        </p:nvGraphicFramePr>
        <p:xfrm>
          <a:off x="5004048" y="3295575"/>
          <a:ext cx="1163205" cy="4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" name="公式" r:id="rId20" imgW="622080" imgH="241200" progId="Equation.3">
                  <p:embed/>
                </p:oleObj>
              </mc:Choice>
              <mc:Fallback>
                <p:oleObj name="公式" r:id="rId20" imgW="622080" imgH="24120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295575"/>
                        <a:ext cx="1163205" cy="4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3865935" y="5806192"/>
            <a:ext cx="2650281" cy="772102"/>
            <a:chOff x="3865935" y="5518160"/>
            <a:chExt cx="2650281" cy="772102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7708790"/>
                </p:ext>
              </p:extLst>
            </p:nvPr>
          </p:nvGraphicFramePr>
          <p:xfrm>
            <a:off x="3865935" y="5518160"/>
            <a:ext cx="1345045" cy="772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8" name="公式" r:id="rId22" imgW="596880" imgH="393480" progId="Equation.3">
                    <p:embed/>
                  </p:oleObj>
                </mc:Choice>
                <mc:Fallback>
                  <p:oleObj name="公式" r:id="rId22" imgW="596880" imgH="393480" progId="Equation.3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935" y="5518160"/>
                          <a:ext cx="1345045" cy="772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920747"/>
                </p:ext>
              </p:extLst>
            </p:nvPr>
          </p:nvGraphicFramePr>
          <p:xfrm>
            <a:off x="5162079" y="5690421"/>
            <a:ext cx="1354137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9" name="公式" r:id="rId24" imgW="545760" imgH="177480" progId="Equation.3">
                    <p:embed/>
                  </p:oleObj>
                </mc:Choice>
                <mc:Fallback>
                  <p:oleObj name="公式" r:id="rId24" imgW="545760" imgH="177480" progId="Equation.3">
                    <p:embed/>
                    <p:pic>
                      <p:nvPicPr>
                        <p:cNvPr id="0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2079" y="5690421"/>
                          <a:ext cx="1354137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Box 29"/>
          <p:cNvSpPr txBox="1"/>
          <p:nvPr/>
        </p:nvSpPr>
        <p:spPr>
          <a:xfrm>
            <a:off x="1043608" y="2204864"/>
            <a:ext cx="53446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物态参量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/2, 2V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39088"/>
              </p:ext>
            </p:extLst>
          </p:nvPr>
        </p:nvGraphicFramePr>
        <p:xfrm>
          <a:off x="1187624" y="5165318"/>
          <a:ext cx="3464949" cy="49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" name="Equation" r:id="rId26" imgW="1777680" imgH="253800" progId="Equation.DSMT4">
                  <p:embed/>
                </p:oleObj>
              </mc:Choice>
              <mc:Fallback>
                <p:oleObj name="Equation" r:id="rId26" imgW="1777680" imgH="253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165318"/>
                        <a:ext cx="3464949" cy="495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8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2664296" cy="248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8285"/>
              </p:ext>
            </p:extLst>
          </p:nvPr>
        </p:nvGraphicFramePr>
        <p:xfrm>
          <a:off x="611560" y="1484784"/>
          <a:ext cx="6751205" cy="92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4" imgW="3149280" imgH="431640" progId="Equation.DSMT4">
                  <p:embed/>
                </p:oleObj>
              </mc:Choice>
              <mc:Fallback>
                <p:oleObj name="Equation" r:id="rId4" imgW="314928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84784"/>
                        <a:ext cx="6751205" cy="925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54644"/>
            <a:ext cx="53446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物态参量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/2, 2V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6371"/>
              </p:ext>
            </p:extLst>
          </p:nvPr>
        </p:nvGraphicFramePr>
        <p:xfrm>
          <a:off x="642078" y="2636912"/>
          <a:ext cx="52974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6" imgW="2717640" imgH="393480" progId="Equation.DSMT4">
                  <p:embed/>
                </p:oleObj>
              </mc:Choice>
              <mc:Fallback>
                <p:oleObj name="Equation" r:id="rId6" imgW="2717640" imgH="39348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78" y="2636912"/>
                        <a:ext cx="529748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216659"/>
              </p:ext>
            </p:extLst>
          </p:nvPr>
        </p:nvGraphicFramePr>
        <p:xfrm>
          <a:off x="755576" y="3933131"/>
          <a:ext cx="24003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Equation" r:id="rId8" imgW="1231560" imgH="431640" progId="Equation.DSMT4">
                  <p:embed/>
                </p:oleObj>
              </mc:Choice>
              <mc:Fallback>
                <p:oleObj name="Equation" r:id="rId8" imgW="123156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33131"/>
                        <a:ext cx="24003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4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9592" y="675112"/>
            <a:ext cx="7488832" cy="3179574"/>
            <a:chOff x="899592" y="980728"/>
            <a:chExt cx="7488832" cy="3179574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980728"/>
              <a:ext cx="7488832" cy="3179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4726480" y="2115272"/>
              <a:ext cx="692032" cy="43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600" b="1" dirty="0" smtClean="0">
                  <a:solidFill>
                    <a:schemeClr val="tx1"/>
                  </a:solidFill>
                </a:rPr>
                <a:t>反方</a:t>
              </a:r>
              <a:endParaRPr lang="zh-CN" altLang="en-US" sz="2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908384" y="620688"/>
            <a:ext cx="692032" cy="437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2280" y="5013176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44624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13-36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有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热容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理想气体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，从状态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）分别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经如图所示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过程，到达状态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。问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在这两个过程中气体的熵变各为多少？图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等温线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60506"/>
            <a:ext cx="4355114" cy="252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177281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26946"/>
              </p:ext>
            </p:extLst>
          </p:nvPr>
        </p:nvGraphicFramePr>
        <p:xfrm>
          <a:off x="965314" y="1853129"/>
          <a:ext cx="3023465" cy="75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公式" r:id="rId4" imgW="1447560" imgH="393480" progId="Equation.3">
                  <p:embed/>
                </p:oleObj>
              </mc:Choice>
              <mc:Fallback>
                <p:oleObj name="公式" r:id="rId4" imgW="1447560" imgH="39348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314" y="1853129"/>
                        <a:ext cx="3023465" cy="753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54401"/>
              </p:ext>
            </p:extLst>
          </p:nvPr>
        </p:nvGraphicFramePr>
        <p:xfrm>
          <a:off x="658380" y="4340635"/>
          <a:ext cx="2944091" cy="75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公式" r:id="rId6" imgW="1409400" imgH="393480" progId="Equation.3">
                  <p:embed/>
                </p:oleObj>
              </mc:Choice>
              <mc:Fallback>
                <p:oleObj name="公式" r:id="rId6" imgW="1409400" imgH="393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80" y="4340635"/>
                        <a:ext cx="2944091" cy="753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234267"/>
              </p:ext>
            </p:extLst>
          </p:nvPr>
        </p:nvGraphicFramePr>
        <p:xfrm>
          <a:off x="1475656" y="5048344"/>
          <a:ext cx="3394364" cy="826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公式" r:id="rId8" imgW="1625400" imgH="431640" progId="Equation.3">
                  <p:embed/>
                </p:oleObj>
              </mc:Choice>
              <mc:Fallback>
                <p:oleObj name="公式" r:id="rId8" imgW="1625400" imgH="4316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048344"/>
                        <a:ext cx="3394364" cy="826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53534"/>
              </p:ext>
            </p:extLst>
          </p:nvPr>
        </p:nvGraphicFramePr>
        <p:xfrm>
          <a:off x="4884738" y="5050408"/>
          <a:ext cx="30480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5" name="公式" r:id="rId10" imgW="1460160" imgH="431640" progId="Equation.3">
                  <p:embed/>
                </p:oleObj>
              </mc:Choice>
              <mc:Fallback>
                <p:oleObj name="公式" r:id="rId10" imgW="1460160" imgH="43164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5050408"/>
                        <a:ext cx="30480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60790"/>
              </p:ext>
            </p:extLst>
          </p:nvPr>
        </p:nvGraphicFramePr>
        <p:xfrm>
          <a:off x="1809146" y="3394144"/>
          <a:ext cx="3050886" cy="826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6" name="公式" r:id="rId12" imgW="1460160" imgH="431640" progId="Equation.3">
                  <p:embed/>
                </p:oleObj>
              </mc:Choice>
              <mc:Fallback>
                <p:oleObj name="公式" r:id="rId12" imgW="1460160" imgH="4316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146" y="3394144"/>
                        <a:ext cx="3050886" cy="826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16061"/>
              </p:ext>
            </p:extLst>
          </p:nvPr>
        </p:nvGraphicFramePr>
        <p:xfrm>
          <a:off x="1475656" y="5877272"/>
          <a:ext cx="30495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7" name="公式" r:id="rId14" imgW="1460160" imgH="431640" progId="Equation.3">
                  <p:embed/>
                </p:oleObj>
              </mc:Choice>
              <mc:Fallback>
                <p:oleObj name="公式" r:id="rId14" imgW="1460160" imgH="43164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877272"/>
                        <a:ext cx="30495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4227"/>
              </p:ext>
            </p:extLst>
          </p:nvPr>
        </p:nvGraphicFramePr>
        <p:xfrm>
          <a:off x="1782763" y="2590800"/>
          <a:ext cx="30765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公式" r:id="rId16" imgW="1473120" imgH="431640" progId="Equation.3">
                  <p:embed/>
                </p:oleObj>
              </mc:Choice>
              <mc:Fallback>
                <p:oleObj name="公式" r:id="rId16" imgW="1473120" imgH="4316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590800"/>
                        <a:ext cx="30765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0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16632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13-37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气缸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0.1mol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氧气，（视为刚性分子的理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想气体），作如图所示的循环过程，其中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为等温过程，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为等体过程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为绝热过程．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该循环的效率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从状态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到状态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，氧气的熵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27" y="2204864"/>
            <a:ext cx="2920677" cy="233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79512" y="2276872"/>
            <a:ext cx="1396741" cy="595228"/>
            <a:chOff x="179512" y="2276872"/>
            <a:chExt cx="1396741" cy="595228"/>
          </a:xfrm>
        </p:grpSpPr>
        <p:sp>
          <p:nvSpPr>
            <p:cNvPr id="5" name="TextBox 4"/>
            <p:cNvSpPr txBox="1"/>
            <p:nvPr/>
          </p:nvSpPr>
          <p:spPr>
            <a:xfrm>
              <a:off x="179512" y="2276872"/>
              <a:ext cx="1008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00"/>
                  </a:solidFill>
                </a:rPr>
                <a:t>解：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234888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50874" y="2384140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，吸热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931967"/>
              </p:ext>
            </p:extLst>
          </p:nvPr>
        </p:nvGraphicFramePr>
        <p:xfrm>
          <a:off x="3203848" y="3115592"/>
          <a:ext cx="2349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1" name="公式" r:id="rId4" imgW="1257120" imgH="253800" progId="Equation.3">
                  <p:embed/>
                </p:oleObj>
              </mc:Choice>
              <mc:Fallback>
                <p:oleObj name="公式" r:id="rId4" imgW="125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115592"/>
                        <a:ext cx="23495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40303" y="312180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热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912359"/>
              </p:ext>
            </p:extLst>
          </p:nvPr>
        </p:nvGraphicFramePr>
        <p:xfrm>
          <a:off x="3347864" y="4509120"/>
          <a:ext cx="51292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2" name="公式" r:id="rId6" imgW="2743200" imgH="469800" progId="Equation.3">
                  <p:embed/>
                </p:oleObj>
              </mc:Choice>
              <mc:Fallback>
                <p:oleObj name="公式" r:id="rId6" imgW="2743200" imgH="4698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509120"/>
                        <a:ext cx="512921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203848" y="2290843"/>
            <a:ext cx="3011463" cy="809625"/>
            <a:chOff x="3203848" y="2290843"/>
            <a:chExt cx="3011463" cy="809625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5195878"/>
                </p:ext>
              </p:extLst>
            </p:nvPr>
          </p:nvGraphicFramePr>
          <p:xfrm>
            <a:off x="3203848" y="2290843"/>
            <a:ext cx="1852612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3" name="公式" r:id="rId8" imgW="990360" imgH="431640" progId="Equation.3">
                    <p:embed/>
                  </p:oleObj>
                </mc:Choice>
                <mc:Fallback>
                  <p:oleObj name="公式" r:id="rId8" imgW="9903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2290843"/>
                          <a:ext cx="1852612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48466"/>
                </p:ext>
              </p:extLst>
            </p:nvPr>
          </p:nvGraphicFramePr>
          <p:xfrm>
            <a:off x="5004048" y="2501688"/>
            <a:ext cx="12112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4" name="公式" r:id="rId10" imgW="647640" imgH="177480" progId="Equation.3">
                    <p:embed/>
                  </p:oleObj>
                </mc:Choice>
                <mc:Fallback>
                  <p:oleObj name="公式" r:id="rId10" imgW="647640" imgH="177480" progId="Equation.3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501688"/>
                          <a:ext cx="1211263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176393"/>
              </p:ext>
            </p:extLst>
          </p:nvPr>
        </p:nvGraphicFramePr>
        <p:xfrm>
          <a:off x="3308499" y="3782210"/>
          <a:ext cx="1889125" cy="51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5" name="公式" r:id="rId12" imgW="977760" imgH="253800" progId="Equation.3">
                  <p:embed/>
                </p:oleObj>
              </mc:Choice>
              <mc:Fallback>
                <p:oleObj name="公式" r:id="rId12" imgW="97776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499" y="3782210"/>
                        <a:ext cx="1889125" cy="510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47664" y="3737502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绝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热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562477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636261"/>
              </p:ext>
            </p:extLst>
          </p:nvPr>
        </p:nvGraphicFramePr>
        <p:xfrm>
          <a:off x="755576" y="5589463"/>
          <a:ext cx="13779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6" name="公式" r:id="rId14" imgW="736560" imgH="393480" progId="Equation.3">
                  <p:embed/>
                </p:oleObj>
              </mc:Choice>
              <mc:Fallback>
                <p:oleObj name="公式" r:id="rId14" imgW="736560" imgH="3934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89463"/>
                        <a:ext cx="13779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22662"/>
              </p:ext>
            </p:extLst>
          </p:nvPr>
        </p:nvGraphicFramePr>
        <p:xfrm>
          <a:off x="2123728" y="5589463"/>
          <a:ext cx="1520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" name="公式" r:id="rId16" imgW="812520" imgH="431640" progId="Equation.3">
                  <p:embed/>
                </p:oleObj>
              </mc:Choice>
              <mc:Fallback>
                <p:oleObj name="公式" r:id="rId16" imgW="812520" imgH="431640" progId="Equation.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589463"/>
                        <a:ext cx="15208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970603"/>
              </p:ext>
            </p:extLst>
          </p:nvPr>
        </p:nvGraphicFramePr>
        <p:xfrm>
          <a:off x="618967" y="4437112"/>
          <a:ext cx="26003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公式" r:id="rId18" imgW="1346040" imgH="507960" progId="Equation.3">
                  <p:embed/>
                </p:oleObj>
              </mc:Choice>
              <mc:Fallback>
                <p:oleObj name="公式" r:id="rId18" imgW="1346040" imgH="50796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7" y="4437112"/>
                        <a:ext cx="26003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261523"/>
              </p:ext>
            </p:extLst>
          </p:nvPr>
        </p:nvGraphicFramePr>
        <p:xfrm>
          <a:off x="4211960" y="5594836"/>
          <a:ext cx="23272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9" name="公式" r:id="rId20" imgW="1244520" imgH="393480" progId="Equation.3">
                  <p:embed/>
                </p:oleObj>
              </mc:Choice>
              <mc:Fallback>
                <p:oleObj name="公式" r:id="rId20" imgW="1244520" imgH="393480" progId="Equation.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594836"/>
                        <a:ext cx="23272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280718"/>
              </p:ext>
            </p:extLst>
          </p:nvPr>
        </p:nvGraphicFramePr>
        <p:xfrm>
          <a:off x="6516216" y="5589240"/>
          <a:ext cx="12128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公式" r:id="rId22" imgW="647640" imgH="431640" progId="Equation.3">
                  <p:embed/>
                </p:oleObj>
              </mc:Choice>
              <mc:Fallback>
                <p:oleObj name="公式" r:id="rId22" imgW="647640" imgH="43164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589240"/>
                        <a:ext cx="12128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67498"/>
              </p:ext>
            </p:extLst>
          </p:nvPr>
        </p:nvGraphicFramePr>
        <p:xfrm>
          <a:off x="7697828" y="5769468"/>
          <a:ext cx="1410676" cy="346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1" name="Equation" r:id="rId24" imgW="723600" imgH="177480" progId="Equation.DSMT4">
                  <p:embed/>
                </p:oleObj>
              </mc:Choice>
              <mc:Fallback>
                <p:oleObj name="Equation" r:id="rId24" imgW="723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697828" y="5769468"/>
                        <a:ext cx="1410676" cy="346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0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24103</TotalTime>
  <Words>293</Words>
  <Application>Microsoft Office PowerPoint</Application>
  <PresentationFormat>全屏显示(4:3)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liuch</dc:creator>
  <cp:lastModifiedBy>陈殿勇</cp:lastModifiedBy>
  <cp:revision>487</cp:revision>
  <dcterms:modified xsi:type="dcterms:W3CDTF">2020-12-23T23:57:29Z</dcterms:modified>
</cp:coreProperties>
</file>