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746" r:id="rId2"/>
    <p:sldId id="888" r:id="rId3"/>
    <p:sldId id="858" r:id="rId4"/>
    <p:sldId id="872" r:id="rId5"/>
    <p:sldId id="887" r:id="rId6"/>
    <p:sldId id="860" r:id="rId7"/>
    <p:sldId id="873" r:id="rId8"/>
    <p:sldId id="869" r:id="rId9"/>
    <p:sldId id="889" r:id="rId10"/>
    <p:sldId id="890" r:id="rId11"/>
    <p:sldId id="891" r:id="rId12"/>
    <p:sldId id="892" r:id="rId13"/>
    <p:sldId id="893" r:id="rId14"/>
    <p:sldId id="894" r:id="rId15"/>
    <p:sldId id="895" r:id="rId16"/>
    <p:sldId id="896" r:id="rId17"/>
    <p:sldId id="897" r:id="rId18"/>
    <p:sldId id="898" r:id="rId19"/>
    <p:sldId id="899" r:id="rId20"/>
    <p:sldId id="900" r:id="rId21"/>
    <p:sldId id="901" r:id="rId22"/>
    <p:sldId id="902" r:id="rId23"/>
    <p:sldId id="903" r:id="rId24"/>
    <p:sldId id="904" r:id="rId25"/>
    <p:sldId id="905" r:id="rId26"/>
    <p:sldId id="906" r:id="rId27"/>
    <p:sldId id="907" r:id="rId28"/>
    <p:sldId id="908" r:id="rId29"/>
    <p:sldId id="909" r:id="rId30"/>
    <p:sldId id="910" r:id="rId31"/>
    <p:sldId id="911" r:id="rId32"/>
    <p:sldId id="912" r:id="rId33"/>
    <p:sldId id="913" r:id="rId34"/>
    <p:sldId id="914" r:id="rId35"/>
    <p:sldId id="915" r:id="rId36"/>
    <p:sldId id="916" r:id="rId37"/>
    <p:sldId id="917"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F81BD"/>
    <a:srgbClr val="FFFF99"/>
    <a:srgbClr val="CBCBCB"/>
    <a:srgbClr val="BEBEBE"/>
    <a:srgbClr val="006600"/>
    <a:srgbClr val="FFC000"/>
    <a:srgbClr val="FF3399"/>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9023" autoAdjust="0"/>
  </p:normalViewPr>
  <p:slideViewPr>
    <p:cSldViewPr>
      <p:cViewPr>
        <p:scale>
          <a:sx n="75" d="100"/>
          <a:sy n="75" d="100"/>
        </p:scale>
        <p:origin x="-58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4.wmf"/><Relationship Id="rId3" Type="http://schemas.openxmlformats.org/officeDocument/2006/relationships/image" Target="../media/image4.wmf"/><Relationship Id="rId7" Type="http://schemas.openxmlformats.org/officeDocument/2006/relationships/image" Target="../media/image8.wmf"/><Relationship Id="rId12" Type="http://schemas.openxmlformats.org/officeDocument/2006/relationships/image" Target="../media/image13.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4.wmf"/><Relationship Id="rId18" Type="http://schemas.openxmlformats.org/officeDocument/2006/relationships/image" Target="../media/image29.wmf"/><Relationship Id="rId3" Type="http://schemas.openxmlformats.org/officeDocument/2006/relationships/image" Target="../media/image16.wmf"/><Relationship Id="rId7" Type="http://schemas.openxmlformats.org/officeDocument/2006/relationships/image" Target="../media/image18.wmf"/><Relationship Id="rId12" Type="http://schemas.openxmlformats.org/officeDocument/2006/relationships/image" Target="../media/image23.wmf"/><Relationship Id="rId17" Type="http://schemas.openxmlformats.org/officeDocument/2006/relationships/image" Target="../media/image28.wmf"/><Relationship Id="rId2" Type="http://schemas.openxmlformats.org/officeDocument/2006/relationships/image" Target="../media/image3.wmf"/><Relationship Id="rId16" Type="http://schemas.openxmlformats.org/officeDocument/2006/relationships/image" Target="../media/image27.wmf"/><Relationship Id="rId1" Type="http://schemas.openxmlformats.org/officeDocument/2006/relationships/image" Target="../media/image15.wmf"/><Relationship Id="rId6" Type="http://schemas.openxmlformats.org/officeDocument/2006/relationships/image" Target="../media/image9.wmf"/><Relationship Id="rId11" Type="http://schemas.openxmlformats.org/officeDocument/2006/relationships/image" Target="../media/image22.wmf"/><Relationship Id="rId5" Type="http://schemas.openxmlformats.org/officeDocument/2006/relationships/image" Target="../media/image17.wmf"/><Relationship Id="rId15" Type="http://schemas.openxmlformats.org/officeDocument/2006/relationships/image" Target="../media/image26.wmf"/><Relationship Id="rId10" Type="http://schemas.openxmlformats.org/officeDocument/2006/relationships/image" Target="../media/image21.wmf"/><Relationship Id="rId4" Type="http://schemas.openxmlformats.org/officeDocument/2006/relationships/image" Target="../media/image8.wmf"/><Relationship Id="rId9" Type="http://schemas.openxmlformats.org/officeDocument/2006/relationships/image" Target="../media/image20.wmf"/><Relationship Id="rId14" Type="http://schemas.openxmlformats.org/officeDocument/2006/relationships/image" Target="../media/image2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image" Target="../media/image88.emf"/><Relationship Id="rId7" Type="http://schemas.openxmlformats.org/officeDocument/2006/relationships/image" Target="../media/image92.emf"/><Relationship Id="rId12" Type="http://schemas.openxmlformats.org/officeDocument/2006/relationships/image" Target="../media/image97.emf"/><Relationship Id="rId2" Type="http://schemas.openxmlformats.org/officeDocument/2006/relationships/image" Target="../media/image87.emf"/><Relationship Id="rId1" Type="http://schemas.openxmlformats.org/officeDocument/2006/relationships/image" Target="../media/image86.emf"/><Relationship Id="rId6" Type="http://schemas.openxmlformats.org/officeDocument/2006/relationships/image" Target="../media/image91.emf"/><Relationship Id="rId11" Type="http://schemas.openxmlformats.org/officeDocument/2006/relationships/image" Target="../media/image96.emf"/><Relationship Id="rId5" Type="http://schemas.openxmlformats.org/officeDocument/2006/relationships/image" Target="../media/image90.emf"/><Relationship Id="rId10" Type="http://schemas.openxmlformats.org/officeDocument/2006/relationships/image" Target="../media/image95.emf"/><Relationship Id="rId4" Type="http://schemas.openxmlformats.org/officeDocument/2006/relationships/image" Target="../media/image89.emf"/><Relationship Id="rId9" Type="http://schemas.openxmlformats.org/officeDocument/2006/relationships/image" Target="../media/image94.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wmf"/><Relationship Id="rId1" Type="http://schemas.openxmlformats.org/officeDocument/2006/relationships/image" Target="../media/image102.wmf"/><Relationship Id="rId5" Type="http://schemas.openxmlformats.org/officeDocument/2006/relationships/image" Target="../media/image38.wmf"/><Relationship Id="rId4" Type="http://schemas.openxmlformats.org/officeDocument/2006/relationships/image" Target="../media/image10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9.wmf"/><Relationship Id="rId1" Type="http://schemas.openxmlformats.org/officeDocument/2006/relationships/image" Target="../media/image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13.wmf"/><Relationship Id="rId7" Type="http://schemas.openxmlformats.org/officeDocument/2006/relationships/image" Target="../media/image38.wmf"/><Relationship Id="rId2" Type="http://schemas.openxmlformats.org/officeDocument/2006/relationships/image" Target="../media/image12.wmf"/><Relationship Id="rId1" Type="http://schemas.openxmlformats.org/officeDocument/2006/relationships/image" Target="../media/image34.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9" Type="http://schemas.openxmlformats.org/officeDocument/2006/relationships/image" Target="../media/image4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9"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9AEBD-65D8-4BAA-9548-96829CEF2B53}" type="datetimeFigureOut">
              <a:rPr lang="zh-CN" altLang="en-US" smtClean="0"/>
              <a:t>2021-1-10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A5BC2A-34AC-42C4-8653-F2C5B6325A27}" type="slidenum">
              <a:rPr lang="zh-CN" altLang="en-US" smtClean="0"/>
              <a:t>‹#›</a:t>
            </a:fld>
            <a:endParaRPr lang="zh-CN" altLang="en-US"/>
          </a:p>
        </p:txBody>
      </p:sp>
    </p:spTree>
    <p:extLst>
      <p:ext uri="{BB962C8B-B14F-4D97-AF65-F5344CB8AC3E}">
        <p14:creationId xmlns:p14="http://schemas.microsoft.com/office/powerpoint/2010/main" val="26662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2021-1-10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wmf"/><Relationship Id="rId5" Type="http://schemas.openxmlformats.org/officeDocument/2006/relationships/oleObject" Target="../embeddings/oleObject62.bin"/><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wmf"/><Relationship Id="rId5" Type="http://schemas.openxmlformats.org/officeDocument/2006/relationships/oleObject" Target="../embeddings/oleObject64.bin"/><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58.wmf"/></Relationships>
</file>

<file path=ppt/slides/_rels/slide1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8.wmf"/><Relationship Id="rId4" Type="http://schemas.openxmlformats.org/officeDocument/2006/relationships/oleObject" Target="../embeddings/oleObject66.bin"/></Relationships>
</file>

<file path=ppt/slides/_rels/slide15.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1.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68.bin"/><Relationship Id="rId5" Type="http://schemas.openxmlformats.org/officeDocument/2006/relationships/image" Target="../media/image60.wmf"/><Relationship Id="rId4" Type="http://schemas.openxmlformats.org/officeDocument/2006/relationships/oleObject" Target="../embeddings/oleObject6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30.wmf"/><Relationship Id="rId4" Type="http://schemas.openxmlformats.org/officeDocument/2006/relationships/oleObject" Target="../embeddings/oleObject69.bin"/></Relationships>
</file>

<file path=ppt/slides/_rels/slide18.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68.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5.w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73.bin"/></Relationships>
</file>

<file path=ppt/slides/_rels/slide19.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0.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78.bin"/></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26" Type="http://schemas.openxmlformats.org/officeDocument/2006/relationships/image" Target="../media/image13.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7.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24" Type="http://schemas.openxmlformats.org/officeDocument/2006/relationships/image" Target="../media/image12.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4.wmf"/><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image" Target="../media/image11.wmf"/><Relationship Id="rId27" Type="http://schemas.openxmlformats.org/officeDocument/2006/relationships/oleObject" Target="../embeddings/oleObject13.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7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7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4.wmf"/><Relationship Id="rId5" Type="http://schemas.openxmlformats.org/officeDocument/2006/relationships/oleObject" Target="../embeddings/oleObject83.bin"/><Relationship Id="rId4" Type="http://schemas.openxmlformats.org/officeDocument/2006/relationships/image" Target="../media/image7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3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1.wmf"/></Relationships>
</file>

<file path=ppt/slides/_rels/slide2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76.wmf"/><Relationship Id="rId4" Type="http://schemas.openxmlformats.org/officeDocument/2006/relationships/oleObject" Target="../embeddings/oleObject86.bin"/></Relationships>
</file>

<file path=ppt/slides/_rels/slide26.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88.bin"/><Relationship Id="rId5" Type="http://schemas.openxmlformats.org/officeDocument/2006/relationships/image" Target="../media/image41.wmf"/><Relationship Id="rId4" Type="http://schemas.openxmlformats.org/officeDocument/2006/relationships/oleObject" Target="../embeddings/oleObject87.bin"/></Relationships>
</file>

<file path=ppt/slides/_rels/slide27.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8.xml.rels><?xml version="1.0" encoding="UTF-8" standalone="yes"?>
<Relationships xmlns="http://schemas.openxmlformats.org/package/2006/relationships"><Relationship Id="rId8" Type="http://schemas.openxmlformats.org/officeDocument/2006/relationships/image" Target="../media/image88.emf"/><Relationship Id="rId13" Type="http://schemas.openxmlformats.org/officeDocument/2006/relationships/oleObject" Target="../embeddings/oleObject94.bin"/><Relationship Id="rId18" Type="http://schemas.openxmlformats.org/officeDocument/2006/relationships/image" Target="../media/image93.emf"/><Relationship Id="rId26" Type="http://schemas.openxmlformats.org/officeDocument/2006/relationships/image" Target="../media/image97.emf"/><Relationship Id="rId3" Type="http://schemas.openxmlformats.org/officeDocument/2006/relationships/oleObject" Target="../embeddings/oleObject89.bin"/><Relationship Id="rId21" Type="http://schemas.openxmlformats.org/officeDocument/2006/relationships/oleObject" Target="../embeddings/oleObject98.bin"/><Relationship Id="rId7" Type="http://schemas.openxmlformats.org/officeDocument/2006/relationships/oleObject" Target="../embeddings/oleObject91.bin"/><Relationship Id="rId12" Type="http://schemas.openxmlformats.org/officeDocument/2006/relationships/image" Target="../media/image90.emf"/><Relationship Id="rId17" Type="http://schemas.openxmlformats.org/officeDocument/2006/relationships/oleObject" Target="../embeddings/oleObject96.bin"/><Relationship Id="rId25" Type="http://schemas.openxmlformats.org/officeDocument/2006/relationships/oleObject" Target="../embeddings/oleObject100.bin"/><Relationship Id="rId2" Type="http://schemas.openxmlformats.org/officeDocument/2006/relationships/slideLayout" Target="../slideLayouts/slideLayout7.xml"/><Relationship Id="rId16" Type="http://schemas.openxmlformats.org/officeDocument/2006/relationships/image" Target="../media/image92.emf"/><Relationship Id="rId20" Type="http://schemas.openxmlformats.org/officeDocument/2006/relationships/image" Target="../media/image94.emf"/><Relationship Id="rId1" Type="http://schemas.openxmlformats.org/officeDocument/2006/relationships/vmlDrawing" Target="../drawings/vmlDrawing23.vml"/><Relationship Id="rId6" Type="http://schemas.openxmlformats.org/officeDocument/2006/relationships/image" Target="../media/image87.emf"/><Relationship Id="rId11" Type="http://schemas.openxmlformats.org/officeDocument/2006/relationships/oleObject" Target="../embeddings/oleObject93.bin"/><Relationship Id="rId24" Type="http://schemas.openxmlformats.org/officeDocument/2006/relationships/image" Target="../media/image96.emf"/><Relationship Id="rId5" Type="http://schemas.openxmlformats.org/officeDocument/2006/relationships/oleObject" Target="../embeddings/oleObject90.bin"/><Relationship Id="rId15" Type="http://schemas.openxmlformats.org/officeDocument/2006/relationships/oleObject" Target="../embeddings/oleObject95.bin"/><Relationship Id="rId23" Type="http://schemas.openxmlformats.org/officeDocument/2006/relationships/oleObject" Target="../embeddings/oleObject99.bin"/><Relationship Id="rId10" Type="http://schemas.openxmlformats.org/officeDocument/2006/relationships/image" Target="../media/image89.emf"/><Relationship Id="rId19" Type="http://schemas.openxmlformats.org/officeDocument/2006/relationships/oleObject" Target="../embeddings/oleObject97.bin"/><Relationship Id="rId4" Type="http://schemas.openxmlformats.org/officeDocument/2006/relationships/image" Target="../media/image86.emf"/><Relationship Id="rId9" Type="http://schemas.openxmlformats.org/officeDocument/2006/relationships/oleObject" Target="../embeddings/oleObject92.bin"/><Relationship Id="rId14" Type="http://schemas.openxmlformats.org/officeDocument/2006/relationships/image" Target="../media/image91.emf"/><Relationship Id="rId22" Type="http://schemas.openxmlformats.org/officeDocument/2006/relationships/image" Target="../media/image9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3" Type="http://schemas.openxmlformats.org/officeDocument/2006/relationships/oleObject" Target="../embeddings/oleObject19.bin"/><Relationship Id="rId18" Type="http://schemas.openxmlformats.org/officeDocument/2006/relationships/image" Target="../media/image19.wmf"/><Relationship Id="rId26" Type="http://schemas.openxmlformats.org/officeDocument/2006/relationships/image" Target="../media/image23.wmf"/><Relationship Id="rId21" Type="http://schemas.openxmlformats.org/officeDocument/2006/relationships/oleObject" Target="../embeddings/oleObject23.bin"/><Relationship Id="rId34" Type="http://schemas.openxmlformats.org/officeDocument/2006/relationships/image" Target="../media/image27.wmf"/><Relationship Id="rId7" Type="http://schemas.openxmlformats.org/officeDocument/2006/relationships/oleObject" Target="../embeddings/oleObject16.bin"/><Relationship Id="rId12" Type="http://schemas.openxmlformats.org/officeDocument/2006/relationships/image" Target="../media/image17.wmf"/><Relationship Id="rId17" Type="http://schemas.openxmlformats.org/officeDocument/2006/relationships/oleObject" Target="../embeddings/oleObject21.bin"/><Relationship Id="rId25" Type="http://schemas.openxmlformats.org/officeDocument/2006/relationships/oleObject" Target="../embeddings/oleObject25.bin"/><Relationship Id="rId33" Type="http://schemas.openxmlformats.org/officeDocument/2006/relationships/oleObject" Target="../embeddings/oleObject29.bin"/><Relationship Id="rId38" Type="http://schemas.openxmlformats.org/officeDocument/2006/relationships/image" Target="../media/image29.wmf"/><Relationship Id="rId2" Type="http://schemas.openxmlformats.org/officeDocument/2006/relationships/slideLayout" Target="../slideLayouts/slideLayout7.xml"/><Relationship Id="rId16" Type="http://schemas.openxmlformats.org/officeDocument/2006/relationships/image" Target="../media/image18.wmf"/><Relationship Id="rId20" Type="http://schemas.openxmlformats.org/officeDocument/2006/relationships/image" Target="../media/image20.wmf"/><Relationship Id="rId29" Type="http://schemas.openxmlformats.org/officeDocument/2006/relationships/oleObject" Target="../embeddings/oleObject27.bin"/><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18.bin"/><Relationship Id="rId24" Type="http://schemas.openxmlformats.org/officeDocument/2006/relationships/image" Target="../media/image22.wmf"/><Relationship Id="rId32" Type="http://schemas.openxmlformats.org/officeDocument/2006/relationships/image" Target="../media/image26.wmf"/><Relationship Id="rId37" Type="http://schemas.openxmlformats.org/officeDocument/2006/relationships/oleObject" Target="../embeddings/oleObject31.bin"/><Relationship Id="rId5" Type="http://schemas.openxmlformats.org/officeDocument/2006/relationships/oleObject" Target="../embeddings/oleObject15.bin"/><Relationship Id="rId15" Type="http://schemas.openxmlformats.org/officeDocument/2006/relationships/oleObject" Target="../embeddings/oleObject20.bin"/><Relationship Id="rId23" Type="http://schemas.openxmlformats.org/officeDocument/2006/relationships/oleObject" Target="../embeddings/oleObject24.bin"/><Relationship Id="rId28" Type="http://schemas.openxmlformats.org/officeDocument/2006/relationships/image" Target="../media/image24.wmf"/><Relationship Id="rId36" Type="http://schemas.openxmlformats.org/officeDocument/2006/relationships/image" Target="../media/image28.wmf"/><Relationship Id="rId10" Type="http://schemas.openxmlformats.org/officeDocument/2006/relationships/image" Target="../media/image8.wmf"/><Relationship Id="rId19" Type="http://schemas.openxmlformats.org/officeDocument/2006/relationships/oleObject" Target="../embeddings/oleObject22.bin"/><Relationship Id="rId31" Type="http://schemas.openxmlformats.org/officeDocument/2006/relationships/oleObject" Target="../embeddings/oleObject28.bin"/><Relationship Id="rId4" Type="http://schemas.openxmlformats.org/officeDocument/2006/relationships/image" Target="../media/image15.wmf"/><Relationship Id="rId9" Type="http://schemas.openxmlformats.org/officeDocument/2006/relationships/oleObject" Target="../embeddings/oleObject17.bin"/><Relationship Id="rId14" Type="http://schemas.openxmlformats.org/officeDocument/2006/relationships/image" Target="../media/image9.wmf"/><Relationship Id="rId22" Type="http://schemas.openxmlformats.org/officeDocument/2006/relationships/image" Target="../media/image21.wmf"/><Relationship Id="rId27" Type="http://schemas.openxmlformats.org/officeDocument/2006/relationships/oleObject" Target="../embeddings/oleObject26.bin"/><Relationship Id="rId30" Type="http://schemas.openxmlformats.org/officeDocument/2006/relationships/image" Target="../media/image25.wmf"/><Relationship Id="rId35" Type="http://schemas.openxmlformats.org/officeDocument/2006/relationships/oleObject" Target="../embeddings/oleObject30.bin"/><Relationship Id="rId8" Type="http://schemas.openxmlformats.org/officeDocument/2006/relationships/image" Target="../media/image16.wmf"/><Relationship Id="rId3" Type="http://schemas.openxmlformats.org/officeDocument/2006/relationships/oleObject" Target="../embeddings/oleObject14.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99.wmf"/><Relationship Id="rId5" Type="http://schemas.openxmlformats.org/officeDocument/2006/relationships/oleObject" Target="../embeddings/oleObject102.bin"/><Relationship Id="rId4" Type="http://schemas.openxmlformats.org/officeDocument/2006/relationships/image" Target="../media/image9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01.wmf"/><Relationship Id="rId5" Type="http://schemas.openxmlformats.org/officeDocument/2006/relationships/oleObject" Target="../embeddings/oleObject104.bin"/><Relationship Id="rId4" Type="http://schemas.openxmlformats.org/officeDocument/2006/relationships/image" Target="../media/image100.wmf"/></Relationships>
</file>

<file path=ppt/slides/_rels/slide32.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03.wmf"/><Relationship Id="rId11" Type="http://schemas.openxmlformats.org/officeDocument/2006/relationships/oleObject" Target="../embeddings/oleObject109.bin"/><Relationship Id="rId5" Type="http://schemas.openxmlformats.org/officeDocument/2006/relationships/oleObject" Target="../embeddings/oleObject106.bin"/><Relationship Id="rId10" Type="http://schemas.openxmlformats.org/officeDocument/2006/relationships/image" Target="../media/image105.emf"/><Relationship Id="rId4" Type="http://schemas.openxmlformats.org/officeDocument/2006/relationships/image" Target="../media/image102.wmf"/><Relationship Id="rId9" Type="http://schemas.openxmlformats.org/officeDocument/2006/relationships/oleObject" Target="../embeddings/oleObject108.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10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9.wmf"/><Relationship Id="rId5" Type="http://schemas.openxmlformats.org/officeDocument/2006/relationships/oleObject" Target="../embeddings/oleObject112.bin"/><Relationship Id="rId4" Type="http://schemas.openxmlformats.org/officeDocument/2006/relationships/image" Target="../media/image8.wmf"/></Relationships>
</file>

<file path=ppt/slides/_rels/slide36.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09.wmf"/><Relationship Id="rId5" Type="http://schemas.openxmlformats.org/officeDocument/2006/relationships/oleObject" Target="../embeddings/oleObject115.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17.bin"/></Relationships>
</file>

<file path=ppt/slides/_rels/slide3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13.wmf"/><Relationship Id="rId5" Type="http://schemas.openxmlformats.org/officeDocument/2006/relationships/oleObject" Target="../embeddings/oleObject119.bin"/><Relationship Id="rId4" Type="http://schemas.openxmlformats.org/officeDocument/2006/relationships/image" Target="../media/image112.wmf"/></Relationships>
</file>

<file path=ppt/slides/_rels/slide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1.wmf"/><Relationship Id="rId5" Type="http://schemas.openxmlformats.org/officeDocument/2006/relationships/oleObject" Target="../embeddings/oleObject33.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5.bin"/></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41.bin"/><Relationship Id="rId18" Type="http://schemas.openxmlformats.org/officeDocument/2006/relationships/image" Target="../media/image39.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36.wmf"/><Relationship Id="rId17" Type="http://schemas.openxmlformats.org/officeDocument/2006/relationships/oleObject" Target="../embeddings/oleObject43.bin"/><Relationship Id="rId2" Type="http://schemas.openxmlformats.org/officeDocument/2006/relationships/slideLayout" Target="../slideLayouts/slideLayout7.xml"/><Relationship Id="rId16" Type="http://schemas.openxmlformats.org/officeDocument/2006/relationships/image" Target="../media/image38.wmf"/><Relationship Id="rId20" Type="http://schemas.openxmlformats.org/officeDocument/2006/relationships/image" Target="../media/image40.wmf"/><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35.wmf"/><Relationship Id="rId19" Type="http://schemas.openxmlformats.org/officeDocument/2006/relationships/oleObject" Target="../embeddings/oleObject44.bin"/><Relationship Id="rId4" Type="http://schemas.openxmlformats.org/officeDocument/2006/relationships/image" Target="../media/image34.wmf"/><Relationship Id="rId9" Type="http://schemas.openxmlformats.org/officeDocument/2006/relationships/oleObject" Target="../embeddings/oleObject39.bin"/><Relationship Id="rId14" Type="http://schemas.openxmlformats.org/officeDocument/2006/relationships/image" Target="../media/image37.wmf"/></Relationships>
</file>

<file path=ppt/slides/_rels/slide6.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50.bin"/><Relationship Id="rId18" Type="http://schemas.openxmlformats.org/officeDocument/2006/relationships/image" Target="../media/image48.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5.wmf"/><Relationship Id="rId17" Type="http://schemas.openxmlformats.org/officeDocument/2006/relationships/oleObject" Target="../embeddings/oleObject52.bin"/><Relationship Id="rId2" Type="http://schemas.openxmlformats.org/officeDocument/2006/relationships/slideLayout" Target="../slideLayouts/slideLayout7.xml"/><Relationship Id="rId16" Type="http://schemas.openxmlformats.org/officeDocument/2006/relationships/image" Target="../media/image47.wmf"/><Relationship Id="rId20" Type="http://schemas.openxmlformats.org/officeDocument/2006/relationships/image" Target="../media/image5.wmf"/><Relationship Id="rId1" Type="http://schemas.openxmlformats.org/officeDocument/2006/relationships/vmlDrawing" Target="../drawings/vmlDrawing5.vml"/><Relationship Id="rId6" Type="http://schemas.openxmlformats.org/officeDocument/2006/relationships/image" Target="../media/image42.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44.wmf"/><Relationship Id="rId19" Type="http://schemas.openxmlformats.org/officeDocument/2006/relationships/oleObject" Target="../embeddings/oleObject53.bin"/><Relationship Id="rId4" Type="http://schemas.openxmlformats.org/officeDocument/2006/relationships/image" Target="../media/image41.wmf"/><Relationship Id="rId9" Type="http://schemas.openxmlformats.org/officeDocument/2006/relationships/oleObject" Target="../embeddings/oleObject48.bin"/><Relationship Id="rId14" Type="http://schemas.openxmlformats.org/officeDocument/2006/relationships/image" Target="../media/image46.wmf"/></Relationships>
</file>

<file path=ppt/slides/_rels/slide7.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50.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5.wmf"/><Relationship Id="rId5" Type="http://schemas.openxmlformats.org/officeDocument/2006/relationships/oleObject" Target="../embeddings/oleObject60.bin"/><Relationship Id="rId4" Type="http://schemas.openxmlformats.org/officeDocument/2006/relationships/image" Target="../media/image54.wmf"/></Relationships>
</file>

<file path=ppt/slides/_rels/slide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810" name="Picture 66" descr="moban-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05625"/>
          </a:xfrm>
          <a:prstGeom prst="rect">
            <a:avLst/>
          </a:prstGeom>
          <a:noFill/>
          <a:extLst>
            <a:ext uri="{909E8E84-426E-40DD-AFC4-6F175D3DCCD1}">
              <a14:hiddenFill xmlns:a14="http://schemas.microsoft.com/office/drawing/2010/main">
                <a:solidFill>
                  <a:srgbClr val="FFFFFF"/>
                </a:solidFill>
              </a14:hiddenFill>
            </a:ext>
          </a:extLst>
        </p:spPr>
      </p:pic>
      <p:grpSp>
        <p:nvGrpSpPr>
          <p:cNvPr id="31813" name="Group 69"/>
          <p:cNvGrpSpPr>
            <a:grpSpLocks/>
          </p:cNvGrpSpPr>
          <p:nvPr/>
        </p:nvGrpSpPr>
        <p:grpSpPr bwMode="auto">
          <a:xfrm>
            <a:off x="1143000" y="990600"/>
            <a:ext cx="7239000" cy="3028950"/>
            <a:chOff x="720" y="624"/>
            <a:chExt cx="4560" cy="1908"/>
          </a:xfrm>
        </p:grpSpPr>
        <p:sp>
          <p:nvSpPr>
            <p:cNvPr id="31811" name="Rectangle 67"/>
            <p:cNvSpPr>
              <a:spLocks noChangeArrowheads="1"/>
            </p:cNvSpPr>
            <p:nvPr/>
          </p:nvSpPr>
          <p:spPr bwMode="auto">
            <a:xfrm>
              <a:off x="720" y="1536"/>
              <a:ext cx="4560" cy="99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pPr algn="ctr">
                <a:lnSpc>
                  <a:spcPct val="120000"/>
                </a:lnSpc>
              </a:pPr>
              <a:r>
                <a:rPr kumimoji="0" lang="zh-CN" altLang="en-US" sz="9600" b="1">
                  <a:solidFill>
                    <a:srgbClr val="FF9900"/>
                  </a:solidFill>
                  <a:latin typeface="华文细黑" pitchFamily="2" charset="-122"/>
                  <a:ea typeface="华文细黑" pitchFamily="2" charset="-122"/>
                </a:rPr>
                <a:t>量 子 物 理 　</a:t>
              </a:r>
            </a:p>
          </p:txBody>
        </p:sp>
        <p:sp>
          <p:nvSpPr>
            <p:cNvPr id="31812" name="Rectangle 68"/>
            <p:cNvSpPr>
              <a:spLocks noChangeArrowheads="1"/>
            </p:cNvSpPr>
            <p:nvPr/>
          </p:nvSpPr>
          <p:spPr bwMode="auto">
            <a:xfrm>
              <a:off x="1776" y="624"/>
              <a:ext cx="2424" cy="74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7200" b="1">
                  <a:solidFill>
                    <a:srgbClr val="FF9900"/>
                  </a:solidFill>
                  <a:ea typeface="华文细黑" pitchFamily="2" charset="-122"/>
                </a:rPr>
                <a:t>第十五章</a:t>
              </a:r>
            </a:p>
          </p:txBody>
        </p:sp>
      </p:grpSp>
    </p:spTree>
    <p:extLst>
      <p:ext uri="{BB962C8B-B14F-4D97-AF65-F5344CB8AC3E}">
        <p14:creationId xmlns:p14="http://schemas.microsoft.com/office/powerpoint/2010/main" val="171207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251520" y="100950"/>
            <a:ext cx="8616950"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在加热黑体过程中，其辐射出射度增大为原来的</a:t>
            </a:r>
            <a:r>
              <a:rPr lang="en-US" altLang="zh-CN" sz="2800" b="1" dirty="0" smtClean="0">
                <a:ea typeface="+mn-ea"/>
                <a:cs typeface="Times New Roman" panose="02020603050405020304" pitchFamily="18" charset="0"/>
              </a:rPr>
              <a:t>16</a:t>
            </a:r>
            <a:r>
              <a:rPr lang="zh-CN" altLang="en-US" sz="2800" b="1" dirty="0" smtClean="0">
                <a:ea typeface="+mn-ea"/>
                <a:cs typeface="Times New Roman" panose="02020603050405020304" pitchFamily="18" charset="0"/>
              </a:rPr>
              <a:t>倍，则其最大单色付出度对应的波长会由初始的</a:t>
            </a:r>
            <a:r>
              <a:rPr lang="en-US" altLang="zh-CN" sz="2800" b="1" dirty="0" smtClean="0">
                <a:ea typeface="+mn-ea"/>
                <a:cs typeface="Times New Roman" panose="02020603050405020304" pitchFamily="18" charset="0"/>
              </a:rPr>
              <a:t>0.8</a:t>
            </a:r>
            <a:r>
              <a:rPr lang="el-GR" altLang="zh-CN" sz="2800" b="1" dirty="0" smtClean="0">
                <a:ea typeface="+mn-ea"/>
                <a:cs typeface="Times New Roman" panose="02020603050405020304" pitchFamily="18" charset="0"/>
              </a:rPr>
              <a:t>μ</a:t>
            </a:r>
            <a:r>
              <a:rPr lang="en-US" altLang="zh-CN" sz="2800" b="1" dirty="0" smtClean="0">
                <a:ea typeface="+mn-ea"/>
                <a:cs typeface="Times New Roman" panose="02020603050405020304" pitchFamily="18" charset="0"/>
              </a:rPr>
              <a:t>m</a:t>
            </a:r>
            <a:r>
              <a:rPr lang="zh-CN" altLang="en-US" sz="2800" b="1" dirty="0" smtClean="0">
                <a:ea typeface="+mn-ea"/>
                <a:cs typeface="Times New Roman" panose="02020603050405020304" pitchFamily="18" charset="0"/>
              </a:rPr>
              <a:t>变为</a:t>
            </a:r>
            <a:r>
              <a:rPr lang="en-US" altLang="zh-CN" sz="2800" b="1" dirty="0" smtClean="0">
                <a:ea typeface="+mn-ea"/>
                <a:cs typeface="Times New Roman" panose="02020603050405020304" pitchFamily="18" charset="0"/>
              </a:rPr>
              <a:t>_______</a:t>
            </a:r>
            <a:r>
              <a:rPr lang="el-GR" altLang="zh-CN" sz="2800" b="1" dirty="0">
                <a:cs typeface="Times New Roman" panose="02020603050405020304" pitchFamily="18" charset="0"/>
              </a:rPr>
              <a:t> μ</a:t>
            </a:r>
            <a:r>
              <a:rPr lang="en-US" altLang="zh-CN" sz="2800" b="1" dirty="0" smtClean="0">
                <a:cs typeface="Times New Roman" panose="02020603050405020304" pitchFamily="18" charset="0"/>
              </a:rPr>
              <a:t>m</a:t>
            </a:r>
            <a:endParaRPr lang="zh-CN" altLang="en-US" b="1" dirty="0">
              <a:ea typeface="+mn-ea"/>
              <a:cs typeface="Times New Roman" panose="02020603050405020304" pitchFamily="18" charset="0"/>
            </a:endParaRPr>
          </a:p>
        </p:txBody>
      </p:sp>
      <p:sp>
        <p:nvSpPr>
          <p:cNvPr id="2" name="TextBox 1"/>
          <p:cNvSpPr txBox="1"/>
          <p:nvPr/>
        </p:nvSpPr>
        <p:spPr>
          <a:xfrm>
            <a:off x="2218189" y="1476073"/>
            <a:ext cx="697627"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0.4</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154825146"/>
              </p:ext>
            </p:extLst>
          </p:nvPr>
        </p:nvGraphicFramePr>
        <p:xfrm>
          <a:off x="1835696" y="2852936"/>
          <a:ext cx="1725295" cy="529113"/>
        </p:xfrm>
        <a:graphic>
          <a:graphicData uri="http://schemas.openxmlformats.org/presentationml/2006/ole">
            <mc:AlternateContent xmlns:mc="http://schemas.openxmlformats.org/markup-compatibility/2006">
              <mc:Choice xmlns:v="urn:schemas-microsoft-com:vml" Requires="v">
                <p:oleObj spid="_x0000_s68618" name="公式" r:id="rId3" imgW="799920" imgH="228600" progId="Equation.3">
                  <p:embed/>
                </p:oleObj>
              </mc:Choice>
              <mc:Fallback>
                <p:oleObj name="公式" r:id="rId3" imgW="799920" imgH="228600" progId="Equation.3">
                  <p:embed/>
                  <p:pic>
                    <p:nvPicPr>
                      <p:cNvPr id="0" name="对象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852936"/>
                        <a:ext cx="1725295" cy="5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22106785"/>
              </p:ext>
            </p:extLst>
          </p:nvPr>
        </p:nvGraphicFramePr>
        <p:xfrm>
          <a:off x="1907704" y="3645024"/>
          <a:ext cx="1550670" cy="553562"/>
        </p:xfrm>
        <a:graphic>
          <a:graphicData uri="http://schemas.openxmlformats.org/presentationml/2006/ole">
            <mc:AlternateContent xmlns:mc="http://schemas.openxmlformats.org/markup-compatibility/2006">
              <mc:Choice xmlns:v="urn:schemas-microsoft-com:vml" Requires="v">
                <p:oleObj spid="_x0000_s68619" name="Equation" r:id="rId5" imgW="532937" imgH="215713" progId="Equation.3">
                  <p:embed/>
                </p:oleObj>
              </mc:Choice>
              <mc:Fallback>
                <p:oleObj name="Equation" r:id="rId5" imgW="532937" imgH="21571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3645024"/>
                        <a:ext cx="1550670" cy="55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64085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251520" y="100950"/>
            <a:ext cx="8616950"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3.</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当绝对黑体的温度从</a:t>
            </a:r>
            <a:r>
              <a:rPr lang="en-US" altLang="zh-CN" sz="2800" b="1" dirty="0" smtClean="0">
                <a:ea typeface="+mn-ea"/>
                <a:cs typeface="Times New Roman" panose="02020603050405020304" pitchFamily="18" charset="0"/>
              </a:rPr>
              <a:t>27</a:t>
            </a:r>
            <a:r>
              <a:rPr lang="en-US" altLang="zh-CN" sz="2800" b="1" dirty="0" smtClean="0">
                <a:latin typeface="Times New Roman"/>
                <a:ea typeface="+mn-ea"/>
                <a:cs typeface="Times New Roman"/>
              </a:rPr>
              <a:t>ºC</a:t>
            </a:r>
            <a:r>
              <a:rPr lang="zh-CN" altLang="en-US" sz="2800" b="1" dirty="0" smtClean="0">
                <a:latin typeface="Times New Roman"/>
                <a:ea typeface="+mn-ea"/>
                <a:cs typeface="Times New Roman"/>
              </a:rPr>
              <a:t>升为</a:t>
            </a:r>
            <a:r>
              <a:rPr lang="en-US" altLang="zh-CN" sz="2800" b="1" dirty="0" smtClean="0">
                <a:latin typeface="Times New Roman"/>
                <a:ea typeface="+mn-ea"/>
                <a:cs typeface="Times New Roman"/>
              </a:rPr>
              <a:t>3</a:t>
            </a:r>
            <a:r>
              <a:rPr lang="en-US" altLang="zh-CN" sz="2800" b="1" dirty="0" smtClean="0">
                <a:cs typeface="Times New Roman" panose="02020603050405020304" pitchFamily="18" charset="0"/>
              </a:rPr>
              <a:t>27</a:t>
            </a:r>
            <a:r>
              <a:rPr lang="en-US" altLang="zh-CN" sz="2800" b="1" dirty="0" smtClean="0">
                <a:latin typeface="Times New Roman"/>
                <a:cs typeface="Times New Roman"/>
              </a:rPr>
              <a:t>ºC</a:t>
            </a:r>
            <a:r>
              <a:rPr lang="zh-CN" altLang="en-US" sz="2800" b="1" dirty="0" smtClean="0">
                <a:latin typeface="Times New Roman"/>
                <a:cs typeface="Times New Roman"/>
              </a:rPr>
              <a:t>时，其辐射出射度</a:t>
            </a:r>
            <a:r>
              <a:rPr lang="en-US" altLang="zh-CN" sz="2800" b="1" dirty="0" smtClean="0">
                <a:latin typeface="Times New Roman"/>
                <a:cs typeface="Times New Roman"/>
              </a:rPr>
              <a:t>M(T)</a:t>
            </a:r>
            <a:r>
              <a:rPr lang="zh-CN" altLang="en-US" sz="2800" b="1" dirty="0" smtClean="0">
                <a:latin typeface="Times New Roman"/>
                <a:cs typeface="Times New Roman"/>
              </a:rPr>
              <a:t>增加为原来的</a:t>
            </a:r>
            <a:r>
              <a:rPr lang="en-US" altLang="zh-CN" sz="2800" b="1" dirty="0" smtClean="0">
                <a:latin typeface="Times New Roman"/>
                <a:cs typeface="Times New Roman"/>
              </a:rPr>
              <a:t>_______</a:t>
            </a:r>
            <a:r>
              <a:rPr lang="zh-CN" altLang="en-US" sz="2800" b="1" dirty="0" smtClean="0">
                <a:latin typeface="Times New Roman"/>
                <a:cs typeface="Times New Roman"/>
              </a:rPr>
              <a:t>倍；峰值波长</a:t>
            </a:r>
            <a:r>
              <a:rPr lang="el-GR" altLang="zh-CN" sz="2800" b="1" dirty="0" smtClean="0">
                <a:latin typeface="Times New Roman"/>
                <a:cs typeface="Times New Roman"/>
              </a:rPr>
              <a:t>λ</a:t>
            </a:r>
            <a:r>
              <a:rPr lang="en-US" altLang="zh-CN" sz="2800" b="1" baseline="-25000" dirty="0" smtClean="0">
                <a:latin typeface="Times New Roman"/>
                <a:cs typeface="Times New Roman"/>
              </a:rPr>
              <a:t>m</a:t>
            </a:r>
            <a:r>
              <a:rPr lang="zh-CN" altLang="en-US" sz="2800" b="1" dirty="0" smtClean="0">
                <a:latin typeface="Times New Roman"/>
                <a:cs typeface="Times New Roman"/>
              </a:rPr>
              <a:t>变为原来的</a:t>
            </a:r>
            <a:r>
              <a:rPr lang="en-US" altLang="zh-CN" sz="2800" b="1" dirty="0" smtClean="0">
                <a:latin typeface="Times New Roman"/>
                <a:cs typeface="Times New Roman"/>
              </a:rPr>
              <a:t>_______</a:t>
            </a:r>
            <a:r>
              <a:rPr lang="zh-CN" altLang="en-US" sz="2800" b="1" dirty="0" smtClean="0">
                <a:latin typeface="Times New Roman"/>
                <a:cs typeface="Times New Roman"/>
              </a:rPr>
              <a:t>倍。</a:t>
            </a:r>
            <a:endParaRPr lang="zh-CN" altLang="en-US" b="1" dirty="0">
              <a:ea typeface="+mn-ea"/>
              <a:cs typeface="Times New Roman" panose="02020603050405020304" pitchFamily="18" charset="0"/>
            </a:endParaRPr>
          </a:p>
        </p:txBody>
      </p:sp>
      <p:sp>
        <p:nvSpPr>
          <p:cNvPr id="4" name="TextBox 3"/>
          <p:cNvSpPr txBox="1"/>
          <p:nvPr/>
        </p:nvSpPr>
        <p:spPr>
          <a:xfrm>
            <a:off x="1714133" y="1476073"/>
            <a:ext cx="697627"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0.5</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306421" y="836712"/>
            <a:ext cx="595035"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16</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54825146"/>
              </p:ext>
            </p:extLst>
          </p:nvPr>
        </p:nvGraphicFramePr>
        <p:xfrm>
          <a:off x="1835150" y="2852738"/>
          <a:ext cx="1725613" cy="528637"/>
        </p:xfrm>
        <a:graphic>
          <a:graphicData uri="http://schemas.openxmlformats.org/presentationml/2006/ole">
            <mc:AlternateContent xmlns:mc="http://schemas.openxmlformats.org/markup-compatibility/2006">
              <mc:Choice xmlns:v="urn:schemas-microsoft-com:vml" Requires="v">
                <p:oleObj spid="_x0000_s69640" name="公式" r:id="rId3" imgW="800100" imgH="228600" progId="Equation.3">
                  <p:embed/>
                </p:oleObj>
              </mc:Choice>
              <mc:Fallback>
                <p:oleObj name="公式" r:id="rId3" imgW="800100" imgH="2286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852738"/>
                        <a:ext cx="1725613"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122106785"/>
              </p:ext>
            </p:extLst>
          </p:nvPr>
        </p:nvGraphicFramePr>
        <p:xfrm>
          <a:off x="1908175" y="3644900"/>
          <a:ext cx="1550988" cy="554038"/>
        </p:xfrm>
        <a:graphic>
          <a:graphicData uri="http://schemas.openxmlformats.org/presentationml/2006/ole">
            <mc:AlternateContent xmlns:mc="http://schemas.openxmlformats.org/markup-compatibility/2006">
              <mc:Choice xmlns:v="urn:schemas-microsoft-com:vml" Requires="v">
                <p:oleObj spid="_x0000_s69641" name="Equation" r:id="rId5" imgW="532937" imgH="215713" progId="Equation.3">
                  <p:embed/>
                </p:oleObj>
              </mc:Choice>
              <mc:Fallback>
                <p:oleObj name="Equation" r:id="rId5" imgW="532937" imgH="215713"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3644900"/>
                        <a:ext cx="15509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37282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23528" y="211071"/>
            <a:ext cx="8291496" cy="5832648"/>
            <a:chOff x="395536" y="476672"/>
            <a:chExt cx="8291496" cy="5832648"/>
          </a:xfrm>
        </p:grpSpPr>
        <p:grpSp>
          <p:nvGrpSpPr>
            <p:cNvPr id="3" name="组合 2"/>
            <p:cNvGrpSpPr/>
            <p:nvPr/>
          </p:nvGrpSpPr>
          <p:grpSpPr>
            <a:xfrm>
              <a:off x="395536" y="476672"/>
              <a:ext cx="8291496" cy="5832648"/>
              <a:chOff x="395536" y="476672"/>
              <a:chExt cx="8291496" cy="5832648"/>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76672"/>
                <a:ext cx="8291496"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067944" y="5517232"/>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100808" y="4941168"/>
              <a:ext cx="651245" cy="1222642"/>
            </a:xfrm>
            <a:prstGeom prst="rect">
              <a:avLst/>
            </a:prstGeom>
            <a:solidFill>
              <a:schemeClr val="bg1"/>
            </a:solidFill>
          </p:spPr>
          <p:txBody>
            <a:bodyPr wrap="square" rtlCol="0">
              <a:spAutoFit/>
            </a:bodyPr>
            <a:lstStyle/>
            <a:p>
              <a:pPr>
                <a:lnSpc>
                  <a:spcPct val="120000"/>
                </a:lnSpc>
              </a:pPr>
              <a:r>
                <a:rPr lang="en-US" altLang="zh-CN" sz="3200" b="1" dirty="0" smtClean="0">
                  <a:latin typeface="Times New Roman" panose="02020603050405020304" pitchFamily="18" charset="0"/>
                  <a:cs typeface="Times New Roman" panose="02020603050405020304" pitchFamily="18" charset="0"/>
                </a:rPr>
                <a:t>(A)</a:t>
              </a:r>
            </a:p>
            <a:p>
              <a:pPr>
                <a:lnSpc>
                  <a:spcPct val="120000"/>
                </a:lnSpc>
              </a:pPr>
              <a:r>
                <a:rPr lang="en-US" altLang="zh-CN" sz="3200" b="1" dirty="0" smtClean="0">
                  <a:latin typeface="Times New Roman" panose="02020603050405020304" pitchFamily="18" charset="0"/>
                  <a:cs typeface="Times New Roman" panose="02020603050405020304" pitchFamily="18" charset="0"/>
                </a:rPr>
                <a:t>(C)</a:t>
              </a:r>
            </a:p>
          </p:txBody>
        </p:sp>
        <p:sp>
          <p:nvSpPr>
            <p:cNvPr id="9" name="TextBox 8"/>
            <p:cNvSpPr txBox="1"/>
            <p:nvPr/>
          </p:nvSpPr>
          <p:spPr>
            <a:xfrm>
              <a:off x="4860032" y="4941168"/>
              <a:ext cx="651245" cy="1274195"/>
            </a:xfrm>
            <a:prstGeom prst="rect">
              <a:avLst/>
            </a:prstGeom>
            <a:solidFill>
              <a:schemeClr val="bg1"/>
            </a:solidFill>
          </p:spPr>
          <p:txBody>
            <a:bodyPr wrap="square" rtlCol="0">
              <a:spAutoFit/>
            </a:bodyPr>
            <a:lstStyle/>
            <a:p>
              <a:pPr>
                <a:lnSpc>
                  <a:spcPct val="120000"/>
                </a:lnSpc>
              </a:pPr>
              <a:r>
                <a:rPr lang="en-US" altLang="zh-CN" sz="3200" b="1" dirty="0" smtClean="0">
                  <a:latin typeface="Times New Roman" panose="02020603050405020304" pitchFamily="18" charset="0"/>
                  <a:cs typeface="Times New Roman" panose="02020603050405020304" pitchFamily="18" charset="0"/>
                </a:rPr>
                <a:t>(B)</a:t>
              </a:r>
            </a:p>
            <a:p>
              <a:pPr>
                <a:lnSpc>
                  <a:spcPct val="120000"/>
                </a:lnSpc>
              </a:pPr>
              <a:r>
                <a:rPr lang="en-US" altLang="zh-CN" sz="3200" b="1" dirty="0" smtClean="0">
                  <a:latin typeface="Times New Roman" panose="02020603050405020304" pitchFamily="18" charset="0"/>
                  <a:cs typeface="Times New Roman" panose="02020603050405020304" pitchFamily="18" charset="0"/>
                </a:rPr>
                <a:t>(D)</a:t>
              </a:r>
            </a:p>
          </p:txBody>
        </p:sp>
      </p:grpSp>
      <p:sp>
        <p:nvSpPr>
          <p:cNvPr id="7" name="Text Box 5"/>
          <p:cNvSpPr txBox="1">
            <a:spLocks noChangeArrowheads="1"/>
          </p:cNvSpPr>
          <p:nvPr/>
        </p:nvSpPr>
        <p:spPr bwMode="auto">
          <a:xfrm>
            <a:off x="7236296" y="4854716"/>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D ]</a:t>
            </a:r>
          </a:p>
        </p:txBody>
      </p:sp>
      <p:sp>
        <p:nvSpPr>
          <p:cNvPr id="10" name="TextBox 9"/>
          <p:cNvSpPr txBox="1"/>
          <p:nvPr/>
        </p:nvSpPr>
        <p:spPr>
          <a:xfrm>
            <a:off x="968427" y="-27384"/>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4.</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174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251520" y="100950"/>
            <a:ext cx="8616950"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5.</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用频率为</a:t>
            </a:r>
            <a:r>
              <a:rPr lang="el-GR" altLang="zh-CN" sz="2800" b="1" dirty="0" smtClean="0">
                <a:ea typeface="+mn-ea"/>
                <a:cs typeface="Times New Roman" panose="02020603050405020304" pitchFamily="18" charset="0"/>
              </a:rPr>
              <a:t>ν</a:t>
            </a:r>
            <a:r>
              <a:rPr lang="en-US" altLang="zh-CN" sz="2800" b="1" baseline="-25000"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的单色光照射某种金属时，测得饱和电流为</a:t>
            </a:r>
            <a:r>
              <a:rPr lang="en-US" altLang="zh-CN" sz="2800" b="1" dirty="0" smtClean="0">
                <a:ea typeface="+mn-ea"/>
                <a:cs typeface="Times New Roman" panose="02020603050405020304" pitchFamily="18" charset="0"/>
              </a:rPr>
              <a:t>I</a:t>
            </a:r>
            <a:r>
              <a:rPr lang="en-US" altLang="zh-CN" sz="2800" b="1" baseline="-25000"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，以频率为</a:t>
            </a:r>
            <a:r>
              <a:rPr lang="el-GR" altLang="zh-CN" sz="2800" b="1" dirty="0" smtClean="0">
                <a:cs typeface="Times New Roman" panose="02020603050405020304" pitchFamily="18" charset="0"/>
              </a:rPr>
              <a:t>ν</a:t>
            </a:r>
            <a:r>
              <a:rPr lang="en-US" altLang="zh-CN" sz="2800" b="1" baseline="-25000" dirty="0" smtClean="0">
                <a:cs typeface="Times New Roman" panose="02020603050405020304" pitchFamily="18" charset="0"/>
              </a:rPr>
              <a:t>2</a:t>
            </a:r>
            <a:r>
              <a:rPr lang="zh-CN" altLang="en-US" sz="2800" b="1" dirty="0" smtClean="0">
                <a:ea typeface="+mn-ea"/>
                <a:cs typeface="Times New Roman" panose="02020603050405020304" pitchFamily="18" charset="0"/>
              </a:rPr>
              <a:t>的单色光照射该金属时，测得饱和电流</a:t>
            </a:r>
            <a:r>
              <a:rPr lang="zh-CN" altLang="en-US" sz="2800" b="1" dirty="0">
                <a:cs typeface="Times New Roman" panose="02020603050405020304" pitchFamily="18" charset="0"/>
              </a:rPr>
              <a:t>为</a:t>
            </a:r>
            <a:r>
              <a:rPr lang="en-US" altLang="zh-CN" sz="2800" b="1" dirty="0" smtClean="0">
                <a:cs typeface="Times New Roman" panose="02020603050405020304" pitchFamily="18" charset="0"/>
              </a:rPr>
              <a:t>I</a:t>
            </a:r>
            <a:r>
              <a:rPr lang="en-US" altLang="zh-CN" sz="2800" b="1" baseline="-25000" dirty="0" smtClean="0">
                <a:cs typeface="Times New Roman" panose="02020603050405020304" pitchFamily="18" charset="0"/>
              </a:rPr>
              <a:t>2</a:t>
            </a:r>
            <a:r>
              <a:rPr lang="zh-CN" altLang="en-US" sz="2800" b="1" dirty="0" smtClean="0">
                <a:cs typeface="Times New Roman" panose="02020603050405020304" pitchFamily="18" charset="0"/>
              </a:rPr>
              <a:t>，若</a:t>
            </a:r>
            <a:r>
              <a:rPr lang="en-US" altLang="zh-CN" sz="2800" b="1" dirty="0" smtClean="0">
                <a:cs typeface="Times New Roman" panose="02020603050405020304" pitchFamily="18" charset="0"/>
              </a:rPr>
              <a:t>I</a:t>
            </a:r>
            <a:r>
              <a:rPr lang="en-US" altLang="zh-CN" sz="2800" b="1" baseline="-25000" dirty="0" smtClean="0">
                <a:cs typeface="Times New Roman" panose="02020603050405020304" pitchFamily="18" charset="0"/>
              </a:rPr>
              <a:t>1</a:t>
            </a:r>
            <a:r>
              <a:rPr lang="en-US" altLang="zh-CN" sz="2800" b="1" dirty="0">
                <a:cs typeface="Times New Roman" panose="02020603050405020304" pitchFamily="18" charset="0"/>
              </a:rPr>
              <a:t>&gt;</a:t>
            </a:r>
            <a:r>
              <a:rPr lang="en-US" altLang="zh-CN" sz="2800" b="1" baseline="-25000" dirty="0" smtClean="0">
                <a:cs typeface="Times New Roman" panose="02020603050405020304" pitchFamily="18" charset="0"/>
              </a:rPr>
              <a:t> </a:t>
            </a:r>
            <a:r>
              <a:rPr lang="en-US" altLang="zh-CN" sz="2800" b="1" dirty="0">
                <a:cs typeface="Times New Roman" panose="02020603050405020304" pitchFamily="18" charset="0"/>
              </a:rPr>
              <a:t>I</a:t>
            </a:r>
            <a:r>
              <a:rPr lang="en-US" altLang="zh-CN" sz="2800" b="1" baseline="-25000" dirty="0">
                <a:cs typeface="Times New Roman" panose="02020603050405020304" pitchFamily="18" charset="0"/>
              </a:rPr>
              <a:t>2 </a:t>
            </a:r>
            <a:r>
              <a:rPr lang="zh-CN" altLang="en-US" sz="2800" b="1" dirty="0" smtClean="0">
                <a:cs typeface="Times New Roman" panose="02020603050405020304" pitchFamily="18" charset="0"/>
              </a:rPr>
              <a:t>，则</a:t>
            </a:r>
            <a:endParaRPr lang="en-US" altLang="zh-CN" sz="2800" b="1" dirty="0" smtClean="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68187961"/>
              </p:ext>
            </p:extLst>
          </p:nvPr>
        </p:nvGraphicFramePr>
        <p:xfrm>
          <a:off x="395536" y="2350946"/>
          <a:ext cx="7486486" cy="1078054"/>
        </p:xfrm>
        <a:graphic>
          <a:graphicData uri="http://schemas.openxmlformats.org/presentationml/2006/ole">
            <mc:AlternateContent xmlns:mc="http://schemas.openxmlformats.org/markup-compatibility/2006">
              <mc:Choice xmlns:v="urn:schemas-microsoft-com:vml" Requires="v">
                <p:oleObj spid="_x0000_s57352" name="Equation" r:id="rId3" imgW="3174840" imgH="457200" progId="Equation.DSMT4">
                  <p:embed/>
                </p:oleObj>
              </mc:Choice>
              <mc:Fallback>
                <p:oleObj name="Equation" r:id="rId3" imgW="3174840" imgH="457200" progId="Equation.DSMT4">
                  <p:embed/>
                  <p:pic>
                    <p:nvPicPr>
                      <p:cNvPr id="0" name=""/>
                      <p:cNvPicPr/>
                      <p:nvPr/>
                    </p:nvPicPr>
                    <p:blipFill>
                      <a:blip r:embed="rId4"/>
                      <a:stretch>
                        <a:fillRect/>
                      </a:stretch>
                    </p:blipFill>
                    <p:spPr>
                      <a:xfrm>
                        <a:off x="395536" y="2350946"/>
                        <a:ext cx="7486486" cy="1078054"/>
                      </a:xfrm>
                      <a:prstGeom prst="rect">
                        <a:avLst/>
                      </a:prstGeom>
                    </p:spPr>
                  </p:pic>
                </p:oleObj>
              </mc:Fallback>
            </mc:AlternateContent>
          </a:graphicData>
        </a:graphic>
      </p:graphicFrame>
      <p:sp>
        <p:nvSpPr>
          <p:cNvPr id="5" name="Text Box 5"/>
          <p:cNvSpPr txBox="1">
            <a:spLocks noChangeArrowheads="1"/>
          </p:cNvSpPr>
          <p:nvPr/>
        </p:nvSpPr>
        <p:spPr bwMode="auto">
          <a:xfrm>
            <a:off x="7020272" y="4485778"/>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D ]</a:t>
            </a:r>
          </a:p>
        </p:txBody>
      </p:sp>
    </p:spTree>
    <p:extLst>
      <p:ext uri="{BB962C8B-B14F-4D97-AF65-F5344CB8AC3E}">
        <p14:creationId xmlns:p14="http://schemas.microsoft.com/office/powerpoint/2010/main" val="284011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251520" y="100950"/>
            <a:ext cx="861695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a:solidFill>
                  <a:srgbClr val="CC0000"/>
                </a:solidFill>
                <a:ea typeface="+mn-ea"/>
                <a:cs typeface="Times New Roman" panose="02020603050405020304" pitchFamily="18" charset="0"/>
              </a:rPr>
              <a:t>6</a:t>
            </a:r>
            <a:r>
              <a:rPr lang="en-US" altLang="zh-CN" sz="2800" b="1" dirty="0" smtClean="0">
                <a:solidFill>
                  <a:srgbClr val="CC0000"/>
                </a:solidFill>
                <a:ea typeface="+mn-ea"/>
                <a:cs typeface="Times New Roman" panose="02020603050405020304" pitchFamily="18" charset="0"/>
              </a:rPr>
              <a:t>.</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光电效应中发射的光电子最大初动能随入射光频率</a:t>
            </a:r>
            <a:r>
              <a:rPr lang="el-GR" altLang="zh-CN" sz="2800" b="1" dirty="0" smtClean="0">
                <a:ea typeface="+mn-ea"/>
                <a:cs typeface="Times New Roman" panose="02020603050405020304" pitchFamily="18" charset="0"/>
              </a:rPr>
              <a:t>ν</a:t>
            </a:r>
            <a:r>
              <a:rPr lang="zh-CN" altLang="en-US" sz="2800" b="1" dirty="0" smtClean="0">
                <a:ea typeface="+mn-ea"/>
                <a:cs typeface="Times New Roman" panose="02020603050405020304" pitchFamily="18" charset="0"/>
              </a:rPr>
              <a:t>的变化关系如图所示，则普朗克常量等于下列各量中的哪一个？</a:t>
            </a:r>
            <a:endParaRPr lang="en-US" altLang="zh-CN" sz="2800" b="1" dirty="0" smtClean="0">
              <a:ea typeface="+mn-ea"/>
              <a:cs typeface="Times New Roman" panose="02020603050405020304" pitchFamily="18" charset="0"/>
            </a:endParaRPr>
          </a:p>
          <a:p>
            <a:pPr marL="457200" indent="-457200" eaLnBrk="1" hangingPunct="1">
              <a:lnSpc>
                <a:spcPct val="150000"/>
              </a:lnSpc>
              <a:buAutoNum type="alphaUcParenBoth"/>
            </a:pPr>
            <a:r>
              <a:rPr lang="en-US" altLang="zh-CN" sz="2800" b="1" dirty="0" smtClean="0">
                <a:ea typeface="+mn-ea"/>
                <a:cs typeface="Times New Roman" panose="02020603050405020304" pitchFamily="18" charset="0"/>
              </a:rPr>
              <a:t>OQ</a:t>
            </a:r>
          </a:p>
          <a:p>
            <a:pPr marL="457200" indent="-457200" eaLnBrk="1" hangingPunct="1">
              <a:lnSpc>
                <a:spcPct val="150000"/>
              </a:lnSpc>
              <a:buAutoNum type="alphaUcParenBoth"/>
            </a:pPr>
            <a:r>
              <a:rPr lang="en-US" altLang="zh-CN" sz="2800" b="1" dirty="0" smtClean="0">
                <a:ea typeface="+mn-ea"/>
                <a:cs typeface="Times New Roman" panose="02020603050405020304" pitchFamily="18" charset="0"/>
              </a:rPr>
              <a:t>OP</a:t>
            </a:r>
          </a:p>
          <a:p>
            <a:pPr marL="457200" indent="-457200" eaLnBrk="1" hangingPunct="1">
              <a:lnSpc>
                <a:spcPct val="150000"/>
              </a:lnSpc>
              <a:buAutoNum type="alphaUcParenBoth"/>
            </a:pPr>
            <a:r>
              <a:rPr lang="en-US" altLang="zh-CN" sz="2800" b="1" dirty="0" smtClean="0">
                <a:ea typeface="+mn-ea"/>
                <a:cs typeface="Times New Roman" panose="02020603050405020304" pitchFamily="18" charset="0"/>
              </a:rPr>
              <a:t>OP/OQ</a:t>
            </a:r>
          </a:p>
          <a:p>
            <a:pPr marL="457200" indent="-457200" eaLnBrk="1" hangingPunct="1">
              <a:lnSpc>
                <a:spcPct val="150000"/>
              </a:lnSpc>
              <a:buAutoNum type="alphaUcParenBoth"/>
            </a:pPr>
            <a:r>
              <a:rPr lang="en-US" altLang="zh-CN" sz="2800" b="1" dirty="0">
                <a:ea typeface="+mn-ea"/>
                <a:cs typeface="Times New Roman" panose="02020603050405020304" pitchFamily="18" charset="0"/>
              </a:rPr>
              <a:t>Q</a:t>
            </a:r>
            <a:r>
              <a:rPr lang="en-US" altLang="zh-CN" sz="2800" b="1" dirty="0" smtClean="0">
                <a:ea typeface="+mn-ea"/>
                <a:cs typeface="Times New Roman" panose="02020603050405020304" pitchFamily="18" charset="0"/>
              </a:rPr>
              <a:t>S/OS</a:t>
            </a:r>
            <a:endParaRPr lang="zh-CN" altLang="en-US" sz="2800" b="1" dirty="0">
              <a:ea typeface="+mn-ea"/>
              <a:cs typeface="Times New Roman" panose="02020603050405020304" pitchFamily="18" charset="0"/>
            </a:endParaRPr>
          </a:p>
        </p:txBody>
      </p:sp>
      <p:sp>
        <p:nvSpPr>
          <p:cNvPr id="4" name="Text Box 5"/>
          <p:cNvSpPr txBox="1">
            <a:spLocks noChangeArrowheads="1"/>
          </p:cNvSpPr>
          <p:nvPr/>
        </p:nvSpPr>
        <p:spPr bwMode="auto">
          <a:xfrm>
            <a:off x="7092280" y="5282982"/>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C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pic>
        <p:nvPicPr>
          <p:cNvPr id="72706" name="Picture 2" descr="C:\Users\liuch\Desktop\图片1_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772816"/>
            <a:ext cx="3178175" cy="26749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2159106362"/>
              </p:ext>
            </p:extLst>
          </p:nvPr>
        </p:nvGraphicFramePr>
        <p:xfrm>
          <a:off x="2483768" y="4932363"/>
          <a:ext cx="2462213" cy="996950"/>
        </p:xfrm>
        <a:graphic>
          <a:graphicData uri="http://schemas.openxmlformats.org/presentationml/2006/ole">
            <mc:AlternateContent xmlns:mc="http://schemas.openxmlformats.org/markup-compatibility/2006">
              <mc:Choice xmlns:v="urn:schemas-microsoft-com:vml" Requires="v">
                <p:oleObj spid="_x0000_s70661" name="Equation" r:id="rId4" imgW="1028254" imgH="393529" progId="Equation.3">
                  <p:embed/>
                </p:oleObj>
              </mc:Choice>
              <mc:Fallback>
                <p:oleObj name="Equation" r:id="rId4" imgW="1028254" imgH="393529"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4932363"/>
                        <a:ext cx="2462213" cy="996950"/>
                      </a:xfrm>
                      <a:prstGeom prst="rect">
                        <a:avLst/>
                      </a:prstGeom>
                      <a:noFill/>
                      <a:ln>
                        <a:noFill/>
                      </a:ln>
                      <a:effectLst/>
                      <a:extLst>
                        <a:ext uri="{909E8E84-426E-40DD-AFC4-6F175D3DCCD1}">
                          <a14:hiddenFill xmlns:a14="http://schemas.microsoft.com/office/drawing/2010/main">
                            <a:gradFill rotWithShape="0">
                              <a:gsLst>
                                <a:gs pos="0">
                                  <a:srgbClr val="A987A9"/>
                                </a:gs>
                                <a:gs pos="50000">
                                  <a:srgbClr val="FFCCFF"/>
                                </a:gs>
                                <a:gs pos="100000">
                                  <a:srgbClr val="A987A9"/>
                                </a:gs>
                              </a:gsLst>
                              <a:lin ang="5400000" scaled="1"/>
                            </a:gradFill>
                          </a14:hiddenFill>
                        </a:ext>
                        <a:ext uri="{91240B29-F687-4F45-9708-019B960494DF}">
                          <a14:hiddenLine xmlns:a14="http://schemas.microsoft.com/office/drawing/2010/main" w="28575">
                            <a:solidFill>
                              <a:srgbClr val="D6009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1855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
                                        </p:tgtEl>
                                        <p:attrNameLst>
                                          <p:attrName>style.visibility</p:attrName>
                                        </p:attrNameLst>
                                      </p:cBhvr>
                                      <p:to>
                                        <p:strVal val="visible"/>
                                      </p:to>
                                    </p:set>
                                    <p:animEffect transition="in" filter="wipe(left)">
                                      <p:cBhvr>
                                        <p:cTn id="12" dur="75"/>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8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51638">
            <a:off x="4064385" y="2310415"/>
            <a:ext cx="4963914" cy="3747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Box 289"/>
          <p:cNvSpPr txBox="1">
            <a:spLocks noChangeArrowheads="1"/>
          </p:cNvSpPr>
          <p:nvPr/>
        </p:nvSpPr>
        <p:spPr bwMode="auto">
          <a:xfrm>
            <a:off x="251520" y="100950"/>
            <a:ext cx="861695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dirty="0" smtClean="0">
                <a:solidFill>
                  <a:srgbClr val="CC0000"/>
                </a:solidFill>
                <a:ea typeface="+mn-ea"/>
                <a:cs typeface="Times New Roman" panose="02020603050405020304" pitchFamily="18" charset="0"/>
              </a:rPr>
              <a:t>7.  </a:t>
            </a:r>
            <a:r>
              <a:rPr lang="zh-CN" altLang="en-US" sz="2800" b="1" dirty="0" smtClean="0">
                <a:ea typeface="+mn-ea"/>
                <a:cs typeface="Times New Roman" panose="02020603050405020304" pitchFamily="18" charset="0"/>
              </a:rPr>
              <a:t>一定频率的单色光照射在某种金属上，测出其光电流的曲线如图中实线所示。然后在光强度不变的条件下增大照射光的频率，测出其光电流的曲线如图中虚线所示。满足题意的图是（设在两种频率的光照下，一个光子在金属表面均可打出一个电子）：</a:t>
            </a:r>
            <a:endParaRPr lang="zh-CN" altLang="en-US" b="1" dirty="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67907712"/>
              </p:ext>
            </p:extLst>
          </p:nvPr>
        </p:nvGraphicFramePr>
        <p:xfrm>
          <a:off x="1259632" y="2756346"/>
          <a:ext cx="2289175" cy="528638"/>
        </p:xfrm>
        <a:graphic>
          <a:graphicData uri="http://schemas.openxmlformats.org/presentationml/2006/ole">
            <mc:AlternateContent xmlns:mc="http://schemas.openxmlformats.org/markup-compatibility/2006">
              <mc:Choice xmlns:v="urn:schemas-microsoft-com:vml" Requires="v">
                <p:oleObj spid="_x0000_s58382" name="公式" r:id="rId4" imgW="901309" imgH="228501" progId="Equation.3">
                  <p:embed/>
                </p:oleObj>
              </mc:Choice>
              <mc:Fallback>
                <p:oleObj name="公式" r:id="rId4" imgW="901309" imgH="22850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756346"/>
                        <a:ext cx="2289175"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206115533"/>
              </p:ext>
            </p:extLst>
          </p:nvPr>
        </p:nvGraphicFramePr>
        <p:xfrm>
          <a:off x="1691680" y="3628157"/>
          <a:ext cx="1152920" cy="592931"/>
        </p:xfrm>
        <a:graphic>
          <a:graphicData uri="http://schemas.openxmlformats.org/presentationml/2006/ole">
            <mc:AlternateContent xmlns:mc="http://schemas.openxmlformats.org/markup-compatibility/2006">
              <mc:Choice xmlns:v="urn:schemas-microsoft-com:vml" Requires="v">
                <p:oleObj spid="_x0000_s58383" name="Equation" r:id="rId6" imgW="444240" imgH="228600" progId="Equation.DSMT4">
                  <p:embed/>
                </p:oleObj>
              </mc:Choice>
              <mc:Fallback>
                <p:oleObj name="Equation" r:id="rId6" imgW="444240" imgH="228600" progId="Equation.DSMT4">
                  <p:embed/>
                  <p:pic>
                    <p:nvPicPr>
                      <p:cNvPr id="0" name=""/>
                      <p:cNvPicPr/>
                      <p:nvPr/>
                    </p:nvPicPr>
                    <p:blipFill>
                      <a:blip r:embed="rId7"/>
                      <a:stretch>
                        <a:fillRect/>
                      </a:stretch>
                    </p:blipFill>
                    <p:spPr>
                      <a:xfrm>
                        <a:off x="1691680" y="3628157"/>
                        <a:ext cx="1152920" cy="592931"/>
                      </a:xfrm>
                      <a:prstGeom prst="rect">
                        <a:avLst/>
                      </a:prstGeom>
                    </p:spPr>
                  </p:pic>
                </p:oleObj>
              </mc:Fallback>
            </mc:AlternateContent>
          </a:graphicData>
        </a:graphic>
      </p:graphicFrame>
      <p:sp>
        <p:nvSpPr>
          <p:cNvPr id="7" name="Text Box 5"/>
          <p:cNvSpPr txBox="1">
            <a:spLocks noChangeArrowheads="1"/>
          </p:cNvSpPr>
          <p:nvPr/>
        </p:nvSpPr>
        <p:spPr bwMode="auto">
          <a:xfrm>
            <a:off x="1724050" y="4797152"/>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D ]</a:t>
            </a:r>
          </a:p>
        </p:txBody>
      </p:sp>
    </p:spTree>
    <p:extLst>
      <p:ext uri="{BB962C8B-B14F-4D97-AF65-F5344CB8AC3E}">
        <p14:creationId xmlns:p14="http://schemas.microsoft.com/office/powerpoint/2010/main" val="139700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7"/>
                                        </p:tgtEl>
                                        <p:attrNameLst>
                                          <p:attrName>style.visibility</p:attrName>
                                        </p:attrNameLst>
                                      </p:cBhvr>
                                      <p:to>
                                        <p:strVal val="visible"/>
                                      </p:to>
                                    </p:set>
                                    <p:animEffect transition="in" filter="wipe(left)">
                                      <p:cBhvr>
                                        <p:cTn id="17" dur="75"/>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219160" y="764704"/>
            <a:ext cx="8616950"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8.</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在康普顿散射中，当散射光子与入射光子方向成夹角</a:t>
            </a:r>
            <a:r>
              <a:rPr lang="el-GR" altLang="zh-CN" sz="2800" b="1" dirty="0" smtClean="0">
                <a:ea typeface="+mn-ea"/>
                <a:cs typeface="Times New Roman" panose="02020603050405020304" pitchFamily="18" charset="0"/>
              </a:rPr>
              <a:t>φ</a:t>
            </a:r>
            <a:r>
              <a:rPr lang="en-US" altLang="zh-CN" sz="2800" b="1" dirty="0" smtClean="0">
                <a:ea typeface="+mn-ea"/>
                <a:cs typeface="Times New Roman" panose="02020603050405020304" pitchFamily="18" charset="0"/>
              </a:rPr>
              <a:t>=_______</a:t>
            </a:r>
            <a:r>
              <a:rPr lang="zh-CN" altLang="en-US" sz="2800" b="1" dirty="0" smtClean="0">
                <a:ea typeface="+mn-ea"/>
                <a:cs typeface="Times New Roman" panose="02020603050405020304" pitchFamily="18" charset="0"/>
              </a:rPr>
              <a:t>时，散射光子的频率小的最多；当</a:t>
            </a:r>
            <a:r>
              <a:rPr lang="el-GR" altLang="zh-CN" sz="2800" b="1" dirty="0">
                <a:cs typeface="Times New Roman" panose="02020603050405020304" pitchFamily="18" charset="0"/>
              </a:rPr>
              <a:t>φ</a:t>
            </a:r>
            <a:r>
              <a:rPr lang="en-US" altLang="zh-CN" sz="2800" b="1" dirty="0">
                <a:cs typeface="Times New Roman" panose="02020603050405020304" pitchFamily="18" charset="0"/>
              </a:rPr>
              <a:t>=_______</a:t>
            </a:r>
            <a:r>
              <a:rPr lang="zh-CN" altLang="en-US" sz="2800" b="1" dirty="0">
                <a:cs typeface="Times New Roman" panose="02020603050405020304" pitchFamily="18" charset="0"/>
              </a:rPr>
              <a:t>时</a:t>
            </a:r>
            <a:r>
              <a:rPr lang="zh-CN" altLang="en-US" sz="2800" b="1" dirty="0" smtClean="0">
                <a:cs typeface="Times New Roman" panose="02020603050405020304" pitchFamily="18" charset="0"/>
              </a:rPr>
              <a:t>，散射光子的频率与入射光子相同</a:t>
            </a:r>
            <a:endParaRPr lang="zh-CN" altLang="en-US" b="1" dirty="0">
              <a:ea typeface="+mn-ea"/>
              <a:cs typeface="Times New Roman" panose="02020603050405020304" pitchFamily="18" charset="0"/>
            </a:endParaRPr>
          </a:p>
        </p:txBody>
      </p:sp>
      <p:sp>
        <p:nvSpPr>
          <p:cNvPr id="3" name="TextBox 2"/>
          <p:cNvSpPr txBox="1"/>
          <p:nvPr/>
        </p:nvSpPr>
        <p:spPr>
          <a:xfrm>
            <a:off x="1403648" y="1548081"/>
            <a:ext cx="409086" cy="584775"/>
          </a:xfrm>
          <a:prstGeom prst="rect">
            <a:avLst/>
          </a:prstGeom>
          <a:noFill/>
        </p:spPr>
        <p:txBody>
          <a:bodyPr wrap="none" rtlCol="0">
            <a:spAutoFit/>
          </a:bodyPr>
          <a:lstStyle/>
          <a:p>
            <a:r>
              <a:rPr lang="el-GR" altLang="zh-CN" sz="3200" b="1" dirty="0" smtClean="0">
                <a:solidFill>
                  <a:srgbClr val="FF0000"/>
                </a:solidFill>
                <a:latin typeface="Times New Roman" panose="02020603050405020304" pitchFamily="18" charset="0"/>
                <a:cs typeface="Times New Roman" panose="02020603050405020304" pitchFamily="18" charset="0"/>
              </a:rPr>
              <a:t>π</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43608" y="2124145"/>
            <a:ext cx="389850"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0</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536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7331724" y="5120317"/>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B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grpSp>
        <p:nvGrpSpPr>
          <p:cNvPr id="3" name="组合 2"/>
          <p:cNvGrpSpPr/>
          <p:nvPr/>
        </p:nvGrpSpPr>
        <p:grpSpPr>
          <a:xfrm>
            <a:off x="179512" y="980727"/>
            <a:ext cx="8784976" cy="3009821"/>
            <a:chOff x="179512" y="980727"/>
            <a:chExt cx="8784976" cy="3009821"/>
          </a:xfrm>
        </p:grpSpPr>
        <p:grpSp>
          <p:nvGrpSpPr>
            <p:cNvPr id="2" name="组合 1"/>
            <p:cNvGrpSpPr/>
            <p:nvPr/>
          </p:nvGrpSpPr>
          <p:grpSpPr>
            <a:xfrm>
              <a:off x="179512" y="980727"/>
              <a:ext cx="8784976" cy="2986739"/>
              <a:chOff x="179512" y="980727"/>
              <a:chExt cx="8784976" cy="2986739"/>
            </a:xfrm>
          </p:grpSpPr>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980727"/>
                <a:ext cx="8784976" cy="2986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995936" y="2451960"/>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693728" y="2410728"/>
              <a:ext cx="651245" cy="1569660"/>
            </a:xfrm>
            <a:prstGeom prst="rect">
              <a:avLst/>
            </a:prstGeom>
            <a:solidFill>
              <a:schemeClr val="bg1"/>
            </a:solidFill>
          </p:spPr>
          <p:txBody>
            <a:bodyPr wrap="square" rtlCol="0">
              <a:spAutoFit/>
            </a:bodyPr>
            <a:lstStyle/>
            <a:p>
              <a:pPr>
                <a:lnSpc>
                  <a:spcPct val="150000"/>
                </a:lnSpc>
              </a:pPr>
              <a:r>
                <a:rPr lang="en-US" altLang="zh-CN" sz="3200" b="1" dirty="0" smtClean="0">
                  <a:latin typeface="Times New Roman" panose="02020603050405020304" pitchFamily="18" charset="0"/>
                  <a:cs typeface="Times New Roman" panose="02020603050405020304" pitchFamily="18" charset="0"/>
                </a:rPr>
                <a:t>(A)</a:t>
              </a:r>
            </a:p>
            <a:p>
              <a:pPr>
                <a:lnSpc>
                  <a:spcPct val="150000"/>
                </a:lnSpc>
              </a:pPr>
              <a:r>
                <a:rPr lang="en-US" altLang="zh-CN" sz="3200" b="1" dirty="0" smtClean="0">
                  <a:latin typeface="Times New Roman" panose="02020603050405020304" pitchFamily="18" charset="0"/>
                  <a:cs typeface="Times New Roman" panose="02020603050405020304" pitchFamily="18" charset="0"/>
                </a:rPr>
                <a:t>(C)</a:t>
              </a:r>
            </a:p>
          </p:txBody>
        </p:sp>
        <p:sp>
          <p:nvSpPr>
            <p:cNvPr id="9" name="TextBox 8"/>
            <p:cNvSpPr txBox="1"/>
            <p:nvPr/>
          </p:nvSpPr>
          <p:spPr>
            <a:xfrm>
              <a:off x="4788024" y="2420888"/>
              <a:ext cx="651245" cy="1569660"/>
            </a:xfrm>
            <a:prstGeom prst="rect">
              <a:avLst/>
            </a:prstGeom>
            <a:solidFill>
              <a:schemeClr val="bg1"/>
            </a:solidFill>
          </p:spPr>
          <p:txBody>
            <a:bodyPr wrap="square" rtlCol="0">
              <a:spAutoFit/>
            </a:bodyPr>
            <a:lstStyle/>
            <a:p>
              <a:pPr>
                <a:lnSpc>
                  <a:spcPct val="150000"/>
                </a:lnSpc>
              </a:pPr>
              <a:r>
                <a:rPr lang="en-US" altLang="zh-CN" sz="3200" b="1" dirty="0" smtClean="0">
                  <a:latin typeface="Times New Roman" panose="02020603050405020304" pitchFamily="18" charset="0"/>
                  <a:cs typeface="Times New Roman" panose="02020603050405020304" pitchFamily="18" charset="0"/>
                </a:rPr>
                <a:t>(B)</a:t>
              </a:r>
            </a:p>
            <a:p>
              <a:pPr>
                <a:lnSpc>
                  <a:spcPct val="150000"/>
                </a:lnSpc>
              </a:pPr>
              <a:r>
                <a:rPr lang="en-US" altLang="zh-CN" sz="3200" b="1" dirty="0" smtClean="0">
                  <a:latin typeface="Times New Roman" panose="02020603050405020304" pitchFamily="18" charset="0"/>
                  <a:cs typeface="Times New Roman" panose="02020603050405020304" pitchFamily="18" charset="0"/>
                </a:rPr>
                <a:t>(D)</a:t>
              </a:r>
            </a:p>
          </p:txBody>
        </p:sp>
      </p:grpSp>
      <p:sp>
        <p:nvSpPr>
          <p:cNvPr id="10" name="TextBox 9"/>
          <p:cNvSpPr txBox="1"/>
          <p:nvPr/>
        </p:nvSpPr>
        <p:spPr>
          <a:xfrm>
            <a:off x="680395" y="742273"/>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9.</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391007856"/>
              </p:ext>
            </p:extLst>
          </p:nvPr>
        </p:nvGraphicFramePr>
        <p:xfrm>
          <a:off x="1907704" y="4473674"/>
          <a:ext cx="4729162" cy="971550"/>
        </p:xfrm>
        <a:graphic>
          <a:graphicData uri="http://schemas.openxmlformats.org/presentationml/2006/ole">
            <mc:AlternateContent xmlns:mc="http://schemas.openxmlformats.org/markup-compatibility/2006">
              <mc:Choice xmlns:v="urn:schemas-microsoft-com:vml" Requires="v">
                <p:oleObj spid="_x0000_s71685" name="公式" r:id="rId4" imgW="2032000" imgH="431800" progId="Equation.3">
                  <p:embed/>
                </p:oleObj>
              </mc:Choice>
              <mc:Fallback>
                <p:oleObj name="公式" r:id="rId4" imgW="2032000" imgH="431800" progId="Equation.3">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4473674"/>
                        <a:ext cx="4729162"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024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7"/>
                                        </p:tgtEl>
                                        <p:attrNameLst>
                                          <p:attrName>style.visibility</p:attrName>
                                        </p:attrNameLst>
                                      </p:cBhvr>
                                      <p:to>
                                        <p:strVal val="visible"/>
                                      </p:to>
                                    </p:set>
                                    <p:animEffect transition="in" filter="wipe(left)">
                                      <p:cBhvr>
                                        <p:cTn id="12" dur="75"/>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60995"/>
            <a:ext cx="8208912" cy="2677656"/>
          </a:xfrm>
          <a:prstGeom prst="rect">
            <a:avLst/>
          </a:prstGeom>
        </p:spPr>
        <p:txBody>
          <a:bodyPr wrap="square">
            <a:spAutoFit/>
          </a:bodyPr>
          <a:lstStyle/>
          <a:p>
            <a:pPr>
              <a:lnSpc>
                <a:spcPct val="150000"/>
              </a:lnSpc>
            </a:pPr>
            <a:r>
              <a:rPr lang="en-US" altLang="zh-CN" sz="2800" b="1" dirty="0" smtClean="0">
                <a:solidFill>
                  <a:srgbClr val="C00000"/>
                </a:solidFill>
                <a:latin typeface="Times New Roman" panose="02020603050405020304" pitchFamily="18" charset="0"/>
                <a:cs typeface="Times New Roman" panose="02020603050405020304" pitchFamily="18" charset="0"/>
              </a:rPr>
              <a:t>10.</a:t>
            </a:r>
            <a:r>
              <a:rPr lang="zh-CN" altLang="en-US" sz="2800" b="1" dirty="0" smtClean="0">
                <a:solidFill>
                  <a:srgbClr val="C00000"/>
                </a:solidFill>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光子</a:t>
            </a:r>
            <a:r>
              <a:rPr lang="zh-CN" altLang="en-US" sz="2800" b="1" dirty="0">
                <a:latin typeface="Times New Roman" panose="02020603050405020304" pitchFamily="18" charset="0"/>
                <a:cs typeface="Times New Roman" panose="02020603050405020304" pitchFamily="18" charset="0"/>
              </a:rPr>
              <a:t>能量为</a:t>
            </a:r>
            <a:r>
              <a:rPr lang="en-US" altLang="zh-CN" sz="2800" b="1" dirty="0">
                <a:latin typeface="Times New Roman" panose="02020603050405020304" pitchFamily="18" charset="0"/>
                <a:cs typeface="Times New Roman" panose="02020603050405020304" pitchFamily="18" charset="0"/>
              </a:rPr>
              <a:t>0.5MeV</a:t>
            </a:r>
            <a:r>
              <a:rPr lang="zh-CN" altLang="en-US" sz="2800" b="1" dirty="0">
                <a:latin typeface="Times New Roman" panose="02020603050405020304" pitchFamily="18" charset="0"/>
                <a:cs typeface="Times New Roman" panose="02020603050405020304" pitchFamily="18" charset="0"/>
              </a:rPr>
              <a:t>的</a:t>
            </a:r>
            <a:r>
              <a:rPr lang="en-US" altLang="zh-CN" sz="2800" b="1" dirty="0">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射线，入射到某种物质上而发生康普顿散射</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若反冲电子的动能为</a:t>
            </a:r>
            <a:r>
              <a:rPr lang="en-US" altLang="zh-CN" sz="2800" b="1" dirty="0">
                <a:latin typeface="Times New Roman" panose="02020603050405020304" pitchFamily="18" charset="0"/>
                <a:cs typeface="Times New Roman" panose="02020603050405020304" pitchFamily="18" charset="0"/>
              </a:rPr>
              <a:t>0.1MeV</a:t>
            </a:r>
            <a:r>
              <a:rPr lang="zh-CN" altLang="en-US" sz="2800" b="1" dirty="0">
                <a:latin typeface="Times New Roman" panose="02020603050405020304" pitchFamily="18" charset="0"/>
                <a:cs typeface="Times New Roman" panose="02020603050405020304" pitchFamily="18" charset="0"/>
              </a:rPr>
              <a:t>，则散射光波长的改变</a:t>
            </a:r>
            <a:r>
              <a:rPr lang="zh-CN" altLang="en-US" sz="2800" b="1" dirty="0" smtClean="0">
                <a:latin typeface="Times New Roman" panose="02020603050405020304" pitchFamily="18" charset="0"/>
                <a:cs typeface="Times New Roman" panose="02020603050405020304" pitchFamily="18" charset="0"/>
              </a:rPr>
              <a:t>量</a:t>
            </a:r>
            <a:r>
              <a:rPr lang="el-GR" altLang="zh-CN" sz="2800" b="1" dirty="0" smtClean="0">
                <a:latin typeface="Times New Roman" panose="02020603050405020304" pitchFamily="18" charset="0"/>
                <a:cs typeface="Times New Roman" panose="02020603050405020304" pitchFamily="18" charset="0"/>
              </a:rPr>
              <a:t>Δ</a:t>
            </a:r>
            <a:r>
              <a:rPr lang="el-GR" altLang="zh-CN" sz="2800" b="1" dirty="0" smtClean="0">
                <a:latin typeface="Times New Roman"/>
                <a:cs typeface="Times New Roman"/>
              </a:rPr>
              <a:t>λ</a:t>
            </a:r>
            <a:r>
              <a:rPr lang="zh-CN" altLang="en-US" sz="2800" b="1" dirty="0" smtClean="0">
                <a:latin typeface="Times New Roman" panose="02020603050405020304" pitchFamily="18" charset="0"/>
                <a:cs typeface="Times New Roman" panose="02020603050405020304" pitchFamily="18" charset="0"/>
              </a:rPr>
              <a:t>与</a:t>
            </a:r>
            <a:r>
              <a:rPr lang="zh-CN" altLang="en-US" sz="2800" b="1" dirty="0">
                <a:latin typeface="Times New Roman" panose="02020603050405020304" pitchFamily="18" charset="0"/>
                <a:cs typeface="Times New Roman" panose="02020603050405020304" pitchFamily="18" charset="0"/>
              </a:rPr>
              <a:t>入射光波</a:t>
            </a:r>
            <a:r>
              <a:rPr lang="zh-CN" altLang="en-US" sz="2800" b="1" dirty="0" smtClean="0">
                <a:latin typeface="Times New Roman" panose="02020603050405020304" pitchFamily="18" charset="0"/>
                <a:cs typeface="Times New Roman" panose="02020603050405020304" pitchFamily="18" charset="0"/>
              </a:rPr>
              <a:t>长</a:t>
            </a:r>
            <a:r>
              <a:rPr lang="el-GR" altLang="zh-CN" sz="2800" b="1" dirty="0">
                <a:latin typeface="Times New Roman"/>
                <a:cs typeface="Times New Roman"/>
              </a:rPr>
              <a:t>λ</a:t>
            </a:r>
            <a:r>
              <a:rPr lang="en-US" altLang="zh-CN" sz="2800" b="1" baseline="-25000" dirty="0" smtClean="0">
                <a:latin typeface="Times New Roman" panose="02020603050405020304" pitchFamily="18" charset="0"/>
                <a:cs typeface="Times New Roman" panose="02020603050405020304" pitchFamily="18" charset="0"/>
              </a:rPr>
              <a:t>0</a:t>
            </a:r>
            <a:r>
              <a:rPr lang="zh-CN" altLang="en-US" sz="2800" b="1" dirty="0">
                <a:latin typeface="Times New Roman" panose="02020603050405020304" pitchFamily="18" charset="0"/>
                <a:cs typeface="Times New Roman" panose="02020603050405020304" pitchFamily="18" charset="0"/>
              </a:rPr>
              <a:t>之比值为</a:t>
            </a:r>
          </a:p>
          <a:p>
            <a:pPr>
              <a:lnSpc>
                <a:spcPct val="150000"/>
              </a:lnSpc>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0.20. </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B</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0.25. </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0.30. </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D</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0.35.</a:t>
            </a:r>
          </a:p>
        </p:txBody>
      </p:sp>
      <p:sp>
        <p:nvSpPr>
          <p:cNvPr id="4" name="Text Box 5"/>
          <p:cNvSpPr txBox="1">
            <a:spLocks noChangeArrowheads="1"/>
          </p:cNvSpPr>
          <p:nvPr/>
        </p:nvSpPr>
        <p:spPr bwMode="auto">
          <a:xfrm>
            <a:off x="7308304" y="4760624"/>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B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graphicFrame>
        <p:nvGraphicFramePr>
          <p:cNvPr id="5" name="对象 4"/>
          <p:cNvGraphicFramePr>
            <a:graphicFrameLocks noChangeAspect="1"/>
          </p:cNvGraphicFramePr>
          <p:nvPr>
            <p:extLst>
              <p:ext uri="{D42A27DB-BD31-4B8C-83A1-F6EECF244321}">
                <p14:modId xmlns:p14="http://schemas.microsoft.com/office/powerpoint/2010/main" val="1378815671"/>
              </p:ext>
            </p:extLst>
          </p:nvPr>
        </p:nvGraphicFramePr>
        <p:xfrm>
          <a:off x="927100" y="3094707"/>
          <a:ext cx="5210175" cy="1019175"/>
        </p:xfrm>
        <a:graphic>
          <a:graphicData uri="http://schemas.openxmlformats.org/presentationml/2006/ole">
            <mc:AlternateContent xmlns:mc="http://schemas.openxmlformats.org/markup-compatibility/2006">
              <mc:Choice xmlns:v="urn:schemas-microsoft-com:vml" Requires="v">
                <p:oleObj spid="_x0000_s72733" name="Equation" r:id="rId3" imgW="2209680" imgH="431640" progId="Equation.DSMT4">
                  <p:embed/>
                </p:oleObj>
              </mc:Choice>
              <mc:Fallback>
                <p:oleObj name="Equation" r:id="rId3" imgW="2209680" imgH="431640" progId="Equation.DSMT4">
                  <p:embed/>
                  <p:pic>
                    <p:nvPicPr>
                      <p:cNvPr id="0" name=""/>
                      <p:cNvPicPr/>
                      <p:nvPr/>
                    </p:nvPicPr>
                    <p:blipFill>
                      <a:blip r:embed="rId4"/>
                      <a:stretch>
                        <a:fillRect/>
                      </a:stretch>
                    </p:blipFill>
                    <p:spPr>
                      <a:xfrm>
                        <a:off x="927100" y="3094707"/>
                        <a:ext cx="5210175" cy="1019175"/>
                      </a:xfrm>
                      <a:prstGeom prst="rect">
                        <a:avLst/>
                      </a:prstGeom>
                    </p:spPr>
                  </p:pic>
                </p:oleObj>
              </mc:Fallback>
            </mc:AlternateContent>
          </a:graphicData>
        </a:graphic>
      </p:graphicFrame>
      <p:grpSp>
        <p:nvGrpSpPr>
          <p:cNvPr id="11" name="组合 10"/>
          <p:cNvGrpSpPr/>
          <p:nvPr/>
        </p:nvGrpSpPr>
        <p:grpSpPr>
          <a:xfrm>
            <a:off x="928142" y="4450779"/>
            <a:ext cx="1371550" cy="1012825"/>
            <a:chOff x="928142" y="4810472"/>
            <a:chExt cx="1371550" cy="1012825"/>
          </a:xfrm>
        </p:grpSpPr>
        <p:graphicFrame>
          <p:nvGraphicFramePr>
            <p:cNvPr id="7" name="对象 6"/>
            <p:cNvGraphicFramePr>
              <a:graphicFrameLocks noChangeAspect="1"/>
            </p:cNvGraphicFramePr>
            <p:nvPr>
              <p:extLst>
                <p:ext uri="{D42A27DB-BD31-4B8C-83A1-F6EECF244321}">
                  <p14:modId xmlns:p14="http://schemas.microsoft.com/office/powerpoint/2010/main" val="514993952"/>
                </p:ext>
              </p:extLst>
            </p:nvPr>
          </p:nvGraphicFramePr>
          <p:xfrm>
            <a:off x="928142" y="4810472"/>
            <a:ext cx="1096963" cy="1012825"/>
          </p:xfrm>
          <a:graphic>
            <a:graphicData uri="http://schemas.openxmlformats.org/presentationml/2006/ole">
              <mc:AlternateContent xmlns:mc="http://schemas.openxmlformats.org/markup-compatibility/2006">
                <mc:Choice xmlns:v="urn:schemas-microsoft-com:vml" Requires="v">
                  <p:oleObj spid="_x0000_s72734" name="Equation" r:id="rId5" imgW="482400" imgH="431640" progId="Equation.DSMT4">
                    <p:embed/>
                  </p:oleObj>
                </mc:Choice>
                <mc:Fallback>
                  <p:oleObj name="Equation" r:id="rId5" imgW="482400" imgH="431640"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142" y="4810472"/>
                          <a:ext cx="1096963"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21411523"/>
                </p:ext>
              </p:extLst>
            </p:nvPr>
          </p:nvGraphicFramePr>
          <p:xfrm>
            <a:off x="1691680" y="4814888"/>
            <a:ext cx="608012" cy="923925"/>
          </p:xfrm>
          <a:graphic>
            <a:graphicData uri="http://schemas.openxmlformats.org/presentationml/2006/ole">
              <mc:AlternateContent xmlns:mc="http://schemas.openxmlformats.org/markup-compatibility/2006">
                <mc:Choice xmlns:v="urn:schemas-microsoft-com:vml" Requires="v">
                  <p:oleObj spid="_x0000_s72735" name="Equation" r:id="rId7" imgW="266400" imgH="393480" progId="Equation.DSMT4">
                    <p:embed/>
                  </p:oleObj>
                </mc:Choice>
                <mc:Fallback>
                  <p:oleObj name="Equation" r:id="rId7" imgW="266400" imgH="393480" progId="Equation.DSMT4">
                    <p:embed/>
                    <p:pic>
                      <p:nvPicPr>
                        <p:cNvPr id="0" name="对象 2"/>
                        <p:cNvPicPr>
                          <a:picLocks noChangeAspect="1" noChangeArrowheads="1"/>
                        </p:cNvPicPr>
                        <p:nvPr/>
                      </p:nvPicPr>
                      <p:blipFill>
                        <a:blip r:embed="rId8"/>
                        <a:srcRect/>
                        <a:stretch>
                          <a:fillRect/>
                        </a:stretch>
                      </p:blipFill>
                      <p:spPr bwMode="auto">
                        <a:xfrm>
                          <a:off x="1691680" y="4814888"/>
                          <a:ext cx="608012" cy="923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2" name="组合 11"/>
          <p:cNvGrpSpPr/>
          <p:nvPr/>
        </p:nvGrpSpPr>
        <p:grpSpPr>
          <a:xfrm>
            <a:off x="3560118" y="4499992"/>
            <a:ext cx="1402283" cy="1017240"/>
            <a:chOff x="3560118" y="4859685"/>
            <a:chExt cx="1402283" cy="1017240"/>
          </a:xfrm>
        </p:grpSpPr>
        <p:graphicFrame>
          <p:nvGraphicFramePr>
            <p:cNvPr id="9" name="对象 8"/>
            <p:cNvGraphicFramePr>
              <a:graphicFrameLocks noChangeAspect="1"/>
            </p:cNvGraphicFramePr>
            <p:nvPr>
              <p:extLst>
                <p:ext uri="{D42A27DB-BD31-4B8C-83A1-F6EECF244321}">
                  <p14:modId xmlns:p14="http://schemas.microsoft.com/office/powerpoint/2010/main" val="2169162990"/>
                </p:ext>
              </p:extLst>
            </p:nvPr>
          </p:nvGraphicFramePr>
          <p:xfrm>
            <a:off x="3560118" y="4859685"/>
            <a:ext cx="1096963" cy="923925"/>
          </p:xfrm>
          <a:graphic>
            <a:graphicData uri="http://schemas.openxmlformats.org/presentationml/2006/ole">
              <mc:AlternateContent xmlns:mc="http://schemas.openxmlformats.org/markup-compatibility/2006">
                <mc:Choice xmlns:v="urn:schemas-microsoft-com:vml" Requires="v">
                  <p:oleObj spid="_x0000_s72736" name="Equation" r:id="rId9" imgW="482400" imgH="393480" progId="Equation.DSMT4">
                    <p:embed/>
                  </p:oleObj>
                </mc:Choice>
                <mc:Fallback>
                  <p:oleObj name="Equation" r:id="rId9" imgW="482400" imgH="393480" progId="Equation.DSMT4">
                    <p:embed/>
                    <p:pic>
                      <p:nvPicPr>
                        <p:cNvPr id="0" name="对象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0118" y="4859685"/>
                          <a:ext cx="1096963"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16931722"/>
                </p:ext>
              </p:extLst>
            </p:nvPr>
          </p:nvGraphicFramePr>
          <p:xfrm>
            <a:off x="4355976" y="4862513"/>
            <a:ext cx="606425" cy="1014412"/>
          </p:xfrm>
          <a:graphic>
            <a:graphicData uri="http://schemas.openxmlformats.org/presentationml/2006/ole">
              <mc:AlternateContent xmlns:mc="http://schemas.openxmlformats.org/markup-compatibility/2006">
                <mc:Choice xmlns:v="urn:schemas-microsoft-com:vml" Requires="v">
                  <p:oleObj spid="_x0000_s72737" name="Equation" r:id="rId11" imgW="266400" imgH="431640" progId="Equation.DSMT4">
                    <p:embed/>
                  </p:oleObj>
                </mc:Choice>
                <mc:Fallback>
                  <p:oleObj name="Equation" r:id="rId11" imgW="266400" imgH="431640" progId="Equation.DSMT4">
                    <p:embed/>
                    <p:pic>
                      <p:nvPicPr>
                        <p:cNvPr id="0" name="对象 4"/>
                        <p:cNvPicPr>
                          <a:picLocks noChangeAspect="1" noChangeArrowheads="1"/>
                        </p:cNvPicPr>
                        <p:nvPr/>
                      </p:nvPicPr>
                      <p:blipFill>
                        <a:blip r:embed="rId12"/>
                        <a:srcRect/>
                        <a:stretch>
                          <a:fillRect/>
                        </a:stretch>
                      </p:blipFill>
                      <p:spPr bwMode="auto">
                        <a:xfrm>
                          <a:off x="4355976" y="4862513"/>
                          <a:ext cx="606425" cy="1014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2589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4"/>
                                        </p:tgtEl>
                                        <p:attrNameLst>
                                          <p:attrName>style.visibility</p:attrName>
                                        </p:attrNameLst>
                                      </p:cBhvr>
                                      <p:to>
                                        <p:strVal val="visible"/>
                                      </p:to>
                                    </p:set>
                                    <p:animEffect transition="in" filter="wipe(left)">
                                      <p:cBhvr>
                                        <p:cTn id="22" dur="75"/>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197352" y="188640"/>
            <a:ext cx="861695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11.</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在康普顿散射实验中，入射</a:t>
            </a:r>
            <a:r>
              <a:rPr lang="en-US" altLang="zh-CN" sz="2800" b="1" dirty="0" smtClean="0">
                <a:ea typeface="+mn-ea"/>
                <a:cs typeface="Times New Roman" panose="02020603050405020304" pitchFamily="18" charset="0"/>
              </a:rPr>
              <a:t>X</a:t>
            </a:r>
            <a:r>
              <a:rPr lang="zh-CN" altLang="en-US" sz="2800" b="1" dirty="0" smtClean="0">
                <a:ea typeface="+mn-ea"/>
                <a:cs typeface="Times New Roman" panose="02020603050405020304" pitchFamily="18" charset="0"/>
              </a:rPr>
              <a:t>射线的波长为</a:t>
            </a:r>
            <a:endParaRPr lang="en-US" altLang="zh-CN" sz="2800" b="1" dirty="0" smtClean="0">
              <a:ea typeface="+mn-ea"/>
              <a:cs typeface="Times New Roman" panose="02020603050405020304" pitchFamily="18" charset="0"/>
            </a:endParaRPr>
          </a:p>
          <a:p>
            <a:pPr eaLnBrk="1" hangingPunct="1">
              <a:lnSpc>
                <a:spcPct val="150000"/>
              </a:lnSpc>
            </a:pPr>
            <a:r>
              <a:rPr lang="zh-CN" altLang="en-US" sz="2800" b="1" dirty="0" smtClean="0">
                <a:ea typeface="+mn-ea"/>
                <a:cs typeface="Times New Roman" panose="02020603050405020304" pitchFamily="18" charset="0"/>
              </a:rPr>
              <a:t>                            在散射角为</a:t>
            </a:r>
            <a:r>
              <a:rPr lang="en-US" altLang="zh-CN" sz="2800" b="1" dirty="0" smtClean="0">
                <a:ea typeface="+mn-ea"/>
                <a:cs typeface="Times New Roman" panose="02020603050405020304" pitchFamily="18" charset="0"/>
              </a:rPr>
              <a:t>60</a:t>
            </a:r>
            <a:r>
              <a:rPr lang="en-US" altLang="zh-CN" sz="2800" b="1" dirty="0" smtClean="0">
                <a:latin typeface="Times New Roman"/>
                <a:ea typeface="+mn-ea"/>
                <a:cs typeface="Times New Roman"/>
              </a:rPr>
              <a:t>º </a:t>
            </a:r>
            <a:r>
              <a:rPr lang="zh-CN" altLang="en-US" sz="2800" b="1" dirty="0" smtClean="0">
                <a:ea typeface="+mn-ea"/>
                <a:cs typeface="Times New Roman" panose="02020603050405020304" pitchFamily="18" charset="0"/>
              </a:rPr>
              <a:t>方向上，两种散射</a:t>
            </a:r>
            <a:r>
              <a:rPr lang="en-US" altLang="zh-CN" sz="2800" b="1" dirty="0" smtClean="0">
                <a:ea typeface="+mn-ea"/>
                <a:cs typeface="Times New Roman" panose="02020603050405020304" pitchFamily="18" charset="0"/>
              </a:rPr>
              <a:t>X</a:t>
            </a:r>
            <a:r>
              <a:rPr lang="zh-CN" altLang="en-US" sz="2800" b="1" dirty="0" smtClean="0">
                <a:ea typeface="+mn-ea"/>
                <a:cs typeface="Times New Roman" panose="02020603050405020304" pitchFamily="18" charset="0"/>
              </a:rPr>
              <a:t>射线波长的差值为                   。若改用波长为                  的</a:t>
            </a:r>
            <a:r>
              <a:rPr lang="en-US" altLang="zh-CN" sz="2800" b="1" dirty="0" smtClean="0">
                <a:ea typeface="+mn-ea"/>
                <a:cs typeface="Times New Roman" panose="02020603050405020304" pitchFamily="18" charset="0"/>
              </a:rPr>
              <a:t>X</a:t>
            </a:r>
            <a:r>
              <a:rPr lang="zh-CN" altLang="en-US" sz="2800" b="1" dirty="0" smtClean="0">
                <a:ea typeface="+mn-ea"/>
                <a:cs typeface="Times New Roman" panose="02020603050405020304" pitchFamily="18" charset="0"/>
              </a:rPr>
              <a:t>射线重复上述实验，在散射角</a:t>
            </a:r>
            <a:r>
              <a:rPr lang="en-US" altLang="zh-CN" sz="2800" b="1" dirty="0">
                <a:cs typeface="Times New Roman" panose="02020603050405020304" pitchFamily="18" charset="0"/>
              </a:rPr>
              <a:t>60</a:t>
            </a:r>
            <a:r>
              <a:rPr lang="en-US" altLang="zh-CN" sz="2800" b="1" dirty="0">
                <a:latin typeface="Times New Roman"/>
                <a:cs typeface="Times New Roman"/>
              </a:rPr>
              <a:t>º </a:t>
            </a:r>
            <a:r>
              <a:rPr lang="zh-CN" altLang="en-US" sz="2800" b="1" dirty="0">
                <a:cs typeface="Times New Roman" panose="02020603050405020304" pitchFamily="18" charset="0"/>
              </a:rPr>
              <a:t>方向</a:t>
            </a:r>
            <a:r>
              <a:rPr lang="zh-CN" altLang="en-US" sz="2800" b="1" dirty="0" smtClean="0">
                <a:cs typeface="Times New Roman" panose="02020603050405020304" pitchFamily="18" charset="0"/>
              </a:rPr>
              <a:t>上两种</a:t>
            </a:r>
            <a:r>
              <a:rPr lang="zh-CN" altLang="en-US" sz="2800" b="1" dirty="0">
                <a:cs typeface="Times New Roman" panose="02020603050405020304" pitchFamily="18" charset="0"/>
              </a:rPr>
              <a:t>散射</a:t>
            </a:r>
            <a:r>
              <a:rPr lang="en-US" altLang="zh-CN" sz="2800" b="1" dirty="0">
                <a:cs typeface="Times New Roman" panose="02020603050405020304" pitchFamily="18" charset="0"/>
              </a:rPr>
              <a:t>X</a:t>
            </a:r>
            <a:r>
              <a:rPr lang="zh-CN" altLang="en-US" sz="2800" b="1" dirty="0">
                <a:cs typeface="Times New Roman" panose="02020603050405020304" pitchFamily="18" charset="0"/>
              </a:rPr>
              <a:t>射线波长的差值</a:t>
            </a:r>
            <a:r>
              <a:rPr lang="zh-CN" altLang="en-US" sz="2800" b="1" dirty="0" smtClean="0">
                <a:cs typeface="Times New Roman" panose="02020603050405020304" pitchFamily="18" charset="0"/>
              </a:rPr>
              <a:t>为       ，则有</a:t>
            </a:r>
            <a:endParaRPr lang="en-US" altLang="zh-CN" sz="2800" b="1" dirty="0" smtClean="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114004121"/>
              </p:ext>
            </p:extLst>
          </p:nvPr>
        </p:nvGraphicFramePr>
        <p:xfrm>
          <a:off x="323850" y="981075"/>
          <a:ext cx="2259013" cy="517525"/>
        </p:xfrm>
        <a:graphic>
          <a:graphicData uri="http://schemas.openxmlformats.org/presentationml/2006/ole">
            <mc:AlternateContent xmlns:mc="http://schemas.openxmlformats.org/markup-compatibility/2006">
              <mc:Choice xmlns:v="urn:schemas-microsoft-com:vml" Requires="v">
                <p:oleObj spid="_x0000_s59429" name="Equation" r:id="rId3" imgW="1054080" imgH="241200" progId="Equation.DSMT4">
                  <p:embed/>
                </p:oleObj>
              </mc:Choice>
              <mc:Fallback>
                <p:oleObj name="Equation" r:id="rId3" imgW="105408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981075"/>
                        <a:ext cx="22590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70119603"/>
              </p:ext>
            </p:extLst>
          </p:nvPr>
        </p:nvGraphicFramePr>
        <p:xfrm>
          <a:off x="2843808" y="1628800"/>
          <a:ext cx="1606550" cy="490537"/>
        </p:xfrm>
        <a:graphic>
          <a:graphicData uri="http://schemas.openxmlformats.org/presentationml/2006/ole">
            <mc:AlternateContent xmlns:mc="http://schemas.openxmlformats.org/markup-compatibility/2006">
              <mc:Choice xmlns:v="urn:schemas-microsoft-com:vml" Requires="v">
                <p:oleObj spid="_x0000_s59430" name="Equation" r:id="rId5" imgW="749160" imgH="228600" progId="Equation.DSMT4">
                  <p:embed/>
                </p:oleObj>
              </mc:Choice>
              <mc:Fallback>
                <p:oleObj name="Equation" r:id="rId5" imgW="749160" imgH="228600" progId="Equation.DSMT4">
                  <p:embed/>
                  <p:pic>
                    <p:nvPicPr>
                      <p:cNvPr id="0" name=""/>
                      <p:cNvPicPr>
                        <a:picLocks noChangeAspect="1" noChangeArrowheads="1"/>
                      </p:cNvPicPr>
                      <p:nvPr/>
                    </p:nvPicPr>
                    <p:blipFill>
                      <a:blip r:embed="rId6"/>
                      <a:srcRect/>
                      <a:stretch>
                        <a:fillRect/>
                      </a:stretch>
                    </p:blipFill>
                    <p:spPr bwMode="auto">
                      <a:xfrm>
                        <a:off x="2843808" y="1628800"/>
                        <a:ext cx="16065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50357444"/>
              </p:ext>
            </p:extLst>
          </p:nvPr>
        </p:nvGraphicFramePr>
        <p:xfrm>
          <a:off x="3398664" y="2945264"/>
          <a:ext cx="600075" cy="381000"/>
        </p:xfrm>
        <a:graphic>
          <a:graphicData uri="http://schemas.openxmlformats.org/presentationml/2006/ole">
            <mc:AlternateContent xmlns:mc="http://schemas.openxmlformats.org/markup-compatibility/2006">
              <mc:Choice xmlns:v="urn:schemas-microsoft-com:vml" Requires="v">
                <p:oleObj spid="_x0000_s59431" name="Equation" r:id="rId7" imgW="279360" imgH="177480" progId="Equation.DSMT4">
                  <p:embed/>
                </p:oleObj>
              </mc:Choice>
              <mc:Fallback>
                <p:oleObj name="Equation" r:id="rId7" imgW="279360" imgH="177480" progId="Equation.DSMT4">
                  <p:embed/>
                  <p:pic>
                    <p:nvPicPr>
                      <p:cNvPr id="0" name=""/>
                      <p:cNvPicPr>
                        <a:picLocks noChangeAspect="1" noChangeArrowheads="1"/>
                      </p:cNvPicPr>
                      <p:nvPr/>
                    </p:nvPicPr>
                    <p:blipFill>
                      <a:blip r:embed="rId8"/>
                      <a:srcRect/>
                      <a:stretch>
                        <a:fillRect/>
                      </a:stretch>
                    </p:blipFill>
                    <p:spPr bwMode="auto">
                      <a:xfrm>
                        <a:off x="3398664" y="2945264"/>
                        <a:ext cx="600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651697395"/>
              </p:ext>
            </p:extLst>
          </p:nvPr>
        </p:nvGraphicFramePr>
        <p:xfrm>
          <a:off x="6894513" y="1628775"/>
          <a:ext cx="2314575" cy="517525"/>
        </p:xfrm>
        <a:graphic>
          <a:graphicData uri="http://schemas.openxmlformats.org/presentationml/2006/ole">
            <mc:AlternateContent xmlns:mc="http://schemas.openxmlformats.org/markup-compatibility/2006">
              <mc:Choice xmlns:v="urn:schemas-microsoft-com:vml" Requires="v">
                <p:oleObj spid="_x0000_s59432" name="Equation" r:id="rId9" imgW="1079280" imgH="241200" progId="Equation.DSMT4">
                  <p:embed/>
                </p:oleObj>
              </mc:Choice>
              <mc:Fallback>
                <p:oleObj name="Equation" r:id="rId9" imgW="1079280" imgH="241200" progId="Equation.DSMT4">
                  <p:embed/>
                  <p:pic>
                    <p:nvPicPr>
                      <p:cNvPr id="0" name=""/>
                      <p:cNvPicPr>
                        <a:picLocks noChangeAspect="1" noChangeArrowheads="1"/>
                      </p:cNvPicPr>
                      <p:nvPr/>
                    </p:nvPicPr>
                    <p:blipFill>
                      <a:blip r:embed="rId10"/>
                      <a:srcRect/>
                      <a:stretch>
                        <a:fillRect/>
                      </a:stretch>
                    </p:blipFill>
                    <p:spPr bwMode="auto">
                      <a:xfrm>
                        <a:off x="6894513" y="1628775"/>
                        <a:ext cx="23145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720958101"/>
              </p:ext>
            </p:extLst>
          </p:nvPr>
        </p:nvGraphicFramePr>
        <p:xfrm>
          <a:off x="836955" y="3607673"/>
          <a:ext cx="7337744" cy="1019810"/>
        </p:xfrm>
        <a:graphic>
          <a:graphicData uri="http://schemas.openxmlformats.org/presentationml/2006/ole">
            <mc:AlternateContent xmlns:mc="http://schemas.openxmlformats.org/markup-compatibility/2006">
              <mc:Choice xmlns:v="urn:schemas-microsoft-com:vml" Requires="v">
                <p:oleObj spid="_x0000_s59433" name="Equation" r:id="rId11" imgW="3111480" imgH="431640" progId="Equation.DSMT4">
                  <p:embed/>
                </p:oleObj>
              </mc:Choice>
              <mc:Fallback>
                <p:oleObj name="Equation" r:id="rId11" imgW="3111480" imgH="431640" progId="Equation.DSMT4">
                  <p:embed/>
                  <p:pic>
                    <p:nvPicPr>
                      <p:cNvPr id="0" name=""/>
                      <p:cNvPicPr>
                        <a:picLocks noChangeAspect="1" noChangeArrowheads="1"/>
                      </p:cNvPicPr>
                      <p:nvPr/>
                    </p:nvPicPr>
                    <p:blipFill>
                      <a:blip r:embed="rId12"/>
                      <a:srcRect/>
                      <a:stretch>
                        <a:fillRect/>
                      </a:stretch>
                    </p:blipFill>
                    <p:spPr bwMode="auto">
                      <a:xfrm>
                        <a:off x="836955" y="3607673"/>
                        <a:ext cx="7337744" cy="101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5"/>
          <p:cNvSpPr txBox="1">
            <a:spLocks noChangeArrowheads="1"/>
          </p:cNvSpPr>
          <p:nvPr/>
        </p:nvSpPr>
        <p:spPr bwMode="auto">
          <a:xfrm>
            <a:off x="7308304" y="5120317"/>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B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519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
                                        </p:tgtEl>
                                        <p:attrNameLst>
                                          <p:attrName>style.visibility</p:attrName>
                                        </p:attrNameLst>
                                      </p:cBhvr>
                                      <p:to>
                                        <p:strVal val="visible"/>
                                      </p:to>
                                    </p:set>
                                    <p:animEffect transition="in" filter="wipe(left)">
                                      <p:cBhvr>
                                        <p:cTn id="7" dur="75"/>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3059832" y="116632"/>
            <a:ext cx="3168352" cy="50405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smtClean="0">
                <a:solidFill>
                  <a:srgbClr val="000066"/>
                </a:solidFill>
                <a:latin typeface="楷体_GB2312" pitchFamily="49" charset="-122"/>
                <a:ea typeface="楷体_GB2312" pitchFamily="49" charset="-122"/>
              </a:rPr>
              <a:t>Chap15  </a:t>
            </a:r>
            <a:r>
              <a:rPr lang="zh-CN" altLang="en-US" sz="2800" b="1" dirty="0" smtClean="0">
                <a:solidFill>
                  <a:schemeClr val="tx1"/>
                </a:solidFill>
              </a:rPr>
              <a:t>量子物理</a:t>
            </a:r>
            <a:endParaRPr lang="zh-CN" altLang="en-US" sz="2800" b="1" dirty="0">
              <a:solidFill>
                <a:schemeClr val="tx1"/>
              </a:solidFill>
            </a:endParaRPr>
          </a:p>
        </p:txBody>
      </p:sp>
      <p:cxnSp>
        <p:nvCxnSpPr>
          <p:cNvPr id="4" name="肘形连接符 3"/>
          <p:cNvCxnSpPr>
            <a:stCxn id="2" idx="2"/>
            <a:endCxn id="85" idx="0"/>
          </p:cNvCxnSpPr>
          <p:nvPr/>
        </p:nvCxnSpPr>
        <p:spPr>
          <a:xfrm rot="16200000" flipH="1">
            <a:off x="5830633" y="-565937"/>
            <a:ext cx="206178" cy="2579428"/>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2" idx="2"/>
            <a:endCxn id="10" idx="0"/>
          </p:cNvCxnSpPr>
          <p:nvPr/>
        </p:nvCxnSpPr>
        <p:spPr>
          <a:xfrm rot="5400000">
            <a:off x="3458877" y="-355923"/>
            <a:ext cx="208521" cy="216174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流程图: 过程 9"/>
          <p:cNvSpPr/>
          <p:nvPr/>
        </p:nvSpPr>
        <p:spPr>
          <a:xfrm>
            <a:off x="1369273" y="829209"/>
            <a:ext cx="2225983" cy="49760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初等量子论</a:t>
            </a:r>
            <a:endParaRPr lang="zh-CN" altLang="en-US" sz="2400" b="1" dirty="0">
              <a:solidFill>
                <a:schemeClr val="tx1"/>
              </a:solidFill>
            </a:endParaRPr>
          </a:p>
        </p:txBody>
      </p:sp>
      <p:cxnSp>
        <p:nvCxnSpPr>
          <p:cNvPr id="18" name="肘形连接符 17"/>
          <p:cNvCxnSpPr>
            <a:stCxn id="10" idx="2"/>
            <a:endCxn id="86" idx="0"/>
          </p:cNvCxnSpPr>
          <p:nvPr/>
        </p:nvCxnSpPr>
        <p:spPr>
          <a:xfrm rot="16200000" flipH="1">
            <a:off x="3299431" y="509648"/>
            <a:ext cx="208275" cy="1842606"/>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85" idx="2"/>
            <a:endCxn id="29" idx="0"/>
          </p:cNvCxnSpPr>
          <p:nvPr/>
        </p:nvCxnSpPr>
        <p:spPr>
          <a:xfrm rot="5400000">
            <a:off x="6508255" y="958197"/>
            <a:ext cx="400988" cy="1029374"/>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0" idx="2"/>
            <a:endCxn id="26" idx="0"/>
          </p:cNvCxnSpPr>
          <p:nvPr/>
        </p:nvCxnSpPr>
        <p:spPr>
          <a:xfrm rot="5400000">
            <a:off x="1506594" y="567167"/>
            <a:ext cx="216024" cy="1735318"/>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流程图: 过程 25"/>
          <p:cNvSpPr/>
          <p:nvPr/>
        </p:nvSpPr>
        <p:spPr>
          <a:xfrm>
            <a:off x="107504" y="1542838"/>
            <a:ext cx="1278886" cy="70660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zh-CN" altLang="en-US" sz="2000" b="1" dirty="0" smtClean="0">
                <a:solidFill>
                  <a:schemeClr val="tx1"/>
                </a:solidFill>
              </a:rPr>
              <a:t>黑体辐射</a:t>
            </a:r>
            <a:endParaRPr lang="en-US" altLang="zh-CN" sz="2000" b="1" dirty="0" smtClean="0">
              <a:solidFill>
                <a:schemeClr val="tx1"/>
              </a:solidFill>
            </a:endParaRPr>
          </a:p>
        </p:txBody>
      </p:sp>
      <p:sp>
        <p:nvSpPr>
          <p:cNvPr id="28" name="流程图: 过程 27"/>
          <p:cNvSpPr/>
          <p:nvPr/>
        </p:nvSpPr>
        <p:spPr>
          <a:xfrm>
            <a:off x="1769596" y="1542838"/>
            <a:ext cx="1413265" cy="79208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光的波粒二象性</a:t>
            </a:r>
            <a:endParaRPr lang="zh-CN" altLang="en-US" sz="2000" b="1" dirty="0">
              <a:solidFill>
                <a:schemeClr val="tx1"/>
              </a:solidFill>
            </a:endParaRPr>
          </a:p>
        </p:txBody>
      </p:sp>
      <p:sp>
        <p:nvSpPr>
          <p:cNvPr id="29" name="流程图: 过程 28"/>
          <p:cNvSpPr/>
          <p:nvPr/>
        </p:nvSpPr>
        <p:spPr>
          <a:xfrm>
            <a:off x="5490562" y="1673378"/>
            <a:ext cx="1406999" cy="50405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zh-CN" altLang="en-US" sz="2000" b="1" dirty="0" smtClean="0">
                <a:solidFill>
                  <a:srgbClr val="FF0000"/>
                </a:solidFill>
              </a:rPr>
              <a:t>德布罗意波</a:t>
            </a:r>
            <a:endParaRPr lang="zh-CN" altLang="en-US" sz="2000" b="1" dirty="0">
              <a:solidFill>
                <a:srgbClr val="FF0000"/>
              </a:solidFill>
            </a:endParaRPr>
          </a:p>
        </p:txBody>
      </p:sp>
      <p:cxnSp>
        <p:nvCxnSpPr>
          <p:cNvPr id="49" name="直接箭头连接符 48"/>
          <p:cNvCxnSpPr>
            <a:stCxn id="26" idx="2"/>
            <a:endCxn id="50" idx="0"/>
          </p:cNvCxnSpPr>
          <p:nvPr/>
        </p:nvCxnSpPr>
        <p:spPr>
          <a:xfrm>
            <a:off x="746947" y="2249442"/>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流程图: 过程 49"/>
          <p:cNvSpPr/>
          <p:nvPr/>
        </p:nvSpPr>
        <p:spPr>
          <a:xfrm>
            <a:off x="107503" y="2537474"/>
            <a:ext cx="1278888" cy="93610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56" name="流程图: 过程 55"/>
          <p:cNvSpPr/>
          <p:nvPr/>
        </p:nvSpPr>
        <p:spPr>
          <a:xfrm>
            <a:off x="1601669" y="3668389"/>
            <a:ext cx="1779141" cy="174940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r>
              <a:rPr lang="zh-CN" altLang="en-US" sz="2000" b="1" dirty="0" smtClean="0">
                <a:solidFill>
                  <a:srgbClr val="FF0000"/>
                </a:solidFill>
              </a:rPr>
              <a:t>光电效应</a:t>
            </a:r>
            <a:endParaRPr lang="zh-CN" altLang="en-US" sz="2000" b="1" dirty="0">
              <a:solidFill>
                <a:srgbClr val="FF0000"/>
              </a:solidFill>
            </a:endParaRPr>
          </a:p>
        </p:txBody>
      </p:sp>
      <p:sp>
        <p:nvSpPr>
          <p:cNvPr id="74" name="流程图: 过程 73"/>
          <p:cNvSpPr/>
          <p:nvPr/>
        </p:nvSpPr>
        <p:spPr>
          <a:xfrm>
            <a:off x="7426489" y="1673378"/>
            <a:ext cx="1610007" cy="58826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FF0000"/>
                </a:solidFill>
                <a:latin typeface="+mn-ea"/>
              </a:rPr>
              <a:t>薛定谔方程</a:t>
            </a:r>
            <a:endParaRPr lang="zh-CN" altLang="en-US" sz="2000" b="1" dirty="0">
              <a:solidFill>
                <a:srgbClr val="FF0000"/>
              </a:solidFill>
              <a:latin typeface="+mn-ea"/>
            </a:endParaRPr>
          </a:p>
        </p:txBody>
      </p:sp>
      <p:cxnSp>
        <p:nvCxnSpPr>
          <p:cNvPr id="79" name="直接箭头连接符 78"/>
          <p:cNvCxnSpPr>
            <a:stCxn id="50" idx="2"/>
            <a:endCxn id="80" idx="0"/>
          </p:cNvCxnSpPr>
          <p:nvPr/>
        </p:nvCxnSpPr>
        <p:spPr>
          <a:xfrm>
            <a:off x="746947" y="3473578"/>
            <a:ext cx="1"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流程图: 过程 79"/>
          <p:cNvSpPr/>
          <p:nvPr/>
        </p:nvSpPr>
        <p:spPr>
          <a:xfrm>
            <a:off x="107505" y="3761610"/>
            <a:ext cx="1278886" cy="79208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zh-CN" altLang="en-US" sz="2000" b="1" dirty="0">
                <a:solidFill>
                  <a:srgbClr val="FF0000"/>
                </a:solidFill>
              </a:rPr>
              <a:t>普朗克能量子假设</a:t>
            </a:r>
          </a:p>
        </p:txBody>
      </p:sp>
      <p:sp>
        <p:nvSpPr>
          <p:cNvPr id="85" name="流程图: 过程 84"/>
          <p:cNvSpPr/>
          <p:nvPr/>
        </p:nvSpPr>
        <p:spPr>
          <a:xfrm>
            <a:off x="6134106" y="826866"/>
            <a:ext cx="2178660" cy="4455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量子力学初步</a:t>
            </a:r>
            <a:endParaRPr lang="zh-CN" altLang="en-US" sz="2400" b="1" dirty="0">
              <a:solidFill>
                <a:schemeClr val="tx1"/>
              </a:solidFill>
            </a:endParaRPr>
          </a:p>
        </p:txBody>
      </p:sp>
      <p:sp>
        <p:nvSpPr>
          <p:cNvPr id="52" name="流程图: 过程 51"/>
          <p:cNvSpPr/>
          <p:nvPr/>
        </p:nvSpPr>
        <p:spPr>
          <a:xfrm>
            <a:off x="1601669" y="2537474"/>
            <a:ext cx="1779141" cy="95474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r>
              <a:rPr lang="zh-CN" altLang="en-US" sz="2000" b="1" dirty="0" smtClean="0">
                <a:solidFill>
                  <a:srgbClr val="FF0000"/>
                </a:solidFill>
              </a:rPr>
              <a:t>光子方程</a:t>
            </a:r>
            <a:endParaRPr lang="zh-CN" altLang="en-US" sz="2000" b="1" dirty="0">
              <a:solidFill>
                <a:srgbClr val="FF0000"/>
              </a:solidFill>
            </a:endParaRPr>
          </a:p>
        </p:txBody>
      </p:sp>
      <p:sp>
        <p:nvSpPr>
          <p:cNvPr id="53" name="流程图: 过程 52"/>
          <p:cNvSpPr/>
          <p:nvPr/>
        </p:nvSpPr>
        <p:spPr>
          <a:xfrm>
            <a:off x="1619672" y="5561810"/>
            <a:ext cx="2376264" cy="108012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r>
              <a:rPr lang="zh-CN" altLang="en-US" sz="2000" b="1" dirty="0" smtClean="0">
                <a:solidFill>
                  <a:srgbClr val="FF0000"/>
                </a:solidFill>
              </a:rPr>
              <a:t>康普顿效应</a:t>
            </a:r>
            <a:endParaRPr lang="zh-CN" altLang="en-US" sz="2000" b="1" dirty="0">
              <a:solidFill>
                <a:srgbClr val="FF0000"/>
              </a:solidFill>
            </a:endParaRPr>
          </a:p>
        </p:txBody>
      </p:sp>
      <p:cxnSp>
        <p:nvCxnSpPr>
          <p:cNvPr id="68" name="肘形连接符 67"/>
          <p:cNvCxnSpPr>
            <a:stCxn id="85" idx="2"/>
            <a:endCxn id="74" idx="0"/>
          </p:cNvCxnSpPr>
          <p:nvPr/>
        </p:nvCxnSpPr>
        <p:spPr>
          <a:xfrm rot="16200000" flipH="1">
            <a:off x="7526970" y="968855"/>
            <a:ext cx="400988" cy="100805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流程图: 过程 75"/>
          <p:cNvSpPr/>
          <p:nvPr/>
        </p:nvSpPr>
        <p:spPr>
          <a:xfrm>
            <a:off x="5386184" y="3545586"/>
            <a:ext cx="1758352" cy="234026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zh-CN" altLang="en-US" sz="2000" b="1" dirty="0" smtClean="0">
                <a:solidFill>
                  <a:srgbClr val="FF0000"/>
                </a:solidFill>
                <a:latin typeface="+mn-ea"/>
              </a:rPr>
              <a:t>波函数</a:t>
            </a:r>
            <a:endParaRPr lang="en-US" altLang="zh-CN" sz="2000" b="1" dirty="0" smtClean="0">
              <a:solidFill>
                <a:srgbClr val="FF0000"/>
              </a:solidFill>
              <a:latin typeface="+mn-ea"/>
            </a:endParaRPr>
          </a:p>
          <a:p>
            <a:r>
              <a:rPr lang="zh-CN" altLang="en-US" sz="2000" b="1" dirty="0" smtClean="0">
                <a:solidFill>
                  <a:schemeClr val="tx1"/>
                </a:solidFill>
                <a:latin typeface="+mn-ea"/>
              </a:rPr>
              <a:t>概率密度：</a:t>
            </a:r>
            <a:endParaRPr lang="en-US" altLang="zh-CN" sz="2000" b="1" dirty="0" smtClean="0">
              <a:solidFill>
                <a:schemeClr val="tx1"/>
              </a:solidFill>
              <a:latin typeface="+mn-ea"/>
            </a:endParaRPr>
          </a:p>
          <a:p>
            <a:pPr>
              <a:spcBef>
                <a:spcPts val="600"/>
              </a:spcBef>
            </a:pPr>
            <a:r>
              <a:rPr lang="zh-CN" altLang="en-US" sz="2000" b="1" dirty="0">
                <a:solidFill>
                  <a:srgbClr val="FF0000"/>
                </a:solidFill>
                <a:latin typeface="Times New Roman" pitchFamily="18" charset="0"/>
              </a:rPr>
              <a:t>标准条件</a:t>
            </a:r>
            <a:r>
              <a:rPr lang="zh-CN" altLang="en-US" sz="2000" b="1" dirty="0" smtClean="0">
                <a:solidFill>
                  <a:srgbClr val="FF0000"/>
                </a:solidFill>
                <a:latin typeface="Times New Roman" pitchFamily="18" charset="0"/>
              </a:rPr>
              <a:t>：</a:t>
            </a:r>
            <a:endParaRPr lang="en-US" altLang="zh-CN" sz="2000" b="1" dirty="0" smtClean="0">
              <a:solidFill>
                <a:srgbClr val="FF0000"/>
              </a:solidFill>
              <a:latin typeface="Times New Roman" pitchFamily="18" charset="0"/>
            </a:endParaRPr>
          </a:p>
          <a:p>
            <a:r>
              <a:rPr lang="zh-CN" altLang="en-US" sz="2000" b="1" dirty="0" smtClean="0">
                <a:solidFill>
                  <a:schemeClr val="tx1"/>
                </a:solidFill>
                <a:latin typeface="Times New Roman" pitchFamily="18" charset="0"/>
              </a:rPr>
              <a:t>有限</a:t>
            </a:r>
            <a:r>
              <a:rPr lang="en-US" altLang="zh-CN" sz="2000" b="1" dirty="0" smtClean="0">
                <a:solidFill>
                  <a:schemeClr val="tx1"/>
                </a:solidFill>
                <a:latin typeface="Times New Roman" pitchFamily="18" charset="0"/>
              </a:rPr>
              <a:t>,</a:t>
            </a:r>
            <a:r>
              <a:rPr lang="zh-CN" altLang="en-US" sz="2000" b="1" dirty="0" smtClean="0">
                <a:solidFill>
                  <a:schemeClr val="tx1"/>
                </a:solidFill>
                <a:latin typeface="Times New Roman" pitchFamily="18" charset="0"/>
              </a:rPr>
              <a:t>可</a:t>
            </a:r>
            <a:r>
              <a:rPr lang="zh-CN" altLang="en-US" sz="2000" b="1" dirty="0">
                <a:solidFill>
                  <a:schemeClr val="tx1"/>
                </a:solidFill>
                <a:latin typeface="Times New Roman" pitchFamily="18" charset="0"/>
              </a:rPr>
              <a:t>归一化</a:t>
            </a:r>
            <a:endParaRPr lang="zh-CN" altLang="en-US" sz="2000" b="1" dirty="0">
              <a:solidFill>
                <a:schemeClr val="tx1"/>
              </a:solidFill>
              <a:latin typeface="+mn-ea"/>
            </a:endParaRPr>
          </a:p>
          <a:p>
            <a:r>
              <a:rPr lang="zh-CN" altLang="en-US" sz="2000" b="1" dirty="0" smtClean="0">
                <a:solidFill>
                  <a:schemeClr val="tx1"/>
                </a:solidFill>
                <a:latin typeface="Times New Roman" pitchFamily="18" charset="0"/>
              </a:rPr>
              <a:t>单值</a:t>
            </a:r>
            <a:endParaRPr lang="en-US" altLang="zh-CN" sz="2000" b="1" dirty="0" smtClean="0">
              <a:solidFill>
                <a:schemeClr val="tx1"/>
              </a:solidFill>
              <a:latin typeface="Times New Roman" pitchFamily="18" charset="0"/>
            </a:endParaRPr>
          </a:p>
          <a:p>
            <a:r>
              <a:rPr lang="zh-CN" altLang="en-US" sz="2000" b="1" dirty="0" smtClean="0">
                <a:solidFill>
                  <a:schemeClr val="tx1"/>
                </a:solidFill>
                <a:latin typeface="Times New Roman" pitchFamily="18" charset="0"/>
              </a:rPr>
              <a:t>连续</a:t>
            </a:r>
            <a:endParaRPr lang="zh-CN" altLang="en-US" sz="2000" b="1" dirty="0">
              <a:solidFill>
                <a:schemeClr val="tx1"/>
              </a:solidFill>
              <a:latin typeface="+mn-ea"/>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3568510580"/>
              </p:ext>
            </p:extLst>
          </p:nvPr>
        </p:nvGraphicFramePr>
        <p:xfrm>
          <a:off x="107408" y="2609482"/>
          <a:ext cx="1296240" cy="397531"/>
        </p:xfrm>
        <a:graphic>
          <a:graphicData uri="http://schemas.openxmlformats.org/presentationml/2006/ole">
            <mc:AlternateContent xmlns:mc="http://schemas.openxmlformats.org/markup-compatibility/2006">
              <mc:Choice xmlns:v="urn:schemas-microsoft-com:vml" Requires="v">
                <p:oleObj spid="_x0000_s56413" name="公式" r:id="rId3" imgW="799920" imgH="228600" progId="Equation.3">
                  <p:embed/>
                </p:oleObj>
              </mc:Choice>
              <mc:Fallback>
                <p:oleObj name="公式" r:id="rId3" imgW="799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08" y="2609482"/>
                        <a:ext cx="1296240" cy="39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627229219"/>
              </p:ext>
            </p:extLst>
          </p:nvPr>
        </p:nvGraphicFramePr>
        <p:xfrm>
          <a:off x="179972" y="3057679"/>
          <a:ext cx="1165041" cy="415899"/>
        </p:xfrm>
        <a:graphic>
          <a:graphicData uri="http://schemas.openxmlformats.org/presentationml/2006/ole">
            <mc:AlternateContent xmlns:mc="http://schemas.openxmlformats.org/markup-compatibility/2006">
              <mc:Choice xmlns:v="urn:schemas-microsoft-com:vml" Requires="v">
                <p:oleObj spid="_x0000_s56414" name="Equation" r:id="rId5" imgW="532937" imgH="215713" progId="Equation.3">
                  <p:embed/>
                </p:oleObj>
              </mc:Choice>
              <mc:Fallback>
                <p:oleObj name="Equation" r:id="rId5" imgW="532937"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972" y="3057679"/>
                        <a:ext cx="1165041" cy="415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aphicFrame>
        <p:nvGraphicFramePr>
          <p:cNvPr id="78" name="对象 77"/>
          <p:cNvGraphicFramePr>
            <a:graphicFrameLocks noChangeAspect="1"/>
          </p:cNvGraphicFramePr>
          <p:nvPr>
            <p:extLst>
              <p:ext uri="{D42A27DB-BD31-4B8C-83A1-F6EECF244321}">
                <p14:modId xmlns:p14="http://schemas.microsoft.com/office/powerpoint/2010/main" val="1457364533"/>
              </p:ext>
            </p:extLst>
          </p:nvPr>
        </p:nvGraphicFramePr>
        <p:xfrm>
          <a:off x="1703097" y="5849842"/>
          <a:ext cx="2220831" cy="729940"/>
        </p:xfrm>
        <a:graphic>
          <a:graphicData uri="http://schemas.openxmlformats.org/presentationml/2006/ole">
            <mc:AlternateContent xmlns:mc="http://schemas.openxmlformats.org/markup-compatibility/2006">
              <mc:Choice xmlns:v="urn:schemas-microsoft-com:vml" Requires="v">
                <p:oleObj spid="_x0000_s56415" name="Equation" r:id="rId7" imgW="1269720" imgH="431640" progId="Equation.DSMT4">
                  <p:embed/>
                </p:oleObj>
              </mc:Choice>
              <mc:Fallback>
                <p:oleObj name="Equation" r:id="rId7" imgW="1269720" imgH="431640" progId="Equation.DSMT4">
                  <p:embed/>
                  <p:pic>
                    <p:nvPicPr>
                      <p:cNvPr id="0" name=""/>
                      <p:cNvPicPr>
                        <a:picLocks noChangeAspect="1" noChangeArrowheads="1"/>
                      </p:cNvPicPr>
                      <p:nvPr/>
                    </p:nvPicPr>
                    <p:blipFill>
                      <a:blip r:embed="rId8"/>
                      <a:srcRect/>
                      <a:stretch>
                        <a:fillRect/>
                      </a:stretch>
                    </p:blipFill>
                    <p:spPr bwMode="auto">
                      <a:xfrm>
                        <a:off x="1703097" y="5849842"/>
                        <a:ext cx="2220831" cy="729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
        <p:nvSpPr>
          <p:cNvPr id="86" name="流程图: 过程 85"/>
          <p:cNvSpPr/>
          <p:nvPr/>
        </p:nvSpPr>
        <p:spPr>
          <a:xfrm>
            <a:off x="3559995" y="1535089"/>
            <a:ext cx="1529752" cy="79208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rPr>
              <a:t>氢原子</a:t>
            </a:r>
            <a:r>
              <a:rPr lang="zh-CN" altLang="en-US" sz="2000" b="1" dirty="0" smtClean="0">
                <a:solidFill>
                  <a:srgbClr val="FF0000"/>
                </a:solidFill>
              </a:rPr>
              <a:t>的玻尔理论</a:t>
            </a:r>
            <a:endParaRPr lang="zh-CN" altLang="en-US" sz="2000" b="1" dirty="0">
              <a:solidFill>
                <a:srgbClr val="FF0000"/>
              </a:solidFill>
            </a:endParaRPr>
          </a:p>
        </p:txBody>
      </p:sp>
      <p:cxnSp>
        <p:nvCxnSpPr>
          <p:cNvPr id="89" name="直接箭头连接符 88"/>
          <p:cNvCxnSpPr>
            <a:stCxn id="86" idx="2"/>
            <a:endCxn id="90" idx="0"/>
          </p:cNvCxnSpPr>
          <p:nvPr/>
        </p:nvCxnSpPr>
        <p:spPr>
          <a:xfrm>
            <a:off x="4324871" y="2327177"/>
            <a:ext cx="3874" cy="1382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流程图: 过程 89"/>
          <p:cNvSpPr/>
          <p:nvPr/>
        </p:nvSpPr>
        <p:spPr>
          <a:xfrm>
            <a:off x="3622166" y="2465466"/>
            <a:ext cx="1413157" cy="10081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zh-CN" altLang="en-US" sz="2000" b="1" dirty="0" smtClean="0">
                <a:solidFill>
                  <a:schemeClr val="tx1"/>
                </a:solidFill>
              </a:rPr>
              <a:t>定态假设</a:t>
            </a:r>
            <a:endParaRPr lang="en-US" altLang="zh-CN" sz="2000" b="1" dirty="0" smtClean="0">
              <a:solidFill>
                <a:schemeClr val="tx1"/>
              </a:solidFill>
            </a:endParaRPr>
          </a:p>
          <a:p>
            <a:r>
              <a:rPr lang="zh-CN" altLang="en-US" sz="2000" b="1" dirty="0" smtClean="0">
                <a:solidFill>
                  <a:schemeClr val="tx1"/>
                </a:solidFill>
              </a:rPr>
              <a:t>量子化条件</a:t>
            </a:r>
            <a:endParaRPr lang="en-US" altLang="zh-CN" sz="2000" b="1" dirty="0" smtClean="0">
              <a:solidFill>
                <a:schemeClr val="tx1"/>
              </a:solidFill>
            </a:endParaRPr>
          </a:p>
          <a:p>
            <a:r>
              <a:rPr lang="zh-CN" altLang="en-US" sz="2000" b="1" dirty="0" smtClean="0">
                <a:solidFill>
                  <a:schemeClr val="tx1"/>
                </a:solidFill>
              </a:rPr>
              <a:t>频率条件</a:t>
            </a:r>
            <a:endParaRPr lang="en-US" altLang="zh-CN" sz="2000" b="1" dirty="0">
              <a:solidFill>
                <a:schemeClr val="tx1"/>
              </a:solidFill>
            </a:endParaRPr>
          </a:p>
          <a:p>
            <a:endParaRPr lang="en-US" altLang="zh-CN" sz="2000" b="1" dirty="0" smtClean="0">
              <a:solidFill>
                <a:schemeClr val="tx1"/>
              </a:solidFill>
            </a:endParaRPr>
          </a:p>
          <a:p>
            <a:endParaRPr lang="zh-CN" altLang="en-US" sz="2000" b="1" dirty="0">
              <a:solidFill>
                <a:schemeClr val="tx1"/>
              </a:solidFill>
            </a:endParaRPr>
          </a:p>
        </p:txBody>
      </p:sp>
      <p:cxnSp>
        <p:nvCxnSpPr>
          <p:cNvPr id="101" name="直接箭头连接符 100"/>
          <p:cNvCxnSpPr>
            <a:stCxn id="29" idx="2"/>
            <a:endCxn id="102" idx="0"/>
          </p:cNvCxnSpPr>
          <p:nvPr/>
        </p:nvCxnSpPr>
        <p:spPr>
          <a:xfrm>
            <a:off x="6194062" y="2177434"/>
            <a:ext cx="3079"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流程图: 过程 101"/>
          <p:cNvSpPr/>
          <p:nvPr/>
        </p:nvSpPr>
        <p:spPr>
          <a:xfrm>
            <a:off x="5490562" y="2537474"/>
            <a:ext cx="1413157" cy="72940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r>
              <a:rPr lang="zh-CN" altLang="en-US" sz="2000" b="1" dirty="0" smtClean="0">
                <a:solidFill>
                  <a:srgbClr val="FF0000"/>
                </a:solidFill>
              </a:rPr>
              <a:t>不确定关系</a:t>
            </a:r>
            <a:endParaRPr lang="zh-CN" altLang="en-US" sz="2000" b="1" dirty="0">
              <a:solidFill>
                <a:srgbClr val="FF0000"/>
              </a:solidFill>
            </a:endParaRPr>
          </a:p>
        </p:txBody>
      </p:sp>
      <p:graphicFrame>
        <p:nvGraphicFramePr>
          <p:cNvPr id="104" name="对象 103"/>
          <p:cNvGraphicFramePr>
            <a:graphicFrameLocks noChangeAspect="1"/>
          </p:cNvGraphicFramePr>
          <p:nvPr>
            <p:extLst>
              <p:ext uri="{D42A27DB-BD31-4B8C-83A1-F6EECF244321}">
                <p14:modId xmlns:p14="http://schemas.microsoft.com/office/powerpoint/2010/main" val="991519141"/>
              </p:ext>
            </p:extLst>
          </p:nvPr>
        </p:nvGraphicFramePr>
        <p:xfrm>
          <a:off x="5541257" y="2898378"/>
          <a:ext cx="1333669" cy="342043"/>
        </p:xfrm>
        <a:graphic>
          <a:graphicData uri="http://schemas.openxmlformats.org/presentationml/2006/ole">
            <mc:AlternateContent xmlns:mc="http://schemas.openxmlformats.org/markup-compatibility/2006">
              <mc:Choice xmlns:v="urn:schemas-microsoft-com:vml" Requires="v">
                <p:oleObj spid="_x0000_s56416" name="Equation" r:id="rId9" imgW="1091726" imgH="330057" progId="Equation.3">
                  <p:embed/>
                </p:oleObj>
              </mc:Choice>
              <mc:Fallback>
                <p:oleObj name="Equation" r:id="rId9" imgW="1091726" imgH="33005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41257" y="2898378"/>
                        <a:ext cx="1333669" cy="34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cxnSp>
        <p:nvCxnSpPr>
          <p:cNvPr id="129" name="肘形连接符 128"/>
          <p:cNvCxnSpPr>
            <a:stCxn id="10" idx="2"/>
            <a:endCxn id="28" idx="0"/>
          </p:cNvCxnSpPr>
          <p:nvPr/>
        </p:nvCxnSpPr>
        <p:spPr>
          <a:xfrm rot="5400000">
            <a:off x="2371235" y="1431808"/>
            <a:ext cx="216024" cy="603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57" name="对象 156"/>
          <p:cNvGraphicFramePr>
            <a:graphicFrameLocks noChangeAspect="1"/>
          </p:cNvGraphicFramePr>
          <p:nvPr>
            <p:extLst>
              <p:ext uri="{D42A27DB-BD31-4B8C-83A1-F6EECF244321}">
                <p14:modId xmlns:p14="http://schemas.microsoft.com/office/powerpoint/2010/main" val="3833819863"/>
              </p:ext>
            </p:extLst>
          </p:nvPr>
        </p:nvGraphicFramePr>
        <p:xfrm>
          <a:off x="1580611" y="2978724"/>
          <a:ext cx="847725" cy="350838"/>
        </p:xfrm>
        <a:graphic>
          <a:graphicData uri="http://schemas.openxmlformats.org/presentationml/2006/ole">
            <mc:AlternateContent xmlns:mc="http://schemas.openxmlformats.org/markup-compatibility/2006">
              <mc:Choice xmlns:v="urn:schemas-microsoft-com:vml" Requires="v">
                <p:oleObj spid="_x0000_s56417" name="Equation" r:id="rId11" imgW="507960" imgH="190440" progId="Equation.DSMT4">
                  <p:embed/>
                </p:oleObj>
              </mc:Choice>
              <mc:Fallback>
                <p:oleObj name="Equation" r:id="rId11" imgW="507960" imgH="190440" progId="Equation.DSMT4">
                  <p:embed/>
                  <p:pic>
                    <p:nvPicPr>
                      <p:cNvPr id="0" name=""/>
                      <p:cNvPicPr>
                        <a:picLocks noChangeAspect="1" noChangeArrowheads="1"/>
                      </p:cNvPicPr>
                      <p:nvPr/>
                    </p:nvPicPr>
                    <p:blipFill>
                      <a:blip r:embed="rId12"/>
                      <a:srcRect/>
                      <a:stretch>
                        <a:fillRect/>
                      </a:stretch>
                    </p:blipFill>
                    <p:spPr bwMode="auto">
                      <a:xfrm>
                        <a:off x="1580611" y="2978724"/>
                        <a:ext cx="8477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 name="对象 157"/>
          <p:cNvGraphicFramePr>
            <a:graphicFrameLocks noChangeAspect="1"/>
          </p:cNvGraphicFramePr>
          <p:nvPr>
            <p:extLst>
              <p:ext uri="{D42A27DB-BD31-4B8C-83A1-F6EECF244321}">
                <p14:modId xmlns:p14="http://schemas.microsoft.com/office/powerpoint/2010/main" val="1596655361"/>
              </p:ext>
            </p:extLst>
          </p:nvPr>
        </p:nvGraphicFramePr>
        <p:xfrm>
          <a:off x="2548068" y="2761090"/>
          <a:ext cx="849211" cy="731132"/>
        </p:xfrm>
        <a:graphic>
          <a:graphicData uri="http://schemas.openxmlformats.org/presentationml/2006/ole">
            <mc:AlternateContent xmlns:mc="http://schemas.openxmlformats.org/markup-compatibility/2006">
              <mc:Choice xmlns:v="urn:schemas-microsoft-com:vml" Requires="v">
                <p:oleObj spid="_x0000_s56418" name="公式" r:id="rId13" imgW="419040" imgH="393480" progId="Equation.3">
                  <p:embed/>
                </p:oleObj>
              </mc:Choice>
              <mc:Fallback>
                <p:oleObj name="公式" r:id="rId13" imgW="419040" imgH="393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8068" y="2761090"/>
                        <a:ext cx="849211" cy="73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 name="对象 158"/>
          <p:cNvGraphicFramePr>
            <a:graphicFrameLocks noChangeAspect="1"/>
          </p:cNvGraphicFramePr>
          <p:nvPr>
            <p:extLst>
              <p:ext uri="{D42A27DB-BD31-4B8C-83A1-F6EECF244321}">
                <p14:modId xmlns:p14="http://schemas.microsoft.com/office/powerpoint/2010/main" val="3296218163"/>
              </p:ext>
            </p:extLst>
          </p:nvPr>
        </p:nvGraphicFramePr>
        <p:xfrm>
          <a:off x="1652619" y="3944776"/>
          <a:ext cx="1681724" cy="680930"/>
        </p:xfrm>
        <a:graphic>
          <a:graphicData uri="http://schemas.openxmlformats.org/presentationml/2006/ole">
            <mc:AlternateContent xmlns:mc="http://schemas.openxmlformats.org/markup-compatibility/2006">
              <mc:Choice xmlns:v="urn:schemas-microsoft-com:vml" Requires="v">
                <p:oleObj spid="_x0000_s56419" name="Equation" r:id="rId15" imgW="1028254" imgH="393529" progId="Equation.3">
                  <p:embed/>
                </p:oleObj>
              </mc:Choice>
              <mc:Fallback>
                <p:oleObj name="Equation" r:id="rId15" imgW="1028254" imgH="39352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52619" y="3944776"/>
                        <a:ext cx="1681724" cy="680930"/>
                      </a:xfrm>
                      <a:prstGeom prst="rect">
                        <a:avLst/>
                      </a:prstGeom>
                      <a:noFill/>
                      <a:ln>
                        <a:noFill/>
                      </a:ln>
                      <a:effectLst/>
                      <a:extLst>
                        <a:ext uri="{909E8E84-426E-40DD-AFC4-6F175D3DCCD1}">
                          <a14:hiddenFill xmlns:a14="http://schemas.microsoft.com/office/drawing/2010/main">
                            <a:gradFill rotWithShape="0">
                              <a:gsLst>
                                <a:gs pos="0">
                                  <a:srgbClr val="A987A9"/>
                                </a:gs>
                                <a:gs pos="50000">
                                  <a:srgbClr val="FFCCFF"/>
                                </a:gs>
                                <a:gs pos="100000">
                                  <a:srgbClr val="A987A9"/>
                                </a:gs>
                              </a:gsLst>
                              <a:lin ang="5400000" scaled="1"/>
                            </a:gradFill>
                          </a14:hiddenFill>
                        </a:ext>
                        <a:ext uri="{91240B29-F687-4F45-9708-019B960494DF}">
                          <a14:hiddenLine xmlns:a14="http://schemas.microsoft.com/office/drawing/2010/main" w="28575">
                            <a:solidFill>
                              <a:srgbClr val="D6009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 name="对象 159"/>
          <p:cNvGraphicFramePr>
            <a:graphicFrameLocks noChangeAspect="1"/>
          </p:cNvGraphicFramePr>
          <p:nvPr>
            <p:extLst>
              <p:ext uri="{D42A27DB-BD31-4B8C-83A1-F6EECF244321}">
                <p14:modId xmlns:p14="http://schemas.microsoft.com/office/powerpoint/2010/main" val="1569124286"/>
              </p:ext>
            </p:extLst>
          </p:nvPr>
        </p:nvGraphicFramePr>
        <p:xfrm>
          <a:off x="1656908" y="4523728"/>
          <a:ext cx="1389509" cy="431762"/>
        </p:xfrm>
        <a:graphic>
          <a:graphicData uri="http://schemas.openxmlformats.org/presentationml/2006/ole">
            <mc:AlternateContent xmlns:mc="http://schemas.openxmlformats.org/markup-compatibility/2006">
              <mc:Choice xmlns:v="urn:schemas-microsoft-com:vml" Requires="v">
                <p:oleObj spid="_x0000_s56420" name="公式" r:id="rId17" imgW="774364" imgH="241195" progId="Equation.3">
                  <p:embed/>
                </p:oleObj>
              </mc:Choice>
              <mc:Fallback>
                <p:oleObj name="公式" r:id="rId17" imgW="774364" imgH="24119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56908" y="4523728"/>
                        <a:ext cx="1389509" cy="431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 name="对象 161"/>
          <p:cNvGraphicFramePr>
            <a:graphicFrameLocks noChangeAspect="1"/>
          </p:cNvGraphicFramePr>
          <p:nvPr>
            <p:extLst>
              <p:ext uri="{D42A27DB-BD31-4B8C-83A1-F6EECF244321}">
                <p14:modId xmlns:p14="http://schemas.microsoft.com/office/powerpoint/2010/main" val="3585295517"/>
              </p:ext>
            </p:extLst>
          </p:nvPr>
        </p:nvGraphicFramePr>
        <p:xfrm>
          <a:off x="1653186" y="4967794"/>
          <a:ext cx="1182688" cy="407988"/>
        </p:xfrm>
        <a:graphic>
          <a:graphicData uri="http://schemas.openxmlformats.org/presentationml/2006/ole">
            <mc:AlternateContent xmlns:mc="http://schemas.openxmlformats.org/markup-compatibility/2006">
              <mc:Choice xmlns:v="urn:schemas-microsoft-com:vml" Requires="v">
                <p:oleObj spid="_x0000_s56421" name="Equation" r:id="rId19" imgW="660240" imgH="228600" progId="Equation.DSMT4">
                  <p:embed/>
                </p:oleObj>
              </mc:Choice>
              <mc:Fallback>
                <p:oleObj name="Equation" r:id="rId19" imgW="660240" imgH="228600" progId="Equation.DSMT4">
                  <p:embed/>
                  <p:pic>
                    <p:nvPicPr>
                      <p:cNvPr id="0" name=""/>
                      <p:cNvPicPr>
                        <a:picLocks noChangeAspect="1" noChangeArrowheads="1"/>
                      </p:cNvPicPr>
                      <p:nvPr/>
                    </p:nvPicPr>
                    <p:blipFill>
                      <a:blip r:embed="rId20"/>
                      <a:srcRect/>
                      <a:stretch>
                        <a:fillRect/>
                      </a:stretch>
                    </p:blipFill>
                    <p:spPr bwMode="auto">
                      <a:xfrm>
                        <a:off x="1653186" y="4967794"/>
                        <a:ext cx="1182688"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66" name="直接箭头连接符 165"/>
          <p:cNvCxnSpPr>
            <a:stCxn id="90" idx="2"/>
            <a:endCxn id="167" idx="0"/>
          </p:cNvCxnSpPr>
          <p:nvPr/>
        </p:nvCxnSpPr>
        <p:spPr>
          <a:xfrm flipH="1">
            <a:off x="4326864" y="3473578"/>
            <a:ext cx="1881"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7" name="流程图: 过程 166"/>
          <p:cNvSpPr/>
          <p:nvPr/>
        </p:nvSpPr>
        <p:spPr>
          <a:xfrm>
            <a:off x="3471560" y="3617594"/>
            <a:ext cx="1710608" cy="187220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endParaRPr lang="en-US" altLang="zh-CN" sz="2000" b="1" dirty="0" smtClean="0">
              <a:solidFill>
                <a:schemeClr val="tx1"/>
              </a:solidFill>
            </a:endParaRPr>
          </a:p>
          <a:p>
            <a:endParaRPr lang="zh-CN" altLang="en-US" sz="2000" b="1" dirty="0">
              <a:solidFill>
                <a:schemeClr val="tx1"/>
              </a:solidFill>
            </a:endParaRPr>
          </a:p>
        </p:txBody>
      </p:sp>
      <p:graphicFrame>
        <p:nvGraphicFramePr>
          <p:cNvPr id="170" name="Object 8"/>
          <p:cNvGraphicFramePr>
            <a:graphicFrameLocks noChangeAspect="1"/>
          </p:cNvGraphicFramePr>
          <p:nvPr>
            <p:extLst>
              <p:ext uri="{D42A27DB-BD31-4B8C-83A1-F6EECF244321}">
                <p14:modId xmlns:p14="http://schemas.microsoft.com/office/powerpoint/2010/main" val="533003451"/>
              </p:ext>
            </p:extLst>
          </p:nvPr>
        </p:nvGraphicFramePr>
        <p:xfrm>
          <a:off x="3434887" y="4414338"/>
          <a:ext cx="1863249" cy="1094899"/>
        </p:xfrm>
        <a:graphic>
          <a:graphicData uri="http://schemas.openxmlformats.org/presentationml/2006/ole">
            <mc:AlternateContent xmlns:mc="http://schemas.openxmlformats.org/markup-compatibility/2006">
              <mc:Choice xmlns:v="urn:schemas-microsoft-com:vml" Requires="v">
                <p:oleObj spid="_x0000_s56422" name="Equation" r:id="rId21" imgW="1015920" imgH="685800" progId="Equation.DSMT4">
                  <p:embed/>
                </p:oleObj>
              </mc:Choice>
              <mc:Fallback>
                <p:oleObj name="Equation" r:id="rId21" imgW="1015920" imgH="685800" progId="Equation.DSMT4">
                  <p:embed/>
                  <p:pic>
                    <p:nvPicPr>
                      <p:cNvPr id="0" name=""/>
                      <p:cNvPicPr>
                        <a:picLocks noChangeAspect="1" noChangeArrowheads="1"/>
                      </p:cNvPicPr>
                      <p:nvPr/>
                    </p:nvPicPr>
                    <p:blipFill>
                      <a:blip r:embed="rId22"/>
                      <a:srcRect/>
                      <a:stretch>
                        <a:fillRect/>
                      </a:stretch>
                    </p:blipFill>
                    <p:spPr bwMode="auto">
                      <a:xfrm>
                        <a:off x="3434887" y="4414338"/>
                        <a:ext cx="1863249" cy="1094899"/>
                      </a:xfrm>
                      <a:prstGeom prst="rect">
                        <a:avLst/>
                      </a:prstGeom>
                      <a:noFill/>
                      <a:ln>
                        <a:noFill/>
                      </a:ln>
                      <a:effectLst/>
                      <a:extLst/>
                    </p:spPr>
                  </p:pic>
                </p:oleObj>
              </mc:Fallback>
            </mc:AlternateContent>
          </a:graphicData>
        </a:graphic>
      </p:graphicFrame>
      <p:graphicFrame>
        <p:nvGraphicFramePr>
          <p:cNvPr id="172" name="Object 47"/>
          <p:cNvGraphicFramePr>
            <a:graphicFrameLocks noChangeAspect="1"/>
          </p:cNvGraphicFramePr>
          <p:nvPr>
            <p:extLst>
              <p:ext uri="{D42A27DB-BD31-4B8C-83A1-F6EECF244321}">
                <p14:modId xmlns:p14="http://schemas.microsoft.com/office/powerpoint/2010/main" val="3224198631"/>
              </p:ext>
            </p:extLst>
          </p:nvPr>
        </p:nvGraphicFramePr>
        <p:xfrm>
          <a:off x="3740442" y="3617594"/>
          <a:ext cx="1168858" cy="448895"/>
        </p:xfrm>
        <a:graphic>
          <a:graphicData uri="http://schemas.openxmlformats.org/presentationml/2006/ole">
            <mc:AlternateContent xmlns:mc="http://schemas.openxmlformats.org/markup-compatibility/2006">
              <mc:Choice xmlns:v="urn:schemas-microsoft-com:vml" Requires="v">
                <p:oleObj spid="_x0000_s56423" name="公式" r:id="rId23" imgW="558720" imgH="241200" progId="Equation.3">
                  <p:embed/>
                </p:oleObj>
              </mc:Choice>
              <mc:Fallback>
                <p:oleObj name="公式" r:id="rId23" imgW="558720" imgH="241200" progId="Equation.3">
                  <p:embed/>
                  <p:pic>
                    <p:nvPicPr>
                      <p:cNvPr id="0" name=""/>
                      <p:cNvPicPr>
                        <a:picLocks noChangeAspect="1" noChangeArrowheads="1"/>
                      </p:cNvPicPr>
                      <p:nvPr/>
                    </p:nvPicPr>
                    <p:blipFill>
                      <a:blip r:embed="rId24"/>
                      <a:srcRect/>
                      <a:stretch>
                        <a:fillRect/>
                      </a:stretch>
                    </p:blipFill>
                    <p:spPr bwMode="auto">
                      <a:xfrm>
                        <a:off x="3740442" y="3617594"/>
                        <a:ext cx="1168858" cy="448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3" name="对象 172"/>
          <p:cNvGraphicFramePr>
            <a:graphicFrameLocks noChangeAspect="1"/>
          </p:cNvGraphicFramePr>
          <p:nvPr>
            <p:extLst>
              <p:ext uri="{D42A27DB-BD31-4B8C-83A1-F6EECF244321}">
                <p14:modId xmlns:p14="http://schemas.microsoft.com/office/powerpoint/2010/main" val="2607732209"/>
              </p:ext>
            </p:extLst>
          </p:nvPr>
        </p:nvGraphicFramePr>
        <p:xfrm>
          <a:off x="3721595" y="4049642"/>
          <a:ext cx="1123535" cy="715627"/>
        </p:xfrm>
        <a:graphic>
          <a:graphicData uri="http://schemas.openxmlformats.org/presentationml/2006/ole">
            <mc:AlternateContent xmlns:mc="http://schemas.openxmlformats.org/markup-compatibility/2006">
              <mc:Choice xmlns:v="urn:schemas-microsoft-com:vml" Requires="v">
                <p:oleObj spid="_x0000_s56424" name="公式" r:id="rId25" imgW="533160" imgH="393480" progId="Equation.3">
                  <p:embed/>
                </p:oleObj>
              </mc:Choice>
              <mc:Fallback>
                <p:oleObj name="公式" r:id="rId25" imgW="533160" imgH="393480" progId="Equation.3">
                  <p:embed/>
                  <p:pic>
                    <p:nvPicPr>
                      <p:cNvPr id="0" name=""/>
                      <p:cNvPicPr>
                        <a:picLocks noChangeAspect="1" noChangeArrowheads="1"/>
                      </p:cNvPicPr>
                      <p:nvPr/>
                    </p:nvPicPr>
                    <p:blipFill>
                      <a:blip r:embed="rId26"/>
                      <a:srcRect/>
                      <a:stretch>
                        <a:fillRect/>
                      </a:stretch>
                    </p:blipFill>
                    <p:spPr bwMode="auto">
                      <a:xfrm>
                        <a:off x="3721595" y="4049642"/>
                        <a:ext cx="1123535" cy="715627"/>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rgbClr val="0066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82" name="直接箭头连接符 181"/>
          <p:cNvCxnSpPr>
            <a:stCxn id="28" idx="2"/>
            <a:endCxn id="52" idx="0"/>
          </p:cNvCxnSpPr>
          <p:nvPr/>
        </p:nvCxnSpPr>
        <p:spPr>
          <a:xfrm>
            <a:off x="2476229" y="2334926"/>
            <a:ext cx="15011" cy="2025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28" idx="1"/>
            <a:endCxn id="52" idx="1"/>
          </p:cNvCxnSpPr>
          <p:nvPr/>
        </p:nvCxnSpPr>
        <p:spPr>
          <a:xfrm rot="10800000" flipV="1">
            <a:off x="1601670" y="1938882"/>
            <a:ext cx="167927" cy="1075966"/>
          </a:xfrm>
          <a:prstGeom prst="bentConnector3">
            <a:avLst>
              <a:gd name="adj1" fmla="val 17330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1" name="肘形连接符 190"/>
          <p:cNvCxnSpPr>
            <a:stCxn id="28" idx="1"/>
            <a:endCxn id="56" idx="1"/>
          </p:cNvCxnSpPr>
          <p:nvPr/>
        </p:nvCxnSpPr>
        <p:spPr>
          <a:xfrm rot="10800000" flipV="1">
            <a:off x="1601670" y="1938881"/>
            <a:ext cx="167927" cy="2604209"/>
          </a:xfrm>
          <a:prstGeom prst="bentConnector3">
            <a:avLst>
              <a:gd name="adj1" fmla="val 17330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4" name="肘形连接符 193"/>
          <p:cNvCxnSpPr>
            <a:stCxn id="28" idx="1"/>
          </p:cNvCxnSpPr>
          <p:nvPr/>
        </p:nvCxnSpPr>
        <p:spPr>
          <a:xfrm rot="10800000" flipV="1">
            <a:off x="1606988" y="1938882"/>
            <a:ext cx="162609" cy="4162988"/>
          </a:xfrm>
          <a:prstGeom prst="bentConnector3">
            <a:avLst>
              <a:gd name="adj1" fmla="val 17569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9" name="Object 5"/>
          <p:cNvGraphicFramePr>
            <a:graphicFrameLocks noChangeAspect="1"/>
          </p:cNvGraphicFramePr>
          <p:nvPr>
            <p:extLst>
              <p:ext uri="{D42A27DB-BD31-4B8C-83A1-F6EECF244321}">
                <p14:modId xmlns:p14="http://schemas.microsoft.com/office/powerpoint/2010/main" val="2462814679"/>
              </p:ext>
            </p:extLst>
          </p:nvPr>
        </p:nvGraphicFramePr>
        <p:xfrm>
          <a:off x="6658482" y="3797614"/>
          <a:ext cx="503666" cy="490884"/>
        </p:xfrm>
        <a:graphic>
          <a:graphicData uri="http://schemas.openxmlformats.org/presentationml/2006/ole">
            <mc:AlternateContent xmlns:mc="http://schemas.openxmlformats.org/markup-compatibility/2006">
              <mc:Choice xmlns:v="urn:schemas-microsoft-com:vml" Requires="v">
                <p:oleObj spid="_x0000_s56425" name="Equation" r:id="rId27" imgW="253800" imgH="279360" progId="Equation.DSMT4">
                  <p:embed/>
                </p:oleObj>
              </mc:Choice>
              <mc:Fallback>
                <p:oleObj name="Equation" r:id="rId27" imgW="253800" imgH="279360" progId="Equation.DSMT4">
                  <p:embed/>
                  <p:pic>
                    <p:nvPicPr>
                      <p:cNvPr id="0" name=""/>
                      <p:cNvPicPr>
                        <a:picLocks noChangeAspect="1" noChangeArrowheads="1"/>
                      </p:cNvPicPr>
                      <p:nvPr/>
                    </p:nvPicPr>
                    <p:blipFill>
                      <a:blip r:embed="rId28"/>
                      <a:srcRect/>
                      <a:stretch>
                        <a:fillRect/>
                      </a:stretch>
                    </p:blipFill>
                    <p:spPr bwMode="auto">
                      <a:xfrm>
                        <a:off x="6658482" y="3797614"/>
                        <a:ext cx="503666" cy="490884"/>
                      </a:xfrm>
                      <a:prstGeom prst="rect">
                        <a:avLst/>
                      </a:prstGeom>
                      <a:noFill/>
                      <a:ln w="9525">
                        <a:noFill/>
                        <a:miter lim="800000"/>
                        <a:headEnd/>
                        <a:tailEnd/>
                      </a:ln>
                      <a:effectLst/>
                    </p:spPr>
                  </p:pic>
                </p:oleObj>
              </mc:Fallback>
            </mc:AlternateContent>
          </a:graphicData>
        </a:graphic>
      </p:graphicFrame>
      <p:cxnSp>
        <p:nvCxnSpPr>
          <p:cNvPr id="213" name="肘形连接符 212"/>
          <p:cNvCxnSpPr>
            <a:stCxn id="85" idx="2"/>
            <a:endCxn id="76" idx="3"/>
          </p:cNvCxnSpPr>
          <p:nvPr/>
        </p:nvCxnSpPr>
        <p:spPr>
          <a:xfrm rot="5400000">
            <a:off x="5462323" y="2954603"/>
            <a:ext cx="3443326" cy="789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流程图: 过程 50"/>
          <p:cNvSpPr/>
          <p:nvPr/>
        </p:nvSpPr>
        <p:spPr>
          <a:xfrm>
            <a:off x="7426489" y="3861048"/>
            <a:ext cx="1610007" cy="6926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r>
              <a:rPr lang="zh-CN" altLang="en-US" sz="2000" b="1" dirty="0" smtClean="0">
                <a:solidFill>
                  <a:srgbClr val="FF0000"/>
                </a:solidFill>
              </a:rPr>
              <a:t>一维方势垒</a:t>
            </a:r>
            <a:endParaRPr lang="en-US" altLang="zh-CN" sz="2000" b="1" dirty="0" smtClean="0">
              <a:solidFill>
                <a:srgbClr val="FF0000"/>
              </a:solidFill>
            </a:endParaRPr>
          </a:p>
          <a:p>
            <a:pPr algn="ctr"/>
            <a:r>
              <a:rPr lang="zh-CN" altLang="en-US" sz="2000" b="1" dirty="0" smtClean="0">
                <a:solidFill>
                  <a:schemeClr val="tx1"/>
                </a:solidFill>
              </a:rPr>
              <a:t>隧道效应 </a:t>
            </a:r>
            <a:endParaRPr lang="zh-CN" altLang="en-US" sz="2000" b="1" dirty="0">
              <a:solidFill>
                <a:schemeClr val="tx1"/>
              </a:solidFill>
            </a:endParaRPr>
          </a:p>
        </p:txBody>
      </p:sp>
      <p:sp>
        <p:nvSpPr>
          <p:cNvPr id="54" name="流程图: 过程 53"/>
          <p:cNvSpPr/>
          <p:nvPr/>
        </p:nvSpPr>
        <p:spPr>
          <a:xfrm>
            <a:off x="7426489" y="2492896"/>
            <a:ext cx="1610007" cy="124618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r>
              <a:rPr lang="zh-CN" altLang="en-US" sz="2000" b="1" dirty="0" smtClean="0">
                <a:solidFill>
                  <a:srgbClr val="FF0000"/>
                </a:solidFill>
              </a:rPr>
              <a:t>一维无限深方势阱</a:t>
            </a:r>
            <a:endParaRPr lang="en-US" altLang="zh-CN" sz="2000" b="1" dirty="0" smtClean="0">
              <a:solidFill>
                <a:srgbClr val="FF0000"/>
              </a:solidFill>
            </a:endParaRPr>
          </a:p>
          <a:p>
            <a:pPr algn="ctr"/>
            <a:r>
              <a:rPr lang="zh-CN" altLang="en-US" sz="2000" b="1" dirty="0" smtClean="0">
                <a:solidFill>
                  <a:schemeClr val="tx1"/>
                </a:solidFill>
              </a:rPr>
              <a:t>本征函数</a:t>
            </a:r>
            <a:endParaRPr lang="en-US" altLang="zh-CN" sz="2000" b="1" dirty="0" smtClean="0">
              <a:solidFill>
                <a:schemeClr val="tx1"/>
              </a:solidFill>
            </a:endParaRPr>
          </a:p>
          <a:p>
            <a:pPr algn="ctr"/>
            <a:r>
              <a:rPr lang="zh-CN" altLang="en-US" sz="2000" b="1" dirty="0">
                <a:solidFill>
                  <a:schemeClr val="tx1"/>
                </a:solidFill>
              </a:rPr>
              <a:t>本</a:t>
            </a:r>
            <a:r>
              <a:rPr lang="zh-CN" altLang="en-US" sz="2000" b="1" dirty="0" smtClean="0">
                <a:solidFill>
                  <a:schemeClr val="tx1"/>
                </a:solidFill>
              </a:rPr>
              <a:t>征能量</a:t>
            </a:r>
            <a:endParaRPr lang="zh-CN" altLang="en-US" sz="2000" b="1" dirty="0">
              <a:solidFill>
                <a:schemeClr val="tx1"/>
              </a:solidFill>
            </a:endParaRPr>
          </a:p>
        </p:txBody>
      </p:sp>
      <p:sp>
        <p:nvSpPr>
          <p:cNvPr id="55" name="流程图: 过程 54"/>
          <p:cNvSpPr/>
          <p:nvPr/>
        </p:nvSpPr>
        <p:spPr>
          <a:xfrm>
            <a:off x="7402408" y="4653136"/>
            <a:ext cx="1634088" cy="76465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r>
              <a:rPr lang="zh-CN" altLang="en-US" sz="2000" b="1" dirty="0" smtClean="0">
                <a:solidFill>
                  <a:srgbClr val="FF0000"/>
                </a:solidFill>
              </a:rPr>
              <a:t>氢原子</a:t>
            </a:r>
            <a:endParaRPr lang="en-US" altLang="zh-CN" sz="2000" b="1" dirty="0" smtClean="0">
              <a:solidFill>
                <a:srgbClr val="FF0000"/>
              </a:solidFill>
            </a:endParaRPr>
          </a:p>
          <a:p>
            <a:pPr algn="ctr"/>
            <a:r>
              <a:rPr lang="en-US" altLang="zh-CN" sz="2000" b="1" dirty="0" smtClean="0">
                <a:solidFill>
                  <a:schemeClr val="tx1"/>
                </a:solidFill>
                <a:latin typeface="Times New Roman" panose="02020603050405020304" pitchFamily="18" charset="0"/>
                <a:cs typeface="Times New Roman" panose="02020603050405020304" pitchFamily="18" charset="0"/>
              </a:rPr>
              <a:t>(</a:t>
            </a:r>
            <a:r>
              <a:rPr lang="en-US" altLang="zh-CN" sz="2000" b="1" i="1" dirty="0" smtClean="0">
                <a:solidFill>
                  <a:schemeClr val="tx1"/>
                </a:solidFill>
                <a:latin typeface="Times New Roman" panose="02020603050405020304" pitchFamily="18" charset="0"/>
                <a:cs typeface="Times New Roman" panose="02020603050405020304" pitchFamily="18" charset="0"/>
              </a:rPr>
              <a:t>n</a:t>
            </a:r>
            <a:r>
              <a:rPr lang="en-US" altLang="zh-CN" sz="2000" b="1" dirty="0" smtClean="0">
                <a:solidFill>
                  <a:schemeClr val="tx1"/>
                </a:solidFill>
                <a:latin typeface="Times New Roman" panose="02020603050405020304" pitchFamily="18" charset="0"/>
                <a:cs typeface="Times New Roman" panose="02020603050405020304" pitchFamily="18" charset="0"/>
              </a:rPr>
              <a:t>,</a:t>
            </a:r>
            <a:r>
              <a:rPr lang="en-US" altLang="zh-CN" sz="2000" b="1" i="1" dirty="0" smtClean="0">
                <a:solidFill>
                  <a:schemeClr val="tx1"/>
                </a:solidFill>
                <a:latin typeface="Times New Roman" panose="02020603050405020304" pitchFamily="18" charset="0"/>
                <a:cs typeface="Times New Roman" panose="02020603050405020304" pitchFamily="18" charset="0"/>
              </a:rPr>
              <a:t> l</a:t>
            </a:r>
            <a:r>
              <a:rPr lang="en-US" altLang="zh-CN" sz="2000" b="1" dirty="0" smtClean="0">
                <a:solidFill>
                  <a:schemeClr val="tx1"/>
                </a:solidFill>
                <a:latin typeface="Times New Roman" panose="02020603050405020304" pitchFamily="18" charset="0"/>
                <a:cs typeface="Times New Roman" panose="02020603050405020304" pitchFamily="18" charset="0"/>
              </a:rPr>
              <a:t>,</a:t>
            </a:r>
            <a:r>
              <a:rPr lang="en-US" altLang="zh-CN" sz="2000" b="1" i="1" dirty="0" smtClean="0">
                <a:solidFill>
                  <a:schemeClr val="tx1"/>
                </a:solidFill>
                <a:latin typeface="Times New Roman" panose="02020603050405020304" pitchFamily="18" charset="0"/>
                <a:cs typeface="Times New Roman" panose="02020603050405020304" pitchFamily="18" charset="0"/>
              </a:rPr>
              <a:t> m</a:t>
            </a:r>
            <a:r>
              <a:rPr lang="en-US" altLang="zh-CN" sz="2000" b="1" i="1" baseline="-25000" dirty="0" smtClean="0">
                <a:solidFill>
                  <a:schemeClr val="tx1"/>
                </a:solidFill>
                <a:latin typeface="Times New Roman" panose="02020603050405020304" pitchFamily="18" charset="0"/>
                <a:cs typeface="Times New Roman" panose="02020603050405020304" pitchFamily="18" charset="0"/>
              </a:rPr>
              <a:t>l</a:t>
            </a:r>
            <a:r>
              <a:rPr lang="en-US" altLang="zh-CN" sz="2000" b="1" dirty="0" smtClean="0">
                <a:solidFill>
                  <a:schemeClr val="tx1"/>
                </a:solidFill>
                <a:latin typeface="Times New Roman" panose="02020603050405020304" pitchFamily="18" charset="0"/>
                <a:cs typeface="Times New Roman" panose="02020603050405020304" pitchFamily="18" charset="0"/>
              </a:rPr>
              <a:t>,</a:t>
            </a:r>
            <a:r>
              <a:rPr lang="en-US" altLang="zh-CN" sz="2000" b="1" i="1" dirty="0" smtClean="0">
                <a:solidFill>
                  <a:schemeClr val="tx1"/>
                </a:solidFill>
                <a:latin typeface="Times New Roman" panose="02020603050405020304" pitchFamily="18" charset="0"/>
                <a:cs typeface="Times New Roman" panose="02020603050405020304" pitchFamily="18" charset="0"/>
              </a:rPr>
              <a:t> </a:t>
            </a:r>
            <a:r>
              <a:rPr lang="en-US" altLang="zh-CN" sz="2000" b="1" i="1" dirty="0" err="1" smtClean="0">
                <a:solidFill>
                  <a:schemeClr val="tx1"/>
                </a:solidFill>
                <a:latin typeface="Times New Roman" panose="02020603050405020304" pitchFamily="18" charset="0"/>
                <a:cs typeface="Times New Roman" panose="02020603050405020304" pitchFamily="18" charset="0"/>
              </a:rPr>
              <a:t>m</a:t>
            </a:r>
            <a:r>
              <a:rPr lang="en-US" altLang="zh-CN" sz="2000" b="1" i="1" baseline="-25000" dirty="0" err="1" smtClean="0">
                <a:solidFill>
                  <a:schemeClr val="tx1"/>
                </a:solidFill>
                <a:latin typeface="Times New Roman" panose="02020603050405020304" pitchFamily="18" charset="0"/>
                <a:cs typeface="Times New Roman" panose="02020603050405020304" pitchFamily="18" charset="0"/>
              </a:rPr>
              <a:t>s</a:t>
            </a:r>
            <a:r>
              <a:rPr lang="en-US" altLang="zh-CN" sz="2000" b="1" dirty="0" smtClean="0">
                <a:solidFill>
                  <a:schemeClr val="tx1"/>
                </a:solidFill>
                <a:latin typeface="Times New Roman" panose="02020603050405020304" pitchFamily="18" charset="0"/>
                <a:cs typeface="Times New Roman" panose="02020603050405020304" pitchFamily="18" charset="0"/>
              </a:rPr>
              <a:t>)</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58" name="肘形连接符 57"/>
          <p:cNvCxnSpPr>
            <a:stCxn id="74" idx="1"/>
            <a:endCxn id="51" idx="1"/>
          </p:cNvCxnSpPr>
          <p:nvPr/>
        </p:nvCxnSpPr>
        <p:spPr>
          <a:xfrm rot="10800000" flipV="1">
            <a:off x="7426489" y="1967509"/>
            <a:ext cx="12700" cy="2239864"/>
          </a:xfrm>
          <a:prstGeom prst="bentConnector3">
            <a:avLst>
              <a:gd name="adj1" fmla="val 116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74" idx="1"/>
            <a:endCxn id="55" idx="1"/>
          </p:cNvCxnSpPr>
          <p:nvPr/>
        </p:nvCxnSpPr>
        <p:spPr>
          <a:xfrm rot="10800000" flipV="1">
            <a:off x="7402409" y="1967509"/>
            <a:ext cx="24081" cy="3067956"/>
          </a:xfrm>
          <a:prstGeom prst="bentConnector3">
            <a:avLst>
              <a:gd name="adj1" fmla="val 58519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74" idx="2"/>
            <a:endCxn id="54" idx="0"/>
          </p:cNvCxnSpPr>
          <p:nvPr/>
        </p:nvCxnSpPr>
        <p:spPr>
          <a:xfrm>
            <a:off x="8231493" y="2261639"/>
            <a:ext cx="0" cy="2312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流程图: 过程 64"/>
          <p:cNvSpPr/>
          <p:nvPr/>
        </p:nvSpPr>
        <p:spPr>
          <a:xfrm>
            <a:off x="7402408" y="5661248"/>
            <a:ext cx="1634088" cy="10081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r>
              <a:rPr lang="zh-CN" altLang="en-US" sz="2000" b="1" dirty="0" smtClean="0">
                <a:solidFill>
                  <a:srgbClr val="FF0000"/>
                </a:solidFill>
              </a:rPr>
              <a:t>原子电子分布</a:t>
            </a:r>
            <a:endParaRPr lang="en-US" altLang="zh-CN" sz="2000" b="1" dirty="0" smtClean="0">
              <a:solidFill>
                <a:srgbClr val="FF0000"/>
              </a:solidFill>
            </a:endParaRPr>
          </a:p>
          <a:p>
            <a:pPr algn="ctr"/>
            <a:r>
              <a:rPr lang="zh-CN" altLang="en-US" sz="2000" b="1" dirty="0" smtClean="0">
                <a:solidFill>
                  <a:schemeClr val="tx1"/>
                </a:solidFill>
              </a:rPr>
              <a:t>泡利不相容</a:t>
            </a:r>
            <a:endParaRPr lang="en-US" altLang="zh-CN" sz="2000" b="1" dirty="0" smtClean="0">
              <a:solidFill>
                <a:schemeClr val="tx1"/>
              </a:solidFill>
            </a:endParaRPr>
          </a:p>
          <a:p>
            <a:pPr algn="ctr"/>
            <a:r>
              <a:rPr lang="zh-CN" altLang="en-US" sz="2000" b="1" dirty="0" smtClean="0">
                <a:solidFill>
                  <a:schemeClr val="tx1"/>
                </a:solidFill>
              </a:rPr>
              <a:t>能量最小</a:t>
            </a:r>
            <a:endParaRPr lang="en-US" altLang="zh-CN" sz="2000" b="1" dirty="0" smtClean="0">
              <a:solidFill>
                <a:schemeClr val="tx1"/>
              </a:solidFill>
            </a:endParaRPr>
          </a:p>
        </p:txBody>
      </p:sp>
      <p:cxnSp>
        <p:nvCxnSpPr>
          <p:cNvPr id="71" name="直接箭头连接符 70"/>
          <p:cNvCxnSpPr>
            <a:stCxn id="55" idx="2"/>
            <a:endCxn id="65" idx="0"/>
          </p:cNvCxnSpPr>
          <p:nvPr/>
        </p:nvCxnSpPr>
        <p:spPr>
          <a:xfrm>
            <a:off x="8219452" y="5417793"/>
            <a:ext cx="0" cy="2434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666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197352" y="188640"/>
            <a:ext cx="86169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12.</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已知</a:t>
            </a:r>
            <a:r>
              <a:rPr lang="zh-CN" altLang="en-US" sz="2800" b="1" dirty="0">
                <a:ea typeface="+mn-ea"/>
                <a:cs typeface="Times New Roman" panose="02020603050405020304" pitchFamily="18" charset="0"/>
              </a:rPr>
              <a:t>基态</a:t>
            </a:r>
            <a:r>
              <a:rPr lang="zh-CN" altLang="en-US" sz="2800" b="1" dirty="0" smtClean="0">
                <a:ea typeface="+mn-ea"/>
                <a:cs typeface="Times New Roman" panose="02020603050405020304" pitchFamily="18" charset="0"/>
              </a:rPr>
              <a:t>氢原子的能量为 </a:t>
            </a:r>
            <a:r>
              <a:rPr lang="en-US" altLang="zh-CN" sz="2800" b="1" dirty="0" smtClean="0">
                <a:ea typeface="+mn-ea"/>
                <a:cs typeface="Times New Roman" panose="02020603050405020304" pitchFamily="18" charset="0"/>
              </a:rPr>
              <a:t>-13.6eV</a:t>
            </a:r>
            <a:r>
              <a:rPr lang="zh-CN" altLang="en-US" sz="2800" b="1" dirty="0" smtClean="0">
                <a:ea typeface="+mn-ea"/>
                <a:cs typeface="Times New Roman" panose="02020603050405020304" pitchFamily="18" charset="0"/>
              </a:rPr>
              <a:t>，当基态氢原子被能量为</a:t>
            </a:r>
            <a:r>
              <a:rPr lang="en-US" altLang="zh-CN" sz="2800" b="1" dirty="0" smtClean="0">
                <a:ea typeface="+mn-ea"/>
                <a:cs typeface="Times New Roman" panose="02020603050405020304" pitchFamily="18" charset="0"/>
              </a:rPr>
              <a:t>12.09eV</a:t>
            </a:r>
            <a:r>
              <a:rPr lang="zh-CN" altLang="en-US" sz="2800" b="1" dirty="0" smtClean="0">
                <a:ea typeface="+mn-ea"/>
                <a:cs typeface="Times New Roman" panose="02020603050405020304" pitchFamily="18" charset="0"/>
              </a:rPr>
              <a:t>的光子激发后，由玻尔的氢原子理论可知，电子的轨道半径将增加到玻尔半径的</a:t>
            </a:r>
            <a:r>
              <a:rPr lang="en-US" altLang="zh-CN" sz="2800" b="1" dirty="0" smtClean="0">
                <a:ea typeface="+mn-ea"/>
                <a:cs typeface="Times New Roman" panose="02020603050405020304" pitchFamily="18" charset="0"/>
              </a:rPr>
              <a:t>______</a:t>
            </a:r>
            <a:r>
              <a:rPr lang="zh-CN" altLang="en-US" sz="2800" b="1" dirty="0" smtClean="0">
                <a:ea typeface="+mn-ea"/>
                <a:cs typeface="Times New Roman" panose="02020603050405020304" pitchFamily="18" charset="0"/>
              </a:rPr>
              <a:t>倍</a:t>
            </a:r>
            <a:endParaRPr lang="zh-CN" altLang="en-US" b="1" dirty="0">
              <a:ea typeface="+mn-ea"/>
              <a:cs typeface="Times New Roman" panose="02020603050405020304" pitchFamily="18" charset="0"/>
            </a:endParaRPr>
          </a:p>
        </p:txBody>
      </p:sp>
      <p:sp>
        <p:nvSpPr>
          <p:cNvPr id="3" name="TextBox 2"/>
          <p:cNvSpPr txBox="1"/>
          <p:nvPr/>
        </p:nvSpPr>
        <p:spPr>
          <a:xfrm>
            <a:off x="7422510" y="1548081"/>
            <a:ext cx="389850"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9</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08796675"/>
              </p:ext>
            </p:extLst>
          </p:nvPr>
        </p:nvGraphicFramePr>
        <p:xfrm>
          <a:off x="2872234" y="3140968"/>
          <a:ext cx="1555750" cy="598487"/>
        </p:xfrm>
        <a:graphic>
          <a:graphicData uri="http://schemas.openxmlformats.org/presentationml/2006/ole">
            <mc:AlternateContent xmlns:mc="http://schemas.openxmlformats.org/markup-compatibility/2006">
              <mc:Choice xmlns:v="urn:schemas-microsoft-com:vml" Requires="v">
                <p:oleObj spid="_x0000_s73734" name="公式" r:id="rId3" imgW="558720" imgH="241200" progId="Equation.3">
                  <p:embed/>
                </p:oleObj>
              </mc:Choice>
              <mc:Fallback>
                <p:oleObj name="公式" r:id="rId3" imgW="558720" imgH="241200" progId="Equation.3">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2234" y="3140968"/>
                        <a:ext cx="1555750"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2496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6496" y="620688"/>
            <a:ext cx="7632848" cy="3970318"/>
          </a:xfrm>
          <a:prstGeom prst="rect">
            <a:avLst/>
          </a:prstGeom>
        </p:spPr>
        <p:txBody>
          <a:bodyPr wrap="square">
            <a:spAutoFit/>
          </a:bodyPr>
          <a:lstStyle/>
          <a:p>
            <a:pPr>
              <a:lnSpc>
                <a:spcPct val="150000"/>
              </a:lnSpc>
            </a:pPr>
            <a:r>
              <a:rPr lang="en-US" altLang="zh-CN" sz="2800" b="1" dirty="0" smtClean="0">
                <a:solidFill>
                  <a:srgbClr val="C00000"/>
                </a:solidFill>
                <a:latin typeface="Times New Roman" panose="02020603050405020304" pitchFamily="18" charset="0"/>
                <a:cs typeface="Times New Roman" panose="02020603050405020304" pitchFamily="18" charset="0"/>
              </a:rPr>
              <a:t>13.</a:t>
            </a:r>
            <a:r>
              <a:rPr lang="zh-CN" altLang="en-US" sz="2800" b="1" dirty="0" smtClean="0">
                <a:solidFill>
                  <a:srgbClr val="C00000"/>
                </a:solidFill>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根据</a:t>
            </a:r>
            <a:r>
              <a:rPr lang="zh-CN" altLang="en-US" sz="2800" b="1" dirty="0">
                <a:latin typeface="Times New Roman" panose="02020603050405020304" pitchFamily="18" charset="0"/>
                <a:cs typeface="Times New Roman" panose="02020603050405020304" pitchFamily="18" charset="0"/>
              </a:rPr>
              <a:t>波尔理论</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氢原子在</a:t>
            </a:r>
            <a:r>
              <a:rPr lang="en-US" altLang="zh-CN" sz="2800" b="1" dirty="0">
                <a:latin typeface="Times New Roman" panose="02020603050405020304" pitchFamily="18" charset="0"/>
                <a:cs typeface="Times New Roman" panose="02020603050405020304" pitchFamily="18" charset="0"/>
              </a:rPr>
              <a:t>n=5</a:t>
            </a:r>
            <a:r>
              <a:rPr lang="zh-CN" altLang="en-US" sz="2800" b="1" dirty="0">
                <a:latin typeface="Times New Roman" panose="02020603050405020304" pitchFamily="18" charset="0"/>
                <a:cs typeface="Times New Roman" panose="02020603050405020304" pitchFamily="18" charset="0"/>
              </a:rPr>
              <a:t>轨道上的角动量与在第一激发态的角动量之比为多少 </a:t>
            </a:r>
            <a:endParaRPr lang="en-US" altLang="zh-CN" sz="2800" b="1" dirty="0" smtClean="0">
              <a:latin typeface="Times New Roman" panose="02020603050405020304" pitchFamily="18" charset="0"/>
              <a:cs typeface="Times New Roman" panose="02020603050405020304" pitchFamily="18" charset="0"/>
            </a:endParaRPr>
          </a:p>
          <a:p>
            <a:pPr>
              <a:lnSpc>
                <a:spcPct val="150000"/>
              </a:lnSpc>
            </a:pPr>
            <a:r>
              <a:rPr lang="en-US" altLang="zh-CN" sz="2800" b="1" dirty="0" smtClean="0">
                <a:latin typeface="Times New Roman" panose="02020603050405020304" pitchFamily="18" charset="0"/>
                <a:cs typeface="Times New Roman" panose="02020603050405020304" pitchFamily="18" charset="0"/>
              </a:rPr>
              <a:t>(A) 5/4</a:t>
            </a:r>
          </a:p>
          <a:p>
            <a:pPr>
              <a:lnSpc>
                <a:spcPct val="150000"/>
              </a:lnSpc>
            </a:pPr>
            <a:r>
              <a:rPr lang="en-US" altLang="zh-CN" sz="2800" b="1" dirty="0" smtClean="0">
                <a:latin typeface="Times New Roman" panose="02020603050405020304" pitchFamily="18" charset="0"/>
                <a:cs typeface="Times New Roman" panose="02020603050405020304" pitchFamily="18" charset="0"/>
              </a:rPr>
              <a:t>(B) 5/2</a:t>
            </a:r>
          </a:p>
          <a:p>
            <a:pPr>
              <a:lnSpc>
                <a:spcPct val="150000"/>
              </a:lnSpc>
            </a:pPr>
            <a:r>
              <a:rPr lang="en-US" altLang="zh-CN" sz="2800" b="1" dirty="0" smtClean="0">
                <a:latin typeface="Times New Roman" panose="02020603050405020304" pitchFamily="18" charset="0"/>
                <a:cs typeface="Times New Roman" panose="02020603050405020304" pitchFamily="18" charset="0"/>
              </a:rPr>
              <a:t>(C) 5/3</a:t>
            </a:r>
          </a:p>
          <a:p>
            <a:pPr>
              <a:lnSpc>
                <a:spcPct val="150000"/>
              </a:lnSpc>
            </a:pPr>
            <a:r>
              <a:rPr lang="en-US" altLang="zh-CN" sz="2800" b="1" dirty="0" smtClean="0">
                <a:latin typeface="Times New Roman" panose="02020603050405020304" pitchFamily="18" charset="0"/>
                <a:cs typeface="Times New Roman" panose="02020603050405020304" pitchFamily="18" charset="0"/>
              </a:rPr>
              <a:t>(D) 5</a:t>
            </a:r>
            <a:endParaRPr lang="zh-CN" altLang="en-US" sz="2800" b="1" dirty="0">
              <a:latin typeface="Times New Roman" panose="02020603050405020304" pitchFamily="18" charset="0"/>
              <a:cs typeface="Times New Roman" panose="02020603050405020304" pitchFamily="18" charset="0"/>
            </a:endParaRPr>
          </a:p>
        </p:txBody>
      </p:sp>
      <p:sp>
        <p:nvSpPr>
          <p:cNvPr id="4" name="Text Box 5"/>
          <p:cNvSpPr txBox="1">
            <a:spLocks noChangeArrowheads="1"/>
          </p:cNvSpPr>
          <p:nvPr/>
        </p:nvSpPr>
        <p:spPr bwMode="auto">
          <a:xfrm>
            <a:off x="7308304" y="4941168"/>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B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graphicFrame>
        <p:nvGraphicFramePr>
          <p:cNvPr id="3" name="对象 2"/>
          <p:cNvGraphicFramePr>
            <a:graphicFrameLocks noChangeAspect="1"/>
          </p:cNvGraphicFramePr>
          <p:nvPr>
            <p:extLst>
              <p:ext uri="{D42A27DB-BD31-4B8C-83A1-F6EECF244321}">
                <p14:modId xmlns:p14="http://schemas.microsoft.com/office/powerpoint/2010/main" val="285512935"/>
              </p:ext>
            </p:extLst>
          </p:nvPr>
        </p:nvGraphicFramePr>
        <p:xfrm>
          <a:off x="1475656" y="4795098"/>
          <a:ext cx="3927475" cy="971550"/>
        </p:xfrm>
        <a:graphic>
          <a:graphicData uri="http://schemas.openxmlformats.org/presentationml/2006/ole">
            <mc:AlternateContent xmlns:mc="http://schemas.openxmlformats.org/markup-compatibility/2006">
              <mc:Choice xmlns:v="urn:schemas-microsoft-com:vml" Requires="v">
                <p:oleObj spid="_x0000_s74758" name="公式" r:id="rId3" imgW="1396800" imgH="393480" progId="Equation.3">
                  <p:embed/>
                </p:oleObj>
              </mc:Choice>
              <mc:Fallback>
                <p:oleObj name="公式" r:id="rId3" imgW="1396800" imgH="39348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4795098"/>
                        <a:ext cx="3927475"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77401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76496" y="620688"/>
            <a:ext cx="7632848" cy="2677656"/>
          </a:xfrm>
          <a:prstGeom prst="rect">
            <a:avLst/>
          </a:prstGeom>
        </p:spPr>
        <p:txBody>
          <a:bodyPr wrap="square">
            <a:spAutoFit/>
          </a:bodyPr>
          <a:lstStyle/>
          <a:p>
            <a:pPr>
              <a:lnSpc>
                <a:spcPct val="150000"/>
              </a:lnSpc>
            </a:pPr>
            <a:r>
              <a:rPr lang="en-US" altLang="zh-CN" sz="2800" b="1" dirty="0" smtClean="0">
                <a:solidFill>
                  <a:srgbClr val="C00000"/>
                </a:solidFill>
                <a:latin typeface="Times New Roman" panose="02020603050405020304" pitchFamily="18" charset="0"/>
                <a:cs typeface="Times New Roman" panose="02020603050405020304" pitchFamily="18" charset="0"/>
              </a:rPr>
              <a:t>14.</a:t>
            </a:r>
            <a:r>
              <a:rPr lang="zh-CN" altLang="en-US" sz="2800" b="1" dirty="0" smtClean="0">
                <a:solidFill>
                  <a:srgbClr val="C00000"/>
                </a:solidFill>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根据</a:t>
            </a:r>
            <a:r>
              <a:rPr lang="zh-CN" altLang="en-US" sz="2800" b="1" dirty="0">
                <a:latin typeface="Times New Roman" panose="02020603050405020304" pitchFamily="18" charset="0"/>
                <a:cs typeface="Times New Roman" panose="02020603050405020304" pitchFamily="18" charset="0"/>
              </a:rPr>
              <a:t>波尔理论</a:t>
            </a: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氢原子在主量子数为</a:t>
            </a:r>
            <a:r>
              <a:rPr lang="en-US" altLang="zh-CN" sz="2800" b="1" dirty="0" smtClean="0">
                <a:latin typeface="Times New Roman" panose="02020603050405020304" pitchFamily="18" charset="0"/>
                <a:cs typeface="Times New Roman" panose="02020603050405020304" pitchFamily="18" charset="0"/>
              </a:rPr>
              <a:t>n=2</a:t>
            </a:r>
            <a:r>
              <a:rPr lang="zh-CN" altLang="en-US" sz="2800" b="1" dirty="0" smtClean="0">
                <a:latin typeface="Times New Roman" panose="02020603050405020304" pitchFamily="18" charset="0"/>
                <a:cs typeface="Times New Roman" panose="02020603050405020304" pitchFamily="18" charset="0"/>
              </a:rPr>
              <a:t>和</a:t>
            </a:r>
            <a:r>
              <a:rPr lang="en-US" altLang="zh-CN" sz="2800" b="1" dirty="0" smtClean="0">
                <a:latin typeface="Times New Roman" panose="02020603050405020304" pitchFamily="18" charset="0"/>
                <a:cs typeface="Times New Roman" panose="02020603050405020304" pitchFamily="18" charset="0"/>
              </a:rPr>
              <a:t>n=3</a:t>
            </a:r>
            <a:r>
              <a:rPr lang="zh-CN" altLang="en-US" sz="2800" b="1" dirty="0" smtClean="0">
                <a:latin typeface="Times New Roman" panose="02020603050405020304" pitchFamily="18" charset="0"/>
                <a:cs typeface="Times New Roman" panose="02020603050405020304" pitchFamily="18" charset="0"/>
              </a:rPr>
              <a:t>的定态时，电子轨道运动的速率之比为</a:t>
            </a:r>
            <a:r>
              <a:rPr lang="en-US" altLang="zh-CN" sz="2800" b="1" i="1" dirty="0" smtClean="0">
                <a:latin typeface="Times New Roman" panose="02020603050405020304" pitchFamily="18" charset="0"/>
                <a:cs typeface="Times New Roman" panose="02020603050405020304" pitchFamily="18" charset="0"/>
              </a:rPr>
              <a:t>v</a:t>
            </a:r>
            <a:r>
              <a:rPr lang="en-US" altLang="zh-CN" sz="2800" b="1" baseline="-25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v</a:t>
            </a:r>
            <a:r>
              <a:rPr lang="en-US" altLang="zh-CN" sz="2800" b="1" baseline="-25000" dirty="0" smtClean="0">
                <a:latin typeface="Times New Roman" panose="02020603050405020304" pitchFamily="18" charset="0"/>
                <a:cs typeface="Times New Roman" panose="02020603050405020304" pitchFamily="18" charset="0"/>
              </a:rPr>
              <a:t>3</a:t>
            </a:r>
            <a:r>
              <a:rPr lang="en-US" altLang="zh-CN" sz="2800" b="1" dirty="0" smtClean="0">
                <a:latin typeface="Times New Roman" panose="02020603050405020304" pitchFamily="18" charset="0"/>
                <a:cs typeface="Times New Roman" panose="02020603050405020304" pitchFamily="18" charset="0"/>
              </a:rPr>
              <a:t>=________</a:t>
            </a:r>
            <a:r>
              <a:rPr lang="zh-CN" altLang="en-US" sz="2800" b="1" dirty="0" smtClean="0">
                <a:latin typeface="Times New Roman" panose="02020603050405020304" pitchFamily="18" charset="0"/>
                <a:cs typeface="Times New Roman" panose="02020603050405020304" pitchFamily="18" charset="0"/>
              </a:rPr>
              <a:t>，圆轨道半径之比为</a:t>
            </a:r>
            <a:r>
              <a:rPr lang="en-US" altLang="zh-CN" sz="2800" b="1" i="1" dirty="0" smtClean="0">
                <a:latin typeface="Times New Roman" panose="02020603050405020304" pitchFamily="18" charset="0"/>
                <a:cs typeface="Times New Roman" panose="02020603050405020304" pitchFamily="18" charset="0"/>
              </a:rPr>
              <a:t>r</a:t>
            </a:r>
            <a:r>
              <a:rPr lang="en-US" altLang="zh-CN" sz="2800" b="1" baseline="-25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r</a:t>
            </a:r>
            <a:r>
              <a:rPr lang="en-US" altLang="zh-CN" sz="2800" b="1" baseline="-25000" dirty="0" smtClean="0">
                <a:latin typeface="Times New Roman" panose="02020603050405020304" pitchFamily="18" charset="0"/>
                <a:cs typeface="Times New Roman" panose="02020603050405020304" pitchFamily="18" charset="0"/>
              </a:rPr>
              <a:t>3</a:t>
            </a:r>
            <a:r>
              <a:rPr lang="en-US" altLang="zh-CN" sz="2800" b="1" dirty="0" smtClean="0">
                <a:latin typeface="Times New Roman" panose="02020603050405020304" pitchFamily="18" charset="0"/>
                <a:cs typeface="Times New Roman" panose="02020603050405020304" pitchFamily="18" charset="0"/>
              </a:rPr>
              <a:t>=_________.</a:t>
            </a:r>
            <a:r>
              <a:rPr lang="zh-CN" altLang="en-US" sz="2800" b="1" dirty="0" smtClean="0">
                <a:latin typeface="Times New Roman" panose="02020603050405020304" pitchFamily="18" charset="0"/>
                <a:cs typeface="Times New Roman" panose="02020603050405020304" pitchFamily="18" charset="0"/>
              </a:rPr>
              <a:t> </a:t>
            </a:r>
            <a:endParaRPr lang="zh-CN" alt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093918" y="2628201"/>
            <a:ext cx="731290"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4:9</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123728" y="1988840"/>
            <a:ext cx="731290"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3:2</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5512935"/>
              </p:ext>
            </p:extLst>
          </p:nvPr>
        </p:nvGraphicFramePr>
        <p:xfrm>
          <a:off x="1476375" y="4795838"/>
          <a:ext cx="3927475" cy="971550"/>
        </p:xfrm>
        <a:graphic>
          <a:graphicData uri="http://schemas.openxmlformats.org/presentationml/2006/ole">
            <mc:AlternateContent xmlns:mc="http://schemas.openxmlformats.org/markup-compatibility/2006">
              <mc:Choice xmlns:v="urn:schemas-microsoft-com:vml" Requires="v">
                <p:oleObj spid="_x0000_s75784" name="公式" r:id="rId3" imgW="1396394" imgH="393529" progId="Equation.3">
                  <p:embed/>
                </p:oleObj>
              </mc:Choice>
              <mc:Fallback>
                <p:oleObj name="公式" r:id="rId3" imgW="1396394" imgH="393529"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795838"/>
                        <a:ext cx="3927475"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96738988"/>
              </p:ext>
            </p:extLst>
          </p:nvPr>
        </p:nvGraphicFramePr>
        <p:xfrm>
          <a:off x="1475656" y="4005064"/>
          <a:ext cx="1555750" cy="598487"/>
        </p:xfrm>
        <a:graphic>
          <a:graphicData uri="http://schemas.openxmlformats.org/presentationml/2006/ole">
            <mc:AlternateContent xmlns:mc="http://schemas.openxmlformats.org/markup-compatibility/2006">
              <mc:Choice xmlns:v="urn:schemas-microsoft-com:vml" Requires="v">
                <p:oleObj spid="_x0000_s75785" name="公式" r:id="rId5" imgW="558558" imgH="241195" progId="Equation.3">
                  <p:embed/>
                </p:oleObj>
              </mc:Choice>
              <mc:Fallback>
                <p:oleObj name="公式" r:id="rId5" imgW="558558" imgH="241195" progId="Equation.3">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4005064"/>
                        <a:ext cx="1555750"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06543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197352" y="188640"/>
            <a:ext cx="86169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15.</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氢原子光谱的巴耳末系</a:t>
            </a:r>
            <a:r>
              <a:rPr lang="en-US" altLang="zh-CN" sz="2800" b="1" dirty="0" smtClean="0">
                <a:ea typeface="+mn-ea"/>
                <a:cs typeface="Times New Roman" panose="02020603050405020304" pitchFamily="18" charset="0"/>
              </a:rPr>
              <a:t>(</a:t>
            </a:r>
            <a:r>
              <a:rPr lang="en-US" altLang="zh-CN" sz="2800" b="1" dirty="0" err="1" smtClean="0">
                <a:ea typeface="+mn-ea"/>
                <a:cs typeface="Times New Roman" panose="02020603050405020304" pitchFamily="18" charset="0"/>
              </a:rPr>
              <a:t>n</a:t>
            </a:r>
            <a:r>
              <a:rPr lang="en-US" altLang="zh-CN" sz="2800" b="1" baseline="-25000" dirty="0" err="1" smtClean="0">
                <a:ea typeface="+mn-ea"/>
                <a:cs typeface="Times New Roman" panose="02020603050405020304" pitchFamily="18" charset="0"/>
              </a:rPr>
              <a:t>f</a:t>
            </a:r>
            <a:r>
              <a:rPr lang="en-US" altLang="zh-CN" sz="2800" b="1" dirty="0" smtClean="0">
                <a:ea typeface="+mn-ea"/>
                <a:cs typeface="Times New Roman" panose="02020603050405020304" pitchFamily="18" charset="0"/>
              </a:rPr>
              <a:t>=2)</a:t>
            </a:r>
            <a:r>
              <a:rPr lang="zh-CN" altLang="en-US" sz="2800" b="1" dirty="0" smtClean="0">
                <a:ea typeface="+mn-ea"/>
                <a:cs typeface="Times New Roman" panose="02020603050405020304" pitchFamily="18" charset="0"/>
              </a:rPr>
              <a:t>中波长最大的谱线波长用</a:t>
            </a:r>
            <a:r>
              <a:rPr lang="el-GR" altLang="zh-CN" sz="2800" b="1" dirty="0" smtClean="0">
                <a:latin typeface="Times New Roman"/>
                <a:ea typeface="+mn-ea"/>
                <a:cs typeface="Times New Roman"/>
              </a:rPr>
              <a:t>λ</a:t>
            </a:r>
            <a:r>
              <a:rPr lang="en-US" altLang="zh-CN" sz="2800" b="1" baseline="-25000" dirty="0" smtClean="0">
                <a:latin typeface="Times New Roman"/>
                <a:ea typeface="+mn-ea"/>
                <a:cs typeface="Times New Roman"/>
              </a:rPr>
              <a:t>1</a:t>
            </a:r>
            <a:r>
              <a:rPr lang="zh-CN" altLang="en-US" sz="2800" b="1" dirty="0" smtClean="0">
                <a:ea typeface="+mn-ea"/>
                <a:cs typeface="Times New Roman" panose="02020603050405020304" pitchFamily="18" charset="0"/>
              </a:rPr>
              <a:t>表示，波长最短的谱线波长用</a:t>
            </a:r>
            <a:r>
              <a:rPr lang="el-GR" altLang="zh-CN" sz="2800" b="1" dirty="0" smtClean="0">
                <a:latin typeface="Times New Roman"/>
                <a:cs typeface="Times New Roman"/>
              </a:rPr>
              <a:t>λ</a:t>
            </a:r>
            <a:r>
              <a:rPr lang="en-US" altLang="zh-CN" sz="2800" b="1" baseline="-25000" dirty="0" smtClean="0">
                <a:latin typeface="Times New Roman"/>
                <a:cs typeface="Times New Roman"/>
              </a:rPr>
              <a:t>2</a:t>
            </a:r>
            <a:r>
              <a:rPr lang="zh-CN" altLang="en-US" sz="2800" b="1" dirty="0" smtClean="0">
                <a:cs typeface="Times New Roman" panose="02020603050405020304" pitchFamily="18" charset="0"/>
              </a:rPr>
              <a:t>表示，则</a:t>
            </a:r>
            <a:r>
              <a:rPr lang="el-GR" altLang="zh-CN" sz="2800" b="1" dirty="0">
                <a:latin typeface="Times New Roman"/>
                <a:cs typeface="Times New Roman"/>
              </a:rPr>
              <a:t>λ</a:t>
            </a:r>
            <a:r>
              <a:rPr lang="en-US" altLang="zh-CN" sz="2800" b="1" baseline="-25000" dirty="0" smtClean="0">
                <a:latin typeface="Times New Roman"/>
                <a:cs typeface="Times New Roman"/>
              </a:rPr>
              <a:t>1</a:t>
            </a:r>
            <a:r>
              <a:rPr lang="en-US" altLang="zh-CN" sz="2800" b="1" dirty="0" smtClean="0">
                <a:cs typeface="Times New Roman" panose="02020603050405020304" pitchFamily="18" charset="0"/>
              </a:rPr>
              <a:t>/</a:t>
            </a:r>
            <a:r>
              <a:rPr lang="el-GR" altLang="zh-CN" sz="2800" b="1" dirty="0" smtClean="0">
                <a:latin typeface="Times New Roman"/>
                <a:cs typeface="Times New Roman"/>
              </a:rPr>
              <a:t>λ</a:t>
            </a:r>
            <a:r>
              <a:rPr lang="en-US" altLang="zh-CN" sz="2800" b="1" baseline="-25000" dirty="0" smtClean="0">
                <a:latin typeface="Times New Roman"/>
                <a:cs typeface="Times New Roman"/>
              </a:rPr>
              <a:t>2</a:t>
            </a:r>
            <a:r>
              <a:rPr lang="zh-CN" altLang="en-US" sz="2800" b="1" dirty="0" smtClean="0">
                <a:cs typeface="Times New Roman" panose="02020603050405020304" pitchFamily="18" charset="0"/>
              </a:rPr>
              <a:t>为</a:t>
            </a:r>
            <a:endParaRPr lang="en-US" altLang="zh-CN" sz="2800" b="1" dirty="0" smtClean="0">
              <a:cs typeface="Times New Roman" panose="02020603050405020304" pitchFamily="18" charset="0"/>
            </a:endParaRPr>
          </a:p>
          <a:p>
            <a:pPr eaLnBrk="1" hangingPunct="1">
              <a:lnSpc>
                <a:spcPct val="150000"/>
              </a:lnSpc>
            </a:pPr>
            <a:r>
              <a:rPr lang="en-US" altLang="zh-CN" sz="2800" b="1" dirty="0" smtClean="0">
                <a:ea typeface="+mn-ea"/>
                <a:cs typeface="Times New Roman" panose="02020603050405020304" pitchFamily="18" charset="0"/>
              </a:rPr>
              <a:t>(A)  9/8              (B)  9/5           (C)  27/20           (D)27/5  </a:t>
            </a:r>
            <a:endParaRPr lang="zh-CN" altLang="en-US" sz="2800" b="1" dirty="0">
              <a:ea typeface="+mn-ea"/>
              <a:cs typeface="Times New Roman" panose="02020603050405020304" pitchFamily="18" charset="0"/>
            </a:endParaRPr>
          </a:p>
        </p:txBody>
      </p:sp>
      <p:sp>
        <p:nvSpPr>
          <p:cNvPr id="4" name="Text Box 5"/>
          <p:cNvSpPr txBox="1">
            <a:spLocks noChangeArrowheads="1"/>
          </p:cNvSpPr>
          <p:nvPr/>
        </p:nvSpPr>
        <p:spPr bwMode="auto">
          <a:xfrm>
            <a:off x="7308304" y="4869160"/>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B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graphicFrame>
        <p:nvGraphicFramePr>
          <p:cNvPr id="6" name="Object 8"/>
          <p:cNvGraphicFramePr>
            <a:graphicFrameLocks noChangeAspect="1"/>
          </p:cNvGraphicFramePr>
          <p:nvPr>
            <p:extLst>
              <p:ext uri="{D42A27DB-BD31-4B8C-83A1-F6EECF244321}">
                <p14:modId xmlns:p14="http://schemas.microsoft.com/office/powerpoint/2010/main" val="652368173"/>
              </p:ext>
            </p:extLst>
          </p:nvPr>
        </p:nvGraphicFramePr>
        <p:xfrm>
          <a:off x="1547664" y="2996952"/>
          <a:ext cx="3327400" cy="1017588"/>
        </p:xfrm>
        <a:graphic>
          <a:graphicData uri="http://schemas.openxmlformats.org/presentationml/2006/ole">
            <mc:AlternateContent xmlns:mc="http://schemas.openxmlformats.org/markup-compatibility/2006">
              <mc:Choice xmlns:v="urn:schemas-microsoft-com:vml" Requires="v">
                <p:oleObj spid="_x0000_s77828" name="公式" r:id="rId3" imgW="2006280" imgH="698400" progId="Equation.3">
                  <p:embed/>
                </p:oleObj>
              </mc:Choice>
              <mc:Fallback>
                <p:oleObj name="公式" r:id="rId3" imgW="2006280" imgH="698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996952"/>
                        <a:ext cx="3327400" cy="1017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56474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197352" y="188640"/>
            <a:ext cx="86169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16.</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低速运动的质子和</a:t>
            </a:r>
            <a:r>
              <a:rPr lang="el-GR" altLang="zh-CN" sz="2800" b="1" dirty="0" smtClean="0">
                <a:latin typeface="Times New Roman"/>
                <a:ea typeface="+mn-ea"/>
                <a:cs typeface="Times New Roman"/>
              </a:rPr>
              <a:t>α</a:t>
            </a:r>
            <a:r>
              <a:rPr lang="zh-CN" altLang="en-US" sz="2800" b="1" dirty="0" smtClean="0">
                <a:latin typeface="Times New Roman"/>
                <a:ea typeface="+mn-ea"/>
                <a:cs typeface="Times New Roman"/>
              </a:rPr>
              <a:t>粒子（氦核），若它们的德布罗意波长相同，则它们的动量之比为</a:t>
            </a:r>
            <a:r>
              <a:rPr lang="en-US" altLang="zh-CN" sz="2800" b="1" dirty="0" smtClean="0">
                <a:latin typeface="Times New Roman"/>
                <a:ea typeface="+mn-ea"/>
                <a:cs typeface="Times New Roman"/>
              </a:rPr>
              <a:t>________,</a:t>
            </a:r>
            <a:r>
              <a:rPr lang="zh-CN" altLang="en-US" sz="2800" b="1" dirty="0" smtClean="0">
                <a:latin typeface="Times New Roman"/>
                <a:ea typeface="+mn-ea"/>
                <a:cs typeface="Times New Roman"/>
              </a:rPr>
              <a:t>动能之比为</a:t>
            </a:r>
            <a:r>
              <a:rPr lang="en-US" altLang="zh-CN" sz="2800" b="1" dirty="0" smtClean="0">
                <a:latin typeface="Times New Roman"/>
                <a:ea typeface="+mn-ea"/>
                <a:cs typeface="Times New Roman"/>
              </a:rPr>
              <a:t>_________</a:t>
            </a:r>
            <a:endParaRPr lang="zh-CN" altLang="en-US" b="1" dirty="0">
              <a:ea typeface="+mn-ea"/>
              <a:cs typeface="Times New Roman" panose="02020603050405020304" pitchFamily="18" charset="0"/>
            </a:endParaRPr>
          </a:p>
        </p:txBody>
      </p:sp>
      <p:sp>
        <p:nvSpPr>
          <p:cNvPr id="3" name="TextBox 2"/>
          <p:cNvSpPr txBox="1"/>
          <p:nvPr/>
        </p:nvSpPr>
        <p:spPr>
          <a:xfrm>
            <a:off x="1619672" y="1556792"/>
            <a:ext cx="731290"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4:1</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360990" y="908720"/>
            <a:ext cx="731290"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1:1</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35201567"/>
              </p:ext>
            </p:extLst>
          </p:nvPr>
        </p:nvGraphicFramePr>
        <p:xfrm>
          <a:off x="1985317" y="2924944"/>
          <a:ext cx="1871663" cy="1084263"/>
        </p:xfrm>
        <a:graphic>
          <a:graphicData uri="http://schemas.openxmlformats.org/presentationml/2006/ole">
            <mc:AlternateContent xmlns:mc="http://schemas.openxmlformats.org/markup-compatibility/2006">
              <mc:Choice xmlns:v="urn:schemas-microsoft-com:vml" Requires="v">
                <p:oleObj spid="_x0000_s76805" name="Equation" r:id="rId3" imgW="723586" imgH="406224" progId="Equation.3">
                  <p:embed/>
                </p:oleObj>
              </mc:Choice>
              <mc:Fallback>
                <p:oleObj name="Equation" r:id="rId3" imgW="723586" imgH="406224" progId="Equation.3">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5317" y="2924944"/>
                        <a:ext cx="1871663" cy="1084263"/>
                      </a:xfrm>
                      <a:prstGeom prst="rect">
                        <a:avLst/>
                      </a:prstGeom>
                      <a:noFill/>
                      <a:ln>
                        <a:noFill/>
                      </a:ln>
                      <a:effectLst/>
                      <a:extLst>
                        <a:ext uri="{909E8E84-426E-40DD-AFC4-6F175D3DCCD1}">
                          <a14:hiddenFill xmlns:a14="http://schemas.microsoft.com/office/drawing/2010/main">
                            <a:gradFill rotWithShape="0">
                              <a:gsLst>
                                <a:gs pos="0">
                                  <a:srgbClr val="C29BC2"/>
                                </a:gs>
                                <a:gs pos="50000">
                                  <a:srgbClr val="FFCCFF"/>
                                </a:gs>
                                <a:gs pos="100000">
                                  <a:srgbClr val="C29BC2"/>
                                </a:gs>
                              </a:gsLst>
                              <a:lin ang="5400000" scaled="1"/>
                            </a:gradFill>
                          </a14:hiddenFill>
                        </a:ext>
                        <a:ext uri="{91240B29-F687-4F45-9708-019B960494DF}">
                          <a14:hiddenLine xmlns:a14="http://schemas.microsoft.com/office/drawing/2010/main" w="19050">
                            <a:solidFill>
                              <a:srgbClr val="D6009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257080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3528" y="260648"/>
            <a:ext cx="8373240" cy="4140000"/>
            <a:chOff x="539552" y="548680"/>
            <a:chExt cx="8373240" cy="4140000"/>
          </a:xfrm>
        </p:grpSpPr>
        <p:pic>
          <p:nvPicPr>
            <p:cNvPr id="368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 b="23976"/>
            <a:stretch/>
          </p:blipFill>
          <p:spPr bwMode="auto">
            <a:xfrm>
              <a:off x="611560" y="548680"/>
              <a:ext cx="8301232" cy="41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539552" y="2222636"/>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Box 5"/>
          <p:cNvSpPr txBox="1">
            <a:spLocks noChangeArrowheads="1"/>
          </p:cNvSpPr>
          <p:nvPr/>
        </p:nvSpPr>
        <p:spPr bwMode="auto">
          <a:xfrm>
            <a:off x="7308304" y="4832285"/>
            <a:ext cx="1005788"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A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sp>
        <p:nvSpPr>
          <p:cNvPr id="7" name="TextBox 6"/>
          <p:cNvSpPr txBox="1"/>
          <p:nvPr/>
        </p:nvSpPr>
        <p:spPr>
          <a:xfrm>
            <a:off x="968427" y="44624"/>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17.</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765892588"/>
              </p:ext>
            </p:extLst>
          </p:nvPr>
        </p:nvGraphicFramePr>
        <p:xfrm>
          <a:off x="1187624" y="4592791"/>
          <a:ext cx="4733925" cy="885825"/>
        </p:xfrm>
        <a:graphic>
          <a:graphicData uri="http://schemas.openxmlformats.org/presentationml/2006/ole">
            <mc:AlternateContent xmlns:mc="http://schemas.openxmlformats.org/markup-compatibility/2006">
              <mc:Choice xmlns:v="urn:schemas-microsoft-com:vml" Requires="v">
                <p:oleObj spid="_x0000_s78854" name="公式" r:id="rId4" imgW="2158920" imgH="444240" progId="Equation.3">
                  <p:embed/>
                </p:oleObj>
              </mc:Choice>
              <mc:Fallback>
                <p:oleObj name="公式" r:id="rId4" imgW="2158920" imgH="44424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592791"/>
                        <a:ext cx="473392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1599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6"/>
                                        </p:tgtEl>
                                        <p:attrNameLst>
                                          <p:attrName>style.visibility</p:attrName>
                                        </p:attrNameLst>
                                      </p:cBhvr>
                                      <p:to>
                                        <p:strVal val="visible"/>
                                      </p:to>
                                    </p:set>
                                    <p:animEffect transition="in" filter="wipe(left)">
                                      <p:cBhvr>
                                        <p:cTn id="12" dur="75"/>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7308304" y="4616261"/>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C</a:t>
            </a:r>
            <a:r>
              <a:rPr kumimoji="1" lang="en-US" altLang="zh-CN" sz="3600" b="1" dirty="0" smtClean="0">
                <a:solidFill>
                  <a:srgbClr val="FF0000"/>
                </a:solidFill>
                <a:latin typeface="Times New Roman" panose="02020603050405020304" pitchFamily="18" charset="0"/>
                <a:cs typeface="Times New Roman" panose="02020603050405020304" pitchFamily="18" charset="0"/>
              </a:rPr>
              <a:t>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grpSp>
        <p:nvGrpSpPr>
          <p:cNvPr id="4" name="组合 3"/>
          <p:cNvGrpSpPr/>
          <p:nvPr/>
        </p:nvGrpSpPr>
        <p:grpSpPr>
          <a:xfrm>
            <a:off x="107504" y="188640"/>
            <a:ext cx="8737624" cy="4032448"/>
            <a:chOff x="107504" y="692696"/>
            <a:chExt cx="8737624" cy="4032448"/>
          </a:xfrm>
        </p:grpSpPr>
        <p:grpSp>
          <p:nvGrpSpPr>
            <p:cNvPr id="2" name="组合 1"/>
            <p:cNvGrpSpPr/>
            <p:nvPr/>
          </p:nvGrpSpPr>
          <p:grpSpPr>
            <a:xfrm>
              <a:off x="107504" y="692696"/>
              <a:ext cx="8737624" cy="4032448"/>
              <a:chOff x="251520" y="908720"/>
              <a:chExt cx="8593608" cy="3816424"/>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908720"/>
                <a:ext cx="8449592"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51520" y="3645024"/>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899592" y="2276872"/>
              <a:ext cx="651245" cy="2077492"/>
            </a:xfrm>
            <a:prstGeom prst="rect">
              <a:avLst/>
            </a:prstGeom>
            <a:solidFill>
              <a:schemeClr val="bg1"/>
            </a:solidFill>
          </p:spPr>
          <p:txBody>
            <a:bodyPr wrap="square" rtlCol="0">
              <a:spAutoFit/>
            </a:bodyPr>
            <a:lstStyle/>
            <a:p>
              <a:pPr>
                <a:spcBef>
                  <a:spcPts val="5400"/>
                </a:spcBef>
              </a:pPr>
              <a:r>
                <a:rPr lang="en-US" altLang="zh-CN" sz="3200" b="1" dirty="0" smtClean="0">
                  <a:latin typeface="Times New Roman" panose="02020603050405020304" pitchFamily="18" charset="0"/>
                  <a:cs typeface="Times New Roman" panose="02020603050405020304" pitchFamily="18" charset="0"/>
                </a:rPr>
                <a:t>(A)</a:t>
              </a:r>
            </a:p>
            <a:p>
              <a:pPr>
                <a:spcBef>
                  <a:spcPts val="7800"/>
                </a:spcBef>
              </a:pPr>
              <a:r>
                <a:rPr lang="en-US" altLang="zh-CN" sz="3200" b="1" dirty="0" smtClean="0">
                  <a:latin typeface="Times New Roman" panose="02020603050405020304" pitchFamily="18" charset="0"/>
                  <a:cs typeface="Times New Roman" panose="02020603050405020304" pitchFamily="18" charset="0"/>
                </a:rPr>
                <a:t>(C)</a:t>
              </a:r>
            </a:p>
          </p:txBody>
        </p:sp>
        <p:sp>
          <p:nvSpPr>
            <p:cNvPr id="10" name="TextBox 9"/>
            <p:cNvSpPr txBox="1"/>
            <p:nvPr/>
          </p:nvSpPr>
          <p:spPr>
            <a:xfrm>
              <a:off x="5148064" y="2348880"/>
              <a:ext cx="651245" cy="2077492"/>
            </a:xfrm>
            <a:prstGeom prst="rect">
              <a:avLst/>
            </a:prstGeom>
            <a:solidFill>
              <a:schemeClr val="bg1"/>
            </a:solidFill>
          </p:spPr>
          <p:txBody>
            <a:bodyPr wrap="square" rtlCol="0">
              <a:spAutoFit/>
            </a:bodyPr>
            <a:lstStyle/>
            <a:p>
              <a:pPr>
                <a:spcBef>
                  <a:spcPts val="5400"/>
                </a:spcBef>
              </a:pPr>
              <a:r>
                <a:rPr lang="en-US" altLang="zh-CN" sz="3200" b="1" dirty="0" smtClean="0">
                  <a:latin typeface="Times New Roman" panose="02020603050405020304" pitchFamily="18" charset="0"/>
                  <a:cs typeface="Times New Roman" panose="02020603050405020304" pitchFamily="18" charset="0"/>
                </a:rPr>
                <a:t>(B)</a:t>
              </a:r>
            </a:p>
            <a:p>
              <a:pPr>
                <a:spcBef>
                  <a:spcPts val="7800"/>
                </a:spcBef>
              </a:pPr>
              <a:r>
                <a:rPr lang="en-US" altLang="zh-CN" sz="3200" b="1" dirty="0" smtClean="0">
                  <a:latin typeface="Times New Roman" panose="02020603050405020304" pitchFamily="18" charset="0"/>
                  <a:cs typeface="Times New Roman" panose="02020603050405020304" pitchFamily="18" charset="0"/>
                </a:rPr>
                <a:t>(D)</a:t>
              </a:r>
            </a:p>
          </p:txBody>
        </p:sp>
      </p:grpSp>
      <p:sp>
        <p:nvSpPr>
          <p:cNvPr id="11" name="TextBox 10"/>
          <p:cNvSpPr txBox="1"/>
          <p:nvPr/>
        </p:nvSpPr>
        <p:spPr>
          <a:xfrm>
            <a:off x="968427" y="44624"/>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18.</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159658957"/>
              </p:ext>
            </p:extLst>
          </p:nvPr>
        </p:nvGraphicFramePr>
        <p:xfrm>
          <a:off x="755576" y="4509120"/>
          <a:ext cx="1871663" cy="1084263"/>
        </p:xfrm>
        <a:graphic>
          <a:graphicData uri="http://schemas.openxmlformats.org/presentationml/2006/ole">
            <mc:AlternateContent xmlns:mc="http://schemas.openxmlformats.org/markup-compatibility/2006">
              <mc:Choice xmlns:v="urn:schemas-microsoft-com:vml" Requires="v">
                <p:oleObj spid="_x0000_s79882" name="Equation" r:id="rId4" imgW="723586" imgH="406224" progId="Equation.3">
                  <p:embed/>
                </p:oleObj>
              </mc:Choice>
              <mc:Fallback>
                <p:oleObj name="Equation" r:id="rId4" imgW="723586" imgH="406224" progId="Equation.3">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4509120"/>
                        <a:ext cx="1871663" cy="1084263"/>
                      </a:xfrm>
                      <a:prstGeom prst="rect">
                        <a:avLst/>
                      </a:prstGeom>
                      <a:noFill/>
                      <a:ln>
                        <a:noFill/>
                      </a:ln>
                      <a:effectLst/>
                      <a:extLst>
                        <a:ext uri="{909E8E84-426E-40DD-AFC4-6F175D3DCCD1}">
                          <a14:hiddenFill xmlns:a14="http://schemas.microsoft.com/office/drawing/2010/main">
                            <a:gradFill rotWithShape="0">
                              <a:gsLst>
                                <a:gs pos="0">
                                  <a:srgbClr val="C29BC2"/>
                                </a:gs>
                                <a:gs pos="50000">
                                  <a:srgbClr val="FFCCFF"/>
                                </a:gs>
                                <a:gs pos="100000">
                                  <a:srgbClr val="C29BC2"/>
                                </a:gs>
                              </a:gsLst>
                              <a:lin ang="5400000" scaled="1"/>
                            </a:gradFill>
                          </a14:hiddenFill>
                        </a:ext>
                        <a:ext uri="{91240B29-F687-4F45-9708-019B960494DF}">
                          <a14:hiddenLine xmlns:a14="http://schemas.microsoft.com/office/drawing/2010/main" w="19050">
                            <a:solidFill>
                              <a:srgbClr val="D6009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59092032"/>
              </p:ext>
            </p:extLst>
          </p:nvPr>
        </p:nvGraphicFramePr>
        <p:xfrm>
          <a:off x="3275311" y="4571574"/>
          <a:ext cx="2479675" cy="1022350"/>
        </p:xfrm>
        <a:graphic>
          <a:graphicData uri="http://schemas.openxmlformats.org/presentationml/2006/ole">
            <mc:AlternateContent xmlns:mc="http://schemas.openxmlformats.org/markup-compatibility/2006">
              <mc:Choice xmlns:v="urn:schemas-microsoft-com:vml" Requires="v">
                <p:oleObj spid="_x0000_s79883" name="公式" r:id="rId6" imgW="1002960" imgH="431640" progId="Equation.3">
                  <p:embed/>
                </p:oleObj>
              </mc:Choice>
              <mc:Fallback>
                <p:oleObj name="公式" r:id="rId6" imgW="1002960" imgH="431640"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311" y="4571574"/>
                        <a:ext cx="2479675" cy="10223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3206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7"/>
                                        </p:tgtEl>
                                        <p:attrNameLst>
                                          <p:attrName>style.visibility</p:attrName>
                                        </p:attrNameLst>
                                      </p:cBhvr>
                                      <p:to>
                                        <p:strVal val="visible"/>
                                      </p:to>
                                    </p:set>
                                    <p:animEffect transition="in" filter="wipe(left)">
                                      <p:cBhvr>
                                        <p:cTn id="17" dur="75"/>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 b="78125"/>
          <a:stretch/>
        </p:blipFill>
        <p:spPr bwMode="auto">
          <a:xfrm>
            <a:off x="107504" y="262072"/>
            <a:ext cx="8720907"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916832"/>
            <a:ext cx="1731913" cy="505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0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2063"/>
          <a:stretch/>
        </p:blipFill>
        <p:spPr bwMode="auto">
          <a:xfrm>
            <a:off x="1849305" y="2690325"/>
            <a:ext cx="2448272" cy="1029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0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9305" y="3986469"/>
            <a:ext cx="2223487" cy="7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组合 1"/>
          <p:cNvGrpSpPr/>
          <p:nvPr/>
        </p:nvGrpSpPr>
        <p:grpSpPr>
          <a:xfrm>
            <a:off x="1187624" y="5000067"/>
            <a:ext cx="7128792" cy="1152128"/>
            <a:chOff x="1739526" y="4797152"/>
            <a:chExt cx="8393810" cy="1457325"/>
          </a:xfrm>
        </p:grpSpPr>
        <p:pic>
          <p:nvPicPr>
            <p:cNvPr id="5120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9526" y="4797152"/>
              <a:ext cx="58007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0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3486" y="5147032"/>
              <a:ext cx="26098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9" name="TextBox 8"/>
          <p:cNvSpPr txBox="1"/>
          <p:nvPr/>
        </p:nvSpPr>
        <p:spPr>
          <a:xfrm>
            <a:off x="899592" y="34464"/>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19.</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60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fade">
                                      <p:cBhvr>
                                        <p:cTn id="7" dur="500"/>
                                        <p:tgtEl>
                                          <p:spTgt spid="512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fade">
                                      <p:cBhvr>
                                        <p:cTn id="12" dur="500"/>
                                        <p:tgtEl>
                                          <p:spTgt spid="5120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04"/>
                                        </p:tgtEl>
                                        <p:attrNameLst>
                                          <p:attrName>style.visibility</p:attrName>
                                        </p:attrNameLst>
                                      </p:cBhvr>
                                      <p:to>
                                        <p:strVal val="visible"/>
                                      </p:to>
                                    </p:set>
                                    <p:animEffect transition="in" filter="fade">
                                      <p:cBhvr>
                                        <p:cTn id="17" dur="500"/>
                                        <p:tgtEl>
                                          <p:spTgt spid="512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8" name="Text Box 2"/>
          <p:cNvSpPr txBox="1">
            <a:spLocks noChangeArrowheads="1"/>
          </p:cNvSpPr>
          <p:nvPr/>
        </p:nvSpPr>
        <p:spPr bwMode="auto">
          <a:xfrm>
            <a:off x="76200" y="57150"/>
            <a:ext cx="9067800" cy="1485407"/>
          </a:xfrm>
          <a:prstGeom prst="rect">
            <a:avLst/>
          </a:prstGeom>
          <a:noFill/>
          <a:ln w="9525">
            <a:noFill/>
            <a:miter lim="800000"/>
            <a:headEnd/>
            <a:tailEnd/>
          </a:ln>
        </p:spPr>
        <p:txBody>
          <a:bodyPr>
            <a:spAutoFit/>
          </a:bodyPr>
          <a:lstStyle/>
          <a:p>
            <a:pPr algn="just" eaLnBrk="0" fontAlgn="base" hangingPunct="0">
              <a:lnSpc>
                <a:spcPct val="150000"/>
              </a:lnSpc>
              <a:spcBef>
                <a:spcPct val="0"/>
              </a:spcBef>
              <a:spcAft>
                <a:spcPct val="0"/>
              </a:spcAft>
            </a:pPr>
            <a:r>
              <a:rPr lang="en-US" altLang="zh-CN" sz="3200" b="1" dirty="0" smtClean="0">
                <a:solidFill>
                  <a:srgbClr val="C00000"/>
                </a:solidFill>
                <a:ea typeface="楷体_GB2312" pitchFamily="49" charset="-122"/>
              </a:rPr>
              <a:t>20.</a:t>
            </a:r>
            <a:r>
              <a:rPr lang="zh-CN" altLang="en-US" sz="3200" b="1" dirty="0" smtClean="0">
                <a:solidFill>
                  <a:srgbClr val="C00000"/>
                </a:solidFill>
                <a:ea typeface="楷体_GB2312" pitchFamily="49" charset="-122"/>
              </a:rPr>
              <a:t>  </a:t>
            </a:r>
            <a:r>
              <a:rPr lang="zh-CN" altLang="en-US" sz="3200" b="1" dirty="0" smtClean="0">
                <a:solidFill>
                  <a:srgbClr val="000000"/>
                </a:solidFill>
                <a:ea typeface="楷体_GB2312" pitchFamily="49" charset="-122"/>
              </a:rPr>
              <a:t>其中</a:t>
            </a:r>
            <a:r>
              <a:rPr lang="zh-CN" altLang="en-US" sz="3200" b="1" u="sng" dirty="0" smtClean="0">
                <a:solidFill>
                  <a:srgbClr val="000000"/>
                </a:solidFill>
                <a:ea typeface="楷体_GB2312" pitchFamily="49" charset="-122"/>
              </a:rPr>
              <a:t>       </a:t>
            </a:r>
            <a:r>
              <a:rPr lang="zh-CN" altLang="en-US" sz="3200" b="1" dirty="0">
                <a:solidFill>
                  <a:srgbClr val="000000"/>
                </a:solidFill>
                <a:ea typeface="楷体_GB2312" pitchFamily="49" charset="-122"/>
              </a:rPr>
              <a:t>图确定粒子动量准确度高，</a:t>
            </a:r>
            <a:r>
              <a:rPr lang="zh-CN" altLang="en-US" sz="3200" b="1" u="sng" dirty="0">
                <a:solidFill>
                  <a:srgbClr val="000000"/>
                </a:solidFill>
                <a:ea typeface="楷体_GB2312" pitchFamily="49" charset="-122"/>
              </a:rPr>
              <a:t>      </a:t>
            </a:r>
            <a:r>
              <a:rPr lang="zh-CN" altLang="en-US" sz="3200" b="1" dirty="0">
                <a:solidFill>
                  <a:srgbClr val="000000"/>
                </a:solidFill>
                <a:ea typeface="楷体_GB2312" pitchFamily="49" charset="-122"/>
              </a:rPr>
              <a:t>图确定粒子位置准确度高。</a:t>
            </a:r>
          </a:p>
        </p:txBody>
      </p:sp>
      <p:grpSp>
        <p:nvGrpSpPr>
          <p:cNvPr id="26639" name="Group 3"/>
          <p:cNvGrpSpPr>
            <a:grpSpLocks/>
          </p:cNvGrpSpPr>
          <p:nvPr/>
        </p:nvGrpSpPr>
        <p:grpSpPr bwMode="auto">
          <a:xfrm>
            <a:off x="241300" y="1643050"/>
            <a:ext cx="4114800" cy="1403350"/>
            <a:chOff x="96" y="2016"/>
            <a:chExt cx="2592" cy="884"/>
          </a:xfrm>
        </p:grpSpPr>
        <p:sp>
          <p:nvSpPr>
            <p:cNvPr id="26665" name="Rectangle 4"/>
            <p:cNvSpPr>
              <a:spLocks noChangeArrowheads="1"/>
            </p:cNvSpPr>
            <p:nvPr/>
          </p:nvSpPr>
          <p:spPr bwMode="auto">
            <a:xfrm>
              <a:off x="2035" y="2433"/>
              <a:ext cx="653" cy="330"/>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dirty="0">
                  <a:solidFill>
                    <a:srgbClr val="FF0000"/>
                  </a:solidFill>
                  <a:ea typeface="楷体_GB2312" pitchFamily="49" charset="-122"/>
                </a:rPr>
                <a:t>（</a:t>
              </a:r>
              <a:r>
                <a:rPr lang="en-US" altLang="zh-CN" sz="2800" b="1" dirty="0">
                  <a:solidFill>
                    <a:srgbClr val="FF0000"/>
                  </a:solidFill>
                  <a:ea typeface="楷体_GB2312" pitchFamily="49" charset="-122"/>
                </a:rPr>
                <a:t>A</a:t>
              </a:r>
              <a:r>
                <a:rPr lang="zh-CN" altLang="en-US" sz="2800" b="1" dirty="0">
                  <a:solidFill>
                    <a:srgbClr val="FF0000"/>
                  </a:solidFill>
                  <a:ea typeface="楷体_GB2312" pitchFamily="49" charset="-122"/>
                </a:rPr>
                <a:t>）</a:t>
              </a:r>
            </a:p>
          </p:txBody>
        </p:sp>
        <p:grpSp>
          <p:nvGrpSpPr>
            <p:cNvPr id="26666" name="Group 5"/>
            <p:cNvGrpSpPr>
              <a:grpSpLocks/>
            </p:cNvGrpSpPr>
            <p:nvPr/>
          </p:nvGrpSpPr>
          <p:grpSpPr bwMode="auto">
            <a:xfrm>
              <a:off x="96" y="2016"/>
              <a:ext cx="2049" cy="884"/>
              <a:chOff x="96" y="2016"/>
              <a:chExt cx="2049" cy="884"/>
            </a:xfrm>
          </p:grpSpPr>
          <p:sp>
            <p:nvSpPr>
              <p:cNvPr id="26667" name="Line 6"/>
              <p:cNvSpPr>
                <a:spLocks noChangeShapeType="1"/>
              </p:cNvSpPr>
              <p:nvPr/>
            </p:nvSpPr>
            <p:spPr bwMode="auto">
              <a:xfrm flipV="1">
                <a:off x="271" y="2134"/>
                <a:ext cx="0" cy="55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sp>
            <p:nvSpPr>
              <p:cNvPr id="26668" name="Line 7"/>
              <p:cNvSpPr>
                <a:spLocks noChangeShapeType="1"/>
              </p:cNvSpPr>
              <p:nvPr/>
            </p:nvSpPr>
            <p:spPr bwMode="auto">
              <a:xfrm>
                <a:off x="271" y="2605"/>
                <a:ext cx="1707"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aphicFrame>
            <p:nvGraphicFramePr>
              <p:cNvPr id="26635" name="Object 8"/>
              <p:cNvGraphicFramePr>
                <a:graphicFrameLocks noChangeAspect="1"/>
              </p:cNvGraphicFramePr>
              <p:nvPr/>
            </p:nvGraphicFramePr>
            <p:xfrm>
              <a:off x="104" y="2487"/>
              <a:ext cx="167" cy="214"/>
            </p:xfrm>
            <a:graphic>
              <a:graphicData uri="http://schemas.openxmlformats.org/presentationml/2006/ole">
                <mc:AlternateContent xmlns:mc="http://schemas.openxmlformats.org/markup-compatibility/2006">
                  <mc:Choice xmlns:v="urn:schemas-microsoft-com:vml" Requires="v">
                    <p:oleObj spid="_x0000_s60490" name="Equation" r:id="rId3" imgW="126720" imgH="139680" progId="Equation.3">
                      <p:embed/>
                    </p:oleObj>
                  </mc:Choice>
                  <mc:Fallback>
                    <p:oleObj name="Equation" r:id="rId3" imgW="12672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 y="2487"/>
                            <a:ext cx="167"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6" name="Object 9"/>
              <p:cNvGraphicFramePr>
                <a:graphicFrameLocks noChangeAspect="1"/>
              </p:cNvGraphicFramePr>
              <p:nvPr/>
            </p:nvGraphicFramePr>
            <p:xfrm>
              <a:off x="96" y="2016"/>
              <a:ext cx="175" cy="218"/>
            </p:xfrm>
            <a:graphic>
              <a:graphicData uri="http://schemas.openxmlformats.org/presentationml/2006/ole">
                <mc:AlternateContent xmlns:mc="http://schemas.openxmlformats.org/markup-compatibility/2006">
                  <mc:Choice xmlns:v="urn:schemas-microsoft-com:vml" Requires="v">
                    <p:oleObj spid="_x0000_s60491" name="Equation" r:id="rId5" imgW="152280" imgH="164880" progId="Equation.3">
                      <p:embed/>
                    </p:oleObj>
                  </mc:Choice>
                  <mc:Fallback>
                    <p:oleObj name="Equation" r:id="rId5" imgW="15228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 y="2016"/>
                            <a:ext cx="175"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7" name="Object 10"/>
              <p:cNvGraphicFramePr>
                <a:graphicFrameLocks noChangeAspect="1"/>
              </p:cNvGraphicFramePr>
              <p:nvPr/>
            </p:nvGraphicFramePr>
            <p:xfrm>
              <a:off x="1978" y="2487"/>
              <a:ext cx="167" cy="214"/>
            </p:xfrm>
            <a:graphic>
              <a:graphicData uri="http://schemas.openxmlformats.org/presentationml/2006/ole">
                <mc:AlternateContent xmlns:mc="http://schemas.openxmlformats.org/markup-compatibility/2006">
                  <mc:Choice xmlns:v="urn:schemas-microsoft-com:vml" Requires="v">
                    <p:oleObj spid="_x0000_s60492" name="Equation" r:id="rId7" imgW="126720" imgH="139680" progId="Equation.3">
                      <p:embed/>
                    </p:oleObj>
                  </mc:Choice>
                  <mc:Fallback>
                    <p:oleObj name="Equation" r:id="rId7" imgW="126720" imgH="139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8" y="2487"/>
                            <a:ext cx="167"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669" name="Group 11"/>
              <p:cNvGrpSpPr>
                <a:grpSpLocks/>
              </p:cNvGrpSpPr>
              <p:nvPr/>
            </p:nvGrpSpPr>
            <p:grpSpPr bwMode="auto">
              <a:xfrm>
                <a:off x="480" y="2331"/>
                <a:ext cx="1323" cy="569"/>
                <a:chOff x="480" y="2331"/>
                <a:chExt cx="1323" cy="569"/>
              </a:xfrm>
            </p:grpSpPr>
            <p:sp>
              <p:nvSpPr>
                <p:cNvPr id="26670" name="Freeform 12"/>
                <p:cNvSpPr>
                  <a:spLocks/>
                </p:cNvSpPr>
                <p:nvPr/>
              </p:nvSpPr>
              <p:spPr bwMode="auto">
                <a:xfrm>
                  <a:off x="480" y="2331"/>
                  <a:ext cx="441" cy="569"/>
                </a:xfrm>
                <a:custGeom>
                  <a:avLst/>
                  <a:gdLst>
                    <a:gd name="T0" fmla="*/ 0 w 1344"/>
                    <a:gd name="T1" fmla="*/ 15 h 920"/>
                    <a:gd name="T2" fmla="*/ 0 w 1344"/>
                    <a:gd name="T3" fmla="*/ 1 h 920"/>
                    <a:gd name="T4" fmla="*/ 0 w 1344"/>
                    <a:gd name="T5" fmla="*/ 7 h 920"/>
                    <a:gd name="T6" fmla="*/ 0 w 1344"/>
                    <a:gd name="T7" fmla="*/ 15 h 920"/>
                    <a:gd name="T8" fmla="*/ 0 w 1344"/>
                    <a:gd name="T9" fmla="*/ 30 h 920"/>
                    <a:gd name="T10" fmla="*/ 0 w 1344"/>
                    <a:gd name="T11" fmla="*/ 30 h 920"/>
                    <a:gd name="T12" fmla="*/ 1 w 1344"/>
                    <a:gd name="T13" fmla="*/ 15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71" name="Freeform 13"/>
                <p:cNvSpPr>
                  <a:spLocks/>
                </p:cNvSpPr>
                <p:nvPr/>
              </p:nvSpPr>
              <p:spPr bwMode="auto">
                <a:xfrm>
                  <a:off x="921" y="2331"/>
                  <a:ext cx="441" cy="569"/>
                </a:xfrm>
                <a:custGeom>
                  <a:avLst/>
                  <a:gdLst>
                    <a:gd name="T0" fmla="*/ 0 w 1344"/>
                    <a:gd name="T1" fmla="*/ 15 h 920"/>
                    <a:gd name="T2" fmla="*/ 0 w 1344"/>
                    <a:gd name="T3" fmla="*/ 1 h 920"/>
                    <a:gd name="T4" fmla="*/ 0 w 1344"/>
                    <a:gd name="T5" fmla="*/ 7 h 920"/>
                    <a:gd name="T6" fmla="*/ 0 w 1344"/>
                    <a:gd name="T7" fmla="*/ 15 h 920"/>
                    <a:gd name="T8" fmla="*/ 0 w 1344"/>
                    <a:gd name="T9" fmla="*/ 30 h 920"/>
                    <a:gd name="T10" fmla="*/ 0 w 1344"/>
                    <a:gd name="T11" fmla="*/ 30 h 920"/>
                    <a:gd name="T12" fmla="*/ 1 w 1344"/>
                    <a:gd name="T13" fmla="*/ 15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72" name="Freeform 14"/>
                <p:cNvSpPr>
                  <a:spLocks/>
                </p:cNvSpPr>
                <p:nvPr/>
              </p:nvSpPr>
              <p:spPr bwMode="auto">
                <a:xfrm>
                  <a:off x="1362" y="2331"/>
                  <a:ext cx="441" cy="569"/>
                </a:xfrm>
                <a:custGeom>
                  <a:avLst/>
                  <a:gdLst>
                    <a:gd name="T0" fmla="*/ 0 w 1344"/>
                    <a:gd name="T1" fmla="*/ 15 h 920"/>
                    <a:gd name="T2" fmla="*/ 0 w 1344"/>
                    <a:gd name="T3" fmla="*/ 1 h 920"/>
                    <a:gd name="T4" fmla="*/ 0 w 1344"/>
                    <a:gd name="T5" fmla="*/ 7 h 920"/>
                    <a:gd name="T6" fmla="*/ 0 w 1344"/>
                    <a:gd name="T7" fmla="*/ 15 h 920"/>
                    <a:gd name="T8" fmla="*/ 0 w 1344"/>
                    <a:gd name="T9" fmla="*/ 30 h 920"/>
                    <a:gd name="T10" fmla="*/ 0 w 1344"/>
                    <a:gd name="T11" fmla="*/ 30 h 920"/>
                    <a:gd name="T12" fmla="*/ 1 w 1344"/>
                    <a:gd name="T13" fmla="*/ 15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grpSp>
        </p:grpSp>
      </p:grpSp>
      <p:grpSp>
        <p:nvGrpSpPr>
          <p:cNvPr id="26640" name="Group 15"/>
          <p:cNvGrpSpPr>
            <a:grpSpLocks/>
          </p:cNvGrpSpPr>
          <p:nvPr/>
        </p:nvGrpSpPr>
        <p:grpSpPr bwMode="auto">
          <a:xfrm>
            <a:off x="4470400" y="1571612"/>
            <a:ext cx="4276725" cy="1485900"/>
            <a:chOff x="0" y="1296"/>
            <a:chExt cx="2694" cy="936"/>
          </a:xfrm>
        </p:grpSpPr>
        <p:sp>
          <p:nvSpPr>
            <p:cNvPr id="26658" name="Rectangle 16"/>
            <p:cNvSpPr>
              <a:spLocks noChangeArrowheads="1"/>
            </p:cNvSpPr>
            <p:nvPr/>
          </p:nvSpPr>
          <p:spPr bwMode="auto">
            <a:xfrm>
              <a:off x="2023" y="1748"/>
              <a:ext cx="671" cy="330"/>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dirty="0">
                  <a:solidFill>
                    <a:srgbClr val="FF0000"/>
                  </a:solidFill>
                  <a:ea typeface="楷体_GB2312" pitchFamily="49" charset="-122"/>
                </a:rPr>
                <a:t>（</a:t>
              </a:r>
              <a:r>
                <a:rPr lang="en-US" altLang="zh-CN" sz="2800" b="1" dirty="0">
                  <a:solidFill>
                    <a:srgbClr val="FF0000"/>
                  </a:solidFill>
                  <a:ea typeface="楷体_GB2312" pitchFamily="49" charset="-122"/>
                </a:rPr>
                <a:t>C</a:t>
              </a:r>
              <a:r>
                <a:rPr lang="zh-CN" altLang="en-US" sz="2800" b="1" dirty="0">
                  <a:solidFill>
                    <a:srgbClr val="FF0000"/>
                  </a:solidFill>
                  <a:ea typeface="楷体_GB2312" pitchFamily="49" charset="-122"/>
                </a:rPr>
                <a:t>）</a:t>
              </a:r>
            </a:p>
          </p:txBody>
        </p:sp>
        <p:sp>
          <p:nvSpPr>
            <p:cNvPr id="26659" name="Line 17"/>
            <p:cNvSpPr>
              <a:spLocks noChangeShapeType="1"/>
            </p:cNvSpPr>
            <p:nvPr/>
          </p:nvSpPr>
          <p:spPr bwMode="auto">
            <a:xfrm flipV="1">
              <a:off x="216" y="1421"/>
              <a:ext cx="0" cy="582"/>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aphicFrame>
          <p:nvGraphicFramePr>
            <p:cNvPr id="26632" name="Object 18"/>
            <p:cNvGraphicFramePr>
              <a:graphicFrameLocks noChangeAspect="1"/>
            </p:cNvGraphicFramePr>
            <p:nvPr/>
          </p:nvGraphicFramePr>
          <p:xfrm>
            <a:off x="10" y="1795"/>
            <a:ext cx="206" cy="226"/>
          </p:xfrm>
          <a:graphic>
            <a:graphicData uri="http://schemas.openxmlformats.org/presentationml/2006/ole">
              <mc:AlternateContent xmlns:mc="http://schemas.openxmlformats.org/markup-compatibility/2006">
                <mc:Choice xmlns:v="urn:schemas-microsoft-com:vml" Requires="v">
                  <p:oleObj spid="_x0000_s60493" name="Equation" r:id="rId9" imgW="126720" imgH="139680" progId="Equation.3">
                    <p:embed/>
                  </p:oleObj>
                </mc:Choice>
                <mc:Fallback>
                  <p:oleObj name="Equation" r:id="rId9" imgW="126720" imgH="1396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 y="1795"/>
                          <a:ext cx="206"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3" name="Object 19"/>
            <p:cNvGraphicFramePr>
              <a:graphicFrameLocks noChangeAspect="1"/>
            </p:cNvGraphicFramePr>
            <p:nvPr/>
          </p:nvGraphicFramePr>
          <p:xfrm>
            <a:off x="1931" y="1795"/>
            <a:ext cx="207" cy="226"/>
          </p:xfrm>
          <a:graphic>
            <a:graphicData uri="http://schemas.openxmlformats.org/presentationml/2006/ole">
              <mc:AlternateContent xmlns:mc="http://schemas.openxmlformats.org/markup-compatibility/2006">
                <mc:Choice xmlns:v="urn:schemas-microsoft-com:vml" Requires="v">
                  <p:oleObj spid="_x0000_s60494" name="Equation" r:id="rId11" imgW="126720" imgH="139680" progId="Equation.3">
                    <p:embed/>
                  </p:oleObj>
                </mc:Choice>
                <mc:Fallback>
                  <p:oleObj name="Equation" r:id="rId11" imgW="126720" imgH="1396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1" y="1795"/>
                          <a:ext cx="207"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4" name="Object 20"/>
            <p:cNvGraphicFramePr>
              <a:graphicFrameLocks noChangeAspect="1"/>
            </p:cNvGraphicFramePr>
            <p:nvPr/>
          </p:nvGraphicFramePr>
          <p:xfrm>
            <a:off x="0" y="1296"/>
            <a:ext cx="216" cy="231"/>
          </p:xfrm>
          <a:graphic>
            <a:graphicData uri="http://schemas.openxmlformats.org/presentationml/2006/ole">
              <mc:AlternateContent xmlns:mc="http://schemas.openxmlformats.org/markup-compatibility/2006">
                <mc:Choice xmlns:v="urn:schemas-microsoft-com:vml" Requires="v">
                  <p:oleObj spid="_x0000_s60495" name="Equation" r:id="rId13" imgW="152280" imgH="164880" progId="Equation.3">
                    <p:embed/>
                  </p:oleObj>
                </mc:Choice>
                <mc:Fallback>
                  <p:oleObj name="Equation" r:id="rId13" imgW="15228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296"/>
                          <a:ext cx="216"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660" name="Group 21"/>
            <p:cNvGrpSpPr>
              <a:grpSpLocks/>
            </p:cNvGrpSpPr>
            <p:nvPr/>
          </p:nvGrpSpPr>
          <p:grpSpPr bwMode="auto">
            <a:xfrm>
              <a:off x="475" y="1617"/>
              <a:ext cx="821" cy="615"/>
              <a:chOff x="3211" y="3393"/>
              <a:chExt cx="1445" cy="615"/>
            </a:xfrm>
          </p:grpSpPr>
          <p:sp>
            <p:nvSpPr>
              <p:cNvPr id="26662" name="Freeform 22"/>
              <p:cNvSpPr>
                <a:spLocks/>
              </p:cNvSpPr>
              <p:nvPr/>
            </p:nvSpPr>
            <p:spPr bwMode="auto">
              <a:xfrm>
                <a:off x="3211" y="3405"/>
                <a:ext cx="546" cy="603"/>
              </a:xfrm>
              <a:custGeom>
                <a:avLst/>
                <a:gdLst>
                  <a:gd name="T0" fmla="*/ 0 w 1344"/>
                  <a:gd name="T1" fmla="*/ 22 h 920"/>
                  <a:gd name="T2" fmla="*/ 0 w 1344"/>
                  <a:gd name="T3" fmla="*/ 2 h 920"/>
                  <a:gd name="T4" fmla="*/ 1 w 1344"/>
                  <a:gd name="T5" fmla="*/ 12 h 920"/>
                  <a:gd name="T6" fmla="*/ 1 w 1344"/>
                  <a:gd name="T7" fmla="*/ 22 h 920"/>
                  <a:gd name="T8" fmla="*/ 2 w 1344"/>
                  <a:gd name="T9" fmla="*/ 45 h 920"/>
                  <a:gd name="T10" fmla="*/ 2 w 1344"/>
                  <a:gd name="T11" fmla="*/ 45 h 920"/>
                  <a:gd name="T12" fmla="*/ 2 w 1344"/>
                  <a:gd name="T13" fmla="*/ 22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63" name="Freeform 23"/>
              <p:cNvSpPr>
                <a:spLocks/>
              </p:cNvSpPr>
              <p:nvPr/>
            </p:nvSpPr>
            <p:spPr bwMode="auto">
              <a:xfrm>
                <a:off x="3757" y="3405"/>
                <a:ext cx="546" cy="603"/>
              </a:xfrm>
              <a:custGeom>
                <a:avLst/>
                <a:gdLst>
                  <a:gd name="T0" fmla="*/ 0 w 1344"/>
                  <a:gd name="T1" fmla="*/ 22 h 920"/>
                  <a:gd name="T2" fmla="*/ 0 w 1344"/>
                  <a:gd name="T3" fmla="*/ 2 h 920"/>
                  <a:gd name="T4" fmla="*/ 1 w 1344"/>
                  <a:gd name="T5" fmla="*/ 12 h 920"/>
                  <a:gd name="T6" fmla="*/ 1 w 1344"/>
                  <a:gd name="T7" fmla="*/ 22 h 920"/>
                  <a:gd name="T8" fmla="*/ 2 w 1344"/>
                  <a:gd name="T9" fmla="*/ 45 h 920"/>
                  <a:gd name="T10" fmla="*/ 2 w 1344"/>
                  <a:gd name="T11" fmla="*/ 45 h 920"/>
                  <a:gd name="T12" fmla="*/ 2 w 1344"/>
                  <a:gd name="T13" fmla="*/ 22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64" name="Freeform 24"/>
              <p:cNvSpPr>
                <a:spLocks/>
              </p:cNvSpPr>
              <p:nvPr/>
            </p:nvSpPr>
            <p:spPr bwMode="auto">
              <a:xfrm>
                <a:off x="4320" y="3393"/>
                <a:ext cx="336" cy="312"/>
              </a:xfrm>
              <a:custGeom>
                <a:avLst/>
                <a:gdLst>
                  <a:gd name="T0" fmla="*/ 0 w 384"/>
                  <a:gd name="T1" fmla="*/ 312 h 312"/>
                  <a:gd name="T2" fmla="*/ 57 w 384"/>
                  <a:gd name="T3" fmla="*/ 24 h 312"/>
                  <a:gd name="T4" fmla="*/ 113 w 384"/>
                  <a:gd name="T5" fmla="*/ 168 h 312"/>
                  <a:gd name="T6" fmla="*/ 151 w 384"/>
                  <a:gd name="T7" fmla="*/ 312 h 312"/>
                  <a:gd name="T8" fmla="*/ 0 60000 65536"/>
                  <a:gd name="T9" fmla="*/ 0 60000 65536"/>
                  <a:gd name="T10" fmla="*/ 0 60000 65536"/>
                  <a:gd name="T11" fmla="*/ 0 60000 65536"/>
                  <a:gd name="T12" fmla="*/ 0 w 384"/>
                  <a:gd name="T13" fmla="*/ 0 h 312"/>
                  <a:gd name="T14" fmla="*/ 384 w 384"/>
                  <a:gd name="T15" fmla="*/ 312 h 312"/>
                </a:gdLst>
                <a:ahLst/>
                <a:cxnLst>
                  <a:cxn ang="T8">
                    <a:pos x="T0" y="T1"/>
                  </a:cxn>
                  <a:cxn ang="T9">
                    <a:pos x="T2" y="T3"/>
                  </a:cxn>
                  <a:cxn ang="T10">
                    <a:pos x="T4" y="T5"/>
                  </a:cxn>
                  <a:cxn ang="T11">
                    <a:pos x="T6" y="T7"/>
                  </a:cxn>
                </a:cxnLst>
                <a:rect l="T12" t="T13" r="T14" b="T15"/>
                <a:pathLst>
                  <a:path w="384" h="312">
                    <a:moveTo>
                      <a:pt x="0" y="312"/>
                    </a:moveTo>
                    <a:cubicBezTo>
                      <a:pt x="48" y="180"/>
                      <a:pt x="96" y="48"/>
                      <a:pt x="144" y="24"/>
                    </a:cubicBezTo>
                    <a:cubicBezTo>
                      <a:pt x="192" y="0"/>
                      <a:pt x="248" y="120"/>
                      <a:pt x="288" y="168"/>
                    </a:cubicBezTo>
                    <a:cubicBezTo>
                      <a:pt x="328" y="216"/>
                      <a:pt x="356" y="264"/>
                      <a:pt x="384" y="312"/>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grpSp>
        <p:sp>
          <p:nvSpPr>
            <p:cNvPr id="26661" name="Line 25"/>
            <p:cNvSpPr>
              <a:spLocks noChangeShapeType="1"/>
            </p:cNvSpPr>
            <p:nvPr/>
          </p:nvSpPr>
          <p:spPr bwMode="auto">
            <a:xfrm>
              <a:off x="206" y="1920"/>
              <a:ext cx="1674"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pSp>
      <p:grpSp>
        <p:nvGrpSpPr>
          <p:cNvPr id="26641" name="Group 26"/>
          <p:cNvGrpSpPr>
            <a:grpSpLocks/>
          </p:cNvGrpSpPr>
          <p:nvPr/>
        </p:nvGrpSpPr>
        <p:grpSpPr bwMode="auto">
          <a:xfrm>
            <a:off x="287338" y="3338501"/>
            <a:ext cx="4102100" cy="1371600"/>
            <a:chOff x="96" y="2328"/>
            <a:chExt cx="2584" cy="864"/>
          </a:xfrm>
        </p:grpSpPr>
        <p:sp>
          <p:nvSpPr>
            <p:cNvPr id="26653" name="Line 27"/>
            <p:cNvSpPr>
              <a:spLocks noChangeShapeType="1"/>
            </p:cNvSpPr>
            <p:nvPr/>
          </p:nvSpPr>
          <p:spPr bwMode="auto">
            <a:xfrm flipV="1">
              <a:off x="271" y="2446"/>
              <a:ext cx="0" cy="55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aphicFrame>
          <p:nvGraphicFramePr>
            <p:cNvPr id="26629" name="Object 28"/>
            <p:cNvGraphicFramePr>
              <a:graphicFrameLocks noChangeAspect="1"/>
            </p:cNvGraphicFramePr>
            <p:nvPr/>
          </p:nvGraphicFramePr>
          <p:xfrm>
            <a:off x="104" y="2799"/>
            <a:ext cx="167" cy="214"/>
          </p:xfrm>
          <a:graphic>
            <a:graphicData uri="http://schemas.openxmlformats.org/presentationml/2006/ole">
              <mc:AlternateContent xmlns:mc="http://schemas.openxmlformats.org/markup-compatibility/2006">
                <mc:Choice xmlns:v="urn:schemas-microsoft-com:vml" Requires="v">
                  <p:oleObj spid="_x0000_s60496" name="Equation" r:id="rId15" imgW="126720" imgH="139680" progId="Equation.3">
                    <p:embed/>
                  </p:oleObj>
                </mc:Choice>
                <mc:Fallback>
                  <p:oleObj name="Equation" r:id="rId15" imgW="126720" imgH="1396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 y="2799"/>
                          <a:ext cx="167"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29"/>
            <p:cNvGraphicFramePr>
              <a:graphicFrameLocks noChangeAspect="1"/>
            </p:cNvGraphicFramePr>
            <p:nvPr/>
          </p:nvGraphicFramePr>
          <p:xfrm>
            <a:off x="96" y="2328"/>
            <a:ext cx="175" cy="218"/>
          </p:xfrm>
          <a:graphic>
            <a:graphicData uri="http://schemas.openxmlformats.org/presentationml/2006/ole">
              <mc:AlternateContent xmlns:mc="http://schemas.openxmlformats.org/markup-compatibility/2006">
                <mc:Choice xmlns:v="urn:schemas-microsoft-com:vml" Requires="v">
                  <p:oleObj spid="_x0000_s60497" name="Equation" r:id="rId17" imgW="152280" imgH="164880" progId="Equation.3">
                    <p:embed/>
                  </p:oleObj>
                </mc:Choice>
                <mc:Fallback>
                  <p:oleObj name="Equation" r:id="rId17" imgW="152280" imgH="164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 y="2328"/>
                          <a:ext cx="175"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1" name="Object 30"/>
            <p:cNvGraphicFramePr>
              <a:graphicFrameLocks noChangeAspect="1"/>
            </p:cNvGraphicFramePr>
            <p:nvPr/>
          </p:nvGraphicFramePr>
          <p:xfrm>
            <a:off x="1978" y="2799"/>
            <a:ext cx="167" cy="214"/>
          </p:xfrm>
          <a:graphic>
            <a:graphicData uri="http://schemas.openxmlformats.org/presentationml/2006/ole">
              <mc:AlternateContent xmlns:mc="http://schemas.openxmlformats.org/markup-compatibility/2006">
                <mc:Choice xmlns:v="urn:schemas-microsoft-com:vml" Requires="v">
                  <p:oleObj spid="_x0000_s60498" name="Equation" r:id="rId19" imgW="126720" imgH="139680" progId="Equation.3">
                    <p:embed/>
                  </p:oleObj>
                </mc:Choice>
                <mc:Fallback>
                  <p:oleObj name="Equation" r:id="rId19" imgW="126720" imgH="1396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78" y="2799"/>
                          <a:ext cx="167"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54" name="Rectangle 31"/>
            <p:cNvSpPr>
              <a:spLocks noChangeArrowheads="1"/>
            </p:cNvSpPr>
            <p:nvPr/>
          </p:nvSpPr>
          <p:spPr bwMode="auto">
            <a:xfrm>
              <a:off x="1979" y="2736"/>
              <a:ext cx="701" cy="330"/>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dirty="0">
                  <a:solidFill>
                    <a:srgbClr val="FF0000"/>
                  </a:solidFill>
                  <a:ea typeface="楷体_GB2312" pitchFamily="49" charset="-122"/>
                </a:rPr>
                <a:t>（Ｂ）</a:t>
              </a:r>
            </a:p>
          </p:txBody>
        </p:sp>
        <p:sp>
          <p:nvSpPr>
            <p:cNvPr id="26655" name="Rectangle 32"/>
            <p:cNvSpPr>
              <a:spLocks noChangeArrowheads="1"/>
            </p:cNvSpPr>
            <p:nvPr/>
          </p:nvSpPr>
          <p:spPr bwMode="auto">
            <a:xfrm>
              <a:off x="624" y="2826"/>
              <a:ext cx="751" cy="18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kumimoji="1" lang="zh-CN" altLang="en-US" sz="2400">
                <a:solidFill>
                  <a:srgbClr val="000000"/>
                </a:solidFill>
              </a:endParaRPr>
            </a:p>
          </p:txBody>
        </p:sp>
        <p:sp>
          <p:nvSpPr>
            <p:cNvPr id="26656" name="Freeform 33"/>
            <p:cNvSpPr>
              <a:spLocks/>
            </p:cNvSpPr>
            <p:nvPr/>
          </p:nvSpPr>
          <p:spPr bwMode="auto">
            <a:xfrm>
              <a:off x="624" y="2645"/>
              <a:ext cx="480" cy="547"/>
            </a:xfrm>
            <a:custGeom>
              <a:avLst/>
              <a:gdLst>
                <a:gd name="T0" fmla="*/ 0 w 1344"/>
                <a:gd name="T1" fmla="*/ 11 h 920"/>
                <a:gd name="T2" fmla="*/ 0 w 1344"/>
                <a:gd name="T3" fmla="*/ 1 h 920"/>
                <a:gd name="T4" fmla="*/ 0 w 1344"/>
                <a:gd name="T5" fmla="*/ 6 h 920"/>
                <a:gd name="T6" fmla="*/ 0 w 1344"/>
                <a:gd name="T7" fmla="*/ 11 h 920"/>
                <a:gd name="T8" fmla="*/ 1 w 1344"/>
                <a:gd name="T9" fmla="*/ 22 h 920"/>
                <a:gd name="T10" fmla="*/ 1 w 1344"/>
                <a:gd name="T11" fmla="*/ 22 h 920"/>
                <a:gd name="T12" fmla="*/ 1 w 1344"/>
                <a:gd name="T13" fmla="*/ 11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57" name="Line 34"/>
            <p:cNvSpPr>
              <a:spLocks noChangeShapeType="1"/>
            </p:cNvSpPr>
            <p:nvPr/>
          </p:nvSpPr>
          <p:spPr bwMode="auto">
            <a:xfrm>
              <a:off x="270" y="2917"/>
              <a:ext cx="1707"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pSp>
      <p:grpSp>
        <p:nvGrpSpPr>
          <p:cNvPr id="26642" name="Group 35"/>
          <p:cNvGrpSpPr>
            <a:grpSpLocks/>
          </p:cNvGrpSpPr>
          <p:nvPr/>
        </p:nvGrpSpPr>
        <p:grpSpPr bwMode="auto">
          <a:xfrm>
            <a:off x="4454525" y="3286124"/>
            <a:ext cx="4640263" cy="1485900"/>
            <a:chOff x="2736" y="1200"/>
            <a:chExt cx="2923" cy="936"/>
          </a:xfrm>
        </p:grpSpPr>
        <p:sp>
          <p:nvSpPr>
            <p:cNvPr id="26646" name="Line 36"/>
            <p:cNvSpPr>
              <a:spLocks noChangeShapeType="1"/>
            </p:cNvSpPr>
            <p:nvPr/>
          </p:nvSpPr>
          <p:spPr bwMode="auto">
            <a:xfrm flipV="1">
              <a:off x="2952" y="1325"/>
              <a:ext cx="0" cy="582"/>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aphicFrame>
          <p:nvGraphicFramePr>
            <p:cNvPr id="26626" name="Object 37"/>
            <p:cNvGraphicFramePr>
              <a:graphicFrameLocks noChangeAspect="1"/>
            </p:cNvGraphicFramePr>
            <p:nvPr/>
          </p:nvGraphicFramePr>
          <p:xfrm>
            <a:off x="2746" y="1699"/>
            <a:ext cx="206" cy="226"/>
          </p:xfrm>
          <a:graphic>
            <a:graphicData uri="http://schemas.openxmlformats.org/presentationml/2006/ole">
              <mc:AlternateContent xmlns:mc="http://schemas.openxmlformats.org/markup-compatibility/2006">
                <mc:Choice xmlns:v="urn:schemas-microsoft-com:vml" Requires="v">
                  <p:oleObj spid="_x0000_s60499" name="Equation" r:id="rId21" imgW="126720" imgH="139680" progId="Equation.3">
                    <p:embed/>
                  </p:oleObj>
                </mc:Choice>
                <mc:Fallback>
                  <p:oleObj name="Equation" r:id="rId21" imgW="126720" imgH="1396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46" y="1699"/>
                          <a:ext cx="206"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38"/>
            <p:cNvGraphicFramePr>
              <a:graphicFrameLocks noChangeAspect="1"/>
            </p:cNvGraphicFramePr>
            <p:nvPr/>
          </p:nvGraphicFramePr>
          <p:xfrm>
            <a:off x="2736" y="1200"/>
            <a:ext cx="216" cy="231"/>
          </p:xfrm>
          <a:graphic>
            <a:graphicData uri="http://schemas.openxmlformats.org/presentationml/2006/ole">
              <mc:AlternateContent xmlns:mc="http://schemas.openxmlformats.org/markup-compatibility/2006">
                <mc:Choice xmlns:v="urn:schemas-microsoft-com:vml" Requires="v">
                  <p:oleObj spid="_x0000_s60500" name="Equation" r:id="rId23" imgW="152280" imgH="164880" progId="Equation.3">
                    <p:embed/>
                  </p:oleObj>
                </mc:Choice>
                <mc:Fallback>
                  <p:oleObj name="Equation" r:id="rId23" imgW="152280" imgH="1648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36" y="1200"/>
                          <a:ext cx="216"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39"/>
            <p:cNvGraphicFramePr>
              <a:graphicFrameLocks noChangeAspect="1"/>
            </p:cNvGraphicFramePr>
            <p:nvPr/>
          </p:nvGraphicFramePr>
          <p:xfrm>
            <a:off x="4785" y="1699"/>
            <a:ext cx="207" cy="226"/>
          </p:xfrm>
          <a:graphic>
            <a:graphicData uri="http://schemas.openxmlformats.org/presentationml/2006/ole">
              <mc:AlternateContent xmlns:mc="http://schemas.openxmlformats.org/markup-compatibility/2006">
                <mc:Choice xmlns:v="urn:schemas-microsoft-com:vml" Requires="v">
                  <p:oleObj spid="_x0000_s60501" name="Equation" r:id="rId25" imgW="126720" imgH="139680" progId="Equation.3">
                    <p:embed/>
                  </p:oleObj>
                </mc:Choice>
                <mc:Fallback>
                  <p:oleObj name="Equation" r:id="rId25" imgW="126720" imgH="1396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85" y="1699"/>
                          <a:ext cx="207"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47" name="Rectangle 40"/>
            <p:cNvSpPr>
              <a:spLocks noChangeArrowheads="1"/>
            </p:cNvSpPr>
            <p:nvPr/>
          </p:nvSpPr>
          <p:spPr bwMode="auto">
            <a:xfrm>
              <a:off x="4851" y="1662"/>
              <a:ext cx="808" cy="330"/>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dirty="0">
                  <a:solidFill>
                    <a:srgbClr val="FF0000"/>
                  </a:solidFill>
                  <a:ea typeface="楷体_GB2312" pitchFamily="49" charset="-122"/>
                </a:rPr>
                <a:t>（</a:t>
              </a:r>
              <a:r>
                <a:rPr lang="en-US" altLang="zh-CN" sz="2800" b="1" dirty="0">
                  <a:solidFill>
                    <a:srgbClr val="FF0000"/>
                  </a:solidFill>
                  <a:ea typeface="楷体_GB2312" pitchFamily="49" charset="-122"/>
                </a:rPr>
                <a:t>D</a:t>
              </a:r>
              <a:r>
                <a:rPr lang="zh-CN" altLang="en-US" sz="2800" b="1" dirty="0">
                  <a:solidFill>
                    <a:srgbClr val="FF0000"/>
                  </a:solidFill>
                  <a:ea typeface="楷体_GB2312" pitchFamily="49" charset="-122"/>
                </a:rPr>
                <a:t>）</a:t>
              </a:r>
            </a:p>
          </p:txBody>
        </p:sp>
        <p:sp>
          <p:nvSpPr>
            <p:cNvPr id="26648" name="Rectangle 41"/>
            <p:cNvSpPr>
              <a:spLocks noChangeArrowheads="1"/>
            </p:cNvSpPr>
            <p:nvPr/>
          </p:nvSpPr>
          <p:spPr bwMode="auto">
            <a:xfrm>
              <a:off x="3216" y="1704"/>
              <a:ext cx="1392" cy="19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kumimoji="1" lang="zh-CN" altLang="en-US" sz="2400">
                <a:solidFill>
                  <a:srgbClr val="000000"/>
                </a:solidFill>
              </a:endParaRPr>
            </a:p>
          </p:txBody>
        </p:sp>
        <p:grpSp>
          <p:nvGrpSpPr>
            <p:cNvPr id="26649" name="Group 42"/>
            <p:cNvGrpSpPr>
              <a:grpSpLocks/>
            </p:cNvGrpSpPr>
            <p:nvPr/>
          </p:nvGrpSpPr>
          <p:grpSpPr bwMode="auto">
            <a:xfrm>
              <a:off x="3211" y="1533"/>
              <a:ext cx="725" cy="603"/>
              <a:chOff x="3211" y="2325"/>
              <a:chExt cx="1397" cy="603"/>
            </a:xfrm>
          </p:grpSpPr>
          <p:sp>
            <p:nvSpPr>
              <p:cNvPr id="26651" name="Freeform 43"/>
              <p:cNvSpPr>
                <a:spLocks/>
              </p:cNvSpPr>
              <p:nvPr/>
            </p:nvSpPr>
            <p:spPr bwMode="auto">
              <a:xfrm>
                <a:off x="3211" y="2325"/>
                <a:ext cx="699" cy="603"/>
              </a:xfrm>
              <a:custGeom>
                <a:avLst/>
                <a:gdLst>
                  <a:gd name="T0" fmla="*/ 0 w 1344"/>
                  <a:gd name="T1" fmla="*/ 22 h 920"/>
                  <a:gd name="T2" fmla="*/ 3 w 1344"/>
                  <a:gd name="T3" fmla="*/ 2 h 920"/>
                  <a:gd name="T4" fmla="*/ 5 w 1344"/>
                  <a:gd name="T5" fmla="*/ 12 h 920"/>
                  <a:gd name="T6" fmla="*/ 6 w 1344"/>
                  <a:gd name="T7" fmla="*/ 22 h 920"/>
                  <a:gd name="T8" fmla="*/ 9 w 1344"/>
                  <a:gd name="T9" fmla="*/ 45 h 920"/>
                  <a:gd name="T10" fmla="*/ 11 w 1344"/>
                  <a:gd name="T11" fmla="*/ 45 h 920"/>
                  <a:gd name="T12" fmla="*/ 14 w 1344"/>
                  <a:gd name="T13" fmla="*/ 22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52" name="Freeform 44"/>
              <p:cNvSpPr>
                <a:spLocks/>
              </p:cNvSpPr>
              <p:nvPr/>
            </p:nvSpPr>
            <p:spPr bwMode="auto">
              <a:xfrm>
                <a:off x="3910" y="2325"/>
                <a:ext cx="698" cy="603"/>
              </a:xfrm>
              <a:custGeom>
                <a:avLst/>
                <a:gdLst>
                  <a:gd name="T0" fmla="*/ 0 w 1344"/>
                  <a:gd name="T1" fmla="*/ 22 h 920"/>
                  <a:gd name="T2" fmla="*/ 3 w 1344"/>
                  <a:gd name="T3" fmla="*/ 2 h 920"/>
                  <a:gd name="T4" fmla="*/ 5 w 1344"/>
                  <a:gd name="T5" fmla="*/ 12 h 920"/>
                  <a:gd name="T6" fmla="*/ 6 w 1344"/>
                  <a:gd name="T7" fmla="*/ 22 h 920"/>
                  <a:gd name="T8" fmla="*/ 9 w 1344"/>
                  <a:gd name="T9" fmla="*/ 45 h 920"/>
                  <a:gd name="T10" fmla="*/ 11 w 1344"/>
                  <a:gd name="T11" fmla="*/ 45 h 920"/>
                  <a:gd name="T12" fmla="*/ 14 w 1344"/>
                  <a:gd name="T13" fmla="*/ 22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grpSp>
        <p:sp>
          <p:nvSpPr>
            <p:cNvPr id="26650" name="Line 45"/>
            <p:cNvSpPr>
              <a:spLocks noChangeShapeType="1"/>
            </p:cNvSpPr>
            <p:nvPr/>
          </p:nvSpPr>
          <p:spPr bwMode="auto">
            <a:xfrm>
              <a:off x="2952" y="1824"/>
              <a:ext cx="1809"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pSp>
      <p:sp>
        <p:nvSpPr>
          <p:cNvPr id="228398" name="Rectangle 46"/>
          <p:cNvSpPr>
            <a:spLocks noChangeArrowheads="1"/>
          </p:cNvSpPr>
          <p:nvPr/>
        </p:nvSpPr>
        <p:spPr bwMode="auto">
          <a:xfrm>
            <a:off x="1357290" y="142852"/>
            <a:ext cx="2012950" cy="641350"/>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altLang="zh-CN" sz="3600" b="1" dirty="0">
                <a:solidFill>
                  <a:srgbClr val="FF0000"/>
                </a:solidFill>
                <a:ea typeface="楷体_GB2312" pitchFamily="49" charset="-122"/>
              </a:rPr>
              <a:t>   A</a:t>
            </a:r>
            <a:endParaRPr kumimoji="1" lang="en-US" altLang="zh-CN" sz="2400" dirty="0">
              <a:solidFill>
                <a:srgbClr val="FF0000"/>
              </a:solidFill>
              <a:ea typeface="楷体_GB2312" pitchFamily="49" charset="-122"/>
            </a:endParaRPr>
          </a:p>
        </p:txBody>
      </p:sp>
      <p:sp>
        <p:nvSpPr>
          <p:cNvPr id="228399" name="Rectangle 47"/>
          <p:cNvSpPr>
            <a:spLocks noChangeArrowheads="1"/>
          </p:cNvSpPr>
          <p:nvPr/>
        </p:nvSpPr>
        <p:spPr bwMode="auto">
          <a:xfrm>
            <a:off x="6786578" y="142852"/>
            <a:ext cx="1430337" cy="641350"/>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altLang="zh-CN" sz="3600" b="1" dirty="0">
                <a:solidFill>
                  <a:srgbClr val="FF0000"/>
                </a:solidFill>
                <a:ea typeface="楷体_GB2312" pitchFamily="49" charset="-122"/>
              </a:rPr>
              <a:t>     B</a:t>
            </a:r>
            <a:endParaRPr kumimoji="1" lang="en-US" altLang="zh-CN" sz="2400" dirty="0">
              <a:solidFill>
                <a:srgbClr val="FF0000"/>
              </a:solidFill>
              <a:ea typeface="楷体_GB2312" pitchFamily="49" charset="-122"/>
            </a:endParaRPr>
          </a:p>
        </p:txBody>
      </p:sp>
    </p:spTree>
    <p:extLst>
      <p:ext uri="{BB962C8B-B14F-4D97-AF65-F5344CB8AC3E}">
        <p14:creationId xmlns:p14="http://schemas.microsoft.com/office/powerpoint/2010/main" val="170101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83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8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98" grpId="0" autoUpdateAnimBg="0"/>
      <p:bldP spid="22839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404664"/>
            <a:ext cx="8280920" cy="3970318"/>
          </a:xfrm>
          <a:prstGeom prst="rect">
            <a:avLst/>
          </a:prstGeom>
        </p:spPr>
        <p:txBody>
          <a:bodyPr wrap="square">
            <a:spAutoFit/>
          </a:bodyPr>
          <a:lstStyle/>
          <a:p>
            <a:pPr>
              <a:lnSpc>
                <a:spcPct val="150000"/>
              </a:lnSpc>
            </a:pPr>
            <a:r>
              <a:rPr lang="en-US" altLang="zh-CN" sz="2800" b="1" dirty="0" smtClean="0">
                <a:solidFill>
                  <a:srgbClr val="C00000"/>
                </a:solidFill>
              </a:rPr>
              <a:t>21.</a:t>
            </a:r>
            <a:r>
              <a:rPr lang="zh-CN" altLang="en-US" sz="2800" b="1" dirty="0" smtClean="0">
                <a:solidFill>
                  <a:srgbClr val="C00000"/>
                </a:solidFill>
              </a:rPr>
              <a:t> </a:t>
            </a:r>
            <a:r>
              <a:rPr lang="zh-CN" altLang="en-US" sz="2800" b="1" dirty="0" smtClean="0"/>
              <a:t>将</a:t>
            </a:r>
            <a:r>
              <a:rPr lang="zh-CN" altLang="en-US" sz="2800" b="1" dirty="0"/>
              <a:t>波函数在空间各点的振幅同时增大</a:t>
            </a:r>
            <a:r>
              <a:rPr lang="en-US" altLang="zh-CN" sz="2800" b="1" dirty="0"/>
              <a:t>D</a:t>
            </a:r>
            <a:r>
              <a:rPr lang="zh-CN" altLang="en-US" sz="2800" b="1" dirty="0"/>
              <a:t>倍</a:t>
            </a:r>
            <a:r>
              <a:rPr lang="en-US" altLang="zh-CN" sz="2800" b="1" dirty="0"/>
              <a:t>,</a:t>
            </a:r>
            <a:r>
              <a:rPr lang="zh-CN" altLang="en-US" sz="2800" b="1" dirty="0"/>
              <a:t>则粒子在空间的分布概率将</a:t>
            </a:r>
            <a:br>
              <a:rPr lang="zh-CN" altLang="en-US" sz="2800" b="1" dirty="0"/>
            </a:br>
            <a:r>
              <a:rPr lang="en-US" altLang="zh-CN" sz="2800" b="1" dirty="0"/>
              <a:t>(A) </a:t>
            </a:r>
            <a:r>
              <a:rPr lang="zh-CN" altLang="en-US" sz="2800" b="1" dirty="0"/>
              <a:t>增大</a:t>
            </a:r>
            <a:r>
              <a:rPr lang="en-US" altLang="zh-CN" sz="2800" b="1" dirty="0"/>
              <a:t>D</a:t>
            </a:r>
            <a:r>
              <a:rPr lang="en-US" altLang="zh-CN" sz="2800" b="1" baseline="30000" dirty="0"/>
              <a:t>2</a:t>
            </a:r>
            <a:r>
              <a:rPr lang="zh-CN" altLang="en-US" sz="2800" b="1" dirty="0"/>
              <a:t>倍</a:t>
            </a:r>
            <a:r>
              <a:rPr lang="zh-CN" altLang="en-US" sz="2800" b="1" dirty="0" smtClean="0"/>
              <a:t>．</a:t>
            </a:r>
            <a:endParaRPr lang="en-US" altLang="zh-CN" sz="2800" b="1" dirty="0" smtClean="0"/>
          </a:p>
          <a:p>
            <a:pPr>
              <a:lnSpc>
                <a:spcPct val="150000"/>
              </a:lnSpc>
            </a:pPr>
            <a:r>
              <a:rPr lang="en-US" altLang="zh-CN" sz="2800" b="1" dirty="0" smtClean="0"/>
              <a:t>(</a:t>
            </a:r>
            <a:r>
              <a:rPr lang="en-US" altLang="zh-CN" sz="2800" b="1" dirty="0"/>
              <a:t>B) </a:t>
            </a:r>
            <a:r>
              <a:rPr lang="zh-CN" altLang="en-US" sz="2800" b="1" dirty="0"/>
              <a:t>增大</a:t>
            </a:r>
            <a:r>
              <a:rPr lang="en-US" altLang="zh-CN" sz="2800" b="1" dirty="0"/>
              <a:t>2D</a:t>
            </a:r>
            <a:r>
              <a:rPr lang="zh-CN" altLang="en-US" sz="2800" b="1" dirty="0"/>
              <a:t>倍． </a:t>
            </a:r>
            <a:br>
              <a:rPr lang="zh-CN" altLang="en-US" sz="2800" b="1" dirty="0"/>
            </a:br>
            <a:r>
              <a:rPr lang="en-US" altLang="zh-CN" sz="2800" b="1" dirty="0"/>
              <a:t>(C) </a:t>
            </a:r>
            <a:r>
              <a:rPr lang="zh-CN" altLang="en-US" sz="2800" b="1" dirty="0"/>
              <a:t>增大</a:t>
            </a:r>
            <a:r>
              <a:rPr lang="en-US" altLang="zh-CN" sz="2800" b="1" dirty="0"/>
              <a:t>D</a:t>
            </a:r>
            <a:r>
              <a:rPr lang="zh-CN" altLang="en-US" sz="2800" b="1" dirty="0"/>
              <a:t>倍</a:t>
            </a:r>
            <a:r>
              <a:rPr lang="zh-CN" altLang="en-US" sz="2800" b="1" dirty="0" smtClean="0"/>
              <a:t>．</a:t>
            </a:r>
            <a:endParaRPr lang="en-US" altLang="zh-CN" sz="2800" b="1" dirty="0" smtClean="0"/>
          </a:p>
          <a:p>
            <a:pPr>
              <a:lnSpc>
                <a:spcPct val="150000"/>
              </a:lnSpc>
            </a:pPr>
            <a:r>
              <a:rPr lang="en-US" altLang="zh-CN" sz="2800" b="1" dirty="0" smtClean="0"/>
              <a:t>(</a:t>
            </a:r>
            <a:r>
              <a:rPr lang="en-US" altLang="zh-CN" sz="2800" b="1" dirty="0"/>
              <a:t>D) </a:t>
            </a:r>
            <a:r>
              <a:rPr lang="zh-CN" altLang="en-US" sz="2800" b="1" dirty="0"/>
              <a:t>不变． </a:t>
            </a:r>
          </a:p>
        </p:txBody>
      </p:sp>
      <p:sp>
        <p:nvSpPr>
          <p:cNvPr id="5" name="Text Box 5"/>
          <p:cNvSpPr txBox="1">
            <a:spLocks noChangeArrowheads="1"/>
          </p:cNvSpPr>
          <p:nvPr/>
        </p:nvSpPr>
        <p:spPr bwMode="auto">
          <a:xfrm>
            <a:off x="7308304" y="4688269"/>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D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7223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2"/>
          <p:cNvSpPr txBox="1">
            <a:spLocks noChangeArrowheads="1"/>
          </p:cNvSpPr>
          <p:nvPr/>
        </p:nvSpPr>
        <p:spPr bwMode="auto">
          <a:xfrm>
            <a:off x="509814" y="548680"/>
            <a:ext cx="24482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smtClean="0">
                <a:solidFill>
                  <a:srgbClr val="C00000"/>
                </a:solidFill>
                <a:latin typeface="Times New Roman" pitchFamily="18" charset="0"/>
              </a:rPr>
              <a:t>黑体辐射</a:t>
            </a:r>
            <a:endParaRPr kumimoji="1" lang="en-US" altLang="zh-CN" sz="2800" b="1" dirty="0">
              <a:latin typeface="宋体" charset="-12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3271565693"/>
              </p:ext>
            </p:extLst>
          </p:nvPr>
        </p:nvGraphicFramePr>
        <p:xfrm>
          <a:off x="6459934" y="620578"/>
          <a:ext cx="1568450" cy="481013"/>
        </p:xfrm>
        <a:graphic>
          <a:graphicData uri="http://schemas.openxmlformats.org/presentationml/2006/ole">
            <mc:AlternateContent xmlns:mc="http://schemas.openxmlformats.org/markup-compatibility/2006">
              <mc:Choice xmlns:v="urn:schemas-microsoft-com:vml" Requires="v">
                <p:oleObj spid="_x0000_s41344" name="公式" r:id="rId3" imgW="799920" imgH="228600" progId="Equation.3">
                  <p:embed/>
                </p:oleObj>
              </mc:Choice>
              <mc:Fallback>
                <p:oleObj name="公式" r:id="rId3" imgW="799920" imgH="228600" progId="Equation.3">
                  <p:embed/>
                  <p:pic>
                    <p:nvPicPr>
                      <p:cNvPr id="0" name=""/>
                      <p:cNvPicPr>
                        <a:picLocks noChangeAspect="1" noChangeArrowheads="1"/>
                      </p:cNvPicPr>
                      <p:nvPr/>
                    </p:nvPicPr>
                    <p:blipFill>
                      <a:blip r:embed="rId4"/>
                      <a:srcRect/>
                      <a:stretch>
                        <a:fillRect/>
                      </a:stretch>
                    </p:blipFill>
                    <p:spPr bwMode="auto">
                      <a:xfrm>
                        <a:off x="6459934" y="620578"/>
                        <a:ext cx="1568450" cy="481013"/>
                      </a:xfrm>
                      <a:prstGeom prst="rect">
                        <a:avLst/>
                      </a:prstGeom>
                      <a:noFill/>
                      <a:ln w="12700">
                        <a:noFill/>
                        <a:miter lim="800000"/>
                        <a:headEnd/>
                        <a:tailEnd/>
                      </a:ln>
                    </p:spPr>
                  </p:pic>
                </p:oleObj>
              </mc:Fallback>
            </mc:AlternateContent>
          </a:graphicData>
        </a:graphic>
      </p:graphicFrame>
      <p:sp>
        <p:nvSpPr>
          <p:cNvPr id="18" name="矩形 17"/>
          <p:cNvSpPr/>
          <p:nvPr/>
        </p:nvSpPr>
        <p:spPr>
          <a:xfrm>
            <a:off x="2411760" y="567844"/>
            <a:ext cx="3730508" cy="523220"/>
          </a:xfrm>
          <a:prstGeom prst="rect">
            <a:avLst/>
          </a:prstGeom>
        </p:spPr>
        <p:txBody>
          <a:bodyPr wrap="none">
            <a:spAutoFit/>
          </a:bodyPr>
          <a:lstStyle/>
          <a:p>
            <a:pPr lvl="0">
              <a:spcBef>
                <a:spcPct val="50000"/>
              </a:spcBef>
            </a:pPr>
            <a:r>
              <a:rPr lang="zh-CN" altLang="en-US" sz="2800" b="1" dirty="0" smtClean="0">
                <a:latin typeface="Times New Roman" pitchFamily="18" charset="0"/>
              </a:rPr>
              <a:t>斯</a:t>
            </a:r>
            <a:r>
              <a:rPr lang="zh-CN" altLang="en-US" sz="2800" b="1" dirty="0">
                <a:latin typeface="Times New Roman" pitchFamily="18" charset="0"/>
              </a:rPr>
              <a:t>特藩 </a:t>
            </a:r>
            <a:r>
              <a:rPr lang="en-US" altLang="zh-CN" sz="2800" b="1" dirty="0">
                <a:latin typeface="Times New Roman" pitchFamily="18" charset="0"/>
              </a:rPr>
              <a:t>- </a:t>
            </a:r>
            <a:r>
              <a:rPr lang="zh-CN" altLang="en-US" sz="2800" b="1" dirty="0">
                <a:latin typeface="Times New Roman" pitchFamily="18" charset="0"/>
              </a:rPr>
              <a:t>玻耳兹曼定律</a:t>
            </a:r>
          </a:p>
        </p:txBody>
      </p:sp>
      <p:sp>
        <p:nvSpPr>
          <p:cNvPr id="19" name="Rectangle 2"/>
          <p:cNvSpPr>
            <a:spLocks noChangeArrowheads="1"/>
          </p:cNvSpPr>
          <p:nvPr/>
        </p:nvSpPr>
        <p:spPr bwMode="auto">
          <a:xfrm>
            <a:off x="2427486" y="1158885"/>
            <a:ext cx="25202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latin typeface="宋体" charset="-122"/>
              </a:rPr>
              <a:t>维恩</a:t>
            </a:r>
            <a:r>
              <a:rPr lang="zh-CN" altLang="en-US" sz="2800" b="1" dirty="0">
                <a:latin typeface="宋体" charset="-122"/>
              </a:rPr>
              <a:t>位移定律</a:t>
            </a:r>
          </a:p>
        </p:txBody>
      </p:sp>
      <p:graphicFrame>
        <p:nvGraphicFramePr>
          <p:cNvPr id="20" name="Object 4"/>
          <p:cNvGraphicFramePr>
            <a:graphicFrameLocks noChangeAspect="1"/>
          </p:cNvGraphicFramePr>
          <p:nvPr>
            <p:extLst>
              <p:ext uri="{D42A27DB-BD31-4B8C-83A1-F6EECF244321}">
                <p14:modId xmlns:p14="http://schemas.microsoft.com/office/powerpoint/2010/main" val="1321291813"/>
              </p:ext>
            </p:extLst>
          </p:nvPr>
        </p:nvGraphicFramePr>
        <p:xfrm>
          <a:off x="5451822" y="1215455"/>
          <a:ext cx="1408594" cy="504517"/>
        </p:xfrm>
        <a:graphic>
          <a:graphicData uri="http://schemas.openxmlformats.org/presentationml/2006/ole">
            <mc:AlternateContent xmlns:mc="http://schemas.openxmlformats.org/markup-compatibility/2006">
              <mc:Choice xmlns:v="urn:schemas-microsoft-com:vml" Requires="v">
                <p:oleObj spid="_x0000_s41345" name="Equation" r:id="rId5" imgW="533160" imgH="215640" progId="Equation.3">
                  <p:embed/>
                </p:oleObj>
              </mc:Choice>
              <mc:Fallback>
                <p:oleObj name="Equation" r:id="rId5" imgW="53316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1822" y="1215455"/>
                        <a:ext cx="1408594" cy="504517"/>
                      </a:xfrm>
                      <a:prstGeom prst="rect">
                        <a:avLst/>
                      </a:prstGeom>
                      <a:noFill/>
                      <a:ln w="12700">
                        <a:noFill/>
                        <a:miter lim="800000"/>
                        <a:headEnd/>
                        <a:tailEnd/>
                      </a:ln>
                      <a:effec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149223686"/>
              </p:ext>
            </p:extLst>
          </p:nvPr>
        </p:nvGraphicFramePr>
        <p:xfrm>
          <a:off x="4355976" y="1916832"/>
          <a:ext cx="1130193" cy="973138"/>
        </p:xfrm>
        <a:graphic>
          <a:graphicData uri="http://schemas.openxmlformats.org/presentationml/2006/ole">
            <mc:AlternateContent xmlns:mc="http://schemas.openxmlformats.org/markup-compatibility/2006">
              <mc:Choice xmlns:v="urn:schemas-microsoft-com:vml" Requires="v">
                <p:oleObj spid="_x0000_s41346" name="公式" r:id="rId7" imgW="419040" imgH="393480" progId="Equation.3">
                  <p:embed/>
                </p:oleObj>
              </mc:Choice>
              <mc:Fallback>
                <p:oleObj name="公式" r:id="rId7" imgW="419040" imgH="393480" progId="Equation.3">
                  <p:embed/>
                  <p:pic>
                    <p:nvPicPr>
                      <p:cNvPr id="0" name=""/>
                      <p:cNvPicPr>
                        <a:picLocks noChangeAspect="1" noChangeArrowheads="1"/>
                      </p:cNvPicPr>
                      <p:nvPr/>
                    </p:nvPicPr>
                    <p:blipFill>
                      <a:blip r:embed="rId8"/>
                      <a:srcRect/>
                      <a:stretch>
                        <a:fillRect/>
                      </a:stretch>
                    </p:blipFill>
                    <p:spPr bwMode="auto">
                      <a:xfrm>
                        <a:off x="4355976" y="1916832"/>
                        <a:ext cx="1130193" cy="973138"/>
                      </a:xfrm>
                      <a:prstGeom prst="rect">
                        <a:avLst/>
                      </a:prstGeom>
                      <a:noFill/>
                      <a:ln>
                        <a:noFill/>
                      </a:ln>
                      <a:effectLst/>
                      <a:extLst/>
                    </p:spPr>
                  </p:pic>
                </p:oleObj>
              </mc:Fallback>
            </mc:AlternateContent>
          </a:graphicData>
        </a:graphic>
      </p:graphicFrame>
      <p:sp>
        <p:nvSpPr>
          <p:cNvPr id="24" name="Rectangle 49"/>
          <p:cNvSpPr>
            <a:spLocks noChangeArrowheads="1"/>
          </p:cNvSpPr>
          <p:nvPr/>
        </p:nvSpPr>
        <p:spPr bwMode="auto">
          <a:xfrm>
            <a:off x="467544" y="2132856"/>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smtClean="0">
                <a:solidFill>
                  <a:srgbClr val="C00000"/>
                </a:solidFill>
                <a:latin typeface="Times New Roman" pitchFamily="18" charset="0"/>
              </a:rPr>
              <a:t>光子方程</a:t>
            </a:r>
            <a:endParaRPr kumimoji="1" lang="zh-CN" altLang="en-US" sz="2800" b="1" dirty="0">
              <a:solidFill>
                <a:srgbClr val="C00000"/>
              </a:solidFill>
              <a:latin typeface="Times New Roman" pitchFamily="18" charset="0"/>
            </a:endParaRPr>
          </a:p>
        </p:txBody>
      </p:sp>
      <p:sp>
        <p:nvSpPr>
          <p:cNvPr id="25" name="Rectangle 49"/>
          <p:cNvSpPr>
            <a:spLocks noChangeArrowheads="1"/>
          </p:cNvSpPr>
          <p:nvPr/>
        </p:nvSpPr>
        <p:spPr bwMode="auto">
          <a:xfrm>
            <a:off x="424351" y="3305904"/>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smtClean="0">
                <a:solidFill>
                  <a:srgbClr val="C00000"/>
                </a:solidFill>
                <a:latin typeface="Times New Roman" pitchFamily="18" charset="0"/>
              </a:rPr>
              <a:t>光电效应</a:t>
            </a:r>
            <a:endParaRPr kumimoji="1" lang="zh-CN" altLang="en-US" sz="2800" b="1" dirty="0">
              <a:solidFill>
                <a:srgbClr val="C00000"/>
              </a:solidFill>
              <a:latin typeface="Times New Roman" pitchFamily="18" charset="0"/>
            </a:endParaRPr>
          </a:p>
        </p:txBody>
      </p:sp>
      <p:graphicFrame>
        <p:nvGraphicFramePr>
          <p:cNvPr id="28" name="Object 12"/>
          <p:cNvGraphicFramePr>
            <a:graphicFrameLocks noChangeAspect="1"/>
          </p:cNvGraphicFramePr>
          <p:nvPr>
            <p:extLst>
              <p:ext uri="{D42A27DB-BD31-4B8C-83A1-F6EECF244321}">
                <p14:modId xmlns:p14="http://schemas.microsoft.com/office/powerpoint/2010/main" val="1012387426"/>
              </p:ext>
            </p:extLst>
          </p:nvPr>
        </p:nvGraphicFramePr>
        <p:xfrm>
          <a:off x="2263453" y="3068960"/>
          <a:ext cx="2461759" cy="997107"/>
        </p:xfrm>
        <a:graphic>
          <a:graphicData uri="http://schemas.openxmlformats.org/presentationml/2006/ole">
            <mc:AlternateContent xmlns:mc="http://schemas.openxmlformats.org/markup-compatibility/2006">
              <mc:Choice xmlns:v="urn:schemas-microsoft-com:vml" Requires="v">
                <p:oleObj spid="_x0000_s41347" name="Equation" r:id="rId9" imgW="1028520" imgH="393480" progId="Equation.3">
                  <p:embed/>
                </p:oleObj>
              </mc:Choice>
              <mc:Fallback>
                <p:oleObj name="Equation" r:id="rId9" imgW="102852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3453" y="3068960"/>
                        <a:ext cx="2461759" cy="997107"/>
                      </a:xfrm>
                      <a:prstGeom prst="rect">
                        <a:avLst/>
                      </a:prstGeom>
                      <a:noFill/>
                      <a:ln>
                        <a:noFill/>
                      </a:ln>
                      <a:effectLst/>
                      <a:extLst>
                        <a:ext uri="{909E8E84-426E-40DD-AFC4-6F175D3DCCD1}">
                          <a14:hiddenFill xmlns:a14="http://schemas.microsoft.com/office/drawing/2010/main">
                            <a:gradFill rotWithShape="0">
                              <a:gsLst>
                                <a:gs pos="0">
                                  <a:srgbClr val="FFCCFF">
                                    <a:gamma/>
                                    <a:shade val="66275"/>
                                    <a:invGamma/>
                                  </a:srgbClr>
                                </a:gs>
                                <a:gs pos="50000">
                                  <a:srgbClr val="FFCCFF"/>
                                </a:gs>
                                <a:gs pos="100000">
                                  <a:srgbClr val="FFCCFF">
                                    <a:gamma/>
                                    <a:shade val="66275"/>
                                    <a:invGamma/>
                                  </a:srgbClr>
                                </a:gs>
                              </a:gsLst>
                              <a:lin ang="5400000" scaled="1"/>
                            </a:gradFill>
                          </a14:hiddenFill>
                        </a:ext>
                        <a:ext uri="{91240B29-F687-4F45-9708-019B960494DF}">
                          <a14:hiddenLine xmlns:a14="http://schemas.microsoft.com/office/drawing/2010/main" w="28575">
                            <a:solidFill>
                              <a:srgbClr val="D6009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2095024640"/>
              </p:ext>
            </p:extLst>
          </p:nvPr>
        </p:nvGraphicFramePr>
        <p:xfrm>
          <a:off x="2315167" y="4797673"/>
          <a:ext cx="1181100" cy="936625"/>
        </p:xfrm>
        <a:graphic>
          <a:graphicData uri="http://schemas.openxmlformats.org/presentationml/2006/ole">
            <mc:AlternateContent xmlns:mc="http://schemas.openxmlformats.org/markup-compatibility/2006">
              <mc:Choice xmlns:v="urn:schemas-microsoft-com:vml" Requires="v">
                <p:oleObj spid="_x0000_s41348" name="公式" r:id="rId11" imgW="495000" imgH="393480" progId="Equation.3">
                  <p:embed/>
                </p:oleObj>
              </mc:Choice>
              <mc:Fallback>
                <p:oleObj name="公式" r:id="rId11" imgW="495000" imgH="393480" progId="Equation.3">
                  <p:embed/>
                  <p:pic>
                    <p:nvPicPr>
                      <p:cNvPr id="0" name=""/>
                      <p:cNvPicPr>
                        <a:picLocks noChangeAspect="1" noChangeArrowheads="1"/>
                      </p:cNvPicPr>
                      <p:nvPr/>
                    </p:nvPicPr>
                    <p:blipFill>
                      <a:blip r:embed="rId12"/>
                      <a:srcRect/>
                      <a:stretch>
                        <a:fillRect/>
                      </a:stretch>
                    </p:blipFill>
                    <p:spPr bwMode="auto">
                      <a:xfrm>
                        <a:off x="2315167" y="4797673"/>
                        <a:ext cx="11811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1887934157"/>
              </p:ext>
            </p:extLst>
          </p:nvPr>
        </p:nvGraphicFramePr>
        <p:xfrm>
          <a:off x="2278819" y="4149080"/>
          <a:ext cx="1849437" cy="574675"/>
        </p:xfrm>
        <a:graphic>
          <a:graphicData uri="http://schemas.openxmlformats.org/presentationml/2006/ole">
            <mc:AlternateContent xmlns:mc="http://schemas.openxmlformats.org/markup-compatibility/2006">
              <mc:Choice xmlns:v="urn:schemas-microsoft-com:vml" Requires="v">
                <p:oleObj spid="_x0000_s41349" name="公式" r:id="rId13" imgW="774360" imgH="241200" progId="Equation.3">
                  <p:embed/>
                </p:oleObj>
              </mc:Choice>
              <mc:Fallback>
                <p:oleObj name="公式" r:id="rId13" imgW="77436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8819" y="4149080"/>
                        <a:ext cx="184943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546349098"/>
              </p:ext>
            </p:extLst>
          </p:nvPr>
        </p:nvGraphicFramePr>
        <p:xfrm>
          <a:off x="2498352" y="2180640"/>
          <a:ext cx="1100137" cy="434975"/>
        </p:xfrm>
        <a:graphic>
          <a:graphicData uri="http://schemas.openxmlformats.org/presentationml/2006/ole">
            <mc:AlternateContent xmlns:mc="http://schemas.openxmlformats.org/markup-compatibility/2006">
              <mc:Choice xmlns:v="urn:schemas-microsoft-com:vml" Requires="v">
                <p:oleObj spid="_x0000_s41350" name="公式" r:id="rId15" imgW="495000" imgH="177480" progId="Equation.3">
                  <p:embed/>
                </p:oleObj>
              </mc:Choice>
              <mc:Fallback>
                <p:oleObj name="公式" r:id="rId15" imgW="495000" imgH="177480" progId="Equation.3">
                  <p:embed/>
                  <p:pic>
                    <p:nvPicPr>
                      <p:cNvPr id="0" name=""/>
                      <p:cNvPicPr>
                        <a:picLocks noChangeAspect="1" noChangeArrowheads="1"/>
                      </p:cNvPicPr>
                      <p:nvPr/>
                    </p:nvPicPr>
                    <p:blipFill>
                      <a:blip r:embed="rId16"/>
                      <a:srcRect/>
                      <a:stretch>
                        <a:fillRect/>
                      </a:stretch>
                    </p:blipFill>
                    <p:spPr bwMode="auto">
                      <a:xfrm>
                        <a:off x="2498352" y="2180640"/>
                        <a:ext cx="1100137"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128362455"/>
              </p:ext>
            </p:extLst>
          </p:nvPr>
        </p:nvGraphicFramePr>
        <p:xfrm>
          <a:off x="4148630" y="4162946"/>
          <a:ext cx="1939925" cy="544513"/>
        </p:xfrm>
        <a:graphic>
          <a:graphicData uri="http://schemas.openxmlformats.org/presentationml/2006/ole">
            <mc:AlternateContent xmlns:mc="http://schemas.openxmlformats.org/markup-compatibility/2006">
              <mc:Choice xmlns:v="urn:schemas-microsoft-com:vml" Requires="v">
                <p:oleObj spid="_x0000_s41351" name="公式" r:id="rId17" imgW="812520" imgH="228600" progId="Equation.3">
                  <p:embed/>
                </p:oleObj>
              </mc:Choice>
              <mc:Fallback>
                <p:oleObj name="公式" r:id="rId17" imgW="812520" imgH="228600" progId="Equation.3">
                  <p:embed/>
                  <p:pic>
                    <p:nvPicPr>
                      <p:cNvPr id="0" name=""/>
                      <p:cNvPicPr>
                        <a:picLocks noChangeAspect="1" noChangeArrowheads="1"/>
                      </p:cNvPicPr>
                      <p:nvPr/>
                    </p:nvPicPr>
                    <p:blipFill>
                      <a:blip r:embed="rId18"/>
                      <a:srcRect/>
                      <a:stretch>
                        <a:fillRect/>
                      </a:stretch>
                    </p:blipFill>
                    <p:spPr bwMode="auto">
                      <a:xfrm>
                        <a:off x="4148630" y="4162946"/>
                        <a:ext cx="1939925"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 name="Group 1080"/>
          <p:cNvGrpSpPr>
            <a:grpSpLocks/>
          </p:cNvGrpSpPr>
          <p:nvPr/>
        </p:nvGrpSpPr>
        <p:grpSpPr bwMode="auto">
          <a:xfrm>
            <a:off x="6101139" y="3129191"/>
            <a:ext cx="3028573" cy="2484330"/>
            <a:chOff x="565" y="2160"/>
            <a:chExt cx="1883" cy="1605"/>
          </a:xfrm>
        </p:grpSpPr>
        <p:cxnSp>
          <p:nvCxnSpPr>
            <p:cNvPr id="31" name="AutoShape 1081"/>
            <p:cNvCxnSpPr>
              <a:cxnSpLocks noChangeShapeType="1"/>
              <a:stCxn id="32" idx="0"/>
            </p:cNvCxnSpPr>
            <p:nvPr/>
          </p:nvCxnSpPr>
          <p:spPr bwMode="auto">
            <a:xfrm rot="16200000" flipH="1" flipV="1">
              <a:off x="934" y="2009"/>
              <a:ext cx="422" cy="724"/>
            </a:xfrm>
            <a:prstGeom prst="curvedConnector4">
              <a:avLst>
                <a:gd name="adj1" fmla="val -34125"/>
                <a:gd name="adj2" fmla="val -165745"/>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 name="Rectangle 1082"/>
            <p:cNvSpPr>
              <a:spLocks noChangeArrowheads="1"/>
            </p:cNvSpPr>
            <p:nvPr/>
          </p:nvSpPr>
          <p:spPr bwMode="auto">
            <a:xfrm>
              <a:off x="565" y="2160"/>
              <a:ext cx="1883" cy="1605"/>
            </a:xfrm>
            <a:prstGeom prst="rect">
              <a:avLst/>
            </a:prstGeom>
            <a:solidFill>
              <a:schemeClr val="bg1"/>
            </a:solidFill>
            <a:ln w="9525">
              <a:solidFill>
                <a:srgbClr val="006666"/>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083"/>
            <p:cNvSpPr>
              <a:spLocks noChangeShapeType="1"/>
            </p:cNvSpPr>
            <p:nvPr/>
          </p:nvSpPr>
          <p:spPr bwMode="auto">
            <a:xfrm flipV="1">
              <a:off x="736" y="3490"/>
              <a:ext cx="1626"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4" name="Object 1084"/>
            <p:cNvGraphicFramePr>
              <a:graphicFrameLocks noChangeAspect="1"/>
            </p:cNvGraphicFramePr>
            <p:nvPr/>
          </p:nvGraphicFramePr>
          <p:xfrm>
            <a:off x="1735" y="2582"/>
            <a:ext cx="163" cy="272"/>
          </p:xfrm>
          <a:graphic>
            <a:graphicData uri="http://schemas.openxmlformats.org/presentationml/2006/ole">
              <mc:AlternateContent xmlns:mc="http://schemas.openxmlformats.org/markup-compatibility/2006">
                <mc:Choice xmlns:v="urn:schemas-microsoft-com:vml" Requires="v">
                  <p:oleObj spid="_x0000_s41352" name="公式" r:id="rId19" imgW="203040" imgH="317160" progId="Equation.3">
                    <p:embed/>
                  </p:oleObj>
                </mc:Choice>
                <mc:Fallback>
                  <p:oleObj name="公式" r:id="rId19" imgW="203040" imgH="3171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35" y="2582"/>
                          <a:ext cx="163"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1085"/>
            <p:cNvGraphicFramePr>
              <a:graphicFrameLocks noChangeAspect="1"/>
            </p:cNvGraphicFramePr>
            <p:nvPr>
              <p:extLst>
                <p:ext uri="{D42A27DB-BD31-4B8C-83A1-F6EECF244321}">
                  <p14:modId xmlns:p14="http://schemas.microsoft.com/office/powerpoint/2010/main" val="3228355942"/>
                </p:ext>
              </p:extLst>
            </p:nvPr>
          </p:nvGraphicFramePr>
          <p:xfrm>
            <a:off x="1761" y="2314"/>
            <a:ext cx="173" cy="270"/>
          </p:xfrm>
          <a:graphic>
            <a:graphicData uri="http://schemas.openxmlformats.org/presentationml/2006/ole">
              <mc:AlternateContent xmlns:mc="http://schemas.openxmlformats.org/markup-compatibility/2006">
                <mc:Choice xmlns:v="urn:schemas-microsoft-com:vml" Requires="v">
                  <p:oleObj spid="_x0000_s41353" name="公式" r:id="rId21" imgW="215640" imgH="317160" progId="Equation.3">
                    <p:embed/>
                  </p:oleObj>
                </mc:Choice>
                <mc:Fallback>
                  <p:oleObj name="公式" r:id="rId21" imgW="215640" imgH="31716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61" y="2314"/>
                          <a:ext cx="173"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1086"/>
            <p:cNvGraphicFramePr>
              <a:graphicFrameLocks noChangeAspect="1"/>
            </p:cNvGraphicFramePr>
            <p:nvPr/>
          </p:nvGraphicFramePr>
          <p:xfrm>
            <a:off x="1200" y="2160"/>
            <a:ext cx="133" cy="267"/>
          </p:xfrm>
          <a:graphic>
            <a:graphicData uri="http://schemas.openxmlformats.org/presentationml/2006/ole">
              <mc:AlternateContent xmlns:mc="http://schemas.openxmlformats.org/markup-compatibility/2006">
                <mc:Choice xmlns:v="urn:schemas-microsoft-com:vml" Requires="v">
                  <p:oleObj spid="_x0000_s41354" name="Equation" r:id="rId23" imgW="88560" imgH="164880" progId="Equation.3">
                    <p:embed/>
                  </p:oleObj>
                </mc:Choice>
                <mc:Fallback>
                  <p:oleObj name="Equation" r:id="rId23" imgW="88560" imgH="1648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00" y="2160"/>
                          <a:ext cx="133"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1087"/>
            <p:cNvGraphicFramePr>
              <a:graphicFrameLocks noChangeAspect="1"/>
            </p:cNvGraphicFramePr>
            <p:nvPr/>
          </p:nvGraphicFramePr>
          <p:xfrm>
            <a:off x="816" y="2640"/>
            <a:ext cx="277" cy="336"/>
          </p:xfrm>
          <a:graphic>
            <a:graphicData uri="http://schemas.openxmlformats.org/presentationml/2006/ole">
              <mc:AlternateContent xmlns:mc="http://schemas.openxmlformats.org/markup-compatibility/2006">
                <mc:Choice xmlns:v="urn:schemas-microsoft-com:vml" Requires="v">
                  <p:oleObj spid="_x0000_s41355" name="Equation" r:id="rId25" imgW="190440" imgH="215640" progId="Equation.3">
                    <p:embed/>
                  </p:oleObj>
                </mc:Choice>
                <mc:Fallback>
                  <p:oleObj name="Equation" r:id="rId25" imgW="190440" imgH="2156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16" y="2640"/>
                          <a:ext cx="27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1088"/>
            <p:cNvGraphicFramePr>
              <a:graphicFrameLocks noChangeAspect="1"/>
            </p:cNvGraphicFramePr>
            <p:nvPr/>
          </p:nvGraphicFramePr>
          <p:xfrm>
            <a:off x="786" y="2352"/>
            <a:ext cx="316" cy="336"/>
          </p:xfrm>
          <a:graphic>
            <a:graphicData uri="http://schemas.openxmlformats.org/presentationml/2006/ole">
              <mc:AlternateContent xmlns:mc="http://schemas.openxmlformats.org/markup-compatibility/2006">
                <mc:Choice xmlns:v="urn:schemas-microsoft-com:vml" Requires="v">
                  <p:oleObj spid="_x0000_s41356" name="Equation" r:id="rId27" imgW="203040" imgH="203040" progId="Equation.3">
                    <p:embed/>
                  </p:oleObj>
                </mc:Choice>
                <mc:Fallback>
                  <p:oleObj name="Equation" r:id="rId27" imgW="203040" imgH="2030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86" y="2352"/>
                          <a:ext cx="31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1089"/>
            <p:cNvGraphicFramePr>
              <a:graphicFrameLocks noChangeAspect="1"/>
            </p:cNvGraphicFramePr>
            <p:nvPr/>
          </p:nvGraphicFramePr>
          <p:xfrm>
            <a:off x="1048" y="3493"/>
            <a:ext cx="216" cy="255"/>
          </p:xfrm>
          <a:graphic>
            <a:graphicData uri="http://schemas.openxmlformats.org/presentationml/2006/ole">
              <mc:AlternateContent xmlns:mc="http://schemas.openxmlformats.org/markup-compatibility/2006">
                <mc:Choice xmlns:v="urn:schemas-microsoft-com:vml" Requires="v">
                  <p:oleObj spid="_x0000_s41357" name="Equation" r:id="rId29" imgW="114120" imgH="126720" progId="Equation.3">
                    <p:embed/>
                  </p:oleObj>
                </mc:Choice>
                <mc:Fallback>
                  <p:oleObj name="Equation" r:id="rId29" imgW="114120" imgH="12672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48" y="3493"/>
                          <a:ext cx="21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1090"/>
            <p:cNvGraphicFramePr>
              <a:graphicFrameLocks noChangeAspect="1"/>
            </p:cNvGraphicFramePr>
            <p:nvPr/>
          </p:nvGraphicFramePr>
          <p:xfrm>
            <a:off x="608" y="3504"/>
            <a:ext cx="256" cy="235"/>
          </p:xfrm>
          <a:graphic>
            <a:graphicData uri="http://schemas.openxmlformats.org/presentationml/2006/ole">
              <mc:AlternateContent xmlns:mc="http://schemas.openxmlformats.org/markup-compatibility/2006">
                <mc:Choice xmlns:v="urn:schemas-microsoft-com:vml" Requires="v">
                  <p:oleObj spid="_x0000_s41358" name="公式" r:id="rId31" imgW="469800" imgH="330120" progId="Equation.3">
                    <p:embed/>
                  </p:oleObj>
                </mc:Choice>
                <mc:Fallback>
                  <p:oleObj name="公式" r:id="rId31" imgW="469800" imgH="33012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08" y="3504"/>
                          <a:ext cx="256"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1091"/>
            <p:cNvGraphicFramePr>
              <a:graphicFrameLocks noChangeAspect="1"/>
            </p:cNvGraphicFramePr>
            <p:nvPr/>
          </p:nvGraphicFramePr>
          <p:xfrm>
            <a:off x="2164" y="3528"/>
            <a:ext cx="158" cy="168"/>
          </p:xfrm>
          <a:graphic>
            <a:graphicData uri="http://schemas.openxmlformats.org/presentationml/2006/ole">
              <mc:AlternateContent xmlns:mc="http://schemas.openxmlformats.org/markup-compatibility/2006">
                <mc:Choice xmlns:v="urn:schemas-microsoft-com:vml" Requires="v">
                  <p:oleObj spid="_x0000_s41359" name="公式" r:id="rId33" imgW="241200" imgH="241200" progId="Equation.3">
                    <p:embed/>
                  </p:oleObj>
                </mc:Choice>
                <mc:Fallback>
                  <p:oleObj name="公式" r:id="rId33" imgW="241200" imgH="24120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164" y="3528"/>
                          <a:ext cx="15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Freeform 1092"/>
            <p:cNvSpPr>
              <a:spLocks/>
            </p:cNvSpPr>
            <p:nvPr/>
          </p:nvSpPr>
          <p:spPr bwMode="auto">
            <a:xfrm>
              <a:off x="832" y="2843"/>
              <a:ext cx="1327" cy="641"/>
            </a:xfrm>
            <a:custGeom>
              <a:avLst/>
              <a:gdLst>
                <a:gd name="T0" fmla="*/ 0 w 1489"/>
                <a:gd name="T1" fmla="*/ 729 h 729"/>
                <a:gd name="T2" fmla="*/ 193 w 1489"/>
                <a:gd name="T3" fmla="*/ 688 h 729"/>
                <a:gd name="T4" fmla="*/ 361 w 1489"/>
                <a:gd name="T5" fmla="*/ 592 h 729"/>
                <a:gd name="T6" fmla="*/ 523 w 1489"/>
                <a:gd name="T7" fmla="*/ 406 h 729"/>
                <a:gd name="T8" fmla="*/ 704 w 1489"/>
                <a:gd name="T9" fmla="*/ 136 h 729"/>
                <a:gd name="T10" fmla="*/ 813 w 1489"/>
                <a:gd name="T11" fmla="*/ 27 h 729"/>
                <a:gd name="T12" fmla="*/ 1045 w 1489"/>
                <a:gd name="T13" fmla="*/ 4 h 729"/>
                <a:gd name="T14" fmla="*/ 1489 w 1489"/>
                <a:gd name="T15" fmla="*/ 4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9" h="729">
                  <a:moveTo>
                    <a:pt x="0" y="729"/>
                  </a:moveTo>
                  <a:cubicBezTo>
                    <a:pt x="32" y="722"/>
                    <a:pt x="133" y="711"/>
                    <a:pt x="193" y="688"/>
                  </a:cubicBezTo>
                  <a:cubicBezTo>
                    <a:pt x="253" y="665"/>
                    <a:pt x="306" y="639"/>
                    <a:pt x="361" y="592"/>
                  </a:cubicBezTo>
                  <a:cubicBezTo>
                    <a:pt x="416" y="545"/>
                    <a:pt x="466" y="482"/>
                    <a:pt x="523" y="406"/>
                  </a:cubicBezTo>
                  <a:cubicBezTo>
                    <a:pt x="580" y="330"/>
                    <a:pt x="656" y="199"/>
                    <a:pt x="704" y="136"/>
                  </a:cubicBezTo>
                  <a:cubicBezTo>
                    <a:pt x="752" y="73"/>
                    <a:pt x="756" y="49"/>
                    <a:pt x="813" y="27"/>
                  </a:cubicBezTo>
                  <a:cubicBezTo>
                    <a:pt x="870" y="5"/>
                    <a:pt x="932" y="8"/>
                    <a:pt x="1045" y="4"/>
                  </a:cubicBezTo>
                  <a:cubicBezTo>
                    <a:pt x="1158" y="0"/>
                    <a:pt x="1397" y="4"/>
                    <a:pt x="1489" y="4"/>
                  </a:cubicBezTo>
                </a:path>
              </a:pathLst>
            </a:custGeom>
            <a:noFill/>
            <a:ln w="28575" cap="flat" cmpd="sng">
              <a:solidFill>
                <a:srgbClr val="FF33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 name="Freeform 1093"/>
            <p:cNvSpPr>
              <a:spLocks/>
            </p:cNvSpPr>
            <p:nvPr/>
          </p:nvSpPr>
          <p:spPr bwMode="auto">
            <a:xfrm>
              <a:off x="832" y="2582"/>
              <a:ext cx="1338" cy="906"/>
            </a:xfrm>
            <a:custGeom>
              <a:avLst/>
              <a:gdLst>
                <a:gd name="T0" fmla="*/ 0 w 1501"/>
                <a:gd name="T1" fmla="*/ 1030 h 1030"/>
                <a:gd name="T2" fmla="*/ 271 w 1501"/>
                <a:gd name="T3" fmla="*/ 874 h 1030"/>
                <a:gd name="T4" fmla="*/ 445 w 1501"/>
                <a:gd name="T5" fmla="*/ 586 h 1030"/>
                <a:gd name="T6" fmla="*/ 555 w 1501"/>
                <a:gd name="T7" fmla="*/ 271 h 1030"/>
                <a:gd name="T8" fmla="*/ 684 w 1501"/>
                <a:gd name="T9" fmla="*/ 72 h 1030"/>
                <a:gd name="T10" fmla="*/ 937 w 1501"/>
                <a:gd name="T11" fmla="*/ 10 h 1030"/>
                <a:gd name="T12" fmla="*/ 1501 w 1501"/>
                <a:gd name="T13" fmla="*/ 10 h 1030"/>
              </a:gdLst>
              <a:ahLst/>
              <a:cxnLst>
                <a:cxn ang="0">
                  <a:pos x="T0" y="T1"/>
                </a:cxn>
                <a:cxn ang="0">
                  <a:pos x="T2" y="T3"/>
                </a:cxn>
                <a:cxn ang="0">
                  <a:pos x="T4" y="T5"/>
                </a:cxn>
                <a:cxn ang="0">
                  <a:pos x="T6" y="T7"/>
                </a:cxn>
                <a:cxn ang="0">
                  <a:pos x="T8" y="T9"/>
                </a:cxn>
                <a:cxn ang="0">
                  <a:pos x="T10" y="T11"/>
                </a:cxn>
                <a:cxn ang="0">
                  <a:pos x="T12" y="T13"/>
                </a:cxn>
              </a:cxnLst>
              <a:rect l="0" t="0" r="r" b="b"/>
              <a:pathLst>
                <a:path w="1501" h="1030">
                  <a:moveTo>
                    <a:pt x="0" y="1030"/>
                  </a:moveTo>
                  <a:cubicBezTo>
                    <a:pt x="45" y="1004"/>
                    <a:pt x="197" y="948"/>
                    <a:pt x="271" y="874"/>
                  </a:cubicBezTo>
                  <a:cubicBezTo>
                    <a:pt x="345" y="800"/>
                    <a:pt x="398" y="686"/>
                    <a:pt x="445" y="586"/>
                  </a:cubicBezTo>
                  <a:cubicBezTo>
                    <a:pt x="492" y="486"/>
                    <a:pt x="515" y="357"/>
                    <a:pt x="555" y="271"/>
                  </a:cubicBezTo>
                  <a:cubicBezTo>
                    <a:pt x="595" y="185"/>
                    <a:pt x="620" y="115"/>
                    <a:pt x="684" y="72"/>
                  </a:cubicBezTo>
                  <a:cubicBezTo>
                    <a:pt x="748" y="29"/>
                    <a:pt x="801" y="20"/>
                    <a:pt x="937" y="10"/>
                  </a:cubicBezTo>
                  <a:cubicBezTo>
                    <a:pt x="1073" y="0"/>
                    <a:pt x="1384" y="10"/>
                    <a:pt x="1501" y="1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4" name="Object 1094"/>
            <p:cNvGraphicFramePr>
              <a:graphicFrameLocks noChangeAspect="1"/>
            </p:cNvGraphicFramePr>
            <p:nvPr/>
          </p:nvGraphicFramePr>
          <p:xfrm>
            <a:off x="1549" y="3084"/>
            <a:ext cx="563" cy="265"/>
          </p:xfrm>
          <a:graphic>
            <a:graphicData uri="http://schemas.openxmlformats.org/presentationml/2006/ole">
              <mc:AlternateContent xmlns:mc="http://schemas.openxmlformats.org/markup-compatibility/2006">
                <mc:Choice xmlns:v="urn:schemas-microsoft-com:vml" Requires="v">
                  <p:oleObj spid="_x0000_s41360" name="公式" r:id="rId35" imgW="660240" imgH="317160" progId="Equation.3">
                    <p:embed/>
                  </p:oleObj>
                </mc:Choice>
                <mc:Fallback>
                  <p:oleObj name="公式" r:id="rId35" imgW="660240" imgH="31716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49" y="3084"/>
                          <a:ext cx="563"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 name="Line 1095"/>
            <p:cNvSpPr>
              <a:spLocks noChangeShapeType="1"/>
            </p:cNvSpPr>
            <p:nvPr/>
          </p:nvSpPr>
          <p:spPr bwMode="auto">
            <a:xfrm flipV="1">
              <a:off x="1142" y="2310"/>
              <a:ext cx="0" cy="118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Line 1096"/>
            <p:cNvSpPr>
              <a:spLocks noChangeShapeType="1"/>
            </p:cNvSpPr>
            <p:nvPr/>
          </p:nvSpPr>
          <p:spPr bwMode="auto">
            <a:xfrm>
              <a:off x="1142" y="2852"/>
              <a:ext cx="1024"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 name="Line 1097"/>
            <p:cNvSpPr>
              <a:spLocks noChangeShapeType="1"/>
            </p:cNvSpPr>
            <p:nvPr/>
          </p:nvSpPr>
          <p:spPr bwMode="auto">
            <a:xfrm>
              <a:off x="1142" y="2597"/>
              <a:ext cx="1024"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2" name="对象 1"/>
          <p:cNvGraphicFramePr>
            <a:graphicFrameLocks noChangeAspect="1"/>
          </p:cNvGraphicFramePr>
          <p:nvPr>
            <p:extLst>
              <p:ext uri="{D42A27DB-BD31-4B8C-83A1-F6EECF244321}">
                <p14:modId xmlns:p14="http://schemas.microsoft.com/office/powerpoint/2010/main" val="1552382518"/>
              </p:ext>
            </p:extLst>
          </p:nvPr>
        </p:nvGraphicFramePr>
        <p:xfrm>
          <a:off x="6270625" y="2204864"/>
          <a:ext cx="1300163" cy="471488"/>
        </p:xfrm>
        <a:graphic>
          <a:graphicData uri="http://schemas.openxmlformats.org/presentationml/2006/ole">
            <mc:AlternateContent xmlns:mc="http://schemas.openxmlformats.org/markup-compatibility/2006">
              <mc:Choice xmlns:v="urn:schemas-microsoft-com:vml" Requires="v">
                <p:oleObj spid="_x0000_s41361" name="公式" r:id="rId37" imgW="482400" imgH="190440" progId="Equation.3">
                  <p:embed/>
                </p:oleObj>
              </mc:Choice>
              <mc:Fallback>
                <p:oleObj name="公式" r:id="rId37" imgW="482400" imgH="190440" progId="Equation.3">
                  <p:embed/>
                  <p:pic>
                    <p:nvPicPr>
                      <p:cNvPr id="0" name="对象 22"/>
                      <p:cNvPicPr>
                        <a:picLocks noChangeAspect="1" noChangeArrowheads="1"/>
                      </p:cNvPicPr>
                      <p:nvPr/>
                    </p:nvPicPr>
                    <p:blipFill>
                      <a:blip r:embed="rId38"/>
                      <a:srcRect/>
                      <a:stretch>
                        <a:fillRect/>
                      </a:stretch>
                    </p:blipFill>
                    <p:spPr bwMode="auto">
                      <a:xfrm>
                        <a:off x="6270625" y="2204864"/>
                        <a:ext cx="13001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 name="Rectangle 2"/>
          <p:cNvSpPr>
            <a:spLocks noChangeArrowheads="1"/>
          </p:cNvSpPr>
          <p:nvPr/>
        </p:nvSpPr>
        <p:spPr bwMode="auto">
          <a:xfrm>
            <a:off x="2267744" y="5839986"/>
            <a:ext cx="25202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latin typeface="宋体" charset="-122"/>
              </a:rPr>
              <a:t>瞬时性</a:t>
            </a:r>
            <a:endParaRPr lang="zh-CN" altLang="en-US" sz="2800" b="1" dirty="0">
              <a:latin typeface="宋体" charset="-122"/>
            </a:endParaRPr>
          </a:p>
        </p:txBody>
      </p:sp>
    </p:spTree>
    <p:extLst>
      <p:ext uri="{BB962C8B-B14F-4D97-AF65-F5344CB8AC3E}">
        <p14:creationId xmlns:p14="http://schemas.microsoft.com/office/powerpoint/2010/main" val="188796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linds(horizontal)">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linds(horizontal)">
                                      <p:cBhvr>
                                        <p:cTn id="45" dur="500"/>
                                        <p:tgtEl>
                                          <p:spTgt spid="25"/>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par>
                          <p:cTn id="50" fill="hold">
                            <p:stCondLst>
                              <p:cond delay="1000"/>
                            </p:stCondLst>
                            <p:childTnLst>
                              <p:par>
                                <p:cTn id="51" presetID="16" presetClass="entr" presetSubtype="21"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barn(inVertical)">
                                      <p:cBhvr>
                                        <p:cTn id="53" dur="500"/>
                                        <p:tgtEl>
                                          <p:spTgt spid="30"/>
                                        </p:tgtEl>
                                      </p:cBhvr>
                                    </p:animEffect>
                                  </p:childTnLst>
                                </p:cTn>
                              </p:par>
                            </p:childTnLst>
                          </p:cTn>
                        </p:par>
                        <p:par>
                          <p:cTn id="54" fill="hold">
                            <p:stCondLst>
                              <p:cond delay="1500"/>
                            </p:stCondLst>
                            <p:childTnLst>
                              <p:par>
                                <p:cTn id="55" presetID="16" presetClass="entr" presetSubtype="21"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arn(inVertical)">
                                      <p:cBhvr>
                                        <p:cTn id="57" dur="500"/>
                                        <p:tgtEl>
                                          <p:spTgt spid="3"/>
                                        </p:tgtEl>
                                      </p:cBhvr>
                                    </p:animEffect>
                                  </p:childTnLst>
                                </p:cTn>
                              </p:par>
                            </p:childTnLst>
                          </p:cTn>
                        </p:par>
                        <p:par>
                          <p:cTn id="58" fill="hold">
                            <p:stCondLst>
                              <p:cond delay="2000"/>
                            </p:stCondLst>
                            <p:childTnLst>
                              <p:par>
                                <p:cTn id="59" presetID="16" presetClass="entr" presetSubtype="21"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barn(inVertical)">
                                      <p:cBhvr>
                                        <p:cTn id="61" dur="500"/>
                                        <p:tgtEl>
                                          <p:spTgt spid="29"/>
                                        </p:tgtEl>
                                      </p:cBhvr>
                                    </p:animEffect>
                                  </p:childTnLst>
                                </p:cTn>
                              </p:par>
                            </p:childTnLst>
                          </p:cTn>
                        </p:par>
                        <p:par>
                          <p:cTn id="62" fill="hold">
                            <p:stCondLst>
                              <p:cond delay="2500"/>
                            </p:stCondLst>
                            <p:childTnLst>
                              <p:par>
                                <p:cTn id="63" presetID="4" presetClass="entr" presetSubtype="16" fill="hold"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box(in)">
                                      <p:cBhvr>
                                        <p:cTn id="65" dur="500"/>
                                        <p:tgtEl>
                                          <p:spTgt spid="21"/>
                                        </p:tgtEl>
                                      </p:cBhvr>
                                    </p:animEffect>
                                  </p:childTnLst>
                                </p:cTn>
                              </p:par>
                            </p:childTnLst>
                          </p:cTn>
                        </p:par>
                        <p:par>
                          <p:cTn id="66" fill="hold">
                            <p:stCondLst>
                              <p:cond delay="3000"/>
                            </p:stCondLst>
                            <p:childTnLst>
                              <p:par>
                                <p:cTn id="67" presetID="22" presetClass="entr" presetSubtype="8" fill="hold" grpId="0" nodeType="after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wipe(left)">
                                      <p:cBhvr>
                                        <p:cTn id="6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9" grpId="0"/>
      <p:bldP spid="24" grpId="0" autoUpdateAnimBg="0"/>
      <p:bldP spid="25" grpId="0" autoUpdateAnimBg="0"/>
      <p:bldP spid="4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197352" y="188640"/>
            <a:ext cx="861695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22.</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粒子在一维无限深方势阱中运动（势阱宽度为</a:t>
            </a:r>
            <a:r>
              <a:rPr lang="en-US" altLang="zh-CN" sz="2800" b="1" i="1" dirty="0" smtClean="0">
                <a:ea typeface="+mn-ea"/>
                <a:cs typeface="Times New Roman" panose="02020603050405020304" pitchFamily="18" charset="0"/>
              </a:rPr>
              <a:t>a</a:t>
            </a:r>
            <a:r>
              <a:rPr lang="zh-CN" altLang="en-US" sz="2800" b="1" dirty="0" smtClean="0">
                <a:ea typeface="+mn-ea"/>
                <a:cs typeface="Times New Roman" panose="02020603050405020304" pitchFamily="18" charset="0"/>
              </a:rPr>
              <a:t>），其波函数为                                                           </a:t>
            </a:r>
            <a:endParaRPr lang="en-US" altLang="zh-CN" sz="2800" b="1" dirty="0" smtClean="0">
              <a:ea typeface="+mn-ea"/>
              <a:cs typeface="Times New Roman" panose="02020603050405020304" pitchFamily="18" charset="0"/>
            </a:endParaRPr>
          </a:p>
          <a:p>
            <a:pPr eaLnBrk="1" hangingPunct="1">
              <a:lnSpc>
                <a:spcPct val="200000"/>
              </a:lnSpc>
            </a:pPr>
            <a:r>
              <a:rPr lang="zh-CN" altLang="en-US" sz="2800" b="1" dirty="0" smtClean="0">
                <a:ea typeface="+mn-ea"/>
                <a:cs typeface="Times New Roman" panose="02020603050405020304" pitchFamily="18" charset="0"/>
              </a:rPr>
              <a:t>粒子出现的概率最大的各个位置是</a:t>
            </a:r>
            <a:r>
              <a:rPr lang="en-US" altLang="zh-CN" sz="2800" b="1" i="1" dirty="0" smtClean="0">
                <a:ea typeface="+mn-ea"/>
                <a:cs typeface="Times New Roman" panose="02020603050405020304" pitchFamily="18" charset="0"/>
              </a:rPr>
              <a:t>x</a:t>
            </a:r>
            <a:r>
              <a:rPr lang="en-US" altLang="zh-CN" sz="2800" b="1" dirty="0" smtClean="0">
                <a:ea typeface="+mn-ea"/>
                <a:cs typeface="Times New Roman" panose="02020603050405020304" pitchFamily="18" charset="0"/>
              </a:rPr>
              <a:t>=__________________________.</a:t>
            </a:r>
            <a:endParaRPr lang="zh-CN" altLang="en-US" b="1" dirty="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33270685"/>
              </p:ext>
            </p:extLst>
          </p:nvPr>
        </p:nvGraphicFramePr>
        <p:xfrm>
          <a:off x="2268239" y="820316"/>
          <a:ext cx="5472113" cy="952500"/>
        </p:xfrm>
        <a:graphic>
          <a:graphicData uri="http://schemas.openxmlformats.org/presentationml/2006/ole">
            <mc:AlternateContent xmlns:mc="http://schemas.openxmlformats.org/markup-compatibility/2006">
              <mc:Choice xmlns:v="urn:schemas-microsoft-com:vml" Requires="v">
                <p:oleObj spid="_x0000_s61457" name="Equation" r:id="rId3" imgW="2552400" imgH="444240" progId="Equation.DSMT4">
                  <p:embed/>
                </p:oleObj>
              </mc:Choice>
              <mc:Fallback>
                <p:oleObj name="Equation" r:id="rId3" imgW="2552400" imgH="444240" progId="Equation.DSMT4">
                  <p:embed/>
                  <p:pic>
                    <p:nvPicPr>
                      <p:cNvPr id="0" name=""/>
                      <p:cNvPicPr/>
                      <p:nvPr/>
                    </p:nvPicPr>
                    <p:blipFill>
                      <a:blip r:embed="rId4"/>
                      <a:stretch>
                        <a:fillRect/>
                      </a:stretch>
                    </p:blipFill>
                    <p:spPr>
                      <a:xfrm>
                        <a:off x="2268239" y="820316"/>
                        <a:ext cx="5472113" cy="952500"/>
                      </a:xfrm>
                      <a:prstGeom prst="rect">
                        <a:avLst/>
                      </a:prstGeom>
                    </p:spPr>
                  </p:pic>
                </p:oleObj>
              </mc:Fallback>
            </mc:AlternateContent>
          </a:graphicData>
        </a:graphic>
      </p:graphicFrame>
      <p:sp>
        <p:nvSpPr>
          <p:cNvPr id="5" name="TextBox 4"/>
          <p:cNvSpPr txBox="1"/>
          <p:nvPr/>
        </p:nvSpPr>
        <p:spPr>
          <a:xfrm>
            <a:off x="2123728" y="2412177"/>
            <a:ext cx="1984839" cy="584775"/>
          </a:xfrm>
          <a:prstGeom prst="rect">
            <a:avLst/>
          </a:prstGeom>
          <a:noFill/>
        </p:spPr>
        <p:txBody>
          <a:bodyPr wrap="none" rtlCol="0">
            <a:spAutoFit/>
          </a:bodyPr>
          <a:lstStyle/>
          <a:p>
            <a:r>
              <a:rPr lang="en-US" altLang="zh-CN" sz="3200" b="1" i="1" dirty="0" smtClean="0">
                <a:solidFill>
                  <a:srgbClr val="FF0000"/>
                </a:solidFill>
                <a:latin typeface="Times New Roman" panose="02020603050405020304" pitchFamily="18" charset="0"/>
                <a:cs typeface="Times New Roman" panose="02020603050405020304" pitchFamily="18" charset="0"/>
              </a:rPr>
              <a:t>-a</a:t>
            </a:r>
            <a:r>
              <a:rPr lang="en-US" altLang="zh-CN" sz="3200" b="1" dirty="0" smtClean="0">
                <a:solidFill>
                  <a:srgbClr val="FF0000"/>
                </a:solidFill>
                <a:latin typeface="Times New Roman" panose="02020603050405020304" pitchFamily="18" charset="0"/>
                <a:cs typeface="Times New Roman" panose="02020603050405020304" pitchFamily="18" charset="0"/>
              </a:rPr>
              <a:t>/3, 0, </a:t>
            </a:r>
            <a:r>
              <a:rPr lang="en-US" altLang="zh-CN" sz="3200" b="1" i="1" dirty="0" smtClean="0">
                <a:solidFill>
                  <a:srgbClr val="FF0000"/>
                </a:solidFill>
                <a:latin typeface="Times New Roman" panose="02020603050405020304" pitchFamily="18" charset="0"/>
                <a:cs typeface="Times New Roman" panose="02020603050405020304" pitchFamily="18" charset="0"/>
              </a:rPr>
              <a:t>a</a:t>
            </a:r>
            <a:r>
              <a:rPr lang="en-US" altLang="zh-CN" sz="3200" b="1" dirty="0" smtClean="0">
                <a:solidFill>
                  <a:srgbClr val="FF0000"/>
                </a:solidFill>
                <a:latin typeface="Times New Roman" panose="02020603050405020304" pitchFamily="18" charset="0"/>
                <a:cs typeface="Times New Roman" panose="02020603050405020304" pitchFamily="18" charset="0"/>
              </a:rPr>
              <a:t>/3</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226316929"/>
              </p:ext>
            </p:extLst>
          </p:nvPr>
        </p:nvGraphicFramePr>
        <p:xfrm>
          <a:off x="2837251" y="3538927"/>
          <a:ext cx="2172510" cy="1019984"/>
        </p:xfrm>
        <a:graphic>
          <a:graphicData uri="http://schemas.openxmlformats.org/presentationml/2006/ole">
            <mc:AlternateContent xmlns:mc="http://schemas.openxmlformats.org/markup-compatibility/2006">
              <mc:Choice xmlns:v="urn:schemas-microsoft-com:vml" Requires="v">
                <p:oleObj spid="_x0000_s61458" name="Equation" r:id="rId5" imgW="838080" imgH="393480" progId="Equation.DSMT4">
                  <p:embed/>
                </p:oleObj>
              </mc:Choice>
              <mc:Fallback>
                <p:oleObj name="Equation" r:id="rId5" imgW="838080" imgH="393480" progId="Equation.DSMT4">
                  <p:embed/>
                  <p:pic>
                    <p:nvPicPr>
                      <p:cNvPr id="0" name="对象 1"/>
                      <p:cNvPicPr>
                        <a:picLocks noChangeAspect="1" noChangeArrowheads="1"/>
                      </p:cNvPicPr>
                      <p:nvPr/>
                    </p:nvPicPr>
                    <p:blipFill>
                      <a:blip r:embed="rId6"/>
                      <a:srcRect/>
                      <a:stretch>
                        <a:fillRect/>
                      </a:stretch>
                    </p:blipFill>
                    <p:spPr bwMode="auto">
                      <a:xfrm>
                        <a:off x="2837251" y="3538927"/>
                        <a:ext cx="2172510" cy="1019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381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197352" y="188640"/>
            <a:ext cx="861695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23.</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一质量为</a:t>
            </a:r>
            <a:r>
              <a:rPr lang="en-US" altLang="zh-CN" sz="2800" b="1" i="1" dirty="0" smtClean="0">
                <a:ea typeface="+mn-ea"/>
                <a:cs typeface="Times New Roman" panose="02020603050405020304" pitchFamily="18" charset="0"/>
              </a:rPr>
              <a:t>m</a:t>
            </a:r>
            <a:r>
              <a:rPr lang="zh-CN" altLang="en-US" sz="2800" b="1" dirty="0" smtClean="0">
                <a:ea typeface="+mn-ea"/>
                <a:cs typeface="Times New Roman" panose="02020603050405020304" pitchFamily="18" charset="0"/>
              </a:rPr>
              <a:t>的粒子被限制在宽度为</a:t>
            </a:r>
            <a:r>
              <a:rPr lang="en-US" altLang="zh-CN" sz="2800" b="1" i="1" dirty="0" smtClean="0">
                <a:ea typeface="+mn-ea"/>
                <a:cs typeface="Times New Roman" panose="02020603050405020304" pitchFamily="18" charset="0"/>
              </a:rPr>
              <a:t>a</a:t>
            </a:r>
            <a:r>
              <a:rPr lang="zh-CN" altLang="en-US" sz="2800" b="1" dirty="0" smtClean="0">
                <a:ea typeface="+mn-ea"/>
                <a:cs typeface="Times New Roman" panose="02020603050405020304" pitchFamily="18" charset="0"/>
              </a:rPr>
              <a:t>的一维无限深方势阱中</a:t>
            </a:r>
            <a:r>
              <a:rPr lang="en-US" altLang="zh-CN" sz="2800" b="1" dirty="0" smtClean="0">
                <a:ea typeface="+mn-ea"/>
                <a:cs typeface="Times New Roman" panose="02020603050405020304" pitchFamily="18" charset="0"/>
              </a:rPr>
              <a:t>(</a:t>
            </a:r>
            <a:r>
              <a:rPr lang="zh-CN" altLang="en-US" sz="2800" b="1" dirty="0" smtClean="0">
                <a:ea typeface="+mn-ea"/>
                <a:cs typeface="Times New Roman" panose="02020603050405020304" pitchFamily="18" charset="0"/>
              </a:rPr>
              <a:t>在</a:t>
            </a:r>
            <a:r>
              <a:rPr lang="en-US" altLang="zh-CN" sz="2800" b="1" dirty="0" smtClean="0">
                <a:ea typeface="+mn-ea"/>
                <a:cs typeface="Times New Roman" panose="02020603050405020304" pitchFamily="18" charset="0"/>
              </a:rPr>
              <a:t>0&lt;</a:t>
            </a:r>
            <a:r>
              <a:rPr lang="en-US" altLang="zh-CN" sz="2800" b="1" i="1" dirty="0" smtClean="0">
                <a:ea typeface="+mn-ea"/>
                <a:cs typeface="Times New Roman" panose="02020603050405020304" pitchFamily="18" charset="0"/>
              </a:rPr>
              <a:t>x</a:t>
            </a:r>
            <a:r>
              <a:rPr lang="en-US" altLang="zh-CN" sz="2800" b="1" dirty="0" smtClean="0">
                <a:ea typeface="+mn-ea"/>
                <a:cs typeface="Times New Roman" panose="02020603050405020304" pitchFamily="18" charset="0"/>
              </a:rPr>
              <a:t>&lt;</a:t>
            </a:r>
            <a:r>
              <a:rPr lang="en-US" altLang="zh-CN" sz="2800" b="1" i="1" dirty="0" smtClean="0">
                <a:ea typeface="+mn-ea"/>
                <a:cs typeface="Times New Roman" panose="02020603050405020304" pitchFamily="18" charset="0"/>
              </a:rPr>
              <a:t>a</a:t>
            </a:r>
            <a:r>
              <a:rPr lang="zh-CN" altLang="en-US" sz="2800" b="1" dirty="0" smtClean="0">
                <a:ea typeface="+mn-ea"/>
                <a:cs typeface="Times New Roman" panose="02020603050405020304" pitchFamily="18" charset="0"/>
              </a:rPr>
              <a:t>范围内，势能函数</a:t>
            </a:r>
            <a:r>
              <a:rPr lang="en-US" altLang="zh-CN" sz="2800" b="1" i="1" dirty="0" smtClean="0">
                <a:ea typeface="+mn-ea"/>
                <a:cs typeface="Times New Roman" panose="02020603050405020304" pitchFamily="18" charset="0"/>
              </a:rPr>
              <a:t>E</a:t>
            </a:r>
            <a:r>
              <a:rPr lang="en-US" altLang="zh-CN" sz="2800" b="1" i="1" baseline="-25000" dirty="0" smtClean="0">
                <a:ea typeface="+mn-ea"/>
                <a:cs typeface="Times New Roman" panose="02020603050405020304" pitchFamily="18" charset="0"/>
              </a:rPr>
              <a:t>p</a:t>
            </a:r>
            <a:r>
              <a:rPr lang="en-US" altLang="zh-CN" sz="2800" b="1" dirty="0" smtClean="0">
                <a:ea typeface="+mn-ea"/>
                <a:cs typeface="Times New Roman" panose="02020603050405020304" pitchFamily="18" charset="0"/>
              </a:rPr>
              <a:t>=0)</a:t>
            </a:r>
            <a:r>
              <a:rPr lang="zh-CN" altLang="en-US" sz="2800" b="1" dirty="0" smtClean="0">
                <a:ea typeface="+mn-ea"/>
                <a:cs typeface="Times New Roman" panose="02020603050405020304" pitchFamily="18" charset="0"/>
              </a:rPr>
              <a:t>，其基态所对应的量子数为</a:t>
            </a:r>
            <a:r>
              <a:rPr lang="en-US" altLang="zh-CN" sz="2800" b="1" i="1" dirty="0" smtClean="0">
                <a:ea typeface="+mn-ea"/>
                <a:cs typeface="Times New Roman" panose="02020603050405020304" pitchFamily="18" charset="0"/>
              </a:rPr>
              <a:t>n</a:t>
            </a:r>
            <a:r>
              <a:rPr lang="en-US" altLang="zh-CN" sz="2800" b="1"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。当该粒子处于量子数</a:t>
            </a:r>
            <a:r>
              <a:rPr lang="en-US" altLang="zh-CN" sz="2800" b="1" i="1" dirty="0" smtClean="0">
                <a:ea typeface="+mn-ea"/>
                <a:cs typeface="Times New Roman" panose="02020603050405020304" pitchFamily="18" charset="0"/>
              </a:rPr>
              <a:t>n</a:t>
            </a:r>
            <a:r>
              <a:rPr lang="en-US" altLang="zh-CN" sz="2800" b="1" dirty="0" smtClean="0">
                <a:ea typeface="+mn-ea"/>
                <a:cs typeface="Times New Roman" panose="02020603050405020304" pitchFamily="18" charset="0"/>
              </a:rPr>
              <a:t>=14</a:t>
            </a:r>
            <a:r>
              <a:rPr lang="zh-CN" altLang="en-US" sz="2800" b="1" dirty="0" smtClean="0">
                <a:ea typeface="+mn-ea"/>
                <a:cs typeface="Times New Roman" panose="02020603050405020304" pitchFamily="18" charset="0"/>
              </a:rPr>
              <a:t>的激发态，其概率密度最大的各点中，距离</a:t>
            </a:r>
            <a:r>
              <a:rPr lang="en-US" altLang="zh-CN" sz="2800" b="1" i="1" dirty="0" smtClean="0">
                <a:ea typeface="+mn-ea"/>
                <a:cs typeface="Times New Roman" panose="02020603050405020304" pitchFamily="18" charset="0"/>
              </a:rPr>
              <a:t>x</a:t>
            </a:r>
            <a:r>
              <a:rPr lang="en-US" altLang="zh-CN" sz="2800" b="1" dirty="0" smtClean="0">
                <a:ea typeface="+mn-ea"/>
                <a:cs typeface="Times New Roman" panose="02020603050405020304" pitchFamily="18" charset="0"/>
              </a:rPr>
              <a:t>=0</a:t>
            </a:r>
            <a:r>
              <a:rPr lang="zh-CN" altLang="en-US" sz="2800" b="1" dirty="0" smtClean="0">
                <a:ea typeface="+mn-ea"/>
                <a:cs typeface="Times New Roman" panose="02020603050405020304" pitchFamily="18" charset="0"/>
              </a:rPr>
              <a:t>最近的</a:t>
            </a:r>
            <a:endParaRPr lang="en-US" altLang="zh-CN" sz="2800" b="1" dirty="0" smtClean="0">
              <a:ea typeface="+mn-ea"/>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43394506"/>
              </p:ext>
            </p:extLst>
          </p:nvPr>
        </p:nvGraphicFramePr>
        <p:xfrm>
          <a:off x="730618" y="2950597"/>
          <a:ext cx="5301615" cy="1019810"/>
        </p:xfrm>
        <a:graphic>
          <a:graphicData uri="http://schemas.openxmlformats.org/presentationml/2006/ole">
            <mc:AlternateContent xmlns:mc="http://schemas.openxmlformats.org/markup-compatibility/2006">
              <mc:Choice xmlns:v="urn:schemas-microsoft-com:vml" Requires="v">
                <p:oleObj spid="_x0000_s62477" name="Equation" r:id="rId3" imgW="2247840" imgH="431640" progId="Equation.DSMT4">
                  <p:embed/>
                </p:oleObj>
              </mc:Choice>
              <mc:Fallback>
                <p:oleObj name="Equation" r:id="rId3" imgW="2247840" imgH="431640" progId="Equation.DSMT4">
                  <p:embed/>
                  <p:pic>
                    <p:nvPicPr>
                      <p:cNvPr id="0" name=""/>
                      <p:cNvPicPr>
                        <a:picLocks noChangeAspect="1" noChangeArrowheads="1"/>
                      </p:cNvPicPr>
                      <p:nvPr/>
                    </p:nvPicPr>
                    <p:blipFill>
                      <a:blip r:embed="rId4"/>
                      <a:srcRect/>
                      <a:stretch>
                        <a:fillRect/>
                      </a:stretch>
                    </p:blipFill>
                    <p:spPr bwMode="auto">
                      <a:xfrm>
                        <a:off x="730618" y="2950597"/>
                        <a:ext cx="5301615" cy="101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Box 5"/>
          <p:cNvSpPr txBox="1">
            <a:spLocks noChangeArrowheads="1"/>
          </p:cNvSpPr>
          <p:nvPr/>
        </p:nvSpPr>
        <p:spPr bwMode="auto">
          <a:xfrm>
            <a:off x="7308304" y="5120317"/>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D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968074027"/>
              </p:ext>
            </p:extLst>
          </p:nvPr>
        </p:nvGraphicFramePr>
        <p:xfrm>
          <a:off x="1587798" y="4769931"/>
          <a:ext cx="3054192" cy="1047750"/>
        </p:xfrm>
        <a:graphic>
          <a:graphicData uri="http://schemas.openxmlformats.org/presentationml/2006/ole">
            <mc:AlternateContent xmlns:mc="http://schemas.openxmlformats.org/markup-compatibility/2006">
              <mc:Choice xmlns:v="urn:schemas-microsoft-com:vml" Requires="v">
                <p:oleObj spid="_x0000_s62478" name="Equation" r:id="rId5" imgW="1295280" imgH="444240" progId="Equation.DSMT4">
                  <p:embed/>
                </p:oleObj>
              </mc:Choice>
              <mc:Fallback>
                <p:oleObj name="Equation" r:id="rId5" imgW="1295280" imgH="444240" progId="Equation.DSMT4">
                  <p:embed/>
                  <p:pic>
                    <p:nvPicPr>
                      <p:cNvPr id="0" name="对象 1"/>
                      <p:cNvPicPr>
                        <a:picLocks noChangeAspect="1" noChangeArrowheads="1"/>
                      </p:cNvPicPr>
                      <p:nvPr/>
                    </p:nvPicPr>
                    <p:blipFill>
                      <a:blip r:embed="rId6"/>
                      <a:srcRect/>
                      <a:stretch>
                        <a:fillRect/>
                      </a:stretch>
                    </p:blipFill>
                    <p:spPr bwMode="auto">
                      <a:xfrm>
                        <a:off x="1587798" y="4769931"/>
                        <a:ext cx="3054192"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6316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
                                        </p:tgtEl>
                                        <p:attrNameLst>
                                          <p:attrName>style.visibility</p:attrName>
                                        </p:attrNameLst>
                                      </p:cBhvr>
                                      <p:to>
                                        <p:strVal val="visible"/>
                                      </p:to>
                                    </p:set>
                                    <p:animEffect transition="in" filter="wipe(left)">
                                      <p:cBhvr>
                                        <p:cTn id="12" dur="75"/>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197352" y="188640"/>
            <a:ext cx="86169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24.</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当氢原子处于角量子数为</a:t>
            </a:r>
            <a:r>
              <a:rPr lang="en-US" altLang="zh-CN" sz="2800" b="1" i="1" dirty="0" smtClean="0">
                <a:ea typeface="+mn-ea"/>
                <a:cs typeface="Times New Roman" panose="02020603050405020304" pitchFamily="18" charset="0"/>
              </a:rPr>
              <a:t>l</a:t>
            </a:r>
            <a:r>
              <a:rPr lang="en-US" altLang="zh-CN" sz="2800" b="1"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的激发态时，电子轨道角动量的大小为</a:t>
            </a:r>
            <a:r>
              <a:rPr lang="en-US" altLang="zh-CN" sz="2800" b="1" dirty="0" smtClean="0">
                <a:ea typeface="+mn-ea"/>
                <a:cs typeface="Times New Roman" panose="02020603050405020304" pitchFamily="18" charset="0"/>
              </a:rPr>
              <a:t>________</a:t>
            </a:r>
            <a:r>
              <a:rPr lang="zh-CN" altLang="en-US" sz="2800" b="1" dirty="0" smtClean="0">
                <a:ea typeface="+mn-ea"/>
                <a:cs typeface="Times New Roman" panose="02020603050405020304" pitchFamily="18" charset="0"/>
              </a:rPr>
              <a:t>，这一轨道角动量在任意方向的分量的可能取值为</a:t>
            </a:r>
            <a:r>
              <a:rPr lang="en-US" altLang="zh-CN" sz="2800" b="1" dirty="0" smtClean="0">
                <a:ea typeface="+mn-ea"/>
                <a:cs typeface="Times New Roman" panose="02020603050405020304" pitchFamily="18" charset="0"/>
              </a:rPr>
              <a:t>_____________.</a:t>
            </a:r>
            <a:endParaRPr lang="zh-CN" altLang="en-US" b="1" dirty="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77161721"/>
              </p:ext>
            </p:extLst>
          </p:nvPr>
        </p:nvGraphicFramePr>
        <p:xfrm>
          <a:off x="3347864" y="836712"/>
          <a:ext cx="869630" cy="615988"/>
        </p:xfrm>
        <a:graphic>
          <a:graphicData uri="http://schemas.openxmlformats.org/presentationml/2006/ole">
            <mc:AlternateContent xmlns:mc="http://schemas.openxmlformats.org/markup-compatibility/2006">
              <mc:Choice xmlns:v="urn:schemas-microsoft-com:vml" Requires="v">
                <p:oleObj spid="_x0000_s66581" name="Equation" r:id="rId3" imgW="304560" imgH="215640" progId="Equation.DSMT4">
                  <p:embed/>
                </p:oleObj>
              </mc:Choice>
              <mc:Fallback>
                <p:oleObj name="Equation" r:id="rId3" imgW="304560" imgH="215640" progId="Equation.DSMT4">
                  <p:embed/>
                  <p:pic>
                    <p:nvPicPr>
                      <p:cNvPr id="0" name=""/>
                      <p:cNvPicPr/>
                      <p:nvPr/>
                    </p:nvPicPr>
                    <p:blipFill>
                      <a:blip r:embed="rId4"/>
                      <a:stretch>
                        <a:fillRect/>
                      </a:stretch>
                    </p:blipFill>
                    <p:spPr>
                      <a:xfrm>
                        <a:off x="3347864" y="836712"/>
                        <a:ext cx="869630" cy="615988"/>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99014664"/>
              </p:ext>
            </p:extLst>
          </p:nvPr>
        </p:nvGraphicFramePr>
        <p:xfrm>
          <a:off x="4587875" y="1619250"/>
          <a:ext cx="1270000" cy="542925"/>
        </p:xfrm>
        <a:graphic>
          <a:graphicData uri="http://schemas.openxmlformats.org/presentationml/2006/ole">
            <mc:AlternateContent xmlns:mc="http://schemas.openxmlformats.org/markup-compatibility/2006">
              <mc:Choice xmlns:v="urn:schemas-microsoft-com:vml" Requires="v">
                <p:oleObj spid="_x0000_s66582" name="Equation" r:id="rId5" imgW="444240" imgH="190440" progId="Equation.DSMT4">
                  <p:embed/>
                </p:oleObj>
              </mc:Choice>
              <mc:Fallback>
                <p:oleObj name="Equation" r:id="rId5" imgW="444240" imgH="190440" progId="Equation.DSMT4">
                  <p:embed/>
                  <p:pic>
                    <p:nvPicPr>
                      <p:cNvPr id="0" name="对象 1"/>
                      <p:cNvPicPr>
                        <a:picLocks noChangeAspect="1" noChangeArrowheads="1"/>
                      </p:cNvPicPr>
                      <p:nvPr/>
                    </p:nvPicPr>
                    <p:blipFill>
                      <a:blip r:embed="rId6"/>
                      <a:srcRect/>
                      <a:stretch>
                        <a:fillRect/>
                      </a:stretch>
                    </p:blipFill>
                    <p:spPr bwMode="auto">
                      <a:xfrm>
                        <a:off x="4587875" y="1619250"/>
                        <a:ext cx="1270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91211532"/>
              </p:ext>
            </p:extLst>
          </p:nvPr>
        </p:nvGraphicFramePr>
        <p:xfrm>
          <a:off x="1403648" y="2564904"/>
          <a:ext cx="2411413" cy="954087"/>
        </p:xfrm>
        <a:graphic>
          <a:graphicData uri="http://schemas.openxmlformats.org/presentationml/2006/ole">
            <mc:AlternateContent xmlns:mc="http://schemas.openxmlformats.org/markup-compatibility/2006">
              <mc:Choice xmlns:v="urn:schemas-microsoft-com:vml" Requires="v">
                <p:oleObj spid="_x0000_s66583" name="Equation" r:id="rId7" imgW="922126" imgH="358128" progId="Equation.3">
                  <p:embed/>
                </p:oleObj>
              </mc:Choice>
              <mc:Fallback>
                <p:oleObj name="Equation" r:id="rId7" imgW="922126" imgH="358128"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2564904"/>
                        <a:ext cx="2411413" cy="954087"/>
                      </a:xfrm>
                      <a:prstGeom prst="rect">
                        <a:avLst/>
                      </a:prstGeom>
                      <a:noFill/>
                      <a:ln w="9525">
                        <a:noFill/>
                        <a:miter lim="800000"/>
                        <a:headEnd/>
                        <a:tailEnd/>
                      </a:ln>
                    </p:spPr>
                  </p:pic>
                </p:oleObj>
              </mc:Fallback>
            </mc:AlternateContent>
          </a:graphicData>
        </a:graphic>
      </p:graphicFrame>
      <p:grpSp>
        <p:nvGrpSpPr>
          <p:cNvPr id="10" name="组合 9"/>
          <p:cNvGrpSpPr/>
          <p:nvPr/>
        </p:nvGrpSpPr>
        <p:grpSpPr>
          <a:xfrm>
            <a:off x="1475656" y="4149080"/>
            <a:ext cx="4996774" cy="896216"/>
            <a:chOff x="1331640" y="4149080"/>
            <a:chExt cx="4996774" cy="896216"/>
          </a:xfrm>
        </p:grpSpPr>
        <p:graphicFrame>
          <p:nvGraphicFramePr>
            <p:cNvPr id="6" name="Object 3"/>
            <p:cNvGraphicFramePr>
              <a:graphicFrameLocks noChangeAspect="1"/>
            </p:cNvGraphicFramePr>
            <p:nvPr>
              <p:extLst>
                <p:ext uri="{D42A27DB-BD31-4B8C-83A1-F6EECF244321}">
                  <p14:modId xmlns:p14="http://schemas.microsoft.com/office/powerpoint/2010/main" val="3981166941"/>
                </p:ext>
              </p:extLst>
            </p:nvPr>
          </p:nvGraphicFramePr>
          <p:xfrm>
            <a:off x="1331640" y="4149080"/>
            <a:ext cx="1555750" cy="896216"/>
          </p:xfrm>
          <a:graphic>
            <a:graphicData uri="http://schemas.openxmlformats.org/presentationml/2006/ole">
              <mc:AlternateContent xmlns:mc="http://schemas.openxmlformats.org/markup-compatibility/2006">
                <mc:Choice xmlns:v="urn:schemas-microsoft-com:vml" Requires="v">
                  <p:oleObj spid="_x0000_s66584" name="Equation" r:id="rId9" imgW="711000" imgH="393480" progId="Equation.3">
                    <p:embed/>
                  </p:oleObj>
                </mc:Choice>
                <mc:Fallback>
                  <p:oleObj name="Equation" r:id="rId9" imgW="71100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640" y="4149080"/>
                          <a:ext cx="1555750" cy="896216"/>
                        </a:xfrm>
                        <a:prstGeom prst="rect">
                          <a:avLst/>
                        </a:prstGeom>
                        <a:noFill/>
                        <a:ln>
                          <a:noFill/>
                        </a:ln>
                        <a:effectLst/>
                      </p:spPr>
                    </p:pic>
                  </p:oleObj>
                </mc:Fallback>
              </mc:AlternateContent>
            </a:graphicData>
          </a:graphic>
        </p:graphicFrame>
        <p:graphicFrame>
          <p:nvGraphicFramePr>
            <p:cNvPr id="9" name="Object 16"/>
            <p:cNvGraphicFramePr>
              <a:graphicFrameLocks noChangeAspect="1"/>
            </p:cNvGraphicFramePr>
            <p:nvPr>
              <p:extLst>
                <p:ext uri="{D42A27DB-BD31-4B8C-83A1-F6EECF244321}">
                  <p14:modId xmlns:p14="http://schemas.microsoft.com/office/powerpoint/2010/main" val="2926504092"/>
                </p:ext>
              </p:extLst>
            </p:nvPr>
          </p:nvGraphicFramePr>
          <p:xfrm>
            <a:off x="3270353" y="4353447"/>
            <a:ext cx="3058061" cy="548432"/>
          </p:xfrm>
          <a:graphic>
            <a:graphicData uri="http://schemas.openxmlformats.org/presentationml/2006/ole">
              <mc:AlternateContent xmlns:mc="http://schemas.openxmlformats.org/markup-compatibility/2006">
                <mc:Choice xmlns:v="urn:schemas-microsoft-com:vml" Requires="v">
                  <p:oleObj spid="_x0000_s66585" name="Equation" r:id="rId11" imgW="1168200" imgH="228600" progId="Equation.3">
                    <p:embed/>
                  </p:oleObj>
                </mc:Choice>
                <mc:Fallback>
                  <p:oleObj name="Equation" r:id="rId11" imgW="11682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0353" y="4353447"/>
                          <a:ext cx="3058061" cy="548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25291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7092280" y="5282982"/>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C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sp>
        <p:nvSpPr>
          <p:cNvPr id="4" name="Text Box 289"/>
          <p:cNvSpPr txBox="1">
            <a:spLocks noChangeArrowheads="1"/>
          </p:cNvSpPr>
          <p:nvPr/>
        </p:nvSpPr>
        <p:spPr bwMode="auto">
          <a:xfrm>
            <a:off x="251520" y="100950"/>
            <a:ext cx="8616950"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25.</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下列各组量子数中，哪一组不可以描述氢原子中电子的状态？</a:t>
            </a:r>
            <a:endParaRPr lang="zh-CN" altLang="en-US" b="1" dirty="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92491515"/>
              </p:ext>
            </p:extLst>
          </p:nvPr>
        </p:nvGraphicFramePr>
        <p:xfrm>
          <a:off x="486976" y="1412776"/>
          <a:ext cx="4821237" cy="3771901"/>
        </p:xfrm>
        <a:graphic>
          <a:graphicData uri="http://schemas.openxmlformats.org/presentationml/2006/ole">
            <mc:AlternateContent xmlns:mc="http://schemas.openxmlformats.org/markup-compatibility/2006">
              <mc:Choice xmlns:v="urn:schemas-microsoft-com:vml" Requires="v">
                <p:oleObj spid="_x0000_s63496" name="Equation" r:id="rId3" imgW="2044440" imgH="1600200" progId="Equation.DSMT4">
                  <p:embed/>
                </p:oleObj>
              </mc:Choice>
              <mc:Fallback>
                <p:oleObj name="Equation" r:id="rId3" imgW="2044440" imgH="1600200" progId="Equation.DSMT4">
                  <p:embed/>
                  <p:pic>
                    <p:nvPicPr>
                      <p:cNvPr id="0" name=""/>
                      <p:cNvPicPr>
                        <a:picLocks noChangeAspect="1" noChangeArrowheads="1"/>
                      </p:cNvPicPr>
                      <p:nvPr/>
                    </p:nvPicPr>
                    <p:blipFill>
                      <a:blip r:embed="rId4"/>
                      <a:srcRect/>
                      <a:stretch>
                        <a:fillRect/>
                      </a:stretch>
                    </p:blipFill>
                    <p:spPr bwMode="auto">
                      <a:xfrm>
                        <a:off x="486976" y="1412776"/>
                        <a:ext cx="4821237" cy="3771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6459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75"/>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2048" y="908720"/>
            <a:ext cx="8460432" cy="3970318"/>
          </a:xfrm>
          <a:prstGeom prst="rect">
            <a:avLst/>
          </a:prstGeom>
        </p:spPr>
        <p:txBody>
          <a:bodyPr wrap="square">
            <a:spAutoFit/>
          </a:bodyPr>
          <a:lstStyle/>
          <a:p>
            <a:pPr>
              <a:lnSpc>
                <a:spcPct val="150000"/>
              </a:lnSpc>
            </a:pPr>
            <a:r>
              <a:rPr lang="en-US" altLang="zh-CN" sz="2800" b="1" dirty="0" smtClean="0">
                <a:solidFill>
                  <a:srgbClr val="C00000"/>
                </a:solidFill>
              </a:rPr>
              <a:t>26.</a:t>
            </a:r>
            <a:r>
              <a:rPr lang="zh-CN" altLang="en-US" sz="2800" b="1" dirty="0" smtClean="0">
                <a:solidFill>
                  <a:srgbClr val="C00000"/>
                </a:solidFill>
              </a:rPr>
              <a:t> </a:t>
            </a:r>
            <a:r>
              <a:rPr lang="zh-CN" altLang="en-US" sz="2800" b="1" dirty="0" smtClean="0"/>
              <a:t>直接证实</a:t>
            </a:r>
            <a:r>
              <a:rPr lang="zh-CN" altLang="en-US" sz="2800" b="1" dirty="0"/>
              <a:t>了电子自旋存在的最早的实验之一</a:t>
            </a:r>
            <a:r>
              <a:rPr lang="zh-CN" altLang="en-US" sz="2800" b="1" dirty="0" smtClean="0"/>
              <a:t>是</a:t>
            </a:r>
            <a:endParaRPr lang="zh-CN" altLang="en-US" sz="2800" b="1" dirty="0"/>
          </a:p>
          <a:p>
            <a:pPr>
              <a:lnSpc>
                <a:spcPct val="150000"/>
              </a:lnSpc>
            </a:pPr>
            <a:r>
              <a:rPr lang="en-US" altLang="zh-CN" sz="2800" b="1" dirty="0"/>
              <a:t>(A) </a:t>
            </a:r>
            <a:r>
              <a:rPr lang="zh-CN" altLang="en-US" sz="2800" b="1" dirty="0"/>
              <a:t>弗兰克</a:t>
            </a:r>
            <a:r>
              <a:rPr lang="en-US" altLang="zh-CN" sz="2800" b="1" dirty="0"/>
              <a:t>-</a:t>
            </a:r>
            <a:r>
              <a:rPr lang="zh-CN" altLang="en-US" sz="2800" b="1" dirty="0"/>
              <a:t>赫兹实验</a:t>
            </a:r>
          </a:p>
          <a:p>
            <a:pPr>
              <a:lnSpc>
                <a:spcPct val="150000"/>
              </a:lnSpc>
            </a:pPr>
            <a:r>
              <a:rPr lang="en-US" altLang="zh-CN" sz="2800" b="1" dirty="0" smtClean="0"/>
              <a:t>(</a:t>
            </a:r>
            <a:r>
              <a:rPr lang="en-US" altLang="zh-CN" sz="2800" b="1" dirty="0"/>
              <a:t>B) </a:t>
            </a:r>
            <a:r>
              <a:rPr lang="zh-CN" altLang="en-US" sz="2800" b="1" dirty="0"/>
              <a:t>戴维逊</a:t>
            </a:r>
            <a:r>
              <a:rPr lang="en-US" altLang="zh-CN" sz="2800" b="1" dirty="0"/>
              <a:t>—</a:t>
            </a:r>
            <a:r>
              <a:rPr lang="zh-CN" altLang="en-US" sz="2800" b="1" dirty="0"/>
              <a:t>革末实验</a:t>
            </a:r>
          </a:p>
          <a:p>
            <a:pPr>
              <a:lnSpc>
                <a:spcPct val="150000"/>
              </a:lnSpc>
            </a:pPr>
            <a:r>
              <a:rPr lang="en-US" altLang="zh-CN" sz="2800" b="1" dirty="0" smtClean="0"/>
              <a:t>(</a:t>
            </a:r>
            <a:r>
              <a:rPr lang="en-US" altLang="zh-CN" sz="2800" b="1" dirty="0"/>
              <a:t>C) G.P.</a:t>
            </a:r>
            <a:r>
              <a:rPr lang="zh-CN" altLang="en-US" sz="2800" b="1" dirty="0"/>
              <a:t>汤姆孙实验</a:t>
            </a:r>
          </a:p>
          <a:p>
            <a:pPr>
              <a:lnSpc>
                <a:spcPct val="150000"/>
              </a:lnSpc>
            </a:pPr>
            <a:r>
              <a:rPr lang="en-US" altLang="zh-CN" sz="2800" b="1" dirty="0" smtClean="0"/>
              <a:t>(</a:t>
            </a:r>
            <a:r>
              <a:rPr lang="en-US" altLang="zh-CN" sz="2800" b="1" dirty="0"/>
              <a:t>D) </a:t>
            </a:r>
            <a:r>
              <a:rPr lang="zh-CN" altLang="en-US" sz="2800" b="1" dirty="0" smtClean="0"/>
              <a:t>斯</a:t>
            </a:r>
            <a:r>
              <a:rPr lang="zh-CN" altLang="en-US" sz="2800" b="1" dirty="0"/>
              <a:t>特恩</a:t>
            </a:r>
            <a:r>
              <a:rPr lang="en-US" altLang="zh-CN" sz="2800" b="1" dirty="0" smtClean="0"/>
              <a:t>—</a:t>
            </a:r>
            <a:r>
              <a:rPr lang="zh-CN" altLang="en-US" sz="2800" b="1" dirty="0"/>
              <a:t>格</a:t>
            </a:r>
            <a:r>
              <a:rPr lang="zh-CN" altLang="en-US" sz="2800" b="1" dirty="0" smtClean="0"/>
              <a:t>拉赫</a:t>
            </a:r>
            <a:r>
              <a:rPr lang="zh-CN" altLang="en-US" sz="2800" b="1" dirty="0"/>
              <a:t>实验</a:t>
            </a:r>
          </a:p>
          <a:p>
            <a:pPr>
              <a:lnSpc>
                <a:spcPct val="150000"/>
              </a:lnSpc>
            </a:pPr>
            <a:r>
              <a:rPr lang="zh-CN" altLang="en-US" sz="2800" b="1" dirty="0"/>
              <a:t> </a:t>
            </a:r>
          </a:p>
        </p:txBody>
      </p:sp>
      <p:sp>
        <p:nvSpPr>
          <p:cNvPr id="4" name="Text Box 5"/>
          <p:cNvSpPr txBox="1">
            <a:spLocks noChangeArrowheads="1"/>
          </p:cNvSpPr>
          <p:nvPr/>
        </p:nvSpPr>
        <p:spPr bwMode="auto">
          <a:xfrm>
            <a:off x="7308304" y="5120317"/>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D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3869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75"/>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197352" y="188640"/>
            <a:ext cx="86169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27.</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以波长为</a:t>
            </a:r>
            <a:r>
              <a:rPr lang="en-US" altLang="zh-CN" sz="2800" b="1" dirty="0" smtClean="0">
                <a:latin typeface="Times New Roman"/>
                <a:ea typeface="+mn-ea"/>
                <a:cs typeface="Times New Roman" panose="02020603050405020304" pitchFamily="18" charset="0"/>
              </a:rPr>
              <a:t>λ=0.2</a:t>
            </a:r>
            <a:r>
              <a:rPr lang="el-GR" altLang="zh-CN" sz="2800" b="1" dirty="0" smtClean="0">
                <a:latin typeface="Times New Roman"/>
                <a:ea typeface="+mn-ea"/>
                <a:cs typeface="Times New Roman" panose="02020603050405020304" pitchFamily="18" charset="0"/>
              </a:rPr>
              <a:t>μ</a:t>
            </a:r>
            <a:r>
              <a:rPr lang="en-US" altLang="zh-CN" sz="2800" b="1" dirty="0" smtClean="0">
                <a:latin typeface="Times New Roman"/>
                <a:ea typeface="+mn-ea"/>
                <a:cs typeface="Times New Roman" panose="02020603050405020304" pitchFamily="18" charset="0"/>
              </a:rPr>
              <a:t>m</a:t>
            </a:r>
            <a:r>
              <a:rPr lang="zh-CN" altLang="en-US" sz="2800" b="1" dirty="0" smtClean="0">
                <a:latin typeface="Times New Roman"/>
                <a:ea typeface="+mn-ea"/>
                <a:cs typeface="Times New Roman" panose="02020603050405020304" pitchFamily="18" charset="0"/>
              </a:rPr>
              <a:t>的电磁波照射一铜球，铜球能放出电子。现将此铜球充电，试求：铜球的电势达到多高时不再放出电子？</a:t>
            </a:r>
            <a:r>
              <a:rPr lang="en-US" altLang="zh-CN" sz="2800" b="1" dirty="0" smtClean="0">
                <a:latin typeface="Times New Roman"/>
                <a:ea typeface="+mn-ea"/>
                <a:cs typeface="Times New Roman" panose="02020603050405020304" pitchFamily="18" charset="0"/>
              </a:rPr>
              <a:t>(</a:t>
            </a:r>
            <a:r>
              <a:rPr lang="zh-CN" altLang="en-US" sz="2800" b="1" dirty="0" smtClean="0">
                <a:latin typeface="Times New Roman"/>
                <a:ea typeface="+mn-ea"/>
                <a:cs typeface="Times New Roman" panose="02020603050405020304" pitchFamily="18" charset="0"/>
              </a:rPr>
              <a:t>铜的逸出功</a:t>
            </a:r>
            <a:r>
              <a:rPr lang="en-US" altLang="zh-CN" sz="2800" b="1" dirty="0" smtClean="0">
                <a:latin typeface="Times New Roman"/>
                <a:ea typeface="+mn-ea"/>
                <a:cs typeface="Times New Roman" panose="02020603050405020304" pitchFamily="18" charset="0"/>
              </a:rPr>
              <a:t>W=4.1eV)</a:t>
            </a:r>
            <a:endParaRPr lang="zh-CN" altLang="en-US" b="1" dirty="0">
              <a:ea typeface="+mn-ea"/>
              <a:cs typeface="Times New Roman" panose="02020603050405020304" pitchFamily="18" charset="0"/>
            </a:endParaRPr>
          </a:p>
        </p:txBody>
      </p:sp>
      <p:grpSp>
        <p:nvGrpSpPr>
          <p:cNvPr id="5" name="Group 1027"/>
          <p:cNvGrpSpPr>
            <a:grpSpLocks/>
          </p:cNvGrpSpPr>
          <p:nvPr/>
        </p:nvGrpSpPr>
        <p:grpSpPr bwMode="auto">
          <a:xfrm>
            <a:off x="6094706" y="2290720"/>
            <a:ext cx="2794262" cy="4292785"/>
            <a:chOff x="3840" y="576"/>
            <a:chExt cx="1776" cy="2400"/>
          </a:xfrm>
        </p:grpSpPr>
        <p:sp>
          <p:nvSpPr>
            <p:cNvPr id="7" name="AutoShape 1029"/>
            <p:cNvSpPr>
              <a:spLocks noChangeArrowheads="1"/>
            </p:cNvSpPr>
            <p:nvPr/>
          </p:nvSpPr>
          <p:spPr bwMode="auto">
            <a:xfrm>
              <a:off x="4128" y="720"/>
              <a:ext cx="960" cy="432"/>
            </a:xfrm>
            <a:prstGeom prst="roundRect">
              <a:avLst>
                <a:gd name="adj" fmla="val 50000"/>
              </a:avLst>
            </a:prstGeom>
            <a:gradFill rotWithShape="0">
              <a:gsLst>
                <a:gs pos="0">
                  <a:srgbClr val="CCECFF"/>
                </a:gs>
                <a:gs pos="50000">
                  <a:srgbClr val="CCECFF">
                    <a:gamma/>
                    <a:tint val="10196"/>
                    <a:invGamma/>
                  </a:srgbClr>
                </a:gs>
                <a:gs pos="100000">
                  <a:srgbClr val="CCECFF"/>
                </a:gs>
              </a:gsLst>
              <a:lin ang="5400000" scaled="1"/>
            </a:gradFill>
            <a:ln w="28575">
              <a:solidFill>
                <a:srgbClr val="3366FF"/>
              </a:solidFill>
              <a:round/>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1030"/>
            <p:cNvSpPr>
              <a:spLocks noChangeArrowheads="1"/>
            </p:cNvSpPr>
            <p:nvPr/>
          </p:nvSpPr>
          <p:spPr bwMode="auto">
            <a:xfrm rot="-5418219">
              <a:off x="4272" y="767"/>
              <a:ext cx="336" cy="336"/>
            </a:xfrm>
            <a:custGeom>
              <a:avLst/>
              <a:gdLst>
                <a:gd name="G0" fmla="+- 8818 0 0"/>
                <a:gd name="G1" fmla="+- -10761543 0 0"/>
                <a:gd name="G2" fmla="+- 0 0 -10761543"/>
                <a:gd name="T0" fmla="*/ 0 256 1"/>
                <a:gd name="T1" fmla="*/ 180 256 1"/>
                <a:gd name="G3" fmla="+- -10761543 T0 T1"/>
                <a:gd name="T2" fmla="*/ 0 256 1"/>
                <a:gd name="T3" fmla="*/ 90 256 1"/>
                <a:gd name="G4" fmla="+- -10761543 T2 T3"/>
                <a:gd name="G5" fmla="*/ G4 2 1"/>
                <a:gd name="T4" fmla="*/ 90 256 1"/>
                <a:gd name="T5" fmla="*/ 0 256 1"/>
                <a:gd name="G6" fmla="+- -10761543 T4 T5"/>
                <a:gd name="G7" fmla="*/ G6 2 1"/>
                <a:gd name="G8" fmla="abs -10761543"/>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818"/>
                <a:gd name="G18" fmla="*/ 8818 1 2"/>
                <a:gd name="G19" fmla="+- G18 5400 0"/>
                <a:gd name="G20" fmla="cos G19 -10761543"/>
                <a:gd name="G21" fmla="sin G19 -10761543"/>
                <a:gd name="G22" fmla="+- G20 10800 0"/>
                <a:gd name="G23" fmla="+- G21 10800 0"/>
                <a:gd name="G24" fmla="+- 10800 0 G20"/>
                <a:gd name="G25" fmla="+- 8818 10800 0"/>
                <a:gd name="G26" fmla="?: G9 G17 G25"/>
                <a:gd name="G27" fmla="?: G9 0 21600"/>
                <a:gd name="G28" fmla="cos 10800 -10761543"/>
                <a:gd name="G29" fmla="sin 10800 -10761543"/>
                <a:gd name="G30" fmla="sin 8818 -10761543"/>
                <a:gd name="G31" fmla="+- G28 10800 0"/>
                <a:gd name="G32" fmla="+- G29 10800 0"/>
                <a:gd name="G33" fmla="+- G30 10800 0"/>
                <a:gd name="G34" fmla="?: G4 0 G31"/>
                <a:gd name="G35" fmla="?: -10761543 G34 0"/>
                <a:gd name="G36" fmla="?: G6 G35 G31"/>
                <a:gd name="G37" fmla="+- 21600 0 G36"/>
                <a:gd name="G38" fmla="?: G4 0 G33"/>
                <a:gd name="G39" fmla="?: -10761543 G38 G32"/>
                <a:gd name="G40" fmla="?: G6 G39 0"/>
                <a:gd name="G41" fmla="?: G4 G32 21600"/>
                <a:gd name="G42" fmla="?: G6 G41 G33"/>
                <a:gd name="T12" fmla="*/ 10800 w 21600"/>
                <a:gd name="T13" fmla="*/ 0 h 21600"/>
                <a:gd name="T14" fmla="*/ 1361 w 21600"/>
                <a:gd name="T15" fmla="*/ 8130 h 21600"/>
                <a:gd name="T16" fmla="*/ 10800 w 21600"/>
                <a:gd name="T17" fmla="*/ 1982 h 21600"/>
                <a:gd name="T18" fmla="*/ 20239 w 21600"/>
                <a:gd name="T19" fmla="*/ 813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314" y="8400"/>
                  </a:moveTo>
                  <a:cubicBezTo>
                    <a:pt x="3388" y="4603"/>
                    <a:pt x="6854" y="1981"/>
                    <a:pt x="10800" y="1982"/>
                  </a:cubicBezTo>
                  <a:cubicBezTo>
                    <a:pt x="14745" y="1982"/>
                    <a:pt x="18211" y="4603"/>
                    <a:pt x="19285" y="8400"/>
                  </a:cubicBezTo>
                  <a:lnTo>
                    <a:pt x="21192" y="7860"/>
                  </a:lnTo>
                  <a:cubicBezTo>
                    <a:pt x="19877" y="3210"/>
                    <a:pt x="15632" y="-1"/>
                    <a:pt x="10799" y="0"/>
                  </a:cubicBezTo>
                  <a:cubicBezTo>
                    <a:pt x="5967" y="0"/>
                    <a:pt x="1722" y="3210"/>
                    <a:pt x="407" y="7860"/>
                  </a:cubicBezTo>
                  <a:close/>
                </a:path>
              </a:pathLst>
            </a:cu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 name="Line 1031"/>
            <p:cNvSpPr>
              <a:spLocks noChangeShapeType="1"/>
            </p:cNvSpPr>
            <p:nvPr/>
          </p:nvSpPr>
          <p:spPr bwMode="auto">
            <a:xfrm>
              <a:off x="3840" y="960"/>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 name="Rectangle 1032"/>
            <p:cNvSpPr>
              <a:spLocks noChangeArrowheads="1"/>
            </p:cNvSpPr>
            <p:nvPr/>
          </p:nvSpPr>
          <p:spPr bwMode="auto">
            <a:xfrm>
              <a:off x="4128" y="2496"/>
              <a:ext cx="960" cy="96"/>
            </a:xfrm>
            <a:prstGeom prst="rect">
              <a:avLst/>
            </a:prstGeom>
            <a:gradFill rotWithShape="0">
              <a:gsLst>
                <a:gs pos="0">
                  <a:srgbClr val="003366"/>
                </a:gs>
                <a:gs pos="50000">
                  <a:srgbClr val="003366">
                    <a:gamma/>
                    <a:tint val="0"/>
                    <a:invGamma/>
                  </a:srgbClr>
                </a:gs>
                <a:gs pos="100000">
                  <a:srgbClr val="003366"/>
                </a:gs>
              </a:gsLst>
              <a:lin ang="54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Line 1033"/>
            <p:cNvSpPr>
              <a:spLocks noChangeShapeType="1"/>
            </p:cNvSpPr>
            <p:nvPr/>
          </p:nvSpPr>
          <p:spPr bwMode="auto">
            <a:xfrm>
              <a:off x="4464" y="1440"/>
              <a:ext cx="336"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Line 1034"/>
            <p:cNvSpPr>
              <a:spLocks noChangeShapeType="1"/>
            </p:cNvSpPr>
            <p:nvPr/>
          </p:nvSpPr>
          <p:spPr bwMode="auto">
            <a:xfrm flipH="1">
              <a:off x="4464" y="1440"/>
              <a:ext cx="336"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 name="Line 1035"/>
            <p:cNvSpPr>
              <a:spLocks noChangeShapeType="1"/>
            </p:cNvSpPr>
            <p:nvPr/>
          </p:nvSpPr>
          <p:spPr bwMode="auto">
            <a:xfrm flipV="1">
              <a:off x="4464" y="1248"/>
              <a:ext cx="240" cy="336"/>
            </a:xfrm>
            <a:prstGeom prst="line">
              <a:avLst/>
            </a:prstGeom>
            <a:noFill/>
            <a:ln w="50800" cmpd="dbl">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Line 1036"/>
            <p:cNvSpPr>
              <a:spLocks noChangeShapeType="1"/>
            </p:cNvSpPr>
            <p:nvPr/>
          </p:nvSpPr>
          <p:spPr bwMode="auto">
            <a:xfrm>
              <a:off x="4800" y="2304"/>
              <a:ext cx="0" cy="192"/>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1037"/>
            <p:cNvSpPr>
              <a:spLocks noChangeShapeType="1"/>
            </p:cNvSpPr>
            <p:nvPr/>
          </p:nvSpPr>
          <p:spPr bwMode="auto">
            <a:xfrm>
              <a:off x="4464" y="2784"/>
              <a:ext cx="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Line 1038"/>
            <p:cNvSpPr>
              <a:spLocks noChangeShapeType="1"/>
            </p:cNvSpPr>
            <p:nvPr/>
          </p:nvSpPr>
          <p:spPr bwMode="auto">
            <a:xfrm>
              <a:off x="4560" y="268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Line 1039"/>
            <p:cNvSpPr>
              <a:spLocks noChangeShapeType="1"/>
            </p:cNvSpPr>
            <p:nvPr/>
          </p:nvSpPr>
          <p:spPr bwMode="auto">
            <a:xfrm>
              <a:off x="4944" y="960"/>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8" name="Group 1040"/>
            <p:cNvGrpSpPr>
              <a:grpSpLocks/>
            </p:cNvGrpSpPr>
            <p:nvPr/>
          </p:nvGrpSpPr>
          <p:grpSpPr bwMode="auto">
            <a:xfrm>
              <a:off x="3840" y="960"/>
              <a:ext cx="1584" cy="1872"/>
              <a:chOff x="912" y="1200"/>
              <a:chExt cx="1584" cy="1872"/>
            </a:xfrm>
          </p:grpSpPr>
          <p:sp>
            <p:nvSpPr>
              <p:cNvPr id="38" name="Line 1041"/>
              <p:cNvSpPr>
                <a:spLocks noChangeShapeType="1"/>
              </p:cNvSpPr>
              <p:nvPr/>
            </p:nvSpPr>
            <p:spPr bwMode="auto">
              <a:xfrm>
                <a:off x="1872" y="1680"/>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 name="Line 1042"/>
              <p:cNvSpPr>
                <a:spLocks noChangeShapeType="1"/>
              </p:cNvSpPr>
              <p:nvPr/>
            </p:nvSpPr>
            <p:spPr bwMode="auto">
              <a:xfrm>
                <a:off x="912" y="1680"/>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 name="Line 1043"/>
              <p:cNvSpPr>
                <a:spLocks noChangeShapeType="1"/>
              </p:cNvSpPr>
              <p:nvPr/>
            </p:nvSpPr>
            <p:spPr bwMode="auto">
              <a:xfrm>
                <a:off x="1872" y="1872"/>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 name="Line 1044"/>
              <p:cNvSpPr>
                <a:spLocks noChangeShapeType="1"/>
              </p:cNvSpPr>
              <p:nvPr/>
            </p:nvSpPr>
            <p:spPr bwMode="auto">
              <a:xfrm>
                <a:off x="912" y="1872"/>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 name="Line 1045"/>
              <p:cNvSpPr>
                <a:spLocks noChangeShapeType="1"/>
              </p:cNvSpPr>
              <p:nvPr/>
            </p:nvSpPr>
            <p:spPr bwMode="auto">
              <a:xfrm>
                <a:off x="912" y="2304"/>
                <a:ext cx="158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 name="Line 1046"/>
              <p:cNvSpPr>
                <a:spLocks noChangeShapeType="1"/>
              </p:cNvSpPr>
              <p:nvPr/>
            </p:nvSpPr>
            <p:spPr bwMode="auto">
              <a:xfrm>
                <a:off x="912" y="3072"/>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 name="Line 1047"/>
              <p:cNvSpPr>
                <a:spLocks noChangeShapeType="1"/>
              </p:cNvSpPr>
              <p:nvPr/>
            </p:nvSpPr>
            <p:spPr bwMode="auto">
              <a:xfrm>
                <a:off x="1632" y="3072"/>
                <a:ext cx="38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Line 1048"/>
              <p:cNvSpPr>
                <a:spLocks noChangeShapeType="1"/>
              </p:cNvSpPr>
              <p:nvPr/>
            </p:nvSpPr>
            <p:spPr bwMode="auto">
              <a:xfrm>
                <a:off x="912" y="1872"/>
                <a:ext cx="0" cy="1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Line 1049"/>
              <p:cNvSpPr>
                <a:spLocks noChangeShapeType="1"/>
              </p:cNvSpPr>
              <p:nvPr/>
            </p:nvSpPr>
            <p:spPr bwMode="auto">
              <a:xfrm>
                <a:off x="912" y="1200"/>
                <a:ext cx="0"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 name="Line 1050"/>
              <p:cNvSpPr>
                <a:spLocks noChangeShapeType="1"/>
              </p:cNvSpPr>
              <p:nvPr/>
            </p:nvSpPr>
            <p:spPr bwMode="auto">
              <a:xfrm>
                <a:off x="2496" y="1200"/>
                <a:ext cx="0"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 name="Line 1051"/>
              <p:cNvSpPr>
                <a:spLocks noChangeShapeType="1"/>
              </p:cNvSpPr>
              <p:nvPr/>
            </p:nvSpPr>
            <p:spPr bwMode="auto">
              <a:xfrm>
                <a:off x="2496" y="1872"/>
                <a:ext cx="0" cy="6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Line 1052"/>
              <p:cNvSpPr>
                <a:spLocks noChangeShapeType="1"/>
              </p:cNvSpPr>
              <p:nvPr/>
            </p:nvSpPr>
            <p:spPr bwMode="auto">
              <a:xfrm>
                <a:off x="1872" y="2544"/>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0" name="Line 1053"/>
              <p:cNvSpPr>
                <a:spLocks noChangeShapeType="1"/>
              </p:cNvSpPr>
              <p:nvPr/>
            </p:nvSpPr>
            <p:spPr bwMode="auto">
              <a:xfrm>
                <a:off x="2496" y="278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 name="Line 1054"/>
              <p:cNvSpPr>
                <a:spLocks noChangeShapeType="1"/>
              </p:cNvSpPr>
              <p:nvPr/>
            </p:nvSpPr>
            <p:spPr bwMode="auto">
              <a:xfrm>
                <a:off x="912" y="2784"/>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 name="Line 1055"/>
              <p:cNvSpPr>
                <a:spLocks noChangeShapeType="1"/>
              </p:cNvSpPr>
              <p:nvPr/>
            </p:nvSpPr>
            <p:spPr bwMode="auto">
              <a:xfrm>
                <a:off x="2160" y="2784"/>
                <a:ext cx="3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 name="Line 1056"/>
              <p:cNvSpPr>
                <a:spLocks noChangeShapeType="1"/>
              </p:cNvSpPr>
              <p:nvPr/>
            </p:nvSpPr>
            <p:spPr bwMode="auto">
              <a:xfrm>
                <a:off x="2256" y="3072"/>
                <a:ext cx="2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9" name="Line 1057"/>
            <p:cNvSpPr>
              <a:spLocks noChangeShapeType="1"/>
            </p:cNvSpPr>
            <p:nvPr/>
          </p:nvSpPr>
          <p:spPr bwMode="auto">
            <a:xfrm flipV="1">
              <a:off x="4944" y="2736"/>
              <a:ext cx="24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Line 1058"/>
            <p:cNvSpPr>
              <a:spLocks noChangeShapeType="1"/>
            </p:cNvSpPr>
            <p:nvPr/>
          </p:nvSpPr>
          <p:spPr bwMode="auto">
            <a:xfrm flipH="1">
              <a:off x="4368" y="576"/>
              <a:ext cx="528" cy="288"/>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 name="Line 1059"/>
            <p:cNvSpPr>
              <a:spLocks noChangeShapeType="1"/>
            </p:cNvSpPr>
            <p:nvPr/>
          </p:nvSpPr>
          <p:spPr bwMode="auto">
            <a:xfrm flipH="1">
              <a:off x="4320" y="624"/>
              <a:ext cx="624" cy="336"/>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 name="Line 1060"/>
            <p:cNvSpPr>
              <a:spLocks noChangeShapeType="1"/>
            </p:cNvSpPr>
            <p:nvPr/>
          </p:nvSpPr>
          <p:spPr bwMode="auto">
            <a:xfrm flipH="1">
              <a:off x="4368" y="672"/>
              <a:ext cx="624" cy="336"/>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 name="Oval 1061"/>
            <p:cNvSpPr>
              <a:spLocks noChangeArrowheads="1"/>
            </p:cNvSpPr>
            <p:nvPr/>
          </p:nvSpPr>
          <p:spPr bwMode="auto">
            <a:xfrm>
              <a:off x="4944" y="2806"/>
              <a:ext cx="58" cy="74"/>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 name="Oval 1062"/>
            <p:cNvSpPr>
              <a:spLocks noChangeArrowheads="1"/>
            </p:cNvSpPr>
            <p:nvPr/>
          </p:nvSpPr>
          <p:spPr bwMode="auto">
            <a:xfrm>
              <a:off x="4464" y="1881"/>
              <a:ext cx="288" cy="288"/>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 name="Text Box 1063"/>
            <p:cNvSpPr txBox="1">
              <a:spLocks noChangeArrowheads="1"/>
            </p:cNvSpPr>
            <p:nvPr/>
          </p:nvSpPr>
          <p:spPr bwMode="auto">
            <a:xfrm>
              <a:off x="4464" y="188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800" b="1">
                  <a:solidFill>
                    <a:srgbClr val="0000FF"/>
                  </a:solidFill>
                  <a:latin typeface="Times New Roman" pitchFamily="18" charset="0"/>
                </a:rPr>
                <a:t>V</a:t>
              </a:r>
            </a:p>
          </p:txBody>
        </p:sp>
        <p:sp>
          <p:nvSpPr>
            <p:cNvPr id="26" name="Oval 1064"/>
            <p:cNvSpPr>
              <a:spLocks noChangeArrowheads="1"/>
            </p:cNvSpPr>
            <p:nvPr/>
          </p:nvSpPr>
          <p:spPr bwMode="auto">
            <a:xfrm>
              <a:off x="5280" y="1728"/>
              <a:ext cx="288" cy="288"/>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 name="Text Box 1065"/>
            <p:cNvSpPr txBox="1">
              <a:spLocks noChangeArrowheads="1"/>
            </p:cNvSpPr>
            <p:nvPr/>
          </p:nvSpPr>
          <p:spPr bwMode="auto">
            <a:xfrm>
              <a:off x="5280" y="1689"/>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800" b="1">
                  <a:solidFill>
                    <a:srgbClr val="0000FF"/>
                  </a:solidFill>
                  <a:latin typeface="Times New Roman" pitchFamily="18" charset="0"/>
                </a:rPr>
                <a:t>A</a:t>
              </a:r>
            </a:p>
          </p:txBody>
        </p:sp>
        <p:sp>
          <p:nvSpPr>
            <p:cNvPr id="28" name="Oval 1066"/>
            <p:cNvSpPr>
              <a:spLocks noChangeArrowheads="1"/>
            </p:cNvSpPr>
            <p:nvPr/>
          </p:nvSpPr>
          <p:spPr bwMode="auto">
            <a:xfrm>
              <a:off x="4416" y="1392"/>
              <a:ext cx="73" cy="73"/>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 name="Oval 1067"/>
            <p:cNvSpPr>
              <a:spLocks noChangeArrowheads="1"/>
            </p:cNvSpPr>
            <p:nvPr/>
          </p:nvSpPr>
          <p:spPr bwMode="auto">
            <a:xfrm>
              <a:off x="4416" y="1584"/>
              <a:ext cx="73" cy="73"/>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 name="Oval 1068"/>
            <p:cNvSpPr>
              <a:spLocks noChangeArrowheads="1"/>
            </p:cNvSpPr>
            <p:nvPr/>
          </p:nvSpPr>
          <p:spPr bwMode="auto">
            <a:xfrm>
              <a:off x="4416" y="1776"/>
              <a:ext cx="73" cy="73"/>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 name="Oval 1069"/>
            <p:cNvSpPr>
              <a:spLocks noChangeArrowheads="1"/>
            </p:cNvSpPr>
            <p:nvPr/>
          </p:nvSpPr>
          <p:spPr bwMode="auto">
            <a:xfrm>
              <a:off x="5126" y="2806"/>
              <a:ext cx="58" cy="74"/>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 name="Oval 1070"/>
            <p:cNvSpPr>
              <a:spLocks noChangeArrowheads="1"/>
            </p:cNvSpPr>
            <p:nvPr/>
          </p:nvSpPr>
          <p:spPr bwMode="auto">
            <a:xfrm>
              <a:off x="4752" y="1392"/>
              <a:ext cx="73" cy="73"/>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Oval 1071"/>
            <p:cNvSpPr>
              <a:spLocks noChangeArrowheads="1"/>
            </p:cNvSpPr>
            <p:nvPr/>
          </p:nvSpPr>
          <p:spPr bwMode="auto">
            <a:xfrm>
              <a:off x="4752" y="1584"/>
              <a:ext cx="73" cy="73"/>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 name="Oval 1072"/>
            <p:cNvSpPr>
              <a:spLocks noChangeArrowheads="1"/>
            </p:cNvSpPr>
            <p:nvPr/>
          </p:nvSpPr>
          <p:spPr bwMode="auto">
            <a:xfrm>
              <a:off x="4752" y="1776"/>
              <a:ext cx="73" cy="73"/>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 name="Line 1073"/>
            <p:cNvSpPr>
              <a:spLocks noChangeShapeType="1"/>
            </p:cNvSpPr>
            <p:nvPr/>
          </p:nvSpPr>
          <p:spPr bwMode="auto">
            <a:xfrm flipV="1">
              <a:off x="4800" y="1248"/>
              <a:ext cx="240" cy="336"/>
            </a:xfrm>
            <a:prstGeom prst="line">
              <a:avLst/>
            </a:prstGeom>
            <a:noFill/>
            <a:ln w="50800" cmpd="dbl">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 name="Line 1074"/>
            <p:cNvSpPr>
              <a:spLocks noChangeShapeType="1"/>
            </p:cNvSpPr>
            <p:nvPr/>
          </p:nvSpPr>
          <p:spPr bwMode="auto">
            <a:xfrm>
              <a:off x="4656" y="1296"/>
              <a:ext cx="336" cy="0"/>
            </a:xfrm>
            <a:prstGeom prst="line">
              <a:avLst/>
            </a:prstGeom>
            <a:noFill/>
            <a:ln w="76200" cmpd="tri">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 name="Line 1075"/>
            <p:cNvSpPr>
              <a:spLocks noChangeShapeType="1"/>
            </p:cNvSpPr>
            <p:nvPr/>
          </p:nvSpPr>
          <p:spPr bwMode="auto">
            <a:xfrm>
              <a:off x="4944" y="816"/>
              <a:ext cx="0" cy="240"/>
            </a:xfrm>
            <a:prstGeom prst="line">
              <a:avLst/>
            </a:prstGeom>
            <a:noFill/>
            <a:ln w="7620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54" name="对象 53"/>
          <p:cNvGraphicFramePr>
            <a:graphicFrameLocks noChangeAspect="1"/>
          </p:cNvGraphicFramePr>
          <p:nvPr>
            <p:extLst>
              <p:ext uri="{D42A27DB-BD31-4B8C-83A1-F6EECF244321}">
                <p14:modId xmlns:p14="http://schemas.microsoft.com/office/powerpoint/2010/main" val="2260889114"/>
              </p:ext>
            </p:extLst>
          </p:nvPr>
        </p:nvGraphicFramePr>
        <p:xfrm>
          <a:off x="1115616" y="2348880"/>
          <a:ext cx="2462213" cy="996950"/>
        </p:xfrm>
        <a:graphic>
          <a:graphicData uri="http://schemas.openxmlformats.org/presentationml/2006/ole">
            <mc:AlternateContent xmlns:mc="http://schemas.openxmlformats.org/markup-compatibility/2006">
              <mc:Choice xmlns:v="urn:schemas-microsoft-com:vml" Requires="v">
                <p:oleObj spid="_x0000_s67609" name="Equation" r:id="rId3" imgW="1028254" imgH="393529" progId="Equation.3">
                  <p:embed/>
                </p:oleObj>
              </mc:Choice>
              <mc:Fallback>
                <p:oleObj name="Equation" r:id="rId3" imgW="1028254" imgH="393529"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348880"/>
                        <a:ext cx="2462213" cy="996950"/>
                      </a:xfrm>
                      <a:prstGeom prst="rect">
                        <a:avLst/>
                      </a:prstGeom>
                      <a:noFill/>
                      <a:ln>
                        <a:noFill/>
                      </a:ln>
                      <a:effectLst/>
                      <a:extLst>
                        <a:ext uri="{909E8E84-426E-40DD-AFC4-6F175D3DCCD1}">
                          <a14:hiddenFill xmlns:a14="http://schemas.microsoft.com/office/drawing/2010/main">
                            <a:gradFill rotWithShape="0">
                              <a:gsLst>
                                <a:gs pos="0">
                                  <a:srgbClr val="A987A9"/>
                                </a:gs>
                                <a:gs pos="50000">
                                  <a:srgbClr val="FFCCFF"/>
                                </a:gs>
                                <a:gs pos="100000">
                                  <a:srgbClr val="A987A9"/>
                                </a:gs>
                              </a:gsLst>
                              <a:lin ang="5400000" scaled="1"/>
                            </a:gradFill>
                          </a14:hiddenFill>
                        </a:ext>
                        <a:ext uri="{91240B29-F687-4F45-9708-019B960494DF}">
                          <a14:hiddenLine xmlns:a14="http://schemas.microsoft.com/office/drawing/2010/main" w="28575">
                            <a:solidFill>
                              <a:srgbClr val="D6009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对象 54"/>
          <p:cNvGraphicFramePr>
            <a:graphicFrameLocks noChangeAspect="1"/>
          </p:cNvGraphicFramePr>
          <p:nvPr>
            <p:extLst>
              <p:ext uri="{D42A27DB-BD31-4B8C-83A1-F6EECF244321}">
                <p14:modId xmlns:p14="http://schemas.microsoft.com/office/powerpoint/2010/main" val="1153380485"/>
              </p:ext>
            </p:extLst>
          </p:nvPr>
        </p:nvGraphicFramePr>
        <p:xfrm>
          <a:off x="1129904" y="3429967"/>
          <a:ext cx="1849437" cy="574675"/>
        </p:xfrm>
        <a:graphic>
          <a:graphicData uri="http://schemas.openxmlformats.org/presentationml/2006/ole">
            <mc:AlternateContent xmlns:mc="http://schemas.openxmlformats.org/markup-compatibility/2006">
              <mc:Choice xmlns:v="urn:schemas-microsoft-com:vml" Requires="v">
                <p:oleObj spid="_x0000_s67610" name="公式" r:id="rId5" imgW="774364" imgH="241195" progId="Equation.3">
                  <p:embed/>
                </p:oleObj>
              </mc:Choice>
              <mc:Fallback>
                <p:oleObj name="公式" r:id="rId5" imgW="774364" imgH="241195" progId="Equation.3">
                  <p:embed/>
                  <p:pic>
                    <p:nvPicPr>
                      <p:cNvPr id="0" name="对象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9904" y="3429967"/>
                        <a:ext cx="184943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对象 58"/>
          <p:cNvGraphicFramePr>
            <a:graphicFrameLocks noChangeAspect="1"/>
          </p:cNvGraphicFramePr>
          <p:nvPr>
            <p:extLst>
              <p:ext uri="{D42A27DB-BD31-4B8C-83A1-F6EECF244321}">
                <p14:modId xmlns:p14="http://schemas.microsoft.com/office/powerpoint/2010/main" val="3359458018"/>
              </p:ext>
            </p:extLst>
          </p:nvPr>
        </p:nvGraphicFramePr>
        <p:xfrm>
          <a:off x="1076573" y="4368577"/>
          <a:ext cx="3927475" cy="1436687"/>
        </p:xfrm>
        <a:graphic>
          <a:graphicData uri="http://schemas.openxmlformats.org/presentationml/2006/ole">
            <mc:AlternateContent xmlns:mc="http://schemas.openxmlformats.org/markup-compatibility/2006">
              <mc:Choice xmlns:v="urn:schemas-microsoft-com:vml" Requires="v">
                <p:oleObj spid="_x0000_s67611" name="Equation" r:id="rId7" imgW="1663560" imgH="609480" progId="Equation.DSMT4">
                  <p:embed/>
                </p:oleObj>
              </mc:Choice>
              <mc:Fallback>
                <p:oleObj name="Equation" r:id="rId7" imgW="1663560" imgH="609480" progId="Equation.DSMT4">
                  <p:embed/>
                  <p:pic>
                    <p:nvPicPr>
                      <p:cNvPr id="0" name="对象 3"/>
                      <p:cNvPicPr>
                        <a:picLocks noChangeAspect="1" noChangeArrowheads="1"/>
                      </p:cNvPicPr>
                      <p:nvPr/>
                    </p:nvPicPr>
                    <p:blipFill>
                      <a:blip r:embed="rId8"/>
                      <a:srcRect/>
                      <a:stretch>
                        <a:fillRect/>
                      </a:stretch>
                    </p:blipFill>
                    <p:spPr bwMode="auto">
                      <a:xfrm>
                        <a:off x="1076573" y="4368577"/>
                        <a:ext cx="3927475"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0897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barn(inVertical)">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197352" y="44624"/>
            <a:ext cx="861695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dirty="0" smtClean="0">
                <a:solidFill>
                  <a:srgbClr val="CC0000"/>
                </a:solidFill>
                <a:ea typeface="+mn-ea"/>
                <a:cs typeface="Times New Roman" panose="02020603050405020304" pitchFamily="18" charset="0"/>
              </a:rPr>
              <a:t>28.</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在康普顿散射实验中，若入射光子的波长</a:t>
            </a:r>
            <a:endParaRPr lang="en-US" altLang="zh-CN" sz="2800" b="1" dirty="0" smtClean="0">
              <a:ea typeface="+mn-ea"/>
              <a:cs typeface="Times New Roman" panose="02020603050405020304" pitchFamily="18" charset="0"/>
            </a:endParaRPr>
          </a:p>
          <a:p>
            <a:pPr eaLnBrk="1" hangingPunct="1"/>
            <a:r>
              <a:rPr lang="zh-CN" altLang="en-US" sz="2800" b="1" dirty="0" smtClean="0">
                <a:ea typeface="+mn-ea"/>
                <a:cs typeface="Times New Roman" panose="02020603050405020304" pitchFamily="18" charset="0"/>
              </a:rPr>
              <a:t>                            反冲电子的速度</a:t>
            </a:r>
            <a:r>
              <a:rPr lang="en-US" altLang="zh-CN" sz="2800" b="1" dirty="0" smtClean="0">
                <a:ea typeface="+mn-ea"/>
                <a:cs typeface="Times New Roman" panose="02020603050405020304" pitchFamily="18" charset="0"/>
              </a:rPr>
              <a:t>v=0.6c</a:t>
            </a:r>
            <a:r>
              <a:rPr lang="zh-CN" altLang="en-US" sz="2800" b="1" dirty="0" smtClean="0">
                <a:ea typeface="+mn-ea"/>
                <a:cs typeface="Times New Roman" panose="02020603050405020304" pitchFamily="18" charset="0"/>
              </a:rPr>
              <a:t>，求</a:t>
            </a:r>
            <a:endParaRPr lang="en-US" altLang="zh-CN" sz="2800" b="1" dirty="0" smtClean="0">
              <a:ea typeface="+mn-ea"/>
              <a:cs typeface="Times New Roman" panose="02020603050405020304" pitchFamily="18" charset="0"/>
            </a:endParaRPr>
          </a:p>
          <a:p>
            <a:pPr eaLnBrk="1" hangingPunct="1"/>
            <a:r>
              <a:rPr lang="en-US" altLang="zh-CN" sz="2800" b="1"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反冲电子的的德布罗意波长</a:t>
            </a:r>
            <a:r>
              <a:rPr lang="el-GR" altLang="zh-CN" sz="2800" b="1" i="1" dirty="0" smtClean="0">
                <a:latin typeface="Times New Roman"/>
                <a:ea typeface="+mn-ea"/>
                <a:cs typeface="Times New Roman"/>
              </a:rPr>
              <a:t>λ</a:t>
            </a:r>
            <a:r>
              <a:rPr lang="en-US" altLang="zh-CN" sz="2800" b="1" baseline="-25000" dirty="0" smtClean="0">
                <a:latin typeface="Times New Roman"/>
                <a:ea typeface="+mn-ea"/>
                <a:cs typeface="Times New Roman"/>
              </a:rPr>
              <a:t>e</a:t>
            </a:r>
          </a:p>
          <a:p>
            <a:pPr eaLnBrk="1" hangingPunct="1"/>
            <a:r>
              <a:rPr lang="en-US" altLang="zh-CN" sz="2800" b="1" dirty="0" smtClean="0">
                <a:ea typeface="+mn-ea"/>
                <a:cs typeface="Times New Roman" panose="02020603050405020304" pitchFamily="18" charset="0"/>
              </a:rPr>
              <a:t>(2)</a:t>
            </a:r>
            <a:r>
              <a:rPr lang="zh-CN" altLang="en-US" sz="2800" b="1" dirty="0" smtClean="0">
                <a:ea typeface="+mn-ea"/>
                <a:cs typeface="Times New Roman" panose="02020603050405020304" pitchFamily="18" charset="0"/>
              </a:rPr>
              <a:t>散射光子的波长</a:t>
            </a:r>
            <a:r>
              <a:rPr lang="el-GR" altLang="zh-CN" sz="2800" b="1" i="1" dirty="0">
                <a:latin typeface="Times New Roman"/>
                <a:cs typeface="Times New Roman"/>
              </a:rPr>
              <a:t>λ</a:t>
            </a:r>
            <a:endParaRPr lang="en-US" altLang="zh-CN" sz="2800" b="1" i="1" dirty="0" smtClean="0">
              <a:ea typeface="+mn-ea"/>
              <a:cs typeface="Times New Roman" panose="02020603050405020304" pitchFamily="18" charset="0"/>
            </a:endParaRPr>
          </a:p>
          <a:p>
            <a:pPr eaLnBrk="1" hangingPunct="1"/>
            <a:r>
              <a:rPr lang="en-US" altLang="zh-CN" sz="2800" b="1" dirty="0" smtClean="0">
                <a:ea typeface="+mn-ea"/>
                <a:cs typeface="Times New Roman" panose="02020603050405020304" pitchFamily="18" charset="0"/>
              </a:rPr>
              <a:t>(3)</a:t>
            </a:r>
            <a:r>
              <a:rPr lang="zh-CN" altLang="en-US" sz="2800" b="1" dirty="0" smtClean="0">
                <a:ea typeface="+mn-ea"/>
                <a:cs typeface="Times New Roman" panose="02020603050405020304" pitchFamily="18" charset="0"/>
              </a:rPr>
              <a:t>散射角的余弦</a:t>
            </a:r>
            <a:endParaRPr lang="en-US" altLang="zh-CN" sz="2800" b="1" dirty="0" smtClean="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16582037"/>
              </p:ext>
            </p:extLst>
          </p:nvPr>
        </p:nvGraphicFramePr>
        <p:xfrm>
          <a:off x="368772" y="463203"/>
          <a:ext cx="2259012" cy="517525"/>
        </p:xfrm>
        <a:graphic>
          <a:graphicData uri="http://schemas.openxmlformats.org/presentationml/2006/ole">
            <mc:AlternateContent xmlns:mc="http://schemas.openxmlformats.org/markup-compatibility/2006">
              <mc:Choice xmlns:v="urn:schemas-microsoft-com:vml" Requires="v">
                <p:oleObj spid="_x0000_s64542" name="Equation" r:id="rId3" imgW="1054080" imgH="241200" progId="Equation.DSMT4">
                  <p:embed/>
                </p:oleObj>
              </mc:Choice>
              <mc:Fallback>
                <p:oleObj name="Equation" r:id="rId3" imgW="1054080" imgH="241200" progId="Equation.DSMT4">
                  <p:embed/>
                  <p:pic>
                    <p:nvPicPr>
                      <p:cNvPr id="0" name=""/>
                      <p:cNvPicPr>
                        <a:picLocks noChangeAspect="1" noChangeArrowheads="1"/>
                      </p:cNvPicPr>
                      <p:nvPr/>
                    </p:nvPicPr>
                    <p:blipFill>
                      <a:blip r:embed="rId4"/>
                      <a:srcRect/>
                      <a:stretch>
                        <a:fillRect/>
                      </a:stretch>
                    </p:blipFill>
                    <p:spPr bwMode="auto">
                      <a:xfrm>
                        <a:off x="368772" y="463203"/>
                        <a:ext cx="22590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49784571"/>
              </p:ext>
            </p:extLst>
          </p:nvPr>
        </p:nvGraphicFramePr>
        <p:xfrm>
          <a:off x="107504" y="2310577"/>
          <a:ext cx="6737350" cy="1077913"/>
        </p:xfrm>
        <a:graphic>
          <a:graphicData uri="http://schemas.openxmlformats.org/presentationml/2006/ole">
            <mc:AlternateContent xmlns:mc="http://schemas.openxmlformats.org/markup-compatibility/2006">
              <mc:Choice xmlns:v="urn:schemas-microsoft-com:vml" Requires="v">
                <p:oleObj spid="_x0000_s64543" name="Equation" r:id="rId5" imgW="2857320" imgH="457200" progId="Equation.DSMT4">
                  <p:embed/>
                </p:oleObj>
              </mc:Choice>
              <mc:Fallback>
                <p:oleObj name="Equation" r:id="rId5" imgW="2857320" imgH="457200" progId="Equation.DSMT4">
                  <p:embed/>
                  <p:pic>
                    <p:nvPicPr>
                      <p:cNvPr id="0" name="对象 2"/>
                      <p:cNvPicPr>
                        <a:picLocks noChangeAspect="1" noChangeArrowheads="1"/>
                      </p:cNvPicPr>
                      <p:nvPr/>
                    </p:nvPicPr>
                    <p:blipFill>
                      <a:blip r:embed="rId6"/>
                      <a:srcRect/>
                      <a:stretch>
                        <a:fillRect/>
                      </a:stretch>
                    </p:blipFill>
                    <p:spPr bwMode="auto">
                      <a:xfrm>
                        <a:off x="107504" y="2310577"/>
                        <a:ext cx="67373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705349020"/>
              </p:ext>
            </p:extLst>
          </p:nvPr>
        </p:nvGraphicFramePr>
        <p:xfrm>
          <a:off x="107504" y="3645024"/>
          <a:ext cx="9040812" cy="568325"/>
        </p:xfrm>
        <a:graphic>
          <a:graphicData uri="http://schemas.openxmlformats.org/presentationml/2006/ole">
            <mc:AlternateContent xmlns:mc="http://schemas.openxmlformats.org/markup-compatibility/2006">
              <mc:Choice xmlns:v="urn:schemas-microsoft-com:vml" Requires="v">
                <p:oleObj spid="_x0000_s64544" name="Equation" r:id="rId7" imgW="3835080" imgH="241200" progId="Equation.DSMT4">
                  <p:embed/>
                </p:oleObj>
              </mc:Choice>
              <mc:Fallback>
                <p:oleObj name="Equation" r:id="rId7" imgW="3835080" imgH="241200" progId="Equation.DSMT4">
                  <p:embed/>
                  <p:pic>
                    <p:nvPicPr>
                      <p:cNvPr id="0" name="对象 4"/>
                      <p:cNvPicPr>
                        <a:picLocks noChangeAspect="1" noChangeArrowheads="1"/>
                      </p:cNvPicPr>
                      <p:nvPr/>
                    </p:nvPicPr>
                    <p:blipFill>
                      <a:blip r:embed="rId8"/>
                      <a:srcRect/>
                      <a:stretch>
                        <a:fillRect/>
                      </a:stretch>
                    </p:blipFill>
                    <p:spPr bwMode="auto">
                      <a:xfrm>
                        <a:off x="107504" y="3645024"/>
                        <a:ext cx="904081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38416155"/>
              </p:ext>
            </p:extLst>
          </p:nvPr>
        </p:nvGraphicFramePr>
        <p:xfrm>
          <a:off x="107504" y="4653136"/>
          <a:ext cx="7096125" cy="1017588"/>
        </p:xfrm>
        <a:graphic>
          <a:graphicData uri="http://schemas.openxmlformats.org/presentationml/2006/ole">
            <mc:AlternateContent xmlns:mc="http://schemas.openxmlformats.org/markup-compatibility/2006">
              <mc:Choice xmlns:v="urn:schemas-microsoft-com:vml" Requires="v">
                <p:oleObj spid="_x0000_s64545" name="Equation" r:id="rId9" imgW="3009600" imgH="431640" progId="Equation.DSMT4">
                  <p:embed/>
                </p:oleObj>
              </mc:Choice>
              <mc:Fallback>
                <p:oleObj name="Equation" r:id="rId9" imgW="3009600" imgH="431640" progId="Equation.DSMT4">
                  <p:embed/>
                  <p:pic>
                    <p:nvPicPr>
                      <p:cNvPr id="0" name="对象 5"/>
                      <p:cNvPicPr>
                        <a:picLocks noChangeAspect="1" noChangeArrowheads="1"/>
                      </p:cNvPicPr>
                      <p:nvPr/>
                    </p:nvPicPr>
                    <p:blipFill>
                      <a:blip r:embed="rId10"/>
                      <a:srcRect/>
                      <a:stretch>
                        <a:fillRect/>
                      </a:stretch>
                    </p:blipFill>
                    <p:spPr bwMode="auto">
                      <a:xfrm>
                        <a:off x="107504" y="4653136"/>
                        <a:ext cx="7096125"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8447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197352" y="188640"/>
            <a:ext cx="861695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dirty="0" smtClean="0">
                <a:solidFill>
                  <a:srgbClr val="CC0000"/>
                </a:solidFill>
                <a:ea typeface="+mn-ea"/>
                <a:cs typeface="Times New Roman" panose="02020603050405020304" pitchFamily="18" charset="0"/>
              </a:rPr>
              <a:t>29.</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已知氢原子电离能是</a:t>
            </a:r>
            <a:r>
              <a:rPr lang="en-US" altLang="zh-CN" sz="2800" b="1" dirty="0" smtClean="0">
                <a:ea typeface="+mn-ea"/>
                <a:cs typeface="Times New Roman" panose="02020603050405020304" pitchFamily="18" charset="0"/>
              </a:rPr>
              <a:t>13.6eV</a:t>
            </a:r>
            <a:r>
              <a:rPr lang="zh-CN" altLang="en-US" sz="2800" b="1" dirty="0" smtClean="0">
                <a:ea typeface="+mn-ea"/>
                <a:cs typeface="Times New Roman" panose="02020603050405020304" pitchFamily="18" charset="0"/>
              </a:rPr>
              <a:t>，一个能量为</a:t>
            </a:r>
            <a:r>
              <a:rPr lang="en-US" altLang="zh-CN" sz="2800" b="1" dirty="0" smtClean="0">
                <a:ea typeface="+mn-ea"/>
                <a:cs typeface="Times New Roman" panose="02020603050405020304" pitchFamily="18" charset="0"/>
              </a:rPr>
              <a:t>13.4eV</a:t>
            </a:r>
            <a:r>
              <a:rPr lang="zh-CN" altLang="en-US" sz="2800" b="1" dirty="0" smtClean="0">
                <a:ea typeface="+mn-ea"/>
                <a:cs typeface="Times New Roman" panose="02020603050405020304" pitchFamily="18" charset="0"/>
              </a:rPr>
              <a:t>的光子被一个氢原子中的处于第一激发态的电子吸收而形成一个光电子而脱落原子核的束缚，试求</a:t>
            </a:r>
            <a:endParaRPr lang="en-US" altLang="zh-CN" sz="2800" b="1" dirty="0" smtClean="0">
              <a:ea typeface="+mn-ea"/>
              <a:cs typeface="Times New Roman" panose="02020603050405020304" pitchFamily="18" charset="0"/>
            </a:endParaRPr>
          </a:p>
          <a:p>
            <a:pPr eaLnBrk="1" hangingPunct="1"/>
            <a:r>
              <a:rPr lang="zh-CN" altLang="en-US" sz="2800" b="1" dirty="0" smtClean="0">
                <a:ea typeface="+mn-ea"/>
                <a:cs typeface="Times New Roman" panose="02020603050405020304" pitchFamily="18" charset="0"/>
              </a:rPr>
              <a:t>（</a:t>
            </a:r>
            <a:r>
              <a:rPr lang="en-US" altLang="zh-CN" sz="2800" b="1"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）该光电子具有的动能</a:t>
            </a:r>
            <a:endParaRPr lang="en-US" altLang="zh-CN" sz="2800" b="1" dirty="0" smtClean="0">
              <a:ea typeface="+mn-ea"/>
              <a:cs typeface="Times New Roman" panose="02020603050405020304" pitchFamily="18" charset="0"/>
            </a:endParaRPr>
          </a:p>
          <a:p>
            <a:pPr eaLnBrk="1" hangingPunct="1"/>
            <a:r>
              <a:rPr lang="zh-CN" altLang="en-US" sz="2800" b="1" dirty="0" smtClean="0">
                <a:ea typeface="+mn-ea"/>
                <a:cs typeface="Times New Roman" panose="02020603050405020304" pitchFamily="18" charset="0"/>
              </a:rPr>
              <a:t>（</a:t>
            </a:r>
            <a:r>
              <a:rPr lang="en-US" altLang="zh-CN" sz="2800" b="1" dirty="0" smtClean="0">
                <a:ea typeface="+mn-ea"/>
                <a:cs typeface="Times New Roman" panose="02020603050405020304" pitchFamily="18" charset="0"/>
              </a:rPr>
              <a:t>2</a:t>
            </a:r>
            <a:r>
              <a:rPr lang="zh-CN" altLang="en-US" sz="2800" b="1" dirty="0" smtClean="0">
                <a:ea typeface="+mn-ea"/>
                <a:cs typeface="Times New Roman" panose="02020603050405020304" pitchFamily="18" charset="0"/>
              </a:rPr>
              <a:t>）求该光电子的德布罗意波长。</a:t>
            </a:r>
            <a:endParaRPr lang="zh-CN" altLang="en-US" b="1" dirty="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56362529"/>
              </p:ext>
            </p:extLst>
          </p:nvPr>
        </p:nvGraphicFramePr>
        <p:xfrm>
          <a:off x="-36512" y="2492896"/>
          <a:ext cx="9274175" cy="550863"/>
        </p:xfrm>
        <a:graphic>
          <a:graphicData uri="http://schemas.openxmlformats.org/presentationml/2006/ole">
            <mc:AlternateContent xmlns:mc="http://schemas.openxmlformats.org/markup-compatibility/2006">
              <mc:Choice xmlns:v="urn:schemas-microsoft-com:vml" Requires="v">
                <p:oleObj spid="_x0000_s65554" name="Equation" r:id="rId3" imgW="4063680" imgH="241200" progId="Equation.DSMT4">
                  <p:embed/>
                </p:oleObj>
              </mc:Choice>
              <mc:Fallback>
                <p:oleObj name="Equation" r:id="rId3" imgW="4063680" imgH="241200" progId="Equation.DSMT4">
                  <p:embed/>
                  <p:pic>
                    <p:nvPicPr>
                      <p:cNvPr id="0" name=""/>
                      <p:cNvPicPr>
                        <a:picLocks noChangeAspect="1" noChangeArrowheads="1"/>
                      </p:cNvPicPr>
                      <p:nvPr/>
                    </p:nvPicPr>
                    <p:blipFill>
                      <a:blip r:embed="rId4"/>
                      <a:srcRect/>
                      <a:stretch>
                        <a:fillRect/>
                      </a:stretch>
                    </p:blipFill>
                    <p:spPr bwMode="auto">
                      <a:xfrm>
                        <a:off x="-36512" y="2492896"/>
                        <a:ext cx="9274175" cy="550863"/>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256631399"/>
              </p:ext>
            </p:extLst>
          </p:nvPr>
        </p:nvGraphicFramePr>
        <p:xfrm>
          <a:off x="197352" y="3429000"/>
          <a:ext cx="5570537" cy="927100"/>
        </p:xfrm>
        <a:graphic>
          <a:graphicData uri="http://schemas.openxmlformats.org/presentationml/2006/ole">
            <mc:AlternateContent xmlns:mc="http://schemas.openxmlformats.org/markup-compatibility/2006">
              <mc:Choice xmlns:v="urn:schemas-microsoft-com:vml" Requires="v">
                <p:oleObj spid="_x0000_s65555" name="Equation" r:id="rId5" imgW="2361960" imgH="393480" progId="Equation.DSMT4">
                  <p:embed/>
                </p:oleObj>
              </mc:Choice>
              <mc:Fallback>
                <p:oleObj name="Equation" r:id="rId5" imgW="2361960" imgH="393480" progId="Equation.DSMT4">
                  <p:embed/>
                  <p:pic>
                    <p:nvPicPr>
                      <p:cNvPr id="0" name=""/>
                      <p:cNvPicPr/>
                      <p:nvPr/>
                    </p:nvPicPr>
                    <p:blipFill>
                      <a:blip r:embed="rId6"/>
                      <a:stretch>
                        <a:fillRect/>
                      </a:stretch>
                    </p:blipFill>
                    <p:spPr>
                      <a:xfrm>
                        <a:off x="197352" y="3429000"/>
                        <a:ext cx="5570537" cy="9271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6072067"/>
              </p:ext>
            </p:extLst>
          </p:nvPr>
        </p:nvGraphicFramePr>
        <p:xfrm>
          <a:off x="197352" y="4437112"/>
          <a:ext cx="4941888" cy="1677987"/>
        </p:xfrm>
        <a:graphic>
          <a:graphicData uri="http://schemas.openxmlformats.org/presentationml/2006/ole">
            <mc:AlternateContent xmlns:mc="http://schemas.openxmlformats.org/markup-compatibility/2006">
              <mc:Choice xmlns:v="urn:schemas-microsoft-com:vml" Requires="v">
                <p:oleObj spid="_x0000_s65556" name="Equation" r:id="rId7" imgW="2095200" imgH="711000" progId="Equation.DSMT4">
                  <p:embed/>
                </p:oleObj>
              </mc:Choice>
              <mc:Fallback>
                <p:oleObj name="Equation" r:id="rId7" imgW="2095200" imgH="711000" progId="Equation.DSMT4">
                  <p:embed/>
                  <p:pic>
                    <p:nvPicPr>
                      <p:cNvPr id="0" name="对象 3"/>
                      <p:cNvPicPr>
                        <a:picLocks noChangeAspect="1" noChangeArrowheads="1"/>
                      </p:cNvPicPr>
                      <p:nvPr/>
                    </p:nvPicPr>
                    <p:blipFill>
                      <a:blip r:embed="rId8"/>
                      <a:srcRect/>
                      <a:stretch>
                        <a:fillRect/>
                      </a:stretch>
                    </p:blipFill>
                    <p:spPr bwMode="auto">
                      <a:xfrm>
                        <a:off x="197352" y="4437112"/>
                        <a:ext cx="4941888"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0383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02699" y="852994"/>
            <a:ext cx="24482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smtClean="0">
                <a:solidFill>
                  <a:srgbClr val="C00000"/>
                </a:solidFill>
                <a:latin typeface="Times New Roman" pitchFamily="18" charset="0"/>
              </a:rPr>
              <a:t>康普顿效应</a:t>
            </a:r>
            <a:endParaRPr kumimoji="1" lang="en-US" altLang="zh-CN" sz="2800" b="1" dirty="0">
              <a:latin typeface="宋体"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10627375"/>
              </p:ext>
            </p:extLst>
          </p:nvPr>
        </p:nvGraphicFramePr>
        <p:xfrm>
          <a:off x="3052355" y="2761754"/>
          <a:ext cx="4729163" cy="971550"/>
        </p:xfrm>
        <a:graphic>
          <a:graphicData uri="http://schemas.openxmlformats.org/presentationml/2006/ole">
            <mc:AlternateContent xmlns:mc="http://schemas.openxmlformats.org/markup-compatibility/2006">
              <mc:Choice xmlns:v="urn:schemas-microsoft-com:vml" Requires="v">
                <p:oleObj spid="_x0000_s49214" name="公式" r:id="rId3" imgW="2031840" imgH="431640" progId="Equation.3">
                  <p:embed/>
                </p:oleObj>
              </mc:Choice>
              <mc:Fallback>
                <p:oleObj name="公式" r:id="rId3" imgW="203184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355" y="2761754"/>
                        <a:ext cx="4729163" cy="971550"/>
                      </a:xfrm>
                      <a:prstGeom prst="rect">
                        <a:avLst/>
                      </a:prstGeom>
                      <a:noFill/>
                      <a:ln w="28575">
                        <a:noFill/>
                        <a:miter lim="800000"/>
                        <a:headEnd/>
                        <a:tailEnd/>
                      </a:ln>
                    </p:spPr>
                  </p:pic>
                </p:oleObj>
              </mc:Fallback>
            </mc:AlternateContent>
          </a:graphicData>
        </a:graphic>
      </p:graphicFrame>
      <p:grpSp>
        <p:nvGrpSpPr>
          <p:cNvPr id="9" name="Group 40"/>
          <p:cNvGrpSpPr>
            <a:grpSpLocks/>
          </p:cNvGrpSpPr>
          <p:nvPr/>
        </p:nvGrpSpPr>
        <p:grpSpPr bwMode="auto">
          <a:xfrm>
            <a:off x="3020987" y="1646163"/>
            <a:ext cx="4670355" cy="885825"/>
            <a:chOff x="288" y="1464"/>
            <a:chExt cx="2878" cy="558"/>
          </a:xfrm>
        </p:grpSpPr>
        <p:graphicFrame>
          <p:nvGraphicFramePr>
            <p:cNvPr id="10" name="Object 35"/>
            <p:cNvGraphicFramePr>
              <a:graphicFrameLocks noChangeAspect="1"/>
            </p:cNvGraphicFramePr>
            <p:nvPr>
              <p:extLst>
                <p:ext uri="{D42A27DB-BD31-4B8C-83A1-F6EECF244321}">
                  <p14:modId xmlns:p14="http://schemas.microsoft.com/office/powerpoint/2010/main" val="445880802"/>
                </p:ext>
              </p:extLst>
            </p:nvPr>
          </p:nvGraphicFramePr>
          <p:xfrm>
            <a:off x="1421" y="1464"/>
            <a:ext cx="1745" cy="558"/>
          </p:xfrm>
          <a:graphic>
            <a:graphicData uri="http://schemas.openxmlformats.org/presentationml/2006/ole">
              <mc:AlternateContent xmlns:mc="http://schemas.openxmlformats.org/markup-compatibility/2006">
                <mc:Choice xmlns:v="urn:schemas-microsoft-com:vml" Requires="v">
                  <p:oleObj spid="_x0000_s49215" name="Equation" r:id="rId5" imgW="1231560" imgH="393480" progId="Equation.3">
                    <p:embed/>
                  </p:oleObj>
                </mc:Choice>
                <mc:Fallback>
                  <p:oleObj name="Equation" r:id="rId5" imgW="123156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1" y="1464"/>
                          <a:ext cx="1745"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6"/>
            <p:cNvSpPr>
              <a:spLocks noChangeArrowheads="1"/>
            </p:cNvSpPr>
            <p:nvPr/>
          </p:nvSpPr>
          <p:spPr bwMode="auto">
            <a:xfrm>
              <a:off x="288" y="1578"/>
              <a:ext cx="124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dirty="0">
                  <a:latin typeface="Times New Roman" pitchFamily="18" charset="0"/>
                </a:rPr>
                <a:t>动量守恒</a:t>
              </a:r>
            </a:p>
          </p:txBody>
        </p:sp>
      </p:grpSp>
      <p:grpSp>
        <p:nvGrpSpPr>
          <p:cNvPr id="12" name="Group 42"/>
          <p:cNvGrpSpPr>
            <a:grpSpLocks/>
          </p:cNvGrpSpPr>
          <p:nvPr/>
        </p:nvGrpSpPr>
        <p:grpSpPr bwMode="auto">
          <a:xfrm>
            <a:off x="2792387" y="675011"/>
            <a:ext cx="5145088" cy="1506538"/>
            <a:chOff x="432" y="1152"/>
            <a:chExt cx="3241" cy="949"/>
          </a:xfrm>
        </p:grpSpPr>
        <p:grpSp>
          <p:nvGrpSpPr>
            <p:cNvPr id="13" name="Group 39"/>
            <p:cNvGrpSpPr>
              <a:grpSpLocks/>
            </p:cNvGrpSpPr>
            <p:nvPr/>
          </p:nvGrpSpPr>
          <p:grpSpPr bwMode="auto">
            <a:xfrm>
              <a:off x="576" y="1152"/>
              <a:ext cx="3097" cy="358"/>
              <a:chOff x="288" y="912"/>
              <a:chExt cx="3097" cy="358"/>
            </a:xfrm>
          </p:grpSpPr>
          <p:graphicFrame>
            <p:nvGraphicFramePr>
              <p:cNvPr id="15" name="Object 32"/>
              <p:cNvGraphicFramePr>
                <a:graphicFrameLocks noChangeAspect="1"/>
              </p:cNvGraphicFramePr>
              <p:nvPr>
                <p:extLst>
                  <p:ext uri="{D42A27DB-BD31-4B8C-83A1-F6EECF244321}">
                    <p14:modId xmlns:p14="http://schemas.microsoft.com/office/powerpoint/2010/main" val="3331510799"/>
                  </p:ext>
                </p:extLst>
              </p:nvPr>
            </p:nvGraphicFramePr>
            <p:xfrm>
              <a:off x="1401" y="912"/>
              <a:ext cx="1984" cy="358"/>
            </p:xfrm>
            <a:graphic>
              <a:graphicData uri="http://schemas.openxmlformats.org/presentationml/2006/ole">
                <mc:AlternateContent xmlns:mc="http://schemas.openxmlformats.org/markup-compatibility/2006">
                  <mc:Choice xmlns:v="urn:schemas-microsoft-com:vml" Requires="v">
                    <p:oleObj spid="_x0000_s49216" name="Equation" r:id="rId7" imgW="1384200" imgH="241200" progId="Equation.3">
                      <p:embed/>
                    </p:oleObj>
                  </mc:Choice>
                  <mc:Fallback>
                    <p:oleObj name="Equation" r:id="rId7" imgW="138420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1" y="912"/>
                            <a:ext cx="1984" cy="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33"/>
              <p:cNvSpPr txBox="1">
                <a:spLocks noChangeArrowheads="1"/>
              </p:cNvSpPr>
              <p:nvPr/>
            </p:nvSpPr>
            <p:spPr bwMode="auto">
              <a:xfrm>
                <a:off x="288" y="912"/>
                <a:ext cx="129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a:latin typeface="Times New Roman" pitchFamily="18" charset="0"/>
                  </a:rPr>
                  <a:t>能量守恒</a:t>
                </a:r>
              </a:p>
            </p:txBody>
          </p:sp>
        </p:grpSp>
        <p:sp>
          <p:nvSpPr>
            <p:cNvPr id="14" name="AutoShape 37"/>
            <p:cNvSpPr>
              <a:spLocks/>
            </p:cNvSpPr>
            <p:nvPr/>
          </p:nvSpPr>
          <p:spPr bwMode="auto">
            <a:xfrm>
              <a:off x="432" y="1270"/>
              <a:ext cx="144" cy="831"/>
            </a:xfrm>
            <a:prstGeom prst="leftBrace">
              <a:avLst>
                <a:gd name="adj1" fmla="val 77778"/>
                <a:gd name="adj2" fmla="val 50000"/>
              </a:avLst>
            </a:prstGeom>
            <a:noFill/>
            <a:ln w="28575">
              <a:solidFill>
                <a:srgbClr val="FF0000"/>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grpSp>
      <p:graphicFrame>
        <p:nvGraphicFramePr>
          <p:cNvPr id="17" name="Object 4"/>
          <p:cNvGraphicFramePr>
            <a:graphicFrameLocks noChangeAspect="1"/>
          </p:cNvGraphicFramePr>
          <p:nvPr>
            <p:extLst>
              <p:ext uri="{D42A27DB-BD31-4B8C-83A1-F6EECF244321}">
                <p14:modId xmlns:p14="http://schemas.microsoft.com/office/powerpoint/2010/main" val="607348088"/>
              </p:ext>
            </p:extLst>
          </p:nvPr>
        </p:nvGraphicFramePr>
        <p:xfrm>
          <a:off x="3054781" y="3865860"/>
          <a:ext cx="3643313" cy="1003300"/>
        </p:xfrm>
        <a:graphic>
          <a:graphicData uri="http://schemas.openxmlformats.org/presentationml/2006/ole">
            <mc:AlternateContent xmlns:mc="http://schemas.openxmlformats.org/markup-compatibility/2006">
              <mc:Choice xmlns:v="urn:schemas-microsoft-com:vml" Requires="v">
                <p:oleObj spid="_x0000_s49217" name="公式" r:id="rId9" imgW="1587240" imgH="431640" progId="Equation.3">
                  <p:embed/>
                </p:oleObj>
              </mc:Choice>
              <mc:Fallback>
                <p:oleObj name="公式" r:id="rId9" imgW="158724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4781" y="3865860"/>
                        <a:ext cx="3643313" cy="1003300"/>
                      </a:xfrm>
                      <a:prstGeom prst="rect">
                        <a:avLst/>
                      </a:prstGeom>
                      <a:noFill/>
                      <a:ln>
                        <a:noFill/>
                      </a:ln>
                      <a:effectLst/>
                      <a:extLst>
                        <a:ext uri="{909E8E84-426E-40DD-AFC4-6F175D3DCCD1}">
                          <a14:hiddenFill xmlns:a14="http://schemas.microsoft.com/office/drawing/2010/main">
                            <a:gradFill rotWithShape="0">
                              <a:gsLst>
                                <a:gs pos="0">
                                  <a:srgbClr val="969696"/>
                                </a:gs>
                                <a:gs pos="50000">
                                  <a:srgbClr val="969696">
                                    <a:gamma/>
                                    <a:tint val="5882"/>
                                    <a:invGamma/>
                                  </a:srgbClr>
                                </a:gs>
                                <a:gs pos="100000">
                                  <a:srgbClr val="969696"/>
                                </a:gs>
                              </a:gsLst>
                              <a:lin ang="5400000" scaled="1"/>
                            </a:gradFill>
                          </a14:hiddenFill>
                        </a:ext>
                        <a:ext uri="{91240B29-F687-4F45-9708-019B960494DF}">
                          <a14:hiddenLine xmlns:a14="http://schemas.microsoft.com/office/drawing/2010/main" w="12700">
                            <a:solidFill>
                              <a:srgbClr val="0066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908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500"/>
                            </p:stCondLst>
                            <p:childTnLst>
                              <p:par>
                                <p:cTn id="9" presetID="3" presetClass="entr" presetSubtype="1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par>
                          <p:cTn id="12" fill="hold">
                            <p:stCondLst>
                              <p:cond delay="3000"/>
                            </p:stCondLst>
                            <p:childTnLst>
                              <p:par>
                                <p:cTn id="13" presetID="5" presetClass="entr" presetSubtype="5"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down)">
                                      <p:cBhvr>
                                        <p:cTn id="15" dur="500"/>
                                        <p:tgtEl>
                                          <p:spTgt spid="9"/>
                                        </p:tgtEl>
                                      </p:cBhvr>
                                    </p:animEffect>
                                  </p:childTnLst>
                                </p:cTn>
                              </p:par>
                            </p:childTnLst>
                          </p:cTn>
                        </p:par>
                        <p:par>
                          <p:cTn id="16" fill="hold">
                            <p:stCondLst>
                              <p:cond delay="3500"/>
                            </p:stCondLst>
                            <p:childTnLst>
                              <p:par>
                                <p:cTn id="17" presetID="3" presetClass="entr" presetSubtype="1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49"/>
          <p:cNvSpPr>
            <a:spLocks noChangeArrowheads="1"/>
          </p:cNvSpPr>
          <p:nvPr/>
        </p:nvSpPr>
        <p:spPr bwMode="auto">
          <a:xfrm>
            <a:off x="251520" y="188640"/>
            <a:ext cx="27093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smtClean="0">
                <a:solidFill>
                  <a:srgbClr val="C00000"/>
                </a:solidFill>
                <a:latin typeface="Times New Roman" pitchFamily="18" charset="0"/>
              </a:rPr>
              <a:t>玻尔氢原子理论</a:t>
            </a:r>
            <a:endParaRPr kumimoji="1" lang="zh-CN" altLang="en-US" sz="2800" b="1" dirty="0">
              <a:solidFill>
                <a:srgbClr val="C00000"/>
              </a:solidFill>
              <a:latin typeface="Times New Roman" pitchFamily="18" charset="0"/>
            </a:endParaRPr>
          </a:p>
        </p:txBody>
      </p:sp>
      <p:grpSp>
        <p:nvGrpSpPr>
          <p:cNvPr id="26" name="Group 6"/>
          <p:cNvGrpSpPr>
            <a:grpSpLocks/>
          </p:cNvGrpSpPr>
          <p:nvPr/>
        </p:nvGrpSpPr>
        <p:grpSpPr bwMode="auto">
          <a:xfrm>
            <a:off x="1505303" y="5507756"/>
            <a:ext cx="4473575" cy="1017588"/>
            <a:chOff x="1255" y="2447"/>
            <a:chExt cx="2818" cy="641"/>
          </a:xfrm>
          <a:solidFill>
            <a:srgbClr val="FFFF99"/>
          </a:solidFill>
        </p:grpSpPr>
        <p:graphicFrame>
          <p:nvGraphicFramePr>
            <p:cNvPr id="32" name="Object 8"/>
            <p:cNvGraphicFramePr>
              <a:graphicFrameLocks noChangeAspect="1"/>
            </p:cNvGraphicFramePr>
            <p:nvPr>
              <p:extLst>
                <p:ext uri="{D42A27DB-BD31-4B8C-83A1-F6EECF244321}">
                  <p14:modId xmlns:p14="http://schemas.microsoft.com/office/powerpoint/2010/main" val="34845174"/>
                </p:ext>
              </p:extLst>
            </p:nvPr>
          </p:nvGraphicFramePr>
          <p:xfrm>
            <a:off x="1977" y="2447"/>
            <a:ext cx="2096" cy="641"/>
          </p:xfrm>
          <a:graphic>
            <a:graphicData uri="http://schemas.openxmlformats.org/presentationml/2006/ole">
              <mc:AlternateContent xmlns:mc="http://schemas.openxmlformats.org/markup-compatibility/2006">
                <mc:Choice xmlns:v="urn:schemas-microsoft-com:vml" Requires="v">
                  <p:oleObj spid="_x0000_s55379" name="公式" r:id="rId3" imgW="2006280" imgH="698400" progId="Equation.3">
                    <p:embed/>
                  </p:oleObj>
                </mc:Choice>
                <mc:Fallback>
                  <p:oleObj name="公式" r:id="rId3" imgW="2006280" imgH="698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7" y="2447"/>
                          <a:ext cx="2096" cy="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Text Box 9"/>
            <p:cNvSpPr txBox="1">
              <a:spLocks noChangeArrowheads="1"/>
            </p:cNvSpPr>
            <p:nvPr/>
          </p:nvSpPr>
          <p:spPr bwMode="auto">
            <a:xfrm>
              <a:off x="1255" y="2562"/>
              <a:ext cx="609" cy="327"/>
            </a:xfrm>
            <a:prstGeom prst="rect">
              <a:avLst/>
            </a:prstGeom>
            <a:noFill/>
            <a:ln>
              <a:noFill/>
            </a:ln>
            <a:effectLst/>
            <a:extLst>
              <a:ext uri="{91240B29-F687-4F45-9708-019B960494DF}">
                <a14:hiddenLine xmlns:a14="http://schemas.microsoft.com/office/drawing/2010/main" w="1905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0000FF"/>
                  </a:solidFill>
                  <a:latin typeface="宋体" charset="-122"/>
                </a:rPr>
                <a:t>波数 </a:t>
              </a:r>
            </a:p>
          </p:txBody>
        </p:sp>
      </p:grpSp>
      <p:sp>
        <p:nvSpPr>
          <p:cNvPr id="34" name="Rectangle 9"/>
          <p:cNvSpPr>
            <a:spLocks noChangeArrowheads="1"/>
          </p:cNvSpPr>
          <p:nvPr/>
        </p:nvSpPr>
        <p:spPr bwMode="auto">
          <a:xfrm>
            <a:off x="1355756" y="3717032"/>
            <a:ext cx="2170787" cy="652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nSpc>
                <a:spcPct val="130000"/>
              </a:lnSpc>
              <a:spcBef>
                <a:spcPct val="50000"/>
              </a:spcBef>
            </a:pPr>
            <a:r>
              <a:rPr kumimoji="1" lang="en-US" altLang="zh-CN" sz="2800" b="1" dirty="0" smtClean="0">
                <a:solidFill>
                  <a:srgbClr val="0000FF"/>
                </a:solidFill>
                <a:latin typeface="宋体" charset="-122"/>
              </a:rPr>
              <a:t>(3)</a:t>
            </a:r>
            <a:r>
              <a:rPr kumimoji="1" lang="zh-CN" altLang="en-US" sz="2800" b="1" dirty="0">
                <a:solidFill>
                  <a:srgbClr val="0000FF"/>
                </a:solidFill>
                <a:latin typeface="Times New Roman" pitchFamily="18" charset="0"/>
              </a:rPr>
              <a:t>频率条件</a:t>
            </a:r>
          </a:p>
        </p:txBody>
      </p:sp>
      <p:sp>
        <p:nvSpPr>
          <p:cNvPr id="35" name="Rectangle 10"/>
          <p:cNvSpPr>
            <a:spLocks noChangeArrowheads="1"/>
          </p:cNvSpPr>
          <p:nvPr/>
        </p:nvSpPr>
        <p:spPr bwMode="auto">
          <a:xfrm>
            <a:off x="1341220" y="764704"/>
            <a:ext cx="2169184"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800" b="1" dirty="0">
                <a:solidFill>
                  <a:srgbClr val="0000FF"/>
                </a:solidFill>
                <a:latin typeface="宋体" charset="-122"/>
              </a:rPr>
              <a:t>(</a:t>
            </a:r>
            <a:r>
              <a:rPr kumimoji="1" lang="en-US" altLang="zh-CN" sz="2800" b="1" dirty="0">
                <a:solidFill>
                  <a:srgbClr val="0000FF"/>
                </a:solidFill>
                <a:latin typeface="Times New Roman" pitchFamily="18" charset="0"/>
              </a:rPr>
              <a:t>1</a:t>
            </a:r>
            <a:r>
              <a:rPr kumimoji="1" lang="en-US" altLang="zh-CN" sz="2800" b="1" dirty="0">
                <a:solidFill>
                  <a:srgbClr val="0000FF"/>
                </a:solidFill>
                <a:latin typeface="宋体" charset="-122"/>
              </a:rPr>
              <a:t>)</a:t>
            </a:r>
            <a:r>
              <a:rPr kumimoji="1" lang="zh-CN" altLang="en-US" sz="2800" b="1" dirty="0">
                <a:solidFill>
                  <a:srgbClr val="0000FF"/>
                </a:solidFill>
                <a:latin typeface="Times New Roman" pitchFamily="18" charset="0"/>
              </a:rPr>
              <a:t>定态假设</a:t>
            </a:r>
          </a:p>
        </p:txBody>
      </p:sp>
      <p:sp>
        <p:nvSpPr>
          <p:cNvPr id="36" name="Rectangle 11"/>
          <p:cNvSpPr>
            <a:spLocks noChangeArrowheads="1"/>
          </p:cNvSpPr>
          <p:nvPr/>
        </p:nvSpPr>
        <p:spPr bwMode="auto">
          <a:xfrm>
            <a:off x="1331640" y="1361976"/>
            <a:ext cx="2531462" cy="674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nSpc>
                <a:spcPct val="135000"/>
              </a:lnSpc>
              <a:spcBef>
                <a:spcPct val="50000"/>
              </a:spcBef>
            </a:pPr>
            <a:r>
              <a:rPr kumimoji="1" lang="en-US" altLang="zh-CN" sz="2800" b="1" dirty="0" smtClean="0">
                <a:solidFill>
                  <a:srgbClr val="0000FF"/>
                </a:solidFill>
                <a:latin typeface="宋体" charset="-122"/>
              </a:rPr>
              <a:t>(2)</a:t>
            </a:r>
            <a:r>
              <a:rPr kumimoji="1" lang="zh-CN" altLang="en-US" sz="2800" b="1" dirty="0" smtClean="0">
                <a:solidFill>
                  <a:srgbClr val="0000FF"/>
                </a:solidFill>
                <a:latin typeface="Times New Roman" pitchFamily="18" charset="0"/>
              </a:rPr>
              <a:t>量子化</a:t>
            </a:r>
            <a:r>
              <a:rPr kumimoji="1" lang="zh-CN" altLang="en-US" sz="2800" b="1" dirty="0">
                <a:solidFill>
                  <a:srgbClr val="0000FF"/>
                </a:solidFill>
                <a:latin typeface="Times New Roman" pitchFamily="18" charset="0"/>
              </a:rPr>
              <a:t>条件</a:t>
            </a:r>
          </a:p>
        </p:txBody>
      </p:sp>
      <p:graphicFrame>
        <p:nvGraphicFramePr>
          <p:cNvPr id="40" name="Object 47"/>
          <p:cNvGraphicFramePr>
            <a:graphicFrameLocks noChangeAspect="1"/>
          </p:cNvGraphicFramePr>
          <p:nvPr>
            <p:extLst>
              <p:ext uri="{D42A27DB-BD31-4B8C-83A1-F6EECF244321}">
                <p14:modId xmlns:p14="http://schemas.microsoft.com/office/powerpoint/2010/main" val="3155244291"/>
              </p:ext>
            </p:extLst>
          </p:nvPr>
        </p:nvGraphicFramePr>
        <p:xfrm>
          <a:off x="1557244" y="4644087"/>
          <a:ext cx="1555750" cy="597478"/>
        </p:xfrm>
        <a:graphic>
          <a:graphicData uri="http://schemas.openxmlformats.org/presentationml/2006/ole">
            <mc:AlternateContent xmlns:mc="http://schemas.openxmlformats.org/markup-compatibility/2006">
              <mc:Choice xmlns:v="urn:schemas-microsoft-com:vml" Requires="v">
                <p:oleObj spid="_x0000_s55380" name="公式" r:id="rId5" imgW="558720" imgH="241200" progId="Equation.3">
                  <p:embed/>
                </p:oleObj>
              </mc:Choice>
              <mc:Fallback>
                <p:oleObj name="公式" r:id="rId5" imgW="558720" imgH="241200" progId="Equation.3">
                  <p:embed/>
                  <p:pic>
                    <p:nvPicPr>
                      <p:cNvPr id="0" name=""/>
                      <p:cNvPicPr>
                        <a:picLocks noChangeAspect="1" noChangeArrowheads="1"/>
                      </p:cNvPicPr>
                      <p:nvPr/>
                    </p:nvPicPr>
                    <p:blipFill>
                      <a:blip r:embed="rId6"/>
                      <a:srcRect/>
                      <a:stretch>
                        <a:fillRect/>
                      </a:stretch>
                    </p:blipFill>
                    <p:spPr bwMode="auto">
                      <a:xfrm>
                        <a:off x="1557244" y="4644087"/>
                        <a:ext cx="1555750" cy="597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88413915"/>
              </p:ext>
            </p:extLst>
          </p:nvPr>
        </p:nvGraphicFramePr>
        <p:xfrm>
          <a:off x="3731399" y="4428063"/>
          <a:ext cx="1495425" cy="952500"/>
        </p:xfrm>
        <a:graphic>
          <a:graphicData uri="http://schemas.openxmlformats.org/presentationml/2006/ole">
            <mc:AlternateContent xmlns:mc="http://schemas.openxmlformats.org/markup-compatibility/2006">
              <mc:Choice xmlns:v="urn:schemas-microsoft-com:vml" Requires="v">
                <p:oleObj spid="_x0000_s55381" name="公式" r:id="rId7" imgW="533160" imgH="393480" progId="Equation.3">
                  <p:embed/>
                </p:oleObj>
              </mc:Choice>
              <mc:Fallback>
                <p:oleObj name="公式" r:id="rId7" imgW="533160" imgH="393480" progId="Equation.3">
                  <p:embed/>
                  <p:pic>
                    <p:nvPicPr>
                      <p:cNvPr id="0" name=""/>
                      <p:cNvPicPr>
                        <a:picLocks noChangeAspect="1" noChangeArrowheads="1"/>
                      </p:cNvPicPr>
                      <p:nvPr/>
                    </p:nvPicPr>
                    <p:blipFill>
                      <a:blip r:embed="rId8"/>
                      <a:srcRect/>
                      <a:stretch>
                        <a:fillRect/>
                      </a:stretch>
                    </p:blipFill>
                    <p:spPr bwMode="auto">
                      <a:xfrm>
                        <a:off x="3731399" y="4428063"/>
                        <a:ext cx="1495425" cy="952500"/>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rgbClr val="0066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36530793"/>
              </p:ext>
            </p:extLst>
          </p:nvPr>
        </p:nvGraphicFramePr>
        <p:xfrm>
          <a:off x="3802291" y="3846988"/>
          <a:ext cx="1952625" cy="525463"/>
        </p:xfrm>
        <a:graphic>
          <a:graphicData uri="http://schemas.openxmlformats.org/presentationml/2006/ole">
            <mc:AlternateContent xmlns:mc="http://schemas.openxmlformats.org/markup-compatibility/2006">
              <mc:Choice xmlns:v="urn:schemas-microsoft-com:vml" Requires="v">
                <p:oleObj spid="_x0000_s55382" name="Equation" r:id="rId9" imgW="1358900" imgH="368300" progId="Equation.3">
                  <p:embed/>
                </p:oleObj>
              </mc:Choice>
              <mc:Fallback>
                <p:oleObj name="Equation" r:id="rId9" imgW="1358900" imgH="368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2291" y="3846988"/>
                        <a:ext cx="1952625" cy="525463"/>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25"/>
          <p:cNvGraphicFramePr>
            <a:graphicFrameLocks noChangeAspect="1"/>
          </p:cNvGraphicFramePr>
          <p:nvPr>
            <p:extLst>
              <p:ext uri="{D42A27DB-BD31-4B8C-83A1-F6EECF244321}">
                <p14:modId xmlns:p14="http://schemas.microsoft.com/office/powerpoint/2010/main" val="3187719569"/>
              </p:ext>
            </p:extLst>
          </p:nvPr>
        </p:nvGraphicFramePr>
        <p:xfrm>
          <a:off x="3959126" y="1268760"/>
          <a:ext cx="3927475" cy="971550"/>
        </p:xfrm>
        <a:graphic>
          <a:graphicData uri="http://schemas.openxmlformats.org/presentationml/2006/ole">
            <mc:AlternateContent xmlns:mc="http://schemas.openxmlformats.org/markup-compatibility/2006">
              <mc:Choice xmlns:v="urn:schemas-microsoft-com:vml" Requires="v">
                <p:oleObj spid="_x0000_s55383" name="公式" r:id="rId11" imgW="1396800" imgH="393480" progId="Equation.3">
                  <p:embed/>
                </p:oleObj>
              </mc:Choice>
              <mc:Fallback>
                <p:oleObj name="公式" r:id="rId11" imgW="1396800" imgH="393480" progId="Equation.3">
                  <p:embed/>
                  <p:pic>
                    <p:nvPicPr>
                      <p:cNvPr id="0" name=""/>
                      <p:cNvPicPr>
                        <a:picLocks noChangeAspect="1" noChangeArrowheads="1"/>
                      </p:cNvPicPr>
                      <p:nvPr/>
                    </p:nvPicPr>
                    <p:blipFill>
                      <a:blip r:embed="rId12"/>
                      <a:srcRect/>
                      <a:stretch>
                        <a:fillRect/>
                      </a:stretch>
                    </p:blipFill>
                    <p:spPr bwMode="auto">
                      <a:xfrm>
                        <a:off x="3959126" y="1268760"/>
                        <a:ext cx="3927475"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3"/>
          <p:cNvGraphicFramePr>
            <a:graphicFrameLocks noChangeAspect="1"/>
          </p:cNvGraphicFramePr>
          <p:nvPr>
            <p:extLst>
              <p:ext uri="{D42A27DB-BD31-4B8C-83A1-F6EECF244321}">
                <p14:modId xmlns:p14="http://schemas.microsoft.com/office/powerpoint/2010/main" val="1956913503"/>
              </p:ext>
            </p:extLst>
          </p:nvPr>
        </p:nvGraphicFramePr>
        <p:xfrm>
          <a:off x="2843808" y="3079701"/>
          <a:ext cx="1344613" cy="572770"/>
        </p:xfrm>
        <a:graphic>
          <a:graphicData uri="http://schemas.openxmlformats.org/presentationml/2006/ole">
            <mc:AlternateContent xmlns:mc="http://schemas.openxmlformats.org/markup-compatibility/2006">
              <mc:Choice xmlns:v="urn:schemas-microsoft-com:vml" Requires="v">
                <p:oleObj spid="_x0000_s55384" name="公式" r:id="rId13" imgW="558720" imgH="228600" progId="Equation.3">
                  <p:embed/>
                </p:oleObj>
              </mc:Choice>
              <mc:Fallback>
                <p:oleObj name="公式" r:id="rId13" imgW="558720" imgH="228600" progId="Equation.3">
                  <p:embed/>
                  <p:pic>
                    <p:nvPicPr>
                      <p:cNvPr id="0" name=""/>
                      <p:cNvPicPr>
                        <a:picLocks noChangeAspect="1" noChangeArrowheads="1"/>
                      </p:cNvPicPr>
                      <p:nvPr/>
                    </p:nvPicPr>
                    <p:blipFill>
                      <a:blip r:embed="rId14"/>
                      <a:srcRect/>
                      <a:stretch>
                        <a:fillRect/>
                      </a:stretch>
                    </p:blipFill>
                    <p:spPr bwMode="auto">
                      <a:xfrm>
                        <a:off x="2843808" y="3079701"/>
                        <a:ext cx="1344613" cy="572770"/>
                      </a:xfrm>
                      <a:prstGeom prst="rect">
                        <a:avLst/>
                      </a:prstGeom>
                      <a:noFill/>
                      <a:ln>
                        <a:noFill/>
                      </a:ln>
                      <a:effectLst/>
                    </p:spPr>
                  </p:pic>
                </p:oleObj>
              </mc:Fallback>
            </mc:AlternateContent>
          </a:graphicData>
        </a:graphic>
      </p:graphicFrame>
      <p:graphicFrame>
        <p:nvGraphicFramePr>
          <p:cNvPr id="19" name="Object 16"/>
          <p:cNvGraphicFramePr>
            <a:graphicFrameLocks noChangeAspect="1"/>
          </p:cNvGraphicFramePr>
          <p:nvPr>
            <p:extLst>
              <p:ext uri="{D42A27DB-BD31-4B8C-83A1-F6EECF244321}">
                <p14:modId xmlns:p14="http://schemas.microsoft.com/office/powerpoint/2010/main" val="1182676192"/>
              </p:ext>
            </p:extLst>
          </p:nvPr>
        </p:nvGraphicFramePr>
        <p:xfrm>
          <a:off x="4619783" y="3094911"/>
          <a:ext cx="3058061" cy="548432"/>
        </p:xfrm>
        <a:graphic>
          <a:graphicData uri="http://schemas.openxmlformats.org/presentationml/2006/ole">
            <mc:AlternateContent xmlns:mc="http://schemas.openxmlformats.org/markup-compatibility/2006">
              <mc:Choice xmlns:v="urn:schemas-microsoft-com:vml" Requires="v">
                <p:oleObj spid="_x0000_s55385" name="Equation" r:id="rId15" imgW="1168200" imgH="228600" progId="Equation.3">
                  <p:embed/>
                </p:oleObj>
              </mc:Choice>
              <mc:Fallback>
                <p:oleObj name="Equation" r:id="rId15" imgW="116820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19783" y="3094911"/>
                        <a:ext cx="3058061" cy="548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10"/>
          <p:cNvSpPr>
            <a:spLocks noChangeArrowheads="1"/>
          </p:cNvSpPr>
          <p:nvPr/>
        </p:nvSpPr>
        <p:spPr bwMode="auto">
          <a:xfrm>
            <a:off x="586064" y="2412465"/>
            <a:ext cx="240176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kumimoji="1" lang="zh-CN" altLang="en-US" sz="2800" b="1" dirty="0" smtClean="0">
                <a:solidFill>
                  <a:srgbClr val="CC0000"/>
                </a:solidFill>
                <a:latin typeface="Times New Roman" pitchFamily="18" charset="0"/>
              </a:rPr>
              <a:t>量子力学解</a:t>
            </a:r>
            <a:endParaRPr kumimoji="1" lang="zh-CN" altLang="en-US" sz="2800" b="1" dirty="0">
              <a:latin typeface="Times New Roman" pitchFamily="18" charset="0"/>
            </a:endParaRPr>
          </a:p>
        </p:txBody>
      </p:sp>
      <p:graphicFrame>
        <p:nvGraphicFramePr>
          <p:cNvPr id="18" name="Object 2"/>
          <p:cNvGraphicFramePr>
            <a:graphicFrameLocks noChangeAspect="1"/>
          </p:cNvGraphicFramePr>
          <p:nvPr>
            <p:extLst>
              <p:ext uri="{D42A27DB-BD31-4B8C-83A1-F6EECF244321}">
                <p14:modId xmlns:p14="http://schemas.microsoft.com/office/powerpoint/2010/main" val="395809041"/>
              </p:ext>
            </p:extLst>
          </p:nvPr>
        </p:nvGraphicFramePr>
        <p:xfrm>
          <a:off x="2858656" y="2348880"/>
          <a:ext cx="2311401" cy="658813"/>
        </p:xfrm>
        <a:graphic>
          <a:graphicData uri="http://schemas.openxmlformats.org/presentationml/2006/ole">
            <mc:AlternateContent xmlns:mc="http://schemas.openxmlformats.org/markup-compatibility/2006">
              <mc:Choice xmlns:v="urn:schemas-microsoft-com:vml" Requires="v">
                <p:oleObj spid="_x0000_s55386" name="公式" r:id="rId17" imgW="888840" imgH="253800" progId="Equation.3">
                  <p:embed/>
                </p:oleObj>
              </mc:Choice>
              <mc:Fallback>
                <p:oleObj name="公式" r:id="rId17" imgW="888840" imgH="253800" progId="Equation.3">
                  <p:embed/>
                  <p:pic>
                    <p:nvPicPr>
                      <p:cNvPr id="0" name=""/>
                      <p:cNvPicPr>
                        <a:picLocks noChangeAspect="1" noChangeArrowheads="1"/>
                      </p:cNvPicPr>
                      <p:nvPr/>
                    </p:nvPicPr>
                    <p:blipFill>
                      <a:blip r:embed="rId18"/>
                      <a:srcRect/>
                      <a:stretch>
                        <a:fillRect/>
                      </a:stretch>
                    </p:blipFill>
                    <p:spPr bwMode="auto">
                      <a:xfrm>
                        <a:off x="2858656" y="2348880"/>
                        <a:ext cx="2311401" cy="658813"/>
                      </a:xfrm>
                      <a:prstGeom prst="rect">
                        <a:avLst/>
                      </a:prstGeom>
                      <a:noFill/>
                      <a:ln>
                        <a:noFill/>
                      </a:ln>
                      <a:effectLst/>
                    </p:spPr>
                  </p:pic>
                </p:oleObj>
              </mc:Fallback>
            </mc:AlternateContent>
          </a:graphicData>
        </a:graphic>
      </p:graphicFrame>
      <p:graphicFrame>
        <p:nvGraphicFramePr>
          <p:cNvPr id="23" name="Object 13"/>
          <p:cNvGraphicFramePr>
            <a:graphicFrameLocks noChangeAspect="1"/>
          </p:cNvGraphicFramePr>
          <p:nvPr>
            <p:extLst>
              <p:ext uri="{D42A27DB-BD31-4B8C-83A1-F6EECF244321}">
                <p14:modId xmlns:p14="http://schemas.microsoft.com/office/powerpoint/2010/main" val="862040302"/>
              </p:ext>
            </p:extLst>
          </p:nvPr>
        </p:nvGraphicFramePr>
        <p:xfrm>
          <a:off x="5307483" y="2469897"/>
          <a:ext cx="3654425" cy="511175"/>
        </p:xfrm>
        <a:graphic>
          <a:graphicData uri="http://schemas.openxmlformats.org/presentationml/2006/ole">
            <mc:AlternateContent xmlns:mc="http://schemas.openxmlformats.org/markup-compatibility/2006">
              <mc:Choice xmlns:v="urn:schemas-microsoft-com:vml" Requires="v">
                <p:oleObj spid="_x0000_s55387" name="公式" r:id="rId19" imgW="1358640" imgH="203040" progId="Equation.3">
                  <p:embed/>
                </p:oleObj>
              </mc:Choice>
              <mc:Fallback>
                <p:oleObj name="公式" r:id="rId19" imgW="1358640" imgH="203040" progId="Equation.3">
                  <p:embed/>
                  <p:pic>
                    <p:nvPicPr>
                      <p:cNvPr id="0" name=""/>
                      <p:cNvPicPr>
                        <a:picLocks noChangeAspect="1" noChangeArrowheads="1"/>
                      </p:cNvPicPr>
                      <p:nvPr/>
                    </p:nvPicPr>
                    <p:blipFill>
                      <a:blip r:embed="rId20"/>
                      <a:srcRect/>
                      <a:stretch>
                        <a:fillRect/>
                      </a:stretch>
                    </p:blipFill>
                    <p:spPr bwMode="auto">
                      <a:xfrm>
                        <a:off x="5307483" y="2469897"/>
                        <a:ext cx="3654425" cy="5111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5674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blinds(horizontal)">
                                      <p:cBhvr>
                                        <p:cTn id="11" dur="500"/>
                                        <p:tgtEl>
                                          <p:spTgt spid="3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linds(horizontal)">
                                      <p:cBhvr>
                                        <p:cTn id="19" dur="500"/>
                                        <p:tgtEl>
                                          <p:spTgt spid="34"/>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par>
                          <p:cTn id="37" fill="hold">
                            <p:stCondLst>
                              <p:cond delay="1500"/>
                            </p:stCondLst>
                            <p:childTnLst>
                              <p:par>
                                <p:cTn id="38" presetID="3" presetClass="entr" presetSubtype="1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childTnLst>
                          </p:cTn>
                        </p:par>
                        <p:par>
                          <p:cTn id="50" fill="hold">
                            <p:stCondLst>
                              <p:cond delay="500"/>
                            </p:stCondLst>
                            <p:childTnLst>
                              <p:par>
                                <p:cTn id="51" presetID="16" presetClass="entr" presetSubtype="21"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arn(inVertical)">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ox(out)">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35" grpId="0" autoUpdateAnimBg="0"/>
      <p:bldP spid="36" grpId="0" autoUpdateAnimBg="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95536" y="434524"/>
            <a:ext cx="21242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smtClean="0">
                <a:solidFill>
                  <a:srgbClr val="C00000"/>
                </a:solidFill>
                <a:latin typeface="Times New Roman" pitchFamily="18" charset="0"/>
              </a:rPr>
              <a:t>德布罗意波</a:t>
            </a:r>
            <a:endParaRPr kumimoji="1" lang="en-US" altLang="zh-CN" sz="2800" b="1" dirty="0">
              <a:latin typeface="宋体"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371892102"/>
              </p:ext>
            </p:extLst>
          </p:nvPr>
        </p:nvGraphicFramePr>
        <p:xfrm>
          <a:off x="3121340" y="300906"/>
          <a:ext cx="1871663" cy="1084263"/>
        </p:xfrm>
        <a:graphic>
          <a:graphicData uri="http://schemas.openxmlformats.org/presentationml/2006/ole">
            <mc:AlternateContent xmlns:mc="http://schemas.openxmlformats.org/markup-compatibility/2006">
              <mc:Choice xmlns:v="urn:schemas-microsoft-com:vml" Requires="v">
                <p:oleObj spid="_x0000_s43199" name="Equation" r:id="rId3" imgW="723586" imgH="406224" progId="Equation.3">
                  <p:embed/>
                </p:oleObj>
              </mc:Choice>
              <mc:Fallback>
                <p:oleObj name="Equation" r:id="rId3" imgW="723586"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340" y="300906"/>
                        <a:ext cx="1871663" cy="1084263"/>
                      </a:xfrm>
                      <a:prstGeom prst="rect">
                        <a:avLst/>
                      </a:prstGeom>
                      <a:noFill/>
                      <a:ln>
                        <a:noFill/>
                      </a:ln>
                      <a:effectLst/>
                      <a:extLst>
                        <a:ext uri="{909E8E84-426E-40DD-AFC4-6F175D3DCCD1}">
                          <a14:hiddenFill xmlns:a14="http://schemas.microsoft.com/office/drawing/2010/main">
                            <a:gradFill rotWithShape="0">
                              <a:gsLst>
                                <a:gs pos="0">
                                  <a:srgbClr val="C29BC2"/>
                                </a:gs>
                                <a:gs pos="50000">
                                  <a:srgbClr val="FFCCFF"/>
                                </a:gs>
                                <a:gs pos="100000">
                                  <a:srgbClr val="C29BC2"/>
                                </a:gs>
                              </a:gsLst>
                              <a:lin ang="5400000" scaled="1"/>
                            </a:gradFill>
                          </a14:hiddenFill>
                        </a:ext>
                        <a:ext uri="{91240B29-F687-4F45-9708-019B960494DF}">
                          <a14:hiddenLine xmlns:a14="http://schemas.microsoft.com/office/drawing/2010/main" w="19050">
                            <a:solidFill>
                              <a:srgbClr val="D6009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38797009"/>
              </p:ext>
            </p:extLst>
          </p:nvPr>
        </p:nvGraphicFramePr>
        <p:xfrm>
          <a:off x="5450483" y="260648"/>
          <a:ext cx="2001837" cy="1052513"/>
        </p:xfrm>
        <a:graphic>
          <a:graphicData uri="http://schemas.openxmlformats.org/presentationml/2006/ole">
            <mc:AlternateContent xmlns:mc="http://schemas.openxmlformats.org/markup-compatibility/2006">
              <mc:Choice xmlns:v="urn:schemas-microsoft-com:vml" Requires="v">
                <p:oleObj spid="_x0000_s43200" name="Equation" r:id="rId5" imgW="774364" imgH="393529" progId="Equation.3">
                  <p:embed/>
                </p:oleObj>
              </mc:Choice>
              <mc:Fallback>
                <p:oleObj name="Equation" r:id="rId5" imgW="774364"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0483" y="260648"/>
                        <a:ext cx="2001837" cy="1052513"/>
                      </a:xfrm>
                      <a:prstGeom prst="rect">
                        <a:avLst/>
                      </a:prstGeom>
                      <a:noFill/>
                      <a:ln>
                        <a:noFill/>
                      </a:ln>
                      <a:effectLst/>
                      <a:extLst>
                        <a:ext uri="{909E8E84-426E-40DD-AFC4-6F175D3DCCD1}">
                          <a14:hiddenFill xmlns:a14="http://schemas.microsoft.com/office/drawing/2010/main">
                            <a:gradFill rotWithShape="0">
                              <a:gsLst>
                                <a:gs pos="0">
                                  <a:srgbClr val="C29BC2"/>
                                </a:gs>
                                <a:gs pos="50000">
                                  <a:srgbClr val="FFCCFF"/>
                                </a:gs>
                                <a:gs pos="100000">
                                  <a:srgbClr val="C29BC2"/>
                                </a:gs>
                              </a:gsLst>
                              <a:lin ang="5400000" scaled="1"/>
                            </a:gradFill>
                          </a14:hiddenFill>
                        </a:ext>
                        <a:ext uri="{91240B29-F687-4F45-9708-019B960494DF}">
                          <a14:hiddenLine xmlns:a14="http://schemas.microsoft.com/office/drawing/2010/main" w="19050">
                            <a:solidFill>
                              <a:srgbClr val="D6009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8"/>
          <p:cNvGraphicFramePr>
            <a:graphicFrameLocks noChangeAspect="1"/>
          </p:cNvGraphicFramePr>
          <p:nvPr>
            <p:extLst>
              <p:ext uri="{D42A27DB-BD31-4B8C-83A1-F6EECF244321}">
                <p14:modId xmlns:p14="http://schemas.microsoft.com/office/powerpoint/2010/main" val="1906645623"/>
              </p:ext>
            </p:extLst>
          </p:nvPr>
        </p:nvGraphicFramePr>
        <p:xfrm>
          <a:off x="3203848" y="1442636"/>
          <a:ext cx="2479983" cy="1022674"/>
        </p:xfrm>
        <a:graphic>
          <a:graphicData uri="http://schemas.openxmlformats.org/presentationml/2006/ole">
            <mc:AlternateContent xmlns:mc="http://schemas.openxmlformats.org/markup-compatibility/2006">
              <mc:Choice xmlns:v="urn:schemas-microsoft-com:vml" Requires="v">
                <p:oleObj spid="_x0000_s43201" name="公式" r:id="rId7" imgW="1002960" imgH="431640" progId="Equation.3">
                  <p:embed/>
                </p:oleObj>
              </mc:Choice>
              <mc:Fallback>
                <p:oleObj name="公式" r:id="rId7" imgW="1002960" imgH="431640" progId="Equation.3">
                  <p:embed/>
                  <p:pic>
                    <p:nvPicPr>
                      <p:cNvPr id="0" name=""/>
                      <p:cNvPicPr>
                        <a:picLocks noChangeAspect="1" noChangeArrowheads="1"/>
                      </p:cNvPicPr>
                      <p:nvPr/>
                    </p:nvPicPr>
                    <p:blipFill>
                      <a:blip r:embed="rId8"/>
                      <a:srcRect/>
                      <a:stretch>
                        <a:fillRect/>
                      </a:stretch>
                    </p:blipFill>
                    <p:spPr bwMode="auto">
                      <a:xfrm>
                        <a:off x="3203848" y="1442636"/>
                        <a:ext cx="2479983" cy="102267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503375049"/>
              </p:ext>
            </p:extLst>
          </p:nvPr>
        </p:nvGraphicFramePr>
        <p:xfrm>
          <a:off x="3203848" y="2765061"/>
          <a:ext cx="4676775" cy="541338"/>
        </p:xfrm>
        <a:graphic>
          <a:graphicData uri="http://schemas.openxmlformats.org/presentationml/2006/ole">
            <mc:AlternateContent xmlns:mc="http://schemas.openxmlformats.org/markup-compatibility/2006">
              <mc:Choice xmlns:v="urn:schemas-microsoft-com:vml" Requires="v">
                <p:oleObj spid="_x0000_s43202" name="公式" r:id="rId9" imgW="1892160" imgH="228600" progId="Equation.3">
                  <p:embed/>
                </p:oleObj>
              </mc:Choice>
              <mc:Fallback>
                <p:oleObj name="公式" r:id="rId9" imgW="1892160" imgH="228600" progId="Equation.3">
                  <p:embed/>
                  <p:pic>
                    <p:nvPicPr>
                      <p:cNvPr id="0" name="Object 28"/>
                      <p:cNvPicPr>
                        <a:picLocks noChangeAspect="1" noChangeArrowheads="1"/>
                      </p:cNvPicPr>
                      <p:nvPr/>
                    </p:nvPicPr>
                    <p:blipFill>
                      <a:blip r:embed="rId10"/>
                      <a:srcRect/>
                      <a:stretch>
                        <a:fillRect/>
                      </a:stretch>
                    </p:blipFill>
                    <p:spPr bwMode="auto">
                      <a:xfrm>
                        <a:off x="3203848" y="2765061"/>
                        <a:ext cx="4676775" cy="5413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66338991"/>
              </p:ext>
            </p:extLst>
          </p:nvPr>
        </p:nvGraphicFramePr>
        <p:xfrm>
          <a:off x="3275856" y="3633721"/>
          <a:ext cx="2447925" cy="571500"/>
        </p:xfrm>
        <a:graphic>
          <a:graphicData uri="http://schemas.openxmlformats.org/presentationml/2006/ole">
            <mc:AlternateContent xmlns:mc="http://schemas.openxmlformats.org/markup-compatibility/2006">
              <mc:Choice xmlns:v="urn:schemas-microsoft-com:vml" Requires="v">
                <p:oleObj spid="_x0000_s43203" name="公式" r:id="rId11" imgW="990360" imgH="241200" progId="Equation.3">
                  <p:embed/>
                </p:oleObj>
              </mc:Choice>
              <mc:Fallback>
                <p:oleObj name="公式" r:id="rId11" imgW="990360" imgH="241200" progId="Equation.3">
                  <p:embed/>
                  <p:pic>
                    <p:nvPicPr>
                      <p:cNvPr id="0" name="对象 1"/>
                      <p:cNvPicPr>
                        <a:picLocks noChangeAspect="1" noChangeArrowheads="1"/>
                      </p:cNvPicPr>
                      <p:nvPr/>
                    </p:nvPicPr>
                    <p:blipFill>
                      <a:blip r:embed="rId12"/>
                      <a:srcRect/>
                      <a:stretch>
                        <a:fillRect/>
                      </a:stretch>
                    </p:blipFill>
                    <p:spPr bwMode="auto">
                      <a:xfrm>
                        <a:off x="3275856" y="3633721"/>
                        <a:ext cx="2447925" cy="5715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 name="Group 35"/>
          <p:cNvGrpSpPr>
            <a:grpSpLocks/>
          </p:cNvGrpSpPr>
          <p:nvPr/>
        </p:nvGrpSpPr>
        <p:grpSpPr bwMode="auto">
          <a:xfrm>
            <a:off x="3232727" y="4531010"/>
            <a:ext cx="3463636" cy="538307"/>
            <a:chOff x="1872" y="2832"/>
            <a:chExt cx="2640" cy="373"/>
          </a:xfrm>
        </p:grpSpPr>
        <p:sp>
          <p:nvSpPr>
            <p:cNvPr id="24" name="Text Box 31"/>
            <p:cNvSpPr txBox="1">
              <a:spLocks noChangeArrowheads="1"/>
            </p:cNvSpPr>
            <p:nvPr/>
          </p:nvSpPr>
          <p:spPr bwMode="auto">
            <a:xfrm>
              <a:off x="1872" y="2832"/>
              <a:ext cx="2640"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dirty="0" smtClean="0"/>
                <a:t>若               则</a:t>
              </a:r>
              <a:endParaRPr lang="zh-CN" altLang="en-US" sz="2800" b="1" dirty="0"/>
            </a:p>
          </p:txBody>
        </p:sp>
        <p:graphicFrame>
          <p:nvGraphicFramePr>
            <p:cNvPr id="25" name="Object 32"/>
            <p:cNvGraphicFramePr>
              <a:graphicFrameLocks noChangeAspect="1"/>
            </p:cNvGraphicFramePr>
            <p:nvPr>
              <p:extLst>
                <p:ext uri="{D42A27DB-BD31-4B8C-83A1-F6EECF244321}">
                  <p14:modId xmlns:p14="http://schemas.microsoft.com/office/powerpoint/2010/main" val="3617795769"/>
                </p:ext>
              </p:extLst>
            </p:nvPr>
          </p:nvGraphicFramePr>
          <p:xfrm>
            <a:off x="2289" y="2928"/>
            <a:ext cx="768" cy="217"/>
          </p:xfrm>
          <a:graphic>
            <a:graphicData uri="http://schemas.openxmlformats.org/presentationml/2006/ole">
              <mc:AlternateContent xmlns:mc="http://schemas.openxmlformats.org/markup-compatibility/2006">
                <mc:Choice xmlns:v="urn:schemas-microsoft-com:vml" Requires="v">
                  <p:oleObj spid="_x0000_s43204" name="Equation" r:id="rId13" imgW="685800" imgH="190440" progId="Equation.3">
                    <p:embed/>
                  </p:oleObj>
                </mc:Choice>
                <mc:Fallback>
                  <p:oleObj name="Equation" r:id="rId13" imgW="685800" imgH="1904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9" y="2928"/>
                          <a:ext cx="768" cy="2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33"/>
            <p:cNvGraphicFramePr>
              <a:graphicFrameLocks noChangeAspect="1"/>
            </p:cNvGraphicFramePr>
            <p:nvPr>
              <p:extLst>
                <p:ext uri="{D42A27DB-BD31-4B8C-83A1-F6EECF244321}">
                  <p14:modId xmlns:p14="http://schemas.microsoft.com/office/powerpoint/2010/main" val="904150588"/>
                </p:ext>
              </p:extLst>
            </p:nvPr>
          </p:nvGraphicFramePr>
          <p:xfrm>
            <a:off x="3606" y="2832"/>
            <a:ext cx="864" cy="373"/>
          </p:xfrm>
          <a:graphic>
            <a:graphicData uri="http://schemas.openxmlformats.org/presentationml/2006/ole">
              <mc:AlternateContent xmlns:mc="http://schemas.openxmlformats.org/markup-compatibility/2006">
                <mc:Choice xmlns:v="urn:schemas-microsoft-com:vml" Requires="v">
                  <p:oleObj spid="_x0000_s43205" name="Equation" r:id="rId15" imgW="749160" imgH="330120" progId="Equation.3">
                    <p:embed/>
                  </p:oleObj>
                </mc:Choice>
                <mc:Fallback>
                  <p:oleObj name="Equation" r:id="rId15" imgW="749160" imgH="33012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06" y="2832"/>
                          <a:ext cx="864" cy="37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 name="对象 4"/>
          <p:cNvGraphicFramePr>
            <a:graphicFrameLocks noChangeAspect="1"/>
          </p:cNvGraphicFramePr>
          <p:nvPr>
            <p:extLst>
              <p:ext uri="{D42A27DB-BD31-4B8C-83A1-F6EECF244321}">
                <p14:modId xmlns:p14="http://schemas.microsoft.com/office/powerpoint/2010/main" val="1141953948"/>
              </p:ext>
            </p:extLst>
          </p:nvPr>
        </p:nvGraphicFramePr>
        <p:xfrm>
          <a:off x="7207125" y="4531010"/>
          <a:ext cx="1757363" cy="541338"/>
        </p:xfrm>
        <a:graphic>
          <a:graphicData uri="http://schemas.openxmlformats.org/presentationml/2006/ole">
            <mc:AlternateContent xmlns:mc="http://schemas.openxmlformats.org/markup-compatibility/2006">
              <mc:Choice xmlns:v="urn:schemas-microsoft-com:vml" Requires="v">
                <p:oleObj spid="_x0000_s43206" name="公式" r:id="rId17" imgW="711000" imgH="228600" progId="Equation.3">
                  <p:embed/>
                </p:oleObj>
              </mc:Choice>
              <mc:Fallback>
                <p:oleObj name="公式" r:id="rId17" imgW="711000" imgH="228600" progId="Equation.3">
                  <p:embed/>
                  <p:pic>
                    <p:nvPicPr>
                      <p:cNvPr id="0" name="对象 3"/>
                      <p:cNvPicPr>
                        <a:picLocks noChangeAspect="1" noChangeArrowheads="1"/>
                      </p:cNvPicPr>
                      <p:nvPr/>
                    </p:nvPicPr>
                    <p:blipFill>
                      <a:blip r:embed="rId18"/>
                      <a:srcRect/>
                      <a:stretch>
                        <a:fillRect/>
                      </a:stretch>
                    </p:blipFill>
                    <p:spPr bwMode="auto">
                      <a:xfrm>
                        <a:off x="7207125" y="4531010"/>
                        <a:ext cx="1757363" cy="5413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57"/>
          <p:cNvGraphicFramePr>
            <a:graphicFrameLocks noChangeAspect="1"/>
          </p:cNvGraphicFramePr>
          <p:nvPr>
            <p:extLst>
              <p:ext uri="{D42A27DB-BD31-4B8C-83A1-F6EECF244321}">
                <p14:modId xmlns:p14="http://schemas.microsoft.com/office/powerpoint/2010/main" val="3682237500"/>
              </p:ext>
            </p:extLst>
          </p:nvPr>
        </p:nvGraphicFramePr>
        <p:xfrm>
          <a:off x="3275856" y="5517232"/>
          <a:ext cx="2147455" cy="551295"/>
        </p:xfrm>
        <a:graphic>
          <a:graphicData uri="http://schemas.openxmlformats.org/presentationml/2006/ole">
            <mc:AlternateContent xmlns:mc="http://schemas.openxmlformats.org/markup-compatibility/2006">
              <mc:Choice xmlns:v="urn:schemas-microsoft-com:vml" Requires="v">
                <p:oleObj spid="_x0000_s43207" name="Equation" r:id="rId19" imgW="1091880" imgH="330120" progId="Equation.3">
                  <p:embed/>
                </p:oleObj>
              </mc:Choice>
              <mc:Fallback>
                <p:oleObj name="Equation" r:id="rId19" imgW="1091880" imgH="33012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75856" y="5517232"/>
                        <a:ext cx="2147455" cy="551295"/>
                      </a:xfrm>
                      <a:prstGeom prst="rect">
                        <a:avLst/>
                      </a:prstGeom>
                      <a:noFill/>
                      <a:ln w="12700">
                        <a:noFill/>
                        <a:miter lim="800000"/>
                        <a:headEnd/>
                        <a:tailEnd/>
                      </a:ln>
                      <a:effectLst/>
                    </p:spPr>
                  </p:pic>
                </p:oleObj>
              </mc:Fallback>
            </mc:AlternateContent>
          </a:graphicData>
        </a:graphic>
      </p:graphicFrame>
      <p:sp>
        <p:nvSpPr>
          <p:cNvPr id="14" name="Text Box 10"/>
          <p:cNvSpPr txBox="1">
            <a:spLocks noChangeArrowheads="1"/>
          </p:cNvSpPr>
          <p:nvPr/>
        </p:nvSpPr>
        <p:spPr bwMode="auto">
          <a:xfrm>
            <a:off x="408321" y="5570076"/>
            <a:ext cx="2088232" cy="52322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D6009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zh-CN" altLang="en-US" sz="2800" b="1" dirty="0">
                <a:solidFill>
                  <a:srgbClr val="C00000"/>
                </a:solidFill>
              </a:rPr>
              <a:t>不确定关系</a:t>
            </a:r>
          </a:p>
        </p:txBody>
      </p:sp>
    </p:spTree>
    <p:extLst>
      <p:ext uri="{BB962C8B-B14F-4D97-AF65-F5344CB8AC3E}">
        <p14:creationId xmlns:p14="http://schemas.microsoft.com/office/powerpoint/2010/main" val="135577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linds(horizontal)">
                                      <p:cBhvr>
                                        <p:cTn id="35" dur="500"/>
                                        <p:tgtEl>
                                          <p:spTgt spid="23"/>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linds(horizontal)">
                                      <p:cBhvr>
                                        <p:cTn id="44" dur="500"/>
                                        <p:tgtEl>
                                          <p:spTgt spid="14"/>
                                        </p:tgtEl>
                                      </p:cBhvr>
                                    </p:animEffect>
                                  </p:childTnLst>
                                </p:cTn>
                              </p:par>
                            </p:childTnLst>
                          </p:cTn>
                        </p:par>
                        <p:par>
                          <p:cTn id="45" fill="hold">
                            <p:stCondLst>
                              <p:cond delay="500"/>
                            </p:stCondLst>
                            <p:childTnLst>
                              <p:par>
                                <p:cTn id="46" presetID="3" presetClass="entr" presetSubtype="10"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2"/>
          <p:cNvSpPr txBox="1">
            <a:spLocks noChangeArrowheads="1"/>
          </p:cNvSpPr>
          <p:nvPr/>
        </p:nvSpPr>
        <p:spPr bwMode="auto">
          <a:xfrm>
            <a:off x="323528" y="404664"/>
            <a:ext cx="352839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zh-CN" altLang="en-US" sz="2800" b="1" dirty="0" smtClean="0">
                <a:solidFill>
                  <a:srgbClr val="C00000"/>
                </a:solidFill>
                <a:latin typeface="Times New Roman" pitchFamily="18" charset="0"/>
              </a:rPr>
              <a:t>量子力学波函数</a:t>
            </a:r>
            <a:endParaRPr lang="en-US" altLang="zh-CN" sz="2800" b="1" dirty="0">
              <a:solidFill>
                <a:srgbClr val="C00000"/>
              </a:solidFill>
              <a:latin typeface="宋体" charset="-122"/>
            </a:endParaRPr>
          </a:p>
        </p:txBody>
      </p:sp>
      <p:graphicFrame>
        <p:nvGraphicFramePr>
          <p:cNvPr id="19" name="Object 5"/>
          <p:cNvGraphicFramePr>
            <a:graphicFrameLocks noChangeAspect="1"/>
          </p:cNvGraphicFramePr>
          <p:nvPr>
            <p:extLst>
              <p:ext uri="{D42A27DB-BD31-4B8C-83A1-F6EECF244321}">
                <p14:modId xmlns:p14="http://schemas.microsoft.com/office/powerpoint/2010/main" val="710413711"/>
              </p:ext>
            </p:extLst>
          </p:nvPr>
        </p:nvGraphicFramePr>
        <p:xfrm>
          <a:off x="3419872" y="1097815"/>
          <a:ext cx="1905000" cy="666750"/>
        </p:xfrm>
        <a:graphic>
          <a:graphicData uri="http://schemas.openxmlformats.org/presentationml/2006/ole">
            <mc:AlternateContent xmlns:mc="http://schemas.openxmlformats.org/markup-compatibility/2006">
              <mc:Choice xmlns:v="urn:schemas-microsoft-com:vml" Requires="v">
                <p:oleObj spid="_x0000_s50269" name="公式" r:id="rId3" imgW="1054080" imgH="419040" progId="Equation.3">
                  <p:embed/>
                </p:oleObj>
              </mc:Choice>
              <mc:Fallback>
                <p:oleObj name="公式" r:id="rId3" imgW="10540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097815"/>
                        <a:ext cx="1905000" cy="666750"/>
                      </a:xfrm>
                      <a:prstGeom prst="rect">
                        <a:avLst/>
                      </a:prstGeom>
                      <a:noFill/>
                      <a:ln w="9525">
                        <a:noFill/>
                        <a:miter lim="800000"/>
                        <a:headEnd/>
                        <a:tailEnd/>
                      </a:ln>
                      <a:effectLst/>
                    </p:spPr>
                  </p:pic>
                </p:oleObj>
              </mc:Fallback>
            </mc:AlternateContent>
          </a:graphicData>
        </a:graphic>
      </p:graphicFrame>
      <p:sp>
        <p:nvSpPr>
          <p:cNvPr id="20" name="Text Box 6"/>
          <p:cNvSpPr txBox="1">
            <a:spLocks noChangeArrowheads="1"/>
          </p:cNvSpPr>
          <p:nvPr/>
        </p:nvSpPr>
        <p:spPr bwMode="auto">
          <a:xfrm>
            <a:off x="1187624" y="1113982"/>
            <a:ext cx="2520280" cy="559897"/>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20000"/>
              </a:lnSpc>
              <a:spcBef>
                <a:spcPct val="50000"/>
              </a:spcBef>
            </a:pPr>
            <a:r>
              <a:rPr lang="zh-CN" altLang="en-US" sz="2800" b="1" dirty="0" smtClean="0">
                <a:solidFill>
                  <a:srgbClr val="0000FF"/>
                </a:solidFill>
                <a:latin typeface="Times New Roman" pitchFamily="18" charset="0"/>
              </a:rPr>
              <a:t>概率密度</a:t>
            </a:r>
            <a:endParaRPr lang="zh-CN" altLang="en-US" sz="2800" b="1" dirty="0">
              <a:solidFill>
                <a:srgbClr val="0000FF"/>
              </a:solidFill>
              <a:latin typeface="Times New Roman" pitchFamily="18" charset="0"/>
            </a:endParaRPr>
          </a:p>
        </p:txBody>
      </p:sp>
      <p:graphicFrame>
        <p:nvGraphicFramePr>
          <p:cNvPr id="21" name="Object 43"/>
          <p:cNvGraphicFramePr>
            <a:graphicFrameLocks noChangeAspect="1"/>
          </p:cNvGraphicFramePr>
          <p:nvPr>
            <p:extLst>
              <p:ext uri="{D42A27DB-BD31-4B8C-83A1-F6EECF244321}">
                <p14:modId xmlns:p14="http://schemas.microsoft.com/office/powerpoint/2010/main" val="2410604257"/>
              </p:ext>
            </p:extLst>
          </p:nvPr>
        </p:nvGraphicFramePr>
        <p:xfrm>
          <a:off x="6040598" y="1052648"/>
          <a:ext cx="2008909" cy="728806"/>
        </p:xfrm>
        <a:graphic>
          <a:graphicData uri="http://schemas.openxmlformats.org/presentationml/2006/ole">
            <mc:AlternateContent xmlns:mc="http://schemas.openxmlformats.org/markup-compatibility/2006">
              <mc:Choice xmlns:v="urn:schemas-microsoft-com:vml" Requires="v">
                <p:oleObj spid="_x0000_s50270" name="公式" r:id="rId5" imgW="1143000" imgH="482400" progId="Equation.3">
                  <p:embed/>
                </p:oleObj>
              </mc:Choice>
              <mc:Fallback>
                <p:oleObj name="公式" r:id="rId5" imgW="114300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0598" y="1052648"/>
                        <a:ext cx="2008909" cy="728806"/>
                      </a:xfrm>
                      <a:prstGeom prst="rect">
                        <a:avLst/>
                      </a:prstGeom>
                      <a:noFill/>
                      <a:ln w="9525">
                        <a:noFill/>
                        <a:miter lim="800000"/>
                        <a:headEnd/>
                        <a:tailEnd/>
                      </a:ln>
                      <a:effectLst/>
                    </p:spPr>
                  </p:pic>
                </p:oleObj>
              </mc:Fallback>
            </mc:AlternateContent>
          </a:graphicData>
        </a:graphic>
      </p:graphicFrame>
      <p:sp>
        <p:nvSpPr>
          <p:cNvPr id="22" name="Text Box 20"/>
          <p:cNvSpPr txBox="1">
            <a:spLocks noChangeArrowheads="1"/>
          </p:cNvSpPr>
          <p:nvPr/>
        </p:nvSpPr>
        <p:spPr bwMode="auto">
          <a:xfrm>
            <a:off x="344760" y="1988752"/>
            <a:ext cx="7467600" cy="523220"/>
          </a:xfrm>
          <a:prstGeom prst="rect">
            <a:avLst/>
          </a:prstGeom>
          <a:noFill/>
          <a:ln>
            <a:noFill/>
          </a:ln>
          <a:effectLst/>
          <a:extLst/>
        </p:spPr>
        <p:txBody>
          <a:bodyPr wrap="square">
            <a:spAutoFit/>
          </a:bodyPr>
          <a:lstStyle/>
          <a:p>
            <a:pPr>
              <a:spcBef>
                <a:spcPct val="50000"/>
              </a:spcBef>
            </a:pPr>
            <a:r>
              <a:rPr lang="zh-CN" altLang="en-US" sz="2800" b="1" dirty="0" smtClean="0">
                <a:solidFill>
                  <a:srgbClr val="C00000"/>
                </a:solidFill>
                <a:latin typeface="Times New Roman" pitchFamily="18" charset="0"/>
              </a:rPr>
              <a:t>波函数</a:t>
            </a:r>
            <a:r>
              <a:rPr lang="zh-CN" altLang="en-US" sz="2800" b="1" dirty="0">
                <a:solidFill>
                  <a:srgbClr val="C00000"/>
                </a:solidFill>
                <a:latin typeface="Times New Roman" pitchFamily="18" charset="0"/>
              </a:rPr>
              <a:t>的标准条件：</a:t>
            </a:r>
            <a:r>
              <a:rPr lang="zh-CN" altLang="en-US" sz="2800" b="1" dirty="0" smtClean="0">
                <a:solidFill>
                  <a:srgbClr val="0000FF"/>
                </a:solidFill>
                <a:latin typeface="Times New Roman" pitchFamily="18" charset="0"/>
              </a:rPr>
              <a:t>有限、单值和</a:t>
            </a:r>
            <a:r>
              <a:rPr lang="zh-CN" altLang="en-US" sz="2800" b="1" dirty="0">
                <a:solidFill>
                  <a:srgbClr val="0000FF"/>
                </a:solidFill>
                <a:latin typeface="Times New Roman" pitchFamily="18" charset="0"/>
              </a:rPr>
              <a:t>连续</a:t>
            </a:r>
          </a:p>
        </p:txBody>
      </p:sp>
      <p:sp>
        <p:nvSpPr>
          <p:cNvPr id="15" name="Text Box 27"/>
          <p:cNvSpPr txBox="1">
            <a:spLocks noChangeArrowheads="1"/>
          </p:cNvSpPr>
          <p:nvPr/>
        </p:nvSpPr>
        <p:spPr bwMode="auto">
          <a:xfrm>
            <a:off x="323528" y="2746462"/>
            <a:ext cx="7315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solidFill>
                  <a:srgbClr val="C00000"/>
                </a:solidFill>
                <a:latin typeface="Times New Roman" pitchFamily="18" charset="0"/>
              </a:rPr>
              <a:t>在势</a:t>
            </a:r>
            <a:r>
              <a:rPr lang="zh-CN" altLang="en-US" sz="2800" b="1" dirty="0">
                <a:solidFill>
                  <a:srgbClr val="C00000"/>
                </a:solidFill>
                <a:latin typeface="Times New Roman" pitchFamily="18" charset="0"/>
              </a:rPr>
              <a:t>场中一维运动粒子的定态薛定谔方程</a:t>
            </a:r>
          </a:p>
        </p:txBody>
      </p:sp>
      <p:graphicFrame>
        <p:nvGraphicFramePr>
          <p:cNvPr id="23" name="Object 11"/>
          <p:cNvGraphicFramePr>
            <a:graphicFrameLocks noChangeAspect="1"/>
          </p:cNvGraphicFramePr>
          <p:nvPr>
            <p:extLst>
              <p:ext uri="{D42A27DB-BD31-4B8C-83A1-F6EECF244321}">
                <p14:modId xmlns:p14="http://schemas.microsoft.com/office/powerpoint/2010/main" val="2322823674"/>
              </p:ext>
            </p:extLst>
          </p:nvPr>
        </p:nvGraphicFramePr>
        <p:xfrm>
          <a:off x="1667379" y="3322140"/>
          <a:ext cx="5352893" cy="970868"/>
        </p:xfrm>
        <a:graphic>
          <a:graphicData uri="http://schemas.openxmlformats.org/presentationml/2006/ole">
            <mc:AlternateContent xmlns:mc="http://schemas.openxmlformats.org/markup-compatibility/2006">
              <mc:Choice xmlns:v="urn:schemas-microsoft-com:vml" Requires="v">
                <p:oleObj spid="_x0000_s50271" name="Equation" r:id="rId7" imgW="1726920" imgH="406080" progId="Equation.3">
                  <p:embed/>
                </p:oleObj>
              </mc:Choice>
              <mc:Fallback>
                <p:oleObj name="Equation" r:id="rId7" imgW="172692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7379" y="3322140"/>
                        <a:ext cx="5352893" cy="970868"/>
                      </a:xfrm>
                      <a:prstGeom prst="rect">
                        <a:avLst/>
                      </a:prstGeom>
                      <a:noFill/>
                      <a:ln>
                        <a:noFill/>
                      </a:ln>
                      <a:effectLst/>
                      <a:extLst/>
                    </p:spPr>
                  </p:pic>
                </p:oleObj>
              </mc:Fallback>
            </mc:AlternateContent>
          </a:graphicData>
        </a:graphic>
      </p:graphicFrame>
      <p:grpSp>
        <p:nvGrpSpPr>
          <p:cNvPr id="24" name="Group 67"/>
          <p:cNvGrpSpPr>
            <a:grpSpLocks/>
          </p:cNvGrpSpPr>
          <p:nvPr/>
        </p:nvGrpSpPr>
        <p:grpSpPr bwMode="auto">
          <a:xfrm>
            <a:off x="3716027" y="4984932"/>
            <a:ext cx="4583545" cy="1108364"/>
            <a:chOff x="576" y="1315"/>
            <a:chExt cx="3176" cy="768"/>
          </a:xfrm>
        </p:grpSpPr>
        <p:graphicFrame>
          <p:nvGraphicFramePr>
            <p:cNvPr id="26" name="Object 27"/>
            <p:cNvGraphicFramePr>
              <a:graphicFrameLocks noChangeAspect="1"/>
            </p:cNvGraphicFramePr>
            <p:nvPr>
              <p:extLst>
                <p:ext uri="{D42A27DB-BD31-4B8C-83A1-F6EECF244321}">
                  <p14:modId xmlns:p14="http://schemas.microsoft.com/office/powerpoint/2010/main" val="3194989747"/>
                </p:ext>
              </p:extLst>
            </p:nvPr>
          </p:nvGraphicFramePr>
          <p:xfrm>
            <a:off x="1429" y="1315"/>
            <a:ext cx="2323" cy="768"/>
          </p:xfrm>
          <a:graphic>
            <a:graphicData uri="http://schemas.openxmlformats.org/presentationml/2006/ole">
              <mc:AlternateContent xmlns:mc="http://schemas.openxmlformats.org/markup-compatibility/2006">
                <mc:Choice xmlns:v="urn:schemas-microsoft-com:vml" Requires="v">
                  <p:oleObj spid="_x0000_s50272" name="Equation" r:id="rId9" imgW="1625400" imgH="444240" progId="Equation.3">
                    <p:embed/>
                  </p:oleObj>
                </mc:Choice>
                <mc:Fallback>
                  <p:oleObj name="Equation" r:id="rId9" imgW="162540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9" y="1315"/>
                          <a:ext cx="2323"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8"/>
            <p:cNvGraphicFramePr>
              <a:graphicFrameLocks noChangeAspect="1"/>
            </p:cNvGraphicFramePr>
            <p:nvPr/>
          </p:nvGraphicFramePr>
          <p:xfrm>
            <a:off x="576" y="1527"/>
            <a:ext cx="697" cy="328"/>
          </p:xfrm>
          <a:graphic>
            <a:graphicData uri="http://schemas.openxmlformats.org/presentationml/2006/ole">
              <mc:AlternateContent xmlns:mc="http://schemas.openxmlformats.org/markup-compatibility/2006">
                <mc:Choice xmlns:v="urn:schemas-microsoft-com:vml" Requires="v">
                  <p:oleObj spid="_x0000_s50273" name="公式" r:id="rId11" imgW="723600" imgH="304560" progId="Equation.3">
                    <p:embed/>
                  </p:oleObj>
                </mc:Choice>
                <mc:Fallback>
                  <p:oleObj name="公式" r:id="rId11" imgW="723600" imgH="3045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6" y="1527"/>
                          <a:ext cx="697"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 name="Text Box 30"/>
          <p:cNvSpPr txBox="1">
            <a:spLocks noChangeArrowheads="1"/>
          </p:cNvSpPr>
          <p:nvPr/>
        </p:nvSpPr>
        <p:spPr bwMode="auto">
          <a:xfrm>
            <a:off x="1691680" y="5289458"/>
            <a:ext cx="2743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solidFill>
                  <a:srgbClr val="0000FF"/>
                </a:solidFill>
                <a:latin typeface="Times New Roman" pitchFamily="18" charset="0"/>
              </a:rPr>
              <a:t>波函数</a:t>
            </a:r>
            <a:endParaRPr lang="zh-CN" altLang="en-US" sz="2800" b="1" dirty="0">
              <a:solidFill>
                <a:srgbClr val="0000FF"/>
              </a:solidFill>
              <a:latin typeface="Times New Roman" pitchFamily="18" charset="0"/>
            </a:endParaRPr>
          </a:p>
        </p:txBody>
      </p:sp>
      <p:sp>
        <p:nvSpPr>
          <p:cNvPr id="30" name="Text Box 27"/>
          <p:cNvSpPr txBox="1">
            <a:spLocks noChangeArrowheads="1"/>
          </p:cNvSpPr>
          <p:nvPr/>
        </p:nvSpPr>
        <p:spPr bwMode="auto">
          <a:xfrm>
            <a:off x="323528" y="4437024"/>
            <a:ext cx="7315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solidFill>
                  <a:srgbClr val="C00000"/>
                </a:solidFill>
                <a:latin typeface="Times New Roman" pitchFamily="18" charset="0"/>
              </a:rPr>
              <a:t>一维无限深势阱</a:t>
            </a:r>
            <a:endParaRPr lang="zh-CN" altLang="en-US" sz="2800" b="1" dirty="0">
              <a:solidFill>
                <a:srgbClr val="C00000"/>
              </a:solidFill>
              <a:latin typeface="Times New Roman" pitchFamily="18" charset="0"/>
            </a:endParaRPr>
          </a:p>
        </p:txBody>
      </p:sp>
    </p:spTree>
    <p:extLst>
      <p:ext uri="{BB962C8B-B14F-4D97-AF65-F5344CB8AC3E}">
        <p14:creationId xmlns:p14="http://schemas.microsoft.com/office/powerpoint/2010/main" val="107003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linds(horizontal)">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linds(horizontal)">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linds(horizontal)">
                                      <p:cBhvr>
                                        <p:cTn id="40" dur="500"/>
                                        <p:tgtEl>
                                          <p:spTgt spid="30"/>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autoUpdateAnimBg="0"/>
      <p:bldP spid="22" grpId="0"/>
      <p:bldP spid="15" grpId="0" autoUpdateAnimBg="0"/>
      <p:bldP spid="29" grpId="0"/>
      <p:bldP spid="3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810" name="Group 90"/>
          <p:cNvGrpSpPr>
            <a:grpSpLocks/>
          </p:cNvGrpSpPr>
          <p:nvPr/>
        </p:nvGrpSpPr>
        <p:grpSpPr bwMode="auto">
          <a:xfrm>
            <a:off x="285750" y="1173708"/>
            <a:ext cx="8647113" cy="4127500"/>
            <a:chOff x="164" y="954"/>
            <a:chExt cx="5447" cy="2600"/>
          </a:xfrm>
        </p:grpSpPr>
        <p:sp>
          <p:nvSpPr>
            <p:cNvPr id="30733" name="Rectangle 13"/>
            <p:cNvSpPr>
              <a:spLocks noChangeArrowheads="1"/>
            </p:cNvSpPr>
            <p:nvPr/>
          </p:nvSpPr>
          <p:spPr bwMode="auto">
            <a:xfrm>
              <a:off x="175" y="954"/>
              <a:ext cx="5411" cy="25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latin typeface="Times New Roman" panose="02020603050405020304" pitchFamily="18" charset="0"/>
                <a:cs typeface="Times New Roman" panose="02020603050405020304" pitchFamily="18" charset="0"/>
              </a:endParaRPr>
            </a:p>
          </p:txBody>
        </p:sp>
        <p:sp>
          <p:nvSpPr>
            <p:cNvPr id="30735" name="Line 15"/>
            <p:cNvSpPr>
              <a:spLocks noChangeShapeType="1"/>
            </p:cNvSpPr>
            <p:nvPr/>
          </p:nvSpPr>
          <p:spPr bwMode="auto">
            <a:xfrm>
              <a:off x="1742" y="970"/>
              <a:ext cx="0" cy="25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latin typeface="Times New Roman" panose="02020603050405020304" pitchFamily="18" charset="0"/>
                <a:cs typeface="Times New Roman" panose="02020603050405020304" pitchFamily="18" charset="0"/>
              </a:endParaRPr>
            </a:p>
          </p:txBody>
        </p:sp>
        <p:sp>
          <p:nvSpPr>
            <p:cNvPr id="30738" name="Line 18"/>
            <p:cNvSpPr>
              <a:spLocks noChangeShapeType="1"/>
            </p:cNvSpPr>
            <p:nvPr/>
          </p:nvSpPr>
          <p:spPr bwMode="auto">
            <a:xfrm>
              <a:off x="182" y="2405"/>
              <a:ext cx="54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latin typeface="Times New Roman" panose="02020603050405020304" pitchFamily="18" charset="0"/>
                <a:cs typeface="Times New Roman" panose="02020603050405020304" pitchFamily="18" charset="0"/>
              </a:endParaRPr>
            </a:p>
          </p:txBody>
        </p:sp>
        <p:sp>
          <p:nvSpPr>
            <p:cNvPr id="30740" name="Text Box 20"/>
            <p:cNvSpPr txBox="1">
              <a:spLocks noChangeArrowheads="1"/>
            </p:cNvSpPr>
            <p:nvPr/>
          </p:nvSpPr>
          <p:spPr bwMode="auto">
            <a:xfrm>
              <a:off x="530" y="1001"/>
              <a:ext cx="100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smtClean="0">
                  <a:solidFill>
                    <a:srgbClr val="000000"/>
                  </a:solidFill>
                  <a:latin typeface="Times New Roman" panose="02020603050405020304" pitchFamily="18" charset="0"/>
                  <a:cs typeface="Times New Roman" panose="02020603050405020304" pitchFamily="18" charset="0"/>
                </a:rPr>
                <a:t>名     称</a:t>
              </a:r>
            </a:p>
          </p:txBody>
        </p:sp>
        <p:sp>
          <p:nvSpPr>
            <p:cNvPr id="30741" name="Text Box 21"/>
            <p:cNvSpPr txBox="1">
              <a:spLocks noChangeArrowheads="1"/>
            </p:cNvSpPr>
            <p:nvPr/>
          </p:nvSpPr>
          <p:spPr bwMode="auto">
            <a:xfrm>
              <a:off x="2118" y="990"/>
              <a:ext cx="1295"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dirty="0" smtClean="0">
                  <a:solidFill>
                    <a:srgbClr val="000000"/>
                  </a:solidFill>
                  <a:latin typeface="Times New Roman" panose="02020603050405020304" pitchFamily="18" charset="0"/>
                  <a:cs typeface="Times New Roman" panose="02020603050405020304" pitchFamily="18" charset="0"/>
                </a:rPr>
                <a:t>允  许  取  值</a:t>
              </a:r>
            </a:p>
          </p:txBody>
        </p:sp>
        <p:sp>
          <p:nvSpPr>
            <p:cNvPr id="30743" name="Text Box 23"/>
            <p:cNvSpPr txBox="1">
              <a:spLocks noChangeArrowheads="1"/>
            </p:cNvSpPr>
            <p:nvPr/>
          </p:nvSpPr>
          <p:spPr bwMode="auto">
            <a:xfrm>
              <a:off x="4101" y="995"/>
              <a:ext cx="1295"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smtClean="0">
                  <a:solidFill>
                    <a:srgbClr val="000000"/>
                  </a:solidFill>
                  <a:latin typeface="Times New Roman" panose="02020603050405020304" pitchFamily="18" charset="0"/>
                  <a:cs typeface="Times New Roman" panose="02020603050405020304" pitchFamily="18" charset="0"/>
                </a:rPr>
                <a:t>含           义</a:t>
              </a:r>
            </a:p>
          </p:txBody>
        </p:sp>
        <p:sp>
          <p:nvSpPr>
            <p:cNvPr id="30744" name="Text Box 24"/>
            <p:cNvSpPr txBox="1">
              <a:spLocks noChangeArrowheads="1"/>
            </p:cNvSpPr>
            <p:nvPr/>
          </p:nvSpPr>
          <p:spPr bwMode="auto">
            <a:xfrm>
              <a:off x="186" y="1376"/>
              <a:ext cx="993"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dirty="0" smtClean="0">
                  <a:solidFill>
                    <a:srgbClr val="000000"/>
                  </a:solidFill>
                  <a:latin typeface="Times New Roman" panose="02020603050405020304" pitchFamily="18" charset="0"/>
                  <a:cs typeface="Times New Roman" panose="02020603050405020304" pitchFamily="18" charset="0"/>
                </a:rPr>
                <a:t>主量子数</a:t>
              </a:r>
            </a:p>
          </p:txBody>
        </p:sp>
        <p:grpSp>
          <p:nvGrpSpPr>
            <p:cNvPr id="30778" name="Group 58"/>
            <p:cNvGrpSpPr>
              <a:grpSpLocks/>
            </p:cNvGrpSpPr>
            <p:nvPr/>
          </p:nvGrpSpPr>
          <p:grpSpPr bwMode="auto">
            <a:xfrm>
              <a:off x="2175" y="1340"/>
              <a:ext cx="1236" cy="365"/>
              <a:chOff x="2090" y="1363"/>
              <a:chExt cx="1236" cy="365"/>
            </a:xfrm>
          </p:grpSpPr>
          <p:sp>
            <p:nvSpPr>
              <p:cNvPr id="30746" name="Text Box 26"/>
              <p:cNvSpPr txBox="1">
                <a:spLocks noChangeArrowheads="1"/>
              </p:cNvSpPr>
              <p:nvPr/>
            </p:nvSpPr>
            <p:spPr bwMode="auto">
              <a:xfrm>
                <a:off x="2090" y="1363"/>
                <a:ext cx="1236"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i="1" dirty="0" smtClean="0">
                    <a:solidFill>
                      <a:srgbClr val="000000"/>
                    </a:solidFill>
                    <a:latin typeface="Times New Roman" panose="02020603050405020304" pitchFamily="18" charset="0"/>
                    <a:cs typeface="Times New Roman" panose="02020603050405020304" pitchFamily="18" charset="0"/>
                  </a:rPr>
                  <a:t>n</a:t>
                </a:r>
                <a:r>
                  <a:rPr kumimoji="1" lang="en-US" altLang="zh-CN" sz="2400" b="1" dirty="0" smtClean="0">
                    <a:solidFill>
                      <a:srgbClr val="000000"/>
                    </a:solidFill>
                    <a:latin typeface="Times New Roman" panose="02020603050405020304" pitchFamily="18" charset="0"/>
                    <a:cs typeface="Times New Roman" panose="02020603050405020304" pitchFamily="18" charset="0"/>
                  </a:rPr>
                  <a:t> = 1, 2, </a:t>
                </a:r>
              </a:p>
            </p:txBody>
          </p:sp>
          <p:sp>
            <p:nvSpPr>
              <p:cNvPr id="30747" name="Text Box 27"/>
              <p:cNvSpPr txBox="1">
                <a:spLocks noChangeArrowheads="1"/>
              </p:cNvSpPr>
              <p:nvPr/>
            </p:nvSpPr>
            <p:spPr bwMode="auto">
              <a:xfrm>
                <a:off x="2826" y="1379"/>
                <a:ext cx="387"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000000"/>
                    </a:solidFill>
                    <a:latin typeface="Times New Roman" panose="02020603050405020304" pitchFamily="18" charset="0"/>
                    <a:cs typeface="Times New Roman" panose="02020603050405020304" pitchFamily="18" charset="0"/>
                  </a:rPr>
                  <a:t>…</a:t>
                </a:r>
              </a:p>
            </p:txBody>
          </p:sp>
        </p:grpSp>
        <p:sp>
          <p:nvSpPr>
            <p:cNvPr id="30749" name="Text Box 29"/>
            <p:cNvSpPr txBox="1">
              <a:spLocks noChangeArrowheads="1"/>
            </p:cNvSpPr>
            <p:nvPr/>
          </p:nvSpPr>
          <p:spPr bwMode="auto">
            <a:xfrm>
              <a:off x="1197" y="1342"/>
              <a:ext cx="485"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i="1" smtClean="0">
                  <a:solidFill>
                    <a:srgbClr val="000000"/>
                  </a:solidFill>
                  <a:latin typeface="Times New Roman" panose="02020603050405020304" pitchFamily="18" charset="0"/>
                  <a:cs typeface="Times New Roman" panose="02020603050405020304" pitchFamily="18" charset="0"/>
                </a:rPr>
                <a:t>n</a:t>
              </a:r>
            </a:p>
          </p:txBody>
        </p:sp>
        <p:sp>
          <p:nvSpPr>
            <p:cNvPr id="30756" name="Text Box 36"/>
            <p:cNvSpPr txBox="1">
              <a:spLocks noChangeArrowheads="1"/>
            </p:cNvSpPr>
            <p:nvPr/>
          </p:nvSpPr>
          <p:spPr bwMode="auto">
            <a:xfrm>
              <a:off x="189" y="2554"/>
              <a:ext cx="955"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smtClean="0">
                  <a:solidFill>
                    <a:srgbClr val="000000"/>
                  </a:solidFill>
                  <a:latin typeface="Times New Roman" panose="02020603050405020304" pitchFamily="18" charset="0"/>
                  <a:cs typeface="Times New Roman" panose="02020603050405020304" pitchFamily="18" charset="0"/>
                </a:rPr>
                <a:t>磁量子数</a:t>
              </a:r>
            </a:p>
          </p:txBody>
        </p:sp>
        <p:grpSp>
          <p:nvGrpSpPr>
            <p:cNvPr id="30760" name="Group 40"/>
            <p:cNvGrpSpPr>
              <a:grpSpLocks/>
            </p:cNvGrpSpPr>
            <p:nvPr/>
          </p:nvGrpSpPr>
          <p:grpSpPr bwMode="auto">
            <a:xfrm>
              <a:off x="1147" y="2508"/>
              <a:ext cx="536" cy="395"/>
              <a:chOff x="1315" y="3469"/>
              <a:chExt cx="536" cy="395"/>
            </a:xfrm>
          </p:grpSpPr>
          <p:sp>
            <p:nvSpPr>
              <p:cNvPr id="30757" name="Text Box 37"/>
              <p:cNvSpPr txBox="1">
                <a:spLocks noChangeArrowheads="1"/>
              </p:cNvSpPr>
              <p:nvPr/>
            </p:nvSpPr>
            <p:spPr bwMode="auto">
              <a:xfrm>
                <a:off x="1315" y="3469"/>
                <a:ext cx="485"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i="1" dirty="0" smtClean="0">
                    <a:solidFill>
                      <a:srgbClr val="000000"/>
                    </a:solidFill>
                    <a:latin typeface="Times New Roman" panose="02020603050405020304" pitchFamily="18" charset="0"/>
                    <a:cs typeface="Times New Roman" panose="02020603050405020304" pitchFamily="18" charset="0"/>
                  </a:rPr>
                  <a:t>m</a:t>
                </a:r>
              </a:p>
            </p:txBody>
          </p:sp>
          <p:sp>
            <p:nvSpPr>
              <p:cNvPr id="30759" name="Text Box 39"/>
              <p:cNvSpPr txBox="1">
                <a:spLocks noChangeArrowheads="1"/>
              </p:cNvSpPr>
              <p:nvPr/>
            </p:nvSpPr>
            <p:spPr bwMode="auto">
              <a:xfrm>
                <a:off x="1510" y="3614"/>
                <a:ext cx="34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smtClean="0">
                    <a:solidFill>
                      <a:srgbClr val="000000"/>
                    </a:solidFill>
                    <a:latin typeface="Times New Roman" panose="02020603050405020304" pitchFamily="18" charset="0"/>
                    <a:cs typeface="Times New Roman" panose="02020603050405020304" pitchFamily="18" charset="0"/>
                  </a:rPr>
                  <a:t>l</a:t>
                </a:r>
              </a:p>
            </p:txBody>
          </p:sp>
        </p:grpSp>
        <p:sp>
          <p:nvSpPr>
            <p:cNvPr id="30750" name="Text Box 30"/>
            <p:cNvSpPr txBox="1">
              <a:spLocks noChangeArrowheads="1"/>
            </p:cNvSpPr>
            <p:nvPr/>
          </p:nvSpPr>
          <p:spPr bwMode="auto">
            <a:xfrm>
              <a:off x="184" y="1989"/>
              <a:ext cx="955"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dirty="0" smtClean="0">
                  <a:solidFill>
                    <a:srgbClr val="000000"/>
                  </a:solidFill>
                  <a:latin typeface="Times New Roman" panose="02020603050405020304" pitchFamily="18" charset="0"/>
                  <a:cs typeface="Times New Roman" panose="02020603050405020304" pitchFamily="18" charset="0"/>
                </a:rPr>
                <a:t>角量子数</a:t>
              </a:r>
            </a:p>
          </p:txBody>
        </p:sp>
        <p:sp>
          <p:nvSpPr>
            <p:cNvPr id="30751" name="Text Box 31"/>
            <p:cNvSpPr txBox="1">
              <a:spLocks noChangeArrowheads="1"/>
            </p:cNvSpPr>
            <p:nvPr/>
          </p:nvSpPr>
          <p:spPr bwMode="auto">
            <a:xfrm>
              <a:off x="1239" y="1947"/>
              <a:ext cx="485"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i="1" smtClean="0">
                  <a:solidFill>
                    <a:srgbClr val="000000"/>
                  </a:solidFill>
                  <a:latin typeface="Times New Roman" panose="02020603050405020304" pitchFamily="18" charset="0"/>
                  <a:cs typeface="Times New Roman" panose="02020603050405020304" pitchFamily="18" charset="0"/>
                </a:rPr>
                <a:t>l</a:t>
              </a:r>
            </a:p>
          </p:txBody>
        </p:sp>
        <p:sp>
          <p:nvSpPr>
            <p:cNvPr id="30753" name="Text Box 33"/>
            <p:cNvSpPr txBox="1">
              <a:spLocks noChangeArrowheads="1"/>
            </p:cNvSpPr>
            <p:nvPr/>
          </p:nvSpPr>
          <p:spPr bwMode="auto">
            <a:xfrm>
              <a:off x="1913" y="1915"/>
              <a:ext cx="1873" cy="3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000000"/>
                  </a:solidFill>
                  <a:latin typeface="Times New Roman" panose="02020603050405020304" pitchFamily="18" charset="0"/>
                  <a:cs typeface="Times New Roman" panose="02020603050405020304" pitchFamily="18" charset="0"/>
                </a:rPr>
                <a:t>= 0, 1, 2,        (   </a:t>
              </a:r>
              <a:r>
                <a:rPr kumimoji="1" lang="en-US" altLang="zh-CN" sz="3200" b="1" smtClean="0">
                  <a:solidFill>
                    <a:srgbClr val="000000"/>
                  </a:solidFill>
                  <a:latin typeface="Times New Roman" panose="02020603050405020304" pitchFamily="18" charset="0"/>
                  <a:cs typeface="Times New Roman" panose="02020603050405020304" pitchFamily="18" charset="0"/>
                </a:rPr>
                <a:t> -</a:t>
              </a:r>
              <a:r>
                <a:rPr kumimoji="1" lang="en-US" altLang="zh-CN" sz="2400" b="1" smtClean="0">
                  <a:solidFill>
                    <a:srgbClr val="000000"/>
                  </a:solidFill>
                  <a:latin typeface="Times New Roman" panose="02020603050405020304" pitchFamily="18" charset="0"/>
                  <a:cs typeface="Times New Roman" panose="02020603050405020304" pitchFamily="18" charset="0"/>
                </a:rPr>
                <a:t> 1 )</a:t>
              </a:r>
            </a:p>
          </p:txBody>
        </p:sp>
        <p:sp>
          <p:nvSpPr>
            <p:cNvPr id="30754" name="Text Box 34"/>
            <p:cNvSpPr txBox="1">
              <a:spLocks noChangeArrowheads="1"/>
            </p:cNvSpPr>
            <p:nvPr/>
          </p:nvSpPr>
          <p:spPr bwMode="auto">
            <a:xfrm>
              <a:off x="2642" y="1930"/>
              <a:ext cx="387"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000000"/>
                  </a:solidFill>
                  <a:latin typeface="Times New Roman" panose="02020603050405020304" pitchFamily="18" charset="0"/>
                  <a:cs typeface="Times New Roman" panose="02020603050405020304" pitchFamily="18" charset="0"/>
                </a:rPr>
                <a:t>…</a:t>
              </a:r>
            </a:p>
          </p:txBody>
        </p:sp>
        <p:sp>
          <p:nvSpPr>
            <p:cNvPr id="30755" name="Text Box 35"/>
            <p:cNvSpPr txBox="1">
              <a:spLocks noChangeArrowheads="1"/>
            </p:cNvSpPr>
            <p:nvPr/>
          </p:nvSpPr>
          <p:spPr bwMode="auto">
            <a:xfrm>
              <a:off x="3071" y="1915"/>
              <a:ext cx="485"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i="1" smtClean="0">
                  <a:solidFill>
                    <a:srgbClr val="000000"/>
                  </a:solidFill>
                  <a:latin typeface="Times New Roman" panose="02020603050405020304" pitchFamily="18" charset="0"/>
                  <a:cs typeface="Times New Roman" panose="02020603050405020304" pitchFamily="18" charset="0"/>
                </a:rPr>
                <a:t>n</a:t>
              </a:r>
            </a:p>
          </p:txBody>
        </p:sp>
        <p:sp>
          <p:nvSpPr>
            <p:cNvPr id="30768" name="Text Box 48"/>
            <p:cNvSpPr txBox="1">
              <a:spLocks noChangeArrowheads="1"/>
            </p:cNvSpPr>
            <p:nvPr/>
          </p:nvSpPr>
          <p:spPr bwMode="auto">
            <a:xfrm>
              <a:off x="1806" y="1945"/>
              <a:ext cx="485"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i="1" smtClean="0">
                  <a:solidFill>
                    <a:srgbClr val="000000"/>
                  </a:solidFill>
                  <a:latin typeface="Times New Roman" panose="02020603050405020304" pitchFamily="18" charset="0"/>
                  <a:cs typeface="Times New Roman" panose="02020603050405020304" pitchFamily="18" charset="0"/>
                </a:rPr>
                <a:t>l</a:t>
              </a:r>
            </a:p>
          </p:txBody>
        </p:sp>
        <p:sp>
          <p:nvSpPr>
            <p:cNvPr id="30771" name="Line 51"/>
            <p:cNvSpPr>
              <a:spLocks noChangeShapeType="1"/>
            </p:cNvSpPr>
            <p:nvPr/>
          </p:nvSpPr>
          <p:spPr bwMode="auto">
            <a:xfrm>
              <a:off x="171" y="2992"/>
              <a:ext cx="54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latin typeface="Times New Roman" panose="02020603050405020304" pitchFamily="18" charset="0"/>
                <a:cs typeface="Times New Roman" panose="02020603050405020304" pitchFamily="18" charset="0"/>
              </a:endParaRPr>
            </a:p>
          </p:txBody>
        </p:sp>
        <p:sp>
          <p:nvSpPr>
            <p:cNvPr id="30772" name="Line 52"/>
            <p:cNvSpPr>
              <a:spLocks noChangeShapeType="1"/>
            </p:cNvSpPr>
            <p:nvPr/>
          </p:nvSpPr>
          <p:spPr bwMode="auto">
            <a:xfrm>
              <a:off x="192" y="1331"/>
              <a:ext cx="541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latin typeface="Times New Roman" panose="02020603050405020304" pitchFamily="18" charset="0"/>
                <a:cs typeface="Times New Roman" panose="02020603050405020304" pitchFamily="18" charset="0"/>
              </a:endParaRPr>
            </a:p>
          </p:txBody>
        </p:sp>
        <p:sp>
          <p:nvSpPr>
            <p:cNvPr id="30773" name="Line 53"/>
            <p:cNvSpPr>
              <a:spLocks noChangeShapeType="1"/>
            </p:cNvSpPr>
            <p:nvPr/>
          </p:nvSpPr>
          <p:spPr bwMode="auto">
            <a:xfrm>
              <a:off x="182" y="1737"/>
              <a:ext cx="54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latin typeface="Times New Roman" panose="02020603050405020304" pitchFamily="18" charset="0"/>
                <a:cs typeface="Times New Roman" panose="02020603050405020304" pitchFamily="18" charset="0"/>
              </a:endParaRPr>
            </a:p>
          </p:txBody>
        </p:sp>
        <p:sp>
          <p:nvSpPr>
            <p:cNvPr id="30770" name="Text Box 50"/>
            <p:cNvSpPr txBox="1">
              <a:spLocks noChangeArrowheads="1"/>
            </p:cNvSpPr>
            <p:nvPr/>
          </p:nvSpPr>
          <p:spPr bwMode="auto">
            <a:xfrm>
              <a:off x="164" y="3128"/>
              <a:ext cx="136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dirty="0" smtClean="0">
                  <a:solidFill>
                    <a:srgbClr val="000000"/>
                  </a:solidFill>
                  <a:latin typeface="Times New Roman" panose="02020603050405020304" pitchFamily="18" charset="0"/>
                  <a:cs typeface="Times New Roman" panose="02020603050405020304" pitchFamily="18" charset="0"/>
                </a:rPr>
                <a:t>自旋量子数</a:t>
              </a:r>
            </a:p>
          </p:txBody>
        </p:sp>
        <p:grpSp>
          <p:nvGrpSpPr>
            <p:cNvPr id="30777" name="Group 57"/>
            <p:cNvGrpSpPr>
              <a:grpSpLocks/>
            </p:cNvGrpSpPr>
            <p:nvPr/>
          </p:nvGrpSpPr>
          <p:grpSpPr bwMode="auto">
            <a:xfrm>
              <a:off x="1276" y="3074"/>
              <a:ext cx="572" cy="368"/>
              <a:chOff x="1450" y="3491"/>
              <a:chExt cx="572" cy="368"/>
            </a:xfrm>
          </p:grpSpPr>
          <p:sp>
            <p:nvSpPr>
              <p:cNvPr id="30775" name="Text Box 55"/>
              <p:cNvSpPr txBox="1">
                <a:spLocks noChangeArrowheads="1"/>
              </p:cNvSpPr>
              <p:nvPr/>
            </p:nvSpPr>
            <p:spPr bwMode="auto">
              <a:xfrm>
                <a:off x="1450" y="3491"/>
                <a:ext cx="485"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i="1" dirty="0" smtClean="0">
                    <a:solidFill>
                      <a:srgbClr val="000000"/>
                    </a:solidFill>
                    <a:latin typeface="Times New Roman" panose="02020603050405020304" pitchFamily="18" charset="0"/>
                    <a:cs typeface="Times New Roman" panose="02020603050405020304" pitchFamily="18" charset="0"/>
                  </a:rPr>
                  <a:t>m</a:t>
                </a:r>
              </a:p>
            </p:txBody>
          </p:sp>
          <p:sp>
            <p:nvSpPr>
              <p:cNvPr id="30776" name="Text Box 56"/>
              <p:cNvSpPr txBox="1">
                <a:spLocks noChangeArrowheads="1"/>
              </p:cNvSpPr>
              <p:nvPr/>
            </p:nvSpPr>
            <p:spPr bwMode="auto">
              <a:xfrm>
                <a:off x="1681" y="3609"/>
                <a:ext cx="34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smtClean="0">
                    <a:solidFill>
                      <a:srgbClr val="000000"/>
                    </a:solidFill>
                    <a:latin typeface="Times New Roman" panose="02020603050405020304" pitchFamily="18" charset="0"/>
                    <a:cs typeface="Times New Roman" panose="02020603050405020304" pitchFamily="18" charset="0"/>
                  </a:rPr>
                  <a:t>s</a:t>
                </a:r>
              </a:p>
            </p:txBody>
          </p:sp>
        </p:grpSp>
        <p:grpSp>
          <p:nvGrpSpPr>
            <p:cNvPr id="30805" name="Group 85"/>
            <p:cNvGrpSpPr>
              <a:grpSpLocks/>
            </p:cNvGrpSpPr>
            <p:nvPr/>
          </p:nvGrpSpPr>
          <p:grpSpPr bwMode="auto">
            <a:xfrm>
              <a:off x="2210" y="3071"/>
              <a:ext cx="1072" cy="368"/>
              <a:chOff x="2210" y="3071"/>
              <a:chExt cx="1072" cy="368"/>
            </a:xfrm>
          </p:grpSpPr>
          <p:grpSp>
            <p:nvGrpSpPr>
              <p:cNvPr id="30779" name="Group 59"/>
              <p:cNvGrpSpPr>
                <a:grpSpLocks/>
              </p:cNvGrpSpPr>
              <p:nvPr/>
            </p:nvGrpSpPr>
            <p:grpSpPr bwMode="auto">
              <a:xfrm>
                <a:off x="2210" y="3071"/>
                <a:ext cx="566" cy="368"/>
                <a:chOff x="1516" y="3491"/>
                <a:chExt cx="566" cy="368"/>
              </a:xfrm>
            </p:grpSpPr>
            <p:sp>
              <p:nvSpPr>
                <p:cNvPr id="30780" name="Text Box 60"/>
                <p:cNvSpPr txBox="1">
                  <a:spLocks noChangeArrowheads="1"/>
                </p:cNvSpPr>
                <p:nvPr/>
              </p:nvSpPr>
              <p:spPr bwMode="auto">
                <a:xfrm>
                  <a:off x="1516" y="3491"/>
                  <a:ext cx="485"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i="1" smtClean="0">
                      <a:solidFill>
                        <a:srgbClr val="000000"/>
                      </a:solidFill>
                      <a:latin typeface="Times New Roman" panose="02020603050405020304" pitchFamily="18" charset="0"/>
                      <a:cs typeface="Times New Roman" panose="02020603050405020304" pitchFamily="18" charset="0"/>
                    </a:rPr>
                    <a:t>m</a:t>
                  </a:r>
                </a:p>
              </p:txBody>
            </p:sp>
            <p:sp>
              <p:nvSpPr>
                <p:cNvPr id="30781" name="Text Box 61"/>
                <p:cNvSpPr txBox="1">
                  <a:spLocks noChangeArrowheads="1"/>
                </p:cNvSpPr>
                <p:nvPr/>
              </p:nvSpPr>
              <p:spPr bwMode="auto">
                <a:xfrm>
                  <a:off x="1741" y="3609"/>
                  <a:ext cx="34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smtClean="0">
                      <a:solidFill>
                        <a:srgbClr val="000000"/>
                      </a:solidFill>
                      <a:latin typeface="Times New Roman" panose="02020603050405020304" pitchFamily="18" charset="0"/>
                      <a:cs typeface="Times New Roman" panose="02020603050405020304" pitchFamily="18" charset="0"/>
                    </a:rPr>
                    <a:t>s</a:t>
                  </a:r>
                </a:p>
              </p:txBody>
            </p:sp>
          </p:grpSp>
          <p:grpSp>
            <p:nvGrpSpPr>
              <p:cNvPr id="30788" name="Group 68"/>
              <p:cNvGrpSpPr>
                <a:grpSpLocks/>
              </p:cNvGrpSpPr>
              <p:nvPr/>
            </p:nvGrpSpPr>
            <p:grpSpPr bwMode="auto">
              <a:xfrm>
                <a:off x="2591" y="3116"/>
                <a:ext cx="691" cy="312"/>
                <a:chOff x="2531" y="3493"/>
                <a:chExt cx="691" cy="312"/>
              </a:xfrm>
            </p:grpSpPr>
            <p:sp>
              <p:nvSpPr>
                <p:cNvPr id="30782" name="Text Box 62"/>
                <p:cNvSpPr txBox="1">
                  <a:spLocks noChangeArrowheads="1"/>
                </p:cNvSpPr>
                <p:nvPr/>
              </p:nvSpPr>
              <p:spPr bwMode="auto">
                <a:xfrm>
                  <a:off x="2531" y="3517"/>
                  <a:ext cx="69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000000"/>
                      </a:solidFill>
                      <a:latin typeface="Times New Roman" panose="02020603050405020304" pitchFamily="18" charset="0"/>
                      <a:cs typeface="Times New Roman" panose="02020603050405020304" pitchFamily="18" charset="0"/>
                    </a:rPr>
                    <a:t>= ±</a:t>
                  </a:r>
                </a:p>
              </p:txBody>
            </p:sp>
            <p:sp>
              <p:nvSpPr>
                <p:cNvPr id="30784" name="WordArt 64"/>
                <p:cNvSpPr>
                  <a:spLocks noChangeArrowheads="1" noChangeShapeType="1" noTextEdit="1"/>
                </p:cNvSpPr>
                <p:nvPr/>
              </p:nvSpPr>
              <p:spPr bwMode="auto">
                <a:xfrm>
                  <a:off x="3014" y="3664"/>
                  <a:ext cx="79" cy="12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kumimoji="1" lang="en-US" altLang="zh-CN" sz="3600" b="1" kern="10" smtClean="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rPr>
                    <a:t>2</a:t>
                  </a:r>
                  <a:endParaRPr kumimoji="1" lang="zh-CN" altLang="en-US" sz="3600" b="1" kern="10" smtClean="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endParaRPr>
                </a:p>
              </p:txBody>
            </p:sp>
            <p:sp>
              <p:nvSpPr>
                <p:cNvPr id="30785" name="Line 65"/>
                <p:cNvSpPr>
                  <a:spLocks noChangeShapeType="1"/>
                </p:cNvSpPr>
                <p:nvPr/>
              </p:nvSpPr>
              <p:spPr bwMode="auto">
                <a:xfrm>
                  <a:off x="2986" y="3638"/>
                  <a:ext cx="1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b="1" smtClean="0">
                    <a:solidFill>
                      <a:srgbClr val="000000"/>
                    </a:solidFill>
                    <a:latin typeface="Times New Roman" panose="02020603050405020304" pitchFamily="18" charset="0"/>
                    <a:cs typeface="Times New Roman" panose="02020603050405020304" pitchFamily="18" charset="0"/>
                  </a:endParaRPr>
                </a:p>
              </p:txBody>
            </p:sp>
            <p:sp>
              <p:nvSpPr>
                <p:cNvPr id="30786" name="WordArt 66"/>
                <p:cNvSpPr>
                  <a:spLocks noChangeArrowheads="1" noChangeShapeType="1" noTextEdit="1"/>
                </p:cNvSpPr>
                <p:nvPr/>
              </p:nvSpPr>
              <p:spPr bwMode="auto">
                <a:xfrm>
                  <a:off x="3043" y="3493"/>
                  <a:ext cx="37" cy="11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kumimoji="1" lang="en-US" altLang="zh-CN" sz="3600" b="1" kern="10" smtClean="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rPr>
                    <a:t>1</a:t>
                  </a:r>
                  <a:endParaRPr kumimoji="1" lang="zh-CN" altLang="en-US" sz="3600" b="1" kern="10" smtClean="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endParaRPr>
                </a:p>
              </p:txBody>
            </p:sp>
          </p:grpSp>
        </p:grpSp>
        <p:sp>
          <p:nvSpPr>
            <p:cNvPr id="30789" name="Text Box 69"/>
            <p:cNvSpPr txBox="1">
              <a:spLocks noChangeArrowheads="1"/>
            </p:cNvSpPr>
            <p:nvPr/>
          </p:nvSpPr>
          <p:spPr bwMode="auto">
            <a:xfrm>
              <a:off x="3713" y="1403"/>
              <a:ext cx="1895"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dirty="0" smtClean="0">
                  <a:solidFill>
                    <a:srgbClr val="000000"/>
                  </a:solidFill>
                  <a:latin typeface="Times New Roman" panose="02020603050405020304" pitchFamily="18" charset="0"/>
                  <a:cs typeface="Times New Roman" panose="02020603050405020304" pitchFamily="18" charset="0"/>
                </a:rPr>
                <a:t> </a:t>
              </a:r>
              <a:r>
                <a:rPr kumimoji="1" lang="zh-CN" altLang="en-US" sz="2400" b="1" dirty="0" smtClean="0">
                  <a:solidFill>
                    <a:srgbClr val="000000"/>
                  </a:solidFill>
                  <a:latin typeface="Times New Roman" panose="02020603050405020304" pitchFamily="18" charset="0"/>
                  <a:cs typeface="Times New Roman" panose="02020603050405020304" pitchFamily="18" charset="0"/>
                </a:rPr>
                <a:t>决定电子的能量</a:t>
              </a:r>
            </a:p>
          </p:txBody>
        </p:sp>
        <p:sp>
          <p:nvSpPr>
            <p:cNvPr id="30792" name="Line 72"/>
            <p:cNvSpPr>
              <a:spLocks noChangeShapeType="1"/>
            </p:cNvSpPr>
            <p:nvPr/>
          </p:nvSpPr>
          <p:spPr bwMode="auto">
            <a:xfrm>
              <a:off x="3732" y="960"/>
              <a:ext cx="0" cy="25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latin typeface="Times New Roman" panose="02020603050405020304" pitchFamily="18" charset="0"/>
                <a:cs typeface="Times New Roman" panose="02020603050405020304" pitchFamily="18" charset="0"/>
              </a:endParaRPr>
            </a:p>
          </p:txBody>
        </p:sp>
        <p:sp>
          <p:nvSpPr>
            <p:cNvPr id="30796" name="Text Box 76"/>
            <p:cNvSpPr txBox="1">
              <a:spLocks noChangeArrowheads="1"/>
            </p:cNvSpPr>
            <p:nvPr/>
          </p:nvSpPr>
          <p:spPr bwMode="auto">
            <a:xfrm>
              <a:off x="3749" y="1837"/>
              <a:ext cx="1753" cy="5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400" b="1" dirty="0" smtClean="0">
                  <a:solidFill>
                    <a:srgbClr val="000000"/>
                  </a:solidFill>
                  <a:latin typeface="Times New Roman" panose="02020603050405020304" pitchFamily="18" charset="0"/>
                  <a:cs typeface="Times New Roman" panose="02020603050405020304" pitchFamily="18" charset="0"/>
                </a:rPr>
                <a:t>决定电子的</a:t>
              </a:r>
              <a:r>
                <a:rPr kumimoji="1" lang="zh-CN" altLang="en-US" sz="2400" b="1" dirty="0">
                  <a:solidFill>
                    <a:srgbClr val="000000"/>
                  </a:solidFill>
                  <a:latin typeface="Times New Roman" panose="02020603050405020304" pitchFamily="18" charset="0"/>
                  <a:cs typeface="Times New Roman" panose="02020603050405020304" pitchFamily="18" charset="0"/>
                </a:rPr>
                <a:t>轨道</a:t>
              </a:r>
              <a:r>
                <a:rPr kumimoji="1" lang="zh-CN" altLang="en-US" sz="2400" b="1" dirty="0" smtClean="0">
                  <a:solidFill>
                    <a:srgbClr val="000000"/>
                  </a:solidFill>
                  <a:latin typeface="Times New Roman" panose="02020603050405020304" pitchFamily="18" charset="0"/>
                  <a:cs typeface="Times New Roman" panose="02020603050405020304" pitchFamily="18" charset="0"/>
                </a:rPr>
                <a:t>角动量。</a:t>
              </a:r>
            </a:p>
          </p:txBody>
        </p:sp>
        <p:sp>
          <p:nvSpPr>
            <p:cNvPr id="30799" name="Text Box 79"/>
            <p:cNvSpPr txBox="1">
              <a:spLocks noChangeArrowheads="1"/>
            </p:cNvSpPr>
            <p:nvPr/>
          </p:nvSpPr>
          <p:spPr bwMode="auto">
            <a:xfrm>
              <a:off x="3726" y="2427"/>
              <a:ext cx="1856" cy="5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400" b="1" dirty="0" smtClean="0">
                  <a:solidFill>
                    <a:srgbClr val="000000"/>
                  </a:solidFill>
                  <a:latin typeface="Times New Roman" panose="02020603050405020304" pitchFamily="18" charset="0"/>
                  <a:cs typeface="Times New Roman" panose="02020603050405020304" pitchFamily="18" charset="0"/>
                </a:rPr>
                <a:t>决定电子轨道角动量在外磁场中的取向</a:t>
              </a:r>
            </a:p>
          </p:txBody>
        </p:sp>
        <p:sp>
          <p:nvSpPr>
            <p:cNvPr id="30800" name="Text Box 80"/>
            <p:cNvSpPr txBox="1">
              <a:spLocks noChangeArrowheads="1"/>
            </p:cNvSpPr>
            <p:nvPr/>
          </p:nvSpPr>
          <p:spPr bwMode="auto">
            <a:xfrm>
              <a:off x="3716" y="2975"/>
              <a:ext cx="1895" cy="5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dirty="0" smtClean="0">
                  <a:solidFill>
                    <a:srgbClr val="000000"/>
                  </a:solidFill>
                  <a:latin typeface="Times New Roman" panose="02020603050405020304" pitchFamily="18" charset="0"/>
                  <a:cs typeface="Times New Roman" panose="02020603050405020304" pitchFamily="18" charset="0"/>
                </a:rPr>
                <a:t>决定电子自旋角动量在外磁场中的取向</a:t>
              </a:r>
            </a:p>
          </p:txBody>
        </p:sp>
        <p:grpSp>
          <p:nvGrpSpPr>
            <p:cNvPr id="30761" name="Group 41"/>
            <p:cNvGrpSpPr>
              <a:grpSpLocks/>
            </p:cNvGrpSpPr>
            <p:nvPr/>
          </p:nvGrpSpPr>
          <p:grpSpPr bwMode="auto">
            <a:xfrm>
              <a:off x="1736" y="2553"/>
              <a:ext cx="566" cy="368"/>
              <a:chOff x="1315" y="3508"/>
              <a:chExt cx="566" cy="368"/>
            </a:xfrm>
          </p:grpSpPr>
          <p:sp>
            <p:nvSpPr>
              <p:cNvPr id="30762" name="Text Box 42"/>
              <p:cNvSpPr txBox="1">
                <a:spLocks noChangeArrowheads="1"/>
              </p:cNvSpPr>
              <p:nvPr/>
            </p:nvSpPr>
            <p:spPr bwMode="auto">
              <a:xfrm>
                <a:off x="1315" y="3508"/>
                <a:ext cx="485"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i="1" smtClean="0">
                    <a:solidFill>
                      <a:srgbClr val="000000"/>
                    </a:solidFill>
                    <a:latin typeface="Times New Roman" panose="02020603050405020304" pitchFamily="18" charset="0"/>
                    <a:cs typeface="Times New Roman" panose="02020603050405020304" pitchFamily="18" charset="0"/>
                  </a:rPr>
                  <a:t>m</a:t>
                </a:r>
              </a:p>
            </p:txBody>
          </p:sp>
          <p:sp>
            <p:nvSpPr>
              <p:cNvPr id="30763" name="Text Box 43"/>
              <p:cNvSpPr txBox="1">
                <a:spLocks noChangeArrowheads="1"/>
              </p:cNvSpPr>
              <p:nvPr/>
            </p:nvSpPr>
            <p:spPr bwMode="auto">
              <a:xfrm>
                <a:off x="1540" y="3626"/>
                <a:ext cx="34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smtClean="0">
                    <a:solidFill>
                      <a:srgbClr val="000000"/>
                    </a:solidFill>
                    <a:latin typeface="Times New Roman" panose="02020603050405020304" pitchFamily="18" charset="0"/>
                    <a:cs typeface="Times New Roman" panose="02020603050405020304" pitchFamily="18" charset="0"/>
                  </a:rPr>
                  <a:t>l</a:t>
                </a:r>
              </a:p>
            </p:txBody>
          </p:sp>
        </p:grpSp>
        <p:sp>
          <p:nvSpPr>
            <p:cNvPr id="30764" name="Text Box 44"/>
            <p:cNvSpPr txBox="1">
              <a:spLocks noChangeArrowheads="1"/>
            </p:cNvSpPr>
            <p:nvPr/>
          </p:nvSpPr>
          <p:spPr bwMode="auto">
            <a:xfrm>
              <a:off x="2037" y="2610"/>
              <a:ext cx="1273"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000000"/>
                  </a:solidFill>
                  <a:latin typeface="Times New Roman" panose="02020603050405020304" pitchFamily="18" charset="0"/>
                  <a:cs typeface="Times New Roman" panose="02020603050405020304" pitchFamily="18" charset="0"/>
                </a:rPr>
                <a:t>=   ±1, ± 2,      </a:t>
              </a:r>
            </a:p>
          </p:txBody>
        </p:sp>
        <p:sp>
          <p:nvSpPr>
            <p:cNvPr id="30765" name="Text Box 45"/>
            <p:cNvSpPr txBox="1">
              <a:spLocks noChangeArrowheads="1"/>
            </p:cNvSpPr>
            <p:nvPr/>
          </p:nvSpPr>
          <p:spPr bwMode="auto">
            <a:xfrm>
              <a:off x="3094" y="2554"/>
              <a:ext cx="387"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000000"/>
                  </a:solidFill>
                  <a:latin typeface="Times New Roman" panose="02020603050405020304" pitchFamily="18" charset="0"/>
                  <a:cs typeface="Times New Roman" panose="02020603050405020304" pitchFamily="18" charset="0"/>
                </a:rPr>
                <a:t>…</a:t>
              </a:r>
            </a:p>
          </p:txBody>
        </p:sp>
        <p:sp>
          <p:nvSpPr>
            <p:cNvPr id="30766" name="Text Box 46"/>
            <p:cNvSpPr txBox="1">
              <a:spLocks noChangeArrowheads="1"/>
            </p:cNvSpPr>
            <p:nvPr/>
          </p:nvSpPr>
          <p:spPr bwMode="auto">
            <a:xfrm>
              <a:off x="3501" y="2567"/>
              <a:ext cx="371"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i="1" smtClean="0">
                  <a:solidFill>
                    <a:srgbClr val="000000"/>
                  </a:solidFill>
                  <a:latin typeface="Times New Roman" panose="02020603050405020304" pitchFamily="18" charset="0"/>
                  <a:cs typeface="Times New Roman" panose="02020603050405020304" pitchFamily="18" charset="0"/>
                </a:rPr>
                <a:t>l</a:t>
              </a:r>
            </a:p>
          </p:txBody>
        </p:sp>
        <p:sp>
          <p:nvSpPr>
            <p:cNvPr id="30802" name="Text Box 82"/>
            <p:cNvSpPr txBox="1">
              <a:spLocks noChangeArrowheads="1"/>
            </p:cNvSpPr>
            <p:nvPr/>
          </p:nvSpPr>
          <p:spPr bwMode="auto">
            <a:xfrm>
              <a:off x="3296" y="2599"/>
              <a:ext cx="39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000000"/>
                  </a:solidFill>
                  <a:latin typeface="Times New Roman" panose="02020603050405020304" pitchFamily="18" charset="0"/>
                  <a:cs typeface="Times New Roman" panose="02020603050405020304" pitchFamily="18" charset="0"/>
                </a:rPr>
                <a:t>±</a:t>
              </a:r>
            </a:p>
          </p:txBody>
        </p:sp>
        <p:sp>
          <p:nvSpPr>
            <p:cNvPr id="30806" name="Text Box 86"/>
            <p:cNvSpPr txBox="1">
              <a:spLocks noChangeArrowheads="1"/>
            </p:cNvSpPr>
            <p:nvPr/>
          </p:nvSpPr>
          <p:spPr bwMode="auto">
            <a:xfrm>
              <a:off x="2849" y="1963"/>
              <a:ext cx="37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000000"/>
                  </a:solidFill>
                  <a:latin typeface="Times New Roman" panose="02020603050405020304" pitchFamily="18" charset="0"/>
                  <a:cs typeface="Times New Roman" panose="02020603050405020304" pitchFamily="18" charset="0"/>
                </a:rPr>
                <a:t>,</a:t>
              </a:r>
            </a:p>
          </p:txBody>
        </p:sp>
        <p:sp>
          <p:nvSpPr>
            <p:cNvPr id="30807" name="Text Box 87"/>
            <p:cNvSpPr txBox="1">
              <a:spLocks noChangeArrowheads="1"/>
            </p:cNvSpPr>
            <p:nvPr/>
          </p:nvSpPr>
          <p:spPr bwMode="auto">
            <a:xfrm>
              <a:off x="3241" y="2613"/>
              <a:ext cx="37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000000"/>
                  </a:solidFill>
                  <a:latin typeface="Times New Roman" panose="02020603050405020304" pitchFamily="18" charset="0"/>
                  <a:cs typeface="Times New Roman" panose="02020603050405020304" pitchFamily="18" charset="0"/>
                </a:rPr>
                <a:t>,</a:t>
              </a:r>
            </a:p>
          </p:txBody>
        </p:sp>
        <p:sp>
          <p:nvSpPr>
            <p:cNvPr id="30808" name="Text Box 88"/>
            <p:cNvSpPr txBox="1">
              <a:spLocks noChangeArrowheads="1"/>
            </p:cNvSpPr>
            <p:nvPr/>
          </p:nvSpPr>
          <p:spPr bwMode="auto">
            <a:xfrm>
              <a:off x="2168" y="2622"/>
              <a:ext cx="455"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dirty="0" smtClean="0">
                  <a:solidFill>
                    <a:srgbClr val="000000"/>
                  </a:solidFill>
                  <a:latin typeface="Times New Roman" panose="02020603050405020304" pitchFamily="18" charset="0"/>
                  <a:cs typeface="Times New Roman" panose="02020603050405020304" pitchFamily="18" charset="0"/>
                </a:rPr>
                <a:t>0,</a:t>
              </a:r>
            </a:p>
          </p:txBody>
        </p:sp>
      </p:grpSp>
      <p:sp>
        <p:nvSpPr>
          <p:cNvPr id="74" name="Text Box 8"/>
          <p:cNvSpPr txBox="1">
            <a:spLocks noChangeArrowheads="1"/>
          </p:cNvSpPr>
          <p:nvPr/>
        </p:nvSpPr>
        <p:spPr bwMode="auto">
          <a:xfrm>
            <a:off x="397557" y="332656"/>
            <a:ext cx="5980335" cy="559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20000"/>
              </a:lnSpc>
              <a:spcBef>
                <a:spcPct val="50000"/>
              </a:spcBef>
            </a:pPr>
            <a:r>
              <a:rPr kumimoji="1" lang="zh-CN" altLang="en-US" sz="2800" b="1" dirty="0" smtClean="0">
                <a:solidFill>
                  <a:srgbClr val="C00000"/>
                </a:solidFill>
                <a:latin typeface="Times New Roman" pitchFamily="18" charset="0"/>
              </a:rPr>
              <a:t>原子</a:t>
            </a:r>
            <a:r>
              <a:rPr kumimoji="1" lang="zh-CN" altLang="en-US" sz="2800" b="1" dirty="0">
                <a:solidFill>
                  <a:srgbClr val="C00000"/>
                </a:solidFill>
                <a:latin typeface="Times New Roman" pitchFamily="18" charset="0"/>
              </a:rPr>
              <a:t>中的电子</a:t>
            </a:r>
            <a:r>
              <a:rPr kumimoji="1" lang="zh-CN" altLang="en-US" sz="2800" b="1" dirty="0" smtClean="0">
                <a:solidFill>
                  <a:srgbClr val="C00000"/>
                </a:solidFill>
                <a:latin typeface="Times New Roman" pitchFamily="18" charset="0"/>
              </a:rPr>
              <a:t>的量子态</a:t>
            </a:r>
            <a:r>
              <a:rPr kumimoji="1" lang="en-US" altLang="zh-CN" sz="2800" b="1" dirty="0" smtClean="0">
                <a:solidFill>
                  <a:srgbClr val="C00000"/>
                </a:solidFill>
                <a:latin typeface="宋体" charset="-122"/>
              </a:rPr>
              <a:t>(</a:t>
            </a:r>
            <a:r>
              <a:rPr kumimoji="1" lang="en-US" altLang="zh-CN" sz="2800" i="1" dirty="0">
                <a:solidFill>
                  <a:srgbClr val="C00000"/>
                </a:solidFill>
                <a:latin typeface="Times New Roman" pitchFamily="18" charset="0"/>
              </a:rPr>
              <a:t>n</a:t>
            </a:r>
            <a:r>
              <a:rPr kumimoji="1" lang="en-US" altLang="zh-CN" sz="2800" dirty="0">
                <a:solidFill>
                  <a:srgbClr val="C00000"/>
                </a:solidFill>
                <a:latin typeface="宋体" charset="-122"/>
              </a:rPr>
              <a:t>,</a:t>
            </a:r>
            <a:r>
              <a:rPr kumimoji="1" lang="en-US" altLang="zh-CN" sz="2800" dirty="0">
                <a:solidFill>
                  <a:srgbClr val="C00000"/>
                </a:solidFill>
                <a:latin typeface="Times New Roman" pitchFamily="18" charset="0"/>
              </a:rPr>
              <a:t> </a:t>
            </a:r>
            <a:r>
              <a:rPr kumimoji="1" lang="en-US" altLang="zh-CN" sz="2800" i="1" dirty="0">
                <a:solidFill>
                  <a:srgbClr val="C00000"/>
                </a:solidFill>
                <a:latin typeface="Times New Roman" pitchFamily="18" charset="0"/>
              </a:rPr>
              <a:t>l </a:t>
            </a:r>
            <a:r>
              <a:rPr kumimoji="1" lang="en-US" altLang="zh-CN" sz="2800" dirty="0">
                <a:solidFill>
                  <a:srgbClr val="C00000"/>
                </a:solidFill>
                <a:latin typeface="宋体" charset="-122"/>
              </a:rPr>
              <a:t>,</a:t>
            </a:r>
            <a:r>
              <a:rPr kumimoji="1" lang="en-US" altLang="zh-CN" sz="2800" i="1" dirty="0">
                <a:solidFill>
                  <a:srgbClr val="C00000"/>
                </a:solidFill>
                <a:latin typeface="Times New Roman" pitchFamily="18" charset="0"/>
              </a:rPr>
              <a:t>m</a:t>
            </a:r>
            <a:r>
              <a:rPr kumimoji="1" lang="en-US" altLang="zh-CN" sz="2800" i="1" baseline="-25000" dirty="0">
                <a:solidFill>
                  <a:srgbClr val="C00000"/>
                </a:solidFill>
                <a:latin typeface="Times New Roman" pitchFamily="18" charset="0"/>
              </a:rPr>
              <a:t>l</a:t>
            </a:r>
            <a:r>
              <a:rPr kumimoji="1" lang="en-US" altLang="zh-CN" sz="2800" baseline="-25000" dirty="0">
                <a:solidFill>
                  <a:srgbClr val="C00000"/>
                </a:solidFill>
                <a:latin typeface="Times New Roman" pitchFamily="18" charset="0"/>
              </a:rPr>
              <a:t>  </a:t>
            </a:r>
            <a:r>
              <a:rPr kumimoji="1" lang="en-US" altLang="zh-CN" sz="2800" dirty="0">
                <a:solidFill>
                  <a:srgbClr val="C00000"/>
                </a:solidFill>
                <a:latin typeface="宋体" charset="-122"/>
              </a:rPr>
              <a:t>,</a:t>
            </a:r>
            <a:r>
              <a:rPr kumimoji="1" lang="en-US" altLang="zh-CN" sz="2800" baseline="-25000" dirty="0">
                <a:solidFill>
                  <a:srgbClr val="C00000"/>
                </a:solidFill>
                <a:latin typeface="Times New Roman" pitchFamily="18" charset="0"/>
              </a:rPr>
              <a:t> </a:t>
            </a:r>
            <a:r>
              <a:rPr kumimoji="1" lang="en-US" altLang="zh-CN" sz="2800" i="1" dirty="0" err="1">
                <a:solidFill>
                  <a:srgbClr val="C00000"/>
                </a:solidFill>
                <a:latin typeface="Times New Roman" pitchFamily="18" charset="0"/>
              </a:rPr>
              <a:t>m</a:t>
            </a:r>
            <a:r>
              <a:rPr kumimoji="1" lang="en-US" altLang="zh-CN" sz="2800" i="1" baseline="-25000" dirty="0" err="1">
                <a:solidFill>
                  <a:srgbClr val="C00000"/>
                </a:solidFill>
                <a:latin typeface="Times New Roman" pitchFamily="18" charset="0"/>
              </a:rPr>
              <a:t>s</a:t>
            </a:r>
            <a:r>
              <a:rPr kumimoji="1" lang="en-US" altLang="zh-CN" sz="2800" b="1" dirty="0" smtClean="0">
                <a:solidFill>
                  <a:srgbClr val="C00000"/>
                </a:solidFill>
                <a:latin typeface="宋体" charset="-122"/>
              </a:rPr>
              <a:t>)</a:t>
            </a:r>
            <a:endParaRPr kumimoji="1" lang="en-US" altLang="zh-CN" sz="2800" b="1" dirty="0">
              <a:solidFill>
                <a:srgbClr val="C00000"/>
              </a:solidFill>
              <a:latin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43109446"/>
              </p:ext>
            </p:extLst>
          </p:nvPr>
        </p:nvGraphicFramePr>
        <p:xfrm>
          <a:off x="990600" y="5733256"/>
          <a:ext cx="2147888" cy="560388"/>
        </p:xfrm>
        <a:graphic>
          <a:graphicData uri="http://schemas.openxmlformats.org/presentationml/2006/ole">
            <mc:AlternateContent xmlns:mc="http://schemas.openxmlformats.org/markup-compatibility/2006">
              <mc:Choice xmlns:v="urn:schemas-microsoft-com:vml" Requires="v">
                <p:oleObj spid="_x0000_s47150" name="公式" r:id="rId3" imgW="812520" imgH="228600" progId="Equation.3">
                  <p:embed/>
                </p:oleObj>
              </mc:Choice>
              <mc:Fallback>
                <p:oleObj name="公式" r:id="rId3" imgW="812520" imgH="228600"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733256"/>
                        <a:ext cx="2147888"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147297422"/>
              </p:ext>
            </p:extLst>
          </p:nvPr>
        </p:nvGraphicFramePr>
        <p:xfrm>
          <a:off x="4275614" y="5445224"/>
          <a:ext cx="3590925" cy="1058862"/>
        </p:xfrm>
        <a:graphic>
          <a:graphicData uri="http://schemas.openxmlformats.org/presentationml/2006/ole">
            <mc:AlternateContent xmlns:mc="http://schemas.openxmlformats.org/markup-compatibility/2006">
              <mc:Choice xmlns:v="urn:schemas-microsoft-com:vml" Requires="v">
                <p:oleObj spid="_x0000_s47151" name="公式" r:id="rId5" imgW="1358640" imgH="431640" progId="Equation.3">
                  <p:embed/>
                </p:oleObj>
              </mc:Choice>
              <mc:Fallback>
                <p:oleObj name="公式" r:id="rId5" imgW="1358640" imgH="431640" progId="Equation.3">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5614" y="5445224"/>
                        <a:ext cx="3590925" cy="105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297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308304" y="5120317"/>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D ]</a:t>
            </a:r>
          </a:p>
        </p:txBody>
      </p:sp>
      <p:grpSp>
        <p:nvGrpSpPr>
          <p:cNvPr id="5" name="组合 4"/>
          <p:cNvGrpSpPr/>
          <p:nvPr/>
        </p:nvGrpSpPr>
        <p:grpSpPr>
          <a:xfrm>
            <a:off x="464371" y="404664"/>
            <a:ext cx="7636021" cy="3468876"/>
            <a:chOff x="464371" y="404664"/>
            <a:chExt cx="7636021" cy="3468876"/>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404664"/>
              <a:ext cx="7560841" cy="3414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4371" y="826552"/>
              <a:ext cx="651245" cy="3046988"/>
            </a:xfrm>
            <a:prstGeom prst="rect">
              <a:avLst/>
            </a:prstGeom>
            <a:solidFill>
              <a:schemeClr val="bg1"/>
            </a:solidFill>
          </p:spPr>
          <p:txBody>
            <a:bodyPr wrap="square" rtlCol="0">
              <a:spAutoFit/>
            </a:bodyPr>
            <a:lstStyle/>
            <a:p>
              <a:pPr>
                <a:lnSpc>
                  <a:spcPct val="150000"/>
                </a:lnSpc>
              </a:pPr>
              <a:r>
                <a:rPr lang="en-US" altLang="zh-CN" sz="3200" b="1" dirty="0" smtClean="0">
                  <a:latin typeface="Times New Roman" panose="02020603050405020304" pitchFamily="18" charset="0"/>
                  <a:cs typeface="Times New Roman" panose="02020603050405020304" pitchFamily="18" charset="0"/>
                </a:rPr>
                <a:t>(A)</a:t>
              </a:r>
            </a:p>
            <a:p>
              <a:pPr>
                <a:lnSpc>
                  <a:spcPct val="150000"/>
                </a:lnSpc>
              </a:pPr>
              <a:r>
                <a:rPr lang="en-US" altLang="zh-CN" sz="3200" b="1" dirty="0" smtClean="0">
                  <a:latin typeface="Times New Roman" panose="02020603050405020304" pitchFamily="18" charset="0"/>
                  <a:cs typeface="Times New Roman" panose="02020603050405020304" pitchFamily="18" charset="0"/>
                </a:rPr>
                <a:t>(B)</a:t>
              </a:r>
            </a:p>
            <a:p>
              <a:pPr>
                <a:lnSpc>
                  <a:spcPct val="150000"/>
                </a:lnSpc>
              </a:pPr>
              <a:r>
                <a:rPr lang="en-US" altLang="zh-CN" sz="3200" b="1" dirty="0" smtClean="0">
                  <a:latin typeface="Times New Roman" panose="02020603050405020304" pitchFamily="18" charset="0"/>
                  <a:cs typeface="Times New Roman" panose="02020603050405020304" pitchFamily="18" charset="0"/>
                </a:rPr>
                <a:t>(C)</a:t>
              </a:r>
            </a:p>
            <a:p>
              <a:pPr>
                <a:lnSpc>
                  <a:spcPct val="150000"/>
                </a:lnSpc>
              </a:pPr>
              <a:r>
                <a:rPr lang="en-US" altLang="zh-CN" sz="3200" b="1" dirty="0" smtClean="0">
                  <a:latin typeface="Times New Roman" panose="02020603050405020304" pitchFamily="18" charset="0"/>
                  <a:cs typeface="Times New Roman" panose="02020603050405020304" pitchFamily="18" charset="0"/>
                </a:rPr>
                <a:t>(D)</a:t>
              </a:r>
              <a:endParaRPr lang="zh-CN" altLang="en-US" sz="3200" b="1"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539552" y="238217"/>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1.</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89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75"/>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28160</TotalTime>
  <Words>1355</Words>
  <Application>Microsoft Office PowerPoint</Application>
  <PresentationFormat>全屏显示(4:3)</PresentationFormat>
  <Paragraphs>201</Paragraphs>
  <Slides>37</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37</vt:i4>
      </vt:variant>
    </vt:vector>
  </HeadingPairs>
  <TitlesOfParts>
    <vt:vector size="41" baseType="lpstr">
      <vt:lpstr>Office 主题</vt:lpstr>
      <vt:lpstr>公式</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liuch</dc:creator>
  <cp:lastModifiedBy>陈殿勇</cp:lastModifiedBy>
  <cp:revision>648</cp:revision>
  <dcterms:modified xsi:type="dcterms:W3CDTF">2021-01-10T17:42:41Z</dcterms:modified>
</cp:coreProperties>
</file>