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39" r:id="rId2"/>
    <p:sldId id="320" r:id="rId3"/>
    <p:sldId id="840" r:id="rId4"/>
    <p:sldId id="841" r:id="rId5"/>
    <p:sldId id="842" r:id="rId6"/>
    <p:sldId id="843" r:id="rId7"/>
    <p:sldId id="845" r:id="rId8"/>
    <p:sldId id="846" r:id="rId9"/>
    <p:sldId id="852" r:id="rId10"/>
    <p:sldId id="853" r:id="rId11"/>
    <p:sldId id="854" r:id="rId12"/>
    <p:sldId id="855" r:id="rId13"/>
    <p:sldId id="856" r:id="rId14"/>
    <p:sldId id="857" r:id="rId15"/>
    <p:sldId id="847" r:id="rId16"/>
    <p:sldId id="848" r:id="rId17"/>
    <p:sldId id="8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F81BD"/>
    <a:srgbClr val="FFFF99"/>
    <a:srgbClr val="CBCBCB"/>
    <a:srgbClr val="BEBEBE"/>
    <a:srgbClr val="006600"/>
    <a:srgbClr val="FFC000"/>
    <a:srgbClr val="FF3399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9023" autoAdjust="0"/>
  </p:normalViewPr>
  <p:slideViewPr>
    <p:cSldViewPr>
      <p:cViewPr>
        <p:scale>
          <a:sx n="75" d="100"/>
          <a:sy n="75" d="100"/>
        </p:scale>
        <p:origin x="-58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9AEBD-65D8-4BAA-9548-96829CEF2B53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BC2A-34AC-42C4-8653-F2C5B632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BC2A-34AC-42C4-8653-F2C5B6325A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8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43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4.png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08720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15-8.  </a:t>
            </a:r>
            <a:r>
              <a:rPr lang="zh-CN" altLang="en-US" sz="2800" b="1" dirty="0" smtClean="0"/>
              <a:t>天狼星</a:t>
            </a:r>
            <a:r>
              <a:rPr lang="zh-CN" altLang="en-US" sz="2800" b="1" dirty="0"/>
              <a:t>的温度大约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11000</a:t>
            </a:r>
            <a:r>
              <a:rPr lang="en-US" altLang="zh-CN" sz="2800" b="1" dirty="0"/>
              <a:t> </a:t>
            </a:r>
            <a:r>
              <a:rPr lang="en-US" altLang="zh-CN" sz="2800" b="1" dirty="0" smtClean="0"/>
              <a:t>℃.</a:t>
            </a:r>
            <a:r>
              <a:rPr lang="zh-CN" altLang="en-US" sz="2800" b="1" dirty="0" smtClean="0"/>
              <a:t>试</a:t>
            </a:r>
            <a:r>
              <a:rPr lang="zh-CN" altLang="en-US" sz="2800" b="1" dirty="0"/>
              <a:t>由维恩</a:t>
            </a:r>
            <a:r>
              <a:rPr lang="zh-CN" altLang="en-US" sz="2800" b="1" dirty="0" smtClean="0"/>
              <a:t>位移</a:t>
            </a:r>
            <a:r>
              <a:rPr lang="zh-CN" altLang="en-US" sz="2800" b="1" dirty="0"/>
              <a:t>定律计算其辐射峰值的</a:t>
            </a:r>
            <a:r>
              <a:rPr lang="zh-CN" altLang="en-US" sz="2800" b="1" dirty="0" smtClean="0"/>
              <a:t>波长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> 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7308419" cy="12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48680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15-25    </a:t>
            </a:r>
            <a:r>
              <a:rPr lang="zh-CN" altLang="en-US" sz="2800" b="1" dirty="0" smtClean="0"/>
              <a:t>若</a:t>
            </a:r>
            <a:r>
              <a:rPr lang="zh-CN" altLang="en-US" sz="2800" b="1" dirty="0"/>
              <a:t>电子和光子的波长均为</a:t>
            </a:r>
            <a:r>
              <a:rPr lang="en-US" altLang="zh-CN" sz="2800" b="1" dirty="0"/>
              <a:t>0.20 nm</a:t>
            </a:r>
            <a:r>
              <a:rPr lang="zh-CN" altLang="en-US" sz="2800" b="1" dirty="0"/>
              <a:t>，则它们的动量和动能各为多少？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164821"/>
              </p:ext>
            </p:extLst>
          </p:nvPr>
        </p:nvGraphicFramePr>
        <p:xfrm>
          <a:off x="1979712" y="1772816"/>
          <a:ext cx="444209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公式" r:id="rId3" imgW="1790640" imgH="393480" progId="Equation.3">
                  <p:embed/>
                </p:oleObj>
              </mc:Choice>
              <mc:Fallback>
                <p:oleObj name="公式" r:id="rId3" imgW="1790640" imgH="393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772816"/>
                        <a:ext cx="4442092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98104"/>
            <a:ext cx="283764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44" y="3260472"/>
            <a:ext cx="336263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15-27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电子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位置的不确定量为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5.0×10</a:t>
            </a:r>
            <a:r>
              <a:rPr lang="zh-CN" alt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时，其速率的不确定量为多少？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977767"/>
              </p:ext>
            </p:extLst>
          </p:nvPr>
        </p:nvGraphicFramePr>
        <p:xfrm>
          <a:off x="1546225" y="1916113"/>
          <a:ext cx="54768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3" imgW="2374560" imgH="419040" progId="Equation.3">
                  <p:embed/>
                </p:oleObj>
              </mc:Choice>
              <mc:Fallback>
                <p:oleObj name="公式" r:id="rId3" imgW="2374560" imgH="4190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916113"/>
                        <a:ext cx="54768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88261"/>
              </p:ext>
            </p:extLst>
          </p:nvPr>
        </p:nvGraphicFramePr>
        <p:xfrm>
          <a:off x="903288" y="3933825"/>
          <a:ext cx="7556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5" imgW="3276360" imgH="228600" progId="Equation.3">
                  <p:embed/>
                </p:oleObj>
              </mc:Choice>
              <mc:Fallback>
                <p:oleObj name="公式" r:id="rId5" imgW="3276360" imgH="228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933825"/>
                        <a:ext cx="75565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15813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15-29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质量为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g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的子弹以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×10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m·s</a:t>
            </a:r>
            <a:r>
              <a:rPr lang="zh-CN" alt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的速率飞行，求：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其德布罗意波的波长；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若子弹位置的不确定量为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 mm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，求其速率的不确定量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77936"/>
              </p:ext>
            </p:extLst>
          </p:nvPr>
        </p:nvGraphicFramePr>
        <p:xfrm>
          <a:off x="1619672" y="1922214"/>
          <a:ext cx="54038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公式" r:id="rId3" imgW="2450880" imgH="457200" progId="Equation.3">
                  <p:embed/>
                </p:oleObj>
              </mc:Choice>
              <mc:Fallback>
                <p:oleObj name="公式" r:id="rId3" imgW="2450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22214"/>
                        <a:ext cx="54038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06554"/>
              </p:ext>
            </p:extLst>
          </p:nvPr>
        </p:nvGraphicFramePr>
        <p:xfrm>
          <a:off x="1619672" y="3284984"/>
          <a:ext cx="53308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公式" r:id="rId5" imgW="2311200" imgH="419040" progId="Equation.3">
                  <p:embed/>
                </p:oleObj>
              </mc:Choice>
              <mc:Fallback>
                <p:oleObj name="公式" r:id="rId5" imgW="23112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84984"/>
                        <a:ext cx="53308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1286"/>
              </p:ext>
            </p:extLst>
          </p:nvPr>
        </p:nvGraphicFramePr>
        <p:xfrm>
          <a:off x="873410" y="4725144"/>
          <a:ext cx="74691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公式" r:id="rId7" imgW="3238200" imgH="228600" progId="Equation.3">
                  <p:embed/>
                </p:oleObj>
              </mc:Choice>
              <mc:Fallback>
                <p:oleObj name="公式" r:id="rId7" imgW="323820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410" y="4725144"/>
                        <a:ext cx="74691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1520" y="101243"/>
            <a:ext cx="8892480" cy="2862322"/>
            <a:chOff x="251520" y="588743"/>
            <a:chExt cx="8892480" cy="286232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251520" y="588743"/>
              <a:ext cx="8892480" cy="2862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15-33    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已知一维运动粒子的波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函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数为</a:t>
              </a:r>
            </a:p>
            <a:p>
              <a:pPr marL="0" marR="0" lvl="0" indent="0" defTabSz="914400" rtl="0" eaLnBrk="0" fontAlgn="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    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endParaRPr>
            </a:p>
            <a:p>
              <a:pPr marL="0" marR="0" lvl="0" indent="0" defTabSz="914400" rtl="0" eaLnBrk="0" fontAlgn="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endParaRPr>
            </a:p>
            <a:p>
              <a:pPr marL="0" marR="0" lvl="0" indent="0" defTabSz="914400" rtl="0" eaLnBrk="0" fontAlgn="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2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endParaRP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试求：</a:t>
              </a:r>
              <a:r>
                <a:rPr lang="en-US" altLang="zh-CN" sz="2800" b="1" dirty="0" smtClean="0">
                  <a:latin typeface="+mn-ea"/>
                  <a:cs typeface="宋体" pitchFamily="2" charset="-122"/>
                </a:rPr>
                <a:t>(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1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)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归一化常数A和归一化波函数；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(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2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)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该粒子位置坐标的概率分布函数（又称概率密度)；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(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3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)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在何处找到粒子的概率最大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宋体" pitchFamily="2" charset="-122"/>
                </a:rPr>
                <a:t>.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宋体" pitchFamily="2" charset="-122"/>
              </a:endParaRPr>
            </a:p>
          </p:txBody>
        </p:sp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65388"/>
              <a:ext cx="4726429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6372200" y="-82624"/>
            <a:ext cx="3096344" cy="2109862"/>
            <a:chOff x="4791988" y="3212976"/>
            <a:chExt cx="4154487" cy="290195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1094596"/>
                </p:ext>
              </p:extLst>
            </p:nvPr>
          </p:nvGraphicFramePr>
          <p:xfrm>
            <a:off x="4791988" y="3212976"/>
            <a:ext cx="4154487" cy="290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0" name="Graph" r:id="rId4" imgW="4154760" imgH="2901600" progId="Origin50.Graph">
                    <p:embed/>
                  </p:oleObj>
                </mc:Choice>
                <mc:Fallback>
                  <p:oleObj name="Graph" r:id="rId4" imgW="4154760" imgH="2901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91988" y="3212976"/>
                          <a:ext cx="4154487" cy="290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接箭头连接符 6"/>
            <p:cNvCxnSpPr/>
            <p:nvPr/>
          </p:nvCxnSpPr>
          <p:spPr>
            <a:xfrm>
              <a:off x="7866355" y="564092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5528424" y="35526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79512" y="3106996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06326"/>
              </p:ext>
            </p:extLst>
          </p:nvPr>
        </p:nvGraphicFramePr>
        <p:xfrm>
          <a:off x="917575" y="3054152"/>
          <a:ext cx="38592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公式" r:id="rId6" imgW="1498320" imgH="330120" progId="Equation.3">
                  <p:embed/>
                </p:oleObj>
              </mc:Choice>
              <mc:Fallback>
                <p:oleObj name="公式" r:id="rId6" imgW="1498320" imgH="3301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054152"/>
                        <a:ext cx="38592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548569"/>
              </p:ext>
            </p:extLst>
          </p:nvPr>
        </p:nvGraphicFramePr>
        <p:xfrm>
          <a:off x="4789264" y="3150474"/>
          <a:ext cx="2159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公式" r:id="rId8" imgW="838080" imgH="203040" progId="Equation.3">
                  <p:embed/>
                </p:oleObj>
              </mc:Choice>
              <mc:Fallback>
                <p:oleObj name="公式" r:id="rId8" imgW="838080" imgH="20304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264" y="3150474"/>
                        <a:ext cx="2159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96176"/>
              </p:ext>
            </p:extLst>
          </p:nvPr>
        </p:nvGraphicFramePr>
        <p:xfrm>
          <a:off x="2699792" y="3789040"/>
          <a:ext cx="1655445" cy="4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公式" r:id="rId10" imgW="583920" imgH="203040" progId="Equation.3">
                  <p:embed/>
                </p:oleObj>
              </mc:Choice>
              <mc:Fallback>
                <p:oleObj name="公式" r:id="rId10" imgW="583920" imgH="20304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789040"/>
                        <a:ext cx="1655445" cy="4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79512" y="4535100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71458"/>
              </p:ext>
            </p:extLst>
          </p:nvPr>
        </p:nvGraphicFramePr>
        <p:xfrm>
          <a:off x="1014189" y="4462463"/>
          <a:ext cx="59340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公式" r:id="rId12" imgW="2095200" imgH="279360" progId="Equation.3">
                  <p:embed/>
                </p:oleObj>
              </mc:Choice>
              <mc:Fallback>
                <p:oleObj name="公式" r:id="rId12" imgW="2095200" imgH="27936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189" y="4462463"/>
                        <a:ext cx="59340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79512" y="5267236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78602"/>
              </p:ext>
            </p:extLst>
          </p:nvPr>
        </p:nvGraphicFramePr>
        <p:xfrm>
          <a:off x="868363" y="5229225"/>
          <a:ext cx="50022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公式" r:id="rId14" imgW="1942920" imgH="444240" progId="Equation.3">
                  <p:embed/>
                </p:oleObj>
              </mc:Choice>
              <mc:Fallback>
                <p:oleObj name="公式" r:id="rId14" imgW="1942920" imgH="44424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229225"/>
                        <a:ext cx="50022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616190"/>
              </p:ext>
            </p:extLst>
          </p:nvPr>
        </p:nvGraphicFramePr>
        <p:xfrm>
          <a:off x="2843808" y="6237312"/>
          <a:ext cx="1473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6" name="公式" r:id="rId16" imgW="520560" imgH="177480" progId="Equation.3">
                  <p:embed/>
                </p:oleObj>
              </mc:Choice>
              <mc:Fallback>
                <p:oleObj name="公式" r:id="rId16" imgW="520560" imgH="17748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237312"/>
                        <a:ext cx="1473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260353"/>
              </p:ext>
            </p:extLst>
          </p:nvPr>
        </p:nvGraphicFramePr>
        <p:xfrm>
          <a:off x="6444208" y="5157192"/>
          <a:ext cx="17002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7" name="公式" r:id="rId18" imgW="660240" imgH="444240" progId="Equation.3">
                  <p:embed/>
                </p:oleObj>
              </mc:Choice>
              <mc:Fallback>
                <p:oleObj name="公式" r:id="rId18" imgW="660240" imgH="44424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157192"/>
                        <a:ext cx="17002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6632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15-34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一电子在宽为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 nm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的一维无限深的方势阱中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计算电子在最低能级的能量；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当电子处于第一激发态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时，在势阱中何处出现的概率最小，其值为多少？ </a:t>
            </a:r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286956"/>
              </p:ext>
            </p:extLst>
          </p:nvPr>
        </p:nvGraphicFramePr>
        <p:xfrm>
          <a:off x="1045452" y="2060848"/>
          <a:ext cx="1870364" cy="9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公式" r:id="rId3" imgW="1447560" imgH="698400" progId="Equation.3">
                  <p:embed/>
                </p:oleObj>
              </mc:Choice>
              <mc:Fallback>
                <p:oleObj name="公式" r:id="rId3" imgW="14475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452" y="2060848"/>
                        <a:ext cx="1870364" cy="9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28295"/>
              </p:ext>
            </p:extLst>
          </p:nvPr>
        </p:nvGraphicFramePr>
        <p:xfrm>
          <a:off x="1111751" y="3355932"/>
          <a:ext cx="2803011" cy="83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5" imgW="2095200" imgH="609480" progId="Equation.3">
                  <p:embed/>
                </p:oleObj>
              </mc:Choice>
              <mc:Fallback>
                <p:oleObj name="Equation" r:id="rId5" imgW="2095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751" y="3355932"/>
                        <a:ext cx="2803011" cy="831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" name="组合 123"/>
          <p:cNvGrpSpPr/>
          <p:nvPr/>
        </p:nvGrpSpPr>
        <p:grpSpPr>
          <a:xfrm>
            <a:off x="6059328" y="3212976"/>
            <a:ext cx="2786062" cy="3151188"/>
            <a:chOff x="6119813" y="5135565"/>
            <a:chExt cx="2786062" cy="3151188"/>
          </a:xfrm>
        </p:grpSpPr>
        <p:grpSp>
          <p:nvGrpSpPr>
            <p:cNvPr id="14" name="Group 2100"/>
            <p:cNvGrpSpPr>
              <a:grpSpLocks/>
            </p:cNvGrpSpPr>
            <p:nvPr/>
          </p:nvGrpSpPr>
          <p:grpSpPr bwMode="auto">
            <a:xfrm>
              <a:off x="6457950" y="7480302"/>
              <a:ext cx="2406650" cy="566738"/>
              <a:chOff x="2160" y="1917"/>
              <a:chExt cx="1516" cy="357"/>
            </a:xfrm>
          </p:grpSpPr>
          <p:sp>
            <p:nvSpPr>
              <p:cNvPr id="74" name="Line 2101"/>
              <p:cNvSpPr>
                <a:spLocks noChangeShapeType="1"/>
              </p:cNvSpPr>
              <p:nvPr/>
            </p:nvSpPr>
            <p:spPr bwMode="auto">
              <a:xfrm>
                <a:off x="2168" y="1917"/>
                <a:ext cx="0" cy="3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102"/>
              <p:cNvSpPr>
                <a:spLocks noChangeShapeType="1"/>
              </p:cNvSpPr>
              <p:nvPr/>
            </p:nvSpPr>
            <p:spPr bwMode="auto">
              <a:xfrm>
                <a:off x="2160" y="2274"/>
                <a:ext cx="1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WordArt 2103"/>
            <p:cNvSpPr>
              <a:spLocks noChangeArrowheads="1" noChangeShapeType="1" noTextEdit="1"/>
            </p:cNvSpPr>
            <p:nvPr/>
          </p:nvSpPr>
          <p:spPr bwMode="auto">
            <a:xfrm>
              <a:off x="6305550" y="8058152"/>
              <a:ext cx="103187" cy="1793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119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16" name="WordArt 2104"/>
            <p:cNvSpPr>
              <a:spLocks noChangeArrowheads="1" noChangeShapeType="1" noTextEdit="1"/>
            </p:cNvSpPr>
            <p:nvPr/>
          </p:nvSpPr>
          <p:spPr bwMode="auto">
            <a:xfrm>
              <a:off x="8207375" y="8085140"/>
              <a:ext cx="128587" cy="165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7" name="WordArt 2105"/>
            <p:cNvSpPr>
              <a:spLocks noChangeArrowheads="1" noChangeShapeType="1" noTextEdit="1"/>
            </p:cNvSpPr>
            <p:nvPr/>
          </p:nvSpPr>
          <p:spPr bwMode="auto">
            <a:xfrm>
              <a:off x="8686800" y="8129590"/>
              <a:ext cx="219075" cy="157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912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" name="Freeform 2106"/>
            <p:cNvSpPr>
              <a:spLocks/>
            </p:cNvSpPr>
            <p:nvPr/>
          </p:nvSpPr>
          <p:spPr bwMode="auto">
            <a:xfrm>
              <a:off x="6443663" y="7586665"/>
              <a:ext cx="1770062" cy="446088"/>
            </a:xfrm>
            <a:custGeom>
              <a:avLst/>
              <a:gdLst>
                <a:gd name="T0" fmla="*/ 0 w 1456"/>
                <a:gd name="T1" fmla="*/ 280 h 790"/>
                <a:gd name="T2" fmla="*/ 186 w 1456"/>
                <a:gd name="T3" fmla="*/ 234 h 790"/>
                <a:gd name="T4" fmla="*/ 558 w 1456"/>
                <a:gd name="T5" fmla="*/ 0 h 790"/>
                <a:gd name="T6" fmla="*/ 976 w 1456"/>
                <a:gd name="T7" fmla="*/ 234 h 790"/>
                <a:gd name="T8" fmla="*/ 1115 w 1456"/>
                <a:gd name="T9" fmla="*/ 280 h 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6" h="790">
                  <a:moveTo>
                    <a:pt x="0" y="788"/>
                  </a:moveTo>
                  <a:cubicBezTo>
                    <a:pt x="61" y="789"/>
                    <a:pt x="122" y="790"/>
                    <a:pt x="243" y="659"/>
                  </a:cubicBezTo>
                  <a:cubicBezTo>
                    <a:pt x="364" y="528"/>
                    <a:pt x="556" y="0"/>
                    <a:pt x="728" y="0"/>
                  </a:cubicBezTo>
                  <a:cubicBezTo>
                    <a:pt x="900" y="0"/>
                    <a:pt x="1153" y="528"/>
                    <a:pt x="1274" y="659"/>
                  </a:cubicBezTo>
                  <a:cubicBezTo>
                    <a:pt x="1395" y="790"/>
                    <a:pt x="1425" y="789"/>
                    <a:pt x="1456" y="788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WordArt 2107"/>
            <p:cNvSpPr>
              <a:spLocks noChangeArrowheads="1" noChangeShapeType="1" noTextEdit="1"/>
            </p:cNvSpPr>
            <p:nvPr/>
          </p:nvSpPr>
          <p:spPr bwMode="auto">
            <a:xfrm>
              <a:off x="6369050" y="7326315"/>
              <a:ext cx="77787" cy="142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0" name="Group 2108"/>
            <p:cNvGrpSpPr>
              <a:grpSpLocks/>
            </p:cNvGrpSpPr>
            <p:nvPr/>
          </p:nvGrpSpPr>
          <p:grpSpPr bwMode="auto">
            <a:xfrm>
              <a:off x="6480175" y="7229477"/>
              <a:ext cx="280987" cy="192088"/>
              <a:chOff x="1850" y="3202"/>
              <a:chExt cx="246" cy="143"/>
            </a:xfrm>
          </p:grpSpPr>
          <p:sp>
            <p:nvSpPr>
              <p:cNvPr id="71" name="WordArt 2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50" y="3203"/>
                <a:ext cx="53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72" name="WordArt 2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3" y="3202"/>
                <a:ext cx="53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73" name="WordArt 2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3" y="3218"/>
                <a:ext cx="108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21" name="Group 2112"/>
            <p:cNvGrpSpPr>
              <a:grpSpLocks/>
            </p:cNvGrpSpPr>
            <p:nvPr/>
          </p:nvGrpSpPr>
          <p:grpSpPr bwMode="auto">
            <a:xfrm>
              <a:off x="8304213" y="7704140"/>
              <a:ext cx="504825" cy="146050"/>
              <a:chOff x="3281" y="3799"/>
              <a:chExt cx="318" cy="92"/>
            </a:xfrm>
          </p:grpSpPr>
          <p:sp>
            <p:nvSpPr>
              <p:cNvPr id="66" name="WordArt 2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" y="3805"/>
                <a:ext cx="99" cy="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7" name="Group 2114"/>
              <p:cNvGrpSpPr>
                <a:grpSpLocks/>
              </p:cNvGrpSpPr>
              <p:nvPr/>
            </p:nvGrpSpPr>
            <p:grpSpPr bwMode="auto">
              <a:xfrm>
                <a:off x="3420" y="3831"/>
                <a:ext cx="97" cy="42"/>
                <a:chOff x="1260" y="2371"/>
                <a:chExt cx="151" cy="53"/>
              </a:xfrm>
            </p:grpSpPr>
            <p:sp>
              <p:nvSpPr>
                <p:cNvPr id="69" name="Line 2115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2116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" name="WordArt 2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0" y="3799"/>
                <a:ext cx="49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22" name="Group 2118"/>
            <p:cNvGrpSpPr>
              <a:grpSpLocks/>
            </p:cNvGrpSpPr>
            <p:nvPr/>
          </p:nvGrpSpPr>
          <p:grpSpPr bwMode="auto">
            <a:xfrm>
              <a:off x="6119813" y="6189665"/>
              <a:ext cx="2751137" cy="1001713"/>
              <a:chOff x="3881" y="2840"/>
              <a:chExt cx="1733" cy="631"/>
            </a:xfrm>
          </p:grpSpPr>
          <p:grpSp>
            <p:nvGrpSpPr>
              <p:cNvPr id="46" name="Group 2119"/>
              <p:cNvGrpSpPr>
                <a:grpSpLocks/>
              </p:cNvGrpSpPr>
              <p:nvPr/>
            </p:nvGrpSpPr>
            <p:grpSpPr bwMode="auto">
              <a:xfrm>
                <a:off x="4098" y="3033"/>
                <a:ext cx="1516" cy="288"/>
                <a:chOff x="2160" y="1917"/>
                <a:chExt cx="1516" cy="357"/>
              </a:xfrm>
            </p:grpSpPr>
            <p:sp>
              <p:nvSpPr>
                <p:cNvPr id="64" name="Line 2120"/>
                <p:cNvSpPr>
                  <a:spLocks noChangeShapeType="1"/>
                </p:cNvSpPr>
                <p:nvPr/>
              </p:nvSpPr>
              <p:spPr bwMode="auto">
                <a:xfrm>
                  <a:off x="2168" y="1917"/>
                  <a:ext cx="0" cy="34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2121"/>
                <p:cNvSpPr>
                  <a:spLocks noChangeShapeType="1"/>
                </p:cNvSpPr>
                <p:nvPr/>
              </p:nvSpPr>
              <p:spPr bwMode="auto">
                <a:xfrm>
                  <a:off x="2160" y="2274"/>
                  <a:ext cx="15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WordArt 2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00" y="2930"/>
                <a:ext cx="49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8" name="WordArt 2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06" y="3319"/>
                <a:ext cx="65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" name="WordArt 2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91" y="3362"/>
                <a:ext cx="8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 smtClean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WordArt 2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60" y="3372"/>
                <a:ext cx="138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912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1" name="Freeform 2126"/>
              <p:cNvSpPr>
                <a:spLocks/>
              </p:cNvSpPr>
              <p:nvPr/>
            </p:nvSpPr>
            <p:spPr bwMode="auto">
              <a:xfrm>
                <a:off x="4097" y="3036"/>
                <a:ext cx="569" cy="281"/>
              </a:xfrm>
              <a:custGeom>
                <a:avLst/>
                <a:gdLst>
                  <a:gd name="T0" fmla="*/ 0 w 1456"/>
                  <a:gd name="T1" fmla="*/ 280 h 790"/>
                  <a:gd name="T2" fmla="*/ 95 w 1456"/>
                  <a:gd name="T3" fmla="*/ 234 h 790"/>
                  <a:gd name="T4" fmla="*/ 285 w 1456"/>
                  <a:gd name="T5" fmla="*/ 0 h 790"/>
                  <a:gd name="T6" fmla="*/ 498 w 1456"/>
                  <a:gd name="T7" fmla="*/ 234 h 790"/>
                  <a:gd name="T8" fmla="*/ 569 w 1456"/>
                  <a:gd name="T9" fmla="*/ 280 h 7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56" h="790">
                    <a:moveTo>
                      <a:pt x="0" y="788"/>
                    </a:moveTo>
                    <a:cubicBezTo>
                      <a:pt x="61" y="789"/>
                      <a:pt x="122" y="790"/>
                      <a:pt x="243" y="659"/>
                    </a:cubicBezTo>
                    <a:cubicBezTo>
                      <a:pt x="364" y="528"/>
                      <a:pt x="556" y="0"/>
                      <a:pt x="728" y="0"/>
                    </a:cubicBezTo>
                    <a:cubicBezTo>
                      <a:pt x="900" y="0"/>
                      <a:pt x="1153" y="528"/>
                      <a:pt x="1274" y="659"/>
                    </a:cubicBezTo>
                    <a:cubicBezTo>
                      <a:pt x="1395" y="790"/>
                      <a:pt x="1425" y="789"/>
                      <a:pt x="1456" y="78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2127"/>
              <p:cNvSpPr>
                <a:spLocks/>
              </p:cNvSpPr>
              <p:nvPr/>
            </p:nvSpPr>
            <p:spPr bwMode="auto">
              <a:xfrm>
                <a:off x="4671" y="3033"/>
                <a:ext cx="569" cy="281"/>
              </a:xfrm>
              <a:custGeom>
                <a:avLst/>
                <a:gdLst>
                  <a:gd name="T0" fmla="*/ 0 w 1456"/>
                  <a:gd name="T1" fmla="*/ 280 h 790"/>
                  <a:gd name="T2" fmla="*/ 95 w 1456"/>
                  <a:gd name="T3" fmla="*/ 234 h 790"/>
                  <a:gd name="T4" fmla="*/ 285 w 1456"/>
                  <a:gd name="T5" fmla="*/ 0 h 790"/>
                  <a:gd name="T6" fmla="*/ 498 w 1456"/>
                  <a:gd name="T7" fmla="*/ 234 h 790"/>
                  <a:gd name="T8" fmla="*/ 569 w 1456"/>
                  <a:gd name="T9" fmla="*/ 280 h 7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56" h="790">
                    <a:moveTo>
                      <a:pt x="0" y="788"/>
                    </a:moveTo>
                    <a:cubicBezTo>
                      <a:pt x="61" y="789"/>
                      <a:pt x="122" y="790"/>
                      <a:pt x="243" y="659"/>
                    </a:cubicBezTo>
                    <a:cubicBezTo>
                      <a:pt x="364" y="528"/>
                      <a:pt x="556" y="0"/>
                      <a:pt x="728" y="0"/>
                    </a:cubicBezTo>
                    <a:cubicBezTo>
                      <a:pt x="900" y="0"/>
                      <a:pt x="1153" y="528"/>
                      <a:pt x="1274" y="659"/>
                    </a:cubicBezTo>
                    <a:cubicBezTo>
                      <a:pt x="1395" y="790"/>
                      <a:pt x="1425" y="789"/>
                      <a:pt x="1456" y="78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" name="Group 2128"/>
              <p:cNvGrpSpPr>
                <a:grpSpLocks/>
              </p:cNvGrpSpPr>
              <p:nvPr/>
            </p:nvGrpSpPr>
            <p:grpSpPr bwMode="auto">
              <a:xfrm>
                <a:off x="4065" y="2840"/>
                <a:ext cx="177" cy="121"/>
                <a:chOff x="1850" y="3202"/>
                <a:chExt cx="246" cy="143"/>
              </a:xfrm>
            </p:grpSpPr>
            <p:sp>
              <p:nvSpPr>
                <p:cNvPr id="61" name="WordArt 21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0" y="3203"/>
                  <a:ext cx="53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62" name="WordArt 21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43" y="3202"/>
                  <a:ext cx="53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63" name="WordArt 21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3" y="3218"/>
                  <a:ext cx="108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grpSp>
            <p:nvGrpSpPr>
              <p:cNvPr id="54" name="Group 2132"/>
              <p:cNvGrpSpPr>
                <a:grpSpLocks/>
              </p:cNvGrpSpPr>
              <p:nvPr/>
            </p:nvGrpSpPr>
            <p:grpSpPr bwMode="auto">
              <a:xfrm>
                <a:off x="5222" y="3008"/>
                <a:ext cx="321" cy="99"/>
                <a:chOff x="3261" y="2991"/>
                <a:chExt cx="321" cy="99"/>
              </a:xfrm>
            </p:grpSpPr>
            <p:sp>
              <p:nvSpPr>
                <p:cNvPr id="56" name="WordArt 21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61" y="3004"/>
                  <a:ext cx="99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7" name="Group 2134"/>
                <p:cNvGrpSpPr>
                  <a:grpSpLocks/>
                </p:cNvGrpSpPr>
                <p:nvPr/>
              </p:nvGrpSpPr>
              <p:grpSpPr bwMode="auto">
                <a:xfrm>
                  <a:off x="3400" y="3030"/>
                  <a:ext cx="97" cy="42"/>
                  <a:chOff x="1260" y="2371"/>
                  <a:chExt cx="151" cy="53"/>
                </a:xfrm>
              </p:grpSpPr>
              <p:sp>
                <p:nvSpPr>
                  <p:cNvPr id="59" name="Line 213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2136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" name="WordArt 21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19" y="2991"/>
                  <a:ext cx="63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55" name="WordArt 2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1" y="2850"/>
                <a:ext cx="14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639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" name="WordArt 2139"/>
            <p:cNvSpPr>
              <a:spLocks noChangeArrowheads="1" noChangeShapeType="1" noTextEdit="1"/>
            </p:cNvSpPr>
            <p:nvPr/>
          </p:nvSpPr>
          <p:spPr bwMode="auto">
            <a:xfrm>
              <a:off x="6154738" y="7215190"/>
              <a:ext cx="236537" cy="1984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63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4" name="Group 2140"/>
            <p:cNvGrpSpPr>
              <a:grpSpLocks/>
            </p:cNvGrpSpPr>
            <p:nvPr/>
          </p:nvGrpSpPr>
          <p:grpSpPr bwMode="auto">
            <a:xfrm>
              <a:off x="6124575" y="5135565"/>
              <a:ext cx="2732087" cy="1001713"/>
              <a:chOff x="3891" y="2123"/>
              <a:chExt cx="1721" cy="631"/>
            </a:xfrm>
          </p:grpSpPr>
          <p:grpSp>
            <p:nvGrpSpPr>
              <p:cNvPr id="25" name="Group 2141"/>
              <p:cNvGrpSpPr>
                <a:grpSpLocks/>
              </p:cNvGrpSpPr>
              <p:nvPr/>
            </p:nvGrpSpPr>
            <p:grpSpPr bwMode="auto">
              <a:xfrm>
                <a:off x="4096" y="2317"/>
                <a:ext cx="1516" cy="288"/>
                <a:chOff x="2160" y="1917"/>
                <a:chExt cx="1516" cy="357"/>
              </a:xfrm>
            </p:grpSpPr>
            <p:sp>
              <p:nvSpPr>
                <p:cNvPr id="44" name="Line 2142"/>
                <p:cNvSpPr>
                  <a:spLocks noChangeShapeType="1"/>
                </p:cNvSpPr>
                <p:nvPr/>
              </p:nvSpPr>
              <p:spPr bwMode="auto">
                <a:xfrm>
                  <a:off x="2168" y="1917"/>
                  <a:ext cx="0" cy="34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sm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2143"/>
                <p:cNvSpPr>
                  <a:spLocks noChangeShapeType="1"/>
                </p:cNvSpPr>
                <p:nvPr/>
              </p:nvSpPr>
              <p:spPr bwMode="auto">
                <a:xfrm>
                  <a:off x="2160" y="2274"/>
                  <a:ext cx="15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WordArt 2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21" y="2223"/>
                <a:ext cx="48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7" name="WordArt 2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3" y="2602"/>
                <a:ext cx="65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8" name="WordArt 2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86" y="2621"/>
                <a:ext cx="81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WordArt 2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62" y="2655"/>
                <a:ext cx="138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912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Freeform 2148"/>
              <p:cNvSpPr>
                <a:spLocks/>
              </p:cNvSpPr>
              <p:nvPr/>
            </p:nvSpPr>
            <p:spPr bwMode="auto">
              <a:xfrm>
                <a:off x="4094" y="2314"/>
                <a:ext cx="373" cy="281"/>
              </a:xfrm>
              <a:custGeom>
                <a:avLst/>
                <a:gdLst>
                  <a:gd name="T0" fmla="*/ 0 w 1456"/>
                  <a:gd name="T1" fmla="*/ 280 h 790"/>
                  <a:gd name="T2" fmla="*/ 62 w 1456"/>
                  <a:gd name="T3" fmla="*/ 234 h 790"/>
                  <a:gd name="T4" fmla="*/ 186 w 1456"/>
                  <a:gd name="T5" fmla="*/ 0 h 790"/>
                  <a:gd name="T6" fmla="*/ 326 w 1456"/>
                  <a:gd name="T7" fmla="*/ 234 h 790"/>
                  <a:gd name="T8" fmla="*/ 373 w 1456"/>
                  <a:gd name="T9" fmla="*/ 280 h 7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56" h="790">
                    <a:moveTo>
                      <a:pt x="0" y="788"/>
                    </a:moveTo>
                    <a:cubicBezTo>
                      <a:pt x="61" y="789"/>
                      <a:pt x="122" y="790"/>
                      <a:pt x="243" y="659"/>
                    </a:cubicBezTo>
                    <a:cubicBezTo>
                      <a:pt x="364" y="528"/>
                      <a:pt x="556" y="0"/>
                      <a:pt x="728" y="0"/>
                    </a:cubicBezTo>
                    <a:cubicBezTo>
                      <a:pt x="900" y="0"/>
                      <a:pt x="1153" y="528"/>
                      <a:pt x="1274" y="659"/>
                    </a:cubicBezTo>
                    <a:cubicBezTo>
                      <a:pt x="1395" y="790"/>
                      <a:pt x="1425" y="789"/>
                      <a:pt x="1456" y="78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149"/>
              <p:cNvSpPr>
                <a:spLocks/>
              </p:cNvSpPr>
              <p:nvPr/>
            </p:nvSpPr>
            <p:spPr bwMode="auto">
              <a:xfrm>
                <a:off x="4486" y="2319"/>
                <a:ext cx="373" cy="281"/>
              </a:xfrm>
              <a:custGeom>
                <a:avLst/>
                <a:gdLst>
                  <a:gd name="T0" fmla="*/ 0 w 1456"/>
                  <a:gd name="T1" fmla="*/ 280 h 790"/>
                  <a:gd name="T2" fmla="*/ 62 w 1456"/>
                  <a:gd name="T3" fmla="*/ 234 h 790"/>
                  <a:gd name="T4" fmla="*/ 186 w 1456"/>
                  <a:gd name="T5" fmla="*/ 0 h 790"/>
                  <a:gd name="T6" fmla="*/ 326 w 1456"/>
                  <a:gd name="T7" fmla="*/ 234 h 790"/>
                  <a:gd name="T8" fmla="*/ 373 w 1456"/>
                  <a:gd name="T9" fmla="*/ 280 h 7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56" h="790">
                    <a:moveTo>
                      <a:pt x="0" y="788"/>
                    </a:moveTo>
                    <a:cubicBezTo>
                      <a:pt x="61" y="789"/>
                      <a:pt x="122" y="790"/>
                      <a:pt x="243" y="659"/>
                    </a:cubicBezTo>
                    <a:cubicBezTo>
                      <a:pt x="364" y="528"/>
                      <a:pt x="556" y="0"/>
                      <a:pt x="728" y="0"/>
                    </a:cubicBezTo>
                    <a:cubicBezTo>
                      <a:pt x="900" y="0"/>
                      <a:pt x="1153" y="528"/>
                      <a:pt x="1274" y="659"/>
                    </a:cubicBezTo>
                    <a:cubicBezTo>
                      <a:pt x="1395" y="790"/>
                      <a:pt x="1425" y="789"/>
                      <a:pt x="1456" y="78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150"/>
              <p:cNvSpPr>
                <a:spLocks/>
              </p:cNvSpPr>
              <p:nvPr/>
            </p:nvSpPr>
            <p:spPr bwMode="auto">
              <a:xfrm>
                <a:off x="4861" y="2324"/>
                <a:ext cx="373" cy="281"/>
              </a:xfrm>
              <a:custGeom>
                <a:avLst/>
                <a:gdLst>
                  <a:gd name="T0" fmla="*/ 0 w 1456"/>
                  <a:gd name="T1" fmla="*/ 280 h 790"/>
                  <a:gd name="T2" fmla="*/ 62 w 1456"/>
                  <a:gd name="T3" fmla="*/ 234 h 790"/>
                  <a:gd name="T4" fmla="*/ 186 w 1456"/>
                  <a:gd name="T5" fmla="*/ 0 h 790"/>
                  <a:gd name="T6" fmla="*/ 326 w 1456"/>
                  <a:gd name="T7" fmla="*/ 234 h 790"/>
                  <a:gd name="T8" fmla="*/ 373 w 1456"/>
                  <a:gd name="T9" fmla="*/ 280 h 7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56" h="790">
                    <a:moveTo>
                      <a:pt x="0" y="788"/>
                    </a:moveTo>
                    <a:cubicBezTo>
                      <a:pt x="61" y="789"/>
                      <a:pt x="122" y="790"/>
                      <a:pt x="243" y="659"/>
                    </a:cubicBezTo>
                    <a:cubicBezTo>
                      <a:pt x="364" y="528"/>
                      <a:pt x="556" y="0"/>
                      <a:pt x="728" y="0"/>
                    </a:cubicBezTo>
                    <a:cubicBezTo>
                      <a:pt x="900" y="0"/>
                      <a:pt x="1153" y="528"/>
                      <a:pt x="1274" y="659"/>
                    </a:cubicBezTo>
                    <a:cubicBezTo>
                      <a:pt x="1395" y="790"/>
                      <a:pt x="1425" y="789"/>
                      <a:pt x="1456" y="788"/>
                    </a:cubicBezTo>
                  </a:path>
                </a:pathLst>
              </a:custGeom>
              <a:noFill/>
              <a:ln w="28575" cmpd="sng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WordArt 2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1" y="2148"/>
                <a:ext cx="149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639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4" name="Group 2152"/>
              <p:cNvGrpSpPr>
                <a:grpSpLocks/>
              </p:cNvGrpSpPr>
              <p:nvPr/>
            </p:nvGrpSpPr>
            <p:grpSpPr bwMode="auto">
              <a:xfrm>
                <a:off x="5215" y="2249"/>
                <a:ext cx="341" cy="91"/>
                <a:chOff x="2550" y="2170"/>
                <a:chExt cx="341" cy="98"/>
              </a:xfrm>
            </p:grpSpPr>
            <p:sp>
              <p:nvSpPr>
                <p:cNvPr id="39" name="WordArt 21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50" y="2182"/>
                  <a:ext cx="99" cy="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0" name="Group 2154"/>
                <p:cNvGrpSpPr>
                  <a:grpSpLocks/>
                </p:cNvGrpSpPr>
                <p:nvPr/>
              </p:nvGrpSpPr>
              <p:grpSpPr bwMode="auto">
                <a:xfrm>
                  <a:off x="2689" y="2208"/>
                  <a:ext cx="97" cy="42"/>
                  <a:chOff x="1260" y="2371"/>
                  <a:chExt cx="151" cy="53"/>
                </a:xfrm>
              </p:grpSpPr>
              <p:sp>
                <p:nvSpPr>
                  <p:cNvPr id="42" name="Line 2155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2156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WordArt 21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7" y="2170"/>
                  <a:ext cx="64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5" name="Group 2158"/>
              <p:cNvGrpSpPr>
                <a:grpSpLocks/>
              </p:cNvGrpSpPr>
              <p:nvPr/>
            </p:nvGrpSpPr>
            <p:grpSpPr bwMode="auto">
              <a:xfrm>
                <a:off x="4090" y="2123"/>
                <a:ext cx="177" cy="121"/>
                <a:chOff x="1850" y="3202"/>
                <a:chExt cx="246" cy="143"/>
              </a:xfrm>
            </p:grpSpPr>
            <p:sp>
              <p:nvSpPr>
                <p:cNvPr id="36" name="WordArt 21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0" y="3203"/>
                  <a:ext cx="53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7" name="WordArt 21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43" y="3202"/>
                  <a:ext cx="53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8" name="WordArt 21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13" y="3218"/>
                  <a:ext cx="108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</p:grpSp>
      </p:grpSp>
      <p:graphicFrame>
        <p:nvGraphicFramePr>
          <p:cNvPr id="126" name="对象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286426"/>
              </p:ext>
            </p:extLst>
          </p:nvPr>
        </p:nvGraphicFramePr>
        <p:xfrm>
          <a:off x="3765550" y="2065338"/>
          <a:ext cx="26971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公式" r:id="rId7" imgW="1295280" imgH="419040" progId="Equation.3">
                  <p:embed/>
                </p:oleObj>
              </mc:Choice>
              <mc:Fallback>
                <p:oleObj name="公式" r:id="rId7" imgW="129528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065338"/>
                        <a:ext cx="269716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矩形 126"/>
          <p:cNvSpPr/>
          <p:nvPr/>
        </p:nvSpPr>
        <p:spPr>
          <a:xfrm>
            <a:off x="251520" y="2287092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1520" y="3491905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342594"/>
              </p:ext>
            </p:extLst>
          </p:nvPr>
        </p:nvGraphicFramePr>
        <p:xfrm>
          <a:off x="1187624" y="4360437"/>
          <a:ext cx="29241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公式" r:id="rId9" imgW="1358640" imgH="393480" progId="Equation.3">
                  <p:embed/>
                </p:oleObj>
              </mc:Choice>
              <mc:Fallback>
                <p:oleObj name="公式" r:id="rId9" imgW="13586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360437"/>
                        <a:ext cx="29241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922595"/>
              </p:ext>
            </p:extLst>
          </p:nvPr>
        </p:nvGraphicFramePr>
        <p:xfrm>
          <a:off x="1193910" y="5434778"/>
          <a:ext cx="1445895" cy="86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公式" r:id="rId11" imgW="672840" imgH="393480" progId="Equation.3">
                  <p:embed/>
                </p:oleObj>
              </mc:Choice>
              <mc:Fallback>
                <p:oleObj name="公式" r:id="rId11" imgW="672840" imgH="393480" progId="Equation.3">
                  <p:embed/>
                  <p:pic>
                    <p:nvPicPr>
                      <p:cNvPr id="0" name="对象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910" y="5434778"/>
                        <a:ext cx="1445895" cy="864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21617"/>
              </p:ext>
            </p:extLst>
          </p:nvPr>
        </p:nvGraphicFramePr>
        <p:xfrm>
          <a:off x="3275856" y="5535504"/>
          <a:ext cx="1594603" cy="67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公式" r:id="rId13" imgW="672840" imgH="279360" progId="Equation.3">
                  <p:embed/>
                </p:oleObj>
              </mc:Choice>
              <mc:Fallback>
                <p:oleObj name="公式" r:id="rId13" imgW="67284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535504"/>
                        <a:ext cx="1594603" cy="672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15-37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描述原子内电子状态的量子数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的可能值是多少？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的可能值为多少？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的最小可能值是多少？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时，电子可能状态数为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多少？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5536" y="2200545"/>
            <a:ext cx="4706952" cy="661207"/>
            <a:chOff x="395536" y="2200545"/>
            <a:chExt cx="4706952" cy="661207"/>
          </a:xfrm>
        </p:grpSpPr>
        <p:sp>
          <p:nvSpPr>
            <p:cNvPr id="3" name="矩形 2"/>
            <p:cNvSpPr/>
            <p:nvPr/>
          </p:nvSpPr>
          <p:spPr>
            <a:xfrm>
              <a:off x="395536" y="2257708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056" y="2200545"/>
              <a:ext cx="3888432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536" y="3068960"/>
            <a:ext cx="7848872" cy="738664"/>
            <a:chOff x="395536" y="3068960"/>
            <a:chExt cx="7848872" cy="738664"/>
          </a:xfrm>
        </p:grpSpPr>
        <p:sp>
          <p:nvSpPr>
            <p:cNvPr id="4" name="矩形 3"/>
            <p:cNvSpPr/>
            <p:nvPr/>
          </p:nvSpPr>
          <p:spPr>
            <a:xfrm>
              <a:off x="395536" y="3154103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8264" y="3068960"/>
              <a:ext cx="701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 smtClean="0">
                  <a:latin typeface="Times New Roman"/>
                  <a:cs typeface="Times New Roman"/>
                </a:rPr>
                <a:t>±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>
                  <a:latin typeface="Times New Roman"/>
                  <a:cs typeface="Times New Roman"/>
                </a:rPr>
                <a:t> ± 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>
                  <a:latin typeface="Times New Roman"/>
                  <a:cs typeface="Times New Roman"/>
                </a:rPr>
                <a:t> ± 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>
                  <a:latin typeface="Times New Roman"/>
                  <a:cs typeface="Times New Roman"/>
                </a:rPr>
                <a:t> ± 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>
                  <a:latin typeface="Times New Roman"/>
                  <a:cs typeface="Times New Roman"/>
                </a:rPr>
                <a:t> </a:t>
              </a:r>
              <a:r>
                <a:rPr lang="en-US" altLang="zh-CN" sz="2800" dirty="0" smtClean="0">
                  <a:latin typeface="Times New Roman"/>
                  <a:cs typeface="Times New Roman"/>
                </a:rPr>
                <a:t>±5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5536" y="4018199"/>
            <a:ext cx="4829656" cy="661207"/>
            <a:chOff x="395536" y="4018199"/>
            <a:chExt cx="4829656" cy="661207"/>
          </a:xfrm>
        </p:grpSpPr>
        <p:sp>
          <p:nvSpPr>
            <p:cNvPr id="5" name="矩形 4"/>
            <p:cNvSpPr/>
            <p:nvPr/>
          </p:nvSpPr>
          <p:spPr>
            <a:xfrm>
              <a:off x="395536" y="4087193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6760" y="4018199"/>
              <a:ext cx="3888432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5536" y="5013253"/>
            <a:ext cx="3155787" cy="592137"/>
            <a:chOff x="395536" y="5013253"/>
            <a:chExt cx="3155787" cy="592137"/>
          </a:xfrm>
        </p:grpSpPr>
        <p:sp>
          <p:nvSpPr>
            <p:cNvPr id="9" name="矩形 8"/>
            <p:cNvSpPr/>
            <p:nvPr/>
          </p:nvSpPr>
          <p:spPr>
            <a:xfrm>
              <a:off x="395536" y="50821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9470510"/>
                </p:ext>
              </p:extLst>
            </p:nvPr>
          </p:nvGraphicFramePr>
          <p:xfrm>
            <a:off x="1336760" y="5013253"/>
            <a:ext cx="2214563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3" name="公式" r:id="rId3" imgW="838080" imgH="241200" progId="Equation.3">
                    <p:embed/>
                  </p:oleObj>
                </mc:Choice>
                <mc:Fallback>
                  <p:oleObj name="公式" r:id="rId3" imgW="838080" imgH="241200" progId="Equation.3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760" y="5013253"/>
                          <a:ext cx="2214563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462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15-38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氢原子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中的电子处于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该电子角动量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的值为多少？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这角动量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轴的分量有哪些可能的值？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角动量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轴的夹角的可能值为多少？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44824"/>
            <a:ext cx="26670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2113692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43741"/>
              </p:ext>
            </p:extLst>
          </p:nvPr>
        </p:nvGraphicFramePr>
        <p:xfrm>
          <a:off x="1111944" y="1916113"/>
          <a:ext cx="37480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公式" r:id="rId4" imgW="1612800" imgH="393480" progId="Equation.3">
                  <p:embed/>
                </p:oleObj>
              </mc:Choice>
              <mc:Fallback>
                <p:oleObj name="公式" r:id="rId4" imgW="16128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944" y="1916113"/>
                        <a:ext cx="374808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95536" y="2855679"/>
            <a:ext cx="5362029" cy="896938"/>
            <a:chOff x="395536" y="2855679"/>
            <a:chExt cx="5362029" cy="896938"/>
          </a:xfrm>
        </p:grpSpPr>
        <p:sp>
          <p:nvSpPr>
            <p:cNvPr id="6" name="矩形 5"/>
            <p:cNvSpPr/>
            <p:nvPr/>
          </p:nvSpPr>
          <p:spPr>
            <a:xfrm>
              <a:off x="395536" y="3049796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8951176"/>
                </p:ext>
              </p:extLst>
            </p:nvPr>
          </p:nvGraphicFramePr>
          <p:xfrm>
            <a:off x="1187624" y="2855679"/>
            <a:ext cx="1555750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3" name="Equation" r:id="rId6" imgW="701049" imgH="388584" progId="Equation.3">
                    <p:embed/>
                  </p:oleObj>
                </mc:Choice>
                <mc:Fallback>
                  <p:oleObj name="Equation" r:id="rId6" imgW="701049" imgH="388584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2855679"/>
                          <a:ext cx="1555750" cy="8969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875428"/>
                </p:ext>
              </p:extLst>
            </p:nvPr>
          </p:nvGraphicFramePr>
          <p:xfrm>
            <a:off x="3131840" y="3057525"/>
            <a:ext cx="26257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4" name="公式" r:id="rId8" imgW="1002960" imgH="228600" progId="Equation.3">
                    <p:embed/>
                  </p:oleObj>
                </mc:Choice>
                <mc:Fallback>
                  <p:oleObj name="公式" r:id="rId8" imgW="1002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3057525"/>
                          <a:ext cx="26257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395536" y="4057908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4057908"/>
            <a:ext cx="388843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30°, 55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73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90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107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150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6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764704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15-10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太阳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可看作是半径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7.0×10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的球形黑体，试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计算太阳的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温度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太阳射到地球表面上的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辐射能量为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W·m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地球与太阳间的距离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08165"/>
              </p:ext>
            </p:extLst>
          </p:nvPr>
        </p:nvGraphicFramePr>
        <p:xfrm>
          <a:off x="2295391" y="3789040"/>
          <a:ext cx="187838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公式" r:id="rId3" imgW="799920" imgH="228600" progId="Equation.3">
                  <p:embed/>
                </p:oleObj>
              </mc:Choice>
              <mc:Fallback>
                <p:oleObj name="公式" r:id="rId3" imgW="799920" imgH="22860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391" y="3789040"/>
                        <a:ext cx="1878385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01" y="2335809"/>
            <a:ext cx="247596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49378"/>
              </p:ext>
            </p:extLst>
          </p:nvPr>
        </p:nvGraphicFramePr>
        <p:xfrm>
          <a:off x="2251128" y="4869160"/>
          <a:ext cx="19669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公式" r:id="rId6" imgW="774360" imgH="215640" progId="Equation.3">
                  <p:embed/>
                </p:oleObj>
              </mc:Choice>
              <mc:Fallback>
                <p:oleObj name="公式" r:id="rId6" imgW="774360" imgH="21564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28" y="4869160"/>
                        <a:ext cx="19669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9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639643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15-11    </a:t>
            </a:r>
            <a:r>
              <a:rPr lang="zh-CN" altLang="en-US" sz="2800" b="1" dirty="0" smtClean="0"/>
              <a:t>钨的</a:t>
            </a:r>
            <a:r>
              <a:rPr lang="zh-CN" altLang="en-US" sz="2800" b="1" dirty="0"/>
              <a:t>逸出功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4.52eV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钡的逸出功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2.50eV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分别计算钨和钡的</a:t>
            </a:r>
            <a:r>
              <a:rPr lang="zh-CN" altLang="en-US" sz="2800" b="1" dirty="0" smtClean="0"/>
              <a:t>截止频率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哪</a:t>
            </a:r>
            <a:r>
              <a:rPr lang="zh-CN" altLang="en-US" sz="2800" b="1" dirty="0"/>
              <a:t>一种金属可以</a:t>
            </a:r>
            <a:r>
              <a:rPr lang="zh-CN" altLang="en-US" sz="2800" b="1" dirty="0" smtClean="0"/>
              <a:t>用作</a:t>
            </a:r>
            <a:r>
              <a:rPr lang="zh-CN" altLang="en-US" sz="2800" b="1" dirty="0"/>
              <a:t>可见光范围内的光电管阴极材料？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804329"/>
              </p:ext>
            </p:extLst>
          </p:nvPr>
        </p:nvGraphicFramePr>
        <p:xfrm>
          <a:off x="2397819" y="2348880"/>
          <a:ext cx="24622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1028254" imgH="393529" progId="Equation.3">
                  <p:embed/>
                </p:oleObj>
              </mc:Choice>
              <mc:Fallback>
                <p:oleObj name="Equation" r:id="rId3" imgW="1028254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819" y="2348880"/>
                        <a:ext cx="24622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987A9"/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A987A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3738497" cy="84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97360"/>
            <a:ext cx="3698937" cy="864096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1962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692696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15-12  </a:t>
            </a:r>
            <a:r>
              <a:rPr lang="zh-CN" altLang="en-US" sz="2800" b="1" dirty="0" smtClean="0"/>
              <a:t>钾</a:t>
            </a:r>
            <a:r>
              <a:rPr lang="zh-CN" altLang="en-US" sz="2800" b="1" dirty="0"/>
              <a:t>的截止频率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4.62×10</a:t>
            </a:r>
            <a:r>
              <a:rPr lang="en-US" altLang="zh-CN" sz="2800" b="1" baseline="30000" dirty="0" smtClean="0"/>
              <a:t>14</a:t>
            </a:r>
            <a:r>
              <a:rPr lang="en-US" altLang="zh-CN" sz="2800" b="1" dirty="0" smtClean="0"/>
              <a:t>Hz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今以波长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/>
              <a:t>435.8</a:t>
            </a:r>
            <a:r>
              <a:rPr lang="en-US" altLang="zh-CN" sz="2800" b="1" dirty="0"/>
              <a:t> nm 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光照射，求钾放出的光电子的</a:t>
            </a:r>
            <a:r>
              <a:rPr lang="zh-CN" altLang="en-US" sz="2800" b="1" dirty="0" smtClean="0"/>
              <a:t>初速度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91547"/>
              </p:ext>
            </p:extLst>
          </p:nvPr>
        </p:nvGraphicFramePr>
        <p:xfrm>
          <a:off x="2555776" y="2204864"/>
          <a:ext cx="24622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3" imgW="1028254" imgH="393529" progId="Equation.3">
                  <p:embed/>
                </p:oleObj>
              </mc:Choice>
              <mc:Fallback>
                <p:oleObj name="Equation" r:id="rId3" imgW="1028254" imgH="393529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204864"/>
                        <a:ext cx="24622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987A9"/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A987A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18874"/>
              </p:ext>
            </p:extLst>
          </p:nvPr>
        </p:nvGraphicFramePr>
        <p:xfrm>
          <a:off x="2987824" y="3501008"/>
          <a:ext cx="1336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公式" r:id="rId5" imgW="558720" imgH="215640" progId="Equation.3">
                  <p:embed/>
                </p:oleObj>
              </mc:Choice>
              <mc:Fallback>
                <p:oleObj name="公式" r:id="rId5" imgW="558720" imgH="21564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01008"/>
                        <a:ext cx="13366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987A9"/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A987A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50208"/>
              </p:ext>
            </p:extLst>
          </p:nvPr>
        </p:nvGraphicFramePr>
        <p:xfrm>
          <a:off x="2005012" y="4402782"/>
          <a:ext cx="513397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公式" r:id="rId7" imgW="2145960" imgH="482400" progId="Equation.3">
                  <p:embed/>
                </p:oleObj>
              </mc:Choice>
              <mc:Fallback>
                <p:oleObj name="公式" r:id="rId7" imgW="2145960" imgH="482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2" y="4402782"/>
                        <a:ext cx="5133975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987A9"/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A987A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2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8424936" cy="470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15-2    </a:t>
            </a:r>
            <a:r>
              <a:rPr lang="zh-CN" altLang="en-US" sz="2800" b="1" dirty="0" smtClean="0"/>
              <a:t>光电效应</a:t>
            </a:r>
            <a:r>
              <a:rPr lang="zh-CN" altLang="en-US" sz="2800" b="1" dirty="0"/>
              <a:t>和康普顿效应都是光子和物质</a:t>
            </a:r>
            <a:r>
              <a:rPr lang="zh-CN" altLang="en-US" sz="2800" b="1" dirty="0" smtClean="0"/>
              <a:t>原子中</a:t>
            </a:r>
            <a:r>
              <a:rPr lang="zh-CN" altLang="en-US" sz="2800" b="1" dirty="0"/>
              <a:t>的电子相互作用过程，其区别何在</a:t>
            </a:r>
            <a:r>
              <a:rPr lang="zh-CN" altLang="en-US" sz="2800" b="1" dirty="0" smtClean="0"/>
              <a:t>？</a:t>
            </a:r>
            <a:r>
              <a:rPr lang="zh-CN" altLang="en-US" sz="2800" b="1" dirty="0"/>
              <a:t> </a:t>
            </a:r>
            <a:r>
              <a:rPr lang="zh-CN" altLang="en-US" sz="2800" b="1" dirty="0" smtClean="0"/>
              <a:t>在</a:t>
            </a:r>
            <a:r>
              <a:rPr lang="zh-CN" altLang="en-US" sz="2800" b="1" dirty="0"/>
              <a:t>下面</a:t>
            </a:r>
            <a:r>
              <a:rPr lang="zh-CN" altLang="en-US" sz="2800" b="1" dirty="0" smtClean="0"/>
              <a:t>几种理解</a:t>
            </a:r>
            <a:r>
              <a:rPr lang="zh-CN" altLang="en-US" sz="2800" b="1" dirty="0"/>
              <a:t>中，正确的是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(</a:t>
            </a:r>
            <a:r>
              <a:rPr lang="en-US" altLang="zh-CN" sz="2800" b="1" dirty="0"/>
              <a:t>A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两种</a:t>
            </a:r>
            <a:r>
              <a:rPr lang="zh-CN" altLang="en-US" sz="2800" b="1" dirty="0"/>
              <a:t>效应中电子与光子组成的系统都服从</a:t>
            </a:r>
            <a:r>
              <a:rPr lang="zh-CN" altLang="en-US" sz="2800" b="1" dirty="0" smtClean="0"/>
              <a:t>能量</a:t>
            </a:r>
            <a:r>
              <a:rPr lang="zh-CN" altLang="en-US" sz="2800" b="1" dirty="0"/>
              <a:t>守恒定律和</a:t>
            </a:r>
            <a:r>
              <a:rPr lang="zh-CN" altLang="en-US" sz="2800" b="1" dirty="0" smtClean="0"/>
              <a:t>动量守恒定律</a:t>
            </a:r>
            <a:r>
              <a:rPr lang="en-US" altLang="zh-CN" sz="2800" b="1" dirty="0" smtClean="0"/>
              <a:t>;</a:t>
            </a: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(</a:t>
            </a:r>
            <a:r>
              <a:rPr lang="en-US" altLang="zh-CN" sz="2800" b="1" dirty="0"/>
              <a:t>B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光电效应</a:t>
            </a:r>
            <a:r>
              <a:rPr lang="zh-CN" altLang="en-US" sz="2800" b="1" dirty="0"/>
              <a:t>是由于电子吸收光子能量而产生的，</a:t>
            </a:r>
            <a:r>
              <a:rPr lang="zh-CN" altLang="en-US" sz="2800" b="1" dirty="0" smtClean="0"/>
              <a:t>而康普顿效应</a:t>
            </a:r>
            <a:r>
              <a:rPr lang="zh-CN" altLang="en-US" sz="2800" b="1" dirty="0"/>
              <a:t>则是由于电子与光子的弹性碰撞</a:t>
            </a:r>
            <a:r>
              <a:rPr lang="zh-CN" altLang="en-US" sz="2800" b="1" dirty="0" smtClean="0"/>
              <a:t>过程</a:t>
            </a:r>
            <a:r>
              <a:rPr lang="en-US" altLang="zh-CN" sz="2800" b="1" dirty="0" smtClean="0"/>
              <a:t>;</a:t>
            </a:r>
            <a:endParaRPr lang="zh-CN" altLang="en-US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(C)</a:t>
            </a:r>
            <a:r>
              <a:rPr lang="zh-CN" altLang="en-US" sz="2800" b="1" dirty="0" smtClean="0"/>
              <a:t>两种效应都相当于电子与光子的弹性碰撞过程</a:t>
            </a:r>
            <a:r>
              <a:rPr lang="en-US" altLang="zh-CN" sz="2800" b="1" dirty="0" smtClean="0"/>
              <a:t>;</a:t>
            </a:r>
            <a:endParaRPr lang="zh-CN" altLang="en-US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(</a:t>
            </a:r>
            <a:r>
              <a:rPr lang="en-US" altLang="zh-CN" sz="2800" b="1" dirty="0"/>
              <a:t>D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两种</a:t>
            </a:r>
            <a:r>
              <a:rPr lang="zh-CN" altLang="en-US" sz="2800" b="1" dirty="0"/>
              <a:t>效应都属于电子吸收光子的</a:t>
            </a:r>
            <a:r>
              <a:rPr lang="zh-CN" altLang="en-US" sz="2800" b="1" dirty="0" smtClean="0"/>
              <a:t>过程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51123" y="5673442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[B]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914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15-14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一具有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×10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的光子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一静止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的自由电子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相碰撞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，碰撞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，光子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的散射角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试问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光子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的波长、频率和能量各改变多少？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碰撞后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，电子的动能、动量和运动方向又如何？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50040"/>
              </p:ext>
            </p:extLst>
          </p:nvPr>
        </p:nvGraphicFramePr>
        <p:xfrm>
          <a:off x="1547664" y="1681677"/>
          <a:ext cx="4299238" cy="88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9" name="公式" r:id="rId4" imgW="2032000" imgH="431800" progId="Equation.3">
                  <p:embed/>
                </p:oleObj>
              </mc:Choice>
              <mc:Fallback>
                <p:oleObj name="公式" r:id="rId4" imgW="2032000" imgH="431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681677"/>
                        <a:ext cx="4299238" cy="88322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83089"/>
              </p:ext>
            </p:extLst>
          </p:nvPr>
        </p:nvGraphicFramePr>
        <p:xfrm>
          <a:off x="5886197" y="1825693"/>
          <a:ext cx="1927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0" name="公式" r:id="rId6" imgW="1015920" imgH="203040" progId="Equation.3">
                  <p:embed/>
                </p:oleObj>
              </mc:Choice>
              <mc:Fallback>
                <p:oleObj name="公式" r:id="rId6" imgW="10159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197" y="1825693"/>
                        <a:ext cx="1927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15822"/>
              </p:ext>
            </p:extLst>
          </p:nvPr>
        </p:nvGraphicFramePr>
        <p:xfrm>
          <a:off x="1791985" y="2634605"/>
          <a:ext cx="2746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1" name="公式" r:id="rId8" imgW="1447560" imgH="393480" progId="Equation.3">
                  <p:embed/>
                </p:oleObj>
              </mc:Choice>
              <mc:Fallback>
                <p:oleObj name="公式" r:id="rId8" imgW="1447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985" y="2634605"/>
                        <a:ext cx="27463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61656"/>
              </p:ext>
            </p:extLst>
          </p:nvPr>
        </p:nvGraphicFramePr>
        <p:xfrm>
          <a:off x="1748259" y="3423071"/>
          <a:ext cx="44799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2" name="公式" r:id="rId10" imgW="2361960" imgH="431640" progId="Equation.3">
                  <p:embed/>
                </p:oleObj>
              </mc:Choice>
              <mc:Fallback>
                <p:oleObj name="公式" r:id="rId10" imgW="2361960" imgH="431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59" y="3423071"/>
                        <a:ext cx="44799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870193"/>
              </p:ext>
            </p:extLst>
          </p:nvPr>
        </p:nvGraphicFramePr>
        <p:xfrm>
          <a:off x="5076056" y="2598738"/>
          <a:ext cx="22161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3" name="公式" r:id="rId12" imgW="1168200" imgH="431640" progId="Equation.3">
                  <p:embed/>
                </p:oleObj>
              </mc:Choice>
              <mc:Fallback>
                <p:oleObj name="公式" r:id="rId12" imgW="1168200" imgH="431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598738"/>
                        <a:ext cx="22161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7526"/>
              </p:ext>
            </p:extLst>
          </p:nvPr>
        </p:nvGraphicFramePr>
        <p:xfrm>
          <a:off x="1691680" y="4366865"/>
          <a:ext cx="45291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4" name="公式" r:id="rId14" imgW="2387520" imgH="203040" progId="Equation.3">
                  <p:embed/>
                </p:oleObj>
              </mc:Choice>
              <mc:Fallback>
                <p:oleObj name="公式" r:id="rId14" imgW="2387520" imgH="20304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366865"/>
                        <a:ext cx="45291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1844824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60" y="4987503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499859"/>
              </p:ext>
            </p:extLst>
          </p:nvPr>
        </p:nvGraphicFramePr>
        <p:xfrm>
          <a:off x="1392238" y="5156200"/>
          <a:ext cx="13001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5" name="公式" r:id="rId16" imgW="685800" imgH="228600" progId="Equation.3">
                  <p:embed/>
                </p:oleObj>
              </mc:Choice>
              <mc:Fallback>
                <p:oleObj name="公式" r:id="rId16" imgW="685800" imgH="2286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5156200"/>
                        <a:ext cx="13001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12669"/>
              </p:ext>
            </p:extLst>
          </p:nvPr>
        </p:nvGraphicFramePr>
        <p:xfrm>
          <a:off x="3046313" y="5059511"/>
          <a:ext cx="4117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6" name="公式" r:id="rId18" imgW="2171520" imgH="291960" progId="Equation.3">
                  <p:embed/>
                </p:oleObj>
              </mc:Choice>
              <mc:Fallback>
                <p:oleObj name="公式" r:id="rId18" imgW="2171520" imgH="29196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313" y="5059511"/>
                        <a:ext cx="41179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18628"/>
              </p:ext>
            </p:extLst>
          </p:nvPr>
        </p:nvGraphicFramePr>
        <p:xfrm>
          <a:off x="1403648" y="5770563"/>
          <a:ext cx="21431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7" name="公式" r:id="rId20" imgW="1130040" imgH="431640" progId="Equation.3">
                  <p:embed/>
                </p:oleObj>
              </mc:Choice>
              <mc:Fallback>
                <p:oleObj name="公式" r:id="rId20" imgW="1130040" imgH="43164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770563"/>
                        <a:ext cx="21431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474508"/>
              </p:ext>
            </p:extLst>
          </p:nvPr>
        </p:nvGraphicFramePr>
        <p:xfrm>
          <a:off x="4173538" y="5765800"/>
          <a:ext cx="39481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8" name="公式" r:id="rId22" imgW="2082600" imgH="431640" progId="Equation.3">
                  <p:embed/>
                </p:oleObj>
              </mc:Choice>
              <mc:Fallback>
                <p:oleObj name="公式" r:id="rId22" imgW="2082600" imgH="43164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5765800"/>
                        <a:ext cx="394811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2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6632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15-17    </a:t>
            </a:r>
            <a:r>
              <a:rPr lang="zh-CN" altLang="en-US" sz="2800" b="1" dirty="0" smtClean="0"/>
              <a:t>计算</a:t>
            </a:r>
            <a:r>
              <a:rPr lang="zh-CN" altLang="en-US" sz="2800" b="1" dirty="0"/>
              <a:t>氢原子光谱</a:t>
            </a:r>
            <a:r>
              <a:rPr lang="zh-CN" altLang="en-US" sz="2800" b="1" dirty="0" smtClean="0"/>
              <a:t>中</a:t>
            </a:r>
            <a:r>
              <a:rPr lang="zh-CN" altLang="en-US" sz="2800" b="1" dirty="0"/>
              <a:t>莱曼系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最短和最</a:t>
            </a:r>
            <a:r>
              <a:rPr lang="zh-CN" altLang="en-US" sz="2800" b="1" dirty="0" smtClean="0"/>
              <a:t>长波长</a:t>
            </a:r>
            <a:r>
              <a:rPr lang="zh-CN" altLang="en-US" sz="2800" b="1" dirty="0"/>
              <a:t>，并指出是否为</a:t>
            </a:r>
            <a:r>
              <a:rPr lang="zh-CN" altLang="en-US" sz="2800" b="1" dirty="0" smtClean="0"/>
              <a:t>可见光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4917058" y="836712"/>
            <a:ext cx="4335462" cy="5751512"/>
            <a:chOff x="3029" y="529"/>
            <a:chExt cx="2731" cy="3623"/>
          </a:xfrm>
        </p:grpSpPr>
        <p:sp>
          <p:nvSpPr>
            <p:cNvPr id="6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5342" y="529"/>
              <a:ext cx="176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3120" y="556"/>
              <a:ext cx="12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69"/>
            <p:cNvSpPr txBox="1">
              <a:spLocks noChangeArrowheads="1"/>
            </p:cNvSpPr>
            <p:nvPr/>
          </p:nvSpPr>
          <p:spPr bwMode="auto">
            <a:xfrm>
              <a:off x="5230" y="651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(eV)</a:t>
              </a:r>
            </a:p>
          </p:txBody>
        </p:sp>
        <p:sp>
          <p:nvSpPr>
            <p:cNvPr id="9" name="Line 170"/>
            <p:cNvSpPr>
              <a:spLocks noChangeShapeType="1"/>
            </p:cNvSpPr>
            <p:nvPr/>
          </p:nvSpPr>
          <p:spPr bwMode="auto">
            <a:xfrm>
              <a:off x="3309" y="774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71"/>
            <p:cNvSpPr>
              <a:spLocks noChangeShapeType="1"/>
            </p:cNvSpPr>
            <p:nvPr/>
          </p:nvSpPr>
          <p:spPr bwMode="auto">
            <a:xfrm>
              <a:off x="3316" y="799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72"/>
            <p:cNvSpPr>
              <a:spLocks noChangeShapeType="1"/>
            </p:cNvSpPr>
            <p:nvPr/>
          </p:nvSpPr>
          <p:spPr bwMode="auto">
            <a:xfrm>
              <a:off x="3314" y="829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3"/>
            <p:cNvSpPr>
              <a:spLocks noChangeShapeType="1"/>
            </p:cNvSpPr>
            <p:nvPr/>
          </p:nvSpPr>
          <p:spPr bwMode="auto">
            <a:xfrm>
              <a:off x="3312" y="3610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74"/>
            <p:cNvSpPr>
              <a:spLocks noChangeShapeType="1"/>
            </p:cNvSpPr>
            <p:nvPr/>
          </p:nvSpPr>
          <p:spPr bwMode="auto">
            <a:xfrm>
              <a:off x="3312" y="2362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75"/>
            <p:cNvSpPr>
              <a:spLocks noChangeShapeType="1"/>
            </p:cNvSpPr>
            <p:nvPr/>
          </p:nvSpPr>
          <p:spPr bwMode="auto">
            <a:xfrm>
              <a:off x="3312" y="1738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3312" y="1348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7"/>
            <p:cNvSpPr>
              <a:spLocks noChangeShapeType="1"/>
            </p:cNvSpPr>
            <p:nvPr/>
          </p:nvSpPr>
          <p:spPr bwMode="auto">
            <a:xfrm>
              <a:off x="3312" y="111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8"/>
            <p:cNvSpPr>
              <a:spLocks noChangeShapeType="1"/>
            </p:cNvSpPr>
            <p:nvPr/>
          </p:nvSpPr>
          <p:spPr bwMode="auto">
            <a:xfrm>
              <a:off x="3320" y="947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9"/>
            <p:cNvSpPr>
              <a:spLocks noChangeShapeType="1"/>
            </p:cNvSpPr>
            <p:nvPr/>
          </p:nvSpPr>
          <p:spPr bwMode="auto">
            <a:xfrm>
              <a:off x="3316" y="881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80"/>
            <p:cNvGrpSpPr>
              <a:grpSpLocks/>
            </p:cNvGrpSpPr>
            <p:nvPr/>
          </p:nvGrpSpPr>
          <p:grpSpPr bwMode="auto">
            <a:xfrm>
              <a:off x="3362" y="884"/>
              <a:ext cx="194" cy="2732"/>
              <a:chOff x="3362" y="922"/>
              <a:chExt cx="194" cy="2732"/>
            </a:xfrm>
          </p:grpSpPr>
          <p:sp>
            <p:nvSpPr>
              <p:cNvPr id="64" name="Line 181"/>
              <p:cNvSpPr>
                <a:spLocks noChangeShapeType="1"/>
              </p:cNvSpPr>
              <p:nvPr/>
            </p:nvSpPr>
            <p:spPr bwMode="auto">
              <a:xfrm>
                <a:off x="3362" y="2403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82"/>
              <p:cNvSpPr>
                <a:spLocks noChangeShapeType="1"/>
              </p:cNvSpPr>
              <p:nvPr/>
            </p:nvSpPr>
            <p:spPr bwMode="auto">
              <a:xfrm>
                <a:off x="3403" y="1781"/>
                <a:ext cx="0" cy="18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83"/>
              <p:cNvSpPr>
                <a:spLocks noChangeShapeType="1"/>
              </p:cNvSpPr>
              <p:nvPr/>
            </p:nvSpPr>
            <p:spPr bwMode="auto">
              <a:xfrm>
                <a:off x="3444" y="1389"/>
                <a:ext cx="0" cy="2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84"/>
              <p:cNvSpPr>
                <a:spLocks noChangeShapeType="1"/>
              </p:cNvSpPr>
              <p:nvPr/>
            </p:nvSpPr>
            <p:spPr bwMode="auto">
              <a:xfrm>
                <a:off x="3480" y="1155"/>
                <a:ext cx="0" cy="2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85"/>
              <p:cNvSpPr>
                <a:spLocks noChangeShapeType="1"/>
              </p:cNvSpPr>
              <p:nvPr/>
            </p:nvSpPr>
            <p:spPr bwMode="auto">
              <a:xfrm>
                <a:off x="3520" y="989"/>
                <a:ext cx="0" cy="26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86"/>
              <p:cNvSpPr>
                <a:spLocks noChangeShapeType="1"/>
              </p:cNvSpPr>
              <p:nvPr/>
            </p:nvSpPr>
            <p:spPr bwMode="auto">
              <a:xfrm>
                <a:off x="3556" y="922"/>
                <a:ext cx="0" cy="27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Line 187"/>
            <p:cNvSpPr>
              <a:spLocks noChangeShapeType="1"/>
            </p:cNvSpPr>
            <p:nvPr/>
          </p:nvSpPr>
          <p:spPr bwMode="auto">
            <a:xfrm flipH="1">
              <a:off x="3727" y="1738"/>
              <a:ext cx="3" cy="62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8"/>
            <p:cNvSpPr>
              <a:spLocks noChangeShapeType="1"/>
            </p:cNvSpPr>
            <p:nvPr/>
          </p:nvSpPr>
          <p:spPr bwMode="auto">
            <a:xfrm>
              <a:off x="3775" y="1344"/>
              <a:ext cx="0" cy="102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89"/>
            <p:cNvSpPr>
              <a:spLocks noChangeShapeType="1"/>
            </p:cNvSpPr>
            <p:nvPr/>
          </p:nvSpPr>
          <p:spPr bwMode="auto">
            <a:xfrm>
              <a:off x="3822" y="1119"/>
              <a:ext cx="0" cy="1246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0"/>
            <p:cNvSpPr>
              <a:spLocks noChangeShapeType="1"/>
            </p:cNvSpPr>
            <p:nvPr/>
          </p:nvSpPr>
          <p:spPr bwMode="auto">
            <a:xfrm>
              <a:off x="3869" y="948"/>
              <a:ext cx="0" cy="141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91"/>
            <p:cNvSpPr>
              <a:spLocks noChangeShapeType="1"/>
            </p:cNvSpPr>
            <p:nvPr/>
          </p:nvSpPr>
          <p:spPr bwMode="auto">
            <a:xfrm flipH="1">
              <a:off x="3907" y="883"/>
              <a:ext cx="0" cy="1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92"/>
            <p:cNvSpPr>
              <a:spLocks noChangeShapeType="1"/>
            </p:cNvSpPr>
            <p:nvPr/>
          </p:nvSpPr>
          <p:spPr bwMode="auto">
            <a:xfrm>
              <a:off x="3957" y="833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93"/>
            <p:cNvSpPr>
              <a:spLocks noChangeShapeType="1"/>
            </p:cNvSpPr>
            <p:nvPr/>
          </p:nvSpPr>
          <p:spPr bwMode="auto">
            <a:xfrm>
              <a:off x="4127" y="1345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4"/>
            <p:cNvSpPr>
              <a:spLocks noChangeShapeType="1"/>
            </p:cNvSpPr>
            <p:nvPr/>
          </p:nvSpPr>
          <p:spPr bwMode="auto">
            <a:xfrm>
              <a:off x="4168" y="1116"/>
              <a:ext cx="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95"/>
            <p:cNvSpPr>
              <a:spLocks noChangeShapeType="1"/>
            </p:cNvSpPr>
            <p:nvPr/>
          </p:nvSpPr>
          <p:spPr bwMode="auto">
            <a:xfrm>
              <a:off x="4209" y="948"/>
              <a:ext cx="0" cy="7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96"/>
            <p:cNvSpPr>
              <a:spLocks noChangeShapeType="1"/>
            </p:cNvSpPr>
            <p:nvPr/>
          </p:nvSpPr>
          <p:spPr bwMode="auto">
            <a:xfrm>
              <a:off x="4248" y="885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97"/>
            <p:cNvSpPr>
              <a:spLocks noChangeShapeType="1"/>
            </p:cNvSpPr>
            <p:nvPr/>
          </p:nvSpPr>
          <p:spPr bwMode="auto">
            <a:xfrm>
              <a:off x="4284" y="830"/>
              <a:ext cx="0" cy="9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8"/>
            <p:cNvSpPr>
              <a:spLocks noChangeShapeType="1"/>
            </p:cNvSpPr>
            <p:nvPr/>
          </p:nvSpPr>
          <p:spPr bwMode="auto">
            <a:xfrm>
              <a:off x="4324" y="803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99"/>
            <p:cNvSpPr>
              <a:spLocks noChangeShapeType="1"/>
            </p:cNvSpPr>
            <p:nvPr/>
          </p:nvSpPr>
          <p:spPr bwMode="auto">
            <a:xfrm>
              <a:off x="4489" y="1119"/>
              <a:ext cx="0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00"/>
            <p:cNvSpPr>
              <a:spLocks noChangeShapeType="1"/>
            </p:cNvSpPr>
            <p:nvPr/>
          </p:nvSpPr>
          <p:spPr bwMode="auto">
            <a:xfrm>
              <a:off x="4523" y="955"/>
              <a:ext cx="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01"/>
            <p:cNvSpPr>
              <a:spLocks noChangeShapeType="1"/>
            </p:cNvSpPr>
            <p:nvPr/>
          </p:nvSpPr>
          <p:spPr bwMode="auto">
            <a:xfrm>
              <a:off x="4563" y="882"/>
              <a:ext cx="0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02"/>
            <p:cNvSpPr>
              <a:spLocks noChangeShapeType="1"/>
            </p:cNvSpPr>
            <p:nvPr/>
          </p:nvSpPr>
          <p:spPr bwMode="auto">
            <a:xfrm>
              <a:off x="4602" y="838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03"/>
            <p:cNvSpPr>
              <a:spLocks noChangeShapeType="1"/>
            </p:cNvSpPr>
            <p:nvPr/>
          </p:nvSpPr>
          <p:spPr bwMode="auto">
            <a:xfrm>
              <a:off x="4640" y="800"/>
              <a:ext cx="0" cy="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04"/>
            <p:cNvSpPr>
              <a:spLocks noChangeShapeType="1"/>
            </p:cNvSpPr>
            <p:nvPr/>
          </p:nvSpPr>
          <p:spPr bwMode="auto">
            <a:xfrm>
              <a:off x="4678" y="774"/>
              <a:ext cx="0" cy="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5"/>
            <p:cNvSpPr>
              <a:spLocks noChangeShapeType="1"/>
            </p:cNvSpPr>
            <p:nvPr/>
          </p:nvSpPr>
          <p:spPr bwMode="auto">
            <a:xfrm>
              <a:off x="4865" y="951"/>
              <a:ext cx="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>
              <a:off x="4902" y="87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>
              <a:off x="4945" y="831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>
              <a:off x="4981" y="797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>
              <a:off x="5020" y="780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>
              <a:off x="5058" y="756"/>
              <a:ext cx="0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>
              <a:off x="3317" y="753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12"/>
            <p:cNvSpPr txBox="1">
              <a:spLocks noChangeArrowheads="1"/>
            </p:cNvSpPr>
            <p:nvPr/>
          </p:nvSpPr>
          <p:spPr bwMode="auto">
            <a:xfrm>
              <a:off x="5237" y="3457"/>
              <a:ext cx="5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-13.6</a:t>
              </a:r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>
              <a:off x="5260" y="712"/>
              <a:ext cx="0" cy="297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14"/>
            <p:cNvSpPr txBox="1">
              <a:spLocks noChangeArrowheads="1"/>
            </p:cNvSpPr>
            <p:nvPr/>
          </p:nvSpPr>
          <p:spPr bwMode="auto">
            <a:xfrm>
              <a:off x="5237" y="2219"/>
              <a:ext cx="5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/>
                <a:t>-</a:t>
              </a:r>
              <a:r>
                <a:rPr lang="en-US" altLang="zh-CN" sz="2000" b="1" dirty="0" smtClean="0"/>
                <a:t>3.40</a:t>
              </a:r>
              <a:endParaRPr lang="en-US" altLang="zh-CN" sz="2000" b="1" dirty="0"/>
            </a:p>
          </p:txBody>
        </p:sp>
        <p:sp>
          <p:nvSpPr>
            <p:cNvPr id="48" name="Text Box 215"/>
            <p:cNvSpPr txBox="1">
              <a:spLocks noChangeArrowheads="1"/>
            </p:cNvSpPr>
            <p:nvPr/>
          </p:nvSpPr>
          <p:spPr bwMode="auto">
            <a:xfrm>
              <a:off x="5237" y="1587"/>
              <a:ext cx="5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-1.51</a:t>
              </a:r>
            </a:p>
          </p:txBody>
        </p:sp>
        <p:sp>
          <p:nvSpPr>
            <p:cNvPr id="49" name="Text Box 216"/>
            <p:cNvSpPr txBox="1">
              <a:spLocks noChangeArrowheads="1"/>
            </p:cNvSpPr>
            <p:nvPr/>
          </p:nvSpPr>
          <p:spPr bwMode="auto">
            <a:xfrm>
              <a:off x="5237" y="972"/>
              <a:ext cx="5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-0.54</a:t>
              </a:r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>
              <a:off x="3304" y="697"/>
              <a:ext cx="0" cy="300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218"/>
            <p:cNvSpPr txBox="1">
              <a:spLocks noChangeArrowheads="1"/>
            </p:cNvSpPr>
            <p:nvPr/>
          </p:nvSpPr>
          <p:spPr bwMode="auto">
            <a:xfrm>
              <a:off x="3075" y="3478"/>
              <a:ext cx="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2" name="Text Box 219"/>
            <p:cNvSpPr txBox="1">
              <a:spLocks noChangeArrowheads="1"/>
            </p:cNvSpPr>
            <p:nvPr/>
          </p:nvSpPr>
          <p:spPr bwMode="auto">
            <a:xfrm>
              <a:off x="3072" y="2240"/>
              <a:ext cx="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3" name="Text Box 220"/>
            <p:cNvSpPr txBox="1">
              <a:spLocks noChangeArrowheads="1"/>
            </p:cNvSpPr>
            <p:nvPr/>
          </p:nvSpPr>
          <p:spPr bwMode="auto">
            <a:xfrm>
              <a:off x="3061" y="1600"/>
              <a:ext cx="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4" name="Text Box 221"/>
            <p:cNvSpPr txBox="1">
              <a:spLocks noChangeArrowheads="1"/>
            </p:cNvSpPr>
            <p:nvPr/>
          </p:nvSpPr>
          <p:spPr bwMode="auto">
            <a:xfrm>
              <a:off x="3058" y="1218"/>
              <a:ext cx="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5" name="Text Box 222"/>
            <p:cNvSpPr txBox="1">
              <a:spLocks noChangeArrowheads="1"/>
            </p:cNvSpPr>
            <p:nvPr/>
          </p:nvSpPr>
          <p:spPr bwMode="auto">
            <a:xfrm>
              <a:off x="3048" y="981"/>
              <a:ext cx="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6" name="Text Box 223"/>
            <p:cNvSpPr txBox="1">
              <a:spLocks noChangeArrowheads="1"/>
            </p:cNvSpPr>
            <p:nvPr/>
          </p:nvSpPr>
          <p:spPr bwMode="auto">
            <a:xfrm rot="-5400000">
              <a:off x="3036" y="614"/>
              <a:ext cx="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7" name="Text Box 224"/>
            <p:cNvSpPr txBox="1">
              <a:spLocks noChangeArrowheads="1"/>
            </p:cNvSpPr>
            <p:nvPr/>
          </p:nvSpPr>
          <p:spPr bwMode="auto">
            <a:xfrm>
              <a:off x="3243" y="3593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Bookman Old Style" pitchFamily="18" charset="0"/>
                  <a:ea typeface="华文中宋" pitchFamily="2" charset="-122"/>
                </a:rPr>
                <a:t>莱</a:t>
              </a:r>
              <a:r>
                <a:rPr lang="zh-CN" altLang="en-US" sz="2000" dirty="0" smtClean="0">
                  <a:latin typeface="Bookman Old Style" pitchFamily="18" charset="0"/>
                  <a:ea typeface="华文中宋" pitchFamily="2" charset="-122"/>
                </a:rPr>
                <a:t>曼系</a:t>
              </a:r>
              <a:endParaRPr lang="zh-CN" altLang="en-US" sz="2000" dirty="0">
                <a:latin typeface="Bookman Old Style" pitchFamily="18" charset="0"/>
                <a:ea typeface="华文中宋" pitchFamily="2" charset="-122"/>
              </a:endParaRPr>
            </a:p>
          </p:txBody>
        </p:sp>
        <p:sp>
          <p:nvSpPr>
            <p:cNvPr id="58" name="Text Box 225"/>
            <p:cNvSpPr txBox="1">
              <a:spLocks noChangeArrowheads="1"/>
            </p:cNvSpPr>
            <p:nvPr/>
          </p:nvSpPr>
          <p:spPr bwMode="auto">
            <a:xfrm>
              <a:off x="3627" y="2371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Bookman Old Style" pitchFamily="18" charset="0"/>
                  <a:ea typeface="华文中宋" pitchFamily="2" charset="-122"/>
                </a:rPr>
                <a:t>巴耳末系</a:t>
              </a:r>
            </a:p>
          </p:txBody>
        </p:sp>
        <p:sp>
          <p:nvSpPr>
            <p:cNvPr id="59" name="Text Box 226"/>
            <p:cNvSpPr txBox="1">
              <a:spLocks noChangeArrowheads="1"/>
            </p:cNvSpPr>
            <p:nvPr/>
          </p:nvSpPr>
          <p:spPr bwMode="auto">
            <a:xfrm>
              <a:off x="4042" y="1717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Bookman Old Style" pitchFamily="18" charset="0"/>
                  <a:ea typeface="华文中宋" pitchFamily="2" charset="-122"/>
                </a:rPr>
                <a:t>帕邢系</a:t>
              </a:r>
            </a:p>
          </p:txBody>
        </p:sp>
        <p:sp>
          <p:nvSpPr>
            <p:cNvPr id="60" name="Text Box 227"/>
            <p:cNvSpPr txBox="1">
              <a:spLocks noChangeArrowheads="1"/>
            </p:cNvSpPr>
            <p:nvPr/>
          </p:nvSpPr>
          <p:spPr bwMode="auto">
            <a:xfrm>
              <a:off x="4396" y="1336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Bookman Old Style" pitchFamily="18" charset="0"/>
                  <a:ea typeface="华文中宋" pitchFamily="2" charset="-122"/>
                </a:rPr>
                <a:t>布喇开系</a:t>
              </a:r>
            </a:p>
          </p:txBody>
        </p:sp>
        <p:sp>
          <p:nvSpPr>
            <p:cNvPr id="61" name="Text Box 228"/>
            <p:cNvSpPr txBox="1">
              <a:spLocks noChangeArrowheads="1"/>
            </p:cNvSpPr>
            <p:nvPr/>
          </p:nvSpPr>
          <p:spPr bwMode="auto">
            <a:xfrm>
              <a:off x="4665" y="1091"/>
              <a:ext cx="7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Bookman Old Style" pitchFamily="18" charset="0"/>
                  <a:ea typeface="华文中宋" pitchFamily="2" charset="-122"/>
                </a:rPr>
                <a:t>普芳德系</a:t>
              </a:r>
            </a:p>
          </p:txBody>
        </p:sp>
        <p:sp>
          <p:nvSpPr>
            <p:cNvPr id="62" name="Text Box 229"/>
            <p:cNvSpPr txBox="1">
              <a:spLocks noChangeArrowheads="1"/>
            </p:cNvSpPr>
            <p:nvPr/>
          </p:nvSpPr>
          <p:spPr bwMode="auto">
            <a:xfrm>
              <a:off x="3100" y="3864"/>
              <a:ext cx="2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Bookman Old Style" pitchFamily="18" charset="0"/>
                  <a:ea typeface="华文中宋" pitchFamily="2" charset="-122"/>
                </a:rPr>
                <a:t>氢原子的能级跃迁及谱线系</a:t>
              </a:r>
            </a:p>
          </p:txBody>
        </p:sp>
        <p:sp>
          <p:nvSpPr>
            <p:cNvPr id="63" name="Text Box 230"/>
            <p:cNvSpPr txBox="1">
              <a:spLocks noChangeArrowheads="1"/>
            </p:cNvSpPr>
            <p:nvPr/>
          </p:nvSpPr>
          <p:spPr bwMode="auto">
            <a:xfrm>
              <a:off x="5237" y="1197"/>
              <a:ext cx="5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-0.85</a:t>
              </a:r>
            </a:p>
          </p:txBody>
        </p:sp>
      </p:grpSp>
      <p:graphicFrame>
        <p:nvGraphicFramePr>
          <p:cNvPr id="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018520"/>
              </p:ext>
            </p:extLst>
          </p:nvPr>
        </p:nvGraphicFramePr>
        <p:xfrm>
          <a:off x="906822" y="1207776"/>
          <a:ext cx="3024909" cy="92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公式" r:id="rId3" imgW="2006280" imgH="698400" progId="Equation.3">
                  <p:embed/>
                </p:oleObj>
              </mc:Choice>
              <mc:Fallback>
                <p:oleObj name="公式" r:id="rId3" imgW="2006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822" y="1207776"/>
                        <a:ext cx="3024909" cy="925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72517"/>
              </p:ext>
            </p:extLst>
          </p:nvPr>
        </p:nvGraphicFramePr>
        <p:xfrm>
          <a:off x="1622872" y="2436242"/>
          <a:ext cx="28051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公式" r:id="rId5" imgW="1155600" imgH="431640" progId="Equation.3">
                  <p:embed/>
                </p:oleObj>
              </mc:Choice>
              <mc:Fallback>
                <p:oleObj name="公式" r:id="rId5" imgW="11556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872" y="2436242"/>
                        <a:ext cx="28051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03269"/>
              </p:ext>
            </p:extLst>
          </p:nvPr>
        </p:nvGraphicFramePr>
        <p:xfrm>
          <a:off x="247575" y="3717032"/>
          <a:ext cx="51165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公式" r:id="rId7" imgW="2108160" imgH="419040" progId="Equation.3">
                  <p:embed/>
                </p:oleObj>
              </mc:Choice>
              <mc:Fallback>
                <p:oleObj name="公式" r:id="rId7" imgW="2108160" imgH="419040" progId="Equation.3">
                  <p:embed/>
                  <p:pic>
                    <p:nvPicPr>
                      <p:cNvPr id="0" name="对象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75" y="3717032"/>
                        <a:ext cx="511651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矩形 73"/>
          <p:cNvSpPr/>
          <p:nvPr/>
        </p:nvSpPr>
        <p:spPr>
          <a:xfrm>
            <a:off x="352979" y="260769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莱曼系</a:t>
            </a:r>
            <a:endParaRPr lang="zh-CN" altLang="en-US" dirty="0"/>
          </a:p>
        </p:txBody>
      </p: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386439"/>
              </p:ext>
            </p:extLst>
          </p:nvPr>
        </p:nvGraphicFramePr>
        <p:xfrm>
          <a:off x="387795" y="4826581"/>
          <a:ext cx="4006850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公式" r:id="rId9" imgW="1650960" imgH="609480" progId="Equation.3">
                  <p:embed/>
                </p:oleObj>
              </mc:Choice>
              <mc:Fallback>
                <p:oleObj name="公式" r:id="rId9" imgW="1650960" imgH="609480" progId="Equation.3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95" y="4826581"/>
                        <a:ext cx="4006850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16974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15-18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玻尔氢原子理论中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电子由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量子数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轨道跃迁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轨道上时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，对外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辐射光的波长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为多少？若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再将该电子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轨道跃迁到游离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，外界需要提供多少能量？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951985"/>
              </p:ext>
            </p:extLst>
          </p:nvPr>
        </p:nvGraphicFramePr>
        <p:xfrm>
          <a:off x="2339752" y="2204864"/>
          <a:ext cx="30257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公式" r:id="rId3" imgW="2006600" imgH="698500" progId="Equation.3">
                  <p:embed/>
                </p:oleObj>
              </mc:Choice>
              <mc:Fallback>
                <p:oleObj name="公式" r:id="rId3" imgW="2006600" imgH="698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04864"/>
                        <a:ext cx="302577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59990"/>
              </p:ext>
            </p:extLst>
          </p:nvPr>
        </p:nvGraphicFramePr>
        <p:xfrm>
          <a:off x="2339752" y="3361590"/>
          <a:ext cx="3699522" cy="12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公式" r:id="rId5" imgW="1523880" imgH="571320" progId="Equation.3">
                  <p:embed/>
                </p:oleObj>
              </mc:Choice>
              <mc:Fallback>
                <p:oleObj name="公式" r:id="rId5" imgW="1523880" imgH="57132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61590"/>
                        <a:ext cx="3699522" cy="121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286191"/>
              </p:ext>
            </p:extLst>
          </p:nvPr>
        </p:nvGraphicFramePr>
        <p:xfrm>
          <a:off x="1528763" y="4833938"/>
          <a:ext cx="61372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公式" r:id="rId7" imgW="2298600" imgH="444240" progId="Equation.3">
                  <p:embed/>
                </p:oleObj>
              </mc:Choice>
              <mc:Fallback>
                <p:oleObj name="公式" r:id="rId7" imgW="2298600" imgH="44424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833938"/>
                        <a:ext cx="61372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04664"/>
            <a:ext cx="8273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15-22    </a:t>
            </a:r>
            <a:r>
              <a:rPr lang="zh-CN" altLang="en-US" sz="2800" b="1" dirty="0" smtClean="0"/>
              <a:t>求</a:t>
            </a:r>
            <a:r>
              <a:rPr lang="zh-CN" altLang="en-US" sz="2800" b="1" dirty="0"/>
              <a:t>动能为 </a:t>
            </a:r>
            <a:r>
              <a:rPr lang="en-US" altLang="zh-CN" sz="2800" b="1" dirty="0"/>
              <a:t>1.0 eV </a:t>
            </a:r>
            <a:r>
              <a:rPr lang="zh-CN" altLang="en-US" sz="2800" b="1" dirty="0"/>
              <a:t>的电子的德布罗意波的波长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635384"/>
            <a:ext cx="4752528" cy="11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28045</TotalTime>
  <Words>669</Words>
  <Application>Microsoft Office PowerPoint</Application>
  <PresentationFormat>全屏显示(4:3)</PresentationFormat>
  <Paragraphs>99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Office 主题</vt:lpstr>
      <vt:lpstr>公式</vt:lpstr>
      <vt:lpstr>Equation</vt:lpstr>
      <vt:lpstr>Origin 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</dc:creator>
  <cp:lastModifiedBy>陈殿勇</cp:lastModifiedBy>
  <cp:revision>633</cp:revision>
  <dcterms:modified xsi:type="dcterms:W3CDTF">2021-01-10T17:51:02Z</dcterms:modified>
</cp:coreProperties>
</file>