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89" r:id="rId2"/>
    <p:sldId id="890" r:id="rId3"/>
    <p:sldId id="891" r:id="rId4"/>
    <p:sldId id="892" r:id="rId5"/>
    <p:sldId id="893" r:id="rId6"/>
    <p:sldId id="894" r:id="rId7"/>
    <p:sldId id="895" r:id="rId8"/>
    <p:sldId id="896" r:id="rId9"/>
    <p:sldId id="897" r:id="rId10"/>
    <p:sldId id="898" r:id="rId11"/>
    <p:sldId id="899" r:id="rId12"/>
    <p:sldId id="900" r:id="rId13"/>
    <p:sldId id="901" r:id="rId14"/>
    <p:sldId id="902" r:id="rId15"/>
    <p:sldId id="903" r:id="rId16"/>
    <p:sldId id="904" r:id="rId17"/>
    <p:sldId id="905" r:id="rId18"/>
    <p:sldId id="906" r:id="rId19"/>
    <p:sldId id="907" r:id="rId20"/>
    <p:sldId id="908" r:id="rId21"/>
    <p:sldId id="909" r:id="rId22"/>
    <p:sldId id="910" r:id="rId23"/>
    <p:sldId id="911" r:id="rId24"/>
    <p:sldId id="912" r:id="rId25"/>
    <p:sldId id="913" r:id="rId26"/>
    <p:sldId id="914" r:id="rId27"/>
    <p:sldId id="915" r:id="rId28"/>
    <p:sldId id="916" r:id="rId29"/>
    <p:sldId id="917"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81BD"/>
    <a:srgbClr val="FFFF99"/>
    <a:srgbClr val="CBCBCB"/>
    <a:srgbClr val="BEBEBE"/>
    <a:srgbClr val="006600"/>
    <a:srgbClr val="FFC000"/>
    <a:srgbClr val="FF3399"/>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9023" autoAdjust="0"/>
  </p:normalViewPr>
  <p:slideViewPr>
    <p:cSldViewPr>
      <p:cViewPr>
        <p:scale>
          <a:sx n="75" d="100"/>
          <a:sy n="75" d="100"/>
        </p:scale>
        <p:origin x="-58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emf"/><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9AEBD-65D8-4BAA-9548-96829CEF2B53}"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5BC2A-34AC-42C4-8653-F2C5B6325A27}" type="slidenum">
              <a:rPr lang="zh-CN" altLang="en-US" smtClean="0"/>
              <a:t>‹#›</a:t>
            </a:fld>
            <a:endParaRPr lang="zh-CN" altLang="en-US"/>
          </a:p>
        </p:txBody>
      </p:sp>
    </p:spTree>
    <p:extLst>
      <p:ext uri="{BB962C8B-B14F-4D97-AF65-F5344CB8AC3E}">
        <p14:creationId xmlns:p14="http://schemas.microsoft.com/office/powerpoint/2010/main" val="26662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14.bin"/><Relationship Id="rId18" Type="http://schemas.openxmlformats.org/officeDocument/2006/relationships/image" Target="../media/image29.emf"/><Relationship Id="rId26" Type="http://schemas.openxmlformats.org/officeDocument/2006/relationships/image" Target="../media/image33.e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6.e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8.emf"/><Relationship Id="rId20" Type="http://schemas.openxmlformats.org/officeDocument/2006/relationships/image" Target="../media/image30.emf"/><Relationship Id="rId1" Type="http://schemas.openxmlformats.org/officeDocument/2006/relationships/vmlDrawing" Target="../drawings/vmlDrawing4.vml"/><Relationship Id="rId6" Type="http://schemas.openxmlformats.org/officeDocument/2006/relationships/image" Target="../media/image23.emf"/><Relationship Id="rId11" Type="http://schemas.openxmlformats.org/officeDocument/2006/relationships/oleObject" Target="../embeddings/oleObject13.bin"/><Relationship Id="rId24" Type="http://schemas.openxmlformats.org/officeDocument/2006/relationships/image" Target="../media/image32.e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10" Type="http://schemas.openxmlformats.org/officeDocument/2006/relationships/image" Target="../media/image25.emf"/><Relationship Id="rId19" Type="http://schemas.openxmlformats.org/officeDocument/2006/relationships/oleObject" Target="../embeddings/oleObject17.bin"/><Relationship Id="rId4" Type="http://schemas.openxmlformats.org/officeDocument/2006/relationships/image" Target="../media/image22.emf"/><Relationship Id="rId9" Type="http://schemas.openxmlformats.org/officeDocument/2006/relationships/oleObject" Target="../embeddings/oleObject12.bin"/><Relationship Id="rId14" Type="http://schemas.openxmlformats.org/officeDocument/2006/relationships/image" Target="../media/image27.emf"/><Relationship Id="rId22" Type="http://schemas.openxmlformats.org/officeDocument/2006/relationships/image" Target="../media/image3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28.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grpSp>
        <p:nvGrpSpPr>
          <p:cNvPr id="5" name="组合 4"/>
          <p:cNvGrpSpPr/>
          <p:nvPr/>
        </p:nvGrpSpPr>
        <p:grpSpPr>
          <a:xfrm>
            <a:off x="464371" y="404664"/>
            <a:ext cx="7636021" cy="3468876"/>
            <a:chOff x="464371" y="404664"/>
            <a:chExt cx="7636021" cy="3468876"/>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7560841" cy="3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4371" y="826552"/>
              <a:ext cx="651245" cy="3046988"/>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endParaRPr lang="zh-CN" altLang="en-US" sz="3200" b="1"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539552" y="238217"/>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89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620688"/>
            <a:ext cx="8208912"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10.</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光子</a:t>
            </a:r>
            <a:r>
              <a:rPr lang="zh-CN" altLang="en-US" sz="2800" b="1" dirty="0">
                <a:latin typeface="Times New Roman" panose="02020603050405020304" pitchFamily="18" charset="0"/>
                <a:cs typeface="Times New Roman" panose="02020603050405020304" pitchFamily="18" charset="0"/>
              </a:rPr>
              <a:t>能量为</a:t>
            </a:r>
            <a:r>
              <a:rPr lang="en-US" altLang="zh-CN" sz="2800" b="1" dirty="0">
                <a:latin typeface="Times New Roman" panose="02020603050405020304" pitchFamily="18" charset="0"/>
                <a:cs typeface="Times New Roman" panose="02020603050405020304" pitchFamily="18" charset="0"/>
              </a:rPr>
              <a:t>0.5MeV</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射线，入射到某种物质上而发生康普顿散射</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若反冲电子的动能为</a:t>
            </a:r>
            <a:r>
              <a:rPr lang="en-US" altLang="zh-CN" sz="2800" b="1" dirty="0">
                <a:latin typeface="Times New Roman" panose="02020603050405020304" pitchFamily="18" charset="0"/>
                <a:cs typeface="Times New Roman" panose="02020603050405020304" pitchFamily="18" charset="0"/>
              </a:rPr>
              <a:t>0.1MeV</a:t>
            </a:r>
            <a:r>
              <a:rPr lang="zh-CN" altLang="en-US" sz="2800" b="1" dirty="0">
                <a:latin typeface="Times New Roman" panose="02020603050405020304" pitchFamily="18" charset="0"/>
                <a:cs typeface="Times New Roman" panose="02020603050405020304" pitchFamily="18" charset="0"/>
              </a:rPr>
              <a:t>，则散射光波长的改变</a:t>
            </a:r>
            <a:r>
              <a:rPr lang="zh-CN" altLang="en-US" sz="2800" b="1" dirty="0" smtClean="0">
                <a:latin typeface="Times New Roman" panose="02020603050405020304" pitchFamily="18" charset="0"/>
                <a:cs typeface="Times New Roman" panose="02020603050405020304" pitchFamily="18" charset="0"/>
              </a:rPr>
              <a:t>量</a:t>
            </a:r>
            <a:r>
              <a:rPr lang="el-GR" altLang="zh-CN" sz="2800" b="1" dirty="0" smtClean="0">
                <a:latin typeface="Times New Roman" panose="02020603050405020304" pitchFamily="18" charset="0"/>
                <a:cs typeface="Times New Roman" panose="02020603050405020304" pitchFamily="18" charset="0"/>
              </a:rPr>
              <a:t>Δ</a:t>
            </a:r>
            <a:r>
              <a:rPr lang="el-GR" altLang="zh-CN" sz="2800" b="1" dirty="0" smtClean="0">
                <a:latin typeface="Times New Roman"/>
                <a:cs typeface="Times New Roman"/>
              </a:rPr>
              <a:t>λ</a:t>
            </a:r>
            <a:r>
              <a:rPr lang="zh-CN" altLang="en-US" sz="2800" b="1" dirty="0" smtClean="0">
                <a:latin typeface="Times New Roman" panose="02020603050405020304" pitchFamily="18" charset="0"/>
                <a:cs typeface="Times New Roman" panose="02020603050405020304" pitchFamily="18" charset="0"/>
              </a:rPr>
              <a:t>与</a:t>
            </a:r>
            <a:r>
              <a:rPr lang="zh-CN" altLang="en-US" sz="2800" b="1" dirty="0">
                <a:latin typeface="Times New Roman" panose="02020603050405020304" pitchFamily="18" charset="0"/>
                <a:cs typeface="Times New Roman" panose="02020603050405020304" pitchFamily="18" charset="0"/>
              </a:rPr>
              <a:t>入射光波</a:t>
            </a:r>
            <a:r>
              <a:rPr lang="zh-CN" altLang="en-US" sz="2800" b="1" dirty="0" smtClean="0">
                <a:latin typeface="Times New Roman" panose="02020603050405020304" pitchFamily="18" charset="0"/>
                <a:cs typeface="Times New Roman" panose="02020603050405020304" pitchFamily="18" charset="0"/>
              </a:rPr>
              <a:t>长</a:t>
            </a:r>
            <a:r>
              <a:rPr lang="el-GR" altLang="zh-CN" sz="2800" b="1" dirty="0">
                <a:latin typeface="Times New Roman"/>
                <a:cs typeface="Times New Roman"/>
              </a:rPr>
              <a:t>λ</a:t>
            </a:r>
            <a:r>
              <a:rPr lang="en-US" altLang="zh-CN" sz="2800" b="1" baseline="-25000" dirty="0" smtClean="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之比值为</a:t>
            </a:r>
          </a:p>
          <a:p>
            <a:pPr>
              <a:lnSpc>
                <a:spcPct val="150000"/>
              </a:lnSpc>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0.25.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0.35.</a:t>
            </a:r>
          </a:p>
        </p:txBody>
      </p:sp>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8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11.</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在康普顿散射实验中，入射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射线的波长为</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                            在散射角为</a:t>
            </a:r>
            <a:r>
              <a:rPr lang="en-US" altLang="zh-CN" sz="2800" b="1" dirty="0" smtClean="0">
                <a:ea typeface="+mn-ea"/>
                <a:cs typeface="Times New Roman" panose="02020603050405020304" pitchFamily="18" charset="0"/>
              </a:rPr>
              <a:t>60</a:t>
            </a:r>
            <a:r>
              <a:rPr lang="en-US" altLang="zh-CN" sz="2800" b="1" dirty="0" smtClean="0">
                <a:latin typeface="Times New Roman"/>
                <a:ea typeface="+mn-ea"/>
                <a:cs typeface="Times New Roman"/>
              </a:rPr>
              <a:t>º </a:t>
            </a:r>
            <a:r>
              <a:rPr lang="zh-CN" altLang="en-US" sz="2800" b="1" dirty="0" smtClean="0">
                <a:ea typeface="+mn-ea"/>
                <a:cs typeface="Times New Roman" panose="02020603050405020304" pitchFamily="18" charset="0"/>
              </a:rPr>
              <a:t>方向上，两种散射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射线波长的差值为                   。若改用波长为                  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射线重复上述实验，在散射角</a:t>
            </a:r>
            <a:r>
              <a:rPr lang="en-US" altLang="zh-CN" sz="2800" b="1" dirty="0">
                <a:cs typeface="Times New Roman" panose="02020603050405020304" pitchFamily="18" charset="0"/>
              </a:rPr>
              <a:t>60</a:t>
            </a:r>
            <a:r>
              <a:rPr lang="en-US" altLang="zh-CN" sz="2800" b="1" dirty="0">
                <a:latin typeface="Times New Roman"/>
                <a:cs typeface="Times New Roman"/>
              </a:rPr>
              <a:t>º </a:t>
            </a:r>
            <a:r>
              <a:rPr lang="zh-CN" altLang="en-US" sz="2800" b="1" dirty="0">
                <a:cs typeface="Times New Roman" panose="02020603050405020304" pitchFamily="18" charset="0"/>
              </a:rPr>
              <a:t>方向</a:t>
            </a:r>
            <a:r>
              <a:rPr lang="zh-CN" altLang="en-US" sz="2800" b="1" dirty="0" smtClean="0">
                <a:cs typeface="Times New Roman" panose="02020603050405020304" pitchFamily="18" charset="0"/>
              </a:rPr>
              <a:t>上两种</a:t>
            </a:r>
            <a:r>
              <a:rPr lang="zh-CN" altLang="en-US" sz="2800" b="1" dirty="0">
                <a:cs typeface="Times New Roman" panose="02020603050405020304" pitchFamily="18" charset="0"/>
              </a:rPr>
              <a:t>散射</a:t>
            </a:r>
            <a:r>
              <a:rPr lang="en-US" altLang="zh-CN" sz="2800" b="1" dirty="0">
                <a:cs typeface="Times New Roman" panose="02020603050405020304" pitchFamily="18" charset="0"/>
              </a:rPr>
              <a:t>X</a:t>
            </a:r>
            <a:r>
              <a:rPr lang="zh-CN" altLang="en-US" sz="2800" b="1" dirty="0">
                <a:cs typeface="Times New Roman" panose="02020603050405020304" pitchFamily="18" charset="0"/>
              </a:rPr>
              <a:t>射线波长的差值</a:t>
            </a:r>
            <a:r>
              <a:rPr lang="zh-CN" altLang="en-US" sz="2800" b="1" dirty="0" smtClean="0">
                <a:cs typeface="Times New Roman" panose="02020603050405020304" pitchFamily="18" charset="0"/>
              </a:rPr>
              <a:t>为       ，则有</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14004121"/>
              </p:ext>
            </p:extLst>
          </p:nvPr>
        </p:nvGraphicFramePr>
        <p:xfrm>
          <a:off x="323850" y="981075"/>
          <a:ext cx="2259013" cy="517525"/>
        </p:xfrm>
        <a:graphic>
          <a:graphicData uri="http://schemas.openxmlformats.org/presentationml/2006/ole">
            <mc:AlternateContent xmlns:mc="http://schemas.openxmlformats.org/markup-compatibility/2006">
              <mc:Choice xmlns:v="urn:schemas-microsoft-com:vml" Requires="v">
                <p:oleObj spid="_x0000_s59419" name="Equation" r:id="rId3" imgW="1054080" imgH="241200" progId="Equation.DSMT4">
                  <p:embed/>
                </p:oleObj>
              </mc:Choice>
              <mc:Fallback>
                <p:oleObj name="Equation" r:id="rId3" imgW="1054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2259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70119603"/>
              </p:ext>
            </p:extLst>
          </p:nvPr>
        </p:nvGraphicFramePr>
        <p:xfrm>
          <a:off x="2843808" y="1628800"/>
          <a:ext cx="1606550" cy="490537"/>
        </p:xfrm>
        <a:graphic>
          <a:graphicData uri="http://schemas.openxmlformats.org/presentationml/2006/ole">
            <mc:AlternateContent xmlns:mc="http://schemas.openxmlformats.org/markup-compatibility/2006">
              <mc:Choice xmlns:v="urn:schemas-microsoft-com:vml" Requires="v">
                <p:oleObj spid="_x0000_s59420" name="Equation" r:id="rId5" imgW="749160" imgH="228600" progId="Equation.DSMT4">
                  <p:embed/>
                </p:oleObj>
              </mc:Choice>
              <mc:Fallback>
                <p:oleObj name="Equation" r:id="rId5" imgW="749160" imgH="228600" progId="Equation.DSMT4">
                  <p:embed/>
                  <p:pic>
                    <p:nvPicPr>
                      <p:cNvPr id="0" name=""/>
                      <p:cNvPicPr>
                        <a:picLocks noChangeAspect="1" noChangeArrowheads="1"/>
                      </p:cNvPicPr>
                      <p:nvPr/>
                    </p:nvPicPr>
                    <p:blipFill>
                      <a:blip r:embed="rId6"/>
                      <a:srcRect/>
                      <a:stretch>
                        <a:fillRect/>
                      </a:stretch>
                    </p:blipFill>
                    <p:spPr bwMode="auto">
                      <a:xfrm>
                        <a:off x="2843808" y="1628800"/>
                        <a:ext cx="160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0357444"/>
              </p:ext>
            </p:extLst>
          </p:nvPr>
        </p:nvGraphicFramePr>
        <p:xfrm>
          <a:off x="3398664" y="2945264"/>
          <a:ext cx="600075" cy="381000"/>
        </p:xfrm>
        <a:graphic>
          <a:graphicData uri="http://schemas.openxmlformats.org/presentationml/2006/ole">
            <mc:AlternateContent xmlns:mc="http://schemas.openxmlformats.org/markup-compatibility/2006">
              <mc:Choice xmlns:v="urn:schemas-microsoft-com:vml" Requires="v">
                <p:oleObj spid="_x0000_s59421"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srcRect/>
                      <a:stretch>
                        <a:fillRect/>
                      </a:stretch>
                    </p:blipFill>
                    <p:spPr bwMode="auto">
                      <a:xfrm>
                        <a:off x="3398664" y="2945264"/>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51697395"/>
              </p:ext>
            </p:extLst>
          </p:nvPr>
        </p:nvGraphicFramePr>
        <p:xfrm>
          <a:off x="6894513" y="1628775"/>
          <a:ext cx="2314575" cy="517525"/>
        </p:xfrm>
        <a:graphic>
          <a:graphicData uri="http://schemas.openxmlformats.org/presentationml/2006/ole">
            <mc:AlternateContent xmlns:mc="http://schemas.openxmlformats.org/markup-compatibility/2006">
              <mc:Choice xmlns:v="urn:schemas-microsoft-com:vml" Requires="v">
                <p:oleObj spid="_x0000_s59422" name="Equation" r:id="rId9" imgW="1079280" imgH="241200" progId="Equation.DSMT4">
                  <p:embed/>
                </p:oleObj>
              </mc:Choice>
              <mc:Fallback>
                <p:oleObj name="Equation" r:id="rId9" imgW="1079280" imgH="241200" progId="Equation.DSMT4">
                  <p:embed/>
                  <p:pic>
                    <p:nvPicPr>
                      <p:cNvPr id="0" name=""/>
                      <p:cNvPicPr>
                        <a:picLocks noChangeAspect="1" noChangeArrowheads="1"/>
                      </p:cNvPicPr>
                      <p:nvPr/>
                    </p:nvPicPr>
                    <p:blipFill>
                      <a:blip r:embed="rId10"/>
                      <a:srcRect/>
                      <a:stretch>
                        <a:fillRect/>
                      </a:stretch>
                    </p:blipFill>
                    <p:spPr bwMode="auto">
                      <a:xfrm>
                        <a:off x="6894513" y="1628775"/>
                        <a:ext cx="2314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20958101"/>
              </p:ext>
            </p:extLst>
          </p:nvPr>
        </p:nvGraphicFramePr>
        <p:xfrm>
          <a:off x="836955" y="3607673"/>
          <a:ext cx="7337744" cy="1019810"/>
        </p:xfrm>
        <a:graphic>
          <a:graphicData uri="http://schemas.openxmlformats.org/presentationml/2006/ole">
            <mc:AlternateContent xmlns:mc="http://schemas.openxmlformats.org/markup-compatibility/2006">
              <mc:Choice xmlns:v="urn:schemas-microsoft-com:vml" Requires="v">
                <p:oleObj spid="_x0000_s59423" name="Equation" r:id="rId11" imgW="3111480" imgH="431640" progId="Equation.DSMT4">
                  <p:embed/>
                </p:oleObj>
              </mc:Choice>
              <mc:Fallback>
                <p:oleObj name="Equation" r:id="rId11" imgW="3111480" imgH="431640" progId="Equation.DSMT4">
                  <p:embed/>
                  <p:pic>
                    <p:nvPicPr>
                      <p:cNvPr id="0" name=""/>
                      <p:cNvPicPr>
                        <a:picLocks noChangeAspect="1" noChangeArrowheads="1"/>
                      </p:cNvPicPr>
                      <p:nvPr/>
                    </p:nvPicPr>
                    <p:blipFill>
                      <a:blip r:embed="rId12"/>
                      <a:srcRect/>
                      <a:stretch>
                        <a:fillRect/>
                      </a:stretch>
                    </p:blipFill>
                    <p:spPr bwMode="auto">
                      <a:xfrm>
                        <a:off x="836955" y="3607673"/>
                        <a:ext cx="7337744"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1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
                                        </p:tgtEl>
                                        <p:attrNameLst>
                                          <p:attrName>style.visibility</p:attrName>
                                        </p:attrNameLst>
                                      </p:cBhvr>
                                      <p:to>
                                        <p:strVal val="visible"/>
                                      </p:to>
                                    </p:set>
                                    <p:animEffect transition="in" filter="wipe(left)">
                                      <p:cBhvr>
                                        <p:cTn id="7"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a:t>
            </a:r>
            <a:r>
              <a:rPr lang="zh-CN" altLang="en-US" sz="2800" b="1" dirty="0">
                <a:ea typeface="+mn-ea"/>
                <a:cs typeface="Times New Roman" panose="02020603050405020304" pitchFamily="18" charset="0"/>
              </a:rPr>
              <a:t>基态</a:t>
            </a:r>
            <a:r>
              <a:rPr lang="zh-CN" altLang="en-US" sz="2800" b="1" dirty="0" smtClean="0">
                <a:ea typeface="+mn-ea"/>
                <a:cs typeface="Times New Roman" panose="02020603050405020304" pitchFamily="18" charset="0"/>
              </a:rPr>
              <a:t>氢原子的能量为 </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，当基态氢原子被能量为</a:t>
            </a:r>
            <a:r>
              <a:rPr lang="en-US" altLang="zh-CN" sz="2800" b="1" dirty="0" smtClean="0">
                <a:ea typeface="+mn-ea"/>
                <a:cs typeface="Times New Roman" panose="02020603050405020304" pitchFamily="18" charset="0"/>
              </a:rPr>
              <a:t>12.09eV</a:t>
            </a:r>
            <a:r>
              <a:rPr lang="zh-CN" altLang="en-US" sz="2800" b="1" dirty="0" smtClean="0">
                <a:ea typeface="+mn-ea"/>
                <a:cs typeface="Times New Roman" panose="02020603050405020304" pitchFamily="18" charset="0"/>
              </a:rPr>
              <a:t>的光子激发后，由玻尔的氢原子理论可知，电子的轨道半径将增加到玻尔半径的</a:t>
            </a:r>
            <a:r>
              <a:rPr lang="en-US" altLang="zh-CN" sz="2800" b="1" dirty="0" smtClean="0">
                <a:ea typeface="+mn-ea"/>
                <a:cs typeface="Times New Roman" panose="02020603050405020304" pitchFamily="18" charset="0"/>
              </a:rPr>
              <a:t>______</a:t>
            </a:r>
            <a:r>
              <a:rPr lang="zh-CN" altLang="en-US" sz="2800" b="1" dirty="0" smtClean="0">
                <a:ea typeface="+mn-ea"/>
                <a:cs typeface="Times New Roman" panose="02020603050405020304" pitchFamily="18" charset="0"/>
              </a:rPr>
              <a:t>倍</a:t>
            </a:r>
            <a:endParaRPr lang="zh-CN" altLang="en-US" b="1" dirty="0">
              <a:ea typeface="+mn-ea"/>
              <a:cs typeface="Times New Roman" panose="02020603050405020304" pitchFamily="18" charset="0"/>
            </a:endParaRPr>
          </a:p>
        </p:txBody>
      </p:sp>
      <p:sp>
        <p:nvSpPr>
          <p:cNvPr id="3" name="TextBox 2"/>
          <p:cNvSpPr txBox="1"/>
          <p:nvPr/>
        </p:nvSpPr>
        <p:spPr>
          <a:xfrm>
            <a:off x="7422510" y="1548081"/>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9</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496" y="620688"/>
            <a:ext cx="7632848" cy="3970318"/>
          </a:xfrm>
          <a:prstGeom prst="rect">
            <a:avLst/>
          </a:prstGeom>
        </p:spPr>
        <p:txBody>
          <a:bodyPr wrap="square">
            <a:spAutoFit/>
          </a:bodyPr>
          <a:lstStyle/>
          <a:p>
            <a:pPr>
              <a:lnSpc>
                <a:spcPct val="150000"/>
              </a:lnSpc>
            </a:pPr>
            <a:r>
              <a:rPr lang="en-US" altLang="zh-CN" sz="2800" b="1" dirty="0" smtClean="0">
                <a:solidFill>
                  <a:srgbClr val="C00000"/>
                </a:solidFill>
              </a:rPr>
              <a:t>13.</a:t>
            </a:r>
            <a:r>
              <a:rPr lang="zh-CN" altLang="en-US" sz="2800" b="1" dirty="0" smtClean="0">
                <a:solidFill>
                  <a:srgbClr val="C00000"/>
                </a:solidFill>
              </a:rPr>
              <a:t> </a:t>
            </a:r>
            <a:r>
              <a:rPr lang="zh-CN" altLang="en-US" sz="2800" b="1" dirty="0" smtClean="0"/>
              <a:t>根据</a:t>
            </a:r>
            <a:r>
              <a:rPr lang="zh-CN" altLang="en-US" sz="2800" b="1" dirty="0"/>
              <a:t>波尔理论</a:t>
            </a:r>
            <a:r>
              <a:rPr lang="en-US" altLang="zh-CN" sz="2800" b="1" dirty="0"/>
              <a:t>,</a:t>
            </a:r>
            <a:r>
              <a:rPr lang="zh-CN" altLang="en-US" sz="2800" b="1" dirty="0"/>
              <a:t>氢原子在</a:t>
            </a:r>
            <a:r>
              <a:rPr lang="en-US" altLang="zh-CN" sz="2800" b="1" dirty="0"/>
              <a:t>n=5</a:t>
            </a:r>
            <a:r>
              <a:rPr lang="zh-CN" altLang="en-US" sz="2800" b="1" dirty="0"/>
              <a:t>轨道上的角动量与在第一激发态的角动量之比为多少 </a:t>
            </a:r>
            <a:endParaRPr lang="en-US" altLang="zh-CN" sz="2800" b="1" dirty="0" smtClean="0"/>
          </a:p>
          <a:p>
            <a:pPr>
              <a:lnSpc>
                <a:spcPct val="150000"/>
              </a:lnSpc>
            </a:pPr>
            <a:r>
              <a:rPr lang="en-US" altLang="zh-CN" sz="2800" b="1" dirty="0" smtClean="0"/>
              <a:t>(A) 5/4</a:t>
            </a:r>
          </a:p>
          <a:p>
            <a:pPr>
              <a:lnSpc>
                <a:spcPct val="150000"/>
              </a:lnSpc>
            </a:pPr>
            <a:r>
              <a:rPr lang="en-US" altLang="zh-CN" sz="2800" b="1" dirty="0" smtClean="0"/>
              <a:t>(B) 5/2</a:t>
            </a:r>
          </a:p>
          <a:p>
            <a:pPr>
              <a:lnSpc>
                <a:spcPct val="150000"/>
              </a:lnSpc>
            </a:pPr>
            <a:r>
              <a:rPr lang="en-US" altLang="zh-CN" sz="2800" b="1" dirty="0" smtClean="0"/>
              <a:t>(C) 5/3</a:t>
            </a:r>
          </a:p>
          <a:p>
            <a:pPr>
              <a:lnSpc>
                <a:spcPct val="150000"/>
              </a:lnSpc>
            </a:pPr>
            <a:r>
              <a:rPr lang="en-US" altLang="zh-CN" sz="2800" b="1" dirty="0" smtClean="0"/>
              <a:t>(D) 5</a:t>
            </a:r>
            <a:endParaRPr lang="zh-CN" altLang="en-US" sz="2800" b="1" dirty="0"/>
          </a:p>
        </p:txBody>
      </p:sp>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74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6496" y="620688"/>
            <a:ext cx="7632848"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14.</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根据</a:t>
            </a:r>
            <a:r>
              <a:rPr lang="zh-CN" altLang="en-US" sz="2800" b="1" dirty="0">
                <a:latin typeface="Times New Roman" panose="02020603050405020304" pitchFamily="18" charset="0"/>
                <a:cs typeface="Times New Roman" panose="02020603050405020304" pitchFamily="18" charset="0"/>
              </a:rPr>
              <a:t>波尔理论</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氢原子在主量子数为</a:t>
            </a:r>
            <a:r>
              <a:rPr lang="en-US" altLang="zh-CN" sz="2800" b="1" dirty="0" smtClean="0">
                <a:latin typeface="Times New Roman" panose="02020603050405020304" pitchFamily="18" charset="0"/>
                <a:cs typeface="Times New Roman" panose="02020603050405020304" pitchFamily="18" charset="0"/>
              </a:rPr>
              <a:t>n=2</a:t>
            </a:r>
            <a:r>
              <a:rPr lang="zh-CN" altLang="en-US" sz="2800" b="1" dirty="0" smtClean="0">
                <a:latin typeface="Times New Roman" panose="02020603050405020304" pitchFamily="18" charset="0"/>
                <a:cs typeface="Times New Roman" panose="02020603050405020304" pitchFamily="18" charset="0"/>
              </a:rPr>
              <a:t>和</a:t>
            </a:r>
            <a:r>
              <a:rPr lang="en-US" altLang="zh-CN" sz="2800" b="1" dirty="0" smtClean="0">
                <a:latin typeface="Times New Roman" panose="02020603050405020304" pitchFamily="18" charset="0"/>
                <a:cs typeface="Times New Roman" panose="02020603050405020304" pitchFamily="18" charset="0"/>
              </a:rPr>
              <a:t>n=3</a:t>
            </a:r>
            <a:r>
              <a:rPr lang="zh-CN" altLang="en-US" sz="2800" b="1" dirty="0" smtClean="0">
                <a:latin typeface="Times New Roman" panose="02020603050405020304" pitchFamily="18" charset="0"/>
                <a:cs typeface="Times New Roman" panose="02020603050405020304" pitchFamily="18" charset="0"/>
              </a:rPr>
              <a:t>的定态时，电子轨道运动的速率之比为</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=________</a:t>
            </a:r>
            <a:r>
              <a:rPr lang="zh-CN" altLang="en-US" sz="2800" b="1" dirty="0" smtClean="0">
                <a:latin typeface="Times New Roman" panose="02020603050405020304" pitchFamily="18" charset="0"/>
                <a:cs typeface="Times New Roman" panose="02020603050405020304" pitchFamily="18" charset="0"/>
              </a:rPr>
              <a:t>，圆轨道半径之比为</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=_________.</a:t>
            </a:r>
            <a:r>
              <a:rPr lang="zh-CN" altLang="en-US" sz="2800" b="1" dirty="0" smtClean="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93918" y="2628201"/>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4:9</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23728" y="1988840"/>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3:2</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54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氢原子光谱的巴耳末系</a:t>
            </a:r>
            <a:r>
              <a:rPr lang="en-US" altLang="zh-CN" sz="2800" b="1" dirty="0" smtClean="0">
                <a:ea typeface="+mn-ea"/>
                <a:cs typeface="Times New Roman" panose="02020603050405020304" pitchFamily="18" charset="0"/>
              </a:rPr>
              <a:t>(</a:t>
            </a:r>
            <a:r>
              <a:rPr lang="en-US" altLang="zh-CN" sz="2800" b="1" dirty="0" err="1" smtClean="0">
                <a:ea typeface="+mn-ea"/>
                <a:cs typeface="Times New Roman" panose="02020603050405020304" pitchFamily="18" charset="0"/>
              </a:rPr>
              <a:t>n</a:t>
            </a:r>
            <a:r>
              <a:rPr lang="en-US" altLang="zh-CN" sz="2800" b="1" baseline="-25000" dirty="0" err="1" smtClean="0">
                <a:ea typeface="+mn-ea"/>
                <a:cs typeface="Times New Roman" panose="02020603050405020304" pitchFamily="18" charset="0"/>
              </a:rPr>
              <a:t>f</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中波长最大的谱线波长用</a:t>
            </a:r>
            <a:r>
              <a:rPr lang="el-GR" altLang="zh-CN" sz="2800" b="1" dirty="0" smtClean="0">
                <a:latin typeface="Times New Roman"/>
                <a:ea typeface="+mn-ea"/>
                <a:cs typeface="Times New Roman"/>
              </a:rPr>
              <a:t>λ</a:t>
            </a:r>
            <a:r>
              <a:rPr lang="en-US" altLang="zh-CN" sz="2800" b="1" baseline="-25000" dirty="0" smtClean="0">
                <a:latin typeface="Times New Roman"/>
                <a:ea typeface="+mn-ea"/>
                <a:cs typeface="Times New Roman"/>
              </a:rPr>
              <a:t>1</a:t>
            </a:r>
            <a:r>
              <a:rPr lang="zh-CN" altLang="en-US" sz="2800" b="1" dirty="0" smtClean="0">
                <a:ea typeface="+mn-ea"/>
                <a:cs typeface="Times New Roman" panose="02020603050405020304" pitchFamily="18" charset="0"/>
              </a:rPr>
              <a:t>表示，波长最短的谱线波长用</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表示，则</a:t>
            </a:r>
            <a:r>
              <a:rPr lang="el-GR" altLang="zh-CN" sz="2800" b="1" dirty="0">
                <a:latin typeface="Times New Roman"/>
                <a:cs typeface="Times New Roman"/>
              </a:rPr>
              <a:t>λ</a:t>
            </a:r>
            <a:r>
              <a:rPr lang="en-US" altLang="zh-CN" sz="2800" b="1" baseline="-25000" dirty="0" smtClean="0">
                <a:latin typeface="Times New Roman"/>
                <a:cs typeface="Times New Roman"/>
              </a:rPr>
              <a:t>1</a:t>
            </a:r>
            <a:r>
              <a:rPr lang="en-US" altLang="zh-CN" sz="2800" b="1" dirty="0" smtClean="0">
                <a:cs typeface="Times New Roman" panose="02020603050405020304" pitchFamily="18" charset="0"/>
              </a:rPr>
              <a:t>/</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为</a:t>
            </a:r>
            <a:endParaRPr lang="en-US" altLang="zh-CN" sz="2800" b="1" dirty="0" smtClean="0">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(A)  9/8              (B)  9/5           (C)  27/20           (D)27/5  </a:t>
            </a:r>
            <a:endParaRPr lang="zh-CN" altLang="en-US" sz="2800" b="1" dirty="0">
              <a:ea typeface="+mn-ea"/>
              <a:cs typeface="Times New Roman" panose="02020603050405020304" pitchFamily="18" charset="0"/>
            </a:endParaRPr>
          </a:p>
        </p:txBody>
      </p:sp>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647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16.</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低速运动的质子和</a:t>
            </a:r>
            <a:r>
              <a:rPr lang="el-GR" altLang="zh-CN" sz="2800" b="1" dirty="0" smtClean="0">
                <a:latin typeface="Times New Roman"/>
                <a:ea typeface="+mn-ea"/>
                <a:cs typeface="Times New Roman"/>
              </a:rPr>
              <a:t>α</a:t>
            </a:r>
            <a:r>
              <a:rPr lang="zh-CN" altLang="en-US" sz="2800" b="1" dirty="0" smtClean="0">
                <a:latin typeface="Times New Roman"/>
                <a:ea typeface="+mn-ea"/>
                <a:cs typeface="Times New Roman"/>
              </a:rPr>
              <a:t>粒子（氦核），若它们的德布罗意波长相同，则它们的动量之比为</a:t>
            </a:r>
            <a:r>
              <a:rPr lang="en-US" altLang="zh-CN" sz="2800" b="1" dirty="0" smtClean="0">
                <a:latin typeface="Times New Roman"/>
                <a:ea typeface="+mn-ea"/>
                <a:cs typeface="Times New Roman"/>
              </a:rPr>
              <a:t>________,</a:t>
            </a:r>
            <a:r>
              <a:rPr lang="zh-CN" altLang="en-US" sz="2800" b="1" dirty="0" smtClean="0">
                <a:latin typeface="Times New Roman"/>
                <a:ea typeface="+mn-ea"/>
                <a:cs typeface="Times New Roman"/>
              </a:rPr>
              <a:t>动能之比为</a:t>
            </a:r>
            <a:r>
              <a:rPr lang="en-US" altLang="zh-CN" sz="2800" b="1" dirty="0" smtClean="0">
                <a:latin typeface="Times New Roman"/>
                <a:ea typeface="+mn-ea"/>
                <a:cs typeface="Times New Roman"/>
              </a:rPr>
              <a:t>_________</a:t>
            </a:r>
            <a:endParaRPr lang="zh-CN" altLang="en-US" b="1" dirty="0">
              <a:ea typeface="+mn-ea"/>
              <a:cs typeface="Times New Roman" panose="02020603050405020304" pitchFamily="18" charset="0"/>
            </a:endParaRPr>
          </a:p>
        </p:txBody>
      </p:sp>
      <p:sp>
        <p:nvSpPr>
          <p:cNvPr id="3" name="TextBox 2"/>
          <p:cNvSpPr txBox="1"/>
          <p:nvPr/>
        </p:nvSpPr>
        <p:spPr>
          <a:xfrm>
            <a:off x="1619672" y="1556792"/>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4:1</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360990" y="908720"/>
            <a:ext cx="73129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1:1</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0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548680"/>
            <a:ext cx="8373240" cy="4140000"/>
            <a:chOff x="539552" y="548680"/>
            <a:chExt cx="8373240" cy="4140000"/>
          </a:xfrm>
        </p:grpSpPr>
        <p:pic>
          <p:nvPicPr>
            <p:cNvPr id="368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23976"/>
            <a:stretch/>
          </p:blipFill>
          <p:spPr bwMode="auto">
            <a:xfrm>
              <a:off x="611560" y="548680"/>
              <a:ext cx="8301232"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9552" y="2222636"/>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 5"/>
          <p:cNvSpPr txBox="1">
            <a:spLocks noChangeArrowheads="1"/>
          </p:cNvSpPr>
          <p:nvPr/>
        </p:nvSpPr>
        <p:spPr bwMode="auto">
          <a:xfrm>
            <a:off x="7308304" y="5120317"/>
            <a:ext cx="1005788"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A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968427" y="332656"/>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17.</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99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C</a:t>
            </a:r>
            <a:r>
              <a:rPr kumimoji="1" lang="en-US" altLang="zh-CN" sz="3600" b="1" dirty="0" smtClean="0">
                <a:solidFill>
                  <a:srgbClr val="FF0000"/>
                </a:solidFill>
                <a:latin typeface="Times New Roman" panose="02020603050405020304" pitchFamily="18" charset="0"/>
                <a:cs typeface="Times New Roman" panose="02020603050405020304" pitchFamily="18" charset="0"/>
              </a:rPr>
              <a:t>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pSp>
        <p:nvGrpSpPr>
          <p:cNvPr id="4" name="组合 3"/>
          <p:cNvGrpSpPr/>
          <p:nvPr/>
        </p:nvGrpSpPr>
        <p:grpSpPr>
          <a:xfrm>
            <a:off x="107504" y="692696"/>
            <a:ext cx="8737624" cy="4032448"/>
            <a:chOff x="107504" y="692696"/>
            <a:chExt cx="8737624" cy="4032448"/>
          </a:xfrm>
        </p:grpSpPr>
        <p:grpSp>
          <p:nvGrpSpPr>
            <p:cNvPr id="2" name="组合 1"/>
            <p:cNvGrpSpPr/>
            <p:nvPr/>
          </p:nvGrpSpPr>
          <p:grpSpPr>
            <a:xfrm>
              <a:off x="107504" y="692696"/>
              <a:ext cx="8737624" cy="4032448"/>
              <a:chOff x="251520" y="908720"/>
              <a:chExt cx="8593608" cy="3816424"/>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44959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51520" y="3645024"/>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899592" y="2276872"/>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(A)</a:t>
              </a:r>
            </a:p>
            <a:p>
              <a:pPr>
                <a:spcBef>
                  <a:spcPts val="7800"/>
                </a:spcBef>
              </a:pPr>
              <a:r>
                <a:rPr lang="en-US" altLang="zh-CN" sz="3200" b="1" dirty="0" smtClean="0">
                  <a:latin typeface="Times New Roman" panose="02020603050405020304" pitchFamily="18" charset="0"/>
                  <a:cs typeface="Times New Roman" panose="02020603050405020304" pitchFamily="18" charset="0"/>
                </a:rPr>
                <a:t>(C)</a:t>
              </a:r>
            </a:p>
          </p:txBody>
        </p:sp>
        <p:sp>
          <p:nvSpPr>
            <p:cNvPr id="10" name="TextBox 9"/>
            <p:cNvSpPr txBox="1"/>
            <p:nvPr/>
          </p:nvSpPr>
          <p:spPr>
            <a:xfrm>
              <a:off x="5148064" y="2348880"/>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(B)</a:t>
              </a:r>
            </a:p>
            <a:p>
              <a:pPr>
                <a:spcBef>
                  <a:spcPts val="7800"/>
                </a:spcBef>
              </a:pPr>
              <a:r>
                <a:rPr lang="en-US" altLang="zh-CN" sz="3200" b="1" dirty="0" smtClean="0">
                  <a:latin typeface="Times New Roman" panose="02020603050405020304" pitchFamily="18" charset="0"/>
                  <a:cs typeface="Times New Roman" panose="02020603050405020304" pitchFamily="18" charset="0"/>
                </a:rPr>
                <a:t>(D)</a:t>
              </a:r>
            </a:p>
          </p:txBody>
        </p:sp>
      </p:grpSp>
      <p:sp>
        <p:nvSpPr>
          <p:cNvPr id="11" name="TextBox 10"/>
          <p:cNvSpPr txBox="1"/>
          <p:nvPr/>
        </p:nvSpPr>
        <p:spPr>
          <a:xfrm>
            <a:off x="968427" y="548680"/>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18.</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b="78125"/>
          <a:stretch/>
        </p:blipFill>
        <p:spPr bwMode="auto">
          <a:xfrm>
            <a:off x="107504" y="262072"/>
            <a:ext cx="8720907"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16832"/>
            <a:ext cx="1731913" cy="505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63"/>
          <a:stretch/>
        </p:blipFill>
        <p:spPr bwMode="auto">
          <a:xfrm>
            <a:off x="1849305" y="2690325"/>
            <a:ext cx="2448272" cy="1029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305" y="3986469"/>
            <a:ext cx="2223487" cy="7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1187624" y="5000067"/>
            <a:ext cx="7128792" cy="1152128"/>
            <a:chOff x="1739526" y="4797152"/>
            <a:chExt cx="8393810" cy="1457325"/>
          </a:xfrm>
        </p:grpSpPr>
        <p:pic>
          <p:nvPicPr>
            <p:cNvPr id="512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526" y="4797152"/>
              <a:ext cx="58007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3486" y="5147032"/>
              <a:ext cx="26098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TextBox 8"/>
          <p:cNvSpPr txBox="1"/>
          <p:nvPr/>
        </p:nvSpPr>
        <p:spPr>
          <a:xfrm>
            <a:off x="899592" y="3446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fade">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fade">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fade">
                                      <p:cBhvr>
                                        <p:cTn id="17" dur="500"/>
                                        <p:tgtEl>
                                          <p:spTgt spid="512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在加热黑体过程中，其辐射出射度增大为原来的</a:t>
            </a:r>
            <a:r>
              <a:rPr lang="en-US" altLang="zh-CN" sz="2800" b="1" dirty="0" smtClean="0">
                <a:ea typeface="+mn-ea"/>
                <a:cs typeface="Times New Roman" panose="02020603050405020304" pitchFamily="18" charset="0"/>
              </a:rPr>
              <a:t>16</a:t>
            </a:r>
            <a:r>
              <a:rPr lang="zh-CN" altLang="en-US" sz="2800" b="1" dirty="0" smtClean="0">
                <a:ea typeface="+mn-ea"/>
                <a:cs typeface="Times New Roman" panose="02020603050405020304" pitchFamily="18" charset="0"/>
              </a:rPr>
              <a:t>倍，则其最大单色付出度对应的波长会由初始的</a:t>
            </a:r>
            <a:r>
              <a:rPr lang="en-US" altLang="zh-CN" sz="2800" b="1" dirty="0" smtClean="0">
                <a:ea typeface="+mn-ea"/>
                <a:cs typeface="Times New Roman" panose="02020603050405020304" pitchFamily="18" charset="0"/>
              </a:rPr>
              <a:t>0.8</a:t>
            </a:r>
            <a:r>
              <a:rPr lang="el-GR" altLang="zh-CN" sz="2800" b="1" dirty="0" smtClean="0">
                <a:ea typeface="+mn-ea"/>
                <a:cs typeface="Times New Roman" panose="02020603050405020304" pitchFamily="18" charset="0"/>
              </a:rPr>
              <a:t>μ</a:t>
            </a:r>
            <a:r>
              <a:rPr lang="en-US" altLang="zh-CN" sz="2800" b="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变为</a:t>
            </a:r>
            <a:r>
              <a:rPr lang="en-US" altLang="zh-CN" sz="2800" b="1" dirty="0" smtClean="0">
                <a:ea typeface="+mn-ea"/>
                <a:cs typeface="Times New Roman" panose="02020603050405020304" pitchFamily="18" charset="0"/>
              </a:rPr>
              <a:t>_______</a:t>
            </a:r>
            <a:r>
              <a:rPr lang="el-GR" altLang="zh-CN" sz="2800" b="1" dirty="0">
                <a:cs typeface="Times New Roman" panose="02020603050405020304" pitchFamily="18" charset="0"/>
              </a:rPr>
              <a:t> μ</a:t>
            </a:r>
            <a:r>
              <a:rPr lang="en-US" altLang="zh-CN" sz="2800" b="1" dirty="0" smtClean="0">
                <a:cs typeface="Times New Roman" panose="02020603050405020304" pitchFamily="18" charset="0"/>
              </a:rPr>
              <a:t>m</a:t>
            </a:r>
            <a:endParaRPr lang="zh-CN" altLang="en-US" b="1" dirty="0">
              <a:ea typeface="+mn-ea"/>
              <a:cs typeface="Times New Roman" panose="02020603050405020304" pitchFamily="18" charset="0"/>
            </a:endParaRPr>
          </a:p>
        </p:txBody>
      </p:sp>
      <p:sp>
        <p:nvSpPr>
          <p:cNvPr id="2" name="TextBox 1"/>
          <p:cNvSpPr txBox="1"/>
          <p:nvPr/>
        </p:nvSpPr>
        <p:spPr>
          <a:xfrm>
            <a:off x="2218189" y="1476073"/>
            <a:ext cx="697627"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085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8" name="Text Box 2"/>
          <p:cNvSpPr txBox="1">
            <a:spLocks noChangeArrowheads="1"/>
          </p:cNvSpPr>
          <p:nvPr/>
        </p:nvSpPr>
        <p:spPr bwMode="auto">
          <a:xfrm>
            <a:off x="76200" y="57150"/>
            <a:ext cx="9067800" cy="1485407"/>
          </a:xfrm>
          <a:prstGeom prst="rect">
            <a:avLst/>
          </a:prstGeom>
          <a:noFill/>
          <a:ln w="9525">
            <a:noFill/>
            <a:miter lim="800000"/>
            <a:headEnd/>
            <a:tailEnd/>
          </a:ln>
        </p:spPr>
        <p:txBody>
          <a:bodyPr>
            <a:spAutoFit/>
          </a:bodyPr>
          <a:lstStyle/>
          <a:p>
            <a:pPr algn="just" eaLnBrk="0" fontAlgn="base" hangingPunct="0">
              <a:lnSpc>
                <a:spcPct val="150000"/>
              </a:lnSpc>
              <a:spcBef>
                <a:spcPct val="0"/>
              </a:spcBef>
              <a:spcAft>
                <a:spcPct val="0"/>
              </a:spcAft>
            </a:pPr>
            <a:r>
              <a:rPr lang="en-US" altLang="zh-CN" sz="3200" b="1" dirty="0" smtClean="0">
                <a:solidFill>
                  <a:srgbClr val="C00000"/>
                </a:solidFill>
                <a:ea typeface="楷体_GB2312" pitchFamily="49" charset="-122"/>
              </a:rPr>
              <a:t>20.</a:t>
            </a:r>
            <a:r>
              <a:rPr lang="zh-CN" altLang="en-US" sz="3200" b="1" dirty="0" smtClean="0">
                <a:solidFill>
                  <a:srgbClr val="C00000"/>
                </a:solidFill>
                <a:ea typeface="楷体_GB2312" pitchFamily="49" charset="-122"/>
              </a:rPr>
              <a:t>  </a:t>
            </a:r>
            <a:r>
              <a:rPr lang="zh-CN" altLang="en-US" sz="3200" b="1" dirty="0" smtClean="0">
                <a:solidFill>
                  <a:srgbClr val="000000"/>
                </a:solidFill>
                <a:ea typeface="楷体_GB2312" pitchFamily="49" charset="-122"/>
              </a:rPr>
              <a:t>其中</a:t>
            </a:r>
            <a:r>
              <a:rPr lang="zh-CN" altLang="en-US" sz="3200" b="1" u="sng" dirty="0" smtClean="0">
                <a:solidFill>
                  <a:srgbClr val="000000"/>
                </a:solidFill>
                <a:ea typeface="楷体_GB2312" pitchFamily="49" charset="-122"/>
              </a:rPr>
              <a:t>       </a:t>
            </a:r>
            <a:r>
              <a:rPr lang="zh-CN" altLang="en-US" sz="3200" b="1" dirty="0">
                <a:solidFill>
                  <a:srgbClr val="000000"/>
                </a:solidFill>
                <a:ea typeface="楷体_GB2312" pitchFamily="49" charset="-122"/>
              </a:rPr>
              <a:t>图确定粒子动量准确度高，</a:t>
            </a:r>
            <a:r>
              <a:rPr lang="zh-CN" altLang="en-US" sz="3200" b="1" u="sng" dirty="0">
                <a:solidFill>
                  <a:srgbClr val="000000"/>
                </a:solidFill>
                <a:ea typeface="楷体_GB2312" pitchFamily="49" charset="-122"/>
              </a:rPr>
              <a:t>      </a:t>
            </a:r>
            <a:r>
              <a:rPr lang="zh-CN" altLang="en-US" sz="3200" b="1" dirty="0">
                <a:solidFill>
                  <a:srgbClr val="000000"/>
                </a:solidFill>
                <a:ea typeface="楷体_GB2312" pitchFamily="49" charset="-122"/>
              </a:rPr>
              <a:t>图确定粒子位置准确度高。</a:t>
            </a:r>
          </a:p>
        </p:txBody>
      </p:sp>
      <p:grpSp>
        <p:nvGrpSpPr>
          <p:cNvPr id="26639" name="Group 3"/>
          <p:cNvGrpSpPr>
            <a:grpSpLocks/>
          </p:cNvGrpSpPr>
          <p:nvPr/>
        </p:nvGrpSpPr>
        <p:grpSpPr bwMode="auto">
          <a:xfrm>
            <a:off x="241300" y="1643050"/>
            <a:ext cx="4114800" cy="1403350"/>
            <a:chOff x="96" y="2016"/>
            <a:chExt cx="2592" cy="884"/>
          </a:xfrm>
        </p:grpSpPr>
        <p:sp>
          <p:nvSpPr>
            <p:cNvPr id="26665" name="Rectangle 4"/>
            <p:cNvSpPr>
              <a:spLocks noChangeArrowheads="1"/>
            </p:cNvSpPr>
            <p:nvPr/>
          </p:nvSpPr>
          <p:spPr bwMode="auto">
            <a:xfrm>
              <a:off x="2035" y="2433"/>
              <a:ext cx="653"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A</a:t>
              </a:r>
              <a:r>
                <a:rPr lang="zh-CN" altLang="en-US" sz="2800" b="1" dirty="0">
                  <a:solidFill>
                    <a:srgbClr val="FF0000"/>
                  </a:solidFill>
                  <a:ea typeface="楷体_GB2312" pitchFamily="49" charset="-122"/>
                </a:rPr>
                <a:t>）</a:t>
              </a:r>
            </a:p>
          </p:txBody>
        </p:sp>
        <p:grpSp>
          <p:nvGrpSpPr>
            <p:cNvPr id="26666" name="Group 5"/>
            <p:cNvGrpSpPr>
              <a:grpSpLocks/>
            </p:cNvGrpSpPr>
            <p:nvPr/>
          </p:nvGrpSpPr>
          <p:grpSpPr bwMode="auto">
            <a:xfrm>
              <a:off x="96" y="2016"/>
              <a:ext cx="2049" cy="884"/>
              <a:chOff x="96" y="2016"/>
              <a:chExt cx="2049" cy="884"/>
            </a:xfrm>
          </p:grpSpPr>
          <p:sp>
            <p:nvSpPr>
              <p:cNvPr id="26667" name="Line 6"/>
              <p:cNvSpPr>
                <a:spLocks noChangeShapeType="1"/>
              </p:cNvSpPr>
              <p:nvPr/>
            </p:nvSpPr>
            <p:spPr bwMode="auto">
              <a:xfrm flipV="1">
                <a:off x="271" y="2134"/>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sp>
            <p:nvSpPr>
              <p:cNvPr id="26668" name="Line 7"/>
              <p:cNvSpPr>
                <a:spLocks noChangeShapeType="1"/>
              </p:cNvSpPr>
              <p:nvPr/>
            </p:nvSpPr>
            <p:spPr bwMode="auto">
              <a:xfrm>
                <a:off x="271" y="2605"/>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5" name="Object 8"/>
              <p:cNvGraphicFramePr>
                <a:graphicFrameLocks noChangeAspect="1"/>
              </p:cNvGraphicFramePr>
              <p:nvPr/>
            </p:nvGraphicFramePr>
            <p:xfrm>
              <a:off x="104" y="2487"/>
              <a:ext cx="167" cy="214"/>
            </p:xfrm>
            <a:graphic>
              <a:graphicData uri="http://schemas.openxmlformats.org/presentationml/2006/ole">
                <mc:AlternateContent xmlns:mc="http://schemas.openxmlformats.org/markup-compatibility/2006">
                  <mc:Choice xmlns:v="urn:schemas-microsoft-com:vml" Requires="v">
                    <p:oleObj spid="_x0000_s60466" name="Equation" r:id="rId3" imgW="126720" imgH="139680" progId="Equation.3">
                      <p:embed/>
                    </p:oleObj>
                  </mc:Choice>
                  <mc:Fallback>
                    <p:oleObj name="Equation" r:id="rId3" imgW="1267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9"/>
              <p:cNvGraphicFramePr>
                <a:graphicFrameLocks noChangeAspect="1"/>
              </p:cNvGraphicFramePr>
              <p:nvPr/>
            </p:nvGraphicFramePr>
            <p:xfrm>
              <a:off x="96" y="2016"/>
              <a:ext cx="175" cy="218"/>
            </p:xfrm>
            <a:graphic>
              <a:graphicData uri="http://schemas.openxmlformats.org/presentationml/2006/ole">
                <mc:AlternateContent xmlns:mc="http://schemas.openxmlformats.org/markup-compatibility/2006">
                  <mc:Choice xmlns:v="urn:schemas-microsoft-com:vml" Requires="v">
                    <p:oleObj spid="_x0000_s60467" name="Equation" r:id="rId5" imgW="152280" imgH="164880" progId="Equation.3">
                      <p:embed/>
                    </p:oleObj>
                  </mc:Choice>
                  <mc:Fallback>
                    <p:oleObj name="Equation"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016"/>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7" name="Object 10"/>
              <p:cNvGraphicFramePr>
                <a:graphicFrameLocks noChangeAspect="1"/>
              </p:cNvGraphicFramePr>
              <p:nvPr/>
            </p:nvGraphicFramePr>
            <p:xfrm>
              <a:off x="1978" y="2487"/>
              <a:ext cx="167" cy="214"/>
            </p:xfrm>
            <a:graphic>
              <a:graphicData uri="http://schemas.openxmlformats.org/presentationml/2006/ole">
                <mc:AlternateContent xmlns:mc="http://schemas.openxmlformats.org/markup-compatibility/2006">
                  <mc:Choice xmlns:v="urn:schemas-microsoft-com:vml" Requires="v">
                    <p:oleObj spid="_x0000_s60468" name="Equation" r:id="rId7" imgW="126720" imgH="139680" progId="Equation.3">
                      <p:embed/>
                    </p:oleObj>
                  </mc:Choice>
                  <mc:Fallback>
                    <p:oleObj name="Equation"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9" name="Group 11"/>
              <p:cNvGrpSpPr>
                <a:grpSpLocks/>
              </p:cNvGrpSpPr>
              <p:nvPr/>
            </p:nvGrpSpPr>
            <p:grpSpPr bwMode="auto">
              <a:xfrm>
                <a:off x="480" y="2331"/>
                <a:ext cx="1323" cy="569"/>
                <a:chOff x="480" y="2331"/>
                <a:chExt cx="1323" cy="569"/>
              </a:xfrm>
            </p:grpSpPr>
            <p:sp>
              <p:nvSpPr>
                <p:cNvPr id="26670" name="Freeform 12"/>
                <p:cNvSpPr>
                  <a:spLocks/>
                </p:cNvSpPr>
                <p:nvPr/>
              </p:nvSpPr>
              <p:spPr bwMode="auto">
                <a:xfrm>
                  <a:off x="480"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1" name="Freeform 13"/>
                <p:cNvSpPr>
                  <a:spLocks/>
                </p:cNvSpPr>
                <p:nvPr/>
              </p:nvSpPr>
              <p:spPr bwMode="auto">
                <a:xfrm>
                  <a:off x="921"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2" name="Freeform 14"/>
                <p:cNvSpPr>
                  <a:spLocks/>
                </p:cNvSpPr>
                <p:nvPr/>
              </p:nvSpPr>
              <p:spPr bwMode="auto">
                <a:xfrm>
                  <a:off x="1362"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grpSp>
      </p:grpSp>
      <p:grpSp>
        <p:nvGrpSpPr>
          <p:cNvPr id="26640" name="Group 15"/>
          <p:cNvGrpSpPr>
            <a:grpSpLocks/>
          </p:cNvGrpSpPr>
          <p:nvPr/>
        </p:nvGrpSpPr>
        <p:grpSpPr bwMode="auto">
          <a:xfrm>
            <a:off x="4470400" y="1571612"/>
            <a:ext cx="4276725" cy="1485900"/>
            <a:chOff x="0" y="1296"/>
            <a:chExt cx="2694" cy="936"/>
          </a:xfrm>
        </p:grpSpPr>
        <p:sp>
          <p:nvSpPr>
            <p:cNvPr id="26658" name="Rectangle 16"/>
            <p:cNvSpPr>
              <a:spLocks noChangeArrowheads="1"/>
            </p:cNvSpPr>
            <p:nvPr/>
          </p:nvSpPr>
          <p:spPr bwMode="auto">
            <a:xfrm>
              <a:off x="2023" y="1748"/>
              <a:ext cx="67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C</a:t>
              </a:r>
              <a:r>
                <a:rPr lang="zh-CN" altLang="en-US" sz="2800" b="1" dirty="0">
                  <a:solidFill>
                    <a:srgbClr val="FF0000"/>
                  </a:solidFill>
                  <a:ea typeface="楷体_GB2312" pitchFamily="49" charset="-122"/>
                </a:rPr>
                <a:t>）</a:t>
              </a:r>
            </a:p>
          </p:txBody>
        </p:sp>
        <p:sp>
          <p:nvSpPr>
            <p:cNvPr id="26659" name="Line 17"/>
            <p:cNvSpPr>
              <a:spLocks noChangeShapeType="1"/>
            </p:cNvSpPr>
            <p:nvPr/>
          </p:nvSpPr>
          <p:spPr bwMode="auto">
            <a:xfrm flipV="1">
              <a:off x="216" y="1421"/>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2" name="Object 18"/>
            <p:cNvGraphicFramePr>
              <a:graphicFrameLocks noChangeAspect="1"/>
            </p:cNvGraphicFramePr>
            <p:nvPr/>
          </p:nvGraphicFramePr>
          <p:xfrm>
            <a:off x="10" y="1795"/>
            <a:ext cx="206" cy="226"/>
          </p:xfrm>
          <a:graphic>
            <a:graphicData uri="http://schemas.openxmlformats.org/presentationml/2006/ole">
              <mc:AlternateContent xmlns:mc="http://schemas.openxmlformats.org/markup-compatibility/2006">
                <mc:Choice xmlns:v="urn:schemas-microsoft-com:vml" Requires="v">
                  <p:oleObj spid="_x0000_s60469" name="Equation" r:id="rId9" imgW="126720" imgH="139680" progId="Equation.3">
                    <p:embed/>
                  </p:oleObj>
                </mc:Choice>
                <mc:Fallback>
                  <p:oleObj name="Equation"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 y="1795"/>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9"/>
            <p:cNvGraphicFramePr>
              <a:graphicFrameLocks noChangeAspect="1"/>
            </p:cNvGraphicFramePr>
            <p:nvPr/>
          </p:nvGraphicFramePr>
          <p:xfrm>
            <a:off x="1931" y="1795"/>
            <a:ext cx="207" cy="226"/>
          </p:xfrm>
          <a:graphic>
            <a:graphicData uri="http://schemas.openxmlformats.org/presentationml/2006/ole">
              <mc:AlternateContent xmlns:mc="http://schemas.openxmlformats.org/markup-compatibility/2006">
                <mc:Choice xmlns:v="urn:schemas-microsoft-com:vml" Requires="v">
                  <p:oleObj spid="_x0000_s60470"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 y="1795"/>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20"/>
            <p:cNvGraphicFramePr>
              <a:graphicFrameLocks noChangeAspect="1"/>
            </p:cNvGraphicFramePr>
            <p:nvPr/>
          </p:nvGraphicFramePr>
          <p:xfrm>
            <a:off x="0" y="1296"/>
            <a:ext cx="216" cy="231"/>
          </p:xfrm>
          <a:graphic>
            <a:graphicData uri="http://schemas.openxmlformats.org/presentationml/2006/ole">
              <mc:AlternateContent xmlns:mc="http://schemas.openxmlformats.org/markup-compatibility/2006">
                <mc:Choice xmlns:v="urn:schemas-microsoft-com:vml" Requires="v">
                  <p:oleObj spid="_x0000_s60471" name="Equation" r:id="rId13" imgW="152280" imgH="164880" progId="Equation.3">
                    <p:embed/>
                  </p:oleObj>
                </mc:Choice>
                <mc:Fallback>
                  <p:oleObj name="Equation" r:id="rId13" imgW="1522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296"/>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0" name="Group 21"/>
            <p:cNvGrpSpPr>
              <a:grpSpLocks/>
            </p:cNvGrpSpPr>
            <p:nvPr/>
          </p:nvGrpSpPr>
          <p:grpSpPr bwMode="auto">
            <a:xfrm>
              <a:off x="475" y="1617"/>
              <a:ext cx="821" cy="615"/>
              <a:chOff x="3211" y="3393"/>
              <a:chExt cx="1445" cy="615"/>
            </a:xfrm>
          </p:grpSpPr>
          <p:sp>
            <p:nvSpPr>
              <p:cNvPr id="26662" name="Freeform 22"/>
              <p:cNvSpPr>
                <a:spLocks/>
              </p:cNvSpPr>
              <p:nvPr/>
            </p:nvSpPr>
            <p:spPr bwMode="auto">
              <a:xfrm>
                <a:off x="3211"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3" name="Freeform 23"/>
              <p:cNvSpPr>
                <a:spLocks/>
              </p:cNvSpPr>
              <p:nvPr/>
            </p:nvSpPr>
            <p:spPr bwMode="auto">
              <a:xfrm>
                <a:off x="3757"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4" name="Freeform 24"/>
              <p:cNvSpPr>
                <a:spLocks/>
              </p:cNvSpPr>
              <p:nvPr/>
            </p:nvSpPr>
            <p:spPr bwMode="auto">
              <a:xfrm>
                <a:off x="4320" y="3393"/>
                <a:ext cx="336" cy="312"/>
              </a:xfrm>
              <a:custGeom>
                <a:avLst/>
                <a:gdLst>
                  <a:gd name="T0" fmla="*/ 0 w 384"/>
                  <a:gd name="T1" fmla="*/ 312 h 312"/>
                  <a:gd name="T2" fmla="*/ 57 w 384"/>
                  <a:gd name="T3" fmla="*/ 24 h 312"/>
                  <a:gd name="T4" fmla="*/ 113 w 384"/>
                  <a:gd name="T5" fmla="*/ 168 h 312"/>
                  <a:gd name="T6" fmla="*/ 151 w 384"/>
                  <a:gd name="T7" fmla="*/ 312 h 312"/>
                  <a:gd name="T8" fmla="*/ 0 60000 65536"/>
                  <a:gd name="T9" fmla="*/ 0 60000 65536"/>
                  <a:gd name="T10" fmla="*/ 0 60000 65536"/>
                  <a:gd name="T11" fmla="*/ 0 60000 65536"/>
                  <a:gd name="T12" fmla="*/ 0 w 384"/>
                  <a:gd name="T13" fmla="*/ 0 h 312"/>
                  <a:gd name="T14" fmla="*/ 384 w 384"/>
                  <a:gd name="T15" fmla="*/ 312 h 312"/>
                </a:gdLst>
                <a:ahLst/>
                <a:cxnLst>
                  <a:cxn ang="T8">
                    <a:pos x="T0" y="T1"/>
                  </a:cxn>
                  <a:cxn ang="T9">
                    <a:pos x="T2" y="T3"/>
                  </a:cxn>
                  <a:cxn ang="T10">
                    <a:pos x="T4" y="T5"/>
                  </a:cxn>
                  <a:cxn ang="T11">
                    <a:pos x="T6" y="T7"/>
                  </a:cxn>
                </a:cxnLst>
                <a:rect l="T12" t="T13" r="T14" b="T15"/>
                <a:pathLst>
                  <a:path w="384" h="312">
                    <a:moveTo>
                      <a:pt x="0" y="312"/>
                    </a:moveTo>
                    <a:cubicBezTo>
                      <a:pt x="48" y="180"/>
                      <a:pt x="96" y="48"/>
                      <a:pt x="144" y="24"/>
                    </a:cubicBezTo>
                    <a:cubicBezTo>
                      <a:pt x="192" y="0"/>
                      <a:pt x="248" y="120"/>
                      <a:pt x="288" y="168"/>
                    </a:cubicBezTo>
                    <a:cubicBezTo>
                      <a:pt x="328" y="216"/>
                      <a:pt x="356" y="264"/>
                      <a:pt x="384" y="312"/>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61" name="Line 25"/>
            <p:cNvSpPr>
              <a:spLocks noChangeShapeType="1"/>
            </p:cNvSpPr>
            <p:nvPr/>
          </p:nvSpPr>
          <p:spPr bwMode="auto">
            <a:xfrm>
              <a:off x="206" y="1920"/>
              <a:ext cx="1674"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1" name="Group 26"/>
          <p:cNvGrpSpPr>
            <a:grpSpLocks/>
          </p:cNvGrpSpPr>
          <p:nvPr/>
        </p:nvGrpSpPr>
        <p:grpSpPr bwMode="auto">
          <a:xfrm>
            <a:off x="287338" y="3338501"/>
            <a:ext cx="4102100" cy="1371600"/>
            <a:chOff x="96" y="2328"/>
            <a:chExt cx="2584" cy="864"/>
          </a:xfrm>
        </p:grpSpPr>
        <p:sp>
          <p:nvSpPr>
            <p:cNvPr id="26653" name="Line 27"/>
            <p:cNvSpPr>
              <a:spLocks noChangeShapeType="1"/>
            </p:cNvSpPr>
            <p:nvPr/>
          </p:nvSpPr>
          <p:spPr bwMode="auto">
            <a:xfrm flipV="1">
              <a:off x="271" y="2446"/>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9" name="Object 28"/>
            <p:cNvGraphicFramePr>
              <a:graphicFrameLocks noChangeAspect="1"/>
            </p:cNvGraphicFramePr>
            <p:nvPr/>
          </p:nvGraphicFramePr>
          <p:xfrm>
            <a:off x="104" y="2799"/>
            <a:ext cx="167" cy="214"/>
          </p:xfrm>
          <a:graphic>
            <a:graphicData uri="http://schemas.openxmlformats.org/presentationml/2006/ole">
              <mc:AlternateContent xmlns:mc="http://schemas.openxmlformats.org/markup-compatibility/2006">
                <mc:Choice xmlns:v="urn:schemas-microsoft-com:vml" Requires="v">
                  <p:oleObj spid="_x0000_s60472"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29"/>
            <p:cNvGraphicFramePr>
              <a:graphicFrameLocks noChangeAspect="1"/>
            </p:cNvGraphicFramePr>
            <p:nvPr/>
          </p:nvGraphicFramePr>
          <p:xfrm>
            <a:off x="96" y="2328"/>
            <a:ext cx="175" cy="218"/>
          </p:xfrm>
          <a:graphic>
            <a:graphicData uri="http://schemas.openxmlformats.org/presentationml/2006/ole">
              <mc:AlternateContent xmlns:mc="http://schemas.openxmlformats.org/markup-compatibility/2006">
                <mc:Choice xmlns:v="urn:schemas-microsoft-com:vml" Requires="v">
                  <p:oleObj spid="_x0000_s60473" name="Equation" r:id="rId17" imgW="152280" imgH="164880" progId="Equation.3">
                    <p:embed/>
                  </p:oleObj>
                </mc:Choice>
                <mc:Fallback>
                  <p:oleObj name="Equation"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 y="2328"/>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30"/>
            <p:cNvGraphicFramePr>
              <a:graphicFrameLocks noChangeAspect="1"/>
            </p:cNvGraphicFramePr>
            <p:nvPr/>
          </p:nvGraphicFramePr>
          <p:xfrm>
            <a:off x="1978" y="2799"/>
            <a:ext cx="167" cy="214"/>
          </p:xfrm>
          <a:graphic>
            <a:graphicData uri="http://schemas.openxmlformats.org/presentationml/2006/ole">
              <mc:AlternateContent xmlns:mc="http://schemas.openxmlformats.org/markup-compatibility/2006">
                <mc:Choice xmlns:v="urn:schemas-microsoft-com:vml" Requires="v">
                  <p:oleObj spid="_x0000_s60474" name="Equation" r:id="rId19" imgW="126720" imgH="139680" progId="Equation.3">
                    <p:embed/>
                  </p:oleObj>
                </mc:Choice>
                <mc:Fallback>
                  <p:oleObj name="Equation" r:id="rId19" imgW="126720" imgH="1396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8"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4" name="Rectangle 31"/>
            <p:cNvSpPr>
              <a:spLocks noChangeArrowheads="1"/>
            </p:cNvSpPr>
            <p:nvPr/>
          </p:nvSpPr>
          <p:spPr bwMode="auto">
            <a:xfrm>
              <a:off x="1979" y="2736"/>
              <a:ext cx="70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（Ｂ）</a:t>
              </a:r>
            </a:p>
          </p:txBody>
        </p:sp>
        <p:sp>
          <p:nvSpPr>
            <p:cNvPr id="26655" name="Rectangle 32"/>
            <p:cNvSpPr>
              <a:spLocks noChangeArrowheads="1"/>
            </p:cNvSpPr>
            <p:nvPr/>
          </p:nvSpPr>
          <p:spPr bwMode="auto">
            <a:xfrm>
              <a:off x="624" y="2826"/>
              <a:ext cx="751" cy="18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sp>
          <p:nvSpPr>
            <p:cNvPr id="26656" name="Freeform 33"/>
            <p:cNvSpPr>
              <a:spLocks/>
            </p:cNvSpPr>
            <p:nvPr/>
          </p:nvSpPr>
          <p:spPr bwMode="auto">
            <a:xfrm>
              <a:off x="624" y="2645"/>
              <a:ext cx="480" cy="547"/>
            </a:xfrm>
            <a:custGeom>
              <a:avLst/>
              <a:gdLst>
                <a:gd name="T0" fmla="*/ 0 w 1344"/>
                <a:gd name="T1" fmla="*/ 11 h 920"/>
                <a:gd name="T2" fmla="*/ 0 w 1344"/>
                <a:gd name="T3" fmla="*/ 1 h 920"/>
                <a:gd name="T4" fmla="*/ 0 w 1344"/>
                <a:gd name="T5" fmla="*/ 6 h 920"/>
                <a:gd name="T6" fmla="*/ 0 w 1344"/>
                <a:gd name="T7" fmla="*/ 11 h 920"/>
                <a:gd name="T8" fmla="*/ 1 w 1344"/>
                <a:gd name="T9" fmla="*/ 22 h 920"/>
                <a:gd name="T10" fmla="*/ 1 w 1344"/>
                <a:gd name="T11" fmla="*/ 22 h 920"/>
                <a:gd name="T12" fmla="*/ 1 w 1344"/>
                <a:gd name="T13" fmla="*/ 11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7" name="Line 34"/>
            <p:cNvSpPr>
              <a:spLocks noChangeShapeType="1"/>
            </p:cNvSpPr>
            <p:nvPr/>
          </p:nvSpPr>
          <p:spPr bwMode="auto">
            <a:xfrm>
              <a:off x="270" y="2917"/>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2" name="Group 35"/>
          <p:cNvGrpSpPr>
            <a:grpSpLocks/>
          </p:cNvGrpSpPr>
          <p:nvPr/>
        </p:nvGrpSpPr>
        <p:grpSpPr bwMode="auto">
          <a:xfrm>
            <a:off x="4454525" y="3286124"/>
            <a:ext cx="4640263" cy="1485900"/>
            <a:chOff x="2736" y="1200"/>
            <a:chExt cx="2923" cy="936"/>
          </a:xfrm>
        </p:grpSpPr>
        <p:sp>
          <p:nvSpPr>
            <p:cNvPr id="26646" name="Line 36"/>
            <p:cNvSpPr>
              <a:spLocks noChangeShapeType="1"/>
            </p:cNvSpPr>
            <p:nvPr/>
          </p:nvSpPr>
          <p:spPr bwMode="auto">
            <a:xfrm flipV="1">
              <a:off x="2952" y="1325"/>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6" name="Object 37"/>
            <p:cNvGraphicFramePr>
              <a:graphicFrameLocks noChangeAspect="1"/>
            </p:cNvGraphicFramePr>
            <p:nvPr/>
          </p:nvGraphicFramePr>
          <p:xfrm>
            <a:off x="2746" y="1699"/>
            <a:ext cx="206" cy="226"/>
          </p:xfrm>
          <a:graphic>
            <a:graphicData uri="http://schemas.openxmlformats.org/presentationml/2006/ole">
              <mc:AlternateContent xmlns:mc="http://schemas.openxmlformats.org/markup-compatibility/2006">
                <mc:Choice xmlns:v="urn:schemas-microsoft-com:vml" Requires="v">
                  <p:oleObj spid="_x0000_s60475" name="Equation" r:id="rId21" imgW="126720" imgH="139680" progId="Equation.3">
                    <p:embed/>
                  </p:oleObj>
                </mc:Choice>
                <mc:Fallback>
                  <p:oleObj name="Equation" r:id="rId21" imgW="1267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6" y="1699"/>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8"/>
            <p:cNvGraphicFramePr>
              <a:graphicFrameLocks noChangeAspect="1"/>
            </p:cNvGraphicFramePr>
            <p:nvPr/>
          </p:nvGraphicFramePr>
          <p:xfrm>
            <a:off x="2736" y="1200"/>
            <a:ext cx="216" cy="231"/>
          </p:xfrm>
          <a:graphic>
            <a:graphicData uri="http://schemas.openxmlformats.org/presentationml/2006/ole">
              <mc:AlternateContent xmlns:mc="http://schemas.openxmlformats.org/markup-compatibility/2006">
                <mc:Choice xmlns:v="urn:schemas-microsoft-com:vml" Requires="v">
                  <p:oleObj spid="_x0000_s60476" name="Equation" r:id="rId23" imgW="152280" imgH="164880" progId="Equation.3">
                    <p:embed/>
                  </p:oleObj>
                </mc:Choice>
                <mc:Fallback>
                  <p:oleObj name="Equation" r:id="rId23" imgW="1522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36" y="1200"/>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39"/>
            <p:cNvGraphicFramePr>
              <a:graphicFrameLocks noChangeAspect="1"/>
            </p:cNvGraphicFramePr>
            <p:nvPr/>
          </p:nvGraphicFramePr>
          <p:xfrm>
            <a:off x="4785" y="1699"/>
            <a:ext cx="207" cy="226"/>
          </p:xfrm>
          <a:graphic>
            <a:graphicData uri="http://schemas.openxmlformats.org/presentationml/2006/ole">
              <mc:AlternateContent xmlns:mc="http://schemas.openxmlformats.org/markup-compatibility/2006">
                <mc:Choice xmlns:v="urn:schemas-microsoft-com:vml" Requires="v">
                  <p:oleObj spid="_x0000_s60477" name="Equation" r:id="rId25" imgW="126720" imgH="139680" progId="Equation.3">
                    <p:embed/>
                  </p:oleObj>
                </mc:Choice>
                <mc:Fallback>
                  <p:oleObj name="Equation" r:id="rId25" imgW="126720" imgH="1396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85" y="1699"/>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7" name="Rectangle 40"/>
            <p:cNvSpPr>
              <a:spLocks noChangeArrowheads="1"/>
            </p:cNvSpPr>
            <p:nvPr/>
          </p:nvSpPr>
          <p:spPr bwMode="auto">
            <a:xfrm>
              <a:off x="4851" y="1662"/>
              <a:ext cx="808"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D</a:t>
              </a:r>
              <a:r>
                <a:rPr lang="zh-CN" altLang="en-US" sz="2800" b="1" dirty="0">
                  <a:solidFill>
                    <a:srgbClr val="FF0000"/>
                  </a:solidFill>
                  <a:ea typeface="楷体_GB2312" pitchFamily="49" charset="-122"/>
                </a:rPr>
                <a:t>）</a:t>
              </a:r>
            </a:p>
          </p:txBody>
        </p:sp>
        <p:sp>
          <p:nvSpPr>
            <p:cNvPr id="26648" name="Rectangle 41"/>
            <p:cNvSpPr>
              <a:spLocks noChangeArrowheads="1"/>
            </p:cNvSpPr>
            <p:nvPr/>
          </p:nvSpPr>
          <p:spPr bwMode="auto">
            <a:xfrm>
              <a:off x="3216" y="1704"/>
              <a:ext cx="1392" cy="19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grpSp>
          <p:nvGrpSpPr>
            <p:cNvPr id="26649" name="Group 42"/>
            <p:cNvGrpSpPr>
              <a:grpSpLocks/>
            </p:cNvGrpSpPr>
            <p:nvPr/>
          </p:nvGrpSpPr>
          <p:grpSpPr bwMode="auto">
            <a:xfrm>
              <a:off x="3211" y="1533"/>
              <a:ext cx="725" cy="603"/>
              <a:chOff x="3211" y="2325"/>
              <a:chExt cx="1397" cy="603"/>
            </a:xfrm>
          </p:grpSpPr>
          <p:sp>
            <p:nvSpPr>
              <p:cNvPr id="26651" name="Freeform 43"/>
              <p:cNvSpPr>
                <a:spLocks/>
              </p:cNvSpPr>
              <p:nvPr/>
            </p:nvSpPr>
            <p:spPr bwMode="auto">
              <a:xfrm>
                <a:off x="3211" y="2325"/>
                <a:ext cx="699"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2" name="Freeform 44"/>
              <p:cNvSpPr>
                <a:spLocks/>
              </p:cNvSpPr>
              <p:nvPr/>
            </p:nvSpPr>
            <p:spPr bwMode="auto">
              <a:xfrm>
                <a:off x="3910" y="2325"/>
                <a:ext cx="698"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50" name="Line 45"/>
            <p:cNvSpPr>
              <a:spLocks noChangeShapeType="1"/>
            </p:cNvSpPr>
            <p:nvPr/>
          </p:nvSpPr>
          <p:spPr bwMode="auto">
            <a:xfrm>
              <a:off x="2952" y="1824"/>
              <a:ext cx="1809"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sp>
        <p:nvSpPr>
          <p:cNvPr id="228398" name="Rectangle 46"/>
          <p:cNvSpPr>
            <a:spLocks noChangeArrowheads="1"/>
          </p:cNvSpPr>
          <p:nvPr/>
        </p:nvSpPr>
        <p:spPr bwMode="auto">
          <a:xfrm>
            <a:off x="1357290" y="142852"/>
            <a:ext cx="2012950" cy="6413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3600" b="1" dirty="0">
                <a:solidFill>
                  <a:srgbClr val="FF0000"/>
                </a:solidFill>
                <a:ea typeface="楷体_GB2312" pitchFamily="49" charset="-122"/>
              </a:rPr>
              <a:t>   A</a:t>
            </a:r>
            <a:endParaRPr kumimoji="1" lang="en-US" altLang="zh-CN" sz="2400" dirty="0">
              <a:solidFill>
                <a:srgbClr val="FF0000"/>
              </a:solidFill>
              <a:ea typeface="楷体_GB2312" pitchFamily="49" charset="-122"/>
            </a:endParaRPr>
          </a:p>
        </p:txBody>
      </p:sp>
      <p:sp>
        <p:nvSpPr>
          <p:cNvPr id="228399" name="Rectangle 47"/>
          <p:cNvSpPr>
            <a:spLocks noChangeArrowheads="1"/>
          </p:cNvSpPr>
          <p:nvPr/>
        </p:nvSpPr>
        <p:spPr bwMode="auto">
          <a:xfrm>
            <a:off x="6786578" y="142852"/>
            <a:ext cx="1430337" cy="6413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3600" b="1" dirty="0">
                <a:solidFill>
                  <a:srgbClr val="FF0000"/>
                </a:solidFill>
                <a:ea typeface="楷体_GB2312" pitchFamily="49" charset="-122"/>
              </a:rPr>
              <a:t>     B</a:t>
            </a:r>
            <a:endParaRPr kumimoji="1" lang="en-US" altLang="zh-CN" sz="2400" dirty="0">
              <a:solidFill>
                <a:srgbClr val="FF0000"/>
              </a:solidFill>
              <a:ea typeface="楷体_GB2312" pitchFamily="49" charset="-122"/>
            </a:endParaRPr>
          </a:p>
        </p:txBody>
      </p:sp>
    </p:spTree>
    <p:extLst>
      <p:ext uri="{BB962C8B-B14F-4D97-AF65-F5344CB8AC3E}">
        <p14:creationId xmlns:p14="http://schemas.microsoft.com/office/powerpoint/2010/main" val="17010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98" grpId="0" autoUpdateAnimBg="0"/>
      <p:bldP spid="22839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36712"/>
            <a:ext cx="8280920" cy="3970318"/>
          </a:xfrm>
          <a:prstGeom prst="rect">
            <a:avLst/>
          </a:prstGeom>
        </p:spPr>
        <p:txBody>
          <a:bodyPr wrap="square">
            <a:spAutoFit/>
          </a:bodyPr>
          <a:lstStyle/>
          <a:p>
            <a:pPr>
              <a:lnSpc>
                <a:spcPct val="150000"/>
              </a:lnSpc>
            </a:pPr>
            <a:r>
              <a:rPr lang="en-US" altLang="zh-CN" sz="2800" b="1" dirty="0" smtClean="0">
                <a:solidFill>
                  <a:srgbClr val="C00000"/>
                </a:solidFill>
              </a:rPr>
              <a:t>21.</a:t>
            </a:r>
            <a:r>
              <a:rPr lang="zh-CN" altLang="en-US" sz="2800" b="1" dirty="0" smtClean="0">
                <a:solidFill>
                  <a:srgbClr val="C00000"/>
                </a:solidFill>
              </a:rPr>
              <a:t> </a:t>
            </a:r>
            <a:r>
              <a:rPr lang="zh-CN" altLang="en-US" sz="2800" b="1" dirty="0" smtClean="0"/>
              <a:t>将</a:t>
            </a:r>
            <a:r>
              <a:rPr lang="zh-CN" altLang="en-US" sz="2800" b="1" dirty="0"/>
              <a:t>波函数在空间各点的振幅同时增大</a:t>
            </a:r>
            <a:r>
              <a:rPr lang="en-US" altLang="zh-CN" sz="2800" b="1" dirty="0"/>
              <a:t>D</a:t>
            </a:r>
            <a:r>
              <a:rPr lang="zh-CN" altLang="en-US" sz="2800" b="1" dirty="0"/>
              <a:t>倍</a:t>
            </a:r>
            <a:r>
              <a:rPr lang="en-US" altLang="zh-CN" sz="2800" b="1" dirty="0"/>
              <a:t>,</a:t>
            </a:r>
            <a:r>
              <a:rPr lang="zh-CN" altLang="en-US" sz="2800" b="1" dirty="0"/>
              <a:t>则粒子在空间的分布概率将</a:t>
            </a:r>
            <a:br>
              <a:rPr lang="zh-CN" altLang="en-US" sz="2800" b="1" dirty="0"/>
            </a:br>
            <a:r>
              <a:rPr lang="en-US" altLang="zh-CN" sz="2800" b="1" dirty="0"/>
              <a:t>(A) </a:t>
            </a:r>
            <a:r>
              <a:rPr lang="zh-CN" altLang="en-US" sz="2800" b="1" dirty="0"/>
              <a:t>增大</a:t>
            </a:r>
            <a:r>
              <a:rPr lang="en-US" altLang="zh-CN" sz="2800" b="1" dirty="0"/>
              <a:t>D</a:t>
            </a:r>
            <a:r>
              <a:rPr lang="en-US" altLang="zh-CN" sz="2800" b="1" baseline="30000" dirty="0"/>
              <a:t>2</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B) </a:t>
            </a:r>
            <a:r>
              <a:rPr lang="zh-CN" altLang="en-US" sz="2800" b="1" dirty="0"/>
              <a:t>增大</a:t>
            </a:r>
            <a:r>
              <a:rPr lang="en-US" altLang="zh-CN" sz="2800" b="1" dirty="0"/>
              <a:t>2D</a:t>
            </a:r>
            <a:r>
              <a:rPr lang="zh-CN" altLang="en-US" sz="2800" b="1" dirty="0"/>
              <a:t>倍． </a:t>
            </a:r>
            <a:br>
              <a:rPr lang="zh-CN" altLang="en-US" sz="2800" b="1" dirty="0"/>
            </a:br>
            <a:r>
              <a:rPr lang="en-US" altLang="zh-CN" sz="2800" b="1" dirty="0"/>
              <a:t>(C) </a:t>
            </a:r>
            <a:r>
              <a:rPr lang="zh-CN" altLang="en-US" sz="2800" b="1" dirty="0"/>
              <a:t>增大</a:t>
            </a:r>
            <a:r>
              <a:rPr lang="en-US" altLang="zh-CN" sz="2800" b="1" dirty="0"/>
              <a:t>D</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D) </a:t>
            </a:r>
            <a:r>
              <a:rPr lang="zh-CN" altLang="en-US" sz="2800" b="1" dirty="0"/>
              <a:t>不变． </a:t>
            </a:r>
          </a:p>
        </p:txBody>
      </p:sp>
      <p:sp>
        <p:nvSpPr>
          <p:cNvPr id="5"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722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粒子在一维无限深方势阱中运动（势阱宽度为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），其波函数为                                                           </a:t>
            </a:r>
            <a:endParaRPr lang="en-US" altLang="zh-CN" sz="2800" b="1" dirty="0" smtClean="0">
              <a:ea typeface="+mn-ea"/>
              <a:cs typeface="Times New Roman" panose="02020603050405020304" pitchFamily="18" charset="0"/>
            </a:endParaRPr>
          </a:p>
          <a:p>
            <a:pPr eaLnBrk="1" hangingPunct="1">
              <a:lnSpc>
                <a:spcPct val="200000"/>
              </a:lnSpc>
            </a:pPr>
            <a:r>
              <a:rPr lang="zh-CN" altLang="en-US" sz="2800" b="1" dirty="0" smtClean="0">
                <a:ea typeface="+mn-ea"/>
                <a:cs typeface="Times New Roman" panose="02020603050405020304" pitchFamily="18" charset="0"/>
              </a:rPr>
              <a:t>粒子出现的概率最大的各个位置是</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=__________________________.</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3270685"/>
              </p:ext>
            </p:extLst>
          </p:nvPr>
        </p:nvGraphicFramePr>
        <p:xfrm>
          <a:off x="2268239" y="820316"/>
          <a:ext cx="5472113" cy="952500"/>
        </p:xfrm>
        <a:graphic>
          <a:graphicData uri="http://schemas.openxmlformats.org/presentationml/2006/ole">
            <mc:AlternateContent xmlns:mc="http://schemas.openxmlformats.org/markup-compatibility/2006">
              <mc:Choice xmlns:v="urn:schemas-microsoft-com:vml" Requires="v">
                <p:oleObj spid="_x0000_s61447" name="Equation" r:id="rId3" imgW="2552400" imgH="444240" progId="Equation.DSMT4">
                  <p:embed/>
                </p:oleObj>
              </mc:Choice>
              <mc:Fallback>
                <p:oleObj name="Equation" r:id="rId3" imgW="2552400" imgH="444240" progId="Equation.DSMT4">
                  <p:embed/>
                  <p:pic>
                    <p:nvPicPr>
                      <p:cNvPr id="0" name=""/>
                      <p:cNvPicPr/>
                      <p:nvPr/>
                    </p:nvPicPr>
                    <p:blipFill>
                      <a:blip r:embed="rId4"/>
                      <a:stretch>
                        <a:fillRect/>
                      </a:stretch>
                    </p:blipFill>
                    <p:spPr>
                      <a:xfrm>
                        <a:off x="2268239" y="820316"/>
                        <a:ext cx="5472113" cy="952500"/>
                      </a:xfrm>
                      <a:prstGeom prst="rect">
                        <a:avLst/>
                      </a:prstGeom>
                    </p:spPr>
                  </p:pic>
                </p:oleObj>
              </mc:Fallback>
            </mc:AlternateContent>
          </a:graphicData>
        </a:graphic>
      </p:graphicFrame>
      <p:sp>
        <p:nvSpPr>
          <p:cNvPr id="5" name="TextBox 4"/>
          <p:cNvSpPr txBox="1"/>
          <p:nvPr/>
        </p:nvSpPr>
        <p:spPr>
          <a:xfrm>
            <a:off x="2123728" y="2412177"/>
            <a:ext cx="1984839" cy="584775"/>
          </a:xfrm>
          <a:prstGeom prst="rect">
            <a:avLst/>
          </a:prstGeom>
          <a:noFill/>
        </p:spPr>
        <p:txBody>
          <a:bodyPr wrap="none" rtlCol="0">
            <a:spAutoFit/>
          </a:bodyPr>
          <a:lstStyle/>
          <a:p>
            <a:r>
              <a:rPr lang="en-US" altLang="zh-CN" sz="3200" b="1" i="1" dirty="0" smtClean="0">
                <a:solidFill>
                  <a:srgbClr val="FF0000"/>
                </a:solidFill>
                <a:latin typeface="Times New Roman" panose="02020603050405020304" pitchFamily="18" charset="0"/>
                <a:cs typeface="Times New Roman" panose="02020603050405020304" pitchFamily="18" charset="0"/>
              </a:rPr>
              <a:t>-a</a:t>
            </a:r>
            <a:r>
              <a:rPr lang="en-US" altLang="zh-CN" sz="3200" b="1" dirty="0" smtClean="0">
                <a:solidFill>
                  <a:srgbClr val="FF0000"/>
                </a:solidFill>
                <a:latin typeface="Times New Roman" panose="02020603050405020304" pitchFamily="18" charset="0"/>
                <a:cs typeface="Times New Roman" panose="02020603050405020304" pitchFamily="18" charset="0"/>
              </a:rPr>
              <a:t>/3, 0, </a:t>
            </a:r>
            <a:r>
              <a:rPr lang="en-US" altLang="zh-CN" sz="3200" b="1" i="1" dirty="0" smtClean="0">
                <a:solidFill>
                  <a:srgbClr val="FF0000"/>
                </a:solidFill>
                <a:latin typeface="Times New Roman" panose="02020603050405020304" pitchFamily="18" charset="0"/>
                <a:cs typeface="Times New Roman" panose="02020603050405020304" pitchFamily="18" charset="0"/>
              </a:rPr>
              <a:t>a</a:t>
            </a:r>
            <a:r>
              <a:rPr lang="en-US" altLang="zh-CN" sz="3200" b="1" dirty="0" smtClean="0">
                <a:solidFill>
                  <a:srgbClr val="FF0000"/>
                </a:solidFill>
                <a:latin typeface="Times New Roman" panose="02020603050405020304" pitchFamily="18" charset="0"/>
                <a:cs typeface="Times New Roman" panose="02020603050405020304" pitchFamily="18" charset="0"/>
              </a:rPr>
              <a:t>/3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11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一质量为</a:t>
            </a:r>
            <a:r>
              <a:rPr lang="en-US" altLang="zh-CN" sz="2800" b="1" i="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的粒子被限制在宽度为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的一维无限深方势阱中</a:t>
            </a:r>
            <a:r>
              <a:rPr lang="en-US" altLang="zh-CN" sz="2800" b="1" dirty="0" smtClean="0">
                <a:ea typeface="+mn-ea"/>
                <a:cs typeface="Times New Roman" panose="02020603050405020304" pitchFamily="18" charset="0"/>
              </a:rPr>
              <a:t>(</a:t>
            </a:r>
            <a:r>
              <a:rPr lang="zh-CN" altLang="en-US" sz="2800" b="1" dirty="0" smtClean="0">
                <a:ea typeface="+mn-ea"/>
                <a:cs typeface="Times New Roman" panose="02020603050405020304" pitchFamily="18" charset="0"/>
              </a:rPr>
              <a:t>在</a:t>
            </a:r>
            <a:r>
              <a:rPr lang="en-US" altLang="zh-CN" sz="2800" b="1" dirty="0" smtClean="0">
                <a:ea typeface="+mn-ea"/>
                <a:cs typeface="Times New Roman" panose="02020603050405020304" pitchFamily="18" charset="0"/>
              </a:rPr>
              <a:t>0&lt;</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&lt;</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范围内，势能函数</a:t>
            </a:r>
            <a:r>
              <a:rPr lang="en-US" altLang="zh-CN" sz="2800" b="1" i="1" dirty="0" smtClean="0">
                <a:ea typeface="+mn-ea"/>
                <a:cs typeface="Times New Roman" panose="02020603050405020304" pitchFamily="18" charset="0"/>
              </a:rPr>
              <a:t>E</a:t>
            </a:r>
            <a:r>
              <a:rPr lang="en-US" altLang="zh-CN" sz="2800" b="1" i="1" baseline="-25000" dirty="0" smtClean="0">
                <a:ea typeface="+mn-ea"/>
                <a:cs typeface="Times New Roman" panose="02020603050405020304" pitchFamily="18" charset="0"/>
              </a:rPr>
              <a:t>p</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，其基态所对应的量子数为</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。当该粒子处于量子数</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=14</a:t>
            </a:r>
            <a:r>
              <a:rPr lang="zh-CN" altLang="en-US" sz="2800" b="1" dirty="0" smtClean="0">
                <a:ea typeface="+mn-ea"/>
                <a:cs typeface="Times New Roman" panose="02020603050405020304" pitchFamily="18" charset="0"/>
              </a:rPr>
              <a:t>的激发态，其概率密度最大的各点中，距离</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最近的</a:t>
            </a:r>
            <a:endParaRPr lang="en-US" altLang="zh-CN" sz="2800" b="1" dirty="0" smtClean="0">
              <a:ea typeface="+mn-ea"/>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43394506"/>
              </p:ext>
            </p:extLst>
          </p:nvPr>
        </p:nvGraphicFramePr>
        <p:xfrm>
          <a:off x="730618" y="2950597"/>
          <a:ext cx="5301615" cy="1019810"/>
        </p:xfrm>
        <a:graphic>
          <a:graphicData uri="http://schemas.openxmlformats.org/presentationml/2006/ole">
            <mc:AlternateContent xmlns:mc="http://schemas.openxmlformats.org/markup-compatibility/2006">
              <mc:Choice xmlns:v="urn:schemas-microsoft-com:vml" Requires="v">
                <p:oleObj spid="_x0000_s62471" name="Equation" r:id="rId3" imgW="2247840" imgH="431640" progId="Equation.DSMT4">
                  <p:embed/>
                </p:oleObj>
              </mc:Choice>
              <mc:Fallback>
                <p:oleObj name="Equation" r:id="rId3" imgW="2247840" imgH="431640" progId="Equation.DSMT4">
                  <p:embed/>
                  <p:pic>
                    <p:nvPicPr>
                      <p:cNvPr id="0" name=""/>
                      <p:cNvPicPr>
                        <a:picLocks noChangeAspect="1" noChangeArrowheads="1"/>
                      </p:cNvPicPr>
                      <p:nvPr/>
                    </p:nvPicPr>
                    <p:blipFill>
                      <a:blip r:embed="rId4"/>
                      <a:srcRect/>
                      <a:stretch>
                        <a:fillRect/>
                      </a:stretch>
                    </p:blipFill>
                    <p:spPr bwMode="auto">
                      <a:xfrm>
                        <a:off x="730618" y="2950597"/>
                        <a:ext cx="5301615"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3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24.</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当氢原子处于角量子数为</a:t>
            </a:r>
            <a:r>
              <a:rPr lang="en-US" altLang="zh-CN" sz="2800" b="1" i="1" dirty="0" smtClean="0">
                <a:ea typeface="+mn-ea"/>
                <a:cs typeface="Times New Roman" panose="02020603050405020304" pitchFamily="18" charset="0"/>
              </a:rPr>
              <a:t>l</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的激发态时，电子轨道角动量的大小为</a:t>
            </a:r>
            <a:r>
              <a:rPr lang="en-US" altLang="zh-CN" sz="2800" b="1" dirty="0" smtClean="0">
                <a:ea typeface="+mn-ea"/>
                <a:cs typeface="Times New Roman" panose="02020603050405020304" pitchFamily="18" charset="0"/>
              </a:rPr>
              <a:t>________</a:t>
            </a:r>
            <a:r>
              <a:rPr lang="zh-CN" altLang="en-US" sz="2800" b="1" dirty="0" smtClean="0">
                <a:ea typeface="+mn-ea"/>
                <a:cs typeface="Times New Roman" panose="02020603050405020304" pitchFamily="18" charset="0"/>
              </a:rPr>
              <a:t>，这一轨道角动量在任意方向的分量的可能取值为</a:t>
            </a:r>
            <a:r>
              <a:rPr lang="en-US" altLang="zh-CN" sz="2800" b="1" dirty="0" smtClean="0">
                <a:ea typeface="+mn-ea"/>
                <a:cs typeface="Times New Roman" panose="02020603050405020304" pitchFamily="18" charset="0"/>
              </a:rPr>
              <a:t>_____________.</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77161721"/>
              </p:ext>
            </p:extLst>
          </p:nvPr>
        </p:nvGraphicFramePr>
        <p:xfrm>
          <a:off x="3347864" y="836712"/>
          <a:ext cx="869630" cy="615988"/>
        </p:xfrm>
        <a:graphic>
          <a:graphicData uri="http://schemas.openxmlformats.org/presentationml/2006/ole">
            <mc:AlternateContent xmlns:mc="http://schemas.openxmlformats.org/markup-compatibility/2006">
              <mc:Choice xmlns:v="urn:schemas-microsoft-com:vml" Requires="v">
                <p:oleObj spid="_x0000_s66568" name="Equation" r:id="rId3" imgW="304560" imgH="215640" progId="Equation.DSMT4">
                  <p:embed/>
                </p:oleObj>
              </mc:Choice>
              <mc:Fallback>
                <p:oleObj name="Equation" r:id="rId3" imgW="304560" imgH="215640" progId="Equation.DSMT4">
                  <p:embed/>
                  <p:pic>
                    <p:nvPicPr>
                      <p:cNvPr id="0" name=""/>
                      <p:cNvPicPr/>
                      <p:nvPr/>
                    </p:nvPicPr>
                    <p:blipFill>
                      <a:blip r:embed="rId4"/>
                      <a:stretch>
                        <a:fillRect/>
                      </a:stretch>
                    </p:blipFill>
                    <p:spPr>
                      <a:xfrm>
                        <a:off x="3347864" y="836712"/>
                        <a:ext cx="869630" cy="6159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9014664"/>
              </p:ext>
            </p:extLst>
          </p:nvPr>
        </p:nvGraphicFramePr>
        <p:xfrm>
          <a:off x="4587875" y="1619250"/>
          <a:ext cx="1270000" cy="542925"/>
        </p:xfrm>
        <a:graphic>
          <a:graphicData uri="http://schemas.openxmlformats.org/presentationml/2006/ole">
            <mc:AlternateContent xmlns:mc="http://schemas.openxmlformats.org/markup-compatibility/2006">
              <mc:Choice xmlns:v="urn:schemas-microsoft-com:vml" Requires="v">
                <p:oleObj spid="_x0000_s66569" name="Equation" r:id="rId5" imgW="444240" imgH="190440" progId="Equation.DSMT4">
                  <p:embed/>
                </p:oleObj>
              </mc:Choice>
              <mc:Fallback>
                <p:oleObj name="Equation" r:id="rId5" imgW="444240" imgH="190440" progId="Equation.DSMT4">
                  <p:embed/>
                  <p:pic>
                    <p:nvPicPr>
                      <p:cNvPr id="0" name="对象 1"/>
                      <p:cNvPicPr>
                        <a:picLocks noChangeAspect="1" noChangeArrowheads="1"/>
                      </p:cNvPicPr>
                      <p:nvPr/>
                    </p:nvPicPr>
                    <p:blipFill>
                      <a:blip r:embed="rId6"/>
                      <a:srcRect/>
                      <a:stretch>
                        <a:fillRect/>
                      </a:stretch>
                    </p:blipFill>
                    <p:spPr bwMode="auto">
                      <a:xfrm>
                        <a:off x="4587875" y="1619250"/>
                        <a:ext cx="127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291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7092280" y="528298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C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
        <p:nvSpPr>
          <p:cNvPr id="4" name="Text Box 289"/>
          <p:cNvSpPr txBox="1">
            <a:spLocks noChangeArrowheads="1"/>
          </p:cNvSpPr>
          <p:nvPr/>
        </p:nvSpPr>
        <p:spPr bwMode="auto">
          <a:xfrm>
            <a:off x="251520" y="100950"/>
            <a:ext cx="861695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下列各组量子数中，哪一组不可以描述氢原子中电子的状态？</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92491515"/>
              </p:ext>
            </p:extLst>
          </p:nvPr>
        </p:nvGraphicFramePr>
        <p:xfrm>
          <a:off x="486976" y="1412776"/>
          <a:ext cx="4821237" cy="3771901"/>
        </p:xfrm>
        <a:graphic>
          <a:graphicData uri="http://schemas.openxmlformats.org/presentationml/2006/ole">
            <mc:AlternateContent xmlns:mc="http://schemas.openxmlformats.org/markup-compatibility/2006">
              <mc:Choice xmlns:v="urn:schemas-microsoft-com:vml" Requires="v">
                <p:oleObj spid="_x0000_s63494" name="Equation" r:id="rId3" imgW="2044440" imgH="1600200" progId="Equation.DSMT4">
                  <p:embed/>
                </p:oleObj>
              </mc:Choice>
              <mc:Fallback>
                <p:oleObj name="Equation" r:id="rId3" imgW="2044440" imgH="1600200" progId="Equation.DSMT4">
                  <p:embed/>
                  <p:pic>
                    <p:nvPicPr>
                      <p:cNvPr id="0" name=""/>
                      <p:cNvPicPr>
                        <a:picLocks noChangeAspect="1" noChangeArrowheads="1"/>
                      </p:cNvPicPr>
                      <p:nvPr/>
                    </p:nvPicPr>
                    <p:blipFill>
                      <a:blip r:embed="rId4"/>
                      <a:srcRect/>
                      <a:stretch>
                        <a:fillRect/>
                      </a:stretch>
                    </p:blipFill>
                    <p:spPr bwMode="auto">
                      <a:xfrm>
                        <a:off x="486976" y="1412776"/>
                        <a:ext cx="4821237" cy="377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45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75"/>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048" y="908720"/>
            <a:ext cx="8460432" cy="3970318"/>
          </a:xfrm>
          <a:prstGeom prst="rect">
            <a:avLst/>
          </a:prstGeom>
        </p:spPr>
        <p:txBody>
          <a:bodyPr wrap="square">
            <a:spAutoFit/>
          </a:bodyPr>
          <a:lstStyle/>
          <a:p>
            <a:pPr>
              <a:lnSpc>
                <a:spcPct val="150000"/>
              </a:lnSpc>
            </a:pPr>
            <a:r>
              <a:rPr lang="en-US" altLang="zh-CN" sz="2800" b="1" dirty="0" smtClean="0">
                <a:solidFill>
                  <a:srgbClr val="C00000"/>
                </a:solidFill>
              </a:rPr>
              <a:t>26.</a:t>
            </a:r>
            <a:r>
              <a:rPr lang="zh-CN" altLang="en-US" sz="2800" b="1" dirty="0" smtClean="0">
                <a:solidFill>
                  <a:srgbClr val="C00000"/>
                </a:solidFill>
              </a:rPr>
              <a:t> </a:t>
            </a:r>
            <a:r>
              <a:rPr lang="zh-CN" altLang="en-US" sz="2800" b="1" dirty="0" smtClean="0"/>
              <a:t>直接证实</a:t>
            </a:r>
            <a:r>
              <a:rPr lang="zh-CN" altLang="en-US" sz="2800" b="1" dirty="0"/>
              <a:t>了电子自旋存在的最早的实验之一</a:t>
            </a:r>
            <a:r>
              <a:rPr lang="zh-CN" altLang="en-US" sz="2800" b="1" dirty="0" smtClean="0"/>
              <a:t>是</a:t>
            </a:r>
            <a:endParaRPr lang="zh-CN" altLang="en-US" sz="2800" b="1" dirty="0"/>
          </a:p>
          <a:p>
            <a:pPr>
              <a:lnSpc>
                <a:spcPct val="150000"/>
              </a:lnSpc>
            </a:pPr>
            <a:r>
              <a:rPr lang="en-US" altLang="zh-CN" sz="2800" b="1" dirty="0"/>
              <a:t>(A) </a:t>
            </a:r>
            <a:r>
              <a:rPr lang="zh-CN" altLang="en-US" sz="2800" b="1" dirty="0"/>
              <a:t>弗兰克</a:t>
            </a:r>
            <a:r>
              <a:rPr lang="en-US" altLang="zh-CN" sz="2800" b="1" dirty="0"/>
              <a:t>-</a:t>
            </a:r>
            <a:r>
              <a:rPr lang="zh-CN" altLang="en-US" sz="2800" b="1" dirty="0"/>
              <a:t>赫兹实验</a:t>
            </a:r>
          </a:p>
          <a:p>
            <a:pPr>
              <a:lnSpc>
                <a:spcPct val="150000"/>
              </a:lnSpc>
            </a:pPr>
            <a:r>
              <a:rPr lang="en-US" altLang="zh-CN" sz="2800" b="1" dirty="0" smtClean="0"/>
              <a:t>(</a:t>
            </a:r>
            <a:r>
              <a:rPr lang="en-US" altLang="zh-CN" sz="2800" b="1" dirty="0"/>
              <a:t>B) </a:t>
            </a:r>
            <a:r>
              <a:rPr lang="zh-CN" altLang="en-US" sz="2800" b="1" dirty="0"/>
              <a:t>戴维逊</a:t>
            </a:r>
            <a:r>
              <a:rPr lang="en-US" altLang="zh-CN" sz="2800" b="1" dirty="0"/>
              <a:t>—</a:t>
            </a:r>
            <a:r>
              <a:rPr lang="zh-CN" altLang="en-US" sz="2800" b="1" dirty="0"/>
              <a:t>革末实验</a:t>
            </a:r>
          </a:p>
          <a:p>
            <a:pPr>
              <a:lnSpc>
                <a:spcPct val="150000"/>
              </a:lnSpc>
            </a:pPr>
            <a:r>
              <a:rPr lang="en-US" altLang="zh-CN" sz="2800" b="1" dirty="0" smtClean="0"/>
              <a:t>(</a:t>
            </a:r>
            <a:r>
              <a:rPr lang="en-US" altLang="zh-CN" sz="2800" b="1" dirty="0"/>
              <a:t>C) G.P.</a:t>
            </a:r>
            <a:r>
              <a:rPr lang="zh-CN" altLang="en-US" sz="2800" b="1" dirty="0"/>
              <a:t>汤姆孙实验</a:t>
            </a:r>
          </a:p>
          <a:p>
            <a:pPr>
              <a:lnSpc>
                <a:spcPct val="150000"/>
              </a:lnSpc>
            </a:pPr>
            <a:r>
              <a:rPr lang="en-US" altLang="zh-CN" sz="2800" b="1" dirty="0" smtClean="0"/>
              <a:t>(</a:t>
            </a:r>
            <a:r>
              <a:rPr lang="en-US" altLang="zh-CN" sz="2800" b="1" dirty="0"/>
              <a:t>D) </a:t>
            </a:r>
            <a:r>
              <a:rPr lang="zh-CN" altLang="en-US" sz="2800" b="1" dirty="0" smtClean="0"/>
              <a:t>斯</a:t>
            </a:r>
            <a:r>
              <a:rPr lang="zh-CN" altLang="en-US" sz="2800" b="1" dirty="0"/>
              <a:t>特恩</a:t>
            </a:r>
            <a:r>
              <a:rPr lang="en-US" altLang="zh-CN" sz="2800" b="1" dirty="0" smtClean="0"/>
              <a:t>—</a:t>
            </a:r>
            <a:r>
              <a:rPr lang="zh-CN" altLang="en-US" sz="2800" b="1" dirty="0"/>
              <a:t>格</a:t>
            </a:r>
            <a:r>
              <a:rPr lang="zh-CN" altLang="en-US" sz="2800" b="1" dirty="0" smtClean="0"/>
              <a:t>拉赫</a:t>
            </a:r>
            <a:r>
              <a:rPr lang="zh-CN" altLang="en-US" sz="2800" b="1" dirty="0"/>
              <a:t>实验</a:t>
            </a:r>
          </a:p>
          <a:p>
            <a:pPr>
              <a:lnSpc>
                <a:spcPct val="150000"/>
              </a:lnSpc>
            </a:pPr>
            <a:r>
              <a:rPr lang="zh-CN" altLang="en-US" sz="2800" b="1" dirty="0"/>
              <a:t> </a:t>
            </a:r>
          </a:p>
        </p:txBody>
      </p:sp>
      <p:sp>
        <p:nvSpPr>
          <p:cNvPr id="4"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D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86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27.</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以波长为</a:t>
            </a:r>
            <a:r>
              <a:rPr lang="en-US" altLang="zh-CN" sz="2800" b="1" dirty="0" smtClean="0">
                <a:latin typeface="Times New Roman"/>
                <a:ea typeface="+mn-ea"/>
                <a:cs typeface="Times New Roman" panose="02020603050405020304" pitchFamily="18" charset="0"/>
              </a:rPr>
              <a:t>λ=0.2</a:t>
            </a:r>
            <a:r>
              <a:rPr lang="el-GR" altLang="zh-CN" sz="2800" b="1" dirty="0" smtClean="0">
                <a:latin typeface="Times New Roman"/>
                <a:ea typeface="+mn-ea"/>
                <a:cs typeface="Times New Roman" panose="02020603050405020304" pitchFamily="18" charset="0"/>
              </a:rPr>
              <a:t>μ</a:t>
            </a:r>
            <a:r>
              <a:rPr lang="en-US" altLang="zh-CN" sz="2800" b="1" dirty="0" smtClean="0">
                <a:latin typeface="Times New Roman"/>
                <a:ea typeface="+mn-ea"/>
                <a:cs typeface="Times New Roman" panose="02020603050405020304" pitchFamily="18" charset="0"/>
              </a:rPr>
              <a:t>m</a:t>
            </a:r>
            <a:r>
              <a:rPr lang="zh-CN" altLang="en-US" sz="2800" b="1" dirty="0" smtClean="0">
                <a:latin typeface="Times New Roman"/>
                <a:ea typeface="+mn-ea"/>
                <a:cs typeface="Times New Roman" panose="02020603050405020304" pitchFamily="18" charset="0"/>
              </a:rPr>
              <a:t>的电磁波照射一铜球，铜球能放出电子。现将此铜球充电，试求：铜球的电势达到多高时不再放出电子？</a:t>
            </a:r>
            <a:r>
              <a:rPr lang="en-US" altLang="zh-CN" sz="2800" b="1" dirty="0" smtClean="0">
                <a:latin typeface="Times New Roman"/>
                <a:ea typeface="+mn-ea"/>
                <a:cs typeface="Times New Roman" panose="02020603050405020304" pitchFamily="18" charset="0"/>
              </a:rPr>
              <a:t>(</a:t>
            </a:r>
            <a:r>
              <a:rPr lang="zh-CN" altLang="en-US" sz="2800" b="1" dirty="0" smtClean="0">
                <a:latin typeface="Times New Roman"/>
                <a:ea typeface="+mn-ea"/>
                <a:cs typeface="Times New Roman" panose="02020603050405020304" pitchFamily="18" charset="0"/>
              </a:rPr>
              <a:t>铜的逸出功</a:t>
            </a:r>
            <a:r>
              <a:rPr lang="en-US" altLang="zh-CN" sz="2800" b="1" dirty="0" smtClean="0">
                <a:latin typeface="Times New Roman"/>
                <a:ea typeface="+mn-ea"/>
                <a:cs typeface="Times New Roman" panose="02020603050405020304" pitchFamily="18" charset="0"/>
              </a:rPr>
              <a:t>W=4.1eV)</a:t>
            </a:r>
            <a:endParaRPr lang="zh-CN" altLang="en-US" b="1" dirty="0">
              <a:ea typeface="+mn-ea"/>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41887487"/>
              </p:ext>
            </p:extLst>
          </p:nvPr>
        </p:nvGraphicFramePr>
        <p:xfrm>
          <a:off x="3131840" y="3068960"/>
          <a:ext cx="1738313" cy="419100"/>
        </p:xfrm>
        <a:graphic>
          <a:graphicData uri="http://schemas.openxmlformats.org/presentationml/2006/ole">
            <mc:AlternateContent xmlns:mc="http://schemas.openxmlformats.org/markup-compatibility/2006">
              <mc:Choice xmlns:v="urn:schemas-microsoft-com:vml" Requires="v">
                <p:oleObj spid="_x0000_s67589" name="Equation" r:id="rId3" imgW="736560" imgH="177480" progId="Equation.DSMT4">
                  <p:embed/>
                </p:oleObj>
              </mc:Choice>
              <mc:Fallback>
                <p:oleObj name="Equation" r:id="rId3" imgW="736560" imgH="177480" progId="Equation.DSMT4">
                  <p:embed/>
                  <p:pic>
                    <p:nvPicPr>
                      <p:cNvPr id="0" name="对象 3"/>
                      <p:cNvPicPr>
                        <a:picLocks noChangeAspect="1" noChangeArrowheads="1"/>
                      </p:cNvPicPr>
                      <p:nvPr/>
                    </p:nvPicPr>
                    <p:blipFill>
                      <a:blip r:embed="rId4"/>
                      <a:srcRect/>
                      <a:stretch>
                        <a:fillRect/>
                      </a:stretch>
                    </p:blipFill>
                    <p:spPr bwMode="auto">
                      <a:xfrm>
                        <a:off x="3131840" y="3068960"/>
                        <a:ext cx="17383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897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在康普顿散射实验中，若入射光子的波长</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                            反冲电子的速度</a:t>
            </a:r>
            <a:r>
              <a:rPr lang="en-US" altLang="zh-CN" sz="2800" b="1" dirty="0" smtClean="0">
                <a:ea typeface="+mn-ea"/>
                <a:cs typeface="Times New Roman" panose="02020603050405020304" pitchFamily="18" charset="0"/>
              </a:rPr>
              <a:t>v=0.6c</a:t>
            </a:r>
            <a:r>
              <a:rPr lang="zh-CN" altLang="en-US" sz="2800" b="1" dirty="0" smtClean="0">
                <a:ea typeface="+mn-ea"/>
                <a:cs typeface="Times New Roman" panose="02020603050405020304" pitchFamily="18" charset="0"/>
              </a:rPr>
              <a:t>，求</a:t>
            </a:r>
            <a:endParaRPr lang="en-US" altLang="zh-CN" sz="2800" b="1" dirty="0" smtClean="0">
              <a:ea typeface="+mn-ea"/>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反冲电子的的德布罗意波长</a:t>
            </a:r>
            <a:r>
              <a:rPr lang="el-GR" altLang="zh-CN" sz="2800" b="1" i="1" dirty="0" smtClean="0">
                <a:latin typeface="Times New Roman"/>
                <a:ea typeface="+mn-ea"/>
                <a:cs typeface="Times New Roman"/>
              </a:rPr>
              <a:t>λ</a:t>
            </a:r>
            <a:r>
              <a:rPr lang="en-US" altLang="zh-CN" sz="2800" b="1" baseline="-25000" dirty="0" smtClean="0">
                <a:latin typeface="Times New Roman"/>
                <a:ea typeface="+mn-ea"/>
                <a:cs typeface="Times New Roman"/>
              </a:rPr>
              <a:t>e</a:t>
            </a:r>
          </a:p>
          <a:p>
            <a:pPr eaLnBrk="1" hangingPunct="1">
              <a:lnSpc>
                <a:spcPct val="150000"/>
              </a:lnSpc>
            </a:pP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散射光子的波长</a:t>
            </a:r>
            <a:r>
              <a:rPr lang="el-GR" altLang="zh-CN" sz="2800" b="1" i="1" dirty="0">
                <a:latin typeface="Times New Roman"/>
                <a:cs typeface="Times New Roman"/>
              </a:rPr>
              <a:t>λ</a:t>
            </a:r>
            <a:endParaRPr lang="en-US" altLang="zh-CN" sz="2800" b="1" i="1" dirty="0" smtClean="0">
              <a:ea typeface="+mn-ea"/>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(3)</a:t>
            </a:r>
            <a:r>
              <a:rPr lang="zh-CN" altLang="en-US" sz="2800" b="1" dirty="0" smtClean="0">
                <a:ea typeface="+mn-ea"/>
                <a:cs typeface="Times New Roman" panose="02020603050405020304" pitchFamily="18" charset="0"/>
              </a:rPr>
              <a:t>散射角的余弦</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15017868"/>
              </p:ext>
            </p:extLst>
          </p:nvPr>
        </p:nvGraphicFramePr>
        <p:xfrm>
          <a:off x="323528" y="980728"/>
          <a:ext cx="2259012" cy="517525"/>
        </p:xfrm>
        <a:graphic>
          <a:graphicData uri="http://schemas.openxmlformats.org/presentationml/2006/ole">
            <mc:AlternateContent xmlns:mc="http://schemas.openxmlformats.org/markup-compatibility/2006">
              <mc:Choice xmlns:v="urn:schemas-microsoft-com:vml" Requires="v">
                <p:oleObj spid="_x0000_s64522" name="Equation" r:id="rId3" imgW="1054080" imgH="241200" progId="Equation.DSMT4">
                  <p:embed/>
                </p:oleObj>
              </mc:Choice>
              <mc:Fallback>
                <p:oleObj name="Equation" r:id="rId3" imgW="1054080" imgH="241200" progId="Equation.DSMT4">
                  <p:embed/>
                  <p:pic>
                    <p:nvPicPr>
                      <p:cNvPr id="0" name=""/>
                      <p:cNvPicPr>
                        <a:picLocks noChangeAspect="1" noChangeArrowheads="1"/>
                      </p:cNvPicPr>
                      <p:nvPr/>
                    </p:nvPicPr>
                    <p:blipFill>
                      <a:blip r:embed="rId4"/>
                      <a:srcRect/>
                      <a:stretch>
                        <a:fillRect/>
                      </a:stretch>
                    </p:blipFill>
                    <p:spPr bwMode="auto">
                      <a:xfrm>
                        <a:off x="323528" y="980728"/>
                        <a:ext cx="2259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32331843"/>
              </p:ext>
            </p:extLst>
          </p:nvPr>
        </p:nvGraphicFramePr>
        <p:xfrm>
          <a:off x="971600" y="4005064"/>
          <a:ext cx="3263900" cy="1676400"/>
        </p:xfrm>
        <a:graphic>
          <a:graphicData uri="http://schemas.openxmlformats.org/presentationml/2006/ole">
            <mc:AlternateContent xmlns:mc="http://schemas.openxmlformats.org/markup-compatibility/2006">
              <mc:Choice xmlns:v="urn:schemas-microsoft-com:vml" Requires="v">
                <p:oleObj spid="_x0000_s64523" name="Equation" r:id="rId5" imgW="1384200" imgH="711000" progId="Equation.DSMT4">
                  <p:embed/>
                </p:oleObj>
              </mc:Choice>
              <mc:Fallback>
                <p:oleObj name="Equation" r:id="rId5" imgW="1384200" imgH="711000" progId="Equation.DSMT4">
                  <p:embed/>
                  <p:pic>
                    <p:nvPicPr>
                      <p:cNvPr id="0" name="对象 3"/>
                      <p:cNvPicPr>
                        <a:picLocks noChangeAspect="1" noChangeArrowheads="1"/>
                      </p:cNvPicPr>
                      <p:nvPr/>
                    </p:nvPicPr>
                    <p:blipFill>
                      <a:blip r:embed="rId6"/>
                      <a:srcRect/>
                      <a:stretch>
                        <a:fillRect/>
                      </a:stretch>
                    </p:blipFill>
                    <p:spPr bwMode="auto">
                      <a:xfrm>
                        <a:off x="971600" y="4005064"/>
                        <a:ext cx="32639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4472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29.</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已知氢原子电离能是</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，一个能量为</a:t>
            </a:r>
            <a:r>
              <a:rPr lang="en-US" altLang="zh-CN" sz="2800" b="1" dirty="0" smtClean="0">
                <a:ea typeface="+mn-ea"/>
                <a:cs typeface="Times New Roman" panose="02020603050405020304" pitchFamily="18" charset="0"/>
              </a:rPr>
              <a:t>13.4eV</a:t>
            </a:r>
            <a:r>
              <a:rPr lang="zh-CN" altLang="en-US" sz="2800" b="1" dirty="0" smtClean="0">
                <a:ea typeface="+mn-ea"/>
                <a:cs typeface="Times New Roman" panose="02020603050405020304" pitchFamily="18" charset="0"/>
              </a:rPr>
              <a:t>的光子被一个氢原子中的处于第一激发态的电子吸收而形成一个光电子而脱落原子核的束缚，试求</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）该光电子具有的动能</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）求该光电子的德布罗意波长。</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40531150"/>
              </p:ext>
            </p:extLst>
          </p:nvPr>
        </p:nvGraphicFramePr>
        <p:xfrm>
          <a:off x="197351" y="3637535"/>
          <a:ext cx="9011945" cy="550890"/>
        </p:xfrm>
        <a:graphic>
          <a:graphicData uri="http://schemas.openxmlformats.org/presentationml/2006/ole">
            <mc:AlternateContent xmlns:mc="http://schemas.openxmlformats.org/markup-compatibility/2006">
              <mc:Choice xmlns:v="urn:schemas-microsoft-com:vml" Requires="v">
                <p:oleObj spid="_x0000_s65547" name="Equation" r:id="rId3" imgW="3949560" imgH="241200" progId="Equation.DSMT4">
                  <p:embed/>
                </p:oleObj>
              </mc:Choice>
              <mc:Fallback>
                <p:oleObj name="Equation" r:id="rId3" imgW="3949560" imgH="241200" progId="Equation.DSMT4">
                  <p:embed/>
                  <p:pic>
                    <p:nvPicPr>
                      <p:cNvPr id="0" name=""/>
                      <p:cNvPicPr>
                        <a:picLocks noChangeAspect="1" noChangeArrowheads="1"/>
                      </p:cNvPicPr>
                      <p:nvPr/>
                    </p:nvPicPr>
                    <p:blipFill>
                      <a:blip r:embed="rId4"/>
                      <a:srcRect/>
                      <a:stretch>
                        <a:fillRect/>
                      </a:stretch>
                    </p:blipFill>
                    <p:spPr bwMode="auto">
                      <a:xfrm>
                        <a:off x="197351" y="3637535"/>
                        <a:ext cx="9011945" cy="55089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54892970"/>
              </p:ext>
            </p:extLst>
          </p:nvPr>
        </p:nvGraphicFramePr>
        <p:xfrm>
          <a:off x="1403648" y="4581128"/>
          <a:ext cx="3204216" cy="1078054"/>
        </p:xfrm>
        <a:graphic>
          <a:graphicData uri="http://schemas.openxmlformats.org/presentationml/2006/ole">
            <mc:AlternateContent xmlns:mc="http://schemas.openxmlformats.org/markup-compatibility/2006">
              <mc:Choice xmlns:v="urn:schemas-microsoft-com:vml" Requires="v">
                <p:oleObj spid="_x0000_s65548" name="Equation" r:id="rId5" imgW="1358640" imgH="457200" progId="Equation.DSMT4">
                  <p:embed/>
                </p:oleObj>
              </mc:Choice>
              <mc:Fallback>
                <p:oleObj name="Equation" r:id="rId5" imgW="1358640" imgH="457200" progId="Equation.DSMT4">
                  <p:embed/>
                  <p:pic>
                    <p:nvPicPr>
                      <p:cNvPr id="0" name=""/>
                      <p:cNvPicPr/>
                      <p:nvPr/>
                    </p:nvPicPr>
                    <p:blipFill>
                      <a:blip r:embed="rId6"/>
                      <a:stretch>
                        <a:fillRect/>
                      </a:stretch>
                    </p:blipFill>
                    <p:spPr>
                      <a:xfrm>
                        <a:off x="1403648" y="4581128"/>
                        <a:ext cx="3204216" cy="1078054"/>
                      </a:xfrm>
                      <a:prstGeom prst="rect">
                        <a:avLst/>
                      </a:prstGeom>
                    </p:spPr>
                  </p:pic>
                </p:oleObj>
              </mc:Fallback>
            </mc:AlternateContent>
          </a:graphicData>
        </a:graphic>
      </p:graphicFrame>
    </p:spTree>
    <p:extLst>
      <p:ext uri="{BB962C8B-B14F-4D97-AF65-F5344CB8AC3E}">
        <p14:creationId xmlns:p14="http://schemas.microsoft.com/office/powerpoint/2010/main" val="39038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当绝对黑体的温度从</a:t>
            </a:r>
            <a:r>
              <a:rPr lang="en-US" altLang="zh-CN" sz="2800" b="1" dirty="0" smtClean="0">
                <a:ea typeface="+mn-ea"/>
                <a:cs typeface="Times New Roman" panose="02020603050405020304" pitchFamily="18" charset="0"/>
              </a:rPr>
              <a:t>27</a:t>
            </a:r>
            <a:r>
              <a:rPr lang="en-US" altLang="zh-CN" sz="2800" b="1" dirty="0" smtClean="0">
                <a:latin typeface="Times New Roman"/>
                <a:ea typeface="+mn-ea"/>
                <a:cs typeface="Times New Roman"/>
              </a:rPr>
              <a:t>ºC</a:t>
            </a:r>
            <a:r>
              <a:rPr lang="zh-CN" altLang="en-US" sz="2800" b="1" dirty="0" smtClean="0">
                <a:latin typeface="Times New Roman"/>
                <a:ea typeface="+mn-ea"/>
                <a:cs typeface="Times New Roman"/>
              </a:rPr>
              <a:t>升为</a:t>
            </a:r>
            <a:r>
              <a:rPr lang="en-US" altLang="zh-CN" sz="2800" b="1" dirty="0" smtClean="0">
                <a:latin typeface="Times New Roman"/>
                <a:ea typeface="+mn-ea"/>
                <a:cs typeface="Times New Roman"/>
              </a:rPr>
              <a:t>3</a:t>
            </a:r>
            <a:r>
              <a:rPr lang="en-US" altLang="zh-CN" sz="2800" b="1" dirty="0" smtClean="0">
                <a:cs typeface="Times New Roman" panose="02020603050405020304" pitchFamily="18" charset="0"/>
              </a:rPr>
              <a:t>27</a:t>
            </a:r>
            <a:r>
              <a:rPr lang="en-US" altLang="zh-CN" sz="2800" b="1" dirty="0" smtClean="0">
                <a:latin typeface="Times New Roman"/>
                <a:cs typeface="Times New Roman"/>
              </a:rPr>
              <a:t>ºC</a:t>
            </a:r>
            <a:r>
              <a:rPr lang="zh-CN" altLang="en-US" sz="2800" b="1" dirty="0" smtClean="0">
                <a:latin typeface="Times New Roman"/>
                <a:cs typeface="Times New Roman"/>
              </a:rPr>
              <a:t>时，其辐射出射度</a:t>
            </a:r>
            <a:r>
              <a:rPr lang="en-US" altLang="zh-CN" sz="2800" b="1" dirty="0" smtClean="0">
                <a:latin typeface="Times New Roman"/>
                <a:cs typeface="Times New Roman"/>
              </a:rPr>
              <a:t>M(T)</a:t>
            </a:r>
            <a:r>
              <a:rPr lang="zh-CN" altLang="en-US" sz="2800" b="1" dirty="0" smtClean="0">
                <a:latin typeface="Times New Roman"/>
                <a:cs typeface="Times New Roman"/>
              </a:rPr>
              <a:t>增加为原来的</a:t>
            </a:r>
            <a:r>
              <a:rPr lang="en-US" altLang="zh-CN" sz="2800" b="1" dirty="0" smtClean="0">
                <a:latin typeface="Times New Roman"/>
                <a:cs typeface="Times New Roman"/>
              </a:rPr>
              <a:t>_______</a:t>
            </a:r>
            <a:r>
              <a:rPr lang="zh-CN" altLang="en-US" sz="2800" b="1" dirty="0" smtClean="0">
                <a:latin typeface="Times New Roman"/>
                <a:cs typeface="Times New Roman"/>
              </a:rPr>
              <a:t>倍；峰值波长</a:t>
            </a:r>
            <a:r>
              <a:rPr lang="el-GR" altLang="zh-CN" sz="2800" b="1" dirty="0" smtClean="0">
                <a:latin typeface="Times New Roman"/>
                <a:cs typeface="Times New Roman"/>
              </a:rPr>
              <a:t>λ</a:t>
            </a:r>
            <a:r>
              <a:rPr lang="en-US" altLang="zh-CN" sz="2800" b="1" baseline="-25000" dirty="0" smtClean="0">
                <a:latin typeface="Times New Roman"/>
                <a:cs typeface="Times New Roman"/>
              </a:rPr>
              <a:t>m</a:t>
            </a:r>
            <a:r>
              <a:rPr lang="zh-CN" altLang="en-US" sz="2800" b="1" dirty="0" smtClean="0">
                <a:latin typeface="Times New Roman"/>
                <a:cs typeface="Times New Roman"/>
              </a:rPr>
              <a:t>变为原来的</a:t>
            </a:r>
            <a:r>
              <a:rPr lang="en-US" altLang="zh-CN" sz="2800" b="1" dirty="0" smtClean="0">
                <a:latin typeface="Times New Roman"/>
                <a:cs typeface="Times New Roman"/>
              </a:rPr>
              <a:t>_______</a:t>
            </a:r>
            <a:r>
              <a:rPr lang="zh-CN" altLang="en-US" sz="2800" b="1" dirty="0" smtClean="0">
                <a:latin typeface="Times New Roman"/>
                <a:cs typeface="Times New Roman"/>
              </a:rPr>
              <a:t>倍。</a:t>
            </a:r>
            <a:endParaRPr lang="zh-CN" altLang="en-US" b="1" dirty="0">
              <a:ea typeface="+mn-ea"/>
              <a:cs typeface="Times New Roman" panose="02020603050405020304" pitchFamily="18" charset="0"/>
            </a:endParaRPr>
          </a:p>
        </p:txBody>
      </p:sp>
      <p:sp>
        <p:nvSpPr>
          <p:cNvPr id="4" name="TextBox 3"/>
          <p:cNvSpPr txBox="1"/>
          <p:nvPr/>
        </p:nvSpPr>
        <p:spPr>
          <a:xfrm>
            <a:off x="1714133" y="1476073"/>
            <a:ext cx="697627"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0.5</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306421" y="836712"/>
            <a:ext cx="595035"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16</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28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3528" y="211071"/>
            <a:ext cx="8291496" cy="5832648"/>
            <a:chOff x="395536" y="476672"/>
            <a:chExt cx="8291496" cy="5832648"/>
          </a:xfrm>
        </p:grpSpPr>
        <p:grpSp>
          <p:nvGrpSpPr>
            <p:cNvPr id="3" name="组合 2"/>
            <p:cNvGrpSpPr/>
            <p:nvPr/>
          </p:nvGrpSpPr>
          <p:grpSpPr>
            <a:xfrm>
              <a:off x="395536" y="476672"/>
              <a:ext cx="8291496" cy="5832648"/>
              <a:chOff x="395536" y="476672"/>
              <a:chExt cx="8291496" cy="5832648"/>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29149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67944" y="5517232"/>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100808" y="4941168"/>
              <a:ext cx="651245" cy="1222642"/>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(A)</a:t>
              </a:r>
            </a:p>
            <a:p>
              <a:pPr>
                <a:lnSpc>
                  <a:spcPct val="12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860032" y="4941168"/>
              <a:ext cx="651245" cy="1274195"/>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(B)</a:t>
              </a:r>
            </a:p>
            <a:p>
              <a:pPr>
                <a:lnSpc>
                  <a:spcPct val="12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7" name="Text Box 5"/>
          <p:cNvSpPr txBox="1">
            <a:spLocks noChangeArrowheads="1"/>
          </p:cNvSpPr>
          <p:nvPr/>
        </p:nvSpPr>
        <p:spPr bwMode="auto">
          <a:xfrm>
            <a:off x="7236296" y="4854716"/>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
        <p:nvSpPr>
          <p:cNvPr id="10" name="TextBox 9"/>
          <p:cNvSpPr txBox="1"/>
          <p:nvPr/>
        </p:nvSpPr>
        <p:spPr>
          <a:xfrm>
            <a:off x="968427" y="-2738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1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用频率为</a:t>
            </a:r>
            <a:r>
              <a:rPr lang="el-GR" altLang="zh-CN" sz="2800" b="1" dirty="0" smtClean="0">
                <a:ea typeface="+mn-ea"/>
                <a:cs typeface="Times New Roman" panose="02020603050405020304" pitchFamily="18" charset="0"/>
              </a:rPr>
              <a:t>ν</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的单色光照射某种金属时，测得饱和电流为</a:t>
            </a:r>
            <a:r>
              <a:rPr lang="en-US" altLang="zh-CN" sz="2800" b="1" dirty="0" smtClean="0">
                <a:ea typeface="+mn-ea"/>
                <a:cs typeface="Times New Roman" panose="02020603050405020304" pitchFamily="18" charset="0"/>
              </a:rPr>
              <a:t>I</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，以频率为</a:t>
            </a:r>
            <a:r>
              <a:rPr lang="el-GR" altLang="zh-CN" sz="2800" b="1" dirty="0" smtClean="0">
                <a:cs typeface="Times New Roman" panose="02020603050405020304" pitchFamily="18" charset="0"/>
              </a:rPr>
              <a:t>ν</a:t>
            </a:r>
            <a:r>
              <a:rPr lang="en-US" altLang="zh-CN" sz="2800" b="1" baseline="-25000" dirty="0" smtClean="0">
                <a:cs typeface="Times New Roman" panose="02020603050405020304" pitchFamily="18" charset="0"/>
              </a:rPr>
              <a:t>2</a:t>
            </a:r>
            <a:r>
              <a:rPr lang="zh-CN" altLang="en-US" sz="2800" b="1" dirty="0" smtClean="0">
                <a:ea typeface="+mn-ea"/>
                <a:cs typeface="Times New Roman" panose="02020603050405020304" pitchFamily="18" charset="0"/>
              </a:rPr>
              <a:t>的单色光照射该金属时，测得饱和电流</a:t>
            </a:r>
            <a:r>
              <a:rPr lang="zh-CN" altLang="en-US" sz="2800" b="1" dirty="0">
                <a:cs typeface="Times New Roman" panose="02020603050405020304" pitchFamily="18" charset="0"/>
              </a:rPr>
              <a:t>为</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2</a:t>
            </a:r>
            <a:r>
              <a:rPr lang="zh-CN" altLang="en-US" sz="2800" b="1" dirty="0" smtClean="0">
                <a:cs typeface="Times New Roman" panose="02020603050405020304" pitchFamily="18" charset="0"/>
              </a:rPr>
              <a:t>，若</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1</a:t>
            </a:r>
            <a:r>
              <a:rPr lang="en-US" altLang="zh-CN" sz="2800" b="1" dirty="0">
                <a:cs typeface="Times New Roman" panose="02020603050405020304" pitchFamily="18" charset="0"/>
              </a:rPr>
              <a:t>&gt;</a:t>
            </a:r>
            <a:r>
              <a:rPr lang="en-US" altLang="zh-CN" sz="2800" b="1" baseline="-25000" dirty="0" smtClean="0">
                <a:cs typeface="Times New Roman" panose="02020603050405020304" pitchFamily="18" charset="0"/>
              </a:rPr>
              <a:t> </a:t>
            </a:r>
            <a:r>
              <a:rPr lang="en-US" altLang="zh-CN" sz="2800" b="1" dirty="0">
                <a:cs typeface="Times New Roman" panose="02020603050405020304" pitchFamily="18" charset="0"/>
              </a:rPr>
              <a:t>I</a:t>
            </a:r>
            <a:r>
              <a:rPr lang="en-US" altLang="zh-CN" sz="2800" b="1" baseline="-25000" dirty="0">
                <a:cs typeface="Times New Roman" panose="02020603050405020304" pitchFamily="18" charset="0"/>
              </a:rPr>
              <a:t>2 </a:t>
            </a:r>
            <a:r>
              <a:rPr lang="zh-CN" altLang="en-US" sz="2800" b="1" dirty="0" smtClean="0">
                <a:cs typeface="Times New Roman" panose="02020603050405020304" pitchFamily="18" charset="0"/>
              </a:rPr>
              <a:t>，则</a:t>
            </a:r>
            <a:endParaRPr lang="en-US" altLang="zh-CN" sz="2800" b="1" dirty="0" smtClean="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8187961"/>
              </p:ext>
            </p:extLst>
          </p:nvPr>
        </p:nvGraphicFramePr>
        <p:xfrm>
          <a:off x="395536" y="2350946"/>
          <a:ext cx="7486486" cy="1078054"/>
        </p:xfrm>
        <a:graphic>
          <a:graphicData uri="http://schemas.openxmlformats.org/presentationml/2006/ole">
            <mc:AlternateContent xmlns:mc="http://schemas.openxmlformats.org/markup-compatibility/2006">
              <mc:Choice xmlns:v="urn:schemas-microsoft-com:vml" Requires="v">
                <p:oleObj spid="_x0000_s57350" name="Equation" r:id="rId3" imgW="3174840" imgH="457200" progId="Equation.DSMT4">
                  <p:embed/>
                </p:oleObj>
              </mc:Choice>
              <mc:Fallback>
                <p:oleObj name="Equation" r:id="rId3" imgW="3174840" imgH="457200" progId="Equation.DSMT4">
                  <p:embed/>
                  <p:pic>
                    <p:nvPicPr>
                      <p:cNvPr id="0" name=""/>
                      <p:cNvPicPr/>
                      <p:nvPr/>
                    </p:nvPicPr>
                    <p:blipFill>
                      <a:blip r:embed="rId4"/>
                      <a:stretch>
                        <a:fillRect/>
                      </a:stretch>
                    </p:blipFill>
                    <p:spPr>
                      <a:xfrm>
                        <a:off x="395536" y="2350946"/>
                        <a:ext cx="7486486" cy="1078054"/>
                      </a:xfrm>
                      <a:prstGeom prst="rect">
                        <a:avLst/>
                      </a:prstGeom>
                    </p:spPr>
                  </p:pic>
                </p:oleObj>
              </mc:Fallback>
            </mc:AlternateContent>
          </a:graphicData>
        </a:graphic>
      </p:graphicFrame>
      <p:sp>
        <p:nvSpPr>
          <p:cNvPr id="5" name="Text Box 5"/>
          <p:cNvSpPr txBox="1">
            <a:spLocks noChangeArrowheads="1"/>
          </p:cNvSpPr>
          <p:nvPr/>
        </p:nvSpPr>
        <p:spPr bwMode="auto">
          <a:xfrm>
            <a:off x="7020272" y="4485778"/>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Tree>
    <p:extLst>
      <p:ext uri="{BB962C8B-B14F-4D97-AF65-F5344CB8AC3E}">
        <p14:creationId xmlns:p14="http://schemas.microsoft.com/office/powerpoint/2010/main" val="2840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a:solidFill>
                  <a:srgbClr val="CC0000"/>
                </a:solidFill>
                <a:ea typeface="+mn-ea"/>
                <a:cs typeface="Times New Roman" panose="02020603050405020304" pitchFamily="18" charset="0"/>
              </a:rPr>
              <a:t>6</a:t>
            </a:r>
            <a:r>
              <a:rPr lang="en-US" altLang="zh-CN" sz="2800" b="1" dirty="0" smtClean="0">
                <a:solidFill>
                  <a:srgbClr val="CC0000"/>
                </a:solidFill>
                <a:ea typeface="+mn-ea"/>
                <a:cs typeface="Times New Roman" panose="02020603050405020304" pitchFamily="18" charset="0"/>
              </a:rPr>
              <a:t>.</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光电效应中发射的光电子最大初动能随入射光频率</a:t>
            </a:r>
            <a:r>
              <a:rPr lang="el-GR" altLang="zh-CN" sz="2800" b="1" dirty="0" smtClean="0">
                <a:ea typeface="+mn-ea"/>
                <a:cs typeface="Times New Roman" panose="02020603050405020304" pitchFamily="18" charset="0"/>
              </a:rPr>
              <a:t>ν</a:t>
            </a:r>
            <a:r>
              <a:rPr lang="zh-CN" altLang="en-US" sz="2800" b="1" dirty="0" smtClean="0">
                <a:ea typeface="+mn-ea"/>
                <a:cs typeface="Times New Roman" panose="02020603050405020304" pitchFamily="18" charset="0"/>
              </a:rPr>
              <a:t>的变化关系如图所示，则普朗克常量等于下列各量中的哪一个？</a:t>
            </a:r>
            <a:endParaRPr lang="en-US" altLang="zh-CN" sz="2800" b="1" dirty="0" smtClean="0">
              <a:ea typeface="+mn-ea"/>
              <a:cs typeface="Times New Roman" panose="02020603050405020304" pitchFamily="18" charset="0"/>
            </a:endParaRP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OQ</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OP/OQ</a:t>
            </a:r>
          </a:p>
          <a:p>
            <a:pPr marL="457200" indent="-457200" eaLnBrk="1" hangingPunct="1">
              <a:lnSpc>
                <a:spcPct val="150000"/>
              </a:lnSpc>
              <a:buAutoNum type="alphaUcParenBoth"/>
            </a:pPr>
            <a:r>
              <a:rPr lang="en-US" altLang="zh-CN" sz="2800" b="1" dirty="0">
                <a:ea typeface="+mn-ea"/>
                <a:cs typeface="Times New Roman" panose="02020603050405020304" pitchFamily="18" charset="0"/>
              </a:rPr>
              <a:t>Q</a:t>
            </a:r>
            <a:r>
              <a:rPr lang="en-US" altLang="zh-CN" sz="2800" b="1" dirty="0" smtClean="0">
                <a:ea typeface="+mn-ea"/>
                <a:cs typeface="Times New Roman" panose="02020603050405020304" pitchFamily="18" charset="0"/>
              </a:rPr>
              <a:t>S/OS</a:t>
            </a:r>
            <a:endParaRPr lang="zh-CN" altLang="en-US" sz="2800" b="1" dirty="0">
              <a:ea typeface="+mn-ea"/>
              <a:cs typeface="Times New Roman" panose="02020603050405020304" pitchFamily="18" charset="0"/>
            </a:endParaRPr>
          </a:p>
        </p:txBody>
      </p:sp>
      <p:sp>
        <p:nvSpPr>
          <p:cNvPr id="4" name="Text Box 5"/>
          <p:cNvSpPr txBox="1">
            <a:spLocks noChangeArrowheads="1"/>
          </p:cNvSpPr>
          <p:nvPr/>
        </p:nvSpPr>
        <p:spPr bwMode="auto">
          <a:xfrm>
            <a:off x="7092280" y="528298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C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pic>
        <p:nvPicPr>
          <p:cNvPr id="72706" name="Picture 2" descr="C:\Users\liuch\Desktop\图片1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772816"/>
            <a:ext cx="3178175" cy="267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55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1638">
            <a:off x="4064385" y="2310415"/>
            <a:ext cx="4963914" cy="374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289"/>
          <p:cNvSpPr txBox="1">
            <a:spLocks noChangeArrowheads="1"/>
          </p:cNvSpPr>
          <p:nvPr/>
        </p:nvSpPr>
        <p:spPr bwMode="auto">
          <a:xfrm>
            <a:off x="251520" y="100950"/>
            <a:ext cx="86169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smtClean="0">
                <a:solidFill>
                  <a:srgbClr val="CC0000"/>
                </a:solidFill>
                <a:ea typeface="+mn-ea"/>
                <a:cs typeface="Times New Roman" panose="02020603050405020304" pitchFamily="18" charset="0"/>
              </a:rPr>
              <a:t>7.  </a:t>
            </a:r>
            <a:r>
              <a:rPr lang="zh-CN" altLang="en-US" sz="2800" b="1" dirty="0" smtClean="0">
                <a:ea typeface="+mn-ea"/>
                <a:cs typeface="Times New Roman" panose="02020603050405020304" pitchFamily="18" charset="0"/>
              </a:rPr>
              <a:t>一定频率的单色光照射在某种金属上，测出其光电流的曲线如图中实线所示。然后在光强度不变的条件下增大照射光的频率，测出其光电流的曲线如图中虚线所示。满足题意的图是（设在两种频率的光照下，一个光子在金属表面均可打出一个电子）：</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67907712"/>
              </p:ext>
            </p:extLst>
          </p:nvPr>
        </p:nvGraphicFramePr>
        <p:xfrm>
          <a:off x="1259632" y="2756346"/>
          <a:ext cx="2289175" cy="528638"/>
        </p:xfrm>
        <a:graphic>
          <a:graphicData uri="http://schemas.openxmlformats.org/presentationml/2006/ole">
            <mc:AlternateContent xmlns:mc="http://schemas.openxmlformats.org/markup-compatibility/2006">
              <mc:Choice xmlns:v="urn:schemas-microsoft-com:vml" Requires="v">
                <p:oleObj spid="_x0000_s58378" name="公式" r:id="rId4" imgW="901309" imgH="228501" progId="Equation.3">
                  <p:embed/>
                </p:oleObj>
              </mc:Choice>
              <mc:Fallback>
                <p:oleObj name="公式" r:id="rId4" imgW="901309"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56346"/>
                        <a:ext cx="22891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06115533"/>
              </p:ext>
            </p:extLst>
          </p:nvPr>
        </p:nvGraphicFramePr>
        <p:xfrm>
          <a:off x="1691680" y="3628157"/>
          <a:ext cx="1152920" cy="592931"/>
        </p:xfrm>
        <a:graphic>
          <a:graphicData uri="http://schemas.openxmlformats.org/presentationml/2006/ole">
            <mc:AlternateContent xmlns:mc="http://schemas.openxmlformats.org/markup-compatibility/2006">
              <mc:Choice xmlns:v="urn:schemas-microsoft-com:vml" Requires="v">
                <p:oleObj spid="_x0000_s58379" name="Equation" r:id="rId6" imgW="444240" imgH="228600" progId="Equation.DSMT4">
                  <p:embed/>
                </p:oleObj>
              </mc:Choice>
              <mc:Fallback>
                <p:oleObj name="Equation" r:id="rId6" imgW="444240" imgH="228600" progId="Equation.DSMT4">
                  <p:embed/>
                  <p:pic>
                    <p:nvPicPr>
                      <p:cNvPr id="0" name=""/>
                      <p:cNvPicPr/>
                      <p:nvPr/>
                    </p:nvPicPr>
                    <p:blipFill>
                      <a:blip r:embed="rId7"/>
                      <a:stretch>
                        <a:fillRect/>
                      </a:stretch>
                    </p:blipFill>
                    <p:spPr>
                      <a:xfrm>
                        <a:off x="1691680" y="3628157"/>
                        <a:ext cx="1152920" cy="592931"/>
                      </a:xfrm>
                      <a:prstGeom prst="rect">
                        <a:avLst/>
                      </a:prstGeom>
                    </p:spPr>
                  </p:pic>
                </p:oleObj>
              </mc:Fallback>
            </mc:AlternateContent>
          </a:graphicData>
        </a:graphic>
      </p:graphicFrame>
      <p:sp>
        <p:nvSpPr>
          <p:cNvPr id="7" name="Text Box 5"/>
          <p:cNvSpPr txBox="1">
            <a:spLocks noChangeArrowheads="1"/>
          </p:cNvSpPr>
          <p:nvPr/>
        </p:nvSpPr>
        <p:spPr bwMode="auto">
          <a:xfrm>
            <a:off x="1724050" y="4797152"/>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D ]</a:t>
            </a:r>
          </a:p>
        </p:txBody>
      </p:sp>
    </p:spTree>
    <p:extLst>
      <p:ext uri="{BB962C8B-B14F-4D97-AF65-F5344CB8AC3E}">
        <p14:creationId xmlns:p14="http://schemas.microsoft.com/office/powerpoint/2010/main" val="13970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219160" y="764704"/>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在康普顿散射中，当散射光子与入射光子方向成夹角</a:t>
            </a:r>
            <a:r>
              <a:rPr lang="el-GR" altLang="zh-CN" sz="2800" b="1" dirty="0" smtClean="0">
                <a:ea typeface="+mn-ea"/>
                <a:cs typeface="Times New Roman" panose="02020603050405020304" pitchFamily="18" charset="0"/>
              </a:rPr>
              <a:t>φ</a:t>
            </a:r>
            <a:r>
              <a:rPr lang="en-US" altLang="zh-CN" sz="2800" b="1" dirty="0" smtClean="0">
                <a:ea typeface="+mn-ea"/>
                <a:cs typeface="Times New Roman" panose="02020603050405020304" pitchFamily="18" charset="0"/>
              </a:rPr>
              <a:t>=_______</a:t>
            </a:r>
            <a:r>
              <a:rPr lang="zh-CN" altLang="en-US" sz="2800" b="1" dirty="0" smtClean="0">
                <a:ea typeface="+mn-ea"/>
                <a:cs typeface="Times New Roman" panose="02020603050405020304" pitchFamily="18" charset="0"/>
              </a:rPr>
              <a:t>时，散射光子的频率小的最多；当</a:t>
            </a:r>
            <a:r>
              <a:rPr lang="el-GR" altLang="zh-CN" sz="2800" b="1" dirty="0">
                <a:cs typeface="Times New Roman" panose="02020603050405020304" pitchFamily="18" charset="0"/>
              </a:rPr>
              <a:t>φ</a:t>
            </a:r>
            <a:r>
              <a:rPr lang="en-US" altLang="zh-CN" sz="2800" b="1" dirty="0">
                <a:cs typeface="Times New Roman" panose="02020603050405020304" pitchFamily="18" charset="0"/>
              </a:rPr>
              <a:t>=_______</a:t>
            </a:r>
            <a:r>
              <a:rPr lang="zh-CN" altLang="en-US" sz="2800" b="1" dirty="0">
                <a:cs typeface="Times New Roman" panose="02020603050405020304" pitchFamily="18" charset="0"/>
              </a:rPr>
              <a:t>时</a:t>
            </a:r>
            <a:r>
              <a:rPr lang="zh-CN" altLang="en-US" sz="2800" b="1" dirty="0" smtClean="0">
                <a:cs typeface="Times New Roman" panose="02020603050405020304" pitchFamily="18" charset="0"/>
              </a:rPr>
              <a:t>，散射光子的频率与入射光子相同</a:t>
            </a:r>
            <a:endParaRPr lang="zh-CN" altLang="en-US" b="1" dirty="0">
              <a:ea typeface="+mn-ea"/>
              <a:cs typeface="Times New Roman" panose="02020603050405020304" pitchFamily="18" charset="0"/>
            </a:endParaRPr>
          </a:p>
        </p:txBody>
      </p:sp>
      <p:sp>
        <p:nvSpPr>
          <p:cNvPr id="3" name="TextBox 2"/>
          <p:cNvSpPr txBox="1"/>
          <p:nvPr/>
        </p:nvSpPr>
        <p:spPr>
          <a:xfrm>
            <a:off x="1403648" y="1548081"/>
            <a:ext cx="409086" cy="584775"/>
          </a:xfrm>
          <a:prstGeom prst="rect">
            <a:avLst/>
          </a:prstGeom>
          <a:noFill/>
        </p:spPr>
        <p:txBody>
          <a:bodyPr wrap="none" rtlCol="0">
            <a:spAutoFit/>
          </a:bodyPr>
          <a:lstStyle/>
          <a:p>
            <a:r>
              <a:rPr lang="el-GR" altLang="zh-CN" sz="3200" b="1" dirty="0" smtClean="0">
                <a:solidFill>
                  <a:srgbClr val="FF0000"/>
                </a:solidFill>
                <a:latin typeface="Times New Roman" panose="02020603050405020304" pitchFamily="18" charset="0"/>
                <a:cs typeface="Times New Roman" panose="02020603050405020304" pitchFamily="18" charset="0"/>
              </a:rPr>
              <a:t>π</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43608" y="2124145"/>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3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7308304" y="5120317"/>
            <a:ext cx="1056700"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600" b="1" dirty="0">
                <a:solidFill>
                  <a:srgbClr val="FF0000"/>
                </a:solidFill>
                <a:latin typeface="Times New Roman" panose="02020603050405020304" pitchFamily="18" charset="0"/>
                <a:cs typeface="Times New Roman" panose="02020603050405020304" pitchFamily="18" charset="0"/>
              </a:rPr>
              <a:t>[ </a:t>
            </a:r>
            <a:r>
              <a:rPr kumimoji="1" lang="en-US" altLang="zh-CN" sz="3600" b="1" dirty="0" smtClean="0">
                <a:solidFill>
                  <a:srgbClr val="FF0000"/>
                </a:solidFill>
                <a:latin typeface="Times New Roman" panose="02020603050405020304" pitchFamily="18" charset="0"/>
                <a:cs typeface="Times New Roman" panose="02020603050405020304" pitchFamily="18" charset="0"/>
              </a:rPr>
              <a:t>B </a:t>
            </a:r>
            <a:r>
              <a:rPr kumimoji="1" lang="en-US" altLang="zh-CN" sz="3600" b="1" dirty="0">
                <a:solidFill>
                  <a:srgbClr val="FF0000"/>
                </a:solidFill>
                <a:latin typeface="Times New Roman" panose="02020603050405020304" pitchFamily="18" charset="0"/>
                <a:cs typeface="Times New Roman" panose="02020603050405020304" pitchFamily="18" charset="0"/>
              </a:rPr>
              <a:t>]</a:t>
            </a:r>
          </a:p>
        </p:txBody>
      </p:sp>
      <p:grpSp>
        <p:nvGrpSpPr>
          <p:cNvPr id="3" name="组合 2"/>
          <p:cNvGrpSpPr/>
          <p:nvPr/>
        </p:nvGrpSpPr>
        <p:grpSpPr>
          <a:xfrm>
            <a:off x="179512" y="980727"/>
            <a:ext cx="8784976" cy="3009821"/>
            <a:chOff x="179512" y="980727"/>
            <a:chExt cx="8784976" cy="3009821"/>
          </a:xfrm>
        </p:grpSpPr>
        <p:grpSp>
          <p:nvGrpSpPr>
            <p:cNvPr id="2" name="组合 1"/>
            <p:cNvGrpSpPr/>
            <p:nvPr/>
          </p:nvGrpSpPr>
          <p:grpSpPr>
            <a:xfrm>
              <a:off x="179512" y="980727"/>
              <a:ext cx="8784976" cy="2986739"/>
              <a:chOff x="179512" y="980727"/>
              <a:chExt cx="8784976" cy="2986739"/>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7"/>
                <a:ext cx="8784976" cy="298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95936" y="245196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693728" y="241072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788024" y="242088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10" name="TextBox 9"/>
          <p:cNvSpPr txBox="1"/>
          <p:nvPr/>
        </p:nvSpPr>
        <p:spPr>
          <a:xfrm>
            <a:off x="680395" y="742273"/>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75"/>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28058</TotalTime>
  <Words>1090</Words>
  <Application>Microsoft Office PowerPoint</Application>
  <PresentationFormat>全屏显示(4:3)</PresentationFormat>
  <Paragraphs>103</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3" baseType="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liuch</dc:creator>
  <cp:lastModifiedBy>陈殿勇</cp:lastModifiedBy>
  <cp:revision>639</cp:revision>
  <dcterms:modified xsi:type="dcterms:W3CDTF">2021-01-10T15:56:21Z</dcterms:modified>
</cp:coreProperties>
</file>