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49" r:id="rId2"/>
    <p:sldId id="907" r:id="rId3"/>
    <p:sldId id="908" r:id="rId4"/>
    <p:sldId id="850" r:id="rId5"/>
    <p:sldId id="911" r:id="rId6"/>
    <p:sldId id="909" r:id="rId7"/>
    <p:sldId id="910" r:id="rId8"/>
    <p:sldId id="912" r:id="rId9"/>
    <p:sldId id="861" r:id="rId10"/>
    <p:sldId id="871" r:id="rId11"/>
    <p:sldId id="917" r:id="rId12"/>
    <p:sldId id="918" r:id="rId13"/>
    <p:sldId id="919" r:id="rId14"/>
    <p:sldId id="922" r:id="rId15"/>
    <p:sldId id="921" r:id="rId16"/>
    <p:sldId id="920" r:id="rId17"/>
    <p:sldId id="851" r:id="rId18"/>
    <p:sldId id="844" r:id="rId19"/>
    <p:sldId id="925" r:id="rId20"/>
    <p:sldId id="924" r:id="rId21"/>
    <p:sldId id="875" r:id="rId22"/>
    <p:sldId id="905" r:id="rId23"/>
    <p:sldId id="926" r:id="rId24"/>
    <p:sldId id="894" r:id="rId25"/>
    <p:sldId id="890" r:id="rId26"/>
    <p:sldId id="927" r:id="rId27"/>
    <p:sldId id="895" r:id="rId28"/>
    <p:sldId id="898" r:id="rId29"/>
    <p:sldId id="892"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81BD"/>
    <a:srgbClr val="FFFF99"/>
    <a:srgbClr val="CBCBCB"/>
    <a:srgbClr val="BEBEBE"/>
    <a:srgbClr val="006600"/>
    <a:srgbClr val="FFC000"/>
    <a:srgbClr val="FF3399"/>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9023" autoAdjust="0"/>
  </p:normalViewPr>
  <p:slideViewPr>
    <p:cSldViewPr>
      <p:cViewPr>
        <p:scale>
          <a:sx n="75" d="100"/>
          <a:sy n="75" d="100"/>
        </p:scale>
        <p:origin x="-1594"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9AEBD-65D8-4BAA-9548-96829CEF2B53}" type="datetimeFigureOut">
              <a:rPr lang="zh-CN" altLang="en-US" smtClean="0"/>
              <a:t>2021-1-9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5BC2A-34AC-42C4-8653-F2C5B6325A27}" type="slidenum">
              <a:rPr lang="zh-CN" altLang="en-US" smtClean="0"/>
              <a:t>‹#›</a:t>
            </a:fld>
            <a:endParaRPr lang="zh-CN" altLang="en-US"/>
          </a:p>
        </p:txBody>
      </p:sp>
    </p:spTree>
    <p:extLst>
      <p:ext uri="{BB962C8B-B14F-4D97-AF65-F5344CB8AC3E}">
        <p14:creationId xmlns:p14="http://schemas.microsoft.com/office/powerpoint/2010/main" val="26662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2.bin"/><Relationship Id="rId18" Type="http://schemas.openxmlformats.org/officeDocument/2006/relationships/image" Target="../media/image22.emf"/><Relationship Id="rId26" Type="http://schemas.openxmlformats.org/officeDocument/2006/relationships/image" Target="../media/image26.e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9.emf"/><Relationship Id="rId17" Type="http://schemas.openxmlformats.org/officeDocument/2006/relationships/oleObject" Target="../embeddings/oleObject14.bin"/><Relationship Id="rId25"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image" Target="../media/image21.emf"/><Relationship Id="rId20" Type="http://schemas.openxmlformats.org/officeDocument/2006/relationships/image" Target="../media/image23.emf"/><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11.bin"/><Relationship Id="rId24" Type="http://schemas.openxmlformats.org/officeDocument/2006/relationships/image" Target="../media/image25.e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8.emf"/><Relationship Id="rId19" Type="http://schemas.openxmlformats.org/officeDocument/2006/relationships/oleObject" Target="../embeddings/oleObject15.bin"/><Relationship Id="rId4" Type="http://schemas.openxmlformats.org/officeDocument/2006/relationships/image" Target="../media/image15.emf"/><Relationship Id="rId9" Type="http://schemas.openxmlformats.org/officeDocument/2006/relationships/oleObject" Target="../embeddings/oleObject10.bin"/><Relationship Id="rId14" Type="http://schemas.openxmlformats.org/officeDocument/2006/relationships/image" Target="../media/image20.emf"/><Relationship Id="rId22"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4371" y="404664"/>
            <a:ext cx="7636021" cy="3468876"/>
            <a:chOff x="464371" y="404664"/>
            <a:chExt cx="7636021" cy="3468876"/>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4664"/>
              <a:ext cx="7560841" cy="3414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4371" y="826552"/>
              <a:ext cx="651245" cy="3046988"/>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(A)</a:t>
              </a:r>
            </a:p>
            <a:p>
              <a:pPr>
                <a:lnSpc>
                  <a:spcPct val="150000"/>
                </a:lnSpc>
              </a:pPr>
              <a:r>
                <a:rPr lang="en-US" altLang="zh-CN" sz="3200" b="1" dirty="0" smtClean="0">
                  <a:latin typeface="Times New Roman" panose="02020603050405020304" pitchFamily="18" charset="0"/>
                  <a:cs typeface="Times New Roman" panose="02020603050405020304" pitchFamily="18" charset="0"/>
                </a:rPr>
                <a:t>(B)</a:t>
              </a:r>
            </a:p>
            <a:p>
              <a:pPr>
                <a:lnSpc>
                  <a:spcPct val="150000"/>
                </a:lnSpc>
              </a:pPr>
              <a:r>
                <a:rPr lang="en-US" altLang="zh-CN" sz="3200" b="1" dirty="0" smtClean="0">
                  <a:latin typeface="Times New Roman" panose="02020603050405020304" pitchFamily="18" charset="0"/>
                  <a:cs typeface="Times New Roman" panose="02020603050405020304" pitchFamily="18" charset="0"/>
                </a:rPr>
                <a:t>(C)</a:t>
              </a:r>
            </a:p>
            <a:p>
              <a:pPr>
                <a:lnSpc>
                  <a:spcPct val="150000"/>
                </a:lnSpc>
              </a:pPr>
              <a:r>
                <a:rPr lang="en-US" altLang="zh-CN" sz="3200" b="1" dirty="0" smtClean="0">
                  <a:latin typeface="Times New Roman" panose="02020603050405020304" pitchFamily="18" charset="0"/>
                  <a:cs typeface="Times New Roman" panose="02020603050405020304" pitchFamily="18" charset="0"/>
                </a:rPr>
                <a:t>(D)</a:t>
              </a:r>
              <a:endParaRPr lang="zh-CN" altLang="en-US" sz="3200" b="1"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539552" y="238217"/>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936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620688"/>
            <a:ext cx="8208912" cy="2677656"/>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10.</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光子</a:t>
            </a:r>
            <a:r>
              <a:rPr lang="zh-CN" altLang="en-US" sz="2800" b="1" dirty="0">
                <a:latin typeface="Times New Roman" panose="02020603050405020304" pitchFamily="18" charset="0"/>
                <a:cs typeface="Times New Roman" panose="02020603050405020304" pitchFamily="18" charset="0"/>
              </a:rPr>
              <a:t>能量为</a:t>
            </a:r>
            <a:r>
              <a:rPr lang="en-US" altLang="zh-CN" sz="2800" b="1" dirty="0">
                <a:latin typeface="Times New Roman" panose="02020603050405020304" pitchFamily="18" charset="0"/>
                <a:cs typeface="Times New Roman" panose="02020603050405020304" pitchFamily="18" charset="0"/>
              </a:rPr>
              <a:t>0.5MeV</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射线，入射到某种物质上而发生康普顿散射</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若反冲电子的动能为</a:t>
            </a:r>
            <a:r>
              <a:rPr lang="en-US" altLang="zh-CN" sz="2800" b="1" dirty="0">
                <a:latin typeface="Times New Roman" panose="02020603050405020304" pitchFamily="18" charset="0"/>
                <a:cs typeface="Times New Roman" panose="02020603050405020304" pitchFamily="18" charset="0"/>
              </a:rPr>
              <a:t>0.1MeV</a:t>
            </a:r>
            <a:r>
              <a:rPr lang="zh-CN" altLang="en-US" sz="2800" b="1" dirty="0">
                <a:latin typeface="Times New Roman" panose="02020603050405020304" pitchFamily="18" charset="0"/>
                <a:cs typeface="Times New Roman" panose="02020603050405020304" pitchFamily="18" charset="0"/>
              </a:rPr>
              <a:t>，则散射光波长的改变</a:t>
            </a:r>
            <a:r>
              <a:rPr lang="zh-CN" altLang="en-US" sz="2800" b="1" dirty="0" smtClean="0">
                <a:latin typeface="Times New Roman" panose="02020603050405020304" pitchFamily="18" charset="0"/>
                <a:cs typeface="Times New Roman" panose="02020603050405020304" pitchFamily="18" charset="0"/>
              </a:rPr>
              <a:t>量</a:t>
            </a:r>
            <a:r>
              <a:rPr lang="el-GR" altLang="zh-CN" sz="2800" b="1" dirty="0" smtClean="0">
                <a:latin typeface="Times New Roman" panose="02020603050405020304" pitchFamily="18" charset="0"/>
                <a:cs typeface="Times New Roman" panose="02020603050405020304" pitchFamily="18" charset="0"/>
              </a:rPr>
              <a:t>Δ</a:t>
            </a:r>
            <a:r>
              <a:rPr lang="el-GR" altLang="zh-CN" sz="2800" b="1" dirty="0" smtClean="0">
                <a:latin typeface="Times New Roman"/>
                <a:cs typeface="Times New Roman"/>
              </a:rPr>
              <a:t>λ</a:t>
            </a:r>
            <a:r>
              <a:rPr lang="zh-CN" altLang="en-US" sz="2800" b="1" dirty="0" smtClean="0">
                <a:latin typeface="Times New Roman" panose="02020603050405020304" pitchFamily="18" charset="0"/>
                <a:cs typeface="Times New Roman" panose="02020603050405020304" pitchFamily="18" charset="0"/>
              </a:rPr>
              <a:t>与</a:t>
            </a:r>
            <a:r>
              <a:rPr lang="zh-CN" altLang="en-US" sz="2800" b="1" dirty="0">
                <a:latin typeface="Times New Roman" panose="02020603050405020304" pitchFamily="18" charset="0"/>
                <a:cs typeface="Times New Roman" panose="02020603050405020304" pitchFamily="18" charset="0"/>
              </a:rPr>
              <a:t>入射光波</a:t>
            </a:r>
            <a:r>
              <a:rPr lang="zh-CN" altLang="en-US" sz="2800" b="1" dirty="0" smtClean="0">
                <a:latin typeface="Times New Roman" panose="02020603050405020304" pitchFamily="18" charset="0"/>
                <a:cs typeface="Times New Roman" panose="02020603050405020304" pitchFamily="18" charset="0"/>
              </a:rPr>
              <a:t>长</a:t>
            </a:r>
            <a:r>
              <a:rPr lang="el-GR" altLang="zh-CN" sz="2800" b="1" dirty="0">
                <a:latin typeface="Times New Roman"/>
                <a:cs typeface="Times New Roman"/>
              </a:rPr>
              <a:t>λ</a:t>
            </a:r>
            <a:r>
              <a:rPr lang="en-US" altLang="zh-CN" sz="2800" b="1" baseline="-25000" dirty="0" smtClean="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之比值为</a:t>
            </a:r>
          </a:p>
          <a:p>
            <a:pPr>
              <a:lnSpc>
                <a:spcPct val="150000"/>
              </a:lnSpc>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0.20.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0.25.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0.30.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0.35.</a:t>
            </a:r>
          </a:p>
        </p:txBody>
      </p:sp>
    </p:spTree>
    <p:extLst>
      <p:ext uri="{BB962C8B-B14F-4D97-AF65-F5344CB8AC3E}">
        <p14:creationId xmlns:p14="http://schemas.microsoft.com/office/powerpoint/2010/main" val="2690259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11.</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在康普顿散射实验中，入射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射线的波长为</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                            在散射角为</a:t>
            </a:r>
            <a:r>
              <a:rPr lang="en-US" altLang="zh-CN" sz="2800" b="1" dirty="0" smtClean="0">
                <a:ea typeface="+mn-ea"/>
                <a:cs typeface="Times New Roman" panose="02020603050405020304" pitchFamily="18" charset="0"/>
              </a:rPr>
              <a:t>60</a:t>
            </a:r>
            <a:r>
              <a:rPr lang="en-US" altLang="zh-CN" sz="2800" b="1" dirty="0" smtClean="0">
                <a:latin typeface="Times New Roman"/>
                <a:ea typeface="+mn-ea"/>
                <a:cs typeface="Times New Roman"/>
              </a:rPr>
              <a:t>º </a:t>
            </a:r>
            <a:r>
              <a:rPr lang="zh-CN" altLang="en-US" sz="2800" b="1" dirty="0" smtClean="0">
                <a:ea typeface="+mn-ea"/>
                <a:cs typeface="Times New Roman" panose="02020603050405020304" pitchFamily="18" charset="0"/>
              </a:rPr>
              <a:t>方向上，两种散射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射线波长的差值为                   。若改用波长为                  的</a:t>
            </a:r>
            <a:r>
              <a:rPr lang="en-US" altLang="zh-CN" sz="2800" b="1" dirty="0" smtClean="0">
                <a:ea typeface="+mn-ea"/>
                <a:cs typeface="Times New Roman" panose="02020603050405020304" pitchFamily="18" charset="0"/>
              </a:rPr>
              <a:t>X</a:t>
            </a:r>
            <a:r>
              <a:rPr lang="zh-CN" altLang="en-US" sz="2800" b="1" dirty="0" smtClean="0">
                <a:ea typeface="+mn-ea"/>
                <a:cs typeface="Times New Roman" panose="02020603050405020304" pitchFamily="18" charset="0"/>
              </a:rPr>
              <a:t>射线重复上述实验，在散射角</a:t>
            </a:r>
            <a:r>
              <a:rPr lang="en-US" altLang="zh-CN" sz="2800" b="1" dirty="0">
                <a:cs typeface="Times New Roman" panose="02020603050405020304" pitchFamily="18" charset="0"/>
              </a:rPr>
              <a:t>60</a:t>
            </a:r>
            <a:r>
              <a:rPr lang="en-US" altLang="zh-CN" sz="2800" b="1" dirty="0">
                <a:latin typeface="Times New Roman"/>
                <a:cs typeface="Times New Roman"/>
              </a:rPr>
              <a:t>º </a:t>
            </a:r>
            <a:r>
              <a:rPr lang="zh-CN" altLang="en-US" sz="2800" b="1" dirty="0">
                <a:cs typeface="Times New Roman" panose="02020603050405020304" pitchFamily="18" charset="0"/>
              </a:rPr>
              <a:t>方向</a:t>
            </a:r>
            <a:r>
              <a:rPr lang="zh-CN" altLang="en-US" sz="2800" b="1" dirty="0" smtClean="0">
                <a:cs typeface="Times New Roman" panose="02020603050405020304" pitchFamily="18" charset="0"/>
              </a:rPr>
              <a:t>上两种</a:t>
            </a:r>
            <a:r>
              <a:rPr lang="zh-CN" altLang="en-US" sz="2800" b="1" dirty="0">
                <a:cs typeface="Times New Roman" panose="02020603050405020304" pitchFamily="18" charset="0"/>
              </a:rPr>
              <a:t>散射</a:t>
            </a:r>
            <a:r>
              <a:rPr lang="en-US" altLang="zh-CN" sz="2800" b="1" dirty="0">
                <a:cs typeface="Times New Roman" panose="02020603050405020304" pitchFamily="18" charset="0"/>
              </a:rPr>
              <a:t>X</a:t>
            </a:r>
            <a:r>
              <a:rPr lang="zh-CN" altLang="en-US" sz="2800" b="1" dirty="0">
                <a:cs typeface="Times New Roman" panose="02020603050405020304" pitchFamily="18" charset="0"/>
              </a:rPr>
              <a:t>射线波长的差值</a:t>
            </a:r>
            <a:r>
              <a:rPr lang="zh-CN" altLang="en-US" sz="2800" b="1" dirty="0" smtClean="0">
                <a:cs typeface="Times New Roman" panose="02020603050405020304" pitchFamily="18" charset="0"/>
              </a:rPr>
              <a:t>为       ，则有</a:t>
            </a:r>
            <a:endParaRPr lang="en-US" altLang="zh-CN" sz="2800" b="1" dirty="0" smtClean="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652322"/>
              </p:ext>
            </p:extLst>
          </p:nvPr>
        </p:nvGraphicFramePr>
        <p:xfrm>
          <a:off x="323850" y="981075"/>
          <a:ext cx="2259013" cy="517525"/>
        </p:xfrm>
        <a:graphic>
          <a:graphicData uri="http://schemas.openxmlformats.org/presentationml/2006/ole">
            <mc:AlternateContent xmlns:mc="http://schemas.openxmlformats.org/markup-compatibility/2006">
              <mc:Choice xmlns:v="urn:schemas-microsoft-com:vml" Requires="v">
                <p:oleObj spid="_x0000_s76812" name="Equation" r:id="rId3" imgW="1054080" imgH="241200" progId="Equation.DSMT4">
                  <p:embed/>
                </p:oleObj>
              </mc:Choice>
              <mc:Fallback>
                <p:oleObj name="Equation" r:id="rId3" imgW="10540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2259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666273134"/>
              </p:ext>
            </p:extLst>
          </p:nvPr>
        </p:nvGraphicFramePr>
        <p:xfrm>
          <a:off x="2843808" y="1628800"/>
          <a:ext cx="1606550" cy="490537"/>
        </p:xfrm>
        <a:graphic>
          <a:graphicData uri="http://schemas.openxmlformats.org/presentationml/2006/ole">
            <mc:AlternateContent xmlns:mc="http://schemas.openxmlformats.org/markup-compatibility/2006">
              <mc:Choice xmlns:v="urn:schemas-microsoft-com:vml" Requires="v">
                <p:oleObj spid="_x0000_s76813" name="Equation" r:id="rId5" imgW="749160" imgH="228600" progId="Equation.DSMT4">
                  <p:embed/>
                </p:oleObj>
              </mc:Choice>
              <mc:Fallback>
                <p:oleObj name="Equation" r:id="rId5" imgW="749160" imgH="228600" progId="Equation.DSMT4">
                  <p:embed/>
                  <p:pic>
                    <p:nvPicPr>
                      <p:cNvPr id="0" name=""/>
                      <p:cNvPicPr>
                        <a:picLocks noChangeAspect="1" noChangeArrowheads="1"/>
                      </p:cNvPicPr>
                      <p:nvPr/>
                    </p:nvPicPr>
                    <p:blipFill>
                      <a:blip r:embed="rId6"/>
                      <a:srcRect/>
                      <a:stretch>
                        <a:fillRect/>
                      </a:stretch>
                    </p:blipFill>
                    <p:spPr bwMode="auto">
                      <a:xfrm>
                        <a:off x="2843808" y="1628800"/>
                        <a:ext cx="160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77299815"/>
              </p:ext>
            </p:extLst>
          </p:nvPr>
        </p:nvGraphicFramePr>
        <p:xfrm>
          <a:off x="3398664" y="2945264"/>
          <a:ext cx="600075" cy="381000"/>
        </p:xfrm>
        <a:graphic>
          <a:graphicData uri="http://schemas.openxmlformats.org/presentationml/2006/ole">
            <mc:AlternateContent xmlns:mc="http://schemas.openxmlformats.org/markup-compatibility/2006">
              <mc:Choice xmlns:v="urn:schemas-microsoft-com:vml" Requires="v">
                <p:oleObj spid="_x0000_s76814"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srcRect/>
                      <a:stretch>
                        <a:fillRect/>
                      </a:stretch>
                    </p:blipFill>
                    <p:spPr bwMode="auto">
                      <a:xfrm>
                        <a:off x="3398664" y="2945264"/>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31109831"/>
              </p:ext>
            </p:extLst>
          </p:nvPr>
        </p:nvGraphicFramePr>
        <p:xfrm>
          <a:off x="6894513" y="1628775"/>
          <a:ext cx="2314575" cy="517525"/>
        </p:xfrm>
        <a:graphic>
          <a:graphicData uri="http://schemas.openxmlformats.org/presentationml/2006/ole">
            <mc:AlternateContent xmlns:mc="http://schemas.openxmlformats.org/markup-compatibility/2006">
              <mc:Choice xmlns:v="urn:schemas-microsoft-com:vml" Requires="v">
                <p:oleObj spid="_x0000_s76815" name="Equation" r:id="rId9" imgW="1079280" imgH="241200" progId="Equation.DSMT4">
                  <p:embed/>
                </p:oleObj>
              </mc:Choice>
              <mc:Fallback>
                <p:oleObj name="Equation" r:id="rId9" imgW="1079280" imgH="241200" progId="Equation.DSMT4">
                  <p:embed/>
                  <p:pic>
                    <p:nvPicPr>
                      <p:cNvPr id="0" name=""/>
                      <p:cNvPicPr>
                        <a:picLocks noChangeAspect="1" noChangeArrowheads="1"/>
                      </p:cNvPicPr>
                      <p:nvPr/>
                    </p:nvPicPr>
                    <p:blipFill>
                      <a:blip r:embed="rId10"/>
                      <a:srcRect/>
                      <a:stretch>
                        <a:fillRect/>
                      </a:stretch>
                    </p:blipFill>
                    <p:spPr bwMode="auto">
                      <a:xfrm>
                        <a:off x="6894513" y="1628775"/>
                        <a:ext cx="2314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01838507"/>
              </p:ext>
            </p:extLst>
          </p:nvPr>
        </p:nvGraphicFramePr>
        <p:xfrm>
          <a:off x="836955" y="3607673"/>
          <a:ext cx="7337744" cy="1019810"/>
        </p:xfrm>
        <a:graphic>
          <a:graphicData uri="http://schemas.openxmlformats.org/presentationml/2006/ole">
            <mc:AlternateContent xmlns:mc="http://schemas.openxmlformats.org/markup-compatibility/2006">
              <mc:Choice xmlns:v="urn:schemas-microsoft-com:vml" Requires="v">
                <p:oleObj spid="_x0000_s76816" name="Equation" r:id="rId11" imgW="3111480" imgH="431640" progId="Equation.DSMT4">
                  <p:embed/>
                </p:oleObj>
              </mc:Choice>
              <mc:Fallback>
                <p:oleObj name="Equation" r:id="rId11" imgW="3111480" imgH="431640" progId="Equation.DSMT4">
                  <p:embed/>
                  <p:pic>
                    <p:nvPicPr>
                      <p:cNvPr id="0" name=""/>
                      <p:cNvPicPr>
                        <a:picLocks noChangeAspect="1" noChangeArrowheads="1"/>
                      </p:cNvPicPr>
                      <p:nvPr/>
                    </p:nvPicPr>
                    <p:blipFill>
                      <a:blip r:embed="rId12"/>
                      <a:srcRect/>
                      <a:stretch>
                        <a:fillRect/>
                      </a:stretch>
                    </p:blipFill>
                    <p:spPr bwMode="auto">
                      <a:xfrm>
                        <a:off x="836955" y="3607673"/>
                        <a:ext cx="7337744"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835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已知</a:t>
            </a:r>
            <a:r>
              <a:rPr lang="zh-CN" altLang="en-US" sz="2800" b="1" dirty="0">
                <a:ea typeface="+mn-ea"/>
                <a:cs typeface="Times New Roman" panose="02020603050405020304" pitchFamily="18" charset="0"/>
              </a:rPr>
              <a:t>基态</a:t>
            </a:r>
            <a:r>
              <a:rPr lang="zh-CN" altLang="en-US" sz="2800" b="1" dirty="0" smtClean="0">
                <a:ea typeface="+mn-ea"/>
                <a:cs typeface="Times New Roman" panose="02020603050405020304" pitchFamily="18" charset="0"/>
              </a:rPr>
              <a:t>氢原子的能量为 </a:t>
            </a:r>
            <a:r>
              <a:rPr lang="en-US" altLang="zh-CN" sz="2800" b="1" dirty="0" smtClean="0">
                <a:ea typeface="+mn-ea"/>
                <a:cs typeface="Times New Roman" panose="02020603050405020304" pitchFamily="18" charset="0"/>
              </a:rPr>
              <a:t>-13.6eV</a:t>
            </a:r>
            <a:r>
              <a:rPr lang="zh-CN" altLang="en-US" sz="2800" b="1" dirty="0" smtClean="0">
                <a:ea typeface="+mn-ea"/>
                <a:cs typeface="Times New Roman" panose="02020603050405020304" pitchFamily="18" charset="0"/>
              </a:rPr>
              <a:t>，当基态氢原子被能量为</a:t>
            </a:r>
            <a:r>
              <a:rPr lang="en-US" altLang="zh-CN" sz="2800" b="1" dirty="0" smtClean="0">
                <a:ea typeface="+mn-ea"/>
                <a:cs typeface="Times New Roman" panose="02020603050405020304" pitchFamily="18" charset="0"/>
              </a:rPr>
              <a:t>12.09eV</a:t>
            </a:r>
            <a:r>
              <a:rPr lang="zh-CN" altLang="en-US" sz="2800" b="1" dirty="0" smtClean="0">
                <a:ea typeface="+mn-ea"/>
                <a:cs typeface="Times New Roman" panose="02020603050405020304" pitchFamily="18" charset="0"/>
              </a:rPr>
              <a:t>的光子激发后，由玻尔的氢原子理论可知，电子的轨道半径将增加到玻尔半径的</a:t>
            </a:r>
            <a:r>
              <a:rPr lang="en-US" altLang="zh-CN" sz="2800" b="1" dirty="0" smtClean="0">
                <a:ea typeface="+mn-ea"/>
                <a:cs typeface="Times New Roman" panose="02020603050405020304" pitchFamily="18" charset="0"/>
              </a:rPr>
              <a:t>______</a:t>
            </a:r>
            <a:r>
              <a:rPr lang="zh-CN" altLang="en-US" sz="2800" b="1" dirty="0" smtClean="0">
                <a:ea typeface="+mn-ea"/>
                <a:cs typeface="Times New Roman" panose="02020603050405020304" pitchFamily="18" charset="0"/>
              </a:rPr>
              <a:t>倍</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257074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6496" y="620688"/>
            <a:ext cx="7632848" cy="3970318"/>
          </a:xfrm>
          <a:prstGeom prst="rect">
            <a:avLst/>
          </a:prstGeom>
        </p:spPr>
        <p:txBody>
          <a:bodyPr wrap="square">
            <a:spAutoFit/>
          </a:bodyPr>
          <a:lstStyle/>
          <a:p>
            <a:pPr>
              <a:lnSpc>
                <a:spcPct val="150000"/>
              </a:lnSpc>
            </a:pPr>
            <a:r>
              <a:rPr lang="en-US" altLang="zh-CN" sz="2800" b="1" dirty="0" smtClean="0">
                <a:solidFill>
                  <a:srgbClr val="C00000"/>
                </a:solidFill>
              </a:rPr>
              <a:t>13.</a:t>
            </a:r>
            <a:r>
              <a:rPr lang="zh-CN" altLang="en-US" sz="2800" b="1" dirty="0" smtClean="0">
                <a:solidFill>
                  <a:srgbClr val="C00000"/>
                </a:solidFill>
              </a:rPr>
              <a:t> </a:t>
            </a:r>
            <a:r>
              <a:rPr lang="zh-CN" altLang="en-US" sz="2800" b="1" dirty="0" smtClean="0"/>
              <a:t>根据</a:t>
            </a:r>
            <a:r>
              <a:rPr lang="zh-CN" altLang="en-US" sz="2800" b="1" dirty="0"/>
              <a:t>波尔理论</a:t>
            </a:r>
            <a:r>
              <a:rPr lang="en-US" altLang="zh-CN" sz="2800" b="1" dirty="0"/>
              <a:t>,</a:t>
            </a:r>
            <a:r>
              <a:rPr lang="zh-CN" altLang="en-US" sz="2800" b="1" dirty="0"/>
              <a:t>氢原子在</a:t>
            </a:r>
            <a:r>
              <a:rPr lang="en-US" altLang="zh-CN" sz="2800" b="1" dirty="0"/>
              <a:t>n=5</a:t>
            </a:r>
            <a:r>
              <a:rPr lang="zh-CN" altLang="en-US" sz="2800" b="1" dirty="0"/>
              <a:t>轨道上的角动量与在第一激发态的角动量之比为多少 </a:t>
            </a:r>
            <a:endParaRPr lang="en-US" altLang="zh-CN" sz="2800" b="1" dirty="0" smtClean="0"/>
          </a:p>
          <a:p>
            <a:pPr>
              <a:lnSpc>
                <a:spcPct val="150000"/>
              </a:lnSpc>
            </a:pPr>
            <a:r>
              <a:rPr lang="en-US" altLang="zh-CN" sz="2800" b="1" dirty="0" smtClean="0"/>
              <a:t>(A) 5/4</a:t>
            </a:r>
          </a:p>
          <a:p>
            <a:pPr>
              <a:lnSpc>
                <a:spcPct val="150000"/>
              </a:lnSpc>
            </a:pPr>
            <a:r>
              <a:rPr lang="en-US" altLang="zh-CN" sz="2800" b="1" dirty="0" smtClean="0"/>
              <a:t>(B) 5/2</a:t>
            </a:r>
          </a:p>
          <a:p>
            <a:pPr>
              <a:lnSpc>
                <a:spcPct val="150000"/>
              </a:lnSpc>
            </a:pPr>
            <a:r>
              <a:rPr lang="en-US" altLang="zh-CN" sz="2800" b="1" dirty="0" smtClean="0"/>
              <a:t>(C) 5/3</a:t>
            </a:r>
          </a:p>
          <a:p>
            <a:pPr>
              <a:lnSpc>
                <a:spcPct val="150000"/>
              </a:lnSpc>
            </a:pPr>
            <a:r>
              <a:rPr lang="en-US" altLang="zh-CN" sz="2800" b="1" dirty="0" smtClean="0"/>
              <a:t>(D) 5</a:t>
            </a:r>
            <a:endParaRPr lang="zh-CN" altLang="en-US" sz="2800" b="1" dirty="0"/>
          </a:p>
        </p:txBody>
      </p:sp>
    </p:spTree>
    <p:extLst>
      <p:ext uri="{BB962C8B-B14F-4D97-AF65-F5344CB8AC3E}">
        <p14:creationId xmlns:p14="http://schemas.microsoft.com/office/powerpoint/2010/main" val="4182783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6496" y="620688"/>
            <a:ext cx="7632848" cy="2677656"/>
          </a:xfrm>
          <a:prstGeom prst="rect">
            <a:avLst/>
          </a:prstGeom>
        </p:spPr>
        <p:txBody>
          <a:bodyPr wrap="square">
            <a:spAutoFit/>
          </a:bodyPr>
          <a:lstStyle/>
          <a:p>
            <a:pPr>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14.</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根据</a:t>
            </a:r>
            <a:r>
              <a:rPr lang="zh-CN" altLang="en-US" sz="2800" b="1" dirty="0">
                <a:latin typeface="Times New Roman" panose="02020603050405020304" pitchFamily="18" charset="0"/>
                <a:cs typeface="Times New Roman" panose="02020603050405020304" pitchFamily="18" charset="0"/>
              </a:rPr>
              <a:t>波尔理论</a:t>
            </a: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氢原子在主量子数为</a:t>
            </a:r>
            <a:r>
              <a:rPr lang="en-US" altLang="zh-CN" sz="2800" b="1" dirty="0" smtClean="0">
                <a:latin typeface="Times New Roman" panose="02020603050405020304" pitchFamily="18" charset="0"/>
                <a:cs typeface="Times New Roman" panose="02020603050405020304" pitchFamily="18" charset="0"/>
              </a:rPr>
              <a:t>n=2</a:t>
            </a:r>
            <a:r>
              <a:rPr lang="zh-CN" altLang="en-US" sz="2800" b="1" dirty="0" smtClean="0">
                <a:latin typeface="Times New Roman" panose="02020603050405020304" pitchFamily="18" charset="0"/>
                <a:cs typeface="Times New Roman" panose="02020603050405020304" pitchFamily="18" charset="0"/>
              </a:rPr>
              <a:t>和</a:t>
            </a:r>
            <a:r>
              <a:rPr lang="en-US" altLang="zh-CN" sz="2800" b="1" dirty="0" smtClean="0">
                <a:latin typeface="Times New Roman" panose="02020603050405020304" pitchFamily="18" charset="0"/>
                <a:cs typeface="Times New Roman" panose="02020603050405020304" pitchFamily="18" charset="0"/>
              </a:rPr>
              <a:t>n=3</a:t>
            </a:r>
            <a:r>
              <a:rPr lang="zh-CN" altLang="en-US" sz="2800" b="1" dirty="0" smtClean="0">
                <a:latin typeface="Times New Roman" panose="02020603050405020304" pitchFamily="18" charset="0"/>
                <a:cs typeface="Times New Roman" panose="02020603050405020304" pitchFamily="18" charset="0"/>
              </a:rPr>
              <a:t>的定态时，电子轨道运动的速率之比为</a:t>
            </a:r>
            <a:r>
              <a:rPr lang="en-US" altLang="zh-CN" sz="2800" b="1" i="1" dirty="0" smtClean="0">
                <a:latin typeface="Times New Roman" panose="02020603050405020304" pitchFamily="18" charset="0"/>
                <a:cs typeface="Times New Roman" panose="02020603050405020304" pitchFamily="18" charset="0"/>
              </a:rPr>
              <a:t>v</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v</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________</a:t>
            </a:r>
            <a:r>
              <a:rPr lang="zh-CN" altLang="en-US" sz="2800" b="1" dirty="0" smtClean="0">
                <a:latin typeface="Times New Roman" panose="02020603050405020304" pitchFamily="18" charset="0"/>
                <a:cs typeface="Times New Roman" panose="02020603050405020304" pitchFamily="18" charset="0"/>
              </a:rPr>
              <a:t>，圆轨道半径之比为</a:t>
            </a:r>
            <a:r>
              <a:rPr lang="en-US" altLang="zh-CN" sz="2800" b="1" i="1" dirty="0" smtClean="0">
                <a:latin typeface="Times New Roman" panose="02020603050405020304" pitchFamily="18" charset="0"/>
                <a:cs typeface="Times New Roman" panose="02020603050405020304" pitchFamily="18" charset="0"/>
              </a:rPr>
              <a:t>r</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r</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dirty="0" smtClean="0">
                <a:latin typeface="Times New Roman" panose="02020603050405020304" pitchFamily="18" charset="0"/>
                <a:cs typeface="Times New Roman" panose="02020603050405020304" pitchFamily="18" charset="0"/>
              </a:rPr>
              <a:t>=_________.</a:t>
            </a:r>
            <a:r>
              <a:rPr lang="zh-CN" altLang="en-US" sz="2800" b="1" dirty="0" smtClean="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25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氢原子光谱的巴耳末系</a:t>
            </a:r>
            <a:r>
              <a:rPr lang="en-US" altLang="zh-CN" sz="2800" b="1" dirty="0" smtClean="0">
                <a:ea typeface="+mn-ea"/>
                <a:cs typeface="Times New Roman" panose="02020603050405020304" pitchFamily="18" charset="0"/>
              </a:rPr>
              <a:t>(</a:t>
            </a:r>
            <a:r>
              <a:rPr lang="en-US" altLang="zh-CN" sz="2800" b="1" dirty="0" err="1" smtClean="0">
                <a:ea typeface="+mn-ea"/>
                <a:cs typeface="Times New Roman" panose="02020603050405020304" pitchFamily="18" charset="0"/>
              </a:rPr>
              <a:t>n</a:t>
            </a:r>
            <a:r>
              <a:rPr lang="en-US" altLang="zh-CN" sz="2800" b="1" baseline="-25000" dirty="0" err="1" smtClean="0">
                <a:ea typeface="+mn-ea"/>
                <a:cs typeface="Times New Roman" panose="02020603050405020304" pitchFamily="18" charset="0"/>
              </a:rPr>
              <a:t>f</a:t>
            </a: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中波长最大的谱线波长用</a:t>
            </a:r>
            <a:r>
              <a:rPr lang="el-GR" altLang="zh-CN" sz="2800" b="1" dirty="0" smtClean="0">
                <a:latin typeface="Times New Roman"/>
                <a:ea typeface="+mn-ea"/>
                <a:cs typeface="Times New Roman"/>
              </a:rPr>
              <a:t>λ</a:t>
            </a:r>
            <a:r>
              <a:rPr lang="en-US" altLang="zh-CN" sz="2800" b="1" baseline="-25000" dirty="0" smtClean="0">
                <a:latin typeface="Times New Roman"/>
                <a:ea typeface="+mn-ea"/>
                <a:cs typeface="Times New Roman"/>
              </a:rPr>
              <a:t>1</a:t>
            </a:r>
            <a:r>
              <a:rPr lang="zh-CN" altLang="en-US" sz="2800" b="1" dirty="0" smtClean="0">
                <a:ea typeface="+mn-ea"/>
                <a:cs typeface="Times New Roman" panose="02020603050405020304" pitchFamily="18" charset="0"/>
              </a:rPr>
              <a:t>表示，波长最短的谱线波长用</a:t>
            </a:r>
            <a:r>
              <a:rPr lang="el-GR" altLang="zh-CN" sz="2800" b="1" dirty="0" smtClean="0">
                <a:latin typeface="Times New Roman"/>
                <a:cs typeface="Times New Roman"/>
              </a:rPr>
              <a:t>λ</a:t>
            </a:r>
            <a:r>
              <a:rPr lang="en-US" altLang="zh-CN" sz="2800" b="1" baseline="-25000" dirty="0" smtClean="0">
                <a:latin typeface="Times New Roman"/>
                <a:cs typeface="Times New Roman"/>
              </a:rPr>
              <a:t>2</a:t>
            </a:r>
            <a:r>
              <a:rPr lang="zh-CN" altLang="en-US" sz="2800" b="1" dirty="0" smtClean="0">
                <a:cs typeface="Times New Roman" panose="02020603050405020304" pitchFamily="18" charset="0"/>
              </a:rPr>
              <a:t>表示，则</a:t>
            </a:r>
            <a:r>
              <a:rPr lang="el-GR" altLang="zh-CN" sz="2800" b="1" dirty="0">
                <a:latin typeface="Times New Roman"/>
                <a:cs typeface="Times New Roman"/>
              </a:rPr>
              <a:t>λ</a:t>
            </a:r>
            <a:r>
              <a:rPr lang="en-US" altLang="zh-CN" sz="2800" b="1" baseline="-25000" dirty="0" smtClean="0">
                <a:latin typeface="Times New Roman"/>
                <a:cs typeface="Times New Roman"/>
              </a:rPr>
              <a:t>1</a:t>
            </a:r>
            <a:r>
              <a:rPr lang="en-US" altLang="zh-CN" sz="2800" b="1" dirty="0" smtClean="0">
                <a:cs typeface="Times New Roman" panose="02020603050405020304" pitchFamily="18" charset="0"/>
              </a:rPr>
              <a:t>/</a:t>
            </a:r>
            <a:r>
              <a:rPr lang="el-GR" altLang="zh-CN" sz="2800" b="1" dirty="0" smtClean="0">
                <a:latin typeface="Times New Roman"/>
                <a:cs typeface="Times New Roman"/>
              </a:rPr>
              <a:t>λ</a:t>
            </a:r>
            <a:r>
              <a:rPr lang="en-US" altLang="zh-CN" sz="2800" b="1" baseline="-25000" dirty="0" smtClean="0">
                <a:latin typeface="Times New Roman"/>
                <a:cs typeface="Times New Roman"/>
              </a:rPr>
              <a:t>2</a:t>
            </a:r>
            <a:r>
              <a:rPr lang="zh-CN" altLang="en-US" sz="2800" b="1" dirty="0" smtClean="0">
                <a:cs typeface="Times New Roman" panose="02020603050405020304" pitchFamily="18" charset="0"/>
              </a:rPr>
              <a:t>为</a:t>
            </a:r>
            <a:endParaRPr lang="en-US" altLang="zh-CN" sz="2800" b="1" dirty="0" smtClean="0">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(A)  9/8              (B)  9/5           (C)  27/20           (D)27/5  </a:t>
            </a:r>
            <a:endParaRPr lang="zh-CN" altLang="en-US" sz="2800" b="1" dirty="0">
              <a:ea typeface="+mn-ea"/>
              <a:cs typeface="Times New Roman" panose="02020603050405020304" pitchFamily="18" charset="0"/>
            </a:endParaRPr>
          </a:p>
        </p:txBody>
      </p:sp>
    </p:spTree>
    <p:extLst>
      <p:ext uri="{BB962C8B-B14F-4D97-AF65-F5344CB8AC3E}">
        <p14:creationId xmlns:p14="http://schemas.microsoft.com/office/powerpoint/2010/main" val="51768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16.</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低速运动的质子和</a:t>
            </a:r>
            <a:r>
              <a:rPr lang="el-GR" altLang="zh-CN" sz="2800" b="1" dirty="0" smtClean="0">
                <a:latin typeface="Times New Roman"/>
                <a:ea typeface="+mn-ea"/>
                <a:cs typeface="Times New Roman"/>
              </a:rPr>
              <a:t>α</a:t>
            </a:r>
            <a:r>
              <a:rPr lang="zh-CN" altLang="en-US" sz="2800" b="1" dirty="0" smtClean="0">
                <a:latin typeface="Times New Roman"/>
                <a:ea typeface="+mn-ea"/>
                <a:cs typeface="Times New Roman"/>
              </a:rPr>
              <a:t>粒子（氦核），若它们的德布罗意波长相同，则它们的动量之比为</a:t>
            </a:r>
            <a:r>
              <a:rPr lang="en-US" altLang="zh-CN" sz="2800" b="1" dirty="0" smtClean="0">
                <a:latin typeface="Times New Roman"/>
                <a:ea typeface="+mn-ea"/>
                <a:cs typeface="Times New Roman"/>
              </a:rPr>
              <a:t>________,</a:t>
            </a:r>
            <a:r>
              <a:rPr lang="zh-CN" altLang="en-US" sz="2800" b="1" dirty="0" smtClean="0">
                <a:latin typeface="Times New Roman"/>
                <a:ea typeface="+mn-ea"/>
                <a:cs typeface="Times New Roman"/>
              </a:rPr>
              <a:t>动能之比为</a:t>
            </a:r>
            <a:r>
              <a:rPr lang="en-US" altLang="zh-CN" sz="2800" b="1" dirty="0" smtClean="0">
                <a:latin typeface="Times New Roman"/>
                <a:ea typeface="+mn-ea"/>
                <a:cs typeface="Times New Roman"/>
              </a:rPr>
              <a:t>_________</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194532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528" y="548680"/>
            <a:ext cx="8373240" cy="4140000"/>
            <a:chOff x="539552" y="548680"/>
            <a:chExt cx="8373240" cy="4140000"/>
          </a:xfrm>
        </p:grpSpPr>
        <p:pic>
          <p:nvPicPr>
            <p:cNvPr id="368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23976"/>
            <a:stretch/>
          </p:blipFill>
          <p:spPr bwMode="auto">
            <a:xfrm>
              <a:off x="611560" y="548680"/>
              <a:ext cx="8301232" cy="41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39552" y="2222636"/>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968427" y="332656"/>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17.</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936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7504" y="692696"/>
            <a:ext cx="8737624" cy="4032448"/>
            <a:chOff x="107504" y="692696"/>
            <a:chExt cx="8737624" cy="4032448"/>
          </a:xfrm>
        </p:grpSpPr>
        <p:grpSp>
          <p:nvGrpSpPr>
            <p:cNvPr id="2" name="组合 1"/>
            <p:cNvGrpSpPr/>
            <p:nvPr/>
          </p:nvGrpSpPr>
          <p:grpSpPr>
            <a:xfrm>
              <a:off x="107504" y="692696"/>
              <a:ext cx="8737624" cy="4032448"/>
              <a:chOff x="251520" y="908720"/>
              <a:chExt cx="8593608" cy="3816424"/>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44959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51520" y="3645024"/>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899592" y="2276872"/>
              <a:ext cx="651245" cy="2077492"/>
            </a:xfrm>
            <a:prstGeom prst="rect">
              <a:avLst/>
            </a:prstGeom>
            <a:solidFill>
              <a:schemeClr val="bg1"/>
            </a:solidFill>
          </p:spPr>
          <p:txBody>
            <a:bodyPr wrap="square" rtlCol="0">
              <a:spAutoFit/>
            </a:bodyPr>
            <a:lstStyle/>
            <a:p>
              <a:pPr>
                <a:spcBef>
                  <a:spcPts val="5400"/>
                </a:spcBef>
              </a:pPr>
              <a:r>
                <a:rPr lang="en-US" altLang="zh-CN" sz="3200" b="1" dirty="0" smtClean="0">
                  <a:latin typeface="Times New Roman" panose="02020603050405020304" pitchFamily="18" charset="0"/>
                  <a:cs typeface="Times New Roman" panose="02020603050405020304" pitchFamily="18" charset="0"/>
                </a:rPr>
                <a:t>(A)</a:t>
              </a:r>
            </a:p>
            <a:p>
              <a:pPr>
                <a:spcBef>
                  <a:spcPts val="7800"/>
                </a:spcBef>
              </a:pPr>
              <a:r>
                <a:rPr lang="en-US" altLang="zh-CN" sz="3200" b="1" dirty="0" smtClean="0">
                  <a:latin typeface="Times New Roman" panose="02020603050405020304" pitchFamily="18" charset="0"/>
                  <a:cs typeface="Times New Roman" panose="02020603050405020304" pitchFamily="18" charset="0"/>
                </a:rPr>
                <a:t>(C)</a:t>
              </a:r>
            </a:p>
          </p:txBody>
        </p:sp>
        <p:sp>
          <p:nvSpPr>
            <p:cNvPr id="10" name="TextBox 9"/>
            <p:cNvSpPr txBox="1"/>
            <p:nvPr/>
          </p:nvSpPr>
          <p:spPr>
            <a:xfrm>
              <a:off x="5148064" y="2348880"/>
              <a:ext cx="651245" cy="2077492"/>
            </a:xfrm>
            <a:prstGeom prst="rect">
              <a:avLst/>
            </a:prstGeom>
            <a:solidFill>
              <a:schemeClr val="bg1"/>
            </a:solidFill>
          </p:spPr>
          <p:txBody>
            <a:bodyPr wrap="square" rtlCol="0">
              <a:spAutoFit/>
            </a:bodyPr>
            <a:lstStyle/>
            <a:p>
              <a:pPr>
                <a:spcBef>
                  <a:spcPts val="5400"/>
                </a:spcBef>
              </a:pPr>
              <a:r>
                <a:rPr lang="en-US" altLang="zh-CN" sz="3200" b="1" dirty="0" smtClean="0">
                  <a:latin typeface="Times New Roman" panose="02020603050405020304" pitchFamily="18" charset="0"/>
                  <a:cs typeface="Times New Roman" panose="02020603050405020304" pitchFamily="18" charset="0"/>
                </a:rPr>
                <a:t>(B)</a:t>
              </a:r>
            </a:p>
            <a:p>
              <a:pPr>
                <a:spcBef>
                  <a:spcPts val="7800"/>
                </a:spcBef>
              </a:pPr>
              <a:r>
                <a:rPr lang="en-US" altLang="zh-CN" sz="3200" b="1" dirty="0" smtClean="0">
                  <a:latin typeface="Times New Roman" panose="02020603050405020304" pitchFamily="18" charset="0"/>
                  <a:cs typeface="Times New Roman" panose="02020603050405020304" pitchFamily="18" charset="0"/>
                </a:rPr>
                <a:t>(D)</a:t>
              </a:r>
            </a:p>
          </p:txBody>
        </p:sp>
      </p:grpSp>
      <p:sp>
        <p:nvSpPr>
          <p:cNvPr id="11" name="TextBox 10"/>
          <p:cNvSpPr txBox="1"/>
          <p:nvPr/>
        </p:nvSpPr>
        <p:spPr>
          <a:xfrm>
            <a:off x="968427" y="548680"/>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18.</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266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b="78125"/>
          <a:stretch/>
        </p:blipFill>
        <p:spPr bwMode="auto">
          <a:xfrm>
            <a:off x="107504" y="262072"/>
            <a:ext cx="8720907"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99592" y="34464"/>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19.</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59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在加热黑体过程中，其辐射出射度增大为原来的</a:t>
            </a:r>
            <a:r>
              <a:rPr lang="en-US" altLang="zh-CN" sz="2800" b="1" dirty="0" smtClean="0">
                <a:ea typeface="+mn-ea"/>
                <a:cs typeface="Times New Roman" panose="02020603050405020304" pitchFamily="18" charset="0"/>
              </a:rPr>
              <a:t>16</a:t>
            </a:r>
            <a:r>
              <a:rPr lang="zh-CN" altLang="en-US" sz="2800" b="1" dirty="0" smtClean="0">
                <a:ea typeface="+mn-ea"/>
                <a:cs typeface="Times New Roman" panose="02020603050405020304" pitchFamily="18" charset="0"/>
              </a:rPr>
              <a:t>倍，则其最大单色付出度对应的波长会由初始的</a:t>
            </a:r>
            <a:r>
              <a:rPr lang="en-US" altLang="zh-CN" sz="2800" b="1" dirty="0" smtClean="0">
                <a:ea typeface="+mn-ea"/>
                <a:cs typeface="Times New Roman" panose="02020603050405020304" pitchFamily="18" charset="0"/>
              </a:rPr>
              <a:t>0.8</a:t>
            </a:r>
            <a:r>
              <a:rPr lang="el-GR" altLang="zh-CN" sz="2800" b="1" dirty="0" smtClean="0">
                <a:ea typeface="+mn-ea"/>
                <a:cs typeface="Times New Roman" panose="02020603050405020304" pitchFamily="18" charset="0"/>
              </a:rPr>
              <a:t>μ</a:t>
            </a:r>
            <a:r>
              <a:rPr lang="en-US" altLang="zh-CN" sz="2800" b="1" dirty="0" smtClean="0">
                <a:ea typeface="+mn-ea"/>
                <a:cs typeface="Times New Roman" panose="02020603050405020304" pitchFamily="18" charset="0"/>
              </a:rPr>
              <a:t>m</a:t>
            </a:r>
            <a:r>
              <a:rPr lang="zh-CN" altLang="en-US" sz="2800" b="1" dirty="0" smtClean="0">
                <a:ea typeface="+mn-ea"/>
                <a:cs typeface="Times New Roman" panose="02020603050405020304" pitchFamily="18" charset="0"/>
              </a:rPr>
              <a:t>变为</a:t>
            </a:r>
            <a:r>
              <a:rPr lang="en-US" altLang="zh-CN" sz="2800" b="1" dirty="0" smtClean="0">
                <a:ea typeface="+mn-ea"/>
                <a:cs typeface="Times New Roman" panose="02020603050405020304" pitchFamily="18" charset="0"/>
              </a:rPr>
              <a:t>_______</a:t>
            </a:r>
            <a:r>
              <a:rPr lang="el-GR" altLang="zh-CN" sz="2800" b="1" dirty="0">
                <a:cs typeface="Times New Roman" panose="02020603050405020304" pitchFamily="18" charset="0"/>
              </a:rPr>
              <a:t> μ</a:t>
            </a:r>
            <a:r>
              <a:rPr lang="en-US" altLang="zh-CN" sz="2800" b="1" dirty="0" smtClean="0">
                <a:cs typeface="Times New Roman" panose="02020603050405020304" pitchFamily="18" charset="0"/>
              </a:rPr>
              <a:t>m</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325321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8" name="Text Box 2"/>
          <p:cNvSpPr txBox="1">
            <a:spLocks noChangeArrowheads="1"/>
          </p:cNvSpPr>
          <p:nvPr/>
        </p:nvSpPr>
        <p:spPr bwMode="auto">
          <a:xfrm>
            <a:off x="76200" y="57150"/>
            <a:ext cx="9067800" cy="1485407"/>
          </a:xfrm>
          <a:prstGeom prst="rect">
            <a:avLst/>
          </a:prstGeom>
          <a:noFill/>
          <a:ln w="9525">
            <a:noFill/>
            <a:miter lim="800000"/>
            <a:headEnd/>
            <a:tailEnd/>
          </a:ln>
        </p:spPr>
        <p:txBody>
          <a:bodyPr>
            <a:spAutoFit/>
          </a:bodyPr>
          <a:lstStyle/>
          <a:p>
            <a:pPr algn="just" eaLnBrk="0" fontAlgn="base" hangingPunct="0">
              <a:lnSpc>
                <a:spcPct val="150000"/>
              </a:lnSpc>
              <a:spcBef>
                <a:spcPct val="0"/>
              </a:spcBef>
              <a:spcAft>
                <a:spcPct val="0"/>
              </a:spcAft>
            </a:pPr>
            <a:r>
              <a:rPr lang="en-US" altLang="zh-CN" sz="3200" b="1" dirty="0" smtClean="0">
                <a:solidFill>
                  <a:srgbClr val="C00000"/>
                </a:solidFill>
                <a:ea typeface="楷体_GB2312" pitchFamily="49" charset="-122"/>
              </a:rPr>
              <a:t>20.</a:t>
            </a:r>
            <a:r>
              <a:rPr lang="zh-CN" altLang="en-US" sz="3200" b="1" dirty="0" smtClean="0">
                <a:solidFill>
                  <a:srgbClr val="C00000"/>
                </a:solidFill>
                <a:ea typeface="楷体_GB2312" pitchFamily="49" charset="-122"/>
              </a:rPr>
              <a:t>  </a:t>
            </a:r>
            <a:r>
              <a:rPr lang="zh-CN" altLang="en-US" sz="3200" b="1" dirty="0" smtClean="0">
                <a:solidFill>
                  <a:srgbClr val="000000"/>
                </a:solidFill>
                <a:ea typeface="楷体_GB2312" pitchFamily="49" charset="-122"/>
              </a:rPr>
              <a:t>其中</a:t>
            </a:r>
            <a:r>
              <a:rPr lang="zh-CN" altLang="en-US" sz="3200" b="1" u="sng" dirty="0" smtClean="0">
                <a:solidFill>
                  <a:srgbClr val="000000"/>
                </a:solidFill>
                <a:ea typeface="楷体_GB2312" pitchFamily="49" charset="-122"/>
              </a:rPr>
              <a:t>       </a:t>
            </a:r>
            <a:r>
              <a:rPr lang="zh-CN" altLang="en-US" sz="3200" b="1" dirty="0">
                <a:solidFill>
                  <a:srgbClr val="000000"/>
                </a:solidFill>
                <a:ea typeface="楷体_GB2312" pitchFamily="49" charset="-122"/>
              </a:rPr>
              <a:t>图确定粒子动量准确度高，</a:t>
            </a:r>
            <a:r>
              <a:rPr lang="zh-CN" altLang="en-US" sz="3200" b="1" u="sng" dirty="0">
                <a:solidFill>
                  <a:srgbClr val="000000"/>
                </a:solidFill>
                <a:ea typeface="楷体_GB2312" pitchFamily="49" charset="-122"/>
              </a:rPr>
              <a:t>      </a:t>
            </a:r>
            <a:r>
              <a:rPr lang="zh-CN" altLang="en-US" sz="3200" b="1" dirty="0">
                <a:solidFill>
                  <a:srgbClr val="000000"/>
                </a:solidFill>
                <a:ea typeface="楷体_GB2312" pitchFamily="49" charset="-122"/>
              </a:rPr>
              <a:t>图确定粒子位置准确度高。</a:t>
            </a:r>
          </a:p>
        </p:txBody>
      </p:sp>
      <p:grpSp>
        <p:nvGrpSpPr>
          <p:cNvPr id="26639" name="Group 3"/>
          <p:cNvGrpSpPr>
            <a:grpSpLocks/>
          </p:cNvGrpSpPr>
          <p:nvPr/>
        </p:nvGrpSpPr>
        <p:grpSpPr bwMode="auto">
          <a:xfrm>
            <a:off x="241300" y="1643050"/>
            <a:ext cx="4114800" cy="1403350"/>
            <a:chOff x="96" y="2016"/>
            <a:chExt cx="2592" cy="884"/>
          </a:xfrm>
        </p:grpSpPr>
        <p:sp>
          <p:nvSpPr>
            <p:cNvPr id="26665" name="Rectangle 4"/>
            <p:cNvSpPr>
              <a:spLocks noChangeArrowheads="1"/>
            </p:cNvSpPr>
            <p:nvPr/>
          </p:nvSpPr>
          <p:spPr bwMode="auto">
            <a:xfrm>
              <a:off x="2035" y="2433"/>
              <a:ext cx="653"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A</a:t>
              </a:r>
              <a:r>
                <a:rPr lang="zh-CN" altLang="en-US" sz="2800" b="1" dirty="0">
                  <a:solidFill>
                    <a:srgbClr val="FF0000"/>
                  </a:solidFill>
                  <a:ea typeface="楷体_GB2312" pitchFamily="49" charset="-122"/>
                </a:rPr>
                <a:t>）</a:t>
              </a:r>
            </a:p>
          </p:txBody>
        </p:sp>
        <p:grpSp>
          <p:nvGrpSpPr>
            <p:cNvPr id="26666" name="Group 5"/>
            <p:cNvGrpSpPr>
              <a:grpSpLocks/>
            </p:cNvGrpSpPr>
            <p:nvPr/>
          </p:nvGrpSpPr>
          <p:grpSpPr bwMode="auto">
            <a:xfrm>
              <a:off x="96" y="2016"/>
              <a:ext cx="2049" cy="884"/>
              <a:chOff x="96" y="2016"/>
              <a:chExt cx="2049" cy="884"/>
            </a:xfrm>
          </p:grpSpPr>
          <p:sp>
            <p:nvSpPr>
              <p:cNvPr id="26667" name="Line 6"/>
              <p:cNvSpPr>
                <a:spLocks noChangeShapeType="1"/>
              </p:cNvSpPr>
              <p:nvPr/>
            </p:nvSpPr>
            <p:spPr bwMode="auto">
              <a:xfrm flipV="1">
                <a:off x="271" y="2134"/>
                <a:ext cx="0" cy="5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sp>
            <p:nvSpPr>
              <p:cNvPr id="26668" name="Line 7"/>
              <p:cNvSpPr>
                <a:spLocks noChangeShapeType="1"/>
              </p:cNvSpPr>
              <p:nvPr/>
            </p:nvSpPr>
            <p:spPr bwMode="auto">
              <a:xfrm>
                <a:off x="271" y="2605"/>
                <a:ext cx="1707"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35" name="Object 8"/>
              <p:cNvGraphicFramePr>
                <a:graphicFrameLocks noChangeAspect="1"/>
              </p:cNvGraphicFramePr>
              <p:nvPr/>
            </p:nvGraphicFramePr>
            <p:xfrm>
              <a:off x="104" y="2487"/>
              <a:ext cx="167" cy="214"/>
            </p:xfrm>
            <a:graphic>
              <a:graphicData uri="http://schemas.openxmlformats.org/presentationml/2006/ole">
                <mc:AlternateContent xmlns:mc="http://schemas.openxmlformats.org/markup-compatibility/2006">
                  <mc:Choice xmlns:v="urn:schemas-microsoft-com:vml" Requires="v">
                    <p:oleObj spid="_x0000_s78862" name="Equation" r:id="rId3" imgW="126720" imgH="139680" progId="Equation.3">
                      <p:embed/>
                    </p:oleObj>
                  </mc:Choice>
                  <mc:Fallback>
                    <p:oleObj name="Equation" r:id="rId3" imgW="1267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 y="2487"/>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6" name="Object 9"/>
              <p:cNvGraphicFramePr>
                <a:graphicFrameLocks noChangeAspect="1"/>
              </p:cNvGraphicFramePr>
              <p:nvPr/>
            </p:nvGraphicFramePr>
            <p:xfrm>
              <a:off x="96" y="2016"/>
              <a:ext cx="175" cy="218"/>
            </p:xfrm>
            <a:graphic>
              <a:graphicData uri="http://schemas.openxmlformats.org/presentationml/2006/ole">
                <mc:AlternateContent xmlns:mc="http://schemas.openxmlformats.org/markup-compatibility/2006">
                  <mc:Choice xmlns:v="urn:schemas-microsoft-com:vml" Requires="v">
                    <p:oleObj spid="_x0000_s78863" name="Equation" r:id="rId5" imgW="152280" imgH="164880" progId="Equation.3">
                      <p:embed/>
                    </p:oleObj>
                  </mc:Choice>
                  <mc:Fallback>
                    <p:oleObj name="Equation"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2016"/>
                            <a:ext cx="175"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7" name="Object 10"/>
              <p:cNvGraphicFramePr>
                <a:graphicFrameLocks noChangeAspect="1"/>
              </p:cNvGraphicFramePr>
              <p:nvPr/>
            </p:nvGraphicFramePr>
            <p:xfrm>
              <a:off x="1978" y="2487"/>
              <a:ext cx="167" cy="214"/>
            </p:xfrm>
            <a:graphic>
              <a:graphicData uri="http://schemas.openxmlformats.org/presentationml/2006/ole">
                <mc:AlternateContent xmlns:mc="http://schemas.openxmlformats.org/markup-compatibility/2006">
                  <mc:Choice xmlns:v="urn:schemas-microsoft-com:vml" Requires="v">
                    <p:oleObj spid="_x0000_s78864" name="Equation" r:id="rId7" imgW="126720" imgH="139680" progId="Equation.3">
                      <p:embed/>
                    </p:oleObj>
                  </mc:Choice>
                  <mc:Fallback>
                    <p:oleObj name="Equation"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 y="2487"/>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69" name="Group 11"/>
              <p:cNvGrpSpPr>
                <a:grpSpLocks/>
              </p:cNvGrpSpPr>
              <p:nvPr/>
            </p:nvGrpSpPr>
            <p:grpSpPr bwMode="auto">
              <a:xfrm>
                <a:off x="480" y="2331"/>
                <a:ext cx="1323" cy="569"/>
                <a:chOff x="480" y="2331"/>
                <a:chExt cx="1323" cy="569"/>
              </a:xfrm>
            </p:grpSpPr>
            <p:sp>
              <p:nvSpPr>
                <p:cNvPr id="26670" name="Freeform 12"/>
                <p:cNvSpPr>
                  <a:spLocks/>
                </p:cNvSpPr>
                <p:nvPr/>
              </p:nvSpPr>
              <p:spPr bwMode="auto">
                <a:xfrm>
                  <a:off x="480"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71" name="Freeform 13"/>
                <p:cNvSpPr>
                  <a:spLocks/>
                </p:cNvSpPr>
                <p:nvPr/>
              </p:nvSpPr>
              <p:spPr bwMode="auto">
                <a:xfrm>
                  <a:off x="921"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72" name="Freeform 14"/>
                <p:cNvSpPr>
                  <a:spLocks/>
                </p:cNvSpPr>
                <p:nvPr/>
              </p:nvSpPr>
              <p:spPr bwMode="auto">
                <a:xfrm>
                  <a:off x="1362" y="2331"/>
                  <a:ext cx="441" cy="569"/>
                </a:xfrm>
                <a:custGeom>
                  <a:avLst/>
                  <a:gdLst>
                    <a:gd name="T0" fmla="*/ 0 w 1344"/>
                    <a:gd name="T1" fmla="*/ 15 h 920"/>
                    <a:gd name="T2" fmla="*/ 0 w 1344"/>
                    <a:gd name="T3" fmla="*/ 1 h 920"/>
                    <a:gd name="T4" fmla="*/ 0 w 1344"/>
                    <a:gd name="T5" fmla="*/ 7 h 920"/>
                    <a:gd name="T6" fmla="*/ 0 w 1344"/>
                    <a:gd name="T7" fmla="*/ 15 h 920"/>
                    <a:gd name="T8" fmla="*/ 0 w 1344"/>
                    <a:gd name="T9" fmla="*/ 30 h 920"/>
                    <a:gd name="T10" fmla="*/ 0 w 1344"/>
                    <a:gd name="T11" fmla="*/ 30 h 920"/>
                    <a:gd name="T12" fmla="*/ 1 w 1344"/>
                    <a:gd name="T13" fmla="*/ 15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grpSp>
      </p:grpSp>
      <p:grpSp>
        <p:nvGrpSpPr>
          <p:cNvPr id="26640" name="Group 15"/>
          <p:cNvGrpSpPr>
            <a:grpSpLocks/>
          </p:cNvGrpSpPr>
          <p:nvPr/>
        </p:nvGrpSpPr>
        <p:grpSpPr bwMode="auto">
          <a:xfrm>
            <a:off x="4470400" y="1571612"/>
            <a:ext cx="4276725" cy="1485900"/>
            <a:chOff x="0" y="1296"/>
            <a:chExt cx="2694" cy="936"/>
          </a:xfrm>
        </p:grpSpPr>
        <p:sp>
          <p:nvSpPr>
            <p:cNvPr id="26658" name="Rectangle 16"/>
            <p:cNvSpPr>
              <a:spLocks noChangeArrowheads="1"/>
            </p:cNvSpPr>
            <p:nvPr/>
          </p:nvSpPr>
          <p:spPr bwMode="auto">
            <a:xfrm>
              <a:off x="2023" y="1748"/>
              <a:ext cx="671"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C</a:t>
              </a:r>
              <a:r>
                <a:rPr lang="zh-CN" altLang="en-US" sz="2800" b="1" dirty="0">
                  <a:solidFill>
                    <a:srgbClr val="FF0000"/>
                  </a:solidFill>
                  <a:ea typeface="楷体_GB2312" pitchFamily="49" charset="-122"/>
                </a:rPr>
                <a:t>）</a:t>
              </a:r>
            </a:p>
          </p:txBody>
        </p:sp>
        <p:sp>
          <p:nvSpPr>
            <p:cNvPr id="26659" name="Line 17"/>
            <p:cNvSpPr>
              <a:spLocks noChangeShapeType="1"/>
            </p:cNvSpPr>
            <p:nvPr/>
          </p:nvSpPr>
          <p:spPr bwMode="auto">
            <a:xfrm flipV="1">
              <a:off x="216" y="1421"/>
              <a:ext cx="0" cy="58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32" name="Object 18"/>
            <p:cNvGraphicFramePr>
              <a:graphicFrameLocks noChangeAspect="1"/>
            </p:cNvGraphicFramePr>
            <p:nvPr/>
          </p:nvGraphicFramePr>
          <p:xfrm>
            <a:off x="10" y="1795"/>
            <a:ext cx="206" cy="226"/>
          </p:xfrm>
          <a:graphic>
            <a:graphicData uri="http://schemas.openxmlformats.org/presentationml/2006/ole">
              <mc:AlternateContent xmlns:mc="http://schemas.openxmlformats.org/markup-compatibility/2006">
                <mc:Choice xmlns:v="urn:schemas-microsoft-com:vml" Requires="v">
                  <p:oleObj spid="_x0000_s78865" name="Equation" r:id="rId9" imgW="126720" imgH="139680" progId="Equation.3">
                    <p:embed/>
                  </p:oleObj>
                </mc:Choice>
                <mc:Fallback>
                  <p:oleObj name="Equation" r:id="rId9" imgW="1267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 y="1795"/>
                          <a:ext cx="20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19"/>
            <p:cNvGraphicFramePr>
              <a:graphicFrameLocks noChangeAspect="1"/>
            </p:cNvGraphicFramePr>
            <p:nvPr/>
          </p:nvGraphicFramePr>
          <p:xfrm>
            <a:off x="1931" y="1795"/>
            <a:ext cx="207" cy="226"/>
          </p:xfrm>
          <a:graphic>
            <a:graphicData uri="http://schemas.openxmlformats.org/presentationml/2006/ole">
              <mc:AlternateContent xmlns:mc="http://schemas.openxmlformats.org/markup-compatibility/2006">
                <mc:Choice xmlns:v="urn:schemas-microsoft-com:vml" Requires="v">
                  <p:oleObj spid="_x0000_s78866" name="Equation" r:id="rId11" imgW="126720" imgH="139680" progId="Equation.3">
                    <p:embed/>
                  </p:oleObj>
                </mc:Choice>
                <mc:Fallback>
                  <p:oleObj name="Equation"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 y="1795"/>
                          <a:ext cx="20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20"/>
            <p:cNvGraphicFramePr>
              <a:graphicFrameLocks noChangeAspect="1"/>
            </p:cNvGraphicFramePr>
            <p:nvPr/>
          </p:nvGraphicFramePr>
          <p:xfrm>
            <a:off x="0" y="1296"/>
            <a:ext cx="216" cy="231"/>
          </p:xfrm>
          <a:graphic>
            <a:graphicData uri="http://schemas.openxmlformats.org/presentationml/2006/ole">
              <mc:AlternateContent xmlns:mc="http://schemas.openxmlformats.org/markup-compatibility/2006">
                <mc:Choice xmlns:v="urn:schemas-microsoft-com:vml" Requires="v">
                  <p:oleObj spid="_x0000_s78867" name="Equation" r:id="rId13" imgW="152280" imgH="164880" progId="Equation.3">
                    <p:embed/>
                  </p:oleObj>
                </mc:Choice>
                <mc:Fallback>
                  <p:oleObj name="Equation" r:id="rId13" imgW="1522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296"/>
                          <a:ext cx="21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60" name="Group 21"/>
            <p:cNvGrpSpPr>
              <a:grpSpLocks/>
            </p:cNvGrpSpPr>
            <p:nvPr/>
          </p:nvGrpSpPr>
          <p:grpSpPr bwMode="auto">
            <a:xfrm>
              <a:off x="475" y="1617"/>
              <a:ext cx="821" cy="615"/>
              <a:chOff x="3211" y="3393"/>
              <a:chExt cx="1445" cy="615"/>
            </a:xfrm>
          </p:grpSpPr>
          <p:sp>
            <p:nvSpPr>
              <p:cNvPr id="26662" name="Freeform 22"/>
              <p:cNvSpPr>
                <a:spLocks/>
              </p:cNvSpPr>
              <p:nvPr/>
            </p:nvSpPr>
            <p:spPr bwMode="auto">
              <a:xfrm>
                <a:off x="3211" y="3405"/>
                <a:ext cx="546" cy="603"/>
              </a:xfrm>
              <a:custGeom>
                <a:avLst/>
                <a:gdLst>
                  <a:gd name="T0" fmla="*/ 0 w 1344"/>
                  <a:gd name="T1" fmla="*/ 22 h 920"/>
                  <a:gd name="T2" fmla="*/ 0 w 1344"/>
                  <a:gd name="T3" fmla="*/ 2 h 920"/>
                  <a:gd name="T4" fmla="*/ 1 w 1344"/>
                  <a:gd name="T5" fmla="*/ 12 h 920"/>
                  <a:gd name="T6" fmla="*/ 1 w 1344"/>
                  <a:gd name="T7" fmla="*/ 22 h 920"/>
                  <a:gd name="T8" fmla="*/ 2 w 1344"/>
                  <a:gd name="T9" fmla="*/ 45 h 920"/>
                  <a:gd name="T10" fmla="*/ 2 w 1344"/>
                  <a:gd name="T11" fmla="*/ 45 h 920"/>
                  <a:gd name="T12" fmla="*/ 2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63" name="Freeform 23"/>
              <p:cNvSpPr>
                <a:spLocks/>
              </p:cNvSpPr>
              <p:nvPr/>
            </p:nvSpPr>
            <p:spPr bwMode="auto">
              <a:xfrm>
                <a:off x="3757" y="3405"/>
                <a:ext cx="546" cy="603"/>
              </a:xfrm>
              <a:custGeom>
                <a:avLst/>
                <a:gdLst>
                  <a:gd name="T0" fmla="*/ 0 w 1344"/>
                  <a:gd name="T1" fmla="*/ 22 h 920"/>
                  <a:gd name="T2" fmla="*/ 0 w 1344"/>
                  <a:gd name="T3" fmla="*/ 2 h 920"/>
                  <a:gd name="T4" fmla="*/ 1 w 1344"/>
                  <a:gd name="T5" fmla="*/ 12 h 920"/>
                  <a:gd name="T6" fmla="*/ 1 w 1344"/>
                  <a:gd name="T7" fmla="*/ 22 h 920"/>
                  <a:gd name="T8" fmla="*/ 2 w 1344"/>
                  <a:gd name="T9" fmla="*/ 45 h 920"/>
                  <a:gd name="T10" fmla="*/ 2 w 1344"/>
                  <a:gd name="T11" fmla="*/ 45 h 920"/>
                  <a:gd name="T12" fmla="*/ 2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64" name="Freeform 24"/>
              <p:cNvSpPr>
                <a:spLocks/>
              </p:cNvSpPr>
              <p:nvPr/>
            </p:nvSpPr>
            <p:spPr bwMode="auto">
              <a:xfrm>
                <a:off x="4320" y="3393"/>
                <a:ext cx="336" cy="312"/>
              </a:xfrm>
              <a:custGeom>
                <a:avLst/>
                <a:gdLst>
                  <a:gd name="T0" fmla="*/ 0 w 384"/>
                  <a:gd name="T1" fmla="*/ 312 h 312"/>
                  <a:gd name="T2" fmla="*/ 57 w 384"/>
                  <a:gd name="T3" fmla="*/ 24 h 312"/>
                  <a:gd name="T4" fmla="*/ 113 w 384"/>
                  <a:gd name="T5" fmla="*/ 168 h 312"/>
                  <a:gd name="T6" fmla="*/ 151 w 384"/>
                  <a:gd name="T7" fmla="*/ 312 h 312"/>
                  <a:gd name="T8" fmla="*/ 0 60000 65536"/>
                  <a:gd name="T9" fmla="*/ 0 60000 65536"/>
                  <a:gd name="T10" fmla="*/ 0 60000 65536"/>
                  <a:gd name="T11" fmla="*/ 0 60000 65536"/>
                  <a:gd name="T12" fmla="*/ 0 w 384"/>
                  <a:gd name="T13" fmla="*/ 0 h 312"/>
                  <a:gd name="T14" fmla="*/ 384 w 384"/>
                  <a:gd name="T15" fmla="*/ 312 h 312"/>
                </a:gdLst>
                <a:ahLst/>
                <a:cxnLst>
                  <a:cxn ang="T8">
                    <a:pos x="T0" y="T1"/>
                  </a:cxn>
                  <a:cxn ang="T9">
                    <a:pos x="T2" y="T3"/>
                  </a:cxn>
                  <a:cxn ang="T10">
                    <a:pos x="T4" y="T5"/>
                  </a:cxn>
                  <a:cxn ang="T11">
                    <a:pos x="T6" y="T7"/>
                  </a:cxn>
                </a:cxnLst>
                <a:rect l="T12" t="T13" r="T14" b="T15"/>
                <a:pathLst>
                  <a:path w="384" h="312">
                    <a:moveTo>
                      <a:pt x="0" y="312"/>
                    </a:moveTo>
                    <a:cubicBezTo>
                      <a:pt x="48" y="180"/>
                      <a:pt x="96" y="48"/>
                      <a:pt x="144" y="24"/>
                    </a:cubicBezTo>
                    <a:cubicBezTo>
                      <a:pt x="192" y="0"/>
                      <a:pt x="248" y="120"/>
                      <a:pt x="288" y="168"/>
                    </a:cubicBezTo>
                    <a:cubicBezTo>
                      <a:pt x="328" y="216"/>
                      <a:pt x="356" y="264"/>
                      <a:pt x="384" y="312"/>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sp>
          <p:nvSpPr>
            <p:cNvPr id="26661" name="Line 25"/>
            <p:cNvSpPr>
              <a:spLocks noChangeShapeType="1"/>
            </p:cNvSpPr>
            <p:nvPr/>
          </p:nvSpPr>
          <p:spPr bwMode="auto">
            <a:xfrm>
              <a:off x="206" y="1920"/>
              <a:ext cx="1674"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grpSp>
        <p:nvGrpSpPr>
          <p:cNvPr id="26641" name="Group 26"/>
          <p:cNvGrpSpPr>
            <a:grpSpLocks/>
          </p:cNvGrpSpPr>
          <p:nvPr/>
        </p:nvGrpSpPr>
        <p:grpSpPr bwMode="auto">
          <a:xfrm>
            <a:off x="287338" y="3338501"/>
            <a:ext cx="4102100" cy="1371600"/>
            <a:chOff x="96" y="2328"/>
            <a:chExt cx="2584" cy="864"/>
          </a:xfrm>
        </p:grpSpPr>
        <p:sp>
          <p:nvSpPr>
            <p:cNvPr id="26653" name="Line 27"/>
            <p:cNvSpPr>
              <a:spLocks noChangeShapeType="1"/>
            </p:cNvSpPr>
            <p:nvPr/>
          </p:nvSpPr>
          <p:spPr bwMode="auto">
            <a:xfrm flipV="1">
              <a:off x="271" y="2446"/>
              <a:ext cx="0" cy="5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29" name="Object 28"/>
            <p:cNvGraphicFramePr>
              <a:graphicFrameLocks noChangeAspect="1"/>
            </p:cNvGraphicFramePr>
            <p:nvPr/>
          </p:nvGraphicFramePr>
          <p:xfrm>
            <a:off x="104" y="2799"/>
            <a:ext cx="167" cy="214"/>
          </p:xfrm>
          <a:graphic>
            <a:graphicData uri="http://schemas.openxmlformats.org/presentationml/2006/ole">
              <mc:AlternateContent xmlns:mc="http://schemas.openxmlformats.org/markup-compatibility/2006">
                <mc:Choice xmlns:v="urn:schemas-microsoft-com:vml" Requires="v">
                  <p:oleObj spid="_x0000_s78868" name="Equation" r:id="rId15" imgW="126720" imgH="139680" progId="Equation.3">
                    <p:embed/>
                  </p:oleObj>
                </mc:Choice>
                <mc:Fallback>
                  <p:oleObj name="Equation"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 y="2799"/>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29"/>
            <p:cNvGraphicFramePr>
              <a:graphicFrameLocks noChangeAspect="1"/>
            </p:cNvGraphicFramePr>
            <p:nvPr/>
          </p:nvGraphicFramePr>
          <p:xfrm>
            <a:off x="96" y="2328"/>
            <a:ext cx="175" cy="218"/>
          </p:xfrm>
          <a:graphic>
            <a:graphicData uri="http://schemas.openxmlformats.org/presentationml/2006/ole">
              <mc:AlternateContent xmlns:mc="http://schemas.openxmlformats.org/markup-compatibility/2006">
                <mc:Choice xmlns:v="urn:schemas-microsoft-com:vml" Requires="v">
                  <p:oleObj spid="_x0000_s78869" name="Equation" r:id="rId17" imgW="152280" imgH="164880" progId="Equation.3">
                    <p:embed/>
                  </p:oleObj>
                </mc:Choice>
                <mc:Fallback>
                  <p:oleObj name="Equation" r:id="rId17" imgW="1522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 y="2328"/>
                          <a:ext cx="175"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30"/>
            <p:cNvGraphicFramePr>
              <a:graphicFrameLocks noChangeAspect="1"/>
            </p:cNvGraphicFramePr>
            <p:nvPr/>
          </p:nvGraphicFramePr>
          <p:xfrm>
            <a:off x="1978" y="2799"/>
            <a:ext cx="167" cy="214"/>
          </p:xfrm>
          <a:graphic>
            <a:graphicData uri="http://schemas.openxmlformats.org/presentationml/2006/ole">
              <mc:AlternateContent xmlns:mc="http://schemas.openxmlformats.org/markup-compatibility/2006">
                <mc:Choice xmlns:v="urn:schemas-microsoft-com:vml" Requires="v">
                  <p:oleObj spid="_x0000_s78870" name="Equation" r:id="rId19" imgW="126720" imgH="139680" progId="Equation.3">
                    <p:embed/>
                  </p:oleObj>
                </mc:Choice>
                <mc:Fallback>
                  <p:oleObj name="Equation" r:id="rId19" imgW="126720" imgH="1396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8" y="2799"/>
                          <a:ext cx="16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4" name="Rectangle 31"/>
            <p:cNvSpPr>
              <a:spLocks noChangeArrowheads="1"/>
            </p:cNvSpPr>
            <p:nvPr/>
          </p:nvSpPr>
          <p:spPr bwMode="auto">
            <a:xfrm>
              <a:off x="1979" y="2736"/>
              <a:ext cx="701"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（Ｂ）</a:t>
              </a:r>
            </a:p>
          </p:txBody>
        </p:sp>
        <p:sp>
          <p:nvSpPr>
            <p:cNvPr id="26655" name="Rectangle 32"/>
            <p:cNvSpPr>
              <a:spLocks noChangeArrowheads="1"/>
            </p:cNvSpPr>
            <p:nvPr/>
          </p:nvSpPr>
          <p:spPr bwMode="auto">
            <a:xfrm>
              <a:off x="624" y="2826"/>
              <a:ext cx="751" cy="18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kumimoji="1" lang="zh-CN" altLang="en-US" sz="2400">
                <a:solidFill>
                  <a:srgbClr val="000000"/>
                </a:solidFill>
              </a:endParaRPr>
            </a:p>
          </p:txBody>
        </p:sp>
        <p:sp>
          <p:nvSpPr>
            <p:cNvPr id="26656" name="Freeform 33"/>
            <p:cNvSpPr>
              <a:spLocks/>
            </p:cNvSpPr>
            <p:nvPr/>
          </p:nvSpPr>
          <p:spPr bwMode="auto">
            <a:xfrm>
              <a:off x="624" y="2645"/>
              <a:ext cx="480" cy="547"/>
            </a:xfrm>
            <a:custGeom>
              <a:avLst/>
              <a:gdLst>
                <a:gd name="T0" fmla="*/ 0 w 1344"/>
                <a:gd name="T1" fmla="*/ 11 h 920"/>
                <a:gd name="T2" fmla="*/ 0 w 1344"/>
                <a:gd name="T3" fmla="*/ 1 h 920"/>
                <a:gd name="T4" fmla="*/ 0 w 1344"/>
                <a:gd name="T5" fmla="*/ 6 h 920"/>
                <a:gd name="T6" fmla="*/ 0 w 1344"/>
                <a:gd name="T7" fmla="*/ 11 h 920"/>
                <a:gd name="T8" fmla="*/ 1 w 1344"/>
                <a:gd name="T9" fmla="*/ 22 h 920"/>
                <a:gd name="T10" fmla="*/ 1 w 1344"/>
                <a:gd name="T11" fmla="*/ 22 h 920"/>
                <a:gd name="T12" fmla="*/ 1 w 1344"/>
                <a:gd name="T13" fmla="*/ 11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57" name="Line 34"/>
            <p:cNvSpPr>
              <a:spLocks noChangeShapeType="1"/>
            </p:cNvSpPr>
            <p:nvPr/>
          </p:nvSpPr>
          <p:spPr bwMode="auto">
            <a:xfrm>
              <a:off x="270" y="2917"/>
              <a:ext cx="1707"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grpSp>
        <p:nvGrpSpPr>
          <p:cNvPr id="26642" name="Group 35"/>
          <p:cNvGrpSpPr>
            <a:grpSpLocks/>
          </p:cNvGrpSpPr>
          <p:nvPr/>
        </p:nvGrpSpPr>
        <p:grpSpPr bwMode="auto">
          <a:xfrm>
            <a:off x="4454525" y="3286124"/>
            <a:ext cx="4640263" cy="1485900"/>
            <a:chOff x="2736" y="1200"/>
            <a:chExt cx="2923" cy="936"/>
          </a:xfrm>
        </p:grpSpPr>
        <p:sp>
          <p:nvSpPr>
            <p:cNvPr id="26646" name="Line 36"/>
            <p:cNvSpPr>
              <a:spLocks noChangeShapeType="1"/>
            </p:cNvSpPr>
            <p:nvPr/>
          </p:nvSpPr>
          <p:spPr bwMode="auto">
            <a:xfrm flipV="1">
              <a:off x="2952" y="1325"/>
              <a:ext cx="0" cy="58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aphicFrame>
          <p:nvGraphicFramePr>
            <p:cNvPr id="26626" name="Object 37"/>
            <p:cNvGraphicFramePr>
              <a:graphicFrameLocks noChangeAspect="1"/>
            </p:cNvGraphicFramePr>
            <p:nvPr/>
          </p:nvGraphicFramePr>
          <p:xfrm>
            <a:off x="2746" y="1699"/>
            <a:ext cx="206" cy="226"/>
          </p:xfrm>
          <a:graphic>
            <a:graphicData uri="http://schemas.openxmlformats.org/presentationml/2006/ole">
              <mc:AlternateContent xmlns:mc="http://schemas.openxmlformats.org/markup-compatibility/2006">
                <mc:Choice xmlns:v="urn:schemas-microsoft-com:vml" Requires="v">
                  <p:oleObj spid="_x0000_s78871" name="Equation" r:id="rId21" imgW="126720" imgH="139680" progId="Equation.3">
                    <p:embed/>
                  </p:oleObj>
                </mc:Choice>
                <mc:Fallback>
                  <p:oleObj name="Equation" r:id="rId21" imgW="12672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6" y="1699"/>
                          <a:ext cx="20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8"/>
            <p:cNvGraphicFramePr>
              <a:graphicFrameLocks noChangeAspect="1"/>
            </p:cNvGraphicFramePr>
            <p:nvPr/>
          </p:nvGraphicFramePr>
          <p:xfrm>
            <a:off x="2736" y="1200"/>
            <a:ext cx="216" cy="231"/>
          </p:xfrm>
          <a:graphic>
            <a:graphicData uri="http://schemas.openxmlformats.org/presentationml/2006/ole">
              <mc:AlternateContent xmlns:mc="http://schemas.openxmlformats.org/markup-compatibility/2006">
                <mc:Choice xmlns:v="urn:schemas-microsoft-com:vml" Requires="v">
                  <p:oleObj spid="_x0000_s78872" name="Equation" r:id="rId23" imgW="152280" imgH="164880" progId="Equation.3">
                    <p:embed/>
                  </p:oleObj>
                </mc:Choice>
                <mc:Fallback>
                  <p:oleObj name="Equation" r:id="rId23" imgW="15228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36" y="1200"/>
                          <a:ext cx="216"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39"/>
            <p:cNvGraphicFramePr>
              <a:graphicFrameLocks noChangeAspect="1"/>
            </p:cNvGraphicFramePr>
            <p:nvPr/>
          </p:nvGraphicFramePr>
          <p:xfrm>
            <a:off x="4785" y="1699"/>
            <a:ext cx="207" cy="226"/>
          </p:xfrm>
          <a:graphic>
            <a:graphicData uri="http://schemas.openxmlformats.org/presentationml/2006/ole">
              <mc:AlternateContent xmlns:mc="http://schemas.openxmlformats.org/markup-compatibility/2006">
                <mc:Choice xmlns:v="urn:schemas-microsoft-com:vml" Requires="v">
                  <p:oleObj spid="_x0000_s78873" name="Equation" r:id="rId25" imgW="126720" imgH="139680" progId="Equation.3">
                    <p:embed/>
                  </p:oleObj>
                </mc:Choice>
                <mc:Fallback>
                  <p:oleObj name="Equation" r:id="rId25" imgW="126720" imgH="1396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85" y="1699"/>
                          <a:ext cx="20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7" name="Rectangle 40"/>
            <p:cNvSpPr>
              <a:spLocks noChangeArrowheads="1"/>
            </p:cNvSpPr>
            <p:nvPr/>
          </p:nvSpPr>
          <p:spPr bwMode="auto">
            <a:xfrm>
              <a:off x="4851" y="1662"/>
              <a:ext cx="808" cy="33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dirty="0">
                  <a:solidFill>
                    <a:srgbClr val="FF0000"/>
                  </a:solidFill>
                  <a:ea typeface="楷体_GB2312" pitchFamily="49" charset="-122"/>
                </a:rPr>
                <a:t>（</a:t>
              </a:r>
              <a:r>
                <a:rPr lang="en-US" altLang="zh-CN" sz="2800" b="1" dirty="0">
                  <a:solidFill>
                    <a:srgbClr val="FF0000"/>
                  </a:solidFill>
                  <a:ea typeface="楷体_GB2312" pitchFamily="49" charset="-122"/>
                </a:rPr>
                <a:t>D</a:t>
              </a:r>
              <a:r>
                <a:rPr lang="zh-CN" altLang="en-US" sz="2800" b="1" dirty="0">
                  <a:solidFill>
                    <a:srgbClr val="FF0000"/>
                  </a:solidFill>
                  <a:ea typeface="楷体_GB2312" pitchFamily="49" charset="-122"/>
                </a:rPr>
                <a:t>）</a:t>
              </a:r>
            </a:p>
          </p:txBody>
        </p:sp>
        <p:sp>
          <p:nvSpPr>
            <p:cNvPr id="26648" name="Rectangle 41"/>
            <p:cNvSpPr>
              <a:spLocks noChangeArrowheads="1"/>
            </p:cNvSpPr>
            <p:nvPr/>
          </p:nvSpPr>
          <p:spPr bwMode="auto">
            <a:xfrm>
              <a:off x="3216" y="1704"/>
              <a:ext cx="1392" cy="19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kumimoji="1" lang="zh-CN" altLang="en-US" sz="2400">
                <a:solidFill>
                  <a:srgbClr val="000000"/>
                </a:solidFill>
              </a:endParaRPr>
            </a:p>
          </p:txBody>
        </p:sp>
        <p:grpSp>
          <p:nvGrpSpPr>
            <p:cNvPr id="26649" name="Group 42"/>
            <p:cNvGrpSpPr>
              <a:grpSpLocks/>
            </p:cNvGrpSpPr>
            <p:nvPr/>
          </p:nvGrpSpPr>
          <p:grpSpPr bwMode="auto">
            <a:xfrm>
              <a:off x="3211" y="1533"/>
              <a:ext cx="725" cy="603"/>
              <a:chOff x="3211" y="2325"/>
              <a:chExt cx="1397" cy="603"/>
            </a:xfrm>
          </p:grpSpPr>
          <p:sp>
            <p:nvSpPr>
              <p:cNvPr id="26651" name="Freeform 43"/>
              <p:cNvSpPr>
                <a:spLocks/>
              </p:cNvSpPr>
              <p:nvPr/>
            </p:nvSpPr>
            <p:spPr bwMode="auto">
              <a:xfrm>
                <a:off x="3211" y="2325"/>
                <a:ext cx="699" cy="603"/>
              </a:xfrm>
              <a:custGeom>
                <a:avLst/>
                <a:gdLst>
                  <a:gd name="T0" fmla="*/ 0 w 1344"/>
                  <a:gd name="T1" fmla="*/ 22 h 920"/>
                  <a:gd name="T2" fmla="*/ 3 w 1344"/>
                  <a:gd name="T3" fmla="*/ 2 h 920"/>
                  <a:gd name="T4" fmla="*/ 5 w 1344"/>
                  <a:gd name="T5" fmla="*/ 12 h 920"/>
                  <a:gd name="T6" fmla="*/ 6 w 1344"/>
                  <a:gd name="T7" fmla="*/ 22 h 920"/>
                  <a:gd name="T8" fmla="*/ 9 w 1344"/>
                  <a:gd name="T9" fmla="*/ 45 h 920"/>
                  <a:gd name="T10" fmla="*/ 11 w 1344"/>
                  <a:gd name="T11" fmla="*/ 45 h 920"/>
                  <a:gd name="T12" fmla="*/ 14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sp>
            <p:nvSpPr>
              <p:cNvPr id="26652" name="Freeform 44"/>
              <p:cNvSpPr>
                <a:spLocks/>
              </p:cNvSpPr>
              <p:nvPr/>
            </p:nvSpPr>
            <p:spPr bwMode="auto">
              <a:xfrm>
                <a:off x="3910" y="2325"/>
                <a:ext cx="698" cy="603"/>
              </a:xfrm>
              <a:custGeom>
                <a:avLst/>
                <a:gdLst>
                  <a:gd name="T0" fmla="*/ 0 w 1344"/>
                  <a:gd name="T1" fmla="*/ 22 h 920"/>
                  <a:gd name="T2" fmla="*/ 3 w 1344"/>
                  <a:gd name="T3" fmla="*/ 2 h 920"/>
                  <a:gd name="T4" fmla="*/ 5 w 1344"/>
                  <a:gd name="T5" fmla="*/ 12 h 920"/>
                  <a:gd name="T6" fmla="*/ 6 w 1344"/>
                  <a:gd name="T7" fmla="*/ 22 h 920"/>
                  <a:gd name="T8" fmla="*/ 9 w 1344"/>
                  <a:gd name="T9" fmla="*/ 45 h 920"/>
                  <a:gd name="T10" fmla="*/ 11 w 1344"/>
                  <a:gd name="T11" fmla="*/ 45 h 920"/>
                  <a:gd name="T12" fmla="*/ 14 w 1344"/>
                  <a:gd name="T13" fmla="*/ 22 h 920"/>
                  <a:gd name="T14" fmla="*/ 0 60000 65536"/>
                  <a:gd name="T15" fmla="*/ 0 60000 65536"/>
                  <a:gd name="T16" fmla="*/ 0 60000 65536"/>
                  <a:gd name="T17" fmla="*/ 0 60000 65536"/>
                  <a:gd name="T18" fmla="*/ 0 60000 65536"/>
                  <a:gd name="T19" fmla="*/ 0 60000 65536"/>
                  <a:gd name="T20" fmla="*/ 0 60000 65536"/>
                  <a:gd name="T21" fmla="*/ 0 w 1344"/>
                  <a:gd name="T22" fmla="*/ 0 h 920"/>
                  <a:gd name="T23" fmla="*/ 1344 w 1344"/>
                  <a:gd name="T24" fmla="*/ 920 h 9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920">
                    <a:moveTo>
                      <a:pt x="0" y="416"/>
                    </a:moveTo>
                    <a:cubicBezTo>
                      <a:pt x="100" y="240"/>
                      <a:pt x="200" y="64"/>
                      <a:pt x="288" y="32"/>
                    </a:cubicBezTo>
                    <a:cubicBezTo>
                      <a:pt x="376" y="0"/>
                      <a:pt x="472" y="160"/>
                      <a:pt x="528" y="224"/>
                    </a:cubicBezTo>
                    <a:cubicBezTo>
                      <a:pt x="584" y="288"/>
                      <a:pt x="568" y="312"/>
                      <a:pt x="624" y="416"/>
                    </a:cubicBezTo>
                    <a:cubicBezTo>
                      <a:pt x="680" y="520"/>
                      <a:pt x="784" y="776"/>
                      <a:pt x="864" y="848"/>
                    </a:cubicBezTo>
                    <a:cubicBezTo>
                      <a:pt x="944" y="920"/>
                      <a:pt x="1024" y="920"/>
                      <a:pt x="1104" y="848"/>
                    </a:cubicBezTo>
                    <a:cubicBezTo>
                      <a:pt x="1184" y="776"/>
                      <a:pt x="1264" y="596"/>
                      <a:pt x="1344" y="416"/>
                    </a:cubicBezTo>
                  </a:path>
                </a:pathLst>
              </a:custGeom>
              <a:noFill/>
              <a:ln w="38100" cmpd="sng">
                <a:solidFill>
                  <a:schemeClr val="tx2"/>
                </a:solidFill>
                <a:round/>
                <a:headEnd/>
                <a:tailEnd/>
              </a:ln>
            </p:spPr>
            <p:txBody>
              <a:bodyPr/>
              <a:lstStyle/>
              <a:p>
                <a:pPr fontAlgn="base">
                  <a:spcBef>
                    <a:spcPct val="0"/>
                  </a:spcBef>
                  <a:spcAft>
                    <a:spcPct val="0"/>
                  </a:spcAft>
                </a:pPr>
                <a:endParaRPr kumimoji="1" lang="zh-CN" altLang="en-US" sz="2400">
                  <a:solidFill>
                    <a:srgbClr val="000000"/>
                  </a:solidFill>
                </a:endParaRPr>
              </a:p>
            </p:txBody>
          </p:sp>
        </p:grpSp>
        <p:sp>
          <p:nvSpPr>
            <p:cNvPr id="26650" name="Line 45"/>
            <p:cNvSpPr>
              <a:spLocks noChangeShapeType="1"/>
            </p:cNvSpPr>
            <p:nvPr/>
          </p:nvSpPr>
          <p:spPr bwMode="auto">
            <a:xfrm>
              <a:off x="2952" y="1824"/>
              <a:ext cx="1809" cy="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1805210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836712"/>
            <a:ext cx="8280920" cy="3970318"/>
          </a:xfrm>
          <a:prstGeom prst="rect">
            <a:avLst/>
          </a:prstGeom>
        </p:spPr>
        <p:txBody>
          <a:bodyPr wrap="square">
            <a:spAutoFit/>
          </a:bodyPr>
          <a:lstStyle/>
          <a:p>
            <a:pPr>
              <a:lnSpc>
                <a:spcPct val="150000"/>
              </a:lnSpc>
            </a:pPr>
            <a:r>
              <a:rPr lang="en-US" altLang="zh-CN" sz="2800" b="1" dirty="0" smtClean="0">
                <a:solidFill>
                  <a:srgbClr val="C00000"/>
                </a:solidFill>
              </a:rPr>
              <a:t>21.</a:t>
            </a:r>
            <a:r>
              <a:rPr lang="zh-CN" altLang="en-US" sz="2800" b="1" dirty="0" smtClean="0">
                <a:solidFill>
                  <a:srgbClr val="C00000"/>
                </a:solidFill>
              </a:rPr>
              <a:t> </a:t>
            </a:r>
            <a:r>
              <a:rPr lang="zh-CN" altLang="en-US" sz="2800" b="1" dirty="0" smtClean="0"/>
              <a:t>将</a:t>
            </a:r>
            <a:r>
              <a:rPr lang="zh-CN" altLang="en-US" sz="2800" b="1" dirty="0"/>
              <a:t>波函数在空间各点的振幅同时增大</a:t>
            </a:r>
            <a:r>
              <a:rPr lang="en-US" altLang="zh-CN" sz="2800" b="1" dirty="0"/>
              <a:t>D</a:t>
            </a:r>
            <a:r>
              <a:rPr lang="zh-CN" altLang="en-US" sz="2800" b="1" dirty="0"/>
              <a:t>倍</a:t>
            </a:r>
            <a:r>
              <a:rPr lang="en-US" altLang="zh-CN" sz="2800" b="1" dirty="0"/>
              <a:t>,</a:t>
            </a:r>
            <a:r>
              <a:rPr lang="zh-CN" altLang="en-US" sz="2800" b="1" dirty="0"/>
              <a:t>则粒子在空间的分布概率将</a:t>
            </a:r>
            <a:br>
              <a:rPr lang="zh-CN" altLang="en-US" sz="2800" b="1" dirty="0"/>
            </a:br>
            <a:r>
              <a:rPr lang="en-US" altLang="zh-CN" sz="2800" b="1" dirty="0"/>
              <a:t>(A) </a:t>
            </a:r>
            <a:r>
              <a:rPr lang="zh-CN" altLang="en-US" sz="2800" b="1" dirty="0"/>
              <a:t>增大</a:t>
            </a:r>
            <a:r>
              <a:rPr lang="en-US" altLang="zh-CN" sz="2800" b="1" dirty="0"/>
              <a:t>D</a:t>
            </a:r>
            <a:r>
              <a:rPr lang="en-US" altLang="zh-CN" sz="2800" b="1" baseline="30000" dirty="0"/>
              <a:t>2</a:t>
            </a:r>
            <a:r>
              <a:rPr lang="zh-CN" altLang="en-US" sz="2800" b="1" dirty="0"/>
              <a:t>倍</a:t>
            </a:r>
            <a:r>
              <a:rPr lang="zh-CN" altLang="en-US" sz="2800" b="1" dirty="0" smtClean="0"/>
              <a:t>．</a:t>
            </a:r>
            <a:endParaRPr lang="en-US" altLang="zh-CN" sz="2800" b="1" dirty="0" smtClean="0"/>
          </a:p>
          <a:p>
            <a:pPr>
              <a:lnSpc>
                <a:spcPct val="150000"/>
              </a:lnSpc>
            </a:pPr>
            <a:r>
              <a:rPr lang="en-US" altLang="zh-CN" sz="2800" b="1" dirty="0" smtClean="0"/>
              <a:t>(</a:t>
            </a:r>
            <a:r>
              <a:rPr lang="en-US" altLang="zh-CN" sz="2800" b="1" dirty="0"/>
              <a:t>B) </a:t>
            </a:r>
            <a:r>
              <a:rPr lang="zh-CN" altLang="en-US" sz="2800" b="1" dirty="0"/>
              <a:t>增大</a:t>
            </a:r>
            <a:r>
              <a:rPr lang="en-US" altLang="zh-CN" sz="2800" b="1" dirty="0"/>
              <a:t>2D</a:t>
            </a:r>
            <a:r>
              <a:rPr lang="zh-CN" altLang="en-US" sz="2800" b="1" dirty="0"/>
              <a:t>倍． </a:t>
            </a:r>
            <a:br>
              <a:rPr lang="zh-CN" altLang="en-US" sz="2800" b="1" dirty="0"/>
            </a:br>
            <a:r>
              <a:rPr lang="en-US" altLang="zh-CN" sz="2800" b="1" dirty="0"/>
              <a:t>(C) </a:t>
            </a:r>
            <a:r>
              <a:rPr lang="zh-CN" altLang="en-US" sz="2800" b="1" dirty="0"/>
              <a:t>增大</a:t>
            </a:r>
            <a:r>
              <a:rPr lang="en-US" altLang="zh-CN" sz="2800" b="1" dirty="0"/>
              <a:t>D</a:t>
            </a:r>
            <a:r>
              <a:rPr lang="zh-CN" altLang="en-US" sz="2800" b="1" dirty="0"/>
              <a:t>倍</a:t>
            </a:r>
            <a:r>
              <a:rPr lang="zh-CN" altLang="en-US" sz="2800" b="1" dirty="0" smtClean="0"/>
              <a:t>．</a:t>
            </a:r>
            <a:endParaRPr lang="en-US" altLang="zh-CN" sz="2800" b="1" dirty="0" smtClean="0"/>
          </a:p>
          <a:p>
            <a:pPr>
              <a:lnSpc>
                <a:spcPct val="150000"/>
              </a:lnSpc>
            </a:pPr>
            <a:r>
              <a:rPr lang="en-US" altLang="zh-CN" sz="2800" b="1" dirty="0" smtClean="0"/>
              <a:t>(</a:t>
            </a:r>
            <a:r>
              <a:rPr lang="en-US" altLang="zh-CN" sz="2800" b="1" dirty="0"/>
              <a:t>D) </a:t>
            </a:r>
            <a:r>
              <a:rPr lang="zh-CN" altLang="en-US" sz="2800" b="1" dirty="0"/>
              <a:t>不变． </a:t>
            </a:r>
          </a:p>
        </p:txBody>
      </p:sp>
    </p:spTree>
    <p:extLst>
      <p:ext uri="{BB962C8B-B14F-4D97-AF65-F5344CB8AC3E}">
        <p14:creationId xmlns:p14="http://schemas.microsoft.com/office/powerpoint/2010/main" val="2204235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22.</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粒子在一维无限深方势阱中运动（势阱宽度为</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），其波函数为                                                           </a:t>
            </a:r>
            <a:endParaRPr lang="en-US" altLang="zh-CN" sz="2800" b="1" dirty="0" smtClean="0">
              <a:ea typeface="+mn-ea"/>
              <a:cs typeface="Times New Roman" panose="02020603050405020304" pitchFamily="18" charset="0"/>
            </a:endParaRPr>
          </a:p>
          <a:p>
            <a:pPr eaLnBrk="1" hangingPunct="1">
              <a:lnSpc>
                <a:spcPct val="200000"/>
              </a:lnSpc>
            </a:pPr>
            <a:r>
              <a:rPr lang="zh-CN" altLang="en-US" sz="2800" b="1" dirty="0" smtClean="0">
                <a:ea typeface="+mn-ea"/>
                <a:cs typeface="Times New Roman" panose="02020603050405020304" pitchFamily="18" charset="0"/>
              </a:rPr>
              <a:t>粒子出现的概率最大的各个位置是</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=__________________________.</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09068101"/>
              </p:ext>
            </p:extLst>
          </p:nvPr>
        </p:nvGraphicFramePr>
        <p:xfrm>
          <a:off x="2268239" y="820316"/>
          <a:ext cx="5472113" cy="952500"/>
        </p:xfrm>
        <a:graphic>
          <a:graphicData uri="http://schemas.openxmlformats.org/presentationml/2006/ole">
            <mc:AlternateContent xmlns:mc="http://schemas.openxmlformats.org/markup-compatibility/2006">
              <mc:Choice xmlns:v="urn:schemas-microsoft-com:vml" Requires="v">
                <p:oleObj spid="_x0000_s71688" name="Equation" r:id="rId3" imgW="2552400" imgH="444240" progId="Equation.DSMT4">
                  <p:embed/>
                </p:oleObj>
              </mc:Choice>
              <mc:Fallback>
                <p:oleObj name="Equation" r:id="rId3" imgW="2552400" imgH="444240" progId="Equation.DSMT4">
                  <p:embed/>
                  <p:pic>
                    <p:nvPicPr>
                      <p:cNvPr id="0" name=""/>
                      <p:cNvPicPr/>
                      <p:nvPr/>
                    </p:nvPicPr>
                    <p:blipFill>
                      <a:blip r:embed="rId4"/>
                      <a:stretch>
                        <a:fillRect/>
                      </a:stretch>
                    </p:blipFill>
                    <p:spPr>
                      <a:xfrm>
                        <a:off x="2268239" y="820316"/>
                        <a:ext cx="5472113" cy="952500"/>
                      </a:xfrm>
                      <a:prstGeom prst="rect">
                        <a:avLst/>
                      </a:prstGeom>
                    </p:spPr>
                  </p:pic>
                </p:oleObj>
              </mc:Fallback>
            </mc:AlternateContent>
          </a:graphicData>
        </a:graphic>
      </p:graphicFrame>
    </p:spTree>
    <p:extLst>
      <p:ext uri="{BB962C8B-B14F-4D97-AF65-F5344CB8AC3E}">
        <p14:creationId xmlns:p14="http://schemas.microsoft.com/office/powerpoint/2010/main" val="3650281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23.</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一质量为</a:t>
            </a:r>
            <a:r>
              <a:rPr lang="en-US" altLang="zh-CN" sz="2800" b="1" i="1" dirty="0" smtClean="0">
                <a:ea typeface="+mn-ea"/>
                <a:cs typeface="Times New Roman" panose="02020603050405020304" pitchFamily="18" charset="0"/>
              </a:rPr>
              <a:t>m</a:t>
            </a:r>
            <a:r>
              <a:rPr lang="zh-CN" altLang="en-US" sz="2800" b="1" dirty="0" smtClean="0">
                <a:ea typeface="+mn-ea"/>
                <a:cs typeface="Times New Roman" panose="02020603050405020304" pitchFamily="18" charset="0"/>
              </a:rPr>
              <a:t>的粒子被限制在宽度为</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的一维无限深方势阱中</a:t>
            </a:r>
            <a:r>
              <a:rPr lang="en-US" altLang="zh-CN" sz="2800" b="1" dirty="0" smtClean="0">
                <a:ea typeface="+mn-ea"/>
                <a:cs typeface="Times New Roman" panose="02020603050405020304" pitchFamily="18" charset="0"/>
              </a:rPr>
              <a:t>(</a:t>
            </a:r>
            <a:r>
              <a:rPr lang="zh-CN" altLang="en-US" sz="2800" b="1" dirty="0" smtClean="0">
                <a:ea typeface="+mn-ea"/>
                <a:cs typeface="Times New Roman" panose="02020603050405020304" pitchFamily="18" charset="0"/>
              </a:rPr>
              <a:t>在</a:t>
            </a:r>
            <a:r>
              <a:rPr lang="en-US" altLang="zh-CN" sz="2800" b="1" dirty="0" smtClean="0">
                <a:ea typeface="+mn-ea"/>
                <a:cs typeface="Times New Roman" panose="02020603050405020304" pitchFamily="18" charset="0"/>
              </a:rPr>
              <a:t>0&lt;</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&lt;</a:t>
            </a:r>
            <a:r>
              <a:rPr lang="en-US" altLang="zh-CN" sz="2800" b="1" i="1" dirty="0" smtClean="0">
                <a:ea typeface="+mn-ea"/>
                <a:cs typeface="Times New Roman" panose="02020603050405020304" pitchFamily="18" charset="0"/>
              </a:rPr>
              <a:t>a</a:t>
            </a:r>
            <a:r>
              <a:rPr lang="zh-CN" altLang="en-US" sz="2800" b="1" dirty="0" smtClean="0">
                <a:ea typeface="+mn-ea"/>
                <a:cs typeface="Times New Roman" panose="02020603050405020304" pitchFamily="18" charset="0"/>
              </a:rPr>
              <a:t>范围内，势能函数</a:t>
            </a:r>
            <a:r>
              <a:rPr lang="en-US" altLang="zh-CN" sz="2800" b="1" i="1" dirty="0" smtClean="0">
                <a:ea typeface="+mn-ea"/>
                <a:cs typeface="Times New Roman" panose="02020603050405020304" pitchFamily="18" charset="0"/>
              </a:rPr>
              <a:t>E</a:t>
            </a:r>
            <a:r>
              <a:rPr lang="en-US" altLang="zh-CN" sz="2800" b="1" i="1" baseline="-25000" dirty="0" smtClean="0">
                <a:ea typeface="+mn-ea"/>
                <a:cs typeface="Times New Roman" panose="02020603050405020304" pitchFamily="18" charset="0"/>
              </a:rPr>
              <a:t>p</a:t>
            </a:r>
            <a:r>
              <a:rPr lang="en-US" altLang="zh-CN" sz="2800" b="1" dirty="0" smtClean="0">
                <a:ea typeface="+mn-ea"/>
                <a:cs typeface="Times New Roman" panose="02020603050405020304" pitchFamily="18" charset="0"/>
              </a:rPr>
              <a:t>=0)</a:t>
            </a:r>
            <a:r>
              <a:rPr lang="zh-CN" altLang="en-US" sz="2800" b="1" dirty="0" smtClean="0">
                <a:ea typeface="+mn-ea"/>
                <a:cs typeface="Times New Roman" panose="02020603050405020304" pitchFamily="18" charset="0"/>
              </a:rPr>
              <a:t>，其基态所对应的量子数为</a:t>
            </a:r>
            <a:r>
              <a:rPr lang="en-US" altLang="zh-CN" sz="2800" b="1" i="1" dirty="0" smtClean="0">
                <a:ea typeface="+mn-ea"/>
                <a:cs typeface="Times New Roman" panose="02020603050405020304" pitchFamily="18" charset="0"/>
              </a:rPr>
              <a:t>n</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。当该粒子处于量子数</a:t>
            </a:r>
            <a:r>
              <a:rPr lang="en-US" altLang="zh-CN" sz="2800" b="1" i="1" dirty="0" smtClean="0">
                <a:ea typeface="+mn-ea"/>
                <a:cs typeface="Times New Roman" panose="02020603050405020304" pitchFamily="18" charset="0"/>
              </a:rPr>
              <a:t>n</a:t>
            </a:r>
            <a:r>
              <a:rPr lang="en-US" altLang="zh-CN" sz="2800" b="1" dirty="0" smtClean="0">
                <a:ea typeface="+mn-ea"/>
                <a:cs typeface="Times New Roman" panose="02020603050405020304" pitchFamily="18" charset="0"/>
              </a:rPr>
              <a:t>=14</a:t>
            </a:r>
            <a:r>
              <a:rPr lang="zh-CN" altLang="en-US" sz="2800" b="1" dirty="0" smtClean="0">
                <a:ea typeface="+mn-ea"/>
                <a:cs typeface="Times New Roman" panose="02020603050405020304" pitchFamily="18" charset="0"/>
              </a:rPr>
              <a:t>的激发态，其概率密度最大的各点中，距离</a:t>
            </a:r>
            <a:r>
              <a:rPr lang="en-US" altLang="zh-CN" sz="2800" b="1" i="1" dirty="0" smtClean="0">
                <a:ea typeface="+mn-ea"/>
                <a:cs typeface="Times New Roman" panose="02020603050405020304" pitchFamily="18" charset="0"/>
              </a:rPr>
              <a:t>x</a:t>
            </a:r>
            <a:r>
              <a:rPr lang="en-US" altLang="zh-CN" sz="2800" b="1" dirty="0" smtClean="0">
                <a:ea typeface="+mn-ea"/>
                <a:cs typeface="Times New Roman" panose="02020603050405020304" pitchFamily="18" charset="0"/>
              </a:rPr>
              <a:t>=0</a:t>
            </a:r>
            <a:r>
              <a:rPr lang="zh-CN" altLang="en-US" sz="2800" b="1" dirty="0" smtClean="0">
                <a:ea typeface="+mn-ea"/>
                <a:cs typeface="Times New Roman" panose="02020603050405020304" pitchFamily="18" charset="0"/>
              </a:rPr>
              <a:t>最近的</a:t>
            </a:r>
            <a:endParaRPr lang="en-US" altLang="zh-CN" sz="2800" b="1" dirty="0" smtClean="0">
              <a:ea typeface="+mn-ea"/>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61984817"/>
              </p:ext>
            </p:extLst>
          </p:nvPr>
        </p:nvGraphicFramePr>
        <p:xfrm>
          <a:off x="730618" y="2950597"/>
          <a:ext cx="5301615" cy="1019810"/>
        </p:xfrm>
        <a:graphic>
          <a:graphicData uri="http://schemas.openxmlformats.org/presentationml/2006/ole">
            <mc:AlternateContent xmlns:mc="http://schemas.openxmlformats.org/markup-compatibility/2006">
              <mc:Choice xmlns:v="urn:schemas-microsoft-com:vml" Requires="v">
                <p:oleObj spid="_x0000_s79874" name="Equation" r:id="rId3" imgW="2247840" imgH="431640" progId="Equation.DSMT4">
                  <p:embed/>
                </p:oleObj>
              </mc:Choice>
              <mc:Fallback>
                <p:oleObj name="Equation" r:id="rId3" imgW="2247840" imgH="431640" progId="Equation.DSMT4">
                  <p:embed/>
                  <p:pic>
                    <p:nvPicPr>
                      <p:cNvPr id="0" name=""/>
                      <p:cNvPicPr>
                        <a:picLocks noChangeAspect="1" noChangeArrowheads="1"/>
                      </p:cNvPicPr>
                      <p:nvPr/>
                    </p:nvPicPr>
                    <p:blipFill>
                      <a:blip r:embed="rId4"/>
                      <a:srcRect/>
                      <a:stretch>
                        <a:fillRect/>
                      </a:stretch>
                    </p:blipFill>
                    <p:spPr bwMode="auto">
                      <a:xfrm>
                        <a:off x="730618" y="2950597"/>
                        <a:ext cx="5301615"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7873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24.</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当</a:t>
            </a:r>
            <a:r>
              <a:rPr lang="zh-CN" altLang="en-US" sz="2800" b="1" dirty="0" smtClean="0">
                <a:ea typeface="+mn-ea"/>
                <a:cs typeface="Times New Roman" panose="02020603050405020304" pitchFamily="18" charset="0"/>
              </a:rPr>
              <a:t>氢原子处于角量子数为</a:t>
            </a:r>
            <a:r>
              <a:rPr lang="en-US" altLang="zh-CN" sz="2800" b="1" dirty="0" smtClean="0">
                <a:ea typeface="+mn-ea"/>
                <a:cs typeface="Times New Roman" panose="02020603050405020304" pitchFamily="18" charset="0"/>
              </a:rPr>
              <a:t>l=1</a:t>
            </a:r>
            <a:r>
              <a:rPr lang="zh-CN" altLang="en-US" sz="2800" b="1" dirty="0" smtClean="0">
                <a:ea typeface="+mn-ea"/>
                <a:cs typeface="Times New Roman" panose="02020603050405020304" pitchFamily="18" charset="0"/>
              </a:rPr>
              <a:t>的激发态时，电子轨道角动量的大小为</a:t>
            </a:r>
            <a:r>
              <a:rPr lang="en-US" altLang="zh-CN" sz="2800" b="1" dirty="0" smtClean="0">
                <a:ea typeface="+mn-ea"/>
                <a:cs typeface="Times New Roman" panose="02020603050405020304" pitchFamily="18" charset="0"/>
              </a:rPr>
              <a:t>________</a:t>
            </a:r>
            <a:r>
              <a:rPr lang="zh-CN" altLang="en-US" sz="2800" b="1" dirty="0" smtClean="0">
                <a:ea typeface="+mn-ea"/>
                <a:cs typeface="Times New Roman" panose="02020603050405020304" pitchFamily="18" charset="0"/>
              </a:rPr>
              <a:t>，这一轨道角动量在任意方向的分量的可能取值为</a:t>
            </a:r>
            <a:r>
              <a:rPr lang="en-US" altLang="zh-CN" sz="2800" b="1" dirty="0" smtClean="0">
                <a:ea typeface="+mn-ea"/>
                <a:cs typeface="Times New Roman" panose="02020603050405020304" pitchFamily="18" charset="0"/>
              </a:rPr>
              <a:t>_____________.</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2701714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251520" y="100950"/>
            <a:ext cx="861695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下列各组量子数中，哪一组不可以描述氢原子中电子的状态？</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32432275"/>
              </p:ext>
            </p:extLst>
          </p:nvPr>
        </p:nvGraphicFramePr>
        <p:xfrm>
          <a:off x="486976" y="1412776"/>
          <a:ext cx="4821237" cy="3771901"/>
        </p:xfrm>
        <a:graphic>
          <a:graphicData uri="http://schemas.openxmlformats.org/presentationml/2006/ole">
            <mc:AlternateContent xmlns:mc="http://schemas.openxmlformats.org/markup-compatibility/2006">
              <mc:Choice xmlns:v="urn:schemas-microsoft-com:vml" Requires="v">
                <p:oleObj spid="_x0000_s59400" name="Equation" r:id="rId3" imgW="2044440" imgH="1600200" progId="Equation.DSMT4">
                  <p:embed/>
                </p:oleObj>
              </mc:Choice>
              <mc:Fallback>
                <p:oleObj name="Equation" r:id="rId3" imgW="2044440" imgH="1600200" progId="Equation.DSMT4">
                  <p:embed/>
                  <p:pic>
                    <p:nvPicPr>
                      <p:cNvPr id="0" name="对象 1"/>
                      <p:cNvPicPr>
                        <a:picLocks noChangeAspect="1" noChangeArrowheads="1"/>
                      </p:cNvPicPr>
                      <p:nvPr/>
                    </p:nvPicPr>
                    <p:blipFill>
                      <a:blip r:embed="rId4"/>
                      <a:srcRect/>
                      <a:stretch>
                        <a:fillRect/>
                      </a:stretch>
                    </p:blipFill>
                    <p:spPr bwMode="auto">
                      <a:xfrm>
                        <a:off x="486976" y="1412776"/>
                        <a:ext cx="4821237" cy="377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1209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048" y="908720"/>
            <a:ext cx="8460432" cy="3970318"/>
          </a:xfrm>
          <a:prstGeom prst="rect">
            <a:avLst/>
          </a:prstGeom>
        </p:spPr>
        <p:txBody>
          <a:bodyPr wrap="square">
            <a:spAutoFit/>
          </a:bodyPr>
          <a:lstStyle/>
          <a:p>
            <a:pPr>
              <a:lnSpc>
                <a:spcPct val="150000"/>
              </a:lnSpc>
            </a:pPr>
            <a:r>
              <a:rPr lang="en-US" altLang="zh-CN" sz="2800" b="1" dirty="0" smtClean="0">
                <a:solidFill>
                  <a:srgbClr val="C00000"/>
                </a:solidFill>
              </a:rPr>
              <a:t>26.</a:t>
            </a:r>
            <a:r>
              <a:rPr lang="zh-CN" altLang="en-US" sz="2800" b="1" dirty="0" smtClean="0">
                <a:solidFill>
                  <a:srgbClr val="C00000"/>
                </a:solidFill>
              </a:rPr>
              <a:t> </a:t>
            </a:r>
            <a:r>
              <a:rPr lang="zh-CN" altLang="en-US" sz="2800" b="1" dirty="0" smtClean="0"/>
              <a:t>直接证实</a:t>
            </a:r>
            <a:r>
              <a:rPr lang="zh-CN" altLang="en-US" sz="2800" b="1" dirty="0"/>
              <a:t>了电子自旋存在的最早的实验之一</a:t>
            </a:r>
            <a:r>
              <a:rPr lang="zh-CN" altLang="en-US" sz="2800" b="1" dirty="0" smtClean="0"/>
              <a:t>是</a:t>
            </a:r>
            <a:endParaRPr lang="zh-CN" altLang="en-US" sz="2800" b="1" dirty="0"/>
          </a:p>
          <a:p>
            <a:pPr>
              <a:lnSpc>
                <a:spcPct val="150000"/>
              </a:lnSpc>
            </a:pPr>
            <a:r>
              <a:rPr lang="en-US" altLang="zh-CN" sz="2800" b="1" dirty="0"/>
              <a:t>(A) </a:t>
            </a:r>
            <a:r>
              <a:rPr lang="zh-CN" altLang="en-US" sz="2800" b="1" dirty="0"/>
              <a:t>弗兰克</a:t>
            </a:r>
            <a:r>
              <a:rPr lang="en-US" altLang="zh-CN" sz="2800" b="1" dirty="0"/>
              <a:t>-</a:t>
            </a:r>
            <a:r>
              <a:rPr lang="zh-CN" altLang="en-US" sz="2800" b="1" dirty="0"/>
              <a:t>赫兹实验</a:t>
            </a:r>
          </a:p>
          <a:p>
            <a:pPr>
              <a:lnSpc>
                <a:spcPct val="150000"/>
              </a:lnSpc>
            </a:pPr>
            <a:r>
              <a:rPr lang="en-US" altLang="zh-CN" sz="2800" b="1" dirty="0" smtClean="0"/>
              <a:t>(</a:t>
            </a:r>
            <a:r>
              <a:rPr lang="en-US" altLang="zh-CN" sz="2800" b="1" dirty="0"/>
              <a:t>B) </a:t>
            </a:r>
            <a:r>
              <a:rPr lang="zh-CN" altLang="en-US" sz="2800" b="1" dirty="0"/>
              <a:t>戴维逊</a:t>
            </a:r>
            <a:r>
              <a:rPr lang="en-US" altLang="zh-CN" sz="2800" b="1" dirty="0"/>
              <a:t>—</a:t>
            </a:r>
            <a:r>
              <a:rPr lang="zh-CN" altLang="en-US" sz="2800" b="1" dirty="0"/>
              <a:t>革末实验</a:t>
            </a:r>
          </a:p>
          <a:p>
            <a:pPr>
              <a:lnSpc>
                <a:spcPct val="150000"/>
              </a:lnSpc>
            </a:pPr>
            <a:r>
              <a:rPr lang="en-US" altLang="zh-CN" sz="2800" b="1" dirty="0" smtClean="0"/>
              <a:t>(</a:t>
            </a:r>
            <a:r>
              <a:rPr lang="en-US" altLang="zh-CN" sz="2800" b="1" dirty="0"/>
              <a:t>C) </a:t>
            </a:r>
            <a:r>
              <a:rPr lang="en-US" altLang="zh-CN" sz="2800" b="1" dirty="0"/>
              <a:t>G.P.</a:t>
            </a:r>
            <a:r>
              <a:rPr lang="zh-CN" altLang="en-US" sz="2800" b="1" dirty="0"/>
              <a:t>汤姆孙实验</a:t>
            </a:r>
          </a:p>
          <a:p>
            <a:pPr>
              <a:lnSpc>
                <a:spcPct val="150000"/>
              </a:lnSpc>
            </a:pPr>
            <a:r>
              <a:rPr lang="en-US" altLang="zh-CN" sz="2800" b="1" dirty="0" smtClean="0"/>
              <a:t>(</a:t>
            </a:r>
            <a:r>
              <a:rPr lang="en-US" altLang="zh-CN" sz="2800" b="1" dirty="0"/>
              <a:t>D) </a:t>
            </a:r>
            <a:r>
              <a:rPr lang="zh-CN" altLang="en-US" sz="2800" b="1" dirty="0" smtClean="0"/>
              <a:t>斯</a:t>
            </a:r>
            <a:r>
              <a:rPr lang="zh-CN" altLang="en-US" sz="2800" b="1" dirty="0"/>
              <a:t>特恩</a:t>
            </a:r>
            <a:r>
              <a:rPr lang="en-US" altLang="zh-CN" sz="2800" b="1" dirty="0" smtClean="0"/>
              <a:t>—</a:t>
            </a:r>
            <a:r>
              <a:rPr lang="zh-CN" altLang="en-US" sz="2800" b="1" dirty="0"/>
              <a:t>格</a:t>
            </a:r>
            <a:r>
              <a:rPr lang="zh-CN" altLang="en-US" sz="2800" b="1" dirty="0" smtClean="0"/>
              <a:t>拉赫</a:t>
            </a:r>
            <a:r>
              <a:rPr lang="zh-CN" altLang="en-US" sz="2800" b="1" dirty="0"/>
              <a:t>实验</a:t>
            </a:r>
          </a:p>
          <a:p>
            <a:pPr>
              <a:lnSpc>
                <a:spcPct val="150000"/>
              </a:lnSpc>
            </a:pPr>
            <a:r>
              <a:rPr lang="zh-CN" altLang="en-US" sz="2800" b="1" dirty="0"/>
              <a:t> </a:t>
            </a:r>
          </a:p>
        </p:txBody>
      </p:sp>
    </p:spTree>
    <p:extLst>
      <p:ext uri="{BB962C8B-B14F-4D97-AF65-F5344CB8AC3E}">
        <p14:creationId xmlns:p14="http://schemas.microsoft.com/office/powerpoint/2010/main" val="3896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27.</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以波长为</a:t>
            </a:r>
            <a:r>
              <a:rPr lang="en-US" altLang="zh-CN" sz="2800" b="1" dirty="0" smtClean="0">
                <a:latin typeface="Times New Roman"/>
                <a:ea typeface="+mn-ea"/>
                <a:cs typeface="Times New Roman" panose="02020603050405020304" pitchFamily="18" charset="0"/>
              </a:rPr>
              <a:t>λ=0.2</a:t>
            </a:r>
            <a:r>
              <a:rPr lang="el-GR" altLang="zh-CN" sz="2800" b="1" dirty="0" smtClean="0">
                <a:latin typeface="Times New Roman"/>
                <a:ea typeface="+mn-ea"/>
                <a:cs typeface="Times New Roman" panose="02020603050405020304" pitchFamily="18" charset="0"/>
              </a:rPr>
              <a:t>μ</a:t>
            </a:r>
            <a:r>
              <a:rPr lang="en-US" altLang="zh-CN" sz="2800" b="1" dirty="0" smtClean="0">
                <a:latin typeface="Times New Roman"/>
                <a:ea typeface="+mn-ea"/>
                <a:cs typeface="Times New Roman" panose="02020603050405020304" pitchFamily="18" charset="0"/>
              </a:rPr>
              <a:t>m</a:t>
            </a:r>
            <a:r>
              <a:rPr lang="zh-CN" altLang="en-US" sz="2800" b="1" dirty="0" smtClean="0">
                <a:latin typeface="Times New Roman"/>
                <a:ea typeface="+mn-ea"/>
                <a:cs typeface="Times New Roman" panose="02020603050405020304" pitchFamily="18" charset="0"/>
              </a:rPr>
              <a:t>的电磁波照射一铜球，铜球能放出电子。现将此铜球充电，试求：铜球的电势达到多高时不再放出电子？</a:t>
            </a:r>
            <a:r>
              <a:rPr lang="en-US" altLang="zh-CN" sz="2800" b="1" dirty="0" smtClean="0">
                <a:latin typeface="Times New Roman"/>
                <a:ea typeface="+mn-ea"/>
                <a:cs typeface="Times New Roman" panose="02020603050405020304" pitchFamily="18" charset="0"/>
              </a:rPr>
              <a:t>(</a:t>
            </a:r>
            <a:r>
              <a:rPr lang="zh-CN" altLang="en-US" sz="2800" b="1" dirty="0" smtClean="0">
                <a:latin typeface="Times New Roman"/>
                <a:ea typeface="+mn-ea"/>
                <a:cs typeface="Times New Roman" panose="02020603050405020304" pitchFamily="18" charset="0"/>
              </a:rPr>
              <a:t>铜的逸出功</a:t>
            </a:r>
            <a:r>
              <a:rPr lang="en-US" altLang="zh-CN" sz="2800" b="1" dirty="0" smtClean="0">
                <a:latin typeface="Times New Roman"/>
                <a:ea typeface="+mn-ea"/>
                <a:cs typeface="Times New Roman" panose="02020603050405020304" pitchFamily="18" charset="0"/>
              </a:rPr>
              <a:t>W=4.1eV)</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270171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28.</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在康普顿散射实验中，若入射光子的波长</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                            反冲电子的速度</a:t>
            </a:r>
            <a:r>
              <a:rPr lang="en-US" altLang="zh-CN" sz="2800" b="1" dirty="0" smtClean="0">
                <a:ea typeface="+mn-ea"/>
                <a:cs typeface="Times New Roman" panose="02020603050405020304" pitchFamily="18" charset="0"/>
              </a:rPr>
              <a:t>v=0.6c</a:t>
            </a:r>
            <a:r>
              <a:rPr lang="zh-CN" altLang="en-US" sz="2800" b="1" dirty="0" smtClean="0">
                <a:ea typeface="+mn-ea"/>
                <a:cs typeface="Times New Roman" panose="02020603050405020304" pitchFamily="18" charset="0"/>
              </a:rPr>
              <a:t>，求</a:t>
            </a:r>
            <a:endParaRPr lang="en-US" altLang="zh-CN" sz="2800" b="1" dirty="0" smtClean="0">
              <a:ea typeface="+mn-ea"/>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反冲电子的的德布罗意波长</a:t>
            </a:r>
            <a:r>
              <a:rPr lang="el-GR" altLang="zh-CN" sz="2800" b="1" i="1" dirty="0" smtClean="0">
                <a:latin typeface="Times New Roman"/>
                <a:ea typeface="+mn-ea"/>
                <a:cs typeface="Times New Roman"/>
              </a:rPr>
              <a:t>λ</a:t>
            </a:r>
            <a:r>
              <a:rPr lang="en-US" altLang="zh-CN" sz="2800" b="1" baseline="-25000" dirty="0" smtClean="0">
                <a:latin typeface="Times New Roman"/>
                <a:ea typeface="+mn-ea"/>
                <a:cs typeface="Times New Roman"/>
              </a:rPr>
              <a:t>e</a:t>
            </a:r>
          </a:p>
          <a:p>
            <a:pPr eaLnBrk="1" hangingPunct="1">
              <a:lnSpc>
                <a:spcPct val="150000"/>
              </a:lnSpc>
            </a:pP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散射光子的波长</a:t>
            </a:r>
            <a:r>
              <a:rPr lang="el-GR" altLang="zh-CN" sz="2800" b="1" i="1" dirty="0">
                <a:latin typeface="Times New Roman"/>
                <a:cs typeface="Times New Roman"/>
              </a:rPr>
              <a:t>λ</a:t>
            </a:r>
            <a:endParaRPr lang="en-US" altLang="zh-CN" sz="2800" b="1" i="1" dirty="0" smtClean="0">
              <a:ea typeface="+mn-ea"/>
              <a:cs typeface="Times New Roman" panose="02020603050405020304" pitchFamily="18" charset="0"/>
            </a:endParaRPr>
          </a:p>
          <a:p>
            <a:pPr eaLnBrk="1" hangingPunct="1">
              <a:lnSpc>
                <a:spcPct val="150000"/>
              </a:lnSpc>
            </a:pPr>
            <a:r>
              <a:rPr lang="en-US" altLang="zh-CN" sz="2800" b="1" dirty="0" smtClean="0">
                <a:ea typeface="+mn-ea"/>
                <a:cs typeface="Times New Roman" panose="02020603050405020304" pitchFamily="18" charset="0"/>
              </a:rPr>
              <a:t>(3)</a:t>
            </a:r>
            <a:r>
              <a:rPr lang="zh-CN" altLang="en-US" sz="2800" b="1" dirty="0" smtClean="0">
                <a:ea typeface="+mn-ea"/>
                <a:cs typeface="Times New Roman" panose="02020603050405020304" pitchFamily="18" charset="0"/>
              </a:rPr>
              <a:t>散射角的余弦</a:t>
            </a:r>
            <a:endParaRPr lang="en-US" altLang="zh-CN" sz="2800" b="1" dirty="0" smtClean="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33855468"/>
              </p:ext>
            </p:extLst>
          </p:nvPr>
        </p:nvGraphicFramePr>
        <p:xfrm>
          <a:off x="323528" y="980728"/>
          <a:ext cx="2259012" cy="517525"/>
        </p:xfrm>
        <a:graphic>
          <a:graphicData uri="http://schemas.openxmlformats.org/presentationml/2006/ole">
            <mc:AlternateContent xmlns:mc="http://schemas.openxmlformats.org/markup-compatibility/2006">
              <mc:Choice xmlns:v="urn:schemas-microsoft-com:vml" Requires="v">
                <p:oleObj spid="_x0000_s67595" name="Equation" r:id="rId3" imgW="1054080" imgH="241200" progId="Equation.DSMT4">
                  <p:embed/>
                </p:oleObj>
              </mc:Choice>
              <mc:Fallback>
                <p:oleObj name="Equation" r:id="rId3" imgW="1054080" imgH="241200" progId="Equation.DSMT4">
                  <p:embed/>
                  <p:pic>
                    <p:nvPicPr>
                      <p:cNvPr id="0" name="对象 1"/>
                      <p:cNvPicPr>
                        <a:picLocks noChangeAspect="1" noChangeArrowheads="1"/>
                      </p:cNvPicPr>
                      <p:nvPr/>
                    </p:nvPicPr>
                    <p:blipFill>
                      <a:blip r:embed="rId4"/>
                      <a:srcRect/>
                      <a:stretch>
                        <a:fillRect/>
                      </a:stretch>
                    </p:blipFill>
                    <p:spPr bwMode="auto">
                      <a:xfrm>
                        <a:off x="323528" y="980728"/>
                        <a:ext cx="2259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0171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197352" y="188640"/>
            <a:ext cx="86169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29.</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已知氢原子电离能是</a:t>
            </a:r>
            <a:r>
              <a:rPr lang="en-US" altLang="zh-CN" sz="2800" b="1" dirty="0" smtClean="0">
                <a:ea typeface="+mn-ea"/>
                <a:cs typeface="Times New Roman" panose="02020603050405020304" pitchFamily="18" charset="0"/>
              </a:rPr>
              <a:t>13.6eV</a:t>
            </a:r>
            <a:r>
              <a:rPr lang="zh-CN" altLang="en-US" sz="2800" b="1" dirty="0" smtClean="0">
                <a:ea typeface="+mn-ea"/>
                <a:cs typeface="Times New Roman" panose="02020603050405020304" pitchFamily="18" charset="0"/>
              </a:rPr>
              <a:t>，一个能量为</a:t>
            </a:r>
            <a:r>
              <a:rPr lang="en-US" altLang="zh-CN" sz="2800" b="1" dirty="0" smtClean="0">
                <a:ea typeface="+mn-ea"/>
                <a:cs typeface="Times New Roman" panose="02020603050405020304" pitchFamily="18" charset="0"/>
              </a:rPr>
              <a:t>13.4eV</a:t>
            </a:r>
            <a:r>
              <a:rPr lang="zh-CN" altLang="en-US" sz="2800" b="1" dirty="0" smtClean="0">
                <a:ea typeface="+mn-ea"/>
                <a:cs typeface="Times New Roman" panose="02020603050405020304" pitchFamily="18" charset="0"/>
              </a:rPr>
              <a:t>的光子被一个氢原子中的处于第一激发态的电子吸收而形成一个光电子而脱落原子核的束缚，试求</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a:t>
            </a:r>
            <a:r>
              <a:rPr lang="en-US" altLang="zh-CN" sz="2800" b="1"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）该光电子具有的动能</a:t>
            </a:r>
            <a:endParaRPr lang="en-US" altLang="zh-CN" sz="2800" b="1" dirty="0" smtClean="0">
              <a:ea typeface="+mn-ea"/>
              <a:cs typeface="Times New Roman" panose="02020603050405020304" pitchFamily="18" charset="0"/>
            </a:endParaRPr>
          </a:p>
          <a:p>
            <a:pPr eaLnBrk="1" hangingPunct="1">
              <a:lnSpc>
                <a:spcPct val="150000"/>
              </a:lnSpc>
            </a:pPr>
            <a:r>
              <a:rPr lang="zh-CN" altLang="en-US" sz="2800" b="1" dirty="0" smtClean="0">
                <a:ea typeface="+mn-ea"/>
                <a:cs typeface="Times New Roman" panose="02020603050405020304" pitchFamily="18" charset="0"/>
              </a:rPr>
              <a:t>（</a:t>
            </a:r>
            <a:r>
              <a:rPr lang="en-US" altLang="zh-CN" sz="2800" b="1" dirty="0" smtClean="0">
                <a:ea typeface="+mn-ea"/>
                <a:cs typeface="Times New Roman" panose="02020603050405020304" pitchFamily="18" charset="0"/>
              </a:rPr>
              <a:t>2</a:t>
            </a:r>
            <a:r>
              <a:rPr lang="zh-CN" altLang="en-US" sz="2800" b="1" dirty="0" smtClean="0">
                <a:ea typeface="+mn-ea"/>
                <a:cs typeface="Times New Roman" panose="02020603050405020304" pitchFamily="18" charset="0"/>
              </a:rPr>
              <a:t>）求该光电子的德布罗意波长。</a:t>
            </a:r>
            <a:endParaRPr lang="zh-CN" altLang="en-US" b="1" dirty="0">
              <a:ea typeface="+mn-ea"/>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19002901"/>
              </p:ext>
            </p:extLst>
          </p:nvPr>
        </p:nvGraphicFramePr>
        <p:xfrm>
          <a:off x="197351" y="3637535"/>
          <a:ext cx="9011945" cy="550890"/>
        </p:xfrm>
        <a:graphic>
          <a:graphicData uri="http://schemas.openxmlformats.org/presentationml/2006/ole">
            <mc:AlternateContent xmlns:mc="http://schemas.openxmlformats.org/markup-compatibility/2006">
              <mc:Choice xmlns:v="urn:schemas-microsoft-com:vml" Requires="v">
                <p:oleObj spid="_x0000_s61447" name="Equation" r:id="rId3" imgW="3949560" imgH="241200" progId="Equation.DSMT4">
                  <p:embed/>
                </p:oleObj>
              </mc:Choice>
              <mc:Fallback>
                <p:oleObj name="Equation" r:id="rId3" imgW="3949560" imgH="241200" progId="Equation.DSMT4">
                  <p:embed/>
                  <p:pic>
                    <p:nvPicPr>
                      <p:cNvPr id="0" name="对象 1"/>
                      <p:cNvPicPr>
                        <a:picLocks noChangeAspect="1" noChangeArrowheads="1"/>
                      </p:cNvPicPr>
                      <p:nvPr/>
                    </p:nvPicPr>
                    <p:blipFill>
                      <a:blip r:embed="rId4"/>
                      <a:srcRect/>
                      <a:stretch>
                        <a:fillRect/>
                      </a:stretch>
                    </p:blipFill>
                    <p:spPr bwMode="auto">
                      <a:xfrm>
                        <a:off x="197351" y="3637535"/>
                        <a:ext cx="9011945" cy="5508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0171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3.</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当绝对黑体的温度从</a:t>
            </a:r>
            <a:r>
              <a:rPr lang="en-US" altLang="zh-CN" sz="2800" b="1" dirty="0" smtClean="0">
                <a:ea typeface="+mn-ea"/>
                <a:cs typeface="Times New Roman" panose="02020603050405020304" pitchFamily="18" charset="0"/>
              </a:rPr>
              <a:t>27</a:t>
            </a:r>
            <a:r>
              <a:rPr lang="en-US" altLang="zh-CN" sz="2800" b="1" dirty="0" smtClean="0">
                <a:latin typeface="Times New Roman"/>
                <a:ea typeface="+mn-ea"/>
                <a:cs typeface="Times New Roman"/>
              </a:rPr>
              <a:t>ºC</a:t>
            </a:r>
            <a:r>
              <a:rPr lang="zh-CN" altLang="en-US" sz="2800" b="1" dirty="0" smtClean="0">
                <a:latin typeface="Times New Roman"/>
                <a:ea typeface="+mn-ea"/>
                <a:cs typeface="Times New Roman"/>
              </a:rPr>
              <a:t>升为</a:t>
            </a:r>
            <a:r>
              <a:rPr lang="en-US" altLang="zh-CN" sz="2800" b="1" dirty="0" smtClean="0">
                <a:latin typeface="Times New Roman"/>
                <a:ea typeface="+mn-ea"/>
                <a:cs typeface="Times New Roman"/>
              </a:rPr>
              <a:t>3</a:t>
            </a:r>
            <a:r>
              <a:rPr lang="en-US" altLang="zh-CN" sz="2800" b="1" dirty="0" smtClean="0">
                <a:cs typeface="Times New Roman" panose="02020603050405020304" pitchFamily="18" charset="0"/>
              </a:rPr>
              <a:t>27</a:t>
            </a:r>
            <a:r>
              <a:rPr lang="en-US" altLang="zh-CN" sz="2800" b="1" dirty="0" smtClean="0">
                <a:latin typeface="Times New Roman"/>
                <a:cs typeface="Times New Roman"/>
              </a:rPr>
              <a:t>ºC</a:t>
            </a:r>
            <a:r>
              <a:rPr lang="zh-CN" altLang="en-US" sz="2800" b="1" dirty="0" smtClean="0">
                <a:latin typeface="Times New Roman"/>
                <a:cs typeface="Times New Roman"/>
              </a:rPr>
              <a:t>时，其辐射出射度</a:t>
            </a:r>
            <a:r>
              <a:rPr lang="en-US" altLang="zh-CN" sz="2800" b="1" dirty="0" smtClean="0">
                <a:latin typeface="Times New Roman"/>
                <a:cs typeface="Times New Roman"/>
              </a:rPr>
              <a:t>M(T)</a:t>
            </a:r>
            <a:r>
              <a:rPr lang="zh-CN" altLang="en-US" sz="2800" b="1" dirty="0" smtClean="0">
                <a:latin typeface="Times New Roman"/>
                <a:cs typeface="Times New Roman"/>
              </a:rPr>
              <a:t>增加为原来的</a:t>
            </a:r>
            <a:r>
              <a:rPr lang="en-US" altLang="zh-CN" sz="2800" b="1" dirty="0" smtClean="0">
                <a:latin typeface="Times New Roman"/>
                <a:cs typeface="Times New Roman"/>
              </a:rPr>
              <a:t>_______</a:t>
            </a:r>
            <a:r>
              <a:rPr lang="zh-CN" altLang="en-US" sz="2800" b="1" dirty="0" smtClean="0">
                <a:latin typeface="Times New Roman"/>
                <a:cs typeface="Times New Roman"/>
              </a:rPr>
              <a:t>倍；峰值波长</a:t>
            </a:r>
            <a:r>
              <a:rPr lang="el-GR" altLang="zh-CN" sz="2800" b="1" dirty="0" smtClean="0">
                <a:latin typeface="Times New Roman"/>
                <a:cs typeface="Times New Roman"/>
              </a:rPr>
              <a:t>λ</a:t>
            </a:r>
            <a:r>
              <a:rPr lang="en-US" altLang="zh-CN" sz="2800" b="1" baseline="-25000" dirty="0" smtClean="0">
                <a:latin typeface="Times New Roman"/>
                <a:cs typeface="Times New Roman"/>
              </a:rPr>
              <a:t>m</a:t>
            </a:r>
            <a:r>
              <a:rPr lang="zh-CN" altLang="en-US" sz="2800" b="1" dirty="0" smtClean="0">
                <a:latin typeface="Times New Roman"/>
                <a:cs typeface="Times New Roman"/>
              </a:rPr>
              <a:t>变为原来的</a:t>
            </a:r>
            <a:r>
              <a:rPr lang="en-US" altLang="zh-CN" sz="2800" b="1" dirty="0" smtClean="0">
                <a:latin typeface="Times New Roman"/>
                <a:cs typeface="Times New Roman"/>
              </a:rPr>
              <a:t>_______</a:t>
            </a:r>
            <a:r>
              <a:rPr lang="zh-CN" altLang="en-US" sz="2800" b="1" dirty="0" smtClean="0">
                <a:latin typeface="Times New Roman"/>
                <a:cs typeface="Times New Roman"/>
              </a:rPr>
              <a:t>倍。</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27902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5536" y="476672"/>
            <a:ext cx="8291496" cy="5832648"/>
            <a:chOff x="395536" y="476672"/>
            <a:chExt cx="8291496" cy="5832648"/>
          </a:xfrm>
        </p:grpSpPr>
        <p:grpSp>
          <p:nvGrpSpPr>
            <p:cNvPr id="3" name="组合 2"/>
            <p:cNvGrpSpPr/>
            <p:nvPr/>
          </p:nvGrpSpPr>
          <p:grpSpPr>
            <a:xfrm>
              <a:off x="395536" y="476672"/>
              <a:ext cx="8291496" cy="5832648"/>
              <a:chOff x="395536" y="476672"/>
              <a:chExt cx="8291496" cy="5832648"/>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29149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67944" y="5517232"/>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100808" y="4941168"/>
              <a:ext cx="651245" cy="1222642"/>
            </a:xfrm>
            <a:prstGeom prst="rect">
              <a:avLst/>
            </a:prstGeom>
            <a:solidFill>
              <a:schemeClr val="bg1"/>
            </a:solidFill>
          </p:spPr>
          <p:txBody>
            <a:bodyPr wrap="square" rtlCol="0">
              <a:spAutoFit/>
            </a:bodyPr>
            <a:lstStyle/>
            <a:p>
              <a:pPr>
                <a:lnSpc>
                  <a:spcPct val="120000"/>
                </a:lnSpc>
              </a:pPr>
              <a:r>
                <a:rPr lang="en-US" altLang="zh-CN" sz="3200" b="1" dirty="0" smtClean="0">
                  <a:latin typeface="Times New Roman" panose="02020603050405020304" pitchFamily="18" charset="0"/>
                  <a:cs typeface="Times New Roman" panose="02020603050405020304" pitchFamily="18" charset="0"/>
                </a:rPr>
                <a:t>(A)</a:t>
              </a:r>
            </a:p>
            <a:p>
              <a:pPr>
                <a:lnSpc>
                  <a:spcPct val="120000"/>
                </a:lnSpc>
              </a:pPr>
              <a:r>
                <a:rPr lang="en-US" altLang="zh-CN" sz="3200" b="1" dirty="0" smtClean="0">
                  <a:latin typeface="Times New Roman" panose="02020603050405020304" pitchFamily="18" charset="0"/>
                  <a:cs typeface="Times New Roman" panose="02020603050405020304" pitchFamily="18" charset="0"/>
                </a:rPr>
                <a:t>(C)</a:t>
              </a:r>
            </a:p>
          </p:txBody>
        </p:sp>
        <p:sp>
          <p:nvSpPr>
            <p:cNvPr id="9" name="TextBox 8"/>
            <p:cNvSpPr txBox="1"/>
            <p:nvPr/>
          </p:nvSpPr>
          <p:spPr>
            <a:xfrm>
              <a:off x="4860032" y="4941168"/>
              <a:ext cx="651245" cy="1274195"/>
            </a:xfrm>
            <a:prstGeom prst="rect">
              <a:avLst/>
            </a:prstGeom>
            <a:solidFill>
              <a:schemeClr val="bg1"/>
            </a:solidFill>
          </p:spPr>
          <p:txBody>
            <a:bodyPr wrap="square" rtlCol="0">
              <a:spAutoFit/>
            </a:bodyPr>
            <a:lstStyle/>
            <a:p>
              <a:pPr>
                <a:lnSpc>
                  <a:spcPct val="120000"/>
                </a:lnSpc>
              </a:pPr>
              <a:r>
                <a:rPr lang="en-US" altLang="zh-CN" sz="3200" b="1" dirty="0" smtClean="0">
                  <a:latin typeface="Times New Roman" panose="02020603050405020304" pitchFamily="18" charset="0"/>
                  <a:cs typeface="Times New Roman" panose="02020603050405020304" pitchFamily="18" charset="0"/>
                </a:rPr>
                <a:t>(B)</a:t>
              </a:r>
            </a:p>
            <a:p>
              <a:pPr>
                <a:lnSpc>
                  <a:spcPct val="120000"/>
                </a:lnSpc>
              </a:pPr>
              <a:r>
                <a:rPr lang="en-US" altLang="zh-CN" sz="3200" b="1" dirty="0" smtClean="0">
                  <a:latin typeface="Times New Roman" panose="02020603050405020304" pitchFamily="18" charset="0"/>
                  <a:cs typeface="Times New Roman" panose="02020603050405020304" pitchFamily="18" charset="0"/>
                </a:rPr>
                <a:t>(D)</a:t>
              </a:r>
            </a:p>
          </p:txBody>
        </p:sp>
      </p:grpSp>
      <p:sp>
        <p:nvSpPr>
          <p:cNvPr id="10" name="TextBox 9"/>
          <p:cNvSpPr txBox="1"/>
          <p:nvPr/>
        </p:nvSpPr>
        <p:spPr>
          <a:xfrm>
            <a:off x="1040435" y="238217"/>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4.</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936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5.</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用频率为</a:t>
            </a:r>
            <a:r>
              <a:rPr lang="el-GR" altLang="zh-CN" sz="2800" b="1" dirty="0" smtClean="0">
                <a:ea typeface="+mn-ea"/>
                <a:cs typeface="Times New Roman" panose="02020603050405020304" pitchFamily="18" charset="0"/>
              </a:rPr>
              <a:t>ν</a:t>
            </a:r>
            <a:r>
              <a:rPr lang="en-US" altLang="zh-CN" sz="2800" b="1" baseline="-25000"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的单色光照射某种金属时，测得饱和电流为</a:t>
            </a:r>
            <a:r>
              <a:rPr lang="en-US" altLang="zh-CN" sz="2800" b="1" dirty="0" smtClean="0">
                <a:ea typeface="+mn-ea"/>
                <a:cs typeface="Times New Roman" panose="02020603050405020304" pitchFamily="18" charset="0"/>
              </a:rPr>
              <a:t>I</a:t>
            </a:r>
            <a:r>
              <a:rPr lang="en-US" altLang="zh-CN" sz="2800" b="1" baseline="-25000" dirty="0" smtClean="0">
                <a:ea typeface="+mn-ea"/>
                <a:cs typeface="Times New Roman" panose="02020603050405020304" pitchFamily="18" charset="0"/>
              </a:rPr>
              <a:t>1</a:t>
            </a:r>
            <a:r>
              <a:rPr lang="zh-CN" altLang="en-US" sz="2800" b="1" dirty="0" smtClean="0">
                <a:ea typeface="+mn-ea"/>
                <a:cs typeface="Times New Roman" panose="02020603050405020304" pitchFamily="18" charset="0"/>
              </a:rPr>
              <a:t>，以频率为</a:t>
            </a:r>
            <a:r>
              <a:rPr lang="el-GR" altLang="zh-CN" sz="2800" b="1" dirty="0" smtClean="0">
                <a:cs typeface="Times New Roman" panose="02020603050405020304" pitchFamily="18" charset="0"/>
              </a:rPr>
              <a:t>ν</a:t>
            </a:r>
            <a:r>
              <a:rPr lang="en-US" altLang="zh-CN" sz="2800" b="1" baseline="-25000" dirty="0" smtClean="0">
                <a:cs typeface="Times New Roman" panose="02020603050405020304" pitchFamily="18" charset="0"/>
              </a:rPr>
              <a:t>2</a:t>
            </a:r>
            <a:r>
              <a:rPr lang="zh-CN" altLang="en-US" sz="2800" b="1" dirty="0" smtClean="0">
                <a:ea typeface="+mn-ea"/>
                <a:cs typeface="Times New Roman" panose="02020603050405020304" pitchFamily="18" charset="0"/>
              </a:rPr>
              <a:t>的单色光照射该金属时，测得饱和电流</a:t>
            </a:r>
            <a:r>
              <a:rPr lang="zh-CN" altLang="en-US" sz="2800" b="1" dirty="0">
                <a:cs typeface="Times New Roman" panose="02020603050405020304" pitchFamily="18" charset="0"/>
              </a:rPr>
              <a:t>为</a:t>
            </a:r>
            <a:r>
              <a:rPr lang="en-US" altLang="zh-CN" sz="2800" b="1" dirty="0" smtClean="0">
                <a:cs typeface="Times New Roman" panose="02020603050405020304" pitchFamily="18" charset="0"/>
              </a:rPr>
              <a:t>I</a:t>
            </a:r>
            <a:r>
              <a:rPr lang="en-US" altLang="zh-CN" sz="2800" b="1" baseline="-25000" dirty="0" smtClean="0">
                <a:cs typeface="Times New Roman" panose="02020603050405020304" pitchFamily="18" charset="0"/>
              </a:rPr>
              <a:t>2</a:t>
            </a:r>
            <a:r>
              <a:rPr lang="zh-CN" altLang="en-US" sz="2800" b="1" dirty="0" smtClean="0">
                <a:cs typeface="Times New Roman" panose="02020603050405020304" pitchFamily="18" charset="0"/>
              </a:rPr>
              <a:t>，若</a:t>
            </a:r>
            <a:r>
              <a:rPr lang="en-US" altLang="zh-CN" sz="2800" b="1" dirty="0" smtClean="0">
                <a:cs typeface="Times New Roman" panose="02020603050405020304" pitchFamily="18" charset="0"/>
              </a:rPr>
              <a:t>I</a:t>
            </a:r>
            <a:r>
              <a:rPr lang="en-US" altLang="zh-CN" sz="2800" b="1" baseline="-25000" dirty="0" smtClean="0">
                <a:cs typeface="Times New Roman" panose="02020603050405020304" pitchFamily="18" charset="0"/>
              </a:rPr>
              <a:t>1</a:t>
            </a:r>
            <a:r>
              <a:rPr lang="en-US" altLang="zh-CN" sz="2800" b="1" dirty="0">
                <a:cs typeface="Times New Roman" panose="02020603050405020304" pitchFamily="18" charset="0"/>
              </a:rPr>
              <a:t>&gt;</a:t>
            </a:r>
            <a:r>
              <a:rPr lang="en-US" altLang="zh-CN" sz="2800" b="1" baseline="-25000" dirty="0" smtClean="0">
                <a:cs typeface="Times New Roman" panose="02020603050405020304" pitchFamily="18" charset="0"/>
              </a:rPr>
              <a:t> </a:t>
            </a:r>
            <a:r>
              <a:rPr lang="en-US" altLang="zh-CN" sz="2800" b="1" dirty="0">
                <a:cs typeface="Times New Roman" panose="02020603050405020304" pitchFamily="18" charset="0"/>
              </a:rPr>
              <a:t>I</a:t>
            </a:r>
            <a:r>
              <a:rPr lang="en-US" altLang="zh-CN" sz="2800" b="1" baseline="-25000" dirty="0">
                <a:cs typeface="Times New Roman" panose="02020603050405020304" pitchFamily="18" charset="0"/>
              </a:rPr>
              <a:t>2 </a:t>
            </a:r>
            <a:r>
              <a:rPr lang="zh-CN" altLang="en-US" sz="2800" b="1" dirty="0" smtClean="0">
                <a:cs typeface="Times New Roman" panose="02020603050405020304" pitchFamily="18" charset="0"/>
              </a:rPr>
              <a:t>，则</a:t>
            </a:r>
            <a:endParaRPr lang="en-US" altLang="zh-CN" sz="2800" b="1" dirty="0" smtClean="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59080204"/>
              </p:ext>
            </p:extLst>
          </p:nvPr>
        </p:nvGraphicFramePr>
        <p:xfrm>
          <a:off x="395536" y="2350946"/>
          <a:ext cx="7486486" cy="1078054"/>
        </p:xfrm>
        <a:graphic>
          <a:graphicData uri="http://schemas.openxmlformats.org/presentationml/2006/ole">
            <mc:AlternateContent xmlns:mc="http://schemas.openxmlformats.org/markup-compatibility/2006">
              <mc:Choice xmlns:v="urn:schemas-microsoft-com:vml" Requires="v">
                <p:oleObj spid="_x0000_s73733" name="Equation" r:id="rId3" imgW="3174840" imgH="457200" progId="Equation.DSMT4">
                  <p:embed/>
                </p:oleObj>
              </mc:Choice>
              <mc:Fallback>
                <p:oleObj name="Equation" r:id="rId3" imgW="3174840" imgH="457200" progId="Equation.DSMT4">
                  <p:embed/>
                  <p:pic>
                    <p:nvPicPr>
                      <p:cNvPr id="0" name=""/>
                      <p:cNvPicPr/>
                      <p:nvPr/>
                    </p:nvPicPr>
                    <p:blipFill>
                      <a:blip r:embed="rId4"/>
                      <a:stretch>
                        <a:fillRect/>
                      </a:stretch>
                    </p:blipFill>
                    <p:spPr>
                      <a:xfrm>
                        <a:off x="395536" y="2350946"/>
                        <a:ext cx="7486486" cy="1078054"/>
                      </a:xfrm>
                      <a:prstGeom prst="rect">
                        <a:avLst/>
                      </a:prstGeom>
                    </p:spPr>
                  </p:pic>
                </p:oleObj>
              </mc:Fallback>
            </mc:AlternateContent>
          </a:graphicData>
        </a:graphic>
      </p:graphicFrame>
    </p:spTree>
    <p:extLst>
      <p:ext uri="{BB962C8B-B14F-4D97-AF65-F5344CB8AC3E}">
        <p14:creationId xmlns:p14="http://schemas.microsoft.com/office/powerpoint/2010/main" val="1250685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89"/>
          <p:cNvSpPr txBox="1">
            <a:spLocks noChangeArrowheads="1"/>
          </p:cNvSpPr>
          <p:nvPr/>
        </p:nvSpPr>
        <p:spPr bwMode="auto">
          <a:xfrm>
            <a:off x="251520" y="100950"/>
            <a:ext cx="86169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a:solidFill>
                  <a:srgbClr val="CC0000"/>
                </a:solidFill>
                <a:ea typeface="+mn-ea"/>
                <a:cs typeface="Times New Roman" panose="02020603050405020304" pitchFamily="18" charset="0"/>
              </a:rPr>
              <a:t>6</a:t>
            </a:r>
            <a:r>
              <a:rPr lang="en-US" altLang="zh-CN" sz="2800" b="1" dirty="0" smtClean="0">
                <a:solidFill>
                  <a:srgbClr val="CC0000"/>
                </a:solidFill>
                <a:ea typeface="+mn-ea"/>
                <a:cs typeface="Times New Roman" panose="02020603050405020304" pitchFamily="18" charset="0"/>
              </a:rPr>
              <a:t>.</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光电效应中发射的光电子最大初动能随入射光频率</a:t>
            </a:r>
            <a:r>
              <a:rPr lang="el-GR" altLang="zh-CN" sz="2800" b="1" dirty="0" smtClean="0">
                <a:ea typeface="+mn-ea"/>
                <a:cs typeface="Times New Roman" panose="02020603050405020304" pitchFamily="18" charset="0"/>
              </a:rPr>
              <a:t>ν</a:t>
            </a:r>
            <a:r>
              <a:rPr lang="zh-CN" altLang="en-US" sz="2800" b="1" dirty="0" smtClean="0">
                <a:ea typeface="+mn-ea"/>
                <a:cs typeface="Times New Roman" panose="02020603050405020304" pitchFamily="18" charset="0"/>
              </a:rPr>
              <a:t>的变化关系如图所示，则普朗克常量等于下列各量中的哪一个？</a:t>
            </a:r>
            <a:endParaRPr lang="en-US" altLang="zh-CN" sz="2800" b="1" dirty="0" smtClean="0">
              <a:ea typeface="+mn-ea"/>
              <a:cs typeface="Times New Roman" panose="02020603050405020304" pitchFamily="18" charset="0"/>
            </a:endParaRP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OQ</a:t>
            </a: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OP</a:t>
            </a:r>
          </a:p>
          <a:p>
            <a:pPr marL="457200" indent="-457200" eaLnBrk="1" hangingPunct="1">
              <a:lnSpc>
                <a:spcPct val="150000"/>
              </a:lnSpc>
              <a:buAutoNum type="alphaUcParenBoth"/>
            </a:pPr>
            <a:r>
              <a:rPr lang="en-US" altLang="zh-CN" sz="2800" b="1" dirty="0" smtClean="0">
                <a:ea typeface="+mn-ea"/>
                <a:cs typeface="Times New Roman" panose="02020603050405020304" pitchFamily="18" charset="0"/>
              </a:rPr>
              <a:t>OP/OQ</a:t>
            </a:r>
          </a:p>
          <a:p>
            <a:pPr marL="457200" indent="-457200" eaLnBrk="1" hangingPunct="1">
              <a:lnSpc>
                <a:spcPct val="150000"/>
              </a:lnSpc>
              <a:buAutoNum type="alphaUcParenBoth"/>
            </a:pPr>
            <a:r>
              <a:rPr lang="en-US" altLang="zh-CN" sz="2800" b="1" dirty="0">
                <a:ea typeface="+mn-ea"/>
                <a:cs typeface="Times New Roman" panose="02020603050405020304" pitchFamily="18" charset="0"/>
              </a:rPr>
              <a:t>Q</a:t>
            </a:r>
            <a:r>
              <a:rPr lang="en-US" altLang="zh-CN" sz="2800" b="1" dirty="0" smtClean="0">
                <a:ea typeface="+mn-ea"/>
                <a:cs typeface="Times New Roman" panose="02020603050405020304" pitchFamily="18" charset="0"/>
              </a:rPr>
              <a:t>S/OS</a:t>
            </a:r>
            <a:endParaRPr lang="zh-CN" altLang="en-US" sz="2800" b="1" dirty="0">
              <a:ea typeface="+mn-ea"/>
              <a:cs typeface="Times New Roman" panose="02020603050405020304" pitchFamily="18" charset="0"/>
            </a:endParaRPr>
          </a:p>
        </p:txBody>
      </p:sp>
      <p:pic>
        <p:nvPicPr>
          <p:cNvPr id="72706" name="Picture 2" descr="C:\Users\liuch\Desktop\图片1_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772816"/>
            <a:ext cx="3178175" cy="267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62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1638">
            <a:off x="4064385" y="2310415"/>
            <a:ext cx="4963914" cy="374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289"/>
          <p:cNvSpPr txBox="1">
            <a:spLocks noChangeArrowheads="1"/>
          </p:cNvSpPr>
          <p:nvPr/>
        </p:nvSpPr>
        <p:spPr bwMode="auto">
          <a:xfrm>
            <a:off x="251520" y="100950"/>
            <a:ext cx="86169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dirty="0" smtClean="0">
                <a:solidFill>
                  <a:srgbClr val="CC0000"/>
                </a:solidFill>
                <a:ea typeface="+mn-ea"/>
                <a:cs typeface="Times New Roman" panose="02020603050405020304" pitchFamily="18" charset="0"/>
              </a:rPr>
              <a:t>7.</a:t>
            </a:r>
            <a:r>
              <a:rPr lang="en-US" altLang="zh-CN" sz="2800" b="1" dirty="0" smtClean="0">
                <a:solidFill>
                  <a:srgbClr val="CC0000"/>
                </a:solidFill>
                <a:ea typeface="+mn-ea"/>
                <a:cs typeface="Times New Roman" panose="02020603050405020304" pitchFamily="18" charset="0"/>
              </a:rPr>
              <a:t>  </a:t>
            </a:r>
            <a:r>
              <a:rPr lang="zh-CN" altLang="en-US" sz="2800" b="1" dirty="0" smtClean="0">
                <a:ea typeface="+mn-ea"/>
                <a:cs typeface="Times New Roman" panose="02020603050405020304" pitchFamily="18" charset="0"/>
              </a:rPr>
              <a:t>一定频率的单色光照射在某种金属上，测出其光电流的曲线如图中实线所示。然后在光强度不变的条件下增大照射光的频率，测出其光电流的曲线如图中虚线所示。满足题意的图是（设在两种频率的光照下，一个光子在金属表面均可打出一个电子）：</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399051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89"/>
          <p:cNvSpPr txBox="1">
            <a:spLocks noChangeArrowheads="1"/>
          </p:cNvSpPr>
          <p:nvPr/>
        </p:nvSpPr>
        <p:spPr bwMode="auto">
          <a:xfrm>
            <a:off x="219160" y="764704"/>
            <a:ext cx="8616950"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en-US" altLang="zh-CN" sz="2800" b="1" dirty="0" smtClean="0">
                <a:solidFill>
                  <a:srgbClr val="CC0000"/>
                </a:solidFill>
                <a:ea typeface="+mn-ea"/>
                <a:cs typeface="Times New Roman" panose="02020603050405020304" pitchFamily="18" charset="0"/>
              </a:rPr>
              <a:t>8.</a:t>
            </a:r>
            <a:r>
              <a:rPr lang="en-US" altLang="zh-CN" sz="2800" b="1" dirty="0" smtClean="0">
                <a:ea typeface="+mn-ea"/>
                <a:cs typeface="Times New Roman" panose="02020603050405020304" pitchFamily="18" charset="0"/>
              </a:rPr>
              <a:t>  </a:t>
            </a:r>
            <a:r>
              <a:rPr lang="zh-CN" altLang="en-US" sz="2800" b="1" dirty="0" smtClean="0">
                <a:ea typeface="+mn-ea"/>
                <a:cs typeface="Times New Roman" panose="02020603050405020304" pitchFamily="18" charset="0"/>
              </a:rPr>
              <a:t>在</a:t>
            </a:r>
            <a:r>
              <a:rPr lang="zh-CN" altLang="en-US" sz="2800" b="1" dirty="0" smtClean="0">
                <a:ea typeface="+mn-ea"/>
                <a:cs typeface="Times New Roman" panose="02020603050405020304" pitchFamily="18" charset="0"/>
              </a:rPr>
              <a:t>康普顿散射中，当散射光子与入射光子方向成夹角</a:t>
            </a:r>
            <a:r>
              <a:rPr lang="el-GR" altLang="zh-CN" sz="2800" b="1" dirty="0" smtClean="0">
                <a:ea typeface="+mn-ea"/>
                <a:cs typeface="Times New Roman" panose="02020603050405020304" pitchFamily="18" charset="0"/>
              </a:rPr>
              <a:t>φ</a:t>
            </a:r>
            <a:r>
              <a:rPr lang="en-US" altLang="zh-CN" sz="2800" b="1" dirty="0" smtClean="0">
                <a:ea typeface="+mn-ea"/>
                <a:cs typeface="Times New Roman" panose="02020603050405020304" pitchFamily="18" charset="0"/>
              </a:rPr>
              <a:t>=_______</a:t>
            </a:r>
            <a:r>
              <a:rPr lang="zh-CN" altLang="en-US" sz="2800" b="1" dirty="0" smtClean="0">
                <a:ea typeface="+mn-ea"/>
                <a:cs typeface="Times New Roman" panose="02020603050405020304" pitchFamily="18" charset="0"/>
              </a:rPr>
              <a:t>时，散射光子的频率小的最多；当</a:t>
            </a:r>
            <a:r>
              <a:rPr lang="el-GR" altLang="zh-CN" sz="2800" b="1" dirty="0">
                <a:cs typeface="Times New Roman" panose="02020603050405020304" pitchFamily="18" charset="0"/>
              </a:rPr>
              <a:t>φ</a:t>
            </a:r>
            <a:r>
              <a:rPr lang="en-US" altLang="zh-CN" sz="2800" b="1" dirty="0">
                <a:cs typeface="Times New Roman" panose="02020603050405020304" pitchFamily="18" charset="0"/>
              </a:rPr>
              <a:t>=_______</a:t>
            </a:r>
            <a:r>
              <a:rPr lang="zh-CN" altLang="en-US" sz="2800" b="1" dirty="0">
                <a:cs typeface="Times New Roman" panose="02020603050405020304" pitchFamily="18" charset="0"/>
              </a:rPr>
              <a:t>时</a:t>
            </a:r>
            <a:r>
              <a:rPr lang="zh-CN" altLang="en-US" sz="2800" b="1" dirty="0" smtClean="0">
                <a:cs typeface="Times New Roman" panose="02020603050405020304" pitchFamily="18" charset="0"/>
              </a:rPr>
              <a:t>，散射光子的频率与入射光子相同</a:t>
            </a:r>
            <a:endParaRPr lang="zh-CN" altLang="en-US" b="1" dirty="0">
              <a:ea typeface="+mn-ea"/>
              <a:cs typeface="Times New Roman" panose="02020603050405020304" pitchFamily="18" charset="0"/>
            </a:endParaRPr>
          </a:p>
        </p:txBody>
      </p:sp>
    </p:spTree>
    <p:extLst>
      <p:ext uri="{BB962C8B-B14F-4D97-AF65-F5344CB8AC3E}">
        <p14:creationId xmlns:p14="http://schemas.microsoft.com/office/powerpoint/2010/main" val="245077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9512" y="980727"/>
            <a:ext cx="8784976" cy="3009821"/>
            <a:chOff x="179512" y="980727"/>
            <a:chExt cx="8784976" cy="3009821"/>
          </a:xfrm>
        </p:grpSpPr>
        <p:grpSp>
          <p:nvGrpSpPr>
            <p:cNvPr id="2" name="组合 1"/>
            <p:cNvGrpSpPr/>
            <p:nvPr/>
          </p:nvGrpSpPr>
          <p:grpSpPr>
            <a:xfrm>
              <a:off x="179512" y="980727"/>
              <a:ext cx="8784976" cy="2986739"/>
              <a:chOff x="179512" y="980727"/>
              <a:chExt cx="8784976" cy="2986739"/>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7"/>
                <a:ext cx="8784976" cy="298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95936" y="245196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693728" y="2410728"/>
              <a:ext cx="651245" cy="1569660"/>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(A)</a:t>
              </a:r>
            </a:p>
            <a:p>
              <a:pPr>
                <a:lnSpc>
                  <a:spcPct val="150000"/>
                </a:lnSpc>
              </a:pPr>
              <a:r>
                <a:rPr lang="en-US" altLang="zh-CN" sz="3200" b="1" dirty="0" smtClean="0">
                  <a:latin typeface="Times New Roman" panose="02020603050405020304" pitchFamily="18" charset="0"/>
                  <a:cs typeface="Times New Roman" panose="02020603050405020304" pitchFamily="18" charset="0"/>
                </a:rPr>
                <a:t>(C)</a:t>
              </a:r>
            </a:p>
          </p:txBody>
        </p:sp>
        <p:sp>
          <p:nvSpPr>
            <p:cNvPr id="9" name="TextBox 8"/>
            <p:cNvSpPr txBox="1"/>
            <p:nvPr/>
          </p:nvSpPr>
          <p:spPr>
            <a:xfrm>
              <a:off x="4788024" y="2420888"/>
              <a:ext cx="651245" cy="1569660"/>
            </a:xfrm>
            <a:prstGeom prst="rect">
              <a:avLst/>
            </a:prstGeom>
            <a:solidFill>
              <a:schemeClr val="bg1"/>
            </a:solidFill>
          </p:spPr>
          <p:txBody>
            <a:bodyPr wrap="square" rtlCol="0">
              <a:spAutoFit/>
            </a:bodyPr>
            <a:lstStyle/>
            <a:p>
              <a:pPr>
                <a:lnSpc>
                  <a:spcPct val="150000"/>
                </a:lnSpc>
              </a:pPr>
              <a:r>
                <a:rPr lang="en-US" altLang="zh-CN" sz="3200" b="1" dirty="0" smtClean="0">
                  <a:latin typeface="Times New Roman" panose="02020603050405020304" pitchFamily="18" charset="0"/>
                  <a:cs typeface="Times New Roman" panose="02020603050405020304" pitchFamily="18" charset="0"/>
                </a:rPr>
                <a:t>(B)</a:t>
              </a:r>
            </a:p>
            <a:p>
              <a:pPr>
                <a:lnSpc>
                  <a:spcPct val="150000"/>
                </a:lnSpc>
              </a:pPr>
              <a:r>
                <a:rPr lang="en-US" altLang="zh-CN" sz="3200" b="1" dirty="0" smtClean="0">
                  <a:latin typeface="Times New Roman" panose="02020603050405020304" pitchFamily="18" charset="0"/>
                  <a:cs typeface="Times New Roman" panose="02020603050405020304" pitchFamily="18" charset="0"/>
                </a:rPr>
                <a:t>(D)</a:t>
              </a:r>
            </a:p>
          </p:txBody>
        </p:sp>
      </p:grpSp>
      <p:sp>
        <p:nvSpPr>
          <p:cNvPr id="10" name="TextBox 9"/>
          <p:cNvSpPr txBox="1"/>
          <p:nvPr/>
        </p:nvSpPr>
        <p:spPr>
          <a:xfrm>
            <a:off x="680395" y="742273"/>
            <a:ext cx="651245" cy="742511"/>
          </a:xfrm>
          <a:prstGeom prst="rect">
            <a:avLst/>
          </a:prstGeom>
          <a:solidFill>
            <a:schemeClr val="bg1"/>
          </a:solidFill>
        </p:spPr>
        <p:txBody>
          <a:bodyPr wrap="square" rtlCol="0">
            <a:spAutoFit/>
          </a:bodyPr>
          <a:lstStyle/>
          <a:p>
            <a:pPr>
              <a:lnSpc>
                <a:spcPct val="150000"/>
              </a:lnSpc>
            </a:pPr>
            <a:r>
              <a:rPr lang="en-US" altLang="zh-CN" sz="3200" b="1" dirty="0" smtClean="0">
                <a:solidFill>
                  <a:srgbClr val="C00000"/>
                </a:solidFill>
                <a:latin typeface="Times New Roman" panose="02020603050405020304" pitchFamily="18" charset="0"/>
                <a:cs typeface="Times New Roman" panose="02020603050405020304" pitchFamily="18" charset="0"/>
              </a:rPr>
              <a:t>9.</a:t>
            </a:r>
            <a:endParaRPr lang="zh-CN" alt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41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28267</TotalTime>
  <Words>1022</Words>
  <Application>Microsoft Office PowerPoint</Application>
  <PresentationFormat>全屏显示(4:3)</PresentationFormat>
  <Paragraphs>74</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2" baseType="lpstr">
      <vt:lpstr>Office 主题</vt:lpstr>
      <vt:lpstr>MathType 6.0 Equation</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liuch</dc:creator>
  <cp:lastModifiedBy>陈殿勇</cp:lastModifiedBy>
  <cp:revision>642</cp:revision>
  <dcterms:modified xsi:type="dcterms:W3CDTF">2021-01-09T07:30:14Z</dcterms:modified>
</cp:coreProperties>
</file>