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sldIdLst>
    <p:sldId id="440" r:id="rId2"/>
    <p:sldId id="418" r:id="rId3"/>
    <p:sldId id="438" r:id="rId4"/>
    <p:sldId id="422" r:id="rId5"/>
    <p:sldId id="421" r:id="rId6"/>
    <p:sldId id="419" r:id="rId7"/>
    <p:sldId id="420" r:id="rId8"/>
    <p:sldId id="434" r:id="rId9"/>
    <p:sldId id="423" r:id="rId10"/>
    <p:sldId id="441" r:id="rId11"/>
    <p:sldId id="437" r:id="rId12"/>
    <p:sldId id="424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  <a:srgbClr val="FF0066"/>
    <a:srgbClr val="6699FF"/>
    <a:srgbClr val="FFCC00"/>
    <a:srgbClr val="5F5F5F"/>
    <a:srgbClr val="FFFF00"/>
    <a:srgbClr val="00FF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99" autoAdjust="0"/>
  </p:normalViewPr>
  <p:slideViewPr>
    <p:cSldViewPr>
      <p:cViewPr>
        <p:scale>
          <a:sx n="80" d="100"/>
          <a:sy n="80" d="100"/>
        </p:scale>
        <p:origin x="-1450" y="-5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5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12" Type="http://schemas.openxmlformats.org/officeDocument/2006/relationships/image" Target="../media/image24.w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11" Type="http://schemas.openxmlformats.org/officeDocument/2006/relationships/image" Target="../media/image23.w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12" Type="http://schemas.openxmlformats.org/officeDocument/2006/relationships/image" Target="../media/image54.w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11" Type="http://schemas.openxmlformats.org/officeDocument/2006/relationships/image" Target="../media/image53.wmf"/><Relationship Id="rId5" Type="http://schemas.openxmlformats.org/officeDocument/2006/relationships/image" Target="../media/image47.emf"/><Relationship Id="rId10" Type="http://schemas.openxmlformats.org/officeDocument/2006/relationships/image" Target="../media/image52.wmf"/><Relationship Id="rId4" Type="http://schemas.openxmlformats.org/officeDocument/2006/relationships/image" Target="../media/image46.emf"/><Relationship Id="rId9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w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9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4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3.w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11" Type="http://schemas.openxmlformats.org/officeDocument/2006/relationships/image" Target="../media/image72.wmf"/><Relationship Id="rId5" Type="http://schemas.openxmlformats.org/officeDocument/2006/relationships/image" Target="../media/image68.emf"/><Relationship Id="rId10" Type="http://schemas.openxmlformats.org/officeDocument/2006/relationships/image" Target="../media/image24.wmf"/><Relationship Id="rId4" Type="http://schemas.openxmlformats.org/officeDocument/2006/relationships/image" Target="../media/image67.emf"/><Relationship Id="rId9" Type="http://schemas.openxmlformats.org/officeDocument/2006/relationships/image" Target="../media/image23.wmf"/><Relationship Id="rId14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FACF4-CAB2-4C3F-BE48-E457E089922F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0BD02-B924-4E7B-8F55-4DD0B1F9E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4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0BD02-B924-4E7B-8F55-4DD0B1F9ED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5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0BD02-B924-4E7B-8F55-4DD0B1F9ED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94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C7142-C1D1-4CB0-8187-24878CD894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95C11-D814-40A0-A0CD-4035500CC7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7AEE5-1E97-49C4-83CA-718F6B64E7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351D2-898F-4FB2-B689-1ADD886E2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931F-F52D-4C91-93DC-248559F8E6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FAE94-09B1-4CA4-88FA-A9A12A636C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465D1-242E-4EFF-ADEA-E78AD9EA8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3866A-AA67-47FC-9869-52633C4195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0939D-0B2B-43F6-8D87-1F2DA0E184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FCECA-C0E0-4E5C-AB2E-496B0D1DAD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5F820-DE46-491E-BFA3-101587C62F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pPr>
              <a:defRPr/>
            </a:pPr>
            <a:fld id="{BC1D6B50-D336-41B4-9045-2C931D751E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7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78.emf"/><Relationship Id="rId4" Type="http://schemas.openxmlformats.org/officeDocument/2006/relationships/oleObject" Target="../embeddings/oleObject7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oleObject" Target="../embeddings/oleObject78.bin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4.wmf"/><Relationship Id="rId5" Type="http://schemas.openxmlformats.org/officeDocument/2006/relationships/image" Target="../media/image85.png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81.wmf"/><Relationship Id="rId9" Type="http://schemas.openxmlformats.org/officeDocument/2006/relationships/image" Target="../media/image8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e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e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5.emf"/><Relationship Id="rId10" Type="http://schemas.openxmlformats.org/officeDocument/2006/relationships/image" Target="../media/image16.e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emf"/><Relationship Id="rId22" Type="http://schemas.openxmlformats.org/officeDocument/2006/relationships/image" Target="../media/image22.emf"/><Relationship Id="rId27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0.wmf"/><Relationship Id="rId3" Type="http://schemas.openxmlformats.org/officeDocument/2006/relationships/image" Target="../media/image31.png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9.wmf"/><Relationship Id="rId5" Type="http://schemas.openxmlformats.org/officeDocument/2006/relationships/image" Target="../media/image26.e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0.wmf"/><Relationship Id="rId3" Type="http://schemas.openxmlformats.org/officeDocument/2006/relationships/image" Target="../media/image41.png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4" Type="http://schemas.openxmlformats.org/officeDocument/2006/relationships/image" Target="../media/image42.png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7.e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51.wmf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9.e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6.emf"/><Relationship Id="rId24" Type="http://schemas.openxmlformats.org/officeDocument/2006/relationships/oleObject" Target="../embeddings/oleObject49.bin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5.e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5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2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e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8.e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1.wmf"/><Relationship Id="rId26" Type="http://schemas.openxmlformats.org/officeDocument/2006/relationships/image" Target="../media/image73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8.e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20" Type="http://schemas.openxmlformats.org/officeDocument/2006/relationships/image" Target="../media/image23.wmf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2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74.wmf"/><Relationship Id="rId10" Type="http://schemas.openxmlformats.org/officeDocument/2006/relationships/image" Target="../media/image67.e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9.e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7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197914"/>
            <a:ext cx="205105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9-8</a:t>
            </a:r>
            <a:endParaRPr lang="en-US" altLang="zh-CN" sz="3200" b="1" dirty="0">
              <a:ea typeface="楷体_GB2312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767244"/>
              </p:ext>
            </p:extLst>
          </p:nvPr>
        </p:nvGraphicFramePr>
        <p:xfrm>
          <a:off x="1064964" y="44624"/>
          <a:ext cx="307498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3" name="Equation" r:id="rId3" imgW="1346040" imgH="393480" progId="Equation.DSMT4">
                  <p:embed/>
                </p:oleObj>
              </mc:Choice>
              <mc:Fallback>
                <p:oleObj name="Equation" r:id="rId3" imgW="1346040" imgH="3934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964" y="44624"/>
                        <a:ext cx="3074988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895207"/>
            <a:ext cx="78614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求：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）振幅、频率、角频率、周期、初相；</a:t>
            </a:r>
            <a:endParaRPr lang="en-US" altLang="zh-CN" sz="2800" dirty="0" smtClean="0"/>
          </a:p>
          <a:p>
            <a:r>
              <a:rPr lang="zh-CN" altLang="en-US" sz="2800" dirty="0" smtClean="0"/>
              <a:t>        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t=2s</a:t>
            </a:r>
            <a:r>
              <a:rPr lang="zh-CN" altLang="en-US" sz="2800" dirty="0" smtClean="0"/>
              <a:t>时的位移、速度、加速度。</a:t>
            </a:r>
            <a:endParaRPr lang="zh-CN" altLang="en-US" sz="28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365915"/>
              </p:ext>
            </p:extLst>
          </p:nvPr>
        </p:nvGraphicFramePr>
        <p:xfrm>
          <a:off x="722313" y="1778000"/>
          <a:ext cx="6846887" cy="456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4" name="Equation" r:id="rId5" imgW="2997000" imgH="2019240" progId="Equation.DSMT4">
                  <p:embed/>
                </p:oleObj>
              </mc:Choice>
              <mc:Fallback>
                <p:oleObj name="Equation" r:id="rId5" imgW="2997000" imgH="20192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778000"/>
                        <a:ext cx="6846887" cy="456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3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214290"/>
            <a:ext cx="9364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9-33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91564"/>
              </p:ext>
            </p:extLst>
          </p:nvPr>
        </p:nvGraphicFramePr>
        <p:xfrm>
          <a:off x="1259632" y="620688"/>
          <a:ext cx="6251575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4" name="Equation" r:id="rId3" imgW="2705040" imgH="660240" progId="Equation.DSMT4">
                  <p:embed/>
                </p:oleObj>
              </mc:Choice>
              <mc:Fallback>
                <p:oleObj name="Equation" r:id="rId3" imgW="2705040" imgH="6602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620688"/>
                        <a:ext cx="6251575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694584"/>
              </p:ext>
            </p:extLst>
          </p:nvPr>
        </p:nvGraphicFramePr>
        <p:xfrm>
          <a:off x="1259632" y="2564904"/>
          <a:ext cx="5487988" cy="250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5" name="Equation" r:id="rId5" imgW="2374560" imgH="1117440" progId="Equation.DSMT4">
                  <p:embed/>
                </p:oleObj>
              </mc:Choice>
              <mc:Fallback>
                <p:oleObj name="Equation" r:id="rId5" imgW="2374560" imgH="11174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564904"/>
                        <a:ext cx="5487988" cy="250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35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11560" y="44624"/>
            <a:ext cx="7609656" cy="4176464"/>
            <a:chOff x="611560" y="836712"/>
            <a:chExt cx="7609656" cy="4176464"/>
          </a:xfrm>
        </p:grpSpPr>
        <p:grpSp>
          <p:nvGrpSpPr>
            <p:cNvPr id="3" name="组合 2"/>
            <p:cNvGrpSpPr/>
            <p:nvPr/>
          </p:nvGrpSpPr>
          <p:grpSpPr>
            <a:xfrm>
              <a:off x="611560" y="836712"/>
              <a:ext cx="7609656" cy="4102100"/>
              <a:chOff x="611560" y="836712"/>
              <a:chExt cx="7609656" cy="4102100"/>
            </a:xfrm>
          </p:grpSpPr>
          <p:pic>
            <p:nvPicPr>
              <p:cNvPr id="13824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560" y="836712"/>
                <a:ext cx="7609656" cy="410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矩形 1"/>
              <p:cNvSpPr/>
              <p:nvPr/>
            </p:nvSpPr>
            <p:spPr bwMode="auto">
              <a:xfrm>
                <a:off x="683568" y="836712"/>
                <a:ext cx="936104" cy="57606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 bwMode="auto">
              <a:xfrm>
                <a:off x="3068299" y="3301918"/>
                <a:ext cx="347301" cy="2880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 bwMode="auto">
              <a:xfrm>
                <a:off x="6300192" y="3293451"/>
                <a:ext cx="360040" cy="2880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2123728" y="4598062"/>
                <a:ext cx="347301" cy="2880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2894610" y="4598062"/>
                <a:ext cx="347301" cy="2880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961263" y="3060249"/>
              <a:ext cx="5613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3200" b="0" i="1" dirty="0" smtClean="0">
                  <a:latin typeface="Times New Roman"/>
                  <a:cs typeface="Times New Roman"/>
                </a:rPr>
                <a:t>φ</a:t>
              </a:r>
              <a:r>
                <a:rPr lang="en-US" altLang="zh-CN" sz="3200" b="0" baseline="-25000" dirty="0" smtClean="0">
                  <a:latin typeface="Times New Roman"/>
                  <a:cs typeface="Times New Roman"/>
                </a:rPr>
                <a:t>1</a:t>
              </a:r>
              <a:endParaRPr lang="zh-CN" altLang="en-US" sz="3200" b="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28184" y="3073946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3200" b="0" i="1" dirty="0" smtClean="0">
                  <a:latin typeface="Times New Roman"/>
                  <a:cs typeface="Times New Roman"/>
                </a:rPr>
                <a:t>φ</a:t>
              </a:r>
              <a:r>
                <a:rPr lang="en-US" altLang="zh-CN" sz="3200" b="0" baseline="-25000" dirty="0" smtClean="0">
                  <a:latin typeface="Times New Roman"/>
                  <a:cs typeface="Times New Roman"/>
                </a:rPr>
                <a:t>2</a:t>
              </a:r>
              <a:endParaRPr lang="zh-CN" altLang="en-US" sz="3200" b="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1720" y="4428401"/>
              <a:ext cx="5613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3200" b="0" i="1" dirty="0" smtClean="0">
                  <a:latin typeface="Times New Roman"/>
                  <a:cs typeface="Times New Roman"/>
                </a:rPr>
                <a:t>φ</a:t>
              </a:r>
              <a:r>
                <a:rPr lang="en-US" altLang="zh-CN" sz="3200" b="0" baseline="-25000" dirty="0" smtClean="0">
                  <a:latin typeface="Times New Roman"/>
                  <a:cs typeface="Times New Roman"/>
                </a:rPr>
                <a:t>1</a:t>
              </a:r>
              <a:endParaRPr lang="zh-CN" altLang="en-US" sz="3200" b="0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3808" y="4428401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3200" b="0" i="1" dirty="0" smtClean="0">
                  <a:latin typeface="Times New Roman"/>
                  <a:cs typeface="Times New Roman"/>
                </a:rPr>
                <a:t>φ</a:t>
              </a:r>
              <a:r>
                <a:rPr lang="en-US" altLang="zh-CN" sz="3200" b="0" baseline="-25000" dirty="0" smtClean="0">
                  <a:latin typeface="Times New Roman"/>
                  <a:cs typeface="Times New Roman"/>
                </a:rPr>
                <a:t>2</a:t>
              </a:r>
              <a:endParaRPr lang="zh-CN" altLang="en-US" sz="3200" b="0" baseline="-25000" dirty="0"/>
            </a:p>
          </p:txBody>
        </p:sp>
      </p:grp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42875" y="182116"/>
            <a:ext cx="9364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9-34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730483"/>
              </p:ext>
            </p:extLst>
          </p:nvPr>
        </p:nvGraphicFramePr>
        <p:xfrm>
          <a:off x="827584" y="4509120"/>
          <a:ext cx="3853295" cy="5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5" name="Equation" r:id="rId4" imgW="33642356" imgH="4137696" progId="Equation.3">
                  <p:embed/>
                </p:oleObj>
              </mc:Choice>
              <mc:Fallback>
                <p:oleObj name="Equation" r:id="rId4" imgW="33642356" imgH="413769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509120"/>
                        <a:ext cx="3853295" cy="519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02823"/>
              </p:ext>
            </p:extLst>
          </p:nvPr>
        </p:nvGraphicFramePr>
        <p:xfrm>
          <a:off x="857317" y="5157192"/>
          <a:ext cx="6559261" cy="5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6" name="Equation" r:id="rId6" imgW="50954852" imgH="4137696" progId="Equation.3">
                  <p:embed/>
                </p:oleObj>
              </mc:Choice>
              <mc:Fallback>
                <p:oleObj name="Equation" r:id="rId6" imgW="50954852" imgH="413769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317" y="5157192"/>
                        <a:ext cx="6559261" cy="519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971600" y="5858108"/>
            <a:ext cx="19831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3300"/>
                </a:solidFill>
              </a:rPr>
              <a:t>相对运动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2844" y="332656"/>
            <a:ext cx="9364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9-35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748701"/>
              </p:ext>
            </p:extLst>
          </p:nvPr>
        </p:nvGraphicFramePr>
        <p:xfrm>
          <a:off x="971600" y="3916708"/>
          <a:ext cx="5085248" cy="60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0" name="Equation" r:id="rId3" imgW="2400120" imgH="291960" progId="Equation.DSMT4">
                  <p:embed/>
                </p:oleObj>
              </mc:Choice>
              <mc:Fallback>
                <p:oleObj name="Equation" r:id="rId3" imgW="2400120" imgH="2919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916708"/>
                        <a:ext cx="5085248" cy="608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52" name="Picture 12" descr="C:\Users\Administrator\AppData\Roaming\Tencent\Users\2024589530\QQ\WinTemp\RichOle\]YR0`I)_FN((EUH1@6PNU_Y.png"/>
          <p:cNvPicPr>
            <a:picLocks noChangeAspect="1" noChangeArrowheads="1"/>
          </p:cNvPicPr>
          <p:nvPr/>
        </p:nvPicPr>
        <p:blipFill rotWithShape="1">
          <a:blip r:embed="rId5"/>
          <a:srcRect l="-2" r="45964"/>
          <a:stretch/>
        </p:blipFill>
        <p:spPr bwMode="auto">
          <a:xfrm>
            <a:off x="5904504" y="-27384"/>
            <a:ext cx="3204000" cy="259615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91485" y="877636"/>
            <a:ext cx="5288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如图，求（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）振动方程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）旋转矢量和相位差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）振动叠加，求合振动的运动方程</a:t>
            </a:r>
            <a:endParaRPr lang="zh-CN" altLang="en-US" dirty="0"/>
          </a:p>
        </p:txBody>
      </p:sp>
      <p:pic>
        <p:nvPicPr>
          <p:cNvPr id="10" name="Picture 12" descr="C:\Users\Administrator\AppData\Roaming\Tencent\Users\2024589530\QQ\WinTemp\RichOle\]YR0`I)_FN((EUH1@6PNU_Y.png"/>
          <p:cNvPicPr>
            <a:picLocks noChangeAspect="1" noChangeArrowheads="1"/>
          </p:cNvPicPr>
          <p:nvPr/>
        </p:nvPicPr>
        <p:blipFill rotWithShape="1">
          <a:blip r:embed="rId5"/>
          <a:srcRect l="61354" t="13149" r="5494" b="12551"/>
          <a:stretch/>
        </p:blipFill>
        <p:spPr bwMode="auto">
          <a:xfrm>
            <a:off x="6320376" y="2492896"/>
            <a:ext cx="2788128" cy="2736304"/>
          </a:xfrm>
          <a:prstGeom prst="rect">
            <a:avLst/>
          </a:prstGeom>
          <a:noFill/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59160"/>
              </p:ext>
            </p:extLst>
          </p:nvPr>
        </p:nvGraphicFramePr>
        <p:xfrm>
          <a:off x="488507" y="2204864"/>
          <a:ext cx="5811837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1" name="Equation" r:id="rId6" imgW="2514600" imgH="1028520" progId="Equation.DSMT4">
                  <p:embed/>
                </p:oleObj>
              </mc:Choice>
              <mc:Fallback>
                <p:oleObj name="Equation" r:id="rId6" imgW="2514600" imgH="102852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07" y="2204864"/>
                        <a:ext cx="5811837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54"/>
          <p:cNvSpPr>
            <a:spLocks noChangeShapeType="1"/>
          </p:cNvSpPr>
          <p:nvPr/>
        </p:nvSpPr>
        <p:spPr bwMode="auto">
          <a:xfrm flipH="1" flipV="1">
            <a:off x="7965901" y="2843411"/>
            <a:ext cx="0" cy="1076253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Line 54"/>
          <p:cNvSpPr>
            <a:spLocks noChangeShapeType="1"/>
          </p:cNvSpPr>
          <p:nvPr/>
        </p:nvSpPr>
        <p:spPr bwMode="auto">
          <a:xfrm flipV="1">
            <a:off x="7452320" y="3919664"/>
            <a:ext cx="513581" cy="917102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Line 54"/>
          <p:cNvSpPr>
            <a:spLocks noChangeShapeType="1"/>
          </p:cNvSpPr>
          <p:nvPr/>
        </p:nvSpPr>
        <p:spPr bwMode="auto">
          <a:xfrm>
            <a:off x="7452319" y="3736082"/>
            <a:ext cx="513581" cy="18358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983182"/>
              </p:ext>
            </p:extLst>
          </p:nvPr>
        </p:nvGraphicFramePr>
        <p:xfrm>
          <a:off x="970217" y="4832711"/>
          <a:ext cx="7182716" cy="90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2" name="Equation" r:id="rId8" imgW="3390840" imgH="431640" progId="Equation.DSMT4">
                  <p:embed/>
                </p:oleObj>
              </mc:Choice>
              <mc:Fallback>
                <p:oleObj name="Equation" r:id="rId8" imgW="3390840" imgH="431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217" y="4832711"/>
                        <a:ext cx="7182716" cy="900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845970"/>
              </p:ext>
            </p:extLst>
          </p:nvPr>
        </p:nvGraphicFramePr>
        <p:xfrm>
          <a:off x="971600" y="5805264"/>
          <a:ext cx="36099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3" name="Equation" r:id="rId10" imgW="1562040" imgH="393480" progId="Equation.DSMT4">
                  <p:embed/>
                </p:oleObj>
              </mc:Choice>
              <mc:Fallback>
                <p:oleObj name="Equation" r:id="rId10" imgW="156204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805264"/>
                        <a:ext cx="360997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0" y="337440"/>
            <a:ext cx="205105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9-11</a:t>
            </a:r>
            <a:endParaRPr lang="en-US" altLang="zh-CN" sz="3200" b="1" dirty="0">
              <a:ea typeface="楷体_GB2312" pitchFamily="49" charset="-122"/>
            </a:endParaRPr>
          </a:p>
        </p:txBody>
      </p:sp>
      <p:graphicFrame>
        <p:nvGraphicFramePr>
          <p:cNvPr id="573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410591"/>
              </p:ext>
            </p:extLst>
          </p:nvPr>
        </p:nvGraphicFramePr>
        <p:xfrm>
          <a:off x="611560" y="3470355"/>
          <a:ext cx="3794018" cy="5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6" name="Equation" r:id="rId4" imgW="1663560" imgH="228600" progId="Equation.DSMT4">
                  <p:embed/>
                </p:oleObj>
              </mc:Choice>
              <mc:Fallback>
                <p:oleObj name="Equation" r:id="rId4" imgW="166356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470355"/>
                        <a:ext cx="3794018" cy="517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659" name="Picture 3" descr="C:\Users\Administrator\AppData\Roaming\Tencent\Users\2024589530\QQ\WinTemp\RichOle\N0FF4J5(_B@_{XUI7E%CA[H.png"/>
          <p:cNvPicPr>
            <a:picLocks noChangeAspect="1" noChangeArrowheads="1"/>
          </p:cNvPicPr>
          <p:nvPr/>
        </p:nvPicPr>
        <p:blipFill rotWithShape="1">
          <a:blip r:embed="rId6"/>
          <a:srcRect l="10084" t="9383" r="21902" b="10025"/>
          <a:stretch/>
        </p:blipFill>
        <p:spPr bwMode="auto">
          <a:xfrm>
            <a:off x="5941971" y="261805"/>
            <a:ext cx="3166533" cy="2015067"/>
          </a:xfrm>
          <a:prstGeom prst="rect">
            <a:avLst/>
          </a:prstGeom>
          <a:noFill/>
        </p:spPr>
      </p:pic>
      <p:graphicFrame>
        <p:nvGraphicFramePr>
          <p:cNvPr id="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981005"/>
              </p:ext>
            </p:extLst>
          </p:nvPr>
        </p:nvGraphicFramePr>
        <p:xfrm>
          <a:off x="4211960" y="2318227"/>
          <a:ext cx="28209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7" name="Equation" r:id="rId7" imgW="1104840" imgH="190440" progId="Equation.DSMT4">
                  <p:embed/>
                </p:oleObj>
              </mc:Choice>
              <mc:Fallback>
                <p:oleObj name="Equation" r:id="rId7" imgW="110484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318227"/>
                        <a:ext cx="28209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8285" y="314070"/>
            <a:ext cx="62360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两</a:t>
            </a:r>
            <a:r>
              <a:rPr lang="zh-CN" altLang="en-US" sz="2800" dirty="0" smtClean="0"/>
              <a:t>个轻弹簧的劲度系数分别为</a:t>
            </a:r>
            <a:r>
              <a:rPr lang="en-US" altLang="zh-CN" sz="2800" dirty="0" smtClean="0"/>
              <a:t>k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k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r>
              <a:rPr lang="zh-CN" altLang="en-US" sz="2800" dirty="0" smtClean="0"/>
              <a:t>物体在光滑斜面上振动。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）证明其运动仍是简谐振动；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）求系统的振动频率。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948019"/>
              </p:ext>
            </p:extLst>
          </p:nvPr>
        </p:nvGraphicFramePr>
        <p:xfrm>
          <a:off x="4415356" y="3499298"/>
          <a:ext cx="927966" cy="40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8" name="Equation" r:id="rId9" imgW="406080" imgH="177480" progId="Equation.DSMT4">
                  <p:embed/>
                </p:oleObj>
              </mc:Choice>
              <mc:Fallback>
                <p:oleObj name="Equation" r:id="rId9" imgW="406080" imgH="1774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5356" y="3499298"/>
                        <a:ext cx="927966" cy="402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733814"/>
              </p:ext>
            </p:extLst>
          </p:nvPr>
        </p:nvGraphicFramePr>
        <p:xfrm>
          <a:off x="5351460" y="3595987"/>
          <a:ext cx="812511" cy="316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9" name="Equation" r:id="rId11" imgW="355320" imgH="139680" progId="Equation.DSMT4">
                  <p:embed/>
                </p:oleObj>
              </mc:Choice>
              <mc:Fallback>
                <p:oleObj name="Equation" r:id="rId11" imgW="355320" imgH="1396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0" y="3595987"/>
                        <a:ext cx="812511" cy="316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669585"/>
              </p:ext>
            </p:extLst>
          </p:nvPr>
        </p:nvGraphicFramePr>
        <p:xfrm>
          <a:off x="554038" y="4076700"/>
          <a:ext cx="20320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0" name="Equation" r:id="rId13" imgW="888840" imgH="419040" progId="Equation.DSMT4">
                  <p:embed/>
                </p:oleObj>
              </mc:Choice>
              <mc:Fallback>
                <p:oleObj name="Equation" r:id="rId13" imgW="888840" imgH="419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076700"/>
                        <a:ext cx="20320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283617"/>
              </p:ext>
            </p:extLst>
          </p:nvPr>
        </p:nvGraphicFramePr>
        <p:xfrm>
          <a:off x="539552" y="2289175"/>
          <a:ext cx="56483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1" name="Equation" r:id="rId15" imgW="2476440" imgH="457200" progId="Equation.DSMT4">
                  <p:embed/>
                </p:oleObj>
              </mc:Choice>
              <mc:Fallback>
                <p:oleObj name="Equation" r:id="rId15" imgW="2476440" imgH="457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89175"/>
                        <a:ext cx="56483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 bwMode="auto">
          <a:xfrm flipH="1">
            <a:off x="5941971" y="995380"/>
            <a:ext cx="2122760" cy="9946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316179"/>
              </p:ext>
            </p:extLst>
          </p:nvPr>
        </p:nvGraphicFramePr>
        <p:xfrm>
          <a:off x="5777267" y="1627277"/>
          <a:ext cx="329407" cy="36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2" name="Equation" r:id="rId17" imgW="126720" imgH="139680" progId="Equation.DSMT4">
                  <p:embed/>
                </p:oleObj>
              </mc:Choice>
              <mc:Fallback>
                <p:oleObj name="Equation" r:id="rId17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77267" y="1627277"/>
                        <a:ext cx="329407" cy="362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485020"/>
              </p:ext>
            </p:extLst>
          </p:nvPr>
        </p:nvGraphicFramePr>
        <p:xfrm>
          <a:off x="3347864" y="4149080"/>
          <a:ext cx="31464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3" name="Equation" r:id="rId19" imgW="1231560" imgH="419040" progId="Equation.DSMT4">
                  <p:embed/>
                </p:oleObj>
              </mc:Choice>
              <mc:Fallback>
                <p:oleObj name="Equation" r:id="rId19" imgW="1231560" imgH="4190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149080"/>
                        <a:ext cx="314642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647078"/>
              </p:ext>
            </p:extLst>
          </p:nvPr>
        </p:nvGraphicFramePr>
        <p:xfrm>
          <a:off x="755576" y="5301208"/>
          <a:ext cx="3436937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4" name="Equation" r:id="rId21" imgW="1346040" imgH="419040" progId="Equation.DSMT4">
                  <p:embed/>
                </p:oleObj>
              </mc:Choice>
              <mc:Fallback>
                <p:oleObj name="Equation" r:id="rId21" imgW="1346040" imgH="4190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301208"/>
                        <a:ext cx="3436937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188640"/>
            <a:ext cx="205105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9-16</a:t>
            </a:r>
            <a:endParaRPr lang="en-US" altLang="zh-CN" sz="3200" b="1" dirty="0"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8184" y="188640"/>
            <a:ext cx="778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某振动质点的</a:t>
            </a:r>
            <a:r>
              <a:rPr lang="en-US" altLang="zh-CN" dirty="0" smtClean="0"/>
              <a:t>x-t</a:t>
            </a:r>
            <a:r>
              <a:rPr lang="zh-CN" altLang="en-US" dirty="0" smtClean="0"/>
              <a:t>曲线如图，试求：</a:t>
            </a:r>
            <a:r>
              <a:rPr lang="en-US" altLang="zh-CN" dirty="0" smtClean="0"/>
              <a:t>(1)</a:t>
            </a:r>
            <a:r>
              <a:rPr lang="zh-CN" altLang="en-US" dirty="0" smtClean="0"/>
              <a:t>运动方程；</a:t>
            </a:r>
            <a:r>
              <a:rPr lang="en-US" altLang="zh-CN" dirty="0" smtClean="0"/>
              <a:t>(2)</a:t>
            </a:r>
            <a:r>
              <a:rPr lang="zh-CN" altLang="en-US" dirty="0" smtClean="0"/>
              <a:t>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对应的相位；</a:t>
            </a:r>
            <a:r>
              <a:rPr lang="en-US" altLang="zh-CN" dirty="0" smtClean="0"/>
              <a:t>(3)</a:t>
            </a:r>
            <a:r>
              <a:rPr lang="zh-CN" altLang="en-US" dirty="0" smtClean="0"/>
              <a:t>到达点</a:t>
            </a:r>
            <a:r>
              <a:rPr lang="en-US" altLang="zh-CN" dirty="0" smtClean="0"/>
              <a:t>P</a:t>
            </a:r>
            <a:r>
              <a:rPr lang="zh-CN" altLang="en-US" smtClean="0"/>
              <a:t>相应位置的时间。</a:t>
            </a:r>
            <a:endParaRPr lang="zh-CN" alt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287937" y="1177355"/>
            <a:ext cx="3676551" cy="2179637"/>
            <a:chOff x="480" y="562"/>
            <a:chExt cx="3586" cy="1790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960" y="960"/>
              <a:ext cx="2736" cy="1392"/>
              <a:chOff x="480" y="1200"/>
              <a:chExt cx="3600" cy="1392"/>
            </a:xfrm>
          </p:grpSpPr>
          <p:sp>
            <p:nvSpPr>
              <p:cNvPr id="16" name="Line 6"/>
              <p:cNvSpPr>
                <a:spLocks noChangeShapeType="1"/>
              </p:cNvSpPr>
              <p:nvPr/>
            </p:nvSpPr>
            <p:spPr bwMode="auto">
              <a:xfrm>
                <a:off x="528" y="1920"/>
                <a:ext cx="35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528" y="1200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528" y="18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1584" y="18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2288" y="18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2992" y="18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480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480" y="244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902" y="1374"/>
                <a:ext cx="12" cy="534"/>
              </a:xfrm>
              <a:custGeom>
                <a:avLst/>
                <a:gdLst>
                  <a:gd name="T0" fmla="*/ 0 w 12"/>
                  <a:gd name="T1" fmla="*/ 0 h 534"/>
                  <a:gd name="T2" fmla="*/ 12 w 12"/>
                  <a:gd name="T3" fmla="*/ 534 h 534"/>
                  <a:gd name="T4" fmla="*/ 0 60000 65536"/>
                  <a:gd name="T5" fmla="*/ 0 60000 65536"/>
                  <a:gd name="T6" fmla="*/ 0 w 12"/>
                  <a:gd name="T7" fmla="*/ 0 h 534"/>
                  <a:gd name="T8" fmla="*/ 12 w 12"/>
                  <a:gd name="T9" fmla="*/ 534 h 53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" h="534">
                    <a:moveTo>
                      <a:pt x="0" y="0"/>
                    </a:moveTo>
                    <a:lnTo>
                      <a:pt x="12" y="534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286" y="1920"/>
                <a:ext cx="6" cy="510"/>
              </a:xfrm>
              <a:custGeom>
                <a:avLst/>
                <a:gdLst>
                  <a:gd name="T0" fmla="*/ 0 w 6"/>
                  <a:gd name="T1" fmla="*/ 0 h 510"/>
                  <a:gd name="T2" fmla="*/ 6 w 6"/>
                  <a:gd name="T3" fmla="*/ 510 h 510"/>
                  <a:gd name="T4" fmla="*/ 0 60000 65536"/>
                  <a:gd name="T5" fmla="*/ 0 60000 65536"/>
                  <a:gd name="T6" fmla="*/ 0 w 6"/>
                  <a:gd name="T7" fmla="*/ 0 h 510"/>
                  <a:gd name="T8" fmla="*/ 6 w 6"/>
                  <a:gd name="T9" fmla="*/ 510 h 5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510">
                    <a:moveTo>
                      <a:pt x="0" y="0"/>
                    </a:moveTo>
                    <a:lnTo>
                      <a:pt x="6" y="51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3696" y="1392"/>
                <a:ext cx="0" cy="528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Freeform 23"/>
              <p:cNvSpPr>
                <a:spLocks/>
              </p:cNvSpPr>
              <p:nvPr/>
            </p:nvSpPr>
            <p:spPr bwMode="auto">
              <a:xfrm>
                <a:off x="528" y="1342"/>
                <a:ext cx="3450" cy="1100"/>
              </a:xfrm>
              <a:custGeom>
                <a:avLst/>
                <a:gdLst>
                  <a:gd name="T0" fmla="*/ 0 w 3450"/>
                  <a:gd name="T1" fmla="*/ 350 h 1100"/>
                  <a:gd name="T2" fmla="*/ 420 w 3450"/>
                  <a:gd name="T3" fmla="*/ 38 h 1100"/>
                  <a:gd name="T4" fmla="*/ 1056 w 3450"/>
                  <a:gd name="T5" fmla="*/ 578 h 1100"/>
                  <a:gd name="T6" fmla="*/ 1764 w 3450"/>
                  <a:gd name="T7" fmla="*/ 1100 h 1100"/>
                  <a:gd name="T8" fmla="*/ 2472 w 3450"/>
                  <a:gd name="T9" fmla="*/ 578 h 1100"/>
                  <a:gd name="T10" fmla="*/ 3090 w 3450"/>
                  <a:gd name="T11" fmla="*/ 56 h 1100"/>
                  <a:gd name="T12" fmla="*/ 3450 w 3450"/>
                  <a:gd name="T13" fmla="*/ 260 h 11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50"/>
                  <a:gd name="T22" fmla="*/ 0 h 1100"/>
                  <a:gd name="T23" fmla="*/ 3450 w 3450"/>
                  <a:gd name="T24" fmla="*/ 1100 h 11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50" h="1100">
                    <a:moveTo>
                      <a:pt x="0" y="350"/>
                    </a:moveTo>
                    <a:cubicBezTo>
                      <a:pt x="70" y="298"/>
                      <a:pt x="244" y="0"/>
                      <a:pt x="420" y="38"/>
                    </a:cubicBezTo>
                    <a:cubicBezTo>
                      <a:pt x="596" y="76"/>
                      <a:pt x="832" y="401"/>
                      <a:pt x="1056" y="578"/>
                    </a:cubicBezTo>
                    <a:cubicBezTo>
                      <a:pt x="1280" y="755"/>
                      <a:pt x="1528" y="1100"/>
                      <a:pt x="1764" y="1100"/>
                    </a:cubicBezTo>
                    <a:cubicBezTo>
                      <a:pt x="2000" y="1100"/>
                      <a:pt x="2251" y="752"/>
                      <a:pt x="2472" y="578"/>
                    </a:cubicBezTo>
                    <a:cubicBezTo>
                      <a:pt x="2693" y="404"/>
                      <a:pt x="2927" y="109"/>
                      <a:pt x="3090" y="56"/>
                    </a:cubicBezTo>
                    <a:cubicBezTo>
                      <a:pt x="3253" y="3"/>
                      <a:pt x="3375" y="218"/>
                      <a:pt x="3450" y="26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8" name="Object 24"/>
            <p:cNvGraphicFramePr>
              <a:graphicFrameLocks noChangeAspect="1"/>
            </p:cNvGraphicFramePr>
            <p:nvPr/>
          </p:nvGraphicFramePr>
          <p:xfrm>
            <a:off x="3714" y="1555"/>
            <a:ext cx="35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77" name="Equation" r:id="rId3" imgW="241200" imgH="177480" progId="Equation.DSMT4">
                    <p:embed/>
                  </p:oleObj>
                </mc:Choice>
                <mc:Fallback>
                  <p:oleObj name="Equation" r:id="rId3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4" y="1555"/>
                          <a:ext cx="352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5"/>
            <p:cNvGraphicFramePr>
              <a:graphicFrameLocks noChangeAspect="1"/>
            </p:cNvGraphicFramePr>
            <p:nvPr/>
          </p:nvGraphicFramePr>
          <p:xfrm>
            <a:off x="671" y="607"/>
            <a:ext cx="18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78" name="Equation" r:id="rId5" imgW="126720" imgH="139680" progId="Equation.3">
                    <p:embed/>
                  </p:oleObj>
                </mc:Choice>
                <mc:Fallback>
                  <p:oleObj name="Equation" r:id="rId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" y="607"/>
                          <a:ext cx="186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6"/>
            <p:cNvGraphicFramePr>
              <a:graphicFrameLocks noChangeAspect="1"/>
            </p:cNvGraphicFramePr>
            <p:nvPr/>
          </p:nvGraphicFramePr>
          <p:xfrm>
            <a:off x="807" y="562"/>
            <a:ext cx="37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79" name="Equation" r:id="rId7" imgW="253800" imgH="177480" progId="Equation.DSMT4">
                    <p:embed/>
                  </p:oleObj>
                </mc:Choice>
                <mc:Fallback>
                  <p:oleObj name="Equation" r:id="rId7" imgW="2538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562"/>
                          <a:ext cx="371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7"/>
            <p:cNvGraphicFramePr>
              <a:graphicFrameLocks noChangeAspect="1"/>
            </p:cNvGraphicFramePr>
            <p:nvPr/>
          </p:nvGraphicFramePr>
          <p:xfrm>
            <a:off x="625" y="1104"/>
            <a:ext cx="33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80" name="Equation" r:id="rId9" imgW="228600" imgH="177480" progId="Equation.3">
                    <p:embed/>
                  </p:oleObj>
                </mc:Choice>
                <mc:Fallback>
                  <p:oleObj name="Equation" r:id="rId9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" y="1104"/>
                          <a:ext cx="335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8"/>
            <p:cNvGraphicFramePr>
              <a:graphicFrameLocks noChangeAspect="1"/>
            </p:cNvGraphicFramePr>
            <p:nvPr/>
          </p:nvGraphicFramePr>
          <p:xfrm>
            <a:off x="480" y="1968"/>
            <a:ext cx="48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81" name="Equation" r:id="rId11" imgW="330120" imgH="177480" progId="Equation.3">
                    <p:embed/>
                  </p:oleObj>
                </mc:Choice>
                <mc:Fallback>
                  <p:oleObj name="Equation" r:id="rId11" imgW="330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968"/>
                          <a:ext cx="484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9"/>
            <p:cNvGraphicFramePr>
              <a:graphicFrameLocks noChangeAspect="1"/>
            </p:cNvGraphicFramePr>
            <p:nvPr/>
          </p:nvGraphicFramePr>
          <p:xfrm>
            <a:off x="816" y="1584"/>
            <a:ext cx="18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82" name="Equation" r:id="rId13" imgW="126720" imgH="139680" progId="Equation.3">
                    <p:embed/>
                  </p:oleObj>
                </mc:Choice>
                <mc:Fallback>
                  <p:oleObj name="Equation" r:id="rId1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584"/>
                          <a:ext cx="186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1"/>
            <p:cNvGraphicFramePr>
              <a:graphicFrameLocks noChangeAspect="1"/>
            </p:cNvGraphicFramePr>
            <p:nvPr/>
          </p:nvGraphicFramePr>
          <p:xfrm>
            <a:off x="1709" y="1687"/>
            <a:ext cx="13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83" name="Equation" r:id="rId15" imgW="126720" imgH="164880" progId="Equation.DSMT4">
                    <p:embed/>
                  </p:oleObj>
                </mc:Choice>
                <mc:Fallback>
                  <p:oleObj name="Equation" r:id="rId15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1687"/>
                          <a:ext cx="13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33"/>
            <p:cNvGraphicFramePr>
              <a:graphicFrameLocks noChangeAspect="1"/>
            </p:cNvGraphicFramePr>
            <p:nvPr/>
          </p:nvGraphicFramePr>
          <p:xfrm>
            <a:off x="669" y="1423"/>
            <a:ext cx="31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84" name="Equation" r:id="rId17" imgW="304560" imgH="177480" progId="Equation.DSMT4">
                    <p:embed/>
                  </p:oleObj>
                </mc:Choice>
                <mc:Fallback>
                  <p:oleObj name="Equation" r:id="rId17" imgW="3045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1423"/>
                          <a:ext cx="319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266957"/>
              </p:ext>
            </p:extLst>
          </p:nvPr>
        </p:nvGraphicFramePr>
        <p:xfrm>
          <a:off x="539552" y="1661989"/>
          <a:ext cx="4643438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85" name="Equation" r:id="rId19" imgW="2197080" imgH="1625400" progId="Equation.DSMT4">
                  <p:embed/>
                </p:oleObj>
              </mc:Choice>
              <mc:Fallback>
                <p:oleObj name="Equation" r:id="rId19" imgW="2197080" imgH="162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661989"/>
                        <a:ext cx="4643438" cy="360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34"/>
          <p:cNvSpPr txBox="1">
            <a:spLocks noChangeArrowheads="1"/>
          </p:cNvSpPr>
          <p:nvPr/>
        </p:nvSpPr>
        <p:spPr bwMode="auto">
          <a:xfrm>
            <a:off x="5922345" y="1372936"/>
            <a:ext cx="373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 dirty="0"/>
              <a:t>P</a:t>
            </a:r>
            <a:endParaRPr lang="zh-CN" altLang="en-US" b="1" i="1" dirty="0"/>
          </a:p>
        </p:txBody>
      </p:sp>
      <p:grpSp>
        <p:nvGrpSpPr>
          <p:cNvPr id="36" name="Group 50"/>
          <p:cNvGrpSpPr>
            <a:grpSpLocks/>
          </p:cNvGrpSpPr>
          <p:nvPr/>
        </p:nvGrpSpPr>
        <p:grpSpPr bwMode="auto">
          <a:xfrm>
            <a:off x="7558088" y="3951312"/>
            <a:ext cx="330200" cy="1752600"/>
            <a:chOff x="4630" y="2400"/>
            <a:chExt cx="208" cy="1104"/>
          </a:xfrm>
        </p:grpSpPr>
        <p:sp>
          <p:nvSpPr>
            <p:cNvPr id="37" name="Line 51"/>
            <p:cNvSpPr>
              <a:spLocks noChangeShapeType="1"/>
            </p:cNvSpPr>
            <p:nvPr/>
          </p:nvSpPr>
          <p:spPr bwMode="auto">
            <a:xfrm>
              <a:off x="4630" y="2400"/>
              <a:ext cx="0" cy="1104"/>
            </a:xfrm>
            <a:prstGeom prst="line">
              <a:avLst/>
            </a:prstGeom>
            <a:noFill/>
            <a:ln w="19050">
              <a:solidFill>
                <a:srgbClr val="9900CC"/>
              </a:solidFill>
              <a:prstDash val="sysDot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 smtClean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8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8215839"/>
                </p:ext>
              </p:extLst>
            </p:nvPr>
          </p:nvGraphicFramePr>
          <p:xfrm>
            <a:off x="4630" y="2751"/>
            <a:ext cx="20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86" name="公式" r:id="rId21" imgW="221077" imgH="586656" progId="Equation.3">
                    <p:embed/>
                  </p:oleObj>
                </mc:Choice>
                <mc:Fallback>
                  <p:oleObj name="公式" r:id="rId21" imgW="221077" imgH="58665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0" y="2751"/>
                          <a:ext cx="20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Line 54"/>
          <p:cNvSpPr>
            <a:spLocks noChangeShapeType="1"/>
          </p:cNvSpPr>
          <p:nvPr/>
        </p:nvSpPr>
        <p:spPr bwMode="auto">
          <a:xfrm>
            <a:off x="7100892" y="4853015"/>
            <a:ext cx="461835" cy="851606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grpSp>
        <p:nvGrpSpPr>
          <p:cNvPr id="46" name="Group 64"/>
          <p:cNvGrpSpPr>
            <a:grpSpLocks/>
          </p:cNvGrpSpPr>
          <p:nvPr/>
        </p:nvGrpSpPr>
        <p:grpSpPr bwMode="auto">
          <a:xfrm>
            <a:off x="5653087" y="3417912"/>
            <a:ext cx="3311525" cy="2819400"/>
            <a:chOff x="3312" y="672"/>
            <a:chExt cx="2086" cy="1776"/>
          </a:xfrm>
        </p:grpSpPr>
        <p:sp>
          <p:nvSpPr>
            <p:cNvPr id="47" name="Oval 29"/>
            <p:cNvSpPr>
              <a:spLocks noChangeArrowheads="1"/>
            </p:cNvSpPr>
            <p:nvPr/>
          </p:nvSpPr>
          <p:spPr bwMode="auto">
            <a:xfrm>
              <a:off x="3610" y="932"/>
              <a:ext cx="1254" cy="1256"/>
            </a:xfrm>
            <a:prstGeom prst="ellips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endParaRPr lang="zh-CN" altLang="en-US" sz="2800" b="1" smtClean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Line 31"/>
            <p:cNvSpPr>
              <a:spLocks noChangeShapeType="1"/>
            </p:cNvSpPr>
            <p:nvPr/>
          </p:nvSpPr>
          <p:spPr bwMode="auto">
            <a:xfrm>
              <a:off x="4215" y="67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 smtClean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49" name="Object 32"/>
            <p:cNvGraphicFramePr>
              <a:graphicFrameLocks noChangeAspect="1"/>
            </p:cNvGraphicFramePr>
            <p:nvPr/>
          </p:nvGraphicFramePr>
          <p:xfrm>
            <a:off x="5206" y="1322"/>
            <a:ext cx="19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87" name="Equation" r:id="rId23" imgW="139639" imgH="152334" progId="Equation.3">
                    <p:embed/>
                  </p:oleObj>
                </mc:Choice>
                <mc:Fallback>
                  <p:oleObj name="Equation" r:id="rId23" imgW="139639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6" y="1322"/>
                          <a:ext cx="19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35"/>
            <p:cNvGraphicFramePr>
              <a:graphicFrameLocks noChangeAspect="1"/>
            </p:cNvGraphicFramePr>
            <p:nvPr/>
          </p:nvGraphicFramePr>
          <p:xfrm>
            <a:off x="4033" y="1600"/>
            <a:ext cx="19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88" name="Equation" r:id="rId25" imgW="139639" imgH="152334" progId="Equation.3">
                    <p:embed/>
                  </p:oleObj>
                </mc:Choice>
                <mc:Fallback>
                  <p:oleObj name="Equation" r:id="rId25" imgW="139639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1600"/>
                          <a:ext cx="19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Line 58"/>
            <p:cNvSpPr>
              <a:spLocks noChangeShapeType="1"/>
            </p:cNvSpPr>
            <p:nvPr/>
          </p:nvSpPr>
          <p:spPr bwMode="auto">
            <a:xfrm>
              <a:off x="3312" y="157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 smtClean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53" name="Object 63"/>
            <p:cNvGraphicFramePr>
              <a:graphicFrameLocks noChangeAspect="1"/>
            </p:cNvGraphicFramePr>
            <p:nvPr/>
          </p:nvGraphicFramePr>
          <p:xfrm>
            <a:off x="4848" y="1568"/>
            <a:ext cx="22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89" name="Equation" r:id="rId27" imgW="152355" imgH="167616" progId="Equation.3">
                    <p:embed/>
                  </p:oleObj>
                </mc:Choice>
                <mc:Fallback>
                  <p:oleObj name="Equation" r:id="rId27" imgW="152355" imgH="1676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568"/>
                          <a:ext cx="22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7100892" y="4827612"/>
            <a:ext cx="1015995" cy="2540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smtClean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6" name="Picture 8" descr="C:\Users\Administrator\AppData\Roaming\Tencent\Users\2024589530\QQ\WinTemp\RichOle\MX{I~IBB2__196@BCLH$BW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2204864"/>
            <a:ext cx="2786082" cy="2434794"/>
          </a:xfrm>
          <a:prstGeom prst="rect">
            <a:avLst/>
          </a:prstGeom>
          <a:noFill/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1406" y="139681"/>
            <a:ext cx="42497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FF3300"/>
                </a:solidFill>
              </a:rPr>
              <a:t>9-20</a:t>
            </a:r>
            <a:endParaRPr lang="zh-CN" altLang="en-US" sz="3600" b="1" dirty="0">
              <a:solidFill>
                <a:srgbClr val="FF3300"/>
              </a:solidFill>
            </a:endParaRPr>
          </a:p>
        </p:txBody>
      </p:sp>
      <p:graphicFrame>
        <p:nvGraphicFramePr>
          <p:cNvPr id="1024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706962"/>
              </p:ext>
            </p:extLst>
          </p:nvPr>
        </p:nvGraphicFramePr>
        <p:xfrm>
          <a:off x="4283968" y="2460019"/>
          <a:ext cx="3170671" cy="916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3" name="Equation" r:id="rId4" imgW="1358640" imgH="393480" progId="Equation.DSMT4">
                  <p:embed/>
                </p:oleObj>
              </mc:Choice>
              <mc:Fallback>
                <p:oleObj name="Equation" r:id="rId4" imgW="1358640" imgH="393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460019"/>
                        <a:ext cx="3170671" cy="9164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231084"/>
              </p:ext>
            </p:extLst>
          </p:nvPr>
        </p:nvGraphicFramePr>
        <p:xfrm>
          <a:off x="2664669" y="3447976"/>
          <a:ext cx="6111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4" name="Equation" r:id="rId6" imgW="190440" imgH="241200" progId="Equation.DSMT4">
                  <p:embed/>
                </p:oleObj>
              </mc:Choice>
              <mc:Fallback>
                <p:oleObj name="Equation" r:id="rId6" imgW="19044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669" y="3447976"/>
                        <a:ext cx="611187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512918"/>
              </p:ext>
            </p:extLst>
          </p:nvPr>
        </p:nvGraphicFramePr>
        <p:xfrm>
          <a:off x="2195736" y="2420888"/>
          <a:ext cx="5365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5" name="Equation" r:id="rId8" imgW="177480" imgH="241200" progId="Equation.DSMT4">
                  <p:embed/>
                </p:oleObj>
              </mc:Choice>
              <mc:Fallback>
                <p:oleObj name="Equation" r:id="rId8" imgW="17748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20888"/>
                        <a:ext cx="536575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7624" y="260648"/>
            <a:ext cx="7436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两质点作简谐振动，同频率同振幅，</a:t>
            </a:r>
            <a:endParaRPr lang="en-US" altLang="zh-CN" dirty="0" smtClean="0"/>
          </a:p>
          <a:p>
            <a:r>
              <a:rPr lang="zh-CN" altLang="en-US" dirty="0" smtClean="0"/>
              <a:t>第一</a:t>
            </a:r>
            <a:r>
              <a:rPr lang="zh-CN" altLang="en-US" dirty="0" smtClean="0"/>
              <a:t>质点自正方向回到平衡位置时，第二个质点恰在振动正方向的端点，求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）旋转矢量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）相位差和第二质点的运动方程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05282"/>
              </p:ext>
            </p:extLst>
          </p:nvPr>
        </p:nvGraphicFramePr>
        <p:xfrm>
          <a:off x="6094487" y="207690"/>
          <a:ext cx="250257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6" name="公式" r:id="rId10" imgW="1117440" imgH="215640" progId="Equation.3">
                  <p:embed/>
                </p:oleObj>
              </mc:Choice>
              <mc:Fallback>
                <p:oleObj name="公式" r:id="rId10" imgW="11174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87" y="207690"/>
                        <a:ext cx="2502574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982753"/>
              </p:ext>
            </p:extLst>
          </p:nvPr>
        </p:nvGraphicFramePr>
        <p:xfrm>
          <a:off x="4232787" y="3420628"/>
          <a:ext cx="3662927" cy="180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7" name="Equation" r:id="rId12" imgW="1587240" imgH="787320" progId="Equation.DSMT4">
                  <p:embed/>
                </p:oleObj>
              </mc:Choice>
              <mc:Fallback>
                <p:oleObj name="Equation" r:id="rId12" imgW="1587240" imgH="7873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787" y="3420628"/>
                        <a:ext cx="3662927" cy="1808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0" y="379681"/>
            <a:ext cx="876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3300"/>
                </a:solidFill>
              </a:rPr>
              <a:t>9-5</a:t>
            </a:r>
            <a:endParaRPr lang="zh-CN" altLang="en-US" sz="3200" b="1" dirty="0">
              <a:solidFill>
                <a:srgbClr val="FF3300"/>
              </a:solidFill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785786" y="379681"/>
            <a:ext cx="81439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质点以频率</a:t>
            </a:r>
            <a:r>
              <a:rPr lang="en-US" altLang="zh-CN" sz="3200" b="1" i="1" dirty="0" smtClean="0">
                <a:cs typeface="Times New Roman" pitchFamily="18" charset="0"/>
              </a:rPr>
              <a:t>ν</a:t>
            </a:r>
            <a:r>
              <a:rPr lang="zh-CN" altLang="en-US" sz="3200" b="1" dirty="0" smtClean="0"/>
              <a:t>做简谐振动时，</a:t>
            </a:r>
            <a:r>
              <a:rPr lang="zh-CN" altLang="en-US" sz="3200" b="1" dirty="0" smtClean="0">
                <a:solidFill>
                  <a:srgbClr val="FF3300"/>
                </a:solidFill>
              </a:rPr>
              <a:t>振动</a:t>
            </a:r>
            <a:r>
              <a:rPr lang="zh-CN" altLang="en-US" sz="3200" b="1" dirty="0">
                <a:solidFill>
                  <a:srgbClr val="FF3300"/>
                </a:solidFill>
              </a:rPr>
              <a:t>动能的</a:t>
            </a:r>
            <a:r>
              <a:rPr lang="zh-CN" altLang="en-US" sz="3200" b="1" dirty="0" smtClean="0">
                <a:solidFill>
                  <a:srgbClr val="FF3300"/>
                </a:solidFill>
              </a:rPr>
              <a:t>频率</a:t>
            </a:r>
            <a:endParaRPr lang="zh-CN" altLang="en-US" sz="32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318979"/>
              </p:ext>
            </p:extLst>
          </p:nvPr>
        </p:nvGraphicFramePr>
        <p:xfrm>
          <a:off x="617458" y="967904"/>
          <a:ext cx="7528084" cy="953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2" name="Equation" r:id="rId3" imgW="3098520" imgH="393480" progId="Equation.DSMT4">
                  <p:embed/>
                </p:oleObj>
              </mc:Choice>
              <mc:Fallback>
                <p:oleObj name="Equation" r:id="rId3" imgW="3098520" imgH="393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458" y="967904"/>
                        <a:ext cx="7528084" cy="953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238"/>
          <p:cNvSpPr>
            <a:spLocks noChangeShapeType="1"/>
          </p:cNvSpPr>
          <p:nvPr/>
        </p:nvSpPr>
        <p:spPr bwMode="auto">
          <a:xfrm rot="16200000">
            <a:off x="4154815" y="516229"/>
            <a:ext cx="0" cy="4956185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graphicFrame>
        <p:nvGraphicFramePr>
          <p:cNvPr id="8" name="Object 2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773784"/>
              </p:ext>
            </p:extLst>
          </p:nvPr>
        </p:nvGraphicFramePr>
        <p:xfrm>
          <a:off x="683568" y="2411843"/>
          <a:ext cx="1062756" cy="1059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3" name="Equation" r:id="rId5" imgW="406080" imgH="406080" progId="Equation.DSMT4">
                  <p:embed/>
                </p:oleObj>
              </mc:Choice>
              <mc:Fallback>
                <p:oleObj name="Equation" r:id="rId5" imgW="406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411843"/>
                        <a:ext cx="1062756" cy="1059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62"/>
          <p:cNvGrpSpPr>
            <a:grpSpLocks/>
          </p:cNvGrpSpPr>
          <p:nvPr/>
        </p:nvGrpSpPr>
        <p:grpSpPr bwMode="auto">
          <a:xfrm>
            <a:off x="1365573" y="2236142"/>
            <a:ext cx="6014839" cy="2344986"/>
            <a:chOff x="1087" y="1382"/>
            <a:chExt cx="3426" cy="1205"/>
          </a:xfrm>
        </p:grpSpPr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V="1">
              <a:off x="1283" y="1521"/>
              <a:ext cx="1" cy="9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1284" y="2453"/>
              <a:ext cx="30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endParaRPr>
            </a:p>
          </p:txBody>
        </p:sp>
        <p:sp>
          <p:nvSpPr>
            <p:cNvPr id="12" name="Text Box 248"/>
            <p:cNvSpPr txBox="1">
              <a:spLocks noChangeArrowheads="1"/>
            </p:cNvSpPr>
            <p:nvPr/>
          </p:nvSpPr>
          <p:spPr bwMode="auto">
            <a:xfrm>
              <a:off x="4305" y="2337"/>
              <a:ext cx="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Arial" charset="0"/>
                </a:rPr>
                <a:t>t</a:t>
              </a:r>
              <a:endParaRPr kumimoji="0" lang="el-GR" altLang="zh-CN" sz="20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Arial" charset="0"/>
              </a:endParaRPr>
            </a:p>
          </p:txBody>
        </p:sp>
        <p:sp>
          <p:nvSpPr>
            <p:cNvPr id="13" name="Text Box 249"/>
            <p:cNvSpPr txBox="1">
              <a:spLocks noChangeArrowheads="1"/>
            </p:cNvSpPr>
            <p:nvPr/>
          </p:nvSpPr>
          <p:spPr bwMode="auto">
            <a:xfrm>
              <a:off x="1107" y="2337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Arial" charset="0"/>
                </a:rPr>
                <a:t>0</a:t>
              </a:r>
              <a:endParaRPr kumimoji="0" lang="el-GR" altLang="zh-CN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Arial" charset="0"/>
              </a:endParaRPr>
            </a:p>
          </p:txBody>
        </p:sp>
        <p:sp>
          <p:nvSpPr>
            <p:cNvPr id="14" name="Text Box 251"/>
            <p:cNvSpPr txBox="1">
              <a:spLocks noChangeArrowheads="1"/>
            </p:cNvSpPr>
            <p:nvPr/>
          </p:nvSpPr>
          <p:spPr bwMode="auto">
            <a:xfrm>
              <a:off x="1087" y="1382"/>
              <a:ext cx="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Arial" charset="0"/>
                </a:rPr>
                <a:t>E</a:t>
              </a:r>
              <a:endParaRPr kumimoji="0" lang="el-GR" altLang="zh-CN" sz="20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Arial" charset="0"/>
              </a:endParaRPr>
            </a:p>
          </p:txBody>
        </p:sp>
      </p:grpSp>
      <p:grpSp>
        <p:nvGrpSpPr>
          <p:cNvPr id="30" name="Group 264"/>
          <p:cNvGrpSpPr>
            <a:grpSpLocks/>
          </p:cNvGrpSpPr>
          <p:nvPr/>
        </p:nvGrpSpPr>
        <p:grpSpPr bwMode="auto">
          <a:xfrm>
            <a:off x="1697360" y="2996354"/>
            <a:ext cx="5453033" cy="1438128"/>
            <a:chOff x="1284" y="1768"/>
            <a:chExt cx="3106" cy="739"/>
          </a:xfrm>
        </p:grpSpPr>
        <p:grpSp>
          <p:nvGrpSpPr>
            <p:cNvPr id="31" name="Group 205"/>
            <p:cNvGrpSpPr>
              <a:grpSpLocks/>
            </p:cNvGrpSpPr>
            <p:nvPr/>
          </p:nvGrpSpPr>
          <p:grpSpPr bwMode="auto">
            <a:xfrm flipV="1">
              <a:off x="1284" y="1768"/>
              <a:ext cx="2819" cy="684"/>
              <a:chOff x="1137" y="2290"/>
              <a:chExt cx="2801" cy="1002"/>
            </a:xfrm>
          </p:grpSpPr>
          <p:sp>
            <p:nvSpPr>
              <p:cNvPr id="33" name="Freeform 37"/>
              <p:cNvSpPr>
                <a:spLocks/>
              </p:cNvSpPr>
              <p:nvPr/>
            </p:nvSpPr>
            <p:spPr bwMode="auto">
              <a:xfrm>
                <a:off x="1137" y="2290"/>
                <a:ext cx="280" cy="1002"/>
              </a:xfrm>
              <a:custGeom>
                <a:avLst/>
                <a:gdLst>
                  <a:gd name="T0" fmla="*/ 0 w 1816"/>
                  <a:gd name="T1" fmla="*/ 0 h 2724"/>
                  <a:gd name="T2" fmla="*/ 104 w 1816"/>
                  <a:gd name="T3" fmla="*/ 24 h 2724"/>
                  <a:gd name="T4" fmla="*/ 200 w 1816"/>
                  <a:gd name="T5" fmla="*/ 88 h 2724"/>
                  <a:gd name="T6" fmla="*/ 343 w 1816"/>
                  <a:gd name="T7" fmla="*/ 251 h 2724"/>
                  <a:gd name="T8" fmla="*/ 548 w 1816"/>
                  <a:gd name="T9" fmla="*/ 591 h 2724"/>
                  <a:gd name="T10" fmla="*/ 732 w 1816"/>
                  <a:gd name="T11" fmla="*/ 968 h 2724"/>
                  <a:gd name="T12" fmla="*/ 910 w 1816"/>
                  <a:gd name="T13" fmla="*/ 1362 h 2724"/>
                  <a:gd name="T14" fmla="*/ 1068 w 1816"/>
                  <a:gd name="T15" fmla="*/ 1720 h 2724"/>
                  <a:gd name="T16" fmla="*/ 1273 w 1816"/>
                  <a:gd name="T17" fmla="*/ 2134 h 2724"/>
                  <a:gd name="T18" fmla="*/ 1444 w 1816"/>
                  <a:gd name="T19" fmla="*/ 2424 h 2724"/>
                  <a:gd name="T20" fmla="*/ 1548 w 1816"/>
                  <a:gd name="T21" fmla="*/ 2560 h 2724"/>
                  <a:gd name="T22" fmla="*/ 1612 w 1816"/>
                  <a:gd name="T23" fmla="*/ 2628 h 2724"/>
                  <a:gd name="T24" fmla="*/ 1720 w 1816"/>
                  <a:gd name="T25" fmla="*/ 2700 h 2724"/>
                  <a:gd name="T26" fmla="*/ 1816 w 1816"/>
                  <a:gd name="T27" fmla="*/ 2724 h 2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6" h="2724">
                    <a:moveTo>
                      <a:pt x="0" y="0"/>
                    </a:moveTo>
                    <a:cubicBezTo>
                      <a:pt x="18" y="4"/>
                      <a:pt x="71" y="9"/>
                      <a:pt x="104" y="24"/>
                    </a:cubicBezTo>
                    <a:cubicBezTo>
                      <a:pt x="137" y="39"/>
                      <a:pt x="160" y="50"/>
                      <a:pt x="200" y="88"/>
                    </a:cubicBezTo>
                    <a:cubicBezTo>
                      <a:pt x="240" y="126"/>
                      <a:pt x="285" y="167"/>
                      <a:pt x="343" y="251"/>
                    </a:cubicBezTo>
                    <a:cubicBezTo>
                      <a:pt x="401" y="335"/>
                      <a:pt x="483" y="472"/>
                      <a:pt x="548" y="591"/>
                    </a:cubicBezTo>
                    <a:cubicBezTo>
                      <a:pt x="613" y="710"/>
                      <a:pt x="672" y="840"/>
                      <a:pt x="732" y="968"/>
                    </a:cubicBezTo>
                    <a:cubicBezTo>
                      <a:pt x="792" y="1096"/>
                      <a:pt x="854" y="1237"/>
                      <a:pt x="910" y="1362"/>
                    </a:cubicBezTo>
                    <a:cubicBezTo>
                      <a:pt x="966" y="1487"/>
                      <a:pt x="1008" y="1591"/>
                      <a:pt x="1068" y="1720"/>
                    </a:cubicBezTo>
                    <a:cubicBezTo>
                      <a:pt x="1128" y="1849"/>
                      <a:pt x="1210" y="2017"/>
                      <a:pt x="1273" y="2134"/>
                    </a:cubicBezTo>
                    <a:cubicBezTo>
                      <a:pt x="1336" y="2251"/>
                      <a:pt x="1398" y="2353"/>
                      <a:pt x="1444" y="2424"/>
                    </a:cubicBezTo>
                    <a:cubicBezTo>
                      <a:pt x="1490" y="2495"/>
                      <a:pt x="1520" y="2526"/>
                      <a:pt x="1548" y="2560"/>
                    </a:cubicBezTo>
                    <a:cubicBezTo>
                      <a:pt x="1576" y="2594"/>
                      <a:pt x="1583" y="2605"/>
                      <a:pt x="1612" y="2628"/>
                    </a:cubicBezTo>
                    <a:cubicBezTo>
                      <a:pt x="1641" y="2651"/>
                      <a:pt x="1686" y="2684"/>
                      <a:pt x="1720" y="2700"/>
                    </a:cubicBezTo>
                    <a:cubicBezTo>
                      <a:pt x="1754" y="2716"/>
                      <a:pt x="1796" y="2719"/>
                      <a:pt x="1816" y="2724"/>
                    </a:cubicBezTo>
                  </a:path>
                </a:pathLst>
              </a:custGeom>
              <a:noFill/>
              <a:ln w="19050" cap="flat" cmpd="sng">
                <a:solidFill>
                  <a:srgbClr val="00CC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</p:txBody>
          </p:sp>
          <p:sp>
            <p:nvSpPr>
              <p:cNvPr id="34" name="Freeform 38"/>
              <p:cNvSpPr>
                <a:spLocks/>
              </p:cNvSpPr>
              <p:nvPr/>
            </p:nvSpPr>
            <p:spPr bwMode="auto">
              <a:xfrm>
                <a:off x="1697" y="2290"/>
                <a:ext cx="280" cy="1002"/>
              </a:xfrm>
              <a:custGeom>
                <a:avLst/>
                <a:gdLst>
                  <a:gd name="T0" fmla="*/ 0 w 1816"/>
                  <a:gd name="T1" fmla="*/ 0 h 2724"/>
                  <a:gd name="T2" fmla="*/ 104 w 1816"/>
                  <a:gd name="T3" fmla="*/ 24 h 2724"/>
                  <a:gd name="T4" fmla="*/ 200 w 1816"/>
                  <a:gd name="T5" fmla="*/ 88 h 2724"/>
                  <a:gd name="T6" fmla="*/ 343 w 1816"/>
                  <a:gd name="T7" fmla="*/ 251 h 2724"/>
                  <a:gd name="T8" fmla="*/ 548 w 1816"/>
                  <a:gd name="T9" fmla="*/ 591 h 2724"/>
                  <a:gd name="T10" fmla="*/ 732 w 1816"/>
                  <a:gd name="T11" fmla="*/ 968 h 2724"/>
                  <a:gd name="T12" fmla="*/ 910 w 1816"/>
                  <a:gd name="T13" fmla="*/ 1362 h 2724"/>
                  <a:gd name="T14" fmla="*/ 1068 w 1816"/>
                  <a:gd name="T15" fmla="*/ 1720 h 2724"/>
                  <a:gd name="T16" fmla="*/ 1273 w 1816"/>
                  <a:gd name="T17" fmla="*/ 2134 h 2724"/>
                  <a:gd name="T18" fmla="*/ 1444 w 1816"/>
                  <a:gd name="T19" fmla="*/ 2424 h 2724"/>
                  <a:gd name="T20" fmla="*/ 1548 w 1816"/>
                  <a:gd name="T21" fmla="*/ 2560 h 2724"/>
                  <a:gd name="T22" fmla="*/ 1612 w 1816"/>
                  <a:gd name="T23" fmla="*/ 2628 h 2724"/>
                  <a:gd name="T24" fmla="*/ 1720 w 1816"/>
                  <a:gd name="T25" fmla="*/ 2700 h 2724"/>
                  <a:gd name="T26" fmla="*/ 1816 w 1816"/>
                  <a:gd name="T27" fmla="*/ 2724 h 2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6" h="2724">
                    <a:moveTo>
                      <a:pt x="0" y="0"/>
                    </a:moveTo>
                    <a:cubicBezTo>
                      <a:pt x="18" y="4"/>
                      <a:pt x="71" y="9"/>
                      <a:pt x="104" y="24"/>
                    </a:cubicBezTo>
                    <a:cubicBezTo>
                      <a:pt x="137" y="39"/>
                      <a:pt x="160" y="50"/>
                      <a:pt x="200" y="88"/>
                    </a:cubicBezTo>
                    <a:cubicBezTo>
                      <a:pt x="240" y="126"/>
                      <a:pt x="285" y="167"/>
                      <a:pt x="343" y="251"/>
                    </a:cubicBezTo>
                    <a:cubicBezTo>
                      <a:pt x="401" y="335"/>
                      <a:pt x="483" y="472"/>
                      <a:pt x="548" y="591"/>
                    </a:cubicBezTo>
                    <a:cubicBezTo>
                      <a:pt x="613" y="710"/>
                      <a:pt x="672" y="840"/>
                      <a:pt x="732" y="968"/>
                    </a:cubicBezTo>
                    <a:cubicBezTo>
                      <a:pt x="792" y="1096"/>
                      <a:pt x="854" y="1237"/>
                      <a:pt x="910" y="1362"/>
                    </a:cubicBezTo>
                    <a:cubicBezTo>
                      <a:pt x="966" y="1487"/>
                      <a:pt x="1008" y="1591"/>
                      <a:pt x="1068" y="1720"/>
                    </a:cubicBezTo>
                    <a:cubicBezTo>
                      <a:pt x="1128" y="1849"/>
                      <a:pt x="1210" y="2017"/>
                      <a:pt x="1273" y="2134"/>
                    </a:cubicBezTo>
                    <a:cubicBezTo>
                      <a:pt x="1336" y="2251"/>
                      <a:pt x="1398" y="2353"/>
                      <a:pt x="1444" y="2424"/>
                    </a:cubicBezTo>
                    <a:cubicBezTo>
                      <a:pt x="1490" y="2495"/>
                      <a:pt x="1520" y="2526"/>
                      <a:pt x="1548" y="2560"/>
                    </a:cubicBezTo>
                    <a:cubicBezTo>
                      <a:pt x="1576" y="2594"/>
                      <a:pt x="1583" y="2605"/>
                      <a:pt x="1612" y="2628"/>
                    </a:cubicBezTo>
                    <a:cubicBezTo>
                      <a:pt x="1641" y="2651"/>
                      <a:pt x="1686" y="2684"/>
                      <a:pt x="1720" y="2700"/>
                    </a:cubicBezTo>
                    <a:cubicBezTo>
                      <a:pt x="1754" y="2716"/>
                      <a:pt x="1796" y="2719"/>
                      <a:pt x="1816" y="2724"/>
                    </a:cubicBezTo>
                  </a:path>
                </a:pathLst>
              </a:custGeom>
              <a:noFill/>
              <a:ln w="19050" cap="flat" cmpd="sng">
                <a:solidFill>
                  <a:srgbClr val="00CC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</p:txBody>
          </p:sp>
          <p:sp>
            <p:nvSpPr>
              <p:cNvPr id="35" name="Freeform 39"/>
              <p:cNvSpPr>
                <a:spLocks/>
              </p:cNvSpPr>
              <p:nvPr/>
            </p:nvSpPr>
            <p:spPr bwMode="auto">
              <a:xfrm flipH="1">
                <a:off x="1417" y="2290"/>
                <a:ext cx="280" cy="1002"/>
              </a:xfrm>
              <a:custGeom>
                <a:avLst/>
                <a:gdLst>
                  <a:gd name="T0" fmla="*/ 0 w 1816"/>
                  <a:gd name="T1" fmla="*/ 0 h 2724"/>
                  <a:gd name="T2" fmla="*/ 104 w 1816"/>
                  <a:gd name="T3" fmla="*/ 24 h 2724"/>
                  <a:gd name="T4" fmla="*/ 200 w 1816"/>
                  <a:gd name="T5" fmla="*/ 88 h 2724"/>
                  <a:gd name="T6" fmla="*/ 343 w 1816"/>
                  <a:gd name="T7" fmla="*/ 251 h 2724"/>
                  <a:gd name="T8" fmla="*/ 548 w 1816"/>
                  <a:gd name="T9" fmla="*/ 591 h 2724"/>
                  <a:gd name="T10" fmla="*/ 732 w 1816"/>
                  <a:gd name="T11" fmla="*/ 968 h 2724"/>
                  <a:gd name="T12" fmla="*/ 910 w 1816"/>
                  <a:gd name="T13" fmla="*/ 1362 h 2724"/>
                  <a:gd name="T14" fmla="*/ 1068 w 1816"/>
                  <a:gd name="T15" fmla="*/ 1720 h 2724"/>
                  <a:gd name="T16" fmla="*/ 1273 w 1816"/>
                  <a:gd name="T17" fmla="*/ 2134 h 2724"/>
                  <a:gd name="T18" fmla="*/ 1444 w 1816"/>
                  <a:gd name="T19" fmla="*/ 2424 h 2724"/>
                  <a:gd name="T20" fmla="*/ 1548 w 1816"/>
                  <a:gd name="T21" fmla="*/ 2560 h 2724"/>
                  <a:gd name="T22" fmla="*/ 1612 w 1816"/>
                  <a:gd name="T23" fmla="*/ 2628 h 2724"/>
                  <a:gd name="T24" fmla="*/ 1720 w 1816"/>
                  <a:gd name="T25" fmla="*/ 2700 h 2724"/>
                  <a:gd name="T26" fmla="*/ 1816 w 1816"/>
                  <a:gd name="T27" fmla="*/ 2724 h 2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6" h="2724">
                    <a:moveTo>
                      <a:pt x="0" y="0"/>
                    </a:moveTo>
                    <a:cubicBezTo>
                      <a:pt x="18" y="4"/>
                      <a:pt x="71" y="9"/>
                      <a:pt x="104" y="24"/>
                    </a:cubicBezTo>
                    <a:cubicBezTo>
                      <a:pt x="137" y="39"/>
                      <a:pt x="160" y="50"/>
                      <a:pt x="200" y="88"/>
                    </a:cubicBezTo>
                    <a:cubicBezTo>
                      <a:pt x="240" y="126"/>
                      <a:pt x="285" y="167"/>
                      <a:pt x="343" y="251"/>
                    </a:cubicBezTo>
                    <a:cubicBezTo>
                      <a:pt x="401" y="335"/>
                      <a:pt x="483" y="472"/>
                      <a:pt x="548" y="591"/>
                    </a:cubicBezTo>
                    <a:cubicBezTo>
                      <a:pt x="613" y="710"/>
                      <a:pt x="672" y="840"/>
                      <a:pt x="732" y="968"/>
                    </a:cubicBezTo>
                    <a:cubicBezTo>
                      <a:pt x="792" y="1096"/>
                      <a:pt x="854" y="1237"/>
                      <a:pt x="910" y="1362"/>
                    </a:cubicBezTo>
                    <a:cubicBezTo>
                      <a:pt x="966" y="1487"/>
                      <a:pt x="1008" y="1591"/>
                      <a:pt x="1068" y="1720"/>
                    </a:cubicBezTo>
                    <a:cubicBezTo>
                      <a:pt x="1128" y="1849"/>
                      <a:pt x="1210" y="2017"/>
                      <a:pt x="1273" y="2134"/>
                    </a:cubicBezTo>
                    <a:cubicBezTo>
                      <a:pt x="1336" y="2251"/>
                      <a:pt x="1398" y="2353"/>
                      <a:pt x="1444" y="2424"/>
                    </a:cubicBezTo>
                    <a:cubicBezTo>
                      <a:pt x="1490" y="2495"/>
                      <a:pt x="1520" y="2526"/>
                      <a:pt x="1548" y="2560"/>
                    </a:cubicBezTo>
                    <a:cubicBezTo>
                      <a:pt x="1576" y="2594"/>
                      <a:pt x="1583" y="2605"/>
                      <a:pt x="1612" y="2628"/>
                    </a:cubicBezTo>
                    <a:cubicBezTo>
                      <a:pt x="1641" y="2651"/>
                      <a:pt x="1686" y="2684"/>
                      <a:pt x="1720" y="2700"/>
                    </a:cubicBezTo>
                    <a:cubicBezTo>
                      <a:pt x="1754" y="2716"/>
                      <a:pt x="1796" y="2719"/>
                      <a:pt x="1816" y="2724"/>
                    </a:cubicBezTo>
                  </a:path>
                </a:pathLst>
              </a:custGeom>
              <a:noFill/>
              <a:ln w="19050" cap="flat" cmpd="sng">
                <a:solidFill>
                  <a:srgbClr val="00CC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</p:txBody>
          </p:sp>
          <p:sp>
            <p:nvSpPr>
              <p:cNvPr id="36" name="Freeform 40"/>
              <p:cNvSpPr>
                <a:spLocks/>
              </p:cNvSpPr>
              <p:nvPr/>
            </p:nvSpPr>
            <p:spPr bwMode="auto">
              <a:xfrm>
                <a:off x="2258" y="2290"/>
                <a:ext cx="280" cy="1002"/>
              </a:xfrm>
              <a:custGeom>
                <a:avLst/>
                <a:gdLst>
                  <a:gd name="T0" fmla="*/ 0 w 1816"/>
                  <a:gd name="T1" fmla="*/ 0 h 2724"/>
                  <a:gd name="T2" fmla="*/ 104 w 1816"/>
                  <a:gd name="T3" fmla="*/ 24 h 2724"/>
                  <a:gd name="T4" fmla="*/ 200 w 1816"/>
                  <a:gd name="T5" fmla="*/ 88 h 2724"/>
                  <a:gd name="T6" fmla="*/ 343 w 1816"/>
                  <a:gd name="T7" fmla="*/ 251 h 2724"/>
                  <a:gd name="T8" fmla="*/ 548 w 1816"/>
                  <a:gd name="T9" fmla="*/ 591 h 2724"/>
                  <a:gd name="T10" fmla="*/ 732 w 1816"/>
                  <a:gd name="T11" fmla="*/ 968 h 2724"/>
                  <a:gd name="T12" fmla="*/ 910 w 1816"/>
                  <a:gd name="T13" fmla="*/ 1362 h 2724"/>
                  <a:gd name="T14" fmla="*/ 1068 w 1816"/>
                  <a:gd name="T15" fmla="*/ 1720 h 2724"/>
                  <a:gd name="T16" fmla="*/ 1273 w 1816"/>
                  <a:gd name="T17" fmla="*/ 2134 h 2724"/>
                  <a:gd name="T18" fmla="*/ 1444 w 1816"/>
                  <a:gd name="T19" fmla="*/ 2424 h 2724"/>
                  <a:gd name="T20" fmla="*/ 1548 w 1816"/>
                  <a:gd name="T21" fmla="*/ 2560 h 2724"/>
                  <a:gd name="T22" fmla="*/ 1612 w 1816"/>
                  <a:gd name="T23" fmla="*/ 2628 h 2724"/>
                  <a:gd name="T24" fmla="*/ 1720 w 1816"/>
                  <a:gd name="T25" fmla="*/ 2700 h 2724"/>
                  <a:gd name="T26" fmla="*/ 1816 w 1816"/>
                  <a:gd name="T27" fmla="*/ 2724 h 2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6" h="2724">
                    <a:moveTo>
                      <a:pt x="0" y="0"/>
                    </a:moveTo>
                    <a:cubicBezTo>
                      <a:pt x="18" y="4"/>
                      <a:pt x="71" y="9"/>
                      <a:pt x="104" y="24"/>
                    </a:cubicBezTo>
                    <a:cubicBezTo>
                      <a:pt x="137" y="39"/>
                      <a:pt x="160" y="50"/>
                      <a:pt x="200" y="88"/>
                    </a:cubicBezTo>
                    <a:cubicBezTo>
                      <a:pt x="240" y="126"/>
                      <a:pt x="285" y="167"/>
                      <a:pt x="343" y="251"/>
                    </a:cubicBezTo>
                    <a:cubicBezTo>
                      <a:pt x="401" y="335"/>
                      <a:pt x="483" y="472"/>
                      <a:pt x="548" y="591"/>
                    </a:cubicBezTo>
                    <a:cubicBezTo>
                      <a:pt x="613" y="710"/>
                      <a:pt x="672" y="840"/>
                      <a:pt x="732" y="968"/>
                    </a:cubicBezTo>
                    <a:cubicBezTo>
                      <a:pt x="792" y="1096"/>
                      <a:pt x="854" y="1237"/>
                      <a:pt x="910" y="1362"/>
                    </a:cubicBezTo>
                    <a:cubicBezTo>
                      <a:pt x="966" y="1487"/>
                      <a:pt x="1008" y="1591"/>
                      <a:pt x="1068" y="1720"/>
                    </a:cubicBezTo>
                    <a:cubicBezTo>
                      <a:pt x="1128" y="1849"/>
                      <a:pt x="1210" y="2017"/>
                      <a:pt x="1273" y="2134"/>
                    </a:cubicBezTo>
                    <a:cubicBezTo>
                      <a:pt x="1336" y="2251"/>
                      <a:pt x="1398" y="2353"/>
                      <a:pt x="1444" y="2424"/>
                    </a:cubicBezTo>
                    <a:cubicBezTo>
                      <a:pt x="1490" y="2495"/>
                      <a:pt x="1520" y="2526"/>
                      <a:pt x="1548" y="2560"/>
                    </a:cubicBezTo>
                    <a:cubicBezTo>
                      <a:pt x="1576" y="2594"/>
                      <a:pt x="1583" y="2605"/>
                      <a:pt x="1612" y="2628"/>
                    </a:cubicBezTo>
                    <a:cubicBezTo>
                      <a:pt x="1641" y="2651"/>
                      <a:pt x="1686" y="2684"/>
                      <a:pt x="1720" y="2700"/>
                    </a:cubicBezTo>
                    <a:cubicBezTo>
                      <a:pt x="1754" y="2716"/>
                      <a:pt x="1796" y="2719"/>
                      <a:pt x="1816" y="2724"/>
                    </a:cubicBezTo>
                  </a:path>
                </a:pathLst>
              </a:custGeom>
              <a:noFill/>
              <a:ln w="19050" cap="flat" cmpd="sng">
                <a:solidFill>
                  <a:srgbClr val="00CC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</p:txBody>
          </p:sp>
          <p:sp>
            <p:nvSpPr>
              <p:cNvPr id="37" name="Freeform 41"/>
              <p:cNvSpPr>
                <a:spLocks/>
              </p:cNvSpPr>
              <p:nvPr/>
            </p:nvSpPr>
            <p:spPr bwMode="auto">
              <a:xfrm flipH="1">
                <a:off x="1978" y="2290"/>
                <a:ext cx="280" cy="1002"/>
              </a:xfrm>
              <a:custGeom>
                <a:avLst/>
                <a:gdLst>
                  <a:gd name="T0" fmla="*/ 0 w 1816"/>
                  <a:gd name="T1" fmla="*/ 0 h 2724"/>
                  <a:gd name="T2" fmla="*/ 104 w 1816"/>
                  <a:gd name="T3" fmla="*/ 24 h 2724"/>
                  <a:gd name="T4" fmla="*/ 200 w 1816"/>
                  <a:gd name="T5" fmla="*/ 88 h 2724"/>
                  <a:gd name="T6" fmla="*/ 343 w 1816"/>
                  <a:gd name="T7" fmla="*/ 251 h 2724"/>
                  <a:gd name="T8" fmla="*/ 548 w 1816"/>
                  <a:gd name="T9" fmla="*/ 591 h 2724"/>
                  <a:gd name="T10" fmla="*/ 732 w 1816"/>
                  <a:gd name="T11" fmla="*/ 968 h 2724"/>
                  <a:gd name="T12" fmla="*/ 910 w 1816"/>
                  <a:gd name="T13" fmla="*/ 1362 h 2724"/>
                  <a:gd name="T14" fmla="*/ 1068 w 1816"/>
                  <a:gd name="T15" fmla="*/ 1720 h 2724"/>
                  <a:gd name="T16" fmla="*/ 1273 w 1816"/>
                  <a:gd name="T17" fmla="*/ 2134 h 2724"/>
                  <a:gd name="T18" fmla="*/ 1444 w 1816"/>
                  <a:gd name="T19" fmla="*/ 2424 h 2724"/>
                  <a:gd name="T20" fmla="*/ 1548 w 1816"/>
                  <a:gd name="T21" fmla="*/ 2560 h 2724"/>
                  <a:gd name="T22" fmla="*/ 1612 w 1816"/>
                  <a:gd name="T23" fmla="*/ 2628 h 2724"/>
                  <a:gd name="T24" fmla="*/ 1720 w 1816"/>
                  <a:gd name="T25" fmla="*/ 2700 h 2724"/>
                  <a:gd name="T26" fmla="*/ 1816 w 1816"/>
                  <a:gd name="T27" fmla="*/ 2724 h 2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6" h="2724">
                    <a:moveTo>
                      <a:pt x="0" y="0"/>
                    </a:moveTo>
                    <a:cubicBezTo>
                      <a:pt x="18" y="4"/>
                      <a:pt x="71" y="9"/>
                      <a:pt x="104" y="24"/>
                    </a:cubicBezTo>
                    <a:cubicBezTo>
                      <a:pt x="137" y="39"/>
                      <a:pt x="160" y="50"/>
                      <a:pt x="200" y="88"/>
                    </a:cubicBezTo>
                    <a:cubicBezTo>
                      <a:pt x="240" y="126"/>
                      <a:pt x="285" y="167"/>
                      <a:pt x="343" y="251"/>
                    </a:cubicBezTo>
                    <a:cubicBezTo>
                      <a:pt x="401" y="335"/>
                      <a:pt x="483" y="472"/>
                      <a:pt x="548" y="591"/>
                    </a:cubicBezTo>
                    <a:cubicBezTo>
                      <a:pt x="613" y="710"/>
                      <a:pt x="672" y="840"/>
                      <a:pt x="732" y="968"/>
                    </a:cubicBezTo>
                    <a:cubicBezTo>
                      <a:pt x="792" y="1096"/>
                      <a:pt x="854" y="1237"/>
                      <a:pt x="910" y="1362"/>
                    </a:cubicBezTo>
                    <a:cubicBezTo>
                      <a:pt x="966" y="1487"/>
                      <a:pt x="1008" y="1591"/>
                      <a:pt x="1068" y="1720"/>
                    </a:cubicBezTo>
                    <a:cubicBezTo>
                      <a:pt x="1128" y="1849"/>
                      <a:pt x="1210" y="2017"/>
                      <a:pt x="1273" y="2134"/>
                    </a:cubicBezTo>
                    <a:cubicBezTo>
                      <a:pt x="1336" y="2251"/>
                      <a:pt x="1398" y="2353"/>
                      <a:pt x="1444" y="2424"/>
                    </a:cubicBezTo>
                    <a:cubicBezTo>
                      <a:pt x="1490" y="2495"/>
                      <a:pt x="1520" y="2526"/>
                      <a:pt x="1548" y="2560"/>
                    </a:cubicBezTo>
                    <a:cubicBezTo>
                      <a:pt x="1576" y="2594"/>
                      <a:pt x="1583" y="2605"/>
                      <a:pt x="1612" y="2628"/>
                    </a:cubicBezTo>
                    <a:cubicBezTo>
                      <a:pt x="1641" y="2651"/>
                      <a:pt x="1686" y="2684"/>
                      <a:pt x="1720" y="2700"/>
                    </a:cubicBezTo>
                    <a:cubicBezTo>
                      <a:pt x="1754" y="2716"/>
                      <a:pt x="1796" y="2719"/>
                      <a:pt x="1816" y="2724"/>
                    </a:cubicBezTo>
                  </a:path>
                </a:pathLst>
              </a:custGeom>
              <a:noFill/>
              <a:ln w="19050" cap="flat" cmpd="sng">
                <a:solidFill>
                  <a:srgbClr val="00CC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</p:txBody>
          </p:sp>
          <p:sp>
            <p:nvSpPr>
              <p:cNvPr id="38" name="Freeform 42"/>
              <p:cNvSpPr>
                <a:spLocks/>
              </p:cNvSpPr>
              <p:nvPr/>
            </p:nvSpPr>
            <p:spPr bwMode="auto">
              <a:xfrm>
                <a:off x="2818" y="2290"/>
                <a:ext cx="280" cy="1002"/>
              </a:xfrm>
              <a:custGeom>
                <a:avLst/>
                <a:gdLst>
                  <a:gd name="T0" fmla="*/ 0 w 1816"/>
                  <a:gd name="T1" fmla="*/ 0 h 2724"/>
                  <a:gd name="T2" fmla="*/ 104 w 1816"/>
                  <a:gd name="T3" fmla="*/ 24 h 2724"/>
                  <a:gd name="T4" fmla="*/ 200 w 1816"/>
                  <a:gd name="T5" fmla="*/ 88 h 2724"/>
                  <a:gd name="T6" fmla="*/ 343 w 1816"/>
                  <a:gd name="T7" fmla="*/ 251 h 2724"/>
                  <a:gd name="T8" fmla="*/ 548 w 1816"/>
                  <a:gd name="T9" fmla="*/ 591 h 2724"/>
                  <a:gd name="T10" fmla="*/ 732 w 1816"/>
                  <a:gd name="T11" fmla="*/ 968 h 2724"/>
                  <a:gd name="T12" fmla="*/ 910 w 1816"/>
                  <a:gd name="T13" fmla="*/ 1362 h 2724"/>
                  <a:gd name="T14" fmla="*/ 1068 w 1816"/>
                  <a:gd name="T15" fmla="*/ 1720 h 2724"/>
                  <a:gd name="T16" fmla="*/ 1273 w 1816"/>
                  <a:gd name="T17" fmla="*/ 2134 h 2724"/>
                  <a:gd name="T18" fmla="*/ 1444 w 1816"/>
                  <a:gd name="T19" fmla="*/ 2424 h 2724"/>
                  <a:gd name="T20" fmla="*/ 1548 w 1816"/>
                  <a:gd name="T21" fmla="*/ 2560 h 2724"/>
                  <a:gd name="T22" fmla="*/ 1612 w 1816"/>
                  <a:gd name="T23" fmla="*/ 2628 h 2724"/>
                  <a:gd name="T24" fmla="*/ 1720 w 1816"/>
                  <a:gd name="T25" fmla="*/ 2700 h 2724"/>
                  <a:gd name="T26" fmla="*/ 1816 w 1816"/>
                  <a:gd name="T27" fmla="*/ 2724 h 2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6" h="2724">
                    <a:moveTo>
                      <a:pt x="0" y="0"/>
                    </a:moveTo>
                    <a:cubicBezTo>
                      <a:pt x="18" y="4"/>
                      <a:pt x="71" y="9"/>
                      <a:pt x="104" y="24"/>
                    </a:cubicBezTo>
                    <a:cubicBezTo>
                      <a:pt x="137" y="39"/>
                      <a:pt x="160" y="50"/>
                      <a:pt x="200" y="88"/>
                    </a:cubicBezTo>
                    <a:cubicBezTo>
                      <a:pt x="240" y="126"/>
                      <a:pt x="285" y="167"/>
                      <a:pt x="343" y="251"/>
                    </a:cubicBezTo>
                    <a:cubicBezTo>
                      <a:pt x="401" y="335"/>
                      <a:pt x="483" y="472"/>
                      <a:pt x="548" y="591"/>
                    </a:cubicBezTo>
                    <a:cubicBezTo>
                      <a:pt x="613" y="710"/>
                      <a:pt x="672" y="840"/>
                      <a:pt x="732" y="968"/>
                    </a:cubicBezTo>
                    <a:cubicBezTo>
                      <a:pt x="792" y="1096"/>
                      <a:pt x="854" y="1237"/>
                      <a:pt x="910" y="1362"/>
                    </a:cubicBezTo>
                    <a:cubicBezTo>
                      <a:pt x="966" y="1487"/>
                      <a:pt x="1008" y="1591"/>
                      <a:pt x="1068" y="1720"/>
                    </a:cubicBezTo>
                    <a:cubicBezTo>
                      <a:pt x="1128" y="1849"/>
                      <a:pt x="1210" y="2017"/>
                      <a:pt x="1273" y="2134"/>
                    </a:cubicBezTo>
                    <a:cubicBezTo>
                      <a:pt x="1336" y="2251"/>
                      <a:pt x="1398" y="2353"/>
                      <a:pt x="1444" y="2424"/>
                    </a:cubicBezTo>
                    <a:cubicBezTo>
                      <a:pt x="1490" y="2495"/>
                      <a:pt x="1520" y="2526"/>
                      <a:pt x="1548" y="2560"/>
                    </a:cubicBezTo>
                    <a:cubicBezTo>
                      <a:pt x="1576" y="2594"/>
                      <a:pt x="1583" y="2605"/>
                      <a:pt x="1612" y="2628"/>
                    </a:cubicBezTo>
                    <a:cubicBezTo>
                      <a:pt x="1641" y="2651"/>
                      <a:pt x="1686" y="2684"/>
                      <a:pt x="1720" y="2700"/>
                    </a:cubicBezTo>
                    <a:cubicBezTo>
                      <a:pt x="1754" y="2716"/>
                      <a:pt x="1796" y="2719"/>
                      <a:pt x="1816" y="2724"/>
                    </a:cubicBezTo>
                  </a:path>
                </a:pathLst>
              </a:custGeom>
              <a:noFill/>
              <a:ln w="19050" cap="flat" cmpd="sng">
                <a:solidFill>
                  <a:srgbClr val="00CC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</p:txBody>
          </p:sp>
          <p:sp>
            <p:nvSpPr>
              <p:cNvPr id="39" name="Freeform 43"/>
              <p:cNvSpPr>
                <a:spLocks/>
              </p:cNvSpPr>
              <p:nvPr/>
            </p:nvSpPr>
            <p:spPr bwMode="auto">
              <a:xfrm flipH="1">
                <a:off x="2538" y="2290"/>
                <a:ext cx="280" cy="1002"/>
              </a:xfrm>
              <a:custGeom>
                <a:avLst/>
                <a:gdLst>
                  <a:gd name="T0" fmla="*/ 0 w 1816"/>
                  <a:gd name="T1" fmla="*/ 0 h 2724"/>
                  <a:gd name="T2" fmla="*/ 104 w 1816"/>
                  <a:gd name="T3" fmla="*/ 24 h 2724"/>
                  <a:gd name="T4" fmla="*/ 200 w 1816"/>
                  <a:gd name="T5" fmla="*/ 88 h 2724"/>
                  <a:gd name="T6" fmla="*/ 343 w 1816"/>
                  <a:gd name="T7" fmla="*/ 251 h 2724"/>
                  <a:gd name="T8" fmla="*/ 548 w 1816"/>
                  <a:gd name="T9" fmla="*/ 591 h 2724"/>
                  <a:gd name="T10" fmla="*/ 732 w 1816"/>
                  <a:gd name="T11" fmla="*/ 968 h 2724"/>
                  <a:gd name="T12" fmla="*/ 910 w 1816"/>
                  <a:gd name="T13" fmla="*/ 1362 h 2724"/>
                  <a:gd name="T14" fmla="*/ 1068 w 1816"/>
                  <a:gd name="T15" fmla="*/ 1720 h 2724"/>
                  <a:gd name="T16" fmla="*/ 1273 w 1816"/>
                  <a:gd name="T17" fmla="*/ 2134 h 2724"/>
                  <a:gd name="T18" fmla="*/ 1444 w 1816"/>
                  <a:gd name="T19" fmla="*/ 2424 h 2724"/>
                  <a:gd name="T20" fmla="*/ 1548 w 1816"/>
                  <a:gd name="T21" fmla="*/ 2560 h 2724"/>
                  <a:gd name="T22" fmla="*/ 1612 w 1816"/>
                  <a:gd name="T23" fmla="*/ 2628 h 2724"/>
                  <a:gd name="T24" fmla="*/ 1720 w 1816"/>
                  <a:gd name="T25" fmla="*/ 2700 h 2724"/>
                  <a:gd name="T26" fmla="*/ 1816 w 1816"/>
                  <a:gd name="T27" fmla="*/ 2724 h 2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6" h="2724">
                    <a:moveTo>
                      <a:pt x="0" y="0"/>
                    </a:moveTo>
                    <a:cubicBezTo>
                      <a:pt x="18" y="4"/>
                      <a:pt x="71" y="9"/>
                      <a:pt x="104" y="24"/>
                    </a:cubicBezTo>
                    <a:cubicBezTo>
                      <a:pt x="137" y="39"/>
                      <a:pt x="160" y="50"/>
                      <a:pt x="200" y="88"/>
                    </a:cubicBezTo>
                    <a:cubicBezTo>
                      <a:pt x="240" y="126"/>
                      <a:pt x="285" y="167"/>
                      <a:pt x="343" y="251"/>
                    </a:cubicBezTo>
                    <a:cubicBezTo>
                      <a:pt x="401" y="335"/>
                      <a:pt x="483" y="472"/>
                      <a:pt x="548" y="591"/>
                    </a:cubicBezTo>
                    <a:cubicBezTo>
                      <a:pt x="613" y="710"/>
                      <a:pt x="672" y="840"/>
                      <a:pt x="732" y="968"/>
                    </a:cubicBezTo>
                    <a:cubicBezTo>
                      <a:pt x="792" y="1096"/>
                      <a:pt x="854" y="1237"/>
                      <a:pt x="910" y="1362"/>
                    </a:cubicBezTo>
                    <a:cubicBezTo>
                      <a:pt x="966" y="1487"/>
                      <a:pt x="1008" y="1591"/>
                      <a:pt x="1068" y="1720"/>
                    </a:cubicBezTo>
                    <a:cubicBezTo>
                      <a:pt x="1128" y="1849"/>
                      <a:pt x="1210" y="2017"/>
                      <a:pt x="1273" y="2134"/>
                    </a:cubicBezTo>
                    <a:cubicBezTo>
                      <a:pt x="1336" y="2251"/>
                      <a:pt x="1398" y="2353"/>
                      <a:pt x="1444" y="2424"/>
                    </a:cubicBezTo>
                    <a:cubicBezTo>
                      <a:pt x="1490" y="2495"/>
                      <a:pt x="1520" y="2526"/>
                      <a:pt x="1548" y="2560"/>
                    </a:cubicBezTo>
                    <a:cubicBezTo>
                      <a:pt x="1576" y="2594"/>
                      <a:pt x="1583" y="2605"/>
                      <a:pt x="1612" y="2628"/>
                    </a:cubicBezTo>
                    <a:cubicBezTo>
                      <a:pt x="1641" y="2651"/>
                      <a:pt x="1686" y="2684"/>
                      <a:pt x="1720" y="2700"/>
                    </a:cubicBezTo>
                    <a:cubicBezTo>
                      <a:pt x="1754" y="2716"/>
                      <a:pt x="1796" y="2719"/>
                      <a:pt x="1816" y="2724"/>
                    </a:cubicBezTo>
                  </a:path>
                </a:pathLst>
              </a:custGeom>
              <a:noFill/>
              <a:ln w="19050" cap="flat" cmpd="sng">
                <a:solidFill>
                  <a:srgbClr val="00CC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</p:txBody>
          </p:sp>
          <p:sp>
            <p:nvSpPr>
              <p:cNvPr id="40" name="Freeform 44"/>
              <p:cNvSpPr>
                <a:spLocks/>
              </p:cNvSpPr>
              <p:nvPr/>
            </p:nvSpPr>
            <p:spPr bwMode="auto">
              <a:xfrm flipH="1">
                <a:off x="3098" y="2290"/>
                <a:ext cx="280" cy="1002"/>
              </a:xfrm>
              <a:custGeom>
                <a:avLst/>
                <a:gdLst>
                  <a:gd name="T0" fmla="*/ 0 w 1816"/>
                  <a:gd name="T1" fmla="*/ 0 h 2724"/>
                  <a:gd name="T2" fmla="*/ 104 w 1816"/>
                  <a:gd name="T3" fmla="*/ 24 h 2724"/>
                  <a:gd name="T4" fmla="*/ 200 w 1816"/>
                  <a:gd name="T5" fmla="*/ 88 h 2724"/>
                  <a:gd name="T6" fmla="*/ 343 w 1816"/>
                  <a:gd name="T7" fmla="*/ 251 h 2724"/>
                  <a:gd name="T8" fmla="*/ 548 w 1816"/>
                  <a:gd name="T9" fmla="*/ 591 h 2724"/>
                  <a:gd name="T10" fmla="*/ 732 w 1816"/>
                  <a:gd name="T11" fmla="*/ 968 h 2724"/>
                  <a:gd name="T12" fmla="*/ 910 w 1816"/>
                  <a:gd name="T13" fmla="*/ 1362 h 2724"/>
                  <a:gd name="T14" fmla="*/ 1068 w 1816"/>
                  <a:gd name="T15" fmla="*/ 1720 h 2724"/>
                  <a:gd name="T16" fmla="*/ 1273 w 1816"/>
                  <a:gd name="T17" fmla="*/ 2134 h 2724"/>
                  <a:gd name="T18" fmla="*/ 1444 w 1816"/>
                  <a:gd name="T19" fmla="*/ 2424 h 2724"/>
                  <a:gd name="T20" fmla="*/ 1548 w 1816"/>
                  <a:gd name="T21" fmla="*/ 2560 h 2724"/>
                  <a:gd name="T22" fmla="*/ 1612 w 1816"/>
                  <a:gd name="T23" fmla="*/ 2628 h 2724"/>
                  <a:gd name="T24" fmla="*/ 1720 w 1816"/>
                  <a:gd name="T25" fmla="*/ 2700 h 2724"/>
                  <a:gd name="T26" fmla="*/ 1816 w 1816"/>
                  <a:gd name="T27" fmla="*/ 2724 h 2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6" h="2724">
                    <a:moveTo>
                      <a:pt x="0" y="0"/>
                    </a:moveTo>
                    <a:cubicBezTo>
                      <a:pt x="18" y="4"/>
                      <a:pt x="71" y="9"/>
                      <a:pt x="104" y="24"/>
                    </a:cubicBezTo>
                    <a:cubicBezTo>
                      <a:pt x="137" y="39"/>
                      <a:pt x="160" y="50"/>
                      <a:pt x="200" y="88"/>
                    </a:cubicBezTo>
                    <a:cubicBezTo>
                      <a:pt x="240" y="126"/>
                      <a:pt x="285" y="167"/>
                      <a:pt x="343" y="251"/>
                    </a:cubicBezTo>
                    <a:cubicBezTo>
                      <a:pt x="401" y="335"/>
                      <a:pt x="483" y="472"/>
                      <a:pt x="548" y="591"/>
                    </a:cubicBezTo>
                    <a:cubicBezTo>
                      <a:pt x="613" y="710"/>
                      <a:pt x="672" y="840"/>
                      <a:pt x="732" y="968"/>
                    </a:cubicBezTo>
                    <a:cubicBezTo>
                      <a:pt x="792" y="1096"/>
                      <a:pt x="854" y="1237"/>
                      <a:pt x="910" y="1362"/>
                    </a:cubicBezTo>
                    <a:cubicBezTo>
                      <a:pt x="966" y="1487"/>
                      <a:pt x="1008" y="1591"/>
                      <a:pt x="1068" y="1720"/>
                    </a:cubicBezTo>
                    <a:cubicBezTo>
                      <a:pt x="1128" y="1849"/>
                      <a:pt x="1210" y="2017"/>
                      <a:pt x="1273" y="2134"/>
                    </a:cubicBezTo>
                    <a:cubicBezTo>
                      <a:pt x="1336" y="2251"/>
                      <a:pt x="1398" y="2353"/>
                      <a:pt x="1444" y="2424"/>
                    </a:cubicBezTo>
                    <a:cubicBezTo>
                      <a:pt x="1490" y="2495"/>
                      <a:pt x="1520" y="2526"/>
                      <a:pt x="1548" y="2560"/>
                    </a:cubicBezTo>
                    <a:cubicBezTo>
                      <a:pt x="1576" y="2594"/>
                      <a:pt x="1583" y="2605"/>
                      <a:pt x="1612" y="2628"/>
                    </a:cubicBezTo>
                    <a:cubicBezTo>
                      <a:pt x="1641" y="2651"/>
                      <a:pt x="1686" y="2684"/>
                      <a:pt x="1720" y="2700"/>
                    </a:cubicBezTo>
                    <a:cubicBezTo>
                      <a:pt x="1754" y="2716"/>
                      <a:pt x="1796" y="2719"/>
                      <a:pt x="1816" y="2724"/>
                    </a:cubicBezTo>
                  </a:path>
                </a:pathLst>
              </a:custGeom>
              <a:noFill/>
              <a:ln w="19050" cap="flat" cmpd="sng">
                <a:solidFill>
                  <a:srgbClr val="00CC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</p:txBody>
          </p:sp>
          <p:sp>
            <p:nvSpPr>
              <p:cNvPr id="41" name="Freeform 203"/>
              <p:cNvSpPr>
                <a:spLocks/>
              </p:cNvSpPr>
              <p:nvPr/>
            </p:nvSpPr>
            <p:spPr bwMode="auto">
              <a:xfrm>
                <a:off x="3378" y="2290"/>
                <a:ext cx="280" cy="1002"/>
              </a:xfrm>
              <a:custGeom>
                <a:avLst/>
                <a:gdLst>
                  <a:gd name="T0" fmla="*/ 0 w 1816"/>
                  <a:gd name="T1" fmla="*/ 0 h 2724"/>
                  <a:gd name="T2" fmla="*/ 104 w 1816"/>
                  <a:gd name="T3" fmla="*/ 24 h 2724"/>
                  <a:gd name="T4" fmla="*/ 200 w 1816"/>
                  <a:gd name="T5" fmla="*/ 88 h 2724"/>
                  <a:gd name="T6" fmla="*/ 343 w 1816"/>
                  <a:gd name="T7" fmla="*/ 251 h 2724"/>
                  <a:gd name="T8" fmla="*/ 548 w 1816"/>
                  <a:gd name="T9" fmla="*/ 591 h 2724"/>
                  <a:gd name="T10" fmla="*/ 732 w 1816"/>
                  <a:gd name="T11" fmla="*/ 968 h 2724"/>
                  <a:gd name="T12" fmla="*/ 910 w 1816"/>
                  <a:gd name="T13" fmla="*/ 1362 h 2724"/>
                  <a:gd name="T14" fmla="*/ 1068 w 1816"/>
                  <a:gd name="T15" fmla="*/ 1720 h 2724"/>
                  <a:gd name="T16" fmla="*/ 1273 w 1816"/>
                  <a:gd name="T17" fmla="*/ 2134 h 2724"/>
                  <a:gd name="T18" fmla="*/ 1444 w 1816"/>
                  <a:gd name="T19" fmla="*/ 2424 h 2724"/>
                  <a:gd name="T20" fmla="*/ 1548 w 1816"/>
                  <a:gd name="T21" fmla="*/ 2560 h 2724"/>
                  <a:gd name="T22" fmla="*/ 1612 w 1816"/>
                  <a:gd name="T23" fmla="*/ 2628 h 2724"/>
                  <a:gd name="T24" fmla="*/ 1720 w 1816"/>
                  <a:gd name="T25" fmla="*/ 2700 h 2724"/>
                  <a:gd name="T26" fmla="*/ 1816 w 1816"/>
                  <a:gd name="T27" fmla="*/ 2724 h 2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6" h="2724">
                    <a:moveTo>
                      <a:pt x="0" y="0"/>
                    </a:moveTo>
                    <a:cubicBezTo>
                      <a:pt x="18" y="4"/>
                      <a:pt x="71" y="9"/>
                      <a:pt x="104" y="24"/>
                    </a:cubicBezTo>
                    <a:cubicBezTo>
                      <a:pt x="137" y="39"/>
                      <a:pt x="160" y="50"/>
                      <a:pt x="200" y="88"/>
                    </a:cubicBezTo>
                    <a:cubicBezTo>
                      <a:pt x="240" y="126"/>
                      <a:pt x="285" y="167"/>
                      <a:pt x="343" y="251"/>
                    </a:cubicBezTo>
                    <a:cubicBezTo>
                      <a:pt x="401" y="335"/>
                      <a:pt x="483" y="472"/>
                      <a:pt x="548" y="591"/>
                    </a:cubicBezTo>
                    <a:cubicBezTo>
                      <a:pt x="613" y="710"/>
                      <a:pt x="672" y="840"/>
                      <a:pt x="732" y="968"/>
                    </a:cubicBezTo>
                    <a:cubicBezTo>
                      <a:pt x="792" y="1096"/>
                      <a:pt x="854" y="1237"/>
                      <a:pt x="910" y="1362"/>
                    </a:cubicBezTo>
                    <a:cubicBezTo>
                      <a:pt x="966" y="1487"/>
                      <a:pt x="1008" y="1591"/>
                      <a:pt x="1068" y="1720"/>
                    </a:cubicBezTo>
                    <a:cubicBezTo>
                      <a:pt x="1128" y="1849"/>
                      <a:pt x="1210" y="2017"/>
                      <a:pt x="1273" y="2134"/>
                    </a:cubicBezTo>
                    <a:cubicBezTo>
                      <a:pt x="1336" y="2251"/>
                      <a:pt x="1398" y="2353"/>
                      <a:pt x="1444" y="2424"/>
                    </a:cubicBezTo>
                    <a:cubicBezTo>
                      <a:pt x="1490" y="2495"/>
                      <a:pt x="1520" y="2526"/>
                      <a:pt x="1548" y="2560"/>
                    </a:cubicBezTo>
                    <a:cubicBezTo>
                      <a:pt x="1576" y="2594"/>
                      <a:pt x="1583" y="2605"/>
                      <a:pt x="1612" y="2628"/>
                    </a:cubicBezTo>
                    <a:cubicBezTo>
                      <a:pt x="1641" y="2651"/>
                      <a:pt x="1686" y="2684"/>
                      <a:pt x="1720" y="2700"/>
                    </a:cubicBezTo>
                    <a:cubicBezTo>
                      <a:pt x="1754" y="2716"/>
                      <a:pt x="1796" y="2719"/>
                      <a:pt x="1816" y="2724"/>
                    </a:cubicBezTo>
                  </a:path>
                </a:pathLst>
              </a:custGeom>
              <a:noFill/>
              <a:ln w="19050" cap="flat" cmpd="sng">
                <a:solidFill>
                  <a:srgbClr val="00CC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</p:txBody>
          </p:sp>
          <p:sp>
            <p:nvSpPr>
              <p:cNvPr id="42" name="Freeform 204"/>
              <p:cNvSpPr>
                <a:spLocks/>
              </p:cNvSpPr>
              <p:nvPr/>
            </p:nvSpPr>
            <p:spPr bwMode="auto">
              <a:xfrm flipH="1">
                <a:off x="3658" y="2290"/>
                <a:ext cx="280" cy="1002"/>
              </a:xfrm>
              <a:custGeom>
                <a:avLst/>
                <a:gdLst>
                  <a:gd name="T0" fmla="*/ 0 w 1816"/>
                  <a:gd name="T1" fmla="*/ 0 h 2724"/>
                  <a:gd name="T2" fmla="*/ 104 w 1816"/>
                  <a:gd name="T3" fmla="*/ 24 h 2724"/>
                  <a:gd name="T4" fmla="*/ 200 w 1816"/>
                  <a:gd name="T5" fmla="*/ 88 h 2724"/>
                  <a:gd name="T6" fmla="*/ 343 w 1816"/>
                  <a:gd name="T7" fmla="*/ 251 h 2724"/>
                  <a:gd name="T8" fmla="*/ 548 w 1816"/>
                  <a:gd name="T9" fmla="*/ 591 h 2724"/>
                  <a:gd name="T10" fmla="*/ 732 w 1816"/>
                  <a:gd name="T11" fmla="*/ 968 h 2724"/>
                  <a:gd name="T12" fmla="*/ 910 w 1816"/>
                  <a:gd name="T13" fmla="*/ 1362 h 2724"/>
                  <a:gd name="T14" fmla="*/ 1068 w 1816"/>
                  <a:gd name="T15" fmla="*/ 1720 h 2724"/>
                  <a:gd name="T16" fmla="*/ 1273 w 1816"/>
                  <a:gd name="T17" fmla="*/ 2134 h 2724"/>
                  <a:gd name="T18" fmla="*/ 1444 w 1816"/>
                  <a:gd name="T19" fmla="*/ 2424 h 2724"/>
                  <a:gd name="T20" fmla="*/ 1548 w 1816"/>
                  <a:gd name="T21" fmla="*/ 2560 h 2724"/>
                  <a:gd name="T22" fmla="*/ 1612 w 1816"/>
                  <a:gd name="T23" fmla="*/ 2628 h 2724"/>
                  <a:gd name="T24" fmla="*/ 1720 w 1816"/>
                  <a:gd name="T25" fmla="*/ 2700 h 2724"/>
                  <a:gd name="T26" fmla="*/ 1816 w 1816"/>
                  <a:gd name="T27" fmla="*/ 2724 h 2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6" h="2724">
                    <a:moveTo>
                      <a:pt x="0" y="0"/>
                    </a:moveTo>
                    <a:cubicBezTo>
                      <a:pt x="18" y="4"/>
                      <a:pt x="71" y="9"/>
                      <a:pt x="104" y="24"/>
                    </a:cubicBezTo>
                    <a:cubicBezTo>
                      <a:pt x="137" y="39"/>
                      <a:pt x="160" y="50"/>
                      <a:pt x="200" y="88"/>
                    </a:cubicBezTo>
                    <a:cubicBezTo>
                      <a:pt x="240" y="126"/>
                      <a:pt x="285" y="167"/>
                      <a:pt x="343" y="251"/>
                    </a:cubicBezTo>
                    <a:cubicBezTo>
                      <a:pt x="401" y="335"/>
                      <a:pt x="483" y="472"/>
                      <a:pt x="548" y="591"/>
                    </a:cubicBezTo>
                    <a:cubicBezTo>
                      <a:pt x="613" y="710"/>
                      <a:pt x="672" y="840"/>
                      <a:pt x="732" y="968"/>
                    </a:cubicBezTo>
                    <a:cubicBezTo>
                      <a:pt x="792" y="1096"/>
                      <a:pt x="854" y="1237"/>
                      <a:pt x="910" y="1362"/>
                    </a:cubicBezTo>
                    <a:cubicBezTo>
                      <a:pt x="966" y="1487"/>
                      <a:pt x="1008" y="1591"/>
                      <a:pt x="1068" y="1720"/>
                    </a:cubicBezTo>
                    <a:cubicBezTo>
                      <a:pt x="1128" y="1849"/>
                      <a:pt x="1210" y="2017"/>
                      <a:pt x="1273" y="2134"/>
                    </a:cubicBezTo>
                    <a:cubicBezTo>
                      <a:pt x="1336" y="2251"/>
                      <a:pt x="1398" y="2353"/>
                      <a:pt x="1444" y="2424"/>
                    </a:cubicBezTo>
                    <a:cubicBezTo>
                      <a:pt x="1490" y="2495"/>
                      <a:pt x="1520" y="2526"/>
                      <a:pt x="1548" y="2560"/>
                    </a:cubicBezTo>
                    <a:cubicBezTo>
                      <a:pt x="1576" y="2594"/>
                      <a:pt x="1583" y="2605"/>
                      <a:pt x="1612" y="2628"/>
                    </a:cubicBezTo>
                    <a:cubicBezTo>
                      <a:pt x="1641" y="2651"/>
                      <a:pt x="1686" y="2684"/>
                      <a:pt x="1720" y="2700"/>
                    </a:cubicBezTo>
                    <a:cubicBezTo>
                      <a:pt x="1754" y="2716"/>
                      <a:pt x="1796" y="2719"/>
                      <a:pt x="1816" y="2724"/>
                    </a:cubicBezTo>
                  </a:path>
                </a:pathLst>
              </a:custGeom>
              <a:noFill/>
              <a:ln w="19050" cap="flat" cmpd="sng">
                <a:solidFill>
                  <a:srgbClr val="00CC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</p:txBody>
          </p:sp>
        </p:grpSp>
        <p:sp>
          <p:nvSpPr>
            <p:cNvPr id="32" name="Text Box 253"/>
            <p:cNvSpPr txBox="1">
              <a:spLocks noChangeArrowheads="1"/>
            </p:cNvSpPr>
            <p:nvPr/>
          </p:nvSpPr>
          <p:spPr bwMode="auto">
            <a:xfrm>
              <a:off x="4080" y="2238"/>
              <a:ext cx="31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dirty="0" err="1">
                  <a:solidFill>
                    <a:srgbClr val="00CC00"/>
                  </a:solidFill>
                  <a:latin typeface="Times New Roman"/>
                  <a:ea typeface="宋体"/>
                  <a:cs typeface="Arial" charset="0"/>
                </a:rPr>
                <a:t>E</a:t>
              </a:r>
              <a:r>
                <a:rPr lang="en-US" altLang="zh-CN" sz="2800" b="1" i="1" baseline="-25000" dirty="0" err="1">
                  <a:solidFill>
                    <a:srgbClr val="00CC00"/>
                  </a:solidFill>
                  <a:latin typeface="Times New Roman"/>
                  <a:ea typeface="宋体"/>
                  <a:cs typeface="Arial" charset="0"/>
                </a:rPr>
                <a:t>k</a:t>
              </a:r>
              <a:endParaRPr lang="el-GR" altLang="zh-CN" sz="2800" b="1" i="1" baseline="-25000" dirty="0">
                <a:solidFill>
                  <a:srgbClr val="00CC00"/>
                </a:solidFill>
                <a:latin typeface="Times New Roman"/>
                <a:ea typeface="宋体"/>
                <a:cs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978810" y="2003076"/>
            <a:ext cx="1553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C. 2</a:t>
            </a:r>
            <a:r>
              <a:rPr lang="el-GR" altLang="zh-CN" sz="4000" dirty="0" smtClean="0"/>
              <a:t>ν</a:t>
            </a:r>
            <a:r>
              <a:rPr lang="en-US" altLang="zh-CN" sz="4000" dirty="0" smtClean="0"/>
              <a:t> 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Picture 1" descr="C:\Users\Administrator\AppData\Roaming\Tencent\Users\2024589530\QQ\WinTemp\RichOle\Q4(JP92~MOWG9DB$$0RDPQ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679" y="1556792"/>
            <a:ext cx="4268793" cy="2435996"/>
          </a:xfrm>
          <a:prstGeom prst="rect">
            <a:avLst/>
          </a:prstGeom>
          <a:noFill/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0" y="188640"/>
            <a:ext cx="205105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9-12</a:t>
            </a:r>
            <a:endParaRPr lang="en-US" altLang="zh-CN" sz="3200" b="1" dirty="0">
              <a:ea typeface="楷体_GB2312" pitchFamily="49" charset="-122"/>
            </a:endParaRPr>
          </a:p>
        </p:txBody>
      </p:sp>
      <p:pic>
        <p:nvPicPr>
          <p:cNvPr id="4" name="Picture 16" descr="C:\Users\Administrator\AppData\Roaming\Tencent\Users\2024589530\QQ\WinTemp\RichOle\M144VUA]TJ%D85{UH3W2TV1.png"/>
          <p:cNvPicPr>
            <a:picLocks noChangeAspect="1" noChangeArrowheads="1"/>
          </p:cNvPicPr>
          <p:nvPr/>
        </p:nvPicPr>
        <p:blipFill rotWithShape="1">
          <a:blip r:embed="rId4"/>
          <a:srcRect l="4406" t="13243" r="10348" b="15509"/>
          <a:stretch/>
        </p:blipFill>
        <p:spPr bwMode="auto">
          <a:xfrm>
            <a:off x="694151" y="1796708"/>
            <a:ext cx="4068000" cy="1476000"/>
          </a:xfrm>
          <a:prstGeom prst="rect">
            <a:avLst/>
          </a:prstGeom>
          <a:noFill/>
        </p:spPr>
      </p:pic>
      <p:graphicFrame>
        <p:nvGraphicFramePr>
          <p:cNvPr id="1229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366337"/>
              </p:ext>
            </p:extLst>
          </p:nvPr>
        </p:nvGraphicFramePr>
        <p:xfrm>
          <a:off x="323850" y="5661025"/>
          <a:ext cx="80137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4" name="Equation" r:id="rId5" imgW="3136680" imgH="355320" progId="Equation.DSMT4">
                  <p:embed/>
                </p:oleObj>
              </mc:Choice>
              <mc:Fallback>
                <p:oleObj name="Equation" r:id="rId5" imgW="3136680" imgH="35532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661025"/>
                        <a:ext cx="8013700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1600" y="44624"/>
            <a:ext cx="8156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一劲度系数为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的轻弹簧，一端固定在墙上，另一端连接一质量为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的物体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，置于光滑水平桌面上。现通过一质量为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、半径为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的定滑轮</a:t>
            </a:r>
            <a:r>
              <a:rPr lang="en-US" altLang="zh-CN" dirty="0" smtClean="0"/>
              <a:t>B</a:t>
            </a:r>
            <a:r>
              <a:rPr lang="zh-CN" altLang="en-US" dirty="0" smtClean="0"/>
              <a:t>（可视为均质圆盘）用细绳连接另一质量为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的物体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。设细绳不可伸长，且与滑轮间无相对滑动，求系统的振动角频率。</a:t>
            </a:r>
            <a:endParaRPr lang="zh-CN" altLang="en-US" dirty="0"/>
          </a:p>
        </p:txBody>
      </p:sp>
      <p:graphicFrame>
        <p:nvGraphicFramePr>
          <p:cNvPr id="1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315226"/>
              </p:ext>
            </p:extLst>
          </p:nvPr>
        </p:nvGraphicFramePr>
        <p:xfrm>
          <a:off x="899592" y="3068960"/>
          <a:ext cx="1894505" cy="469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5" name="Equation" r:id="rId7" imgW="965160" imgH="228600" progId="Equation.DSMT4">
                  <p:embed/>
                </p:oleObj>
              </mc:Choice>
              <mc:Fallback>
                <p:oleObj name="Equation" r:id="rId7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068960"/>
                        <a:ext cx="1894505" cy="469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461053"/>
              </p:ext>
            </p:extLst>
          </p:nvPr>
        </p:nvGraphicFramePr>
        <p:xfrm>
          <a:off x="366713" y="3479800"/>
          <a:ext cx="338296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6" name="Equation" r:id="rId9" imgW="1714320" imgH="393480" progId="Equation.DSMT4">
                  <p:embed/>
                </p:oleObj>
              </mc:Choice>
              <mc:Fallback>
                <p:oleObj name="Equation" r:id="rId9" imgW="1714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479800"/>
                        <a:ext cx="3382962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364526"/>
              </p:ext>
            </p:extLst>
          </p:nvPr>
        </p:nvGraphicFramePr>
        <p:xfrm>
          <a:off x="827584" y="4378478"/>
          <a:ext cx="2444225" cy="490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7" name="Equation" r:id="rId11" imgW="1231560" imgH="228600" progId="Equation.DSMT4">
                  <p:embed/>
                </p:oleObj>
              </mc:Choice>
              <mc:Fallback>
                <p:oleObj name="Equation" r:id="rId11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378478"/>
                        <a:ext cx="2444225" cy="490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大括号 4"/>
          <p:cNvSpPr/>
          <p:nvPr/>
        </p:nvSpPr>
        <p:spPr bwMode="auto">
          <a:xfrm>
            <a:off x="3779912" y="3284984"/>
            <a:ext cx="504056" cy="216024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804280"/>
              </p:ext>
            </p:extLst>
          </p:nvPr>
        </p:nvGraphicFramePr>
        <p:xfrm>
          <a:off x="1043608" y="5098702"/>
          <a:ext cx="12604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8" name="Equation" r:id="rId13" imgW="634680" imgH="228600" progId="Equation.DSMT4">
                  <p:embed/>
                </p:oleObj>
              </mc:Choice>
              <mc:Fallback>
                <p:oleObj name="Equation" r:id="rId13" imgW="63468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098702"/>
                        <a:ext cx="12604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512405"/>
              </p:ext>
            </p:extLst>
          </p:nvPr>
        </p:nvGraphicFramePr>
        <p:xfrm>
          <a:off x="4499992" y="3361159"/>
          <a:ext cx="3327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9" name="Equation" r:id="rId15" imgW="1676160" imgH="457200" progId="Equation.DSMT4">
                  <p:embed/>
                </p:oleObj>
              </mc:Choice>
              <mc:Fallback>
                <p:oleObj name="Equation" r:id="rId15" imgW="1676160" imgH="457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361159"/>
                        <a:ext cx="33274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19671"/>
              </p:ext>
            </p:extLst>
          </p:nvPr>
        </p:nvGraphicFramePr>
        <p:xfrm>
          <a:off x="4499992" y="4437583"/>
          <a:ext cx="264636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0" name="Equation" r:id="rId17" imgW="1333440" imgH="482400" progId="Equation.DSMT4">
                  <p:embed/>
                </p:oleObj>
              </mc:Choice>
              <mc:Fallback>
                <p:oleObj name="Equation" r:id="rId17" imgW="1333440" imgH="4824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437583"/>
                        <a:ext cx="2646362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51520" y="3429000"/>
            <a:ext cx="24288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(1)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最低点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155" name="Text Box 6"/>
          <p:cNvSpPr txBox="1">
            <a:spLocks noChangeArrowheads="1"/>
          </p:cNvSpPr>
          <p:nvPr/>
        </p:nvSpPr>
        <p:spPr bwMode="auto">
          <a:xfrm>
            <a:off x="179388" y="0"/>
            <a:ext cx="42497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FF3300"/>
                </a:solidFill>
              </a:rPr>
              <a:t>9-18</a:t>
            </a:r>
            <a:endParaRPr lang="zh-CN" altLang="en-US" sz="3600" b="1" dirty="0">
              <a:solidFill>
                <a:srgbClr val="FF3300"/>
              </a:solidFill>
            </a:endParaRPr>
          </a:p>
        </p:txBody>
      </p:sp>
      <p:sp>
        <p:nvSpPr>
          <p:cNvPr id="6156" name="Rectangle 8" descr="浅色上对角线"/>
          <p:cNvSpPr>
            <a:spLocks noChangeArrowheads="1"/>
          </p:cNvSpPr>
          <p:nvPr/>
        </p:nvSpPr>
        <p:spPr bwMode="auto">
          <a:xfrm>
            <a:off x="6449888" y="4387234"/>
            <a:ext cx="1524000" cy="762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7" name="Freeform 9"/>
          <p:cNvSpPr>
            <a:spLocks/>
          </p:cNvSpPr>
          <p:nvPr/>
        </p:nvSpPr>
        <p:spPr bwMode="auto">
          <a:xfrm>
            <a:off x="7046341" y="3310909"/>
            <a:ext cx="571500" cy="1076325"/>
          </a:xfrm>
          <a:custGeom>
            <a:avLst/>
            <a:gdLst>
              <a:gd name="T0" fmla="*/ 2147483647 w 207"/>
              <a:gd name="T1" fmla="*/ 0 h 1272"/>
              <a:gd name="T2" fmla="*/ 2147483647 w 207"/>
              <a:gd name="T3" fmla="*/ 2147483647 h 1272"/>
              <a:gd name="T4" fmla="*/ 2147483647 w 207"/>
              <a:gd name="T5" fmla="*/ 2147483647 h 1272"/>
              <a:gd name="T6" fmla="*/ 2147483647 w 207"/>
              <a:gd name="T7" fmla="*/ 2147483647 h 1272"/>
              <a:gd name="T8" fmla="*/ 2147483647 w 207"/>
              <a:gd name="T9" fmla="*/ 2147483647 h 1272"/>
              <a:gd name="T10" fmla="*/ 2147483647 w 207"/>
              <a:gd name="T11" fmla="*/ 2147483647 h 1272"/>
              <a:gd name="T12" fmla="*/ 2147483647 w 207"/>
              <a:gd name="T13" fmla="*/ 2147483647 h 1272"/>
              <a:gd name="T14" fmla="*/ 2147483647 w 207"/>
              <a:gd name="T15" fmla="*/ 2147483647 h 1272"/>
              <a:gd name="T16" fmla="*/ 2147483647 w 207"/>
              <a:gd name="T17" fmla="*/ 2147483647 h 1272"/>
              <a:gd name="T18" fmla="*/ 2147483647 w 207"/>
              <a:gd name="T19" fmla="*/ 2147483647 h 1272"/>
              <a:gd name="T20" fmla="*/ 2147483647 w 207"/>
              <a:gd name="T21" fmla="*/ 2147483647 h 1272"/>
              <a:gd name="T22" fmla="*/ 2147483647 w 207"/>
              <a:gd name="T23" fmla="*/ 2147483647 h 1272"/>
              <a:gd name="T24" fmla="*/ 2147483647 w 207"/>
              <a:gd name="T25" fmla="*/ 2147483647 h 1272"/>
              <a:gd name="T26" fmla="*/ 2147483647 w 207"/>
              <a:gd name="T27" fmla="*/ 2147483647 h 1272"/>
              <a:gd name="T28" fmla="*/ 2147483647 w 207"/>
              <a:gd name="T29" fmla="*/ 2147483647 h 1272"/>
              <a:gd name="T30" fmla="*/ 2147483647 w 207"/>
              <a:gd name="T31" fmla="*/ 2147483647 h 1272"/>
              <a:gd name="T32" fmla="*/ 2147483647 w 207"/>
              <a:gd name="T33" fmla="*/ 2147483647 h 1272"/>
              <a:gd name="T34" fmla="*/ 2147483647 w 207"/>
              <a:gd name="T35" fmla="*/ 2147483647 h 1272"/>
              <a:gd name="T36" fmla="*/ 2147483647 w 207"/>
              <a:gd name="T37" fmla="*/ 2147483647 h 1272"/>
              <a:gd name="T38" fmla="*/ 2147483647 w 207"/>
              <a:gd name="T39" fmla="*/ 2147483647 h 1272"/>
              <a:gd name="T40" fmla="*/ 2147483647 w 207"/>
              <a:gd name="T41" fmla="*/ 2147483647 h 1272"/>
              <a:gd name="T42" fmla="*/ 2147483647 w 207"/>
              <a:gd name="T43" fmla="*/ 2147483647 h 127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07"/>
              <a:gd name="T67" fmla="*/ 0 h 1272"/>
              <a:gd name="T68" fmla="*/ 207 w 207"/>
              <a:gd name="T69" fmla="*/ 1272 h 127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07" h="1272">
                <a:moveTo>
                  <a:pt x="73" y="0"/>
                </a:moveTo>
                <a:cubicBezTo>
                  <a:pt x="74" y="31"/>
                  <a:pt x="65" y="145"/>
                  <a:pt x="85" y="186"/>
                </a:cubicBezTo>
                <a:cubicBezTo>
                  <a:pt x="105" y="227"/>
                  <a:pt x="206" y="227"/>
                  <a:pt x="193" y="246"/>
                </a:cubicBezTo>
                <a:cubicBezTo>
                  <a:pt x="180" y="265"/>
                  <a:pt x="7" y="284"/>
                  <a:pt x="7" y="300"/>
                </a:cubicBezTo>
                <a:cubicBezTo>
                  <a:pt x="7" y="316"/>
                  <a:pt x="194" y="327"/>
                  <a:pt x="193" y="342"/>
                </a:cubicBezTo>
                <a:cubicBezTo>
                  <a:pt x="192" y="357"/>
                  <a:pt x="1" y="374"/>
                  <a:pt x="1" y="390"/>
                </a:cubicBezTo>
                <a:cubicBezTo>
                  <a:pt x="1" y="406"/>
                  <a:pt x="192" y="422"/>
                  <a:pt x="193" y="438"/>
                </a:cubicBezTo>
                <a:cubicBezTo>
                  <a:pt x="194" y="454"/>
                  <a:pt x="7" y="470"/>
                  <a:pt x="7" y="486"/>
                </a:cubicBezTo>
                <a:cubicBezTo>
                  <a:pt x="7" y="502"/>
                  <a:pt x="194" y="517"/>
                  <a:pt x="193" y="534"/>
                </a:cubicBezTo>
                <a:cubicBezTo>
                  <a:pt x="192" y="551"/>
                  <a:pt x="1" y="572"/>
                  <a:pt x="1" y="588"/>
                </a:cubicBezTo>
                <a:cubicBezTo>
                  <a:pt x="1" y="604"/>
                  <a:pt x="191" y="616"/>
                  <a:pt x="193" y="630"/>
                </a:cubicBezTo>
                <a:cubicBezTo>
                  <a:pt x="195" y="644"/>
                  <a:pt x="13" y="656"/>
                  <a:pt x="13" y="672"/>
                </a:cubicBezTo>
                <a:cubicBezTo>
                  <a:pt x="13" y="688"/>
                  <a:pt x="195" y="709"/>
                  <a:pt x="193" y="726"/>
                </a:cubicBezTo>
                <a:cubicBezTo>
                  <a:pt x="191" y="743"/>
                  <a:pt x="1" y="758"/>
                  <a:pt x="1" y="774"/>
                </a:cubicBezTo>
                <a:cubicBezTo>
                  <a:pt x="1" y="790"/>
                  <a:pt x="193" y="806"/>
                  <a:pt x="193" y="822"/>
                </a:cubicBezTo>
                <a:cubicBezTo>
                  <a:pt x="193" y="838"/>
                  <a:pt x="1" y="854"/>
                  <a:pt x="1" y="870"/>
                </a:cubicBezTo>
                <a:cubicBezTo>
                  <a:pt x="1" y="886"/>
                  <a:pt x="193" y="902"/>
                  <a:pt x="193" y="918"/>
                </a:cubicBezTo>
                <a:cubicBezTo>
                  <a:pt x="193" y="934"/>
                  <a:pt x="0" y="951"/>
                  <a:pt x="1" y="966"/>
                </a:cubicBezTo>
                <a:cubicBezTo>
                  <a:pt x="2" y="981"/>
                  <a:pt x="191" y="992"/>
                  <a:pt x="199" y="1008"/>
                </a:cubicBezTo>
                <a:cubicBezTo>
                  <a:pt x="207" y="1024"/>
                  <a:pt x="58" y="1046"/>
                  <a:pt x="49" y="1062"/>
                </a:cubicBezTo>
                <a:cubicBezTo>
                  <a:pt x="40" y="1078"/>
                  <a:pt x="128" y="1069"/>
                  <a:pt x="145" y="1104"/>
                </a:cubicBezTo>
                <a:cubicBezTo>
                  <a:pt x="162" y="1139"/>
                  <a:pt x="150" y="1237"/>
                  <a:pt x="151" y="127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58" name="Rectangle 10"/>
          <p:cNvSpPr>
            <a:spLocks noChangeArrowheads="1"/>
          </p:cNvSpPr>
          <p:nvPr/>
        </p:nvSpPr>
        <p:spPr bwMode="auto">
          <a:xfrm>
            <a:off x="6689154" y="3225184"/>
            <a:ext cx="1219200" cy="152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9" name="Rectangle 11"/>
          <p:cNvSpPr>
            <a:spLocks noChangeArrowheads="1"/>
          </p:cNvSpPr>
          <p:nvPr/>
        </p:nvSpPr>
        <p:spPr bwMode="auto">
          <a:xfrm>
            <a:off x="7117779" y="2920384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0" name="Line 13"/>
          <p:cNvSpPr>
            <a:spLocks noChangeShapeType="1"/>
          </p:cNvSpPr>
          <p:nvPr/>
        </p:nvSpPr>
        <p:spPr bwMode="auto">
          <a:xfrm>
            <a:off x="8694564" y="2417668"/>
            <a:ext cx="0" cy="838200"/>
          </a:xfrm>
          <a:prstGeom prst="line">
            <a:avLst/>
          </a:prstGeom>
          <a:noFill/>
          <a:ln w="19050">
            <a:noFill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39"/>
          <p:cNvSpPr>
            <a:spLocks noChangeShapeType="1"/>
          </p:cNvSpPr>
          <p:nvPr/>
        </p:nvSpPr>
        <p:spPr bwMode="auto">
          <a:xfrm>
            <a:off x="8293731" y="306191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8329439" y="395222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1" dirty="0"/>
              <a:t>x</a:t>
            </a:r>
          </a:p>
        </p:txBody>
      </p:sp>
      <p:graphicFrame>
        <p:nvGraphicFramePr>
          <p:cNvPr id="1382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228108"/>
              </p:ext>
            </p:extLst>
          </p:nvPr>
        </p:nvGraphicFramePr>
        <p:xfrm>
          <a:off x="1115616" y="2204864"/>
          <a:ext cx="2205351" cy="472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7" name="Equation" r:id="rId4" imgW="876240" imgH="190440" progId="Equation.3">
                  <p:embed/>
                </p:oleObj>
              </mc:Choice>
              <mc:Fallback>
                <p:oleObj name="Equation" r:id="rId4" imgW="876240" imgH="1904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04864"/>
                        <a:ext cx="2205351" cy="472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813315"/>
              </p:ext>
            </p:extLst>
          </p:nvPr>
        </p:nvGraphicFramePr>
        <p:xfrm>
          <a:off x="1979712" y="3444848"/>
          <a:ext cx="2335331" cy="56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8" name="公式" r:id="rId6" imgW="939600" imgH="228600" progId="Equation.3">
                  <p:embed/>
                </p:oleObj>
              </mc:Choice>
              <mc:Fallback>
                <p:oleObj name="公式" r:id="rId6" imgW="939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444848"/>
                        <a:ext cx="2335331" cy="560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51520" y="4653136"/>
            <a:ext cx="2880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(2)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跳</a:t>
            </a:r>
            <a:r>
              <a:rPr lang="zh-CN" altLang="en-US" sz="2800" b="1" dirty="0">
                <a:solidFill>
                  <a:srgbClr val="FF0000"/>
                </a:solidFill>
              </a:rPr>
              <a:t>离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dirty="0" smtClean="0">
                <a:solidFill>
                  <a:srgbClr val="FF0000"/>
                </a:solidFill>
              </a:rPr>
              <a:t>最高点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486693"/>
              </p:ext>
            </p:extLst>
          </p:nvPr>
        </p:nvGraphicFramePr>
        <p:xfrm>
          <a:off x="3131840" y="4709207"/>
          <a:ext cx="1014998" cy="43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9" name="Equation" r:id="rId8" imgW="406080" imgH="177480" progId="Equation.3">
                  <p:embed/>
                </p:oleObj>
              </mc:Choice>
              <mc:Fallback>
                <p:oleObj name="Equation" r:id="rId8" imgW="40608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709207"/>
                        <a:ext cx="1014998" cy="43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3441"/>
              </p:ext>
            </p:extLst>
          </p:nvPr>
        </p:nvGraphicFramePr>
        <p:xfrm>
          <a:off x="1187624" y="2743134"/>
          <a:ext cx="3247159" cy="54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30" name="Equation" r:id="rId10" imgW="1371600" imgH="228600" progId="Equation.3">
                  <p:embed/>
                </p:oleObj>
              </mc:Choice>
              <mc:Fallback>
                <p:oleObj name="Equation" r:id="rId10" imgW="1371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43134"/>
                        <a:ext cx="3247159" cy="54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760891"/>
              </p:ext>
            </p:extLst>
          </p:nvPr>
        </p:nvGraphicFramePr>
        <p:xfrm>
          <a:off x="2028790" y="4005064"/>
          <a:ext cx="2344513" cy="553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31" name="Equation" r:id="rId12" imgW="952200" imgH="228600" progId="Equation.3">
                  <p:embed/>
                </p:oleObj>
              </mc:Choice>
              <mc:Fallback>
                <p:oleObj name="Equation" r:id="rId12" imgW="9522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790" y="4005064"/>
                        <a:ext cx="2344513" cy="553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117904" y="2348880"/>
            <a:ext cx="990600" cy="1428761"/>
            <a:chOff x="4992" y="2652"/>
            <a:chExt cx="624" cy="1058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4992" y="308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" name="Object 5"/>
            <p:cNvGraphicFramePr>
              <a:graphicFrameLocks noChangeAspect="1"/>
            </p:cNvGraphicFramePr>
            <p:nvPr/>
          </p:nvGraphicFramePr>
          <p:xfrm>
            <a:off x="5172" y="2679"/>
            <a:ext cx="287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32" name="Equation" r:id="rId14" imgW="177480" imgH="164880" progId="Equation.3">
                    <p:embed/>
                  </p:oleObj>
                </mc:Choice>
                <mc:Fallback>
                  <p:oleObj name="Equation" r:id="rId14" imgW="177480" imgH="1648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2679"/>
                          <a:ext cx="287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6"/>
            <p:cNvGraphicFramePr>
              <a:graphicFrameLocks noChangeAspect="1"/>
            </p:cNvGraphicFramePr>
            <p:nvPr/>
          </p:nvGraphicFramePr>
          <p:xfrm>
            <a:off x="5226" y="3448"/>
            <a:ext cx="39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33" name="Equation" r:id="rId16" imgW="241200" imgH="164880" progId="Equation.3">
                    <p:embed/>
                  </p:oleObj>
                </mc:Choice>
                <mc:Fallback>
                  <p:oleObj name="Equation" r:id="rId16" imgW="241200" imgH="1648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6" y="3448"/>
                          <a:ext cx="39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5101" y="327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 flipV="1">
              <a:off x="5101" y="265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3528" y="166122"/>
            <a:ext cx="8820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m=1kg, T=0.5s, A=0.02m</a:t>
            </a:r>
            <a:r>
              <a:rPr lang="zh-CN" altLang="en-US" dirty="0" smtClean="0"/>
              <a:t>，求：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）平板到最低点时，重物对平板的作用力；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）若频率不变，则平板以多大的振幅振动时，重物会跳离平板？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）若振幅不变，则平板以多大频率振动时，重物会跳离平板？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09369"/>
              </p:ext>
            </p:extLst>
          </p:nvPr>
        </p:nvGraphicFramePr>
        <p:xfrm>
          <a:off x="4427984" y="2656458"/>
          <a:ext cx="20145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34" name="Equation" r:id="rId18" imgW="939600" imgH="393480" progId="Equation.DSMT4">
                  <p:embed/>
                </p:oleObj>
              </mc:Choice>
              <mc:Fallback>
                <p:oleObj name="Equation" r:id="rId18" imgW="939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27984" y="2656458"/>
                        <a:ext cx="2014537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940461"/>
              </p:ext>
            </p:extLst>
          </p:nvPr>
        </p:nvGraphicFramePr>
        <p:xfrm>
          <a:off x="4284501" y="4091322"/>
          <a:ext cx="898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35" name="Equation" r:id="rId20" imgW="419040" imgH="177480" progId="Equation.DSMT4">
                  <p:embed/>
                </p:oleObj>
              </mc:Choice>
              <mc:Fallback>
                <p:oleObj name="Equation" r:id="rId20" imgW="419040" imgH="1774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501" y="4091322"/>
                        <a:ext cx="8985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955128"/>
              </p:ext>
            </p:extLst>
          </p:nvPr>
        </p:nvGraphicFramePr>
        <p:xfrm>
          <a:off x="4008884" y="4638675"/>
          <a:ext cx="19145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36" name="Equation" r:id="rId22" imgW="812520" imgH="228600" progId="Equation.DSMT4">
                  <p:embed/>
                </p:oleObj>
              </mc:Choice>
              <mc:Fallback>
                <p:oleObj name="Equation" r:id="rId22" imgW="81252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884" y="4638675"/>
                        <a:ext cx="19145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773089"/>
              </p:ext>
            </p:extLst>
          </p:nvPr>
        </p:nvGraphicFramePr>
        <p:xfrm>
          <a:off x="6084168" y="4475216"/>
          <a:ext cx="27828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37" name="Equation" r:id="rId24" imgW="1180800" imgH="393480" progId="Equation.DSMT4">
                  <p:embed/>
                </p:oleObj>
              </mc:Choice>
              <mc:Fallback>
                <p:oleObj name="Equation" r:id="rId24" imgW="1180800" imgH="39348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475216"/>
                        <a:ext cx="27828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270570" y="5617766"/>
            <a:ext cx="773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(3)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317562"/>
              </p:ext>
            </p:extLst>
          </p:nvPr>
        </p:nvGraphicFramePr>
        <p:xfrm>
          <a:off x="1131243" y="5373216"/>
          <a:ext cx="4160837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38" name="Equation" r:id="rId26" imgW="1765080" imgH="444240" progId="Equation.DSMT4">
                  <p:embed/>
                </p:oleObj>
              </mc:Choice>
              <mc:Fallback>
                <p:oleObj name="Equation" r:id="rId26" imgW="1765080" imgH="4442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243" y="5373216"/>
                        <a:ext cx="4160837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260648"/>
            <a:ext cx="42497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FF3300"/>
                </a:solidFill>
              </a:rPr>
              <a:t>9-22</a:t>
            </a:r>
            <a:endParaRPr lang="zh-CN" altLang="en-US" sz="3600" b="1" dirty="0">
              <a:solidFill>
                <a:srgbClr val="FF3300"/>
              </a:solidFill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256976"/>
              </p:ext>
            </p:extLst>
          </p:nvPr>
        </p:nvGraphicFramePr>
        <p:xfrm>
          <a:off x="238125" y="2327275"/>
          <a:ext cx="70135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87" name="Equation" r:id="rId3" imgW="2920680" imgH="393480" progId="Equation.DSMT4">
                  <p:embed/>
                </p:oleObj>
              </mc:Choice>
              <mc:Fallback>
                <p:oleObj name="Equation" r:id="rId3" imgW="292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2327275"/>
                        <a:ext cx="7013575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5536" y="5805264"/>
            <a:ext cx="19831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注意</a:t>
            </a:r>
            <a:r>
              <a:rPr lang="zh-CN" altLang="en-US" sz="2800" b="1" dirty="0" smtClean="0">
                <a:solidFill>
                  <a:srgbClr val="FF3300"/>
                </a:solidFill>
              </a:rPr>
              <a:t>单位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7131496" y="188640"/>
            <a:ext cx="1905000" cy="3203575"/>
            <a:chOff x="4176" y="1248"/>
            <a:chExt cx="1200" cy="2018"/>
          </a:xfrm>
        </p:grpSpPr>
        <p:sp>
          <p:nvSpPr>
            <p:cNvPr id="15" name="Arc 18"/>
            <p:cNvSpPr>
              <a:spLocks/>
            </p:cNvSpPr>
            <p:nvPr/>
          </p:nvSpPr>
          <p:spPr bwMode="auto">
            <a:xfrm rot="8106674">
              <a:off x="4176" y="2160"/>
              <a:ext cx="864" cy="8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6" name="Rectangle 19" descr="浅色上对角线"/>
            <p:cNvSpPr>
              <a:spLocks noChangeArrowheads="1"/>
            </p:cNvSpPr>
            <p:nvPr/>
          </p:nvSpPr>
          <p:spPr bwMode="auto">
            <a:xfrm>
              <a:off x="4416" y="1536"/>
              <a:ext cx="384" cy="48"/>
            </a:xfrm>
            <a:prstGeom prst="rect">
              <a:avLst/>
            </a:prstGeom>
            <a:pattFill prst="ltUpDiag">
              <a:fgClr>
                <a:schemeClr val="bg1"/>
              </a:fgClr>
              <a:bgClr>
                <a:schemeClr val="tx1"/>
              </a:bgClr>
            </a:patt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608" y="1584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ellipse">
              <a:avLst/>
            </a:prstGeom>
            <a:solidFill>
              <a:srgbClr val="FF66CC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4608" y="1584"/>
              <a:ext cx="384" cy="1104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4896" y="2640"/>
              <a:ext cx="192" cy="192"/>
            </a:xfrm>
            <a:prstGeom prst="ellipse">
              <a:avLst/>
            </a:prstGeom>
            <a:solidFill>
              <a:srgbClr val="FF66CC"/>
            </a:solidFill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4992" y="27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 flipV="1">
              <a:off x="4848" y="2304"/>
              <a:ext cx="144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4608" y="1824"/>
              <a:ext cx="96" cy="104"/>
            </a:xfrm>
            <a:custGeom>
              <a:avLst/>
              <a:gdLst>
                <a:gd name="T0" fmla="*/ 0 w 96"/>
                <a:gd name="T1" fmla="*/ 48 h 104"/>
                <a:gd name="T2" fmla="*/ 48 w 96"/>
                <a:gd name="T3" fmla="*/ 96 h 104"/>
                <a:gd name="T4" fmla="*/ 96 w 96"/>
                <a:gd name="T5" fmla="*/ 0 h 104"/>
                <a:gd name="T6" fmla="*/ 0 60000 65536"/>
                <a:gd name="T7" fmla="*/ 0 60000 65536"/>
                <a:gd name="T8" fmla="*/ 0 60000 65536"/>
                <a:gd name="T9" fmla="*/ 0 w 96"/>
                <a:gd name="T10" fmla="*/ 0 h 104"/>
                <a:gd name="T11" fmla="*/ 96 w 96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04">
                  <a:moveTo>
                    <a:pt x="0" y="48"/>
                  </a:moveTo>
                  <a:cubicBezTo>
                    <a:pt x="16" y="76"/>
                    <a:pt x="32" y="104"/>
                    <a:pt x="48" y="96"/>
                  </a:cubicBezTo>
                  <a:cubicBezTo>
                    <a:pt x="64" y="88"/>
                    <a:pt x="80" y="44"/>
                    <a:pt x="96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" name="Object 27"/>
            <p:cNvGraphicFramePr>
              <a:graphicFrameLocks noChangeAspect="1"/>
            </p:cNvGraphicFramePr>
            <p:nvPr/>
          </p:nvGraphicFramePr>
          <p:xfrm>
            <a:off x="4752" y="1728"/>
            <a:ext cx="13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88" name="Equation" r:id="rId5" imgW="88560" imgH="177480" progId="Equation.3">
                    <p:embed/>
                  </p:oleObj>
                </mc:Choice>
                <mc:Fallback>
                  <p:oleObj name="Equation" r:id="rId5" imgW="885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728"/>
                          <a:ext cx="137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8"/>
            <p:cNvGraphicFramePr>
              <a:graphicFrameLocks noChangeAspect="1"/>
            </p:cNvGraphicFramePr>
            <p:nvPr/>
          </p:nvGraphicFramePr>
          <p:xfrm>
            <a:off x="4896" y="2179"/>
            <a:ext cx="29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89" name="Equation" r:id="rId7" imgW="190440" imgH="215640" progId="Equation.3">
                    <p:embed/>
                  </p:oleObj>
                </mc:Choice>
                <mc:Fallback>
                  <p:oleObj name="Equation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179"/>
                          <a:ext cx="294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9"/>
            <p:cNvGraphicFramePr>
              <a:graphicFrameLocks noChangeAspect="1"/>
            </p:cNvGraphicFramePr>
            <p:nvPr/>
          </p:nvGraphicFramePr>
          <p:xfrm>
            <a:off x="5021" y="3015"/>
            <a:ext cx="235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90" name="Equation" r:id="rId9" imgW="152280" imgH="164880" progId="Equation.3">
                    <p:embed/>
                  </p:oleObj>
                </mc:Choice>
                <mc:Fallback>
                  <p:oleObj name="Equation" r:id="rId9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3015"/>
                          <a:ext cx="235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30"/>
            <p:cNvGraphicFramePr>
              <a:graphicFrameLocks noChangeAspect="1"/>
            </p:cNvGraphicFramePr>
            <p:nvPr/>
          </p:nvGraphicFramePr>
          <p:xfrm>
            <a:off x="5121" y="2668"/>
            <a:ext cx="25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91" name="Equation" r:id="rId11" imgW="164880" imgH="139680" progId="Equation.3">
                    <p:embed/>
                  </p:oleObj>
                </mc:Choice>
                <mc:Fallback>
                  <p:oleObj name="Equation" r:id="rId11" imgW="1648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1" y="2668"/>
                          <a:ext cx="255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31"/>
            <p:cNvGraphicFramePr>
              <a:graphicFrameLocks noChangeAspect="1"/>
            </p:cNvGraphicFramePr>
            <p:nvPr/>
          </p:nvGraphicFramePr>
          <p:xfrm>
            <a:off x="4349" y="2880"/>
            <a:ext cx="19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92" name="Equation" r:id="rId13" imgW="126720" imgH="139680" progId="Equation.3">
                    <p:embed/>
                  </p:oleObj>
                </mc:Choice>
                <mc:Fallback>
                  <p:oleObj name="Equation" r:id="rId1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9" y="2880"/>
                          <a:ext cx="196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32"/>
            <p:cNvGraphicFramePr>
              <a:graphicFrameLocks noChangeAspect="1"/>
            </p:cNvGraphicFramePr>
            <p:nvPr/>
          </p:nvGraphicFramePr>
          <p:xfrm>
            <a:off x="4608" y="2015"/>
            <a:ext cx="17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93" name="Equation" r:id="rId15" imgW="126720" imgH="177480" progId="Equation.3">
                    <p:embed/>
                  </p:oleObj>
                </mc:Choice>
                <mc:Fallback>
                  <p:oleObj name="Equation" r:id="rId15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015"/>
                          <a:ext cx="175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3"/>
            <p:cNvGraphicFramePr>
              <a:graphicFrameLocks noChangeAspect="1"/>
            </p:cNvGraphicFramePr>
            <p:nvPr/>
          </p:nvGraphicFramePr>
          <p:xfrm>
            <a:off x="4512" y="1248"/>
            <a:ext cx="21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94" name="Equation" r:id="rId17" imgW="152280" imgH="164880" progId="Equation.3">
                    <p:embed/>
                  </p:oleObj>
                </mc:Choice>
                <mc:Fallback>
                  <p:oleObj name="Equation" r:id="rId17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248"/>
                          <a:ext cx="210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1043608" y="314524"/>
            <a:ext cx="5528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有一单摆，长为</a:t>
            </a:r>
            <a:r>
              <a:rPr lang="en-US" altLang="zh-CN" dirty="0" smtClean="0"/>
              <a:t>1m</a:t>
            </a:r>
            <a:r>
              <a:rPr lang="zh-CN" altLang="en-US" dirty="0" smtClean="0"/>
              <a:t>，最大摆角为</a:t>
            </a:r>
            <a:r>
              <a:rPr lang="en-US" altLang="zh-CN" dirty="0" smtClean="0"/>
              <a:t>5</a:t>
            </a:r>
            <a:r>
              <a:rPr lang="en-US" altLang="zh-CN" dirty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˚</a:t>
            </a:r>
            <a:r>
              <a:rPr lang="zh-CN" altLang="en-US" dirty="0" smtClean="0">
                <a:latin typeface="Times New Roman"/>
                <a:cs typeface="Times New Roman"/>
              </a:rPr>
              <a:t>，求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zh-CN" altLang="en-US" dirty="0" smtClean="0">
                <a:latin typeface="Times New Roman"/>
                <a:cs typeface="Times New Roman"/>
              </a:rPr>
              <a:t>（</a:t>
            </a:r>
            <a:r>
              <a:rPr lang="en-US" altLang="zh-CN" dirty="0" smtClean="0"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latin typeface="Times New Roman"/>
                <a:cs typeface="Times New Roman"/>
              </a:rPr>
              <a:t>）角频率和周期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zh-CN" altLang="en-US" dirty="0" smtClean="0">
                <a:latin typeface="Times New Roman"/>
                <a:cs typeface="Times New Roman"/>
              </a:rPr>
              <a:t>（</a:t>
            </a:r>
            <a:r>
              <a:rPr lang="en-US" altLang="zh-CN" dirty="0" smtClean="0">
                <a:latin typeface="Times New Roman"/>
                <a:cs typeface="Times New Roman"/>
              </a:rPr>
              <a:t>2</a:t>
            </a:r>
            <a:r>
              <a:rPr lang="zh-CN" altLang="en-US" dirty="0" smtClean="0">
                <a:latin typeface="Times New Roman"/>
                <a:cs typeface="Times New Roman"/>
              </a:rPr>
              <a:t>）设开始时摆角最大，求运动方程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zh-CN" altLang="en-US" dirty="0" smtClean="0">
                <a:latin typeface="Times New Roman"/>
                <a:cs typeface="Times New Roman"/>
              </a:rPr>
              <a:t>（</a:t>
            </a:r>
            <a:r>
              <a:rPr lang="en-US" altLang="zh-CN" dirty="0" smtClean="0">
                <a:latin typeface="Times New Roman"/>
                <a:cs typeface="Times New Roman"/>
              </a:rPr>
              <a:t>3</a:t>
            </a:r>
            <a:r>
              <a:rPr lang="zh-CN" altLang="en-US" dirty="0" smtClean="0">
                <a:latin typeface="Times New Roman"/>
                <a:cs typeface="Times New Roman"/>
              </a:rPr>
              <a:t>）当摆角为</a:t>
            </a:r>
            <a:r>
              <a:rPr lang="en-US" altLang="zh-CN" dirty="0" smtClean="0"/>
              <a:t>3</a:t>
            </a:r>
            <a:r>
              <a:rPr lang="en-US" altLang="zh-CN" dirty="0" smtClean="0">
                <a:latin typeface="Times New Roman"/>
                <a:cs typeface="Times New Roman"/>
              </a:rPr>
              <a:t>˚</a:t>
            </a:r>
            <a:r>
              <a:rPr lang="zh-CN" altLang="en-US" dirty="0" smtClean="0">
                <a:latin typeface="Times New Roman"/>
                <a:cs typeface="Times New Roman"/>
              </a:rPr>
              <a:t>时，摆球的角速度和线速度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30179"/>
              </p:ext>
            </p:extLst>
          </p:nvPr>
        </p:nvGraphicFramePr>
        <p:xfrm>
          <a:off x="251520" y="3356992"/>
          <a:ext cx="5849937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5" name="Equation" r:id="rId19" imgW="2438280" imgH="876240" progId="Equation.DSMT4">
                  <p:embed/>
                </p:oleObj>
              </mc:Choice>
              <mc:Fallback>
                <p:oleObj name="Equation" r:id="rId19" imgW="2438280" imgH="876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56992"/>
                        <a:ext cx="5849937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2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1"/>
          <p:cNvSpPr txBox="1">
            <a:spLocks noChangeArrowheads="1"/>
          </p:cNvSpPr>
          <p:nvPr/>
        </p:nvSpPr>
        <p:spPr bwMode="auto">
          <a:xfrm>
            <a:off x="0" y="214290"/>
            <a:ext cx="9364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9-31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84962"/>
              </p:ext>
            </p:extLst>
          </p:nvPr>
        </p:nvGraphicFramePr>
        <p:xfrm>
          <a:off x="323528" y="2348880"/>
          <a:ext cx="5192568" cy="5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34" name="Equation" r:id="rId3" imgW="2361960" imgH="215640" progId="Equation.3">
                  <p:embed/>
                </p:oleObj>
              </mc:Choice>
              <mc:Fallback>
                <p:oleObj name="Equation" r:id="rId3" imgW="236196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348880"/>
                        <a:ext cx="5192568" cy="519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482730"/>
              </p:ext>
            </p:extLst>
          </p:nvPr>
        </p:nvGraphicFramePr>
        <p:xfrm>
          <a:off x="323528" y="4581128"/>
          <a:ext cx="4351224" cy="549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35" name="Equation" r:id="rId5" imgW="1904760" imgH="228600" progId="Equation.DSMT4">
                  <p:embed/>
                </p:oleObj>
              </mc:Choice>
              <mc:Fallback>
                <p:oleObj name="Equation" r:id="rId5" imgW="190476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581128"/>
                        <a:ext cx="4351224" cy="5498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433089"/>
              </p:ext>
            </p:extLst>
          </p:nvPr>
        </p:nvGraphicFramePr>
        <p:xfrm>
          <a:off x="323528" y="2924944"/>
          <a:ext cx="5740977" cy="66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36" name="Equation" r:id="rId7" imgW="2463480" imgH="291960" progId="Equation.DSMT4">
                  <p:embed/>
                </p:oleObj>
              </mc:Choice>
              <mc:Fallback>
                <p:oleObj name="Equation" r:id="rId7" imgW="2463480" imgH="2919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924944"/>
                        <a:ext cx="5740977" cy="669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098534"/>
              </p:ext>
            </p:extLst>
          </p:nvPr>
        </p:nvGraphicFramePr>
        <p:xfrm>
          <a:off x="395536" y="5445224"/>
          <a:ext cx="5130547" cy="549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37" name="Equation" r:id="rId9" imgW="2222280" imgH="228600" progId="Equation.3">
                  <p:embed/>
                </p:oleObj>
              </mc:Choice>
              <mc:Fallback>
                <p:oleObj name="Equation" r:id="rId9" imgW="2222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445224"/>
                        <a:ext cx="5130547" cy="5498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87943"/>
              </p:ext>
            </p:extLst>
          </p:nvPr>
        </p:nvGraphicFramePr>
        <p:xfrm>
          <a:off x="4788024" y="4581128"/>
          <a:ext cx="2712271" cy="58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38" name="Equation" r:id="rId11" imgW="965160" imgH="190440" progId="Equation.DSMT4">
                  <p:embed/>
                </p:oleObj>
              </mc:Choice>
              <mc:Fallback>
                <p:oleObj name="Equation" r:id="rId11" imgW="965160" imgH="1904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581128"/>
                        <a:ext cx="2712271" cy="5844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783502"/>
              </p:ext>
            </p:extLst>
          </p:nvPr>
        </p:nvGraphicFramePr>
        <p:xfrm>
          <a:off x="5652120" y="5373216"/>
          <a:ext cx="2675659" cy="584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39" name="Equation" r:id="rId13" imgW="952200" imgH="190440" progId="Equation.DSMT4">
                  <p:embed/>
                </p:oleObj>
              </mc:Choice>
              <mc:Fallback>
                <p:oleObj name="Equation" r:id="rId13" imgW="952200" imgH="190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373216"/>
                        <a:ext cx="2675659" cy="5844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706423"/>
              </p:ext>
            </p:extLst>
          </p:nvPr>
        </p:nvGraphicFramePr>
        <p:xfrm>
          <a:off x="1187624" y="323683"/>
          <a:ext cx="7137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0" name="公式" r:id="rId15" imgW="3187440" imgH="215640" progId="Equation.3">
                  <p:embed/>
                </p:oleObj>
              </mc:Choice>
              <mc:Fallback>
                <p:oleObj name="公式" r:id="rId15" imgW="3187440" imgH="21564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23683"/>
                        <a:ext cx="7137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7625" y="90872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）合振动的振幅和初相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                                        ，</a:t>
            </a:r>
            <a:r>
              <a:rPr lang="el-GR" altLang="zh-CN" dirty="0" smtClean="0">
                <a:latin typeface="Times New Roman"/>
                <a:cs typeface="Times New Roman"/>
              </a:rPr>
              <a:t>φ</a:t>
            </a:r>
            <a:r>
              <a:rPr lang="en-US" altLang="zh-CN" baseline="-25000" dirty="0" smtClean="0">
                <a:latin typeface="Times New Roman"/>
                <a:cs typeface="Times New Roman"/>
              </a:rPr>
              <a:t>3</a:t>
            </a:r>
            <a:r>
              <a:rPr lang="zh-CN" altLang="en-US" dirty="0" smtClean="0">
                <a:latin typeface="Times New Roman"/>
                <a:cs typeface="Times New Roman"/>
              </a:rPr>
              <a:t>为多少时，</a:t>
            </a:r>
            <a:r>
              <a:rPr lang="en-US" altLang="zh-CN" dirty="0" smtClean="0">
                <a:latin typeface="Times New Roman"/>
                <a:cs typeface="Times New Roman"/>
              </a:rPr>
              <a:t>x</a:t>
            </a:r>
            <a:r>
              <a:rPr lang="en-US" altLang="zh-CN" baseline="-25000" dirty="0" smtClean="0">
                <a:latin typeface="Times New Roman"/>
                <a:cs typeface="Times New Roman"/>
              </a:rPr>
              <a:t>1</a:t>
            </a:r>
            <a:r>
              <a:rPr lang="en-US" altLang="zh-CN" dirty="0" smtClean="0">
                <a:latin typeface="Times New Roman"/>
                <a:cs typeface="Times New Roman"/>
              </a:rPr>
              <a:t>+x</a:t>
            </a:r>
            <a:r>
              <a:rPr lang="en-US" altLang="zh-CN" baseline="-25000" dirty="0" smtClean="0">
                <a:latin typeface="Times New Roman"/>
                <a:cs typeface="Times New Roman"/>
              </a:rPr>
              <a:t>3</a:t>
            </a:r>
            <a:r>
              <a:rPr lang="zh-CN" altLang="en-US" dirty="0" smtClean="0">
                <a:latin typeface="Times New Roman"/>
                <a:cs typeface="Times New Roman"/>
              </a:rPr>
              <a:t>的振幅最大</a:t>
            </a:r>
            <a:r>
              <a:rPr lang="zh-CN" altLang="en-US" dirty="0" smtClean="0">
                <a:latin typeface="Times New Roman"/>
                <a:cs typeface="Times New Roman"/>
              </a:rPr>
              <a:t>？</a:t>
            </a:r>
            <a:r>
              <a:rPr lang="el-GR" altLang="zh-CN" dirty="0">
                <a:latin typeface="Times New Roman"/>
                <a:cs typeface="Times New Roman"/>
              </a:rPr>
              <a:t> φ</a:t>
            </a:r>
            <a:r>
              <a:rPr lang="en-US" altLang="zh-CN" baseline="-25000" dirty="0">
                <a:latin typeface="Times New Roman"/>
                <a:cs typeface="Times New Roman"/>
              </a:rPr>
              <a:t>3</a:t>
            </a:r>
            <a:r>
              <a:rPr lang="zh-CN" altLang="en-US" dirty="0">
                <a:latin typeface="Times New Roman"/>
                <a:cs typeface="Times New Roman"/>
              </a:rPr>
              <a:t>为多少时，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+x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lang="zh-CN" altLang="en-US" dirty="0">
                <a:latin typeface="Times New Roman"/>
                <a:cs typeface="Times New Roman"/>
              </a:rPr>
              <a:t>的振幅</a:t>
            </a:r>
            <a:r>
              <a:rPr lang="zh-CN" altLang="en-US" dirty="0" smtClean="0">
                <a:latin typeface="Times New Roman"/>
                <a:cs typeface="Times New Roman"/>
              </a:rPr>
              <a:t>最小？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809054"/>
              </p:ext>
            </p:extLst>
          </p:nvPr>
        </p:nvGraphicFramePr>
        <p:xfrm>
          <a:off x="2051720" y="1269578"/>
          <a:ext cx="30718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1" name="公式" r:id="rId17" imgW="1371600" imgH="215640" progId="Equation.3">
                  <p:embed/>
                </p:oleObj>
              </mc:Choice>
              <mc:Fallback>
                <p:oleObj name="公式" r:id="rId17" imgW="1371600" imgH="2156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269578"/>
                        <a:ext cx="30718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54"/>
          <p:cNvSpPr>
            <a:spLocks noChangeShapeType="1"/>
          </p:cNvSpPr>
          <p:nvPr/>
        </p:nvSpPr>
        <p:spPr bwMode="auto">
          <a:xfrm flipV="1">
            <a:off x="7516247" y="2966491"/>
            <a:ext cx="936228" cy="1034060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6355779" y="2349549"/>
            <a:ext cx="2752725" cy="2087563"/>
            <a:chOff x="3493" y="536"/>
            <a:chExt cx="1734" cy="1315"/>
          </a:xfrm>
        </p:grpSpPr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4215" y="536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 smtClean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9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2254831"/>
                </p:ext>
              </p:extLst>
            </p:nvPr>
          </p:nvGraphicFramePr>
          <p:xfrm>
            <a:off x="5035" y="1367"/>
            <a:ext cx="19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42" name="Equation" r:id="rId19" imgW="139639" imgH="152334" progId="Equation.3">
                    <p:embed/>
                  </p:oleObj>
                </mc:Choice>
                <mc:Fallback>
                  <p:oleObj name="Equation" r:id="rId19" imgW="139639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5" y="1367"/>
                          <a:ext cx="19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5"/>
            <p:cNvGraphicFramePr>
              <a:graphicFrameLocks noChangeAspect="1"/>
            </p:cNvGraphicFramePr>
            <p:nvPr/>
          </p:nvGraphicFramePr>
          <p:xfrm>
            <a:off x="4033" y="1600"/>
            <a:ext cx="19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43" name="Equation" r:id="rId21" imgW="139639" imgH="152334" progId="Equation.3">
                    <p:embed/>
                  </p:oleObj>
                </mc:Choice>
                <mc:Fallback>
                  <p:oleObj name="Equation" r:id="rId21" imgW="139639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1600"/>
                          <a:ext cx="19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58"/>
            <p:cNvSpPr>
              <a:spLocks noChangeShapeType="1"/>
            </p:cNvSpPr>
            <p:nvPr/>
          </p:nvSpPr>
          <p:spPr bwMode="auto">
            <a:xfrm>
              <a:off x="3493" y="1576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 smtClean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23" name="Line 54"/>
          <p:cNvSpPr>
            <a:spLocks noChangeShapeType="1"/>
          </p:cNvSpPr>
          <p:nvPr/>
        </p:nvSpPr>
        <p:spPr bwMode="auto">
          <a:xfrm flipH="1" flipV="1">
            <a:off x="6715548" y="3285531"/>
            <a:ext cx="800700" cy="68962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4" name="Line 54"/>
          <p:cNvSpPr>
            <a:spLocks noChangeShapeType="1"/>
          </p:cNvSpPr>
          <p:nvPr/>
        </p:nvSpPr>
        <p:spPr bwMode="auto">
          <a:xfrm flipV="1">
            <a:off x="6744121" y="2276871"/>
            <a:ext cx="907653" cy="1022651"/>
          </a:xfrm>
          <a:prstGeom prst="line">
            <a:avLst/>
          </a:prstGeom>
          <a:noFill/>
          <a:ln w="19050">
            <a:solidFill>
              <a:srgbClr val="9900CC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 flipH="1" flipV="1">
            <a:off x="7651775" y="2276872"/>
            <a:ext cx="800700" cy="68962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6" name="Line 54"/>
          <p:cNvSpPr>
            <a:spLocks noChangeShapeType="1"/>
          </p:cNvSpPr>
          <p:nvPr/>
        </p:nvSpPr>
        <p:spPr bwMode="auto">
          <a:xfrm flipV="1">
            <a:off x="7501955" y="2276872"/>
            <a:ext cx="149819" cy="17236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483973"/>
              </p:ext>
            </p:extLst>
          </p:nvPr>
        </p:nvGraphicFramePr>
        <p:xfrm>
          <a:off x="6313042" y="2890590"/>
          <a:ext cx="461167" cy="59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4" name="Equation" r:id="rId23" imgW="177480" imgH="228600" progId="Equation.DSMT4">
                  <p:embed/>
                </p:oleObj>
              </mc:Choice>
              <mc:Fallback>
                <p:oleObj name="Equation" r:id="rId23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313042" y="2890590"/>
                        <a:ext cx="461167" cy="592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025266"/>
              </p:ext>
            </p:extLst>
          </p:nvPr>
        </p:nvGraphicFramePr>
        <p:xfrm>
          <a:off x="8371855" y="2621657"/>
          <a:ext cx="4953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5" name="Equation" r:id="rId25" imgW="190440" imgH="228600" progId="Equation.DSMT4">
                  <p:embed/>
                </p:oleObj>
              </mc:Choice>
              <mc:Fallback>
                <p:oleObj name="Equation" r:id="rId25" imgW="19044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1855" y="2621657"/>
                        <a:ext cx="4953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579697"/>
              </p:ext>
            </p:extLst>
          </p:nvPr>
        </p:nvGraphicFramePr>
        <p:xfrm>
          <a:off x="7606730" y="1929507"/>
          <a:ext cx="396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6" name="Equation" r:id="rId27" imgW="152280" imgH="164880" progId="Equation.DSMT4">
                  <p:embed/>
                </p:oleObj>
              </mc:Choice>
              <mc:Fallback>
                <p:oleObj name="Equation" r:id="rId27" imgW="152280" imgH="1648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6730" y="1929507"/>
                        <a:ext cx="396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20644"/>
              </p:ext>
            </p:extLst>
          </p:nvPr>
        </p:nvGraphicFramePr>
        <p:xfrm>
          <a:off x="395536" y="3627722"/>
          <a:ext cx="4960988" cy="881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7" name="Equation" r:id="rId29" imgW="2145960" imgH="393480" progId="Equation.DSMT4">
                  <p:embed/>
                </p:oleObj>
              </mc:Choice>
              <mc:Fallback>
                <p:oleObj name="Equation" r:id="rId29" imgW="2145960" imgH="393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627722"/>
                        <a:ext cx="4960988" cy="881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ESIGNA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CDESIGNA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DESIG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Designs\CDESIGNA.POT</Template>
  <TotalTime>4294</TotalTime>
  <Words>473</Words>
  <Application>Microsoft Office PowerPoint</Application>
  <PresentationFormat>全屏显示(4:3)</PresentationFormat>
  <Paragraphs>56</Paragraphs>
  <Slides>12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CDESIGNA</vt:lpstr>
      <vt:lpstr>Equation</vt:lpstr>
      <vt:lpstr>MathType 6.0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physics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陈殿勇</cp:lastModifiedBy>
  <cp:revision>610</cp:revision>
  <dcterms:created xsi:type="dcterms:W3CDTF">2001-03-06T06:48:52Z</dcterms:created>
  <dcterms:modified xsi:type="dcterms:W3CDTF">2020-10-18T16:43:52Z</dcterms:modified>
</cp:coreProperties>
</file>