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0"/>
  </p:notesMasterIdLst>
  <p:handoutMasterIdLst>
    <p:handoutMasterId r:id="rId31"/>
  </p:handoutMasterIdLst>
  <p:sldIdLst>
    <p:sldId id="609" r:id="rId2"/>
    <p:sldId id="612" r:id="rId3"/>
    <p:sldId id="638" r:id="rId4"/>
    <p:sldId id="640" r:id="rId5"/>
    <p:sldId id="572" r:id="rId6"/>
    <p:sldId id="617" r:id="rId7"/>
    <p:sldId id="573" r:id="rId8"/>
    <p:sldId id="601" r:id="rId9"/>
    <p:sldId id="596" r:id="rId10"/>
    <p:sldId id="597" r:id="rId11"/>
    <p:sldId id="629" r:id="rId12"/>
    <p:sldId id="551" r:id="rId13"/>
    <p:sldId id="610" r:id="rId14"/>
    <p:sldId id="552" r:id="rId15"/>
    <p:sldId id="599" r:id="rId16"/>
    <p:sldId id="553" r:id="rId17"/>
    <p:sldId id="603" r:id="rId18"/>
    <p:sldId id="630" r:id="rId19"/>
    <p:sldId id="636" r:id="rId20"/>
    <p:sldId id="563" r:id="rId21"/>
    <p:sldId id="637" r:id="rId22"/>
    <p:sldId id="606" r:id="rId23"/>
    <p:sldId id="615" r:id="rId24"/>
    <p:sldId id="560" r:id="rId25"/>
    <p:sldId id="616" r:id="rId26"/>
    <p:sldId id="623" r:id="rId27"/>
    <p:sldId id="631" r:id="rId28"/>
    <p:sldId id="639" r:id="rId29"/>
  </p:sldIdLst>
  <p:sldSz cx="9144000" cy="6858000" type="screen4x3"/>
  <p:notesSz cx="7099300" cy="10234613"/>
  <p:defaultTextStyle>
    <a:defPPr>
      <a:defRPr lang="zh-CN"/>
    </a:defPPr>
    <a:lvl1pPr algn="l" rtl="0" fontAlgn="base">
      <a:spcBef>
        <a:spcPct val="0"/>
      </a:spcBef>
      <a:spcAft>
        <a:spcPct val="0"/>
      </a:spcAft>
      <a:defRPr kumimoji="1" sz="2400" b="1" kern="1200">
        <a:solidFill>
          <a:schemeClr val="tx1"/>
        </a:solidFill>
        <a:latin typeface="Times New Roman" pitchFamily="18" charset="0"/>
        <a:ea typeface="宋体"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宋体"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宋体" charset="-122"/>
        <a:cs typeface="+mn-cs"/>
      </a:defRPr>
    </a:lvl5pPr>
    <a:lvl6pPr marL="2286000" algn="l" defTabSz="914400" rtl="0" eaLnBrk="1" latinLnBrk="0" hangingPunct="1">
      <a:defRPr kumimoji="1" sz="2400" b="1" kern="1200">
        <a:solidFill>
          <a:schemeClr val="tx1"/>
        </a:solidFill>
        <a:latin typeface="Times New Roman" pitchFamily="18" charset="0"/>
        <a:ea typeface="宋体" charset="-122"/>
        <a:cs typeface="+mn-cs"/>
      </a:defRPr>
    </a:lvl6pPr>
    <a:lvl7pPr marL="2743200" algn="l" defTabSz="914400" rtl="0" eaLnBrk="1" latinLnBrk="0" hangingPunct="1">
      <a:defRPr kumimoji="1" sz="2400" b="1" kern="1200">
        <a:solidFill>
          <a:schemeClr val="tx1"/>
        </a:solidFill>
        <a:latin typeface="Times New Roman" pitchFamily="18" charset="0"/>
        <a:ea typeface="宋体" charset="-122"/>
        <a:cs typeface="+mn-cs"/>
      </a:defRPr>
    </a:lvl7pPr>
    <a:lvl8pPr marL="3200400" algn="l" defTabSz="914400" rtl="0" eaLnBrk="1" latinLnBrk="0" hangingPunct="1">
      <a:defRPr kumimoji="1" sz="2400" b="1" kern="1200">
        <a:solidFill>
          <a:schemeClr val="tx1"/>
        </a:solidFill>
        <a:latin typeface="Times New Roman" pitchFamily="18" charset="0"/>
        <a:ea typeface="宋体" charset="-122"/>
        <a:cs typeface="+mn-cs"/>
      </a:defRPr>
    </a:lvl8pPr>
    <a:lvl9pPr marL="3657600" algn="l" defTabSz="914400" rtl="0" eaLnBrk="1" latinLnBrk="0" hangingPunct="1">
      <a:defRPr kumimoji="1" sz="2400" b="1"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guide id="3" orient="horz" pos="32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FF"/>
    <a:srgbClr val="FF6699"/>
    <a:srgbClr val="FFCCCC"/>
    <a:srgbClr val="66FF33"/>
    <a:srgbClr val="00FFFF"/>
    <a:srgbClr val="FFCC66"/>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82662" autoAdjust="0"/>
  </p:normalViewPr>
  <p:slideViewPr>
    <p:cSldViewPr>
      <p:cViewPr varScale="1">
        <p:scale>
          <a:sx n="100" d="100"/>
          <a:sy n="100" d="100"/>
        </p:scale>
        <p:origin x="931" y="67"/>
      </p:cViewPr>
      <p:guideLst>
        <p:guide orient="horz" pos="2160"/>
        <p:guide pos="2880"/>
      </p:guideLst>
    </p:cSldViewPr>
  </p:slideViewPr>
  <p:outlineViewPr>
    <p:cViewPr>
      <p:scale>
        <a:sx n="25" d="100"/>
        <a:sy n="25" d="100"/>
      </p:scale>
      <p:origin x="0" y="2765"/>
    </p:cViewPr>
  </p:outlineViewPr>
  <p:notesTextViewPr>
    <p:cViewPr>
      <p:scale>
        <a:sx n="100" d="100"/>
        <a:sy n="100" d="100"/>
      </p:scale>
      <p:origin x="0" y="0"/>
    </p:cViewPr>
  </p:notesTextViewPr>
  <p:sorterViewPr>
    <p:cViewPr>
      <p:scale>
        <a:sx n="200" d="100"/>
        <a:sy n="200" d="100"/>
      </p:scale>
      <p:origin x="0" y="7920"/>
    </p:cViewPr>
  </p:sorterViewPr>
  <p:notesViewPr>
    <p:cSldViewPr>
      <p:cViewPr varScale="1">
        <p:scale>
          <a:sx n="59" d="100"/>
          <a:sy n="59" d="100"/>
        </p:scale>
        <p:origin x="-3240" y="-72"/>
      </p:cViewPr>
      <p:guideLst>
        <p:guide orient="horz" pos="3223"/>
        <p:guide pos="2236"/>
        <p:guide orient="horz" pos="32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1" y="0"/>
            <a:ext cx="3076575" cy="5111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b="0">
                <a:ea typeface="宋体" pitchFamily="2" charset="-122"/>
              </a:defRPr>
            </a:lvl1pPr>
          </a:lstStyle>
          <a:p>
            <a:pPr>
              <a:defRPr/>
            </a:pPr>
            <a:endParaRPr lang="en-US" altLang="zh-CN"/>
          </a:p>
        </p:txBody>
      </p:sp>
      <p:sp>
        <p:nvSpPr>
          <p:cNvPr id="25603" name="Rectangle 3"/>
          <p:cNvSpPr>
            <a:spLocks noGrp="1" noChangeArrowheads="1"/>
          </p:cNvSpPr>
          <p:nvPr>
            <p:ph type="dt" sz="quarter" idx="1"/>
          </p:nvPr>
        </p:nvSpPr>
        <p:spPr bwMode="auto">
          <a:xfrm>
            <a:off x="4022726" y="0"/>
            <a:ext cx="3076575" cy="5111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b="0">
                <a:ea typeface="宋体" pitchFamily="2" charset="-122"/>
              </a:defRPr>
            </a:lvl1pPr>
          </a:lstStyle>
          <a:p>
            <a:pPr>
              <a:defRPr/>
            </a:pPr>
            <a:endParaRPr lang="en-US" altLang="zh-CN"/>
          </a:p>
        </p:txBody>
      </p:sp>
      <p:sp>
        <p:nvSpPr>
          <p:cNvPr id="25604" name="Rectangle 4"/>
          <p:cNvSpPr>
            <a:spLocks noGrp="1" noChangeArrowheads="1"/>
          </p:cNvSpPr>
          <p:nvPr>
            <p:ph type="ftr" sz="quarter" idx="2"/>
          </p:nvPr>
        </p:nvSpPr>
        <p:spPr bwMode="auto">
          <a:xfrm>
            <a:off x="1" y="9723439"/>
            <a:ext cx="3076575" cy="511176"/>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b="0">
                <a:ea typeface="宋体" pitchFamily="2" charset="-122"/>
              </a:defRPr>
            </a:lvl1pPr>
          </a:lstStyle>
          <a:p>
            <a:pPr>
              <a:defRPr/>
            </a:pPr>
            <a:endParaRPr lang="en-US" altLang="zh-CN"/>
          </a:p>
        </p:txBody>
      </p:sp>
    </p:spTree>
    <p:extLst>
      <p:ext uri="{BB962C8B-B14F-4D97-AF65-F5344CB8AC3E}">
        <p14:creationId xmlns:p14="http://schemas.microsoft.com/office/powerpoint/2010/main" val="28843967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3076575" cy="51117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1139" y="0"/>
            <a:ext cx="3076575" cy="511176"/>
          </a:xfrm>
          <a:prstGeom prst="rect">
            <a:avLst/>
          </a:prstGeom>
        </p:spPr>
        <p:txBody>
          <a:bodyPr vert="horz" lIns="91440" tIns="45720" rIns="91440" bIns="45720" rtlCol="0"/>
          <a:lstStyle>
            <a:lvl1pPr algn="r">
              <a:defRPr sz="1200"/>
            </a:lvl1pPr>
          </a:lstStyle>
          <a:p>
            <a:fld id="{909FE964-8B69-41A9-A38B-F7A2CD0F68D3}" type="datetimeFigureOut">
              <a:rPr lang="zh-CN" altLang="en-US" smtClean="0"/>
              <a:pPr/>
              <a:t>2020/12/1</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09614" y="4860924"/>
            <a:ext cx="5680075" cy="4605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1" y="9721850"/>
            <a:ext cx="3076575" cy="511176"/>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1139" y="9721850"/>
            <a:ext cx="3076575" cy="511176"/>
          </a:xfrm>
          <a:prstGeom prst="rect">
            <a:avLst/>
          </a:prstGeom>
        </p:spPr>
        <p:txBody>
          <a:bodyPr vert="horz" lIns="91440" tIns="45720" rIns="91440" bIns="45720" rtlCol="0" anchor="b"/>
          <a:lstStyle>
            <a:lvl1pPr algn="r">
              <a:defRPr sz="1200"/>
            </a:lvl1pPr>
          </a:lstStyle>
          <a:p>
            <a:fld id="{D524459F-A1DE-479C-86B4-473CBD235AFC}" type="slidenum">
              <a:rPr lang="zh-CN" altLang="en-US" smtClean="0"/>
              <a:pPr/>
              <a:t>‹#›</a:t>
            </a:fld>
            <a:endParaRPr lang="zh-CN" altLang="en-US"/>
          </a:p>
        </p:txBody>
      </p:sp>
    </p:spTree>
    <p:extLst>
      <p:ext uri="{BB962C8B-B14F-4D97-AF65-F5344CB8AC3E}">
        <p14:creationId xmlns:p14="http://schemas.microsoft.com/office/powerpoint/2010/main" val="2517550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6085" name="Rectangle 5"/>
          <p:cNvSpPr>
            <a:spLocks noGrp="1" noChangeArrowheads="1"/>
          </p:cNvSpPr>
          <p:nvPr>
            <p:ph type="ctrTitle" sz="quarter"/>
          </p:nvPr>
        </p:nvSpPr>
        <p:spPr>
          <a:xfrm>
            <a:off x="685800" y="2286000"/>
            <a:ext cx="7772400" cy="1143000"/>
          </a:xfrm>
        </p:spPr>
        <p:txBody>
          <a:bodyPr/>
          <a:lstStyle>
            <a:lvl1pPr>
              <a:defRPr sz="4600"/>
            </a:lvl1pPr>
          </a:lstStyle>
          <a:p>
            <a:r>
              <a:rPr lang="zh-CN" altLang="en-US"/>
              <a:t>单击此处编辑母版标题样式</a:t>
            </a:r>
          </a:p>
        </p:txBody>
      </p:sp>
      <p:sp>
        <p:nvSpPr>
          <p:cNvPr id="46086" name="Rectangle 6"/>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sz="3400"/>
            </a:lvl1pPr>
          </a:lstStyle>
          <a:p>
            <a:r>
              <a:rPr lang="zh-CN" altLang="en-US"/>
              <a:t>单击此处编辑母版副标题样式</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2"/>
          </p:nvPr>
        </p:nvSpPr>
        <p:spPr>
          <a:ln/>
        </p:spPr>
        <p:txBody>
          <a:bodyPr/>
          <a:lstStyle>
            <a:lvl1pPr>
              <a:defRPr/>
            </a:lvl1pPr>
          </a:lstStyle>
          <a:p>
            <a:pPr>
              <a:defRPr/>
            </a:pPr>
            <a:fld id="{B6208DDA-8621-448B-AA89-3E142A14AB10}"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2"/>
          </p:nvPr>
        </p:nvSpPr>
        <p:spPr>
          <a:ln/>
        </p:spPr>
        <p:txBody>
          <a:bodyPr/>
          <a:lstStyle>
            <a:lvl1pPr>
              <a:defRPr/>
            </a:lvl1pPr>
          </a:lstStyle>
          <a:p>
            <a:pPr>
              <a:defRPr/>
            </a:pPr>
            <a:fld id="{0E09EFDB-F46F-4703-8F0D-BCDE307FEC8B}"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2"/>
          </p:nvPr>
        </p:nvSpPr>
        <p:spPr>
          <a:ln/>
        </p:spPr>
        <p:txBody>
          <a:bodyPr/>
          <a:lstStyle>
            <a:lvl1pPr>
              <a:defRPr/>
            </a:lvl1pPr>
          </a:lstStyle>
          <a:p>
            <a:pPr>
              <a:defRPr/>
            </a:pPr>
            <a:fld id="{0BD05DC3-14B3-4633-8551-C35616FEBE4A}"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2"/>
          </p:nvPr>
        </p:nvSpPr>
        <p:spPr>
          <a:ln/>
        </p:spPr>
        <p:txBody>
          <a:bodyPr/>
          <a:lstStyle>
            <a:lvl1pPr>
              <a:defRPr/>
            </a:lvl1pPr>
          </a:lstStyle>
          <a:p>
            <a:pPr>
              <a:defRPr/>
            </a:pPr>
            <a:fld id="{C23B167E-0B97-4D40-955D-3AA766F8DDF2}"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2"/>
          </p:nvPr>
        </p:nvSpPr>
        <p:spPr>
          <a:ln/>
        </p:spPr>
        <p:txBody>
          <a:bodyPr/>
          <a:lstStyle>
            <a:lvl1pPr>
              <a:defRPr/>
            </a:lvl1pPr>
          </a:lstStyle>
          <a:p>
            <a:pPr>
              <a:defRPr/>
            </a:pPr>
            <a:fld id="{151C5D9D-86DC-471D-957C-1C1C6D8B81AB}"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
          <p:cNvSpPr>
            <a:spLocks noGrp="1" noChangeArrowheads="1"/>
          </p:cNvSpPr>
          <p:nvPr>
            <p:ph type="sldNum" sz="quarter" idx="12"/>
          </p:nvPr>
        </p:nvSpPr>
        <p:spPr>
          <a:ln/>
        </p:spPr>
        <p:txBody>
          <a:bodyPr/>
          <a:lstStyle>
            <a:lvl1pPr>
              <a:defRPr/>
            </a:lvl1pPr>
          </a:lstStyle>
          <a:p>
            <a:pPr>
              <a:defRPr/>
            </a:pPr>
            <a:fld id="{D50905A6-BCDD-4620-B2EA-61874BA6E749}"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
          <p:cNvSpPr>
            <a:spLocks noGrp="1" noChangeArrowheads="1"/>
          </p:cNvSpPr>
          <p:nvPr>
            <p:ph type="sldNum" sz="quarter" idx="12"/>
          </p:nvPr>
        </p:nvSpPr>
        <p:spPr>
          <a:ln/>
        </p:spPr>
        <p:txBody>
          <a:bodyPr/>
          <a:lstStyle>
            <a:lvl1pPr>
              <a:defRPr/>
            </a:lvl1pPr>
          </a:lstStyle>
          <a:p>
            <a:pPr>
              <a:defRPr/>
            </a:pPr>
            <a:fld id="{35120478-9DC6-4FE7-A9FF-486D866466FB}"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2"/>
          </p:nvPr>
        </p:nvSpPr>
        <p:spPr>
          <a:ln/>
        </p:spPr>
        <p:txBody>
          <a:bodyPr/>
          <a:lstStyle>
            <a:lvl1pPr>
              <a:defRPr/>
            </a:lvl1pPr>
          </a:lstStyle>
          <a:p>
            <a:pPr>
              <a:defRPr/>
            </a:pPr>
            <a:fld id="{9FCC10ED-8081-4808-900C-D116A964A9D0}"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
          <p:cNvSpPr>
            <a:spLocks noGrp="1" noChangeArrowheads="1"/>
          </p:cNvSpPr>
          <p:nvPr>
            <p:ph type="sldNum" sz="quarter" idx="12"/>
          </p:nvPr>
        </p:nvSpPr>
        <p:spPr>
          <a:ln/>
        </p:spPr>
        <p:txBody>
          <a:bodyPr/>
          <a:lstStyle>
            <a:lvl1pPr>
              <a:defRPr/>
            </a:lvl1pPr>
          </a:lstStyle>
          <a:p>
            <a:pPr>
              <a:defRPr/>
            </a:pPr>
            <a:fld id="{C8B71AF8-F1C2-4EFB-8CCB-CAEF2EAC2943}"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
          <p:cNvSpPr>
            <a:spLocks noGrp="1" noChangeArrowheads="1"/>
          </p:cNvSpPr>
          <p:nvPr>
            <p:ph type="sldNum" sz="quarter" idx="12"/>
          </p:nvPr>
        </p:nvSpPr>
        <p:spPr>
          <a:ln/>
        </p:spPr>
        <p:txBody>
          <a:bodyPr/>
          <a:lstStyle>
            <a:lvl1pPr>
              <a:defRPr/>
            </a:lvl1pPr>
          </a:lstStyle>
          <a:p>
            <a:pPr>
              <a:defRPr/>
            </a:pPr>
            <a:fld id="{AA8279F3-9627-4B9B-B344-6D3814CA7FB6}"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
          <p:cNvSpPr>
            <a:spLocks noGrp="1" noChangeArrowheads="1"/>
          </p:cNvSpPr>
          <p:nvPr>
            <p:ph type="sldNum" sz="quarter" idx="12"/>
          </p:nvPr>
        </p:nvSpPr>
        <p:spPr>
          <a:ln/>
        </p:spPr>
        <p:txBody>
          <a:bodyPr/>
          <a:lstStyle>
            <a:lvl1pPr>
              <a:defRPr/>
            </a:lvl1pPr>
          </a:lstStyle>
          <a:p>
            <a:pPr>
              <a:defRPr/>
            </a:pPr>
            <a:fld id="{4AAB0B29-5B13-45AC-8FDF-F64948DE3220}"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b="0">
                <a:ea typeface="宋体" pitchFamily="2" charset="-122"/>
              </a:defRPr>
            </a:lvl1pPr>
          </a:lstStyle>
          <a:p>
            <a:pPr>
              <a:defRPr/>
            </a:pPr>
            <a:endParaRPr lang="en-US" altLang="zh-CN"/>
          </a:p>
        </p:txBody>
      </p:sp>
      <p:sp>
        <p:nvSpPr>
          <p:cNvPr id="45059" name="Rectangle 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b="0">
                <a:ea typeface="宋体" pitchFamily="2" charset="-122"/>
              </a:defRPr>
            </a:lvl1pPr>
          </a:lstStyle>
          <a:p>
            <a:pPr>
              <a:defRPr/>
            </a:pPr>
            <a:endParaRPr lang="en-US" altLang="zh-CN"/>
          </a:p>
        </p:txBody>
      </p:sp>
      <p:sp>
        <p:nvSpPr>
          <p:cNvPr id="45060" name="Rectangle 4"/>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b="0">
                <a:ea typeface="宋体" pitchFamily="2" charset="-122"/>
              </a:defRPr>
            </a:lvl1pPr>
          </a:lstStyle>
          <a:p>
            <a:pPr>
              <a:defRPr/>
            </a:pPr>
            <a:fld id="{55D17906-7B38-4A52-898A-CBBDF8452FCC}" type="slidenum">
              <a:rPr lang="en-US" altLang="zh-CN"/>
              <a:pPr>
                <a:defRPr/>
              </a:pPr>
              <a:t>‹#›</a:t>
            </a:fld>
            <a:endParaRPr lang="en-US" altLang="zh-CN"/>
          </a:p>
        </p:txBody>
      </p:sp>
      <p:sp>
        <p:nvSpPr>
          <p:cNvPr id="19461" name="Rectangle 5"/>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5062" name="Rectangle 6"/>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kumimoji="1" sz="4400" b="1">
          <a:solidFill>
            <a:schemeClr val="tx2"/>
          </a:solidFill>
          <a:latin typeface="+mj-lt"/>
          <a:ea typeface="+mj-ea"/>
          <a:cs typeface="+mj-cs"/>
        </a:defRPr>
      </a:lvl1pPr>
      <a:lvl2pPr algn="ctr" rtl="0" eaLnBrk="0" fontAlgn="base" hangingPunct="0">
        <a:spcBef>
          <a:spcPct val="0"/>
        </a:spcBef>
        <a:spcAft>
          <a:spcPct val="0"/>
        </a:spcAft>
        <a:defRPr kumimoji="1" sz="4400" b="1">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b="1">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b="1">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b="1">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b="1">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b="1">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b="1">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b="1">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rgbClr val="996633"/>
        </a:buClr>
        <a:buSzPct val="70000"/>
        <a:buFont typeface="Wingdings" pitchFamily="2" charset="2"/>
        <a:buChar char="z"/>
        <a:defRPr kumimoji="1" sz="3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rgbClr val="996633"/>
        </a:buClr>
        <a:buSzPct val="70000"/>
        <a:buFont typeface="Wingdings" pitchFamily="2" charset="2"/>
        <a:buChar char="z"/>
        <a:defRPr kumimoji="1" sz="2800">
          <a:solidFill>
            <a:schemeClr val="tx1"/>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lr>
          <a:srgbClr val="996633"/>
        </a:buClr>
        <a:buSzPct val="70000"/>
        <a:buFont typeface="Wingdings" pitchFamily="2" charset="2"/>
        <a:buChar char="z"/>
        <a:defRPr kumimoji="1" sz="2400">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lr>
          <a:srgbClr val="996633"/>
        </a:buClr>
        <a:buSzPct val="70000"/>
        <a:buFont typeface="Wingdings" pitchFamily="2" charset="2"/>
        <a:buChar char="z"/>
        <a:defRPr kumimoji="1" sz="2000">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lr>
          <a:srgbClr val="996633"/>
        </a:buClr>
        <a:buSzPct val="70000"/>
        <a:buFont typeface="Wingdings" pitchFamily="2" charset="2"/>
        <a:buChar char="z"/>
        <a:defRPr kumimoji="1" sz="2000">
          <a:solidFill>
            <a:schemeClr val="tx1"/>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lr>
          <a:srgbClr val="996633"/>
        </a:buClr>
        <a:buSzPct val="70000"/>
        <a:buFont typeface="Wingdings" pitchFamily="2" charset="2"/>
        <a:buChar char="z"/>
        <a:defRPr kumimoji="1" sz="2000">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rgbClr val="996633"/>
        </a:buClr>
        <a:buSzPct val="70000"/>
        <a:buFont typeface="Wingdings" pitchFamily="2" charset="2"/>
        <a:buChar char="z"/>
        <a:defRPr kumimoji="1" sz="2000">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rgbClr val="996633"/>
        </a:buClr>
        <a:buSzPct val="70000"/>
        <a:buFont typeface="Wingdings" pitchFamily="2" charset="2"/>
        <a:buChar char="z"/>
        <a:defRPr kumimoji="1" sz="2000">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rgbClr val="996633"/>
        </a:buClr>
        <a:buSzPct val="70000"/>
        <a:buFont typeface="Wingdings" pitchFamily="2" charset="2"/>
        <a:buChar char="z"/>
        <a:defRPr kumimoji="1" sz="2000">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https://p.ananas.chaoxing.com/star3/origin/7066c92e3d100061e32e04f56cfb24f6.png" TargetMode="External"/><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https://p.ananas.chaoxing.com/star3/origin/ea20e134a16f0288fe88b2b918e0a830.png"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5.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6.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https://p.ananas.chaoxing.com/star3/origin/5554cac7e433a4cac4e047613961e6aa.png" TargetMode="External"/><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18.wmf"/><Relationship Id="rId4" Type="http://schemas.openxmlformats.org/officeDocument/2006/relationships/oleObject" Target="../embeddings/oleObject15.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20.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1.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8.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9.bin"/><Relationship Id="rId14" Type="http://schemas.openxmlformats.org/officeDocument/2006/relationships/image" Target="../media/image12.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4"/>
          <p:cNvSpPr>
            <a:spLocks noChangeArrowheads="1"/>
          </p:cNvSpPr>
          <p:nvPr/>
        </p:nvSpPr>
        <p:spPr bwMode="auto">
          <a:xfrm>
            <a:off x="251520" y="746701"/>
            <a:ext cx="8355318" cy="954107"/>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t">
              <a:buClr>
                <a:srgbClr val="0000FF"/>
              </a:buClr>
            </a:pPr>
            <a:r>
              <a:rPr lang="en-US" altLang="zh-CN" sz="2800" b="1" dirty="0">
                <a:solidFill>
                  <a:srgbClr val="000000"/>
                </a:solidFill>
                <a:latin typeface="Times New Roman" pitchFamily="18" charset="0"/>
              </a:rPr>
              <a:t>1. </a:t>
            </a:r>
            <a:r>
              <a:rPr lang="zh-CN" altLang="en-US" sz="2800" b="1" dirty="0">
                <a:solidFill>
                  <a:srgbClr val="000000"/>
                </a:solidFill>
                <a:latin typeface="Times New Roman" pitchFamily="18" charset="0"/>
              </a:rPr>
              <a:t>光强分别为</a:t>
            </a:r>
            <a:r>
              <a:rPr lang="en-US" altLang="zh-CN" sz="2800" b="1" dirty="0">
                <a:solidFill>
                  <a:srgbClr val="000000"/>
                </a:solidFill>
                <a:latin typeface="Times New Roman" pitchFamily="18" charset="0"/>
              </a:rPr>
              <a:t>4I</a:t>
            </a:r>
            <a:r>
              <a:rPr lang="en-US" altLang="zh-CN" sz="2800" b="1" baseline="-25000" dirty="0">
                <a:solidFill>
                  <a:srgbClr val="000000"/>
                </a:solidFill>
                <a:latin typeface="Times New Roman" pitchFamily="18" charset="0"/>
              </a:rPr>
              <a:t>0</a:t>
            </a:r>
            <a:r>
              <a:rPr lang="zh-CN" altLang="en-US" sz="2800" b="1" dirty="0">
                <a:solidFill>
                  <a:srgbClr val="000000"/>
                </a:solidFill>
                <a:latin typeface="Times New Roman" pitchFamily="18" charset="0"/>
              </a:rPr>
              <a:t>和</a:t>
            </a:r>
            <a:r>
              <a:rPr lang="en-US" altLang="zh-CN" sz="2800" b="1" dirty="0">
                <a:solidFill>
                  <a:srgbClr val="000000"/>
                </a:solidFill>
                <a:latin typeface="Times New Roman" pitchFamily="18" charset="0"/>
              </a:rPr>
              <a:t>9I</a:t>
            </a:r>
            <a:r>
              <a:rPr lang="en-US" altLang="zh-CN" sz="2800" b="1" baseline="-25000" dirty="0">
                <a:solidFill>
                  <a:srgbClr val="000000"/>
                </a:solidFill>
                <a:latin typeface="Times New Roman" pitchFamily="18" charset="0"/>
              </a:rPr>
              <a:t>0</a:t>
            </a:r>
            <a:r>
              <a:rPr lang="zh-CN" altLang="en-US" sz="2800" b="1" dirty="0">
                <a:solidFill>
                  <a:srgbClr val="000000"/>
                </a:solidFill>
                <a:latin typeface="Times New Roman" pitchFamily="18" charset="0"/>
              </a:rPr>
              <a:t>的两束相干光相遇而发生干涉时，在相遇区域内有可能出现的最大光强是</a:t>
            </a:r>
            <a:r>
              <a:rPr lang="zh-CN" altLang="en-US" sz="2800" b="1" dirty="0">
                <a:solidFill>
                  <a:srgbClr val="000000"/>
                </a:solidFill>
                <a:latin typeface="Times New Roman"/>
                <a:cs typeface="Times New Roman"/>
              </a:rPr>
              <a:t>（       ）</a:t>
            </a:r>
            <a:endParaRPr lang="en-US" altLang="zh-CN" sz="2800" b="1" dirty="0">
              <a:solidFill>
                <a:srgbClr val="000000"/>
              </a:solidFill>
              <a:latin typeface="Times New Roman"/>
              <a:cs typeface="Times New Roman"/>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516258538"/>
              </p:ext>
            </p:extLst>
          </p:nvPr>
        </p:nvGraphicFramePr>
        <p:xfrm>
          <a:off x="577763" y="2218461"/>
          <a:ext cx="4282269" cy="1078054"/>
        </p:xfrm>
        <a:graphic>
          <a:graphicData uri="http://schemas.openxmlformats.org/presentationml/2006/ole">
            <mc:AlternateContent xmlns:mc="http://schemas.openxmlformats.org/markup-compatibility/2006">
              <mc:Choice xmlns:v="urn:schemas-microsoft-com:vml" Requires="v">
                <p:oleObj spid="_x0000_s419848" name="Equation" r:id="rId3" imgW="1815840" imgH="457200" progId="Equation.DSMT4">
                  <p:embed/>
                </p:oleObj>
              </mc:Choice>
              <mc:Fallback>
                <p:oleObj name="Equation" r:id="rId3" imgW="1815840" imgH="457200" progId="Equation.DSMT4">
                  <p:embed/>
                  <p:pic>
                    <p:nvPicPr>
                      <p:cNvPr id="0" name=""/>
                      <p:cNvPicPr/>
                      <p:nvPr/>
                    </p:nvPicPr>
                    <p:blipFill>
                      <a:blip r:embed="rId4"/>
                      <a:stretch>
                        <a:fillRect/>
                      </a:stretch>
                    </p:blipFill>
                    <p:spPr>
                      <a:xfrm>
                        <a:off x="577763" y="2218461"/>
                        <a:ext cx="4282269" cy="1078054"/>
                      </a:xfrm>
                      <a:prstGeom prst="rect">
                        <a:avLst/>
                      </a:prstGeom>
                    </p:spPr>
                  </p:pic>
                </p:oleObj>
              </mc:Fallback>
            </mc:AlternateContent>
          </a:graphicData>
        </a:graphic>
      </p:graphicFrame>
    </p:spTree>
    <p:extLst>
      <p:ext uri="{BB962C8B-B14F-4D97-AF65-F5344CB8AC3E}">
        <p14:creationId xmlns:p14="http://schemas.microsoft.com/office/powerpoint/2010/main" val="2007932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216631" y="183182"/>
            <a:ext cx="8927369" cy="4031873"/>
          </a:xfrm>
          <a:prstGeom prst="rect">
            <a:avLst/>
          </a:prstGeom>
          <a:noFill/>
          <a:ln w="9525">
            <a:noFill/>
            <a:miter lim="800000"/>
            <a:headEnd/>
            <a:tailEnd/>
          </a:ln>
        </p:spPr>
        <p:txBody>
          <a:bodyPr wrap="square">
            <a:spAutoFit/>
          </a:bodyPr>
          <a:lstStyle/>
          <a:p>
            <a:pPr algn="just"/>
            <a:r>
              <a:rPr lang="en-US" altLang="zh-CN" sz="3200" dirty="0">
                <a:solidFill>
                  <a:srgbClr val="0000FF"/>
                </a:solidFill>
                <a:latin typeface="Century Schoolbook" pitchFamily="18" charset="0"/>
              </a:rPr>
              <a:t>10.</a:t>
            </a:r>
            <a:r>
              <a:rPr lang="en-US" altLang="zh-CN" sz="3200" dirty="0">
                <a:latin typeface="Century Schoolbook" pitchFamily="18" charset="0"/>
              </a:rPr>
              <a:t> </a:t>
            </a:r>
            <a:r>
              <a:rPr lang="zh-CN" altLang="en-US" sz="3200" dirty="0">
                <a:latin typeface="Century Schoolbook" pitchFamily="18" charset="0"/>
              </a:rPr>
              <a:t>两块平板玻璃构成空气劈形膜，其棱边在左侧，现用单色平行光垂直入射，若上面的平板玻璃慢慢地向上平移，则干涉条纹（  ）</a:t>
            </a:r>
            <a:endParaRPr lang="en-US" altLang="zh-CN" sz="3200" dirty="0">
              <a:latin typeface="Century Schoolbook" pitchFamily="18" charset="0"/>
            </a:endParaRPr>
          </a:p>
          <a:p>
            <a:pPr marL="514350" indent="-514350" algn="just">
              <a:buAutoNum type="alphaUcParenBoth"/>
            </a:pPr>
            <a:r>
              <a:rPr lang="zh-CN" altLang="en-US" sz="3200" dirty="0">
                <a:latin typeface="Century Schoolbook" pitchFamily="18" charset="0"/>
              </a:rPr>
              <a:t> 向棱边方向平移，条纹间隔变小</a:t>
            </a:r>
            <a:endParaRPr lang="en-US" altLang="zh-CN" sz="3200" dirty="0">
              <a:latin typeface="Century Schoolbook" pitchFamily="18" charset="0"/>
            </a:endParaRPr>
          </a:p>
          <a:p>
            <a:pPr marL="514350" indent="-514350" algn="just">
              <a:buFontTx/>
              <a:buAutoNum type="alphaUcParenBoth"/>
            </a:pPr>
            <a:r>
              <a:rPr lang="en-US" altLang="zh-CN" sz="3200" dirty="0">
                <a:latin typeface="Century Schoolbook" pitchFamily="18" charset="0"/>
              </a:rPr>
              <a:t> </a:t>
            </a:r>
            <a:r>
              <a:rPr lang="zh-CN" altLang="en-US" sz="3200" dirty="0">
                <a:latin typeface="Century Schoolbook" pitchFamily="18" charset="0"/>
              </a:rPr>
              <a:t>向棱边方向平移，条纹间隔变大</a:t>
            </a:r>
            <a:endParaRPr lang="en-US" altLang="zh-CN" sz="3200" dirty="0">
              <a:latin typeface="Century Schoolbook" pitchFamily="18" charset="0"/>
            </a:endParaRPr>
          </a:p>
          <a:p>
            <a:pPr marL="514350" indent="-514350" algn="just">
              <a:buFontTx/>
              <a:buAutoNum type="alphaUcParenBoth"/>
            </a:pPr>
            <a:r>
              <a:rPr lang="zh-CN" altLang="en-US" sz="3200" dirty="0">
                <a:latin typeface="Century Schoolbook" pitchFamily="18" charset="0"/>
              </a:rPr>
              <a:t> 向棱边方向平移，条纹间隔不变</a:t>
            </a:r>
            <a:endParaRPr lang="en-US" altLang="zh-CN" sz="3200" dirty="0">
              <a:latin typeface="Century Schoolbook" pitchFamily="18" charset="0"/>
            </a:endParaRPr>
          </a:p>
          <a:p>
            <a:pPr marL="514350" indent="-514350" algn="just">
              <a:buFontTx/>
              <a:buAutoNum type="alphaUcParenBoth"/>
            </a:pPr>
            <a:r>
              <a:rPr lang="zh-CN" altLang="en-US" sz="3200" dirty="0">
                <a:latin typeface="Century Schoolbook" pitchFamily="18" charset="0"/>
              </a:rPr>
              <a:t> 向远离棱边方向平移，条纹间隔不变</a:t>
            </a:r>
            <a:endParaRPr lang="en-US" altLang="zh-CN" sz="3200" dirty="0">
              <a:latin typeface="Century Schoolbook" pitchFamily="18" charset="0"/>
            </a:endParaRPr>
          </a:p>
          <a:p>
            <a:pPr marL="514350" indent="-514350" algn="just">
              <a:buFontTx/>
              <a:buAutoNum type="alphaUcParenBoth"/>
            </a:pPr>
            <a:r>
              <a:rPr lang="zh-CN" altLang="en-US" sz="3200" dirty="0">
                <a:latin typeface="Century Schoolbook" pitchFamily="18" charset="0"/>
              </a:rPr>
              <a:t> 向远离棱边方向平移，条纹间隔变小</a:t>
            </a:r>
            <a:endParaRPr lang="en-US" altLang="zh-CN" sz="3200" dirty="0">
              <a:latin typeface="Century Schoolbook" pitchFamily="18" charset="0"/>
            </a:endParaRPr>
          </a:p>
        </p:txBody>
      </p:sp>
    </p:spTree>
    <p:extLst>
      <p:ext uri="{BB962C8B-B14F-4D97-AF65-F5344CB8AC3E}">
        <p14:creationId xmlns:p14="http://schemas.microsoft.com/office/powerpoint/2010/main" val="490231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60040" y="244966"/>
            <a:ext cx="8676456"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i="0" u="none" strike="noStrike" cap="none" normalizeH="0" baseline="0" dirty="0">
                <a:ln>
                  <a:noFill/>
                </a:ln>
                <a:solidFill>
                  <a:schemeClr val="tx1"/>
                </a:solidFill>
                <a:effectLst/>
                <a:latin typeface="Arial" pitchFamily="34" charset="0"/>
                <a:ea typeface="宋体" pitchFamily="2" charset="-122"/>
                <a:cs typeface="宋体" pitchFamily="2" charset="-122"/>
              </a:rPr>
              <a:t>11.  </a:t>
            </a:r>
            <a:r>
              <a:rPr kumimoji="0" lang="zh-CN" altLang="zh-CN" sz="2800" i="0" u="none" strike="noStrike" cap="none" normalizeH="0" baseline="0" dirty="0">
                <a:ln>
                  <a:noFill/>
                </a:ln>
                <a:solidFill>
                  <a:schemeClr val="tx1"/>
                </a:solidFill>
                <a:effectLst/>
                <a:latin typeface="Arial" pitchFamily="34" charset="0"/>
                <a:ea typeface="宋体" pitchFamily="2" charset="-122"/>
                <a:cs typeface="宋体" pitchFamily="2" charset="-122"/>
              </a:rPr>
              <a:t>如图，用单色光垂直照射在观察牛顿环的装置上，设其平凸透镜可以在垂直的方向上移动，在透镜向上平移离开平玻璃过程中，可以观察到这些环状干涉条纹</a:t>
            </a:r>
            <a:r>
              <a:rPr kumimoji="0" lang="en-US" altLang="zh-CN" sz="2800" i="0" u="none" strike="noStrike" cap="none" normalizeH="0" baseline="0" dirty="0">
                <a:ln>
                  <a:noFill/>
                </a:ln>
                <a:solidFill>
                  <a:schemeClr val="tx1"/>
                </a:solidFill>
                <a:effectLst/>
                <a:latin typeface="Arial" pitchFamily="34" charset="0"/>
                <a:ea typeface="宋体" pitchFamily="2" charset="-122"/>
                <a:cs typeface="宋体" pitchFamily="2" charset="-122"/>
              </a:rPr>
              <a:t>(     )</a:t>
            </a:r>
            <a:endParaRPr kumimoji="0" lang="zh-CN" altLang="zh-CN" sz="280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pic>
        <p:nvPicPr>
          <p:cNvPr id="422913" name="Picture 1" descr="https://p.ananas.chaoxing.com/star3/origin/7066c92e3d100061e32e04f56cfb24f6.pn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598542" y="2128961"/>
            <a:ext cx="2293938" cy="15160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611560" y="2276872"/>
            <a:ext cx="280717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i="0" u="none" strike="noStrike" cap="none" normalizeH="0" baseline="0" dirty="0">
                <a:ln>
                  <a:noFill/>
                </a:ln>
                <a:solidFill>
                  <a:schemeClr val="tx1"/>
                </a:solidFill>
                <a:effectLst/>
                <a:latin typeface="+mn-lt"/>
                <a:ea typeface="宋体" pitchFamily="2" charset="-122"/>
                <a:cs typeface="宋体" pitchFamily="2" charset="-122"/>
              </a:rPr>
              <a:t>A</a:t>
            </a:r>
            <a:r>
              <a:rPr kumimoji="0" lang="zh-CN" altLang="en-US" sz="2800" i="0" u="none" strike="noStrike" cap="none" normalizeH="0" baseline="0" dirty="0">
                <a:ln>
                  <a:noFill/>
                </a:ln>
                <a:solidFill>
                  <a:schemeClr val="tx1"/>
                </a:solidFill>
                <a:effectLst/>
                <a:latin typeface="+mn-lt"/>
                <a:ea typeface="宋体" pitchFamily="2" charset="-122"/>
                <a:cs typeface="宋体" pitchFamily="2" charset="-122"/>
              </a:rPr>
              <a:t>、 向右平移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i="0" u="none" strike="noStrike" cap="none" normalizeH="0" baseline="0" dirty="0">
                <a:ln>
                  <a:noFill/>
                </a:ln>
                <a:solidFill>
                  <a:schemeClr val="tx1"/>
                </a:solidFill>
                <a:effectLst/>
                <a:latin typeface="+mn-lt"/>
                <a:ea typeface="宋体" pitchFamily="2" charset="-122"/>
                <a:cs typeface="宋体" pitchFamily="2" charset="-122"/>
              </a:rPr>
              <a:t>B</a:t>
            </a:r>
            <a:r>
              <a:rPr kumimoji="0" lang="zh-CN" altLang="en-US" sz="2800" i="0" u="none" strike="noStrike" cap="none" normalizeH="0" baseline="0" dirty="0">
                <a:ln>
                  <a:noFill/>
                </a:ln>
                <a:solidFill>
                  <a:schemeClr val="tx1"/>
                </a:solidFill>
                <a:effectLst/>
                <a:latin typeface="+mn-lt"/>
                <a:ea typeface="宋体" pitchFamily="2" charset="-122"/>
                <a:cs typeface="宋体" pitchFamily="2" charset="-122"/>
              </a:rPr>
              <a:t>、 向中心收缩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i="0" u="none" strike="noStrike" cap="none" normalizeH="0" baseline="0" dirty="0">
                <a:ln>
                  <a:noFill/>
                </a:ln>
                <a:solidFill>
                  <a:schemeClr val="tx1"/>
                </a:solidFill>
                <a:effectLst/>
                <a:latin typeface="+mn-lt"/>
                <a:ea typeface="宋体" pitchFamily="2" charset="-122"/>
                <a:cs typeface="宋体" pitchFamily="2" charset="-122"/>
              </a:rPr>
              <a:t>C</a:t>
            </a:r>
            <a:r>
              <a:rPr kumimoji="0" lang="zh-CN" altLang="en-US" sz="2800" i="0" u="none" strike="noStrike" cap="none" normalizeH="0" baseline="0" dirty="0">
                <a:ln>
                  <a:noFill/>
                </a:ln>
                <a:solidFill>
                  <a:schemeClr val="tx1"/>
                </a:solidFill>
                <a:effectLst/>
                <a:latin typeface="+mn-lt"/>
                <a:ea typeface="宋体" pitchFamily="2" charset="-122"/>
                <a:cs typeface="宋体" pitchFamily="2" charset="-122"/>
              </a:rPr>
              <a:t>、 向外扩张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i="0" u="none" strike="noStrike" cap="none" normalizeH="0" baseline="0" dirty="0">
                <a:ln>
                  <a:noFill/>
                </a:ln>
                <a:solidFill>
                  <a:schemeClr val="tx1"/>
                </a:solidFill>
                <a:effectLst/>
                <a:latin typeface="+mn-lt"/>
                <a:ea typeface="宋体" pitchFamily="2" charset="-122"/>
                <a:cs typeface="宋体" pitchFamily="2" charset="-122"/>
              </a:rPr>
              <a:t>D</a:t>
            </a:r>
            <a:r>
              <a:rPr kumimoji="0" lang="zh-CN" altLang="en-US" sz="2800" i="0" u="none" strike="noStrike" cap="none" normalizeH="0" baseline="0" dirty="0">
                <a:ln>
                  <a:noFill/>
                </a:ln>
                <a:solidFill>
                  <a:schemeClr val="tx1"/>
                </a:solidFill>
                <a:effectLst/>
                <a:latin typeface="+mn-lt"/>
                <a:ea typeface="宋体" pitchFamily="2" charset="-122"/>
                <a:cs typeface="宋体" pitchFamily="2" charset="-122"/>
              </a:rPr>
              <a:t>、 静止不动 </a:t>
            </a:r>
          </a:p>
        </p:txBody>
      </p:sp>
    </p:spTree>
    <p:extLst>
      <p:ext uri="{BB962C8B-B14F-4D97-AF65-F5344CB8AC3E}">
        <p14:creationId xmlns:p14="http://schemas.microsoft.com/office/powerpoint/2010/main" val="3177162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4"/>
          <p:cNvSpPr>
            <a:spLocks noChangeArrowheads="1"/>
          </p:cNvSpPr>
          <p:nvPr/>
        </p:nvSpPr>
        <p:spPr bwMode="auto">
          <a:xfrm>
            <a:off x="251520" y="620689"/>
            <a:ext cx="8355318" cy="138499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t">
              <a:buClr>
                <a:srgbClr val="0000FF"/>
              </a:buClr>
            </a:pPr>
            <a:r>
              <a:rPr lang="en-US" altLang="zh-CN" sz="2800" b="1" dirty="0">
                <a:solidFill>
                  <a:srgbClr val="000000"/>
                </a:solidFill>
                <a:latin typeface="Times New Roman" pitchFamily="18" charset="0"/>
              </a:rPr>
              <a:t>12.  </a:t>
            </a:r>
            <a:r>
              <a:rPr lang="zh-CN" altLang="en-US" sz="2800" b="1" dirty="0">
                <a:solidFill>
                  <a:srgbClr val="000000"/>
                </a:solidFill>
                <a:latin typeface="Times New Roman" pitchFamily="18" charset="0"/>
              </a:rPr>
              <a:t>在迈克尔逊干涉仪的一支光路中，放入一片折射率为</a:t>
            </a:r>
            <a:r>
              <a:rPr lang="en-US" altLang="zh-CN" sz="2800" b="1" dirty="0">
                <a:solidFill>
                  <a:srgbClr val="000000"/>
                </a:solidFill>
                <a:latin typeface="Times New Roman" pitchFamily="18" charset="0"/>
              </a:rPr>
              <a:t>n</a:t>
            </a:r>
            <a:r>
              <a:rPr lang="zh-CN" altLang="en-US" sz="2800" b="1" dirty="0">
                <a:solidFill>
                  <a:srgbClr val="000000"/>
                </a:solidFill>
                <a:latin typeface="Times New Roman" pitchFamily="18" charset="0"/>
              </a:rPr>
              <a:t>的透明介质薄膜后，测出两束光的光程差的改变量为一个波长，则薄膜的厚度是（        ）</a:t>
            </a:r>
            <a:endParaRPr lang="en-US" altLang="zh-CN" sz="2800" b="1" dirty="0">
              <a:solidFill>
                <a:srgbClr val="000000"/>
              </a:solidFill>
              <a:latin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447749010"/>
              </p:ext>
            </p:extLst>
          </p:nvPr>
        </p:nvGraphicFramePr>
        <p:xfrm>
          <a:off x="465138" y="2390775"/>
          <a:ext cx="6972300" cy="995363"/>
        </p:xfrm>
        <a:graphic>
          <a:graphicData uri="http://schemas.openxmlformats.org/presentationml/2006/ole">
            <mc:AlternateContent xmlns:mc="http://schemas.openxmlformats.org/markup-compatibility/2006">
              <mc:Choice xmlns:v="urn:schemas-microsoft-com:vml" Requires="v">
                <p:oleObj spid="_x0000_s375819" name="Equation" r:id="rId3" imgW="2933640" imgH="419040" progId="Equation.DSMT4">
                  <p:embed/>
                </p:oleObj>
              </mc:Choice>
              <mc:Fallback>
                <p:oleObj name="Equation" r:id="rId3" imgW="2933640" imgH="419040" progId="Equation.DSMT4">
                  <p:embed/>
                  <p:pic>
                    <p:nvPicPr>
                      <p:cNvPr id="0" name=""/>
                      <p:cNvPicPr/>
                      <p:nvPr/>
                    </p:nvPicPr>
                    <p:blipFill>
                      <a:blip r:embed="rId4"/>
                      <a:stretch>
                        <a:fillRect/>
                      </a:stretch>
                    </p:blipFill>
                    <p:spPr>
                      <a:xfrm>
                        <a:off x="465138" y="2390775"/>
                        <a:ext cx="6972300" cy="995363"/>
                      </a:xfrm>
                      <a:prstGeom prst="rect">
                        <a:avLst/>
                      </a:prstGeom>
                    </p:spPr>
                  </p:pic>
                </p:oleObj>
              </mc:Fallback>
            </mc:AlternateContent>
          </a:graphicData>
        </a:graphic>
      </p:graphicFrame>
    </p:spTree>
    <p:extLst>
      <p:ext uri="{BB962C8B-B14F-4D97-AF65-F5344CB8AC3E}">
        <p14:creationId xmlns:p14="http://schemas.microsoft.com/office/powerpoint/2010/main" val="1496153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836712"/>
            <a:ext cx="8316416" cy="3108543"/>
          </a:xfrm>
          <a:prstGeom prst="rect">
            <a:avLst/>
          </a:prstGeom>
          <a:noFill/>
        </p:spPr>
        <p:txBody>
          <a:bodyPr wrap="square" rtlCol="0">
            <a:spAutoFit/>
          </a:bodyPr>
          <a:lstStyle/>
          <a:p>
            <a:r>
              <a:rPr lang="en-US" altLang="zh-CN" sz="2800" dirty="0">
                <a:latin typeface="+mn-lt"/>
              </a:rPr>
              <a:t>13.     </a:t>
            </a:r>
            <a:r>
              <a:rPr lang="zh-CN" altLang="en-US" sz="2800" dirty="0">
                <a:latin typeface="+mn-lt"/>
              </a:rPr>
              <a:t>波长为</a:t>
            </a:r>
            <a:r>
              <a:rPr lang="el-GR" altLang="zh-CN" sz="2800" i="1" dirty="0">
                <a:latin typeface="+mn-lt"/>
                <a:cs typeface="Times New Roman"/>
              </a:rPr>
              <a:t>λ</a:t>
            </a:r>
            <a:r>
              <a:rPr lang="zh-CN" altLang="en-US" sz="2800" dirty="0">
                <a:latin typeface="+mn-lt"/>
              </a:rPr>
              <a:t>的平行单色光垂直入射到单缝上，若屏上</a:t>
            </a:r>
            <a:r>
              <a:rPr lang="en-US" altLang="zh-CN" sz="2800" dirty="0">
                <a:latin typeface="+mn-lt"/>
              </a:rPr>
              <a:t>P</a:t>
            </a:r>
            <a:r>
              <a:rPr lang="zh-CN" altLang="en-US" sz="2800" dirty="0">
                <a:latin typeface="+mn-lt"/>
              </a:rPr>
              <a:t>点处为第</a:t>
            </a:r>
            <a:r>
              <a:rPr lang="en-US" altLang="zh-CN" sz="2800" dirty="0">
                <a:latin typeface="+mn-lt"/>
              </a:rPr>
              <a:t>4</a:t>
            </a:r>
            <a:r>
              <a:rPr lang="zh-CN" altLang="en-US" sz="2800" dirty="0">
                <a:latin typeface="+mn-lt"/>
              </a:rPr>
              <a:t>级暗纹，则单缝处波面可分成的半波带数目为（         ）</a:t>
            </a:r>
            <a:endParaRPr lang="en-US" altLang="zh-CN" sz="2800" dirty="0">
              <a:latin typeface="+mn-lt"/>
            </a:endParaRPr>
          </a:p>
          <a:p>
            <a:pPr marL="514350" indent="-514350">
              <a:buAutoNum type="alphaUcParenBoth"/>
            </a:pPr>
            <a:r>
              <a:rPr lang="en-US" altLang="zh-CN" sz="2800" dirty="0">
                <a:latin typeface="+mn-lt"/>
                <a:cs typeface="Times New Roman"/>
              </a:rPr>
              <a:t>  4</a:t>
            </a:r>
          </a:p>
          <a:p>
            <a:pPr marL="514350" indent="-514350">
              <a:buAutoNum type="alphaUcParenBoth"/>
            </a:pPr>
            <a:r>
              <a:rPr lang="en-US" altLang="zh-CN" sz="2800" dirty="0">
                <a:latin typeface="+mn-lt"/>
                <a:cs typeface="Times New Roman"/>
              </a:rPr>
              <a:t>  5</a:t>
            </a:r>
          </a:p>
          <a:p>
            <a:pPr marL="514350" indent="-514350">
              <a:buAutoNum type="alphaUcParenBoth"/>
            </a:pPr>
            <a:r>
              <a:rPr lang="en-US" altLang="zh-CN" sz="2800" b="1" dirty="0">
                <a:latin typeface="+mn-lt"/>
                <a:cs typeface="Times New Roman"/>
              </a:rPr>
              <a:t>  8</a:t>
            </a:r>
          </a:p>
          <a:p>
            <a:pPr marL="514350" indent="-514350">
              <a:buAutoNum type="alphaUcParenBoth"/>
            </a:pPr>
            <a:r>
              <a:rPr lang="en-US" altLang="zh-CN" sz="2800" dirty="0">
                <a:latin typeface="+mn-lt"/>
                <a:cs typeface="Times New Roman"/>
              </a:rPr>
              <a:t>  9</a:t>
            </a:r>
            <a:endParaRPr lang="en-US" altLang="zh-CN" sz="2800" b="1" dirty="0">
              <a:latin typeface="+mn-lt"/>
              <a:cs typeface="Times New Roman"/>
            </a:endParaRPr>
          </a:p>
        </p:txBody>
      </p:sp>
    </p:spTree>
    <p:extLst>
      <p:ext uri="{BB962C8B-B14F-4D97-AF65-F5344CB8AC3E}">
        <p14:creationId xmlns:p14="http://schemas.microsoft.com/office/powerpoint/2010/main" val="2134344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289122"/>
            <a:ext cx="8316416" cy="4401205"/>
          </a:xfrm>
          <a:prstGeom prst="rect">
            <a:avLst/>
          </a:prstGeom>
          <a:noFill/>
        </p:spPr>
        <p:txBody>
          <a:bodyPr wrap="square" rtlCol="0">
            <a:spAutoFit/>
          </a:bodyPr>
          <a:lstStyle/>
          <a:p>
            <a:r>
              <a:rPr lang="en-US" altLang="zh-CN" sz="2800" dirty="0">
                <a:latin typeface="+mn-lt"/>
              </a:rPr>
              <a:t>14.    </a:t>
            </a:r>
            <a:r>
              <a:rPr lang="zh-CN" altLang="en-US" sz="2800" dirty="0">
                <a:latin typeface="+mn-lt"/>
              </a:rPr>
              <a:t>在单缝夫琅禾费衍射实验中，若将单缝沿透镜光轴方向向透镜平移或沿着垂直于光轴方向平移（透镜光轴方向为图中水平虚线），则屏幕上的衍射条纹的变化情况（         ）</a:t>
            </a:r>
            <a:endParaRPr lang="en-US" altLang="zh-CN" sz="2800" dirty="0">
              <a:latin typeface="+mn-lt"/>
            </a:endParaRPr>
          </a:p>
          <a:p>
            <a:pPr marL="514350" indent="-514350">
              <a:buAutoNum type="alphaUcParenBoth"/>
            </a:pPr>
            <a:r>
              <a:rPr lang="en-US" altLang="zh-CN" sz="2800" dirty="0">
                <a:latin typeface="+mn-lt"/>
                <a:cs typeface="Times New Roman"/>
              </a:rPr>
              <a:t> </a:t>
            </a:r>
            <a:r>
              <a:rPr lang="zh-CN" altLang="en-US" sz="2800" dirty="0">
                <a:latin typeface="+mn-lt"/>
                <a:cs typeface="Times New Roman"/>
              </a:rPr>
              <a:t>沿着光轴平移时条纹位置不变，</a:t>
            </a:r>
            <a:endParaRPr lang="en-US" altLang="zh-CN" sz="2800" dirty="0">
              <a:latin typeface="+mn-lt"/>
              <a:cs typeface="Times New Roman"/>
            </a:endParaRPr>
          </a:p>
          <a:p>
            <a:r>
              <a:rPr lang="en-US" altLang="zh-CN" sz="2800" dirty="0">
                <a:latin typeface="+mn-lt"/>
                <a:cs typeface="Times New Roman"/>
              </a:rPr>
              <a:t>      </a:t>
            </a:r>
            <a:r>
              <a:rPr lang="zh-CN" altLang="en-US" sz="2800" dirty="0">
                <a:latin typeface="+mn-lt"/>
                <a:cs typeface="Times New Roman"/>
              </a:rPr>
              <a:t>垂直光轴平移时条纹位置改变</a:t>
            </a:r>
            <a:endParaRPr lang="en-US" altLang="zh-CN" sz="2800" dirty="0">
              <a:latin typeface="+mn-lt"/>
              <a:cs typeface="Times New Roman"/>
            </a:endParaRPr>
          </a:p>
          <a:p>
            <a:r>
              <a:rPr lang="en-US" altLang="zh-CN" sz="2800" dirty="0">
                <a:cs typeface="Times New Roman"/>
              </a:rPr>
              <a:t>(B)</a:t>
            </a:r>
            <a:r>
              <a:rPr lang="zh-CN" altLang="en-US" sz="2800" dirty="0">
                <a:cs typeface="Times New Roman"/>
              </a:rPr>
              <a:t> 沿着光轴平移时条纹位置改变，</a:t>
            </a:r>
            <a:endParaRPr lang="en-US" altLang="zh-CN" sz="2800" dirty="0">
              <a:cs typeface="Times New Roman"/>
            </a:endParaRPr>
          </a:p>
          <a:p>
            <a:r>
              <a:rPr lang="en-US" altLang="zh-CN" sz="2800" dirty="0">
                <a:cs typeface="Times New Roman"/>
              </a:rPr>
              <a:t>      </a:t>
            </a:r>
            <a:r>
              <a:rPr lang="zh-CN" altLang="en-US" sz="2800" dirty="0">
                <a:cs typeface="Times New Roman"/>
              </a:rPr>
              <a:t>垂直光轴平移时条纹位置不变</a:t>
            </a:r>
            <a:endParaRPr lang="en-US" altLang="zh-CN" sz="2800" b="1" dirty="0">
              <a:latin typeface="+mn-lt"/>
              <a:cs typeface="Times New Roman"/>
            </a:endParaRPr>
          </a:p>
          <a:p>
            <a:r>
              <a:rPr lang="en-US" altLang="zh-CN" sz="2800" dirty="0">
                <a:cs typeface="Times New Roman"/>
              </a:rPr>
              <a:t>(C)</a:t>
            </a:r>
            <a:r>
              <a:rPr lang="zh-CN" altLang="en-US" sz="2800" dirty="0">
                <a:cs typeface="Times New Roman"/>
              </a:rPr>
              <a:t> 两种平移都不会导致条纹位置改变</a:t>
            </a:r>
            <a:endParaRPr lang="en-US" altLang="zh-CN" sz="2800" dirty="0">
              <a:cs typeface="Times New Roman"/>
            </a:endParaRPr>
          </a:p>
          <a:p>
            <a:r>
              <a:rPr lang="en-US" altLang="zh-CN" sz="2800" dirty="0">
                <a:cs typeface="Times New Roman"/>
              </a:rPr>
              <a:t>(D)</a:t>
            </a:r>
            <a:r>
              <a:rPr lang="zh-CN" altLang="en-US" sz="2800" dirty="0">
                <a:cs typeface="Times New Roman"/>
              </a:rPr>
              <a:t> 两种平移都会导致条纹位置改变</a:t>
            </a:r>
            <a:endParaRPr lang="en-US" altLang="zh-CN" sz="2800" dirty="0">
              <a:cs typeface="Times New Roman"/>
            </a:endParaRPr>
          </a:p>
        </p:txBody>
      </p:sp>
      <p:pic>
        <p:nvPicPr>
          <p:cNvPr id="5" name="图片 4" descr="https://p.ananas.chaoxing.com/star3/origin/ea20e134a16f0288fe88b2b918e0a830.png"/>
          <p:cNvPicPr/>
          <p:nvPr/>
        </p:nvPicPr>
        <p:blipFill>
          <a:blip r:link="rId2">
            <a:extLst>
              <a:ext uri="{28A0092B-C50C-407E-A947-70E740481C1C}">
                <a14:useLocalDpi xmlns:a14="http://schemas.microsoft.com/office/drawing/2010/main" val="0"/>
              </a:ext>
            </a:extLst>
          </a:blip>
          <a:srcRect/>
          <a:stretch>
            <a:fillRect/>
          </a:stretch>
        </p:blipFill>
        <p:spPr bwMode="auto">
          <a:xfrm>
            <a:off x="6012160" y="1844824"/>
            <a:ext cx="2880320" cy="1944216"/>
          </a:xfrm>
          <a:prstGeom prst="rect">
            <a:avLst/>
          </a:prstGeom>
          <a:noFill/>
          <a:ln>
            <a:noFill/>
          </a:ln>
        </p:spPr>
      </p:pic>
    </p:spTree>
    <p:extLst>
      <p:ext uri="{BB962C8B-B14F-4D97-AF65-F5344CB8AC3E}">
        <p14:creationId xmlns:p14="http://schemas.microsoft.com/office/powerpoint/2010/main" val="1496153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549866"/>
            <a:ext cx="8424936" cy="1815882"/>
          </a:xfrm>
          <a:prstGeom prst="rect">
            <a:avLst/>
          </a:prstGeom>
        </p:spPr>
        <p:txBody>
          <a:bodyPr wrap="square">
            <a:spAutoFit/>
          </a:bodyPr>
          <a:lstStyle/>
          <a:p>
            <a:r>
              <a:rPr lang="en-US" altLang="zh-CN" sz="2800" dirty="0"/>
              <a:t>15.  </a:t>
            </a:r>
            <a:r>
              <a:rPr lang="zh-CN" altLang="en-US" sz="2800" dirty="0"/>
              <a:t>一束波长为</a:t>
            </a:r>
            <a:r>
              <a:rPr lang="en-US" altLang="zh-CN" sz="2800" dirty="0"/>
              <a:t>632.8nm</a:t>
            </a:r>
            <a:r>
              <a:rPr lang="zh-CN" altLang="en-US" sz="2800" dirty="0"/>
              <a:t>的屏幕单色光垂直入射到一直径为</a:t>
            </a:r>
            <a:r>
              <a:rPr lang="en-US" altLang="zh-CN" sz="2800" dirty="0"/>
              <a:t>1nm</a:t>
            </a:r>
            <a:r>
              <a:rPr lang="zh-CN" altLang="en-US" sz="2800" dirty="0"/>
              <a:t>的圆孔上。透射光在透镜的焦平面上形成明暗相间的衍射圆环，衍射图样的中心为一亮斑，该亮斑直径对透镜光心的张角为（       ）</a:t>
            </a:r>
            <a:endParaRPr lang="zh-CN" altLang="zh-CN"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3358878764"/>
              </p:ext>
            </p:extLst>
          </p:nvPr>
        </p:nvGraphicFramePr>
        <p:xfrm>
          <a:off x="683568" y="2703190"/>
          <a:ext cx="6699250" cy="1085850"/>
        </p:xfrm>
        <a:graphic>
          <a:graphicData uri="http://schemas.openxmlformats.org/presentationml/2006/ole">
            <mc:AlternateContent xmlns:mc="http://schemas.openxmlformats.org/markup-compatibility/2006">
              <mc:Choice xmlns:v="urn:schemas-microsoft-com:vml" Requires="v">
                <p:oleObj spid="_x0000_s442376" name="Equation" r:id="rId3" imgW="2819160" imgH="457200" progId="Equation.DSMT4">
                  <p:embed/>
                </p:oleObj>
              </mc:Choice>
              <mc:Fallback>
                <p:oleObj name="Equation" r:id="rId3" imgW="2819160" imgH="457200" progId="Equation.DSMT4">
                  <p:embed/>
                  <p:pic>
                    <p:nvPicPr>
                      <p:cNvPr id="0" name=""/>
                      <p:cNvPicPr>
                        <a:picLocks noChangeAspect="1" noChangeArrowheads="1"/>
                      </p:cNvPicPr>
                      <p:nvPr/>
                    </p:nvPicPr>
                    <p:blipFill>
                      <a:blip r:embed="rId4"/>
                      <a:srcRect/>
                      <a:stretch>
                        <a:fillRect/>
                      </a:stretch>
                    </p:blipFill>
                    <p:spPr bwMode="auto">
                      <a:xfrm>
                        <a:off x="683568" y="2703190"/>
                        <a:ext cx="669925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69925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549866"/>
            <a:ext cx="8424936" cy="1384995"/>
          </a:xfrm>
          <a:prstGeom prst="rect">
            <a:avLst/>
          </a:prstGeom>
        </p:spPr>
        <p:txBody>
          <a:bodyPr wrap="square">
            <a:spAutoFit/>
          </a:bodyPr>
          <a:lstStyle/>
          <a:p>
            <a:r>
              <a:rPr lang="en-US" altLang="zh-CN" sz="2800" dirty="0"/>
              <a:t>16.  </a:t>
            </a:r>
            <a:r>
              <a:rPr lang="zh-CN" altLang="en-US" sz="2800" dirty="0"/>
              <a:t>某天文台反射式望远镜的通光孔径为</a:t>
            </a:r>
            <a:r>
              <a:rPr lang="en-US" altLang="zh-CN" sz="2800" dirty="0"/>
              <a:t>2.5m</a:t>
            </a:r>
            <a:r>
              <a:rPr lang="zh-CN" altLang="en-US" sz="2800" dirty="0"/>
              <a:t>，它能分辨的双星的最小夹角为</a:t>
            </a:r>
            <a:r>
              <a:rPr lang="en-US" altLang="zh-CN" sz="2800" dirty="0"/>
              <a:t>_________</a:t>
            </a:r>
            <a:r>
              <a:rPr lang="zh-CN" altLang="en-US" sz="2800" dirty="0"/>
              <a:t>弧度（设光的有效波长为</a:t>
            </a:r>
            <a:r>
              <a:rPr lang="en-US" altLang="zh-CN" sz="2800" dirty="0"/>
              <a:t>550nm</a:t>
            </a:r>
            <a:r>
              <a:rPr lang="zh-CN" altLang="en-US" sz="2800" dirty="0"/>
              <a:t>）</a:t>
            </a:r>
            <a:endParaRPr lang="zh-CN" altLang="zh-CN" sz="2800" dirty="0"/>
          </a:p>
        </p:txBody>
      </p:sp>
      <p:graphicFrame>
        <p:nvGraphicFramePr>
          <p:cNvPr id="2" name="对象 1"/>
          <p:cNvGraphicFramePr>
            <a:graphicFrameLocks noChangeAspect="1"/>
          </p:cNvGraphicFramePr>
          <p:nvPr>
            <p:extLst>
              <p:ext uri="{D42A27DB-BD31-4B8C-83A1-F6EECF244321}">
                <p14:modId xmlns:p14="http://schemas.microsoft.com/office/powerpoint/2010/main" val="3521501225"/>
              </p:ext>
            </p:extLst>
          </p:nvPr>
        </p:nvGraphicFramePr>
        <p:xfrm>
          <a:off x="539552" y="2271142"/>
          <a:ext cx="5341937" cy="1085850"/>
        </p:xfrm>
        <a:graphic>
          <a:graphicData uri="http://schemas.openxmlformats.org/presentationml/2006/ole">
            <mc:AlternateContent xmlns:mc="http://schemas.openxmlformats.org/markup-compatibility/2006">
              <mc:Choice xmlns:v="urn:schemas-microsoft-com:vml" Requires="v">
                <p:oleObj spid="_x0000_s377867" name="Equation" r:id="rId3" imgW="2247840" imgH="457200" progId="Equation.DSMT4">
                  <p:embed/>
                </p:oleObj>
              </mc:Choice>
              <mc:Fallback>
                <p:oleObj name="Equation" r:id="rId3" imgW="2247840" imgH="457200" progId="Equation.DSMT4">
                  <p:embed/>
                  <p:pic>
                    <p:nvPicPr>
                      <p:cNvPr id="0" name="对象 3"/>
                      <p:cNvPicPr>
                        <a:picLocks noChangeAspect="1" noChangeArrowheads="1"/>
                      </p:cNvPicPr>
                      <p:nvPr/>
                    </p:nvPicPr>
                    <p:blipFill>
                      <a:blip r:embed="rId4"/>
                      <a:srcRect/>
                      <a:stretch>
                        <a:fillRect/>
                      </a:stretch>
                    </p:blipFill>
                    <p:spPr bwMode="auto">
                      <a:xfrm>
                        <a:off x="539552" y="2271142"/>
                        <a:ext cx="5341937"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96153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289122"/>
            <a:ext cx="8316416" cy="4401205"/>
          </a:xfrm>
          <a:prstGeom prst="rect">
            <a:avLst/>
          </a:prstGeom>
          <a:noFill/>
        </p:spPr>
        <p:txBody>
          <a:bodyPr wrap="square" rtlCol="0">
            <a:spAutoFit/>
          </a:bodyPr>
          <a:lstStyle/>
          <a:p>
            <a:r>
              <a:rPr lang="en-US" altLang="zh-CN" sz="2800" dirty="0">
                <a:latin typeface="+mn-lt"/>
              </a:rPr>
              <a:t>17.   </a:t>
            </a:r>
            <a:r>
              <a:rPr lang="zh-CN" altLang="en-US" sz="2800" dirty="0">
                <a:latin typeface="+mn-lt"/>
              </a:rPr>
              <a:t>在光栅衍射实验中，若保持光栅常数不变，而将每个透光缝的宽度略微加宽，则（         ）</a:t>
            </a:r>
            <a:endParaRPr lang="en-US" altLang="zh-CN" sz="2800" dirty="0">
              <a:latin typeface="+mn-lt"/>
            </a:endParaRPr>
          </a:p>
          <a:p>
            <a:pPr marL="514350" indent="-514350">
              <a:buAutoNum type="alphaUcParenBoth"/>
            </a:pPr>
            <a:r>
              <a:rPr lang="zh-CN" altLang="en-US" sz="2800" dirty="0">
                <a:latin typeface="+mn-lt"/>
                <a:cs typeface="Times New Roman"/>
              </a:rPr>
              <a:t>主明纹的间距增大，在单缝衍射的中央亮纹范围内主明纹的数目变少。</a:t>
            </a:r>
            <a:endParaRPr lang="en-US" altLang="zh-CN" sz="2800" dirty="0">
              <a:latin typeface="+mn-lt"/>
              <a:cs typeface="Times New Roman"/>
            </a:endParaRPr>
          </a:p>
          <a:p>
            <a:pPr marL="514350" indent="-514350">
              <a:buAutoNum type="alphaUcParenBoth"/>
            </a:pPr>
            <a:r>
              <a:rPr lang="zh-CN" altLang="en-US" sz="2800" dirty="0">
                <a:cs typeface="Times New Roman"/>
              </a:rPr>
              <a:t>主明纹的间距减小，在单缝衍射的中央亮纹范围内主明纹的数目变多。</a:t>
            </a:r>
            <a:endParaRPr lang="en-US" altLang="zh-CN" sz="2800" dirty="0">
              <a:cs typeface="Times New Roman"/>
            </a:endParaRPr>
          </a:p>
          <a:p>
            <a:pPr marL="514350" indent="-514350">
              <a:buFontTx/>
              <a:buAutoNum type="alphaUcParenBoth"/>
            </a:pPr>
            <a:r>
              <a:rPr lang="zh-CN" altLang="en-US" sz="2800" dirty="0">
                <a:cs typeface="Times New Roman"/>
              </a:rPr>
              <a:t>主明纹的间距不变，在单缝衍射的中央亮纹范围内主明纹的数目变多。</a:t>
            </a:r>
            <a:endParaRPr lang="en-US" altLang="zh-CN" sz="2800" dirty="0">
              <a:cs typeface="Times New Roman"/>
            </a:endParaRPr>
          </a:p>
          <a:p>
            <a:pPr marL="514350" indent="-514350">
              <a:buFontTx/>
              <a:buAutoNum type="alphaUcParenBoth"/>
            </a:pPr>
            <a:r>
              <a:rPr lang="zh-CN" altLang="en-US" sz="2800" dirty="0">
                <a:cs typeface="Times New Roman"/>
              </a:rPr>
              <a:t>主明纹的间距不变，在单缝衍射的中央亮纹范围内主明纹的数目变少。</a:t>
            </a:r>
            <a:endParaRPr lang="en-US" altLang="zh-CN" sz="2800" dirty="0">
              <a:cs typeface="Times New Roman"/>
            </a:endParaRPr>
          </a:p>
        </p:txBody>
      </p:sp>
    </p:spTree>
    <p:extLst>
      <p:ext uri="{BB962C8B-B14F-4D97-AF65-F5344CB8AC3E}">
        <p14:creationId xmlns:p14="http://schemas.microsoft.com/office/powerpoint/2010/main" val="2757242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 y="314653"/>
            <a:ext cx="860444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Arial" pitchFamily="34" charset="0"/>
                <a:ea typeface="宋体" pitchFamily="2" charset="-122"/>
                <a:cs typeface="宋体" pitchFamily="2" charset="-122"/>
              </a:rPr>
              <a:t>18.    </a:t>
            </a:r>
            <a:r>
              <a:rPr kumimoji="0" lang="zh-CN" altLang="en-US" sz="2800" b="1" i="0" u="none" strike="noStrike" cap="none" normalizeH="0" baseline="0" dirty="0">
                <a:ln>
                  <a:noFill/>
                </a:ln>
                <a:solidFill>
                  <a:schemeClr val="tx1"/>
                </a:solidFill>
                <a:effectLst/>
                <a:latin typeface="Arial" pitchFamily="34" charset="0"/>
                <a:ea typeface="宋体" pitchFamily="2" charset="-122"/>
                <a:cs typeface="宋体" pitchFamily="2" charset="-122"/>
              </a:rPr>
              <a:t>如图，是一光栅衍射图样，设光栅常数是</a:t>
            </a:r>
            <a:r>
              <a:rPr kumimoji="0" lang="en-US" altLang="zh-CN" sz="2800" b="1" i="0" u="none" strike="noStrike" cap="none" normalizeH="0" baseline="0" dirty="0">
                <a:ln>
                  <a:noFill/>
                </a:ln>
                <a:solidFill>
                  <a:schemeClr val="tx1"/>
                </a:solidFill>
                <a:effectLst/>
                <a:latin typeface="Arial" pitchFamily="34" charset="0"/>
                <a:ea typeface="宋体" pitchFamily="2" charset="-122"/>
                <a:cs typeface="宋体" pitchFamily="2" charset="-122"/>
              </a:rPr>
              <a:t>d</a:t>
            </a:r>
            <a:r>
              <a:rPr kumimoji="0" lang="zh-CN" altLang="en-US" sz="2800" b="1" i="0" u="none" strike="noStrike" cap="none" normalizeH="0" baseline="0" dirty="0">
                <a:ln>
                  <a:noFill/>
                </a:ln>
                <a:solidFill>
                  <a:schemeClr val="tx1"/>
                </a:solidFill>
                <a:effectLst/>
                <a:latin typeface="Arial" pitchFamily="34" charset="0"/>
                <a:ea typeface="宋体" pitchFamily="2" charset="-122"/>
                <a:cs typeface="宋体" pitchFamily="2" charset="-122"/>
              </a:rPr>
              <a:t>，每条缝宽是</a:t>
            </a:r>
            <a:r>
              <a:rPr kumimoji="0" lang="en-US" altLang="zh-CN" sz="2800" b="1" i="0" u="none" strike="noStrike" cap="none" normalizeH="0" baseline="0" dirty="0">
                <a:ln>
                  <a:noFill/>
                </a:ln>
                <a:solidFill>
                  <a:schemeClr val="tx1"/>
                </a:solidFill>
                <a:effectLst/>
                <a:latin typeface="Arial" pitchFamily="34" charset="0"/>
                <a:ea typeface="宋体" pitchFamily="2" charset="-122"/>
                <a:cs typeface="宋体" pitchFamily="2" charset="-122"/>
              </a:rPr>
              <a:t>b</a:t>
            </a:r>
            <a:r>
              <a:rPr kumimoji="0" lang="zh-CN" altLang="en-US" sz="2800" b="1" i="0" u="none" strike="noStrike" cap="none" normalizeH="0" baseline="0" dirty="0">
                <a:ln>
                  <a:noFill/>
                </a:ln>
                <a:solidFill>
                  <a:schemeClr val="tx1"/>
                </a:solidFill>
                <a:effectLst/>
                <a:latin typeface="Arial" pitchFamily="34" charset="0"/>
                <a:ea typeface="宋体" pitchFamily="2" charset="-122"/>
                <a:cs typeface="宋体" pitchFamily="2" charset="-122"/>
              </a:rPr>
              <a:t>，则可以判断该光栅是</a:t>
            </a:r>
            <a:endParaRPr kumimoji="0" lang="zh-CN" altLang="en-US"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pic>
        <p:nvPicPr>
          <p:cNvPr id="444417" name="Picture 1" descr="https://p.ananas.chaoxing.com/star3/origin/5554cac7e433a4cac4e047613961e6aa.pn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012160" y="1243743"/>
            <a:ext cx="2917825" cy="237013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683568" y="1844824"/>
            <a:ext cx="329609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i="0" u="none" strike="noStrike" cap="none" normalizeH="0" baseline="0" dirty="0">
                <a:ln>
                  <a:noFill/>
                </a:ln>
                <a:solidFill>
                  <a:schemeClr val="tx1"/>
                </a:solidFill>
                <a:effectLst/>
                <a:latin typeface="+mn-lt"/>
                <a:ea typeface="宋体" pitchFamily="2" charset="-122"/>
                <a:cs typeface="宋体" pitchFamily="2" charset="-122"/>
              </a:rPr>
              <a:t>A</a:t>
            </a:r>
            <a:r>
              <a:rPr kumimoji="0" lang="zh-CN" altLang="en-US" sz="2800" i="0" u="none" strike="noStrike" cap="none" normalizeH="0" baseline="0" dirty="0">
                <a:ln>
                  <a:noFill/>
                </a:ln>
                <a:solidFill>
                  <a:schemeClr val="tx1"/>
                </a:solidFill>
                <a:effectLst/>
                <a:latin typeface="+mn-lt"/>
                <a:ea typeface="宋体" pitchFamily="2" charset="-122"/>
                <a:cs typeface="宋体" pitchFamily="2" charset="-122"/>
              </a:rPr>
              <a:t>、 二条缝，</a:t>
            </a:r>
            <a:r>
              <a:rPr kumimoji="0" lang="en-US" altLang="zh-CN" sz="2800" i="0" u="none" strike="noStrike" cap="none" normalizeH="0" baseline="0" dirty="0">
                <a:ln>
                  <a:noFill/>
                </a:ln>
                <a:solidFill>
                  <a:schemeClr val="tx1"/>
                </a:solidFill>
                <a:effectLst/>
                <a:latin typeface="+mn-lt"/>
                <a:ea typeface="宋体" pitchFamily="2" charset="-122"/>
                <a:cs typeface="宋体" pitchFamily="2" charset="-122"/>
              </a:rPr>
              <a:t>d=2b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i="0" u="none" strike="noStrike" cap="none" normalizeH="0" baseline="0" dirty="0">
                <a:ln>
                  <a:noFill/>
                </a:ln>
                <a:solidFill>
                  <a:schemeClr val="tx1"/>
                </a:solidFill>
                <a:effectLst/>
                <a:latin typeface="+mn-lt"/>
                <a:ea typeface="宋体" pitchFamily="2" charset="-122"/>
                <a:cs typeface="宋体" pitchFamily="2" charset="-122"/>
              </a:rPr>
              <a:t>B</a:t>
            </a:r>
            <a:r>
              <a:rPr kumimoji="0" lang="zh-CN" altLang="en-US" sz="2800" i="0" u="none" strike="noStrike" cap="none" normalizeH="0" baseline="0" dirty="0">
                <a:ln>
                  <a:noFill/>
                </a:ln>
                <a:solidFill>
                  <a:schemeClr val="tx1"/>
                </a:solidFill>
                <a:effectLst/>
                <a:latin typeface="+mn-lt"/>
                <a:ea typeface="宋体" pitchFamily="2" charset="-122"/>
                <a:cs typeface="宋体" pitchFamily="2" charset="-122"/>
              </a:rPr>
              <a:t>、 三条缝，</a:t>
            </a:r>
            <a:r>
              <a:rPr kumimoji="0" lang="en-US" altLang="zh-CN" sz="2800" i="0" u="none" strike="noStrike" cap="none" normalizeH="0" baseline="0" dirty="0">
                <a:ln>
                  <a:noFill/>
                </a:ln>
                <a:solidFill>
                  <a:schemeClr val="tx1"/>
                </a:solidFill>
                <a:effectLst/>
                <a:latin typeface="+mn-lt"/>
                <a:ea typeface="宋体" pitchFamily="2" charset="-122"/>
                <a:cs typeface="宋体" pitchFamily="2" charset="-122"/>
              </a:rPr>
              <a:t>d=3b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i="0" u="none" strike="noStrike" cap="none" normalizeH="0" baseline="0" dirty="0">
                <a:ln>
                  <a:noFill/>
                </a:ln>
                <a:solidFill>
                  <a:schemeClr val="tx1"/>
                </a:solidFill>
                <a:effectLst/>
                <a:latin typeface="+mn-lt"/>
                <a:ea typeface="宋体" pitchFamily="2" charset="-122"/>
                <a:cs typeface="宋体" pitchFamily="2" charset="-122"/>
              </a:rPr>
              <a:t>C</a:t>
            </a:r>
            <a:r>
              <a:rPr kumimoji="0" lang="zh-CN" altLang="en-US" sz="2800" i="0" u="none" strike="noStrike" cap="none" normalizeH="0" baseline="0" dirty="0">
                <a:ln>
                  <a:noFill/>
                </a:ln>
                <a:solidFill>
                  <a:schemeClr val="tx1"/>
                </a:solidFill>
                <a:effectLst/>
                <a:latin typeface="+mn-lt"/>
                <a:ea typeface="宋体" pitchFamily="2" charset="-122"/>
                <a:cs typeface="宋体" pitchFamily="2" charset="-122"/>
              </a:rPr>
              <a:t>、 四条缝，</a:t>
            </a:r>
            <a:r>
              <a:rPr kumimoji="0" lang="en-US" altLang="zh-CN" sz="2800" i="0" u="none" strike="noStrike" cap="none" normalizeH="0" baseline="0" dirty="0">
                <a:ln>
                  <a:noFill/>
                </a:ln>
                <a:solidFill>
                  <a:schemeClr val="tx1"/>
                </a:solidFill>
                <a:effectLst/>
                <a:latin typeface="+mn-lt"/>
                <a:ea typeface="宋体" pitchFamily="2" charset="-122"/>
                <a:cs typeface="宋体" pitchFamily="2" charset="-122"/>
              </a:rPr>
              <a:t>d=4b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i="0" u="none" strike="noStrike" cap="none" normalizeH="0" baseline="0" dirty="0">
                <a:ln>
                  <a:noFill/>
                </a:ln>
                <a:solidFill>
                  <a:schemeClr val="tx1"/>
                </a:solidFill>
                <a:effectLst/>
                <a:latin typeface="+mn-lt"/>
                <a:ea typeface="宋体" pitchFamily="2" charset="-122"/>
                <a:cs typeface="宋体" pitchFamily="2" charset="-122"/>
              </a:rPr>
              <a:t>D</a:t>
            </a:r>
            <a:r>
              <a:rPr kumimoji="0" lang="zh-CN" altLang="en-US" sz="2800" i="0" u="none" strike="noStrike" cap="none" normalizeH="0" baseline="0" dirty="0">
                <a:ln>
                  <a:noFill/>
                </a:ln>
                <a:solidFill>
                  <a:schemeClr val="tx1"/>
                </a:solidFill>
                <a:effectLst/>
                <a:latin typeface="+mn-lt"/>
                <a:ea typeface="宋体" pitchFamily="2" charset="-122"/>
                <a:cs typeface="宋体" pitchFamily="2" charset="-122"/>
              </a:rPr>
              <a:t>、 五条缝，</a:t>
            </a:r>
            <a:r>
              <a:rPr kumimoji="0" lang="en-US" altLang="zh-CN" sz="2800" i="0" u="none" strike="noStrike" cap="none" normalizeH="0" baseline="0" dirty="0">
                <a:ln>
                  <a:noFill/>
                </a:ln>
                <a:solidFill>
                  <a:schemeClr val="tx1"/>
                </a:solidFill>
                <a:effectLst/>
                <a:latin typeface="+mn-lt"/>
                <a:ea typeface="宋体" pitchFamily="2" charset="-122"/>
                <a:cs typeface="宋体" pitchFamily="2" charset="-122"/>
              </a:rPr>
              <a:t>d=3b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i="0" u="none" strike="noStrike" cap="none" normalizeH="0" baseline="0" dirty="0">
              <a:ln>
                <a:noFill/>
              </a:ln>
              <a:solidFill>
                <a:schemeClr val="tx1"/>
              </a:solidFill>
              <a:effectLst/>
              <a:latin typeface="+mn-lt"/>
              <a:ea typeface="宋体" pitchFamily="2" charset="-122"/>
              <a:cs typeface="宋体" pitchFamily="2" charset="-122"/>
            </a:endParaRPr>
          </a:p>
        </p:txBody>
      </p:sp>
    </p:spTree>
    <p:extLst>
      <p:ext uri="{BB962C8B-B14F-4D97-AF65-F5344CB8AC3E}">
        <p14:creationId xmlns:p14="http://schemas.microsoft.com/office/powerpoint/2010/main" val="3860040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428178"/>
            <a:ext cx="8712968" cy="4832092"/>
          </a:xfrm>
          <a:prstGeom prst="rect">
            <a:avLst/>
          </a:prstGeom>
        </p:spPr>
        <p:txBody>
          <a:bodyPr wrap="square">
            <a:spAutoFit/>
          </a:bodyPr>
          <a:lstStyle/>
          <a:p>
            <a:r>
              <a:rPr lang="en-US" altLang="zh-CN" sz="2800" dirty="0">
                <a:latin typeface="+mn-lt"/>
              </a:rPr>
              <a:t>19.   </a:t>
            </a:r>
            <a:r>
              <a:rPr lang="zh-CN" altLang="zh-CN" sz="2800" dirty="0">
                <a:latin typeface="+mn-lt"/>
              </a:rPr>
              <a:t>一束平行单色光垂直入射在光栅上，当光栅常数 </a:t>
            </a:r>
            <a:r>
              <a:rPr lang="en-US" altLang="zh-CN" sz="2800" dirty="0">
                <a:latin typeface="+mn-lt"/>
              </a:rPr>
              <a:t>(</a:t>
            </a:r>
            <a:r>
              <a:rPr lang="en-US" altLang="zh-CN" sz="2800" i="1" dirty="0">
                <a:latin typeface="+mn-lt"/>
              </a:rPr>
              <a:t>b</a:t>
            </a:r>
            <a:r>
              <a:rPr lang="en-US" altLang="zh-CN" sz="2800" dirty="0">
                <a:latin typeface="+mn-lt"/>
              </a:rPr>
              <a:t> +</a:t>
            </a:r>
            <a:r>
              <a:rPr lang="en-US" altLang="zh-CN" sz="2800" i="1" dirty="0">
                <a:latin typeface="+mn-lt"/>
              </a:rPr>
              <a:t>b’</a:t>
            </a:r>
            <a:r>
              <a:rPr lang="zh-CN" altLang="zh-CN" sz="2800" i="1" dirty="0">
                <a:latin typeface="+mn-lt"/>
              </a:rPr>
              <a:t> </a:t>
            </a:r>
            <a:r>
              <a:rPr lang="en-US" altLang="zh-CN" sz="2800" dirty="0">
                <a:latin typeface="+mn-lt"/>
              </a:rPr>
              <a:t>) </a:t>
            </a:r>
            <a:r>
              <a:rPr lang="zh-CN" altLang="zh-CN" sz="2800" dirty="0">
                <a:latin typeface="+mn-lt"/>
              </a:rPr>
              <a:t>为下列情况 </a:t>
            </a:r>
            <a:r>
              <a:rPr lang="en-US" altLang="zh-CN" sz="2800" dirty="0">
                <a:latin typeface="+mn-lt"/>
              </a:rPr>
              <a:t>(</a:t>
            </a:r>
            <a:r>
              <a:rPr lang="en-US" altLang="zh-CN" sz="2800" i="1" dirty="0">
                <a:latin typeface="+mn-lt"/>
              </a:rPr>
              <a:t>b </a:t>
            </a:r>
            <a:r>
              <a:rPr lang="zh-CN" altLang="zh-CN" sz="2800" dirty="0">
                <a:latin typeface="+mn-lt"/>
              </a:rPr>
              <a:t>代表每条缝的宽度</a:t>
            </a:r>
            <a:r>
              <a:rPr lang="en-US" altLang="zh-CN" sz="2800" dirty="0">
                <a:latin typeface="+mn-lt"/>
              </a:rPr>
              <a:t>) </a:t>
            </a:r>
            <a:r>
              <a:rPr lang="en-US" altLang="zh-CN" sz="2800" i="1" dirty="0">
                <a:latin typeface="+mn-lt"/>
              </a:rPr>
              <a:t>k </a:t>
            </a:r>
            <a:r>
              <a:rPr lang="en-US" altLang="zh-CN" sz="2800" dirty="0">
                <a:latin typeface="+mn-lt"/>
              </a:rPr>
              <a:t>= 3 </a:t>
            </a:r>
            <a:r>
              <a:rPr lang="zh-CN" altLang="zh-CN" sz="2800" dirty="0">
                <a:latin typeface="+mn-lt"/>
              </a:rPr>
              <a:t>、</a:t>
            </a:r>
            <a:r>
              <a:rPr lang="en-US" altLang="zh-CN" sz="2800" dirty="0">
                <a:latin typeface="+mn-lt"/>
              </a:rPr>
              <a:t>6 </a:t>
            </a:r>
            <a:r>
              <a:rPr lang="zh-CN" altLang="zh-CN" sz="2800" dirty="0">
                <a:latin typeface="+mn-lt"/>
              </a:rPr>
              <a:t>、</a:t>
            </a:r>
            <a:r>
              <a:rPr lang="en-US" altLang="zh-CN" sz="2800" dirty="0">
                <a:latin typeface="+mn-lt"/>
              </a:rPr>
              <a:t>9 </a:t>
            </a:r>
            <a:r>
              <a:rPr lang="zh-CN" altLang="zh-CN" sz="2800" dirty="0">
                <a:latin typeface="+mn-lt"/>
              </a:rPr>
              <a:t>等级次的主极大均不出现？ </a:t>
            </a:r>
          </a:p>
          <a:p>
            <a:r>
              <a:rPr lang="en-US" altLang="zh-CN" sz="2800" dirty="0">
                <a:latin typeface="+mn-lt"/>
              </a:rPr>
              <a:t> </a:t>
            </a:r>
            <a:endParaRPr lang="zh-CN" altLang="zh-CN" sz="2800" dirty="0">
              <a:latin typeface="+mn-lt"/>
            </a:endParaRPr>
          </a:p>
          <a:p>
            <a:r>
              <a:rPr lang="en-US" altLang="zh-CN" sz="2800" dirty="0">
                <a:latin typeface="+mn-lt"/>
              </a:rPr>
              <a:t>A</a:t>
            </a:r>
            <a:r>
              <a:rPr lang="zh-CN" altLang="zh-CN" sz="2800" dirty="0">
                <a:latin typeface="+mn-lt"/>
              </a:rPr>
              <a:t>、</a:t>
            </a:r>
            <a:r>
              <a:rPr lang="en-US" altLang="zh-CN" sz="2800" i="1" dirty="0">
                <a:latin typeface="+mn-lt"/>
              </a:rPr>
              <a:t>b</a:t>
            </a:r>
            <a:r>
              <a:rPr lang="en-US" altLang="zh-CN" sz="2800" dirty="0">
                <a:latin typeface="+mn-lt"/>
              </a:rPr>
              <a:t> +</a:t>
            </a:r>
            <a:r>
              <a:rPr lang="en-US" altLang="zh-CN" sz="2800" i="1" dirty="0">
                <a:latin typeface="+mn-lt"/>
              </a:rPr>
              <a:t>b’ </a:t>
            </a:r>
            <a:r>
              <a:rPr lang="en-US" altLang="zh-CN" sz="2800" dirty="0">
                <a:latin typeface="+mn-lt"/>
              </a:rPr>
              <a:t>= 2</a:t>
            </a:r>
            <a:r>
              <a:rPr lang="en-US" altLang="zh-CN" sz="2800" i="1" dirty="0">
                <a:latin typeface="+mn-lt"/>
              </a:rPr>
              <a:t>b</a:t>
            </a:r>
            <a:endParaRPr lang="zh-CN" altLang="zh-CN" sz="2800" dirty="0">
              <a:latin typeface="+mn-lt"/>
            </a:endParaRPr>
          </a:p>
          <a:p>
            <a:r>
              <a:rPr lang="en-US" altLang="zh-CN" sz="2800" dirty="0">
                <a:latin typeface="+mn-lt"/>
              </a:rPr>
              <a:t> </a:t>
            </a:r>
            <a:endParaRPr lang="zh-CN" altLang="zh-CN" sz="2800" dirty="0">
              <a:latin typeface="+mn-lt"/>
            </a:endParaRPr>
          </a:p>
          <a:p>
            <a:r>
              <a:rPr lang="en-US" altLang="zh-CN" sz="2800" dirty="0">
                <a:latin typeface="+mn-lt"/>
              </a:rPr>
              <a:t>B</a:t>
            </a:r>
            <a:r>
              <a:rPr lang="zh-CN" altLang="zh-CN" sz="2800" dirty="0">
                <a:latin typeface="+mn-lt"/>
              </a:rPr>
              <a:t>、 </a:t>
            </a:r>
            <a:r>
              <a:rPr lang="en-US" altLang="zh-CN" sz="2800" i="1" dirty="0">
                <a:latin typeface="+mn-lt"/>
              </a:rPr>
              <a:t>b</a:t>
            </a:r>
            <a:r>
              <a:rPr lang="en-US" altLang="zh-CN" sz="2800" dirty="0">
                <a:latin typeface="+mn-lt"/>
              </a:rPr>
              <a:t> +</a:t>
            </a:r>
            <a:r>
              <a:rPr lang="en-US" altLang="zh-CN" sz="2800" i="1" dirty="0">
                <a:latin typeface="+mn-lt"/>
              </a:rPr>
              <a:t>b’ </a:t>
            </a:r>
            <a:r>
              <a:rPr lang="en-US" altLang="zh-CN" sz="2800" dirty="0">
                <a:latin typeface="+mn-lt"/>
              </a:rPr>
              <a:t>= 3</a:t>
            </a:r>
            <a:r>
              <a:rPr lang="en-US" altLang="zh-CN" sz="2800" i="1" dirty="0">
                <a:latin typeface="+mn-lt"/>
              </a:rPr>
              <a:t>b</a:t>
            </a:r>
            <a:endParaRPr lang="zh-CN" altLang="zh-CN" sz="2800" dirty="0">
              <a:latin typeface="+mn-lt"/>
            </a:endParaRPr>
          </a:p>
          <a:p>
            <a:r>
              <a:rPr lang="en-US" altLang="zh-CN" sz="2800" dirty="0">
                <a:latin typeface="+mn-lt"/>
              </a:rPr>
              <a:t> </a:t>
            </a:r>
            <a:endParaRPr lang="zh-CN" altLang="zh-CN" sz="2800" dirty="0">
              <a:latin typeface="+mn-lt"/>
            </a:endParaRPr>
          </a:p>
          <a:p>
            <a:r>
              <a:rPr lang="en-US" altLang="zh-CN" sz="2800" dirty="0">
                <a:latin typeface="+mn-lt"/>
              </a:rPr>
              <a:t>C</a:t>
            </a:r>
            <a:r>
              <a:rPr lang="zh-CN" altLang="zh-CN" sz="2800" dirty="0">
                <a:latin typeface="+mn-lt"/>
              </a:rPr>
              <a:t>、 </a:t>
            </a:r>
            <a:r>
              <a:rPr lang="en-US" altLang="zh-CN" sz="2800" i="1" dirty="0">
                <a:latin typeface="+mn-lt"/>
              </a:rPr>
              <a:t>b</a:t>
            </a:r>
            <a:r>
              <a:rPr lang="en-US" altLang="zh-CN" sz="2800" dirty="0">
                <a:latin typeface="+mn-lt"/>
              </a:rPr>
              <a:t> +</a:t>
            </a:r>
            <a:r>
              <a:rPr lang="en-US" altLang="zh-CN" sz="2800" i="1" dirty="0">
                <a:latin typeface="+mn-lt"/>
              </a:rPr>
              <a:t>b’ </a:t>
            </a:r>
            <a:r>
              <a:rPr lang="en-US" altLang="zh-CN" sz="2800" dirty="0">
                <a:latin typeface="+mn-lt"/>
              </a:rPr>
              <a:t>= 4</a:t>
            </a:r>
            <a:r>
              <a:rPr lang="en-US" altLang="zh-CN" sz="2800" i="1" dirty="0">
                <a:latin typeface="+mn-lt"/>
              </a:rPr>
              <a:t>b</a:t>
            </a:r>
          </a:p>
          <a:p>
            <a:endParaRPr lang="en-US" altLang="zh-CN" sz="2800" i="1" dirty="0">
              <a:latin typeface="+mn-lt"/>
            </a:endParaRPr>
          </a:p>
          <a:p>
            <a:r>
              <a:rPr lang="en-US" altLang="zh-CN" sz="2800" dirty="0">
                <a:latin typeface="+mn-lt"/>
              </a:rPr>
              <a:t>D</a:t>
            </a:r>
            <a:r>
              <a:rPr lang="zh-CN" altLang="zh-CN" sz="2800" dirty="0">
                <a:latin typeface="+mn-lt"/>
              </a:rPr>
              <a:t>、 </a:t>
            </a:r>
            <a:r>
              <a:rPr lang="en-US" altLang="zh-CN" sz="2800" i="1" dirty="0">
                <a:latin typeface="+mn-lt"/>
              </a:rPr>
              <a:t>b</a:t>
            </a:r>
            <a:r>
              <a:rPr lang="en-US" altLang="zh-CN" sz="2800" dirty="0">
                <a:latin typeface="+mn-lt"/>
              </a:rPr>
              <a:t> +</a:t>
            </a:r>
            <a:r>
              <a:rPr lang="en-US" altLang="zh-CN" sz="2800" i="1" dirty="0">
                <a:latin typeface="+mn-lt"/>
              </a:rPr>
              <a:t>b’ </a:t>
            </a:r>
            <a:r>
              <a:rPr lang="en-US" altLang="zh-CN" sz="2800" dirty="0">
                <a:latin typeface="+mn-lt"/>
              </a:rPr>
              <a:t>= 6</a:t>
            </a:r>
            <a:r>
              <a:rPr lang="en-US" altLang="zh-CN" sz="2800" i="1" dirty="0">
                <a:latin typeface="+mn-lt"/>
              </a:rPr>
              <a:t>b</a:t>
            </a:r>
            <a:endParaRPr lang="zh-CN" altLang="zh-CN" sz="2800" dirty="0">
              <a:latin typeface="+mn-lt"/>
            </a:endParaRPr>
          </a:p>
        </p:txBody>
      </p:sp>
    </p:spTree>
    <p:extLst>
      <p:ext uri="{BB962C8B-B14F-4D97-AF65-F5344CB8AC3E}">
        <p14:creationId xmlns:p14="http://schemas.microsoft.com/office/powerpoint/2010/main" val="2904904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4"/>
          <p:cNvSpPr>
            <a:spLocks noChangeArrowheads="1"/>
          </p:cNvSpPr>
          <p:nvPr/>
        </p:nvSpPr>
        <p:spPr bwMode="auto">
          <a:xfrm>
            <a:off x="251520" y="465634"/>
            <a:ext cx="8355318" cy="353943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t">
              <a:buClr>
                <a:srgbClr val="0000FF"/>
              </a:buClr>
            </a:pPr>
            <a:r>
              <a:rPr lang="en-US" altLang="zh-CN" sz="2800" b="1" dirty="0">
                <a:solidFill>
                  <a:srgbClr val="000000"/>
                </a:solidFill>
                <a:latin typeface="Times New Roman" pitchFamily="18" charset="0"/>
              </a:rPr>
              <a:t>2. </a:t>
            </a:r>
            <a:r>
              <a:rPr lang="zh-CN" altLang="en-US" sz="2800" dirty="0">
                <a:solidFill>
                  <a:srgbClr val="000000"/>
                </a:solidFill>
              </a:rPr>
              <a:t>在双缝干涉实验中，若使两缝之间的距离增大，则屏幕上干涉条纹间距</a:t>
            </a:r>
            <a:r>
              <a:rPr lang="en-US" altLang="zh-CN" sz="2800" dirty="0">
                <a:solidFill>
                  <a:srgbClr val="000000"/>
                </a:solidFill>
              </a:rPr>
              <a:t>_______</a:t>
            </a:r>
            <a:r>
              <a:rPr lang="zh-CN" altLang="en-US" sz="2800" dirty="0">
                <a:solidFill>
                  <a:srgbClr val="000000"/>
                </a:solidFill>
              </a:rPr>
              <a:t>；若使单色光波长减小，则干涉条纹间距</a:t>
            </a:r>
            <a:r>
              <a:rPr lang="en-US" altLang="zh-CN" sz="2800" dirty="0">
                <a:solidFill>
                  <a:srgbClr val="000000"/>
                </a:solidFill>
              </a:rPr>
              <a:t>_______.</a:t>
            </a:r>
          </a:p>
          <a:p>
            <a:pPr fontAlgn="t">
              <a:buClr>
                <a:srgbClr val="0000FF"/>
              </a:buClr>
            </a:pPr>
            <a:endParaRPr lang="en-US" altLang="zh-CN" sz="2800" b="1" dirty="0">
              <a:solidFill>
                <a:srgbClr val="000000"/>
              </a:solidFill>
              <a:latin typeface="Times New Roman"/>
              <a:cs typeface="Times New Roman"/>
            </a:endParaRPr>
          </a:p>
          <a:p>
            <a:pPr marL="514350" indent="-514350" fontAlgn="t">
              <a:buClr>
                <a:srgbClr val="0000FF"/>
              </a:buClr>
              <a:buAutoNum type="alphaUcParenBoth"/>
            </a:pPr>
            <a:r>
              <a:rPr lang="zh-CN" altLang="en-US" sz="2800" dirty="0">
                <a:solidFill>
                  <a:srgbClr val="000000"/>
                </a:solidFill>
                <a:latin typeface="Times New Roman"/>
                <a:cs typeface="Times New Roman"/>
              </a:rPr>
              <a:t> 增大，增大</a:t>
            </a:r>
            <a:endParaRPr lang="en-US" altLang="zh-CN" sz="2800" dirty="0">
              <a:solidFill>
                <a:srgbClr val="000000"/>
              </a:solidFill>
              <a:latin typeface="Times New Roman"/>
              <a:cs typeface="Times New Roman"/>
            </a:endParaRPr>
          </a:p>
          <a:p>
            <a:pPr marL="514350" indent="-514350" fontAlgn="t">
              <a:buClr>
                <a:srgbClr val="0000FF"/>
              </a:buClr>
              <a:buAutoNum type="alphaUcParenBoth"/>
            </a:pPr>
            <a:r>
              <a:rPr lang="zh-CN" altLang="en-US" sz="2800" b="1" dirty="0">
                <a:solidFill>
                  <a:srgbClr val="000000"/>
                </a:solidFill>
                <a:latin typeface="Times New Roman"/>
                <a:cs typeface="Times New Roman"/>
              </a:rPr>
              <a:t> 增大，减小</a:t>
            </a:r>
            <a:endParaRPr lang="en-US" altLang="zh-CN" sz="2800" b="1" dirty="0">
              <a:solidFill>
                <a:srgbClr val="000000"/>
              </a:solidFill>
              <a:latin typeface="Times New Roman"/>
              <a:cs typeface="Times New Roman"/>
            </a:endParaRPr>
          </a:p>
          <a:p>
            <a:pPr marL="514350" indent="-514350" fontAlgn="t">
              <a:buClr>
                <a:srgbClr val="0000FF"/>
              </a:buClr>
              <a:buAutoNum type="alphaUcParenBoth"/>
            </a:pPr>
            <a:r>
              <a:rPr lang="zh-CN" altLang="en-US" sz="2800" dirty="0">
                <a:solidFill>
                  <a:srgbClr val="000000"/>
                </a:solidFill>
                <a:latin typeface="Times New Roman"/>
                <a:cs typeface="Times New Roman"/>
              </a:rPr>
              <a:t> 减小，增大</a:t>
            </a:r>
            <a:endParaRPr lang="en-US" altLang="zh-CN" sz="2800" dirty="0">
              <a:solidFill>
                <a:srgbClr val="000000"/>
              </a:solidFill>
              <a:latin typeface="Times New Roman"/>
              <a:cs typeface="Times New Roman"/>
            </a:endParaRPr>
          </a:p>
          <a:p>
            <a:pPr marL="514350" indent="-514350" fontAlgn="t">
              <a:buClr>
                <a:srgbClr val="0000FF"/>
              </a:buClr>
              <a:buAutoNum type="alphaUcParenBoth"/>
            </a:pPr>
            <a:r>
              <a:rPr lang="zh-CN" altLang="en-US" sz="2800" b="1" dirty="0">
                <a:solidFill>
                  <a:srgbClr val="000000"/>
                </a:solidFill>
                <a:latin typeface="Times New Roman"/>
                <a:cs typeface="Times New Roman"/>
              </a:rPr>
              <a:t> 减小，减小</a:t>
            </a:r>
            <a:endParaRPr lang="en-US" altLang="zh-CN" sz="2800" b="1" dirty="0">
              <a:solidFill>
                <a:srgbClr val="000000"/>
              </a:solidFill>
              <a:latin typeface="Times New Roman"/>
              <a:cs typeface="Times New Roman"/>
            </a:endParaRPr>
          </a:p>
        </p:txBody>
      </p:sp>
    </p:spTree>
    <p:extLst>
      <p:ext uri="{BB962C8B-B14F-4D97-AF65-F5344CB8AC3E}">
        <p14:creationId xmlns:p14="http://schemas.microsoft.com/office/powerpoint/2010/main" val="1859027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289122"/>
            <a:ext cx="8316416" cy="3539430"/>
          </a:xfrm>
          <a:prstGeom prst="rect">
            <a:avLst/>
          </a:prstGeom>
          <a:noFill/>
        </p:spPr>
        <p:txBody>
          <a:bodyPr wrap="square" rtlCol="0">
            <a:spAutoFit/>
          </a:bodyPr>
          <a:lstStyle/>
          <a:p>
            <a:r>
              <a:rPr lang="en-US" altLang="zh-CN" sz="2800" dirty="0">
                <a:latin typeface="+mn-lt"/>
              </a:rPr>
              <a:t>20.  </a:t>
            </a:r>
            <a:r>
              <a:rPr lang="zh-CN" altLang="en-US" sz="2800" dirty="0">
                <a:latin typeface="+mn-lt"/>
              </a:rPr>
              <a:t>下列说法中正确的是（         ）</a:t>
            </a:r>
            <a:endParaRPr lang="en-US" altLang="zh-CN" sz="2800" dirty="0">
              <a:latin typeface="+mn-lt"/>
            </a:endParaRPr>
          </a:p>
          <a:p>
            <a:pPr marL="514350" indent="-514350">
              <a:buAutoNum type="alphaUcParenBoth"/>
            </a:pPr>
            <a:r>
              <a:rPr lang="zh-CN" altLang="en-US" sz="2800" dirty="0">
                <a:latin typeface="+mn-lt"/>
                <a:cs typeface="Times New Roman"/>
              </a:rPr>
              <a:t>线偏振光在垂直于光传播方向的平面内，光振动对称分布</a:t>
            </a:r>
            <a:endParaRPr lang="en-US" altLang="zh-CN" sz="2800" dirty="0">
              <a:latin typeface="+mn-lt"/>
              <a:cs typeface="Times New Roman"/>
            </a:endParaRPr>
          </a:p>
          <a:p>
            <a:pPr marL="514350" indent="-514350">
              <a:buAutoNum type="alphaUcParenBoth"/>
            </a:pPr>
            <a:r>
              <a:rPr lang="zh-CN" altLang="en-US" sz="2800" dirty="0">
                <a:cs typeface="Times New Roman"/>
              </a:rPr>
              <a:t>线偏振光只有沿光的传播方向的光振动</a:t>
            </a:r>
            <a:endParaRPr lang="en-US" altLang="zh-CN" sz="2800" dirty="0">
              <a:cs typeface="Times New Roman"/>
            </a:endParaRPr>
          </a:p>
          <a:p>
            <a:pPr marL="514350" indent="-514350">
              <a:buAutoNum type="alphaUcParenBoth"/>
            </a:pPr>
            <a:r>
              <a:rPr lang="zh-CN" altLang="en-US" sz="2800" dirty="0">
                <a:cs typeface="Times New Roman"/>
              </a:rPr>
              <a:t>线偏振光可以分解为两个相互正交的线偏振光的叠加，两个线偏振光一定是同相位的</a:t>
            </a:r>
            <a:endParaRPr lang="en-US" altLang="zh-CN" sz="2800" dirty="0">
              <a:cs typeface="Times New Roman"/>
            </a:endParaRPr>
          </a:p>
          <a:p>
            <a:pPr marL="514350" indent="-514350">
              <a:buAutoNum type="alphaUcParenBoth"/>
            </a:pPr>
            <a:r>
              <a:rPr lang="zh-CN" altLang="en-US" sz="2800" dirty="0">
                <a:cs typeface="Times New Roman"/>
              </a:rPr>
              <a:t>线偏振光可以分解为两个相互正交的、反相位的线偏振光</a:t>
            </a:r>
            <a:endParaRPr lang="en-US" altLang="zh-CN" sz="2800" dirty="0">
              <a:cs typeface="Times New Roman"/>
            </a:endParaRPr>
          </a:p>
        </p:txBody>
      </p:sp>
    </p:spTree>
    <p:extLst>
      <p:ext uri="{BB962C8B-B14F-4D97-AF65-F5344CB8AC3E}">
        <p14:creationId xmlns:p14="http://schemas.microsoft.com/office/powerpoint/2010/main" val="1496153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404664"/>
            <a:ext cx="7992888" cy="5262979"/>
          </a:xfrm>
          <a:prstGeom prst="rect">
            <a:avLst/>
          </a:prstGeom>
        </p:spPr>
        <p:txBody>
          <a:bodyPr wrap="square">
            <a:spAutoFit/>
          </a:bodyPr>
          <a:lstStyle/>
          <a:p>
            <a:pPr>
              <a:lnSpc>
                <a:spcPct val="150000"/>
              </a:lnSpc>
            </a:pPr>
            <a:r>
              <a:rPr lang="en-US" altLang="zh-CN" sz="2800" b="1" dirty="0">
                <a:latin typeface="Times New Roman" panose="02020603050405020304" pitchFamily="18" charset="0"/>
                <a:cs typeface="Times New Roman" panose="02020603050405020304" pitchFamily="18" charset="0"/>
              </a:rPr>
              <a:t>21.  </a:t>
            </a:r>
            <a:r>
              <a:rPr lang="zh-CN" altLang="en-US" sz="2800" b="1" dirty="0">
                <a:latin typeface="Times New Roman" panose="02020603050405020304" pitchFamily="18" charset="0"/>
                <a:cs typeface="Times New Roman" panose="02020603050405020304" pitchFamily="18" charset="0"/>
              </a:rPr>
              <a:t>自然光以</a:t>
            </a:r>
            <a:r>
              <a:rPr lang="en-US" altLang="zh-CN" sz="2800" b="1" dirty="0">
                <a:latin typeface="Times New Roman" panose="02020603050405020304" pitchFamily="18" charset="0"/>
                <a:cs typeface="Times New Roman" panose="02020603050405020304" pitchFamily="18" charset="0"/>
              </a:rPr>
              <a:t>60°</a:t>
            </a:r>
            <a:r>
              <a:rPr lang="zh-CN" altLang="en-US" sz="2800" b="1" dirty="0">
                <a:latin typeface="Times New Roman" panose="02020603050405020304" pitchFamily="18" charset="0"/>
                <a:cs typeface="Times New Roman" panose="02020603050405020304" pitchFamily="18" charset="0"/>
              </a:rPr>
              <a:t>的入射角照射到某两介质交界面时，反射光为完全线偏振光，则知折射光为</a:t>
            </a:r>
          </a:p>
          <a:p>
            <a:pPr>
              <a:lnSpc>
                <a:spcPct val="150000"/>
              </a:lnSpc>
            </a:pP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A</a:t>
            </a:r>
            <a:r>
              <a:rPr lang="zh-CN" altLang="en-US" sz="2800" b="1" dirty="0">
                <a:latin typeface="Times New Roman" panose="02020603050405020304" pitchFamily="18" charset="0"/>
                <a:cs typeface="Times New Roman" panose="02020603050405020304" pitchFamily="18" charset="0"/>
              </a:rPr>
              <a:t>）完全线偏振光且折射角是</a:t>
            </a:r>
            <a:r>
              <a:rPr lang="en-US" altLang="zh-CN" sz="2800" b="1" dirty="0">
                <a:latin typeface="Times New Roman" panose="02020603050405020304" pitchFamily="18" charset="0"/>
                <a:cs typeface="Times New Roman" panose="02020603050405020304" pitchFamily="18" charset="0"/>
              </a:rPr>
              <a:t>30°</a:t>
            </a:r>
          </a:p>
          <a:p>
            <a:pPr>
              <a:lnSpc>
                <a:spcPct val="150000"/>
              </a:lnSpc>
            </a:pP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B</a:t>
            </a:r>
            <a:r>
              <a:rPr lang="zh-CN" altLang="en-US" sz="2800" b="1" dirty="0">
                <a:latin typeface="Times New Roman" panose="02020603050405020304" pitchFamily="18" charset="0"/>
                <a:cs typeface="Times New Roman" panose="02020603050405020304" pitchFamily="18" charset="0"/>
              </a:rPr>
              <a:t>）部分偏振光且只是在该光由真空入射到折射率为</a:t>
            </a:r>
            <a:r>
              <a:rPr lang="en-US" altLang="zh-CN" sz="2800" b="1" dirty="0" err="1">
                <a:latin typeface="Times New Roman" panose="02020603050405020304" pitchFamily="18" charset="0"/>
                <a:cs typeface="Times New Roman" panose="02020603050405020304" pitchFamily="18" charset="0"/>
              </a:rPr>
              <a:t>sqrt</a:t>
            </a:r>
            <a:r>
              <a:rPr lang="en-US" altLang="zh-CN" sz="2800" b="1" dirty="0">
                <a:latin typeface="Times New Roman" panose="02020603050405020304" pitchFamily="18" charset="0"/>
                <a:cs typeface="Times New Roman" panose="02020603050405020304" pitchFamily="18" charset="0"/>
              </a:rPr>
              <a:t>(3)</a:t>
            </a:r>
            <a:r>
              <a:rPr lang="zh-CN" altLang="en-US" sz="2800" b="1" dirty="0">
                <a:latin typeface="Times New Roman" panose="02020603050405020304" pitchFamily="18" charset="0"/>
                <a:cs typeface="Times New Roman" panose="02020603050405020304" pitchFamily="18" charset="0"/>
              </a:rPr>
              <a:t>的介质时，折射角是</a:t>
            </a:r>
            <a:r>
              <a:rPr lang="en-US" altLang="zh-CN" sz="2800" b="1" dirty="0">
                <a:latin typeface="Times New Roman" panose="02020603050405020304" pitchFamily="18" charset="0"/>
                <a:cs typeface="Times New Roman" panose="02020603050405020304" pitchFamily="18" charset="0"/>
              </a:rPr>
              <a:t>30°</a:t>
            </a:r>
          </a:p>
          <a:p>
            <a:pPr>
              <a:lnSpc>
                <a:spcPct val="150000"/>
              </a:lnSpc>
            </a:pP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C</a:t>
            </a:r>
            <a:r>
              <a:rPr lang="zh-CN" altLang="en-US" sz="2800" b="1" dirty="0">
                <a:latin typeface="Times New Roman" panose="02020603050405020304" pitchFamily="18" charset="0"/>
                <a:cs typeface="Times New Roman" panose="02020603050405020304" pitchFamily="18" charset="0"/>
              </a:rPr>
              <a:t>）部分偏振光，但须知两种介质的折射率才能确定折射角</a:t>
            </a:r>
          </a:p>
          <a:p>
            <a:pPr>
              <a:lnSpc>
                <a:spcPct val="150000"/>
              </a:lnSpc>
            </a:pP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D</a:t>
            </a:r>
            <a:r>
              <a:rPr lang="zh-CN" altLang="en-US" sz="2800" b="1" dirty="0">
                <a:latin typeface="Times New Roman" panose="02020603050405020304" pitchFamily="18" charset="0"/>
                <a:cs typeface="Times New Roman" panose="02020603050405020304" pitchFamily="18" charset="0"/>
              </a:rPr>
              <a:t>）部分偏振光且折射角是</a:t>
            </a:r>
            <a:r>
              <a:rPr lang="en-US" altLang="zh-CN" sz="2800" b="1" dirty="0">
                <a:latin typeface="Times New Roman" panose="02020603050405020304" pitchFamily="18" charset="0"/>
                <a:cs typeface="Times New Roman" panose="02020603050405020304" pitchFamily="18" charset="0"/>
              </a:rPr>
              <a:t>30°</a:t>
            </a:r>
          </a:p>
        </p:txBody>
      </p:sp>
    </p:spTree>
    <p:extLst>
      <p:ext uri="{BB962C8B-B14F-4D97-AF65-F5344CB8AC3E}">
        <p14:creationId xmlns:p14="http://schemas.microsoft.com/office/powerpoint/2010/main" val="877400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548680"/>
            <a:ext cx="8784976" cy="2677656"/>
          </a:xfrm>
          <a:prstGeom prst="rect">
            <a:avLst/>
          </a:prstGeom>
        </p:spPr>
        <p:txBody>
          <a:bodyPr wrap="square">
            <a:spAutoFit/>
          </a:bodyPr>
          <a:lstStyle/>
          <a:p>
            <a:r>
              <a:rPr lang="en-US" altLang="zh-CN" sz="2800" dirty="0"/>
              <a:t>22. </a:t>
            </a:r>
            <a:r>
              <a:rPr lang="zh-CN" altLang="zh-CN" sz="2800" dirty="0"/>
              <a:t>一束光是自然光和线偏振光的混合光，让它垂直通过一偏振片。若以此入射光束为轴旋转偏振片，测得透射光强度最大值是最小值的</a:t>
            </a:r>
            <a:r>
              <a:rPr lang="en-US" altLang="zh-CN" sz="2800" dirty="0"/>
              <a:t>5</a:t>
            </a:r>
            <a:r>
              <a:rPr lang="zh-CN" altLang="zh-CN" sz="2800" dirty="0"/>
              <a:t>倍，那么入射光束中自然光与线偏振光的光强比值为</a:t>
            </a:r>
            <a:r>
              <a:rPr lang="en-US" altLang="zh-CN" sz="2800" dirty="0"/>
              <a:t>    (      )                                                   </a:t>
            </a:r>
          </a:p>
          <a:p>
            <a:endParaRPr lang="en-US" altLang="zh-CN" sz="2800" dirty="0"/>
          </a:p>
          <a:p>
            <a:r>
              <a:rPr lang="zh-CN" altLang="zh-CN" sz="2800" dirty="0"/>
              <a:t>（</a:t>
            </a:r>
            <a:r>
              <a:rPr lang="en-US" altLang="zh-CN" sz="2800" dirty="0"/>
              <a:t>A</a:t>
            </a:r>
            <a:r>
              <a:rPr lang="zh-CN" altLang="zh-CN" sz="2800" dirty="0"/>
              <a:t>）</a:t>
            </a:r>
            <a:r>
              <a:rPr lang="en-US" altLang="zh-CN" sz="2800" dirty="0"/>
              <a:t>1/2         </a:t>
            </a:r>
            <a:r>
              <a:rPr lang="zh-CN" altLang="zh-CN" sz="2800" dirty="0"/>
              <a:t>（</a:t>
            </a:r>
            <a:r>
              <a:rPr lang="en-US" altLang="zh-CN" sz="2800" dirty="0"/>
              <a:t>B</a:t>
            </a:r>
            <a:r>
              <a:rPr lang="zh-CN" altLang="zh-CN" sz="2800" dirty="0"/>
              <a:t>） </a:t>
            </a:r>
            <a:r>
              <a:rPr lang="en-US" altLang="zh-CN" sz="2800" dirty="0"/>
              <a:t>1/5        </a:t>
            </a:r>
            <a:r>
              <a:rPr lang="zh-CN" altLang="zh-CN" sz="2800" dirty="0"/>
              <a:t>（</a:t>
            </a:r>
            <a:r>
              <a:rPr lang="en-US" altLang="zh-CN" sz="2800" dirty="0"/>
              <a:t>C</a:t>
            </a:r>
            <a:r>
              <a:rPr lang="zh-CN" altLang="zh-CN" sz="2800" dirty="0"/>
              <a:t>）</a:t>
            </a:r>
            <a:r>
              <a:rPr lang="en-US" altLang="zh-CN" sz="2800" dirty="0"/>
              <a:t>1/3         </a:t>
            </a:r>
            <a:r>
              <a:rPr lang="zh-CN" altLang="zh-CN" sz="2800" dirty="0"/>
              <a:t>（</a:t>
            </a:r>
            <a:r>
              <a:rPr lang="en-US" altLang="zh-CN" sz="2800" dirty="0"/>
              <a:t>D</a:t>
            </a:r>
            <a:r>
              <a:rPr lang="zh-CN" altLang="zh-CN" sz="2800" dirty="0"/>
              <a:t>） </a:t>
            </a:r>
            <a:r>
              <a:rPr lang="en-US" altLang="zh-CN" sz="2800" dirty="0"/>
              <a:t>2/3               </a:t>
            </a:r>
            <a:endParaRPr lang="zh-CN" altLang="zh-CN" sz="2800" dirty="0"/>
          </a:p>
        </p:txBody>
      </p:sp>
    </p:spTree>
    <p:extLst>
      <p:ext uri="{BB962C8B-B14F-4D97-AF65-F5344CB8AC3E}">
        <p14:creationId xmlns:p14="http://schemas.microsoft.com/office/powerpoint/2010/main" val="791721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504" y="548680"/>
            <a:ext cx="8784976" cy="2677656"/>
          </a:xfrm>
          <a:prstGeom prst="rect">
            <a:avLst/>
          </a:prstGeom>
        </p:spPr>
        <p:txBody>
          <a:bodyPr wrap="square">
            <a:spAutoFit/>
          </a:bodyPr>
          <a:lstStyle/>
          <a:p>
            <a:r>
              <a:rPr lang="en-US" altLang="zh-CN" sz="2800" dirty="0"/>
              <a:t>23. </a:t>
            </a:r>
            <a:r>
              <a:rPr lang="zh-CN" altLang="zh-CN" sz="2800" dirty="0"/>
              <a:t>一束光</a:t>
            </a:r>
            <a:r>
              <a:rPr lang="zh-CN" altLang="en-US" sz="2800" dirty="0"/>
              <a:t>强为</a:t>
            </a:r>
            <a:r>
              <a:rPr lang="en-US" altLang="zh-CN" sz="2800" dirty="0"/>
              <a:t>I</a:t>
            </a:r>
            <a:r>
              <a:rPr lang="en-US" altLang="zh-CN" sz="2800" baseline="-25000" dirty="0"/>
              <a:t>0</a:t>
            </a:r>
            <a:r>
              <a:rPr lang="zh-CN" altLang="en-US" sz="2800" dirty="0"/>
              <a:t>的自然光，相继通过三个偏振片</a:t>
            </a:r>
            <a:r>
              <a:rPr lang="en-US" altLang="zh-CN" sz="2800" dirty="0"/>
              <a:t>P1</a:t>
            </a:r>
            <a:r>
              <a:rPr lang="zh-CN" altLang="en-US" sz="2800" dirty="0"/>
              <a:t>、</a:t>
            </a:r>
            <a:r>
              <a:rPr lang="en-US" altLang="zh-CN" sz="2800" dirty="0"/>
              <a:t>P2</a:t>
            </a:r>
            <a:r>
              <a:rPr lang="zh-CN" altLang="en-US" sz="2800" dirty="0"/>
              <a:t>、</a:t>
            </a:r>
            <a:r>
              <a:rPr lang="en-US" altLang="zh-CN" sz="2800" dirty="0"/>
              <a:t>P3</a:t>
            </a:r>
            <a:r>
              <a:rPr lang="zh-CN" altLang="en-US" sz="2800" dirty="0"/>
              <a:t>后，出射光的光强为</a:t>
            </a:r>
            <a:r>
              <a:rPr lang="en-US" altLang="zh-CN" sz="2800" dirty="0"/>
              <a:t>I</a:t>
            </a:r>
            <a:r>
              <a:rPr lang="en-US" altLang="zh-CN" sz="2800" baseline="-25000" dirty="0"/>
              <a:t>0</a:t>
            </a:r>
            <a:r>
              <a:rPr lang="en-US" altLang="zh-CN" sz="2800" dirty="0"/>
              <a:t>/16</a:t>
            </a:r>
            <a:r>
              <a:rPr lang="zh-CN" altLang="en-US" sz="2800" dirty="0"/>
              <a:t>。已知</a:t>
            </a:r>
            <a:r>
              <a:rPr lang="en-US" altLang="zh-CN" sz="2800" dirty="0"/>
              <a:t>P1</a:t>
            </a:r>
            <a:r>
              <a:rPr lang="zh-CN" altLang="en-US" sz="2800" dirty="0"/>
              <a:t>和</a:t>
            </a:r>
            <a:r>
              <a:rPr lang="en-US" altLang="zh-CN" sz="2800" dirty="0"/>
              <a:t>P3</a:t>
            </a:r>
            <a:r>
              <a:rPr lang="zh-CN" altLang="en-US" sz="2800" dirty="0"/>
              <a:t>的偏振化方向相互垂直，若以入射光线为轴，旋转</a:t>
            </a:r>
            <a:r>
              <a:rPr lang="en-US" altLang="zh-CN" sz="2800" dirty="0"/>
              <a:t>P2</a:t>
            </a:r>
            <a:r>
              <a:rPr lang="zh-CN" altLang="en-US" sz="2800" dirty="0"/>
              <a:t>，要使出射光的光强为</a:t>
            </a:r>
            <a:r>
              <a:rPr lang="en-US" altLang="zh-CN" sz="2800" dirty="0"/>
              <a:t>0</a:t>
            </a:r>
            <a:r>
              <a:rPr lang="zh-CN" altLang="en-US" sz="2800" dirty="0"/>
              <a:t>，</a:t>
            </a:r>
            <a:r>
              <a:rPr lang="en-US" altLang="zh-CN" sz="2800" dirty="0"/>
              <a:t>P2</a:t>
            </a:r>
            <a:r>
              <a:rPr lang="zh-CN" altLang="en-US" sz="2800" dirty="0"/>
              <a:t>最少要转过的角度是（    ）</a:t>
            </a:r>
            <a:endParaRPr lang="en-US" altLang="zh-CN" sz="2800" dirty="0"/>
          </a:p>
          <a:p>
            <a:endParaRPr lang="en-US" altLang="zh-CN" sz="2800" dirty="0"/>
          </a:p>
          <a:p>
            <a:r>
              <a:rPr lang="zh-CN" altLang="zh-CN" sz="2800" dirty="0"/>
              <a:t>（</a:t>
            </a:r>
            <a:r>
              <a:rPr lang="en-US" altLang="zh-CN" sz="2800" dirty="0"/>
              <a:t>A</a:t>
            </a:r>
            <a:r>
              <a:rPr lang="zh-CN" altLang="zh-CN" sz="2800" dirty="0"/>
              <a:t>）</a:t>
            </a:r>
            <a:r>
              <a:rPr lang="en-US" altLang="zh-CN" sz="2800" dirty="0"/>
              <a:t>15</a:t>
            </a:r>
            <a:r>
              <a:rPr lang="en-US" altLang="zh-CN" sz="2800" dirty="0">
                <a:cs typeface="Times New Roman" panose="02020603050405020304" pitchFamily="18" charset="0"/>
              </a:rPr>
              <a:t> ° </a:t>
            </a:r>
            <a:r>
              <a:rPr lang="en-US" altLang="zh-CN" sz="2800" dirty="0"/>
              <a:t>  </a:t>
            </a:r>
            <a:r>
              <a:rPr lang="zh-CN" altLang="zh-CN" sz="2800" dirty="0"/>
              <a:t>（</a:t>
            </a:r>
            <a:r>
              <a:rPr lang="en-US" altLang="zh-CN" sz="2800" dirty="0"/>
              <a:t>B</a:t>
            </a:r>
            <a:r>
              <a:rPr lang="zh-CN" altLang="zh-CN" sz="2800" dirty="0"/>
              <a:t>） </a:t>
            </a:r>
            <a:r>
              <a:rPr lang="en-US" altLang="zh-CN" sz="2800" dirty="0"/>
              <a:t>22.5</a:t>
            </a:r>
            <a:r>
              <a:rPr lang="en-US" altLang="zh-CN" sz="2800" dirty="0">
                <a:cs typeface="Times New Roman" panose="02020603050405020304" pitchFamily="18" charset="0"/>
              </a:rPr>
              <a:t> °</a:t>
            </a:r>
            <a:r>
              <a:rPr lang="en-US" altLang="zh-CN" sz="2800" dirty="0"/>
              <a:t>   </a:t>
            </a:r>
            <a:r>
              <a:rPr lang="zh-CN" altLang="zh-CN" sz="2800" dirty="0"/>
              <a:t>（</a:t>
            </a:r>
            <a:r>
              <a:rPr lang="en-US" altLang="zh-CN" sz="2800" dirty="0"/>
              <a:t>C</a:t>
            </a:r>
            <a:r>
              <a:rPr lang="zh-CN" altLang="zh-CN" sz="2800" dirty="0"/>
              <a:t>）</a:t>
            </a:r>
            <a:r>
              <a:rPr lang="en-US" altLang="zh-CN" sz="2800" dirty="0"/>
              <a:t>30</a:t>
            </a:r>
            <a:r>
              <a:rPr lang="en-US" altLang="zh-CN" sz="2800" dirty="0">
                <a:cs typeface="Times New Roman" panose="02020603050405020304" pitchFamily="18" charset="0"/>
              </a:rPr>
              <a:t> ° </a:t>
            </a:r>
            <a:r>
              <a:rPr lang="en-US" altLang="zh-CN" sz="2800" dirty="0"/>
              <a:t>  </a:t>
            </a:r>
            <a:r>
              <a:rPr lang="zh-CN" altLang="zh-CN" sz="2800" dirty="0"/>
              <a:t>（</a:t>
            </a:r>
            <a:r>
              <a:rPr lang="en-US" altLang="zh-CN" sz="2800" dirty="0"/>
              <a:t>D</a:t>
            </a:r>
            <a:r>
              <a:rPr lang="zh-CN" altLang="zh-CN" sz="2800" dirty="0"/>
              <a:t>） </a:t>
            </a:r>
            <a:r>
              <a:rPr lang="en-US" altLang="zh-CN" sz="2800" dirty="0"/>
              <a:t>45</a:t>
            </a:r>
            <a:r>
              <a:rPr lang="en-US" altLang="zh-CN" sz="2800" dirty="0">
                <a:cs typeface="Times New Roman" panose="02020603050405020304" pitchFamily="18" charset="0"/>
              </a:rPr>
              <a:t> ° </a:t>
            </a:r>
            <a:r>
              <a:rPr lang="en-US" altLang="zh-CN" sz="2800" dirty="0"/>
              <a:t> </a:t>
            </a:r>
            <a:endParaRPr lang="zh-CN" altLang="zh-CN" sz="2800" dirty="0"/>
          </a:p>
        </p:txBody>
      </p:sp>
    </p:spTree>
    <p:extLst>
      <p:ext uri="{BB962C8B-B14F-4D97-AF65-F5344CB8AC3E}">
        <p14:creationId xmlns:p14="http://schemas.microsoft.com/office/powerpoint/2010/main" val="3573641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253092"/>
            <a:ext cx="8532440" cy="4832092"/>
          </a:xfrm>
          <a:prstGeom prst="rect">
            <a:avLst/>
          </a:prstGeom>
        </p:spPr>
        <p:txBody>
          <a:bodyPr wrap="square">
            <a:spAutoFit/>
          </a:bodyPr>
          <a:lstStyle/>
          <a:p>
            <a:r>
              <a:rPr lang="en-US" altLang="zh-CN" sz="2800" dirty="0"/>
              <a:t>24.   </a:t>
            </a:r>
            <a:r>
              <a:rPr lang="zh-CN" altLang="zh-CN" sz="2800" dirty="0"/>
              <a:t>自然光以 </a:t>
            </a:r>
            <a:r>
              <a:rPr lang="en-US" altLang="zh-CN" sz="2800" dirty="0"/>
              <a:t>60 ° </a:t>
            </a:r>
            <a:r>
              <a:rPr lang="zh-CN" altLang="zh-CN" sz="2800" dirty="0"/>
              <a:t>的入射角照射到某一透明介质表面时，反射光为线偏振光，则知</a:t>
            </a:r>
          </a:p>
          <a:p>
            <a:r>
              <a:rPr lang="en-US" altLang="zh-CN" sz="2800" dirty="0"/>
              <a:t> </a:t>
            </a:r>
            <a:endParaRPr lang="zh-CN" altLang="zh-CN" sz="2800" dirty="0"/>
          </a:p>
          <a:p>
            <a:r>
              <a:rPr lang="en-US" altLang="zh-CN" sz="2800" dirty="0"/>
              <a:t>A</a:t>
            </a:r>
            <a:r>
              <a:rPr lang="zh-CN" altLang="zh-CN" sz="2800" dirty="0"/>
              <a:t>、 折射光为线偏振光 </a:t>
            </a:r>
            <a:r>
              <a:rPr lang="en-US" altLang="zh-CN" sz="2800" dirty="0"/>
              <a:t>, </a:t>
            </a:r>
            <a:r>
              <a:rPr lang="zh-CN" altLang="zh-CN" sz="2800" dirty="0"/>
              <a:t>折射角</a:t>
            </a:r>
            <a:r>
              <a:rPr lang="en-US" altLang="zh-CN" sz="2800" dirty="0"/>
              <a:t>30 °</a:t>
            </a:r>
            <a:endParaRPr lang="zh-CN" altLang="zh-CN" sz="2800" dirty="0"/>
          </a:p>
          <a:p>
            <a:r>
              <a:rPr lang="en-US" altLang="zh-CN" sz="2800" dirty="0"/>
              <a:t> </a:t>
            </a:r>
            <a:endParaRPr lang="zh-CN" altLang="zh-CN" sz="2800" dirty="0"/>
          </a:p>
          <a:p>
            <a:r>
              <a:rPr lang="en-US" altLang="zh-CN" sz="2800" dirty="0"/>
              <a:t>B</a:t>
            </a:r>
            <a:r>
              <a:rPr lang="zh-CN" altLang="zh-CN" sz="2800" dirty="0"/>
              <a:t>、 </a:t>
            </a:r>
            <a:r>
              <a:rPr lang="zh-CN" altLang="en-US" sz="2800" dirty="0"/>
              <a:t>反射光的光振动方向平行于入射面</a:t>
            </a:r>
            <a:endParaRPr lang="zh-CN" altLang="zh-CN" sz="2800" dirty="0"/>
          </a:p>
          <a:p>
            <a:r>
              <a:rPr lang="en-US" altLang="zh-CN" sz="2800" dirty="0"/>
              <a:t> </a:t>
            </a:r>
            <a:endParaRPr lang="zh-CN" altLang="zh-CN" sz="2800" dirty="0"/>
          </a:p>
          <a:p>
            <a:r>
              <a:rPr lang="en-US" altLang="zh-CN" sz="2800" dirty="0"/>
              <a:t>C</a:t>
            </a:r>
            <a:r>
              <a:rPr lang="zh-CN" altLang="zh-CN" sz="2800" dirty="0"/>
              <a:t>、 折射光为部分偏振光</a:t>
            </a:r>
            <a:r>
              <a:rPr lang="en-US" altLang="zh-CN" sz="2800" dirty="0"/>
              <a:t> , </a:t>
            </a:r>
            <a:r>
              <a:rPr lang="zh-CN" altLang="en-US" sz="2800" dirty="0"/>
              <a:t>但须知两种介质的折射率才能确定折射角</a:t>
            </a:r>
            <a:endParaRPr lang="zh-CN" altLang="zh-CN" sz="2800" dirty="0"/>
          </a:p>
          <a:p>
            <a:r>
              <a:rPr lang="en-US" altLang="zh-CN" sz="2800" dirty="0"/>
              <a:t> </a:t>
            </a:r>
            <a:endParaRPr lang="zh-CN" altLang="zh-CN" sz="2800" dirty="0"/>
          </a:p>
          <a:p>
            <a:r>
              <a:rPr lang="en-US" altLang="zh-CN" sz="2800" dirty="0"/>
              <a:t>D</a:t>
            </a:r>
            <a:r>
              <a:rPr lang="zh-CN" altLang="zh-CN" sz="2800" dirty="0"/>
              <a:t>、 折射光为部分偏振光 </a:t>
            </a:r>
            <a:r>
              <a:rPr lang="en-US" altLang="zh-CN" sz="2800" dirty="0"/>
              <a:t>, </a:t>
            </a:r>
            <a:r>
              <a:rPr lang="zh-CN" altLang="zh-CN" sz="2800" dirty="0"/>
              <a:t>折射角</a:t>
            </a:r>
            <a:r>
              <a:rPr lang="en-US" altLang="zh-CN" sz="2800" dirty="0"/>
              <a:t>30 °</a:t>
            </a:r>
            <a:endParaRPr lang="zh-CN" altLang="zh-CN" sz="2800" dirty="0"/>
          </a:p>
        </p:txBody>
      </p:sp>
    </p:spTree>
    <p:extLst>
      <p:ext uri="{BB962C8B-B14F-4D97-AF65-F5344CB8AC3E}">
        <p14:creationId xmlns:p14="http://schemas.microsoft.com/office/powerpoint/2010/main" val="1496153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53092"/>
            <a:ext cx="8532440" cy="2246769"/>
          </a:xfrm>
          <a:prstGeom prst="rect">
            <a:avLst/>
          </a:prstGeom>
        </p:spPr>
        <p:txBody>
          <a:bodyPr wrap="square">
            <a:spAutoFit/>
          </a:bodyPr>
          <a:lstStyle/>
          <a:p>
            <a:r>
              <a:rPr lang="en-US" altLang="zh-CN" sz="2800" dirty="0"/>
              <a:t>25.   </a:t>
            </a:r>
            <a:r>
              <a:rPr lang="zh-CN" altLang="en-US" sz="2800" dirty="0"/>
              <a:t>某种透明介质对于空气的临界角（全反射角）等于</a:t>
            </a:r>
            <a:r>
              <a:rPr lang="en-US" altLang="zh-CN" sz="2800" dirty="0"/>
              <a:t>45° </a:t>
            </a:r>
            <a:r>
              <a:rPr lang="zh-CN" altLang="en-US" sz="2800" dirty="0"/>
              <a:t>，光从空气射向此介质时的布儒斯特角为（  ）</a:t>
            </a:r>
            <a:endParaRPr lang="zh-CN" altLang="zh-CN" sz="2800" dirty="0"/>
          </a:p>
          <a:p>
            <a:r>
              <a:rPr lang="en-US" altLang="zh-CN" sz="2800" dirty="0"/>
              <a:t> </a:t>
            </a:r>
            <a:endParaRPr lang="zh-CN" altLang="zh-CN" sz="2800" dirty="0"/>
          </a:p>
          <a:p>
            <a:r>
              <a:rPr lang="zh-CN" altLang="zh-CN" sz="2800" dirty="0"/>
              <a:t>（</a:t>
            </a:r>
            <a:r>
              <a:rPr lang="en-US" altLang="zh-CN" sz="2800" dirty="0"/>
              <a:t>A</a:t>
            </a:r>
            <a:r>
              <a:rPr lang="zh-CN" altLang="zh-CN" sz="2800" dirty="0"/>
              <a:t>）</a:t>
            </a:r>
            <a:r>
              <a:rPr lang="en-US" altLang="zh-CN" sz="2800" dirty="0"/>
              <a:t>35.3</a:t>
            </a:r>
            <a:r>
              <a:rPr lang="en-US" altLang="zh-CN" sz="2800" dirty="0">
                <a:cs typeface="Times New Roman" panose="02020603050405020304" pitchFamily="18" charset="0"/>
              </a:rPr>
              <a:t> ° </a:t>
            </a:r>
            <a:r>
              <a:rPr lang="en-US" altLang="zh-CN" sz="2800" dirty="0"/>
              <a:t>  </a:t>
            </a:r>
            <a:r>
              <a:rPr lang="zh-CN" altLang="zh-CN" sz="2800" dirty="0"/>
              <a:t>（</a:t>
            </a:r>
            <a:r>
              <a:rPr lang="en-US" altLang="zh-CN" sz="2800" dirty="0"/>
              <a:t>B</a:t>
            </a:r>
            <a:r>
              <a:rPr lang="zh-CN" altLang="zh-CN" sz="2800" dirty="0"/>
              <a:t>） </a:t>
            </a:r>
            <a:r>
              <a:rPr lang="en-US" altLang="zh-CN" sz="2800" dirty="0"/>
              <a:t>45</a:t>
            </a:r>
            <a:r>
              <a:rPr lang="en-US" altLang="zh-CN" sz="2800" dirty="0">
                <a:cs typeface="Times New Roman" panose="02020603050405020304" pitchFamily="18" charset="0"/>
              </a:rPr>
              <a:t> °</a:t>
            </a:r>
            <a:r>
              <a:rPr lang="en-US" altLang="zh-CN" sz="2800" dirty="0"/>
              <a:t>   </a:t>
            </a:r>
          </a:p>
          <a:p>
            <a:r>
              <a:rPr lang="zh-CN" altLang="zh-CN" sz="2800" dirty="0"/>
              <a:t>（</a:t>
            </a:r>
            <a:r>
              <a:rPr lang="en-US" altLang="zh-CN" sz="2800" dirty="0"/>
              <a:t>C</a:t>
            </a:r>
            <a:r>
              <a:rPr lang="zh-CN" altLang="zh-CN" sz="2800" dirty="0"/>
              <a:t>）</a:t>
            </a:r>
            <a:r>
              <a:rPr lang="en-US" altLang="zh-CN" sz="2800" dirty="0"/>
              <a:t>54.7</a:t>
            </a:r>
            <a:r>
              <a:rPr lang="en-US" altLang="zh-CN" sz="2800" dirty="0">
                <a:cs typeface="Times New Roman" panose="02020603050405020304" pitchFamily="18" charset="0"/>
              </a:rPr>
              <a:t> ° </a:t>
            </a:r>
            <a:r>
              <a:rPr lang="en-US" altLang="zh-CN" sz="2800" dirty="0"/>
              <a:t>  </a:t>
            </a:r>
            <a:r>
              <a:rPr lang="zh-CN" altLang="zh-CN" sz="2800" dirty="0"/>
              <a:t>（</a:t>
            </a:r>
            <a:r>
              <a:rPr lang="en-US" altLang="zh-CN" sz="2800" dirty="0"/>
              <a:t>D</a:t>
            </a:r>
            <a:r>
              <a:rPr lang="zh-CN" altLang="zh-CN" sz="2800" dirty="0"/>
              <a:t>） </a:t>
            </a:r>
            <a:r>
              <a:rPr lang="en-US" altLang="zh-CN" sz="2800" dirty="0"/>
              <a:t>57.3</a:t>
            </a:r>
            <a:r>
              <a:rPr lang="en-US" altLang="zh-CN" sz="2800" dirty="0">
                <a:cs typeface="Times New Roman" panose="02020603050405020304" pitchFamily="18" charset="0"/>
              </a:rPr>
              <a:t> ° </a:t>
            </a:r>
            <a:r>
              <a:rPr lang="en-US" altLang="zh-CN" sz="2800" dirty="0"/>
              <a:t>            </a:t>
            </a:r>
            <a:endParaRPr lang="zh-CN" altLang="zh-CN" sz="2800" dirty="0"/>
          </a:p>
        </p:txBody>
      </p:sp>
    </p:spTree>
    <p:extLst>
      <p:ext uri="{BB962C8B-B14F-4D97-AF65-F5344CB8AC3E}">
        <p14:creationId xmlns:p14="http://schemas.microsoft.com/office/powerpoint/2010/main" val="3047213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53092"/>
            <a:ext cx="8532440" cy="3539430"/>
          </a:xfrm>
          <a:prstGeom prst="rect">
            <a:avLst/>
          </a:prstGeom>
        </p:spPr>
        <p:txBody>
          <a:bodyPr wrap="square">
            <a:spAutoFit/>
          </a:bodyPr>
          <a:lstStyle/>
          <a:p>
            <a:r>
              <a:rPr lang="en-US" altLang="zh-CN" sz="2800" dirty="0"/>
              <a:t>26.   </a:t>
            </a:r>
            <a:r>
              <a:rPr lang="zh-CN" altLang="en-US" sz="2800" dirty="0"/>
              <a:t>一束光以入射角</a:t>
            </a:r>
            <a:r>
              <a:rPr lang="en-US" altLang="zh-CN" sz="2800" dirty="0" err="1"/>
              <a:t>i</a:t>
            </a:r>
            <a:r>
              <a:rPr lang="en-US" altLang="zh-CN" sz="2800" dirty="0"/>
              <a:t>=60°</a:t>
            </a:r>
            <a:r>
              <a:rPr lang="zh-CN" altLang="en-US" sz="2800" dirty="0"/>
              <a:t>从空气入射到一均匀介质膜的表面上，观察发现只有折射光，没有反射光，由此可知入射光的偏振状态为（ ）</a:t>
            </a:r>
            <a:endParaRPr lang="zh-CN" altLang="zh-CN" sz="2800" dirty="0"/>
          </a:p>
          <a:p>
            <a:r>
              <a:rPr lang="en-US" altLang="zh-CN" sz="2800" dirty="0"/>
              <a:t> </a:t>
            </a:r>
            <a:endParaRPr lang="zh-CN" altLang="zh-CN" sz="2800" i="1" dirty="0"/>
          </a:p>
          <a:p>
            <a:r>
              <a:rPr lang="zh-CN" altLang="zh-CN" sz="2800" dirty="0"/>
              <a:t>（</a:t>
            </a:r>
            <a:r>
              <a:rPr lang="en-US" altLang="zh-CN" sz="2800" dirty="0"/>
              <a:t>A</a:t>
            </a:r>
            <a:r>
              <a:rPr lang="zh-CN" altLang="zh-CN" sz="2800" dirty="0"/>
              <a:t>）</a:t>
            </a:r>
            <a:r>
              <a:rPr lang="zh-CN" altLang="en-US" sz="2800" dirty="0"/>
              <a:t>线偏振光且偏振方向平行于入射面</a:t>
            </a:r>
            <a:r>
              <a:rPr lang="en-US" altLang="zh-CN" sz="2800" dirty="0">
                <a:cs typeface="Times New Roman" panose="02020603050405020304" pitchFamily="18" charset="0"/>
              </a:rPr>
              <a:t> </a:t>
            </a:r>
            <a:r>
              <a:rPr lang="en-US" altLang="zh-CN" sz="2800" dirty="0"/>
              <a:t>  </a:t>
            </a:r>
          </a:p>
          <a:p>
            <a:r>
              <a:rPr lang="zh-CN" altLang="zh-CN" sz="2800" dirty="0"/>
              <a:t>（</a:t>
            </a:r>
            <a:r>
              <a:rPr lang="en-US" altLang="zh-CN" sz="2800" dirty="0"/>
              <a:t>B</a:t>
            </a:r>
            <a:r>
              <a:rPr lang="zh-CN" altLang="zh-CN" sz="2800" dirty="0"/>
              <a:t>）</a:t>
            </a:r>
            <a:r>
              <a:rPr lang="zh-CN" altLang="en-US" sz="2800" dirty="0"/>
              <a:t>线偏振光且偏振方向垂直于入射面</a:t>
            </a:r>
            <a:r>
              <a:rPr lang="en-US" altLang="zh-CN" sz="2800" dirty="0"/>
              <a:t>   </a:t>
            </a:r>
          </a:p>
          <a:p>
            <a:r>
              <a:rPr lang="zh-CN" altLang="zh-CN" sz="2800" dirty="0"/>
              <a:t>（</a:t>
            </a:r>
            <a:r>
              <a:rPr lang="en-US" altLang="zh-CN" sz="2800" dirty="0"/>
              <a:t>C</a:t>
            </a:r>
            <a:r>
              <a:rPr lang="zh-CN" altLang="zh-CN" sz="2800" dirty="0"/>
              <a:t>）</a:t>
            </a:r>
            <a:r>
              <a:rPr lang="zh-CN" altLang="en-US" sz="2800" dirty="0"/>
              <a:t>自然光</a:t>
            </a:r>
            <a:r>
              <a:rPr lang="en-US" altLang="zh-CN" sz="2800" dirty="0">
                <a:cs typeface="Times New Roman" panose="02020603050405020304" pitchFamily="18" charset="0"/>
              </a:rPr>
              <a:t> </a:t>
            </a:r>
            <a:r>
              <a:rPr lang="en-US" altLang="zh-CN" sz="2800" dirty="0"/>
              <a:t>          </a:t>
            </a:r>
          </a:p>
          <a:p>
            <a:r>
              <a:rPr lang="zh-CN" altLang="zh-CN" sz="2800" dirty="0"/>
              <a:t>（</a:t>
            </a:r>
            <a:r>
              <a:rPr lang="en-US" altLang="zh-CN" sz="2800" dirty="0"/>
              <a:t>D</a:t>
            </a:r>
            <a:r>
              <a:rPr lang="zh-CN" altLang="zh-CN" sz="2800" dirty="0"/>
              <a:t>） </a:t>
            </a:r>
            <a:r>
              <a:rPr lang="zh-CN" altLang="en-US" sz="2800" dirty="0"/>
              <a:t>无法确定</a:t>
            </a:r>
            <a:r>
              <a:rPr lang="en-US" altLang="zh-CN" sz="2800" dirty="0">
                <a:cs typeface="Times New Roman" panose="02020603050405020304" pitchFamily="18" charset="0"/>
              </a:rPr>
              <a:t> </a:t>
            </a:r>
            <a:r>
              <a:rPr lang="en-US" altLang="zh-CN" sz="2800" dirty="0"/>
              <a:t>            </a:t>
            </a:r>
            <a:endParaRPr lang="zh-CN" altLang="zh-CN" sz="2800" dirty="0"/>
          </a:p>
        </p:txBody>
      </p:sp>
    </p:spTree>
    <p:extLst>
      <p:ext uri="{BB962C8B-B14F-4D97-AF65-F5344CB8AC3E}">
        <p14:creationId xmlns:p14="http://schemas.microsoft.com/office/powerpoint/2010/main" val="1222434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72958"/>
            <a:ext cx="8424936" cy="2246769"/>
          </a:xfrm>
          <a:prstGeom prst="rect">
            <a:avLst/>
          </a:prstGeom>
        </p:spPr>
        <p:txBody>
          <a:bodyPr wrap="square">
            <a:spAutoFit/>
          </a:bodyPr>
          <a:lstStyle/>
          <a:p>
            <a:r>
              <a:rPr lang="en-US" altLang="zh-CN" sz="2800" dirty="0">
                <a:solidFill>
                  <a:srgbClr val="CC0000"/>
                </a:solidFill>
                <a:cs typeface="Times New Roman" panose="02020603050405020304" pitchFamily="18" charset="0"/>
              </a:rPr>
              <a:t>27.</a:t>
            </a:r>
            <a:r>
              <a:rPr lang="zh-CN" altLang="en-US" sz="2800" b="1" dirty="0">
                <a:solidFill>
                  <a:srgbClr val="CC0000"/>
                </a:solidFill>
                <a:latin typeface="Times New Roman"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一束线偏振的平行光，在真空中波长为</a:t>
            </a:r>
            <a:r>
              <a:rPr lang="el-GR" altLang="zh-CN" sz="2800" b="1" i="1" dirty="0">
                <a:latin typeface="Times New Roman"/>
                <a:cs typeface="Times New Roman"/>
              </a:rPr>
              <a:t>λ</a:t>
            </a:r>
            <a:r>
              <a:rPr lang="zh-CN" altLang="en-US" sz="2800" b="1" dirty="0">
                <a:latin typeface="Times New Roman"/>
                <a:cs typeface="Times New Roman"/>
              </a:rPr>
              <a:t>，垂直入射到方解石晶体上，晶体的光轴和表面平行，如图所示。已知方解石晶体对此单色光的折射率为</a:t>
            </a:r>
            <a:r>
              <a:rPr lang="en-US" altLang="zh-CN" sz="2800" b="1" i="1" dirty="0">
                <a:latin typeface="Times New Roman"/>
                <a:cs typeface="Times New Roman"/>
              </a:rPr>
              <a:t>n</a:t>
            </a:r>
            <a:r>
              <a:rPr lang="en-US" altLang="zh-CN" sz="2800" b="1" baseline="-25000" dirty="0">
                <a:latin typeface="Times New Roman"/>
                <a:cs typeface="Times New Roman"/>
              </a:rPr>
              <a:t>o</a:t>
            </a:r>
            <a:r>
              <a:rPr lang="zh-CN" altLang="en-US" sz="2800" b="1" dirty="0">
                <a:latin typeface="Times New Roman"/>
                <a:cs typeface="Times New Roman"/>
              </a:rPr>
              <a:t>和</a:t>
            </a:r>
            <a:r>
              <a:rPr lang="en-US" altLang="zh-CN" sz="2800" b="1" i="1" dirty="0">
                <a:latin typeface="Times New Roman"/>
                <a:cs typeface="Times New Roman"/>
              </a:rPr>
              <a:t>n</a:t>
            </a:r>
            <a:r>
              <a:rPr lang="en-US" altLang="zh-CN" sz="2800" b="1" baseline="-25000" dirty="0">
                <a:latin typeface="Times New Roman"/>
                <a:cs typeface="Times New Roman"/>
              </a:rPr>
              <a:t>e</a:t>
            </a:r>
            <a:r>
              <a:rPr lang="zh-CN" altLang="en-US" sz="2800" b="1" dirty="0">
                <a:latin typeface="Times New Roman"/>
                <a:cs typeface="Times New Roman"/>
              </a:rPr>
              <a:t>。这束光线能否出现双折射现象，非常光的波长</a:t>
            </a:r>
            <a:r>
              <a:rPr lang="el-GR" altLang="zh-CN" sz="2800" b="1" i="1" dirty="0">
                <a:latin typeface="Times New Roman"/>
                <a:cs typeface="Times New Roman"/>
              </a:rPr>
              <a:t>λ</a:t>
            </a:r>
            <a:r>
              <a:rPr lang="en-US" altLang="zh-CN" sz="2800" b="1" baseline="-25000" dirty="0">
                <a:latin typeface="Times New Roman"/>
                <a:cs typeface="Times New Roman"/>
              </a:rPr>
              <a:t>e</a:t>
            </a:r>
            <a:r>
              <a:rPr lang="en-US" altLang="zh-CN" sz="2800" b="1" dirty="0">
                <a:latin typeface="Times New Roman"/>
                <a:cs typeface="Times New Roman"/>
              </a:rPr>
              <a:t>=______?</a:t>
            </a:r>
            <a:endParaRPr lang="zh-CN" altLang="en-US" sz="2800" b="1" dirty="0">
              <a:effectLst/>
              <a:latin typeface="Times New Roman" panose="02020603050405020304" pitchFamily="18" charset="0"/>
              <a:cs typeface="Times New Roman" panose="02020603050405020304" pitchFamily="18" charset="0"/>
            </a:endParaRPr>
          </a:p>
        </p:txBody>
      </p:sp>
      <p:pic>
        <p:nvPicPr>
          <p:cNvPr id="7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2642" t="3279" r="1022" b="19714"/>
          <a:stretch/>
        </p:blipFill>
        <p:spPr bwMode="auto">
          <a:xfrm>
            <a:off x="6732240" y="2001746"/>
            <a:ext cx="2141894" cy="28558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9" name="对象 8"/>
          <p:cNvGraphicFramePr>
            <a:graphicFrameLocks noChangeAspect="1"/>
          </p:cNvGraphicFramePr>
          <p:nvPr>
            <p:extLst>
              <p:ext uri="{D42A27DB-BD31-4B8C-83A1-F6EECF244321}">
                <p14:modId xmlns:p14="http://schemas.microsoft.com/office/powerpoint/2010/main" val="1858086061"/>
              </p:ext>
            </p:extLst>
          </p:nvPr>
        </p:nvGraphicFramePr>
        <p:xfrm>
          <a:off x="415685" y="2419727"/>
          <a:ext cx="5743576" cy="4184650"/>
        </p:xfrm>
        <a:graphic>
          <a:graphicData uri="http://schemas.openxmlformats.org/presentationml/2006/ole">
            <mc:AlternateContent xmlns:mc="http://schemas.openxmlformats.org/markup-compatibility/2006">
              <mc:Choice xmlns:v="urn:schemas-microsoft-com:vml" Requires="v">
                <p:oleObj spid="_x0000_s445449" name="Equation" r:id="rId4" imgW="2438280" imgH="1777680" progId="Equation.DSMT4">
                  <p:embed/>
                </p:oleObj>
              </mc:Choice>
              <mc:Fallback>
                <p:oleObj name="Equation" r:id="rId4" imgW="2438280" imgH="1777680" progId="Equation.DSMT4">
                  <p:embed/>
                  <p:pic>
                    <p:nvPicPr>
                      <p:cNvPr id="0" name=""/>
                      <p:cNvPicPr>
                        <a:picLocks noChangeAspect="1" noChangeArrowheads="1"/>
                      </p:cNvPicPr>
                      <p:nvPr/>
                    </p:nvPicPr>
                    <p:blipFill>
                      <a:blip r:embed="rId5"/>
                      <a:srcRect/>
                      <a:stretch>
                        <a:fillRect/>
                      </a:stretch>
                    </p:blipFill>
                    <p:spPr bwMode="auto">
                      <a:xfrm>
                        <a:off x="415685" y="2419727"/>
                        <a:ext cx="5743576" cy="418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14047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315813"/>
            <a:ext cx="8424936" cy="1384995"/>
          </a:xfrm>
          <a:prstGeom prst="rect">
            <a:avLst/>
          </a:prstGeom>
        </p:spPr>
        <p:txBody>
          <a:bodyPr wrap="square">
            <a:spAutoFit/>
          </a:bodyPr>
          <a:lstStyle/>
          <a:p>
            <a:r>
              <a:rPr lang="en-US" altLang="zh-CN" sz="2800" dirty="0">
                <a:solidFill>
                  <a:srgbClr val="CC0000"/>
                </a:solidFill>
                <a:cs typeface="Times New Roman" panose="02020603050405020304" pitchFamily="18" charset="0"/>
              </a:rPr>
              <a:t>28.</a:t>
            </a:r>
            <a:r>
              <a:rPr lang="zh-CN" altLang="en-US" sz="2800" b="1" dirty="0">
                <a:solidFill>
                  <a:srgbClr val="CC0000"/>
                </a:solidFill>
                <a:latin typeface="Times New Roman"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 石英晶体对波长为</a:t>
            </a:r>
            <a:r>
              <a:rPr lang="en-US" altLang="zh-CN" sz="2800" b="1" dirty="0">
                <a:latin typeface="Times New Roman" panose="02020603050405020304" pitchFamily="18" charset="0"/>
                <a:cs typeface="Times New Roman" panose="02020603050405020304" pitchFamily="18" charset="0"/>
              </a:rPr>
              <a:t>582.9nm</a:t>
            </a:r>
            <a:r>
              <a:rPr lang="zh-CN" altLang="en-US" sz="2800" b="1" dirty="0">
                <a:latin typeface="Times New Roman" panose="02020603050405020304" pitchFamily="18" charset="0"/>
                <a:cs typeface="Times New Roman" panose="02020603050405020304" pitchFamily="18" charset="0"/>
              </a:rPr>
              <a:t>的光的折射率为</a:t>
            </a:r>
            <a:r>
              <a:rPr lang="en-US" altLang="zh-CN" sz="2800" b="1" dirty="0">
                <a:latin typeface="Times New Roman" panose="02020603050405020304" pitchFamily="18" charset="0"/>
                <a:cs typeface="Times New Roman" panose="02020603050405020304" pitchFamily="18" charset="0"/>
              </a:rPr>
              <a:t>n</a:t>
            </a:r>
            <a:r>
              <a:rPr lang="en-US" altLang="zh-CN" sz="2800" b="1" baseline="-25000" dirty="0">
                <a:latin typeface="Times New Roman" panose="02020603050405020304" pitchFamily="18" charset="0"/>
                <a:cs typeface="Times New Roman" panose="02020603050405020304" pitchFamily="18" charset="0"/>
              </a:rPr>
              <a:t>e</a:t>
            </a:r>
            <a:r>
              <a:rPr lang="en-US" altLang="zh-CN" sz="2800" b="1" dirty="0">
                <a:latin typeface="Times New Roman" panose="02020603050405020304" pitchFamily="18" charset="0"/>
                <a:cs typeface="Times New Roman" panose="02020603050405020304" pitchFamily="18" charset="0"/>
              </a:rPr>
              <a:t>=1.55379, n</a:t>
            </a:r>
            <a:r>
              <a:rPr lang="en-US" altLang="zh-CN" sz="2800" b="1" baseline="-25000" dirty="0">
                <a:latin typeface="Times New Roman" panose="02020603050405020304" pitchFamily="18" charset="0"/>
                <a:cs typeface="Times New Roman" panose="02020603050405020304" pitchFamily="18" charset="0"/>
              </a:rPr>
              <a:t>o</a:t>
            </a:r>
            <a:r>
              <a:rPr lang="en-US" altLang="zh-CN" sz="2800" b="1" dirty="0">
                <a:latin typeface="Times New Roman" panose="02020603050405020304" pitchFamily="18" charset="0"/>
                <a:cs typeface="Times New Roman" panose="02020603050405020304" pitchFamily="18" charset="0"/>
              </a:rPr>
              <a:t>=1.54225</a:t>
            </a:r>
            <a:r>
              <a:rPr lang="zh-CN" altLang="en-US" sz="2800" b="1" dirty="0">
                <a:latin typeface="Times New Roman" panose="02020603050405020304" pitchFamily="18" charset="0"/>
                <a:cs typeface="Times New Roman" panose="02020603050405020304" pitchFamily="18" charset="0"/>
              </a:rPr>
              <a:t>，为了制成</a:t>
            </a:r>
            <a:r>
              <a:rPr lang="en-US" altLang="zh-CN" sz="2800" dirty="0">
                <a:cs typeface="Times New Roman" panose="02020603050405020304" pitchFamily="18" charset="0"/>
              </a:rPr>
              <a:t>1/2</a:t>
            </a:r>
            <a:r>
              <a:rPr lang="zh-CN" altLang="en-US" sz="2800" dirty="0">
                <a:cs typeface="Times New Roman" panose="02020603050405020304" pitchFamily="18" charset="0"/>
              </a:rPr>
              <a:t>波片，石英光轴方向如何？晶片厚度至少为多少？</a:t>
            </a:r>
            <a:endParaRPr lang="zh-CN" altLang="en-US" sz="2800" b="1" dirty="0">
              <a:effectLst/>
              <a:latin typeface="Times New Roman" panose="02020603050405020304" pitchFamily="18" charset="0"/>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877676390"/>
              </p:ext>
            </p:extLst>
          </p:nvPr>
        </p:nvGraphicFramePr>
        <p:xfrm>
          <a:off x="400607" y="2132856"/>
          <a:ext cx="7208838" cy="2271713"/>
        </p:xfrm>
        <a:graphic>
          <a:graphicData uri="http://schemas.openxmlformats.org/presentationml/2006/ole">
            <mc:AlternateContent xmlns:mc="http://schemas.openxmlformats.org/markup-compatibility/2006">
              <mc:Choice xmlns:v="urn:schemas-microsoft-com:vml" Requires="v">
                <p:oleObj spid="_x0000_s448518" name="Equation" r:id="rId3" imgW="3060360" imgH="965160" progId="Equation.DSMT4">
                  <p:embed/>
                </p:oleObj>
              </mc:Choice>
              <mc:Fallback>
                <p:oleObj name="Equation" r:id="rId3" imgW="3060360" imgH="965160" progId="Equation.DSMT4">
                  <p:embed/>
                  <p:pic>
                    <p:nvPicPr>
                      <p:cNvPr id="0" name="对象 8"/>
                      <p:cNvPicPr>
                        <a:picLocks noChangeAspect="1" noChangeArrowheads="1"/>
                      </p:cNvPicPr>
                      <p:nvPr/>
                    </p:nvPicPr>
                    <p:blipFill>
                      <a:blip r:embed="rId4"/>
                      <a:srcRect/>
                      <a:stretch>
                        <a:fillRect/>
                      </a:stretch>
                    </p:blipFill>
                    <p:spPr bwMode="auto">
                      <a:xfrm>
                        <a:off x="400607" y="2132856"/>
                        <a:ext cx="7208838" cy="227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41377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4"/>
          <p:cNvSpPr>
            <a:spLocks noChangeArrowheads="1"/>
          </p:cNvSpPr>
          <p:nvPr/>
        </p:nvSpPr>
        <p:spPr bwMode="auto">
          <a:xfrm>
            <a:off x="251520" y="764123"/>
            <a:ext cx="8355318" cy="3108543"/>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t">
              <a:buClr>
                <a:srgbClr val="0000FF"/>
              </a:buClr>
            </a:pPr>
            <a:r>
              <a:rPr lang="en-US" altLang="zh-CN" sz="2800" b="1" dirty="0">
                <a:solidFill>
                  <a:srgbClr val="000000"/>
                </a:solidFill>
                <a:latin typeface="Times New Roman" pitchFamily="18" charset="0"/>
              </a:rPr>
              <a:t>3. </a:t>
            </a:r>
            <a:r>
              <a:rPr lang="zh-CN" altLang="en-US" sz="2800" b="1" dirty="0">
                <a:solidFill>
                  <a:srgbClr val="000000"/>
                </a:solidFill>
                <a:latin typeface="Times New Roman" pitchFamily="18" charset="0"/>
              </a:rPr>
              <a:t>在双缝干涉实验中，设缝是水平的，若双缝所在的平板稍微向上平移，其它条件不变，则屏上的干涉条纹</a:t>
            </a:r>
            <a:r>
              <a:rPr lang="zh-CN" altLang="en-US" sz="2800" b="1" dirty="0">
                <a:solidFill>
                  <a:srgbClr val="000000"/>
                </a:solidFill>
                <a:latin typeface="Times New Roman"/>
                <a:cs typeface="Times New Roman"/>
              </a:rPr>
              <a:t>（       ）</a:t>
            </a:r>
            <a:endParaRPr lang="en-US" altLang="zh-CN" sz="2800" b="1" dirty="0">
              <a:solidFill>
                <a:srgbClr val="000000"/>
              </a:solidFill>
              <a:latin typeface="Times New Roman"/>
              <a:cs typeface="Times New Roman"/>
            </a:endParaRPr>
          </a:p>
          <a:p>
            <a:pPr fontAlgn="t">
              <a:buClr>
                <a:srgbClr val="0000FF"/>
              </a:buClr>
            </a:pPr>
            <a:r>
              <a:rPr lang="en-US" altLang="zh-CN" sz="2800" b="1" dirty="0">
                <a:solidFill>
                  <a:srgbClr val="000000"/>
                </a:solidFill>
                <a:latin typeface="Times New Roman" pitchFamily="18" charset="0"/>
              </a:rPr>
              <a:t>A. </a:t>
            </a:r>
            <a:r>
              <a:rPr lang="zh-CN" altLang="en-US" sz="2800" b="1" dirty="0">
                <a:solidFill>
                  <a:srgbClr val="000000"/>
                </a:solidFill>
                <a:latin typeface="Times New Roman" pitchFamily="18" charset="0"/>
              </a:rPr>
              <a:t>向下平移，且间距不变              </a:t>
            </a:r>
            <a:endParaRPr lang="en-US" altLang="zh-CN" sz="2800" b="1" dirty="0">
              <a:solidFill>
                <a:srgbClr val="000000"/>
              </a:solidFill>
              <a:latin typeface="Times New Roman" pitchFamily="18" charset="0"/>
            </a:endParaRPr>
          </a:p>
          <a:p>
            <a:pPr fontAlgn="t">
              <a:buClr>
                <a:srgbClr val="0000FF"/>
              </a:buClr>
            </a:pPr>
            <a:r>
              <a:rPr lang="en-US" altLang="zh-CN" sz="2800" b="1" dirty="0">
                <a:solidFill>
                  <a:srgbClr val="000000"/>
                </a:solidFill>
                <a:latin typeface="Times New Roman" pitchFamily="18" charset="0"/>
              </a:rPr>
              <a:t>B. </a:t>
            </a:r>
            <a:r>
              <a:rPr lang="zh-CN" altLang="en-US" sz="2800" dirty="0">
                <a:solidFill>
                  <a:srgbClr val="000000"/>
                </a:solidFill>
              </a:rPr>
              <a:t>向上平移，且间距不变 </a:t>
            </a:r>
            <a:endParaRPr lang="en-US" altLang="zh-CN" sz="2800" dirty="0">
              <a:solidFill>
                <a:srgbClr val="000000"/>
              </a:solidFill>
            </a:endParaRPr>
          </a:p>
          <a:p>
            <a:pPr fontAlgn="t">
              <a:buClr>
                <a:srgbClr val="0000FF"/>
              </a:buClr>
            </a:pPr>
            <a:r>
              <a:rPr lang="en-US" altLang="zh-CN" sz="2800" b="1" dirty="0">
                <a:solidFill>
                  <a:srgbClr val="000000"/>
                </a:solidFill>
                <a:latin typeface="Times New Roman" pitchFamily="18" charset="0"/>
              </a:rPr>
              <a:t>C. </a:t>
            </a:r>
            <a:r>
              <a:rPr lang="zh-CN" altLang="en-US" sz="2800" b="1" dirty="0">
                <a:solidFill>
                  <a:srgbClr val="000000"/>
                </a:solidFill>
                <a:latin typeface="Times New Roman" pitchFamily="18" charset="0"/>
              </a:rPr>
              <a:t>不移动</a:t>
            </a:r>
            <a:r>
              <a:rPr lang="zh-CN" altLang="en-US" sz="2800" dirty="0">
                <a:solidFill>
                  <a:srgbClr val="000000"/>
                </a:solidFill>
              </a:rPr>
              <a:t>，但间距改变 </a:t>
            </a:r>
            <a:endParaRPr lang="en-US" altLang="zh-CN" sz="2800" b="1" dirty="0">
              <a:solidFill>
                <a:srgbClr val="000000"/>
              </a:solidFill>
              <a:latin typeface="Times New Roman" pitchFamily="18" charset="0"/>
            </a:endParaRPr>
          </a:p>
          <a:p>
            <a:pPr fontAlgn="t">
              <a:buClr>
                <a:srgbClr val="0000FF"/>
              </a:buClr>
            </a:pPr>
            <a:r>
              <a:rPr lang="en-US" altLang="zh-CN" sz="2800" b="1" dirty="0">
                <a:solidFill>
                  <a:srgbClr val="000000"/>
                </a:solidFill>
                <a:latin typeface="Times New Roman" pitchFamily="18" charset="0"/>
              </a:rPr>
              <a:t>D. </a:t>
            </a:r>
            <a:r>
              <a:rPr lang="zh-CN" altLang="en-US" sz="2800" dirty="0">
                <a:solidFill>
                  <a:srgbClr val="000000"/>
                </a:solidFill>
              </a:rPr>
              <a:t>向上平移，且间距改变 </a:t>
            </a:r>
            <a:endParaRPr lang="en-US" altLang="zh-CN" sz="2800" b="1" dirty="0">
              <a:solidFill>
                <a:srgbClr val="000000"/>
              </a:solidFill>
              <a:latin typeface="Times New Roman" pitchFamily="18" charset="0"/>
            </a:endParaRPr>
          </a:p>
        </p:txBody>
      </p:sp>
    </p:spTree>
    <p:extLst>
      <p:ext uri="{BB962C8B-B14F-4D97-AF65-F5344CB8AC3E}">
        <p14:creationId xmlns:p14="http://schemas.microsoft.com/office/powerpoint/2010/main" val="1603915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4"/>
          <p:cNvSpPr>
            <a:spLocks noChangeArrowheads="1"/>
          </p:cNvSpPr>
          <p:nvPr/>
        </p:nvSpPr>
        <p:spPr bwMode="auto">
          <a:xfrm>
            <a:off x="251520" y="404664"/>
            <a:ext cx="8355318" cy="3108543"/>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t">
              <a:buClr>
                <a:srgbClr val="0000FF"/>
              </a:buClr>
            </a:pPr>
            <a:r>
              <a:rPr lang="en-US" altLang="zh-CN" sz="2800" b="1" dirty="0">
                <a:solidFill>
                  <a:srgbClr val="000000"/>
                </a:solidFill>
                <a:latin typeface="Times New Roman" pitchFamily="18" charset="0"/>
              </a:rPr>
              <a:t>4. </a:t>
            </a:r>
            <a:r>
              <a:rPr lang="zh-CN" altLang="en-US" sz="2800" b="1" dirty="0">
                <a:solidFill>
                  <a:srgbClr val="000000"/>
                </a:solidFill>
                <a:latin typeface="Times New Roman" pitchFamily="18" charset="0"/>
              </a:rPr>
              <a:t>用白光源进行双缝实验，若用一个纯红色的滤光片遮住一条缝，用一个纯蓝色滤光片遮住另一条缝，则</a:t>
            </a:r>
            <a:r>
              <a:rPr lang="zh-CN" altLang="en-US" sz="2800" b="1" dirty="0">
                <a:solidFill>
                  <a:srgbClr val="000000"/>
                </a:solidFill>
                <a:latin typeface="Times New Roman"/>
                <a:cs typeface="Times New Roman"/>
              </a:rPr>
              <a:t>（       ）</a:t>
            </a:r>
            <a:endParaRPr lang="en-US" altLang="zh-CN" sz="2800" b="1" dirty="0">
              <a:solidFill>
                <a:srgbClr val="000000"/>
              </a:solidFill>
              <a:latin typeface="Times New Roman"/>
              <a:cs typeface="Times New Roman"/>
            </a:endParaRPr>
          </a:p>
          <a:p>
            <a:pPr fontAlgn="t">
              <a:buClr>
                <a:srgbClr val="0000FF"/>
              </a:buClr>
            </a:pPr>
            <a:r>
              <a:rPr lang="en-US" altLang="zh-CN" sz="2800" b="1" dirty="0">
                <a:solidFill>
                  <a:srgbClr val="000000"/>
                </a:solidFill>
                <a:latin typeface="Times New Roman" pitchFamily="18" charset="0"/>
              </a:rPr>
              <a:t>A. </a:t>
            </a:r>
            <a:r>
              <a:rPr lang="zh-CN" altLang="en-US" sz="2800" b="1" dirty="0">
                <a:solidFill>
                  <a:srgbClr val="000000"/>
                </a:solidFill>
                <a:latin typeface="Times New Roman" pitchFamily="18" charset="0"/>
              </a:rPr>
              <a:t>条纹宽度将发生改变             </a:t>
            </a:r>
            <a:endParaRPr lang="en-US" altLang="zh-CN" sz="2800" b="1" dirty="0">
              <a:solidFill>
                <a:srgbClr val="000000"/>
              </a:solidFill>
              <a:latin typeface="Times New Roman" pitchFamily="18" charset="0"/>
            </a:endParaRPr>
          </a:p>
          <a:p>
            <a:pPr fontAlgn="t">
              <a:buClr>
                <a:srgbClr val="0000FF"/>
              </a:buClr>
            </a:pPr>
            <a:r>
              <a:rPr lang="en-US" altLang="zh-CN" sz="2800" b="1" dirty="0">
                <a:solidFill>
                  <a:srgbClr val="000000"/>
                </a:solidFill>
                <a:latin typeface="Times New Roman" pitchFamily="18" charset="0"/>
              </a:rPr>
              <a:t>B. </a:t>
            </a:r>
            <a:r>
              <a:rPr lang="zh-CN" altLang="en-US" sz="2800" b="1" dirty="0">
                <a:solidFill>
                  <a:srgbClr val="000000"/>
                </a:solidFill>
                <a:latin typeface="Times New Roman" pitchFamily="18" charset="0"/>
              </a:rPr>
              <a:t>产生红色和蓝色的两套彩色干涉条纹</a:t>
            </a:r>
            <a:endParaRPr lang="en-US" altLang="zh-CN" sz="2800" dirty="0">
              <a:solidFill>
                <a:srgbClr val="000000"/>
              </a:solidFill>
            </a:endParaRPr>
          </a:p>
          <a:p>
            <a:pPr fontAlgn="t">
              <a:buClr>
                <a:srgbClr val="0000FF"/>
              </a:buClr>
            </a:pPr>
            <a:r>
              <a:rPr lang="en-US" altLang="zh-CN" sz="2800" b="1" dirty="0">
                <a:solidFill>
                  <a:srgbClr val="000000"/>
                </a:solidFill>
                <a:latin typeface="Times New Roman" pitchFamily="18" charset="0"/>
              </a:rPr>
              <a:t>C. </a:t>
            </a:r>
            <a:r>
              <a:rPr lang="zh-CN" altLang="en-US" sz="2800" b="1" dirty="0">
                <a:solidFill>
                  <a:srgbClr val="000000"/>
                </a:solidFill>
                <a:latin typeface="Times New Roman" pitchFamily="18" charset="0"/>
              </a:rPr>
              <a:t>干涉条纹的亮度将发生变化</a:t>
            </a:r>
            <a:endParaRPr lang="en-US" altLang="zh-CN" sz="2800" b="1" dirty="0">
              <a:solidFill>
                <a:srgbClr val="000000"/>
              </a:solidFill>
              <a:latin typeface="Times New Roman" pitchFamily="18" charset="0"/>
            </a:endParaRPr>
          </a:p>
          <a:p>
            <a:pPr fontAlgn="t">
              <a:buClr>
                <a:srgbClr val="0000FF"/>
              </a:buClr>
            </a:pPr>
            <a:r>
              <a:rPr lang="en-US" altLang="zh-CN" sz="2800" b="1" dirty="0">
                <a:solidFill>
                  <a:srgbClr val="000000"/>
                </a:solidFill>
                <a:latin typeface="Times New Roman" pitchFamily="18" charset="0"/>
              </a:rPr>
              <a:t>D. </a:t>
            </a:r>
            <a:r>
              <a:rPr lang="zh-CN" altLang="en-US" sz="2800" b="1" dirty="0">
                <a:solidFill>
                  <a:srgbClr val="000000"/>
                </a:solidFill>
                <a:latin typeface="Times New Roman" pitchFamily="18" charset="0"/>
              </a:rPr>
              <a:t>不产生干涉条纹</a:t>
            </a:r>
            <a:endParaRPr lang="en-US" altLang="zh-CN" sz="2800" b="1" dirty="0">
              <a:solidFill>
                <a:srgbClr val="000000"/>
              </a:solidFill>
              <a:latin typeface="Times New Roman" pitchFamily="18" charset="0"/>
            </a:endParaRPr>
          </a:p>
        </p:txBody>
      </p:sp>
    </p:spTree>
    <p:extLst>
      <p:ext uri="{BB962C8B-B14F-4D97-AF65-F5344CB8AC3E}">
        <p14:creationId xmlns:p14="http://schemas.microsoft.com/office/powerpoint/2010/main" val="522594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2294" t="38981"/>
          <a:stretch/>
        </p:blipFill>
        <p:spPr bwMode="auto">
          <a:xfrm>
            <a:off x="5724128" y="2205445"/>
            <a:ext cx="3251041" cy="2108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 name="对象 1"/>
          <p:cNvGraphicFramePr>
            <a:graphicFrameLocks noChangeAspect="1"/>
          </p:cNvGraphicFramePr>
          <p:nvPr>
            <p:extLst>
              <p:ext uri="{D42A27DB-BD31-4B8C-83A1-F6EECF244321}">
                <p14:modId xmlns:p14="http://schemas.microsoft.com/office/powerpoint/2010/main" val="3705618584"/>
              </p:ext>
            </p:extLst>
          </p:nvPr>
        </p:nvGraphicFramePr>
        <p:xfrm>
          <a:off x="467544" y="2545466"/>
          <a:ext cx="5040560" cy="1992077"/>
        </p:xfrm>
        <a:graphic>
          <a:graphicData uri="http://schemas.openxmlformats.org/presentationml/2006/ole">
            <mc:AlternateContent xmlns:mc="http://schemas.openxmlformats.org/markup-compatibility/2006">
              <mc:Choice xmlns:v="urn:schemas-microsoft-com:vml" Requires="v">
                <p:oleObj spid="_x0000_s390160" name="Equation" r:id="rId4" imgW="2120760" imgH="838080" progId="Equation.DSMT4">
                  <p:embed/>
                </p:oleObj>
              </mc:Choice>
              <mc:Fallback>
                <p:oleObj name="Equation" r:id="rId4" imgW="2120760" imgH="838080" progId="Equation.DSMT4">
                  <p:embed/>
                  <p:pic>
                    <p:nvPicPr>
                      <p:cNvPr id="0" name=""/>
                      <p:cNvPicPr/>
                      <p:nvPr/>
                    </p:nvPicPr>
                    <p:blipFill>
                      <a:blip r:embed="rId5"/>
                      <a:stretch>
                        <a:fillRect/>
                      </a:stretch>
                    </p:blipFill>
                    <p:spPr>
                      <a:xfrm>
                        <a:off x="467544" y="2545466"/>
                        <a:ext cx="5040560" cy="1992077"/>
                      </a:xfrm>
                      <a:prstGeom prst="rect">
                        <a:avLst/>
                      </a:prstGeom>
                    </p:spPr>
                  </p:pic>
                </p:oleObj>
              </mc:Fallback>
            </mc:AlternateContent>
          </a:graphicData>
        </a:graphic>
      </p:graphicFrame>
      <p:grpSp>
        <p:nvGrpSpPr>
          <p:cNvPr id="6" name="组合 5"/>
          <p:cNvGrpSpPr/>
          <p:nvPr/>
        </p:nvGrpSpPr>
        <p:grpSpPr>
          <a:xfrm>
            <a:off x="251520" y="548680"/>
            <a:ext cx="8355318" cy="1815882"/>
            <a:chOff x="251520" y="908139"/>
            <a:chExt cx="8355318" cy="1815882"/>
          </a:xfrm>
        </p:grpSpPr>
        <p:sp>
          <p:nvSpPr>
            <p:cNvPr id="5" name="Rectangle 64"/>
            <p:cNvSpPr>
              <a:spLocks noChangeArrowheads="1"/>
            </p:cNvSpPr>
            <p:nvPr/>
          </p:nvSpPr>
          <p:spPr bwMode="auto">
            <a:xfrm>
              <a:off x="251520" y="908139"/>
              <a:ext cx="8355318" cy="181588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t">
                <a:buClr>
                  <a:srgbClr val="0000FF"/>
                </a:buClr>
              </a:pPr>
              <a:r>
                <a:rPr lang="en-US" altLang="zh-CN" sz="2800" b="1" dirty="0">
                  <a:solidFill>
                    <a:srgbClr val="000000"/>
                  </a:solidFill>
                  <a:latin typeface="Times New Roman" pitchFamily="18" charset="0"/>
                </a:rPr>
                <a:t>5.  </a:t>
              </a:r>
              <a:r>
                <a:rPr lang="zh-CN" altLang="en-US" sz="2800" b="1" dirty="0">
                  <a:solidFill>
                    <a:srgbClr val="000000"/>
                  </a:solidFill>
                  <a:latin typeface="Times New Roman" pitchFamily="18" charset="0"/>
                </a:rPr>
                <a:t>单色平行光垂直照射在薄膜上，经上下两表面反射的两束光发生干涉，如图所示，若薄膜的厚度为</a:t>
              </a:r>
              <a:r>
                <a:rPr lang="en-US" altLang="zh-CN" sz="2800" b="1" dirty="0">
                  <a:solidFill>
                    <a:srgbClr val="000000"/>
                  </a:solidFill>
                  <a:latin typeface="Times New Roman" pitchFamily="18" charset="0"/>
                </a:rPr>
                <a:t>e</a:t>
              </a:r>
              <a:r>
                <a:rPr lang="zh-CN" altLang="en-US" sz="2800" b="1" dirty="0">
                  <a:solidFill>
                    <a:srgbClr val="000000"/>
                  </a:solidFill>
                  <a:latin typeface="Times New Roman" pitchFamily="18" charset="0"/>
                </a:rPr>
                <a:t>，且</a:t>
              </a:r>
              <a:r>
                <a:rPr lang="en-US" altLang="zh-CN" sz="2800" b="1" dirty="0">
                  <a:solidFill>
                    <a:srgbClr val="000000"/>
                  </a:solidFill>
                  <a:latin typeface="Times New Roman" pitchFamily="18" charset="0"/>
                </a:rPr>
                <a:t>                        </a:t>
              </a:r>
              <a:r>
                <a:rPr lang="zh-CN" altLang="en-US" sz="2800" b="1" dirty="0">
                  <a:solidFill>
                    <a:srgbClr val="000000"/>
                  </a:solidFill>
                  <a:latin typeface="Times New Roman" pitchFamily="18" charset="0"/>
                </a:rPr>
                <a:t>为入射光在真空中的波长，则两束反射光的光程差为（               ）</a:t>
              </a:r>
              <a:endParaRPr lang="en-US" altLang="zh-CN" sz="2800" b="1" dirty="0">
                <a:solidFill>
                  <a:srgbClr val="000000"/>
                </a:solidFill>
                <a:latin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980296358"/>
                </p:ext>
              </p:extLst>
            </p:nvPr>
          </p:nvGraphicFramePr>
          <p:xfrm>
            <a:off x="716619" y="1750253"/>
            <a:ext cx="2057977" cy="493568"/>
          </p:xfrm>
          <a:graphic>
            <a:graphicData uri="http://schemas.openxmlformats.org/presentationml/2006/ole">
              <mc:AlternateContent xmlns:mc="http://schemas.openxmlformats.org/markup-compatibility/2006">
                <mc:Choice xmlns:v="urn:schemas-microsoft-com:vml" Requires="v">
                  <p:oleObj spid="_x0000_s390161" name="Equation" r:id="rId6" imgW="952200" imgH="228600" progId="Equation.DSMT4">
                    <p:embed/>
                  </p:oleObj>
                </mc:Choice>
                <mc:Fallback>
                  <p:oleObj name="Equation" r:id="rId6" imgW="952200" imgH="228600" progId="Equation.DSMT4">
                    <p:embed/>
                    <p:pic>
                      <p:nvPicPr>
                        <p:cNvPr id="0" name=""/>
                        <p:cNvPicPr>
                          <a:picLocks noChangeAspect="1" noChangeArrowheads="1"/>
                        </p:cNvPicPr>
                        <p:nvPr/>
                      </p:nvPicPr>
                      <p:blipFill>
                        <a:blip r:embed="rId7"/>
                        <a:srcRect/>
                        <a:stretch>
                          <a:fillRect/>
                        </a:stretch>
                      </p:blipFill>
                      <p:spPr bwMode="auto">
                        <a:xfrm>
                          <a:off x="716619" y="1750253"/>
                          <a:ext cx="2057977" cy="493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926192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4"/>
          <p:cNvSpPr>
            <a:spLocks noChangeArrowheads="1"/>
          </p:cNvSpPr>
          <p:nvPr/>
        </p:nvSpPr>
        <p:spPr bwMode="auto">
          <a:xfrm>
            <a:off x="251520" y="908139"/>
            <a:ext cx="8355318" cy="181588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t">
              <a:buClr>
                <a:srgbClr val="0000FF"/>
              </a:buClr>
            </a:pPr>
            <a:r>
              <a:rPr lang="en-US" altLang="zh-CN" sz="2800" b="1" dirty="0">
                <a:solidFill>
                  <a:srgbClr val="000000"/>
                </a:solidFill>
                <a:latin typeface="Times New Roman" pitchFamily="18" charset="0"/>
              </a:rPr>
              <a:t>6.  </a:t>
            </a:r>
            <a:r>
              <a:rPr lang="zh-CN" altLang="en-US" sz="2800" b="1" dirty="0">
                <a:solidFill>
                  <a:srgbClr val="000000"/>
                </a:solidFill>
                <a:latin typeface="Times New Roman" pitchFamily="18" charset="0"/>
              </a:rPr>
              <a:t>波长为</a:t>
            </a:r>
            <a:r>
              <a:rPr lang="en-US" altLang="zh-CN" sz="2800" b="1" dirty="0">
                <a:solidFill>
                  <a:srgbClr val="000000"/>
                </a:solidFill>
                <a:latin typeface="Times New Roman" pitchFamily="18" charset="0"/>
              </a:rPr>
              <a:t>600nm</a:t>
            </a:r>
            <a:r>
              <a:rPr lang="zh-CN" altLang="en-US" sz="2800" b="1" dirty="0">
                <a:solidFill>
                  <a:srgbClr val="000000"/>
                </a:solidFill>
                <a:latin typeface="Times New Roman" pitchFamily="18" charset="0"/>
              </a:rPr>
              <a:t>的平行单色光垂直照射到空气中一折射率为</a:t>
            </a:r>
            <a:r>
              <a:rPr lang="en-US" altLang="zh-CN" sz="2800" b="1" dirty="0">
                <a:solidFill>
                  <a:srgbClr val="000000"/>
                </a:solidFill>
                <a:latin typeface="Times New Roman" pitchFamily="18" charset="0"/>
              </a:rPr>
              <a:t>1.4</a:t>
            </a:r>
            <a:r>
              <a:rPr lang="zh-CN" altLang="en-US" sz="2800" b="1" dirty="0">
                <a:solidFill>
                  <a:srgbClr val="000000"/>
                </a:solidFill>
                <a:latin typeface="Times New Roman" pitchFamily="18" charset="0"/>
              </a:rPr>
              <a:t>、厚度为</a:t>
            </a:r>
            <a:r>
              <a:rPr lang="en-US" altLang="zh-CN" sz="2800" b="1" dirty="0">
                <a:solidFill>
                  <a:srgbClr val="000000"/>
                </a:solidFill>
                <a:latin typeface="Times New Roman" pitchFamily="18" charset="0"/>
              </a:rPr>
              <a:t>5</a:t>
            </a:r>
            <a:r>
              <a:rPr lang="el-GR" altLang="zh-CN" sz="2800" b="1" dirty="0">
                <a:solidFill>
                  <a:srgbClr val="000000"/>
                </a:solidFill>
                <a:latin typeface="Times New Roman" pitchFamily="18" charset="0"/>
              </a:rPr>
              <a:t>μ</a:t>
            </a:r>
            <a:r>
              <a:rPr lang="en-US" altLang="zh-CN" sz="2800" b="1" dirty="0">
                <a:solidFill>
                  <a:srgbClr val="000000"/>
                </a:solidFill>
                <a:latin typeface="Times New Roman" pitchFamily="18" charset="0"/>
              </a:rPr>
              <a:t>m</a:t>
            </a:r>
            <a:r>
              <a:rPr lang="zh-CN" altLang="en-US" sz="2800" b="1" dirty="0">
                <a:solidFill>
                  <a:srgbClr val="000000"/>
                </a:solidFill>
                <a:latin typeface="Times New Roman" pitchFamily="18" charset="0"/>
              </a:rPr>
              <a:t>的均匀透明介质膜上，下列哪个值能代表经介质膜上下表面反射后形成的两束反射光的光程差？（               ）</a:t>
            </a:r>
            <a:endParaRPr lang="en-US" altLang="zh-CN" sz="2800" b="1" dirty="0">
              <a:solidFill>
                <a:srgbClr val="000000"/>
              </a:solidFill>
              <a:latin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893598551"/>
              </p:ext>
            </p:extLst>
          </p:nvPr>
        </p:nvGraphicFramePr>
        <p:xfrm>
          <a:off x="463550" y="2985889"/>
          <a:ext cx="4940300" cy="1019175"/>
        </p:xfrm>
        <a:graphic>
          <a:graphicData uri="http://schemas.openxmlformats.org/presentationml/2006/ole">
            <mc:AlternateContent xmlns:mc="http://schemas.openxmlformats.org/markup-compatibility/2006">
              <mc:Choice xmlns:v="urn:schemas-microsoft-com:vml" Requires="v">
                <p:oleObj spid="_x0000_s421898" name="Equation" r:id="rId3" imgW="2095200" imgH="431640" progId="Equation.DSMT4">
                  <p:embed/>
                </p:oleObj>
              </mc:Choice>
              <mc:Fallback>
                <p:oleObj name="Equation" r:id="rId3" imgW="2095200" imgH="431640" progId="Equation.DSMT4">
                  <p:embed/>
                  <p:pic>
                    <p:nvPicPr>
                      <p:cNvPr id="0" name="对象 1"/>
                      <p:cNvPicPr>
                        <a:picLocks noChangeAspect="1" noChangeArrowheads="1"/>
                      </p:cNvPicPr>
                      <p:nvPr/>
                    </p:nvPicPr>
                    <p:blipFill>
                      <a:blip r:embed="rId4"/>
                      <a:srcRect/>
                      <a:stretch>
                        <a:fillRect/>
                      </a:stretch>
                    </p:blipFill>
                    <p:spPr bwMode="auto">
                      <a:xfrm>
                        <a:off x="463550" y="2985889"/>
                        <a:ext cx="494030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30312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4"/>
          <p:cNvSpPr>
            <a:spLocks noChangeArrowheads="1"/>
          </p:cNvSpPr>
          <p:nvPr/>
        </p:nvSpPr>
        <p:spPr bwMode="auto">
          <a:xfrm>
            <a:off x="251520" y="620688"/>
            <a:ext cx="8355318" cy="138499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t">
              <a:buClr>
                <a:srgbClr val="0000FF"/>
              </a:buClr>
            </a:pPr>
            <a:r>
              <a:rPr lang="en-US" altLang="zh-CN" sz="2800" b="1" dirty="0">
                <a:solidFill>
                  <a:srgbClr val="000000"/>
                </a:solidFill>
                <a:latin typeface="Times New Roman" pitchFamily="18" charset="0"/>
              </a:rPr>
              <a:t>7.  </a:t>
            </a:r>
            <a:r>
              <a:rPr lang="zh-CN" altLang="en-US" sz="2800" b="1" dirty="0"/>
              <a:t>一束波长为的单色光由空气垂直入射到折射率为</a:t>
            </a:r>
            <a:r>
              <a:rPr lang="en-US" altLang="zh-CN" sz="2800" b="1" dirty="0"/>
              <a:t>n</a:t>
            </a:r>
            <a:r>
              <a:rPr lang="zh-CN" altLang="en-US" sz="2800" b="1" dirty="0"/>
              <a:t>的透明薄膜上，透明薄膜放在空气中，要使反射光得到干涉加强，则薄膜最小的厚度为</a:t>
            </a:r>
            <a:r>
              <a:rPr lang="zh-CN" altLang="en-US" sz="2800" b="1" dirty="0">
                <a:solidFill>
                  <a:srgbClr val="000000"/>
                </a:solidFill>
                <a:latin typeface="Times New Roman" pitchFamily="18" charset="0"/>
              </a:rPr>
              <a:t>（        ）</a:t>
            </a:r>
            <a:endParaRPr lang="en-US" altLang="zh-CN" sz="2800" b="1" dirty="0">
              <a:solidFill>
                <a:srgbClr val="000000"/>
              </a:solidFill>
              <a:latin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191649041"/>
              </p:ext>
            </p:extLst>
          </p:nvPr>
        </p:nvGraphicFramePr>
        <p:xfrm>
          <a:off x="1187624" y="1988840"/>
          <a:ext cx="6246813" cy="935037"/>
        </p:xfrm>
        <a:graphic>
          <a:graphicData uri="http://schemas.openxmlformats.org/presentationml/2006/ole">
            <mc:AlternateContent xmlns:mc="http://schemas.openxmlformats.org/markup-compatibility/2006">
              <mc:Choice xmlns:v="urn:schemas-microsoft-com:vml" Requires="v">
                <p:oleObj spid="_x0000_s391178" name="Equation" r:id="rId3" imgW="2628720" imgH="393480" progId="Equation.DSMT4">
                  <p:embed/>
                </p:oleObj>
              </mc:Choice>
              <mc:Fallback>
                <p:oleObj name="Equation" r:id="rId3" imgW="2628720" imgH="393480" progId="Equation.DSMT4">
                  <p:embed/>
                  <p:pic>
                    <p:nvPicPr>
                      <p:cNvPr id="0" name=""/>
                      <p:cNvPicPr/>
                      <p:nvPr/>
                    </p:nvPicPr>
                    <p:blipFill>
                      <a:blip r:embed="rId4"/>
                      <a:stretch>
                        <a:fillRect/>
                      </a:stretch>
                    </p:blipFill>
                    <p:spPr>
                      <a:xfrm>
                        <a:off x="1187624" y="1988840"/>
                        <a:ext cx="6246813" cy="935037"/>
                      </a:xfrm>
                      <a:prstGeom prst="rect">
                        <a:avLst/>
                      </a:prstGeom>
                    </p:spPr>
                  </p:pic>
                </p:oleObj>
              </mc:Fallback>
            </mc:AlternateContent>
          </a:graphicData>
        </a:graphic>
      </p:graphicFrame>
    </p:spTree>
    <p:extLst>
      <p:ext uri="{BB962C8B-B14F-4D97-AF65-F5344CB8AC3E}">
        <p14:creationId xmlns:p14="http://schemas.microsoft.com/office/powerpoint/2010/main" val="3364309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4"/>
          <p:cNvSpPr>
            <a:spLocks noChangeArrowheads="1"/>
          </p:cNvSpPr>
          <p:nvPr/>
        </p:nvSpPr>
        <p:spPr bwMode="auto">
          <a:xfrm>
            <a:off x="251520" y="189803"/>
            <a:ext cx="8355318" cy="2246769"/>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t">
              <a:buClr>
                <a:srgbClr val="0000FF"/>
              </a:buClr>
            </a:pPr>
            <a:r>
              <a:rPr lang="en-US" altLang="zh-CN" sz="2800" b="1" dirty="0">
                <a:solidFill>
                  <a:srgbClr val="000000"/>
                </a:solidFill>
                <a:latin typeface="Times New Roman" pitchFamily="18" charset="0"/>
              </a:rPr>
              <a:t>8.  </a:t>
            </a:r>
            <a:r>
              <a:rPr lang="zh-CN" altLang="en-US" sz="2800" dirty="0">
                <a:solidFill>
                  <a:srgbClr val="000000"/>
                </a:solidFill>
              </a:rPr>
              <a:t>在折射率为</a:t>
            </a:r>
            <a:r>
              <a:rPr lang="en-US" altLang="zh-CN" sz="2800" dirty="0">
                <a:solidFill>
                  <a:srgbClr val="000000"/>
                </a:solidFill>
              </a:rPr>
              <a:t>n</a:t>
            </a:r>
            <a:r>
              <a:rPr lang="en-US" altLang="zh-CN" sz="2800" baseline="-25000" dirty="0">
                <a:solidFill>
                  <a:srgbClr val="000000"/>
                </a:solidFill>
              </a:rPr>
              <a:t>3</a:t>
            </a:r>
            <a:r>
              <a:rPr lang="zh-CN" altLang="en-US" sz="2800" dirty="0">
                <a:solidFill>
                  <a:srgbClr val="000000"/>
                </a:solidFill>
              </a:rPr>
              <a:t>的玻璃片表面涂有一层厚度为</a:t>
            </a:r>
            <a:r>
              <a:rPr lang="en-US" altLang="zh-CN" sz="2800" dirty="0">
                <a:solidFill>
                  <a:srgbClr val="000000"/>
                </a:solidFill>
              </a:rPr>
              <a:t>d</a:t>
            </a:r>
            <a:r>
              <a:rPr lang="zh-CN" altLang="en-US" sz="2800" dirty="0">
                <a:solidFill>
                  <a:srgbClr val="000000"/>
                </a:solidFill>
              </a:rPr>
              <a:t>、折射率为</a:t>
            </a:r>
            <a:r>
              <a:rPr lang="en-US" altLang="zh-CN" sz="2800" dirty="0">
                <a:solidFill>
                  <a:srgbClr val="000000"/>
                </a:solidFill>
              </a:rPr>
              <a:t>n</a:t>
            </a:r>
            <a:r>
              <a:rPr lang="en-US" altLang="zh-CN" sz="2800" baseline="-25000" dirty="0">
                <a:solidFill>
                  <a:srgbClr val="000000"/>
                </a:solidFill>
              </a:rPr>
              <a:t>2</a:t>
            </a:r>
            <a:r>
              <a:rPr lang="zh-CN" altLang="en-US" sz="2800" dirty="0">
                <a:solidFill>
                  <a:srgbClr val="000000"/>
                </a:solidFill>
              </a:rPr>
              <a:t>（</a:t>
            </a:r>
            <a:r>
              <a:rPr lang="en-US" altLang="zh-CN" sz="2800" dirty="0">
                <a:solidFill>
                  <a:srgbClr val="000000"/>
                </a:solidFill>
              </a:rPr>
              <a:t>n</a:t>
            </a:r>
            <a:r>
              <a:rPr lang="en-US" altLang="zh-CN" sz="2800" baseline="-25000" dirty="0">
                <a:solidFill>
                  <a:srgbClr val="000000"/>
                </a:solidFill>
              </a:rPr>
              <a:t>2</a:t>
            </a:r>
            <a:r>
              <a:rPr lang="en-US" altLang="zh-CN" sz="2800" dirty="0">
                <a:solidFill>
                  <a:srgbClr val="000000"/>
                </a:solidFill>
              </a:rPr>
              <a:t>&lt;n</a:t>
            </a:r>
            <a:r>
              <a:rPr lang="en-US" altLang="zh-CN" sz="2800" baseline="-25000" dirty="0">
                <a:solidFill>
                  <a:srgbClr val="000000"/>
                </a:solidFill>
              </a:rPr>
              <a:t>3</a:t>
            </a:r>
            <a:r>
              <a:rPr lang="zh-CN" altLang="en-US" sz="2800" dirty="0">
                <a:solidFill>
                  <a:srgbClr val="000000"/>
                </a:solidFill>
              </a:rPr>
              <a:t>）的氟化镁薄膜。波长为</a:t>
            </a:r>
            <a:r>
              <a:rPr lang="el-GR" altLang="zh-CN" sz="2800" dirty="0">
                <a:solidFill>
                  <a:srgbClr val="000000"/>
                </a:solidFill>
                <a:latin typeface="Times New Roman"/>
                <a:cs typeface="Times New Roman"/>
              </a:rPr>
              <a:t>λ</a:t>
            </a:r>
            <a:r>
              <a:rPr lang="zh-CN" altLang="en-US" sz="2800" dirty="0">
                <a:solidFill>
                  <a:srgbClr val="000000"/>
                </a:solidFill>
              </a:rPr>
              <a:t>的平面单色光以入射角</a:t>
            </a:r>
            <a:r>
              <a:rPr lang="en-US" altLang="zh-CN" sz="2800" i="1" dirty="0" err="1">
                <a:solidFill>
                  <a:srgbClr val="000000"/>
                </a:solidFill>
              </a:rPr>
              <a:t>i</a:t>
            </a:r>
            <a:r>
              <a:rPr lang="en-US" altLang="zh-CN" sz="2800" dirty="0">
                <a:solidFill>
                  <a:srgbClr val="000000"/>
                </a:solidFill>
              </a:rPr>
              <a:t>=</a:t>
            </a:r>
            <a:r>
              <a:rPr lang="en-US" altLang="zh-CN" sz="2800" dirty="0">
                <a:cs typeface="Times New Roman" panose="02020603050405020304" pitchFamily="18" charset="0"/>
              </a:rPr>
              <a:t> 30°</a:t>
            </a:r>
            <a:r>
              <a:rPr lang="zh-CN" altLang="en-US" sz="2800" dirty="0">
                <a:cs typeface="Times New Roman" panose="02020603050405020304" pitchFamily="18" charset="0"/>
              </a:rPr>
              <a:t>由空气向氟化镁薄膜入射。图中所示的入射光到达界面</a:t>
            </a:r>
            <a:r>
              <a:rPr lang="en-US" altLang="zh-CN" sz="2800" dirty="0">
                <a:cs typeface="Times New Roman" panose="02020603050405020304" pitchFamily="18" charset="0"/>
              </a:rPr>
              <a:t>A</a:t>
            </a:r>
            <a:r>
              <a:rPr lang="zh-CN" altLang="en-US" sz="2800" dirty="0">
                <a:cs typeface="Times New Roman" panose="02020603050405020304" pitchFamily="18" charset="0"/>
              </a:rPr>
              <a:t>点后，经由</a:t>
            </a:r>
            <a:r>
              <a:rPr lang="en-US" altLang="zh-CN" sz="2800" dirty="0">
                <a:cs typeface="Times New Roman" panose="02020603050405020304" pitchFamily="18" charset="0"/>
              </a:rPr>
              <a:t>1</a:t>
            </a:r>
            <a:r>
              <a:rPr lang="zh-CN" altLang="en-US" sz="2800" dirty="0">
                <a:cs typeface="Times New Roman" panose="02020603050405020304" pitchFamily="18" charset="0"/>
              </a:rPr>
              <a:t>和</a:t>
            </a:r>
            <a:r>
              <a:rPr lang="en-US" altLang="zh-CN" sz="2800" dirty="0">
                <a:cs typeface="Times New Roman" panose="02020603050405020304" pitchFamily="18" charset="0"/>
              </a:rPr>
              <a:t>2</a:t>
            </a:r>
            <a:r>
              <a:rPr lang="zh-CN" altLang="en-US" sz="2800" dirty="0">
                <a:cs typeface="Times New Roman" panose="02020603050405020304" pitchFamily="18" charset="0"/>
              </a:rPr>
              <a:t>两个光路在</a:t>
            </a:r>
            <a:r>
              <a:rPr lang="en-US" altLang="zh-CN" sz="2800" dirty="0">
                <a:cs typeface="Times New Roman" panose="02020603050405020304" pitchFamily="18" charset="0"/>
              </a:rPr>
              <a:t>P</a:t>
            </a:r>
            <a:r>
              <a:rPr lang="zh-CN" altLang="en-US" sz="2800" dirty="0">
                <a:cs typeface="Times New Roman" panose="02020603050405020304" pitchFamily="18" charset="0"/>
              </a:rPr>
              <a:t>点汇聚，则</a:t>
            </a:r>
            <a:r>
              <a:rPr lang="en-US" altLang="zh-CN" sz="2800" dirty="0">
                <a:cs typeface="Times New Roman" panose="02020603050405020304" pitchFamily="18" charset="0"/>
              </a:rPr>
              <a:t>1</a:t>
            </a:r>
            <a:r>
              <a:rPr lang="zh-CN" altLang="en-US" sz="2800" dirty="0">
                <a:cs typeface="Times New Roman" panose="02020603050405020304" pitchFamily="18" charset="0"/>
              </a:rPr>
              <a:t>和</a:t>
            </a:r>
            <a:r>
              <a:rPr lang="en-US" altLang="zh-CN" sz="2800" dirty="0">
                <a:cs typeface="Times New Roman" panose="02020603050405020304" pitchFamily="18" charset="0"/>
              </a:rPr>
              <a:t>2</a:t>
            </a:r>
            <a:r>
              <a:rPr lang="zh-CN" altLang="en-US" sz="2800" dirty="0">
                <a:cs typeface="Times New Roman" panose="02020603050405020304" pitchFamily="18" charset="0"/>
              </a:rPr>
              <a:t>两个光路的光程差为（     ）</a:t>
            </a:r>
            <a:endParaRPr lang="en-US" altLang="zh-CN" sz="2800" b="1" dirty="0">
              <a:solidFill>
                <a:srgbClr val="000000"/>
              </a:solidFill>
              <a:latin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459213119"/>
              </p:ext>
            </p:extLst>
          </p:nvPr>
        </p:nvGraphicFramePr>
        <p:xfrm>
          <a:off x="741363" y="2339975"/>
          <a:ext cx="6156325" cy="1387475"/>
        </p:xfrm>
        <a:graphic>
          <a:graphicData uri="http://schemas.openxmlformats.org/presentationml/2006/ole">
            <mc:AlternateContent xmlns:mc="http://schemas.openxmlformats.org/markup-compatibility/2006">
              <mc:Choice xmlns:v="urn:schemas-microsoft-com:vml" Requires="v">
                <p:oleObj spid="_x0000_s441370" name="Equation" r:id="rId3" imgW="2590560" imgH="583920" progId="Equation.DSMT4">
                  <p:embed/>
                </p:oleObj>
              </mc:Choice>
              <mc:Fallback>
                <p:oleObj name="Equation" r:id="rId3" imgW="2590560" imgH="583920" progId="Equation.DSMT4">
                  <p:embed/>
                  <p:pic>
                    <p:nvPicPr>
                      <p:cNvPr id="0" name="对象 1"/>
                      <p:cNvPicPr>
                        <a:picLocks noChangeAspect="1" noChangeArrowheads="1"/>
                      </p:cNvPicPr>
                      <p:nvPr/>
                    </p:nvPicPr>
                    <p:blipFill>
                      <a:blip r:embed="rId4"/>
                      <a:srcRect/>
                      <a:stretch>
                        <a:fillRect/>
                      </a:stretch>
                    </p:blipFill>
                    <p:spPr bwMode="auto">
                      <a:xfrm>
                        <a:off x="741363" y="2339975"/>
                        <a:ext cx="6156325"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组合 4"/>
          <p:cNvGrpSpPr/>
          <p:nvPr/>
        </p:nvGrpSpPr>
        <p:grpSpPr>
          <a:xfrm>
            <a:off x="4540696" y="3059203"/>
            <a:ext cx="4495800" cy="3394133"/>
            <a:chOff x="4540696" y="1772816"/>
            <a:chExt cx="4495800" cy="3394133"/>
          </a:xfrm>
        </p:grpSpPr>
        <p:grpSp>
          <p:nvGrpSpPr>
            <p:cNvPr id="6" name="组合 5"/>
            <p:cNvGrpSpPr/>
            <p:nvPr/>
          </p:nvGrpSpPr>
          <p:grpSpPr>
            <a:xfrm>
              <a:off x="4540696" y="3221360"/>
              <a:ext cx="3962400" cy="1447800"/>
              <a:chOff x="4114800" y="3124200"/>
              <a:chExt cx="3962400" cy="1447800"/>
            </a:xfrm>
          </p:grpSpPr>
          <p:sp>
            <p:nvSpPr>
              <p:cNvPr id="34" name="Rectangle 4"/>
              <p:cNvSpPr>
                <a:spLocks noChangeArrowheads="1"/>
              </p:cNvSpPr>
              <p:nvPr/>
            </p:nvSpPr>
            <p:spPr bwMode="auto">
              <a:xfrm>
                <a:off x="4114800" y="3657600"/>
                <a:ext cx="3962400" cy="914400"/>
              </a:xfrm>
              <a:prstGeom prst="rect">
                <a:avLst/>
              </a:prstGeom>
              <a:solidFill>
                <a:srgbClr val="CAEDF2">
                  <a:alpha val="50000"/>
                </a:srgbClr>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800" b="1">
                  <a:solidFill>
                    <a:srgbClr val="1C1C1C"/>
                  </a:solidFill>
                  <a:latin typeface="Times New Roman" pitchFamily="18" charset="0"/>
                </a:endParaRPr>
              </a:p>
              <a:p>
                <a:pPr algn="ctr"/>
                <a:endParaRPr lang="en-US" altLang="zh-CN" sz="2800" b="1">
                  <a:solidFill>
                    <a:srgbClr val="1C1C1C"/>
                  </a:solidFill>
                  <a:latin typeface="Times New Roman" pitchFamily="18" charset="0"/>
                </a:endParaRPr>
              </a:p>
              <a:p>
                <a:pPr algn="ctr"/>
                <a:endParaRPr lang="en-US" altLang="zh-CN" sz="2800" b="1">
                  <a:solidFill>
                    <a:srgbClr val="1C1C1C"/>
                  </a:solidFill>
                  <a:latin typeface="Times New Roman" pitchFamily="18" charset="0"/>
                </a:endParaRPr>
              </a:p>
              <a:p>
                <a:pPr algn="ctr"/>
                <a:endParaRPr lang="en-US" altLang="zh-CN" sz="2800" b="1">
                  <a:solidFill>
                    <a:srgbClr val="1C1C1C"/>
                  </a:solidFill>
                  <a:latin typeface="Times New Roman" pitchFamily="18" charset="0"/>
                </a:endParaRPr>
              </a:p>
              <a:p>
                <a:pPr algn="ctr"/>
                <a:endParaRPr lang="en-US" altLang="zh-CN" sz="2800" b="1">
                  <a:solidFill>
                    <a:srgbClr val="1C1C1C"/>
                  </a:solidFill>
                  <a:latin typeface="Times New Roman" pitchFamily="18" charset="0"/>
                </a:endParaRPr>
              </a:p>
              <a:p>
                <a:pPr algn="ctr"/>
                <a:endParaRPr lang="en-US" altLang="zh-CN" sz="2800" b="1">
                  <a:solidFill>
                    <a:srgbClr val="1C1C1C"/>
                  </a:solidFill>
                  <a:latin typeface="Times New Roman" pitchFamily="18" charset="0"/>
                </a:endParaRPr>
              </a:p>
              <a:p>
                <a:pPr algn="ctr"/>
                <a:endParaRPr lang="en-US" altLang="zh-CN" sz="2800" b="1">
                  <a:solidFill>
                    <a:srgbClr val="1C1C1C"/>
                  </a:solidFill>
                  <a:latin typeface="Times New Roman" pitchFamily="18" charset="0"/>
                </a:endParaRPr>
              </a:p>
              <a:p>
                <a:pPr algn="ctr"/>
                <a:endParaRPr lang="en-US" altLang="zh-CN" sz="2800" b="1">
                  <a:solidFill>
                    <a:srgbClr val="1C1C1C"/>
                  </a:solidFill>
                  <a:latin typeface="Times New Roman" pitchFamily="18" charset="0"/>
                </a:endParaRPr>
              </a:p>
              <a:p>
                <a:pPr algn="ctr"/>
                <a:endParaRPr lang="en-US" altLang="zh-CN" sz="2800" b="1">
                  <a:solidFill>
                    <a:srgbClr val="1C1C1C"/>
                  </a:solidFill>
                  <a:latin typeface="Times New Roman" pitchFamily="18" charset="0"/>
                </a:endParaRPr>
              </a:p>
              <a:p>
                <a:pPr algn="ctr"/>
                <a:endParaRPr lang="en-US" altLang="zh-CN" sz="2800" b="1">
                  <a:solidFill>
                    <a:srgbClr val="1C1C1C"/>
                  </a:solidFill>
                  <a:latin typeface="Times New Roman" pitchFamily="18" charset="0"/>
                </a:endParaRPr>
              </a:p>
              <a:p>
                <a:pPr algn="ctr"/>
                <a:endParaRPr lang="en-US" altLang="zh-CN" sz="2800" b="1">
                  <a:solidFill>
                    <a:srgbClr val="1C1C1C"/>
                  </a:solidFill>
                  <a:latin typeface="Times New Roman" pitchFamily="18" charset="0"/>
                </a:endParaRPr>
              </a:p>
              <a:p>
                <a:pPr algn="ctr"/>
                <a:endParaRPr lang="en-US" altLang="zh-CN" sz="2800" b="1">
                  <a:solidFill>
                    <a:srgbClr val="1C1C1C"/>
                  </a:solidFill>
                  <a:latin typeface="Times New Roman" pitchFamily="18" charset="0"/>
                </a:endParaRPr>
              </a:p>
            </p:txBody>
          </p:sp>
          <p:graphicFrame>
            <p:nvGraphicFramePr>
              <p:cNvPr id="35" name="Object 7"/>
              <p:cNvGraphicFramePr>
                <a:graphicFrameLocks noChangeAspect="1"/>
              </p:cNvGraphicFramePr>
              <p:nvPr>
                <p:extLst>
                  <p:ext uri="{D42A27DB-BD31-4B8C-83A1-F6EECF244321}">
                    <p14:modId xmlns:p14="http://schemas.microsoft.com/office/powerpoint/2010/main" val="450019458"/>
                  </p:ext>
                </p:extLst>
              </p:nvPr>
            </p:nvGraphicFramePr>
            <p:xfrm>
              <a:off x="4262438" y="3124200"/>
              <a:ext cx="361950" cy="533400"/>
            </p:xfrm>
            <a:graphic>
              <a:graphicData uri="http://schemas.openxmlformats.org/presentationml/2006/ole">
                <mc:AlternateContent xmlns:mc="http://schemas.openxmlformats.org/markup-compatibility/2006">
                  <mc:Choice xmlns:v="urn:schemas-microsoft-com:vml" Requires="v">
                    <p:oleObj spid="_x0000_s441371" name="公式" r:id="rId5" imgW="215640" imgH="317160" progId="Equation.3">
                      <p:embed/>
                    </p:oleObj>
                  </mc:Choice>
                  <mc:Fallback>
                    <p:oleObj name="公式" r:id="rId5" imgW="215640" imgH="3171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2438" y="3124200"/>
                            <a:ext cx="36195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9"/>
              <p:cNvGraphicFramePr>
                <a:graphicFrameLocks noChangeAspect="1"/>
              </p:cNvGraphicFramePr>
              <p:nvPr>
                <p:extLst>
                  <p:ext uri="{D42A27DB-BD31-4B8C-83A1-F6EECF244321}">
                    <p14:modId xmlns:p14="http://schemas.microsoft.com/office/powerpoint/2010/main" val="2363358561"/>
                  </p:ext>
                </p:extLst>
              </p:nvPr>
            </p:nvGraphicFramePr>
            <p:xfrm>
              <a:off x="4267200" y="3810000"/>
              <a:ext cx="404813" cy="533400"/>
            </p:xfrm>
            <a:graphic>
              <a:graphicData uri="http://schemas.openxmlformats.org/presentationml/2006/ole">
                <mc:AlternateContent xmlns:mc="http://schemas.openxmlformats.org/markup-compatibility/2006">
                  <mc:Choice xmlns:v="urn:schemas-microsoft-com:vml" Requires="v">
                    <p:oleObj spid="_x0000_s441372" name="公式" r:id="rId7" imgW="241200" imgH="317160" progId="Equation.3">
                      <p:embed/>
                    </p:oleObj>
                  </mc:Choice>
                  <mc:Fallback>
                    <p:oleObj name="公式" r:id="rId7" imgW="241200" imgH="3171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3810000"/>
                            <a:ext cx="40481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 name="Line 12"/>
              <p:cNvSpPr>
                <a:spLocks noChangeShapeType="1"/>
              </p:cNvSpPr>
              <p:nvPr/>
            </p:nvSpPr>
            <p:spPr bwMode="auto">
              <a:xfrm>
                <a:off x="4114800" y="3657600"/>
                <a:ext cx="3962400" cy="0"/>
              </a:xfrm>
              <a:prstGeom prst="line">
                <a:avLst/>
              </a:prstGeom>
              <a:noFill/>
              <a:ln w="19050">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 name="Line 13"/>
              <p:cNvSpPr>
                <a:spLocks noChangeShapeType="1"/>
              </p:cNvSpPr>
              <p:nvPr/>
            </p:nvSpPr>
            <p:spPr bwMode="auto">
              <a:xfrm>
                <a:off x="4114800" y="4572000"/>
                <a:ext cx="3962400" cy="0"/>
              </a:xfrm>
              <a:prstGeom prst="line">
                <a:avLst/>
              </a:prstGeom>
              <a:noFill/>
              <a:ln w="19050">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9" name="Object 14"/>
              <p:cNvGraphicFramePr>
                <a:graphicFrameLocks noChangeAspect="1"/>
              </p:cNvGraphicFramePr>
              <p:nvPr>
                <p:extLst>
                  <p:ext uri="{D42A27DB-BD31-4B8C-83A1-F6EECF244321}">
                    <p14:modId xmlns:p14="http://schemas.microsoft.com/office/powerpoint/2010/main" val="391704447"/>
                  </p:ext>
                </p:extLst>
              </p:nvPr>
            </p:nvGraphicFramePr>
            <p:xfrm>
              <a:off x="7696200" y="3857625"/>
              <a:ext cx="279400" cy="446088"/>
            </p:xfrm>
            <a:graphic>
              <a:graphicData uri="http://schemas.openxmlformats.org/presentationml/2006/ole">
                <mc:AlternateContent xmlns:mc="http://schemas.openxmlformats.org/markup-compatibility/2006">
                  <mc:Choice xmlns:v="urn:schemas-microsoft-com:vml" Requires="v">
                    <p:oleObj spid="_x0000_s441373" name="Equation" r:id="rId9" imgW="190440" imgH="253800" progId="Equation.3">
                      <p:embed/>
                    </p:oleObj>
                  </mc:Choice>
                  <mc:Fallback>
                    <p:oleObj name="Equation" r:id="rId9" imgW="190440" imgH="253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96200" y="3857625"/>
                            <a:ext cx="279400"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 name="Line 15"/>
              <p:cNvSpPr>
                <a:spLocks noChangeShapeType="1"/>
              </p:cNvSpPr>
              <p:nvPr/>
            </p:nvSpPr>
            <p:spPr bwMode="auto">
              <a:xfrm flipH="1" flipV="1">
                <a:off x="7696200" y="3657600"/>
                <a:ext cx="0" cy="914400"/>
              </a:xfrm>
              <a:prstGeom prst="line">
                <a:avLst/>
              </a:prstGeom>
              <a:noFill/>
              <a:ln w="19050">
                <a:solidFill>
                  <a:srgbClr val="FF33CC"/>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 name="Group 21"/>
            <p:cNvGrpSpPr>
              <a:grpSpLocks/>
            </p:cNvGrpSpPr>
            <p:nvPr/>
          </p:nvGrpSpPr>
          <p:grpSpPr bwMode="auto">
            <a:xfrm>
              <a:off x="5455096" y="2916560"/>
              <a:ext cx="381000" cy="1600200"/>
              <a:chOff x="2976" y="1440"/>
              <a:chExt cx="240" cy="1008"/>
            </a:xfrm>
          </p:grpSpPr>
          <p:sp>
            <p:nvSpPr>
              <p:cNvPr id="30" name="Line 22"/>
              <p:cNvSpPr>
                <a:spLocks noChangeShapeType="1"/>
              </p:cNvSpPr>
              <p:nvPr/>
            </p:nvSpPr>
            <p:spPr bwMode="auto">
              <a:xfrm flipV="1">
                <a:off x="3216" y="1440"/>
                <a:ext cx="0" cy="1008"/>
              </a:xfrm>
              <a:prstGeom prst="line">
                <a:avLst/>
              </a:prstGeom>
              <a:noFill/>
              <a:ln w="19050">
                <a:solidFill>
                  <a:srgbClr val="000000"/>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 name="Group 23"/>
              <p:cNvGrpSpPr>
                <a:grpSpLocks/>
              </p:cNvGrpSpPr>
              <p:nvPr/>
            </p:nvGrpSpPr>
            <p:grpSpPr bwMode="auto">
              <a:xfrm>
                <a:off x="2976" y="1440"/>
                <a:ext cx="240" cy="336"/>
                <a:chOff x="2976" y="1440"/>
                <a:chExt cx="240" cy="336"/>
              </a:xfrm>
            </p:grpSpPr>
            <p:sp>
              <p:nvSpPr>
                <p:cNvPr id="32" name="Arc 24"/>
                <p:cNvSpPr>
                  <a:spLocks/>
                </p:cNvSpPr>
                <p:nvPr/>
              </p:nvSpPr>
              <p:spPr bwMode="auto">
                <a:xfrm flipH="1">
                  <a:off x="3024" y="1680"/>
                  <a:ext cx="192" cy="9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rgbClr val="FF9900"/>
                  </a:solidFill>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3" name="Object 25"/>
                <p:cNvGraphicFramePr>
                  <a:graphicFrameLocks noChangeAspect="1"/>
                </p:cNvGraphicFramePr>
                <p:nvPr/>
              </p:nvGraphicFramePr>
              <p:xfrm>
                <a:off x="2976" y="1440"/>
                <a:ext cx="119" cy="243"/>
              </p:xfrm>
              <a:graphic>
                <a:graphicData uri="http://schemas.openxmlformats.org/presentationml/2006/ole">
                  <mc:AlternateContent xmlns:mc="http://schemas.openxmlformats.org/markup-compatibility/2006">
                    <mc:Choice xmlns:v="urn:schemas-microsoft-com:vml" Requires="v">
                      <p:oleObj spid="_x0000_s441374" name="公式" r:id="rId11" imgW="114120" imgH="228600" progId="Equation.3">
                        <p:embed/>
                      </p:oleObj>
                    </mc:Choice>
                    <mc:Fallback>
                      <p:oleObj name="公式" r:id="rId11" imgW="11412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76" y="1440"/>
                              <a:ext cx="119"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8" name="组合 7"/>
            <p:cNvGrpSpPr/>
            <p:nvPr/>
          </p:nvGrpSpPr>
          <p:grpSpPr>
            <a:xfrm>
              <a:off x="6750496" y="2704662"/>
              <a:ext cx="1155154" cy="1066800"/>
              <a:chOff x="6324600" y="2590800"/>
              <a:chExt cx="1155154" cy="1066800"/>
            </a:xfrm>
          </p:grpSpPr>
          <p:sp>
            <p:nvSpPr>
              <p:cNvPr id="27" name="Line 30"/>
              <p:cNvSpPr>
                <a:spLocks noChangeShapeType="1"/>
              </p:cNvSpPr>
              <p:nvPr/>
            </p:nvSpPr>
            <p:spPr bwMode="auto">
              <a:xfrm flipV="1">
                <a:off x="7162800" y="2590800"/>
                <a:ext cx="316954" cy="303416"/>
              </a:xfrm>
              <a:prstGeom prst="line">
                <a:avLst/>
              </a:prstGeom>
              <a:noFill/>
              <a:ln w="28575">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32"/>
              <p:cNvSpPr>
                <a:spLocks noChangeShapeType="1"/>
              </p:cNvSpPr>
              <p:nvPr/>
            </p:nvSpPr>
            <p:spPr bwMode="auto">
              <a:xfrm flipV="1">
                <a:off x="6324600" y="2760980"/>
                <a:ext cx="990600" cy="896620"/>
              </a:xfrm>
              <a:prstGeom prst="line">
                <a:avLst/>
              </a:prstGeom>
              <a:noFill/>
              <a:ln w="28575">
                <a:solidFill>
                  <a:srgbClr val="0000FF"/>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Text Box 36"/>
              <p:cNvSpPr txBox="1">
                <a:spLocks noChangeArrowheads="1"/>
              </p:cNvSpPr>
              <p:nvPr/>
            </p:nvSpPr>
            <p:spPr bwMode="auto">
              <a:xfrm>
                <a:off x="6750050" y="2667000"/>
                <a:ext cx="412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t">
                  <a:spcBef>
                    <a:spcPct val="50000"/>
                  </a:spcBef>
                </a:pPr>
                <a:r>
                  <a:rPr lang="en-US" altLang="zh-CN" sz="2400" b="1" dirty="0">
                    <a:solidFill>
                      <a:srgbClr val="FF0000"/>
                    </a:solidFill>
                    <a:latin typeface="Times New Roman" pitchFamily="18" charset="0"/>
                  </a:rPr>
                  <a:t>2</a:t>
                </a:r>
              </a:p>
            </p:txBody>
          </p:sp>
        </p:grpSp>
        <p:sp>
          <p:nvSpPr>
            <p:cNvPr id="9" name="Line 31"/>
            <p:cNvSpPr>
              <a:spLocks noChangeShapeType="1"/>
            </p:cNvSpPr>
            <p:nvPr/>
          </p:nvSpPr>
          <p:spPr bwMode="auto">
            <a:xfrm flipV="1">
              <a:off x="6293296" y="3754760"/>
              <a:ext cx="457200" cy="914400"/>
            </a:xfrm>
            <a:prstGeom prst="line">
              <a:avLst/>
            </a:prstGeom>
            <a:noFill/>
            <a:ln w="28575">
              <a:solidFill>
                <a:srgbClr val="0000FF"/>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 name="Group 44"/>
            <p:cNvGrpSpPr>
              <a:grpSpLocks/>
            </p:cNvGrpSpPr>
            <p:nvPr/>
          </p:nvGrpSpPr>
          <p:grpSpPr bwMode="auto">
            <a:xfrm>
              <a:off x="4693096" y="2687960"/>
              <a:ext cx="1600200" cy="1371600"/>
              <a:chOff x="2496" y="1296"/>
              <a:chExt cx="1008" cy="864"/>
            </a:xfrm>
          </p:grpSpPr>
          <p:sp>
            <p:nvSpPr>
              <p:cNvPr id="24" name="Line 45"/>
              <p:cNvSpPr>
                <a:spLocks noChangeShapeType="1"/>
              </p:cNvSpPr>
              <p:nvPr/>
            </p:nvSpPr>
            <p:spPr bwMode="auto">
              <a:xfrm rot="396450" flipH="1" flipV="1">
                <a:off x="2641" y="1440"/>
                <a:ext cx="144" cy="96"/>
              </a:xfrm>
              <a:prstGeom prst="line">
                <a:avLst/>
              </a:prstGeom>
              <a:noFill/>
              <a:ln w="38100">
                <a:solidFill>
                  <a:srgbClr val="FF00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Text Box 46"/>
              <p:cNvSpPr txBox="1">
                <a:spLocks noChangeArrowheads="1"/>
              </p:cNvSpPr>
              <p:nvPr/>
            </p:nvSpPr>
            <p:spPr bwMode="auto">
              <a:xfrm>
                <a:off x="2971" y="1872"/>
                <a:ext cx="53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t">
                  <a:spcBef>
                    <a:spcPct val="50000"/>
                  </a:spcBef>
                </a:pPr>
                <a:r>
                  <a:rPr lang="en-US" altLang="zh-CN" sz="2400" b="1" i="1">
                    <a:solidFill>
                      <a:schemeClr val="tx2"/>
                    </a:solidFill>
                    <a:latin typeface="Times New Roman" pitchFamily="18" charset="0"/>
                  </a:rPr>
                  <a:t>A</a:t>
                </a:r>
              </a:p>
            </p:txBody>
          </p:sp>
          <p:sp>
            <p:nvSpPr>
              <p:cNvPr id="26" name="Line 47"/>
              <p:cNvSpPr>
                <a:spLocks noChangeShapeType="1"/>
              </p:cNvSpPr>
              <p:nvPr/>
            </p:nvSpPr>
            <p:spPr bwMode="auto">
              <a:xfrm>
                <a:off x="2496" y="1296"/>
                <a:ext cx="720" cy="672"/>
              </a:xfrm>
              <a:prstGeom prst="line">
                <a:avLst/>
              </a:prstGeom>
              <a:noFill/>
              <a:ln w="38100">
                <a:solidFill>
                  <a:srgbClr val="FF0000"/>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 name="Line 57"/>
            <p:cNvSpPr>
              <a:spLocks noChangeShapeType="1"/>
            </p:cNvSpPr>
            <p:nvPr/>
          </p:nvSpPr>
          <p:spPr bwMode="auto">
            <a:xfrm>
              <a:off x="5836096" y="3754760"/>
              <a:ext cx="457200" cy="914400"/>
            </a:xfrm>
            <a:prstGeom prst="line">
              <a:avLst/>
            </a:prstGeom>
            <a:noFill/>
            <a:ln w="28575">
              <a:solidFill>
                <a:srgbClr val="0000FF"/>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Text Box 58"/>
            <p:cNvSpPr txBox="1">
              <a:spLocks noChangeArrowheads="1"/>
            </p:cNvSpPr>
            <p:nvPr/>
          </p:nvSpPr>
          <p:spPr bwMode="auto">
            <a:xfrm>
              <a:off x="5912296" y="4623123"/>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t">
                <a:spcBef>
                  <a:spcPct val="50000"/>
                </a:spcBef>
              </a:pPr>
              <a:r>
                <a:rPr lang="en-US" altLang="zh-CN" sz="2400" b="1" i="1" dirty="0">
                  <a:solidFill>
                    <a:schemeClr val="tx2"/>
                  </a:solidFill>
                  <a:latin typeface="Times New Roman" pitchFamily="18" charset="0"/>
                </a:rPr>
                <a:t>C</a:t>
              </a:r>
            </a:p>
          </p:txBody>
        </p:sp>
        <p:sp>
          <p:nvSpPr>
            <p:cNvPr id="13" name="Text Box 60"/>
            <p:cNvSpPr txBox="1">
              <a:spLocks noChangeArrowheads="1"/>
            </p:cNvSpPr>
            <p:nvPr/>
          </p:nvSpPr>
          <p:spPr bwMode="auto">
            <a:xfrm>
              <a:off x="6750496" y="2230760"/>
              <a:ext cx="762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t">
                <a:spcBef>
                  <a:spcPct val="50000"/>
                </a:spcBef>
              </a:pPr>
              <a:r>
                <a:rPr lang="en-US" altLang="zh-CN" sz="2400" b="1" dirty="0">
                  <a:solidFill>
                    <a:srgbClr val="FF0000"/>
                  </a:solidFill>
                  <a:latin typeface="Times New Roman" pitchFamily="18" charset="0"/>
                </a:rPr>
                <a:t>1</a:t>
              </a:r>
            </a:p>
          </p:txBody>
        </p:sp>
        <p:sp>
          <p:nvSpPr>
            <p:cNvPr id="14" name="Line 61"/>
            <p:cNvSpPr>
              <a:spLocks noChangeShapeType="1"/>
            </p:cNvSpPr>
            <p:nvPr/>
          </p:nvSpPr>
          <p:spPr bwMode="auto">
            <a:xfrm flipV="1">
              <a:off x="5836096" y="2230760"/>
              <a:ext cx="1752600" cy="1524000"/>
            </a:xfrm>
            <a:prstGeom prst="line">
              <a:avLst/>
            </a:prstGeom>
            <a:noFill/>
            <a:ln w="28575">
              <a:solidFill>
                <a:srgbClr val="FF0000"/>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62"/>
            <p:cNvSpPr>
              <a:spLocks noChangeShapeType="1"/>
            </p:cNvSpPr>
            <p:nvPr/>
          </p:nvSpPr>
          <p:spPr bwMode="auto">
            <a:xfrm flipV="1">
              <a:off x="6979096" y="2611760"/>
              <a:ext cx="152400" cy="152400"/>
            </a:xfrm>
            <a:prstGeom prst="line">
              <a:avLst/>
            </a:prstGeom>
            <a:noFill/>
            <a:ln w="381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6" name="组合 15"/>
            <p:cNvGrpSpPr/>
            <p:nvPr/>
          </p:nvGrpSpPr>
          <p:grpSpPr>
            <a:xfrm>
              <a:off x="7588696" y="1772816"/>
              <a:ext cx="1447800" cy="1242169"/>
              <a:chOff x="7162800" y="1675656"/>
              <a:chExt cx="1447800" cy="1242169"/>
            </a:xfrm>
          </p:grpSpPr>
          <p:sp>
            <p:nvSpPr>
              <p:cNvPr id="18" name="Text Box 6"/>
              <p:cNvSpPr txBox="1">
                <a:spLocks noChangeArrowheads="1"/>
              </p:cNvSpPr>
              <p:nvPr/>
            </p:nvSpPr>
            <p:spPr bwMode="auto">
              <a:xfrm>
                <a:off x="8077200" y="2057400"/>
                <a:ext cx="533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t">
                  <a:spcBef>
                    <a:spcPct val="50000"/>
                  </a:spcBef>
                </a:pPr>
                <a:r>
                  <a:rPr lang="en-US" altLang="zh-CN" sz="2400" b="1" i="1" dirty="0">
                    <a:solidFill>
                      <a:srgbClr val="990099"/>
                    </a:solidFill>
                    <a:latin typeface="Times New Roman" pitchFamily="18" charset="0"/>
                  </a:rPr>
                  <a:t>P</a:t>
                </a:r>
              </a:p>
            </p:txBody>
          </p:sp>
          <p:grpSp>
            <p:nvGrpSpPr>
              <p:cNvPr id="19" name="组合 18"/>
              <p:cNvGrpSpPr/>
              <p:nvPr/>
            </p:nvGrpSpPr>
            <p:grpSpPr>
              <a:xfrm>
                <a:off x="7162800" y="1675656"/>
                <a:ext cx="1009600" cy="1242169"/>
                <a:chOff x="7162800" y="1675656"/>
                <a:chExt cx="1009600" cy="1242169"/>
              </a:xfrm>
            </p:grpSpPr>
            <p:sp>
              <p:nvSpPr>
                <p:cNvPr id="20" name="Line 5"/>
                <p:cNvSpPr>
                  <a:spLocks noChangeShapeType="1"/>
                </p:cNvSpPr>
                <p:nvPr/>
              </p:nvSpPr>
              <p:spPr bwMode="auto">
                <a:xfrm>
                  <a:off x="7791400" y="1675656"/>
                  <a:ext cx="381000" cy="457200"/>
                </a:xfrm>
                <a:prstGeom prst="line">
                  <a:avLst/>
                </a:prstGeom>
                <a:noFill/>
                <a:ln w="28575">
                  <a:solidFill>
                    <a:srgbClr val="000000"/>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34"/>
                <p:cNvSpPr>
                  <a:spLocks noChangeShapeType="1"/>
                </p:cNvSpPr>
                <p:nvPr/>
              </p:nvSpPr>
              <p:spPr bwMode="auto">
                <a:xfrm flipV="1">
                  <a:off x="7524328" y="1905000"/>
                  <a:ext cx="457200" cy="659904"/>
                </a:xfrm>
                <a:prstGeom prst="line">
                  <a:avLst/>
                </a:prstGeom>
                <a:noFill/>
                <a:ln w="28575">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59"/>
                <p:cNvSpPr>
                  <a:spLocks noChangeShapeType="1"/>
                </p:cNvSpPr>
                <p:nvPr/>
              </p:nvSpPr>
              <p:spPr bwMode="auto">
                <a:xfrm flipV="1">
                  <a:off x="7162800" y="1905000"/>
                  <a:ext cx="818728" cy="228600"/>
                </a:xfrm>
                <a:prstGeom prst="line">
                  <a:avLst/>
                </a:prstGeom>
                <a:noFill/>
                <a:ln w="28575">
                  <a:solidFill>
                    <a:srgbClr val="FF0000"/>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Oval 63"/>
                <p:cNvSpPr>
                  <a:spLocks noChangeArrowheads="1"/>
                </p:cNvSpPr>
                <p:nvPr/>
              </p:nvSpPr>
              <p:spPr bwMode="auto">
                <a:xfrm rot="19380629">
                  <a:off x="7245350" y="1851025"/>
                  <a:ext cx="228600" cy="1066800"/>
                </a:xfrm>
                <a:prstGeom prst="ellipse">
                  <a:avLst/>
                </a:prstGeom>
                <a:solidFill>
                  <a:srgbClr val="00FFCC">
                    <a:alpha val="50000"/>
                  </a:srgb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aphicFrame>
          <p:nvGraphicFramePr>
            <p:cNvPr id="17" name="对象 16"/>
            <p:cNvGraphicFramePr>
              <a:graphicFrameLocks noChangeAspect="1"/>
            </p:cNvGraphicFramePr>
            <p:nvPr>
              <p:extLst>
                <p:ext uri="{D42A27DB-BD31-4B8C-83A1-F6EECF244321}">
                  <p14:modId xmlns:p14="http://schemas.microsoft.com/office/powerpoint/2010/main" val="1804995002"/>
                </p:ext>
              </p:extLst>
            </p:nvPr>
          </p:nvGraphicFramePr>
          <p:xfrm>
            <a:off x="4644008" y="4514725"/>
            <a:ext cx="471051" cy="652224"/>
          </p:xfrm>
          <a:graphic>
            <a:graphicData uri="http://schemas.openxmlformats.org/presentationml/2006/ole">
              <mc:AlternateContent xmlns:mc="http://schemas.openxmlformats.org/markup-compatibility/2006">
                <mc:Choice xmlns:v="urn:schemas-microsoft-com:vml" Requires="v">
                  <p:oleObj spid="_x0000_s441375" name="Equation" r:id="rId13" imgW="164880" imgH="228600" progId="Equation.DSMT4">
                    <p:embed/>
                  </p:oleObj>
                </mc:Choice>
                <mc:Fallback>
                  <p:oleObj name="Equation" r:id="rId13" imgW="164880" imgH="228600" progId="Equation.DSMT4">
                    <p:embed/>
                    <p:pic>
                      <p:nvPicPr>
                        <p:cNvPr id="0" name=""/>
                        <p:cNvPicPr/>
                        <p:nvPr/>
                      </p:nvPicPr>
                      <p:blipFill>
                        <a:blip r:embed="rId14"/>
                        <a:stretch>
                          <a:fillRect/>
                        </a:stretch>
                      </p:blipFill>
                      <p:spPr>
                        <a:xfrm>
                          <a:off x="4644008" y="4514725"/>
                          <a:ext cx="471051" cy="652224"/>
                        </a:xfrm>
                        <a:prstGeom prst="rect">
                          <a:avLst/>
                        </a:prstGeom>
                      </p:spPr>
                    </p:pic>
                  </p:oleObj>
                </mc:Fallback>
              </mc:AlternateContent>
            </a:graphicData>
          </a:graphic>
        </p:graphicFrame>
      </p:grpSp>
    </p:spTree>
    <p:extLst>
      <p:ext uri="{BB962C8B-B14F-4D97-AF65-F5344CB8AC3E}">
        <p14:creationId xmlns:p14="http://schemas.microsoft.com/office/powerpoint/2010/main" val="12563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2008" y="183182"/>
            <a:ext cx="8460432" cy="4613277"/>
            <a:chOff x="48" y="50"/>
            <a:chExt cx="5616" cy="2906"/>
          </a:xfrm>
        </p:grpSpPr>
        <p:sp>
          <p:nvSpPr>
            <p:cNvPr id="37925" name="Text Box 3"/>
            <p:cNvSpPr txBox="1">
              <a:spLocks noChangeArrowheads="1"/>
            </p:cNvSpPr>
            <p:nvPr/>
          </p:nvSpPr>
          <p:spPr bwMode="auto">
            <a:xfrm>
              <a:off x="144" y="50"/>
              <a:ext cx="5520" cy="1609"/>
            </a:xfrm>
            <a:prstGeom prst="rect">
              <a:avLst/>
            </a:prstGeom>
            <a:noFill/>
            <a:ln w="9525">
              <a:noFill/>
              <a:miter lim="800000"/>
              <a:headEnd/>
              <a:tailEnd/>
            </a:ln>
          </p:spPr>
          <p:txBody>
            <a:bodyPr>
              <a:spAutoFit/>
            </a:bodyPr>
            <a:lstStyle/>
            <a:p>
              <a:pPr algn="just"/>
              <a:r>
                <a:rPr lang="en-US" altLang="zh-CN" sz="3200" dirty="0">
                  <a:solidFill>
                    <a:srgbClr val="0000FF"/>
                  </a:solidFill>
                  <a:latin typeface="Century Schoolbook" pitchFamily="18" charset="0"/>
                </a:rPr>
                <a:t>9. </a:t>
              </a:r>
              <a:r>
                <a:rPr lang="zh-CN" altLang="en-US" sz="3200" dirty="0">
                  <a:latin typeface="Century Schoolbook" pitchFamily="18" charset="0"/>
                </a:rPr>
                <a:t>用劈尖干涉法检验工件表面缺陷，波长为 </a:t>
              </a:r>
              <a:r>
                <a:rPr lang="zh-CN" altLang="en-US" sz="3200" b="0" i="1" dirty="0">
                  <a:latin typeface="Century Schoolbook" pitchFamily="18" charset="0"/>
                  <a:sym typeface="Symbol" pitchFamily="18" charset="2"/>
                </a:rPr>
                <a:t> </a:t>
              </a:r>
              <a:r>
                <a:rPr lang="zh-CN" altLang="en-US" sz="3200" dirty="0">
                  <a:latin typeface="Century Schoolbook" pitchFamily="18" charset="0"/>
                </a:rPr>
                <a:t>的单色平行光垂直照射</a:t>
              </a:r>
              <a:r>
                <a:rPr lang="en-US" altLang="zh-CN" sz="3200" dirty="0">
                  <a:latin typeface="Century Schoolbook" pitchFamily="18" charset="0"/>
                </a:rPr>
                <a:t>, </a:t>
              </a:r>
              <a:r>
                <a:rPr lang="zh-CN" altLang="en-US" sz="3200" dirty="0">
                  <a:latin typeface="Century Schoolbook" pitchFamily="18" charset="0"/>
                </a:rPr>
                <a:t>观察到每一条纹弯曲部分的顶点恰好与其左边条纹的直线部分的连线相切，则工件表面与条纹弯曲处对应的部分：</a:t>
              </a:r>
            </a:p>
          </p:txBody>
        </p:sp>
        <p:sp>
          <p:nvSpPr>
            <p:cNvPr id="37926" name="Text Box 4"/>
            <p:cNvSpPr txBox="1">
              <a:spLocks noChangeArrowheads="1"/>
            </p:cNvSpPr>
            <p:nvPr/>
          </p:nvSpPr>
          <p:spPr bwMode="auto">
            <a:xfrm>
              <a:off x="48" y="1657"/>
              <a:ext cx="3792" cy="1299"/>
            </a:xfrm>
            <a:prstGeom prst="rect">
              <a:avLst/>
            </a:prstGeom>
            <a:noFill/>
            <a:ln w="9525">
              <a:noFill/>
              <a:miter lim="800000"/>
              <a:headEnd/>
              <a:tailEnd/>
            </a:ln>
          </p:spPr>
          <p:txBody>
            <a:bodyPr>
              <a:spAutoFit/>
            </a:bodyPr>
            <a:lstStyle/>
            <a:p>
              <a:pPr algn="just"/>
              <a:r>
                <a:rPr lang="zh-CN" altLang="en-US" sz="3200" dirty="0">
                  <a:latin typeface="Century Schoolbook" pitchFamily="18" charset="0"/>
                </a:rPr>
                <a:t>（</a:t>
              </a:r>
              <a:r>
                <a:rPr lang="en-US" altLang="zh-CN" sz="3200" b="0" dirty="0">
                  <a:latin typeface="Century Schoolbook" pitchFamily="18" charset="0"/>
                </a:rPr>
                <a:t>A</a:t>
              </a:r>
              <a:r>
                <a:rPr lang="zh-CN" altLang="en-US" sz="3200" dirty="0">
                  <a:latin typeface="Century Schoolbook" pitchFamily="18" charset="0"/>
                </a:rPr>
                <a:t>）凸起，且高度为 </a:t>
              </a:r>
              <a:r>
                <a:rPr lang="zh-CN" altLang="en-US" sz="3200" b="0" i="1" dirty="0">
                  <a:latin typeface="Century Schoolbook" pitchFamily="18" charset="0"/>
                  <a:sym typeface="Symbol" pitchFamily="18" charset="2"/>
                </a:rPr>
                <a:t></a:t>
              </a:r>
              <a:r>
                <a:rPr lang="zh-CN" altLang="en-US" sz="3200" dirty="0">
                  <a:latin typeface="Century Schoolbook" pitchFamily="18" charset="0"/>
                </a:rPr>
                <a:t> </a:t>
              </a:r>
              <a:r>
                <a:rPr lang="en-US" altLang="zh-CN" sz="3200" dirty="0">
                  <a:latin typeface="Century Schoolbook" pitchFamily="18" charset="0"/>
                </a:rPr>
                <a:t>/</a:t>
              </a:r>
              <a:r>
                <a:rPr lang="en-US" altLang="zh-CN" sz="3200" b="0" dirty="0">
                  <a:latin typeface="Century Schoolbook" pitchFamily="18" charset="0"/>
                </a:rPr>
                <a:t>4</a:t>
              </a:r>
              <a:r>
                <a:rPr lang="zh-CN" altLang="en-US" sz="3200" dirty="0">
                  <a:latin typeface="Century Schoolbook" pitchFamily="18" charset="0"/>
                </a:rPr>
                <a:t>；</a:t>
              </a:r>
            </a:p>
            <a:p>
              <a:pPr algn="just"/>
              <a:r>
                <a:rPr lang="zh-CN" altLang="en-US" sz="3200" dirty="0">
                  <a:latin typeface="Century Schoolbook" pitchFamily="18" charset="0"/>
                </a:rPr>
                <a:t>（</a:t>
              </a:r>
              <a:r>
                <a:rPr lang="en-US" altLang="zh-CN" sz="3200" b="0" dirty="0">
                  <a:latin typeface="Century Schoolbook" pitchFamily="18" charset="0"/>
                </a:rPr>
                <a:t>B</a:t>
              </a:r>
              <a:r>
                <a:rPr lang="zh-CN" altLang="en-US" sz="3200" dirty="0">
                  <a:latin typeface="Century Schoolbook" pitchFamily="18" charset="0"/>
                </a:rPr>
                <a:t>）凸起，且高度为 </a:t>
              </a:r>
              <a:r>
                <a:rPr lang="zh-CN" altLang="en-US" sz="3200" b="0" i="1" dirty="0">
                  <a:latin typeface="Century Schoolbook" pitchFamily="18" charset="0"/>
                  <a:sym typeface="Symbol" pitchFamily="18" charset="2"/>
                </a:rPr>
                <a:t></a:t>
              </a:r>
              <a:r>
                <a:rPr lang="zh-CN" altLang="en-US" sz="3200" dirty="0">
                  <a:latin typeface="Century Schoolbook" pitchFamily="18" charset="0"/>
                </a:rPr>
                <a:t> </a:t>
              </a:r>
              <a:r>
                <a:rPr lang="en-US" altLang="zh-CN" sz="3200" dirty="0">
                  <a:latin typeface="Century Schoolbook" pitchFamily="18" charset="0"/>
                </a:rPr>
                <a:t>/</a:t>
              </a:r>
              <a:r>
                <a:rPr lang="en-US" altLang="zh-CN" sz="3200" b="0" dirty="0">
                  <a:latin typeface="Century Schoolbook" pitchFamily="18" charset="0"/>
                </a:rPr>
                <a:t>2</a:t>
              </a:r>
              <a:r>
                <a:rPr lang="zh-CN" altLang="en-US" sz="3200" dirty="0">
                  <a:latin typeface="Century Schoolbook" pitchFamily="18" charset="0"/>
                </a:rPr>
                <a:t>；</a:t>
              </a:r>
            </a:p>
            <a:p>
              <a:pPr algn="just"/>
              <a:r>
                <a:rPr lang="zh-CN" altLang="en-US" sz="3200" dirty="0">
                  <a:latin typeface="Century Schoolbook" pitchFamily="18" charset="0"/>
                </a:rPr>
                <a:t>（</a:t>
              </a:r>
              <a:r>
                <a:rPr lang="en-US" altLang="zh-CN" sz="3200" b="0" dirty="0">
                  <a:latin typeface="Century Schoolbook" pitchFamily="18" charset="0"/>
                </a:rPr>
                <a:t>C</a:t>
              </a:r>
              <a:r>
                <a:rPr lang="zh-CN" altLang="en-US" sz="3200" dirty="0">
                  <a:latin typeface="Century Schoolbook" pitchFamily="18" charset="0"/>
                </a:rPr>
                <a:t>）凹陷，且深度为 </a:t>
              </a:r>
              <a:r>
                <a:rPr lang="zh-CN" altLang="en-US" sz="3200" b="0" i="1" dirty="0">
                  <a:latin typeface="Century Schoolbook" pitchFamily="18" charset="0"/>
                  <a:sym typeface="Symbol" pitchFamily="18" charset="2"/>
                </a:rPr>
                <a:t></a:t>
              </a:r>
              <a:r>
                <a:rPr lang="zh-CN" altLang="en-US" sz="3200" dirty="0">
                  <a:latin typeface="Century Schoolbook" pitchFamily="18" charset="0"/>
                </a:rPr>
                <a:t> </a:t>
              </a:r>
              <a:r>
                <a:rPr lang="en-US" altLang="zh-CN" sz="3200" dirty="0">
                  <a:latin typeface="Century Schoolbook" pitchFamily="18" charset="0"/>
                </a:rPr>
                <a:t>/</a:t>
              </a:r>
              <a:r>
                <a:rPr lang="en-US" altLang="zh-CN" sz="3200" b="0" dirty="0">
                  <a:latin typeface="Century Schoolbook" pitchFamily="18" charset="0"/>
                </a:rPr>
                <a:t>2</a:t>
              </a:r>
              <a:r>
                <a:rPr lang="zh-CN" altLang="en-US" sz="3200" dirty="0">
                  <a:latin typeface="Century Schoolbook" pitchFamily="18" charset="0"/>
                </a:rPr>
                <a:t>；</a:t>
              </a:r>
            </a:p>
            <a:p>
              <a:pPr algn="just"/>
              <a:r>
                <a:rPr lang="zh-CN" altLang="en-US" sz="3200" dirty="0">
                  <a:latin typeface="Century Schoolbook" pitchFamily="18" charset="0"/>
                </a:rPr>
                <a:t>（</a:t>
              </a:r>
              <a:r>
                <a:rPr lang="en-US" altLang="zh-CN" sz="3200" b="0" dirty="0">
                  <a:latin typeface="Century Schoolbook" pitchFamily="18" charset="0"/>
                </a:rPr>
                <a:t>D</a:t>
              </a:r>
              <a:r>
                <a:rPr lang="zh-CN" altLang="en-US" sz="3200" dirty="0">
                  <a:latin typeface="Century Schoolbook" pitchFamily="18" charset="0"/>
                </a:rPr>
                <a:t>）凹陷，且深度为 </a:t>
              </a:r>
              <a:r>
                <a:rPr lang="zh-CN" altLang="en-US" sz="3200" b="0" i="1" dirty="0">
                  <a:latin typeface="Century Schoolbook" pitchFamily="18" charset="0"/>
                  <a:sym typeface="Symbol" pitchFamily="18" charset="2"/>
                </a:rPr>
                <a:t></a:t>
              </a:r>
              <a:r>
                <a:rPr lang="zh-CN" altLang="en-US" sz="3200" dirty="0">
                  <a:latin typeface="Century Schoolbook" pitchFamily="18" charset="0"/>
                </a:rPr>
                <a:t> </a:t>
              </a:r>
              <a:r>
                <a:rPr lang="en-US" altLang="zh-CN" sz="3200" dirty="0">
                  <a:latin typeface="Century Schoolbook" pitchFamily="18" charset="0"/>
                </a:rPr>
                <a:t>/</a:t>
              </a:r>
              <a:r>
                <a:rPr lang="en-US" altLang="zh-CN" sz="3200" b="0" dirty="0">
                  <a:latin typeface="Century Schoolbook" pitchFamily="18" charset="0"/>
                </a:rPr>
                <a:t>4</a:t>
              </a:r>
              <a:r>
                <a:rPr lang="zh-CN" altLang="en-US" sz="3200" dirty="0">
                  <a:latin typeface="Century Schoolbook" pitchFamily="18" charset="0"/>
                </a:rPr>
                <a:t>。</a:t>
              </a:r>
            </a:p>
          </p:txBody>
        </p:sp>
      </p:grpSp>
      <p:grpSp>
        <p:nvGrpSpPr>
          <p:cNvPr id="3" name="Group 5"/>
          <p:cNvGrpSpPr>
            <a:grpSpLocks/>
          </p:cNvGrpSpPr>
          <p:nvPr/>
        </p:nvGrpSpPr>
        <p:grpSpPr bwMode="auto">
          <a:xfrm>
            <a:off x="3971925" y="3651250"/>
            <a:ext cx="4911725" cy="2684463"/>
            <a:chOff x="1950" y="2444"/>
            <a:chExt cx="3094" cy="1691"/>
          </a:xfrm>
        </p:grpSpPr>
        <p:grpSp>
          <p:nvGrpSpPr>
            <p:cNvPr id="4" name="Group 6"/>
            <p:cNvGrpSpPr>
              <a:grpSpLocks/>
            </p:cNvGrpSpPr>
            <p:nvPr/>
          </p:nvGrpSpPr>
          <p:grpSpPr bwMode="auto">
            <a:xfrm>
              <a:off x="1950" y="2444"/>
              <a:ext cx="3051" cy="1691"/>
              <a:chOff x="1008" y="1872"/>
              <a:chExt cx="3456" cy="1960"/>
            </a:xfrm>
          </p:grpSpPr>
          <p:sp>
            <p:nvSpPr>
              <p:cNvPr id="37896" name="Rectangle 7"/>
              <p:cNvSpPr>
                <a:spLocks noChangeArrowheads="1"/>
              </p:cNvSpPr>
              <p:nvPr/>
            </p:nvSpPr>
            <p:spPr bwMode="auto">
              <a:xfrm>
                <a:off x="2016" y="3552"/>
                <a:ext cx="2304" cy="192"/>
              </a:xfrm>
              <a:prstGeom prst="rect">
                <a:avLst/>
              </a:prstGeom>
              <a:solidFill>
                <a:srgbClr val="00FFFF"/>
              </a:solidFill>
              <a:ln w="19050">
                <a:solidFill>
                  <a:schemeClr val="tx1"/>
                </a:solidFill>
                <a:miter lim="800000"/>
                <a:headEnd/>
                <a:tailEnd type="none" w="med" len="lg"/>
              </a:ln>
            </p:spPr>
            <p:txBody>
              <a:bodyPr wrap="none" lIns="90000" tIns="46800" rIns="90000" bIns="46800" anchor="ctr"/>
              <a:lstStyle/>
              <a:p>
                <a:endParaRPr lang="zh-CN" altLang="en-US"/>
              </a:p>
            </p:txBody>
          </p:sp>
          <p:sp>
            <p:nvSpPr>
              <p:cNvPr id="37897" name="Rectangle 8"/>
              <p:cNvSpPr>
                <a:spLocks noChangeArrowheads="1"/>
              </p:cNvSpPr>
              <p:nvPr/>
            </p:nvSpPr>
            <p:spPr bwMode="auto">
              <a:xfrm rot="-455751">
                <a:off x="2016" y="3264"/>
                <a:ext cx="2304" cy="144"/>
              </a:xfrm>
              <a:prstGeom prst="rect">
                <a:avLst/>
              </a:prstGeom>
              <a:solidFill>
                <a:srgbClr val="CCFFFF"/>
              </a:solidFill>
              <a:ln w="19050">
                <a:solidFill>
                  <a:schemeClr val="tx1"/>
                </a:solidFill>
                <a:miter lim="800000"/>
                <a:headEnd/>
                <a:tailEnd type="none" w="med" len="lg"/>
              </a:ln>
            </p:spPr>
            <p:txBody>
              <a:bodyPr wrap="none" lIns="90000" tIns="46800" rIns="90000" bIns="46800" anchor="ctr"/>
              <a:lstStyle/>
              <a:p>
                <a:endParaRPr lang="zh-CN" altLang="en-US"/>
              </a:p>
            </p:txBody>
          </p:sp>
          <p:sp>
            <p:nvSpPr>
              <p:cNvPr id="37898" name="Oval 9"/>
              <p:cNvSpPr>
                <a:spLocks noChangeArrowheads="1"/>
              </p:cNvSpPr>
              <p:nvPr/>
            </p:nvSpPr>
            <p:spPr bwMode="auto">
              <a:xfrm>
                <a:off x="4176" y="3264"/>
                <a:ext cx="288" cy="288"/>
              </a:xfrm>
              <a:prstGeom prst="ellipse">
                <a:avLst/>
              </a:prstGeom>
              <a:gradFill rotWithShape="0">
                <a:gsLst>
                  <a:gs pos="0">
                    <a:srgbClr val="FFFFFF"/>
                  </a:gs>
                  <a:gs pos="100000">
                    <a:srgbClr val="767676"/>
                  </a:gs>
                </a:gsLst>
                <a:path path="shape">
                  <a:fillToRect l="50000" t="50000" r="50000" b="50000"/>
                </a:path>
              </a:gradFill>
              <a:ln w="19050">
                <a:solidFill>
                  <a:schemeClr val="tx1"/>
                </a:solidFill>
                <a:round/>
                <a:headEnd/>
                <a:tailEnd type="none" w="med" len="lg"/>
              </a:ln>
            </p:spPr>
            <p:txBody>
              <a:bodyPr wrap="none" lIns="90000" tIns="46800" rIns="90000" bIns="46800" anchor="ctr"/>
              <a:lstStyle/>
              <a:p>
                <a:endParaRPr lang="zh-CN" altLang="en-US"/>
              </a:p>
            </p:txBody>
          </p:sp>
          <p:sp>
            <p:nvSpPr>
              <p:cNvPr id="37899" name="Line 10"/>
              <p:cNvSpPr>
                <a:spLocks noChangeShapeType="1"/>
              </p:cNvSpPr>
              <p:nvPr/>
            </p:nvSpPr>
            <p:spPr bwMode="auto">
              <a:xfrm>
                <a:off x="1968" y="3120"/>
                <a:ext cx="1822" cy="287"/>
              </a:xfrm>
              <a:prstGeom prst="line">
                <a:avLst/>
              </a:prstGeom>
              <a:noFill/>
              <a:ln w="19050">
                <a:solidFill>
                  <a:srgbClr val="FF0000"/>
                </a:solidFill>
                <a:round/>
                <a:headEnd/>
                <a:tailEnd type="stealth" w="med" len="lg"/>
              </a:ln>
            </p:spPr>
            <p:txBody>
              <a:bodyPr lIns="90000" tIns="46800" rIns="90000" bIns="46800"/>
              <a:lstStyle/>
              <a:p>
                <a:endParaRPr lang="zh-CN" altLang="en-US"/>
              </a:p>
            </p:txBody>
          </p:sp>
          <p:sp>
            <p:nvSpPr>
              <p:cNvPr id="37900" name="Text Box 11"/>
              <p:cNvSpPr txBox="1">
                <a:spLocks noChangeArrowheads="1"/>
              </p:cNvSpPr>
              <p:nvPr/>
            </p:nvSpPr>
            <p:spPr bwMode="auto">
              <a:xfrm>
                <a:off x="1008" y="2976"/>
                <a:ext cx="912" cy="333"/>
              </a:xfrm>
              <a:prstGeom prst="rect">
                <a:avLst/>
              </a:prstGeom>
              <a:noFill/>
              <a:ln w="19050">
                <a:noFill/>
                <a:miter lim="800000"/>
                <a:headEnd/>
                <a:tailEnd type="none" w="med" len="lg"/>
              </a:ln>
            </p:spPr>
            <p:txBody>
              <a:bodyPr lIns="90000" tIns="46800" rIns="90000" bIns="46800">
                <a:spAutoFit/>
              </a:bodyPr>
              <a:lstStyle/>
              <a:p>
                <a:pPr eaLnBrk="0" hangingPunct="0"/>
                <a:endParaRPr lang="zh-CN" altLang="zh-CN">
                  <a:latin typeface="Century Schoolbook" pitchFamily="18" charset="0"/>
                </a:endParaRPr>
              </a:p>
            </p:txBody>
          </p:sp>
          <p:sp>
            <p:nvSpPr>
              <p:cNvPr id="37901" name="Text Box 12"/>
              <p:cNvSpPr txBox="1">
                <a:spLocks noChangeArrowheads="1"/>
              </p:cNvSpPr>
              <p:nvPr/>
            </p:nvSpPr>
            <p:spPr bwMode="auto">
              <a:xfrm>
                <a:off x="3072" y="3542"/>
                <a:ext cx="494" cy="290"/>
              </a:xfrm>
              <a:prstGeom prst="rect">
                <a:avLst/>
              </a:prstGeom>
              <a:noFill/>
              <a:ln w="19050">
                <a:noFill/>
                <a:miter lim="800000"/>
                <a:headEnd/>
                <a:tailEnd type="none" w="med" len="lg"/>
              </a:ln>
            </p:spPr>
            <p:txBody>
              <a:bodyPr wrap="none" lIns="90000" tIns="46800" rIns="90000" bIns="46800">
                <a:spAutoFit/>
              </a:bodyPr>
              <a:lstStyle/>
              <a:p>
                <a:pPr eaLnBrk="0" hangingPunct="0"/>
                <a:r>
                  <a:rPr lang="zh-CN" altLang="en-US" sz="2000">
                    <a:latin typeface="Century Schoolbook" pitchFamily="18" charset="0"/>
                  </a:rPr>
                  <a:t>工件</a:t>
                </a:r>
              </a:p>
            </p:txBody>
          </p:sp>
          <p:sp>
            <p:nvSpPr>
              <p:cNvPr id="37902" name="Text Box 13"/>
              <p:cNvSpPr txBox="1">
                <a:spLocks noChangeArrowheads="1"/>
              </p:cNvSpPr>
              <p:nvPr/>
            </p:nvSpPr>
            <p:spPr bwMode="auto">
              <a:xfrm>
                <a:off x="4320" y="2881"/>
                <a:ext cx="129" cy="333"/>
              </a:xfrm>
              <a:prstGeom prst="rect">
                <a:avLst/>
              </a:prstGeom>
              <a:noFill/>
              <a:ln w="19050">
                <a:noFill/>
                <a:miter lim="800000"/>
                <a:headEnd/>
                <a:tailEnd type="none" w="med" len="lg"/>
              </a:ln>
            </p:spPr>
            <p:txBody>
              <a:bodyPr wrap="none" lIns="90000" tIns="46800" rIns="90000" bIns="46800">
                <a:spAutoFit/>
              </a:bodyPr>
              <a:lstStyle/>
              <a:p>
                <a:pPr eaLnBrk="0" hangingPunct="0"/>
                <a:endParaRPr lang="zh-CN" altLang="zh-CN">
                  <a:latin typeface="Century Schoolbook" pitchFamily="18" charset="0"/>
                </a:endParaRPr>
              </a:p>
            </p:txBody>
          </p:sp>
          <p:grpSp>
            <p:nvGrpSpPr>
              <p:cNvPr id="5" name="Group 14"/>
              <p:cNvGrpSpPr>
                <a:grpSpLocks/>
              </p:cNvGrpSpPr>
              <p:nvPr/>
            </p:nvGrpSpPr>
            <p:grpSpPr bwMode="auto">
              <a:xfrm>
                <a:off x="2514" y="1872"/>
                <a:ext cx="1296" cy="1296"/>
                <a:chOff x="2514" y="1872"/>
                <a:chExt cx="1296" cy="1296"/>
              </a:xfrm>
            </p:grpSpPr>
            <p:sp>
              <p:nvSpPr>
                <p:cNvPr id="37904" name="Oval 15"/>
                <p:cNvSpPr>
                  <a:spLocks noChangeArrowheads="1"/>
                </p:cNvSpPr>
                <p:nvPr/>
              </p:nvSpPr>
              <p:spPr bwMode="auto">
                <a:xfrm>
                  <a:off x="2514" y="1872"/>
                  <a:ext cx="1296" cy="1296"/>
                </a:xfrm>
                <a:prstGeom prst="ellipse">
                  <a:avLst/>
                </a:prstGeom>
                <a:solidFill>
                  <a:srgbClr val="CCFFCC"/>
                </a:solidFill>
                <a:ln w="19050">
                  <a:solidFill>
                    <a:srgbClr val="0000FF"/>
                  </a:solidFill>
                  <a:round/>
                  <a:headEnd/>
                  <a:tailEnd type="none" w="med" len="lg"/>
                </a:ln>
              </p:spPr>
              <p:txBody>
                <a:bodyPr wrap="none" lIns="90000" tIns="46800" rIns="90000" bIns="46800" anchor="ctr"/>
                <a:lstStyle/>
                <a:p>
                  <a:endParaRPr lang="zh-CN" altLang="en-US"/>
                </a:p>
              </p:txBody>
            </p:sp>
            <p:grpSp>
              <p:nvGrpSpPr>
                <p:cNvPr id="6" name="Group 16"/>
                <p:cNvGrpSpPr>
                  <a:grpSpLocks/>
                </p:cNvGrpSpPr>
                <p:nvPr/>
              </p:nvGrpSpPr>
              <p:grpSpPr bwMode="auto">
                <a:xfrm>
                  <a:off x="2907" y="1920"/>
                  <a:ext cx="117" cy="1224"/>
                  <a:chOff x="4128" y="0"/>
                  <a:chExt cx="288" cy="3504"/>
                </a:xfrm>
              </p:grpSpPr>
              <p:sp>
                <p:nvSpPr>
                  <p:cNvPr id="37922" name="Arc 17"/>
                  <p:cNvSpPr>
                    <a:spLocks/>
                  </p:cNvSpPr>
                  <p:nvPr/>
                </p:nvSpPr>
                <p:spPr bwMode="auto">
                  <a:xfrm rot="-10718367">
                    <a:off x="4128" y="1390"/>
                    <a:ext cx="288" cy="745"/>
                  </a:xfrm>
                  <a:custGeom>
                    <a:avLst/>
                    <a:gdLst>
                      <a:gd name="T0" fmla="*/ 0 w 23230"/>
                      <a:gd name="T1" fmla="*/ 0 h 43200"/>
                      <a:gd name="T2" fmla="*/ 0 w 23230"/>
                      <a:gd name="T3" fmla="*/ 0 h 43200"/>
                      <a:gd name="T4" fmla="*/ 0 w 23230"/>
                      <a:gd name="T5" fmla="*/ 0 h 43200"/>
                      <a:gd name="T6" fmla="*/ 0 60000 65536"/>
                      <a:gd name="T7" fmla="*/ 0 60000 65536"/>
                      <a:gd name="T8" fmla="*/ 0 60000 65536"/>
                      <a:gd name="T9" fmla="*/ 0 w 23230"/>
                      <a:gd name="T10" fmla="*/ 0 h 43200"/>
                      <a:gd name="T11" fmla="*/ 23230 w 23230"/>
                      <a:gd name="T12" fmla="*/ 43200 h 43200"/>
                    </a:gdLst>
                    <a:ahLst/>
                    <a:cxnLst>
                      <a:cxn ang="T6">
                        <a:pos x="T0" y="T1"/>
                      </a:cxn>
                      <a:cxn ang="T7">
                        <a:pos x="T2" y="T3"/>
                      </a:cxn>
                      <a:cxn ang="T8">
                        <a:pos x="T4" y="T5"/>
                      </a:cxn>
                    </a:cxnLst>
                    <a:rect l="T9" t="T10" r="T11" b="T12"/>
                    <a:pathLst>
                      <a:path w="23230" h="43200" fill="none" extrusionOk="0">
                        <a:moveTo>
                          <a:pt x="-1" y="61"/>
                        </a:moveTo>
                        <a:cubicBezTo>
                          <a:pt x="542" y="20"/>
                          <a:pt x="1086" y="-1"/>
                          <a:pt x="1630" y="0"/>
                        </a:cubicBezTo>
                        <a:cubicBezTo>
                          <a:pt x="13559" y="0"/>
                          <a:pt x="23230" y="9670"/>
                          <a:pt x="23230" y="21600"/>
                        </a:cubicBezTo>
                        <a:cubicBezTo>
                          <a:pt x="23230" y="33529"/>
                          <a:pt x="13559" y="43200"/>
                          <a:pt x="1630" y="43200"/>
                        </a:cubicBezTo>
                        <a:cubicBezTo>
                          <a:pt x="1293" y="43200"/>
                          <a:pt x="957" y="43192"/>
                          <a:pt x="620" y="43176"/>
                        </a:cubicBezTo>
                      </a:path>
                      <a:path w="23230" h="43200" stroke="0" extrusionOk="0">
                        <a:moveTo>
                          <a:pt x="-1" y="61"/>
                        </a:moveTo>
                        <a:cubicBezTo>
                          <a:pt x="542" y="20"/>
                          <a:pt x="1086" y="-1"/>
                          <a:pt x="1630" y="0"/>
                        </a:cubicBezTo>
                        <a:cubicBezTo>
                          <a:pt x="13559" y="0"/>
                          <a:pt x="23230" y="9670"/>
                          <a:pt x="23230" y="21600"/>
                        </a:cubicBezTo>
                        <a:cubicBezTo>
                          <a:pt x="23230" y="33529"/>
                          <a:pt x="13559" y="43200"/>
                          <a:pt x="1630" y="43200"/>
                        </a:cubicBezTo>
                        <a:cubicBezTo>
                          <a:pt x="1293" y="43200"/>
                          <a:pt x="957" y="43192"/>
                          <a:pt x="620" y="43176"/>
                        </a:cubicBezTo>
                        <a:lnTo>
                          <a:pt x="1630" y="21600"/>
                        </a:lnTo>
                        <a:close/>
                      </a:path>
                    </a:pathLst>
                  </a:custGeom>
                  <a:noFill/>
                  <a:ln w="19050">
                    <a:solidFill>
                      <a:srgbClr val="0000FF"/>
                    </a:solidFill>
                    <a:round/>
                    <a:headEnd/>
                    <a:tailEnd type="none" w="med" len="lg"/>
                  </a:ln>
                </p:spPr>
                <p:txBody>
                  <a:bodyPr wrap="none" anchor="ctr"/>
                  <a:lstStyle/>
                  <a:p>
                    <a:endParaRPr lang="zh-CN" altLang="en-US"/>
                  </a:p>
                </p:txBody>
              </p:sp>
              <p:sp>
                <p:nvSpPr>
                  <p:cNvPr id="37923" name="Line 18"/>
                  <p:cNvSpPr>
                    <a:spLocks noChangeShapeType="1"/>
                  </p:cNvSpPr>
                  <p:nvPr/>
                </p:nvSpPr>
                <p:spPr bwMode="auto">
                  <a:xfrm flipV="1">
                    <a:off x="4409" y="0"/>
                    <a:ext cx="0" cy="1390"/>
                  </a:xfrm>
                  <a:prstGeom prst="line">
                    <a:avLst/>
                  </a:prstGeom>
                  <a:noFill/>
                  <a:ln w="19050">
                    <a:solidFill>
                      <a:srgbClr val="0000FF"/>
                    </a:solidFill>
                    <a:round/>
                    <a:headEnd/>
                    <a:tailEnd type="none" w="med" len="lg"/>
                  </a:ln>
                </p:spPr>
                <p:txBody>
                  <a:bodyPr/>
                  <a:lstStyle/>
                  <a:p>
                    <a:endParaRPr lang="zh-CN" altLang="en-US"/>
                  </a:p>
                </p:txBody>
              </p:sp>
              <p:sp>
                <p:nvSpPr>
                  <p:cNvPr id="37924" name="Line 19"/>
                  <p:cNvSpPr>
                    <a:spLocks noChangeShapeType="1"/>
                  </p:cNvSpPr>
                  <p:nvPr/>
                </p:nvSpPr>
                <p:spPr bwMode="auto">
                  <a:xfrm>
                    <a:off x="4409" y="2147"/>
                    <a:ext cx="0" cy="1357"/>
                  </a:xfrm>
                  <a:prstGeom prst="line">
                    <a:avLst/>
                  </a:prstGeom>
                  <a:noFill/>
                  <a:ln w="19050">
                    <a:solidFill>
                      <a:srgbClr val="0000FF"/>
                    </a:solidFill>
                    <a:round/>
                    <a:headEnd/>
                    <a:tailEnd type="none" w="med" len="lg"/>
                  </a:ln>
                </p:spPr>
                <p:txBody>
                  <a:bodyPr/>
                  <a:lstStyle/>
                  <a:p>
                    <a:endParaRPr lang="zh-CN" altLang="en-US"/>
                  </a:p>
                </p:txBody>
              </p:sp>
            </p:grpSp>
            <p:grpSp>
              <p:nvGrpSpPr>
                <p:cNvPr id="7" name="Group 20"/>
                <p:cNvGrpSpPr>
                  <a:grpSpLocks/>
                </p:cNvGrpSpPr>
                <p:nvPr/>
              </p:nvGrpSpPr>
              <p:grpSpPr bwMode="auto">
                <a:xfrm>
                  <a:off x="3044" y="1910"/>
                  <a:ext cx="117" cy="1224"/>
                  <a:chOff x="4128" y="0"/>
                  <a:chExt cx="288" cy="3504"/>
                </a:xfrm>
              </p:grpSpPr>
              <p:sp>
                <p:nvSpPr>
                  <p:cNvPr id="37919" name="Arc 21"/>
                  <p:cNvSpPr>
                    <a:spLocks/>
                  </p:cNvSpPr>
                  <p:nvPr/>
                </p:nvSpPr>
                <p:spPr bwMode="auto">
                  <a:xfrm rot="-10718367">
                    <a:off x="4128" y="1390"/>
                    <a:ext cx="288" cy="745"/>
                  </a:xfrm>
                  <a:custGeom>
                    <a:avLst/>
                    <a:gdLst>
                      <a:gd name="T0" fmla="*/ 0 w 23230"/>
                      <a:gd name="T1" fmla="*/ 0 h 43200"/>
                      <a:gd name="T2" fmla="*/ 0 w 23230"/>
                      <a:gd name="T3" fmla="*/ 0 h 43200"/>
                      <a:gd name="T4" fmla="*/ 0 w 23230"/>
                      <a:gd name="T5" fmla="*/ 0 h 43200"/>
                      <a:gd name="T6" fmla="*/ 0 60000 65536"/>
                      <a:gd name="T7" fmla="*/ 0 60000 65536"/>
                      <a:gd name="T8" fmla="*/ 0 60000 65536"/>
                      <a:gd name="T9" fmla="*/ 0 w 23230"/>
                      <a:gd name="T10" fmla="*/ 0 h 43200"/>
                      <a:gd name="T11" fmla="*/ 23230 w 23230"/>
                      <a:gd name="T12" fmla="*/ 43200 h 43200"/>
                    </a:gdLst>
                    <a:ahLst/>
                    <a:cxnLst>
                      <a:cxn ang="T6">
                        <a:pos x="T0" y="T1"/>
                      </a:cxn>
                      <a:cxn ang="T7">
                        <a:pos x="T2" y="T3"/>
                      </a:cxn>
                      <a:cxn ang="T8">
                        <a:pos x="T4" y="T5"/>
                      </a:cxn>
                    </a:cxnLst>
                    <a:rect l="T9" t="T10" r="T11" b="T12"/>
                    <a:pathLst>
                      <a:path w="23230" h="43200" fill="none" extrusionOk="0">
                        <a:moveTo>
                          <a:pt x="-1" y="61"/>
                        </a:moveTo>
                        <a:cubicBezTo>
                          <a:pt x="542" y="20"/>
                          <a:pt x="1086" y="-1"/>
                          <a:pt x="1630" y="0"/>
                        </a:cubicBezTo>
                        <a:cubicBezTo>
                          <a:pt x="13559" y="0"/>
                          <a:pt x="23230" y="9670"/>
                          <a:pt x="23230" y="21600"/>
                        </a:cubicBezTo>
                        <a:cubicBezTo>
                          <a:pt x="23230" y="33529"/>
                          <a:pt x="13559" y="43200"/>
                          <a:pt x="1630" y="43200"/>
                        </a:cubicBezTo>
                        <a:cubicBezTo>
                          <a:pt x="1293" y="43200"/>
                          <a:pt x="957" y="43192"/>
                          <a:pt x="620" y="43176"/>
                        </a:cubicBezTo>
                      </a:path>
                      <a:path w="23230" h="43200" stroke="0" extrusionOk="0">
                        <a:moveTo>
                          <a:pt x="-1" y="61"/>
                        </a:moveTo>
                        <a:cubicBezTo>
                          <a:pt x="542" y="20"/>
                          <a:pt x="1086" y="-1"/>
                          <a:pt x="1630" y="0"/>
                        </a:cubicBezTo>
                        <a:cubicBezTo>
                          <a:pt x="13559" y="0"/>
                          <a:pt x="23230" y="9670"/>
                          <a:pt x="23230" y="21600"/>
                        </a:cubicBezTo>
                        <a:cubicBezTo>
                          <a:pt x="23230" y="33529"/>
                          <a:pt x="13559" y="43200"/>
                          <a:pt x="1630" y="43200"/>
                        </a:cubicBezTo>
                        <a:cubicBezTo>
                          <a:pt x="1293" y="43200"/>
                          <a:pt x="957" y="43192"/>
                          <a:pt x="620" y="43176"/>
                        </a:cubicBezTo>
                        <a:lnTo>
                          <a:pt x="1630" y="21600"/>
                        </a:lnTo>
                        <a:close/>
                      </a:path>
                    </a:pathLst>
                  </a:custGeom>
                  <a:noFill/>
                  <a:ln w="19050">
                    <a:solidFill>
                      <a:srgbClr val="0000FF"/>
                    </a:solidFill>
                    <a:round/>
                    <a:headEnd/>
                    <a:tailEnd type="none" w="med" len="lg"/>
                  </a:ln>
                </p:spPr>
                <p:txBody>
                  <a:bodyPr wrap="none" anchor="ctr"/>
                  <a:lstStyle/>
                  <a:p>
                    <a:endParaRPr lang="zh-CN" altLang="en-US"/>
                  </a:p>
                </p:txBody>
              </p:sp>
              <p:sp>
                <p:nvSpPr>
                  <p:cNvPr id="37920" name="Line 22"/>
                  <p:cNvSpPr>
                    <a:spLocks noChangeShapeType="1"/>
                  </p:cNvSpPr>
                  <p:nvPr/>
                </p:nvSpPr>
                <p:spPr bwMode="auto">
                  <a:xfrm flipV="1">
                    <a:off x="4409" y="0"/>
                    <a:ext cx="0" cy="1390"/>
                  </a:xfrm>
                  <a:prstGeom prst="line">
                    <a:avLst/>
                  </a:prstGeom>
                  <a:noFill/>
                  <a:ln w="19050">
                    <a:solidFill>
                      <a:srgbClr val="0000FF"/>
                    </a:solidFill>
                    <a:round/>
                    <a:headEnd/>
                    <a:tailEnd type="none" w="med" len="lg"/>
                  </a:ln>
                </p:spPr>
                <p:txBody>
                  <a:bodyPr/>
                  <a:lstStyle/>
                  <a:p>
                    <a:endParaRPr lang="zh-CN" altLang="en-US"/>
                  </a:p>
                </p:txBody>
              </p:sp>
              <p:sp>
                <p:nvSpPr>
                  <p:cNvPr id="37921" name="Line 23"/>
                  <p:cNvSpPr>
                    <a:spLocks noChangeShapeType="1"/>
                  </p:cNvSpPr>
                  <p:nvPr/>
                </p:nvSpPr>
                <p:spPr bwMode="auto">
                  <a:xfrm>
                    <a:off x="4409" y="2147"/>
                    <a:ext cx="0" cy="1357"/>
                  </a:xfrm>
                  <a:prstGeom prst="line">
                    <a:avLst/>
                  </a:prstGeom>
                  <a:noFill/>
                  <a:ln w="19050">
                    <a:solidFill>
                      <a:srgbClr val="0000FF"/>
                    </a:solidFill>
                    <a:round/>
                    <a:headEnd/>
                    <a:tailEnd type="none" w="med" len="lg"/>
                  </a:ln>
                </p:spPr>
                <p:txBody>
                  <a:bodyPr/>
                  <a:lstStyle/>
                  <a:p>
                    <a:endParaRPr lang="zh-CN" altLang="en-US"/>
                  </a:p>
                </p:txBody>
              </p:sp>
            </p:grpSp>
            <p:grpSp>
              <p:nvGrpSpPr>
                <p:cNvPr id="8" name="Group 24"/>
                <p:cNvGrpSpPr>
                  <a:grpSpLocks/>
                </p:cNvGrpSpPr>
                <p:nvPr/>
              </p:nvGrpSpPr>
              <p:grpSpPr bwMode="auto">
                <a:xfrm>
                  <a:off x="3195" y="1906"/>
                  <a:ext cx="117" cy="1224"/>
                  <a:chOff x="4128" y="0"/>
                  <a:chExt cx="288" cy="3504"/>
                </a:xfrm>
              </p:grpSpPr>
              <p:sp>
                <p:nvSpPr>
                  <p:cNvPr id="37916" name="Arc 25"/>
                  <p:cNvSpPr>
                    <a:spLocks/>
                  </p:cNvSpPr>
                  <p:nvPr/>
                </p:nvSpPr>
                <p:spPr bwMode="auto">
                  <a:xfrm rot="-10718367">
                    <a:off x="4128" y="1390"/>
                    <a:ext cx="288" cy="745"/>
                  </a:xfrm>
                  <a:custGeom>
                    <a:avLst/>
                    <a:gdLst>
                      <a:gd name="T0" fmla="*/ 0 w 23230"/>
                      <a:gd name="T1" fmla="*/ 0 h 43200"/>
                      <a:gd name="T2" fmla="*/ 0 w 23230"/>
                      <a:gd name="T3" fmla="*/ 0 h 43200"/>
                      <a:gd name="T4" fmla="*/ 0 w 23230"/>
                      <a:gd name="T5" fmla="*/ 0 h 43200"/>
                      <a:gd name="T6" fmla="*/ 0 60000 65536"/>
                      <a:gd name="T7" fmla="*/ 0 60000 65536"/>
                      <a:gd name="T8" fmla="*/ 0 60000 65536"/>
                      <a:gd name="T9" fmla="*/ 0 w 23230"/>
                      <a:gd name="T10" fmla="*/ 0 h 43200"/>
                      <a:gd name="T11" fmla="*/ 23230 w 23230"/>
                      <a:gd name="T12" fmla="*/ 43200 h 43200"/>
                    </a:gdLst>
                    <a:ahLst/>
                    <a:cxnLst>
                      <a:cxn ang="T6">
                        <a:pos x="T0" y="T1"/>
                      </a:cxn>
                      <a:cxn ang="T7">
                        <a:pos x="T2" y="T3"/>
                      </a:cxn>
                      <a:cxn ang="T8">
                        <a:pos x="T4" y="T5"/>
                      </a:cxn>
                    </a:cxnLst>
                    <a:rect l="T9" t="T10" r="T11" b="T12"/>
                    <a:pathLst>
                      <a:path w="23230" h="43200" fill="none" extrusionOk="0">
                        <a:moveTo>
                          <a:pt x="-1" y="61"/>
                        </a:moveTo>
                        <a:cubicBezTo>
                          <a:pt x="542" y="20"/>
                          <a:pt x="1086" y="-1"/>
                          <a:pt x="1630" y="0"/>
                        </a:cubicBezTo>
                        <a:cubicBezTo>
                          <a:pt x="13559" y="0"/>
                          <a:pt x="23230" y="9670"/>
                          <a:pt x="23230" y="21600"/>
                        </a:cubicBezTo>
                        <a:cubicBezTo>
                          <a:pt x="23230" y="33529"/>
                          <a:pt x="13559" y="43200"/>
                          <a:pt x="1630" y="43200"/>
                        </a:cubicBezTo>
                        <a:cubicBezTo>
                          <a:pt x="1293" y="43200"/>
                          <a:pt x="957" y="43192"/>
                          <a:pt x="620" y="43176"/>
                        </a:cubicBezTo>
                      </a:path>
                      <a:path w="23230" h="43200" stroke="0" extrusionOk="0">
                        <a:moveTo>
                          <a:pt x="-1" y="61"/>
                        </a:moveTo>
                        <a:cubicBezTo>
                          <a:pt x="542" y="20"/>
                          <a:pt x="1086" y="-1"/>
                          <a:pt x="1630" y="0"/>
                        </a:cubicBezTo>
                        <a:cubicBezTo>
                          <a:pt x="13559" y="0"/>
                          <a:pt x="23230" y="9670"/>
                          <a:pt x="23230" y="21600"/>
                        </a:cubicBezTo>
                        <a:cubicBezTo>
                          <a:pt x="23230" y="33529"/>
                          <a:pt x="13559" y="43200"/>
                          <a:pt x="1630" y="43200"/>
                        </a:cubicBezTo>
                        <a:cubicBezTo>
                          <a:pt x="1293" y="43200"/>
                          <a:pt x="957" y="43192"/>
                          <a:pt x="620" y="43176"/>
                        </a:cubicBezTo>
                        <a:lnTo>
                          <a:pt x="1630" y="21600"/>
                        </a:lnTo>
                        <a:close/>
                      </a:path>
                    </a:pathLst>
                  </a:custGeom>
                  <a:noFill/>
                  <a:ln w="19050">
                    <a:solidFill>
                      <a:srgbClr val="0000FF"/>
                    </a:solidFill>
                    <a:round/>
                    <a:headEnd/>
                    <a:tailEnd type="none" w="med" len="lg"/>
                  </a:ln>
                </p:spPr>
                <p:txBody>
                  <a:bodyPr wrap="none" anchor="ctr"/>
                  <a:lstStyle/>
                  <a:p>
                    <a:endParaRPr lang="zh-CN" altLang="en-US"/>
                  </a:p>
                </p:txBody>
              </p:sp>
              <p:sp>
                <p:nvSpPr>
                  <p:cNvPr id="37917" name="Line 26"/>
                  <p:cNvSpPr>
                    <a:spLocks noChangeShapeType="1"/>
                  </p:cNvSpPr>
                  <p:nvPr/>
                </p:nvSpPr>
                <p:spPr bwMode="auto">
                  <a:xfrm flipV="1">
                    <a:off x="4409" y="0"/>
                    <a:ext cx="0" cy="1390"/>
                  </a:xfrm>
                  <a:prstGeom prst="line">
                    <a:avLst/>
                  </a:prstGeom>
                  <a:noFill/>
                  <a:ln w="19050">
                    <a:solidFill>
                      <a:srgbClr val="0000FF"/>
                    </a:solidFill>
                    <a:round/>
                    <a:headEnd/>
                    <a:tailEnd type="none" w="med" len="lg"/>
                  </a:ln>
                </p:spPr>
                <p:txBody>
                  <a:bodyPr/>
                  <a:lstStyle/>
                  <a:p>
                    <a:endParaRPr lang="zh-CN" altLang="en-US"/>
                  </a:p>
                </p:txBody>
              </p:sp>
              <p:sp>
                <p:nvSpPr>
                  <p:cNvPr id="37918" name="Line 27"/>
                  <p:cNvSpPr>
                    <a:spLocks noChangeShapeType="1"/>
                  </p:cNvSpPr>
                  <p:nvPr/>
                </p:nvSpPr>
                <p:spPr bwMode="auto">
                  <a:xfrm>
                    <a:off x="4409" y="2147"/>
                    <a:ext cx="0" cy="1357"/>
                  </a:xfrm>
                  <a:prstGeom prst="line">
                    <a:avLst/>
                  </a:prstGeom>
                  <a:noFill/>
                  <a:ln w="19050">
                    <a:solidFill>
                      <a:srgbClr val="0000FF"/>
                    </a:solidFill>
                    <a:round/>
                    <a:headEnd/>
                    <a:tailEnd type="none" w="med" len="lg"/>
                  </a:ln>
                </p:spPr>
                <p:txBody>
                  <a:bodyPr/>
                  <a:lstStyle/>
                  <a:p>
                    <a:endParaRPr lang="zh-CN" altLang="en-US"/>
                  </a:p>
                </p:txBody>
              </p:sp>
            </p:grpSp>
            <p:grpSp>
              <p:nvGrpSpPr>
                <p:cNvPr id="9" name="Group 28"/>
                <p:cNvGrpSpPr>
                  <a:grpSpLocks/>
                </p:cNvGrpSpPr>
                <p:nvPr/>
              </p:nvGrpSpPr>
              <p:grpSpPr bwMode="auto">
                <a:xfrm>
                  <a:off x="3332" y="1920"/>
                  <a:ext cx="124" cy="1200"/>
                  <a:chOff x="4128" y="0"/>
                  <a:chExt cx="288" cy="3504"/>
                </a:xfrm>
              </p:grpSpPr>
              <p:sp>
                <p:nvSpPr>
                  <p:cNvPr id="37913" name="Arc 29"/>
                  <p:cNvSpPr>
                    <a:spLocks/>
                  </p:cNvSpPr>
                  <p:nvPr/>
                </p:nvSpPr>
                <p:spPr bwMode="auto">
                  <a:xfrm rot="-10718367">
                    <a:off x="4128" y="1390"/>
                    <a:ext cx="288" cy="745"/>
                  </a:xfrm>
                  <a:custGeom>
                    <a:avLst/>
                    <a:gdLst>
                      <a:gd name="T0" fmla="*/ 0 w 23230"/>
                      <a:gd name="T1" fmla="*/ 0 h 43200"/>
                      <a:gd name="T2" fmla="*/ 0 w 23230"/>
                      <a:gd name="T3" fmla="*/ 0 h 43200"/>
                      <a:gd name="T4" fmla="*/ 0 w 23230"/>
                      <a:gd name="T5" fmla="*/ 0 h 43200"/>
                      <a:gd name="T6" fmla="*/ 0 60000 65536"/>
                      <a:gd name="T7" fmla="*/ 0 60000 65536"/>
                      <a:gd name="T8" fmla="*/ 0 60000 65536"/>
                      <a:gd name="T9" fmla="*/ 0 w 23230"/>
                      <a:gd name="T10" fmla="*/ 0 h 43200"/>
                      <a:gd name="T11" fmla="*/ 23230 w 23230"/>
                      <a:gd name="T12" fmla="*/ 43200 h 43200"/>
                    </a:gdLst>
                    <a:ahLst/>
                    <a:cxnLst>
                      <a:cxn ang="T6">
                        <a:pos x="T0" y="T1"/>
                      </a:cxn>
                      <a:cxn ang="T7">
                        <a:pos x="T2" y="T3"/>
                      </a:cxn>
                      <a:cxn ang="T8">
                        <a:pos x="T4" y="T5"/>
                      </a:cxn>
                    </a:cxnLst>
                    <a:rect l="T9" t="T10" r="T11" b="T12"/>
                    <a:pathLst>
                      <a:path w="23230" h="43200" fill="none" extrusionOk="0">
                        <a:moveTo>
                          <a:pt x="-1" y="61"/>
                        </a:moveTo>
                        <a:cubicBezTo>
                          <a:pt x="542" y="20"/>
                          <a:pt x="1086" y="-1"/>
                          <a:pt x="1630" y="0"/>
                        </a:cubicBezTo>
                        <a:cubicBezTo>
                          <a:pt x="13559" y="0"/>
                          <a:pt x="23230" y="9670"/>
                          <a:pt x="23230" y="21600"/>
                        </a:cubicBezTo>
                        <a:cubicBezTo>
                          <a:pt x="23230" y="33529"/>
                          <a:pt x="13559" y="43200"/>
                          <a:pt x="1630" y="43200"/>
                        </a:cubicBezTo>
                        <a:cubicBezTo>
                          <a:pt x="1293" y="43200"/>
                          <a:pt x="957" y="43192"/>
                          <a:pt x="620" y="43176"/>
                        </a:cubicBezTo>
                      </a:path>
                      <a:path w="23230" h="43200" stroke="0" extrusionOk="0">
                        <a:moveTo>
                          <a:pt x="-1" y="61"/>
                        </a:moveTo>
                        <a:cubicBezTo>
                          <a:pt x="542" y="20"/>
                          <a:pt x="1086" y="-1"/>
                          <a:pt x="1630" y="0"/>
                        </a:cubicBezTo>
                        <a:cubicBezTo>
                          <a:pt x="13559" y="0"/>
                          <a:pt x="23230" y="9670"/>
                          <a:pt x="23230" y="21600"/>
                        </a:cubicBezTo>
                        <a:cubicBezTo>
                          <a:pt x="23230" y="33529"/>
                          <a:pt x="13559" y="43200"/>
                          <a:pt x="1630" y="43200"/>
                        </a:cubicBezTo>
                        <a:cubicBezTo>
                          <a:pt x="1293" y="43200"/>
                          <a:pt x="957" y="43192"/>
                          <a:pt x="620" y="43176"/>
                        </a:cubicBezTo>
                        <a:lnTo>
                          <a:pt x="1630" y="21600"/>
                        </a:lnTo>
                        <a:close/>
                      </a:path>
                    </a:pathLst>
                  </a:custGeom>
                  <a:noFill/>
                  <a:ln w="19050">
                    <a:solidFill>
                      <a:srgbClr val="0000FF"/>
                    </a:solidFill>
                    <a:round/>
                    <a:headEnd/>
                    <a:tailEnd type="none" w="med" len="lg"/>
                  </a:ln>
                </p:spPr>
                <p:txBody>
                  <a:bodyPr wrap="none" anchor="ctr"/>
                  <a:lstStyle/>
                  <a:p>
                    <a:endParaRPr lang="zh-CN" altLang="en-US"/>
                  </a:p>
                </p:txBody>
              </p:sp>
              <p:sp>
                <p:nvSpPr>
                  <p:cNvPr id="37914" name="Line 30"/>
                  <p:cNvSpPr>
                    <a:spLocks noChangeShapeType="1"/>
                  </p:cNvSpPr>
                  <p:nvPr/>
                </p:nvSpPr>
                <p:spPr bwMode="auto">
                  <a:xfrm flipV="1">
                    <a:off x="4409" y="0"/>
                    <a:ext cx="0" cy="1390"/>
                  </a:xfrm>
                  <a:prstGeom prst="line">
                    <a:avLst/>
                  </a:prstGeom>
                  <a:noFill/>
                  <a:ln w="19050">
                    <a:solidFill>
                      <a:srgbClr val="0000FF"/>
                    </a:solidFill>
                    <a:round/>
                    <a:headEnd/>
                    <a:tailEnd type="none" w="med" len="lg"/>
                  </a:ln>
                </p:spPr>
                <p:txBody>
                  <a:bodyPr/>
                  <a:lstStyle/>
                  <a:p>
                    <a:endParaRPr lang="zh-CN" altLang="en-US"/>
                  </a:p>
                </p:txBody>
              </p:sp>
              <p:sp>
                <p:nvSpPr>
                  <p:cNvPr id="37915" name="Line 31"/>
                  <p:cNvSpPr>
                    <a:spLocks noChangeShapeType="1"/>
                  </p:cNvSpPr>
                  <p:nvPr/>
                </p:nvSpPr>
                <p:spPr bwMode="auto">
                  <a:xfrm>
                    <a:off x="4409" y="2147"/>
                    <a:ext cx="0" cy="1357"/>
                  </a:xfrm>
                  <a:prstGeom prst="line">
                    <a:avLst/>
                  </a:prstGeom>
                  <a:noFill/>
                  <a:ln w="19050">
                    <a:solidFill>
                      <a:srgbClr val="0000FF"/>
                    </a:solidFill>
                    <a:round/>
                    <a:headEnd/>
                    <a:tailEnd type="none" w="med" len="lg"/>
                  </a:ln>
                </p:spPr>
                <p:txBody>
                  <a:bodyPr/>
                  <a:lstStyle/>
                  <a:p>
                    <a:endParaRPr lang="zh-CN" altLang="en-US"/>
                  </a:p>
                </p:txBody>
              </p:sp>
            </p:grpSp>
            <p:grpSp>
              <p:nvGrpSpPr>
                <p:cNvPr id="10" name="Group 32"/>
                <p:cNvGrpSpPr>
                  <a:grpSpLocks/>
                </p:cNvGrpSpPr>
                <p:nvPr/>
              </p:nvGrpSpPr>
              <p:grpSpPr bwMode="auto">
                <a:xfrm>
                  <a:off x="2784" y="1968"/>
                  <a:ext cx="96" cy="1152"/>
                  <a:chOff x="4128" y="0"/>
                  <a:chExt cx="288" cy="3504"/>
                </a:xfrm>
              </p:grpSpPr>
              <p:sp>
                <p:nvSpPr>
                  <p:cNvPr id="37910" name="Arc 33"/>
                  <p:cNvSpPr>
                    <a:spLocks/>
                  </p:cNvSpPr>
                  <p:nvPr/>
                </p:nvSpPr>
                <p:spPr bwMode="auto">
                  <a:xfrm rot="-10718367">
                    <a:off x="4128" y="1390"/>
                    <a:ext cx="288" cy="745"/>
                  </a:xfrm>
                  <a:custGeom>
                    <a:avLst/>
                    <a:gdLst>
                      <a:gd name="T0" fmla="*/ 0 w 23230"/>
                      <a:gd name="T1" fmla="*/ 0 h 43200"/>
                      <a:gd name="T2" fmla="*/ 0 w 23230"/>
                      <a:gd name="T3" fmla="*/ 0 h 43200"/>
                      <a:gd name="T4" fmla="*/ 0 w 23230"/>
                      <a:gd name="T5" fmla="*/ 0 h 43200"/>
                      <a:gd name="T6" fmla="*/ 0 60000 65536"/>
                      <a:gd name="T7" fmla="*/ 0 60000 65536"/>
                      <a:gd name="T8" fmla="*/ 0 60000 65536"/>
                      <a:gd name="T9" fmla="*/ 0 w 23230"/>
                      <a:gd name="T10" fmla="*/ 0 h 43200"/>
                      <a:gd name="T11" fmla="*/ 23230 w 23230"/>
                      <a:gd name="T12" fmla="*/ 43200 h 43200"/>
                    </a:gdLst>
                    <a:ahLst/>
                    <a:cxnLst>
                      <a:cxn ang="T6">
                        <a:pos x="T0" y="T1"/>
                      </a:cxn>
                      <a:cxn ang="T7">
                        <a:pos x="T2" y="T3"/>
                      </a:cxn>
                      <a:cxn ang="T8">
                        <a:pos x="T4" y="T5"/>
                      </a:cxn>
                    </a:cxnLst>
                    <a:rect l="T9" t="T10" r="T11" b="T12"/>
                    <a:pathLst>
                      <a:path w="23230" h="43200" fill="none" extrusionOk="0">
                        <a:moveTo>
                          <a:pt x="-1" y="61"/>
                        </a:moveTo>
                        <a:cubicBezTo>
                          <a:pt x="542" y="20"/>
                          <a:pt x="1086" y="-1"/>
                          <a:pt x="1630" y="0"/>
                        </a:cubicBezTo>
                        <a:cubicBezTo>
                          <a:pt x="13559" y="0"/>
                          <a:pt x="23230" y="9670"/>
                          <a:pt x="23230" y="21600"/>
                        </a:cubicBezTo>
                        <a:cubicBezTo>
                          <a:pt x="23230" y="33529"/>
                          <a:pt x="13559" y="43200"/>
                          <a:pt x="1630" y="43200"/>
                        </a:cubicBezTo>
                        <a:cubicBezTo>
                          <a:pt x="1293" y="43200"/>
                          <a:pt x="957" y="43192"/>
                          <a:pt x="620" y="43176"/>
                        </a:cubicBezTo>
                      </a:path>
                      <a:path w="23230" h="43200" stroke="0" extrusionOk="0">
                        <a:moveTo>
                          <a:pt x="-1" y="61"/>
                        </a:moveTo>
                        <a:cubicBezTo>
                          <a:pt x="542" y="20"/>
                          <a:pt x="1086" y="-1"/>
                          <a:pt x="1630" y="0"/>
                        </a:cubicBezTo>
                        <a:cubicBezTo>
                          <a:pt x="13559" y="0"/>
                          <a:pt x="23230" y="9670"/>
                          <a:pt x="23230" y="21600"/>
                        </a:cubicBezTo>
                        <a:cubicBezTo>
                          <a:pt x="23230" y="33529"/>
                          <a:pt x="13559" y="43200"/>
                          <a:pt x="1630" y="43200"/>
                        </a:cubicBezTo>
                        <a:cubicBezTo>
                          <a:pt x="1293" y="43200"/>
                          <a:pt x="957" y="43192"/>
                          <a:pt x="620" y="43176"/>
                        </a:cubicBezTo>
                        <a:lnTo>
                          <a:pt x="1630" y="21600"/>
                        </a:lnTo>
                        <a:close/>
                      </a:path>
                    </a:pathLst>
                  </a:custGeom>
                  <a:noFill/>
                  <a:ln w="19050">
                    <a:solidFill>
                      <a:srgbClr val="0000FF"/>
                    </a:solidFill>
                    <a:round/>
                    <a:headEnd/>
                    <a:tailEnd type="none" w="med" len="lg"/>
                  </a:ln>
                </p:spPr>
                <p:txBody>
                  <a:bodyPr wrap="none" anchor="ctr"/>
                  <a:lstStyle/>
                  <a:p>
                    <a:endParaRPr lang="zh-CN" altLang="en-US"/>
                  </a:p>
                </p:txBody>
              </p:sp>
              <p:sp>
                <p:nvSpPr>
                  <p:cNvPr id="37911" name="Line 34"/>
                  <p:cNvSpPr>
                    <a:spLocks noChangeShapeType="1"/>
                  </p:cNvSpPr>
                  <p:nvPr/>
                </p:nvSpPr>
                <p:spPr bwMode="auto">
                  <a:xfrm flipV="1">
                    <a:off x="4409" y="0"/>
                    <a:ext cx="0" cy="1390"/>
                  </a:xfrm>
                  <a:prstGeom prst="line">
                    <a:avLst/>
                  </a:prstGeom>
                  <a:noFill/>
                  <a:ln w="19050">
                    <a:solidFill>
                      <a:srgbClr val="0000FF"/>
                    </a:solidFill>
                    <a:round/>
                    <a:headEnd/>
                    <a:tailEnd type="none" w="med" len="lg"/>
                  </a:ln>
                </p:spPr>
                <p:txBody>
                  <a:bodyPr/>
                  <a:lstStyle/>
                  <a:p>
                    <a:endParaRPr lang="zh-CN" altLang="en-US"/>
                  </a:p>
                </p:txBody>
              </p:sp>
              <p:sp>
                <p:nvSpPr>
                  <p:cNvPr id="37912" name="Line 35"/>
                  <p:cNvSpPr>
                    <a:spLocks noChangeShapeType="1"/>
                  </p:cNvSpPr>
                  <p:nvPr/>
                </p:nvSpPr>
                <p:spPr bwMode="auto">
                  <a:xfrm>
                    <a:off x="4409" y="2147"/>
                    <a:ext cx="0" cy="1357"/>
                  </a:xfrm>
                  <a:prstGeom prst="line">
                    <a:avLst/>
                  </a:prstGeom>
                  <a:noFill/>
                  <a:ln w="19050">
                    <a:solidFill>
                      <a:srgbClr val="0000FF"/>
                    </a:solidFill>
                    <a:round/>
                    <a:headEnd/>
                    <a:tailEnd type="none" w="med" len="lg"/>
                  </a:ln>
                </p:spPr>
                <p:txBody>
                  <a:bodyPr/>
                  <a:lstStyle/>
                  <a:p>
                    <a:endParaRPr lang="zh-CN" altLang="en-US"/>
                  </a:p>
                </p:txBody>
              </p:sp>
            </p:grpSp>
          </p:grpSp>
        </p:grpSp>
        <p:sp>
          <p:nvSpPr>
            <p:cNvPr id="37894" name="Rectangle 36"/>
            <p:cNvSpPr>
              <a:spLocks noChangeArrowheads="1"/>
            </p:cNvSpPr>
            <p:nvPr/>
          </p:nvSpPr>
          <p:spPr bwMode="auto">
            <a:xfrm>
              <a:off x="4284" y="3279"/>
              <a:ext cx="760" cy="250"/>
            </a:xfrm>
            <a:prstGeom prst="rect">
              <a:avLst/>
            </a:prstGeom>
            <a:noFill/>
            <a:ln w="9525">
              <a:noFill/>
              <a:miter lim="800000"/>
              <a:headEnd/>
              <a:tailEnd/>
            </a:ln>
          </p:spPr>
          <p:txBody>
            <a:bodyPr wrap="none">
              <a:spAutoFit/>
            </a:bodyPr>
            <a:lstStyle/>
            <a:p>
              <a:pPr eaLnBrk="0" hangingPunct="0"/>
              <a:r>
                <a:rPr lang="zh-CN" altLang="en-US" sz="2000"/>
                <a:t>平面玻璃</a:t>
              </a:r>
            </a:p>
          </p:txBody>
        </p:sp>
        <p:sp>
          <p:nvSpPr>
            <p:cNvPr id="37895" name="Rectangle 37"/>
            <p:cNvSpPr>
              <a:spLocks noChangeArrowheads="1"/>
            </p:cNvSpPr>
            <p:nvPr/>
          </p:nvSpPr>
          <p:spPr bwMode="auto">
            <a:xfrm>
              <a:off x="2148" y="3351"/>
              <a:ext cx="760" cy="250"/>
            </a:xfrm>
            <a:prstGeom prst="rect">
              <a:avLst/>
            </a:prstGeom>
            <a:noFill/>
            <a:ln w="9525">
              <a:noFill/>
              <a:miter lim="800000"/>
              <a:headEnd/>
              <a:tailEnd/>
            </a:ln>
          </p:spPr>
          <p:txBody>
            <a:bodyPr wrap="none">
              <a:spAutoFit/>
            </a:bodyPr>
            <a:lstStyle/>
            <a:p>
              <a:pPr eaLnBrk="0" hangingPunct="0"/>
              <a:r>
                <a:rPr lang="zh-CN" altLang="en-US" sz="2000"/>
                <a:t>空气劈尖</a:t>
              </a:r>
            </a:p>
          </p:txBody>
        </p:sp>
      </p:grpSp>
    </p:spTree>
    <p:extLst>
      <p:ext uri="{BB962C8B-B14F-4D97-AF65-F5344CB8AC3E}">
        <p14:creationId xmlns:p14="http://schemas.microsoft.com/office/powerpoint/2010/main" val="1541029034"/>
      </p:ext>
    </p:extLst>
  </p:cSld>
  <p:clrMapOvr>
    <a:masterClrMapping/>
  </p:clrMapOvr>
</p:sld>
</file>

<file path=ppt/theme/theme1.xml><?xml version="1.0" encoding="utf-8"?>
<a:theme xmlns:a="http://schemas.openxmlformats.org/drawingml/2006/main" name="CDESIGNA">
  <a:themeElements>
    <a:clrScheme name="">
      <a:dk1>
        <a:srgbClr val="000000"/>
      </a:dk1>
      <a:lt1>
        <a:srgbClr val="FFFFFF"/>
      </a:lt1>
      <a:dk2>
        <a:srgbClr val="000000"/>
      </a:dk2>
      <a:lt2>
        <a:srgbClr val="000000"/>
      </a:lt2>
      <a:accent1>
        <a:srgbClr val="000000"/>
      </a:accent1>
      <a:accent2>
        <a:srgbClr val="000000"/>
      </a:accent2>
      <a:accent3>
        <a:srgbClr val="FFFFFF"/>
      </a:accent3>
      <a:accent4>
        <a:srgbClr val="000000"/>
      </a:accent4>
      <a:accent5>
        <a:srgbClr val="AAAAAA"/>
      </a:accent5>
      <a:accent6>
        <a:srgbClr val="000000"/>
      </a:accent6>
      <a:hlink>
        <a:srgbClr val="000000"/>
      </a:hlink>
      <a:folHlink>
        <a:srgbClr val="000000"/>
      </a:folHlink>
    </a:clrScheme>
    <a:fontScheme name="CDESIGNA">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CDESIGNA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DESIGN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DESIGNA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DESIGNA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DESIGN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DESIGN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DESIGN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DESIGNA 8">
        <a:dk1>
          <a:srgbClr val="000000"/>
        </a:dk1>
        <a:lt1>
          <a:srgbClr val="FFFFFF"/>
        </a:lt1>
        <a:dk2>
          <a:srgbClr val="FF3300"/>
        </a:dk2>
        <a:lt2>
          <a:srgbClr val="000000"/>
        </a:lt2>
        <a:accent1>
          <a:srgbClr val="0000FF"/>
        </a:accent1>
        <a:accent2>
          <a:srgbClr val="008000"/>
        </a:accent2>
        <a:accent3>
          <a:srgbClr val="FFFFFF"/>
        </a:accent3>
        <a:accent4>
          <a:srgbClr val="000000"/>
        </a:accent4>
        <a:accent5>
          <a:srgbClr val="AAAAFF"/>
        </a:accent5>
        <a:accent6>
          <a:srgbClr val="007300"/>
        </a:accent6>
        <a:hlink>
          <a:srgbClr val="FF000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Designs\CDESIGNA.POT</Template>
  <TotalTime>9456</TotalTime>
  <Words>1909</Words>
  <Application>Microsoft Office PowerPoint</Application>
  <PresentationFormat>全屏显示(4:3)</PresentationFormat>
  <Paragraphs>126</Paragraphs>
  <Slides>28</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vt:i4>
      </vt:variant>
      <vt:variant>
        <vt:lpstr>幻灯片标题</vt:lpstr>
      </vt:variant>
      <vt:variant>
        <vt:i4>28</vt:i4>
      </vt:variant>
    </vt:vector>
  </HeadingPairs>
  <TitlesOfParts>
    <vt:vector size="36" baseType="lpstr">
      <vt:lpstr>Arial</vt:lpstr>
      <vt:lpstr>Calibri</vt:lpstr>
      <vt:lpstr>Century Schoolbook</vt:lpstr>
      <vt:lpstr>Times New Roman</vt:lpstr>
      <vt:lpstr>Wingdings</vt:lpstr>
      <vt:lpstr>CDESIGNA</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生命科学学院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zyp</dc:creator>
  <cp:lastModifiedBy>王 晨阳</cp:lastModifiedBy>
  <cp:revision>454</cp:revision>
  <cp:lastPrinted>2018-11-08T07:45:26Z</cp:lastPrinted>
  <dcterms:created xsi:type="dcterms:W3CDTF">2001-10-18T05:55:54Z</dcterms:created>
  <dcterms:modified xsi:type="dcterms:W3CDTF">2020-12-01T14:24:16Z</dcterms:modified>
</cp:coreProperties>
</file>