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6.xm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image" Target="../media/image5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762025" y="2095771"/>
            <a:ext cx="4825365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3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762025" y="4115863"/>
            <a:ext cx="4826000" cy="370205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215153" y="1811319"/>
            <a:ext cx="2415356" cy="32353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4826674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8"/>
            </p:custDataLst>
          </p:nvPr>
        </p:nvSpPr>
        <p:spPr>
          <a:xfrm>
            <a:off x="4826674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1205" y="1234440"/>
            <a:ext cx="3276705" cy="4389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5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861415" y="3913042"/>
            <a:ext cx="4612615" cy="791506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7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756005" y="2652567"/>
            <a:ext cx="4496410" cy="110744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8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10.xml"/><Relationship Id="rId6" Type="http://schemas.openxmlformats.org/officeDocument/2006/relationships/image" Target="file:///C:\Users\LemonForeast\AppData\Local\Temp\wps\INetCache\c7e1f541d808efa8d22595f2802ddb08" TargetMode="External"/><Relationship Id="rId5" Type="http://schemas.openxmlformats.org/officeDocument/2006/relationships/image" Target="../media/image10.jpeg"/><Relationship Id="rId4" Type="http://schemas.openxmlformats.org/officeDocument/2006/relationships/image" Target="file:///C:\Users\LemonForeast\AppData\Local\Temp\wps\INetCache\625b34ed721b352869aca8aea4e8b096" TargetMode="External"/><Relationship Id="rId3" Type="http://schemas.openxmlformats.org/officeDocument/2006/relationships/image" Target="../media/image9.jpeg"/><Relationship Id="rId2" Type="http://schemas.openxmlformats.org/officeDocument/2006/relationships/image" Target="file:///C:\Users\LemonForeast\AppData\Local\Temp\wps\INetCache\f545fd8db7d9119323338e4014187cb3" TargetMode="Externa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11.xml"/><Relationship Id="rId2" Type="http://schemas.openxmlformats.org/officeDocument/2006/relationships/image" Target="file:///C:\Users\LemonForeast\AppData\Local\Temp\wps\INetCache\78f4e8358627350660a1ee3db88d63d6" TargetMode="Externa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1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image" Target="../media/image15.jpeg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image" Target="../media/image14.png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02.xml"/><Relationship Id="rId2" Type="http://schemas.openxmlformats.org/officeDocument/2006/relationships/image" Target="file:///C:\Users\LemonForeast\AppData\Local\Temp\wps\INetCache\ba769503baf7b30e7b7f760d62accea4" TargetMode="Externa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03.xml"/><Relationship Id="rId2" Type="http://schemas.openxmlformats.org/officeDocument/2006/relationships/image" Target="file:///C:\Users\LemonForeast\AppData\Local\Temp\wps\INetCache\4d1d4fd343b98ef3047ebda89d4a7a34" TargetMode="Externa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 flipH="1">
            <a:off x="762025" y="4757471"/>
            <a:ext cx="4825366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/>
          <p:nvPr>
            <p:ph type="ctrTitle" idx="2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cs typeface="汉仪旗黑-85S" panose="00020600040101010101" pitchFamily="18" charset="-122"/>
              </a:rPr>
              <a:t>软工学习经验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cs typeface="汉仪旗黑-85S" panose="00020600040101010101" pitchFamily="18" charset="-122"/>
              </a:rPr>
              <a:t>交流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cs typeface="汉仪旗黑-85S" panose="00020600040101010101" pitchFamily="18" charset="-122"/>
            </a:endParaRPr>
          </a:p>
        </p:txBody>
      </p:sp>
      <p:sp>
        <p:nvSpPr>
          <p:cNvPr id="5" name="副标题 4"/>
          <p:cNvSpPr/>
          <p:nvPr>
            <p:ph type="subTitle" idx="3"/>
            <p:custDataLst>
              <p:tags r:id="rId3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</a:rPr>
              <a:t>蹇熠辉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0927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在这个问题上，没有前人的经验可供参考，因为自己就是前人，千人千面，很难说有一个</a:t>
            </a:r>
            <a:r>
              <a:rPr lang="zh-CN" altLang="en-US"/>
              <a:t>最优解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学习之前，谨慎挑选学习材料</a:t>
            </a:r>
            <a:r>
              <a:t>（推荐读大理石纹路封面的书，带动物封面的书，带植物的书）</a:t>
            </a:r>
            <a:r>
              <a:rPr lang="en-US" altLang="zh-CN"/>
              <a:t>，</a:t>
            </a:r>
            <a:r>
              <a:t>选择比努力更重要，这种书籍推荐可以去看看各种</a:t>
            </a:r>
            <a:r>
              <a:t>优质解答</a:t>
            </a:r>
          </a:p>
          <a:p>
            <a:pPr marL="0" indent="0">
              <a:buNone/>
            </a:pPr>
            <a:r>
              <a:rPr lang="en-US" altLang="zh-CN"/>
              <a:t>- 提高英文阅读水平；多阅读官方文档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1160145" y="2504440"/>
            <a:ext cx="3014345" cy="4244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4333240" y="2504440"/>
            <a:ext cx="3403600" cy="4000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7895590" y="2504440"/>
            <a:ext cx="3482975" cy="40563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思考学习的</a:t>
            </a:r>
            <a:r>
              <a:rPr lang="zh-CN" altLang="en-US"/>
              <a:t>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36257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800"/>
              <a:t>如果你不是天才，做不到</a:t>
            </a:r>
            <a:r>
              <a:rPr lang="zh-CN" altLang="en-US" sz="1800"/>
              <a:t>全知全能，那么你可以思考，你所学过的内容，在哪些方面是有意义的，一些可能的有意义的选项如下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 b="1"/>
              <a:t>- </a:t>
            </a:r>
            <a:r>
              <a:rPr sz="1800" b="1"/>
              <a:t>它使我语言运用层面更加娴熟</a:t>
            </a:r>
            <a:endParaRPr sz="1800" b="1"/>
          </a:p>
          <a:p>
            <a:pPr marL="0" indent="0">
              <a:buNone/>
            </a:pPr>
            <a:r>
              <a:rPr lang="en-US" altLang="zh-CN" sz="1800" b="1"/>
              <a:t>- </a:t>
            </a:r>
            <a:r>
              <a:rPr sz="1800" b="1"/>
              <a:t>它让我掌握了新的技术</a:t>
            </a:r>
            <a:endParaRPr sz="1800" b="1"/>
          </a:p>
          <a:p>
            <a:pPr marL="0" indent="0">
              <a:buNone/>
            </a:pPr>
            <a:r>
              <a:rPr lang="en-US" altLang="zh-CN" sz="1800" b="1"/>
              <a:t>- </a:t>
            </a:r>
            <a:r>
              <a:rPr sz="1800" b="1"/>
              <a:t>它让我了解了某领域最新的发展方向</a:t>
            </a:r>
            <a:endParaRPr sz="1800" b="1"/>
          </a:p>
          <a:p>
            <a:pPr marL="0" indent="0">
              <a:buNone/>
            </a:pPr>
            <a:r>
              <a:rPr lang="en-US" altLang="zh-CN" sz="1800" b="1"/>
              <a:t>- </a:t>
            </a:r>
            <a:r>
              <a:rPr sz="1800" b="1"/>
              <a:t>它锻炼了我的思维</a:t>
            </a:r>
            <a:endParaRPr sz="1800" b="1"/>
          </a:p>
          <a:p>
            <a:pPr marL="0" indent="0">
              <a:buNone/>
            </a:pPr>
            <a:r>
              <a:rPr lang="en-US" altLang="zh-CN" sz="1800" b="1"/>
              <a:t>- </a:t>
            </a:r>
            <a:r>
              <a:rPr sz="1800" b="1"/>
              <a:t>它让我对自己的未来有了更明确的计划</a:t>
            </a:r>
            <a:endParaRPr sz="1800" b="1"/>
          </a:p>
          <a:p>
            <a:pPr marL="0" indent="0">
              <a:buNone/>
            </a:pPr>
            <a:r>
              <a:rPr sz="1800"/>
              <a:t>以下是不可取的</a:t>
            </a:r>
            <a:endParaRPr sz="1800"/>
          </a:p>
          <a:p>
            <a:pPr marL="0" indent="0">
              <a:buNone/>
            </a:pPr>
            <a:r>
              <a:rPr lang="en-US" altLang="zh-CN" sz="1800" b="1"/>
              <a:t>- </a:t>
            </a:r>
            <a:r>
              <a:rPr sz="1800" b="1"/>
              <a:t>它让我可以居高临下卷死大家，周围的人都在学</a:t>
            </a:r>
            <a:endParaRPr sz="1800" b="1"/>
          </a:p>
          <a:p>
            <a:pPr marL="0" indent="0">
              <a:buNone/>
            </a:pPr>
            <a:r>
              <a:rPr lang="en-US" altLang="zh-CN" sz="1800" b="1"/>
              <a:t>- </a:t>
            </a:r>
            <a:r>
              <a:rPr sz="1800" b="1"/>
              <a:t>已经过时到几乎没有应用场景的技术，除非你真的能搞明白它为什么被淘汰</a:t>
            </a:r>
            <a:endParaRPr sz="1800" b="1"/>
          </a:p>
          <a:p>
            <a:pPr marL="0" indent="0">
              <a:buNone/>
            </a:pPr>
            <a:r>
              <a:rPr lang="en-US" altLang="zh-CN" sz="1800" b="1"/>
              <a:t>- </a:t>
            </a:r>
            <a:r>
              <a:rPr sz="1800" b="1"/>
              <a:t>突击学会了几个</a:t>
            </a:r>
            <a:r>
              <a:rPr lang="en-US" altLang="zh-CN" sz="1800" b="1"/>
              <a:t>api</a:t>
            </a:r>
            <a:r>
              <a:rPr sz="1800" b="1"/>
              <a:t>的使用，能用就行，面向</a:t>
            </a:r>
            <a:r>
              <a:rPr lang="en-US" altLang="zh-CN" sz="1800" b="1"/>
              <a:t>CSDN</a:t>
            </a:r>
            <a:r>
              <a:rPr sz="1800" b="1"/>
              <a:t>编程</a:t>
            </a:r>
            <a:endParaRPr sz="1800" b="1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6252845" y="1611630"/>
            <a:ext cx="4646295" cy="29044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/>
        <p:txBody>
          <a:bodyPr/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</a:rPr>
              <a:t>我的一些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</a:rPr>
              <a:t>看法</a:t>
            </a:r>
            <a:endParaRPr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4826039" y="926631"/>
            <a:ext cx="4850765" cy="237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8800" b="1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03</a:t>
            </a: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文本占位符 8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826674" y="3305131"/>
            <a:ext cx="816610" cy="2482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0" rIns="0" bIns="0" rtlCol="0" anchor="ctr">
            <a:normAutofit fontScale="70000"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b="1" u="none" strike="noStrike" kern="1200" cap="none" spc="11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607820" algn="l"/>
              </a:tabLst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Part </a:t>
            </a:r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Two</a:t>
            </a:r>
            <a:endParaRPr lang="en-US" altLang="zh-CN" spc="200" dirty="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目标全栈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36257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800"/>
              <a:t>不要固步自封，觉得自己每次就写个前后端完事，从需求到最后上线你真的都会</a:t>
            </a:r>
            <a:r>
              <a:rPr lang="zh-CN" altLang="en-US" sz="1800"/>
              <a:t>吗？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全栈意味着能力——将Idea转化为Product的能力、意味着自由——不需要求人写前端或者后端、意味着控制——前后端融会贯通，一脉相承；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人的精力是有限的，请务必规划好发展道路，关于这点，可以去</a:t>
            </a:r>
            <a:r>
              <a:rPr lang="en-US" altLang="zh-CN" sz="1800"/>
              <a:t>github</a:t>
            </a:r>
            <a:r>
              <a:rPr sz="1800"/>
              <a:t>搜索</a:t>
            </a:r>
            <a:r>
              <a:rPr lang="en-US" altLang="zh-CN" sz="1800"/>
              <a:t>awesome+</a:t>
            </a:r>
            <a:r>
              <a:rPr sz="1800"/>
              <a:t>关键词，看看你需要逐步了解的</a:t>
            </a:r>
            <a:r>
              <a:rPr sz="1800"/>
              <a:t>知识</a:t>
            </a:r>
            <a:endParaRPr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340" y="3282950"/>
            <a:ext cx="5316855" cy="3429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20" y="2741930"/>
            <a:ext cx="3269615" cy="41160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成也萧何败也萧何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113919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800"/>
              <a:t>成绩固然很重要，但是更重要的是放平心态，切不可为了成绩</a:t>
            </a:r>
            <a:r>
              <a:rPr lang="zh-CN" altLang="en-US" sz="1800"/>
              <a:t>不择手段</a:t>
            </a:r>
            <a:endParaRPr lang="zh-CN" altLang="en-US" sz="180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669882" y="2205359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快速学习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69925" y="4409440"/>
            <a:ext cx="10852150" cy="1583690"/>
          </a:xfrm>
          <a:prstGeom prst="rect">
            <a:avLst/>
          </a:prstGeom>
        </p:spPr>
        <p:txBody>
          <a:bodyPr vert="horz" wrap="square" lIns="90170" tIns="46990" rIns="90170" bIns="4699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090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每天都离不开交流合作，需要磨练自身</a:t>
            </a:r>
            <a:r>
              <a:rPr lang="zh-CN" altLang="en-US" sz="1800"/>
              <a:t>的沟通和团队</a:t>
            </a:r>
            <a:r>
              <a:rPr lang="zh-CN" altLang="en-US" sz="1800"/>
              <a:t>协作能力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放眼大千世界，不要被封闭在信息茧</a:t>
            </a:r>
            <a:r>
              <a:rPr lang="zh-CN" altLang="en-US" sz="1800"/>
              <a:t>房</a:t>
            </a:r>
            <a:endParaRPr lang="zh-CN" altLang="en-US" sz="1800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669882" y="396748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重视技术之外的</a:t>
            </a:r>
            <a:r>
              <a:rPr lang="zh-CN" altLang="en-US"/>
              <a:t>东西</a:t>
            </a:r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669925" y="2651760"/>
            <a:ext cx="11197590" cy="802005"/>
          </a:xfrm>
          <a:prstGeom prst="rect">
            <a:avLst/>
          </a:prstGeom>
        </p:spPr>
        <p:txBody>
          <a:bodyPr vert="horz" wrap="square" lIns="90170" tIns="46990" rIns="90170" bIns="4699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845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完全掌握一套技术栈是不现实</a:t>
            </a:r>
            <a:r>
              <a:rPr lang="zh-CN" altLang="en-US" sz="1800"/>
              <a:t>的，常见的情况是边学边做，掌握快速学习的方法论比技术本身</a:t>
            </a:r>
            <a:r>
              <a:rPr lang="zh-CN" altLang="en-US" sz="1800"/>
              <a:t>更重要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700194"/>
            <a:ext cx="6793300" cy="5632225"/>
          </a:xfrm>
          <a:prstGeom prst="rect">
            <a:avLst/>
          </a:prstGeom>
        </p:spPr>
      </p:pic>
      <p:sp>
        <p:nvSpPr>
          <p:cNvPr id="16" name="Forma libre 8"/>
          <p:cNvSpPr/>
          <p:nvPr>
            <p:custDataLst>
              <p:tags r:id="rId4"/>
            </p:custDataLst>
          </p:nvPr>
        </p:nvSpPr>
        <p:spPr bwMode="auto">
          <a:xfrm flipH="1">
            <a:off x="8297308" y="699878"/>
            <a:ext cx="3125048" cy="3163166"/>
          </a:xfrm>
          <a:custGeom>
            <a:avLst/>
            <a:gdLst>
              <a:gd name="connsiteX0" fmla="*/ 2833035 w 2833035"/>
              <a:gd name="connsiteY0" fmla="*/ 0 h 2867590"/>
              <a:gd name="connsiteX1" fmla="*/ 166413 w 2833035"/>
              <a:gd name="connsiteY1" fmla="*/ 0 h 2867590"/>
              <a:gd name="connsiteX2" fmla="*/ 0 w 2833035"/>
              <a:gd name="connsiteY2" fmla="*/ 166413 h 2867590"/>
              <a:gd name="connsiteX3" fmla="*/ 0 w 2833035"/>
              <a:gd name="connsiteY3" fmla="*/ 2867590 h 2867590"/>
              <a:gd name="connsiteX4" fmla="*/ 1737983 w 2833035"/>
              <a:gd name="connsiteY4" fmla="*/ 2867590 h 286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3035" h="2867590">
                <a:moveTo>
                  <a:pt x="2833035" y="0"/>
                </a:moveTo>
                <a:lnTo>
                  <a:pt x="166413" y="0"/>
                </a:lnTo>
                <a:cubicBezTo>
                  <a:pt x="74506" y="0"/>
                  <a:pt x="0" y="74506"/>
                  <a:pt x="0" y="166413"/>
                </a:cubicBezTo>
                <a:lnTo>
                  <a:pt x="0" y="2867590"/>
                </a:lnTo>
                <a:lnTo>
                  <a:pt x="1737983" y="2867590"/>
                </a:lnTo>
                <a:close/>
              </a:path>
            </a:pathLst>
          </a:custGeom>
          <a:gradFill>
            <a:gsLst>
              <a:gs pos="0">
                <a:srgbClr val="FFFFFF">
                  <a:alpha val="39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1" rIns="91440" bIns="45721" numCol="1" rtlCol="0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s-ES_tradnl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8" name="图片 17" descr="D:/assembly/file/assembly-style-file\picture\gray-metal-cubes-decorative-1005644.jpgassembly-style-file\picture\gray-metal-cubes-decorative-100564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4913869" y="965201"/>
            <a:ext cx="6253933" cy="35242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763270" y="1177925"/>
            <a:ext cx="3101975" cy="408368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 lnSpcReduction="20000"/>
          </a:bodyPr>
          <a:lstStyle/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学海无涯</a:t>
            </a:r>
            <a:endParaRPr lang="zh-CN" altLang="en-US" sz="4400" b="1" spc="1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与诸君</a:t>
            </a:r>
            <a:r>
              <a:rPr lang="zh-CN" altLang="en-US" sz="4400" b="1" spc="1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共勉</a:t>
            </a:r>
            <a:endParaRPr lang="zh-CN" altLang="en-US" sz="4400" b="1" spc="1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lnSpc>
                <a:spcPct val="110000"/>
              </a:lnSpc>
            </a:pPr>
            <a:endParaRPr lang="zh-CN" altLang="en-US" sz="4400" b="1" spc="1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lnSpc>
                <a:spcPct val="110000"/>
              </a:lnSpc>
            </a:pPr>
            <a:endParaRPr lang="zh-CN" altLang="en-US" sz="4400" b="1" spc="1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lnSpc>
                <a:spcPct val="110000"/>
              </a:lnSpc>
            </a:pPr>
            <a:r>
              <a:rPr lang="zh-CN" altLang="en-US" sz="4400" b="1" spc="1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感谢聆听</a:t>
            </a:r>
            <a:endParaRPr lang="zh-CN" altLang="en-US" sz="4400" b="1" spc="1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写在最前面的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话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4826039" y="926631"/>
            <a:ext cx="4850765" cy="237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8800" b="1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00</a:t>
            </a: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文本占位符 8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826674" y="3305131"/>
            <a:ext cx="816610" cy="2482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0" rIns="0" bIns="0" rtlCol="0" anchor="ctr">
            <a:normAutofit fontScale="60000"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b="1" u="none" strike="noStrike" kern="1200" cap="none" spc="11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Part </a:t>
            </a:r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Zero</a:t>
            </a:r>
            <a:endParaRPr lang="en-US" altLang="zh-CN" spc="200" dirty="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不宜妄自菲薄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1151255"/>
          </a:xfrm>
        </p:spPr>
        <p:txBody>
          <a:bodyPr/>
          <a:p>
            <a:r>
              <a:rPr lang="zh-CN" altLang="en-US"/>
              <a:t>因为大家的基础不一样，有些同学之前就接触过相关内容，所以在这个时间点上会显得更加游刃有余，但是韩愈说得好，只不过是</a:t>
            </a:r>
            <a:r>
              <a:rPr lang="en-US" altLang="zh-CN"/>
              <a:t>“</a:t>
            </a:r>
            <a:r>
              <a:t>闻道有先后术业有专攻</a:t>
            </a:r>
            <a:r>
              <a:rPr lang="en-US" altLang="zh-CN"/>
              <a:t>”</a:t>
            </a:r>
            <a:r>
              <a:t>，通过课程的学习，“一块再普通的铁，经过千百次锤炼，也有机会成为一块好钢”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69882" y="222377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培养独立思考的</a:t>
            </a:r>
            <a:r>
              <a:rPr lang="zh-CN" altLang="en-US"/>
              <a:t>习惯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69925" y="2828925"/>
            <a:ext cx="10852150" cy="256984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090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“学而不思则罔，思而不学则殆”</a:t>
            </a:r>
          </a:p>
          <a:p>
            <a:r>
              <a:t>学习的过程中，离不开抄代码；如果在抄写代码的时候，没有对代码的思考，那么实际上就没有任何收获——无非是手动版的“CV大法”，不但没有效果，还没有效率；实在是万万不可取的做法；相反，如果在抄写代码的时候，能够思考当前代码的功能、前后代码的逻辑关联以及为什么如此关联，甚至预测接下来可能出现的代码，这样代码不但从手中走了一遍，还从心中走了一遍，既练习了手感，也增强了理解，一举两得；</a:t>
            </a: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669882" y="5240659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切勿</a:t>
            </a:r>
            <a:r>
              <a:rPr lang="zh-CN" altLang="en-US"/>
              <a:t>眼高手低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69925" y="5682615"/>
            <a:ext cx="10852150" cy="58547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090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看似简单的真的那么简单吗？你动手试过了</a:t>
            </a:r>
            <a:r>
              <a:rPr lang="zh-CN" altLang="en-US"/>
              <a:t>吗？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这是一门怎样的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课？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4826039" y="926631"/>
            <a:ext cx="4850765" cy="237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8800" b="1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01</a:t>
            </a: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文本占位符 8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826674" y="3305131"/>
            <a:ext cx="816610" cy="2482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0" rIns="0" bIns="0" rtlCol="0" anchor="ctr">
            <a:normAutofit fontScale="70000"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b="1" u="none" strike="noStrike" kern="1200" cap="none" spc="11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609090" algn="l"/>
              </a:tabLst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Part One</a:t>
            </a:r>
            <a:endParaRPr lang="en-US" altLang="zh-CN" spc="200" dirty="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实践性</a:t>
            </a:r>
            <a:r>
              <a:rPr lang="zh-CN" altLang="en-US"/>
              <a:t>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2456815"/>
          </a:xfrm>
        </p:spPr>
        <p:txBody>
          <a:bodyPr>
            <a:normAutofit/>
          </a:bodyPr>
          <a:p>
            <a:r>
              <a:rPr lang="zh-CN" altLang="en-US"/>
              <a:t>软工很可能是大家第一次以小组为单位进行合作开发，区别于大家之前上</a:t>
            </a:r>
            <a:r>
              <a:rPr lang="en-US" altLang="zh-CN"/>
              <a:t>C</a:t>
            </a:r>
            <a:r>
              <a:t>语言课或者是算法课，更多的会依赖一些现有的框架（</a:t>
            </a:r>
            <a:r>
              <a:rPr b="1"/>
              <a:t>不要重复造轮子</a:t>
            </a:r>
            <a:r>
              <a:t>），因此需要手动去实践才能更好地了解</a:t>
            </a:r>
          </a:p>
          <a:p>
            <a:r>
              <a:t>因为涉及到团队合作，如何避免出现摸鱼人（主动摸鱼</a:t>
            </a:r>
            <a:r>
              <a:rPr lang="en-US" altLang="zh-CN"/>
              <a:t>or</a:t>
            </a:r>
            <a:r>
              <a:t>被动摆烂），让大家都有良好的体验，这是单人开发不会有的</a:t>
            </a:r>
            <a:r>
              <a:t>困扰，也是需要大家去在实践中思考</a:t>
            </a:r>
            <a:r>
              <a:t>的</a:t>
            </a: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3221355" y="2534285"/>
            <a:ext cx="5748655" cy="36868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</a:t>
            </a:r>
            <a:r>
              <a:rPr lang="zh-CN" altLang="en-US"/>
              <a:t>跨越大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2456815"/>
          </a:xfrm>
        </p:spPr>
        <p:txBody>
          <a:bodyPr>
            <a:normAutofit/>
          </a:bodyPr>
          <a:p>
            <a:r>
              <a:rPr lang="zh-CN" altLang="en-US"/>
              <a:t>很多同学应该是第一次接触到开发的内容，这期间的学习成本是比较大的（所以推荐大家可以在最近比较闲的时候看一看这些</a:t>
            </a:r>
            <a:r>
              <a:rPr lang="zh-CN" altLang="en-US"/>
              <a:t>知识）</a:t>
            </a:r>
            <a:endParaRPr lang="zh-CN" altLang="en-US"/>
          </a:p>
          <a:p>
            <a:r>
              <a:rPr lang="zh-CN" altLang="en-US"/>
              <a:t>实践中会遇到数不胜数你从来都没见过的问题，甚至论坛博客上也大概率不会有靠谱的解答（因为技术迭代太快了</a:t>
            </a:r>
            <a:r>
              <a:rPr lang="en-US" altLang="zh-CN"/>
              <a:t> + </a:t>
            </a:r>
            <a:r>
              <a:t>中文互联网特有的抄来抄去格式都抄没了</a:t>
            </a:r>
            <a:r>
              <a:rPr lang="zh-CN" altLang="en-US"/>
              <a:t>），此时如何</a:t>
            </a:r>
            <a:r>
              <a:rPr lang="zh-CN" altLang="en-US"/>
              <a:t>解决问题？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100830" y="3051810"/>
            <a:ext cx="3258820" cy="34855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需要保持</a:t>
            </a:r>
            <a:r>
              <a:rPr lang="zh-CN" altLang="en-US"/>
              <a:t>持续投入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38747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/>
              <a:t>你是否学完就忘，除了</a:t>
            </a:r>
            <a:r>
              <a:rPr lang="zh-CN" altLang="en-US" sz="1800"/>
              <a:t>美丽的分数（</a:t>
            </a:r>
            <a:r>
              <a:rPr lang="zh-CN" altLang="en-US" sz="1800"/>
              <a:t>此处存疑）只剩下了空洞的大脑？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软工不</a:t>
            </a:r>
            <a:r>
              <a:rPr lang="zh-CN" altLang="en-US" sz="1800"/>
              <a:t>像某些课程，突击一波之后就两不相欠，大概率会</a:t>
            </a:r>
            <a:r>
              <a:rPr lang="zh-CN" altLang="en-US" sz="1800"/>
              <a:t>伴随同学们接下来的学习工作，请保持对技术的热爱，日益精进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“</a:t>
            </a:r>
            <a:r>
              <a:rPr sz="1800">
                <a:sym typeface="+mn-ea"/>
              </a:rPr>
              <a:t>师傅领进门，修行靠个人</a:t>
            </a:r>
            <a:r>
              <a:rPr lang="en-US" altLang="zh-CN" sz="1800"/>
              <a:t>”</a:t>
            </a:r>
            <a:r>
              <a:rPr sz="1800"/>
              <a:t>，</a:t>
            </a:r>
            <a:r>
              <a:rPr lang="en-US" altLang="zh-CN" sz="1800"/>
              <a:t> 持续输入，保持输出，留下曾学习过的痕迹； 可参考的做法有：</a:t>
            </a:r>
            <a:endParaRPr lang="en-US" altLang="zh-CN" sz="1800"/>
          </a:p>
          <a:p>
            <a:pPr marL="342900" indent="-342900">
              <a:buAutoNum type="arabicPeriod"/>
            </a:pPr>
            <a:r>
              <a:rPr lang="en-US" altLang="zh-CN" sz="1800"/>
              <a:t>写总结博客；</a:t>
            </a:r>
            <a:r>
              <a:rPr sz="1800"/>
              <a:t>（怕羞的</a:t>
            </a:r>
            <a:r>
              <a:rPr sz="1800"/>
              <a:t>话自己写写笔记心得也是很好的）</a:t>
            </a:r>
            <a:endParaRPr lang="en-US" altLang="zh-CN" sz="1800"/>
          </a:p>
          <a:p>
            <a:pPr marL="342900" indent="-342900">
              <a:buAutoNum type="arabicPeriod"/>
            </a:pPr>
            <a:r>
              <a:rPr lang="en-US" altLang="zh-CN" sz="1800"/>
              <a:t>做一些与当前学习内容相关的小项目；</a:t>
            </a:r>
            <a:r>
              <a:rPr sz="1800"/>
              <a:t>（后续被问到</a:t>
            </a:r>
            <a:r>
              <a:rPr sz="1800"/>
              <a:t>项目经验至少不会是白板）</a:t>
            </a:r>
            <a:endParaRPr sz="1800"/>
          </a:p>
          <a:p>
            <a:pPr marL="342900" indent="-342900">
              <a:buAutoNum type="arabicPeriod"/>
            </a:pPr>
            <a:endParaRPr sz="1800"/>
          </a:p>
          <a:p>
            <a:pPr marL="0" indent="0">
              <a:buNone/>
            </a:pPr>
            <a:r>
              <a:rPr lang="en-US" altLang="zh-CN" sz="1800"/>
              <a:t>“</a:t>
            </a:r>
            <a:r>
              <a:rPr sz="1800"/>
              <a:t>辜负技术力的人，终将被技术力辜负</a:t>
            </a:r>
            <a:r>
              <a:rPr lang="en-US" altLang="zh-CN" sz="1800"/>
              <a:t>”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/>
        <p:txBody>
          <a:bodyPr/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</a:rPr>
              <a:t>一些学习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</a:rPr>
              <a:t>建议</a:t>
            </a:r>
            <a:endParaRPr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4826039" y="926631"/>
            <a:ext cx="4850765" cy="237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8800" b="1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02</a:t>
            </a: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文本占位符 8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826674" y="3305131"/>
            <a:ext cx="816610" cy="2482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0" rIns="0" bIns="0" rtlCol="0" anchor="ctr">
            <a:normAutofit fontScale="70000"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b="1" u="none" strike="noStrike" kern="1200" cap="none" spc="11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608455" algn="l"/>
              </a:tabLst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Part </a:t>
            </a:r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Two</a:t>
            </a:r>
            <a:endParaRPr lang="en-US" altLang="zh-CN" spc="200" dirty="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0927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对于学习内容来说，只有想不到，没有找不到；整体上来说，学习资源大体可以分为：视频、电子书、纸质书、交互式学习网站等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推荐顺序：首先是学习</a:t>
            </a:r>
            <a:r>
              <a:rPr lang="zh-CN" altLang="en-US" b="1"/>
              <a:t>视频</a:t>
            </a:r>
            <a:r>
              <a:rPr lang="zh-CN" altLang="en-US"/>
              <a:t>，然后学习</a:t>
            </a:r>
            <a:r>
              <a:rPr lang="zh-CN" altLang="en-US" b="1"/>
              <a:t>纸质书</a:t>
            </a:r>
            <a:r>
              <a:rPr lang="zh-CN" altLang="en-US"/>
              <a:t>，接下来是</a:t>
            </a:r>
            <a:r>
              <a:rPr lang="zh-CN" altLang="en-US" b="1"/>
              <a:t>电子书和网站内容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首先选择视频是因为视频教学往往很精炼，有助于建立一个大局观，对知识有一个较为全面、系统的了解。以</a:t>
            </a:r>
            <a:r>
              <a:rPr lang="en-US" altLang="zh-CN"/>
              <a:t>Bilibili</a:t>
            </a:r>
            <a:r>
              <a:t>为例，里面</a:t>
            </a:r>
            <a:r>
              <a:t>有大量的优质教学视频，你所付出的成本最多也就</a:t>
            </a:r>
            <a:r>
              <a:rPr lang="en-US" altLang="zh-CN"/>
              <a:t>2</a:t>
            </a:r>
            <a:r>
              <a:t>个</a:t>
            </a:r>
            <a:r>
              <a:t>币，进阶一点，还可以去</a:t>
            </a:r>
            <a:r>
              <a:rPr lang="en-US" altLang="zh-CN"/>
              <a:t>Youtube</a:t>
            </a:r>
            <a:r>
              <a:t>，去</a:t>
            </a:r>
            <a:r>
              <a:rPr lang="en-US" altLang="zh-CN"/>
              <a:t>Google Scholar</a:t>
            </a:r>
            <a:r>
              <a:t>找原始的学术</a:t>
            </a:r>
            <a:r>
              <a:t>资料</a:t>
            </a:r>
          </a:p>
          <a:p>
            <a:pPr marL="0" indent="0">
              <a:buNone/>
            </a:pPr>
            <a:r>
              <a:rPr lang="en-US" altLang="zh-CN"/>
              <a:t>- </a:t>
            </a:r>
            <a:r>
              <a:t>一些经典的纸质资料值得一读，后续技术如何发展，其大体思路和内容是不会变</a:t>
            </a:r>
            <a:r>
              <a:t>的</a:t>
            </a:r>
          </a:p>
          <a:p>
            <a:pPr marL="0" indent="0">
              <a:buNone/>
            </a:pPr>
            <a:r>
              <a:rPr lang="en-US" altLang="zh-CN"/>
              <a:t>- </a:t>
            </a:r>
            <a:r>
              <a:t>大部分项目</a:t>
            </a:r>
            <a:r>
              <a:t>的官网值得反复访问，很多官网自带完整的学习教程，甚至有讨论区，各种资料最权威的出处也是这里，强于某些拾人牙慧骗点击量的</a:t>
            </a:r>
            <a:r>
              <a:t>网站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书籍、视频教学内容具有滞后性。也就是说，对于已经长久存在的技术、知识的学习，遵循上述的流程，倒也没有多大的问题，但是对于掌握最新的知识、框架来说，这条路却是走不通的！</a:t>
            </a:r>
          </a:p>
          <a:p>
            <a:pPr marL="0" indent="0">
              <a:buNone/>
            </a:pPr>
            <a:r>
              <a:rPr>
                <a:sym typeface="+mn-ea"/>
              </a:rPr>
              <a:t>在学习过程中注意培养学习能力，使用学习能力反哺学习过程</a:t>
            </a:r>
            <a:endParaRPr>
              <a:sym typeface="+mn-ea"/>
            </a:endParaRPr>
          </a:p>
          <a:p>
            <a:pPr marL="0" indent="0">
              <a:buNone/>
            </a:p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11344_1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3"/>
  <p:tag name="KSO_WM_UNIT_DEC_AREA_ID" val="dcf6190cc3fb4603b3beb17b2203481f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6d301cad84a4fa6afc28d43a4aa86bb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344_1*b*1"/>
  <p:tag name="KSO_WM_TEMPLATE_CATEGORY" val="custom"/>
  <p:tag name="KSO_WM_TEMPLATE_INDEX" val="20211344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23519dd29bb34f5794b8fd7c9efea279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94e97eb772a4e0a91bee7b691c61a6b"/>
  <p:tag name="KSO_WM_UNIT_TEXT_FILL_FORE_SCHEMECOLOR_INDEX_BRIGHTNESS" val="0.35"/>
  <p:tag name="KSO_WM_UNIT_TEXT_FILL_FORE_SCHEMECOLOR_INDEX" val="13"/>
  <p:tag name="KSO_WM_UNIT_TEXT_FILL_TYPE" val="1"/>
  <p:tag name="KSO_WM_TEMPLATE_ASSEMBLE_XID" val="5f7096040ff15d9a40ec0e22"/>
  <p:tag name="KSO_WM_TEMPLATE_ASSEMBLE_GROUPID" val="5f7096040ff15d9a40ec0e22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17_7*i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22726301a6af49d59ba95315174a58e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a27e26dcf29942e19e9156f3dd7dbd4f&quot;,&quot;X&quot;:{&quot;Pos&quot;:0},&quot;Y&quot;:{&quot;Pos&quot;:2}},&quot;whChangeMode&quot;:0}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94e97eb772a4e0a91bee7b691c61a6b"/>
  <p:tag name="KSO_WM_UNIT_FILL_FORE_SCHEMECOLOR_INDEX_BRIGHTNESS" val="0.6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5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7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04317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09-27T21:39:45&quot;,&quot;maxSize&quot;:{&quot;size1&quot;:65.901603642216443},&quot;minSize&quot;:{&quot;size1&quot;:57.501603642216438},&quot;normalSize&quot;:{&quot;size1&quot;:61.70160364221644},&quot;subLayout&quot;:[{&quot;id&quot;:&quot;2020-09-27T21:39:45&quot;,&quot;maxSize&quot;:{&quot;size1&quot;:89.778853437914862},&quot;minSize&quot;:{&quot;size1&quot;:77.678853437914853},&quot;normalSize&quot;:{&quot;size1&quot;:84.078853437914859},&quot;subLayout&quot;:[{&quot;id&quot;:&quot;2020-09-27T21:39:45&quot;,&quot;margin&quot;:{&quot;bottom&quot;:1.3915197849273682,&quot;left&quot;:13.405664443969727,&quot;right&quot;:1.4110022783279419,&quot;top&quot;:2.573974609375},&quot;type&quot;:0},{&quot;id&quot;:&quot;2020-09-27T21:39:45&quot;,&quot;margin&quot;:{&quot;bottom&quot;:0.09673541784286499,&quot;left&quot;:13.405664443969727,&quot;right&quot;:1.4110022783279419,&quot;top&quot;:0.15541090071201324},&quot;type&quot;:0}],&quot;type&quot;:0},{&quot;id&quot;:&quot;2020-09-27T21:39:45&quot;,&quot;margin&quot;:{&quot;bottom&quot;:2.5739796161651611,&quot;left&quot;:13.405664443969727,&quot;right&quot;:1.4110022783279419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7096040ff15d9a40ec0e22"/>
  <p:tag name="KSO_WM_TEMPLATE_ASSEMBLE_GROUPID" val="5f7096040ff15d9a40ec0e22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7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7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7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7_7*a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3100ed5a50714888933046161ab3dbf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94e97eb772a4e0a91bee7b691c61a6b"/>
  <p:tag name="KSO_WM_UNIT_TEXT_FILL_FORE_SCHEMECOLOR_INDEX_BRIGHTNESS" val="0.15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17_7*e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PRESET_TEXT" val="01"/>
  <p:tag name="KSO_WM_UNIT_DEFAULT_FONT" val="72;96;4"/>
  <p:tag name="KSO_WM_UNIT_BLOCK" val="0"/>
  <p:tag name="KSO_WM_UNIT_SM_LIMIT_TYPE" val="0"/>
  <p:tag name="KSO_WM_UNIT_DEC_AREA_ID" val="a27e26dcf29942e19e9156f3dd7dbd4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94e97eb772a4e0a91bee7b691c61a6b"/>
  <p:tag name="KSO_WM_UNIT_TEXT_FILL_FORE_SCHEMECOLOR_INDEX_BRIGHTNESS" val="0.15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17_7*i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22726301a6af49d59ba95315174a58e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a27e26dcf29942e19e9156f3dd7dbd4f&quot;,&quot;X&quot;:{&quot;Pos&quot;:0},&quot;Y&quot;:{&quot;Pos&quot;:2}},&quot;whChangeMode&quot;:0}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94e97eb772a4e0a91bee7b691c61a6b"/>
  <p:tag name="KSO_WM_UNIT_FILL_FORE_SCHEMECOLOR_INDEX_BRIGHTNESS" val="0.6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5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7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04317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09-27T21:39:45&quot;,&quot;maxSize&quot;:{&quot;size1&quot;:65.901603642216443},&quot;minSize&quot;:{&quot;size1&quot;:57.501603642216438},&quot;normalSize&quot;:{&quot;size1&quot;:61.70160364221644},&quot;subLayout&quot;:[{&quot;id&quot;:&quot;2020-09-27T21:39:45&quot;,&quot;maxSize&quot;:{&quot;size1&quot;:89.778853437914862},&quot;minSize&quot;:{&quot;size1&quot;:77.678853437914853},&quot;normalSize&quot;:{&quot;size1&quot;:84.078853437914859},&quot;subLayout&quot;:[{&quot;id&quot;:&quot;2020-09-27T21:39:45&quot;,&quot;margin&quot;:{&quot;bottom&quot;:1.3915197849273682,&quot;left&quot;:13.405664443969727,&quot;right&quot;:1.4110022783279419,&quot;top&quot;:2.573974609375},&quot;type&quot;:0},{&quot;id&quot;:&quot;2020-09-27T21:39:45&quot;,&quot;margin&quot;:{&quot;bottom&quot;:0.09673541784286499,&quot;left&quot;:13.405664443969727,&quot;right&quot;:1.4110022783279419,&quot;top&quot;:0.15541090071201324},&quot;type&quot;:0}],&quot;type&quot;:0},{&quot;id&quot;:&quot;2020-09-27T21:39:45&quot;,&quot;margin&quot;:{&quot;bottom&quot;:2.5739796161651611,&quot;left&quot;:13.405664443969727,&quot;right&quot;:1.4110022783279419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7096040ff15d9a40ec0e22"/>
  <p:tag name="KSO_WM_TEMPLATE_ASSEMBLE_GROUPID" val="5f7096040ff15d9a40ec0e22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7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3110fd5b58b4444193813f6e115580a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d0f627f599545cbb94fe8de8d13ea36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7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7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7_7*a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3100ed5a50714888933046161ab3dbf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94e97eb772a4e0a91bee7b691c61a6b"/>
  <p:tag name="KSO_WM_UNIT_TEXT_FILL_FORE_SCHEMECOLOR_INDEX_BRIGHTNESS" val="0.15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17_7*e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PRESET_TEXT" val="01"/>
  <p:tag name="KSO_WM_UNIT_DEFAULT_FONT" val="72;96;4"/>
  <p:tag name="KSO_WM_UNIT_BLOCK" val="0"/>
  <p:tag name="KSO_WM_UNIT_SM_LIMIT_TYPE" val="0"/>
  <p:tag name="KSO_WM_UNIT_DEC_AREA_ID" val="a27e26dcf29942e19e9156f3dd7dbd4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94e97eb772a4e0a91bee7b691c61a6b"/>
  <p:tag name="KSO_WM_UNIT_TEXT_FILL_FORE_SCHEMECOLOR_INDEX_BRIGHTNESS" val="0.15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17_7*i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22726301a6af49d59ba95315174a58e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a27e26dcf29942e19e9156f3dd7dbd4f&quot;,&quot;X&quot;:{&quot;Pos&quot;:0},&quot;Y&quot;:{&quot;Pos&quot;:2}},&quot;whChangeMode&quot;:0}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94e97eb772a4e0a91bee7b691c61a6b"/>
  <p:tag name="KSO_WM_UNIT_FILL_FORE_SCHEMECOLOR_INDEX_BRIGHTNESS" val="0.6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5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7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04317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09-27T21:39:45&quot;,&quot;maxSize&quot;:{&quot;size1&quot;:65.901603642216443},&quot;minSize&quot;:{&quot;size1&quot;:57.501603642216438},&quot;normalSize&quot;:{&quot;size1&quot;:61.70160364221644},&quot;subLayout&quot;:[{&quot;id&quot;:&quot;2020-09-27T21:39:45&quot;,&quot;maxSize&quot;:{&quot;size1&quot;:89.778853437914862},&quot;minSize&quot;:{&quot;size1&quot;:77.678853437914853},&quot;normalSize&quot;:{&quot;size1&quot;:84.078853437914859},&quot;subLayout&quot;:[{&quot;id&quot;:&quot;2020-09-27T21:39:45&quot;,&quot;margin&quot;:{&quot;bottom&quot;:1.3915197849273682,&quot;left&quot;:13.405664443969727,&quot;right&quot;:1.4110022783279419,&quot;top&quot;:2.573974609375},&quot;type&quot;:0},{&quot;id&quot;:&quot;2020-09-27T21:39:45&quot;,&quot;margin&quot;:{&quot;bottom&quot;:0.09673541784286499,&quot;left&quot;:13.405664443969727,&quot;right&quot;:1.4110022783279419,&quot;top&quot;:0.15541090071201324},&quot;type&quot;:0}],&quot;type&quot;:0},{&quot;id&quot;:&quot;2020-09-27T21:39:45&quot;,&quot;margin&quot;:{&quot;bottom&quot;:2.5739796161651611,&quot;left&quot;:13.405664443969727,&quot;right&quot;:1.4110022783279419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7096040ff15d9a40ec0e22"/>
  <p:tag name="KSO_WM_TEMPLATE_ASSEMBLE_GROUPID" val="5f7096040ff15d9a40ec0e22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7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7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17_10*i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SUBTYPE" val="h"/>
  <p:tag name="KSO_WM_UNIT_BK_DARK_LIGHT" val="1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5"/>
  <p:tag name="KSO_WM_UNIT_FILL_TYPE" val="1"/>
  <p:tag name="KSO_WM_UNIT_VALUE" val="425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17_10*i*3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584dfe683a194758a8bf4d1d7d2f75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9e2d1727c50420080b71b6e30daba3e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17_10*i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1"/>
  <p:tag name="KSO_WM_UNIT_FILL_FORE_SCHEMECOLOR_INDEX_2_BRIGHTNESS" val="0"/>
  <p:tag name="KSO_WM_UNIT_FILL_FORE_SCHEMECOLOR_INDEX_2" val="14"/>
  <p:tag name="KSO_WM_UNIT_FILL_FORE_SCHEMECOLOR_INDEX_2_POS" val="1"/>
  <p:tag name="KSO_WM_UNIT_FILL_FORE_SCHEMECOLOR_INDEX_2_TRANS" val="1"/>
  <p:tag name="KSO_WM_UNIT_FILL_GRADIENT_TYPE" val="0"/>
  <p:tag name="KSO_WM_UNIT_FILL_GRADIENT_ANGLE" val="90"/>
  <p:tag name="KSO_WM_UNIT_FILL_GRADIENT_Direction" val="1"/>
  <p:tag name="KSO_WM_UNIT_FILL_TYPE" val="3"/>
  <p:tag name="KSO_WM_UNIT_VALUE" val="270"/>
</p:tagLst>
</file>

<file path=ppt/tags/tag121.xml><?xml version="1.0" encoding="utf-8"?>
<p:tagLst xmlns:p="http://schemas.openxmlformats.org/presentationml/2006/main">
  <p:tag name="KSO_WM_BEAUTIFY_FLAG" val="#wm#"/>
  <p:tag name="KSO_WM_UNIT_TYPE" val="d"/>
  <p:tag name="KSO_WM_UNIT_INDEX" val="1"/>
  <p:tag name="KSO_WM_UNIT_ID" val="custom20204317_10*d*1"/>
  <p:tag name="KSO_WM_UNIT_PLACING_PICTURE_INFO" val="{&quot;full_picture&quot;:false,&quot;last_crop_picture&quot;:&quot;1-1&quot;,&quot;selected&quot;:&quot;1-1&quot;,&quot;spacing&quot;:2}"/>
  <p:tag name="KSO_WM_UNIT_VALUE" val="978*1736"/>
  <p:tag name="KSO_WM_UNIT_HIGHLIGHT" val="0"/>
  <p:tag name="KSO_WM_UNIT_COMPATIBLE" val="0"/>
  <p:tag name="KSO_WM_UNIT_DIAGRAM_ISNUMVISUAL" val="0"/>
  <p:tag name="KSO_WM_UNIT_DIAGRAM_ISREFERUNIT" val="0"/>
  <p:tag name="KSO_WM_TEMPLATE_CATEGORY" val="custom"/>
  <p:tag name="KSO_WM_TEMPLATE_INDEX" val="20204317"/>
  <p:tag name="KSO_WM_UNIT_LAYERLEVEL" val="1"/>
  <p:tag name="KSO_WM_TAG_VERSION" val="1.0"/>
  <p:tag name="KSO_WM_UNIT_SUPPORT_UNIT_TYPE" val="[&quot;d&quot;]"/>
  <p:tag name="KSO_WM_UNIT_BLOCK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7_10*a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DEFAULT_FONT" val="36;44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23.xml><?xml version="1.0" encoding="utf-8"?>
<p:tagLst xmlns:p="http://schemas.openxmlformats.org/presentationml/2006/main">
  <p:tag name="KSO_WM_SLIDE_ID" val="custom20204317_10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899*540"/>
  <p:tag name="KSO_WM_SLIDE_POSITION" val="0*0"/>
  <p:tag name="KSO_WM_TAG_VERSION" val="1.0"/>
  <p:tag name="KSO_WM_BEAUTIFY_FLAG" val="#wm#"/>
  <p:tag name="KSO_WM_TEMPLATE_CATEGORY" val="custom"/>
  <p:tag name="KSO_WM_TEMPLATE_INDEX" val="20204317"/>
  <p:tag name="KSO_WM_SLIDE_LAYOUT" val="a_d_i_k"/>
  <p:tag name="KSO_WM_SLIDE_LAYOUT_CNT" val="1_1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4.43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2.36,&quot;top&quot;:2.68,&quot;right&quot;:2.85,&quot;bottom&quot;:6.58},&quot;edge&quot;:{&quot;left&quot;:false,&quot;top&quot;:true,&quot;right&quot;:true,&quot;bottom&quot;:true}}]}"/>
  <p:tag name="KSO_WM_SLIDE_CAN_ADD_NAVIGATION" val="1"/>
  <p:tag name="KSO_WM_SLIDE_BACKGROUND" val="[&quot;general&quot;,&quot;leftRight&quot;]"/>
  <p:tag name="KSO_WM_SLIDE_RATIO" val="1.777778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3110fd5b58b4444193813f6e115580a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d0f627f599545cbb94fe8de8d13ea3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584dfe683a194758a8bf4d1d7d2f75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9e2d1727c50420080b71b6e30daba3e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1344_2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4"/>
  <p:tag name="KSO_WM_UNIT_DEC_AREA_ID" val="592bf4995e384e1ab8bd75c9fce1220c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69373be4ab72425abdf2dfed60e933d5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6e2ce37018cb41a79884441c3f5bb9e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cee36fffc9f45338192dc47e9703d1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3110fd5b58b4444193813f6e115580a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d0f627f599545cbb94fe8de8d13ea36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584dfe683a194758a8bf4d1d7d2f75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9e2d1727c50420080b71b6e30daba3e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3110fd5b58b4444193813f6e115580a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d0f627f599545cbb94fe8de8d13ea3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1344_1*a*1"/>
  <p:tag name="KSO_WM_TEMPLATE_CATEGORY" val="custom"/>
  <p:tag name="KSO_WM_TEMPLATE_INDEX" val="2021134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同心逐梦 不断超越"/>
  <p:tag name="KSO_WM_UNIT_BLOCK" val="0"/>
  <p:tag name="KSO_WM_UNIT_DEC_AREA_ID" val="2bc3cbf800cd4d65bcedd9291a31b430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92b4bfc363294ab6a10ad52acbedc00d"/>
  <p:tag name="KSO_WM_UNIT_TEXT_FILL_FORE_SCHEMECOLOR_INDEX_BRIGHTNESS" val="0.15"/>
  <p:tag name="KSO_WM_UNIT_TEXT_FILL_FORE_SCHEMECOLOR_INDEX" val="13"/>
  <p:tag name="KSO_WM_UNIT_TEXT_FILL_TYPE" val="1"/>
  <p:tag name="KSO_WM_TEMPLATE_ASSEMBLE_XID" val="5f7096040ff15d9a40ec0e27"/>
  <p:tag name="KSO_WM_TEMPLATE_ASSEMBLE_GROUPID" val="5f7096040ff15d9a40ec0e27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584dfe683a194758a8bf4d1d7d2f75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9e2d1727c50420080b71b6e30daba3e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3110fd5b58b4444193813f6e115580a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d0f627f599545cbb94fe8de8d13ea36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584dfe683a194758a8bf4d1d7d2f75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9e2d1727c50420080b71b6e30daba3e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11344_1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3"/>
  <p:tag name="KSO_WM_UNIT_DEC_AREA_ID" val="dcf6190cc3fb4603b3beb17b2203481f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6d301cad84a4fa6afc28d43a4aa86bb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344_1*b*1"/>
  <p:tag name="KSO_WM_TEMPLATE_CATEGORY" val="custom"/>
  <p:tag name="KSO_WM_TEMPLATE_INDEX" val="20211344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558683bc84654d2c8301479426dbac22"/>
  <p:tag name="KSO_WM_CHIP_GROUPID" val="5ebe37500ac41c4a0a5255bb"/>
  <p:tag name="KSO_WM_CHIP_XID" val="5ebe37500ac41c4a0a5255bc"/>
  <p:tag name="KSO_WM_CHIP_FILLAREA_FILL_RULE" val="{&quot;fill_align&quot;:&quot;cm&quot;,&quot;fill_mode&quot;:&quot;adaptive&quot;,&quot;sacle_strategy&quot;:&quot;smart&quot;}"/>
  <p:tag name="KSO_WM_ASSEMBLE_CHIP_INDEX" val="2505b76eb7c249698c44966e70be30de"/>
  <p:tag name="KSO_WM_UNIT_TEXT_FILL_FORE_SCHEMECOLOR_INDEX_BRIGHTNESS" val="0.35"/>
  <p:tag name="KSO_WM_UNIT_TEXT_FILL_FORE_SCHEMECOLOR_INDEX" val="13"/>
  <p:tag name="KSO_WM_UNIT_TEXT_FILL_TYPE" val="1"/>
  <p:tag name="KSO_WM_TEMPLATE_ASSEMBLE_XID" val="5f7096040ff15d9a40ec0e3d"/>
  <p:tag name="KSO_WM_TEMPLATE_ASSEMBLE_GROUPID" val="5f7096040ff15d9a40ec0e3d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344_1*a*1"/>
  <p:tag name="KSO_WM_TEMPLATE_CATEGORY" val="custom"/>
  <p:tag name="KSO_WM_TEMPLATE_INDEX" val="20211344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b73e933c1e6d4557bd2fa1b210e4e326"/>
  <p:tag name="KSO_WM_CHIP_GROUPID" val="5ebe37500ac41c4a0a5255bb"/>
  <p:tag name="KSO_WM_CHIP_XID" val="5ebe37500ac41c4a0a5255bc"/>
  <p:tag name="KSO_WM_CHIP_FILLAREA_FILL_RULE" val="{&quot;fill_align&quot;:&quot;cm&quot;,&quot;fill_mode&quot;:&quot;adaptive&quot;,&quot;sacle_strategy&quot;:&quot;smart&quot;}"/>
  <p:tag name="KSO_WM_ASSEMBLE_CHIP_INDEX" val="2505b76eb7c249698c44966e70be30de"/>
  <p:tag name="KSO_WM_UNIT_TEXT_FILL_FORE_SCHEMECOLOR_INDEX_BRIGHTNESS" val="0.15"/>
  <p:tag name="KSO_WM_UNIT_TEXT_FILL_FORE_SCHEMECOLOR_INDEX" val="13"/>
  <p:tag name="KSO_WM_UNIT_TEXT_FILL_TYPE" val="1"/>
  <p:tag name="KSO_WM_TEMPLATE_ASSEMBLE_XID" val="5f7096040ff15d9a40ec0e3d"/>
  <p:tag name="KSO_WM_TEMPLATE_ASSEMBLE_GROUPID" val="5f7096040ff15d9a40ec0e3d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3110fd5b58b4444193813f6e115580a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d0f627f599545cbb94fe8de8d13ea36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584dfe683a194758a8bf4d1d7d2f75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9e2d1727c50420080b71b6e30daba3e"/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1344_1*b*1"/>
  <p:tag name="KSO_WM_TEMPLATE_CATEGORY" val="custom"/>
  <p:tag name="KSO_WM_TEMPLATE_INDEX" val="2021134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9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6cf57771c94a45469378917d4183dbc1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92b4bfc363294ab6a10ad52acbedc00d"/>
  <p:tag name="KSO_WM_UNIT_TEXT_FILL_FORE_SCHEMECOLOR_INDEX_BRIGHTNESS" val="0.35"/>
  <p:tag name="KSO_WM_UNIT_TEXT_FILL_FORE_SCHEMECOLOR_INDEX" val="13"/>
  <p:tag name="KSO_WM_UNIT_TEXT_FILL_TYPE" val="1"/>
  <p:tag name="KSO_WM_TEMPLATE_ASSEMBLE_XID" val="5f7096040ff15d9a40ec0e27"/>
  <p:tag name="KSO_WM_TEMPLATE_ASSEMBLE_GROUPID" val="5f7096040ff15d9a40ec0e27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44_5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703eaf747e3ea6e292956f"/>
  <p:tag name="KSO_WM_UNIT_DEC_AREA_ID" val="3374acb4bc934566b0cac9203ca30c5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be39c164814870b4692984f3de3381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14ebf4b0a7624641b6bb86d6c232151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afee142b714fb2a76eab03bc387478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5751fc8042e24109816ec2bba5c63be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c20956b8bf64e46b112484446a0de6e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3110fd5b58b4444193813f6e115580a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d0f627f599545cbb94fe8de8d13ea36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44_5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703eaf747e3ea6e292956f"/>
  <p:tag name="KSO_WM_UNIT_DEC_AREA_ID" val="81096cd6ab034c74aca4bbde920358a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85daddb6d2d415dab336d9da1cd9157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6c9fbeb129294136bde919d3029db48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ba986a864c462bba5322cc3786e74a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cba5dfe826634a8fb4614e4d3a0272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66e4d09b5524b7baa1c2c99e2eb5b93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44_5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703eaf747e3ea6e292956f"/>
  <p:tag name="KSO_WM_UNIT_DEC_AREA_ID" val="1b7c5f7b5b5f40298a3fa537f547a4e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abd10431754324b7896d4b2aab8a00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584dfe683a194758a8bf4d1d7d2f75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9e2d1727c50420080b71b6e30daba3e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19b61ea392a44334a487f6297db7260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8f3143842d4f55b0e0416b411c3eb3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83249e4928df429ca31dac307a7baf8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4b6cc4810964e2dae7008188bc6ec33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44_5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703eaf747e3ea6e292956f"/>
  <p:tag name="KSO_WM_UNIT_DEC_AREA_ID" val="f814005cacfe4b72b9ffbc978a04e7f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c8a0adab9ea4493be642527ea508e92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b900ff6ba94744028e0c79720d85a4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37524ba06a94989b7afffe20e520e30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1344_2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4"/>
  <p:tag name="KSO_WM_UNIT_DEC_AREA_ID" val="b4bea5d6bb4f40aa8e3050723cc79efe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267da2c0d654447db6fcac430ce9dd2c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e3365142bc2c4222ae1dad801371386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349533ef45d437cabc3e7e45a2dd568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44_5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703eaf747e3ea6e292956f"/>
  <p:tag name="KSO_WM_UNIT_DEC_AREA_ID" val="f53a9f9604eb43058fd43bb1cab02a3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68f57d59654d78854008a3d30b49c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770ab1f974e645ca9a01672e14d0d99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9ead091e09f431a810ea3cd9079883e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9f2e8a37a3c2457da3e73478f2e0dc1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12dfb658bf946fabe4612426485dfb0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98a70ac9adf649cf8315b986ec1fa18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873b608bc554dec8e213e48d706c73f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44_5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703eaf747e3ea6e292956f"/>
  <p:tag name="KSO_WM_UNIT_DEC_AREA_ID" val="e8c23f28a2fd409ba94a396867ee6a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cb7b48cf11b4361b5d78aa6c1d2634b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026417b5eadb423092a57eb1319bddb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fa0963e063418e94a5318ecaedc80e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e7d83d6c15ba48fb9d4bba134be04d6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c00a88a18c946f79e78aeddbbf60a96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44_3*i*1"/>
  <p:tag name="KSO_WM_TEMPLATE_CATEGORY" val="chip"/>
  <p:tag name="KSO_WM_TEMPLATE_INDEX" val="20211344"/>
  <p:tag name="KSO_WM_UNIT_LAYERLEVEL" val="1"/>
  <p:tag name="KSO_WM_TAG_VERSION" val="1.0"/>
  <p:tag name="KSO_WM_BEAUTIFY_FLAG" val="#wm#"/>
  <p:tag name="KSO_WM_CHIP_GROUPID" val="5f6dd30b747e3ea6e284b052"/>
  <p:tag name="KSO_WM_CHIP_XID" val="5f6dd30b747e3ea6e284b055"/>
  <p:tag name="KSO_WM_UNIT_DEC_AREA_ID" val="b453c9abfbae4dcc8c9b6a96127fd60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1f9487af582410fa2adb02123802e48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04317"/>
</p:tagLst>
</file>

<file path=ppt/tags/tag87.xml><?xml version="1.0" encoding="utf-8"?>
<p:tagLst xmlns:p="http://schemas.openxmlformats.org/presentationml/2006/main">
  <p:tag name="KSO_WM_TEMPLATE_CATEGORY" val="custom"/>
  <p:tag name="KSO_WM_TEMPLATE_INDEX" val="20204317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317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17_1*i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e9ffa87ab1414ee68c297a365e4e5195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6cf57771c94a45469378917d4183dbc1&quot;,&quot;X&quot;:{&quot;Pos&quot;:1},&quot;Y&quot;:{&quot;Pos&quot;:2}},&quot;whChangeMode&quot;:0}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92b4bfc363294ab6a10ad52acbedc00d"/>
  <p:tag name="KSO_WM_UNIT_LINE_FORE_SCHEMECOLOR_INDEX_BRIGHTNESS" val="0.25"/>
  <p:tag name="KSO_WM_UNIT_LINE_FORE_SCHEMECOLOR_INDEX" val="13"/>
  <p:tag name="KSO_WM_UNIT_LINE_FILL_TYPE" val="2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344_1*a*1"/>
  <p:tag name="KSO_WM_TEMPLATE_CATEGORY" val="custom"/>
  <p:tag name="KSO_WM_TEMPLATE_INDEX" val="2021134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3100ed5a50714888933046161ab3dbf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94e97eb772a4e0a91bee7b691c61a6b"/>
  <p:tag name="KSO_WM_UNIT_TEXT_FILL_FORE_SCHEMECOLOR_INDEX_BRIGHTNESS" val="0.15"/>
  <p:tag name="KSO_WM_UNIT_TEXT_FILL_FORE_SCHEMECOLOR_INDEX" val="13"/>
  <p:tag name="KSO_WM_UNIT_TEXT_FILL_TYPE" val="1"/>
  <p:tag name="KSO_WM_TEMPLATE_ASSEMBLE_XID" val="5f7096040ff15d9a40ec0e22"/>
  <p:tag name="KSO_WM_TEMPLATE_ASSEMBLE_GROUPID" val="5f7096040ff15d9a40ec0e22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17_1*a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同心逐梦 不断超越"/>
  <p:tag name="KSO_WM_UNIT_BLOCK" val="0"/>
  <p:tag name="KSO_WM_UNIT_DEC_AREA_ID" val="2bc3cbf800cd4d65bcedd9291a31b430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92b4bfc363294ab6a10ad52acbedc00d"/>
  <p:tag name="KSO_WM_UNIT_TEXT_FILL_FORE_SCHEMECOLOR_INDEX_BRIGHTNESS" val="0.15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17_1*b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9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6cf57771c94a45469378917d4183dbc1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92b4bfc363294ab6a10ad52acbedc00d"/>
  <p:tag name="KSO_WM_UNIT_TEXT_FILL_FORE_SCHEMECOLOR_INDEX_BRIGHTNESS" val="0.35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4317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04317"/>
  <p:tag name="KSO_WM_SLIDE_LAYOUT" val="a_b"/>
  <p:tag name="KSO_WM_SLIDE_LAYOUT_CNT" val="1_1"/>
  <p:tag name="KSO_WM_CHIP_GROUPID" val="5ebf6661ddc3daf3fef3f760"/>
  <p:tag name="KSO_WM_SLIDE_LAYOUT_INFO" val="{&quot;id&quot;:&quot;2020-09-27T21:39:46&quot;,&quot;maxSize&quot;:{&quot;size1&quot;:62.853868046513313},&quot;minSize&quot;:{&quot;size1&quot;:51.453868046513321},&quot;normalSize&quot;:{&quot;size1&quot;:58.553868046513315},&quot;subLayout&quot;:[{&quot;id&quot;:&quot;2020-09-27T21:39:46&quot;,&quot;margin&quot;:{&quot;bottom&quot;:0.20331703126430511,&quot;left&quot;:2.1167361736297607,&quot;right&quot;:18.344375610351562,&quot;top&quot;:5.8215866088867188},&quot;type&quot;:0},{&quot;id&quot;:&quot;2020-09-27T21:39:46&quot;,&quot;margin&quot;:{&quot;bottom&quot;:5.8215732574462891,&quot;left&quot;:2.1167361736297607,&quot;right&quot;:18.344375610351562,&quot;top&quot;:0.27844130992889404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7096040ff15d9a40ec0e27"/>
  <p:tag name="KSO_WM_TEMPLATE_ASSEMBLE_GROUPID" val="5f7096040ff15d9a40ec0e27"/>
  <p:tag name="KSO_WM_TEMPLATE_THUMBS_INDEX" val="1、2、3、4、7、47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7_7*a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3100ed5a50714888933046161ab3dbf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94e97eb772a4e0a91bee7b691c61a6b"/>
  <p:tag name="KSO_WM_UNIT_TEXT_FILL_FORE_SCHEMECOLOR_INDEX_BRIGHTNESS" val="0.15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17_7*e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PRESET_TEXT" val="01"/>
  <p:tag name="KSO_WM_UNIT_DEFAULT_FONT" val="72;96;4"/>
  <p:tag name="KSO_WM_UNIT_BLOCK" val="0"/>
  <p:tag name="KSO_WM_UNIT_SM_LIMIT_TYPE" val="0"/>
  <p:tag name="KSO_WM_UNIT_DEC_AREA_ID" val="a27e26dcf29942e19e9156f3dd7dbd4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94e97eb772a4e0a91bee7b691c61a6b"/>
  <p:tag name="KSO_WM_UNIT_TEXT_FILL_FORE_SCHEMECOLOR_INDEX_BRIGHTNESS" val="0.15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17_7*i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22726301a6af49d59ba95315174a58e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a27e26dcf29942e19e9156f3dd7dbd4f&quot;,&quot;X&quot;:{&quot;Pos&quot;:0},&quot;Y&quot;:{&quot;Pos&quot;:2}},&quot;whChangeMode&quot;:0}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94e97eb772a4e0a91bee7b691c61a6b"/>
  <p:tag name="KSO_WM_UNIT_FILL_FORE_SCHEMECOLOR_INDEX_BRIGHTNESS" val="0.6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5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7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04317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09-27T21:39:45&quot;,&quot;maxSize&quot;:{&quot;size1&quot;:65.901603642216443},&quot;minSize&quot;:{&quot;size1&quot;:57.501603642216438},&quot;normalSize&quot;:{&quot;size1&quot;:61.70160364221644},&quot;subLayout&quot;:[{&quot;id&quot;:&quot;2020-09-27T21:39:45&quot;,&quot;maxSize&quot;:{&quot;size1&quot;:89.778853437914862},&quot;minSize&quot;:{&quot;size1&quot;:77.678853437914853},&quot;normalSize&quot;:{&quot;size1&quot;:84.078853437914859},&quot;subLayout&quot;:[{&quot;id&quot;:&quot;2020-09-27T21:39:45&quot;,&quot;margin&quot;:{&quot;bottom&quot;:1.3915197849273682,&quot;left&quot;:13.405664443969727,&quot;right&quot;:1.4110022783279419,&quot;top&quot;:2.573974609375},&quot;type&quot;:0},{&quot;id&quot;:&quot;2020-09-27T21:39:45&quot;,&quot;margin&quot;:{&quot;bottom&quot;:0.09673541784286499,&quot;left&quot;:13.405664443969727,&quot;right&quot;:1.4110022783279419,&quot;top&quot;:0.15541090071201324},&quot;type&quot;:0}],&quot;type&quot;:0},{&quot;id&quot;:&quot;2020-09-27T21:39:45&quot;,&quot;margin&quot;:{&quot;bottom&quot;:2.5739796161651611,&quot;left&quot;:13.405664443969727,&quot;right&quot;:1.4110022783279419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7096040ff15d9a40ec0e22"/>
  <p:tag name="KSO_WM_TEMPLATE_ASSEMBLE_GROUPID" val="5f7096040ff15d9a40ec0e22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17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7_7*a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3100ed5a50714888933046161ab3dbf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94e97eb772a4e0a91bee7b691c61a6b"/>
  <p:tag name="KSO_WM_UNIT_TEXT_FILL_FORE_SCHEMECOLOR_INDEX_BRIGHTNESS" val="0.15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17_7*e*1"/>
  <p:tag name="KSO_WM_TEMPLATE_CATEGORY" val="custom"/>
  <p:tag name="KSO_WM_TEMPLATE_INDEX" val="20204317"/>
  <p:tag name="KSO_WM_UNIT_LAYERLEVEL" val="1"/>
  <p:tag name="KSO_WM_TAG_VERSION" val="1.0"/>
  <p:tag name="KSO_WM_BEAUTIFY_FLAG" val="#wm#"/>
  <p:tag name="KSO_WM_UNIT_PRESET_TEXT" val="01"/>
  <p:tag name="KSO_WM_UNIT_DEFAULT_FONT" val="72;96;4"/>
  <p:tag name="KSO_WM_UNIT_BLOCK" val="0"/>
  <p:tag name="KSO_WM_UNIT_SM_LIMIT_TYPE" val="0"/>
  <p:tag name="KSO_WM_UNIT_DEC_AREA_ID" val="a27e26dcf29942e19e9156f3dd7dbd4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94e97eb772a4e0a91bee7b691c61a6b"/>
  <p:tag name="KSO_WM_UNIT_TEXT_FILL_FORE_SCHEMECOLOR_INDEX_BRIGHTNESS" val="0.15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EAEFEF"/>
      </a:dk2>
      <a:lt2>
        <a:srgbClr val="FBFCFC"/>
      </a:lt2>
      <a:accent1>
        <a:srgbClr val="67BEC8"/>
      </a:accent1>
      <a:accent2>
        <a:srgbClr val="61AFDA"/>
      </a:accent2>
      <a:accent3>
        <a:srgbClr val="6C9DE2"/>
      </a:accent3>
      <a:accent4>
        <a:srgbClr val="8889D8"/>
      </a:accent4>
      <a:accent5>
        <a:srgbClr val="AA76B9"/>
      </a:accent5>
      <a:accent6>
        <a:srgbClr val="C7668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2073</Words>
  <Application>WPS 演示</Application>
  <PresentationFormat>宽屏</PresentationFormat>
  <Paragraphs>120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</vt:lpstr>
      <vt:lpstr>1_Office 主题​​</vt:lpstr>
      <vt:lpstr>软工学习经验交流</vt:lpstr>
      <vt:lpstr>写在最前面的话</vt:lpstr>
      <vt:lpstr>不宜妄自菲薄</vt:lpstr>
      <vt:lpstr>这是一门怎样的课？</vt:lpstr>
      <vt:lpstr>实践性强</vt:lpstr>
      <vt:lpstr>内容跨越大</vt:lpstr>
      <vt:lpstr>需要保持持续投入</vt:lpstr>
      <vt:lpstr>一些学习建议</vt:lpstr>
      <vt:lpstr>学习资源</vt:lpstr>
      <vt:lpstr>学习方式</vt:lpstr>
      <vt:lpstr>思考学习的意义</vt:lpstr>
      <vt:lpstr>我的一些看法</vt:lpstr>
      <vt:lpstr>目标全栈</vt:lpstr>
      <vt:lpstr>成也萧何败也萧何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</dc:creator>
  <cp:lastModifiedBy>蹇</cp:lastModifiedBy>
  <cp:revision>17</cp:revision>
  <dcterms:created xsi:type="dcterms:W3CDTF">2022-03-14T09:22:00Z</dcterms:created>
  <dcterms:modified xsi:type="dcterms:W3CDTF">2022-03-15T07:32:49Z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451CED051042411D8982FA16F9C53710</vt:lpwstr>
  </property>
  <property fmtid="{D5CDD505-2E9C-101B-9397-08002B2CF9AE}" pid="3" name="KSOProductBuildVer">
    <vt:lpwstr>2052-11.1.0.10495</vt:lpwstr>
  </property>
</Properties>
</file>