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d0ede5535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d0ede5535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d0ede5535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d0ede5535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d0ede5535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d0ede5535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d0ede5535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d0ede5535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d0ede5535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d0ede5535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d0ede5535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d0ede5535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d0ede553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d0ede553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d0ede5535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d0ede5535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671297"/>
            <a:ext cx="8222100" cy="838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sz="1200">
              <a:latin typeface="Arial"/>
              <a:ea typeface="Arial"/>
              <a:cs typeface="Arial"/>
              <a:sym typeface="Arial"/>
            </a:endParaRPr>
          </a:p>
          <a:p>
            <a:pPr indent="0" lvl="0" marL="0" rtl="0" algn="l">
              <a:lnSpc>
                <a:spcPct val="115000"/>
              </a:lnSpc>
              <a:spcBef>
                <a:spcPts val="1200"/>
              </a:spcBef>
              <a:spcAft>
                <a:spcPts val="0"/>
              </a:spcAft>
              <a:buNone/>
            </a:pPr>
            <a:r>
              <a:t/>
            </a:r>
            <a:endParaRPr sz="1200">
              <a:latin typeface="Arial"/>
              <a:ea typeface="Arial"/>
              <a:cs typeface="Arial"/>
              <a:sym typeface="Arial"/>
            </a:endParaRPr>
          </a:p>
          <a:p>
            <a:pPr indent="0" lvl="0" marL="0" rtl="0" algn="l">
              <a:lnSpc>
                <a:spcPct val="115000"/>
              </a:lnSpc>
              <a:spcBef>
                <a:spcPts val="1200"/>
              </a:spcBef>
              <a:spcAft>
                <a:spcPts val="0"/>
              </a:spcAft>
              <a:buNone/>
            </a:pPr>
            <a:r>
              <a:rPr b="1" lang="id" sz="2311">
                <a:latin typeface="Arial"/>
                <a:ea typeface="Arial"/>
                <a:cs typeface="Arial"/>
                <a:sym typeface="Arial"/>
              </a:rPr>
              <a:t>Anggota Kelompok :</a:t>
            </a:r>
            <a:endParaRPr b="1" sz="2311">
              <a:latin typeface="Arial"/>
              <a:ea typeface="Arial"/>
              <a:cs typeface="Arial"/>
              <a:sym typeface="Arial"/>
            </a:endParaRPr>
          </a:p>
          <a:p>
            <a:pPr indent="0" lvl="0" marL="0" rtl="0" algn="l">
              <a:lnSpc>
                <a:spcPct val="115000"/>
              </a:lnSpc>
              <a:spcBef>
                <a:spcPts val="1200"/>
              </a:spcBef>
              <a:spcAft>
                <a:spcPts val="0"/>
              </a:spcAft>
              <a:buNone/>
            </a:pPr>
            <a:r>
              <a:rPr b="1" lang="id" sz="1200">
                <a:latin typeface="Arial"/>
                <a:ea typeface="Arial"/>
                <a:cs typeface="Arial"/>
                <a:sym typeface="Arial"/>
              </a:rPr>
              <a:t>Leonardus Febrian Ananda Darminto (A11.2019.11974)</a:t>
            </a:r>
            <a:endParaRPr b="1" sz="1200">
              <a:latin typeface="Arial"/>
              <a:ea typeface="Arial"/>
              <a:cs typeface="Arial"/>
              <a:sym typeface="Arial"/>
            </a:endParaRPr>
          </a:p>
          <a:p>
            <a:pPr indent="0" lvl="0" marL="0" rtl="0" algn="l">
              <a:lnSpc>
                <a:spcPct val="115000"/>
              </a:lnSpc>
              <a:spcBef>
                <a:spcPts val="1200"/>
              </a:spcBef>
              <a:spcAft>
                <a:spcPts val="0"/>
              </a:spcAft>
              <a:buNone/>
            </a:pPr>
            <a:r>
              <a:rPr b="1" lang="id" sz="1200">
                <a:latin typeface="Arial"/>
                <a:ea typeface="Arial"/>
                <a:cs typeface="Arial"/>
                <a:sym typeface="Arial"/>
              </a:rPr>
              <a:t>Emmanuel Putra Sulung Kebangkitan (A11.2019.11978)</a:t>
            </a:r>
            <a:endParaRPr b="1" sz="1200">
              <a:latin typeface="Arial"/>
              <a:ea typeface="Arial"/>
              <a:cs typeface="Arial"/>
              <a:sym typeface="Arial"/>
            </a:endParaRPr>
          </a:p>
          <a:p>
            <a:pPr indent="0" lvl="0" marL="0" rtl="0" algn="l">
              <a:lnSpc>
                <a:spcPct val="115000"/>
              </a:lnSpc>
              <a:spcBef>
                <a:spcPts val="1200"/>
              </a:spcBef>
              <a:spcAft>
                <a:spcPts val="0"/>
              </a:spcAft>
              <a:buNone/>
            </a:pPr>
            <a:r>
              <a:rPr b="1" lang="id" sz="1200">
                <a:latin typeface="Arial"/>
                <a:ea typeface="Arial"/>
                <a:cs typeface="Arial"/>
                <a:sym typeface="Arial"/>
              </a:rPr>
              <a:t> Listin Yuliani (A11.2019.11998)</a:t>
            </a:r>
            <a:endParaRPr b="1" sz="1200">
              <a:latin typeface="Arial"/>
              <a:ea typeface="Arial"/>
              <a:cs typeface="Arial"/>
              <a:sym typeface="Arial"/>
            </a:endParaRPr>
          </a:p>
          <a:p>
            <a:pPr indent="0" lvl="0" marL="0" rtl="0" algn="l">
              <a:lnSpc>
                <a:spcPct val="115000"/>
              </a:lnSpc>
              <a:spcBef>
                <a:spcPts val="1200"/>
              </a:spcBef>
              <a:spcAft>
                <a:spcPts val="0"/>
              </a:spcAft>
              <a:buNone/>
            </a:pPr>
            <a:r>
              <a:rPr b="1" lang="id" sz="1200">
                <a:latin typeface="Arial"/>
                <a:ea typeface="Arial"/>
                <a:cs typeface="Arial"/>
                <a:sym typeface="Arial"/>
              </a:rPr>
              <a:t>Vira Wahyuni I (A11.2019.12119)</a:t>
            </a:r>
            <a:endParaRPr b="1" sz="1200">
              <a:latin typeface="Arial"/>
              <a:ea typeface="Arial"/>
              <a:cs typeface="Arial"/>
              <a:sym typeface="Arial"/>
            </a:endParaRPr>
          </a:p>
          <a:p>
            <a:pPr indent="0" lvl="0" marL="0" rtl="0" algn="l">
              <a:spcBef>
                <a:spcPts val="12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20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rgbClr val="000000"/>
                </a:solidFill>
                <a:highlight>
                  <a:srgbClr val="FFFF00"/>
                </a:highlight>
              </a:rPr>
              <a:t>User Story</a:t>
            </a:r>
            <a:r>
              <a:rPr lang="id"/>
              <a:t> </a:t>
            </a:r>
            <a:endParaRPr/>
          </a:p>
        </p:txBody>
      </p:sp>
      <p:sp>
        <p:nvSpPr>
          <p:cNvPr id="91" name="Google Shape;91;p14"/>
          <p:cNvSpPr txBox="1"/>
          <p:nvPr>
            <p:ph idx="1" type="body"/>
          </p:nvPr>
        </p:nvSpPr>
        <p:spPr>
          <a:xfrm>
            <a:off x="311700" y="811550"/>
            <a:ext cx="8402700" cy="3880800"/>
          </a:xfrm>
          <a:prstGeom prst="rect">
            <a:avLst/>
          </a:prstGeom>
        </p:spPr>
        <p:txBody>
          <a:bodyPr anchorCtr="0" anchor="t" bIns="91425" lIns="91425" spcFirstLastPara="1" rIns="91425" wrap="square" tIns="91425">
            <a:noAutofit/>
          </a:bodyPr>
          <a:lstStyle/>
          <a:p>
            <a:pPr indent="457200" lvl="0" marL="457200" rtl="0" algn="just">
              <a:lnSpc>
                <a:spcPct val="105000"/>
              </a:lnSpc>
              <a:spcBef>
                <a:spcPts val="0"/>
              </a:spcBef>
              <a:spcAft>
                <a:spcPts val="0"/>
              </a:spcAft>
              <a:buNone/>
            </a:pPr>
            <a:r>
              <a:rPr lang="id" sz="1200">
                <a:solidFill>
                  <a:srgbClr val="000000"/>
                </a:solidFill>
                <a:latin typeface="Arial"/>
                <a:ea typeface="Arial"/>
                <a:cs typeface="Arial"/>
                <a:sym typeface="Arial"/>
              </a:rPr>
              <a:t>Dhadhu Cafe merupakan sebuah cafe yang unik dimana cafe ini tidak hanya menjual makanan dan minuman, tetapi juga memiliki fasilitas game board yang digunakan untuk mengisi waktu luang saat menunggu pesanan datang.</a:t>
            </a:r>
            <a:endParaRPr sz="1200">
              <a:solidFill>
                <a:srgbClr val="000000"/>
              </a:solidFill>
              <a:latin typeface="Arial"/>
              <a:ea typeface="Arial"/>
              <a:cs typeface="Arial"/>
              <a:sym typeface="Arial"/>
            </a:endParaRPr>
          </a:p>
          <a:p>
            <a:pPr indent="457200" lvl="0" marL="457200" rtl="0" algn="just">
              <a:lnSpc>
                <a:spcPct val="105000"/>
              </a:lnSpc>
              <a:spcBef>
                <a:spcPts val="0"/>
              </a:spcBef>
              <a:spcAft>
                <a:spcPts val="0"/>
              </a:spcAft>
              <a:buNone/>
            </a:pPr>
            <a:r>
              <a:rPr lang="id" sz="1200">
                <a:solidFill>
                  <a:srgbClr val="000000"/>
                </a:solidFill>
                <a:latin typeface="Arial"/>
                <a:ea typeface="Arial"/>
                <a:cs typeface="Arial"/>
                <a:sym typeface="Arial"/>
              </a:rPr>
              <a:t>Fasilitas ini gratis dan bebas digunakan siapa saja yang sedang berada di cafe ini. Tetapi, fasilitas board game ini juga memiliki kendala seperti kerusakan yang terjadi pada board game atau hilangnya komponen pada board game.</a:t>
            </a:r>
            <a:endParaRPr sz="1200">
              <a:solidFill>
                <a:srgbClr val="000000"/>
              </a:solidFill>
              <a:latin typeface="Arial"/>
              <a:ea typeface="Arial"/>
              <a:cs typeface="Arial"/>
              <a:sym typeface="Arial"/>
            </a:endParaRPr>
          </a:p>
          <a:p>
            <a:pPr indent="457200" lvl="0" marL="457200" rtl="0" algn="just">
              <a:lnSpc>
                <a:spcPct val="105000"/>
              </a:lnSpc>
              <a:spcBef>
                <a:spcPts val="0"/>
              </a:spcBef>
              <a:spcAft>
                <a:spcPts val="0"/>
              </a:spcAft>
              <a:buNone/>
            </a:pPr>
            <a:r>
              <a:rPr lang="id" sz="1200">
                <a:solidFill>
                  <a:srgbClr val="000000"/>
                </a:solidFill>
                <a:latin typeface="Arial"/>
                <a:ea typeface="Arial"/>
                <a:cs typeface="Arial"/>
                <a:sym typeface="Arial"/>
              </a:rPr>
              <a:t>Cafe ini memiliki board game, tetapi tidak memiliki list apa saja board game yang dimiliki. Dengan tidak adanya list ini, membuat customer menjadi bingung untuk mencari board game yang ingin dimainkan oleh mereka. List board game akan sangat dibutuhkan dan juga butuh deskripsi singkat yang berisi cara bermain setiap game board.</a:t>
            </a:r>
            <a:endParaRPr sz="1200">
              <a:solidFill>
                <a:srgbClr val="000000"/>
              </a:solidFill>
              <a:latin typeface="Arial"/>
              <a:ea typeface="Arial"/>
              <a:cs typeface="Arial"/>
              <a:sym typeface="Arial"/>
            </a:endParaRPr>
          </a:p>
          <a:p>
            <a:pPr indent="457200" lvl="0" marL="457200" rtl="0" algn="just">
              <a:lnSpc>
                <a:spcPct val="105000"/>
              </a:lnSpc>
              <a:spcBef>
                <a:spcPts val="0"/>
              </a:spcBef>
              <a:spcAft>
                <a:spcPts val="0"/>
              </a:spcAft>
              <a:buNone/>
            </a:pPr>
            <a:r>
              <a:rPr lang="id" sz="1200">
                <a:solidFill>
                  <a:srgbClr val="000000"/>
                </a:solidFill>
                <a:latin typeface="Arial"/>
                <a:ea typeface="Arial"/>
                <a:cs typeface="Arial"/>
                <a:sym typeface="Arial"/>
              </a:rPr>
              <a:t>Cafe ini masih menggunakan metode pemesanan manual dimana customer harus menunggu waiter untuk datang ke meja dan mencatat pesanan customer. Akan lebih baik jika semuanya dapat dilakukan di meja tanpa harus menunggu waiter untuk datang.</a:t>
            </a:r>
            <a:endParaRPr sz="1200">
              <a:solidFill>
                <a:srgbClr val="000000"/>
              </a:solidFill>
              <a:latin typeface="Arial"/>
              <a:ea typeface="Arial"/>
              <a:cs typeface="Arial"/>
              <a:sym typeface="Arial"/>
            </a:endParaRPr>
          </a:p>
          <a:p>
            <a:pPr indent="457200" lvl="0" marL="457200" rtl="0" algn="just">
              <a:lnSpc>
                <a:spcPct val="105000"/>
              </a:lnSpc>
              <a:spcBef>
                <a:spcPts val="0"/>
              </a:spcBef>
              <a:spcAft>
                <a:spcPts val="0"/>
              </a:spcAft>
              <a:buNone/>
            </a:pPr>
            <a:r>
              <a:rPr lang="id" sz="1200">
                <a:solidFill>
                  <a:srgbClr val="000000"/>
                </a:solidFill>
                <a:latin typeface="Arial"/>
                <a:ea typeface="Arial"/>
                <a:cs typeface="Arial"/>
                <a:sym typeface="Arial"/>
              </a:rPr>
              <a:t>Harapan untuk kedepannya, cafe ini memberikan hadiah khusus untuk customer saat setelah melakukan pembelian yang kesekian kalinya. Hadiah ini dapat berupa voucher diskon maupun makanan gratis. Ini dapat menarik pelanggan agar mau berkunjung kembali ke cafe.</a:t>
            </a:r>
            <a:endParaRPr sz="1200">
              <a:solidFill>
                <a:srgbClr val="000000"/>
              </a:solidFill>
              <a:latin typeface="Arial"/>
              <a:ea typeface="Arial"/>
              <a:cs typeface="Arial"/>
              <a:sym typeface="Arial"/>
            </a:endParaRPr>
          </a:p>
          <a:p>
            <a:pPr indent="0" lvl="0" marL="0" rtl="0" algn="l">
              <a:lnSpc>
                <a:spcPct val="105000"/>
              </a:lnSpc>
              <a:spcBef>
                <a:spcPts val="0"/>
              </a:spcBef>
              <a:spcAft>
                <a:spcPts val="12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126375"/>
            <a:ext cx="8520600" cy="607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b="1" lang="id" sz="2400">
                <a:solidFill>
                  <a:srgbClr val="000000"/>
                </a:solidFill>
                <a:highlight>
                  <a:srgbClr val="FFFF00"/>
                </a:highlight>
                <a:latin typeface="Arial"/>
                <a:ea typeface="Arial"/>
                <a:cs typeface="Arial"/>
                <a:sym typeface="Arial"/>
              </a:rPr>
              <a:t>Requirement Gathering (Technical dan Non-Technical)</a:t>
            </a:r>
            <a:endParaRPr b="1" sz="2400">
              <a:solidFill>
                <a:srgbClr val="000000"/>
              </a:solidFill>
              <a:highlight>
                <a:srgbClr val="FFFF00"/>
              </a:highlight>
            </a:endParaRPr>
          </a:p>
        </p:txBody>
      </p:sp>
      <p:sp>
        <p:nvSpPr>
          <p:cNvPr id="97" name="Google Shape;97;p15"/>
          <p:cNvSpPr txBox="1"/>
          <p:nvPr>
            <p:ph idx="1" type="body"/>
          </p:nvPr>
        </p:nvSpPr>
        <p:spPr>
          <a:xfrm>
            <a:off x="0" y="573600"/>
            <a:ext cx="9144000" cy="3996300"/>
          </a:xfrm>
          <a:prstGeom prst="rect">
            <a:avLst/>
          </a:prstGeom>
        </p:spPr>
        <p:txBody>
          <a:bodyPr anchorCtr="0" anchor="t" bIns="91425" lIns="91425" spcFirstLastPara="1" rIns="91425" wrap="square" tIns="91425">
            <a:normAutofit/>
          </a:bodyPr>
          <a:lstStyle/>
          <a:p>
            <a:pPr indent="-228600" lvl="0" marL="914400" rtl="0" algn="just">
              <a:spcBef>
                <a:spcPts val="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b="1" lang="id" sz="1200">
                <a:solidFill>
                  <a:srgbClr val="000000"/>
                </a:solidFill>
                <a:latin typeface="Arial"/>
                <a:ea typeface="Arial"/>
                <a:cs typeface="Arial"/>
                <a:sym typeface="Arial"/>
              </a:rPr>
              <a:t>Technical</a:t>
            </a:r>
            <a:endParaRPr b="1"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Hilangnya komponen board game</a:t>
            </a:r>
            <a:endParaRPr sz="1200">
              <a:solidFill>
                <a:srgbClr val="000000"/>
              </a:solidFill>
              <a:latin typeface="Arial"/>
              <a:ea typeface="Arial"/>
              <a:cs typeface="Arial"/>
              <a:sym typeface="Arial"/>
            </a:endParaRPr>
          </a:p>
          <a:p>
            <a:pPr indent="457200" lvl="0" marL="1371600" rtl="0" algn="just">
              <a:spcBef>
                <a:spcPts val="1200"/>
              </a:spcBef>
              <a:spcAft>
                <a:spcPts val="0"/>
              </a:spcAft>
              <a:buNone/>
            </a:pPr>
            <a:r>
              <a:rPr lang="id" sz="1200">
                <a:solidFill>
                  <a:srgbClr val="000000"/>
                </a:solidFill>
                <a:latin typeface="Arial"/>
                <a:ea typeface="Arial"/>
                <a:cs typeface="Arial"/>
                <a:sym typeface="Arial"/>
              </a:rPr>
              <a:t>Pihak kafe dapat melakukan cross check pada game board untuk menanggulangi adanya kehilangan komponen board game, dan bila terjadi adanya kehilangan komponen pada board game untuk dipertanggungjawabkan.</a:t>
            </a:r>
            <a:endParaRPr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Inventory</a:t>
            </a:r>
            <a:endParaRPr sz="1200">
              <a:solidFill>
                <a:srgbClr val="000000"/>
              </a:solidFill>
              <a:latin typeface="Arial"/>
              <a:ea typeface="Arial"/>
              <a:cs typeface="Arial"/>
              <a:sym typeface="Arial"/>
            </a:endParaRPr>
          </a:p>
          <a:p>
            <a:pPr indent="457200" lvl="0" marL="1371600" rtl="0" algn="just">
              <a:spcBef>
                <a:spcPts val="1200"/>
              </a:spcBef>
              <a:spcAft>
                <a:spcPts val="0"/>
              </a:spcAft>
              <a:buNone/>
            </a:pPr>
            <a:r>
              <a:rPr lang="id" sz="1200">
                <a:solidFill>
                  <a:srgbClr val="000000"/>
                </a:solidFill>
                <a:latin typeface="Arial"/>
                <a:ea typeface="Arial"/>
                <a:cs typeface="Arial"/>
                <a:sym typeface="Arial"/>
              </a:rPr>
              <a:t>Adanya inventory merupakan komponen penting yang mempermudah pelanggan dalam pemilihan board game serta ketersediaan jenis board game yang terdapat pada cafe.</a:t>
            </a:r>
            <a:endParaRPr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Pemesanan</a:t>
            </a:r>
            <a:endParaRPr sz="1200">
              <a:solidFill>
                <a:srgbClr val="000000"/>
              </a:solidFill>
              <a:latin typeface="Arial"/>
              <a:ea typeface="Arial"/>
              <a:cs typeface="Arial"/>
              <a:sym typeface="Arial"/>
            </a:endParaRPr>
          </a:p>
          <a:p>
            <a:pPr indent="0" lvl="0" marL="1143000" rtl="0" algn="just">
              <a:spcBef>
                <a:spcPts val="0"/>
              </a:spcBef>
              <a:spcAft>
                <a:spcPts val="0"/>
              </a:spcAft>
              <a:buNone/>
            </a:pPr>
            <a:r>
              <a:t/>
            </a:r>
            <a:endParaRPr sz="1200">
              <a:solidFill>
                <a:srgbClr val="000000"/>
              </a:solidFill>
              <a:latin typeface="Arial"/>
              <a:ea typeface="Arial"/>
              <a:cs typeface="Arial"/>
              <a:sym typeface="Arial"/>
            </a:endParaRPr>
          </a:p>
          <a:p>
            <a:pPr indent="457200" lvl="0" marL="1371600" rtl="0" algn="just">
              <a:spcBef>
                <a:spcPts val="0"/>
              </a:spcBef>
              <a:spcAft>
                <a:spcPts val="0"/>
              </a:spcAft>
              <a:buNone/>
            </a:pPr>
            <a:r>
              <a:rPr lang="id" sz="1200">
                <a:solidFill>
                  <a:srgbClr val="000000"/>
                </a:solidFill>
                <a:latin typeface="Arial"/>
                <a:ea typeface="Arial"/>
                <a:cs typeface="Arial"/>
                <a:sym typeface="Arial"/>
              </a:rPr>
              <a:t>Pemesanan menu dan metode pembayaran dengan menyediakan layanan pemesanan menggunakan code QR, maka dengan adanya code QR akan mudah diakses costumer. Dan membuat manajemen sistem yang support dengan semua e-wallet maka akan mempermudah pembayaran.</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311700" y="373850"/>
            <a:ext cx="8520600" cy="4150800"/>
          </a:xfrm>
          <a:prstGeom prst="rect">
            <a:avLst/>
          </a:prstGeom>
        </p:spPr>
        <p:txBody>
          <a:bodyPr anchorCtr="0" anchor="t" bIns="91425" lIns="91425" spcFirstLastPara="1" rIns="91425" wrap="square" tIns="91425">
            <a:normAutofit/>
          </a:bodyPr>
          <a:lstStyle/>
          <a:p>
            <a:pPr indent="-228600" lvl="0" marL="914400" rtl="0" algn="just">
              <a:spcBef>
                <a:spcPts val="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b="1" lang="id" sz="1200">
                <a:solidFill>
                  <a:srgbClr val="000000"/>
                </a:solidFill>
                <a:latin typeface="Arial"/>
                <a:ea typeface="Arial"/>
                <a:cs typeface="Arial"/>
                <a:sym typeface="Arial"/>
              </a:rPr>
              <a:t>Non-Technical</a:t>
            </a:r>
            <a:endParaRPr b="1"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Hilangnya komponen pada board game</a:t>
            </a:r>
            <a:endParaRPr sz="1200">
              <a:solidFill>
                <a:srgbClr val="000000"/>
              </a:solidFill>
              <a:latin typeface="Arial"/>
              <a:ea typeface="Arial"/>
              <a:cs typeface="Arial"/>
              <a:sym typeface="Arial"/>
            </a:endParaRPr>
          </a:p>
          <a:p>
            <a:pPr indent="457200" lvl="0" marL="1371600" rtl="0" algn="just">
              <a:spcBef>
                <a:spcPts val="1200"/>
              </a:spcBef>
              <a:spcAft>
                <a:spcPts val="0"/>
              </a:spcAft>
              <a:buNone/>
            </a:pPr>
            <a:r>
              <a:rPr lang="id" sz="1200">
                <a:solidFill>
                  <a:srgbClr val="000000"/>
                </a:solidFill>
                <a:latin typeface="Arial"/>
                <a:ea typeface="Arial"/>
                <a:cs typeface="Arial"/>
                <a:sym typeface="Arial"/>
              </a:rPr>
              <a:t>Pihak cafe memberikan pengarahan terhadap pelanggan pada saat memilih dan memainkan board game, agar tidak terjadi kendala seperti kehilangan komponen board game.</a:t>
            </a:r>
            <a:endParaRPr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Inventory</a:t>
            </a:r>
            <a:endParaRPr sz="1200">
              <a:solidFill>
                <a:srgbClr val="000000"/>
              </a:solidFill>
              <a:latin typeface="Arial"/>
              <a:ea typeface="Arial"/>
              <a:cs typeface="Arial"/>
              <a:sym typeface="Arial"/>
            </a:endParaRPr>
          </a:p>
          <a:p>
            <a:pPr indent="457200" lvl="0" marL="1371600" rtl="0" algn="just">
              <a:spcBef>
                <a:spcPts val="1200"/>
              </a:spcBef>
              <a:spcAft>
                <a:spcPts val="0"/>
              </a:spcAft>
              <a:buNone/>
            </a:pPr>
            <a:r>
              <a:rPr lang="id" sz="1200">
                <a:solidFill>
                  <a:srgbClr val="000000"/>
                </a:solidFill>
                <a:latin typeface="Arial"/>
                <a:ea typeface="Arial"/>
                <a:cs typeface="Arial"/>
                <a:sym typeface="Arial"/>
              </a:rPr>
              <a:t>Pihak cafe memberikan seorang pendamping agar pelanggan dapat bermain board game dengan baik serta memahami alur dan tata cara board game yang dipilih.</a:t>
            </a:r>
            <a:endParaRPr sz="1200">
              <a:solidFill>
                <a:srgbClr val="000000"/>
              </a:solidFill>
              <a:latin typeface="Arial"/>
              <a:ea typeface="Arial"/>
              <a:cs typeface="Arial"/>
              <a:sym typeface="Arial"/>
            </a:endParaRPr>
          </a:p>
          <a:p>
            <a:pPr indent="-228600" lvl="0" marL="1371600" rtl="0" algn="just">
              <a:spcBef>
                <a:spcPts val="1200"/>
              </a:spcBef>
              <a:spcAft>
                <a:spcPts val="0"/>
              </a:spcAft>
              <a:buNone/>
            </a:pPr>
            <a:r>
              <a:rPr lang="id" sz="1200">
                <a:solidFill>
                  <a:srgbClr val="000000"/>
                </a:solidFill>
                <a:latin typeface="Arial"/>
                <a:ea typeface="Arial"/>
                <a:cs typeface="Arial"/>
                <a:sym typeface="Arial"/>
              </a:rPr>
              <a:t>●</a:t>
            </a:r>
            <a:r>
              <a:rPr lang="id" sz="1200">
                <a:solidFill>
                  <a:srgbClr val="000000"/>
                </a:solidFill>
                <a:latin typeface="Times New Roman"/>
                <a:ea typeface="Times New Roman"/>
                <a:cs typeface="Times New Roman"/>
                <a:sym typeface="Times New Roman"/>
              </a:rPr>
              <a:t>	</a:t>
            </a:r>
            <a:r>
              <a:rPr lang="id" sz="1200">
                <a:solidFill>
                  <a:srgbClr val="000000"/>
                </a:solidFill>
                <a:latin typeface="Arial"/>
                <a:ea typeface="Arial"/>
                <a:cs typeface="Arial"/>
                <a:sym typeface="Arial"/>
              </a:rPr>
              <a:t>Pemesanan</a:t>
            </a:r>
            <a:endParaRPr sz="1200">
              <a:solidFill>
                <a:srgbClr val="000000"/>
              </a:solidFill>
              <a:latin typeface="Arial"/>
              <a:ea typeface="Arial"/>
              <a:cs typeface="Arial"/>
              <a:sym typeface="Arial"/>
            </a:endParaRPr>
          </a:p>
          <a:p>
            <a:pPr indent="457200" lvl="0" marL="1371600" rtl="0" algn="just">
              <a:spcBef>
                <a:spcPts val="1200"/>
              </a:spcBef>
              <a:spcAft>
                <a:spcPts val="0"/>
              </a:spcAft>
              <a:buNone/>
            </a:pPr>
            <a:r>
              <a:rPr lang="id" sz="1200">
                <a:solidFill>
                  <a:srgbClr val="000000"/>
                </a:solidFill>
                <a:latin typeface="Arial"/>
                <a:ea typeface="Arial"/>
                <a:cs typeface="Arial"/>
                <a:sym typeface="Arial"/>
              </a:rPr>
              <a:t>Pemesanan pada cafe bisa dengan adanya waiters yang membantu pelanggan dalam memesan makanan serta melakukan pembayaran saat kasir sedang ramai.</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rgbClr val="000000"/>
                </a:solidFill>
                <a:highlight>
                  <a:srgbClr val="FFFF00"/>
                </a:highlight>
              </a:rPr>
              <a:t>WBS (Work Breakdown Structure)</a:t>
            </a:r>
            <a:endParaRPr b="1">
              <a:solidFill>
                <a:srgbClr val="000000"/>
              </a:solidFill>
              <a:highlight>
                <a:srgbClr val="FFFF00"/>
              </a:highlight>
            </a:endParaRPr>
          </a:p>
        </p:txBody>
      </p:sp>
      <p:pic>
        <p:nvPicPr>
          <p:cNvPr id="108" name="Google Shape;108;p17"/>
          <p:cNvPicPr preferRelativeResize="0"/>
          <p:nvPr/>
        </p:nvPicPr>
        <p:blipFill>
          <a:blip r:embed="rId3">
            <a:alphaModFix/>
          </a:blip>
          <a:stretch>
            <a:fillRect/>
          </a:stretch>
        </p:blipFill>
        <p:spPr>
          <a:xfrm>
            <a:off x="1903175" y="1229875"/>
            <a:ext cx="4945401" cy="33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id" sz="2650">
                <a:solidFill>
                  <a:srgbClr val="000000"/>
                </a:solidFill>
                <a:highlight>
                  <a:srgbClr val="FFFF00"/>
                </a:highlight>
                <a:latin typeface="Arial"/>
                <a:ea typeface="Arial"/>
                <a:cs typeface="Arial"/>
                <a:sym typeface="Arial"/>
              </a:rPr>
              <a:t>Gantt Chart</a:t>
            </a:r>
            <a:r>
              <a:rPr lang="id" sz="2650">
                <a:solidFill>
                  <a:srgbClr val="000000"/>
                </a:solidFill>
                <a:highlight>
                  <a:srgbClr val="FFFF00"/>
                </a:highlight>
                <a:latin typeface="Arial"/>
                <a:ea typeface="Arial"/>
                <a:cs typeface="Arial"/>
                <a:sym typeface="Arial"/>
              </a:rPr>
              <a:t> </a:t>
            </a:r>
            <a:endParaRPr sz="2650">
              <a:solidFill>
                <a:srgbClr val="000000"/>
              </a:solidFill>
              <a:highlight>
                <a:srgbClr val="FFFF00"/>
              </a:highlight>
              <a:latin typeface="Arial"/>
              <a:ea typeface="Arial"/>
              <a:cs typeface="Arial"/>
              <a:sym typeface="Arial"/>
            </a:endParaRPr>
          </a:p>
          <a:p>
            <a:pPr indent="0" lvl="0" marL="0" rtl="0" algn="l">
              <a:spcBef>
                <a:spcPts val="120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145325" y="1148975"/>
            <a:ext cx="8778975" cy="19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id" sz="2700">
                <a:solidFill>
                  <a:srgbClr val="000000"/>
                </a:solidFill>
                <a:highlight>
                  <a:srgbClr val="FFFF00"/>
                </a:highlight>
                <a:latin typeface="Arial"/>
                <a:ea typeface="Arial"/>
                <a:cs typeface="Arial"/>
                <a:sym typeface="Arial"/>
              </a:rPr>
              <a:t>Estimasi Harga </a:t>
            </a:r>
            <a:endParaRPr b="1" sz="2700">
              <a:highlight>
                <a:srgbClr val="FFFF00"/>
              </a:highlight>
            </a:endParaRPr>
          </a:p>
        </p:txBody>
      </p:sp>
      <p:pic>
        <p:nvPicPr>
          <p:cNvPr id="120" name="Google Shape;120;p19"/>
          <p:cNvPicPr preferRelativeResize="0"/>
          <p:nvPr/>
        </p:nvPicPr>
        <p:blipFill>
          <a:blip r:embed="rId3">
            <a:alphaModFix/>
          </a:blip>
          <a:stretch>
            <a:fillRect/>
          </a:stretch>
        </p:blipFill>
        <p:spPr>
          <a:xfrm>
            <a:off x="1804988" y="1447800"/>
            <a:ext cx="5534025" cy="224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47075" y="388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solidFill>
                  <a:srgbClr val="000000"/>
                </a:solidFill>
                <a:highlight>
                  <a:srgbClr val="FFFF00"/>
                </a:highlight>
              </a:rPr>
              <a:t>Wireframe</a:t>
            </a:r>
            <a:endParaRPr b="1">
              <a:solidFill>
                <a:srgbClr val="000000"/>
              </a:solidFill>
              <a:highlight>
                <a:srgbClr val="FFFF00"/>
              </a:highlight>
            </a:endParaRPr>
          </a:p>
        </p:txBody>
      </p:sp>
      <p:pic>
        <p:nvPicPr>
          <p:cNvPr id="126" name="Google Shape;126;p20"/>
          <p:cNvPicPr preferRelativeResize="0"/>
          <p:nvPr/>
        </p:nvPicPr>
        <p:blipFill>
          <a:blip r:embed="rId3">
            <a:alphaModFix/>
          </a:blip>
          <a:stretch>
            <a:fillRect/>
          </a:stretch>
        </p:blipFill>
        <p:spPr>
          <a:xfrm>
            <a:off x="2066500" y="493200"/>
            <a:ext cx="1687600" cy="4264925"/>
          </a:xfrm>
          <a:prstGeom prst="rect">
            <a:avLst/>
          </a:prstGeom>
          <a:noFill/>
          <a:ln>
            <a:noFill/>
          </a:ln>
        </p:spPr>
      </p:pic>
      <p:pic>
        <p:nvPicPr>
          <p:cNvPr id="127" name="Google Shape;127;p20"/>
          <p:cNvPicPr preferRelativeResize="0"/>
          <p:nvPr/>
        </p:nvPicPr>
        <p:blipFill>
          <a:blip r:embed="rId4">
            <a:alphaModFix/>
          </a:blip>
          <a:stretch>
            <a:fillRect/>
          </a:stretch>
        </p:blipFill>
        <p:spPr>
          <a:xfrm>
            <a:off x="3707963" y="493200"/>
            <a:ext cx="1728075" cy="3504950"/>
          </a:xfrm>
          <a:prstGeom prst="rect">
            <a:avLst/>
          </a:prstGeom>
          <a:noFill/>
          <a:ln>
            <a:noFill/>
          </a:ln>
        </p:spPr>
      </p:pic>
      <p:pic>
        <p:nvPicPr>
          <p:cNvPr id="128" name="Google Shape;128;p20"/>
          <p:cNvPicPr preferRelativeResize="0"/>
          <p:nvPr/>
        </p:nvPicPr>
        <p:blipFill>
          <a:blip r:embed="rId5">
            <a:alphaModFix/>
          </a:blip>
          <a:stretch>
            <a:fillRect/>
          </a:stretch>
        </p:blipFill>
        <p:spPr>
          <a:xfrm>
            <a:off x="5436025" y="493200"/>
            <a:ext cx="1632980" cy="3504951"/>
          </a:xfrm>
          <a:prstGeom prst="rect">
            <a:avLst/>
          </a:prstGeom>
          <a:noFill/>
          <a:ln>
            <a:noFill/>
          </a:ln>
        </p:spPr>
      </p:pic>
      <p:pic>
        <p:nvPicPr>
          <p:cNvPr id="129" name="Google Shape;129;p20"/>
          <p:cNvPicPr preferRelativeResize="0"/>
          <p:nvPr/>
        </p:nvPicPr>
        <p:blipFill>
          <a:blip r:embed="rId6">
            <a:alphaModFix/>
          </a:blip>
          <a:stretch>
            <a:fillRect/>
          </a:stretch>
        </p:blipFill>
        <p:spPr>
          <a:xfrm>
            <a:off x="75300" y="951600"/>
            <a:ext cx="1935900" cy="361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1065824" y="251175"/>
            <a:ext cx="2088650" cy="4496125"/>
          </a:xfrm>
          <a:prstGeom prst="rect">
            <a:avLst/>
          </a:prstGeom>
          <a:noFill/>
          <a:ln>
            <a:noFill/>
          </a:ln>
        </p:spPr>
      </p:pic>
      <p:pic>
        <p:nvPicPr>
          <p:cNvPr id="135" name="Google Shape;135;p21"/>
          <p:cNvPicPr preferRelativeResize="0"/>
          <p:nvPr/>
        </p:nvPicPr>
        <p:blipFill>
          <a:blip r:embed="rId4">
            <a:alphaModFix/>
          </a:blip>
          <a:stretch>
            <a:fillRect/>
          </a:stretch>
        </p:blipFill>
        <p:spPr>
          <a:xfrm>
            <a:off x="3466725" y="197883"/>
            <a:ext cx="2155275" cy="4617493"/>
          </a:xfrm>
          <a:prstGeom prst="rect">
            <a:avLst/>
          </a:prstGeom>
          <a:noFill/>
          <a:ln>
            <a:noFill/>
          </a:ln>
        </p:spPr>
      </p:pic>
      <p:pic>
        <p:nvPicPr>
          <p:cNvPr id="136" name="Google Shape;136;p21"/>
          <p:cNvPicPr preferRelativeResize="0"/>
          <p:nvPr/>
        </p:nvPicPr>
        <p:blipFill>
          <a:blip r:embed="rId5">
            <a:alphaModFix/>
          </a:blip>
          <a:stretch>
            <a:fillRect/>
          </a:stretch>
        </p:blipFill>
        <p:spPr>
          <a:xfrm>
            <a:off x="5934250" y="451175"/>
            <a:ext cx="1928150" cy="391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