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320" r:id="rId4"/>
    <p:sldId id="261" r:id="rId5"/>
    <p:sldId id="259" r:id="rId6"/>
    <p:sldId id="266" r:id="rId7"/>
    <p:sldId id="291" r:id="rId8"/>
    <p:sldId id="260" r:id="rId9"/>
    <p:sldId id="258" r:id="rId10"/>
    <p:sldId id="265" r:id="rId11"/>
    <p:sldId id="257" r:id="rId12"/>
    <p:sldId id="292" r:id="rId13"/>
    <p:sldId id="262" r:id="rId14"/>
    <p:sldId id="295" r:id="rId15"/>
  </p:sldIdLst>
  <p:sldSz cx="12192000" cy="6858000"/>
  <p:notesSz cx="6858000" cy="9144000"/>
  <p:embeddedFontLst>
    <p:embeddedFont>
      <p:font typeface="等线 Light" panose="02010600030101010101" charset="-122"/>
      <p:regular r:id="rId20"/>
    </p:embeddedFont>
    <p:embeddedFont>
      <p:font typeface="等线" panose="02010600030101010101"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42" userDrawn="1">
          <p15:clr>
            <a:srgbClr val="A4A3A4"/>
          </p15:clr>
        </p15:guide>
        <p15:guide id="4" pos="4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春波 赵" initials="春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625"/>
    <a:srgbClr val="F67654"/>
    <a:srgbClr val="0B506C"/>
    <a:srgbClr val="02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4" d="100"/>
          <a:sy n="104" d="100"/>
        </p:scale>
        <p:origin x="798" y="120"/>
      </p:cViewPr>
      <p:guideLst>
        <p:guide orient="horz" pos="2160"/>
        <p:guide pos="3840"/>
        <p:guide pos="7242"/>
        <p:guide pos="4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稻壳儿春秋广告/盗版必究        原创来源：http://chn.docer.com/works?userid=199329941#!/work_time"/>
          <p:cNvSpPr>
            <a:spLocks noGrp="1"/>
          </p:cNvSpPr>
          <p:nvPr>
            <p:ph type="pic" sz="quarter" idx="10"/>
          </p:nvPr>
        </p:nvSpPr>
        <p:spPr>
          <a:xfrm>
            <a:off x="695324"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dirty="0"/>
          </a:p>
        </p:txBody>
      </p:sp>
      <p:sp>
        <p:nvSpPr>
          <p:cNvPr id="12" name="稻壳儿春秋广告/盗版必究        原创来源：http://chn.docer.com/works?userid=199329941#!/work_time"/>
          <p:cNvSpPr>
            <a:spLocks noGrp="1"/>
          </p:cNvSpPr>
          <p:nvPr>
            <p:ph type="pic" sz="quarter" idx="11"/>
          </p:nvPr>
        </p:nvSpPr>
        <p:spPr>
          <a:xfrm>
            <a:off x="8404681"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4EC519-839C-453F-84A3-C3D2935476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0A939-DD6A-4E34-B614-19C610E30E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 y="1594687"/>
            <a:ext cx="3840480" cy="4231937"/>
          </a:xfrm>
          <a:custGeom>
            <a:avLst/>
            <a:gdLst>
              <a:gd name="connsiteX0" fmla="*/ 0 w 3840480"/>
              <a:gd name="connsiteY0" fmla="*/ 0 h 4231937"/>
              <a:gd name="connsiteX1" fmla="*/ 3840480 w 3840480"/>
              <a:gd name="connsiteY1" fmla="*/ 0 h 4231937"/>
              <a:gd name="connsiteX2" fmla="*/ 3840480 w 3840480"/>
              <a:gd name="connsiteY2" fmla="*/ 4231937 h 4231937"/>
              <a:gd name="connsiteX3" fmla="*/ 0 w 3840480"/>
              <a:gd name="connsiteY3" fmla="*/ 4231937 h 4231937"/>
            </a:gdLst>
            <a:ahLst/>
            <a:cxnLst>
              <a:cxn ang="0">
                <a:pos x="connsiteX0" y="connsiteY0"/>
              </a:cxn>
              <a:cxn ang="0">
                <a:pos x="connsiteX1" y="connsiteY1"/>
              </a:cxn>
              <a:cxn ang="0">
                <a:pos x="connsiteX2" y="connsiteY2"/>
              </a:cxn>
              <a:cxn ang="0">
                <a:pos x="connsiteX3" y="connsiteY3"/>
              </a:cxn>
            </a:cxnLst>
            <a:rect l="l" t="t" r="r" b="b"/>
            <a:pathLst>
              <a:path w="3840480" h="4231937">
                <a:moveTo>
                  <a:pt x="0" y="0"/>
                </a:moveTo>
                <a:lnTo>
                  <a:pt x="3840480" y="0"/>
                </a:lnTo>
                <a:lnTo>
                  <a:pt x="3840480" y="4231937"/>
                </a:lnTo>
                <a:lnTo>
                  <a:pt x="0" y="4231937"/>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B7C7-535E-4E94-B1E9-46A4B2AB55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6754-BD22-46CA-AAC9-FDCA2715F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0.xml"/><Relationship Id="rId6" Type="http://schemas.openxmlformats.org/officeDocument/2006/relationships/image" Target="../media/image43.wmf"/><Relationship Id="rId5" Type="http://schemas.openxmlformats.org/officeDocument/2006/relationships/oleObject" Target="../embeddings/oleObject10.bin"/><Relationship Id="rId4" Type="http://schemas.openxmlformats.org/officeDocument/2006/relationships/image" Target="../media/image42.wmf"/><Relationship Id="rId3" Type="http://schemas.openxmlformats.org/officeDocument/2006/relationships/oleObject" Target="../embeddings/oleObject9.bin"/><Relationship Id="rId2" Type="http://schemas.openxmlformats.org/officeDocument/2006/relationships/image" Target="../media/image41.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0.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0.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wmf"/><Relationship Id="rId16" Type="http://schemas.openxmlformats.org/officeDocument/2006/relationships/vmlDrawing" Target="../drawings/vmlDrawing3.vml"/><Relationship Id="rId15" Type="http://schemas.openxmlformats.org/officeDocument/2006/relationships/slideLayout" Target="../slideLayouts/slideLayout1.xml"/><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9" Type="http://schemas.openxmlformats.org/officeDocument/2006/relationships/slideLayout" Target="../slideLayouts/slideLayout10.xml"/><Relationship Id="rId18" Type="http://schemas.openxmlformats.org/officeDocument/2006/relationships/image" Target="../media/image35.png"/><Relationship Id="rId17" Type="http://schemas.openxmlformats.org/officeDocument/2006/relationships/image" Target="../media/image34.png"/><Relationship Id="rId16" Type="http://schemas.openxmlformats.org/officeDocument/2006/relationships/image" Target="../media/image33.png"/><Relationship Id="rId15" Type="http://schemas.openxmlformats.org/officeDocument/2006/relationships/image" Target="../media/image32.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0.xml"/><Relationship Id="rId4" Type="http://schemas.openxmlformats.org/officeDocument/2006/relationships/image" Target="../media/image40.wmf"/><Relationship Id="rId3" Type="http://schemas.openxmlformats.org/officeDocument/2006/relationships/oleObject" Target="../embeddings/oleObject7.bin"/><Relationship Id="rId2" Type="http://schemas.openxmlformats.org/officeDocument/2006/relationships/image" Target="../media/image39.w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稻壳儿春秋广告/盗版必究        原创来源：http://chn.docer.com/works?userid=199329941#!/work_time"/>
          <p:cNvSpPr/>
          <p:nvPr/>
        </p:nvSpPr>
        <p:spPr>
          <a:xfrm>
            <a:off x="772120" y="0"/>
            <a:ext cx="4498380" cy="1671059"/>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631336" y="901845"/>
            <a:ext cx="606728" cy="60672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2062480" y="1896110"/>
            <a:ext cx="6645275" cy="1198880"/>
          </a:xfrm>
          <a:prstGeom prst="rect">
            <a:avLst/>
          </a:prstGeom>
          <a:noFill/>
        </p:spPr>
        <p:txBody>
          <a:bodyPr wrap="square" rtlCol="0">
            <a:spAutoFit/>
          </a:bodyPr>
          <a:lstStyle/>
          <a:p>
            <a:pPr algn="ctr"/>
            <a:r>
              <a:rPr lang="en-US" altLang="zh-CN" sz="7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StarveSurvival</a:t>
            </a:r>
            <a:endParaRPr lang="en-US" altLang="zh-CN" sz="7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2" name="稻壳儿春秋广告/盗版必究        原创来源：http://chn.docer.com/works?userid=199329941#!/work_time"/>
          <p:cNvSpPr/>
          <p:nvPr/>
        </p:nvSpPr>
        <p:spPr>
          <a:xfrm>
            <a:off x="1363194" y="3"/>
            <a:ext cx="2862972" cy="99845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Text Placeholder 24"/>
          <p:cNvSpPr txBox="1"/>
          <p:nvPr/>
        </p:nvSpPr>
        <p:spPr>
          <a:xfrm>
            <a:off x="6469235" y="4664155"/>
            <a:ext cx="5195570" cy="7359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ru-RU" altLang="en-US" sz="1400" b="1" dirty="0">
                <a:solidFill>
                  <a:schemeClr val="bg1">
                    <a:lumMod val="50000"/>
                  </a:schemeClr>
                </a:solidFill>
                <a:latin typeface="Arial" panose="020B0604020202020204" pitchFamily="34" charset="0"/>
                <a:cs typeface="Arial" panose="020B0604020202020204" pitchFamily="34" charset="0"/>
              </a:rPr>
              <a:t>Егоров егор Сергеевич</a:t>
            </a:r>
            <a:endParaRPr lang="ru-RU" altLang="en-US" sz="1400" b="1" dirty="0">
              <a:solidFill>
                <a:schemeClr val="bg1">
                  <a:lumMod val="50000"/>
                </a:schemeClr>
              </a:solidFill>
              <a:latin typeface="Arial" panose="020B0604020202020204" pitchFamily="34" charset="0"/>
              <a:cs typeface="Arial" panose="020B0604020202020204" pitchFamily="34" charset="0"/>
            </a:endParaRPr>
          </a:p>
          <a:p>
            <a:pPr marL="0" indent="0" algn="r">
              <a:buNone/>
            </a:pPr>
            <a:r>
              <a:rPr lang="ru-RU" altLang="en-US" sz="1400" b="1" dirty="0">
                <a:solidFill>
                  <a:schemeClr val="bg1">
                    <a:lumMod val="50000"/>
                  </a:schemeClr>
                </a:solidFill>
                <a:latin typeface="Arial" panose="020B0604020202020204" pitchFamily="34" charset="0"/>
                <a:cs typeface="Arial" panose="020B0604020202020204" pitchFamily="34" charset="0"/>
              </a:rPr>
              <a:t>Руководитель: Попопв Александр Александорович</a:t>
            </a:r>
            <a:endParaRPr lang="ru-RU" altLang="en-US" sz="14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706755"/>
          </a:xfrm>
          <a:prstGeom prst="rect">
            <a:avLst/>
          </a:prstGeom>
          <a:noFill/>
        </p:spPr>
        <p:txBody>
          <a:bodyPr wrap="square" rtlCol="0">
            <a:spAutoFit/>
          </a:bodyPr>
          <a:lstStyle/>
          <a:p>
            <a:pPr algn="ctr"/>
            <a:r>
              <a:rPr lang="ru-RU"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Основные библиотеки и классы</a:t>
            </a:r>
            <a:endParaRPr lang="ru-RU"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graphicFrame>
        <p:nvGraphicFramePr>
          <p:cNvPr id="2" name="Объект 1"/>
          <p:cNvGraphicFramePr/>
          <p:nvPr/>
        </p:nvGraphicFramePr>
        <p:xfrm>
          <a:off x="424815" y="1373505"/>
          <a:ext cx="1934845" cy="205105"/>
        </p:xfrm>
        <a:graphic>
          <a:graphicData uri="http://schemas.openxmlformats.org/presentationml/2006/ole">
            <mc:AlternateContent xmlns:mc="http://schemas.openxmlformats.org/markup-compatibility/2006">
              <mc:Choice xmlns:v="urn:schemas-microsoft-com:vml" Requires="v">
                <p:oleObj spid="_x0000_s3" name="" r:id="rId1" imgW="1933575" imgH="205105" progId="Paint.Picture">
                  <p:embed/>
                </p:oleObj>
              </mc:Choice>
              <mc:Fallback>
                <p:oleObj name="" r:id="rId1" imgW="1933575" imgH="205105" progId="Paint.Picture">
                  <p:embed/>
                  <p:pic>
                    <p:nvPicPr>
                      <p:cNvPr id="0" name="Изображение 2"/>
                      <p:cNvPicPr/>
                      <p:nvPr/>
                    </p:nvPicPr>
                    <p:blipFill>
                      <a:blip r:embed="rId2"/>
                      <a:stretch>
                        <a:fillRect/>
                      </a:stretch>
                    </p:blipFill>
                    <p:spPr>
                      <a:xfrm>
                        <a:off x="424815" y="1373505"/>
                        <a:ext cx="1934845" cy="205105"/>
                      </a:xfrm>
                      <a:prstGeom prst="rect">
                        <a:avLst/>
                      </a:prstGeom>
                    </p:spPr>
                  </p:pic>
                </p:oleObj>
              </mc:Fallback>
            </mc:AlternateContent>
          </a:graphicData>
        </a:graphic>
      </p:graphicFrame>
      <p:graphicFrame>
        <p:nvGraphicFramePr>
          <p:cNvPr id="4" name="Объект 3"/>
          <p:cNvGraphicFramePr/>
          <p:nvPr/>
        </p:nvGraphicFramePr>
        <p:xfrm>
          <a:off x="2671445" y="1329690"/>
          <a:ext cx="7268210" cy="2698115"/>
        </p:xfrm>
        <a:graphic>
          <a:graphicData uri="http://schemas.openxmlformats.org/presentationml/2006/ole">
            <mc:AlternateContent xmlns:mc="http://schemas.openxmlformats.org/markup-compatibility/2006">
              <mc:Choice xmlns:v="urn:schemas-microsoft-com:vml" Requires="v">
                <p:oleObj spid="_x0000_s5" name="" r:id="rId3" imgW="7262495" imgH="2695575" progId="Paint.Picture">
                  <p:embed/>
                </p:oleObj>
              </mc:Choice>
              <mc:Fallback>
                <p:oleObj name="" r:id="rId3" imgW="7262495" imgH="2695575" progId="Paint.Picture">
                  <p:embed/>
                  <p:pic>
                    <p:nvPicPr>
                      <p:cNvPr id="0" name="Изображение 4"/>
                      <p:cNvPicPr/>
                      <p:nvPr/>
                    </p:nvPicPr>
                    <p:blipFill>
                      <a:blip r:embed="rId4"/>
                      <a:stretch>
                        <a:fillRect/>
                      </a:stretch>
                    </p:blipFill>
                    <p:spPr>
                      <a:xfrm>
                        <a:off x="2671445" y="1329690"/>
                        <a:ext cx="7268210" cy="2698115"/>
                      </a:xfrm>
                      <a:prstGeom prst="rect">
                        <a:avLst/>
                      </a:prstGeom>
                    </p:spPr>
                  </p:pic>
                </p:oleObj>
              </mc:Fallback>
            </mc:AlternateContent>
          </a:graphicData>
        </a:graphic>
      </p:graphicFrame>
      <p:graphicFrame>
        <p:nvGraphicFramePr>
          <p:cNvPr id="6" name="Объект 5"/>
          <p:cNvGraphicFramePr/>
          <p:nvPr/>
        </p:nvGraphicFramePr>
        <p:xfrm>
          <a:off x="1737360" y="4524375"/>
          <a:ext cx="9137015" cy="1205865"/>
        </p:xfrm>
        <a:graphic>
          <a:graphicData uri="http://schemas.openxmlformats.org/presentationml/2006/ole">
            <mc:AlternateContent xmlns:mc="http://schemas.openxmlformats.org/markup-compatibility/2006">
              <mc:Choice xmlns:v="urn:schemas-microsoft-com:vml" Requires="v">
                <p:oleObj spid="_x0000_s8" name="" r:id="rId5" imgW="9129395" imgH="1205230" progId="Paint.Picture">
                  <p:embed/>
                </p:oleObj>
              </mc:Choice>
              <mc:Fallback>
                <p:oleObj name="" r:id="rId5" imgW="9129395" imgH="1205230" progId="Paint.Picture">
                  <p:embed/>
                  <p:pic>
                    <p:nvPicPr>
                      <p:cNvPr id="0" name="Изображение 7"/>
                      <p:cNvPicPr/>
                      <p:nvPr/>
                    </p:nvPicPr>
                    <p:blipFill>
                      <a:blip r:embed="rId6"/>
                      <a:stretch>
                        <a:fillRect/>
                      </a:stretch>
                    </p:blipFill>
                    <p:spPr>
                      <a:xfrm>
                        <a:off x="1737360" y="4524375"/>
                        <a:ext cx="9137015" cy="1205865"/>
                      </a:xfrm>
                      <a:prstGeom prst="rect">
                        <a:avLst/>
                      </a:prstGeom>
                    </p:spPr>
                  </p:pic>
                </p:oleObj>
              </mc:Fallback>
            </mc:AlternateContent>
          </a:graphicData>
        </a:graphic>
      </p:graphicFrame>
      <p:sp>
        <p:nvSpPr>
          <p:cNvPr id="9" name="Текстовое поле 8"/>
          <p:cNvSpPr txBox="1"/>
          <p:nvPr/>
        </p:nvSpPr>
        <p:spPr>
          <a:xfrm>
            <a:off x="278130" y="1835785"/>
            <a:ext cx="2228850" cy="1198880"/>
          </a:xfrm>
          <a:prstGeom prst="rect">
            <a:avLst/>
          </a:prstGeom>
          <a:noFill/>
        </p:spPr>
        <p:txBody>
          <a:bodyPr wrap="square" rtlCol="0">
            <a:spAutoFit/>
          </a:bodyPr>
          <a:p>
            <a:r>
              <a:rPr lang="ru-RU" altLang="en-US"/>
              <a:t>для удобства не основные окна вынесены в другой файл</a:t>
            </a:r>
            <a:endParaRPr lang="ru-RU" alt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稻壳儿春秋广告/盗版必究        原创来源：http://chn.docer.com/works?userid=199329941#!/work_time"/>
          <p:cNvSpPr/>
          <p:nvPr/>
        </p:nvSpPr>
        <p:spPr>
          <a:xfrm>
            <a:off x="772120" y="0"/>
            <a:ext cx="4498380" cy="1671059"/>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3400571" y="2610630"/>
            <a:ext cx="606728" cy="60672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2" name="稻壳儿春秋广告/盗版必究        原创来源：http://chn.docer.com/works?userid=199329941#!/work_time"/>
          <p:cNvSpPr/>
          <p:nvPr/>
        </p:nvSpPr>
        <p:spPr>
          <a:xfrm>
            <a:off x="1363194" y="3"/>
            <a:ext cx="2862972" cy="99845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Текстовое поле 1"/>
          <p:cNvSpPr txBox="1"/>
          <p:nvPr/>
        </p:nvSpPr>
        <p:spPr>
          <a:xfrm>
            <a:off x="4092575" y="3248025"/>
            <a:ext cx="6076950" cy="645160"/>
          </a:xfrm>
          <a:prstGeom prst="rect">
            <a:avLst/>
          </a:prstGeom>
          <a:noFill/>
        </p:spPr>
        <p:txBody>
          <a:bodyPr wrap="square" rtlCol="0">
            <a:spAutoFit/>
          </a:bodyPr>
          <a:p>
            <a:r>
              <a:rPr lang="ru-RU" altLang="en-US" sz="3600"/>
              <a:t>Спасибо за внимание</a:t>
            </a:r>
            <a:endParaRPr lang="ru-RU"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920355" y="-396343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612976" y="1006333"/>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7186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Текстовое поле 4"/>
          <p:cNvSpPr txBox="1"/>
          <p:nvPr/>
        </p:nvSpPr>
        <p:spPr>
          <a:xfrm>
            <a:off x="4135755" y="459105"/>
            <a:ext cx="4064000" cy="521970"/>
          </a:xfrm>
          <a:prstGeom prst="rect">
            <a:avLst/>
          </a:prstGeom>
          <a:noFill/>
        </p:spPr>
        <p:txBody>
          <a:bodyPr wrap="square" rtlCol="0">
            <a:spAutoFit/>
          </a:bodyPr>
          <a:p>
            <a:r>
              <a:rPr lang="ru-RU" altLang="en-US" sz="2800" b="1">
                <a:latin typeface="Arial" panose="020B0604020202020204" pitchFamily="34" charset="0"/>
                <a:cs typeface="Arial" panose="020B0604020202020204" pitchFamily="34" charset="0"/>
              </a:rPr>
              <a:t>Цель и задачи</a:t>
            </a:r>
            <a:endParaRPr lang="ru-RU" altLang="en-US" sz="2800" b="1">
              <a:latin typeface="Arial" panose="020B0604020202020204" pitchFamily="34" charset="0"/>
              <a:cs typeface="Arial" panose="020B0604020202020204" pitchFamily="34" charset="0"/>
            </a:endParaRPr>
          </a:p>
        </p:txBody>
      </p:sp>
      <p:sp>
        <p:nvSpPr>
          <p:cNvPr id="10" name="Текстовое поле 9"/>
          <p:cNvSpPr txBox="1"/>
          <p:nvPr/>
        </p:nvSpPr>
        <p:spPr>
          <a:xfrm>
            <a:off x="1308100" y="1724660"/>
            <a:ext cx="4064000" cy="460375"/>
          </a:xfrm>
          <a:prstGeom prst="rect">
            <a:avLst/>
          </a:prstGeom>
          <a:noFill/>
        </p:spPr>
        <p:txBody>
          <a:bodyPr wrap="square" rtlCol="0">
            <a:spAutoFit/>
          </a:bodyPr>
          <a:p>
            <a:r>
              <a:rPr lang="ru-RU" altLang="en-US" sz="2400">
                <a:latin typeface="Arial" panose="020B0604020202020204" pitchFamily="34" charset="0"/>
                <a:cs typeface="Arial" panose="020B0604020202020204" pitchFamily="34" charset="0"/>
              </a:rPr>
              <a:t>Цель:</a:t>
            </a:r>
            <a:endParaRPr lang="ru-RU" altLang="en-US" sz="2400">
              <a:latin typeface="Arial" panose="020B0604020202020204" pitchFamily="34" charset="0"/>
              <a:cs typeface="Arial" panose="020B0604020202020204" pitchFamily="34" charset="0"/>
            </a:endParaRPr>
          </a:p>
        </p:txBody>
      </p:sp>
      <p:sp>
        <p:nvSpPr>
          <p:cNvPr id="11" name="Текстовое поле 10"/>
          <p:cNvSpPr txBox="1"/>
          <p:nvPr/>
        </p:nvSpPr>
        <p:spPr>
          <a:xfrm>
            <a:off x="993775" y="2282825"/>
            <a:ext cx="4064000" cy="368300"/>
          </a:xfrm>
          <a:prstGeom prst="rect">
            <a:avLst/>
          </a:prstGeom>
          <a:noFill/>
        </p:spPr>
        <p:txBody>
          <a:bodyPr wrap="square" rtlCol="0">
            <a:spAutoFit/>
          </a:bodyPr>
          <a:p>
            <a:r>
              <a:rPr lang="ru-RU" altLang="en-US"/>
              <a:t>Создание игры </a:t>
            </a:r>
            <a:r>
              <a:rPr lang="en-US" altLang="ru-RU"/>
              <a:t>S</a:t>
            </a:r>
            <a:r>
              <a:rPr lang="ru-RU" altLang="en-US"/>
              <a:t>tarve</a:t>
            </a:r>
            <a:r>
              <a:rPr lang="en-US" altLang="ru-RU"/>
              <a:t> s</a:t>
            </a:r>
            <a:r>
              <a:rPr lang="ru-RU" altLang="en-US"/>
              <a:t>urvival</a:t>
            </a:r>
            <a:endParaRPr lang="ru-RU" altLang="en-US"/>
          </a:p>
        </p:txBody>
      </p:sp>
      <p:sp>
        <p:nvSpPr>
          <p:cNvPr id="12" name="Текстовое поле 11"/>
          <p:cNvSpPr txBox="1"/>
          <p:nvPr/>
        </p:nvSpPr>
        <p:spPr>
          <a:xfrm>
            <a:off x="1308100" y="2772410"/>
            <a:ext cx="4064000" cy="368300"/>
          </a:xfrm>
          <a:prstGeom prst="rect">
            <a:avLst/>
          </a:prstGeom>
          <a:noFill/>
        </p:spPr>
        <p:txBody>
          <a:bodyPr wrap="square" rtlCol="0">
            <a:spAutoFit/>
          </a:bodyPr>
          <a:p>
            <a:r>
              <a:rPr lang="ru-RU" altLang="ru-RU"/>
              <a:t>Задачи:</a:t>
            </a:r>
            <a:endParaRPr lang="ru-RU" altLang="ru-RU"/>
          </a:p>
        </p:txBody>
      </p:sp>
      <p:sp>
        <p:nvSpPr>
          <p:cNvPr id="13" name="Текстовое поле 12"/>
          <p:cNvSpPr txBox="1"/>
          <p:nvPr/>
        </p:nvSpPr>
        <p:spPr>
          <a:xfrm>
            <a:off x="935355" y="3287395"/>
            <a:ext cx="4064000" cy="3138170"/>
          </a:xfrm>
          <a:prstGeom prst="rect">
            <a:avLst/>
          </a:prstGeom>
          <a:noFill/>
        </p:spPr>
        <p:txBody>
          <a:bodyPr wrap="square" rtlCol="0">
            <a:spAutoFit/>
          </a:bodyPr>
          <a:p>
            <a:r>
              <a:rPr lang="ru-RU" altLang="en-US"/>
              <a:t>1.Создание удобного пользовательского интерфейса</a:t>
            </a:r>
            <a:endParaRPr lang="ru-RU" altLang="en-US"/>
          </a:p>
          <a:p>
            <a:r>
              <a:rPr lang="ru-RU" altLang="en-US"/>
              <a:t>2.Реализация генерации игрового мира(спавна ресурсов(древесины, камня и тд)</a:t>
            </a:r>
            <a:r>
              <a:rPr lang="en-US" altLang="ru-RU"/>
              <a:t>,</a:t>
            </a:r>
            <a:r>
              <a:rPr lang="ru-RU" altLang="en-US"/>
              <a:t> животных и растительности)</a:t>
            </a:r>
            <a:endParaRPr lang="ru-RU" altLang="en-US"/>
          </a:p>
          <a:p>
            <a:r>
              <a:rPr lang="ru-RU" altLang="en-US"/>
              <a:t>3.Добавление возможности передвигаться по миру, ломать и строить в нём, атаковать различных существ, добавление крафтовой системы</a:t>
            </a:r>
            <a:endParaRPr lang="ru-R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398780"/>
          </a:xfrm>
          <a:prstGeom prst="rect">
            <a:avLst/>
          </a:prstGeom>
          <a:noFill/>
        </p:spPr>
        <p:txBody>
          <a:bodyPr wrap="square" rtlCol="0">
            <a:spAutoFit/>
          </a:bodyPr>
          <a:lstStyle/>
          <a:p>
            <a:pPr algn="ctr"/>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PyQt </a:t>
            </a:r>
            <a:r>
              <a:rPr lang="ru-RU"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интерефейс</a:t>
            </a:r>
            <a:endParaRPr lang="ru-RU"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graphicFrame>
        <p:nvGraphicFramePr>
          <p:cNvPr id="2" name="Объект 1"/>
          <p:cNvGraphicFramePr/>
          <p:nvPr/>
        </p:nvGraphicFramePr>
        <p:xfrm>
          <a:off x="550545" y="1722755"/>
          <a:ext cx="4749165" cy="2697480"/>
        </p:xfrm>
        <a:graphic>
          <a:graphicData uri="http://schemas.openxmlformats.org/presentationml/2006/ole">
            <mc:AlternateContent xmlns:mc="http://schemas.openxmlformats.org/markup-compatibility/2006">
              <mc:Choice xmlns:v="urn:schemas-microsoft-com:vml" Requires="v">
                <p:oleObj spid="_x0000_s3" name="" r:id="rId1" imgW="6062980" imgH="3409950" progId="Paint.Picture">
                  <p:embed/>
                </p:oleObj>
              </mc:Choice>
              <mc:Fallback>
                <p:oleObj name="" r:id="rId1" imgW="6062980" imgH="3409950" progId="Paint.Picture">
                  <p:embed/>
                  <p:pic>
                    <p:nvPicPr>
                      <p:cNvPr id="0" name="Изображение 2"/>
                      <p:cNvPicPr/>
                      <p:nvPr/>
                    </p:nvPicPr>
                    <p:blipFill>
                      <a:blip r:embed="rId2"/>
                      <a:stretch>
                        <a:fillRect/>
                      </a:stretch>
                    </p:blipFill>
                    <p:spPr>
                      <a:xfrm>
                        <a:off x="550545" y="1722755"/>
                        <a:ext cx="4749165" cy="2697480"/>
                      </a:xfrm>
                      <a:prstGeom prst="rect">
                        <a:avLst/>
                      </a:prstGeom>
                    </p:spPr>
                  </p:pic>
                </p:oleObj>
              </mc:Fallback>
            </mc:AlternateContent>
          </a:graphicData>
        </a:graphic>
      </p:graphicFrame>
      <p:graphicFrame>
        <p:nvGraphicFramePr>
          <p:cNvPr id="13" name="Объект 12"/>
          <p:cNvGraphicFramePr/>
          <p:nvPr/>
        </p:nvGraphicFramePr>
        <p:xfrm>
          <a:off x="6962775" y="1722755"/>
          <a:ext cx="4215765" cy="2687320"/>
        </p:xfrm>
        <a:graphic>
          <a:graphicData uri="http://schemas.openxmlformats.org/presentationml/2006/ole">
            <mc:AlternateContent xmlns:mc="http://schemas.openxmlformats.org/markup-compatibility/2006">
              <mc:Choice xmlns:v="urn:schemas-microsoft-com:vml" Requires="v">
                <p:oleObj spid="_x0000_s14" name="" r:id="rId3" imgW="6086475" imgH="3390900" progId="Paint.Picture">
                  <p:embed/>
                </p:oleObj>
              </mc:Choice>
              <mc:Fallback>
                <p:oleObj name="" r:id="rId3" imgW="6086475" imgH="3390900" progId="Paint.Picture">
                  <p:embed/>
                  <p:pic>
                    <p:nvPicPr>
                      <p:cNvPr id="0" name="Изображение 13"/>
                      <p:cNvPicPr/>
                      <p:nvPr/>
                    </p:nvPicPr>
                    <p:blipFill>
                      <a:blip r:embed="rId4"/>
                      <a:stretch>
                        <a:fillRect/>
                      </a:stretch>
                    </p:blipFill>
                    <p:spPr>
                      <a:xfrm>
                        <a:off x="6962775" y="1722755"/>
                        <a:ext cx="4215765" cy="2687320"/>
                      </a:xfrm>
                      <a:prstGeom prst="rect">
                        <a:avLst/>
                      </a:prstGeom>
                    </p:spPr>
                  </p:pic>
                </p:oleObj>
              </mc:Fallback>
            </mc:AlternateContent>
          </a:graphicData>
        </a:graphic>
      </p:graphicFrame>
      <p:sp>
        <p:nvSpPr>
          <p:cNvPr id="16" name="Текстовое поле 15"/>
          <p:cNvSpPr txBox="1"/>
          <p:nvPr/>
        </p:nvSpPr>
        <p:spPr>
          <a:xfrm>
            <a:off x="668655" y="1037590"/>
            <a:ext cx="4406900" cy="368300"/>
          </a:xfrm>
          <a:prstGeom prst="rect">
            <a:avLst/>
          </a:prstGeom>
          <a:noFill/>
        </p:spPr>
        <p:txBody>
          <a:bodyPr wrap="square" rtlCol="0">
            <a:spAutoFit/>
          </a:bodyPr>
          <a:p>
            <a:pPr algn="ctr"/>
            <a:r>
              <a:rPr lang="ru-RU" altLang="en-US"/>
              <a:t>Главное окно</a:t>
            </a:r>
            <a:endParaRPr lang="ru-RU" altLang="en-US"/>
          </a:p>
        </p:txBody>
      </p:sp>
      <p:sp>
        <p:nvSpPr>
          <p:cNvPr id="19" name="Текстовое поле 18"/>
          <p:cNvSpPr txBox="1"/>
          <p:nvPr/>
        </p:nvSpPr>
        <p:spPr>
          <a:xfrm>
            <a:off x="6962775" y="1037590"/>
            <a:ext cx="4215765" cy="368300"/>
          </a:xfrm>
          <a:prstGeom prst="rect">
            <a:avLst/>
          </a:prstGeom>
          <a:noFill/>
        </p:spPr>
        <p:txBody>
          <a:bodyPr wrap="square" rtlCol="0">
            <a:spAutoFit/>
          </a:bodyPr>
          <a:p>
            <a:pPr algn="ctr"/>
            <a:r>
              <a:rPr lang="ru-RU" altLang="en-US"/>
              <a:t>Создание нового мира</a:t>
            </a:r>
            <a:endParaRPr lang="ru-RU" altLang="en-US"/>
          </a:p>
        </p:txBody>
      </p:sp>
      <p:sp>
        <p:nvSpPr>
          <p:cNvPr id="4" name="Текстовое поле 3"/>
          <p:cNvSpPr txBox="1"/>
          <p:nvPr/>
        </p:nvSpPr>
        <p:spPr>
          <a:xfrm>
            <a:off x="1011555" y="4697730"/>
            <a:ext cx="4064000" cy="645160"/>
          </a:xfrm>
          <a:prstGeom prst="rect">
            <a:avLst/>
          </a:prstGeom>
          <a:noFill/>
        </p:spPr>
        <p:txBody>
          <a:bodyPr wrap="square" rtlCol="0">
            <a:spAutoFit/>
          </a:bodyPr>
          <a:p>
            <a:r>
              <a:rPr lang="ru-RU" altLang="en-US"/>
              <a:t>В главном окне можно лицезреть</a:t>
            </a:r>
            <a:endParaRPr lang="ru-RU" altLang="en-US"/>
          </a:p>
          <a:p>
            <a:r>
              <a:rPr lang="ru-RU" altLang="en-US"/>
              <a:t>как выглядит сам игровой мир</a:t>
            </a:r>
            <a:endParaRPr lang="ru-RU" altLang="en-US"/>
          </a:p>
        </p:txBody>
      </p:sp>
      <p:sp>
        <p:nvSpPr>
          <p:cNvPr id="5" name="Текстовое поле 4"/>
          <p:cNvSpPr txBox="1"/>
          <p:nvPr/>
        </p:nvSpPr>
        <p:spPr>
          <a:xfrm>
            <a:off x="7315200" y="4726940"/>
            <a:ext cx="4064000" cy="645160"/>
          </a:xfrm>
          <a:prstGeom prst="rect">
            <a:avLst/>
          </a:prstGeom>
          <a:noFill/>
        </p:spPr>
        <p:txBody>
          <a:bodyPr wrap="square" rtlCol="0">
            <a:spAutoFit/>
          </a:bodyPr>
          <a:p>
            <a:r>
              <a:rPr lang="ru-RU" altLang="en-US"/>
              <a:t>при создании маира можно настроить его под себя</a:t>
            </a:r>
            <a:endParaRPr lang="ru-R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400110"/>
          </a:xfrm>
          <a:prstGeom prst="rect">
            <a:avLst/>
          </a:prstGeom>
          <a:noFill/>
        </p:spPr>
        <p:txBody>
          <a:bodyPr wrap="square" rtlCol="0">
            <a:spAutoFit/>
          </a:bodyPr>
          <a:lstStyle/>
          <a:p>
            <a:pPr algn="ctr"/>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endPar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graphicFrame>
        <p:nvGraphicFramePr>
          <p:cNvPr id="9" name="Объект 8"/>
          <p:cNvGraphicFramePr/>
          <p:nvPr/>
        </p:nvGraphicFramePr>
        <p:xfrm>
          <a:off x="852805" y="1261110"/>
          <a:ext cx="4651375" cy="2722880"/>
        </p:xfrm>
        <a:graphic>
          <a:graphicData uri="http://schemas.openxmlformats.org/presentationml/2006/ole">
            <mc:AlternateContent xmlns:mc="http://schemas.openxmlformats.org/markup-compatibility/2006">
              <mc:Choice xmlns:v="urn:schemas-microsoft-com:vml" Requires="v">
                <p:oleObj spid="_x0000_s11" name="" r:id="rId1" imgW="6082030" imgH="3529330" progId="Paint.Picture">
                  <p:embed/>
                </p:oleObj>
              </mc:Choice>
              <mc:Fallback>
                <p:oleObj name="" r:id="rId1" imgW="6082030" imgH="3529330" progId="Paint.Picture">
                  <p:embed/>
                  <p:pic>
                    <p:nvPicPr>
                      <p:cNvPr id="0" name="Изображение 10"/>
                      <p:cNvPicPr/>
                      <p:nvPr/>
                    </p:nvPicPr>
                    <p:blipFill>
                      <a:blip r:embed="rId2"/>
                      <a:stretch>
                        <a:fillRect/>
                      </a:stretch>
                    </p:blipFill>
                    <p:spPr>
                      <a:xfrm>
                        <a:off x="852805" y="1261110"/>
                        <a:ext cx="4651375" cy="2722880"/>
                      </a:xfrm>
                      <a:prstGeom prst="rect">
                        <a:avLst/>
                      </a:prstGeom>
                    </p:spPr>
                  </p:pic>
                </p:oleObj>
              </mc:Fallback>
            </mc:AlternateContent>
          </a:graphicData>
        </a:graphic>
      </p:graphicFrame>
      <p:graphicFrame>
        <p:nvGraphicFramePr>
          <p:cNvPr id="2" name="Объект 1"/>
          <p:cNvGraphicFramePr/>
          <p:nvPr/>
        </p:nvGraphicFramePr>
        <p:xfrm>
          <a:off x="5831205" y="1591310"/>
          <a:ext cx="6052820" cy="1945005"/>
        </p:xfrm>
        <a:graphic>
          <a:graphicData uri="http://schemas.openxmlformats.org/presentationml/2006/ole">
            <mc:AlternateContent xmlns:mc="http://schemas.openxmlformats.org/markup-compatibility/2006">
              <mc:Choice xmlns:v="urn:schemas-microsoft-com:vml" Requires="v">
                <p:oleObj spid="_x0000_s3" name="" r:id="rId3" imgW="6048375" imgH="1943100" progId="Paint.Picture">
                  <p:embed/>
                </p:oleObj>
              </mc:Choice>
              <mc:Fallback>
                <p:oleObj name="" r:id="rId3" imgW="6048375" imgH="1943100" progId="Paint.Picture">
                  <p:embed/>
                  <p:pic>
                    <p:nvPicPr>
                      <p:cNvPr id="0" name="Изображение 2"/>
                      <p:cNvPicPr/>
                      <p:nvPr/>
                    </p:nvPicPr>
                    <p:blipFill>
                      <a:blip r:embed="rId4"/>
                      <a:stretch>
                        <a:fillRect/>
                      </a:stretch>
                    </p:blipFill>
                    <p:spPr>
                      <a:xfrm>
                        <a:off x="5831205" y="1591310"/>
                        <a:ext cx="6052820" cy="1945005"/>
                      </a:xfrm>
                      <a:prstGeom prst="rect">
                        <a:avLst/>
                      </a:prstGeom>
                    </p:spPr>
                  </p:pic>
                </p:oleObj>
              </mc:Fallback>
            </mc:AlternateContent>
          </a:graphicData>
        </a:graphic>
      </p:graphicFrame>
      <p:sp>
        <p:nvSpPr>
          <p:cNvPr id="4" name="Текстовое поле 3"/>
          <p:cNvSpPr txBox="1"/>
          <p:nvPr/>
        </p:nvSpPr>
        <p:spPr>
          <a:xfrm>
            <a:off x="1335405" y="792480"/>
            <a:ext cx="4064000" cy="368300"/>
          </a:xfrm>
          <a:prstGeom prst="rect">
            <a:avLst/>
          </a:prstGeom>
          <a:noFill/>
        </p:spPr>
        <p:txBody>
          <a:bodyPr wrap="square" rtlCol="0">
            <a:spAutoFit/>
          </a:bodyPr>
          <a:p>
            <a:r>
              <a:rPr lang="ru-RU" altLang="en-US"/>
              <a:t>Окно с вашими мирами</a:t>
            </a:r>
            <a:endParaRPr lang="ru-RU" altLang="en-US"/>
          </a:p>
        </p:txBody>
      </p:sp>
      <p:sp>
        <p:nvSpPr>
          <p:cNvPr id="5" name="Текстовое поле 4"/>
          <p:cNvSpPr txBox="1"/>
          <p:nvPr/>
        </p:nvSpPr>
        <p:spPr>
          <a:xfrm>
            <a:off x="7279005" y="1049655"/>
            <a:ext cx="4064000" cy="368300"/>
          </a:xfrm>
          <a:prstGeom prst="rect">
            <a:avLst/>
          </a:prstGeom>
          <a:noFill/>
        </p:spPr>
        <p:txBody>
          <a:bodyPr wrap="square" rtlCol="0">
            <a:spAutoFit/>
          </a:bodyPr>
          <a:p>
            <a:r>
              <a:rPr lang="ru-RU" altLang="en-US"/>
              <a:t>Окно с обучением</a:t>
            </a:r>
            <a:endParaRPr lang="ru-RU" altLang="en-US"/>
          </a:p>
        </p:txBody>
      </p:sp>
      <p:sp>
        <p:nvSpPr>
          <p:cNvPr id="6" name="Текстовое поле 5"/>
          <p:cNvSpPr txBox="1"/>
          <p:nvPr/>
        </p:nvSpPr>
        <p:spPr>
          <a:xfrm>
            <a:off x="1101725" y="4452620"/>
            <a:ext cx="4064000" cy="645160"/>
          </a:xfrm>
          <a:prstGeom prst="rect">
            <a:avLst/>
          </a:prstGeom>
          <a:noFill/>
        </p:spPr>
        <p:txBody>
          <a:bodyPr wrap="square" rtlCol="0">
            <a:spAutoFit/>
          </a:bodyPr>
          <a:p>
            <a:pPr algn="ctr"/>
            <a:r>
              <a:rPr lang="ru-RU" altLang="en-US"/>
              <a:t>можно создавать неограниченное </a:t>
            </a:r>
            <a:endParaRPr lang="ru-RU" altLang="en-US"/>
          </a:p>
          <a:p>
            <a:pPr algn="ctr"/>
            <a:r>
              <a:rPr lang="ru-RU" altLang="en-US"/>
              <a:t>количество миров</a:t>
            </a:r>
            <a:endParaRPr lang="ru-RU" altLang="en-US"/>
          </a:p>
        </p:txBody>
      </p:sp>
      <p:sp>
        <p:nvSpPr>
          <p:cNvPr id="8" name="Текстовое поле 7"/>
          <p:cNvSpPr txBox="1"/>
          <p:nvPr/>
        </p:nvSpPr>
        <p:spPr>
          <a:xfrm>
            <a:off x="6884035" y="4178935"/>
            <a:ext cx="4064000" cy="645160"/>
          </a:xfrm>
          <a:prstGeom prst="rect">
            <a:avLst/>
          </a:prstGeom>
          <a:noFill/>
        </p:spPr>
        <p:txBody>
          <a:bodyPr wrap="square" rtlCol="0">
            <a:spAutoFit/>
          </a:bodyPr>
          <a:p>
            <a:pPr algn="ctr"/>
            <a:r>
              <a:rPr lang="ru-RU" altLang="en-US"/>
              <a:t>в обучении можно узнать много интересного</a:t>
            </a:r>
            <a:endParaRPr lang="ru-R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398780"/>
          </a:xfrm>
          <a:prstGeom prst="rect">
            <a:avLst/>
          </a:prstGeom>
          <a:noFill/>
        </p:spPr>
        <p:txBody>
          <a:bodyPr wrap="square" rtlCol="0">
            <a:spAutoFit/>
          </a:bodyPr>
          <a:lstStyle/>
          <a:p>
            <a:pPr algn="ctr"/>
            <a:r>
              <a:rPr lang="ru-RU" altLang="en-US"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Игровой мир</a:t>
            </a:r>
            <a:endParaRPr lang="ru-RU" altLang="en-US"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graphicFrame>
        <p:nvGraphicFramePr>
          <p:cNvPr id="4" name="Объект 3"/>
          <p:cNvGraphicFramePr/>
          <p:nvPr/>
        </p:nvGraphicFramePr>
        <p:xfrm>
          <a:off x="3061970" y="958215"/>
          <a:ext cx="6067425" cy="3408045"/>
        </p:xfrm>
        <a:graphic>
          <a:graphicData uri="http://schemas.openxmlformats.org/presentationml/2006/ole">
            <mc:AlternateContent xmlns:mc="http://schemas.openxmlformats.org/markup-compatibility/2006">
              <mc:Choice xmlns:v="urn:schemas-microsoft-com:vml" Requires="v">
                <p:oleObj spid="_x0000_s6" name="" r:id="rId1" imgW="6062980" imgH="3405505" progId="Paint.Picture">
                  <p:embed/>
                </p:oleObj>
              </mc:Choice>
              <mc:Fallback>
                <p:oleObj name="" r:id="rId1" imgW="6062980" imgH="3405505" progId="Paint.Picture">
                  <p:embed/>
                  <p:pic>
                    <p:nvPicPr>
                      <p:cNvPr id="0" name="Изображение 5"/>
                      <p:cNvPicPr/>
                      <p:nvPr/>
                    </p:nvPicPr>
                    <p:blipFill>
                      <a:blip r:embed="rId2"/>
                      <a:stretch>
                        <a:fillRect/>
                      </a:stretch>
                    </p:blipFill>
                    <p:spPr>
                      <a:xfrm>
                        <a:off x="3061970" y="958215"/>
                        <a:ext cx="6067425" cy="3408045"/>
                      </a:xfrm>
                      <a:prstGeom prst="rect">
                        <a:avLst/>
                      </a:prstGeom>
                    </p:spPr>
                  </p:pic>
                </p:oleObj>
              </mc:Fallback>
            </mc:AlternateContent>
          </a:graphicData>
        </a:graphic>
      </p:graphicFrame>
      <p:pic>
        <p:nvPicPr>
          <p:cNvPr id="13" name="Изображение 12" descr="tree"/>
          <p:cNvPicPr>
            <a:picLocks noChangeAspect="1"/>
          </p:cNvPicPr>
          <p:nvPr/>
        </p:nvPicPr>
        <p:blipFill>
          <a:blip r:embed="rId3"/>
          <a:stretch>
            <a:fillRect/>
          </a:stretch>
        </p:blipFill>
        <p:spPr>
          <a:xfrm>
            <a:off x="1148080" y="1165225"/>
            <a:ext cx="714375" cy="714375"/>
          </a:xfrm>
          <a:prstGeom prst="rect">
            <a:avLst/>
          </a:prstGeom>
        </p:spPr>
      </p:pic>
      <p:sp>
        <p:nvSpPr>
          <p:cNvPr id="14" name="Текстовое поле 13"/>
          <p:cNvSpPr txBox="1"/>
          <p:nvPr/>
        </p:nvSpPr>
        <p:spPr>
          <a:xfrm>
            <a:off x="973455" y="791210"/>
            <a:ext cx="4064000" cy="368300"/>
          </a:xfrm>
          <a:prstGeom prst="rect">
            <a:avLst/>
          </a:prstGeom>
          <a:noFill/>
        </p:spPr>
        <p:txBody>
          <a:bodyPr wrap="square" rtlCol="0">
            <a:spAutoFit/>
          </a:bodyPr>
          <a:p>
            <a:r>
              <a:rPr lang="ru-RU" altLang="en-US"/>
              <a:t>дерево</a:t>
            </a:r>
            <a:endParaRPr lang="ru-RU" altLang="en-US"/>
          </a:p>
        </p:txBody>
      </p:sp>
      <p:pic>
        <p:nvPicPr>
          <p:cNvPr id="16" name="Изображение 15" descr="kamen"/>
          <p:cNvPicPr>
            <a:picLocks noChangeAspect="1"/>
          </p:cNvPicPr>
          <p:nvPr/>
        </p:nvPicPr>
        <p:blipFill>
          <a:blip r:embed="rId4"/>
          <a:stretch>
            <a:fillRect/>
          </a:stretch>
        </p:blipFill>
        <p:spPr>
          <a:xfrm>
            <a:off x="1148080" y="2207260"/>
            <a:ext cx="714375" cy="714375"/>
          </a:xfrm>
          <a:prstGeom prst="rect">
            <a:avLst/>
          </a:prstGeom>
        </p:spPr>
      </p:pic>
      <p:pic>
        <p:nvPicPr>
          <p:cNvPr id="18" name="Изображение 17" descr="gold"/>
          <p:cNvPicPr>
            <a:picLocks noChangeAspect="1"/>
          </p:cNvPicPr>
          <p:nvPr/>
        </p:nvPicPr>
        <p:blipFill>
          <a:blip r:embed="rId5"/>
          <a:stretch>
            <a:fillRect/>
          </a:stretch>
        </p:blipFill>
        <p:spPr>
          <a:xfrm>
            <a:off x="1148080" y="3249295"/>
            <a:ext cx="714375" cy="714375"/>
          </a:xfrm>
          <a:prstGeom prst="rect">
            <a:avLst/>
          </a:prstGeom>
        </p:spPr>
      </p:pic>
      <p:pic>
        <p:nvPicPr>
          <p:cNvPr id="19" name="Изображение 18" descr="diamond"/>
          <p:cNvPicPr>
            <a:picLocks noChangeAspect="1"/>
          </p:cNvPicPr>
          <p:nvPr/>
        </p:nvPicPr>
        <p:blipFill>
          <a:blip r:embed="rId6"/>
          <a:stretch>
            <a:fillRect/>
          </a:stretch>
        </p:blipFill>
        <p:spPr>
          <a:xfrm>
            <a:off x="1148080" y="4291330"/>
            <a:ext cx="714375" cy="714375"/>
          </a:xfrm>
          <a:prstGeom prst="rect">
            <a:avLst/>
          </a:prstGeom>
        </p:spPr>
      </p:pic>
      <p:pic>
        <p:nvPicPr>
          <p:cNvPr id="22" name="Изображение 21" descr="ametists"/>
          <p:cNvPicPr>
            <a:picLocks noChangeAspect="1"/>
          </p:cNvPicPr>
          <p:nvPr/>
        </p:nvPicPr>
        <p:blipFill>
          <a:blip r:embed="rId7"/>
          <a:stretch>
            <a:fillRect/>
          </a:stretch>
        </p:blipFill>
        <p:spPr>
          <a:xfrm>
            <a:off x="1148080" y="5333365"/>
            <a:ext cx="714375" cy="714375"/>
          </a:xfrm>
          <a:prstGeom prst="rect">
            <a:avLst/>
          </a:prstGeom>
        </p:spPr>
      </p:pic>
      <p:sp>
        <p:nvSpPr>
          <p:cNvPr id="23" name="Текстовое поле 22"/>
          <p:cNvSpPr txBox="1"/>
          <p:nvPr/>
        </p:nvSpPr>
        <p:spPr>
          <a:xfrm>
            <a:off x="973455" y="1835785"/>
            <a:ext cx="4064000" cy="368300"/>
          </a:xfrm>
          <a:prstGeom prst="rect">
            <a:avLst/>
          </a:prstGeom>
          <a:noFill/>
        </p:spPr>
        <p:txBody>
          <a:bodyPr wrap="square" rtlCol="0">
            <a:spAutoFit/>
          </a:bodyPr>
          <a:p>
            <a:r>
              <a:rPr lang="ru-RU" altLang="en-US"/>
              <a:t>камень</a:t>
            </a:r>
            <a:endParaRPr lang="ru-RU" altLang="en-US"/>
          </a:p>
        </p:txBody>
      </p:sp>
      <p:sp>
        <p:nvSpPr>
          <p:cNvPr id="26" name="Текстовое поле 25"/>
          <p:cNvSpPr txBox="1"/>
          <p:nvPr/>
        </p:nvSpPr>
        <p:spPr>
          <a:xfrm>
            <a:off x="1061085" y="2937510"/>
            <a:ext cx="4064000" cy="368300"/>
          </a:xfrm>
          <a:prstGeom prst="rect">
            <a:avLst/>
          </a:prstGeom>
          <a:noFill/>
        </p:spPr>
        <p:txBody>
          <a:bodyPr wrap="square" rtlCol="0">
            <a:spAutoFit/>
          </a:bodyPr>
          <a:p>
            <a:r>
              <a:rPr lang="ru-RU" altLang="en-US"/>
              <a:t>золото</a:t>
            </a:r>
            <a:endParaRPr lang="ru-RU" altLang="en-US"/>
          </a:p>
        </p:txBody>
      </p:sp>
      <p:sp>
        <p:nvSpPr>
          <p:cNvPr id="27" name="Текстовое поле 26"/>
          <p:cNvSpPr txBox="1"/>
          <p:nvPr/>
        </p:nvSpPr>
        <p:spPr>
          <a:xfrm>
            <a:off x="1061085" y="3956050"/>
            <a:ext cx="4064000" cy="368300"/>
          </a:xfrm>
          <a:prstGeom prst="rect">
            <a:avLst/>
          </a:prstGeom>
          <a:noFill/>
        </p:spPr>
        <p:txBody>
          <a:bodyPr wrap="square" rtlCol="0">
            <a:spAutoFit/>
          </a:bodyPr>
          <a:p>
            <a:r>
              <a:rPr lang="ru-RU" altLang="en-US"/>
              <a:t>алмаз</a:t>
            </a:r>
            <a:endParaRPr lang="ru-RU" altLang="en-US"/>
          </a:p>
        </p:txBody>
      </p:sp>
      <p:sp>
        <p:nvSpPr>
          <p:cNvPr id="28" name="Текстовое поле 27"/>
          <p:cNvSpPr txBox="1"/>
          <p:nvPr/>
        </p:nvSpPr>
        <p:spPr>
          <a:xfrm>
            <a:off x="973455" y="5008880"/>
            <a:ext cx="4064000" cy="368300"/>
          </a:xfrm>
          <a:prstGeom prst="rect">
            <a:avLst/>
          </a:prstGeom>
          <a:noFill/>
        </p:spPr>
        <p:txBody>
          <a:bodyPr wrap="square" rtlCol="0">
            <a:spAutoFit/>
          </a:bodyPr>
          <a:p>
            <a:r>
              <a:rPr lang="ru-RU" altLang="en-US"/>
              <a:t>аметист</a:t>
            </a:r>
            <a:endParaRPr lang="ru-RU" altLang="en-US"/>
          </a:p>
        </p:txBody>
      </p:sp>
      <p:pic>
        <p:nvPicPr>
          <p:cNvPr id="29" name="Изображение 28" descr="stena_derevo"/>
          <p:cNvPicPr>
            <a:picLocks noChangeAspect="1"/>
          </p:cNvPicPr>
          <p:nvPr/>
        </p:nvPicPr>
        <p:blipFill>
          <a:blip r:embed="rId8"/>
          <a:stretch>
            <a:fillRect/>
          </a:stretch>
        </p:blipFill>
        <p:spPr>
          <a:xfrm>
            <a:off x="10211435" y="1165225"/>
            <a:ext cx="714375" cy="714375"/>
          </a:xfrm>
          <a:prstGeom prst="rect">
            <a:avLst/>
          </a:prstGeom>
        </p:spPr>
      </p:pic>
      <p:sp>
        <p:nvSpPr>
          <p:cNvPr id="30" name="Текстовое поле 29"/>
          <p:cNvSpPr txBox="1"/>
          <p:nvPr/>
        </p:nvSpPr>
        <p:spPr>
          <a:xfrm>
            <a:off x="9672955" y="796925"/>
            <a:ext cx="4064000" cy="368300"/>
          </a:xfrm>
          <a:prstGeom prst="rect">
            <a:avLst/>
          </a:prstGeom>
          <a:noFill/>
        </p:spPr>
        <p:txBody>
          <a:bodyPr wrap="square" rtlCol="0">
            <a:spAutoFit/>
          </a:bodyPr>
          <a:p>
            <a:r>
              <a:rPr lang="ru-RU" altLang="en-US"/>
              <a:t>деревянная стена</a:t>
            </a:r>
            <a:endParaRPr lang="ru-RU" altLang="en-US"/>
          </a:p>
        </p:txBody>
      </p:sp>
      <p:pic>
        <p:nvPicPr>
          <p:cNvPr id="31" name="Изображение 30" descr="stena_kamen"/>
          <p:cNvPicPr>
            <a:picLocks noChangeAspect="1"/>
          </p:cNvPicPr>
          <p:nvPr/>
        </p:nvPicPr>
        <p:blipFill>
          <a:blip r:embed="rId9"/>
          <a:stretch>
            <a:fillRect/>
          </a:stretch>
        </p:blipFill>
        <p:spPr>
          <a:xfrm>
            <a:off x="10211435" y="2207260"/>
            <a:ext cx="714375" cy="714375"/>
          </a:xfrm>
          <a:prstGeom prst="rect">
            <a:avLst/>
          </a:prstGeom>
        </p:spPr>
      </p:pic>
      <p:pic>
        <p:nvPicPr>
          <p:cNvPr id="32" name="Изображение 31" descr="block_gold"/>
          <p:cNvPicPr>
            <a:picLocks noChangeAspect="1"/>
          </p:cNvPicPr>
          <p:nvPr/>
        </p:nvPicPr>
        <p:blipFill>
          <a:blip r:embed="rId10"/>
          <a:stretch>
            <a:fillRect/>
          </a:stretch>
        </p:blipFill>
        <p:spPr>
          <a:xfrm>
            <a:off x="10211435" y="3249295"/>
            <a:ext cx="714375" cy="714375"/>
          </a:xfrm>
          <a:prstGeom prst="rect">
            <a:avLst/>
          </a:prstGeom>
        </p:spPr>
      </p:pic>
      <p:pic>
        <p:nvPicPr>
          <p:cNvPr id="34" name="Изображение 33" descr="block_diamond"/>
          <p:cNvPicPr>
            <a:picLocks noChangeAspect="1"/>
          </p:cNvPicPr>
          <p:nvPr/>
        </p:nvPicPr>
        <p:blipFill>
          <a:blip r:embed="rId11"/>
          <a:stretch>
            <a:fillRect/>
          </a:stretch>
        </p:blipFill>
        <p:spPr>
          <a:xfrm>
            <a:off x="10211435" y="4291330"/>
            <a:ext cx="714375" cy="714375"/>
          </a:xfrm>
          <a:prstGeom prst="rect">
            <a:avLst/>
          </a:prstGeom>
        </p:spPr>
      </p:pic>
      <p:pic>
        <p:nvPicPr>
          <p:cNvPr id="35" name="Изображение 34" descr="block_ametist"/>
          <p:cNvPicPr>
            <a:picLocks noChangeAspect="1"/>
          </p:cNvPicPr>
          <p:nvPr/>
        </p:nvPicPr>
        <p:blipFill>
          <a:blip r:embed="rId12"/>
          <a:stretch>
            <a:fillRect/>
          </a:stretch>
        </p:blipFill>
        <p:spPr>
          <a:xfrm>
            <a:off x="10210800" y="5355590"/>
            <a:ext cx="714375" cy="714375"/>
          </a:xfrm>
          <a:prstGeom prst="rect">
            <a:avLst/>
          </a:prstGeom>
        </p:spPr>
      </p:pic>
      <p:pic>
        <p:nvPicPr>
          <p:cNvPr id="36" name="Изображение 35" descr="verstak"/>
          <p:cNvPicPr>
            <a:picLocks noChangeAspect="1"/>
          </p:cNvPicPr>
          <p:nvPr/>
        </p:nvPicPr>
        <p:blipFill>
          <a:blip r:embed="rId13"/>
          <a:stretch>
            <a:fillRect/>
          </a:stretch>
        </p:blipFill>
        <p:spPr>
          <a:xfrm>
            <a:off x="4323080" y="5377180"/>
            <a:ext cx="714375" cy="714375"/>
          </a:xfrm>
          <a:prstGeom prst="rect">
            <a:avLst/>
          </a:prstGeom>
        </p:spPr>
      </p:pic>
      <p:pic>
        <p:nvPicPr>
          <p:cNvPr id="37" name="Изображение 36" descr="koster"/>
          <p:cNvPicPr>
            <a:picLocks noChangeAspect="1"/>
          </p:cNvPicPr>
          <p:nvPr/>
        </p:nvPicPr>
        <p:blipFill>
          <a:blip r:embed="rId14"/>
          <a:stretch>
            <a:fillRect/>
          </a:stretch>
        </p:blipFill>
        <p:spPr>
          <a:xfrm>
            <a:off x="7266940" y="5333365"/>
            <a:ext cx="714375" cy="714375"/>
          </a:xfrm>
          <a:prstGeom prst="rect">
            <a:avLst/>
          </a:prstGeom>
        </p:spPr>
      </p:pic>
      <p:sp>
        <p:nvSpPr>
          <p:cNvPr id="2" name="Текстовое поле 1"/>
          <p:cNvSpPr txBox="1"/>
          <p:nvPr/>
        </p:nvSpPr>
        <p:spPr>
          <a:xfrm>
            <a:off x="4212590" y="4961890"/>
            <a:ext cx="2089785" cy="368300"/>
          </a:xfrm>
          <a:prstGeom prst="rect">
            <a:avLst/>
          </a:prstGeom>
          <a:noFill/>
        </p:spPr>
        <p:txBody>
          <a:bodyPr wrap="square" rtlCol="0">
            <a:spAutoFit/>
          </a:bodyPr>
          <a:p>
            <a:r>
              <a:rPr lang="ru-RU" altLang="en-US"/>
              <a:t>верстак</a:t>
            </a:r>
            <a:endParaRPr lang="ru-RU" altLang="en-US"/>
          </a:p>
        </p:txBody>
      </p:sp>
      <p:sp>
        <p:nvSpPr>
          <p:cNvPr id="3" name="Текстовое поле 2"/>
          <p:cNvSpPr txBox="1"/>
          <p:nvPr/>
        </p:nvSpPr>
        <p:spPr>
          <a:xfrm>
            <a:off x="7111365" y="4987290"/>
            <a:ext cx="1311910" cy="368300"/>
          </a:xfrm>
          <a:prstGeom prst="rect">
            <a:avLst/>
          </a:prstGeom>
          <a:noFill/>
        </p:spPr>
        <p:txBody>
          <a:bodyPr wrap="square" rtlCol="0">
            <a:spAutoFit/>
          </a:bodyPr>
          <a:p>
            <a:r>
              <a:rPr lang="ru-RU" altLang="en-US"/>
              <a:t>костёр</a:t>
            </a:r>
            <a:endParaRPr lang="ru-RU" altLang="en-US"/>
          </a:p>
        </p:txBody>
      </p:sp>
      <p:sp>
        <p:nvSpPr>
          <p:cNvPr id="5" name="Текстовое поле 4"/>
          <p:cNvSpPr txBox="1"/>
          <p:nvPr/>
        </p:nvSpPr>
        <p:spPr>
          <a:xfrm>
            <a:off x="9672955" y="1835785"/>
            <a:ext cx="4064000" cy="368300"/>
          </a:xfrm>
          <a:prstGeom prst="rect">
            <a:avLst/>
          </a:prstGeom>
          <a:noFill/>
        </p:spPr>
        <p:txBody>
          <a:bodyPr wrap="square" rtlCol="0">
            <a:spAutoFit/>
          </a:bodyPr>
          <a:p>
            <a:r>
              <a:rPr lang="ru-RU" altLang="en-US"/>
              <a:t>каменная стена</a:t>
            </a:r>
            <a:endParaRPr lang="ru-RU" altLang="en-US"/>
          </a:p>
        </p:txBody>
      </p:sp>
      <p:sp>
        <p:nvSpPr>
          <p:cNvPr id="8" name="Текстовое поле 7"/>
          <p:cNvSpPr txBox="1"/>
          <p:nvPr/>
        </p:nvSpPr>
        <p:spPr>
          <a:xfrm>
            <a:off x="9672955" y="2874645"/>
            <a:ext cx="4064000" cy="368300"/>
          </a:xfrm>
          <a:prstGeom prst="rect">
            <a:avLst/>
          </a:prstGeom>
          <a:noFill/>
        </p:spPr>
        <p:txBody>
          <a:bodyPr wrap="square" rtlCol="0">
            <a:spAutoFit/>
          </a:bodyPr>
          <a:p>
            <a:r>
              <a:rPr lang="ru-RU" altLang="en-US"/>
              <a:t>золотая стена</a:t>
            </a:r>
            <a:endParaRPr lang="ru-RU" altLang="en-US"/>
          </a:p>
        </p:txBody>
      </p:sp>
      <p:sp>
        <p:nvSpPr>
          <p:cNvPr id="9" name="Текстовое поле 8"/>
          <p:cNvSpPr txBox="1"/>
          <p:nvPr/>
        </p:nvSpPr>
        <p:spPr>
          <a:xfrm>
            <a:off x="9781540" y="3964940"/>
            <a:ext cx="4064000" cy="368300"/>
          </a:xfrm>
          <a:prstGeom prst="rect">
            <a:avLst/>
          </a:prstGeom>
          <a:noFill/>
        </p:spPr>
        <p:txBody>
          <a:bodyPr wrap="square" rtlCol="0">
            <a:spAutoFit/>
          </a:bodyPr>
          <a:p>
            <a:r>
              <a:rPr lang="ru-RU" altLang="en-US"/>
              <a:t>алмазная стена</a:t>
            </a:r>
            <a:endParaRPr lang="ru-RU" altLang="en-US"/>
          </a:p>
        </p:txBody>
      </p:sp>
      <p:sp>
        <p:nvSpPr>
          <p:cNvPr id="11" name="Текстовое поле 10"/>
          <p:cNvSpPr txBox="1"/>
          <p:nvPr/>
        </p:nvSpPr>
        <p:spPr>
          <a:xfrm>
            <a:off x="9781540" y="4983480"/>
            <a:ext cx="4064000" cy="368300"/>
          </a:xfrm>
          <a:prstGeom prst="rect">
            <a:avLst/>
          </a:prstGeom>
          <a:noFill/>
        </p:spPr>
        <p:txBody>
          <a:bodyPr wrap="square" rtlCol="0">
            <a:spAutoFit/>
          </a:bodyPr>
          <a:p>
            <a:r>
              <a:rPr lang="ru-RU" altLang="en-US"/>
              <a:t>аметистовая стена</a:t>
            </a:r>
            <a:endParaRPr lang="ru-R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txBox="1"/>
          <p:nvPr/>
        </p:nvSpPr>
        <p:spPr>
          <a:xfrm flipH="1">
            <a:off x="695325" y="4961491"/>
            <a:ext cx="6045202" cy="4833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900" b="0"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your text here, or paste your text here. Enter your text here, or paste your text here. Enter your text here, or paste your text here. Enter your text here, or paste your text here.</a:t>
            </a:r>
            <a:endParaRPr kumimoji="0" lang="en-US" altLang="zh-CN" sz="900" b="0"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txBox="1"/>
          <p:nvPr/>
        </p:nvSpPr>
        <p:spPr>
          <a:xfrm flipH="1">
            <a:off x="695325" y="4438271"/>
            <a:ext cx="354590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3" name="稻壳儿春秋广告/盗版必究        原创来源：http://chn.docer.com/works?userid=199329941#!/work_time"/>
          <p:cNvSpPr txBox="1"/>
          <p:nvPr/>
        </p:nvSpPr>
        <p:spPr>
          <a:xfrm flipH="1">
            <a:off x="695325" y="3730384"/>
            <a:ext cx="277895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F67654"/>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PART 02</a:t>
            </a:r>
            <a:endParaRPr kumimoji="0" lang="zh-CN" altLang="en-US" sz="4000" b="0" i="0" u="none" strike="noStrike" kern="1200" cap="none" spc="0" normalizeH="0" baseline="0" noProof="0" dirty="0">
              <a:ln>
                <a:noFill/>
              </a:ln>
              <a:solidFill>
                <a:srgbClr val="F67654"/>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398780"/>
          </a:xfrm>
          <a:prstGeom prst="rect">
            <a:avLst/>
          </a:prstGeom>
          <a:noFill/>
        </p:spPr>
        <p:txBody>
          <a:bodyPr wrap="square" rtlCol="0">
            <a:spAutoFit/>
          </a:bodyPr>
          <a:lstStyle/>
          <a:p>
            <a:pPr algn="ctr"/>
            <a:r>
              <a:rPr lang="ru-RU"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предметы</a:t>
            </a:r>
            <a:endParaRPr lang="ru-RU"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2" name="Изображение 1" descr="kirka_derevo"/>
          <p:cNvPicPr>
            <a:picLocks noChangeAspect="1"/>
          </p:cNvPicPr>
          <p:nvPr/>
        </p:nvPicPr>
        <p:blipFill>
          <a:blip r:embed="rId1"/>
          <a:stretch>
            <a:fillRect/>
          </a:stretch>
        </p:blipFill>
        <p:spPr>
          <a:xfrm>
            <a:off x="1523365" y="1128395"/>
            <a:ext cx="708025" cy="708025"/>
          </a:xfrm>
          <a:prstGeom prst="rect">
            <a:avLst/>
          </a:prstGeom>
        </p:spPr>
      </p:pic>
      <p:pic>
        <p:nvPicPr>
          <p:cNvPr id="3" name="Изображение 2" descr="kirka_kamen"/>
          <p:cNvPicPr>
            <a:picLocks noChangeAspect="1"/>
          </p:cNvPicPr>
          <p:nvPr/>
        </p:nvPicPr>
        <p:blipFill>
          <a:blip r:embed="rId2"/>
          <a:stretch>
            <a:fillRect/>
          </a:stretch>
        </p:blipFill>
        <p:spPr>
          <a:xfrm>
            <a:off x="1523365" y="1983740"/>
            <a:ext cx="708025" cy="708025"/>
          </a:xfrm>
          <a:prstGeom prst="rect">
            <a:avLst/>
          </a:prstGeom>
        </p:spPr>
      </p:pic>
      <p:pic>
        <p:nvPicPr>
          <p:cNvPr id="4" name="Изображение 3" descr="kirka_gold"/>
          <p:cNvPicPr>
            <a:picLocks noChangeAspect="1"/>
          </p:cNvPicPr>
          <p:nvPr/>
        </p:nvPicPr>
        <p:blipFill>
          <a:blip r:embed="rId3"/>
          <a:stretch>
            <a:fillRect/>
          </a:stretch>
        </p:blipFill>
        <p:spPr>
          <a:xfrm>
            <a:off x="1523365" y="2839085"/>
            <a:ext cx="708025" cy="708025"/>
          </a:xfrm>
          <a:prstGeom prst="rect">
            <a:avLst/>
          </a:prstGeom>
        </p:spPr>
      </p:pic>
      <p:pic>
        <p:nvPicPr>
          <p:cNvPr id="5" name="Изображение 4" descr="kirka_diamond"/>
          <p:cNvPicPr>
            <a:picLocks noChangeAspect="1"/>
          </p:cNvPicPr>
          <p:nvPr/>
        </p:nvPicPr>
        <p:blipFill>
          <a:blip r:embed="rId4"/>
          <a:stretch>
            <a:fillRect/>
          </a:stretch>
        </p:blipFill>
        <p:spPr>
          <a:xfrm>
            <a:off x="1523365" y="3694430"/>
            <a:ext cx="708025" cy="708025"/>
          </a:xfrm>
          <a:prstGeom prst="rect">
            <a:avLst/>
          </a:prstGeom>
        </p:spPr>
      </p:pic>
      <p:pic>
        <p:nvPicPr>
          <p:cNvPr id="6" name="Изображение 5" descr="kirka_ametist"/>
          <p:cNvPicPr>
            <a:picLocks noChangeAspect="1"/>
          </p:cNvPicPr>
          <p:nvPr/>
        </p:nvPicPr>
        <p:blipFill>
          <a:blip r:embed="rId5"/>
          <a:stretch>
            <a:fillRect/>
          </a:stretch>
        </p:blipFill>
        <p:spPr>
          <a:xfrm>
            <a:off x="1523365" y="4549775"/>
            <a:ext cx="708025" cy="708025"/>
          </a:xfrm>
          <a:prstGeom prst="rect">
            <a:avLst/>
          </a:prstGeom>
        </p:spPr>
      </p:pic>
      <p:pic>
        <p:nvPicPr>
          <p:cNvPr id="26" name="Изображение 25" descr="mech_derevo"/>
          <p:cNvPicPr>
            <a:picLocks noChangeAspect="1"/>
          </p:cNvPicPr>
          <p:nvPr/>
        </p:nvPicPr>
        <p:blipFill>
          <a:blip r:embed="rId6"/>
          <a:stretch>
            <a:fillRect/>
          </a:stretch>
        </p:blipFill>
        <p:spPr>
          <a:xfrm>
            <a:off x="9782810" y="1128395"/>
            <a:ext cx="708025" cy="708025"/>
          </a:xfrm>
          <a:prstGeom prst="rect">
            <a:avLst/>
          </a:prstGeom>
        </p:spPr>
      </p:pic>
      <p:pic>
        <p:nvPicPr>
          <p:cNvPr id="27" name="Изображение 26" descr="mech_kamen"/>
          <p:cNvPicPr>
            <a:picLocks noChangeAspect="1"/>
          </p:cNvPicPr>
          <p:nvPr/>
        </p:nvPicPr>
        <p:blipFill>
          <a:blip r:embed="rId7"/>
          <a:stretch>
            <a:fillRect/>
          </a:stretch>
        </p:blipFill>
        <p:spPr>
          <a:xfrm>
            <a:off x="9782810" y="2021840"/>
            <a:ext cx="708025" cy="708025"/>
          </a:xfrm>
          <a:prstGeom prst="rect">
            <a:avLst/>
          </a:prstGeom>
        </p:spPr>
      </p:pic>
      <p:pic>
        <p:nvPicPr>
          <p:cNvPr id="28" name="Изображение 27" descr="mech_gold"/>
          <p:cNvPicPr>
            <a:picLocks noChangeAspect="1"/>
          </p:cNvPicPr>
          <p:nvPr/>
        </p:nvPicPr>
        <p:blipFill>
          <a:blip r:embed="rId8"/>
          <a:stretch>
            <a:fillRect/>
          </a:stretch>
        </p:blipFill>
        <p:spPr>
          <a:xfrm>
            <a:off x="9782810" y="2915920"/>
            <a:ext cx="708025" cy="708025"/>
          </a:xfrm>
          <a:prstGeom prst="rect">
            <a:avLst/>
          </a:prstGeom>
        </p:spPr>
      </p:pic>
      <p:pic>
        <p:nvPicPr>
          <p:cNvPr id="29" name="Изображение 28" descr="mech_diamond"/>
          <p:cNvPicPr>
            <a:picLocks noChangeAspect="1"/>
          </p:cNvPicPr>
          <p:nvPr/>
        </p:nvPicPr>
        <p:blipFill>
          <a:blip r:embed="rId9"/>
          <a:stretch>
            <a:fillRect/>
          </a:stretch>
        </p:blipFill>
        <p:spPr>
          <a:xfrm>
            <a:off x="9782810" y="3810000"/>
            <a:ext cx="708025" cy="708025"/>
          </a:xfrm>
          <a:prstGeom prst="rect">
            <a:avLst/>
          </a:prstGeom>
        </p:spPr>
      </p:pic>
      <p:pic>
        <p:nvPicPr>
          <p:cNvPr id="30" name="Изображение 29" descr="mech_ametist"/>
          <p:cNvPicPr>
            <a:picLocks noChangeAspect="1"/>
          </p:cNvPicPr>
          <p:nvPr/>
        </p:nvPicPr>
        <p:blipFill>
          <a:blip r:embed="rId10"/>
          <a:stretch>
            <a:fillRect/>
          </a:stretch>
        </p:blipFill>
        <p:spPr>
          <a:xfrm>
            <a:off x="9782810" y="4704080"/>
            <a:ext cx="708025" cy="708025"/>
          </a:xfrm>
          <a:prstGeom prst="rect">
            <a:avLst/>
          </a:prstGeom>
        </p:spPr>
      </p:pic>
      <p:pic>
        <p:nvPicPr>
          <p:cNvPr id="31" name="Изображение 30" descr="maso_siroe"/>
          <p:cNvPicPr>
            <a:picLocks noChangeAspect="1"/>
          </p:cNvPicPr>
          <p:nvPr/>
        </p:nvPicPr>
        <p:blipFill>
          <a:blip r:embed="rId11"/>
          <a:stretch>
            <a:fillRect/>
          </a:stretch>
        </p:blipFill>
        <p:spPr>
          <a:xfrm>
            <a:off x="3141980" y="1983740"/>
            <a:ext cx="708025" cy="708025"/>
          </a:xfrm>
          <a:prstGeom prst="rect">
            <a:avLst/>
          </a:prstGeom>
        </p:spPr>
      </p:pic>
      <p:pic>
        <p:nvPicPr>
          <p:cNvPr id="32" name="Изображение 31" descr="maso_jarenoe"/>
          <p:cNvPicPr>
            <a:picLocks noChangeAspect="1"/>
          </p:cNvPicPr>
          <p:nvPr/>
        </p:nvPicPr>
        <p:blipFill>
          <a:blip r:embed="rId12"/>
          <a:stretch>
            <a:fillRect/>
          </a:stretch>
        </p:blipFill>
        <p:spPr>
          <a:xfrm>
            <a:off x="5741670" y="2021840"/>
            <a:ext cx="708025" cy="708025"/>
          </a:xfrm>
          <a:prstGeom prst="rect">
            <a:avLst/>
          </a:prstGeom>
        </p:spPr>
      </p:pic>
      <p:pic>
        <p:nvPicPr>
          <p:cNvPr id="33" name="Изображение 32" descr="agoda"/>
          <p:cNvPicPr>
            <a:picLocks noChangeAspect="1"/>
          </p:cNvPicPr>
          <p:nvPr/>
        </p:nvPicPr>
        <p:blipFill>
          <a:blip r:embed="rId13"/>
          <a:stretch>
            <a:fillRect/>
          </a:stretch>
        </p:blipFill>
        <p:spPr>
          <a:xfrm>
            <a:off x="8341360" y="2021840"/>
            <a:ext cx="708025" cy="708025"/>
          </a:xfrm>
          <a:prstGeom prst="rect">
            <a:avLst/>
          </a:prstGeom>
        </p:spPr>
      </p:pic>
      <p:pic>
        <p:nvPicPr>
          <p:cNvPr id="8" name="Изображение 7" descr="drevesina"/>
          <p:cNvPicPr>
            <a:picLocks noChangeAspect="1"/>
          </p:cNvPicPr>
          <p:nvPr/>
        </p:nvPicPr>
        <p:blipFill>
          <a:blip r:embed="rId14"/>
          <a:stretch>
            <a:fillRect/>
          </a:stretch>
        </p:blipFill>
        <p:spPr>
          <a:xfrm>
            <a:off x="3141980" y="3315335"/>
            <a:ext cx="708025" cy="708025"/>
          </a:xfrm>
          <a:prstGeom prst="rect">
            <a:avLst/>
          </a:prstGeom>
        </p:spPr>
      </p:pic>
      <p:pic>
        <p:nvPicPr>
          <p:cNvPr id="9" name="Изображение 8" descr="kamen_inv"/>
          <p:cNvPicPr>
            <a:picLocks noChangeAspect="1"/>
          </p:cNvPicPr>
          <p:nvPr/>
        </p:nvPicPr>
        <p:blipFill>
          <a:blip r:embed="rId15"/>
          <a:stretch>
            <a:fillRect/>
          </a:stretch>
        </p:blipFill>
        <p:spPr>
          <a:xfrm>
            <a:off x="4441825" y="3315335"/>
            <a:ext cx="708025" cy="708025"/>
          </a:xfrm>
          <a:prstGeom prst="rect">
            <a:avLst/>
          </a:prstGeom>
        </p:spPr>
      </p:pic>
      <p:pic>
        <p:nvPicPr>
          <p:cNvPr id="11" name="Изображение 10" descr="gold_inv"/>
          <p:cNvPicPr>
            <a:picLocks noChangeAspect="1"/>
          </p:cNvPicPr>
          <p:nvPr/>
        </p:nvPicPr>
        <p:blipFill>
          <a:blip r:embed="rId16"/>
          <a:stretch>
            <a:fillRect/>
          </a:stretch>
        </p:blipFill>
        <p:spPr>
          <a:xfrm>
            <a:off x="5741670" y="3315335"/>
            <a:ext cx="708025" cy="708025"/>
          </a:xfrm>
          <a:prstGeom prst="rect">
            <a:avLst/>
          </a:prstGeom>
        </p:spPr>
      </p:pic>
      <p:pic>
        <p:nvPicPr>
          <p:cNvPr id="12" name="Изображение 11" descr="diamond_inv"/>
          <p:cNvPicPr>
            <a:picLocks noChangeAspect="1"/>
          </p:cNvPicPr>
          <p:nvPr/>
        </p:nvPicPr>
        <p:blipFill>
          <a:blip r:embed="rId17"/>
          <a:stretch>
            <a:fillRect/>
          </a:stretch>
        </p:blipFill>
        <p:spPr>
          <a:xfrm>
            <a:off x="7041515" y="3315335"/>
            <a:ext cx="708025" cy="708025"/>
          </a:xfrm>
          <a:prstGeom prst="rect">
            <a:avLst/>
          </a:prstGeom>
        </p:spPr>
      </p:pic>
      <p:pic>
        <p:nvPicPr>
          <p:cNvPr id="13" name="Изображение 12" descr="ametist_inv"/>
          <p:cNvPicPr>
            <a:picLocks noChangeAspect="1"/>
          </p:cNvPicPr>
          <p:nvPr/>
        </p:nvPicPr>
        <p:blipFill>
          <a:blip r:embed="rId18"/>
          <a:stretch>
            <a:fillRect/>
          </a:stretch>
        </p:blipFill>
        <p:spPr>
          <a:xfrm>
            <a:off x="8341360" y="3315335"/>
            <a:ext cx="708025" cy="708025"/>
          </a:xfrm>
          <a:prstGeom prst="rect">
            <a:avLst/>
          </a:prstGeom>
        </p:spPr>
      </p:pic>
      <p:sp>
        <p:nvSpPr>
          <p:cNvPr id="16" name="Текстовое поле 15"/>
          <p:cNvSpPr txBox="1"/>
          <p:nvPr/>
        </p:nvSpPr>
        <p:spPr>
          <a:xfrm>
            <a:off x="2963545" y="1615440"/>
            <a:ext cx="1834515" cy="368300"/>
          </a:xfrm>
          <a:prstGeom prst="rect">
            <a:avLst/>
          </a:prstGeom>
          <a:noFill/>
        </p:spPr>
        <p:txBody>
          <a:bodyPr wrap="square" rtlCol="0">
            <a:spAutoFit/>
          </a:bodyPr>
          <a:p>
            <a:r>
              <a:rPr lang="ru-RU" altLang="en-US"/>
              <a:t>сырое мясо</a:t>
            </a:r>
            <a:endParaRPr lang="ru-RU" altLang="en-US"/>
          </a:p>
        </p:txBody>
      </p:sp>
      <p:sp>
        <p:nvSpPr>
          <p:cNvPr id="17" name="Текстовое поле 16"/>
          <p:cNvSpPr txBox="1"/>
          <p:nvPr/>
        </p:nvSpPr>
        <p:spPr>
          <a:xfrm>
            <a:off x="5340985" y="1615440"/>
            <a:ext cx="1912620" cy="368300"/>
          </a:xfrm>
          <a:prstGeom prst="rect">
            <a:avLst/>
          </a:prstGeom>
          <a:noFill/>
        </p:spPr>
        <p:txBody>
          <a:bodyPr wrap="square" rtlCol="0">
            <a:spAutoFit/>
          </a:bodyPr>
          <a:p>
            <a:r>
              <a:rPr lang="ru-RU" altLang="en-US"/>
              <a:t>жаренное мясо</a:t>
            </a:r>
            <a:endParaRPr lang="ru-RU" altLang="en-US"/>
          </a:p>
        </p:txBody>
      </p:sp>
      <p:sp>
        <p:nvSpPr>
          <p:cNvPr id="18" name="Текстовое поле 17"/>
          <p:cNvSpPr txBox="1"/>
          <p:nvPr/>
        </p:nvSpPr>
        <p:spPr>
          <a:xfrm>
            <a:off x="8434705" y="1615440"/>
            <a:ext cx="918210" cy="368300"/>
          </a:xfrm>
          <a:prstGeom prst="rect">
            <a:avLst/>
          </a:prstGeom>
          <a:noFill/>
        </p:spPr>
        <p:txBody>
          <a:bodyPr wrap="square" rtlCol="0">
            <a:spAutoFit/>
          </a:bodyPr>
          <a:p>
            <a:r>
              <a:rPr lang="ru-RU" altLang="en-US"/>
              <a:t>ягоды</a:t>
            </a:r>
            <a:endParaRPr lang="ru-RU" altLang="en-US"/>
          </a:p>
        </p:txBody>
      </p:sp>
      <p:sp>
        <p:nvSpPr>
          <p:cNvPr id="19" name="Текстовое поле 18"/>
          <p:cNvSpPr txBox="1"/>
          <p:nvPr/>
        </p:nvSpPr>
        <p:spPr>
          <a:xfrm>
            <a:off x="74930" y="1128395"/>
            <a:ext cx="4064000" cy="645160"/>
          </a:xfrm>
          <a:prstGeom prst="rect">
            <a:avLst/>
          </a:prstGeom>
          <a:noFill/>
        </p:spPr>
        <p:txBody>
          <a:bodyPr wrap="square" rtlCol="0">
            <a:spAutoFit/>
          </a:bodyPr>
          <a:p>
            <a:r>
              <a:rPr lang="ru-RU" altLang="en-US"/>
              <a:t>деревянная</a:t>
            </a:r>
            <a:endParaRPr lang="ru-RU" altLang="en-US"/>
          </a:p>
          <a:p>
            <a:r>
              <a:rPr lang="ru-RU" altLang="en-US"/>
              <a:t>кирка</a:t>
            </a:r>
            <a:endParaRPr lang="ru-RU" altLang="en-US"/>
          </a:p>
        </p:txBody>
      </p:sp>
      <p:sp>
        <p:nvSpPr>
          <p:cNvPr id="20" name="Текстовое поле 19"/>
          <p:cNvSpPr txBox="1"/>
          <p:nvPr/>
        </p:nvSpPr>
        <p:spPr>
          <a:xfrm>
            <a:off x="74930" y="2015490"/>
            <a:ext cx="4064000" cy="645160"/>
          </a:xfrm>
          <a:prstGeom prst="rect">
            <a:avLst/>
          </a:prstGeom>
          <a:noFill/>
        </p:spPr>
        <p:txBody>
          <a:bodyPr wrap="square" rtlCol="0">
            <a:spAutoFit/>
          </a:bodyPr>
          <a:p>
            <a:r>
              <a:rPr lang="ru-RU" altLang="en-US"/>
              <a:t>каменная</a:t>
            </a:r>
            <a:endParaRPr lang="ru-RU" altLang="en-US"/>
          </a:p>
          <a:p>
            <a:r>
              <a:rPr lang="ru-RU" altLang="en-US"/>
              <a:t>кирка</a:t>
            </a:r>
            <a:endParaRPr lang="ru-RU" altLang="en-US"/>
          </a:p>
        </p:txBody>
      </p:sp>
      <p:sp>
        <p:nvSpPr>
          <p:cNvPr id="22" name="Текстовое поле 21"/>
          <p:cNvSpPr txBox="1"/>
          <p:nvPr/>
        </p:nvSpPr>
        <p:spPr>
          <a:xfrm>
            <a:off x="74930" y="2870200"/>
            <a:ext cx="4064000" cy="645160"/>
          </a:xfrm>
          <a:prstGeom prst="rect">
            <a:avLst/>
          </a:prstGeom>
          <a:noFill/>
        </p:spPr>
        <p:txBody>
          <a:bodyPr wrap="square" rtlCol="0">
            <a:spAutoFit/>
          </a:bodyPr>
          <a:p>
            <a:r>
              <a:rPr lang="ru-RU" altLang="en-US"/>
              <a:t>золотая</a:t>
            </a:r>
            <a:endParaRPr lang="ru-RU" altLang="en-US"/>
          </a:p>
          <a:p>
            <a:r>
              <a:rPr lang="ru-RU" altLang="en-US"/>
              <a:t>кирка</a:t>
            </a:r>
            <a:endParaRPr lang="ru-RU" altLang="en-US"/>
          </a:p>
        </p:txBody>
      </p:sp>
      <p:sp>
        <p:nvSpPr>
          <p:cNvPr id="23" name="Текстовое поле 22"/>
          <p:cNvSpPr txBox="1"/>
          <p:nvPr/>
        </p:nvSpPr>
        <p:spPr>
          <a:xfrm>
            <a:off x="74930" y="3709670"/>
            <a:ext cx="4064000" cy="645160"/>
          </a:xfrm>
          <a:prstGeom prst="rect">
            <a:avLst/>
          </a:prstGeom>
          <a:noFill/>
        </p:spPr>
        <p:txBody>
          <a:bodyPr wrap="square" rtlCol="0">
            <a:spAutoFit/>
          </a:bodyPr>
          <a:p>
            <a:r>
              <a:rPr lang="ru-RU" altLang="en-US"/>
              <a:t>алмазная</a:t>
            </a:r>
            <a:endParaRPr lang="ru-RU" altLang="en-US"/>
          </a:p>
          <a:p>
            <a:r>
              <a:rPr lang="ru-RU" altLang="en-US"/>
              <a:t>кирка</a:t>
            </a:r>
            <a:endParaRPr lang="ru-RU" altLang="en-US"/>
          </a:p>
        </p:txBody>
      </p:sp>
      <p:sp>
        <p:nvSpPr>
          <p:cNvPr id="24" name="Текстовое поле 23"/>
          <p:cNvSpPr txBox="1"/>
          <p:nvPr/>
        </p:nvSpPr>
        <p:spPr>
          <a:xfrm>
            <a:off x="74930" y="4581525"/>
            <a:ext cx="4064000" cy="645160"/>
          </a:xfrm>
          <a:prstGeom prst="rect">
            <a:avLst/>
          </a:prstGeom>
          <a:noFill/>
        </p:spPr>
        <p:txBody>
          <a:bodyPr wrap="square" rtlCol="0">
            <a:spAutoFit/>
          </a:bodyPr>
          <a:p>
            <a:r>
              <a:rPr lang="ru-RU" altLang="en-US"/>
              <a:t>аметистовая</a:t>
            </a:r>
            <a:endParaRPr lang="ru-RU" altLang="en-US"/>
          </a:p>
          <a:p>
            <a:r>
              <a:rPr lang="ru-RU" altLang="en-US"/>
              <a:t>кирка</a:t>
            </a:r>
            <a:endParaRPr lang="ru-RU" altLang="en-US"/>
          </a:p>
        </p:txBody>
      </p:sp>
      <p:sp>
        <p:nvSpPr>
          <p:cNvPr id="34" name="Текстовое поле 33"/>
          <p:cNvSpPr txBox="1"/>
          <p:nvPr/>
        </p:nvSpPr>
        <p:spPr>
          <a:xfrm>
            <a:off x="10607040" y="1128395"/>
            <a:ext cx="4064000" cy="645160"/>
          </a:xfrm>
          <a:prstGeom prst="rect">
            <a:avLst/>
          </a:prstGeom>
          <a:noFill/>
        </p:spPr>
        <p:txBody>
          <a:bodyPr wrap="square" rtlCol="0">
            <a:spAutoFit/>
          </a:bodyPr>
          <a:p>
            <a:r>
              <a:rPr lang="ru-RU" altLang="en-US"/>
              <a:t>деревянный</a:t>
            </a:r>
            <a:endParaRPr lang="ru-RU" altLang="en-US"/>
          </a:p>
          <a:p>
            <a:r>
              <a:rPr lang="ru-RU" altLang="en-US"/>
              <a:t>меч</a:t>
            </a:r>
            <a:endParaRPr lang="ru-RU" altLang="en-US"/>
          </a:p>
        </p:txBody>
      </p:sp>
      <p:sp>
        <p:nvSpPr>
          <p:cNvPr id="36" name="Текстовое поле 35"/>
          <p:cNvSpPr txBox="1"/>
          <p:nvPr/>
        </p:nvSpPr>
        <p:spPr>
          <a:xfrm>
            <a:off x="10607040" y="2015490"/>
            <a:ext cx="4064000" cy="645160"/>
          </a:xfrm>
          <a:prstGeom prst="rect">
            <a:avLst/>
          </a:prstGeom>
          <a:noFill/>
        </p:spPr>
        <p:txBody>
          <a:bodyPr wrap="square" rtlCol="0">
            <a:spAutoFit/>
          </a:bodyPr>
          <a:p>
            <a:r>
              <a:rPr lang="ru-RU" altLang="en-US"/>
              <a:t>каменный</a:t>
            </a:r>
            <a:endParaRPr lang="ru-RU" altLang="en-US"/>
          </a:p>
          <a:p>
            <a:r>
              <a:rPr lang="ru-RU" altLang="en-US"/>
              <a:t>меч</a:t>
            </a:r>
            <a:endParaRPr lang="ru-RU" altLang="en-US"/>
          </a:p>
        </p:txBody>
      </p:sp>
      <p:sp>
        <p:nvSpPr>
          <p:cNvPr id="37" name="Текстовое поле 36"/>
          <p:cNvSpPr txBox="1"/>
          <p:nvPr/>
        </p:nvSpPr>
        <p:spPr>
          <a:xfrm>
            <a:off x="10607040" y="2870200"/>
            <a:ext cx="4064000" cy="645160"/>
          </a:xfrm>
          <a:prstGeom prst="rect">
            <a:avLst/>
          </a:prstGeom>
          <a:noFill/>
        </p:spPr>
        <p:txBody>
          <a:bodyPr wrap="square" rtlCol="0">
            <a:spAutoFit/>
          </a:bodyPr>
          <a:p>
            <a:r>
              <a:rPr lang="ru-RU" altLang="en-US"/>
              <a:t>золотой</a:t>
            </a:r>
            <a:endParaRPr lang="ru-RU" altLang="en-US"/>
          </a:p>
          <a:p>
            <a:r>
              <a:rPr lang="ru-RU" altLang="en-US"/>
              <a:t>меч</a:t>
            </a:r>
            <a:endParaRPr lang="ru-RU" altLang="en-US"/>
          </a:p>
        </p:txBody>
      </p:sp>
      <p:sp>
        <p:nvSpPr>
          <p:cNvPr id="38" name="Текстовое поле 37"/>
          <p:cNvSpPr txBox="1"/>
          <p:nvPr/>
        </p:nvSpPr>
        <p:spPr>
          <a:xfrm>
            <a:off x="10607040" y="3810000"/>
            <a:ext cx="4064000" cy="645160"/>
          </a:xfrm>
          <a:prstGeom prst="rect">
            <a:avLst/>
          </a:prstGeom>
          <a:noFill/>
        </p:spPr>
        <p:txBody>
          <a:bodyPr wrap="square" rtlCol="0">
            <a:spAutoFit/>
          </a:bodyPr>
          <a:p>
            <a:r>
              <a:rPr lang="ru-RU" altLang="en-US"/>
              <a:t>алмазный</a:t>
            </a:r>
            <a:endParaRPr lang="ru-RU" altLang="en-US"/>
          </a:p>
          <a:p>
            <a:r>
              <a:rPr lang="ru-RU" altLang="en-US"/>
              <a:t>меч</a:t>
            </a:r>
            <a:endParaRPr lang="ru-RU" altLang="en-US"/>
          </a:p>
        </p:txBody>
      </p:sp>
      <p:sp>
        <p:nvSpPr>
          <p:cNvPr id="39" name="Текстовое поле 38"/>
          <p:cNvSpPr txBox="1"/>
          <p:nvPr/>
        </p:nvSpPr>
        <p:spPr>
          <a:xfrm>
            <a:off x="10607040" y="4670425"/>
            <a:ext cx="4064000" cy="645160"/>
          </a:xfrm>
          <a:prstGeom prst="rect">
            <a:avLst/>
          </a:prstGeom>
          <a:noFill/>
        </p:spPr>
        <p:txBody>
          <a:bodyPr wrap="square" rtlCol="0">
            <a:spAutoFit/>
          </a:bodyPr>
          <a:p>
            <a:r>
              <a:rPr lang="ru-RU" altLang="en-US"/>
              <a:t>аметистовый</a:t>
            </a:r>
            <a:endParaRPr lang="ru-RU" altLang="en-US"/>
          </a:p>
          <a:p>
            <a:r>
              <a:rPr lang="ru-RU" altLang="en-US"/>
              <a:t>меч</a:t>
            </a:r>
            <a:endParaRPr lang="ru-RU" altLang="en-US"/>
          </a:p>
        </p:txBody>
      </p:sp>
      <p:sp>
        <p:nvSpPr>
          <p:cNvPr id="40" name="Текстовое поле 39"/>
          <p:cNvSpPr txBox="1"/>
          <p:nvPr/>
        </p:nvSpPr>
        <p:spPr>
          <a:xfrm>
            <a:off x="2963545" y="4191635"/>
            <a:ext cx="1117600" cy="368300"/>
          </a:xfrm>
          <a:prstGeom prst="rect">
            <a:avLst/>
          </a:prstGeom>
          <a:noFill/>
        </p:spPr>
        <p:txBody>
          <a:bodyPr wrap="square" rtlCol="0">
            <a:spAutoFit/>
          </a:bodyPr>
          <a:p>
            <a:r>
              <a:rPr lang="ru-RU" altLang="en-US"/>
              <a:t>дерево</a:t>
            </a:r>
            <a:endParaRPr lang="ru-RU" altLang="en-US"/>
          </a:p>
        </p:txBody>
      </p:sp>
      <p:sp>
        <p:nvSpPr>
          <p:cNvPr id="41" name="Текстовое поле 40"/>
          <p:cNvSpPr txBox="1"/>
          <p:nvPr/>
        </p:nvSpPr>
        <p:spPr>
          <a:xfrm>
            <a:off x="4318000" y="4220210"/>
            <a:ext cx="1085850" cy="368300"/>
          </a:xfrm>
          <a:prstGeom prst="rect">
            <a:avLst/>
          </a:prstGeom>
          <a:noFill/>
        </p:spPr>
        <p:txBody>
          <a:bodyPr wrap="square" rtlCol="0">
            <a:spAutoFit/>
          </a:bodyPr>
          <a:p>
            <a:r>
              <a:rPr lang="ru-RU" altLang="en-US"/>
              <a:t>камень</a:t>
            </a:r>
            <a:endParaRPr lang="ru-RU" altLang="en-US"/>
          </a:p>
        </p:txBody>
      </p:sp>
      <p:sp>
        <p:nvSpPr>
          <p:cNvPr id="42" name="Текстовое поле 41"/>
          <p:cNvSpPr txBox="1"/>
          <p:nvPr/>
        </p:nvSpPr>
        <p:spPr>
          <a:xfrm>
            <a:off x="5567045" y="4191635"/>
            <a:ext cx="994410" cy="368300"/>
          </a:xfrm>
          <a:prstGeom prst="rect">
            <a:avLst/>
          </a:prstGeom>
          <a:noFill/>
        </p:spPr>
        <p:txBody>
          <a:bodyPr wrap="square" rtlCol="0">
            <a:spAutoFit/>
          </a:bodyPr>
          <a:p>
            <a:r>
              <a:rPr lang="ru-RU" altLang="en-US"/>
              <a:t>золото</a:t>
            </a:r>
            <a:endParaRPr lang="ru-RU" altLang="en-US"/>
          </a:p>
        </p:txBody>
      </p:sp>
      <p:sp>
        <p:nvSpPr>
          <p:cNvPr id="43" name="Текстовое поле 42"/>
          <p:cNvSpPr txBox="1"/>
          <p:nvPr/>
        </p:nvSpPr>
        <p:spPr>
          <a:xfrm>
            <a:off x="6974205" y="4191635"/>
            <a:ext cx="1099820" cy="368300"/>
          </a:xfrm>
          <a:prstGeom prst="rect">
            <a:avLst/>
          </a:prstGeom>
          <a:noFill/>
        </p:spPr>
        <p:txBody>
          <a:bodyPr wrap="square" rtlCol="0">
            <a:spAutoFit/>
          </a:bodyPr>
          <a:p>
            <a:r>
              <a:rPr lang="ru-RU" altLang="en-US"/>
              <a:t>алмаз</a:t>
            </a:r>
            <a:endParaRPr lang="ru-RU" altLang="en-US"/>
          </a:p>
        </p:txBody>
      </p:sp>
      <p:sp>
        <p:nvSpPr>
          <p:cNvPr id="44" name="Текстовое поле 43"/>
          <p:cNvSpPr txBox="1"/>
          <p:nvPr/>
        </p:nvSpPr>
        <p:spPr>
          <a:xfrm>
            <a:off x="8276590" y="4213225"/>
            <a:ext cx="4064000" cy="368300"/>
          </a:xfrm>
          <a:prstGeom prst="rect">
            <a:avLst/>
          </a:prstGeom>
          <a:noFill/>
        </p:spPr>
        <p:txBody>
          <a:bodyPr wrap="square" rtlCol="0">
            <a:spAutoFit/>
          </a:bodyPr>
          <a:p>
            <a:r>
              <a:rPr lang="ru-RU" altLang="en-US"/>
              <a:t>аметист</a:t>
            </a:r>
            <a:endParaRPr lang="ru-R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398780"/>
          </a:xfrm>
          <a:prstGeom prst="rect">
            <a:avLst/>
          </a:prstGeom>
          <a:noFill/>
        </p:spPr>
        <p:txBody>
          <a:bodyPr wrap="square" rtlCol="0">
            <a:spAutoFit/>
          </a:bodyPr>
          <a:lstStyle/>
          <a:p>
            <a:pPr algn="ctr"/>
            <a:r>
              <a:rPr lang="ru-RU" altLang="en-US"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Живые существа</a:t>
            </a:r>
            <a:endParaRPr lang="ru-RU" altLang="en-US"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3" name="Изображение 2" descr="mar"/>
          <p:cNvPicPr>
            <a:picLocks noChangeAspect="1"/>
          </p:cNvPicPr>
          <p:nvPr/>
        </p:nvPicPr>
        <p:blipFill>
          <a:blip r:embed="rId1"/>
          <a:stretch>
            <a:fillRect/>
          </a:stretch>
        </p:blipFill>
        <p:spPr>
          <a:xfrm>
            <a:off x="5619750" y="1567180"/>
            <a:ext cx="952500" cy="476250"/>
          </a:xfrm>
          <a:prstGeom prst="rect">
            <a:avLst/>
          </a:prstGeom>
        </p:spPr>
      </p:pic>
      <p:pic>
        <p:nvPicPr>
          <p:cNvPr id="4" name="Изображение 3" descr="lisa"/>
          <p:cNvPicPr>
            <a:picLocks noChangeAspect="1"/>
          </p:cNvPicPr>
          <p:nvPr/>
        </p:nvPicPr>
        <p:blipFill>
          <a:blip r:embed="rId2"/>
          <a:stretch>
            <a:fillRect/>
          </a:stretch>
        </p:blipFill>
        <p:spPr>
          <a:xfrm>
            <a:off x="1184275" y="3071495"/>
            <a:ext cx="714375" cy="714375"/>
          </a:xfrm>
          <a:prstGeom prst="rect">
            <a:avLst/>
          </a:prstGeom>
        </p:spPr>
      </p:pic>
      <p:pic>
        <p:nvPicPr>
          <p:cNvPr id="8" name="Изображение 7" descr="wolf"/>
          <p:cNvPicPr>
            <a:picLocks noChangeAspect="1"/>
          </p:cNvPicPr>
          <p:nvPr/>
        </p:nvPicPr>
        <p:blipFill>
          <a:blip r:embed="rId3"/>
          <a:stretch>
            <a:fillRect/>
          </a:stretch>
        </p:blipFill>
        <p:spPr>
          <a:xfrm>
            <a:off x="5738495" y="3071495"/>
            <a:ext cx="714375" cy="714375"/>
          </a:xfrm>
          <a:prstGeom prst="rect">
            <a:avLst/>
          </a:prstGeom>
        </p:spPr>
      </p:pic>
      <p:sp>
        <p:nvSpPr>
          <p:cNvPr id="2" name="Текстовое поле 1"/>
          <p:cNvSpPr txBox="1"/>
          <p:nvPr/>
        </p:nvSpPr>
        <p:spPr>
          <a:xfrm>
            <a:off x="5619750" y="2563495"/>
            <a:ext cx="4064000" cy="368300"/>
          </a:xfrm>
          <a:prstGeom prst="rect">
            <a:avLst/>
          </a:prstGeom>
          <a:noFill/>
        </p:spPr>
        <p:txBody>
          <a:bodyPr wrap="square" rtlCol="0">
            <a:spAutoFit/>
          </a:bodyPr>
          <a:p>
            <a:r>
              <a:rPr lang="ru-RU" altLang="en-US"/>
              <a:t>волк</a:t>
            </a:r>
            <a:endParaRPr lang="ru-RU" altLang="en-US"/>
          </a:p>
        </p:txBody>
      </p:sp>
      <p:sp>
        <p:nvSpPr>
          <p:cNvPr id="5" name="Текстовое поле 4"/>
          <p:cNvSpPr txBox="1"/>
          <p:nvPr/>
        </p:nvSpPr>
        <p:spPr>
          <a:xfrm>
            <a:off x="1109980" y="2563495"/>
            <a:ext cx="4064000" cy="368300"/>
          </a:xfrm>
          <a:prstGeom prst="rect">
            <a:avLst/>
          </a:prstGeom>
          <a:noFill/>
        </p:spPr>
        <p:txBody>
          <a:bodyPr wrap="square" rtlCol="0">
            <a:spAutoFit/>
          </a:bodyPr>
          <a:p>
            <a:r>
              <a:rPr lang="ru-RU" altLang="en-US"/>
              <a:t>лисица</a:t>
            </a:r>
            <a:endParaRPr lang="ru-RU" altLang="en-US"/>
          </a:p>
        </p:txBody>
      </p:sp>
      <p:sp>
        <p:nvSpPr>
          <p:cNvPr id="6" name="Текстовое поле 5"/>
          <p:cNvSpPr txBox="1"/>
          <p:nvPr/>
        </p:nvSpPr>
        <p:spPr>
          <a:xfrm>
            <a:off x="4340860" y="3925570"/>
            <a:ext cx="4064000" cy="922020"/>
          </a:xfrm>
          <a:prstGeom prst="rect">
            <a:avLst/>
          </a:prstGeom>
          <a:noFill/>
        </p:spPr>
        <p:txBody>
          <a:bodyPr wrap="square" rtlCol="0">
            <a:spAutoFit/>
          </a:bodyPr>
          <a:p>
            <a:r>
              <a:rPr lang="ru-RU" altLang="en-US"/>
              <a:t>лисицы и волки похожи в поведении, они охотятся за игроком,но заяц от него убегает</a:t>
            </a:r>
            <a:endParaRPr lang="ru-RU" altLang="en-US"/>
          </a:p>
        </p:txBody>
      </p:sp>
      <p:sp>
        <p:nvSpPr>
          <p:cNvPr id="9" name="Текстовое поле 8"/>
          <p:cNvSpPr txBox="1"/>
          <p:nvPr/>
        </p:nvSpPr>
        <p:spPr>
          <a:xfrm>
            <a:off x="5467350" y="1122045"/>
            <a:ext cx="4064000" cy="368300"/>
          </a:xfrm>
          <a:prstGeom prst="rect">
            <a:avLst/>
          </a:prstGeom>
          <a:noFill/>
        </p:spPr>
        <p:txBody>
          <a:bodyPr wrap="square" rtlCol="0">
            <a:spAutoFit/>
          </a:bodyPr>
          <a:p>
            <a:r>
              <a:rPr lang="ru-RU" altLang="en-US"/>
              <a:t>ваш аватар</a:t>
            </a:r>
            <a:endParaRPr lang="ru-R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398780"/>
          </a:xfrm>
          <a:prstGeom prst="rect">
            <a:avLst/>
          </a:prstGeom>
          <a:noFill/>
        </p:spPr>
        <p:txBody>
          <a:bodyPr wrap="square" rtlCol="0">
            <a:spAutoFit/>
          </a:bodyPr>
          <a:lstStyle/>
          <a:p>
            <a:pPr algn="ctr"/>
            <a:r>
              <a:rPr lang="ru-RU" altLang="en-US"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Системы и показатели</a:t>
            </a:r>
            <a:endParaRPr lang="ru-RU" altLang="en-US"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graphicFrame>
        <p:nvGraphicFramePr>
          <p:cNvPr id="2" name="Объект 1"/>
          <p:cNvGraphicFramePr/>
          <p:nvPr/>
        </p:nvGraphicFramePr>
        <p:xfrm>
          <a:off x="923290" y="2110105"/>
          <a:ext cx="3786505" cy="1673225"/>
        </p:xfrm>
        <a:graphic>
          <a:graphicData uri="http://schemas.openxmlformats.org/presentationml/2006/ole">
            <mc:AlternateContent xmlns:mc="http://schemas.openxmlformats.org/markup-compatibility/2006">
              <mc:Choice xmlns:v="urn:schemas-microsoft-com:vml" Requires="v">
                <p:oleObj spid="_x0000_s3" name="" r:id="rId1" imgW="1219200" imgH="504825" progId="Paint.Picture">
                  <p:embed/>
                </p:oleObj>
              </mc:Choice>
              <mc:Fallback>
                <p:oleObj name="" r:id="rId1" imgW="1219200" imgH="504825" progId="Paint.Picture">
                  <p:embed/>
                  <p:pic>
                    <p:nvPicPr>
                      <p:cNvPr id="0" name="Изображение 2"/>
                      <p:cNvPicPr/>
                      <p:nvPr/>
                    </p:nvPicPr>
                    <p:blipFill>
                      <a:blip r:embed="rId2"/>
                      <a:stretch>
                        <a:fillRect/>
                      </a:stretch>
                    </p:blipFill>
                    <p:spPr>
                      <a:xfrm>
                        <a:off x="923290" y="2110105"/>
                        <a:ext cx="3786505" cy="1673225"/>
                      </a:xfrm>
                      <a:prstGeom prst="rect">
                        <a:avLst/>
                      </a:prstGeom>
                    </p:spPr>
                  </p:pic>
                </p:oleObj>
              </mc:Fallback>
            </mc:AlternateContent>
          </a:graphicData>
        </a:graphic>
      </p:graphicFrame>
      <p:graphicFrame>
        <p:nvGraphicFramePr>
          <p:cNvPr id="5" name="Объект 4"/>
          <p:cNvGraphicFramePr/>
          <p:nvPr/>
        </p:nvGraphicFramePr>
        <p:xfrm>
          <a:off x="6185535" y="2241550"/>
          <a:ext cx="5550535" cy="1542415"/>
        </p:xfrm>
        <a:graphic>
          <a:graphicData uri="http://schemas.openxmlformats.org/presentationml/2006/ole">
            <mc:AlternateContent xmlns:mc="http://schemas.openxmlformats.org/markup-compatibility/2006">
              <mc:Choice xmlns:v="urn:schemas-microsoft-com:vml" Requires="v">
                <p:oleObj spid="_x0000_s11" name="" r:id="rId3" imgW="2386330" imgH="585470" progId="Paint.Picture">
                  <p:embed/>
                </p:oleObj>
              </mc:Choice>
              <mc:Fallback>
                <p:oleObj name="" r:id="rId3" imgW="2386330" imgH="585470" progId="Paint.Picture">
                  <p:embed/>
                  <p:pic>
                    <p:nvPicPr>
                      <p:cNvPr id="0" name="Изображение 10"/>
                      <p:cNvPicPr/>
                      <p:nvPr/>
                    </p:nvPicPr>
                    <p:blipFill>
                      <a:blip r:embed="rId4"/>
                      <a:stretch>
                        <a:fillRect/>
                      </a:stretch>
                    </p:blipFill>
                    <p:spPr>
                      <a:xfrm>
                        <a:off x="6185535" y="2241550"/>
                        <a:ext cx="5550535" cy="1542415"/>
                      </a:xfrm>
                      <a:prstGeom prst="rect">
                        <a:avLst/>
                      </a:prstGeom>
                    </p:spPr>
                  </p:pic>
                </p:oleObj>
              </mc:Fallback>
            </mc:AlternateContent>
          </a:graphicData>
        </a:graphic>
      </p:graphicFrame>
      <p:sp>
        <p:nvSpPr>
          <p:cNvPr id="12" name="Текстовое поле 11"/>
          <p:cNvSpPr txBox="1"/>
          <p:nvPr/>
        </p:nvSpPr>
        <p:spPr>
          <a:xfrm>
            <a:off x="1510030" y="1525905"/>
            <a:ext cx="4064000" cy="368300"/>
          </a:xfrm>
          <a:prstGeom prst="rect">
            <a:avLst/>
          </a:prstGeom>
          <a:noFill/>
        </p:spPr>
        <p:txBody>
          <a:bodyPr wrap="square" rtlCol="0">
            <a:spAutoFit/>
          </a:bodyPr>
          <a:p>
            <a:r>
              <a:rPr lang="ru-RU" altLang="en-US"/>
              <a:t>крафтовая система</a:t>
            </a:r>
            <a:endParaRPr lang="ru-RU" altLang="en-US"/>
          </a:p>
        </p:txBody>
      </p:sp>
      <p:sp>
        <p:nvSpPr>
          <p:cNvPr id="13" name="Текстовое поле 12"/>
          <p:cNvSpPr txBox="1"/>
          <p:nvPr/>
        </p:nvSpPr>
        <p:spPr>
          <a:xfrm>
            <a:off x="7164705" y="1632585"/>
            <a:ext cx="4064000" cy="368300"/>
          </a:xfrm>
          <a:prstGeom prst="rect">
            <a:avLst/>
          </a:prstGeom>
          <a:noFill/>
        </p:spPr>
        <p:txBody>
          <a:bodyPr wrap="square" rtlCol="0">
            <a:spAutoFit/>
          </a:bodyPr>
          <a:p>
            <a:r>
              <a:rPr lang="ru-RU" altLang="en-US"/>
              <a:t>инвентарь и показатели</a:t>
            </a:r>
            <a:endParaRPr lang="ru-RU" altLang="en-US"/>
          </a:p>
        </p:txBody>
      </p:sp>
      <p:sp>
        <p:nvSpPr>
          <p:cNvPr id="17" name="Текстовое поле 16"/>
          <p:cNvSpPr txBox="1"/>
          <p:nvPr/>
        </p:nvSpPr>
        <p:spPr>
          <a:xfrm>
            <a:off x="3848100" y="4204335"/>
            <a:ext cx="4064000" cy="922020"/>
          </a:xfrm>
          <a:prstGeom prst="rect">
            <a:avLst/>
          </a:prstGeom>
          <a:noFill/>
        </p:spPr>
        <p:txBody>
          <a:bodyPr wrap="square" rtlCol="0">
            <a:spAutoFit/>
          </a:bodyPr>
          <a:p>
            <a:r>
              <a:rPr lang="ru-RU" altLang="en-US"/>
              <a:t>если у вас не будет ресурсов, то вы не сможете создать нужный вам предмет</a:t>
            </a:r>
            <a:endParaRPr lang="ru-RU"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1575</Words>
  <Application>WPS Presentation</Application>
  <PresentationFormat>宽屏</PresentationFormat>
  <Paragraphs>143</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10</vt:i4>
      </vt:variant>
      <vt:variant>
        <vt:lpstr>幻灯片标题</vt:lpstr>
      </vt:variant>
      <vt:variant>
        <vt:i4>13</vt:i4>
      </vt:variant>
    </vt:vector>
  </HeadingPairs>
  <TitlesOfParts>
    <vt:vector size="34" baseType="lpstr">
      <vt:lpstr>Arial</vt:lpstr>
      <vt:lpstr>SimSun</vt:lpstr>
      <vt:lpstr>Wingdings</vt:lpstr>
      <vt:lpstr>Droid Sans Fallback</vt:lpstr>
      <vt:lpstr>Yu Gothic UI</vt:lpstr>
      <vt:lpstr>Calibri</vt:lpstr>
      <vt:lpstr>Microsoft YaHei</vt:lpstr>
      <vt:lpstr>Arial Unicode MS</vt:lpstr>
      <vt:lpstr>等线 Light</vt:lpstr>
      <vt:lpstr>等线</vt:lpstr>
      <vt:lpstr>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egor5</cp:lastModifiedBy>
  <cp:revision>21</cp:revision>
  <dcterms:created xsi:type="dcterms:W3CDTF">2019-05-22T02:21:00Z</dcterms:created>
  <dcterms:modified xsi:type="dcterms:W3CDTF">2024-01-28T22:02:20Z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2563C9C054BE4AE29A47C610B372FB77_13</vt:lpwstr>
  </property>
  <property fmtid="{D5CDD505-2E9C-101B-9397-08002B2CF9AE}" pid="3" name="KSOProductBuildVer">
    <vt:lpwstr>1049-12.2.0.13431</vt:lpwstr>
  </property>
</Properties>
</file>