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320" r:id="rId4"/>
    <p:sldId id="333" r:id="rId5"/>
    <p:sldId id="261" r:id="rId6"/>
    <p:sldId id="259" r:id="rId7"/>
    <p:sldId id="291" r:id="rId8"/>
    <p:sldId id="266" r:id="rId9"/>
    <p:sldId id="260" r:id="rId10"/>
    <p:sldId id="258" r:id="rId11"/>
    <p:sldId id="265" r:id="rId12"/>
    <p:sldId id="332" r:id="rId13"/>
    <p:sldId id="257" r:id="rId14"/>
    <p:sldId id="334" r:id="rId15"/>
    <p:sldId id="295" r:id="rId16"/>
  </p:sldIdLst>
  <p:sldSz cx="12192000" cy="6858000"/>
  <p:notesSz cx="6858000" cy="9144000"/>
  <p:embeddedFontLst>
    <p:embeddedFont>
      <p:font typeface="等线 Light" panose="02010600030101010101" charset="-122"/>
      <p:regular r:id="rId21"/>
    </p:embeddedFont>
    <p:embeddedFont>
      <p:font typeface="等线" panose="02010600030101010101" charset="-122"/>
      <p:regular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875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pos="4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春波 赵" initials="春波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625"/>
    <a:srgbClr val="F67654"/>
    <a:srgbClr val="0B506C"/>
    <a:srgbClr val="028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98" y="120"/>
      </p:cViewPr>
      <p:guideLst>
        <p:guide orient="horz" pos="2150"/>
        <p:guide pos="3875"/>
        <p:guide pos="7242"/>
        <p:guide pos="4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稻壳儿春秋广告/盗版必究        原创来源：http://chn.docer.com/works?userid=199329941#!/work_time"/>
          <p:cNvSpPr>
            <a:spLocks noGrp="1"/>
          </p:cNvSpPr>
          <p:nvPr>
            <p:ph type="pic" sz="quarter" idx="10"/>
          </p:nvPr>
        </p:nvSpPr>
        <p:spPr>
          <a:xfrm>
            <a:off x="695324" y="2753359"/>
            <a:ext cx="3091992" cy="1810910"/>
          </a:xfrm>
          <a:custGeom>
            <a:avLst/>
            <a:gdLst>
              <a:gd name="connsiteX0" fmla="*/ 0 w 3091992"/>
              <a:gd name="connsiteY0" fmla="*/ 0 h 1810910"/>
              <a:gd name="connsiteX1" fmla="*/ 3091992 w 3091992"/>
              <a:gd name="connsiteY1" fmla="*/ 0 h 1810910"/>
              <a:gd name="connsiteX2" fmla="*/ 3091992 w 3091992"/>
              <a:gd name="connsiteY2" fmla="*/ 1810910 h 1810910"/>
              <a:gd name="connsiteX3" fmla="*/ 0 w 3091992"/>
              <a:gd name="connsiteY3" fmla="*/ 1810910 h 181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1992" h="1810910">
                <a:moveTo>
                  <a:pt x="0" y="0"/>
                </a:moveTo>
                <a:lnTo>
                  <a:pt x="3091992" y="0"/>
                </a:lnTo>
                <a:lnTo>
                  <a:pt x="3091992" y="1810910"/>
                </a:lnTo>
                <a:lnTo>
                  <a:pt x="0" y="18109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2" name="稻壳儿春秋广告/盗版必究        原创来源：http://chn.docer.com/works?userid=199329941#!/work_time"/>
          <p:cNvSpPr>
            <a:spLocks noGrp="1"/>
          </p:cNvSpPr>
          <p:nvPr>
            <p:ph type="pic" sz="quarter" idx="11"/>
          </p:nvPr>
        </p:nvSpPr>
        <p:spPr>
          <a:xfrm>
            <a:off x="8404681" y="2753359"/>
            <a:ext cx="3091992" cy="1810910"/>
          </a:xfrm>
          <a:custGeom>
            <a:avLst/>
            <a:gdLst>
              <a:gd name="connsiteX0" fmla="*/ 0 w 3091992"/>
              <a:gd name="connsiteY0" fmla="*/ 0 h 1810910"/>
              <a:gd name="connsiteX1" fmla="*/ 3091992 w 3091992"/>
              <a:gd name="connsiteY1" fmla="*/ 0 h 1810910"/>
              <a:gd name="connsiteX2" fmla="*/ 3091992 w 3091992"/>
              <a:gd name="connsiteY2" fmla="*/ 1810910 h 1810910"/>
              <a:gd name="connsiteX3" fmla="*/ 0 w 3091992"/>
              <a:gd name="connsiteY3" fmla="*/ 1810910 h 1810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1992" h="1810910">
                <a:moveTo>
                  <a:pt x="0" y="0"/>
                </a:moveTo>
                <a:lnTo>
                  <a:pt x="3091992" y="0"/>
                </a:lnTo>
                <a:lnTo>
                  <a:pt x="3091992" y="1810910"/>
                </a:lnTo>
                <a:lnTo>
                  <a:pt x="0" y="18109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C519-839C-453F-84A3-C3D2935476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A939-DD6A-4E34-B614-19C610E30E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稻壳儿春秋广告/盗版必究        原创来源：http://chn.docer.com/works?userid=199329941#!/work_time"/>
          <p:cNvSpPr>
            <a:spLocks noGrp="1"/>
          </p:cNvSpPr>
          <p:nvPr>
            <p:ph type="pic" sz="quarter" idx="10"/>
          </p:nvPr>
        </p:nvSpPr>
        <p:spPr>
          <a:xfrm>
            <a:off x="-1" y="1594687"/>
            <a:ext cx="3840480" cy="4231937"/>
          </a:xfrm>
          <a:custGeom>
            <a:avLst/>
            <a:gdLst>
              <a:gd name="connsiteX0" fmla="*/ 0 w 3840480"/>
              <a:gd name="connsiteY0" fmla="*/ 0 h 4231937"/>
              <a:gd name="connsiteX1" fmla="*/ 3840480 w 3840480"/>
              <a:gd name="connsiteY1" fmla="*/ 0 h 4231937"/>
              <a:gd name="connsiteX2" fmla="*/ 3840480 w 3840480"/>
              <a:gd name="connsiteY2" fmla="*/ 4231937 h 4231937"/>
              <a:gd name="connsiteX3" fmla="*/ 0 w 3840480"/>
              <a:gd name="connsiteY3" fmla="*/ 4231937 h 423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0480" h="4231937">
                <a:moveTo>
                  <a:pt x="0" y="0"/>
                </a:moveTo>
                <a:lnTo>
                  <a:pt x="3840480" y="0"/>
                </a:lnTo>
                <a:lnTo>
                  <a:pt x="3840480" y="4231937"/>
                </a:lnTo>
                <a:lnTo>
                  <a:pt x="0" y="42319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1B7C7-535E-4E94-B1E9-46A4B2AB55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D6754-BD22-46CA-AAC9-FDCA2715F4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44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10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8.wmf"/><Relationship Id="rId1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7" Type="http://schemas.openxmlformats.org/officeDocument/2006/relationships/vmlDrawing" Target="../drawings/vmlDrawing3.v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8.png"/><Relationship Id="rId14" Type="http://schemas.openxmlformats.org/officeDocument/2006/relationships/image" Target="../media/image17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9" Type="http://schemas.openxmlformats.org/officeDocument/2006/relationships/slideLayout" Target="../slideLayouts/slideLayout10.xml"/><Relationship Id="rId18" Type="http://schemas.openxmlformats.org/officeDocument/2006/relationships/image" Target="../media/image36.png"/><Relationship Id="rId17" Type="http://schemas.openxmlformats.org/officeDocument/2006/relationships/image" Target="../media/image35.png"/><Relationship Id="rId16" Type="http://schemas.openxmlformats.org/officeDocument/2006/relationships/image" Target="../media/image34.png"/><Relationship Id="rId15" Type="http://schemas.openxmlformats.org/officeDocument/2006/relationships/image" Target="../media/image33.png"/><Relationship Id="rId14" Type="http://schemas.openxmlformats.org/officeDocument/2006/relationships/image" Target="../media/image32.png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image" Target="../media/image42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0" Type="http://schemas.openxmlformats.org/officeDocument/2006/relationships/vmlDrawing" Target="../drawings/vmlDrawing4.vml"/><Relationship Id="rId1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772120" y="0"/>
            <a:ext cx="4498380" cy="1671059"/>
          </a:xfrm>
          <a:custGeom>
            <a:avLst/>
            <a:gdLst>
              <a:gd name="connsiteX0" fmla="*/ 0 w 5863628"/>
              <a:gd name="connsiteY0" fmla="*/ 0 h 2178221"/>
              <a:gd name="connsiteX1" fmla="*/ 5863628 w 5863628"/>
              <a:gd name="connsiteY1" fmla="*/ 0 h 2178221"/>
              <a:gd name="connsiteX2" fmla="*/ 4218278 w 5863628"/>
              <a:gd name="connsiteY2" fmla="*/ 1645350 h 2178221"/>
              <a:gd name="connsiteX3" fmla="*/ 1645350 w 5863628"/>
              <a:gd name="connsiteY3" fmla="*/ 1645350 h 2178221"/>
              <a:gd name="connsiteX4" fmla="*/ 0 w 5863628"/>
              <a:gd name="connsiteY4" fmla="*/ 0 h 217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3628" h="2178221">
                <a:moveTo>
                  <a:pt x="0" y="0"/>
                </a:moveTo>
                <a:lnTo>
                  <a:pt x="5863628" y="0"/>
                </a:lnTo>
                <a:lnTo>
                  <a:pt x="4218278" y="1645350"/>
                </a:lnTo>
                <a:cubicBezTo>
                  <a:pt x="3507784" y="2355845"/>
                  <a:pt x="2355845" y="2355845"/>
                  <a:pt x="1645350" y="1645350"/>
                </a:cubicBezTo>
                <a:lnTo>
                  <a:pt x="0" y="0"/>
                </a:ln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稻壳儿春秋广告/盗版必究        原创来源：http://chn.docer.com/works?userid=199329941#!/work_time"/>
          <p:cNvSpPr/>
          <p:nvPr/>
        </p:nvSpPr>
        <p:spPr>
          <a:xfrm rot="2700000">
            <a:off x="-1523657" y="2698198"/>
            <a:ext cx="4966314" cy="4966314"/>
          </a:xfrm>
          <a:prstGeom prst="roundRect">
            <a:avLst/>
          </a:pr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 rot="2700000">
            <a:off x="3668105" y="4637763"/>
            <a:ext cx="1087184" cy="1087184"/>
          </a:xfrm>
          <a:prstGeom prst="roundRect">
            <a:avLst/>
          </a:pr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稻壳儿春秋广告/盗版必究        原创来源：http://chn.docer.com/works?userid=199329941#!/work_time"/>
          <p:cNvSpPr/>
          <p:nvPr/>
        </p:nvSpPr>
        <p:spPr>
          <a:xfrm rot="2700000">
            <a:off x="8200402" y="-1071791"/>
            <a:ext cx="2998691" cy="2998690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稻壳儿春秋广告/盗版必究        原创来源：http://chn.docer.com/works?userid=199329941#!/work_time"/>
          <p:cNvSpPr/>
          <p:nvPr/>
        </p:nvSpPr>
        <p:spPr>
          <a:xfrm rot="2700000">
            <a:off x="8972401" y="-1548003"/>
            <a:ext cx="3713986" cy="3713985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稻壳儿春秋广告/盗版必究        原创来源：http://chn.docer.com/works?userid=199329941#!/work_time"/>
          <p:cNvSpPr/>
          <p:nvPr/>
        </p:nvSpPr>
        <p:spPr>
          <a:xfrm rot="2700000">
            <a:off x="631336" y="901845"/>
            <a:ext cx="606728" cy="606728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稻壳儿春秋广告/盗版必究        原创来源：http://chn.docer.com/works?userid=199329941#!/work_time"/>
          <p:cNvSpPr/>
          <p:nvPr/>
        </p:nvSpPr>
        <p:spPr>
          <a:xfrm rot="2700000">
            <a:off x="-3463370" y="3085103"/>
            <a:ext cx="4192504" cy="41925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稻壳儿春秋广告/盗版必究        原创来源：http://chn.docer.com/works?userid=199329941#!/work_time"/>
          <p:cNvSpPr txBox="1"/>
          <p:nvPr/>
        </p:nvSpPr>
        <p:spPr>
          <a:xfrm>
            <a:off x="2257425" y="1896110"/>
            <a:ext cx="66452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StarveSurvival</a:t>
            </a:r>
            <a:endParaRPr lang="en-US" altLang="zh-CN" sz="7200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稻壳儿春秋广告/盗版必究        原创来源：http://chn.docer.com/works?userid=199329941#!/work_time"/>
          <p:cNvSpPr/>
          <p:nvPr/>
        </p:nvSpPr>
        <p:spPr>
          <a:xfrm>
            <a:off x="1363194" y="3"/>
            <a:ext cx="2862972" cy="998458"/>
          </a:xfrm>
          <a:custGeom>
            <a:avLst/>
            <a:gdLst>
              <a:gd name="connsiteX0" fmla="*/ 0 w 3731877"/>
              <a:gd name="connsiteY0" fmla="*/ 0 h 1301487"/>
              <a:gd name="connsiteX1" fmla="*/ 3731877 w 3731877"/>
              <a:gd name="connsiteY1" fmla="*/ 0 h 1301487"/>
              <a:gd name="connsiteX2" fmla="*/ 2829516 w 3731877"/>
              <a:gd name="connsiteY2" fmla="*/ 902360 h 1301487"/>
              <a:gd name="connsiteX3" fmla="*/ 902361 w 3731877"/>
              <a:gd name="connsiteY3" fmla="*/ 902360 h 130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1877" h="1301487">
                <a:moveTo>
                  <a:pt x="0" y="0"/>
                </a:moveTo>
                <a:lnTo>
                  <a:pt x="3731877" y="0"/>
                </a:lnTo>
                <a:lnTo>
                  <a:pt x="2829516" y="902360"/>
                </a:lnTo>
                <a:cubicBezTo>
                  <a:pt x="2297347" y="1434530"/>
                  <a:pt x="1434530" y="1434530"/>
                  <a:pt x="902361" y="902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ext Placeholder 24"/>
          <p:cNvSpPr txBox="1"/>
          <p:nvPr/>
        </p:nvSpPr>
        <p:spPr>
          <a:xfrm>
            <a:off x="6469235" y="4664155"/>
            <a:ext cx="5195570" cy="7359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alt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Егоров егор Сергеевич</a:t>
            </a:r>
            <a:endParaRPr lang="ru-RU" altLang="en-US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ru-RU" altLang="en-US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Руководитель: Попопв Александр Александорович</a:t>
            </a:r>
            <a:endParaRPr lang="ru-RU" altLang="en-US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稻壳儿春秋广告/盗版必究        原创来源：http://chn.docer.com/works?userid=199329941#!/work_time"/>
          <p:cNvSpPr txBox="1"/>
          <p:nvPr/>
        </p:nvSpPr>
        <p:spPr>
          <a:xfrm>
            <a:off x="4399281" y="392370"/>
            <a:ext cx="33934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000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Системы и показатели</a:t>
            </a:r>
            <a:endParaRPr lang="ru-RU" altLang="en-US" sz="2000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" name="Объект 1"/>
          <p:cNvGraphicFramePr/>
          <p:nvPr/>
        </p:nvGraphicFramePr>
        <p:xfrm>
          <a:off x="923290" y="2110105"/>
          <a:ext cx="3786505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219200" imgH="504825" progId="Paint.Picture">
                  <p:embed/>
                </p:oleObj>
              </mc:Choice>
              <mc:Fallback>
                <p:oleObj name="" r:id="rId1" imgW="1219200" imgH="504825" progId="Paint.Picture">
                  <p:embed/>
                  <p:pic>
                    <p:nvPicPr>
                      <p:cNvPr id="0" name="Изображение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3290" y="2110105"/>
                        <a:ext cx="3786505" cy="167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/>
          <p:nvPr/>
        </p:nvGraphicFramePr>
        <p:xfrm>
          <a:off x="6021070" y="2241550"/>
          <a:ext cx="5715000" cy="154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2386330" imgH="585470" progId="Paint.Picture">
                  <p:embed/>
                </p:oleObj>
              </mc:Choice>
              <mc:Fallback>
                <p:oleObj name="" r:id="rId3" imgW="2386330" imgH="585470" progId="Paint.Picture">
                  <p:embed/>
                  <p:pic>
                    <p:nvPicPr>
                      <p:cNvPr id="0" name="Изображение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21070" y="2241550"/>
                        <a:ext cx="5715000" cy="1542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Текстовое поле 11"/>
          <p:cNvSpPr txBox="1"/>
          <p:nvPr/>
        </p:nvSpPr>
        <p:spPr>
          <a:xfrm>
            <a:off x="1510030" y="1525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крафтовая система</a:t>
            </a:r>
            <a:endParaRPr lang="ru-RU" altLang="en-US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7164705" y="16325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инвентарь и показатели</a:t>
            </a:r>
            <a:endParaRPr lang="ru-RU" altLang="en-US"/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833755" y="412813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если у вас не будет ресурсов, то вы не сможете создать нужный вам предмет</a:t>
            </a:r>
            <a:endParaRPr lang="ru-RU" altLang="en-US"/>
          </a:p>
        </p:txBody>
      </p:sp>
      <p:sp>
        <p:nvSpPr>
          <p:cNvPr id="19" name="稻壳儿春秋广告/盗版必究        原创来源：http://chn.docer.com/works?userid=199329941#!/work_time"/>
          <p:cNvSpPr/>
          <p:nvPr/>
        </p:nvSpPr>
        <p:spPr>
          <a:xfrm rot="2700000">
            <a:off x="-73709" y="6292073"/>
            <a:ext cx="1142946" cy="1142946"/>
          </a:xfrm>
          <a:prstGeom prst="roundRect">
            <a:avLst/>
          </a:pr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6846570" y="402463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Когда показатель зроровья упадет до 0, то вы потеряете все вещи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稻壳儿春秋广告/盗版必究        原创来源：http://chn.docer.com/works?userid=199329941#!/work_time"/>
          <p:cNvSpPr/>
          <p:nvPr/>
        </p:nvSpPr>
        <p:spPr>
          <a:xfrm rot="2700000">
            <a:off x="3851140" y="-3663719"/>
            <a:ext cx="6909795" cy="6909793"/>
          </a:xfrm>
          <a:prstGeom prst="roundRect">
            <a:avLst/>
          </a:pr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稻壳儿春秋广告/盗版必究        原创来源：http://chn.docer.com/works?userid=199329941#!/work_time"/>
          <p:cNvSpPr/>
          <p:nvPr/>
        </p:nvSpPr>
        <p:spPr>
          <a:xfrm rot="2700000">
            <a:off x="7753438" y="3697885"/>
            <a:ext cx="7486472" cy="7486467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稻壳儿春秋广告/盗版必究        原创来源：http://chn.docer.com/works?userid=199329941#!/work_time"/>
          <p:cNvSpPr/>
          <p:nvPr/>
        </p:nvSpPr>
        <p:spPr>
          <a:xfrm rot="2700000">
            <a:off x="3679692" y="-4330467"/>
            <a:ext cx="6909795" cy="69097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稻壳儿春秋广告/盗版必究        原创来源：http://chn.docer.com/works?userid=199329941#!/work_time"/>
          <p:cNvSpPr/>
          <p:nvPr/>
        </p:nvSpPr>
        <p:spPr>
          <a:xfrm rot="2700000">
            <a:off x="2313891" y="1103488"/>
            <a:ext cx="1142946" cy="1142946"/>
          </a:xfrm>
          <a:prstGeom prst="roundRect">
            <a:avLst/>
          </a:pr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稻壳儿春秋广告/盗版必究        原创来源：http://chn.docer.com/works?userid=199329941#!/work_time"/>
          <p:cNvSpPr txBox="1"/>
          <p:nvPr/>
        </p:nvSpPr>
        <p:spPr>
          <a:xfrm flipH="1">
            <a:off x="1510665" y="3704349"/>
            <a:ext cx="277895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67654"/>
                </a:solidFill>
                <a:effectLst/>
                <a:uLnTx/>
                <a:uFillTx/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ЧАСТЬ 3</a:t>
            </a:r>
            <a:endParaRPr kumimoji="0" lang="ru-RU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F67654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稻壳儿春秋广告/盗版必究        原创来源：http://chn.docer.com/works?userid=199329941#!/work_time"/>
          <p:cNvSpPr/>
          <p:nvPr/>
        </p:nvSpPr>
        <p:spPr>
          <a:xfrm rot="2700000">
            <a:off x="6678765" y="-1687006"/>
            <a:ext cx="3374012" cy="3374012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795020" y="446786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200" b="1"/>
              <a:t>Програмная часть</a:t>
            </a:r>
            <a:endParaRPr lang="ru-RU" altLang="en-US" sz="3200" b="1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795020" y="54660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какие библеотеки используются и как хранится программа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稻壳儿春秋广告/盗版必究        原创来源：http://chn.docer.com/works?userid=199329941#!/work_time"/>
          <p:cNvSpPr txBox="1"/>
          <p:nvPr/>
        </p:nvSpPr>
        <p:spPr>
          <a:xfrm>
            <a:off x="4399281" y="392370"/>
            <a:ext cx="339343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zh-CN" sz="2000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Основные библиотеки и классы</a:t>
            </a:r>
            <a:endParaRPr lang="ru-RU" altLang="zh-CN" sz="2000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" name="Объект 1"/>
          <p:cNvGraphicFramePr/>
          <p:nvPr/>
        </p:nvGraphicFramePr>
        <p:xfrm>
          <a:off x="424815" y="1373505"/>
          <a:ext cx="1934845" cy="20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933575" imgH="205105" progId="Paint.Picture">
                  <p:embed/>
                </p:oleObj>
              </mc:Choice>
              <mc:Fallback>
                <p:oleObj name="" r:id="rId1" imgW="1933575" imgH="205105" progId="Paint.Picture">
                  <p:embed/>
                  <p:pic>
                    <p:nvPicPr>
                      <p:cNvPr id="0" name="Изображение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4815" y="1373505"/>
                        <a:ext cx="1934845" cy="205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/>
          <p:nvPr/>
        </p:nvGraphicFramePr>
        <p:xfrm>
          <a:off x="2671445" y="1329690"/>
          <a:ext cx="7268210" cy="269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7262495" imgH="2695575" progId="Paint.Picture">
                  <p:embed/>
                </p:oleObj>
              </mc:Choice>
              <mc:Fallback>
                <p:oleObj name="" r:id="rId3" imgW="7262495" imgH="2695575" progId="Paint.Picture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1445" y="1329690"/>
                        <a:ext cx="7268210" cy="2698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/>
          <p:nvPr/>
        </p:nvGraphicFramePr>
        <p:xfrm>
          <a:off x="1737360" y="4524375"/>
          <a:ext cx="9137015" cy="1205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9129395" imgH="1205230" progId="Paint.Picture">
                  <p:embed/>
                </p:oleObj>
              </mc:Choice>
              <mc:Fallback>
                <p:oleObj name="" r:id="rId5" imgW="9129395" imgH="1205230" progId="Paint.Picture">
                  <p:embed/>
                  <p:pic>
                    <p:nvPicPr>
                      <p:cNvPr id="0" name="Изображение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7360" y="4524375"/>
                        <a:ext cx="9137015" cy="1205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Текстовое поле 8"/>
          <p:cNvSpPr txBox="1"/>
          <p:nvPr/>
        </p:nvSpPr>
        <p:spPr>
          <a:xfrm>
            <a:off x="278130" y="1835785"/>
            <a:ext cx="22288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для удобства не основные окна вынесены в другой файл</a:t>
            </a:r>
            <a:endParaRPr lang="ru-RU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稻壳儿春秋广告/盗版必究        原创来源：http://chn.docer.com/works?userid=199329941#!/work_time"/>
          <p:cNvSpPr txBox="1"/>
          <p:nvPr/>
        </p:nvSpPr>
        <p:spPr>
          <a:xfrm>
            <a:off x="4399281" y="392370"/>
            <a:ext cx="33934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zh-CN" sz="2000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Хранение</a:t>
            </a:r>
            <a:endParaRPr lang="ru-RU" altLang="zh-CN" sz="2000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13" name="Объект 12"/>
          <p:cNvGraphicFramePr/>
          <p:nvPr/>
        </p:nvGraphicFramePr>
        <p:xfrm>
          <a:off x="3536950" y="1229360"/>
          <a:ext cx="5334635" cy="225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" imgW="3481705" imgH="1390650" progId="Paint.Picture">
                  <p:embed/>
                </p:oleObj>
              </mc:Choice>
              <mc:Fallback>
                <p:oleObj name="" r:id="rId1" imgW="3481705" imgH="1390650" progId="Paint.Picture">
                  <p:embed/>
                  <p:pic>
                    <p:nvPicPr>
                      <p:cNvPr id="0" name="Изображение 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36950" y="1229360"/>
                        <a:ext cx="5334635" cy="2259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Текстовое поле 15"/>
          <p:cNvSpPr txBox="1"/>
          <p:nvPr/>
        </p:nvSpPr>
        <p:spPr>
          <a:xfrm>
            <a:off x="692785" y="1390015"/>
            <a:ext cx="2754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текстуры расположены в папке </a:t>
            </a:r>
            <a:r>
              <a:rPr lang="en-US" altLang="en-US"/>
              <a:t>data</a:t>
            </a:r>
            <a:endParaRPr lang="en-US" altLang="en-US"/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692785" y="22574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мир хранится в папке </a:t>
            </a:r>
            <a:r>
              <a:rPr lang="en-US" altLang="en-US"/>
              <a:t>mir</a:t>
            </a:r>
            <a:endParaRPr lang="en-US" altLang="en-US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692785" y="2882265"/>
            <a:ext cx="2771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инвентарь хванится в папке </a:t>
            </a:r>
            <a:r>
              <a:rPr lang="en-US" altLang="en-US"/>
              <a:t>inventar</a:t>
            </a:r>
            <a:endParaRPr lang="en-US" altLang="en-US"/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9196705" y="1508760"/>
            <a:ext cx="2785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код хранится в двух файлах: </a:t>
            </a:r>
            <a:r>
              <a:rPr lang="en-US" altLang="ru-RU"/>
              <a:t>main </a:t>
            </a:r>
            <a:r>
              <a:rPr lang="ru-RU" altLang="ru-RU"/>
              <a:t>и </a:t>
            </a:r>
            <a:r>
              <a:rPr lang="en-US" altLang="ru-RU"/>
              <a:t>sozdanie</a:t>
            </a:r>
            <a:endParaRPr lang="en-US" altLang="ru-RU"/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4137025" y="365569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 папке настройки мира хранятся основные данные о мире</a:t>
            </a:r>
            <a:endParaRPr lang="ru-RU" altLang="en-US"/>
          </a:p>
        </p:txBody>
      </p:sp>
      <p:sp>
        <p:nvSpPr>
          <p:cNvPr id="24" name="稻壳儿春秋广告/盗版必究        原创来源：http://chn.docer.com/works?userid=199329941#!/work_time"/>
          <p:cNvSpPr/>
          <p:nvPr/>
        </p:nvSpPr>
        <p:spPr>
          <a:xfrm rot="2700000">
            <a:off x="72402" y="5435054"/>
            <a:ext cx="2998691" cy="2998690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稻壳儿春秋广告/盗版必究        原创来源：http://chn.docer.com/works?userid=199329941#!/work_time"/>
          <p:cNvSpPr/>
          <p:nvPr/>
        </p:nvSpPr>
        <p:spPr>
          <a:xfrm rot="2700000">
            <a:off x="844401" y="4958842"/>
            <a:ext cx="3713986" cy="3713985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稻壳儿春秋广告/盗版必究        原创来源：http://chn.docer.com/works?userid=199329941#!/work_time"/>
          <p:cNvSpPr/>
          <p:nvPr/>
        </p:nvSpPr>
        <p:spPr>
          <a:xfrm>
            <a:off x="7677110" y="-152400"/>
            <a:ext cx="4498380" cy="1671059"/>
          </a:xfrm>
          <a:custGeom>
            <a:avLst/>
            <a:gdLst>
              <a:gd name="connsiteX0" fmla="*/ 0 w 5863628"/>
              <a:gd name="connsiteY0" fmla="*/ 0 h 2178221"/>
              <a:gd name="connsiteX1" fmla="*/ 5863628 w 5863628"/>
              <a:gd name="connsiteY1" fmla="*/ 0 h 2178221"/>
              <a:gd name="connsiteX2" fmla="*/ 4218278 w 5863628"/>
              <a:gd name="connsiteY2" fmla="*/ 1645350 h 2178221"/>
              <a:gd name="connsiteX3" fmla="*/ 1645350 w 5863628"/>
              <a:gd name="connsiteY3" fmla="*/ 1645350 h 2178221"/>
              <a:gd name="connsiteX4" fmla="*/ 0 w 5863628"/>
              <a:gd name="connsiteY4" fmla="*/ 0 h 217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3628" h="2178221">
                <a:moveTo>
                  <a:pt x="0" y="0"/>
                </a:moveTo>
                <a:lnTo>
                  <a:pt x="5863628" y="0"/>
                </a:lnTo>
                <a:lnTo>
                  <a:pt x="4218278" y="1645350"/>
                </a:lnTo>
                <a:cubicBezTo>
                  <a:pt x="3507784" y="2355845"/>
                  <a:pt x="2355845" y="2355845"/>
                  <a:pt x="1645350" y="1645350"/>
                </a:cubicBezTo>
                <a:lnTo>
                  <a:pt x="0" y="0"/>
                </a:ln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稻壳儿春秋广告/盗版必究        原创来源：http://chn.docer.com/works?userid=199329941#!/work_time"/>
          <p:cNvSpPr/>
          <p:nvPr/>
        </p:nvSpPr>
        <p:spPr>
          <a:xfrm>
            <a:off x="8268184" y="-152397"/>
            <a:ext cx="2862972" cy="998458"/>
          </a:xfrm>
          <a:custGeom>
            <a:avLst/>
            <a:gdLst>
              <a:gd name="connsiteX0" fmla="*/ 0 w 3731877"/>
              <a:gd name="connsiteY0" fmla="*/ 0 h 1301487"/>
              <a:gd name="connsiteX1" fmla="*/ 3731877 w 3731877"/>
              <a:gd name="connsiteY1" fmla="*/ 0 h 1301487"/>
              <a:gd name="connsiteX2" fmla="*/ 2829516 w 3731877"/>
              <a:gd name="connsiteY2" fmla="*/ 902360 h 1301487"/>
              <a:gd name="connsiteX3" fmla="*/ 902361 w 3731877"/>
              <a:gd name="connsiteY3" fmla="*/ 902360 h 130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1877" h="1301487">
                <a:moveTo>
                  <a:pt x="0" y="0"/>
                </a:moveTo>
                <a:lnTo>
                  <a:pt x="3731877" y="0"/>
                </a:lnTo>
                <a:lnTo>
                  <a:pt x="2829516" y="902360"/>
                </a:lnTo>
                <a:cubicBezTo>
                  <a:pt x="2297347" y="1434530"/>
                  <a:pt x="1434530" y="1434530"/>
                  <a:pt x="902361" y="902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772120" y="0"/>
            <a:ext cx="4498380" cy="1671059"/>
          </a:xfrm>
          <a:custGeom>
            <a:avLst/>
            <a:gdLst>
              <a:gd name="connsiteX0" fmla="*/ 0 w 5863628"/>
              <a:gd name="connsiteY0" fmla="*/ 0 h 2178221"/>
              <a:gd name="connsiteX1" fmla="*/ 5863628 w 5863628"/>
              <a:gd name="connsiteY1" fmla="*/ 0 h 2178221"/>
              <a:gd name="connsiteX2" fmla="*/ 4218278 w 5863628"/>
              <a:gd name="connsiteY2" fmla="*/ 1645350 h 2178221"/>
              <a:gd name="connsiteX3" fmla="*/ 1645350 w 5863628"/>
              <a:gd name="connsiteY3" fmla="*/ 1645350 h 2178221"/>
              <a:gd name="connsiteX4" fmla="*/ 0 w 5863628"/>
              <a:gd name="connsiteY4" fmla="*/ 0 h 217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3628" h="2178221">
                <a:moveTo>
                  <a:pt x="0" y="0"/>
                </a:moveTo>
                <a:lnTo>
                  <a:pt x="5863628" y="0"/>
                </a:lnTo>
                <a:lnTo>
                  <a:pt x="4218278" y="1645350"/>
                </a:lnTo>
                <a:cubicBezTo>
                  <a:pt x="3507784" y="2355845"/>
                  <a:pt x="2355845" y="2355845"/>
                  <a:pt x="1645350" y="1645350"/>
                </a:cubicBezTo>
                <a:lnTo>
                  <a:pt x="0" y="0"/>
                </a:ln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稻壳儿春秋广告/盗版必究        原创来源：http://chn.docer.com/works?userid=199329941#!/work_time"/>
          <p:cNvSpPr/>
          <p:nvPr/>
        </p:nvSpPr>
        <p:spPr>
          <a:xfrm rot="2700000">
            <a:off x="-1523657" y="2698198"/>
            <a:ext cx="4966314" cy="4966314"/>
          </a:xfrm>
          <a:prstGeom prst="roundRect">
            <a:avLst/>
          </a:pr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 rot="2700000">
            <a:off x="3668105" y="4637763"/>
            <a:ext cx="1087184" cy="1087184"/>
          </a:xfrm>
          <a:prstGeom prst="roundRect">
            <a:avLst/>
          </a:pr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稻壳儿春秋广告/盗版必究        原创来源：http://chn.docer.com/works?userid=199329941#!/work_time"/>
          <p:cNvSpPr/>
          <p:nvPr/>
        </p:nvSpPr>
        <p:spPr>
          <a:xfrm rot="2700000">
            <a:off x="8200402" y="-1071791"/>
            <a:ext cx="2998691" cy="2998690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稻壳儿春秋广告/盗版必究        原创来源：http://chn.docer.com/works?userid=199329941#!/work_time"/>
          <p:cNvSpPr/>
          <p:nvPr/>
        </p:nvSpPr>
        <p:spPr>
          <a:xfrm rot="2700000">
            <a:off x="8972401" y="-1548003"/>
            <a:ext cx="3713986" cy="3713985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稻壳儿春秋广告/盗版必究        原创来源：http://chn.docer.com/works?userid=199329941#!/work_time"/>
          <p:cNvSpPr/>
          <p:nvPr/>
        </p:nvSpPr>
        <p:spPr>
          <a:xfrm rot="2700000">
            <a:off x="3400571" y="2610630"/>
            <a:ext cx="606728" cy="606728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稻壳儿春秋广告/盗版必究        原创来源：http://chn.docer.com/works?userid=199329941#!/work_time"/>
          <p:cNvSpPr/>
          <p:nvPr/>
        </p:nvSpPr>
        <p:spPr>
          <a:xfrm rot="2700000">
            <a:off x="-3463370" y="3085103"/>
            <a:ext cx="4192504" cy="41925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稻壳儿春秋广告/盗版必究        原创来源：http://chn.docer.com/works?userid=199329941#!/work_time"/>
          <p:cNvSpPr/>
          <p:nvPr/>
        </p:nvSpPr>
        <p:spPr>
          <a:xfrm>
            <a:off x="1363194" y="3"/>
            <a:ext cx="2862972" cy="998458"/>
          </a:xfrm>
          <a:custGeom>
            <a:avLst/>
            <a:gdLst>
              <a:gd name="connsiteX0" fmla="*/ 0 w 3731877"/>
              <a:gd name="connsiteY0" fmla="*/ 0 h 1301487"/>
              <a:gd name="connsiteX1" fmla="*/ 3731877 w 3731877"/>
              <a:gd name="connsiteY1" fmla="*/ 0 h 1301487"/>
              <a:gd name="connsiteX2" fmla="*/ 2829516 w 3731877"/>
              <a:gd name="connsiteY2" fmla="*/ 902360 h 1301487"/>
              <a:gd name="connsiteX3" fmla="*/ 902361 w 3731877"/>
              <a:gd name="connsiteY3" fmla="*/ 902360 h 1301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1877" h="1301487">
                <a:moveTo>
                  <a:pt x="0" y="0"/>
                </a:moveTo>
                <a:lnTo>
                  <a:pt x="3731877" y="0"/>
                </a:lnTo>
                <a:lnTo>
                  <a:pt x="2829516" y="902360"/>
                </a:lnTo>
                <a:cubicBezTo>
                  <a:pt x="2297347" y="1434530"/>
                  <a:pt x="1434530" y="1434530"/>
                  <a:pt x="902361" y="902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4092575" y="3248025"/>
            <a:ext cx="6076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600"/>
              <a:t>Спасибо за внимание</a:t>
            </a:r>
            <a:endParaRPr lang="ru-RU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稻壳儿春秋广告/盗版必究        原创来源：http://chn.docer.com/works?userid=199329941#!/work_time"/>
          <p:cNvSpPr/>
          <p:nvPr/>
        </p:nvSpPr>
        <p:spPr>
          <a:xfrm rot="2700000">
            <a:off x="3920355" y="-3963439"/>
            <a:ext cx="6909795" cy="6909793"/>
          </a:xfrm>
          <a:prstGeom prst="roundRect">
            <a:avLst/>
          </a:pr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稻壳儿春秋广告/盗版必究        原创来源：http://chn.docer.com/works?userid=199329941#!/work_time"/>
          <p:cNvSpPr/>
          <p:nvPr/>
        </p:nvSpPr>
        <p:spPr>
          <a:xfrm rot="2700000">
            <a:off x="7753438" y="3697885"/>
            <a:ext cx="7486472" cy="7486467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稻壳儿春秋广告/盗版必究        原创来源：http://chn.docer.com/works?userid=199329941#!/work_time"/>
          <p:cNvSpPr/>
          <p:nvPr/>
        </p:nvSpPr>
        <p:spPr>
          <a:xfrm rot="2700000">
            <a:off x="3679692" y="-4330467"/>
            <a:ext cx="6909795" cy="69097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稻壳儿春秋广告/盗版必究        原创来源：http://chn.docer.com/works?userid=199329941#!/work_time"/>
          <p:cNvSpPr/>
          <p:nvPr/>
        </p:nvSpPr>
        <p:spPr>
          <a:xfrm rot="2700000">
            <a:off x="2612976" y="1006333"/>
            <a:ext cx="1142946" cy="1142946"/>
          </a:xfrm>
          <a:prstGeom prst="roundRect">
            <a:avLst/>
          </a:pr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稻壳儿春秋广告/盗版必究        原创来源：http://chn.docer.com/works?userid=199329941#!/work_time"/>
          <p:cNvSpPr/>
          <p:nvPr/>
        </p:nvSpPr>
        <p:spPr>
          <a:xfrm rot="2700000">
            <a:off x="7186765" y="-1687006"/>
            <a:ext cx="3374012" cy="3374012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135755" y="45910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800" b="1">
                <a:latin typeface="Arial" panose="020B0604020202020204" pitchFamily="34" charset="0"/>
                <a:cs typeface="Arial" panose="020B0604020202020204" pitchFamily="34" charset="0"/>
              </a:rPr>
              <a:t>Цель и задачи</a:t>
            </a:r>
            <a:endParaRPr lang="ru-RU" alt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308100" y="172466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>
                <a:latin typeface="Arial" panose="020B0604020202020204" pitchFamily="34" charset="0"/>
                <a:cs typeface="Arial" panose="020B0604020202020204" pitchFamily="34" charset="0"/>
              </a:rPr>
              <a:t>Цель:</a:t>
            </a:r>
            <a:endParaRPr lang="ru-RU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993775" y="22828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Создание игры </a:t>
            </a:r>
            <a:r>
              <a:rPr lang="en-US" altLang="ru-RU"/>
              <a:t>S</a:t>
            </a:r>
            <a:r>
              <a:rPr lang="ru-RU" altLang="en-US"/>
              <a:t>tarve</a:t>
            </a:r>
            <a:r>
              <a:rPr lang="en-US" altLang="ru-RU"/>
              <a:t> s</a:t>
            </a:r>
            <a:r>
              <a:rPr lang="ru-RU" altLang="en-US"/>
              <a:t>urvival</a:t>
            </a:r>
            <a:endParaRPr lang="ru-RU" altLang="en-US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308100" y="27724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Задачи:</a:t>
            </a:r>
            <a:endParaRPr lang="ru-RU" altLang="ru-RU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935355" y="3287395"/>
            <a:ext cx="4064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1.Создание удобного пользовательского интерфейса</a:t>
            </a:r>
            <a:endParaRPr lang="ru-RU" altLang="en-US"/>
          </a:p>
          <a:p>
            <a:r>
              <a:rPr lang="ru-RU" altLang="en-US"/>
              <a:t>2.Реализация генерации игрового мира(спавна ресурсов(древесины, камня и тд)</a:t>
            </a:r>
            <a:r>
              <a:rPr lang="en-US" altLang="ru-RU"/>
              <a:t>,</a:t>
            </a:r>
            <a:r>
              <a:rPr lang="ru-RU" altLang="en-US"/>
              <a:t> животных и растительности)</a:t>
            </a:r>
            <a:endParaRPr lang="ru-RU" altLang="en-US"/>
          </a:p>
          <a:p>
            <a:r>
              <a:rPr lang="ru-RU" altLang="en-US"/>
              <a:t>3.Добавление возможности передвигаться по миру, ломать и строить в нём, атаковать различных существ, добавление крафтовой системы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稻壳儿春秋广告/盗版必究        原创来源：http://chn.docer.com/works?userid=199329941#!/work_time"/>
          <p:cNvSpPr/>
          <p:nvPr/>
        </p:nvSpPr>
        <p:spPr>
          <a:xfrm rot="2700000">
            <a:off x="3851140" y="-3663719"/>
            <a:ext cx="6909795" cy="6909793"/>
          </a:xfrm>
          <a:prstGeom prst="roundRect">
            <a:avLst/>
          </a:pr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稻壳儿春秋广告/盗版必究        原创来源：http://chn.docer.com/works?userid=199329941#!/work_time"/>
          <p:cNvSpPr/>
          <p:nvPr/>
        </p:nvSpPr>
        <p:spPr>
          <a:xfrm rot="2700000">
            <a:off x="7753438" y="3697885"/>
            <a:ext cx="7486472" cy="7486467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稻壳儿春秋广告/盗版必究        原创来源：http://chn.docer.com/works?userid=199329941#!/work_time"/>
          <p:cNvSpPr/>
          <p:nvPr/>
        </p:nvSpPr>
        <p:spPr>
          <a:xfrm rot="2700000">
            <a:off x="3679692" y="-4330467"/>
            <a:ext cx="6909795" cy="69097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稻壳儿春秋广告/盗版必究        原创来源：http://chn.docer.com/works?userid=199329941#!/work_time"/>
          <p:cNvSpPr/>
          <p:nvPr/>
        </p:nvSpPr>
        <p:spPr>
          <a:xfrm rot="2700000">
            <a:off x="2313891" y="1103488"/>
            <a:ext cx="1142946" cy="1142946"/>
          </a:xfrm>
          <a:prstGeom prst="roundRect">
            <a:avLst/>
          </a:pr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稻壳儿春秋广告/盗版必究        原创来源：http://chn.docer.com/works?userid=199329941#!/work_time"/>
          <p:cNvSpPr txBox="1"/>
          <p:nvPr/>
        </p:nvSpPr>
        <p:spPr>
          <a:xfrm flipH="1">
            <a:off x="1753870" y="3730384"/>
            <a:ext cx="277895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67654"/>
                </a:solidFill>
                <a:effectLst/>
                <a:uLnTx/>
                <a:uFillTx/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ЧАСТЬ 1</a:t>
            </a:r>
            <a:endParaRPr kumimoji="0" lang="ru-RU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F67654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稻壳儿春秋广告/盗版必究        原创来源：http://chn.docer.com/works?userid=199329941#!/work_time"/>
          <p:cNvSpPr/>
          <p:nvPr/>
        </p:nvSpPr>
        <p:spPr>
          <a:xfrm rot="2700000">
            <a:off x="6678765" y="-1687006"/>
            <a:ext cx="3374012" cy="3374012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1753870" y="449389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200" b="1"/>
              <a:t>Интерфейс</a:t>
            </a:r>
            <a:endParaRPr lang="ru-RU" altLang="en-US" sz="3200" b="1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638935" y="5357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 него входит</a:t>
            </a:r>
            <a:r>
              <a:rPr lang="en-US" altLang="ru-RU"/>
              <a:t> </a:t>
            </a:r>
            <a:r>
              <a:rPr lang="ru-RU" altLang="ru-RU"/>
              <a:t>только</a:t>
            </a:r>
            <a:r>
              <a:rPr lang="ru-RU" altLang="en-US"/>
              <a:t> </a:t>
            </a:r>
            <a:r>
              <a:rPr lang="en-US" altLang="ru-RU"/>
              <a:t>PyQt</a:t>
            </a:r>
            <a:endParaRPr lang="en-US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稻壳儿春秋广告/盗版必究        原创来源：http://chn.docer.com/works?userid=199329941#!/work_time"/>
          <p:cNvSpPr txBox="1"/>
          <p:nvPr/>
        </p:nvSpPr>
        <p:spPr>
          <a:xfrm>
            <a:off x="4399281" y="392370"/>
            <a:ext cx="33934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PyQt </a:t>
            </a:r>
            <a:r>
              <a:rPr lang="ru-RU" altLang="zh-CN" sz="2000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интерефейс</a:t>
            </a:r>
            <a:endParaRPr lang="ru-RU" altLang="zh-CN" sz="2000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2" name="Объект 1"/>
          <p:cNvGraphicFramePr/>
          <p:nvPr/>
        </p:nvGraphicFramePr>
        <p:xfrm>
          <a:off x="550545" y="1722755"/>
          <a:ext cx="4749165" cy="2697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062980" imgH="3409950" progId="Paint.Picture">
                  <p:embed/>
                </p:oleObj>
              </mc:Choice>
              <mc:Fallback>
                <p:oleObj name="" r:id="rId1" imgW="6062980" imgH="3409950" progId="Paint.Picture">
                  <p:embed/>
                  <p:pic>
                    <p:nvPicPr>
                      <p:cNvPr id="0" name="Изображение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0545" y="1722755"/>
                        <a:ext cx="4749165" cy="2697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/>
          <p:nvPr/>
        </p:nvGraphicFramePr>
        <p:xfrm>
          <a:off x="6962775" y="1722755"/>
          <a:ext cx="4215765" cy="268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6086475" imgH="3390900" progId="Paint.Picture">
                  <p:embed/>
                </p:oleObj>
              </mc:Choice>
              <mc:Fallback>
                <p:oleObj name="" r:id="rId3" imgW="6086475" imgH="3390900" progId="Paint.Picture">
                  <p:embed/>
                  <p:pic>
                    <p:nvPicPr>
                      <p:cNvPr id="0" name="Изображение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62775" y="1722755"/>
                        <a:ext cx="4215765" cy="2687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Текстовое поле 15"/>
          <p:cNvSpPr txBox="1"/>
          <p:nvPr/>
        </p:nvSpPr>
        <p:spPr>
          <a:xfrm>
            <a:off x="668655" y="1037590"/>
            <a:ext cx="440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Главное окно</a:t>
            </a:r>
            <a:endParaRPr lang="ru-RU" altLang="en-US"/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6962775" y="1037590"/>
            <a:ext cx="4215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Создание нового мира</a:t>
            </a:r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011555" y="469773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 главном окне можно лицезреть</a:t>
            </a:r>
            <a:endParaRPr lang="ru-RU" altLang="en-US"/>
          </a:p>
          <a:p>
            <a:r>
              <a:rPr lang="ru-RU" altLang="en-US"/>
              <a:t>как выглядит сам игровой мир</a:t>
            </a:r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7315200" y="472694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при создании маира можно настроить его под себя</a:t>
            </a:r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5311775" y="2227580"/>
            <a:ext cx="16503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в создании данных окон применялся </a:t>
            </a:r>
            <a:r>
              <a:rPr lang="en-US" altLang="ru-RU"/>
              <a:t>PyQt5</a:t>
            </a:r>
            <a:endParaRPr lang="en-US" altLang="ru-RU"/>
          </a:p>
        </p:txBody>
      </p:sp>
      <p:sp>
        <p:nvSpPr>
          <p:cNvPr id="9" name="稻壳儿春秋广告/盗版必究        原创来源：http://chn.docer.com/works?userid=199329941#!/work_time"/>
          <p:cNvSpPr/>
          <p:nvPr/>
        </p:nvSpPr>
        <p:spPr>
          <a:xfrm rot="2700000">
            <a:off x="-1433979" y="5531612"/>
            <a:ext cx="3713986" cy="3713985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稻壳儿春秋广告/盗版必究        原创来源：http://chn.docer.com/works?userid=199329941#!/work_time"/>
          <p:cNvSpPr/>
          <p:nvPr/>
        </p:nvSpPr>
        <p:spPr>
          <a:xfrm rot="2700000">
            <a:off x="-1076313" y="5750014"/>
            <a:ext cx="2998691" cy="2998690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稻壳儿春秋广告/盗版必究        原创来源：http://chn.docer.com/works?userid=199329941#!/work_time"/>
          <p:cNvSpPr txBox="1"/>
          <p:nvPr/>
        </p:nvSpPr>
        <p:spPr>
          <a:xfrm>
            <a:off x="4399281" y="392370"/>
            <a:ext cx="33934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000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PyQt </a:t>
            </a:r>
            <a:r>
              <a:rPr lang="ru-RU" altLang="en-US" sz="2000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интерфейс 2</a:t>
            </a:r>
            <a:endParaRPr lang="ru-RU" altLang="en-US" sz="2000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9" name="Объект 8"/>
          <p:cNvGraphicFramePr/>
          <p:nvPr/>
        </p:nvGraphicFramePr>
        <p:xfrm>
          <a:off x="852805" y="1261110"/>
          <a:ext cx="4651375" cy="272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6082030" imgH="3529330" progId="Paint.Picture">
                  <p:embed/>
                </p:oleObj>
              </mc:Choice>
              <mc:Fallback>
                <p:oleObj name="" r:id="rId1" imgW="6082030" imgH="3529330" progId="Paint.Picture">
                  <p:embed/>
                  <p:pic>
                    <p:nvPicPr>
                      <p:cNvPr id="0" name="Изображение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2805" y="1261110"/>
                        <a:ext cx="4651375" cy="2722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Объект 1"/>
          <p:cNvGraphicFramePr/>
          <p:nvPr/>
        </p:nvGraphicFramePr>
        <p:xfrm>
          <a:off x="5831205" y="1591310"/>
          <a:ext cx="6052820" cy="194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6048375" imgH="1943100" progId="Paint.Picture">
                  <p:embed/>
                </p:oleObj>
              </mc:Choice>
              <mc:Fallback>
                <p:oleObj name="" r:id="rId3" imgW="6048375" imgH="1943100" progId="Paint.Picture">
                  <p:embed/>
                  <p:pic>
                    <p:nvPicPr>
                      <p:cNvPr id="0" name="Изображение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31205" y="1591310"/>
                        <a:ext cx="6052820" cy="1945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Текстовое поле 3"/>
          <p:cNvSpPr txBox="1"/>
          <p:nvPr/>
        </p:nvSpPr>
        <p:spPr>
          <a:xfrm>
            <a:off x="1335405" y="7924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Окно с вашими мирами</a:t>
            </a:r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7279005" y="10496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Окно с обучением</a:t>
            </a:r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01725" y="445262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можно создавать неограниченное </a:t>
            </a:r>
            <a:endParaRPr lang="ru-RU" altLang="en-US"/>
          </a:p>
          <a:p>
            <a:pPr algn="ctr"/>
            <a:r>
              <a:rPr lang="ru-RU" altLang="en-US"/>
              <a:t>количество миров</a:t>
            </a:r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6884035" y="417893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в обучении можно узнать много интересного</a:t>
            </a:r>
            <a:r>
              <a:rPr lang="en-US" altLang="ru-RU"/>
              <a:t> </a:t>
            </a:r>
            <a:r>
              <a:rPr lang="ru-RU" altLang="ru-RU"/>
              <a:t>и полезного</a:t>
            </a:r>
            <a:endParaRPr lang="ru-RU" altLang="ru-RU"/>
          </a:p>
        </p:txBody>
      </p:sp>
      <p:sp>
        <p:nvSpPr>
          <p:cNvPr id="12" name="稻壳儿春秋广告/盗版必究        原创来源：http://chn.docer.com/works?userid=199329941#!/work_time"/>
          <p:cNvSpPr/>
          <p:nvPr/>
        </p:nvSpPr>
        <p:spPr>
          <a:xfrm rot="2700000">
            <a:off x="-847874" y="6009132"/>
            <a:ext cx="3713986" cy="3713985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稻壳儿春秋广告/盗版必究        原创来源：http://chn.docer.com/works?userid=199329941#!/work_time"/>
          <p:cNvSpPr/>
          <p:nvPr/>
        </p:nvSpPr>
        <p:spPr>
          <a:xfrm rot="2700000">
            <a:off x="3851140" y="-3663719"/>
            <a:ext cx="6909795" cy="6909793"/>
          </a:xfrm>
          <a:prstGeom prst="roundRect">
            <a:avLst/>
          </a:pr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稻壳儿春秋广告/盗版必究        原创来源：http://chn.docer.com/works?userid=199329941#!/work_time"/>
          <p:cNvSpPr/>
          <p:nvPr/>
        </p:nvSpPr>
        <p:spPr>
          <a:xfrm rot="2700000">
            <a:off x="7753438" y="3697885"/>
            <a:ext cx="7486472" cy="7486467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稻壳儿春秋广告/盗版必究        原创来源：http://chn.docer.com/works?userid=199329941#!/work_time"/>
          <p:cNvSpPr/>
          <p:nvPr/>
        </p:nvSpPr>
        <p:spPr>
          <a:xfrm rot="2700000">
            <a:off x="3679692" y="-4330467"/>
            <a:ext cx="6909795" cy="690979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稻壳儿春秋广告/盗版必究        原创来源：http://chn.docer.com/works?userid=199329941#!/work_time"/>
          <p:cNvSpPr/>
          <p:nvPr/>
        </p:nvSpPr>
        <p:spPr>
          <a:xfrm rot="2700000">
            <a:off x="2313891" y="1103488"/>
            <a:ext cx="1142946" cy="1142946"/>
          </a:xfrm>
          <a:prstGeom prst="roundRect">
            <a:avLst/>
          </a:pr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稻壳儿春秋广告/盗版必究        原创来源：http://chn.docer.com/works?userid=199329941#!/work_time"/>
          <p:cNvSpPr txBox="1"/>
          <p:nvPr/>
        </p:nvSpPr>
        <p:spPr>
          <a:xfrm flipH="1">
            <a:off x="1718945" y="3699904"/>
            <a:ext cx="277895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ru-RU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67654"/>
                </a:solidFill>
                <a:effectLst/>
                <a:uLnTx/>
                <a:uFillTx/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ЧАСТЬ 2</a:t>
            </a:r>
            <a:endParaRPr kumimoji="0" lang="ru-RU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F67654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稻壳儿春秋广告/盗版必究        原创来源：http://chn.docer.com/works?userid=199329941#!/work_time"/>
          <p:cNvSpPr/>
          <p:nvPr/>
        </p:nvSpPr>
        <p:spPr>
          <a:xfrm rot="2700000">
            <a:off x="6678765" y="-1687006"/>
            <a:ext cx="3374012" cy="3374012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1649730" y="446341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200" b="1"/>
              <a:t>Игровой мир</a:t>
            </a:r>
            <a:endParaRPr lang="ru-RU" altLang="en-US" sz="3200" b="1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076325" y="54013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все данные об основной задачи программы: игре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稻壳儿春秋广告/盗版必究        原创来源：http://chn.docer.com/works?userid=199329941#!/work_time"/>
          <p:cNvSpPr txBox="1"/>
          <p:nvPr/>
        </p:nvSpPr>
        <p:spPr>
          <a:xfrm>
            <a:off x="4399281" y="392370"/>
            <a:ext cx="33934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000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Игровой мир</a:t>
            </a:r>
            <a:endParaRPr lang="ru-RU" altLang="en-US" sz="2000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aphicFrame>
        <p:nvGraphicFramePr>
          <p:cNvPr id="4" name="Объект 3"/>
          <p:cNvGraphicFramePr/>
          <p:nvPr/>
        </p:nvGraphicFramePr>
        <p:xfrm>
          <a:off x="3061970" y="958215"/>
          <a:ext cx="6067425" cy="340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6062980" imgH="3405505" progId="Paint.Picture">
                  <p:embed/>
                </p:oleObj>
              </mc:Choice>
              <mc:Fallback>
                <p:oleObj name="" r:id="rId1" imgW="6062980" imgH="3405505" progId="Paint.Picture">
                  <p:embed/>
                  <p:pic>
                    <p:nvPicPr>
                      <p:cNvPr id="0" name="Изображение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61970" y="958215"/>
                        <a:ext cx="6067425" cy="340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Изображение 12" descr="tre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80" y="1165225"/>
            <a:ext cx="714375" cy="714375"/>
          </a:xfrm>
          <a:prstGeom prst="rect">
            <a:avLst/>
          </a:prstGeom>
        </p:spPr>
      </p:pic>
      <p:sp>
        <p:nvSpPr>
          <p:cNvPr id="14" name="Текстовое поле 13"/>
          <p:cNvSpPr txBox="1"/>
          <p:nvPr/>
        </p:nvSpPr>
        <p:spPr>
          <a:xfrm>
            <a:off x="973455" y="7912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дерево</a:t>
            </a:r>
            <a:endParaRPr lang="ru-RU" altLang="en-US"/>
          </a:p>
        </p:txBody>
      </p:sp>
      <p:pic>
        <p:nvPicPr>
          <p:cNvPr id="16" name="Изображение 15" descr="kame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080" y="2207260"/>
            <a:ext cx="714375" cy="714375"/>
          </a:xfrm>
          <a:prstGeom prst="rect">
            <a:avLst/>
          </a:prstGeom>
        </p:spPr>
      </p:pic>
      <p:pic>
        <p:nvPicPr>
          <p:cNvPr id="18" name="Изображение 17" descr="gol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080" y="3249295"/>
            <a:ext cx="714375" cy="714375"/>
          </a:xfrm>
          <a:prstGeom prst="rect">
            <a:avLst/>
          </a:prstGeom>
        </p:spPr>
      </p:pic>
      <p:pic>
        <p:nvPicPr>
          <p:cNvPr id="19" name="Изображение 18" descr="diamon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080" y="4291330"/>
            <a:ext cx="714375" cy="714375"/>
          </a:xfrm>
          <a:prstGeom prst="rect">
            <a:avLst/>
          </a:prstGeom>
        </p:spPr>
      </p:pic>
      <p:pic>
        <p:nvPicPr>
          <p:cNvPr id="22" name="Изображение 21" descr="ametists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8080" y="5333365"/>
            <a:ext cx="714375" cy="714375"/>
          </a:xfrm>
          <a:prstGeom prst="rect">
            <a:avLst/>
          </a:prstGeom>
        </p:spPr>
      </p:pic>
      <p:sp>
        <p:nvSpPr>
          <p:cNvPr id="23" name="Текстовое поле 22"/>
          <p:cNvSpPr txBox="1"/>
          <p:nvPr/>
        </p:nvSpPr>
        <p:spPr>
          <a:xfrm>
            <a:off x="973455" y="18357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камень</a:t>
            </a:r>
            <a:endParaRPr lang="ru-RU" altLang="en-US"/>
          </a:p>
        </p:txBody>
      </p:sp>
      <p:sp>
        <p:nvSpPr>
          <p:cNvPr id="26" name="Текстовое поле 25"/>
          <p:cNvSpPr txBox="1"/>
          <p:nvPr/>
        </p:nvSpPr>
        <p:spPr>
          <a:xfrm>
            <a:off x="1061085" y="29375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золото</a:t>
            </a:r>
            <a:endParaRPr lang="ru-RU" altLang="en-US"/>
          </a:p>
        </p:txBody>
      </p:sp>
      <p:sp>
        <p:nvSpPr>
          <p:cNvPr id="27" name="Текстовое поле 26"/>
          <p:cNvSpPr txBox="1"/>
          <p:nvPr/>
        </p:nvSpPr>
        <p:spPr>
          <a:xfrm>
            <a:off x="1061085" y="39560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алмаз</a:t>
            </a:r>
            <a:endParaRPr lang="ru-RU" altLang="en-US"/>
          </a:p>
        </p:txBody>
      </p:sp>
      <p:sp>
        <p:nvSpPr>
          <p:cNvPr id="28" name="Текстовое поле 27"/>
          <p:cNvSpPr txBox="1"/>
          <p:nvPr/>
        </p:nvSpPr>
        <p:spPr>
          <a:xfrm>
            <a:off x="973455" y="50088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аметист</a:t>
            </a:r>
            <a:endParaRPr lang="ru-RU" altLang="en-US"/>
          </a:p>
        </p:txBody>
      </p:sp>
      <p:pic>
        <p:nvPicPr>
          <p:cNvPr id="29" name="Изображение 28" descr="stena_derevo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435" y="1165225"/>
            <a:ext cx="714375" cy="714375"/>
          </a:xfrm>
          <a:prstGeom prst="rect">
            <a:avLst/>
          </a:prstGeom>
        </p:spPr>
      </p:pic>
      <p:sp>
        <p:nvSpPr>
          <p:cNvPr id="30" name="Текстовое поле 29"/>
          <p:cNvSpPr txBox="1"/>
          <p:nvPr/>
        </p:nvSpPr>
        <p:spPr>
          <a:xfrm>
            <a:off x="9672955" y="7969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деревянная стена</a:t>
            </a:r>
            <a:endParaRPr lang="ru-RU" altLang="en-US"/>
          </a:p>
        </p:txBody>
      </p:sp>
      <p:pic>
        <p:nvPicPr>
          <p:cNvPr id="31" name="Изображение 30" descr="stena_kamen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1435" y="2207260"/>
            <a:ext cx="714375" cy="714375"/>
          </a:xfrm>
          <a:prstGeom prst="rect">
            <a:avLst/>
          </a:prstGeom>
        </p:spPr>
      </p:pic>
      <p:pic>
        <p:nvPicPr>
          <p:cNvPr id="32" name="Изображение 31" descr="block_gold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11435" y="3249295"/>
            <a:ext cx="714375" cy="714375"/>
          </a:xfrm>
          <a:prstGeom prst="rect">
            <a:avLst/>
          </a:prstGeom>
        </p:spPr>
      </p:pic>
      <p:pic>
        <p:nvPicPr>
          <p:cNvPr id="34" name="Изображение 33" descr="block_diamond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11435" y="4291330"/>
            <a:ext cx="714375" cy="714375"/>
          </a:xfrm>
          <a:prstGeom prst="rect">
            <a:avLst/>
          </a:prstGeom>
        </p:spPr>
      </p:pic>
      <p:pic>
        <p:nvPicPr>
          <p:cNvPr id="35" name="Изображение 34" descr="block_ametist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10800" y="5355590"/>
            <a:ext cx="714375" cy="714375"/>
          </a:xfrm>
          <a:prstGeom prst="rect">
            <a:avLst/>
          </a:prstGeom>
        </p:spPr>
      </p:pic>
      <p:pic>
        <p:nvPicPr>
          <p:cNvPr id="36" name="Изображение 35" descr="verstak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3080" y="5377180"/>
            <a:ext cx="714375" cy="714375"/>
          </a:xfrm>
          <a:prstGeom prst="rect">
            <a:avLst/>
          </a:prstGeom>
        </p:spPr>
      </p:pic>
      <p:pic>
        <p:nvPicPr>
          <p:cNvPr id="37" name="Изображение 36" descr="koster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66940" y="5333365"/>
            <a:ext cx="714375" cy="714375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4212590" y="4961890"/>
            <a:ext cx="313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верстак      ягодный куст</a:t>
            </a:r>
            <a:endParaRPr lang="ru-RU" alt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7111365" y="4987290"/>
            <a:ext cx="1311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костёр</a:t>
            </a:r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9672955" y="18357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каменная стена</a:t>
            </a:r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9672955" y="28746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золотая стена</a:t>
            </a:r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9781540" y="39649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алмазная стена</a:t>
            </a:r>
            <a:endParaRPr lang="ru-RU" altLang="en-US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9781540" y="49834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аметистовая стена</a:t>
            </a:r>
            <a:endParaRPr lang="ru-RU" altLang="en-US"/>
          </a:p>
        </p:txBody>
      </p:sp>
      <p:sp>
        <p:nvSpPr>
          <p:cNvPr id="12" name="稻壳儿春秋广告/盗版必究        原创来源：http://chn.docer.com/works?userid=199329941#!/work_time"/>
          <p:cNvSpPr/>
          <p:nvPr/>
        </p:nvSpPr>
        <p:spPr>
          <a:xfrm rot="2700000">
            <a:off x="2943811" y="5858368"/>
            <a:ext cx="1142946" cy="1142946"/>
          </a:xfrm>
          <a:prstGeom prst="roundRect">
            <a:avLst/>
          </a:pr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7" name="Изображение 16" descr="kust_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95010" y="5333365"/>
            <a:ext cx="714375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稻壳儿春秋广告/盗版必究        原创来源：http://chn.docer.com/works?userid=199329941#!/work_time"/>
          <p:cNvSpPr txBox="1"/>
          <p:nvPr/>
        </p:nvSpPr>
        <p:spPr>
          <a:xfrm>
            <a:off x="4399281" y="392370"/>
            <a:ext cx="33934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zh-CN" sz="2000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предметы</a:t>
            </a:r>
            <a:endParaRPr lang="ru-RU" altLang="zh-CN" sz="2000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Изображение 1" descr="kirka_derev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3365" y="1128395"/>
            <a:ext cx="708025" cy="708025"/>
          </a:xfrm>
          <a:prstGeom prst="rect">
            <a:avLst/>
          </a:prstGeom>
        </p:spPr>
      </p:pic>
      <p:pic>
        <p:nvPicPr>
          <p:cNvPr id="3" name="Изображение 2" descr="kirka_kam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5" y="1983740"/>
            <a:ext cx="708025" cy="708025"/>
          </a:xfrm>
          <a:prstGeom prst="rect">
            <a:avLst/>
          </a:prstGeom>
        </p:spPr>
      </p:pic>
      <p:pic>
        <p:nvPicPr>
          <p:cNvPr id="4" name="Изображение 3" descr="kirka_go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365" y="2839085"/>
            <a:ext cx="708025" cy="708025"/>
          </a:xfrm>
          <a:prstGeom prst="rect">
            <a:avLst/>
          </a:prstGeom>
        </p:spPr>
      </p:pic>
      <p:pic>
        <p:nvPicPr>
          <p:cNvPr id="5" name="Изображение 4" descr="kirka_diamon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365" y="3694430"/>
            <a:ext cx="708025" cy="708025"/>
          </a:xfrm>
          <a:prstGeom prst="rect">
            <a:avLst/>
          </a:prstGeom>
        </p:spPr>
      </p:pic>
      <p:pic>
        <p:nvPicPr>
          <p:cNvPr id="6" name="Изображение 5" descr="kirka_ametis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365" y="4549775"/>
            <a:ext cx="708025" cy="708025"/>
          </a:xfrm>
          <a:prstGeom prst="rect">
            <a:avLst/>
          </a:prstGeom>
        </p:spPr>
      </p:pic>
      <p:pic>
        <p:nvPicPr>
          <p:cNvPr id="26" name="Изображение 25" descr="mech_derev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2810" y="1128395"/>
            <a:ext cx="708025" cy="708025"/>
          </a:xfrm>
          <a:prstGeom prst="rect">
            <a:avLst/>
          </a:prstGeom>
        </p:spPr>
      </p:pic>
      <p:pic>
        <p:nvPicPr>
          <p:cNvPr id="27" name="Изображение 26" descr="mech_kame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2810" y="2021840"/>
            <a:ext cx="708025" cy="708025"/>
          </a:xfrm>
          <a:prstGeom prst="rect">
            <a:avLst/>
          </a:prstGeom>
        </p:spPr>
      </p:pic>
      <p:pic>
        <p:nvPicPr>
          <p:cNvPr id="28" name="Изображение 27" descr="mech_gold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2810" y="2915920"/>
            <a:ext cx="708025" cy="708025"/>
          </a:xfrm>
          <a:prstGeom prst="rect">
            <a:avLst/>
          </a:prstGeom>
        </p:spPr>
      </p:pic>
      <p:pic>
        <p:nvPicPr>
          <p:cNvPr id="29" name="Изображение 28" descr="mech_diamon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82810" y="3810000"/>
            <a:ext cx="708025" cy="708025"/>
          </a:xfrm>
          <a:prstGeom prst="rect">
            <a:avLst/>
          </a:prstGeom>
        </p:spPr>
      </p:pic>
      <p:pic>
        <p:nvPicPr>
          <p:cNvPr id="30" name="Изображение 29" descr="mech_ametist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82810" y="4704080"/>
            <a:ext cx="708025" cy="708025"/>
          </a:xfrm>
          <a:prstGeom prst="rect">
            <a:avLst/>
          </a:prstGeom>
        </p:spPr>
      </p:pic>
      <p:pic>
        <p:nvPicPr>
          <p:cNvPr id="31" name="Изображение 30" descr="maso_siroe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1980" y="1983740"/>
            <a:ext cx="708025" cy="708025"/>
          </a:xfrm>
          <a:prstGeom prst="rect">
            <a:avLst/>
          </a:prstGeom>
        </p:spPr>
      </p:pic>
      <p:pic>
        <p:nvPicPr>
          <p:cNvPr id="32" name="Изображение 31" descr="maso_jarenoe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1670" y="2021840"/>
            <a:ext cx="708025" cy="708025"/>
          </a:xfrm>
          <a:prstGeom prst="rect">
            <a:avLst/>
          </a:prstGeom>
        </p:spPr>
      </p:pic>
      <p:pic>
        <p:nvPicPr>
          <p:cNvPr id="33" name="Изображение 32" descr="agoda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41360" y="2021840"/>
            <a:ext cx="708025" cy="708025"/>
          </a:xfrm>
          <a:prstGeom prst="rect">
            <a:avLst/>
          </a:prstGeom>
        </p:spPr>
      </p:pic>
      <p:pic>
        <p:nvPicPr>
          <p:cNvPr id="8" name="Изображение 7" descr="drevesina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41980" y="3315335"/>
            <a:ext cx="708025" cy="708025"/>
          </a:xfrm>
          <a:prstGeom prst="rect">
            <a:avLst/>
          </a:prstGeom>
        </p:spPr>
      </p:pic>
      <p:pic>
        <p:nvPicPr>
          <p:cNvPr id="9" name="Изображение 8" descr="kamen_inv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41825" y="3315335"/>
            <a:ext cx="708025" cy="708025"/>
          </a:xfrm>
          <a:prstGeom prst="rect">
            <a:avLst/>
          </a:prstGeom>
        </p:spPr>
      </p:pic>
      <p:pic>
        <p:nvPicPr>
          <p:cNvPr id="11" name="Изображение 10" descr="gold_inv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41670" y="3315335"/>
            <a:ext cx="708025" cy="708025"/>
          </a:xfrm>
          <a:prstGeom prst="rect">
            <a:avLst/>
          </a:prstGeom>
        </p:spPr>
      </p:pic>
      <p:pic>
        <p:nvPicPr>
          <p:cNvPr id="12" name="Изображение 11" descr="diamond_inv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041515" y="3315335"/>
            <a:ext cx="708025" cy="708025"/>
          </a:xfrm>
          <a:prstGeom prst="rect">
            <a:avLst/>
          </a:prstGeom>
        </p:spPr>
      </p:pic>
      <p:pic>
        <p:nvPicPr>
          <p:cNvPr id="13" name="Изображение 12" descr="ametist_inv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41360" y="3315335"/>
            <a:ext cx="708025" cy="708025"/>
          </a:xfrm>
          <a:prstGeom prst="rect">
            <a:avLst/>
          </a:prstGeom>
        </p:spPr>
      </p:pic>
      <p:sp>
        <p:nvSpPr>
          <p:cNvPr id="16" name="Текстовое поле 15"/>
          <p:cNvSpPr txBox="1"/>
          <p:nvPr/>
        </p:nvSpPr>
        <p:spPr>
          <a:xfrm>
            <a:off x="2963545" y="1615440"/>
            <a:ext cx="1834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сырое мясо</a:t>
            </a:r>
            <a:endParaRPr lang="ru-RU" altLang="en-US"/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5340985" y="1615440"/>
            <a:ext cx="1912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жаренное мясо</a:t>
            </a:r>
            <a:endParaRPr lang="ru-RU" altLang="en-US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8434705" y="1615440"/>
            <a:ext cx="918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ягоды</a:t>
            </a:r>
            <a:endParaRPr lang="ru-RU" altLang="en-US"/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74930" y="112839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деревянная</a:t>
            </a:r>
            <a:endParaRPr lang="ru-RU" altLang="en-US"/>
          </a:p>
          <a:p>
            <a:r>
              <a:rPr lang="ru-RU" altLang="en-US"/>
              <a:t>кирка</a:t>
            </a:r>
            <a:endParaRPr lang="ru-RU" altLang="en-US"/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74930" y="201549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каменная</a:t>
            </a:r>
            <a:endParaRPr lang="ru-RU" altLang="en-US"/>
          </a:p>
          <a:p>
            <a:r>
              <a:rPr lang="ru-RU" altLang="en-US"/>
              <a:t>кирка</a:t>
            </a:r>
            <a:endParaRPr lang="ru-RU" altLang="en-US"/>
          </a:p>
        </p:txBody>
      </p:sp>
      <p:sp>
        <p:nvSpPr>
          <p:cNvPr id="22" name="Текстовое поле 21"/>
          <p:cNvSpPr txBox="1"/>
          <p:nvPr/>
        </p:nvSpPr>
        <p:spPr>
          <a:xfrm>
            <a:off x="74930" y="287020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золотая</a:t>
            </a:r>
            <a:endParaRPr lang="ru-RU" altLang="en-US"/>
          </a:p>
          <a:p>
            <a:r>
              <a:rPr lang="ru-RU" altLang="en-US"/>
              <a:t>кирка</a:t>
            </a:r>
            <a:endParaRPr lang="ru-RU" altLang="en-US"/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74930" y="370967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алмазная</a:t>
            </a:r>
            <a:endParaRPr lang="ru-RU" altLang="en-US"/>
          </a:p>
          <a:p>
            <a:r>
              <a:rPr lang="ru-RU" altLang="en-US"/>
              <a:t>кирка</a:t>
            </a:r>
            <a:endParaRPr lang="ru-RU" altLang="en-US"/>
          </a:p>
        </p:txBody>
      </p:sp>
      <p:sp>
        <p:nvSpPr>
          <p:cNvPr id="24" name="Текстовое поле 23"/>
          <p:cNvSpPr txBox="1"/>
          <p:nvPr/>
        </p:nvSpPr>
        <p:spPr>
          <a:xfrm>
            <a:off x="74930" y="458152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аметистовая</a:t>
            </a:r>
            <a:endParaRPr lang="ru-RU" altLang="en-US"/>
          </a:p>
          <a:p>
            <a:r>
              <a:rPr lang="ru-RU" altLang="en-US"/>
              <a:t>кирка</a:t>
            </a:r>
            <a:endParaRPr lang="ru-RU" altLang="en-US"/>
          </a:p>
        </p:txBody>
      </p:sp>
      <p:sp>
        <p:nvSpPr>
          <p:cNvPr id="34" name="Текстовое поле 33"/>
          <p:cNvSpPr txBox="1"/>
          <p:nvPr/>
        </p:nvSpPr>
        <p:spPr>
          <a:xfrm>
            <a:off x="10607040" y="112839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деревянный</a:t>
            </a:r>
            <a:endParaRPr lang="ru-RU" altLang="en-US"/>
          </a:p>
          <a:p>
            <a:r>
              <a:rPr lang="ru-RU" altLang="en-US"/>
              <a:t>меч</a:t>
            </a:r>
            <a:endParaRPr lang="ru-RU" altLang="en-US"/>
          </a:p>
        </p:txBody>
      </p:sp>
      <p:sp>
        <p:nvSpPr>
          <p:cNvPr id="36" name="Текстовое поле 35"/>
          <p:cNvSpPr txBox="1"/>
          <p:nvPr/>
        </p:nvSpPr>
        <p:spPr>
          <a:xfrm>
            <a:off x="10607040" y="201549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каменный</a:t>
            </a:r>
            <a:endParaRPr lang="ru-RU" altLang="en-US"/>
          </a:p>
          <a:p>
            <a:r>
              <a:rPr lang="ru-RU" altLang="en-US"/>
              <a:t>меч</a:t>
            </a:r>
            <a:endParaRPr lang="ru-RU" altLang="en-US"/>
          </a:p>
        </p:txBody>
      </p:sp>
      <p:sp>
        <p:nvSpPr>
          <p:cNvPr id="37" name="Текстовое поле 36"/>
          <p:cNvSpPr txBox="1"/>
          <p:nvPr/>
        </p:nvSpPr>
        <p:spPr>
          <a:xfrm>
            <a:off x="10607040" y="287020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золотой</a:t>
            </a:r>
            <a:endParaRPr lang="ru-RU" altLang="en-US"/>
          </a:p>
          <a:p>
            <a:r>
              <a:rPr lang="ru-RU" altLang="en-US"/>
              <a:t>меч</a:t>
            </a:r>
            <a:endParaRPr lang="ru-RU" altLang="en-US"/>
          </a:p>
        </p:txBody>
      </p:sp>
      <p:sp>
        <p:nvSpPr>
          <p:cNvPr id="38" name="Текстовое поле 37"/>
          <p:cNvSpPr txBox="1"/>
          <p:nvPr/>
        </p:nvSpPr>
        <p:spPr>
          <a:xfrm>
            <a:off x="10607040" y="381000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алмазный</a:t>
            </a:r>
            <a:endParaRPr lang="ru-RU" altLang="en-US"/>
          </a:p>
          <a:p>
            <a:r>
              <a:rPr lang="ru-RU" altLang="en-US"/>
              <a:t>меч</a:t>
            </a:r>
            <a:endParaRPr lang="ru-RU" altLang="en-US"/>
          </a:p>
        </p:txBody>
      </p:sp>
      <p:sp>
        <p:nvSpPr>
          <p:cNvPr id="39" name="Текстовое поле 38"/>
          <p:cNvSpPr txBox="1"/>
          <p:nvPr/>
        </p:nvSpPr>
        <p:spPr>
          <a:xfrm>
            <a:off x="10607040" y="467042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аметистовый</a:t>
            </a:r>
            <a:endParaRPr lang="ru-RU" altLang="en-US"/>
          </a:p>
          <a:p>
            <a:r>
              <a:rPr lang="ru-RU" altLang="en-US"/>
              <a:t>меч</a:t>
            </a:r>
            <a:endParaRPr lang="ru-RU" altLang="en-US"/>
          </a:p>
        </p:txBody>
      </p:sp>
      <p:sp>
        <p:nvSpPr>
          <p:cNvPr id="40" name="Текстовое поле 39"/>
          <p:cNvSpPr txBox="1"/>
          <p:nvPr/>
        </p:nvSpPr>
        <p:spPr>
          <a:xfrm>
            <a:off x="2963545" y="4191635"/>
            <a:ext cx="1117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дерево</a:t>
            </a:r>
            <a:endParaRPr lang="ru-RU" altLang="en-US"/>
          </a:p>
        </p:txBody>
      </p:sp>
      <p:sp>
        <p:nvSpPr>
          <p:cNvPr id="41" name="Текстовое поле 40"/>
          <p:cNvSpPr txBox="1"/>
          <p:nvPr/>
        </p:nvSpPr>
        <p:spPr>
          <a:xfrm>
            <a:off x="4318000" y="4220210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камень</a:t>
            </a:r>
            <a:endParaRPr lang="ru-RU" altLang="en-US"/>
          </a:p>
        </p:txBody>
      </p:sp>
      <p:sp>
        <p:nvSpPr>
          <p:cNvPr id="42" name="Текстовое поле 41"/>
          <p:cNvSpPr txBox="1"/>
          <p:nvPr/>
        </p:nvSpPr>
        <p:spPr>
          <a:xfrm>
            <a:off x="5567045" y="4191635"/>
            <a:ext cx="99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золото</a:t>
            </a:r>
            <a:endParaRPr lang="ru-RU" altLang="en-US"/>
          </a:p>
        </p:txBody>
      </p:sp>
      <p:sp>
        <p:nvSpPr>
          <p:cNvPr id="43" name="Текстовое поле 42"/>
          <p:cNvSpPr txBox="1"/>
          <p:nvPr/>
        </p:nvSpPr>
        <p:spPr>
          <a:xfrm>
            <a:off x="6974205" y="4191635"/>
            <a:ext cx="109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алмаз</a:t>
            </a:r>
            <a:endParaRPr lang="ru-RU" altLang="en-US"/>
          </a:p>
        </p:txBody>
      </p:sp>
      <p:sp>
        <p:nvSpPr>
          <p:cNvPr id="44" name="Текстовое поле 43"/>
          <p:cNvSpPr txBox="1"/>
          <p:nvPr/>
        </p:nvSpPr>
        <p:spPr>
          <a:xfrm>
            <a:off x="8276590" y="42132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аметист</a:t>
            </a:r>
            <a:endParaRPr lang="ru-RU" altLang="en-US"/>
          </a:p>
        </p:txBody>
      </p:sp>
      <p:sp>
        <p:nvSpPr>
          <p:cNvPr id="14" name="稻壳儿春秋广告/盗版必究        原创来源：http://chn.docer.com/works?userid=199329941#!/work_time"/>
          <p:cNvSpPr/>
          <p:nvPr/>
        </p:nvSpPr>
        <p:spPr>
          <a:xfrm rot="2700000">
            <a:off x="-970268" y="5908764"/>
            <a:ext cx="2998691" cy="2998690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稻壳儿春秋广告/盗版必究        原创来源：http://chn.docer.com/works?userid=199329941#!/work_time"/>
          <p:cNvSpPr/>
          <p:nvPr/>
        </p:nvSpPr>
        <p:spPr>
          <a:xfrm>
            <a:off x="75056" y="1"/>
            <a:ext cx="1387398" cy="693699"/>
          </a:xfrm>
          <a:custGeom>
            <a:avLst/>
            <a:gdLst>
              <a:gd name="connsiteX0" fmla="*/ 0 w 1387398"/>
              <a:gd name="connsiteY0" fmla="*/ 0 h 693699"/>
              <a:gd name="connsiteX1" fmla="*/ 1387398 w 1387398"/>
              <a:gd name="connsiteY1" fmla="*/ 0 h 693699"/>
              <a:gd name="connsiteX2" fmla="*/ 1334326 w 1387398"/>
              <a:gd name="connsiteY2" fmla="*/ 128128 h 693699"/>
              <a:gd name="connsiteX3" fmla="*/ 821827 w 1387398"/>
              <a:gd name="connsiteY3" fmla="*/ 640627 h 693699"/>
              <a:gd name="connsiteX4" fmla="*/ 565571 w 1387398"/>
              <a:gd name="connsiteY4" fmla="*/ 640627 h 693699"/>
              <a:gd name="connsiteX5" fmla="*/ 53072 w 1387398"/>
              <a:gd name="connsiteY5" fmla="*/ 128128 h 693699"/>
              <a:gd name="connsiteX6" fmla="*/ 0 w 1387398"/>
              <a:gd name="connsiteY6" fmla="*/ 0 h 69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87398" h="693699">
                <a:moveTo>
                  <a:pt x="0" y="0"/>
                </a:moveTo>
                <a:lnTo>
                  <a:pt x="1387398" y="0"/>
                </a:lnTo>
                <a:cubicBezTo>
                  <a:pt x="1387398" y="46373"/>
                  <a:pt x="1369708" y="92747"/>
                  <a:pt x="1334326" y="128128"/>
                </a:cubicBezTo>
                <a:lnTo>
                  <a:pt x="821827" y="640627"/>
                </a:lnTo>
                <a:cubicBezTo>
                  <a:pt x="751064" y="711390"/>
                  <a:pt x="636334" y="711390"/>
                  <a:pt x="565571" y="640627"/>
                </a:cubicBezTo>
                <a:lnTo>
                  <a:pt x="53072" y="128128"/>
                </a:lnTo>
                <a:cubicBezTo>
                  <a:pt x="17691" y="92747"/>
                  <a:pt x="0" y="46373"/>
                  <a:pt x="0" y="0"/>
                </a:cubicBezTo>
                <a:close/>
              </a:path>
            </a:pathLst>
          </a:cu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973258" y="0"/>
            <a:ext cx="838222" cy="419110"/>
          </a:xfrm>
          <a:custGeom>
            <a:avLst/>
            <a:gdLst>
              <a:gd name="connsiteX0" fmla="*/ 0 w 838222"/>
              <a:gd name="connsiteY0" fmla="*/ 0 h 419110"/>
              <a:gd name="connsiteX1" fmla="*/ 838222 w 838222"/>
              <a:gd name="connsiteY1" fmla="*/ 0 h 419110"/>
              <a:gd name="connsiteX2" fmla="*/ 806157 w 838222"/>
              <a:gd name="connsiteY2" fmla="*/ 77411 h 419110"/>
              <a:gd name="connsiteX3" fmla="*/ 496522 w 838222"/>
              <a:gd name="connsiteY3" fmla="*/ 387046 h 419110"/>
              <a:gd name="connsiteX4" fmla="*/ 341700 w 838222"/>
              <a:gd name="connsiteY4" fmla="*/ 387046 h 419110"/>
              <a:gd name="connsiteX5" fmla="*/ 32065 w 838222"/>
              <a:gd name="connsiteY5" fmla="*/ 77411 h 419110"/>
              <a:gd name="connsiteX6" fmla="*/ 0 w 838222"/>
              <a:gd name="connsiteY6" fmla="*/ 0 h 419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2" h="419110">
                <a:moveTo>
                  <a:pt x="0" y="0"/>
                </a:moveTo>
                <a:lnTo>
                  <a:pt x="838222" y="0"/>
                </a:lnTo>
                <a:cubicBezTo>
                  <a:pt x="838222" y="28017"/>
                  <a:pt x="827534" y="56035"/>
                  <a:pt x="806157" y="77411"/>
                </a:cubicBezTo>
                <a:lnTo>
                  <a:pt x="496522" y="387046"/>
                </a:lnTo>
                <a:cubicBezTo>
                  <a:pt x="453769" y="429799"/>
                  <a:pt x="384453" y="429799"/>
                  <a:pt x="341700" y="387046"/>
                </a:cubicBezTo>
                <a:lnTo>
                  <a:pt x="32065" y="77411"/>
                </a:lnTo>
                <a:cubicBezTo>
                  <a:pt x="10689" y="56035"/>
                  <a:pt x="0" y="28017"/>
                  <a:pt x="0" y="0"/>
                </a:cubicBezTo>
                <a:close/>
              </a:path>
            </a:pathLst>
          </a:cu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稻壳儿春秋广告/盗版必究        原创来源：http://chn.docer.com/works?userid=199329941#!/work_time"/>
          <p:cNvSpPr/>
          <p:nvPr/>
        </p:nvSpPr>
        <p:spPr>
          <a:xfrm>
            <a:off x="10606842" y="6001428"/>
            <a:ext cx="1585158" cy="856572"/>
          </a:xfrm>
          <a:custGeom>
            <a:avLst/>
            <a:gdLst>
              <a:gd name="connsiteX0" fmla="*/ 982227 w 1585158"/>
              <a:gd name="connsiteY0" fmla="*/ 1 h 856572"/>
              <a:gd name="connsiteX1" fmla="*/ 1196736 w 1585158"/>
              <a:gd name="connsiteY1" fmla="*/ 88853 h 856572"/>
              <a:gd name="connsiteX2" fmla="*/ 1585158 w 1585158"/>
              <a:gd name="connsiteY2" fmla="*/ 477276 h 856572"/>
              <a:gd name="connsiteX3" fmla="*/ 1585158 w 1585158"/>
              <a:gd name="connsiteY3" fmla="*/ 856572 h 856572"/>
              <a:gd name="connsiteX4" fmla="*/ 0 w 1585158"/>
              <a:gd name="connsiteY4" fmla="*/ 856572 h 856572"/>
              <a:gd name="connsiteX5" fmla="*/ 767718 w 1585158"/>
              <a:gd name="connsiteY5" fmla="*/ 88853 h 856572"/>
              <a:gd name="connsiteX6" fmla="*/ 982227 w 1585158"/>
              <a:gd name="connsiteY6" fmla="*/ 1 h 85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158" h="856572">
                <a:moveTo>
                  <a:pt x="982227" y="1"/>
                </a:moveTo>
                <a:cubicBezTo>
                  <a:pt x="1059864" y="0"/>
                  <a:pt x="1137501" y="29618"/>
                  <a:pt x="1196736" y="88853"/>
                </a:cubicBezTo>
                <a:lnTo>
                  <a:pt x="1585158" y="477276"/>
                </a:lnTo>
                <a:lnTo>
                  <a:pt x="1585158" y="856572"/>
                </a:lnTo>
                <a:lnTo>
                  <a:pt x="0" y="856572"/>
                </a:lnTo>
                <a:lnTo>
                  <a:pt x="767718" y="88853"/>
                </a:lnTo>
                <a:cubicBezTo>
                  <a:pt x="826953" y="29618"/>
                  <a:pt x="904590" y="0"/>
                  <a:pt x="982227" y="1"/>
                </a:cubicBezTo>
                <a:close/>
              </a:path>
            </a:pathLst>
          </a:cu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稻壳儿春秋广告/盗版必究        原创来源：http://chn.docer.com/works?userid=199329941#!/work_time"/>
          <p:cNvSpPr/>
          <p:nvPr/>
        </p:nvSpPr>
        <p:spPr>
          <a:xfrm>
            <a:off x="10848444" y="6419271"/>
            <a:ext cx="1101953" cy="438729"/>
          </a:xfrm>
          <a:custGeom>
            <a:avLst/>
            <a:gdLst>
              <a:gd name="connsiteX0" fmla="*/ 550977 w 1101953"/>
              <a:gd name="connsiteY0" fmla="*/ 0 h 438729"/>
              <a:gd name="connsiteX1" fmla="*/ 742595 w 1101953"/>
              <a:gd name="connsiteY1" fmla="*/ 79371 h 438729"/>
              <a:gd name="connsiteX2" fmla="*/ 1101953 w 1101953"/>
              <a:gd name="connsiteY2" fmla="*/ 438729 h 438729"/>
              <a:gd name="connsiteX3" fmla="*/ 0 w 1101953"/>
              <a:gd name="connsiteY3" fmla="*/ 438729 h 438729"/>
              <a:gd name="connsiteX4" fmla="*/ 359358 w 1101953"/>
              <a:gd name="connsiteY4" fmla="*/ 79371 h 438729"/>
              <a:gd name="connsiteX5" fmla="*/ 550977 w 1101953"/>
              <a:gd name="connsiteY5" fmla="*/ 0 h 43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953" h="438729">
                <a:moveTo>
                  <a:pt x="550977" y="0"/>
                </a:moveTo>
                <a:cubicBezTo>
                  <a:pt x="620329" y="0"/>
                  <a:pt x="689681" y="26457"/>
                  <a:pt x="742595" y="79371"/>
                </a:cubicBezTo>
                <a:lnTo>
                  <a:pt x="1101953" y="438729"/>
                </a:lnTo>
                <a:lnTo>
                  <a:pt x="0" y="438729"/>
                </a:lnTo>
                <a:lnTo>
                  <a:pt x="359358" y="79371"/>
                </a:lnTo>
                <a:cubicBezTo>
                  <a:pt x="412272" y="26457"/>
                  <a:pt x="481624" y="0"/>
                  <a:pt x="550977" y="0"/>
                </a:cubicBezTo>
                <a:close/>
              </a:path>
            </a:pathLst>
          </a:custGeom>
          <a:solidFill>
            <a:srgbClr val="0286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稻壳儿春秋广告/盗版必究        原创来源：http://chn.docer.com/works?userid=199329941#!/work_time"/>
          <p:cNvSpPr txBox="1"/>
          <p:nvPr/>
        </p:nvSpPr>
        <p:spPr>
          <a:xfrm>
            <a:off x="4399281" y="392370"/>
            <a:ext cx="339343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2000" dirty="0">
                <a:latin typeface="Arial" panose="020B0604020202020204" pitchFamily="34" charset="0"/>
                <a:ea typeface="Droid Sans Fallback" panose="020B0502000000000001" pitchFamily="50" charset="-128"/>
                <a:cs typeface="Arial" panose="020B0604020202020204" pitchFamily="34" charset="0"/>
                <a:sym typeface="Arial" panose="020B0604020202020204" pitchFamily="34" charset="0"/>
              </a:rPr>
              <a:t>Живые существа</a:t>
            </a:r>
            <a:endParaRPr lang="ru-RU" altLang="en-US" sz="2000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Изображение 2" descr="m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1590" y="1490345"/>
            <a:ext cx="1945640" cy="972820"/>
          </a:xfrm>
          <a:prstGeom prst="rect">
            <a:avLst/>
          </a:prstGeom>
        </p:spPr>
      </p:pic>
      <p:pic>
        <p:nvPicPr>
          <p:cNvPr id="4" name="Изображение 3" descr="lis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90" y="2931795"/>
            <a:ext cx="965200" cy="965200"/>
          </a:xfrm>
          <a:prstGeom prst="rect">
            <a:avLst/>
          </a:prstGeom>
        </p:spPr>
      </p:pic>
      <p:pic>
        <p:nvPicPr>
          <p:cNvPr id="8" name="Изображение 7" descr="wol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810" y="2931795"/>
            <a:ext cx="965200" cy="965200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5701030" y="2563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волк</a:t>
            </a:r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09980" y="2563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лисица</a:t>
            </a:r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4119880" y="392557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лисицы и волки похожи в поведении, они охотятся за игроком,но заяц от него убегает</a:t>
            </a:r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5394960" y="894080"/>
            <a:ext cx="165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ваш аватар</a:t>
            </a:r>
            <a:endParaRPr lang="ru-RU" altLang="en-US"/>
          </a:p>
        </p:txBody>
      </p:sp>
      <p:pic>
        <p:nvPicPr>
          <p:cNvPr id="11" name="Изображение 10" descr="zaiz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6030" y="2931795"/>
            <a:ext cx="965200" cy="965200"/>
          </a:xfrm>
          <a:prstGeom prst="rect">
            <a:avLst/>
          </a:prstGeom>
        </p:spPr>
      </p:pic>
      <p:sp>
        <p:nvSpPr>
          <p:cNvPr id="12" name="Текстовое поле 11"/>
          <p:cNvSpPr txBox="1"/>
          <p:nvPr/>
        </p:nvSpPr>
        <p:spPr>
          <a:xfrm>
            <a:off x="10181590" y="25634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заяц</a:t>
            </a:r>
            <a:endParaRPr lang="ru-RU" altLang="en-US"/>
          </a:p>
        </p:txBody>
      </p:sp>
      <p:graphicFrame>
        <p:nvGraphicFramePr>
          <p:cNvPr id="13" name="Объект 12"/>
          <p:cNvGraphicFramePr/>
          <p:nvPr/>
        </p:nvGraphicFramePr>
        <p:xfrm>
          <a:off x="2979420" y="1478280"/>
          <a:ext cx="1969135" cy="98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866775" imgH="404495" progId="Paint.Picture">
                  <p:embed/>
                </p:oleObj>
              </mc:Choice>
              <mc:Fallback>
                <p:oleObj name="" r:id="rId5" imgW="866775" imgH="404495" progId="Paint.Picture">
                  <p:embed/>
                  <p:pic>
                    <p:nvPicPr>
                      <p:cNvPr id="0" name="Изображение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9420" y="1478280"/>
                        <a:ext cx="1969135" cy="984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/>
          <p:nvPr/>
        </p:nvGraphicFramePr>
        <p:xfrm>
          <a:off x="7200265" y="1478280"/>
          <a:ext cx="2082165" cy="102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7" imgW="923925" imgH="471805" progId="Paint.Picture">
                  <p:embed/>
                </p:oleObj>
              </mc:Choice>
              <mc:Fallback>
                <p:oleObj name="" r:id="rId7" imgW="923925" imgH="471805" progId="Paint.Picture">
                  <p:embed/>
                  <p:pic>
                    <p:nvPicPr>
                      <p:cNvPr id="0" name="Изображение 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00265" y="1478280"/>
                        <a:ext cx="2082165" cy="1021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Текстовое поле 17"/>
          <p:cNvSpPr txBox="1"/>
          <p:nvPr/>
        </p:nvSpPr>
        <p:spPr>
          <a:xfrm>
            <a:off x="7089775" y="10458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режим строительства</a:t>
            </a:r>
            <a:endParaRPr lang="ru-RU" altLang="en-US"/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2727960" y="11099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когда предмет в руках</a:t>
            </a:r>
            <a:endParaRPr lang="ru-RU" altLang="en-US"/>
          </a:p>
        </p:txBody>
      </p:sp>
      <p:sp>
        <p:nvSpPr>
          <p:cNvPr id="20" name="稻壳儿春秋广告/盗版必究        原创来源：http://chn.docer.com/works?userid=199329941#!/work_time"/>
          <p:cNvSpPr/>
          <p:nvPr/>
        </p:nvSpPr>
        <p:spPr>
          <a:xfrm rot="2700000">
            <a:off x="149176" y="5897103"/>
            <a:ext cx="1142946" cy="1142946"/>
          </a:xfrm>
          <a:prstGeom prst="roundRect">
            <a:avLst/>
          </a:prstGeom>
          <a:solidFill>
            <a:srgbClr val="0B50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稻壳儿春秋广告/盗版必究        原创来源：http://chn.docer.com/works?userid=199329941#!/work_time"/>
          <p:cNvSpPr/>
          <p:nvPr/>
        </p:nvSpPr>
        <p:spPr>
          <a:xfrm rot="2700000">
            <a:off x="8525522" y="-2033816"/>
            <a:ext cx="2998691" cy="2998690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稻壳儿春秋广告/盗版必究        原创来源：http://chn.docer.com/works?userid=199329941#!/work_time"/>
          <p:cNvSpPr/>
          <p:nvPr/>
        </p:nvSpPr>
        <p:spPr>
          <a:xfrm rot="2700000">
            <a:off x="9297521" y="-2510028"/>
            <a:ext cx="3713986" cy="3713985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稻壳儿春秋广告/盗版必究        原创来源：http://chn.docer.com/works?userid=199329941#!/work_time"/>
          <p:cNvSpPr/>
          <p:nvPr/>
        </p:nvSpPr>
        <p:spPr>
          <a:xfrm rot="2700000">
            <a:off x="836307" y="5530304"/>
            <a:ext cx="2998691" cy="2998690"/>
          </a:xfrm>
          <a:prstGeom prst="roundRect">
            <a:avLst/>
          </a:prstGeom>
          <a:solidFill>
            <a:srgbClr val="2A26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稻壳儿春秋广告/盗版必究        原创来源：http://chn.docer.com/works?userid=199329941#!/work_time"/>
          <p:cNvSpPr/>
          <p:nvPr/>
        </p:nvSpPr>
        <p:spPr>
          <a:xfrm rot="2700000">
            <a:off x="1608306" y="5054092"/>
            <a:ext cx="3713986" cy="3713985"/>
          </a:xfrm>
          <a:prstGeom prst="roundRect">
            <a:avLst/>
          </a:prstGeom>
          <a:solidFill>
            <a:srgbClr val="F67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Droid Sans Fallback" panose="020B0502000000000001" pitchFamily="50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1929</Words>
  <Application>WPS Presentation</Application>
  <PresentationFormat>宽屏</PresentationFormat>
  <Paragraphs>177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14</vt:i4>
      </vt:variant>
    </vt:vector>
  </HeadingPairs>
  <TitlesOfParts>
    <vt:vector size="38" baseType="lpstr">
      <vt:lpstr>Arial</vt:lpstr>
      <vt:lpstr>SimSun</vt:lpstr>
      <vt:lpstr>Wingdings</vt:lpstr>
      <vt:lpstr>Droid Sans Fallback</vt:lpstr>
      <vt:lpstr>Yu Gothic UI</vt:lpstr>
      <vt:lpstr>Microsoft YaHei</vt:lpstr>
      <vt:lpstr>Arial Unicode MS</vt:lpstr>
      <vt:lpstr>等线 Light</vt:lpstr>
      <vt:lpstr>等线</vt:lpstr>
      <vt:lpstr>Calibri</vt:lpstr>
      <vt:lpstr>Office 主题​​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春波 赵</dc:creator>
  <cp:lastModifiedBy>egor5</cp:lastModifiedBy>
  <cp:revision>24</cp:revision>
  <dcterms:created xsi:type="dcterms:W3CDTF">2019-05-22T02:21:00Z</dcterms:created>
  <dcterms:modified xsi:type="dcterms:W3CDTF">2024-01-29T13:53:08Z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2563C9C054BE4AE29A47C610B372FB77_13</vt:lpwstr>
  </property>
  <property fmtid="{D5CDD505-2E9C-101B-9397-08002B2CF9AE}" pid="3" name="KSOProductBuildVer">
    <vt:lpwstr>1049-12.2.0.13431</vt:lpwstr>
  </property>
</Properties>
</file>