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notesSlides/notesSlide13.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4.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5.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2"/>
    <p:sldMasterId id="2147483732" r:id="rId3"/>
  </p:sldMasterIdLst>
  <p:notesMasterIdLst>
    <p:notesMasterId r:id="rId55"/>
  </p:notesMasterIdLst>
  <p:sldIdLst>
    <p:sldId id="260" r:id="rId4"/>
    <p:sldId id="536" r:id="rId5"/>
    <p:sldId id="641" r:id="rId6"/>
    <p:sldId id="396" r:id="rId7"/>
    <p:sldId id="643" r:id="rId8"/>
    <p:sldId id="644" r:id="rId9"/>
    <p:sldId id="645" r:id="rId10"/>
    <p:sldId id="646" r:id="rId11"/>
    <p:sldId id="651" r:id="rId12"/>
    <p:sldId id="650" r:id="rId13"/>
    <p:sldId id="649" r:id="rId14"/>
    <p:sldId id="647" r:id="rId15"/>
    <p:sldId id="652" r:id="rId16"/>
    <p:sldId id="653" r:id="rId17"/>
    <p:sldId id="559" r:id="rId18"/>
    <p:sldId id="654" r:id="rId19"/>
    <p:sldId id="560" r:id="rId20"/>
    <p:sldId id="655" r:id="rId21"/>
    <p:sldId id="557" r:id="rId22"/>
    <p:sldId id="656" r:id="rId23"/>
    <p:sldId id="634" r:id="rId24"/>
    <p:sldId id="657" r:id="rId25"/>
    <p:sldId id="660" r:id="rId26"/>
    <p:sldId id="658" r:id="rId27"/>
    <p:sldId id="659" r:id="rId28"/>
    <p:sldId id="661" r:id="rId29"/>
    <p:sldId id="662" r:id="rId30"/>
    <p:sldId id="663" r:id="rId31"/>
    <p:sldId id="664" r:id="rId32"/>
    <p:sldId id="415" r:id="rId33"/>
    <p:sldId id="564" r:id="rId34"/>
    <p:sldId id="565" r:id="rId35"/>
    <p:sldId id="566" r:id="rId36"/>
    <p:sldId id="567" r:id="rId37"/>
    <p:sldId id="568" r:id="rId38"/>
    <p:sldId id="569" r:id="rId39"/>
    <p:sldId id="606" r:id="rId40"/>
    <p:sldId id="668" r:id="rId41"/>
    <p:sldId id="665" r:id="rId42"/>
    <p:sldId id="669" r:id="rId43"/>
    <p:sldId id="607" r:id="rId44"/>
    <p:sldId id="670" r:id="rId45"/>
    <p:sldId id="671" r:id="rId46"/>
    <p:sldId id="672" r:id="rId47"/>
    <p:sldId id="673" r:id="rId48"/>
    <p:sldId id="619" r:id="rId49"/>
    <p:sldId id="674" r:id="rId50"/>
    <p:sldId id="675" r:id="rId51"/>
    <p:sldId id="676" r:id="rId52"/>
    <p:sldId id="677" r:id="rId53"/>
    <p:sldId id="608" r:id="rId54"/>
  </p:sldIdLst>
  <p:sldSz cx="9144000" cy="6858000" type="screen4x3"/>
  <p:notesSz cx="6858000" cy="9144000"/>
  <p:custDataLst>
    <p:tags r:id="rId56"/>
  </p:custDataLst>
  <p:defaultTextStyle>
    <a:defPPr>
      <a:defRPr lang="en-GB"/>
    </a:defPPr>
    <a:lvl1pPr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New Roman" panose="02020603050405020304" pitchFamily="18" charset="0"/>
        <a:ea typeface="+mn-ea"/>
        <a:cs typeface="+mn-cs"/>
      </a:defRPr>
    </a:lvl5pPr>
    <a:lvl6pPr marL="2286000" algn="l" defTabSz="914400" rtl="0" eaLnBrk="1" latinLnBrk="0" hangingPunct="1">
      <a:defRPr sz="2800" kern="1200">
        <a:solidFill>
          <a:schemeClr val="tx1"/>
        </a:solidFill>
        <a:latin typeface="Times New Roman" panose="02020603050405020304" pitchFamily="18" charset="0"/>
        <a:ea typeface="+mn-ea"/>
        <a:cs typeface="+mn-cs"/>
      </a:defRPr>
    </a:lvl6pPr>
    <a:lvl7pPr marL="2743200" algn="l" defTabSz="914400" rtl="0" eaLnBrk="1" latinLnBrk="0" hangingPunct="1">
      <a:defRPr sz="2800" kern="1200">
        <a:solidFill>
          <a:schemeClr val="tx1"/>
        </a:solidFill>
        <a:latin typeface="Times New Roman" panose="02020603050405020304" pitchFamily="18" charset="0"/>
        <a:ea typeface="+mn-ea"/>
        <a:cs typeface="+mn-cs"/>
      </a:defRPr>
    </a:lvl7pPr>
    <a:lvl8pPr marL="3200400" algn="l" defTabSz="914400" rtl="0" eaLnBrk="1" latinLnBrk="0" hangingPunct="1">
      <a:defRPr sz="2800" kern="1200">
        <a:solidFill>
          <a:schemeClr val="tx1"/>
        </a:solidFill>
        <a:latin typeface="Times New Roman" panose="02020603050405020304" pitchFamily="18" charset="0"/>
        <a:ea typeface="+mn-ea"/>
        <a:cs typeface="+mn-cs"/>
      </a:defRPr>
    </a:lvl8pPr>
    <a:lvl9pPr marL="3657600" algn="l" defTabSz="914400" rtl="0" eaLnBrk="1" latinLnBrk="0" hangingPunct="1">
      <a:defRPr sz="28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7B70"/>
    <a:srgbClr val="8CADAE"/>
    <a:srgbClr val="CCB400"/>
    <a:srgbClr val="D16349"/>
    <a:srgbClr val="555B73"/>
    <a:srgbClr val="2F323F"/>
    <a:srgbClr val="005C5A"/>
    <a:srgbClr val="AF4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211" autoAdjust="0"/>
    <p:restoredTop sz="94624" autoAdjust="0"/>
  </p:normalViewPr>
  <p:slideViewPr>
    <p:cSldViewPr>
      <p:cViewPr varScale="1">
        <p:scale>
          <a:sx n="82" d="100"/>
          <a:sy n="82" d="100"/>
        </p:scale>
        <p:origin x="1541" y="5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Lst>
  </p:outlineViewPr>
  <p:notesTextViewPr>
    <p:cViewPr>
      <p:scale>
        <a:sx n="100" d="100"/>
        <a:sy n="100" d="100"/>
      </p:scale>
      <p:origin x="0" y="0"/>
    </p:cViewPr>
  </p:notesTextViewPr>
  <p:sorterViewPr>
    <p:cViewPr>
      <p:scale>
        <a:sx n="100" d="100"/>
        <a:sy n="100" d="100"/>
      </p:scale>
      <p:origin x="0" y="3192"/>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notesMaster" Target="notesMasters/notes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 Id="rId2" Type="http://schemas.openxmlformats.org/officeDocument/2006/relationships/slideMaster" Target="slideMasters/slideMaster1.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tags" Target="tags/tag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2.xml"/></Relationships>
</file>

<file path=ppt/_rels/viewProps.xml.rels><?xml version="1.0" encoding="UTF-8" standalone="yes"?>
<Relationships xmlns="http://schemas.openxmlformats.org/package/2006/relationships"><Relationship Id="rId3" Type="http://schemas.openxmlformats.org/officeDocument/2006/relationships/slide" Target="slides/slide41.xml"/><Relationship Id="rId2" Type="http://schemas.openxmlformats.org/officeDocument/2006/relationships/slide" Target="slides/slide37.xml"/><Relationship Id="rId1" Type="http://schemas.openxmlformats.org/officeDocument/2006/relationships/slide" Target="slides/slide4.xml"/><Relationship Id="rId5" Type="http://schemas.openxmlformats.org/officeDocument/2006/relationships/slide" Target="slides/slide51.xml"/><Relationship Id="rId4" Type="http://schemas.openxmlformats.org/officeDocument/2006/relationships/slide" Target="slides/slide4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41E745A-7B3F-4338-8CD9-AB99E7131FEE}"/>
              </a:ext>
            </a:extLst>
          </p:cNvPr>
          <p:cNvSpPr>
            <a:spLocks noGrp="1" noChangeArrowheads="1"/>
          </p:cNvSpPr>
          <p:nvPr>
            <p:ph type="hdr" sz="quarter"/>
          </p:nvPr>
        </p:nvSpPr>
        <p:spPr bwMode="auto">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en-GB"/>
          </a:p>
        </p:txBody>
      </p:sp>
      <p:sp>
        <p:nvSpPr>
          <p:cNvPr id="5123" name="Rectangle 3">
            <a:extLst>
              <a:ext uri="{FF2B5EF4-FFF2-40B4-BE49-F238E27FC236}">
                <a16:creationId xmlns:a16="http://schemas.microsoft.com/office/drawing/2014/main" id="{05B3E03F-A788-4D59-8780-F15F67980077}"/>
              </a:ext>
            </a:extLst>
          </p:cNvPr>
          <p:cNvSpPr>
            <a:spLocks noGrp="1" noChangeArrowheads="1"/>
          </p:cNvSpPr>
          <p:nvPr>
            <p:ph type="dt" idx="1"/>
          </p:nvPr>
        </p:nvSpPr>
        <p:spPr bwMode="auto">
          <a:xfrm>
            <a:off x="3886200"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endParaRPr lang="en-GB"/>
          </a:p>
        </p:txBody>
      </p:sp>
      <p:sp>
        <p:nvSpPr>
          <p:cNvPr id="65540" name="Rectangle 4">
            <a:extLst>
              <a:ext uri="{FF2B5EF4-FFF2-40B4-BE49-F238E27FC236}">
                <a16:creationId xmlns:a16="http://schemas.microsoft.com/office/drawing/2014/main" id="{230B5E86-328C-4613-92D9-3A516586363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a:extLst>
              <a:ext uri="{FF2B5EF4-FFF2-40B4-BE49-F238E27FC236}">
                <a16:creationId xmlns:a16="http://schemas.microsoft.com/office/drawing/2014/main" id="{30D3C6F8-E255-41B1-9169-AFA703572150}"/>
              </a:ext>
            </a:extLst>
          </p:cNvPr>
          <p:cNvSpPr>
            <a:spLocks noGrp="1" noChangeArrowheads="1"/>
          </p:cNvSpPr>
          <p:nvPr>
            <p:ph type="body" sz="quarter" idx="3"/>
          </p:nvPr>
        </p:nvSpPr>
        <p:spPr bwMode="auto">
          <a:xfrm>
            <a:off x="914400" y="4343400"/>
            <a:ext cx="5029200" cy="4114800"/>
          </a:xfrm>
          <a:prstGeom prst="rect">
            <a:avLst/>
          </a:prstGeom>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5126" name="Rectangle 6">
            <a:extLst>
              <a:ext uri="{FF2B5EF4-FFF2-40B4-BE49-F238E27FC236}">
                <a16:creationId xmlns:a16="http://schemas.microsoft.com/office/drawing/2014/main" id="{595CB11F-FC24-4743-9357-EBE77B42EE68}"/>
              </a:ext>
            </a:extLst>
          </p:cNvPr>
          <p:cNvSpPr>
            <a:spLocks noGrp="1" noChangeArrowheads="1"/>
          </p:cNvSpPr>
          <p:nvPr>
            <p:ph type="ftr" sz="quarter" idx="4"/>
          </p:nvPr>
        </p:nvSpPr>
        <p:spPr bwMode="auto">
          <a:xfrm>
            <a:off x="0" y="8686800"/>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en-GB"/>
          </a:p>
        </p:txBody>
      </p:sp>
      <p:sp>
        <p:nvSpPr>
          <p:cNvPr id="5127" name="Rectangle 7">
            <a:extLst>
              <a:ext uri="{FF2B5EF4-FFF2-40B4-BE49-F238E27FC236}">
                <a16:creationId xmlns:a16="http://schemas.microsoft.com/office/drawing/2014/main" id="{8020D5A6-69C7-4E0D-8838-E7FEBAEA16C7}"/>
              </a:ext>
            </a:extLst>
          </p:cNvPr>
          <p:cNvSpPr>
            <a:spLocks noGrp="1" noChangeArrowheads="1"/>
          </p:cNvSpPr>
          <p:nvPr>
            <p:ph type="sldNum" sz="quarter" idx="5"/>
          </p:nvPr>
        </p:nvSpPr>
        <p:spPr bwMode="auto">
          <a:xfrm>
            <a:off x="3886200" y="8686800"/>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F1705BC-20AF-407D-A4A4-A934C3F37F9B}" type="slidenum">
              <a:rPr lang="en-GB" altLang="en-US"/>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7">
            <a:extLst>
              <a:ext uri="{FF2B5EF4-FFF2-40B4-BE49-F238E27FC236}">
                <a16:creationId xmlns:a16="http://schemas.microsoft.com/office/drawing/2014/main" id="{AFC907D6-34E0-4D03-94D3-D1A6D5123BE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760EEBEF-004C-4241-9FAF-CDCBEFE6FA24}" type="slidenum">
              <a:rPr lang="en-GB" altLang="en-US" sz="1200"/>
              <a:pPr/>
              <a:t>4</a:t>
            </a:fld>
            <a:endParaRPr lang="en-GB" altLang="en-US" sz="1200"/>
          </a:p>
        </p:txBody>
      </p:sp>
      <p:sp>
        <p:nvSpPr>
          <p:cNvPr id="68611" name="Rectangle 7">
            <a:extLst>
              <a:ext uri="{FF2B5EF4-FFF2-40B4-BE49-F238E27FC236}">
                <a16:creationId xmlns:a16="http://schemas.microsoft.com/office/drawing/2014/main" id="{A922FC57-F311-400E-9DDD-17A52D07745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r"/>
            <a:fld id="{1561EAC2-A882-4185-B3CC-8304758C5A40}" type="slidenum">
              <a:rPr lang="en-GB" altLang="en-US" sz="1200"/>
              <a:pPr algn="r"/>
              <a:t>4</a:t>
            </a:fld>
            <a:endParaRPr lang="en-GB" altLang="en-US" sz="1200"/>
          </a:p>
        </p:txBody>
      </p:sp>
      <p:sp>
        <p:nvSpPr>
          <p:cNvPr id="68612" name="Rectangle 2">
            <a:extLst>
              <a:ext uri="{FF2B5EF4-FFF2-40B4-BE49-F238E27FC236}">
                <a16:creationId xmlns:a16="http://schemas.microsoft.com/office/drawing/2014/main" id="{05390F50-51A7-4A6A-8DD4-CACCD092F56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68613" name="Rectangle 3">
            <a:extLst>
              <a:ext uri="{FF2B5EF4-FFF2-40B4-BE49-F238E27FC236}">
                <a16:creationId xmlns:a16="http://schemas.microsoft.com/office/drawing/2014/main" id="{D3E6635B-820F-46BB-B46C-530C3381F4C3}"/>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99996073-3DE7-4B5C-9EFE-37577E895C8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6410B283-BB7D-4B51-99B6-7CC8ECE6AED6}" type="slidenum">
              <a:rPr lang="en-GB" altLang="en-US" sz="1200"/>
              <a:pPr/>
              <a:t>34</a:t>
            </a:fld>
            <a:endParaRPr lang="en-GB" altLang="en-US" sz="1200"/>
          </a:p>
        </p:txBody>
      </p:sp>
      <p:sp>
        <p:nvSpPr>
          <p:cNvPr id="96259" name="Rectangle 2">
            <a:extLst>
              <a:ext uri="{FF2B5EF4-FFF2-40B4-BE49-F238E27FC236}">
                <a16:creationId xmlns:a16="http://schemas.microsoft.com/office/drawing/2014/main" id="{07571BE6-B832-4F70-AC6C-6C52726F69B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96260" name="Rectangle 3">
            <a:extLst>
              <a:ext uri="{FF2B5EF4-FFF2-40B4-BE49-F238E27FC236}">
                <a16:creationId xmlns:a16="http://schemas.microsoft.com/office/drawing/2014/main" id="{538FCA01-997D-4E77-950D-FC2A097A5FB4}"/>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a:extLst>
              <a:ext uri="{FF2B5EF4-FFF2-40B4-BE49-F238E27FC236}">
                <a16:creationId xmlns:a16="http://schemas.microsoft.com/office/drawing/2014/main" id="{DDFCDB3A-7053-42A4-8A6E-E7EADF1C752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E98D2F8C-A341-40DF-BCFA-F2528C295CA6}" type="slidenum">
              <a:rPr lang="en-GB" altLang="en-US" sz="1200"/>
              <a:pPr/>
              <a:t>35</a:t>
            </a:fld>
            <a:endParaRPr lang="en-GB" altLang="en-US" sz="1200"/>
          </a:p>
        </p:txBody>
      </p:sp>
      <p:sp>
        <p:nvSpPr>
          <p:cNvPr id="97283" name="Rectangle 2">
            <a:extLst>
              <a:ext uri="{FF2B5EF4-FFF2-40B4-BE49-F238E27FC236}">
                <a16:creationId xmlns:a16="http://schemas.microsoft.com/office/drawing/2014/main" id="{EB16A763-CEF1-4A22-9971-B37849A91D8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97284" name="Rectangle 3">
            <a:extLst>
              <a:ext uri="{FF2B5EF4-FFF2-40B4-BE49-F238E27FC236}">
                <a16:creationId xmlns:a16="http://schemas.microsoft.com/office/drawing/2014/main" id="{AF27CBE3-7ECA-4E5F-B540-5C26B8E40083}"/>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88D65592-C465-46BD-AF19-BA4DCFE0DBA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B671DDBA-0F39-479E-8A33-7A98D5C1A6C5}" type="slidenum">
              <a:rPr lang="en-GB" altLang="en-US" sz="1200"/>
              <a:pPr/>
              <a:t>36</a:t>
            </a:fld>
            <a:endParaRPr lang="en-GB" altLang="en-US" sz="1200"/>
          </a:p>
        </p:txBody>
      </p:sp>
      <p:sp>
        <p:nvSpPr>
          <p:cNvPr id="98307" name="Rectangle 2">
            <a:extLst>
              <a:ext uri="{FF2B5EF4-FFF2-40B4-BE49-F238E27FC236}">
                <a16:creationId xmlns:a16="http://schemas.microsoft.com/office/drawing/2014/main" id="{3D5E507C-EFF3-41D1-ABE1-E370C53CD4E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98308" name="Rectangle 3">
            <a:extLst>
              <a:ext uri="{FF2B5EF4-FFF2-40B4-BE49-F238E27FC236}">
                <a16:creationId xmlns:a16="http://schemas.microsoft.com/office/drawing/2014/main" id="{CADBD942-2673-4D80-A9BD-2C8A6594E5C6}"/>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B364E705-C7D9-47DE-9DF2-17448883D31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F5DD7F72-C14F-4DC9-87F9-01E73A635373}" type="slidenum">
              <a:rPr lang="en-GB" altLang="en-US" sz="1200"/>
              <a:pPr/>
              <a:t>37</a:t>
            </a:fld>
            <a:endParaRPr lang="en-GB" altLang="en-US" sz="1200"/>
          </a:p>
        </p:txBody>
      </p:sp>
      <p:sp>
        <p:nvSpPr>
          <p:cNvPr id="99331" name="Rectangle 2">
            <a:extLst>
              <a:ext uri="{FF2B5EF4-FFF2-40B4-BE49-F238E27FC236}">
                <a16:creationId xmlns:a16="http://schemas.microsoft.com/office/drawing/2014/main" id="{4563BD23-9044-4602-8251-C9CA162917FC}"/>
              </a:ext>
            </a:extLst>
          </p:cNvPr>
          <p:cNvSpPr>
            <a:spLocks noGrp="1" noRot="1" noChangeAspect="1" noChangeArrowheads="1" noTextEdit="1"/>
          </p:cNvSpPr>
          <p:nvPr>
            <p:ph type="sldImg"/>
          </p:nvPr>
        </p:nvSpPr>
        <p:spPr>
          <a:xfrm>
            <a:off x="1149350" y="712788"/>
            <a:ext cx="4560888" cy="3421062"/>
          </a:xfrm>
          <a:ln/>
        </p:spPr>
      </p:sp>
      <p:sp>
        <p:nvSpPr>
          <p:cNvPr id="99332" name="Rectangle 3">
            <a:extLst>
              <a:ext uri="{FF2B5EF4-FFF2-40B4-BE49-F238E27FC236}">
                <a16:creationId xmlns:a16="http://schemas.microsoft.com/office/drawing/2014/main" id="{07B650C6-EAE5-4831-B79D-64DA9AE395AD}"/>
              </a:ext>
            </a:extLst>
          </p:cNvPr>
          <p:cNvSpPr>
            <a:spLocks noGrp="1" noChangeArrowheads="1"/>
          </p:cNvSpPr>
          <p:nvPr>
            <p:ph type="body" idx="1"/>
          </p:nvPr>
        </p:nvSpPr>
        <p:spPr>
          <a:xfrm>
            <a:off x="914400" y="4348163"/>
            <a:ext cx="5029200" cy="413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a:extLst>
              <a:ext uri="{FF2B5EF4-FFF2-40B4-BE49-F238E27FC236}">
                <a16:creationId xmlns:a16="http://schemas.microsoft.com/office/drawing/2014/main" id="{F92179CD-9CB8-4B3D-A41A-81DD31B097D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AB48125E-2599-47BA-BC2D-7D4938CA82DB}" type="slidenum">
              <a:rPr lang="en-GB" altLang="en-US" sz="1200"/>
              <a:pPr/>
              <a:t>41</a:t>
            </a:fld>
            <a:endParaRPr lang="en-GB" altLang="en-US" sz="1200"/>
          </a:p>
        </p:txBody>
      </p:sp>
      <p:sp>
        <p:nvSpPr>
          <p:cNvPr id="109571" name="Rectangle 2">
            <a:extLst>
              <a:ext uri="{FF2B5EF4-FFF2-40B4-BE49-F238E27FC236}">
                <a16:creationId xmlns:a16="http://schemas.microsoft.com/office/drawing/2014/main" id="{8128A2B2-45A4-46C5-9F9A-17D02B2F7162}"/>
              </a:ext>
            </a:extLst>
          </p:cNvPr>
          <p:cNvSpPr>
            <a:spLocks noGrp="1" noRot="1" noChangeAspect="1" noChangeArrowheads="1" noTextEdit="1"/>
          </p:cNvSpPr>
          <p:nvPr>
            <p:ph type="sldImg"/>
          </p:nvPr>
        </p:nvSpPr>
        <p:spPr>
          <a:xfrm>
            <a:off x="1149350" y="712788"/>
            <a:ext cx="4560888" cy="3421062"/>
          </a:xfrm>
          <a:ln/>
        </p:spPr>
      </p:sp>
      <p:sp>
        <p:nvSpPr>
          <p:cNvPr id="109572" name="Rectangle 3">
            <a:extLst>
              <a:ext uri="{FF2B5EF4-FFF2-40B4-BE49-F238E27FC236}">
                <a16:creationId xmlns:a16="http://schemas.microsoft.com/office/drawing/2014/main" id="{8BEB154A-AC78-42F4-9E18-F4FBC254D5E5}"/>
              </a:ext>
            </a:extLst>
          </p:cNvPr>
          <p:cNvSpPr>
            <a:spLocks noGrp="1" noChangeArrowheads="1"/>
          </p:cNvSpPr>
          <p:nvPr>
            <p:ph type="body" idx="1"/>
          </p:nvPr>
        </p:nvSpPr>
        <p:spPr>
          <a:xfrm>
            <a:off x="914400" y="4348163"/>
            <a:ext cx="5029200" cy="413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a:extLst>
              <a:ext uri="{FF2B5EF4-FFF2-40B4-BE49-F238E27FC236}">
                <a16:creationId xmlns:a16="http://schemas.microsoft.com/office/drawing/2014/main" id="{41A9551F-A086-4015-B05A-FF43C7F1750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58409BE5-E1AD-438D-8D4A-6770DEC1AF58}" type="slidenum">
              <a:rPr lang="en-GB" altLang="en-US" sz="1200"/>
              <a:pPr/>
              <a:t>46</a:t>
            </a:fld>
            <a:endParaRPr lang="en-GB" altLang="en-US" sz="1200"/>
          </a:p>
        </p:txBody>
      </p:sp>
      <p:sp>
        <p:nvSpPr>
          <p:cNvPr id="111619" name="Rectangle 2">
            <a:extLst>
              <a:ext uri="{FF2B5EF4-FFF2-40B4-BE49-F238E27FC236}">
                <a16:creationId xmlns:a16="http://schemas.microsoft.com/office/drawing/2014/main" id="{5883F80F-D34A-48D2-A569-F91342C365E5}"/>
              </a:ext>
            </a:extLst>
          </p:cNvPr>
          <p:cNvSpPr>
            <a:spLocks noGrp="1" noRot="1" noChangeAspect="1" noChangeArrowheads="1" noTextEdit="1"/>
          </p:cNvSpPr>
          <p:nvPr>
            <p:ph type="sldImg"/>
          </p:nvPr>
        </p:nvSpPr>
        <p:spPr>
          <a:xfrm>
            <a:off x="1149350" y="712788"/>
            <a:ext cx="4560888" cy="3421062"/>
          </a:xfrm>
          <a:ln/>
        </p:spPr>
      </p:sp>
      <p:sp>
        <p:nvSpPr>
          <p:cNvPr id="111620" name="Rectangle 3">
            <a:extLst>
              <a:ext uri="{FF2B5EF4-FFF2-40B4-BE49-F238E27FC236}">
                <a16:creationId xmlns:a16="http://schemas.microsoft.com/office/drawing/2014/main" id="{89D7F8EA-0FBE-4BA4-9395-A1BA99B7B907}"/>
              </a:ext>
            </a:extLst>
          </p:cNvPr>
          <p:cNvSpPr>
            <a:spLocks noGrp="1" noChangeArrowheads="1"/>
          </p:cNvSpPr>
          <p:nvPr>
            <p:ph type="body" idx="1"/>
          </p:nvPr>
        </p:nvSpPr>
        <p:spPr>
          <a:xfrm>
            <a:off x="914400" y="4348163"/>
            <a:ext cx="5029200" cy="413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a:extLst>
              <a:ext uri="{FF2B5EF4-FFF2-40B4-BE49-F238E27FC236}">
                <a16:creationId xmlns:a16="http://schemas.microsoft.com/office/drawing/2014/main" id="{07CD7765-CD04-43F7-AE54-7ADED6A8EC9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D014F57A-5824-40CA-BB88-53D840918229}" type="slidenum">
              <a:rPr lang="en-GB" altLang="en-US" sz="1200"/>
              <a:pPr/>
              <a:t>51</a:t>
            </a:fld>
            <a:endParaRPr lang="en-GB" altLang="en-US" sz="1200"/>
          </a:p>
        </p:txBody>
      </p:sp>
      <p:sp>
        <p:nvSpPr>
          <p:cNvPr id="113667" name="Rectangle 2">
            <a:extLst>
              <a:ext uri="{FF2B5EF4-FFF2-40B4-BE49-F238E27FC236}">
                <a16:creationId xmlns:a16="http://schemas.microsoft.com/office/drawing/2014/main" id="{44B70BDD-1F00-4729-B059-4332A5CDE828}"/>
              </a:ext>
            </a:extLst>
          </p:cNvPr>
          <p:cNvSpPr>
            <a:spLocks noGrp="1" noRot="1" noChangeAspect="1" noChangeArrowheads="1" noTextEdit="1"/>
          </p:cNvSpPr>
          <p:nvPr>
            <p:ph type="sldImg"/>
          </p:nvPr>
        </p:nvSpPr>
        <p:spPr>
          <a:xfrm>
            <a:off x="1149350" y="712788"/>
            <a:ext cx="4560888" cy="3421062"/>
          </a:xfrm>
          <a:ln/>
        </p:spPr>
      </p:sp>
      <p:sp>
        <p:nvSpPr>
          <p:cNvPr id="113668" name="Rectangle 3">
            <a:extLst>
              <a:ext uri="{FF2B5EF4-FFF2-40B4-BE49-F238E27FC236}">
                <a16:creationId xmlns:a16="http://schemas.microsoft.com/office/drawing/2014/main" id="{1BC07B9E-11A4-4B51-8597-9B856A94AB7F}"/>
              </a:ext>
            </a:extLst>
          </p:cNvPr>
          <p:cNvSpPr>
            <a:spLocks noGrp="1" noChangeArrowheads="1"/>
          </p:cNvSpPr>
          <p:nvPr>
            <p:ph type="body" idx="1"/>
          </p:nvPr>
        </p:nvSpPr>
        <p:spPr>
          <a:xfrm>
            <a:off x="914400" y="4348163"/>
            <a:ext cx="5029200" cy="41354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a:extLst>
              <a:ext uri="{FF2B5EF4-FFF2-40B4-BE49-F238E27FC236}">
                <a16:creationId xmlns:a16="http://schemas.microsoft.com/office/drawing/2014/main" id="{CA295D83-5CE6-436C-B082-7FC1C9D9F54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6994E95B-2368-4B48-8AC7-41EF621EE79A}" type="slidenum">
              <a:rPr lang="en-GB" altLang="en-US" sz="1200"/>
              <a:pPr/>
              <a:t>15</a:t>
            </a:fld>
            <a:endParaRPr lang="en-GB" altLang="en-US" sz="1200"/>
          </a:p>
        </p:txBody>
      </p:sp>
      <p:sp>
        <p:nvSpPr>
          <p:cNvPr id="71683" name="Rectangle 2">
            <a:extLst>
              <a:ext uri="{FF2B5EF4-FFF2-40B4-BE49-F238E27FC236}">
                <a16:creationId xmlns:a16="http://schemas.microsoft.com/office/drawing/2014/main" id="{91EDE7CA-F0DE-4188-8DAA-ACF423E5385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
        <p:nvSpPr>
          <p:cNvPr id="71684" name="Rectangle 3">
            <a:extLst>
              <a:ext uri="{FF2B5EF4-FFF2-40B4-BE49-F238E27FC236}">
                <a16:creationId xmlns:a16="http://schemas.microsoft.com/office/drawing/2014/main" id="{7F60F53C-4BC4-42AE-AE23-93764D7E4990}"/>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E135677E-251F-44A0-BC43-226F011DD78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E694D10F-1A6B-45E5-88A3-606E48464A0A}" type="slidenum">
              <a:rPr lang="en-GB" altLang="en-US" sz="1200"/>
              <a:pPr/>
              <a:t>17</a:t>
            </a:fld>
            <a:endParaRPr lang="en-GB" altLang="en-US" sz="1200"/>
          </a:p>
        </p:txBody>
      </p:sp>
      <p:sp>
        <p:nvSpPr>
          <p:cNvPr id="72707" name="Rectangle 2">
            <a:extLst>
              <a:ext uri="{FF2B5EF4-FFF2-40B4-BE49-F238E27FC236}">
                <a16:creationId xmlns:a16="http://schemas.microsoft.com/office/drawing/2014/main" id="{C1D1C870-8EEF-4B74-9A60-AADAF4B8E98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
        <p:nvSpPr>
          <p:cNvPr id="72708" name="Rectangle 3">
            <a:extLst>
              <a:ext uri="{FF2B5EF4-FFF2-40B4-BE49-F238E27FC236}">
                <a16:creationId xmlns:a16="http://schemas.microsoft.com/office/drawing/2014/main" id="{B891A682-0EA2-495F-B965-3C07273952CB}"/>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a:extLst>
              <a:ext uri="{FF2B5EF4-FFF2-40B4-BE49-F238E27FC236}">
                <a16:creationId xmlns:a16="http://schemas.microsoft.com/office/drawing/2014/main" id="{EC4985DF-1AAE-4D29-B0F8-EEECDA33245F}"/>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AC92C149-0ACC-4AB8-BAFD-EB78DEC02D83}" type="slidenum">
              <a:rPr lang="en-GB" altLang="en-US" sz="1200"/>
              <a:pPr/>
              <a:t>19</a:t>
            </a:fld>
            <a:endParaRPr lang="en-GB" altLang="en-US" sz="1200"/>
          </a:p>
        </p:txBody>
      </p:sp>
      <p:sp>
        <p:nvSpPr>
          <p:cNvPr id="73731" name="Rectangle 2">
            <a:extLst>
              <a:ext uri="{FF2B5EF4-FFF2-40B4-BE49-F238E27FC236}">
                <a16:creationId xmlns:a16="http://schemas.microsoft.com/office/drawing/2014/main" id="{400870D7-6EDE-43FB-9D9C-8AB1360709A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
        <p:nvSpPr>
          <p:cNvPr id="73732" name="Rectangle 3">
            <a:extLst>
              <a:ext uri="{FF2B5EF4-FFF2-40B4-BE49-F238E27FC236}">
                <a16:creationId xmlns:a16="http://schemas.microsoft.com/office/drawing/2014/main" id="{F1BDFB49-210F-4B9A-9C84-E6156EB7B16E}"/>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79505772-98F9-4DA3-90F6-36978B45E94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69F2137B-DF39-4036-B162-F301B6C5BEF6}" type="slidenum">
              <a:rPr lang="en-GB" altLang="en-US" sz="1200"/>
              <a:pPr/>
              <a:t>21</a:t>
            </a:fld>
            <a:endParaRPr lang="en-GB" altLang="en-US" sz="1200"/>
          </a:p>
        </p:txBody>
      </p:sp>
      <p:sp>
        <p:nvSpPr>
          <p:cNvPr id="74755" name="Rectangle 2">
            <a:extLst>
              <a:ext uri="{FF2B5EF4-FFF2-40B4-BE49-F238E27FC236}">
                <a16:creationId xmlns:a16="http://schemas.microsoft.com/office/drawing/2014/main" id="{71D51299-136C-4440-B0A9-C90F187412A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a:p>
        </p:txBody>
      </p:sp>
      <p:sp>
        <p:nvSpPr>
          <p:cNvPr id="74756" name="Rectangle 3">
            <a:extLst>
              <a:ext uri="{FF2B5EF4-FFF2-40B4-BE49-F238E27FC236}">
                <a16:creationId xmlns:a16="http://schemas.microsoft.com/office/drawing/2014/main" id="{043E006E-FBFF-42DE-AC90-4C0302B69D56}"/>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a:extLst>
              <a:ext uri="{FF2B5EF4-FFF2-40B4-BE49-F238E27FC236}">
                <a16:creationId xmlns:a16="http://schemas.microsoft.com/office/drawing/2014/main" id="{0E3274C6-9C45-4B2B-BC93-E29D7483ED5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AB0051D4-80EF-411C-B670-12DB8029DF4B}" type="slidenum">
              <a:rPr lang="en-GB" altLang="en-US" sz="1200"/>
              <a:pPr/>
              <a:t>30</a:t>
            </a:fld>
            <a:endParaRPr lang="en-GB" altLang="en-US" sz="1200"/>
          </a:p>
        </p:txBody>
      </p:sp>
      <p:sp>
        <p:nvSpPr>
          <p:cNvPr id="92163" name="Rectangle 2">
            <a:extLst>
              <a:ext uri="{FF2B5EF4-FFF2-40B4-BE49-F238E27FC236}">
                <a16:creationId xmlns:a16="http://schemas.microsoft.com/office/drawing/2014/main" id="{ACD39675-07F3-482E-AAB8-D122729707BD}"/>
              </a:ext>
            </a:extLst>
          </p:cNvPr>
          <p:cNvSpPr>
            <a:spLocks noGrp="1" noRot="1" noChangeAspect="1" noChangeArrowheads="1" noTextEdit="1"/>
          </p:cNvSpPr>
          <p:nvPr>
            <p:ph type="sldImg"/>
          </p:nvPr>
        </p:nvSpPr>
        <p:spPr>
          <a:ln/>
        </p:spPr>
      </p:sp>
      <p:sp>
        <p:nvSpPr>
          <p:cNvPr id="92164" name="Rectangle 3">
            <a:extLst>
              <a:ext uri="{FF2B5EF4-FFF2-40B4-BE49-F238E27FC236}">
                <a16:creationId xmlns:a16="http://schemas.microsoft.com/office/drawing/2014/main" id="{93767A76-DD6E-4DB8-A43F-E46E6E2ACA2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0271F713-CA3C-4974-810E-DD8AF99FEF4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BE756356-5B17-406B-B5CD-E8674B807C7C}" type="slidenum">
              <a:rPr lang="en-GB" altLang="en-US" sz="1200"/>
              <a:pPr/>
              <a:t>31</a:t>
            </a:fld>
            <a:endParaRPr lang="en-GB" altLang="en-US" sz="1200"/>
          </a:p>
        </p:txBody>
      </p:sp>
      <p:sp>
        <p:nvSpPr>
          <p:cNvPr id="93187" name="Rectangle 2">
            <a:extLst>
              <a:ext uri="{FF2B5EF4-FFF2-40B4-BE49-F238E27FC236}">
                <a16:creationId xmlns:a16="http://schemas.microsoft.com/office/drawing/2014/main" id="{50F33CE2-9C5C-4A38-A00C-2F9A41F531D8}"/>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93188" name="Rectangle 3">
            <a:extLst>
              <a:ext uri="{FF2B5EF4-FFF2-40B4-BE49-F238E27FC236}">
                <a16:creationId xmlns:a16="http://schemas.microsoft.com/office/drawing/2014/main" id="{D87B7873-D690-4453-9CCE-364B603ABC33}"/>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a:extLst>
              <a:ext uri="{FF2B5EF4-FFF2-40B4-BE49-F238E27FC236}">
                <a16:creationId xmlns:a16="http://schemas.microsoft.com/office/drawing/2014/main" id="{2D0C585C-E4AD-457D-A593-1E19C85BEC74}"/>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B36D0060-5763-425F-9C15-493A74191D0B}" type="slidenum">
              <a:rPr lang="en-GB" altLang="en-US" sz="1200"/>
              <a:pPr/>
              <a:t>32</a:t>
            </a:fld>
            <a:endParaRPr lang="en-GB" altLang="en-US" sz="1200"/>
          </a:p>
        </p:txBody>
      </p:sp>
      <p:sp>
        <p:nvSpPr>
          <p:cNvPr id="94211" name="Rectangle 2">
            <a:extLst>
              <a:ext uri="{FF2B5EF4-FFF2-40B4-BE49-F238E27FC236}">
                <a16:creationId xmlns:a16="http://schemas.microsoft.com/office/drawing/2014/main" id="{05CDF4A5-11FD-48F6-A77F-CAEA8EBCC951}"/>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94212" name="Rectangle 3">
            <a:extLst>
              <a:ext uri="{FF2B5EF4-FFF2-40B4-BE49-F238E27FC236}">
                <a16:creationId xmlns:a16="http://schemas.microsoft.com/office/drawing/2014/main" id="{6AD29F01-62CF-40F1-A6D4-C78B78A49C56}"/>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a:extLst>
              <a:ext uri="{FF2B5EF4-FFF2-40B4-BE49-F238E27FC236}">
                <a16:creationId xmlns:a16="http://schemas.microsoft.com/office/drawing/2014/main" id="{224AC9C5-932A-4FA5-9291-C17008EAB9A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fld id="{A58A829D-11BE-476C-9ACC-862FDFDFD43B}" type="slidenum">
              <a:rPr lang="en-GB" altLang="en-US" sz="1200"/>
              <a:pPr/>
              <a:t>33</a:t>
            </a:fld>
            <a:endParaRPr lang="en-GB" altLang="en-US" sz="1200"/>
          </a:p>
        </p:txBody>
      </p:sp>
      <p:sp>
        <p:nvSpPr>
          <p:cNvPr id="95235" name="Rectangle 2">
            <a:extLst>
              <a:ext uri="{FF2B5EF4-FFF2-40B4-BE49-F238E27FC236}">
                <a16:creationId xmlns:a16="http://schemas.microsoft.com/office/drawing/2014/main" id="{B3592775-2F8A-4CAD-8724-3067C07AF1BF}"/>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p>
            <a:endParaRPr lang="en-US" altLang="en-US" noProof="1"/>
          </a:p>
        </p:txBody>
      </p:sp>
      <p:sp>
        <p:nvSpPr>
          <p:cNvPr id="95236" name="Rectangle 3">
            <a:extLst>
              <a:ext uri="{FF2B5EF4-FFF2-40B4-BE49-F238E27FC236}">
                <a16:creationId xmlns:a16="http://schemas.microsoft.com/office/drawing/2014/main" id="{F9FA1300-2573-4AC1-B8A5-67D11D012DDB}"/>
              </a:ext>
            </a:extLst>
          </p:cNvPr>
          <p:cNvSpPr>
            <a:spLocks noGrp="1" noRot="1" noChangeAspect="1" noChangeArrowheads="1" noTextEdit="1"/>
          </p:cNvSpPr>
          <p:nvPr>
            <p:ph type="sldImg"/>
          </p:nvPr>
        </p:nvSpPr>
        <p:spPr>
          <a:ln w="12700" cap="flat">
            <a:solidFill>
              <a:schemeClr val="tx1"/>
            </a:solid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9">
            <a:extLst>
              <a:ext uri="{FF2B5EF4-FFF2-40B4-BE49-F238E27FC236}">
                <a16:creationId xmlns:a16="http://schemas.microsoft.com/office/drawing/2014/main" id="{890B1EC4-5D3B-43C7-B000-15730C0547D8}"/>
              </a:ext>
            </a:extLst>
          </p:cNvPr>
          <p:cNvSpPr>
            <a:spLocks noChangeArrowheads="1"/>
          </p:cNvSpPr>
          <p:nvPr userDrawn="1"/>
        </p:nvSpPr>
        <p:spPr bwMode="auto">
          <a:xfrm>
            <a:off x="0" y="0"/>
            <a:ext cx="9144000" cy="25003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5" name="Rectangle 19">
            <a:extLst>
              <a:ext uri="{FF2B5EF4-FFF2-40B4-BE49-F238E27FC236}">
                <a16:creationId xmlns:a16="http://schemas.microsoft.com/office/drawing/2014/main" id="{87DD3C91-C1DD-4A38-B1A8-FB48BF0098F9}"/>
              </a:ext>
            </a:extLst>
          </p:cNvPr>
          <p:cNvSpPr>
            <a:spLocks noChangeArrowheads="1"/>
          </p:cNvSpPr>
          <p:nvPr userDrawn="1"/>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6" name="Rectangle 20">
            <a:extLst>
              <a:ext uri="{FF2B5EF4-FFF2-40B4-BE49-F238E27FC236}">
                <a16:creationId xmlns:a16="http://schemas.microsoft.com/office/drawing/2014/main" id="{A076572B-1AE6-42B3-909A-E6698D53301F}"/>
              </a:ext>
            </a:extLst>
          </p:cNvPr>
          <p:cNvSpPr>
            <a:spLocks noChangeArrowheads="1"/>
          </p:cNvSpPr>
          <p:nvPr userDrawn="1"/>
        </p:nvSpPr>
        <p:spPr bwMode="white">
          <a:xfrm>
            <a:off x="0" y="0"/>
            <a:ext cx="9144000" cy="744538"/>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7" name="Rectangle 22">
            <a:extLst>
              <a:ext uri="{FF2B5EF4-FFF2-40B4-BE49-F238E27FC236}">
                <a16:creationId xmlns:a16="http://schemas.microsoft.com/office/drawing/2014/main" id="{BD77167C-282B-4060-875B-53B2F5391F2A}"/>
              </a:ext>
            </a:extLst>
          </p:cNvPr>
          <p:cNvSpPr>
            <a:spLocks noChangeArrowheads="1"/>
          </p:cNvSpPr>
          <p:nvPr userDrawn="1"/>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8" name="Rectangle 23">
            <a:extLst>
              <a:ext uri="{FF2B5EF4-FFF2-40B4-BE49-F238E27FC236}">
                <a16:creationId xmlns:a16="http://schemas.microsoft.com/office/drawing/2014/main" id="{BB29EA92-8B7F-451F-8EA4-7CAFA64E3774}"/>
              </a:ext>
            </a:extLst>
          </p:cNvPr>
          <p:cNvSpPr>
            <a:spLocks noChangeArrowheads="1"/>
          </p:cNvSpPr>
          <p:nvPr userDrawn="1"/>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9" name="Rectangle 8">
            <a:extLst>
              <a:ext uri="{FF2B5EF4-FFF2-40B4-BE49-F238E27FC236}">
                <a16:creationId xmlns:a16="http://schemas.microsoft.com/office/drawing/2014/main" id="{15C942E4-9914-498F-B503-4557D9226650}"/>
              </a:ext>
            </a:extLst>
          </p:cNvPr>
          <p:cNvSpPr>
            <a:spLocks noChangeArrowheads="1"/>
          </p:cNvSpPr>
          <p:nvPr userDrawn="1"/>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sz="2400"/>
          </a:p>
        </p:txBody>
      </p:sp>
      <p:sp>
        <p:nvSpPr>
          <p:cNvPr id="10" name="Rectangle 9">
            <a:extLst>
              <a:ext uri="{FF2B5EF4-FFF2-40B4-BE49-F238E27FC236}">
                <a16:creationId xmlns:a16="http://schemas.microsoft.com/office/drawing/2014/main" id="{1F2DC573-AD40-439E-873D-FB31D8561558}"/>
              </a:ext>
            </a:extLst>
          </p:cNvPr>
          <p:cNvSpPr>
            <a:spLocks noChangeArrowheads="1"/>
          </p:cNvSpPr>
          <p:nvPr userDrawn="1"/>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sz="2400" dirty="0"/>
          </a:p>
        </p:txBody>
      </p:sp>
      <p:sp>
        <p:nvSpPr>
          <p:cNvPr id="11" name="Straight Connector 10">
            <a:extLst>
              <a:ext uri="{FF2B5EF4-FFF2-40B4-BE49-F238E27FC236}">
                <a16:creationId xmlns:a16="http://schemas.microsoft.com/office/drawing/2014/main" id="{2914BC9B-A5D0-47A2-BF90-2E1549F0DEE8}"/>
              </a:ext>
            </a:extLst>
          </p:cNvPr>
          <p:cNvSpPr>
            <a:spLocks noChangeShapeType="1"/>
          </p:cNvSpPr>
          <p:nvPr userDrawn="1"/>
        </p:nvSpPr>
        <p:spPr bwMode="auto">
          <a:xfrm>
            <a:off x="152400" y="2379663"/>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sz="2400"/>
          </a:p>
        </p:txBody>
      </p:sp>
      <p:sp>
        <p:nvSpPr>
          <p:cNvPr id="12" name="Oval 11">
            <a:extLst>
              <a:ext uri="{FF2B5EF4-FFF2-40B4-BE49-F238E27FC236}">
                <a16:creationId xmlns:a16="http://schemas.microsoft.com/office/drawing/2014/main" id="{72FC0C39-5227-44C2-B93D-D86D8AC48259}"/>
              </a:ext>
            </a:extLst>
          </p:cNvPr>
          <p:cNvSpPr/>
          <p:nvPr userDrawn="1"/>
        </p:nvSpPr>
        <p:spPr>
          <a:xfrm>
            <a:off x="4267200" y="2058988"/>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2400"/>
          </a:p>
        </p:txBody>
      </p:sp>
      <p:sp>
        <p:nvSpPr>
          <p:cNvPr id="13" name="Oval 12">
            <a:extLst>
              <a:ext uri="{FF2B5EF4-FFF2-40B4-BE49-F238E27FC236}">
                <a16:creationId xmlns:a16="http://schemas.microsoft.com/office/drawing/2014/main" id="{605B0DDC-688D-4719-B032-0D647A1362BC}"/>
              </a:ext>
            </a:extLst>
          </p:cNvPr>
          <p:cNvSpPr/>
          <p:nvPr userDrawn="1"/>
        </p:nvSpPr>
        <p:spPr>
          <a:xfrm>
            <a:off x="4362450" y="2154238"/>
            <a:ext cx="419100" cy="420687"/>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2400"/>
          </a:p>
        </p:txBody>
      </p:sp>
      <p:sp>
        <p:nvSpPr>
          <p:cNvPr id="55299" name="Rectangle 3"/>
          <p:cNvSpPr>
            <a:spLocks noGrp="1" noChangeArrowheads="1"/>
          </p:cNvSpPr>
          <p:nvPr>
            <p:ph type="ctrTitle"/>
          </p:nvPr>
        </p:nvSpPr>
        <p:spPr>
          <a:xfrm>
            <a:off x="0" y="1335088"/>
            <a:ext cx="9144000" cy="796925"/>
          </a:xfrm>
        </p:spPr>
        <p:txBody>
          <a:bodyPr anchor="ctr"/>
          <a:lstStyle>
            <a:lvl1pPr>
              <a:defRPr sz="4200">
                <a:solidFill>
                  <a:srgbClr val="D16349"/>
                </a:solidFill>
              </a:defRPr>
            </a:lvl1pPr>
          </a:lstStyle>
          <a:p>
            <a:pPr lvl="0"/>
            <a:r>
              <a:rPr lang="en-GB" noProof="0"/>
              <a:t>Click to edit Master title style</a:t>
            </a:r>
          </a:p>
        </p:txBody>
      </p:sp>
      <p:sp>
        <p:nvSpPr>
          <p:cNvPr id="55301" name="Rectangle 5"/>
          <p:cNvSpPr>
            <a:spLocks noGrp="1" noChangeArrowheads="1"/>
          </p:cNvSpPr>
          <p:nvPr>
            <p:ph type="subTitle" idx="1"/>
          </p:nvPr>
        </p:nvSpPr>
        <p:spPr>
          <a:xfrm>
            <a:off x="412750" y="2951163"/>
            <a:ext cx="8312150" cy="760412"/>
          </a:xfrm>
        </p:spPr>
        <p:txBody>
          <a:bodyPr/>
          <a:lstStyle>
            <a:lvl1pPr marL="0" indent="0" algn="ctr">
              <a:buFont typeface="Wingdings 2" pitchFamily="18" charset="2"/>
              <a:buNone/>
              <a:defRPr sz="4000">
                <a:solidFill>
                  <a:srgbClr val="003B3A"/>
                </a:solidFill>
              </a:defRPr>
            </a:lvl1pPr>
          </a:lstStyle>
          <a:p>
            <a:pPr lvl="0"/>
            <a:r>
              <a:rPr lang="en-GB" noProof="0"/>
              <a:t>Click to edit Master subtitle style</a:t>
            </a:r>
          </a:p>
        </p:txBody>
      </p:sp>
    </p:spTree>
    <p:extLst>
      <p:ext uri="{BB962C8B-B14F-4D97-AF65-F5344CB8AC3E}">
        <p14:creationId xmlns:p14="http://schemas.microsoft.com/office/powerpoint/2010/main" val="16515818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B43EF009-4FEA-44B4-9CDB-249E1694D924}"/>
              </a:ext>
            </a:extLst>
          </p:cNvPr>
          <p:cNvSpPr>
            <a:spLocks noGrp="1"/>
          </p:cNvSpPr>
          <p:nvPr>
            <p:ph type="sldNum" sz="quarter" idx="10"/>
          </p:nvPr>
        </p:nvSpPr>
        <p:spPr/>
        <p:txBody>
          <a:bodyPr/>
          <a:lstStyle>
            <a:lvl1pPr>
              <a:defRPr/>
            </a:lvl1pPr>
          </a:lstStyle>
          <a:p>
            <a:fld id="{F2BFEBC0-9260-4C55-B7AC-6EAB3C4C3563}" type="slidenum">
              <a:rPr lang="en-GB" altLang="en-US"/>
              <a:pPr/>
              <a:t>‹#›</a:t>
            </a:fld>
            <a:endParaRPr lang="en-GB" altLang="en-US"/>
          </a:p>
        </p:txBody>
      </p:sp>
    </p:spTree>
    <p:extLst>
      <p:ext uri="{BB962C8B-B14F-4D97-AF65-F5344CB8AC3E}">
        <p14:creationId xmlns:p14="http://schemas.microsoft.com/office/powerpoint/2010/main" val="1388359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2425" y="228600"/>
            <a:ext cx="2133600" cy="61849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1625" y="228600"/>
            <a:ext cx="6248400" cy="61849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1526482B-C6BE-4F52-86E8-0ABFEC44553C}"/>
              </a:ext>
            </a:extLst>
          </p:cNvPr>
          <p:cNvSpPr>
            <a:spLocks noGrp="1"/>
          </p:cNvSpPr>
          <p:nvPr>
            <p:ph type="sldNum" sz="quarter" idx="10"/>
          </p:nvPr>
        </p:nvSpPr>
        <p:spPr/>
        <p:txBody>
          <a:bodyPr/>
          <a:lstStyle>
            <a:lvl1pPr>
              <a:defRPr/>
            </a:lvl1pPr>
          </a:lstStyle>
          <a:p>
            <a:fld id="{BCF9C59A-3E5B-4B7F-A460-C175D850AC1F}" type="slidenum">
              <a:rPr lang="en-GB" altLang="en-US"/>
              <a:pPr/>
              <a:t>‹#›</a:t>
            </a:fld>
            <a:endParaRPr lang="en-GB" altLang="en-US"/>
          </a:p>
        </p:txBody>
      </p:sp>
    </p:spTree>
    <p:extLst>
      <p:ext uri="{BB962C8B-B14F-4D97-AF65-F5344CB8AC3E}">
        <p14:creationId xmlns:p14="http://schemas.microsoft.com/office/powerpoint/2010/main" val="2214052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 name="Group 6">
            <a:extLst>
              <a:ext uri="{FF2B5EF4-FFF2-40B4-BE49-F238E27FC236}">
                <a16:creationId xmlns:a16="http://schemas.microsoft.com/office/drawing/2014/main" id="{5B397824-6159-488F-81AD-B0AAEC7956D9}"/>
              </a:ext>
            </a:extLst>
          </p:cNvPr>
          <p:cNvGrpSpPr>
            <a:grpSpLocks/>
          </p:cNvGrpSpPr>
          <p:nvPr userDrawn="1"/>
        </p:nvGrpSpPr>
        <p:grpSpPr bwMode="auto">
          <a:xfrm>
            <a:off x="0" y="0"/>
            <a:ext cx="9144000" cy="854075"/>
            <a:chOff x="0" y="1"/>
            <a:chExt cx="9144000" cy="854748"/>
          </a:xfrm>
        </p:grpSpPr>
        <p:sp>
          <p:nvSpPr>
            <p:cNvPr id="5" name="Rectangle 4">
              <a:extLst>
                <a:ext uri="{FF2B5EF4-FFF2-40B4-BE49-F238E27FC236}">
                  <a16:creationId xmlns:a16="http://schemas.microsoft.com/office/drawing/2014/main" id="{09CA5460-0BEA-4DFF-9769-A17204A3F2B9}"/>
                </a:ext>
              </a:extLst>
            </p:cNvPr>
            <p:cNvSpPr/>
            <p:nvPr/>
          </p:nvSpPr>
          <p:spPr>
            <a:xfrm>
              <a:off x="0" y="1"/>
              <a:ext cx="9144000" cy="854748"/>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 name="TextBox 5">
              <a:extLst>
                <a:ext uri="{FF2B5EF4-FFF2-40B4-BE49-F238E27FC236}">
                  <a16:creationId xmlns:a16="http://schemas.microsoft.com/office/drawing/2014/main" id="{CFB11CC6-82FB-4DE8-870A-A9F0667FC6D1}"/>
                </a:ext>
              </a:extLst>
            </p:cNvPr>
            <p:cNvSpPr txBox="1">
              <a:spLocks noChangeArrowheads="1"/>
            </p:cNvSpPr>
            <p:nvPr/>
          </p:nvSpPr>
          <p:spPr bwMode="auto">
            <a:xfrm>
              <a:off x="5487988" y="241491"/>
              <a:ext cx="3444875" cy="522700"/>
            </a:xfrm>
            <a:prstGeom prst="rect">
              <a:avLst/>
            </a:prstGeom>
            <a:noFill/>
            <a:ln>
              <a:noFill/>
            </a:ln>
          </p:spPr>
          <p:txBody>
            <a:bodyPr>
              <a:spAutoFit/>
            </a:bodyPr>
            <a:lstStyle>
              <a:lvl1pPr algn="ctr">
                <a:defRPr sz="2800">
                  <a:solidFill>
                    <a:schemeClr val="tx1"/>
                  </a:solidFill>
                  <a:latin typeface="Times New Roman" panose="02020603050405020304" pitchFamily="18" charset="0"/>
                </a:defRPr>
              </a:lvl1pPr>
              <a:lvl2pPr marL="742950" indent="-285750" algn="ctr">
                <a:defRPr sz="2800">
                  <a:solidFill>
                    <a:schemeClr val="tx1"/>
                  </a:solidFill>
                  <a:latin typeface="Times New Roman" panose="02020603050405020304" pitchFamily="18" charset="0"/>
                </a:defRPr>
              </a:lvl2pPr>
              <a:lvl3pPr marL="1143000" indent="-228600" algn="ctr">
                <a:defRPr sz="2800">
                  <a:solidFill>
                    <a:schemeClr val="tx1"/>
                  </a:solidFill>
                  <a:latin typeface="Times New Roman" panose="02020603050405020304" pitchFamily="18" charset="0"/>
                </a:defRPr>
              </a:lvl3pPr>
              <a:lvl4pPr marL="1600200" indent="-228600" algn="ctr">
                <a:defRPr sz="2800">
                  <a:solidFill>
                    <a:schemeClr val="tx1"/>
                  </a:solidFill>
                  <a:latin typeface="Times New Roman" panose="02020603050405020304" pitchFamily="18" charset="0"/>
                </a:defRPr>
              </a:lvl4pPr>
              <a:lvl5pPr marL="2057400" indent="-228600" algn="ctr">
                <a:defRPr sz="28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defRPr>
              </a:lvl9pPr>
            </a:lstStyle>
            <a:p>
              <a:pPr>
                <a:defRPr/>
              </a:pPr>
              <a:r>
                <a:rPr lang="en-US" altLang="en-US" sz="1400">
                  <a:solidFill>
                    <a:schemeClr val="bg1"/>
                  </a:solidFill>
                  <a:latin typeface="Helvetica" panose="020B0604020202020204" pitchFamily="34" charset="0"/>
                  <a:cs typeface="Helvetica" panose="020B0604020202020204" pitchFamily="34" charset="0"/>
                </a:rPr>
                <a:t>Kwame Nkrumah University of </a:t>
              </a:r>
            </a:p>
            <a:p>
              <a:pPr>
                <a:defRPr/>
              </a:pPr>
              <a:r>
                <a:rPr lang="en-US" altLang="en-US" sz="1400">
                  <a:solidFill>
                    <a:schemeClr val="bg1"/>
                  </a:solidFill>
                  <a:latin typeface="Helvetica" panose="020B0604020202020204" pitchFamily="34" charset="0"/>
                  <a:cs typeface="Helvetica" panose="020B0604020202020204" pitchFamily="34" charset="0"/>
                </a:rPr>
                <a:t>Science &amp; Technology, Kumasi, Ghana</a:t>
              </a:r>
            </a:p>
          </p:txBody>
        </p:sp>
        <p:pic>
          <p:nvPicPr>
            <p:cNvPr id="7" name="Picture 9" descr="KNUST_logo Vector.png">
              <a:extLst>
                <a:ext uri="{FF2B5EF4-FFF2-40B4-BE49-F238E27FC236}">
                  <a16:creationId xmlns:a16="http://schemas.microsoft.com/office/drawing/2014/main" id="{0C4C0C89-C380-4CB9-BCB8-EEC55C7784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5789" y="157852"/>
              <a:ext cx="491867" cy="625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8" name="Date Placeholder 3">
            <a:extLst>
              <a:ext uri="{FF2B5EF4-FFF2-40B4-BE49-F238E27FC236}">
                <a16:creationId xmlns:a16="http://schemas.microsoft.com/office/drawing/2014/main" id="{90C4B9F6-D333-455C-810B-53A20AE6A3D1}"/>
              </a:ext>
            </a:extLst>
          </p:cNvPr>
          <p:cNvSpPr>
            <a:spLocks noGrp="1"/>
          </p:cNvSpPr>
          <p:nvPr>
            <p:ph type="dt" sz="half" idx="10"/>
          </p:nvPr>
        </p:nvSpPr>
        <p:spPr/>
        <p:txBody>
          <a:bodyPr/>
          <a:lstStyle>
            <a:lvl1pPr>
              <a:defRPr/>
            </a:lvl1pPr>
          </a:lstStyle>
          <a:p>
            <a:pPr>
              <a:defRPr/>
            </a:pPr>
            <a:fld id="{89224247-B741-4BBF-8702-5538BB69E3DE}" type="datetimeFigureOut">
              <a:rPr lang="en-US"/>
              <a:pPr>
                <a:defRPr/>
              </a:pPr>
              <a:t>2/17/2021</a:t>
            </a:fld>
            <a:endParaRPr lang="en-US"/>
          </a:p>
        </p:txBody>
      </p:sp>
      <p:sp>
        <p:nvSpPr>
          <p:cNvPr id="9" name="Footer Placeholder 4">
            <a:extLst>
              <a:ext uri="{FF2B5EF4-FFF2-40B4-BE49-F238E27FC236}">
                <a16:creationId xmlns:a16="http://schemas.microsoft.com/office/drawing/2014/main" id="{41838F96-5227-4F36-B7B6-09BBB4FB61A3}"/>
              </a:ext>
            </a:extLst>
          </p:cNvPr>
          <p:cNvSpPr>
            <a:spLocks noGrp="1"/>
          </p:cNvSpPr>
          <p:nvPr>
            <p:ph type="ftr" sz="quarter" idx="11"/>
          </p:nvPr>
        </p:nvSpPr>
        <p:spPr/>
        <p:txBody>
          <a:bodyPr/>
          <a:lstStyle>
            <a:lvl1pPr>
              <a:defRPr/>
            </a:lvl1pPr>
          </a:lstStyle>
          <a:p>
            <a:pPr>
              <a:defRPr/>
            </a:pPr>
            <a:endParaRPr lang="en-US"/>
          </a:p>
        </p:txBody>
      </p:sp>
      <p:sp>
        <p:nvSpPr>
          <p:cNvPr id="10" name="Slide Number Placeholder 5">
            <a:extLst>
              <a:ext uri="{FF2B5EF4-FFF2-40B4-BE49-F238E27FC236}">
                <a16:creationId xmlns:a16="http://schemas.microsoft.com/office/drawing/2014/main" id="{408D172C-E950-4716-BC6A-DB07F03CE53C}"/>
              </a:ext>
            </a:extLst>
          </p:cNvPr>
          <p:cNvSpPr>
            <a:spLocks noGrp="1"/>
          </p:cNvSpPr>
          <p:nvPr>
            <p:ph type="sldNum" sz="quarter" idx="12"/>
          </p:nvPr>
        </p:nvSpPr>
        <p:spPr/>
        <p:txBody>
          <a:bodyPr/>
          <a:lstStyle>
            <a:lvl1pPr>
              <a:defRPr/>
            </a:lvl1pPr>
          </a:lstStyle>
          <a:p>
            <a:pPr>
              <a:defRPr/>
            </a:pPr>
            <a:fld id="{C74D0F86-0E61-485F-837C-4711120E6F7B}" type="slidenum">
              <a:rPr lang="en-US"/>
              <a:pPr>
                <a:defRPr/>
              </a:pPr>
              <a:t>‹#›</a:t>
            </a:fld>
            <a:endParaRPr lang="en-US"/>
          </a:p>
        </p:txBody>
      </p:sp>
    </p:spTree>
    <p:extLst>
      <p:ext uri="{BB962C8B-B14F-4D97-AF65-F5344CB8AC3E}">
        <p14:creationId xmlns:p14="http://schemas.microsoft.com/office/powerpoint/2010/main" val="3323349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F8C775-00F4-4C69-B6E8-625D4962A754}"/>
              </a:ext>
            </a:extLst>
          </p:cNvPr>
          <p:cNvSpPr>
            <a:spLocks noGrp="1"/>
          </p:cNvSpPr>
          <p:nvPr>
            <p:ph type="dt" sz="half" idx="10"/>
          </p:nvPr>
        </p:nvSpPr>
        <p:spPr/>
        <p:txBody>
          <a:bodyPr/>
          <a:lstStyle>
            <a:lvl1pPr>
              <a:defRPr/>
            </a:lvl1pPr>
          </a:lstStyle>
          <a:p>
            <a:pPr>
              <a:defRPr/>
            </a:pPr>
            <a:fld id="{D6292B72-5947-4422-8E2B-954E48CC68E9}" type="datetimeFigureOut">
              <a:rPr lang="en-US"/>
              <a:pPr>
                <a:defRPr/>
              </a:pPr>
              <a:t>2/17/2021</a:t>
            </a:fld>
            <a:endParaRPr lang="en-US"/>
          </a:p>
        </p:txBody>
      </p:sp>
      <p:sp>
        <p:nvSpPr>
          <p:cNvPr id="5" name="Footer Placeholder 4">
            <a:extLst>
              <a:ext uri="{FF2B5EF4-FFF2-40B4-BE49-F238E27FC236}">
                <a16:creationId xmlns:a16="http://schemas.microsoft.com/office/drawing/2014/main" id="{CBB7209C-B6E2-479B-8AD3-4B9D8266F0A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F1628BD-89AA-4BDE-B472-EBBA8A454C9E}"/>
              </a:ext>
            </a:extLst>
          </p:cNvPr>
          <p:cNvSpPr>
            <a:spLocks noGrp="1"/>
          </p:cNvSpPr>
          <p:nvPr>
            <p:ph type="sldNum" sz="quarter" idx="12"/>
          </p:nvPr>
        </p:nvSpPr>
        <p:spPr/>
        <p:txBody>
          <a:bodyPr/>
          <a:lstStyle>
            <a:lvl1pPr>
              <a:defRPr/>
            </a:lvl1pPr>
          </a:lstStyle>
          <a:p>
            <a:pPr>
              <a:defRPr/>
            </a:pPr>
            <a:fld id="{7155E2C8-FD04-4FF8-B7F4-84BBC0FAF7C4}" type="slidenum">
              <a:rPr lang="en-US"/>
              <a:pPr>
                <a:defRPr/>
              </a:pPr>
              <a:t>‹#›</a:t>
            </a:fld>
            <a:endParaRPr lang="en-US"/>
          </a:p>
        </p:txBody>
      </p:sp>
    </p:spTree>
    <p:extLst>
      <p:ext uri="{BB962C8B-B14F-4D97-AF65-F5344CB8AC3E}">
        <p14:creationId xmlns:p14="http://schemas.microsoft.com/office/powerpoint/2010/main" val="158239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95D692B-8BC3-4822-8A91-A487E308CD74}"/>
              </a:ext>
            </a:extLst>
          </p:cNvPr>
          <p:cNvSpPr>
            <a:spLocks noGrp="1"/>
          </p:cNvSpPr>
          <p:nvPr>
            <p:ph type="dt" sz="half" idx="10"/>
          </p:nvPr>
        </p:nvSpPr>
        <p:spPr/>
        <p:txBody>
          <a:bodyPr/>
          <a:lstStyle>
            <a:lvl1pPr>
              <a:defRPr/>
            </a:lvl1pPr>
          </a:lstStyle>
          <a:p>
            <a:pPr>
              <a:defRPr/>
            </a:pPr>
            <a:fld id="{7401AF4D-9A73-496E-9773-06732795E175}" type="datetimeFigureOut">
              <a:rPr lang="en-US"/>
              <a:pPr>
                <a:defRPr/>
              </a:pPr>
              <a:t>2/17/2021</a:t>
            </a:fld>
            <a:endParaRPr lang="en-US"/>
          </a:p>
        </p:txBody>
      </p:sp>
      <p:sp>
        <p:nvSpPr>
          <p:cNvPr id="5" name="Footer Placeholder 4">
            <a:extLst>
              <a:ext uri="{FF2B5EF4-FFF2-40B4-BE49-F238E27FC236}">
                <a16:creationId xmlns:a16="http://schemas.microsoft.com/office/drawing/2014/main" id="{9EDAE657-0514-4BBF-BA6E-71E061DC9FD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B817541-E24B-40FA-AAC5-385F8B5A555D}"/>
              </a:ext>
            </a:extLst>
          </p:cNvPr>
          <p:cNvSpPr>
            <a:spLocks noGrp="1"/>
          </p:cNvSpPr>
          <p:nvPr>
            <p:ph type="sldNum" sz="quarter" idx="12"/>
          </p:nvPr>
        </p:nvSpPr>
        <p:spPr/>
        <p:txBody>
          <a:bodyPr/>
          <a:lstStyle>
            <a:lvl1pPr>
              <a:defRPr/>
            </a:lvl1pPr>
          </a:lstStyle>
          <a:p>
            <a:pPr>
              <a:defRPr/>
            </a:pPr>
            <a:fld id="{06B855B2-4FCB-4439-B378-76BD1CDC8BDD}" type="slidenum">
              <a:rPr lang="en-US"/>
              <a:pPr>
                <a:defRPr/>
              </a:pPr>
              <a:t>‹#›</a:t>
            </a:fld>
            <a:endParaRPr lang="en-US"/>
          </a:p>
        </p:txBody>
      </p:sp>
    </p:spTree>
    <p:extLst>
      <p:ext uri="{BB962C8B-B14F-4D97-AF65-F5344CB8AC3E}">
        <p14:creationId xmlns:p14="http://schemas.microsoft.com/office/powerpoint/2010/main" val="15492844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49706E47-6F44-453A-81D0-A19C7979E436}"/>
              </a:ext>
            </a:extLst>
          </p:cNvPr>
          <p:cNvSpPr>
            <a:spLocks noGrp="1"/>
          </p:cNvSpPr>
          <p:nvPr>
            <p:ph type="dt" sz="half" idx="10"/>
          </p:nvPr>
        </p:nvSpPr>
        <p:spPr/>
        <p:txBody>
          <a:bodyPr/>
          <a:lstStyle>
            <a:lvl1pPr>
              <a:defRPr/>
            </a:lvl1pPr>
          </a:lstStyle>
          <a:p>
            <a:pPr>
              <a:defRPr/>
            </a:pPr>
            <a:fld id="{0EB2C500-7855-42E6-ACB8-D778A2876E80}" type="datetimeFigureOut">
              <a:rPr lang="en-US"/>
              <a:pPr>
                <a:defRPr/>
              </a:pPr>
              <a:t>2/17/2021</a:t>
            </a:fld>
            <a:endParaRPr lang="en-US"/>
          </a:p>
        </p:txBody>
      </p:sp>
      <p:sp>
        <p:nvSpPr>
          <p:cNvPr id="6" name="Footer Placeholder 4">
            <a:extLst>
              <a:ext uri="{FF2B5EF4-FFF2-40B4-BE49-F238E27FC236}">
                <a16:creationId xmlns:a16="http://schemas.microsoft.com/office/drawing/2014/main" id="{94B9C11D-884F-4F05-B0B5-B008F135B8DD}"/>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7112E2C1-862A-4B21-B620-63AAE62C077C}"/>
              </a:ext>
            </a:extLst>
          </p:cNvPr>
          <p:cNvSpPr>
            <a:spLocks noGrp="1"/>
          </p:cNvSpPr>
          <p:nvPr>
            <p:ph type="sldNum" sz="quarter" idx="12"/>
          </p:nvPr>
        </p:nvSpPr>
        <p:spPr/>
        <p:txBody>
          <a:bodyPr/>
          <a:lstStyle>
            <a:lvl1pPr>
              <a:defRPr/>
            </a:lvl1pPr>
          </a:lstStyle>
          <a:p>
            <a:pPr>
              <a:defRPr/>
            </a:pPr>
            <a:fld id="{4AF9B02F-5FBF-48AB-A01E-0217559B1F35}" type="slidenum">
              <a:rPr lang="en-US"/>
              <a:pPr>
                <a:defRPr/>
              </a:pPr>
              <a:t>‹#›</a:t>
            </a:fld>
            <a:endParaRPr lang="en-US"/>
          </a:p>
        </p:txBody>
      </p:sp>
    </p:spTree>
    <p:extLst>
      <p:ext uri="{BB962C8B-B14F-4D97-AF65-F5344CB8AC3E}">
        <p14:creationId xmlns:p14="http://schemas.microsoft.com/office/powerpoint/2010/main" val="19611817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28AC9B9-42BE-4F51-9EE3-FC6BADE1873E}"/>
              </a:ext>
            </a:extLst>
          </p:cNvPr>
          <p:cNvSpPr>
            <a:spLocks noGrp="1"/>
          </p:cNvSpPr>
          <p:nvPr>
            <p:ph type="dt" sz="half" idx="10"/>
          </p:nvPr>
        </p:nvSpPr>
        <p:spPr/>
        <p:txBody>
          <a:bodyPr/>
          <a:lstStyle>
            <a:lvl1pPr>
              <a:defRPr/>
            </a:lvl1pPr>
          </a:lstStyle>
          <a:p>
            <a:pPr>
              <a:defRPr/>
            </a:pPr>
            <a:fld id="{9226A2EE-B0CE-480A-8E6D-DB014BA9E869}" type="datetimeFigureOut">
              <a:rPr lang="en-US"/>
              <a:pPr>
                <a:defRPr/>
              </a:pPr>
              <a:t>2/17/2021</a:t>
            </a:fld>
            <a:endParaRPr lang="en-US"/>
          </a:p>
        </p:txBody>
      </p:sp>
      <p:sp>
        <p:nvSpPr>
          <p:cNvPr id="8" name="Footer Placeholder 4">
            <a:extLst>
              <a:ext uri="{FF2B5EF4-FFF2-40B4-BE49-F238E27FC236}">
                <a16:creationId xmlns:a16="http://schemas.microsoft.com/office/drawing/2014/main" id="{7BE21FC8-34EC-46BB-853F-6477F9542786}"/>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BFBD618C-66F2-4131-B7EA-9BFECAEFEDF5}"/>
              </a:ext>
            </a:extLst>
          </p:cNvPr>
          <p:cNvSpPr>
            <a:spLocks noGrp="1"/>
          </p:cNvSpPr>
          <p:nvPr>
            <p:ph type="sldNum" sz="quarter" idx="12"/>
          </p:nvPr>
        </p:nvSpPr>
        <p:spPr/>
        <p:txBody>
          <a:bodyPr/>
          <a:lstStyle>
            <a:lvl1pPr>
              <a:defRPr/>
            </a:lvl1pPr>
          </a:lstStyle>
          <a:p>
            <a:pPr>
              <a:defRPr/>
            </a:pPr>
            <a:fld id="{E7E1E469-672A-476C-8929-5C16CDD6D41D}" type="slidenum">
              <a:rPr lang="en-US"/>
              <a:pPr>
                <a:defRPr/>
              </a:pPr>
              <a:t>‹#›</a:t>
            </a:fld>
            <a:endParaRPr lang="en-US"/>
          </a:p>
        </p:txBody>
      </p:sp>
    </p:spTree>
    <p:extLst>
      <p:ext uri="{BB962C8B-B14F-4D97-AF65-F5344CB8AC3E}">
        <p14:creationId xmlns:p14="http://schemas.microsoft.com/office/powerpoint/2010/main" val="35469997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5366E966-802B-4BD1-A23A-26DC9D42406C}"/>
              </a:ext>
            </a:extLst>
          </p:cNvPr>
          <p:cNvSpPr>
            <a:spLocks noGrp="1"/>
          </p:cNvSpPr>
          <p:nvPr>
            <p:ph type="dt" sz="half" idx="10"/>
          </p:nvPr>
        </p:nvSpPr>
        <p:spPr/>
        <p:txBody>
          <a:bodyPr/>
          <a:lstStyle>
            <a:lvl1pPr>
              <a:defRPr/>
            </a:lvl1pPr>
          </a:lstStyle>
          <a:p>
            <a:pPr>
              <a:defRPr/>
            </a:pPr>
            <a:fld id="{0920B493-B3ED-49D6-AC1D-44FD23F3914F}" type="datetimeFigureOut">
              <a:rPr lang="en-US"/>
              <a:pPr>
                <a:defRPr/>
              </a:pPr>
              <a:t>2/17/2021</a:t>
            </a:fld>
            <a:endParaRPr lang="en-US"/>
          </a:p>
        </p:txBody>
      </p:sp>
      <p:sp>
        <p:nvSpPr>
          <p:cNvPr id="4" name="Footer Placeholder 4">
            <a:extLst>
              <a:ext uri="{FF2B5EF4-FFF2-40B4-BE49-F238E27FC236}">
                <a16:creationId xmlns:a16="http://schemas.microsoft.com/office/drawing/2014/main" id="{04338D15-319B-4651-BC4B-717E0352F9B0}"/>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6AC259C2-AAFC-4992-9701-A5713BC1ACFB}"/>
              </a:ext>
            </a:extLst>
          </p:cNvPr>
          <p:cNvSpPr>
            <a:spLocks noGrp="1"/>
          </p:cNvSpPr>
          <p:nvPr>
            <p:ph type="sldNum" sz="quarter" idx="12"/>
          </p:nvPr>
        </p:nvSpPr>
        <p:spPr/>
        <p:txBody>
          <a:bodyPr/>
          <a:lstStyle>
            <a:lvl1pPr>
              <a:defRPr/>
            </a:lvl1pPr>
          </a:lstStyle>
          <a:p>
            <a:pPr>
              <a:defRPr/>
            </a:pPr>
            <a:fld id="{CEE6152A-977A-4385-AD50-F7605327A6B0}" type="slidenum">
              <a:rPr lang="en-US"/>
              <a:pPr>
                <a:defRPr/>
              </a:pPr>
              <a:t>‹#›</a:t>
            </a:fld>
            <a:endParaRPr lang="en-US"/>
          </a:p>
        </p:txBody>
      </p:sp>
    </p:spTree>
    <p:extLst>
      <p:ext uri="{BB962C8B-B14F-4D97-AF65-F5344CB8AC3E}">
        <p14:creationId xmlns:p14="http://schemas.microsoft.com/office/powerpoint/2010/main" val="87486981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EA24FD4D-65CD-4AFA-ACE5-02DEEA72B826}"/>
              </a:ext>
            </a:extLst>
          </p:cNvPr>
          <p:cNvSpPr>
            <a:spLocks noGrp="1"/>
          </p:cNvSpPr>
          <p:nvPr>
            <p:ph type="dt" sz="half" idx="10"/>
          </p:nvPr>
        </p:nvSpPr>
        <p:spPr/>
        <p:txBody>
          <a:bodyPr/>
          <a:lstStyle>
            <a:lvl1pPr>
              <a:defRPr/>
            </a:lvl1pPr>
          </a:lstStyle>
          <a:p>
            <a:pPr>
              <a:defRPr/>
            </a:pPr>
            <a:fld id="{8A6F4F42-7DB4-4DC7-9313-C9910FE3B10E}" type="datetimeFigureOut">
              <a:rPr lang="en-US"/>
              <a:pPr>
                <a:defRPr/>
              </a:pPr>
              <a:t>2/17/2021</a:t>
            </a:fld>
            <a:endParaRPr lang="en-US"/>
          </a:p>
        </p:txBody>
      </p:sp>
      <p:sp>
        <p:nvSpPr>
          <p:cNvPr id="3" name="Footer Placeholder 4">
            <a:extLst>
              <a:ext uri="{FF2B5EF4-FFF2-40B4-BE49-F238E27FC236}">
                <a16:creationId xmlns:a16="http://schemas.microsoft.com/office/drawing/2014/main" id="{650CADC8-1693-4F40-B161-443FCF8151A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E6E08C68-C630-4B1E-9209-BB64B9487AA4}"/>
              </a:ext>
            </a:extLst>
          </p:cNvPr>
          <p:cNvSpPr>
            <a:spLocks noGrp="1"/>
          </p:cNvSpPr>
          <p:nvPr>
            <p:ph type="sldNum" sz="quarter" idx="12"/>
          </p:nvPr>
        </p:nvSpPr>
        <p:spPr/>
        <p:txBody>
          <a:bodyPr/>
          <a:lstStyle>
            <a:lvl1pPr>
              <a:defRPr/>
            </a:lvl1pPr>
          </a:lstStyle>
          <a:p>
            <a:pPr>
              <a:defRPr/>
            </a:pPr>
            <a:fld id="{0CF4C295-6707-4053-82D1-747532521056}" type="slidenum">
              <a:rPr lang="en-US"/>
              <a:pPr>
                <a:defRPr/>
              </a:pPr>
              <a:t>‹#›</a:t>
            </a:fld>
            <a:endParaRPr lang="en-US"/>
          </a:p>
        </p:txBody>
      </p:sp>
    </p:spTree>
    <p:extLst>
      <p:ext uri="{BB962C8B-B14F-4D97-AF65-F5344CB8AC3E}">
        <p14:creationId xmlns:p14="http://schemas.microsoft.com/office/powerpoint/2010/main" val="27396105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FF1DC004-0CD9-41CE-A6D1-6B53CD99154D}"/>
              </a:ext>
            </a:extLst>
          </p:cNvPr>
          <p:cNvSpPr>
            <a:spLocks noGrp="1"/>
          </p:cNvSpPr>
          <p:nvPr>
            <p:ph type="dt" sz="half" idx="10"/>
          </p:nvPr>
        </p:nvSpPr>
        <p:spPr/>
        <p:txBody>
          <a:bodyPr/>
          <a:lstStyle>
            <a:lvl1pPr>
              <a:defRPr/>
            </a:lvl1pPr>
          </a:lstStyle>
          <a:p>
            <a:pPr>
              <a:defRPr/>
            </a:pPr>
            <a:fld id="{D1917E75-2646-43EB-8DB6-19FF43D27978}" type="datetimeFigureOut">
              <a:rPr lang="en-US"/>
              <a:pPr>
                <a:defRPr/>
              </a:pPr>
              <a:t>2/17/2021</a:t>
            </a:fld>
            <a:endParaRPr lang="en-US"/>
          </a:p>
        </p:txBody>
      </p:sp>
      <p:sp>
        <p:nvSpPr>
          <p:cNvPr id="6" name="Footer Placeholder 4">
            <a:extLst>
              <a:ext uri="{FF2B5EF4-FFF2-40B4-BE49-F238E27FC236}">
                <a16:creationId xmlns:a16="http://schemas.microsoft.com/office/drawing/2014/main" id="{FB5183A9-9045-4967-BA67-B6B304FFCBC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F35A9C79-F510-4B86-ABFD-19137F6A8C0E}"/>
              </a:ext>
            </a:extLst>
          </p:cNvPr>
          <p:cNvSpPr>
            <a:spLocks noGrp="1"/>
          </p:cNvSpPr>
          <p:nvPr>
            <p:ph type="sldNum" sz="quarter" idx="12"/>
          </p:nvPr>
        </p:nvSpPr>
        <p:spPr/>
        <p:txBody>
          <a:bodyPr/>
          <a:lstStyle>
            <a:lvl1pPr>
              <a:defRPr/>
            </a:lvl1pPr>
          </a:lstStyle>
          <a:p>
            <a:pPr>
              <a:defRPr/>
            </a:pPr>
            <a:fld id="{A32EB2DD-81A3-4227-991D-1D2034D6B22C}" type="slidenum">
              <a:rPr lang="en-US"/>
              <a:pPr>
                <a:defRPr/>
              </a:pPr>
              <a:t>‹#›</a:t>
            </a:fld>
            <a:endParaRPr lang="en-US"/>
          </a:p>
        </p:txBody>
      </p:sp>
    </p:spTree>
    <p:extLst>
      <p:ext uri="{BB962C8B-B14F-4D97-AF65-F5344CB8AC3E}">
        <p14:creationId xmlns:p14="http://schemas.microsoft.com/office/powerpoint/2010/main" val="9635755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a:extLst>
              <a:ext uri="{FF2B5EF4-FFF2-40B4-BE49-F238E27FC236}">
                <a16:creationId xmlns:a16="http://schemas.microsoft.com/office/drawing/2014/main" id="{A1C95C31-7050-4AB3-A21C-152C0538A908}"/>
              </a:ext>
            </a:extLst>
          </p:cNvPr>
          <p:cNvSpPr>
            <a:spLocks noGrp="1"/>
          </p:cNvSpPr>
          <p:nvPr>
            <p:ph type="sldNum" sz="quarter" idx="10"/>
          </p:nvPr>
        </p:nvSpPr>
        <p:spPr/>
        <p:txBody>
          <a:bodyPr/>
          <a:lstStyle>
            <a:lvl1pPr>
              <a:defRPr/>
            </a:lvl1pPr>
          </a:lstStyle>
          <a:p>
            <a:fld id="{2E6222AF-6693-4297-87B4-B4326EC3CFBC}" type="slidenum">
              <a:rPr lang="en-GB" altLang="en-US"/>
              <a:pPr/>
              <a:t>‹#›</a:t>
            </a:fld>
            <a:endParaRPr lang="en-GB" altLang="en-US"/>
          </a:p>
        </p:txBody>
      </p:sp>
    </p:spTree>
    <p:extLst>
      <p:ext uri="{BB962C8B-B14F-4D97-AF65-F5344CB8AC3E}">
        <p14:creationId xmlns:p14="http://schemas.microsoft.com/office/powerpoint/2010/main" val="31910269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rtlCol="0">
            <a:normAutofit/>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3">
            <a:extLst>
              <a:ext uri="{FF2B5EF4-FFF2-40B4-BE49-F238E27FC236}">
                <a16:creationId xmlns:a16="http://schemas.microsoft.com/office/drawing/2014/main" id="{4F35DD5A-8E48-41E8-8EC0-C719290757A8}"/>
              </a:ext>
            </a:extLst>
          </p:cNvPr>
          <p:cNvSpPr>
            <a:spLocks noGrp="1"/>
          </p:cNvSpPr>
          <p:nvPr>
            <p:ph type="dt" sz="half" idx="10"/>
          </p:nvPr>
        </p:nvSpPr>
        <p:spPr/>
        <p:txBody>
          <a:bodyPr/>
          <a:lstStyle>
            <a:lvl1pPr>
              <a:defRPr/>
            </a:lvl1pPr>
          </a:lstStyle>
          <a:p>
            <a:pPr>
              <a:defRPr/>
            </a:pPr>
            <a:fld id="{A6122078-1C5F-47BE-9129-4AA1087E855A}" type="datetimeFigureOut">
              <a:rPr lang="en-US"/>
              <a:pPr>
                <a:defRPr/>
              </a:pPr>
              <a:t>2/17/2021</a:t>
            </a:fld>
            <a:endParaRPr lang="en-US"/>
          </a:p>
        </p:txBody>
      </p:sp>
      <p:sp>
        <p:nvSpPr>
          <p:cNvPr id="6" name="Footer Placeholder 4">
            <a:extLst>
              <a:ext uri="{FF2B5EF4-FFF2-40B4-BE49-F238E27FC236}">
                <a16:creationId xmlns:a16="http://schemas.microsoft.com/office/drawing/2014/main" id="{7D2B581E-D926-4EF3-88FA-FBF92615E82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EFC92CA-C17C-4A4A-8A90-29F8069E7631}"/>
              </a:ext>
            </a:extLst>
          </p:cNvPr>
          <p:cNvSpPr>
            <a:spLocks noGrp="1"/>
          </p:cNvSpPr>
          <p:nvPr>
            <p:ph type="sldNum" sz="quarter" idx="12"/>
          </p:nvPr>
        </p:nvSpPr>
        <p:spPr/>
        <p:txBody>
          <a:bodyPr/>
          <a:lstStyle>
            <a:lvl1pPr>
              <a:defRPr/>
            </a:lvl1pPr>
          </a:lstStyle>
          <a:p>
            <a:pPr>
              <a:defRPr/>
            </a:pPr>
            <a:fld id="{E1454DC9-6BDE-4150-BEA8-0450382CA0DF}" type="slidenum">
              <a:rPr lang="en-US"/>
              <a:pPr>
                <a:defRPr/>
              </a:pPr>
              <a:t>‹#›</a:t>
            </a:fld>
            <a:endParaRPr lang="en-US"/>
          </a:p>
        </p:txBody>
      </p:sp>
    </p:spTree>
    <p:extLst>
      <p:ext uri="{BB962C8B-B14F-4D97-AF65-F5344CB8AC3E}">
        <p14:creationId xmlns:p14="http://schemas.microsoft.com/office/powerpoint/2010/main" val="31747504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6BFF69-E5FA-4368-8596-17F35625201E}"/>
              </a:ext>
            </a:extLst>
          </p:cNvPr>
          <p:cNvSpPr>
            <a:spLocks noGrp="1"/>
          </p:cNvSpPr>
          <p:nvPr>
            <p:ph type="dt" sz="half" idx="10"/>
          </p:nvPr>
        </p:nvSpPr>
        <p:spPr/>
        <p:txBody>
          <a:bodyPr/>
          <a:lstStyle>
            <a:lvl1pPr>
              <a:defRPr/>
            </a:lvl1pPr>
          </a:lstStyle>
          <a:p>
            <a:pPr>
              <a:defRPr/>
            </a:pPr>
            <a:fld id="{6004BF47-DBA8-4305-AD40-5CFF28D979A9}" type="datetimeFigureOut">
              <a:rPr lang="en-US"/>
              <a:pPr>
                <a:defRPr/>
              </a:pPr>
              <a:t>2/17/2021</a:t>
            </a:fld>
            <a:endParaRPr lang="en-US"/>
          </a:p>
        </p:txBody>
      </p:sp>
      <p:sp>
        <p:nvSpPr>
          <p:cNvPr id="5" name="Footer Placeholder 4">
            <a:extLst>
              <a:ext uri="{FF2B5EF4-FFF2-40B4-BE49-F238E27FC236}">
                <a16:creationId xmlns:a16="http://schemas.microsoft.com/office/drawing/2014/main" id="{05C4C56D-5109-46EF-A156-43B37A5A2EC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00C3F86-6EA2-49C7-99E1-ED88A27728B0}"/>
              </a:ext>
            </a:extLst>
          </p:cNvPr>
          <p:cNvSpPr>
            <a:spLocks noGrp="1"/>
          </p:cNvSpPr>
          <p:nvPr>
            <p:ph type="sldNum" sz="quarter" idx="12"/>
          </p:nvPr>
        </p:nvSpPr>
        <p:spPr/>
        <p:txBody>
          <a:bodyPr/>
          <a:lstStyle>
            <a:lvl1pPr>
              <a:defRPr/>
            </a:lvl1pPr>
          </a:lstStyle>
          <a:p>
            <a:pPr>
              <a:defRPr/>
            </a:pPr>
            <a:fld id="{F6BE4924-7BC0-48FD-AD55-50912EF4875F}" type="slidenum">
              <a:rPr lang="en-US"/>
              <a:pPr>
                <a:defRPr/>
              </a:pPr>
              <a:t>‹#›</a:t>
            </a:fld>
            <a:endParaRPr lang="en-US"/>
          </a:p>
        </p:txBody>
      </p:sp>
    </p:spTree>
    <p:extLst>
      <p:ext uri="{BB962C8B-B14F-4D97-AF65-F5344CB8AC3E}">
        <p14:creationId xmlns:p14="http://schemas.microsoft.com/office/powerpoint/2010/main" val="148393018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1B434F2-59C8-41BF-9F03-CD48A66A25B7}"/>
              </a:ext>
            </a:extLst>
          </p:cNvPr>
          <p:cNvSpPr>
            <a:spLocks noGrp="1"/>
          </p:cNvSpPr>
          <p:nvPr>
            <p:ph type="dt" sz="half" idx="10"/>
          </p:nvPr>
        </p:nvSpPr>
        <p:spPr/>
        <p:txBody>
          <a:bodyPr/>
          <a:lstStyle>
            <a:lvl1pPr>
              <a:defRPr/>
            </a:lvl1pPr>
          </a:lstStyle>
          <a:p>
            <a:pPr>
              <a:defRPr/>
            </a:pPr>
            <a:fld id="{A539AF83-7138-4967-8511-5A3018DE4864}" type="datetimeFigureOut">
              <a:rPr lang="en-US"/>
              <a:pPr>
                <a:defRPr/>
              </a:pPr>
              <a:t>2/17/2021</a:t>
            </a:fld>
            <a:endParaRPr lang="en-US"/>
          </a:p>
        </p:txBody>
      </p:sp>
      <p:sp>
        <p:nvSpPr>
          <p:cNvPr id="5" name="Footer Placeholder 4">
            <a:extLst>
              <a:ext uri="{FF2B5EF4-FFF2-40B4-BE49-F238E27FC236}">
                <a16:creationId xmlns:a16="http://schemas.microsoft.com/office/drawing/2014/main" id="{464E98F0-B986-432C-8B82-781964EA2F6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8DD43A-8A68-4AFF-BEBE-439487E312FA}"/>
              </a:ext>
            </a:extLst>
          </p:cNvPr>
          <p:cNvSpPr>
            <a:spLocks noGrp="1"/>
          </p:cNvSpPr>
          <p:nvPr>
            <p:ph type="sldNum" sz="quarter" idx="12"/>
          </p:nvPr>
        </p:nvSpPr>
        <p:spPr/>
        <p:txBody>
          <a:bodyPr/>
          <a:lstStyle>
            <a:lvl1pPr>
              <a:defRPr/>
            </a:lvl1pPr>
          </a:lstStyle>
          <a:p>
            <a:pPr>
              <a:defRPr/>
            </a:pPr>
            <a:fld id="{4450FF04-633B-425E-BE79-6D7424D23A5D}" type="slidenum">
              <a:rPr lang="en-US"/>
              <a:pPr>
                <a:defRPr/>
              </a:pPr>
              <a:t>‹#›</a:t>
            </a:fld>
            <a:endParaRPr lang="en-US"/>
          </a:p>
        </p:txBody>
      </p:sp>
    </p:spTree>
    <p:extLst>
      <p:ext uri="{BB962C8B-B14F-4D97-AF65-F5344CB8AC3E}">
        <p14:creationId xmlns:p14="http://schemas.microsoft.com/office/powerpoint/2010/main" val="195953249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pSp>
        <p:nvGrpSpPr>
          <p:cNvPr id="4" name="Group 6">
            <a:extLst>
              <a:ext uri="{FF2B5EF4-FFF2-40B4-BE49-F238E27FC236}">
                <a16:creationId xmlns:a16="http://schemas.microsoft.com/office/drawing/2014/main" id="{8470C320-F029-4580-9AB4-00FA82E70C86}"/>
              </a:ext>
            </a:extLst>
          </p:cNvPr>
          <p:cNvGrpSpPr>
            <a:grpSpLocks/>
          </p:cNvGrpSpPr>
          <p:nvPr userDrawn="1"/>
        </p:nvGrpSpPr>
        <p:grpSpPr bwMode="auto">
          <a:xfrm>
            <a:off x="0" y="0"/>
            <a:ext cx="9144000" cy="854075"/>
            <a:chOff x="0" y="1"/>
            <a:chExt cx="9144000" cy="854748"/>
          </a:xfrm>
        </p:grpSpPr>
        <p:sp>
          <p:nvSpPr>
            <p:cNvPr id="5" name="Rectangle 4">
              <a:extLst>
                <a:ext uri="{FF2B5EF4-FFF2-40B4-BE49-F238E27FC236}">
                  <a16:creationId xmlns:a16="http://schemas.microsoft.com/office/drawing/2014/main" id="{DB45E102-DBE3-4612-9950-E9291A2892BD}"/>
                </a:ext>
              </a:extLst>
            </p:cNvPr>
            <p:cNvSpPr/>
            <p:nvPr/>
          </p:nvSpPr>
          <p:spPr>
            <a:xfrm>
              <a:off x="0" y="1"/>
              <a:ext cx="9144000" cy="854748"/>
            </a:xfrm>
            <a:prstGeom prst="rect">
              <a:avLst/>
            </a:prstGeom>
            <a:solidFill>
              <a:srgbClr val="008000"/>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6" name="TextBox 5">
              <a:extLst>
                <a:ext uri="{FF2B5EF4-FFF2-40B4-BE49-F238E27FC236}">
                  <a16:creationId xmlns:a16="http://schemas.microsoft.com/office/drawing/2014/main" id="{C2530924-4CEE-44BD-BD18-AE68620A23F6}"/>
                </a:ext>
              </a:extLst>
            </p:cNvPr>
            <p:cNvSpPr txBox="1">
              <a:spLocks noChangeArrowheads="1"/>
            </p:cNvSpPr>
            <p:nvPr/>
          </p:nvSpPr>
          <p:spPr bwMode="auto">
            <a:xfrm>
              <a:off x="5487988" y="241491"/>
              <a:ext cx="3444875" cy="522700"/>
            </a:xfrm>
            <a:prstGeom prst="rect">
              <a:avLst/>
            </a:prstGeom>
            <a:noFill/>
            <a:ln>
              <a:noFill/>
            </a:ln>
          </p:spPr>
          <p:txBody>
            <a:bodyPr>
              <a:spAutoFit/>
            </a:bodyPr>
            <a:lstStyle>
              <a:lvl1pPr algn="ctr">
                <a:defRPr sz="2800">
                  <a:solidFill>
                    <a:schemeClr val="tx1"/>
                  </a:solidFill>
                  <a:latin typeface="Times New Roman" panose="02020603050405020304" pitchFamily="18" charset="0"/>
                </a:defRPr>
              </a:lvl1pPr>
              <a:lvl2pPr marL="742950" indent="-285750" algn="ctr">
                <a:defRPr sz="2800">
                  <a:solidFill>
                    <a:schemeClr val="tx1"/>
                  </a:solidFill>
                  <a:latin typeface="Times New Roman" panose="02020603050405020304" pitchFamily="18" charset="0"/>
                </a:defRPr>
              </a:lvl2pPr>
              <a:lvl3pPr marL="1143000" indent="-228600" algn="ctr">
                <a:defRPr sz="2800">
                  <a:solidFill>
                    <a:schemeClr val="tx1"/>
                  </a:solidFill>
                  <a:latin typeface="Times New Roman" panose="02020603050405020304" pitchFamily="18" charset="0"/>
                </a:defRPr>
              </a:lvl3pPr>
              <a:lvl4pPr marL="1600200" indent="-228600" algn="ctr">
                <a:defRPr sz="2800">
                  <a:solidFill>
                    <a:schemeClr val="tx1"/>
                  </a:solidFill>
                  <a:latin typeface="Times New Roman" panose="02020603050405020304" pitchFamily="18" charset="0"/>
                </a:defRPr>
              </a:lvl4pPr>
              <a:lvl5pPr marL="2057400" indent="-228600" algn="ctr">
                <a:defRPr sz="28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800">
                  <a:solidFill>
                    <a:schemeClr val="tx1"/>
                  </a:solidFill>
                  <a:latin typeface="Times New Roman" panose="02020603050405020304" pitchFamily="18" charset="0"/>
                </a:defRPr>
              </a:lvl9pPr>
            </a:lstStyle>
            <a:p>
              <a:pPr>
                <a:defRPr/>
              </a:pPr>
              <a:r>
                <a:rPr lang="en-US" altLang="en-US" sz="1400">
                  <a:solidFill>
                    <a:schemeClr val="bg1"/>
                  </a:solidFill>
                  <a:latin typeface="Helvetica" panose="020B0604020202020204" pitchFamily="34" charset="0"/>
                  <a:cs typeface="Helvetica" panose="020B0604020202020204" pitchFamily="34" charset="0"/>
                </a:rPr>
                <a:t>Kwame Nkrumah University of </a:t>
              </a:r>
            </a:p>
            <a:p>
              <a:pPr>
                <a:defRPr/>
              </a:pPr>
              <a:r>
                <a:rPr lang="en-US" altLang="en-US" sz="1400">
                  <a:solidFill>
                    <a:schemeClr val="bg1"/>
                  </a:solidFill>
                  <a:latin typeface="Helvetica" panose="020B0604020202020204" pitchFamily="34" charset="0"/>
                  <a:cs typeface="Helvetica" panose="020B0604020202020204" pitchFamily="34" charset="0"/>
                </a:rPr>
                <a:t>Science &amp; Technology, Kumasi, Ghana</a:t>
              </a:r>
            </a:p>
          </p:txBody>
        </p:sp>
        <p:pic>
          <p:nvPicPr>
            <p:cNvPr id="7" name="Picture 9" descr="KNUST_logo Vector.png">
              <a:extLst>
                <a:ext uri="{FF2B5EF4-FFF2-40B4-BE49-F238E27FC236}">
                  <a16:creationId xmlns:a16="http://schemas.microsoft.com/office/drawing/2014/main" id="{66F70E7D-E9E8-4E88-8170-976B79C50E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95789" y="157852"/>
              <a:ext cx="491867" cy="625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1" name="Title 1"/>
          <p:cNvSpPr>
            <a:spLocks noGrp="1"/>
          </p:cNvSpPr>
          <p:nvPr>
            <p:ph type="ctrTitle"/>
          </p:nvPr>
        </p:nvSpPr>
        <p:spPr>
          <a:xfrm>
            <a:off x="685800" y="2167738"/>
            <a:ext cx="7772400" cy="1470025"/>
          </a:xfrm>
          <a:prstGeom prst="rect">
            <a:avLst/>
          </a:prstGeom>
        </p:spPr>
        <p:txBody>
          <a:bodyPr>
            <a:normAutofit/>
          </a:bodyPr>
          <a:lstStyle/>
          <a:p>
            <a:r>
              <a:rPr lang="en-US" dirty="0"/>
              <a:t>Title</a:t>
            </a:r>
          </a:p>
        </p:txBody>
      </p:sp>
      <p:sp>
        <p:nvSpPr>
          <p:cNvPr id="12" name="Subtitle 2"/>
          <p:cNvSpPr>
            <a:spLocks noGrp="1"/>
          </p:cNvSpPr>
          <p:nvPr>
            <p:ph type="subTitle" idx="1"/>
          </p:nvPr>
        </p:nvSpPr>
        <p:spPr>
          <a:xfrm>
            <a:off x="728506" y="4010849"/>
            <a:ext cx="6400800" cy="1599330"/>
          </a:xfrm>
        </p:spPr>
        <p:txBody>
          <a:bodyPr/>
          <a:lstStyle>
            <a:lvl1pPr marL="0" indent="0">
              <a:buNone/>
              <a:defRPr>
                <a:solidFill>
                  <a:schemeClr val="bg1">
                    <a:lumMod val="50000"/>
                  </a:schemeClr>
                </a:solidFill>
              </a:defRPr>
            </a:lvl1pPr>
          </a:lstStyle>
          <a:p>
            <a:r>
              <a:rPr lang="en-US" dirty="0"/>
              <a:t>Name</a:t>
            </a:r>
          </a:p>
          <a:p>
            <a:r>
              <a:rPr lang="en-US" dirty="0"/>
              <a:t>Department</a:t>
            </a:r>
          </a:p>
          <a:p>
            <a:r>
              <a:rPr lang="en-US" dirty="0"/>
              <a:t>Faculty &amp; College</a:t>
            </a:r>
          </a:p>
        </p:txBody>
      </p:sp>
      <p:sp>
        <p:nvSpPr>
          <p:cNvPr id="8" name="Date Placeholder 3">
            <a:extLst>
              <a:ext uri="{FF2B5EF4-FFF2-40B4-BE49-F238E27FC236}">
                <a16:creationId xmlns:a16="http://schemas.microsoft.com/office/drawing/2014/main" id="{1FF02781-7294-420C-A9BB-4AF7524F5AF3}"/>
              </a:ext>
            </a:extLst>
          </p:cNvPr>
          <p:cNvSpPr>
            <a:spLocks noGrp="1"/>
          </p:cNvSpPr>
          <p:nvPr>
            <p:ph type="dt" sz="half" idx="10"/>
          </p:nvPr>
        </p:nvSpPr>
        <p:spPr/>
        <p:txBody>
          <a:bodyPr/>
          <a:lstStyle>
            <a:lvl1pPr>
              <a:defRPr/>
            </a:lvl1pPr>
          </a:lstStyle>
          <a:p>
            <a:pPr>
              <a:defRPr/>
            </a:pPr>
            <a:fld id="{8503CE7D-206B-4A8E-A5B9-B2B28B7E3303}" type="datetimeFigureOut">
              <a:rPr lang="en-US"/>
              <a:pPr>
                <a:defRPr/>
              </a:pPr>
              <a:t>2/17/2021</a:t>
            </a:fld>
            <a:endParaRPr lang="en-US"/>
          </a:p>
        </p:txBody>
      </p:sp>
      <p:sp>
        <p:nvSpPr>
          <p:cNvPr id="9" name="Slide Number Placeholder 5">
            <a:extLst>
              <a:ext uri="{FF2B5EF4-FFF2-40B4-BE49-F238E27FC236}">
                <a16:creationId xmlns:a16="http://schemas.microsoft.com/office/drawing/2014/main" id="{A9B4C4CF-BFC1-4788-8707-CDC610C357BB}"/>
              </a:ext>
            </a:extLst>
          </p:cNvPr>
          <p:cNvSpPr>
            <a:spLocks noGrp="1"/>
          </p:cNvSpPr>
          <p:nvPr>
            <p:ph type="sldNum" sz="quarter" idx="11"/>
          </p:nvPr>
        </p:nvSpPr>
        <p:spPr/>
        <p:txBody>
          <a:bodyPr/>
          <a:lstStyle>
            <a:lvl1pPr>
              <a:defRPr/>
            </a:lvl1pPr>
          </a:lstStyle>
          <a:p>
            <a:pPr>
              <a:defRPr/>
            </a:pPr>
            <a:fld id="{FB57A20C-B3A5-48D3-909A-B43D3316889C}" type="slidenum">
              <a:rPr lang="en-US"/>
              <a:pPr>
                <a:defRPr/>
              </a:pPr>
              <a:t>‹#›</a:t>
            </a:fld>
            <a:endParaRPr lang="en-US"/>
          </a:p>
        </p:txBody>
      </p:sp>
    </p:spTree>
    <p:extLst>
      <p:ext uri="{BB962C8B-B14F-4D97-AF65-F5344CB8AC3E}">
        <p14:creationId xmlns:p14="http://schemas.microsoft.com/office/powerpoint/2010/main" val="2845369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5">
            <a:extLst>
              <a:ext uri="{FF2B5EF4-FFF2-40B4-BE49-F238E27FC236}">
                <a16:creationId xmlns:a16="http://schemas.microsoft.com/office/drawing/2014/main" id="{2F86331F-FBBF-4B24-9B2F-513A83536ED4}"/>
              </a:ext>
            </a:extLst>
          </p:cNvPr>
          <p:cNvSpPr>
            <a:spLocks noGrp="1"/>
          </p:cNvSpPr>
          <p:nvPr>
            <p:ph type="sldNum" sz="quarter" idx="10"/>
          </p:nvPr>
        </p:nvSpPr>
        <p:spPr/>
        <p:txBody>
          <a:bodyPr/>
          <a:lstStyle>
            <a:lvl1pPr>
              <a:defRPr/>
            </a:lvl1pPr>
          </a:lstStyle>
          <a:p>
            <a:fld id="{2C292EB1-670B-442E-93DB-D7B221D861F1}" type="slidenum">
              <a:rPr lang="en-GB" altLang="en-US"/>
              <a:pPr/>
              <a:t>‹#›</a:t>
            </a:fld>
            <a:endParaRPr lang="en-GB" altLang="en-US"/>
          </a:p>
        </p:txBody>
      </p:sp>
    </p:spTree>
    <p:extLst>
      <p:ext uri="{BB962C8B-B14F-4D97-AF65-F5344CB8AC3E}">
        <p14:creationId xmlns:p14="http://schemas.microsoft.com/office/powerpoint/2010/main" val="1415594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1625" y="1524000"/>
            <a:ext cx="4191000" cy="4889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5025" y="1524000"/>
            <a:ext cx="4191000" cy="4889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a:extLst>
              <a:ext uri="{FF2B5EF4-FFF2-40B4-BE49-F238E27FC236}">
                <a16:creationId xmlns:a16="http://schemas.microsoft.com/office/drawing/2014/main" id="{E004F126-AFF6-4DFB-B944-6D1D1D2A1ECD}"/>
              </a:ext>
            </a:extLst>
          </p:cNvPr>
          <p:cNvSpPr>
            <a:spLocks noGrp="1"/>
          </p:cNvSpPr>
          <p:nvPr>
            <p:ph type="sldNum" sz="quarter" idx="10"/>
          </p:nvPr>
        </p:nvSpPr>
        <p:spPr/>
        <p:txBody>
          <a:bodyPr/>
          <a:lstStyle>
            <a:lvl1pPr>
              <a:defRPr/>
            </a:lvl1pPr>
          </a:lstStyle>
          <a:p>
            <a:fld id="{CFF2BABA-F894-4E43-BCE6-E230ED3A522D}" type="slidenum">
              <a:rPr lang="en-GB" altLang="en-US"/>
              <a:pPr/>
              <a:t>‹#›</a:t>
            </a:fld>
            <a:endParaRPr lang="en-GB" altLang="en-US"/>
          </a:p>
        </p:txBody>
      </p:sp>
    </p:spTree>
    <p:extLst>
      <p:ext uri="{BB962C8B-B14F-4D97-AF65-F5344CB8AC3E}">
        <p14:creationId xmlns:p14="http://schemas.microsoft.com/office/powerpoint/2010/main" val="749046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54C996D4-B28E-4668-A98E-C1160C6A5DFF}"/>
              </a:ext>
            </a:extLst>
          </p:cNvPr>
          <p:cNvSpPr>
            <a:spLocks noGrp="1"/>
          </p:cNvSpPr>
          <p:nvPr>
            <p:ph type="sldNum" sz="quarter" idx="10"/>
          </p:nvPr>
        </p:nvSpPr>
        <p:spPr/>
        <p:txBody>
          <a:bodyPr/>
          <a:lstStyle>
            <a:lvl1pPr>
              <a:defRPr/>
            </a:lvl1pPr>
          </a:lstStyle>
          <a:p>
            <a:fld id="{D27C2D22-E5C8-4DCE-8DF5-AE2FFB591812}" type="slidenum">
              <a:rPr lang="en-GB" altLang="en-US"/>
              <a:pPr/>
              <a:t>‹#›</a:t>
            </a:fld>
            <a:endParaRPr lang="en-GB" altLang="en-US"/>
          </a:p>
        </p:txBody>
      </p:sp>
    </p:spTree>
    <p:extLst>
      <p:ext uri="{BB962C8B-B14F-4D97-AF65-F5344CB8AC3E}">
        <p14:creationId xmlns:p14="http://schemas.microsoft.com/office/powerpoint/2010/main" val="15834458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a:extLst>
              <a:ext uri="{FF2B5EF4-FFF2-40B4-BE49-F238E27FC236}">
                <a16:creationId xmlns:a16="http://schemas.microsoft.com/office/drawing/2014/main" id="{2F3364E6-2122-4129-AD5B-2D94875A6987}"/>
              </a:ext>
            </a:extLst>
          </p:cNvPr>
          <p:cNvSpPr>
            <a:spLocks noGrp="1"/>
          </p:cNvSpPr>
          <p:nvPr>
            <p:ph type="sldNum" sz="quarter" idx="10"/>
          </p:nvPr>
        </p:nvSpPr>
        <p:spPr/>
        <p:txBody>
          <a:bodyPr/>
          <a:lstStyle>
            <a:lvl1pPr>
              <a:defRPr/>
            </a:lvl1pPr>
          </a:lstStyle>
          <a:p>
            <a:fld id="{A1E705B1-58B4-4817-B20E-0E0F839927E3}" type="slidenum">
              <a:rPr lang="en-GB" altLang="en-US"/>
              <a:pPr/>
              <a:t>‹#›</a:t>
            </a:fld>
            <a:endParaRPr lang="en-GB" altLang="en-US"/>
          </a:p>
        </p:txBody>
      </p:sp>
    </p:spTree>
    <p:extLst>
      <p:ext uri="{BB962C8B-B14F-4D97-AF65-F5344CB8AC3E}">
        <p14:creationId xmlns:p14="http://schemas.microsoft.com/office/powerpoint/2010/main" val="168908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241F2490-6AB1-4712-AE57-D861998895C1}"/>
              </a:ext>
            </a:extLst>
          </p:cNvPr>
          <p:cNvSpPr>
            <a:spLocks noGrp="1"/>
          </p:cNvSpPr>
          <p:nvPr>
            <p:ph type="sldNum" sz="quarter" idx="10"/>
          </p:nvPr>
        </p:nvSpPr>
        <p:spPr/>
        <p:txBody>
          <a:bodyPr/>
          <a:lstStyle>
            <a:lvl1pPr>
              <a:defRPr/>
            </a:lvl1pPr>
          </a:lstStyle>
          <a:p>
            <a:fld id="{8D95A05C-C17A-441E-8BC3-78803DA88A72}" type="slidenum">
              <a:rPr lang="en-GB" altLang="en-US"/>
              <a:pPr/>
              <a:t>‹#›</a:t>
            </a:fld>
            <a:endParaRPr lang="en-GB" altLang="en-US"/>
          </a:p>
        </p:txBody>
      </p:sp>
    </p:spTree>
    <p:extLst>
      <p:ext uri="{BB962C8B-B14F-4D97-AF65-F5344CB8AC3E}">
        <p14:creationId xmlns:p14="http://schemas.microsoft.com/office/powerpoint/2010/main" val="3248716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a:extLst>
              <a:ext uri="{FF2B5EF4-FFF2-40B4-BE49-F238E27FC236}">
                <a16:creationId xmlns:a16="http://schemas.microsoft.com/office/drawing/2014/main" id="{7D96220B-218A-4FC5-B7B9-3A12483A623E}"/>
              </a:ext>
            </a:extLst>
          </p:cNvPr>
          <p:cNvSpPr>
            <a:spLocks noGrp="1"/>
          </p:cNvSpPr>
          <p:nvPr>
            <p:ph type="sldNum" sz="quarter" idx="10"/>
          </p:nvPr>
        </p:nvSpPr>
        <p:spPr/>
        <p:txBody>
          <a:bodyPr/>
          <a:lstStyle>
            <a:lvl1pPr>
              <a:defRPr/>
            </a:lvl1pPr>
          </a:lstStyle>
          <a:p>
            <a:fld id="{27962AAD-5013-48D0-B6C9-C972FE598580}" type="slidenum">
              <a:rPr lang="en-GB" altLang="en-US"/>
              <a:pPr/>
              <a:t>‹#›</a:t>
            </a:fld>
            <a:endParaRPr lang="en-GB" altLang="en-US"/>
          </a:p>
        </p:txBody>
      </p:sp>
    </p:spTree>
    <p:extLst>
      <p:ext uri="{BB962C8B-B14F-4D97-AF65-F5344CB8AC3E}">
        <p14:creationId xmlns:p14="http://schemas.microsoft.com/office/powerpoint/2010/main" val="3288720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a:extLst>
              <a:ext uri="{FF2B5EF4-FFF2-40B4-BE49-F238E27FC236}">
                <a16:creationId xmlns:a16="http://schemas.microsoft.com/office/drawing/2014/main" id="{1D71ABC1-C8DC-48DA-BA56-314E1DA0AD7B}"/>
              </a:ext>
            </a:extLst>
          </p:cNvPr>
          <p:cNvSpPr>
            <a:spLocks noGrp="1"/>
          </p:cNvSpPr>
          <p:nvPr>
            <p:ph type="sldNum" sz="quarter" idx="10"/>
          </p:nvPr>
        </p:nvSpPr>
        <p:spPr/>
        <p:txBody>
          <a:bodyPr/>
          <a:lstStyle>
            <a:lvl1pPr>
              <a:defRPr/>
            </a:lvl1pPr>
          </a:lstStyle>
          <a:p>
            <a:fld id="{7175E6C7-237E-4D9F-8D88-CFB7B0D663C6}" type="slidenum">
              <a:rPr lang="en-GB" altLang="en-US"/>
              <a:pPr/>
              <a:t>‹#›</a:t>
            </a:fld>
            <a:endParaRPr lang="en-GB" altLang="en-US"/>
          </a:p>
        </p:txBody>
      </p:sp>
    </p:spTree>
    <p:extLst>
      <p:ext uri="{BB962C8B-B14F-4D97-AF65-F5344CB8AC3E}">
        <p14:creationId xmlns:p14="http://schemas.microsoft.com/office/powerpoint/2010/main" val="35453720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CED9DE"/>
        </a:solidFill>
        <a:effectLst/>
      </p:bgPr>
    </p:bg>
    <p:spTree>
      <p:nvGrpSpPr>
        <p:cNvPr id="1" name=""/>
        <p:cNvGrpSpPr/>
        <p:nvPr/>
      </p:nvGrpSpPr>
      <p:grpSpPr>
        <a:xfrm>
          <a:off x="0" y="0"/>
          <a:ext cx="0" cy="0"/>
          <a:chOff x="0" y="0"/>
          <a:chExt cx="0" cy="0"/>
        </a:xfrm>
      </p:grpSpPr>
      <p:sp>
        <p:nvSpPr>
          <p:cNvPr id="1026" name="Rectangle 16">
            <a:extLst>
              <a:ext uri="{FF2B5EF4-FFF2-40B4-BE49-F238E27FC236}">
                <a16:creationId xmlns:a16="http://schemas.microsoft.com/office/drawing/2014/main" id="{CD446FC7-7E6E-4135-9F52-A7A0DE5784A7}"/>
              </a:ext>
            </a:extLst>
          </p:cNvPr>
          <p:cNvSpPr>
            <a:spLocks noChangeArrowheads="1"/>
          </p:cNvSpPr>
          <p:nvPr userDrawn="1"/>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1027" name="Rectangle 15">
            <a:extLst>
              <a:ext uri="{FF2B5EF4-FFF2-40B4-BE49-F238E27FC236}">
                <a16:creationId xmlns:a16="http://schemas.microsoft.com/office/drawing/2014/main" id="{94008412-08CA-4C8A-8AB2-AAB7777EA786}"/>
              </a:ext>
            </a:extLst>
          </p:cNvPr>
          <p:cNvSpPr>
            <a:spLocks noChangeArrowheads="1"/>
          </p:cNvSpPr>
          <p:nvPr userDrawn="1"/>
        </p:nvSpPr>
        <p:spPr bwMode="white">
          <a:xfrm>
            <a:off x="0" y="0"/>
            <a:ext cx="9144000" cy="1393825"/>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1028" name="Rectangle 17">
            <a:extLst>
              <a:ext uri="{FF2B5EF4-FFF2-40B4-BE49-F238E27FC236}">
                <a16:creationId xmlns:a16="http://schemas.microsoft.com/office/drawing/2014/main" id="{E54DBFE8-97DE-4680-833F-6AF352696CD0}"/>
              </a:ext>
            </a:extLst>
          </p:cNvPr>
          <p:cNvSpPr>
            <a:spLocks noChangeArrowheads="1"/>
          </p:cNvSpPr>
          <p:nvPr userDrawn="1"/>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1029" name="Rectangle 18">
            <a:extLst>
              <a:ext uri="{FF2B5EF4-FFF2-40B4-BE49-F238E27FC236}">
                <a16:creationId xmlns:a16="http://schemas.microsoft.com/office/drawing/2014/main" id="{8E73659E-F7F6-4684-8666-4DE07A4A57E7}"/>
              </a:ext>
            </a:extLst>
          </p:cNvPr>
          <p:cNvSpPr>
            <a:spLocks noChangeArrowheads="1"/>
          </p:cNvSpPr>
          <p:nvPr userDrawn="1"/>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9" name="Rectangle 8">
            <a:extLst>
              <a:ext uri="{FF2B5EF4-FFF2-40B4-BE49-F238E27FC236}">
                <a16:creationId xmlns:a16="http://schemas.microsoft.com/office/drawing/2014/main" id="{519565B5-73EF-4E5D-8043-6A87BE701DA4}"/>
              </a:ext>
            </a:extLst>
          </p:cNvPr>
          <p:cNvSpPr>
            <a:spLocks noChangeArrowheads="1"/>
          </p:cNvSpPr>
          <p:nvPr userDrawn="1"/>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sz="2400"/>
          </a:p>
        </p:txBody>
      </p:sp>
      <p:sp>
        <p:nvSpPr>
          <p:cNvPr id="8" name="Rectangle 7">
            <a:extLst>
              <a:ext uri="{FF2B5EF4-FFF2-40B4-BE49-F238E27FC236}">
                <a16:creationId xmlns:a16="http://schemas.microsoft.com/office/drawing/2014/main" id="{4AD4C91D-4831-49D6-8743-0BEFD85562D3}"/>
              </a:ext>
            </a:extLst>
          </p:cNvPr>
          <p:cNvSpPr>
            <a:spLocks noChangeArrowheads="1"/>
          </p:cNvSpPr>
          <p:nvPr userDrawn="1"/>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sz="2400" dirty="0"/>
          </a:p>
        </p:txBody>
      </p:sp>
      <p:sp>
        <p:nvSpPr>
          <p:cNvPr id="10" name="Straight Connector 9">
            <a:extLst>
              <a:ext uri="{FF2B5EF4-FFF2-40B4-BE49-F238E27FC236}">
                <a16:creationId xmlns:a16="http://schemas.microsoft.com/office/drawing/2014/main" id="{C99F8172-63BB-4D94-BA8F-E2F69455023F}"/>
              </a:ext>
            </a:extLst>
          </p:cNvPr>
          <p:cNvSpPr>
            <a:spLocks noChangeShapeType="1"/>
          </p:cNvSpPr>
          <p:nvPr userDrawn="1"/>
        </p:nvSpPr>
        <p:spPr bwMode="auto">
          <a:xfrm>
            <a:off x="152400" y="1276350"/>
            <a:ext cx="8832850"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wrap="none" anchor="ctr"/>
          <a:lstStyle/>
          <a:p>
            <a:pPr>
              <a:defRPr/>
            </a:pPr>
            <a:endParaRPr lang="en-US" sz="2400"/>
          </a:p>
        </p:txBody>
      </p:sp>
      <p:sp>
        <p:nvSpPr>
          <p:cNvPr id="12" name="Oval 11">
            <a:extLst>
              <a:ext uri="{FF2B5EF4-FFF2-40B4-BE49-F238E27FC236}">
                <a16:creationId xmlns:a16="http://schemas.microsoft.com/office/drawing/2014/main" id="{2B73297A-9803-4E89-B08F-D7A6CDC03892}"/>
              </a:ext>
            </a:extLst>
          </p:cNvPr>
          <p:cNvSpPr/>
          <p:nvPr userDrawn="1"/>
        </p:nvSpPr>
        <p:spPr>
          <a:xfrm>
            <a:off x="4267200" y="955675"/>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2400"/>
          </a:p>
        </p:txBody>
      </p:sp>
      <p:sp>
        <p:nvSpPr>
          <p:cNvPr id="15" name="Oval 14">
            <a:extLst>
              <a:ext uri="{FF2B5EF4-FFF2-40B4-BE49-F238E27FC236}">
                <a16:creationId xmlns:a16="http://schemas.microsoft.com/office/drawing/2014/main" id="{A2B78ABE-97DC-4DE4-9063-5FB65E715D2A}"/>
              </a:ext>
            </a:extLst>
          </p:cNvPr>
          <p:cNvSpPr/>
          <p:nvPr userDrawn="1"/>
        </p:nvSpPr>
        <p:spPr>
          <a:xfrm>
            <a:off x="4362450" y="1050925"/>
            <a:ext cx="419100" cy="420688"/>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sz="2400"/>
          </a:p>
        </p:txBody>
      </p:sp>
      <p:sp>
        <p:nvSpPr>
          <p:cNvPr id="1035" name="Title Placeholder 21">
            <a:extLst>
              <a:ext uri="{FF2B5EF4-FFF2-40B4-BE49-F238E27FC236}">
                <a16:creationId xmlns:a16="http://schemas.microsoft.com/office/drawing/2014/main" id="{7262AAFA-F494-4738-A127-8D0521423B8F}"/>
              </a:ext>
            </a:extLst>
          </p:cNvPr>
          <p:cNvSpPr>
            <a:spLocks noGrp="1"/>
          </p:cNvSpPr>
          <p:nvPr>
            <p:ph type="title"/>
          </p:nvPr>
        </p:nvSpPr>
        <p:spPr bwMode="auto">
          <a:xfrm>
            <a:off x="301625" y="228600"/>
            <a:ext cx="8534400" cy="758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6" name="Text Placeholder 12">
            <a:extLst>
              <a:ext uri="{FF2B5EF4-FFF2-40B4-BE49-F238E27FC236}">
                <a16:creationId xmlns:a16="http://schemas.microsoft.com/office/drawing/2014/main" id="{97C3C3C5-A53D-49C3-AFC7-865A875D0BAD}"/>
              </a:ext>
            </a:extLst>
          </p:cNvPr>
          <p:cNvSpPr>
            <a:spLocks noGrp="1"/>
          </p:cNvSpPr>
          <p:nvPr>
            <p:ph type="body" idx="1"/>
          </p:nvPr>
        </p:nvSpPr>
        <p:spPr bwMode="auto">
          <a:xfrm>
            <a:off x="301625" y="1524000"/>
            <a:ext cx="8534400" cy="488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p:txBody>
      </p:sp>
      <p:sp>
        <p:nvSpPr>
          <p:cNvPr id="22" name="Slide Number Placeholder 5">
            <a:extLst>
              <a:ext uri="{FF2B5EF4-FFF2-40B4-BE49-F238E27FC236}">
                <a16:creationId xmlns:a16="http://schemas.microsoft.com/office/drawing/2014/main" id="{2470B928-C85E-4FD9-9730-1C6238CD1F3B}"/>
              </a:ext>
            </a:extLst>
          </p:cNvPr>
          <p:cNvSpPr>
            <a:spLocks noGrp="1"/>
          </p:cNvSpPr>
          <p:nvPr>
            <p:ph type="sldNum" sz="quarter" idx="4"/>
          </p:nvPr>
        </p:nvSpPr>
        <p:spPr>
          <a:xfrm>
            <a:off x="4362450" y="1027113"/>
            <a:ext cx="457200" cy="441325"/>
          </a:xfrm>
          <a:prstGeom prst="rect">
            <a:avLst/>
          </a:prstGeom>
        </p:spPr>
        <p:txBody>
          <a:bodyPr vert="horz" wrap="square" lIns="45720" tIns="45720" rIns="45720" bIns="45720" numCol="1" anchor="ctr" anchorCtr="0" compatLnSpc="1">
            <a:prstTxWarp prst="textNoShape">
              <a:avLst/>
            </a:prstTxWarp>
            <a:normAutofit/>
          </a:bodyPr>
          <a:lstStyle>
            <a:lvl1pPr algn="ctr" eaLnBrk="1" hangingPunct="1">
              <a:defRPr sz="1600">
                <a:solidFill>
                  <a:srgbClr val="E1E1E1"/>
                </a:solidFill>
              </a:defRPr>
            </a:lvl1pPr>
          </a:lstStyle>
          <a:p>
            <a:fld id="{4FBFE4AD-0056-4857-92B9-1FFF0B9ECA92}" type="slidenum">
              <a:rPr lang="en-GB" altLang="en-US"/>
              <a:pPr/>
              <a:t>‹#›</a:t>
            </a:fld>
            <a:endParaRPr lang="en-GB" altLang="en-US"/>
          </a:p>
        </p:txBody>
      </p:sp>
    </p:spTree>
  </p:cSld>
  <p:clrMap bg1="lt1" tx1="dk1" bg2="lt2" tx2="dk2" accent1="accent1" accent2="accent2" accent3="accent3" accent4="accent4" accent5="accent5" accent6="accent6" hlink="hlink" folHlink="folHlink"/>
  <p:sldLayoutIdLst>
    <p:sldLayoutId id="2147483731"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ctr" rtl="0" eaLnBrk="0" fontAlgn="base" hangingPunct="0">
        <a:spcBef>
          <a:spcPct val="0"/>
        </a:spcBef>
        <a:spcAft>
          <a:spcPct val="0"/>
        </a:spcAft>
        <a:defRPr sz="3800">
          <a:solidFill>
            <a:srgbClr val="003B3A"/>
          </a:solidFill>
          <a:latin typeface="+mj-lt"/>
          <a:ea typeface="+mj-ea"/>
          <a:cs typeface="+mj-cs"/>
        </a:defRPr>
      </a:lvl1pPr>
      <a:lvl2pPr algn="ctr" rtl="0" eaLnBrk="0" fontAlgn="base" hangingPunct="0">
        <a:spcBef>
          <a:spcPct val="0"/>
        </a:spcBef>
        <a:spcAft>
          <a:spcPct val="0"/>
        </a:spcAft>
        <a:defRPr sz="3800">
          <a:solidFill>
            <a:srgbClr val="003B3A"/>
          </a:solidFill>
          <a:latin typeface="Georgia" pitchFamily="18" charset="0"/>
        </a:defRPr>
      </a:lvl2pPr>
      <a:lvl3pPr algn="ctr" rtl="0" eaLnBrk="0" fontAlgn="base" hangingPunct="0">
        <a:spcBef>
          <a:spcPct val="0"/>
        </a:spcBef>
        <a:spcAft>
          <a:spcPct val="0"/>
        </a:spcAft>
        <a:defRPr sz="3800">
          <a:solidFill>
            <a:srgbClr val="003B3A"/>
          </a:solidFill>
          <a:latin typeface="Georgia" pitchFamily="18" charset="0"/>
        </a:defRPr>
      </a:lvl3pPr>
      <a:lvl4pPr algn="ctr" rtl="0" eaLnBrk="0" fontAlgn="base" hangingPunct="0">
        <a:spcBef>
          <a:spcPct val="0"/>
        </a:spcBef>
        <a:spcAft>
          <a:spcPct val="0"/>
        </a:spcAft>
        <a:defRPr sz="3800">
          <a:solidFill>
            <a:srgbClr val="003B3A"/>
          </a:solidFill>
          <a:latin typeface="Georgia" pitchFamily="18" charset="0"/>
        </a:defRPr>
      </a:lvl4pPr>
      <a:lvl5pPr algn="ctr" rtl="0" eaLnBrk="0" fontAlgn="base" hangingPunct="0">
        <a:spcBef>
          <a:spcPct val="0"/>
        </a:spcBef>
        <a:spcAft>
          <a:spcPct val="0"/>
        </a:spcAft>
        <a:defRPr sz="3800">
          <a:solidFill>
            <a:srgbClr val="003B3A"/>
          </a:solidFill>
          <a:latin typeface="Georgia" pitchFamily="18" charset="0"/>
        </a:defRPr>
      </a:lvl5pPr>
      <a:lvl6pPr marL="457200" algn="ctr" rtl="0" eaLnBrk="0" fontAlgn="base" hangingPunct="0">
        <a:spcBef>
          <a:spcPct val="0"/>
        </a:spcBef>
        <a:spcAft>
          <a:spcPct val="0"/>
        </a:spcAft>
        <a:defRPr sz="3800">
          <a:solidFill>
            <a:srgbClr val="003B3A"/>
          </a:solidFill>
          <a:latin typeface="Georgia" pitchFamily="18" charset="0"/>
        </a:defRPr>
      </a:lvl6pPr>
      <a:lvl7pPr marL="914400" algn="ctr" rtl="0" eaLnBrk="0" fontAlgn="base" hangingPunct="0">
        <a:spcBef>
          <a:spcPct val="0"/>
        </a:spcBef>
        <a:spcAft>
          <a:spcPct val="0"/>
        </a:spcAft>
        <a:defRPr sz="3800">
          <a:solidFill>
            <a:srgbClr val="003B3A"/>
          </a:solidFill>
          <a:latin typeface="Georgia" pitchFamily="18" charset="0"/>
        </a:defRPr>
      </a:lvl7pPr>
      <a:lvl8pPr marL="1371600" algn="ctr" rtl="0" eaLnBrk="0" fontAlgn="base" hangingPunct="0">
        <a:spcBef>
          <a:spcPct val="0"/>
        </a:spcBef>
        <a:spcAft>
          <a:spcPct val="0"/>
        </a:spcAft>
        <a:defRPr sz="3800">
          <a:solidFill>
            <a:srgbClr val="003B3A"/>
          </a:solidFill>
          <a:latin typeface="Georgia" pitchFamily="18" charset="0"/>
        </a:defRPr>
      </a:lvl8pPr>
      <a:lvl9pPr marL="1828800" algn="ctr" rtl="0" eaLnBrk="0" fontAlgn="base" hangingPunct="0">
        <a:spcBef>
          <a:spcPct val="0"/>
        </a:spcBef>
        <a:spcAft>
          <a:spcPct val="0"/>
        </a:spcAft>
        <a:defRPr sz="3800">
          <a:solidFill>
            <a:srgbClr val="003B3A"/>
          </a:solidFill>
          <a:latin typeface="Georgia" pitchFamily="18" charset="0"/>
        </a:defRPr>
      </a:lvl9pPr>
    </p:titleStyle>
    <p:bodyStyle>
      <a:lvl1pPr marL="342900" indent="-342900" algn="l" rtl="0" eaLnBrk="0" fontAlgn="base" hangingPunct="0">
        <a:lnSpc>
          <a:spcPct val="90000"/>
        </a:lnSpc>
        <a:spcBef>
          <a:spcPct val="30000"/>
        </a:spcBef>
        <a:spcAft>
          <a:spcPct val="0"/>
        </a:spcAft>
        <a:buClr>
          <a:srgbClr val="D16349"/>
        </a:buClr>
        <a:buSzPct val="85000"/>
        <a:buFont typeface="Wingdings 2" panose="05020102010507070707" pitchFamily="18" charset="2"/>
        <a:buChar char=""/>
        <a:defRPr sz="3000">
          <a:solidFill>
            <a:schemeClr val="tx1"/>
          </a:solidFill>
          <a:latin typeface="+mn-lt"/>
          <a:ea typeface="+mn-ea"/>
          <a:cs typeface="+mn-cs"/>
        </a:defRPr>
      </a:lvl1pPr>
      <a:lvl2pPr marL="742950" indent="-285750" algn="l" rtl="0" eaLnBrk="0" fontAlgn="base" hangingPunct="0">
        <a:lnSpc>
          <a:spcPct val="90000"/>
        </a:lnSpc>
        <a:spcBef>
          <a:spcPct val="30000"/>
        </a:spcBef>
        <a:spcAft>
          <a:spcPct val="0"/>
        </a:spcAft>
        <a:buClr>
          <a:srgbClr val="CCB400"/>
        </a:buClr>
        <a:buSzPct val="70000"/>
        <a:buFont typeface="Wingdings" panose="05000000000000000000" pitchFamily="2" charset="2"/>
        <a:buChar char="¡"/>
        <a:defRPr sz="2600">
          <a:solidFill>
            <a:srgbClr val="19323F"/>
          </a:solidFill>
          <a:latin typeface="+mn-lt"/>
        </a:defRPr>
      </a:lvl2pPr>
      <a:lvl3pPr marL="1143000" indent="-228600" algn="l" rtl="0" eaLnBrk="0" fontAlgn="base" hangingPunct="0">
        <a:lnSpc>
          <a:spcPct val="90000"/>
        </a:lnSpc>
        <a:spcBef>
          <a:spcPct val="30000"/>
        </a:spcBef>
        <a:spcAft>
          <a:spcPct val="0"/>
        </a:spcAft>
        <a:buClr>
          <a:srgbClr val="8CADAE"/>
        </a:buClr>
        <a:buSzPct val="70000"/>
        <a:buFont typeface="Wingdings 2" panose="05020102010507070707" pitchFamily="18" charset="2"/>
        <a:buChar char="÷"/>
        <a:defRPr sz="2300">
          <a:solidFill>
            <a:srgbClr val="1E495C"/>
          </a:solidFill>
          <a:latin typeface="+mn-lt"/>
        </a:defRPr>
      </a:lvl3pPr>
      <a:lvl4pPr marL="1600200" indent="-228600" algn="l" rtl="0" eaLnBrk="0" fontAlgn="base" hangingPunct="0">
        <a:lnSpc>
          <a:spcPct val="90000"/>
        </a:lnSpc>
        <a:spcBef>
          <a:spcPct val="30000"/>
        </a:spcBef>
        <a:spcAft>
          <a:spcPct val="0"/>
        </a:spcAft>
        <a:buClr>
          <a:srgbClr val="8C7B70"/>
        </a:buClr>
        <a:buSzPct val="65000"/>
        <a:buFont typeface="Wingdings 2" panose="05020102010507070707" pitchFamily="18" charset="2"/>
        <a:buChar char=""/>
        <a:defRPr sz="2000">
          <a:solidFill>
            <a:srgbClr val="646B86"/>
          </a:solidFill>
          <a:latin typeface="+mn-lt"/>
        </a:defRPr>
      </a:lvl4pPr>
      <a:lvl5pPr marL="2057400" indent="-228600" algn="l" rtl="0" eaLnBrk="0" fontAlgn="base" hangingPunct="0">
        <a:lnSpc>
          <a:spcPct val="90000"/>
        </a:lnSpc>
        <a:spcBef>
          <a:spcPct val="30000"/>
        </a:spcBef>
        <a:spcAft>
          <a:spcPct val="0"/>
        </a:spcAft>
        <a:buChar char="»"/>
        <a:defRPr sz="1600">
          <a:solidFill>
            <a:schemeClr val="tx1"/>
          </a:solidFill>
          <a:latin typeface="+mn-lt"/>
        </a:defRPr>
      </a:lvl5pPr>
      <a:lvl6pPr marL="2514600" indent="-228600" algn="l" rtl="0" eaLnBrk="0" fontAlgn="base" hangingPunct="0">
        <a:lnSpc>
          <a:spcPct val="90000"/>
        </a:lnSpc>
        <a:spcBef>
          <a:spcPct val="30000"/>
        </a:spcBef>
        <a:spcAft>
          <a:spcPct val="0"/>
        </a:spcAft>
        <a:buChar char="»"/>
        <a:defRPr sz="1600">
          <a:solidFill>
            <a:schemeClr val="tx1"/>
          </a:solidFill>
          <a:latin typeface="+mn-lt"/>
        </a:defRPr>
      </a:lvl6pPr>
      <a:lvl7pPr marL="2971800" indent="-228600" algn="l" rtl="0" eaLnBrk="0" fontAlgn="base" hangingPunct="0">
        <a:lnSpc>
          <a:spcPct val="90000"/>
        </a:lnSpc>
        <a:spcBef>
          <a:spcPct val="30000"/>
        </a:spcBef>
        <a:spcAft>
          <a:spcPct val="0"/>
        </a:spcAft>
        <a:buChar char="»"/>
        <a:defRPr sz="1600">
          <a:solidFill>
            <a:schemeClr val="tx1"/>
          </a:solidFill>
          <a:latin typeface="+mn-lt"/>
        </a:defRPr>
      </a:lvl7pPr>
      <a:lvl8pPr marL="3429000" indent="-228600" algn="l" rtl="0" eaLnBrk="0" fontAlgn="base" hangingPunct="0">
        <a:lnSpc>
          <a:spcPct val="90000"/>
        </a:lnSpc>
        <a:spcBef>
          <a:spcPct val="30000"/>
        </a:spcBef>
        <a:spcAft>
          <a:spcPct val="0"/>
        </a:spcAft>
        <a:buChar char="»"/>
        <a:defRPr sz="1600">
          <a:solidFill>
            <a:schemeClr val="tx1"/>
          </a:solidFill>
          <a:latin typeface="+mn-lt"/>
        </a:defRPr>
      </a:lvl8pPr>
      <a:lvl9pPr marL="3886200" indent="-228600" algn="l" rtl="0" eaLnBrk="0" fontAlgn="base" hangingPunct="0">
        <a:lnSpc>
          <a:spcPct val="90000"/>
        </a:lnSpc>
        <a:spcBef>
          <a:spcPct val="30000"/>
        </a:spcBef>
        <a:spcAft>
          <a:spcPct val="0"/>
        </a:spcAft>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1E4654C3-2736-422A-A04E-A4E1C06CCC9D}"/>
              </a:ext>
            </a:extLst>
          </p:cNvPr>
          <p:cNvSpPr>
            <a:spLocks noGrp="1" noChangeArrowheads="1"/>
          </p:cNvSpPr>
          <p:nvPr>
            <p:ph type="title"/>
          </p:nvPr>
        </p:nvSpPr>
        <p:spPr bwMode="auto">
          <a:xfrm>
            <a:off x="628650" y="365125"/>
            <a:ext cx="78867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E9D540ED-0F87-4D45-8C92-69EA4015CA11}"/>
              </a:ext>
            </a:extLst>
          </p:cNvPr>
          <p:cNvSpPr>
            <a:spLocks noGrp="1" noChangeArrowheads="1"/>
          </p:cNvSpPr>
          <p:nvPr>
            <p:ph type="body" idx="1"/>
          </p:nvPr>
        </p:nvSpPr>
        <p:spPr bwMode="auto">
          <a:xfrm>
            <a:off x="628650" y="1825625"/>
            <a:ext cx="78867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75069B11-5125-4599-8D57-84CED2EADE22}"/>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3CD52507-2E5A-4467-9A08-6E5D8C054CB1}" type="datetimeFigureOut">
              <a:rPr lang="en-US"/>
              <a:pPr>
                <a:defRPr/>
              </a:pPr>
              <a:t>2/17/2021</a:t>
            </a:fld>
            <a:endParaRPr lang="en-US"/>
          </a:p>
        </p:txBody>
      </p:sp>
      <p:sp>
        <p:nvSpPr>
          <p:cNvPr id="5" name="Footer Placeholder 4">
            <a:extLst>
              <a:ext uri="{FF2B5EF4-FFF2-40B4-BE49-F238E27FC236}">
                <a16:creationId xmlns:a16="http://schemas.microsoft.com/office/drawing/2014/main" id="{C9024D78-5A27-4595-B40B-41F8F9DA1B02}"/>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4474B5BE-5640-44BA-B577-4586A784777C}"/>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62E301C5-E454-4C4C-8447-EB93AD75C901}" type="slidenum">
              <a:rPr lang="en-US"/>
              <a:pPr>
                <a:defRPr/>
              </a:pPr>
              <a:t>‹#›</a:t>
            </a:fld>
            <a:endParaRPr lang="en-US"/>
          </a:p>
        </p:txBody>
      </p:sp>
    </p:spTree>
    <p:extLst>
      <p:ext uri="{BB962C8B-B14F-4D97-AF65-F5344CB8AC3E}">
        <p14:creationId xmlns:p14="http://schemas.microsoft.com/office/powerpoint/2010/main" val="3083802420"/>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Lst>
  <p:txStyles>
    <p:titleStyle>
      <a:lvl1pPr algn="l" defTabSz="685800" rtl="0" eaLnBrk="0" fontAlgn="base" hangingPunct="0">
        <a:lnSpc>
          <a:spcPct val="90000"/>
        </a:lnSpc>
        <a:spcBef>
          <a:spcPct val="0"/>
        </a:spcBef>
        <a:spcAft>
          <a:spcPct val="0"/>
        </a:spcAft>
        <a:defRPr sz="3300" kern="1200">
          <a:solidFill>
            <a:schemeClr val="tx1"/>
          </a:solidFill>
          <a:latin typeface="+mj-lt"/>
          <a:ea typeface="+mj-ea"/>
          <a:cs typeface="+mj-cs"/>
        </a:defRPr>
      </a:lvl1pPr>
      <a:lvl2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2pPr>
      <a:lvl3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3pPr>
      <a:lvl4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4pPr>
      <a:lvl5pPr algn="l" defTabSz="685800" rtl="0" eaLnBrk="0" fontAlgn="base" hangingPunct="0">
        <a:lnSpc>
          <a:spcPct val="90000"/>
        </a:lnSpc>
        <a:spcBef>
          <a:spcPct val="0"/>
        </a:spcBef>
        <a:spcAft>
          <a:spcPct val="0"/>
        </a:spcAft>
        <a:defRPr sz="3300">
          <a:solidFill>
            <a:schemeClr val="tx1"/>
          </a:solidFill>
          <a:latin typeface="Calibri Light" panose="020F0302020204030204" pitchFamily="34" charset="0"/>
        </a:defRPr>
      </a:lvl5pPr>
      <a:lvl6pPr marL="457200" algn="l" defTabSz="685800" rtl="0" fontAlgn="base">
        <a:lnSpc>
          <a:spcPct val="90000"/>
        </a:lnSpc>
        <a:spcBef>
          <a:spcPct val="0"/>
        </a:spcBef>
        <a:spcAft>
          <a:spcPct val="0"/>
        </a:spcAft>
        <a:defRPr sz="3300">
          <a:solidFill>
            <a:schemeClr val="tx1"/>
          </a:solidFill>
          <a:latin typeface="Calibri Light" panose="020F0302020204030204" pitchFamily="34" charset="0"/>
        </a:defRPr>
      </a:lvl6pPr>
      <a:lvl7pPr marL="914400" algn="l" defTabSz="685800" rtl="0" fontAlgn="base">
        <a:lnSpc>
          <a:spcPct val="90000"/>
        </a:lnSpc>
        <a:spcBef>
          <a:spcPct val="0"/>
        </a:spcBef>
        <a:spcAft>
          <a:spcPct val="0"/>
        </a:spcAft>
        <a:defRPr sz="3300">
          <a:solidFill>
            <a:schemeClr val="tx1"/>
          </a:solidFill>
          <a:latin typeface="Calibri Light" panose="020F0302020204030204" pitchFamily="34" charset="0"/>
        </a:defRPr>
      </a:lvl7pPr>
      <a:lvl8pPr marL="1371600" algn="l" defTabSz="685800" rtl="0" fontAlgn="base">
        <a:lnSpc>
          <a:spcPct val="90000"/>
        </a:lnSpc>
        <a:spcBef>
          <a:spcPct val="0"/>
        </a:spcBef>
        <a:spcAft>
          <a:spcPct val="0"/>
        </a:spcAft>
        <a:defRPr sz="3300">
          <a:solidFill>
            <a:schemeClr val="tx1"/>
          </a:solidFill>
          <a:latin typeface="Calibri Light" panose="020F0302020204030204" pitchFamily="34" charset="0"/>
        </a:defRPr>
      </a:lvl8pPr>
      <a:lvl9pPr marL="1828800" algn="l" defTabSz="685800" rtl="0" fontAlgn="base">
        <a:lnSpc>
          <a:spcPct val="90000"/>
        </a:lnSpc>
        <a:spcBef>
          <a:spcPct val="0"/>
        </a:spcBef>
        <a:spcAft>
          <a:spcPct val="0"/>
        </a:spcAft>
        <a:defRPr sz="3300">
          <a:solidFill>
            <a:schemeClr val="tx1"/>
          </a:solidFill>
          <a:latin typeface="Calibri Light" panose="020F0302020204030204" pitchFamily="34" charset="0"/>
        </a:defRPr>
      </a:lvl9pPr>
    </p:titleStyle>
    <p:bodyStyle>
      <a:lvl1pPr marL="171450" indent="-171450" algn="l" defTabSz="685800" rtl="0" eaLnBrk="0" fontAlgn="base" hangingPunct="0">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0" fontAlgn="base" hangingPunct="0">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eaLnBrk="0" fontAlgn="base" hangingPunct="0">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eaLnBrk="0" fontAlgn="base" hangingPunct="0">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6.xml"/><Relationship Id="rId1" Type="http://schemas.openxmlformats.org/officeDocument/2006/relationships/tags" Target="../tags/tag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6.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6.xml"/><Relationship Id="rId1" Type="http://schemas.openxmlformats.org/officeDocument/2006/relationships/tags" Target="../tags/tag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5" Type="http://schemas.openxmlformats.org/officeDocument/2006/relationships/image" Target="../media/image10.png"/><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ags" Target="../tags/tag8.xml"/><Relationship Id="rId5" Type="http://schemas.openxmlformats.org/officeDocument/2006/relationships/image" Target="../media/image11.emf"/><Relationship Id="rId4" Type="http://schemas.openxmlformats.org/officeDocument/2006/relationships/oleObject" Target="../embeddings/oleObject1.bin"/></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6.xml"/><Relationship Id="rId1" Type="http://schemas.openxmlformats.org/officeDocument/2006/relationships/tags" Target="../tags/tag9.xml"/><Relationship Id="rId6" Type="http://schemas.openxmlformats.org/officeDocument/2006/relationships/image" Target="../media/image13.jpeg"/><Relationship Id="rId5" Type="http://schemas.openxmlformats.org/officeDocument/2006/relationships/image" Target="../media/image12.emf"/><Relationship Id="rId4" Type="http://schemas.openxmlformats.org/officeDocument/2006/relationships/oleObject" Target="../embeddings/oleObject2.bin"/></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13.jpeg"/><Relationship Id="rId5" Type="http://schemas.openxmlformats.org/officeDocument/2006/relationships/image" Target="../media/image14.emf"/><Relationship Id="rId4" Type="http://schemas.openxmlformats.org/officeDocument/2006/relationships/oleObject" Target="../embeddings/oleObject3.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6.xml"/><Relationship Id="rId1" Type="http://schemas.openxmlformats.org/officeDocument/2006/relationships/tags" Target="../tags/tag11.xml"/><Relationship Id="rId6" Type="http://schemas.openxmlformats.org/officeDocument/2006/relationships/image" Target="../media/image13.jpeg"/><Relationship Id="rId5" Type="http://schemas.openxmlformats.org/officeDocument/2006/relationships/image" Target="../media/image15.emf"/><Relationship Id="rId4" Type="http://schemas.openxmlformats.org/officeDocument/2006/relationships/oleObject" Target="../embeddings/oleObject4.bin"/></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6.xml"/><Relationship Id="rId1" Type="http://schemas.openxmlformats.org/officeDocument/2006/relationships/tags" Target="../tags/tag12.xml"/><Relationship Id="rId6" Type="http://schemas.openxmlformats.org/officeDocument/2006/relationships/image" Target="../media/image13.jpeg"/><Relationship Id="rId5" Type="http://schemas.openxmlformats.org/officeDocument/2006/relationships/image" Target="../media/image16.emf"/><Relationship Id="rId4" Type="http://schemas.openxmlformats.org/officeDocument/2006/relationships/oleObject" Target="../embeddings/oleObject5.bin"/></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ags" Target="../tags/tag13.xml"/><Relationship Id="rId6" Type="http://schemas.openxmlformats.org/officeDocument/2006/relationships/image" Target="../media/image13.jpeg"/><Relationship Id="rId5" Type="http://schemas.openxmlformats.org/officeDocument/2006/relationships/image" Target="../media/image17.emf"/><Relationship Id="rId4" Type="http://schemas.openxmlformats.org/officeDocument/2006/relationships/oleObject" Target="../embeddings/oleObject6.bin"/></Relationships>
</file>

<file path=ppt/slides/_rels/slide37.xml.rels><?xml version="1.0" encoding="UTF-8" standalone="yes"?>
<Relationships xmlns="http://schemas.openxmlformats.org/package/2006/relationships"><Relationship Id="rId3" Type="http://schemas.openxmlformats.org/officeDocument/2006/relationships/tags" Target="../tags/tag16.xml"/><Relationship Id="rId7" Type="http://schemas.openxmlformats.org/officeDocument/2006/relationships/image" Target="../media/image18.emf"/><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oleObject" Target="../embeddings/oleObject7.bin"/><Relationship Id="rId5" Type="http://schemas.openxmlformats.org/officeDocument/2006/relationships/notesSlide" Target="../notesSlides/notesSlide13.xml"/><Relationship Id="rId4"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14.xml"/></Relationships>
</file>

<file path=ppt/slides/_rels/slide4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notesSlide" Target="../notesSlides/notesSlide15.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2.xml"/><Relationship Id="rId1" Type="http://schemas.openxmlformats.org/officeDocument/2006/relationships/tags" Target="../tags/tag21.xml"/><Relationship Id="rId6" Type="http://schemas.openxmlformats.org/officeDocument/2006/relationships/image" Target="../media/image19.emf"/><Relationship Id="rId5" Type="http://schemas.openxmlformats.org/officeDocument/2006/relationships/oleObject" Target="../embeddings/oleObject8.bin"/><Relationship Id="rId4" Type="http://schemas.openxmlformats.org/officeDocument/2006/relationships/notesSlide" Target="../notesSlides/notesSlide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BCE94C5F-B439-44FF-9175-84C79CF08D34}"/>
              </a:ext>
            </a:extLst>
          </p:cNvPr>
          <p:cNvSpPr>
            <a:spLocks noGrp="1" noChangeArrowheads="1"/>
          </p:cNvSpPr>
          <p:nvPr>
            <p:ph type="ctrTitle"/>
          </p:nvPr>
        </p:nvSpPr>
        <p:spPr>
          <a:xfrm>
            <a:off x="827584" y="1772816"/>
            <a:ext cx="7940675" cy="3384376"/>
          </a:xfrm>
        </p:spPr>
        <p:txBody>
          <a:bodyPr/>
          <a:lstStyle/>
          <a:p>
            <a:pPr eaLnBrk="1" hangingPunct="1"/>
            <a:r>
              <a:rPr lang="en-US" altLang="en-US" sz="7200" b="1" dirty="0">
                <a:solidFill>
                  <a:srgbClr val="FF0000"/>
                </a:solidFill>
                <a:latin typeface="Times New Roman" panose="02020603050405020304" pitchFamily="18" charset="0"/>
                <a:cs typeface="Times New Roman" panose="02020603050405020304" pitchFamily="18" charset="0"/>
              </a:rPr>
              <a:t>Elasticity </a:t>
            </a:r>
          </a:p>
        </p:txBody>
      </p:sp>
      <p:sp>
        <p:nvSpPr>
          <p:cNvPr id="7" name="Rectangle 3">
            <a:extLst>
              <a:ext uri="{FF2B5EF4-FFF2-40B4-BE49-F238E27FC236}">
                <a16:creationId xmlns:a16="http://schemas.microsoft.com/office/drawing/2014/main" id="{6D3F5A22-ACE8-422F-B4FD-808F9584A5B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395536" y="788243"/>
            <a:ext cx="8496944" cy="660400"/>
          </a:xfrm>
        </p:spPr>
        <p:txBody>
          <a:bodyPr/>
          <a:lstStyle/>
          <a:p>
            <a:pPr eaLnBrk="1" hangingPunct="1"/>
            <a:r>
              <a:rPr lang="en-US" altLang="en-US" sz="4000" b="1" dirty="0">
                <a:solidFill>
                  <a:srgbClr val="FF0000"/>
                </a:solidFill>
                <a:latin typeface="Times New Roman" panose="02020603050405020304" pitchFamily="18" charset="0"/>
                <a:cs typeface="Times New Roman" panose="02020603050405020304" pitchFamily="18" charset="0"/>
              </a:rPr>
              <a:t>Price Elasticity of demand: Example</a:t>
            </a:r>
          </a:p>
        </p:txBody>
      </p:sp>
      <mc:AlternateContent xmlns:mc="http://schemas.openxmlformats.org/markup-compatibility/2006" xmlns:a14="http://schemas.microsoft.com/office/drawing/2010/main">
        <mc:Choice Requires="a14">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0" y="1455738"/>
                <a:ext cx="9144000" cy="5402262"/>
              </a:xfrm>
            </p:spPr>
            <p:txBody>
              <a:bodyPr/>
              <a:lstStyle/>
              <a:p>
                <a:pPr marL="457200" indent="-457200" algn="l" eaLnBrk="1" hangingPunct="1">
                  <a:buFont typeface="Wingdings" panose="05000000000000000000" pitchFamily="2" charset="2"/>
                  <a:buChar char="Ø"/>
                </a:pPr>
                <a:r>
                  <a:rPr lang="en-US" altLang="sv-SE" sz="3300" dirty="0">
                    <a:latin typeface="Times New Roman" panose="02020603050405020304" pitchFamily="18" charset="0"/>
                    <a:cs typeface="Times New Roman" panose="02020603050405020304" pitchFamily="18" charset="0"/>
                  </a:rPr>
                  <a:t>Assume that the price of Yam decreases from GH¢5 to GH¢4 per tuber and this causes the quantity demanded to increase from 5 tubers per day to 10 tubers. What is the price elasticity of demand?</a:t>
                </a:r>
              </a:p>
              <a:p>
                <a:pPr algn="l" eaLnBrk="1" hangingPunct="1"/>
                <a:endParaRPr lang="en-US" altLang="sv-SE" sz="3300" dirty="0">
                  <a:latin typeface="Times New Roman" panose="02020603050405020304" pitchFamily="18" charset="0"/>
                  <a:cs typeface="Times New Roman" panose="02020603050405020304" pitchFamily="18" charset="0"/>
                </a:endParaRPr>
              </a:p>
              <a:p>
                <a:pPr marL="457200" indent="-457200" algn="l" eaLnBrk="1" hangingPunct="1">
                  <a:buFont typeface="Wingdings" panose="05000000000000000000" pitchFamily="2" charset="2"/>
                  <a:buChar char="Ø"/>
                </a:pPr>
                <a:r>
                  <a:rPr lang="en-US" altLang="sv-SE" sz="3300" dirty="0">
                    <a:latin typeface="Times New Roman" panose="02020603050405020304" pitchFamily="18" charset="0"/>
                    <a:cs typeface="Times New Roman" panose="02020603050405020304" pitchFamily="18" charset="0"/>
                  </a:rPr>
                  <a:t>From this information,</a:t>
                </a:r>
              </a:p>
              <a:p>
                <a:pPr algn="l" eaLnBrk="1" hangingPunct="1"/>
                <a:endParaRPr lang="en-US" altLang="sv-SE" sz="3300" dirty="0">
                  <a:latin typeface="Times New Roman" panose="02020603050405020304" pitchFamily="18" charset="0"/>
                  <a:cs typeface="Times New Roman" panose="02020603050405020304" pitchFamily="18" charset="0"/>
                </a:endParaRPr>
              </a:p>
              <a:p>
                <a:pPr algn="l" eaLnBrk="1" hangingPunct="1"/>
                <a14:m>
                  <m:oMath xmlns:m="http://schemas.openxmlformats.org/officeDocument/2006/math">
                    <m:sSub>
                      <m:sSubPr>
                        <m:ctrlPr>
                          <a:rPr lang="en-US" altLang="sv-SE" sz="3200" b="1" i="1">
                            <a:solidFill>
                              <a:srgbClr val="FF0000"/>
                            </a:solidFill>
                            <a:latin typeface="Cambria Math" panose="02040503050406030204" pitchFamily="18" charset="0"/>
                            <a:cs typeface="Times New Roman" panose="02020603050405020304" pitchFamily="18" charset="0"/>
                          </a:rPr>
                        </m:ctrlPr>
                      </m:sSubPr>
                      <m:e>
                        <m:r>
                          <a:rPr lang="en-US" altLang="sv-SE" sz="3200" b="1" i="1">
                            <a:solidFill>
                              <a:srgbClr val="FF0000"/>
                            </a:solidFill>
                            <a:latin typeface="Cambria Math" panose="02040503050406030204" pitchFamily="18" charset="0"/>
                            <a:cs typeface="Times New Roman" panose="02020603050405020304" pitchFamily="18" charset="0"/>
                          </a:rPr>
                          <m:t>𝑷</m:t>
                        </m:r>
                      </m:e>
                      <m:sub>
                        <m:r>
                          <a:rPr lang="en-US" altLang="sv-SE" sz="3200" b="1" i="1" smtClean="0">
                            <a:solidFill>
                              <a:srgbClr val="FF0000"/>
                            </a:solidFill>
                            <a:latin typeface="Cambria Math" panose="02040503050406030204" pitchFamily="18" charset="0"/>
                            <a:cs typeface="Times New Roman" panose="02020603050405020304" pitchFamily="18" charset="0"/>
                          </a:rPr>
                          <m:t>𝟎</m:t>
                        </m:r>
                      </m:sub>
                    </m:sSub>
                    <m:r>
                      <a:rPr lang="en-US" altLang="sv-SE" sz="3200" b="1" i="1" smtClean="0">
                        <a:solidFill>
                          <a:srgbClr val="FF0000"/>
                        </a:solidFill>
                        <a:latin typeface="Cambria Math" panose="02040503050406030204" pitchFamily="18" charset="0"/>
                        <a:cs typeface="Times New Roman" panose="02020603050405020304" pitchFamily="18" charset="0"/>
                      </a:rPr>
                      <m:t>=</m:t>
                    </m:r>
                    <m:r>
                      <a:rPr lang="en-US" altLang="sv-SE" sz="3200" b="1" i="1" smtClean="0">
                        <a:solidFill>
                          <a:srgbClr val="FF0000"/>
                        </a:solidFill>
                        <a:latin typeface="Cambria Math" panose="02040503050406030204" pitchFamily="18" charset="0"/>
                        <a:cs typeface="Times New Roman" panose="02020603050405020304" pitchFamily="18" charset="0"/>
                      </a:rPr>
                      <m:t>𝟓</m:t>
                    </m:r>
                  </m:oMath>
                </a14:m>
                <a:r>
                  <a:rPr lang="en-US" altLang="sv-SE" sz="3300" dirty="0">
                    <a:latin typeface="Times New Roman" panose="02020603050405020304" pitchFamily="18" charset="0"/>
                    <a:cs typeface="Times New Roman" panose="02020603050405020304" pitchFamily="18" charset="0"/>
                  </a:rPr>
                  <a:t>	, 	</a:t>
                </a:r>
                <a:r>
                  <a:rPr lang="en-US" altLang="sv-SE" sz="3200" b="1" dirty="0">
                    <a:solidFill>
                      <a:srgbClr val="FF0000"/>
                    </a:solidFill>
                    <a:cs typeface="Times New Roman" panose="02020603050405020304" pitchFamily="18" charset="0"/>
                  </a:rPr>
                  <a:t> </a:t>
                </a:r>
                <a14:m>
                  <m:oMath xmlns:m="http://schemas.openxmlformats.org/officeDocument/2006/math">
                    <m:sSub>
                      <m:sSubPr>
                        <m:ctrlPr>
                          <a:rPr lang="en-US" altLang="sv-SE" sz="3200" b="1" i="1">
                            <a:solidFill>
                              <a:srgbClr val="FF0000"/>
                            </a:solidFill>
                            <a:latin typeface="Cambria Math" panose="02040503050406030204" pitchFamily="18" charset="0"/>
                            <a:cs typeface="Times New Roman" panose="02020603050405020304" pitchFamily="18" charset="0"/>
                          </a:rPr>
                        </m:ctrlPr>
                      </m:sSubPr>
                      <m:e>
                        <m:r>
                          <a:rPr lang="en-US" altLang="sv-SE" sz="3200" b="1" i="1">
                            <a:solidFill>
                              <a:srgbClr val="FF0000"/>
                            </a:solidFill>
                            <a:latin typeface="Cambria Math" panose="02040503050406030204" pitchFamily="18" charset="0"/>
                            <a:cs typeface="Times New Roman" panose="02020603050405020304" pitchFamily="18" charset="0"/>
                          </a:rPr>
                          <m:t>𝑷</m:t>
                        </m:r>
                      </m:e>
                      <m:sub>
                        <m:r>
                          <a:rPr lang="en-US" altLang="sv-SE" sz="3200" b="1" i="1" smtClean="0">
                            <a:solidFill>
                              <a:srgbClr val="FF0000"/>
                            </a:solidFill>
                            <a:latin typeface="Cambria Math" panose="02040503050406030204" pitchFamily="18" charset="0"/>
                            <a:cs typeface="Times New Roman" panose="02020603050405020304" pitchFamily="18" charset="0"/>
                          </a:rPr>
                          <m:t>𝟏</m:t>
                        </m:r>
                      </m:sub>
                    </m:sSub>
                    <m:r>
                      <a:rPr lang="en-US" altLang="sv-SE" sz="3200" b="1" i="1" smtClean="0">
                        <a:solidFill>
                          <a:srgbClr val="FF0000"/>
                        </a:solidFill>
                        <a:latin typeface="Cambria Math" panose="02040503050406030204" pitchFamily="18" charset="0"/>
                        <a:cs typeface="Times New Roman" panose="02020603050405020304" pitchFamily="18" charset="0"/>
                      </a:rPr>
                      <m:t>=</m:t>
                    </m:r>
                    <m:r>
                      <a:rPr lang="en-US" altLang="sv-SE" sz="3200" b="1" i="1" smtClean="0">
                        <a:solidFill>
                          <a:srgbClr val="FF0000"/>
                        </a:solidFill>
                        <a:latin typeface="Cambria Math" panose="02040503050406030204" pitchFamily="18" charset="0"/>
                        <a:cs typeface="Times New Roman" panose="02020603050405020304" pitchFamily="18" charset="0"/>
                      </a:rPr>
                      <m:t>𝟒</m:t>
                    </m:r>
                  </m:oMath>
                </a14:m>
                <a:r>
                  <a:rPr lang="en-US" altLang="sv-SE" sz="3300" dirty="0">
                    <a:latin typeface="Times New Roman" panose="02020603050405020304" pitchFamily="18" charset="0"/>
                    <a:cs typeface="Times New Roman" panose="02020603050405020304" pitchFamily="18" charset="0"/>
                  </a:rPr>
                  <a:t>	,</a:t>
                </a:r>
                <a:r>
                  <a:rPr lang="en-US" altLang="sv-SE" sz="3200" b="1" dirty="0">
                    <a:solidFill>
                      <a:srgbClr val="FF0000"/>
                    </a:solidFill>
                    <a:cs typeface="Times New Roman" panose="02020603050405020304" pitchFamily="18" charset="0"/>
                  </a:rPr>
                  <a:t> 	</a:t>
                </a:r>
                <a14:m>
                  <m:oMath xmlns:m="http://schemas.openxmlformats.org/officeDocument/2006/math">
                    <m:sSub>
                      <m:sSubPr>
                        <m:ctrlPr>
                          <a:rPr lang="en-US" altLang="sv-SE" sz="3200" b="1" i="1">
                            <a:solidFill>
                              <a:srgbClr val="FF0000"/>
                            </a:solidFill>
                            <a:latin typeface="Cambria Math" panose="02040503050406030204" pitchFamily="18" charset="0"/>
                            <a:cs typeface="Times New Roman" panose="02020603050405020304" pitchFamily="18" charset="0"/>
                          </a:rPr>
                        </m:ctrlPr>
                      </m:sSubPr>
                      <m:e>
                        <m:r>
                          <a:rPr lang="en-US" altLang="sv-SE" sz="3200" b="1" i="1" smtClean="0">
                            <a:solidFill>
                              <a:srgbClr val="FF0000"/>
                            </a:solidFill>
                            <a:latin typeface="Cambria Math" panose="02040503050406030204" pitchFamily="18" charset="0"/>
                            <a:cs typeface="Times New Roman" panose="02020603050405020304" pitchFamily="18" charset="0"/>
                          </a:rPr>
                          <m:t>𝑸</m:t>
                        </m:r>
                      </m:e>
                      <m:sub>
                        <m:r>
                          <a:rPr lang="en-US" altLang="sv-SE" sz="3200" b="1" i="1">
                            <a:solidFill>
                              <a:srgbClr val="FF0000"/>
                            </a:solidFill>
                            <a:latin typeface="Cambria Math" panose="02040503050406030204" pitchFamily="18" charset="0"/>
                            <a:cs typeface="Times New Roman" panose="02020603050405020304" pitchFamily="18" charset="0"/>
                          </a:rPr>
                          <m:t>𝟎</m:t>
                        </m:r>
                      </m:sub>
                    </m:sSub>
                    <m:r>
                      <a:rPr lang="en-US" altLang="sv-SE" sz="3200" b="1" i="1" smtClean="0">
                        <a:solidFill>
                          <a:srgbClr val="FF0000"/>
                        </a:solidFill>
                        <a:latin typeface="Cambria Math" panose="02040503050406030204" pitchFamily="18" charset="0"/>
                        <a:cs typeface="Times New Roman" panose="02020603050405020304" pitchFamily="18" charset="0"/>
                      </a:rPr>
                      <m:t>=</m:t>
                    </m:r>
                    <m:r>
                      <a:rPr lang="en-US" altLang="sv-SE" sz="3200" b="1" i="1" smtClean="0">
                        <a:solidFill>
                          <a:srgbClr val="FF0000"/>
                        </a:solidFill>
                        <a:latin typeface="Cambria Math" panose="02040503050406030204" pitchFamily="18" charset="0"/>
                        <a:cs typeface="Times New Roman" panose="02020603050405020304" pitchFamily="18" charset="0"/>
                      </a:rPr>
                      <m:t>𝟓</m:t>
                    </m:r>
                    <m:r>
                      <a:rPr lang="en-US" altLang="sv-SE" sz="3200" b="1" i="1" smtClean="0">
                        <a:solidFill>
                          <a:srgbClr val="FF0000"/>
                        </a:solidFill>
                        <a:latin typeface="Cambria Math" panose="02040503050406030204" pitchFamily="18" charset="0"/>
                        <a:cs typeface="Times New Roman" panose="02020603050405020304" pitchFamily="18" charset="0"/>
                      </a:rPr>
                      <m:t>         </m:t>
                    </m:r>
                    <m:sSub>
                      <m:sSubPr>
                        <m:ctrlPr>
                          <a:rPr lang="en-US" altLang="sv-SE" sz="3200" b="1" i="1">
                            <a:solidFill>
                              <a:srgbClr val="FF0000"/>
                            </a:solidFill>
                            <a:latin typeface="Cambria Math" panose="02040503050406030204" pitchFamily="18" charset="0"/>
                            <a:cs typeface="Times New Roman" panose="02020603050405020304" pitchFamily="18" charset="0"/>
                          </a:rPr>
                        </m:ctrlPr>
                      </m:sSubPr>
                      <m:e>
                        <m:r>
                          <a:rPr lang="en-US" altLang="sv-SE" sz="3200" b="1" i="1" smtClean="0">
                            <a:solidFill>
                              <a:srgbClr val="FF0000"/>
                            </a:solidFill>
                            <a:latin typeface="Cambria Math" panose="02040503050406030204" pitchFamily="18" charset="0"/>
                            <a:cs typeface="Times New Roman" panose="02020603050405020304" pitchFamily="18" charset="0"/>
                          </a:rPr>
                          <m:t>  </m:t>
                        </m:r>
                        <m:r>
                          <a:rPr lang="en-US" altLang="sv-SE" sz="3200" b="1" i="1" smtClean="0">
                            <a:solidFill>
                              <a:srgbClr val="FF0000"/>
                            </a:solidFill>
                            <a:latin typeface="Cambria Math" panose="02040503050406030204" pitchFamily="18" charset="0"/>
                            <a:cs typeface="Times New Roman" panose="02020603050405020304" pitchFamily="18" charset="0"/>
                          </a:rPr>
                          <m:t>𝑸</m:t>
                        </m:r>
                      </m:e>
                      <m:sub>
                        <m:r>
                          <a:rPr lang="en-US" altLang="sv-SE" sz="3200" b="1" i="1" smtClean="0">
                            <a:solidFill>
                              <a:srgbClr val="FF0000"/>
                            </a:solidFill>
                            <a:latin typeface="Cambria Math" panose="02040503050406030204" pitchFamily="18" charset="0"/>
                            <a:cs typeface="Times New Roman" panose="02020603050405020304" pitchFamily="18" charset="0"/>
                          </a:rPr>
                          <m:t>𝟏</m:t>
                        </m:r>
                      </m:sub>
                    </m:sSub>
                    <m:r>
                      <a:rPr lang="en-US" altLang="sv-SE" sz="3200" b="1" i="1" smtClean="0">
                        <a:solidFill>
                          <a:srgbClr val="FF0000"/>
                        </a:solidFill>
                        <a:latin typeface="Cambria Math" panose="02040503050406030204" pitchFamily="18" charset="0"/>
                        <a:cs typeface="Times New Roman" panose="02020603050405020304" pitchFamily="18" charset="0"/>
                      </a:rPr>
                      <m:t>=</m:t>
                    </m:r>
                    <m:r>
                      <a:rPr lang="en-US" altLang="sv-SE" sz="3200" b="1" i="1" smtClean="0">
                        <a:solidFill>
                          <a:srgbClr val="FF0000"/>
                        </a:solidFill>
                        <a:latin typeface="Cambria Math" panose="02040503050406030204" pitchFamily="18" charset="0"/>
                        <a:cs typeface="Times New Roman" panose="02020603050405020304" pitchFamily="18" charset="0"/>
                      </a:rPr>
                      <m:t>𝟏𝟎</m:t>
                    </m:r>
                  </m:oMath>
                </a14:m>
                <a:endParaRPr lang="en-US" altLang="sv-SE" sz="3300" dirty="0">
                  <a:latin typeface="Times New Roman" panose="02020603050405020304" pitchFamily="18" charset="0"/>
                  <a:cs typeface="Times New Roman" panose="02020603050405020304" pitchFamily="18" charset="0"/>
                </a:endParaRPr>
              </a:p>
            </p:txBody>
          </p:sp>
        </mc:Choice>
        <mc:Fallback xmlns="">
          <p:sp>
            <p:nvSpPr>
              <p:cNvPr id="9219" name="Subtitle 7">
                <a:extLst>
                  <a:ext uri="{FF2B5EF4-FFF2-40B4-BE49-F238E27FC236}">
                    <a16:creationId xmlns:a16="http://schemas.microsoft.com/office/drawing/2014/main" id="{8E764AE0-6FEF-4081-9857-AD0AC8BA9479}"/>
                  </a:ext>
                </a:extLst>
              </p:cNvPr>
              <p:cNvSpPr>
                <a:spLocks noGrp="1" noRot="1" noChangeAspect="1" noMove="1" noResize="1" noEditPoints="1" noAdjustHandles="1" noChangeArrowheads="1" noChangeShapeType="1" noTextEdit="1"/>
              </p:cNvSpPr>
              <p:nvPr>
                <p:ph type="subTitle" idx="1"/>
              </p:nvPr>
            </p:nvSpPr>
            <p:spPr>
              <a:xfrm>
                <a:off x="0" y="1455738"/>
                <a:ext cx="9144000" cy="5402262"/>
              </a:xfrm>
              <a:blipFill>
                <a:blip r:embed="rId2"/>
                <a:stretch>
                  <a:fillRect l="-1600" t="-2596"/>
                </a:stretch>
              </a:blipFill>
            </p:spPr>
            <p:txBody>
              <a:bodyPr/>
              <a:lstStyle/>
              <a:p>
                <a:r>
                  <a:rPr lang="en-US">
                    <a:noFill/>
                  </a:rPr>
                  <a:t> </a:t>
                </a:r>
              </a:p>
            </p:txBody>
          </p:sp>
        </mc:Fallback>
      </mc:AlternateContent>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3158302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arn(inVertical)">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animEffect transition="in" filter="barn(inVertical)">
                                      <p:cBhvr>
                                        <p:cTn id="17"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77801" y="795338"/>
            <a:ext cx="8924924" cy="660400"/>
          </a:xfrm>
        </p:spPr>
        <p:txBody>
          <a:bodyPr/>
          <a:lstStyle/>
          <a:p>
            <a:pPr eaLnBrk="1" hangingPunct="1"/>
            <a:r>
              <a:rPr lang="en-US" altLang="en-US" sz="4000" b="1" dirty="0">
                <a:solidFill>
                  <a:srgbClr val="FF0000"/>
                </a:solidFill>
                <a:latin typeface="Times New Roman" panose="02020603050405020304" pitchFamily="18" charset="0"/>
                <a:cs typeface="Times New Roman" panose="02020603050405020304" pitchFamily="18" charset="0"/>
              </a:rPr>
              <a:t>Price Elasticity of demand: Example</a:t>
            </a:r>
          </a:p>
        </p:txBody>
      </p:sp>
      <mc:AlternateContent xmlns:mc="http://schemas.openxmlformats.org/markup-compatibility/2006" xmlns:a14="http://schemas.microsoft.com/office/drawing/2010/main">
        <mc:Choice Requires="a14">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2028" y="1628800"/>
                <a:ext cx="9144000" cy="5501654"/>
              </a:xfrm>
            </p:spPr>
            <p:txBody>
              <a:bodyPr/>
              <a:lstStyle/>
              <a:p>
                <a:pPr algn="l" eaLnBrk="1" hangingPunct="1"/>
                <a14:m>
                  <m:oMathPara xmlns:m="http://schemas.openxmlformats.org/officeDocument/2006/math">
                    <m:oMathParaPr>
                      <m:jc m:val="centerGroup"/>
                    </m:oMathParaPr>
                    <m:oMath xmlns:m="http://schemas.openxmlformats.org/officeDocument/2006/math">
                      <m:r>
                        <a:rPr lang="en-US" altLang="sv-SE" sz="3600" b="1" i="1" smtClean="0">
                          <a:solidFill>
                            <a:srgbClr val="FF0000"/>
                          </a:solidFill>
                          <a:latin typeface="Cambria Math" panose="02040503050406030204" pitchFamily="18" charset="0"/>
                          <a:cs typeface="Times New Roman" panose="02020603050405020304" pitchFamily="18" charset="0"/>
                        </a:rPr>
                        <m:t>𝑷𝑬𝑫</m:t>
                      </m:r>
                      <m:r>
                        <a:rPr lang="en-US" altLang="sv-SE" sz="3600" b="1" i="1" smtClean="0">
                          <a:solidFill>
                            <a:srgbClr val="FF0000"/>
                          </a:solidFill>
                          <a:latin typeface="Cambria Math" panose="02040503050406030204" pitchFamily="18" charset="0"/>
                          <a:cs typeface="Times New Roman" panose="02020603050405020304" pitchFamily="18" charset="0"/>
                        </a:rPr>
                        <m:t>=</m:t>
                      </m:r>
                      <m:f>
                        <m:fPr>
                          <m:ctrlPr>
                            <a:rPr lang="en-US" altLang="sv-SE" sz="3600" b="1" i="1">
                              <a:solidFill>
                                <a:srgbClr val="FF0000"/>
                              </a:solidFill>
                              <a:latin typeface="Cambria Math" panose="02040503050406030204" pitchFamily="18" charset="0"/>
                              <a:cs typeface="Times New Roman" panose="02020603050405020304" pitchFamily="18" charset="0"/>
                            </a:rPr>
                          </m:ctrlPr>
                        </m:fPr>
                        <m:num>
                          <m:r>
                            <a:rPr lang="en-US" altLang="sv-SE" sz="3600" b="1" i="1" smtClean="0">
                              <a:solidFill>
                                <a:srgbClr val="FF0000"/>
                              </a:solidFill>
                              <a:latin typeface="Cambria Math" panose="02040503050406030204" pitchFamily="18" charset="0"/>
                              <a:cs typeface="Times New Roman" panose="02020603050405020304" pitchFamily="18" charset="0"/>
                            </a:rPr>
                            <m:t>𝟏𝟎</m:t>
                          </m:r>
                          <m:r>
                            <a:rPr lang="en-US" altLang="sv-SE" sz="3600" b="1" i="1">
                              <a:solidFill>
                                <a:srgbClr val="FF0000"/>
                              </a:solidFill>
                              <a:latin typeface="Cambria Math" panose="02040503050406030204" pitchFamily="18" charset="0"/>
                              <a:cs typeface="Times New Roman" panose="02020603050405020304" pitchFamily="18" charset="0"/>
                            </a:rPr>
                            <m:t>−</m:t>
                          </m:r>
                          <m:r>
                            <a:rPr lang="en-US" altLang="sv-SE" sz="3600" b="1" i="1" smtClean="0">
                              <a:solidFill>
                                <a:srgbClr val="FF0000"/>
                              </a:solidFill>
                              <a:latin typeface="Cambria Math" panose="02040503050406030204" pitchFamily="18" charset="0"/>
                              <a:cs typeface="Times New Roman" panose="02020603050405020304" pitchFamily="18" charset="0"/>
                            </a:rPr>
                            <m:t>𝟓</m:t>
                          </m:r>
                        </m:num>
                        <m:den>
                          <m:r>
                            <a:rPr lang="en-US" altLang="sv-SE" sz="3600" b="1" i="1" smtClean="0">
                              <a:solidFill>
                                <a:srgbClr val="FF0000"/>
                              </a:solidFill>
                              <a:latin typeface="Cambria Math" panose="02040503050406030204" pitchFamily="18" charset="0"/>
                              <a:cs typeface="Times New Roman" panose="02020603050405020304" pitchFamily="18" charset="0"/>
                            </a:rPr>
                            <m:t>𝟒</m:t>
                          </m:r>
                          <m:r>
                            <a:rPr lang="en-US" altLang="sv-SE" sz="3600" b="1" i="1">
                              <a:solidFill>
                                <a:srgbClr val="FF0000"/>
                              </a:solidFill>
                              <a:latin typeface="Cambria Math" panose="02040503050406030204" pitchFamily="18" charset="0"/>
                              <a:cs typeface="Times New Roman" panose="02020603050405020304" pitchFamily="18" charset="0"/>
                            </a:rPr>
                            <m:t>−</m:t>
                          </m:r>
                          <m:r>
                            <a:rPr lang="en-US" altLang="sv-SE" sz="3600" b="1" i="1" smtClean="0">
                              <a:solidFill>
                                <a:srgbClr val="FF0000"/>
                              </a:solidFill>
                              <a:latin typeface="Cambria Math" panose="02040503050406030204" pitchFamily="18" charset="0"/>
                              <a:cs typeface="Times New Roman" panose="02020603050405020304" pitchFamily="18" charset="0"/>
                            </a:rPr>
                            <m:t>𝟓</m:t>
                          </m:r>
                        </m:den>
                      </m:f>
                      <m:r>
                        <a:rPr lang="en-US" altLang="sv-SE" sz="36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sv-SE" sz="36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sv-SE" sz="3600" b="1" i="1" smtClean="0">
                              <a:solidFill>
                                <a:srgbClr val="FF0000"/>
                              </a:solidFill>
                              <a:latin typeface="Cambria Math" panose="02040503050406030204" pitchFamily="18" charset="0"/>
                              <a:cs typeface="Times New Roman" panose="02020603050405020304" pitchFamily="18" charset="0"/>
                            </a:rPr>
                            <m:t>𝟓</m:t>
                          </m:r>
                        </m:num>
                        <m:den>
                          <m:r>
                            <a:rPr lang="en-US" altLang="sv-SE" sz="36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𝟓</m:t>
                          </m:r>
                        </m:den>
                      </m:f>
                    </m:oMath>
                  </m:oMathPara>
                </a14:m>
                <a:endParaRPr lang="en-US" altLang="sv-SE" sz="3600" b="1" i="1"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endParaRPr>
              </a:p>
              <a:p>
                <a:pPr algn="l" eaLnBrk="1" hangingPunct="1"/>
                <a:endParaRPr lang="en-US" altLang="sv-SE" sz="3600" b="1" i="1" dirty="0">
                  <a:solidFill>
                    <a:srgbClr val="FF0000"/>
                  </a:solidFill>
                  <a:latin typeface="Cambria Math" panose="02040503050406030204" pitchFamily="18" charset="0"/>
                  <a:ea typeface="Cambria Math" panose="02040503050406030204" pitchFamily="18" charset="0"/>
                  <a:cs typeface="Times New Roman" panose="02020603050405020304" pitchFamily="18" charset="0"/>
                </a:endParaRPr>
              </a:p>
              <a:p>
                <a:pPr algn="l" eaLnBrk="1" hangingPunct="1"/>
                <a14:m>
                  <m:oMathPara xmlns:m="http://schemas.openxmlformats.org/officeDocument/2006/math">
                    <m:oMathParaPr>
                      <m:jc m:val="centerGroup"/>
                    </m:oMathParaPr>
                    <m:oMath xmlns:m="http://schemas.openxmlformats.org/officeDocument/2006/math">
                      <m:r>
                        <a:rPr lang="en-US" altLang="sv-SE" sz="36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sv-SE" sz="32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sv-SE" sz="3200" b="1" i="1">
                              <a:solidFill>
                                <a:srgbClr val="FF0000"/>
                              </a:solidFill>
                              <a:latin typeface="Cambria Math" panose="02040503050406030204" pitchFamily="18" charset="0"/>
                              <a:cs typeface="Times New Roman" panose="02020603050405020304" pitchFamily="18" charset="0"/>
                            </a:rPr>
                            <m:t>𝟓</m:t>
                          </m:r>
                        </m:num>
                        <m:den>
                          <m:r>
                            <a:rPr lang="en-US" altLang="sv-SE" sz="3200" b="1" i="1" smtClean="0">
                              <a:solidFill>
                                <a:srgbClr val="FF0000"/>
                              </a:solidFill>
                              <a:latin typeface="Cambria Math" panose="02040503050406030204" pitchFamily="18" charset="0"/>
                              <a:cs typeface="Times New Roman" panose="02020603050405020304" pitchFamily="18" charset="0"/>
                            </a:rPr>
                            <m:t>−</m:t>
                          </m:r>
                          <m:r>
                            <a:rPr lang="en-US" altLang="sv-SE" sz="3200" b="1" i="1" smtClean="0">
                              <a:solidFill>
                                <a:srgbClr val="FF0000"/>
                              </a:solidFill>
                              <a:latin typeface="Cambria Math" panose="02040503050406030204" pitchFamily="18" charset="0"/>
                              <a:cs typeface="Times New Roman" panose="02020603050405020304" pitchFamily="18" charset="0"/>
                            </a:rPr>
                            <m:t>𝟏</m:t>
                          </m:r>
                        </m:den>
                      </m:f>
                      <m:r>
                        <a:rPr lang="en-US" altLang="sv-SE" sz="32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sv-SE" sz="32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𝟏</m:t>
                      </m:r>
                    </m:oMath>
                  </m:oMathPara>
                </a14:m>
                <a:endParaRPr lang="en-US" altLang="sv-SE" sz="3200" b="1" i="1" dirty="0">
                  <a:solidFill>
                    <a:srgbClr val="FF0000"/>
                  </a:solidFill>
                  <a:latin typeface="Cambria Math" panose="02040503050406030204" pitchFamily="18" charset="0"/>
                  <a:cs typeface="Times New Roman" panose="02020603050405020304" pitchFamily="18" charset="0"/>
                </a:endParaRPr>
              </a:p>
              <a:p>
                <a:pPr algn="l" eaLnBrk="1" hangingPunct="1"/>
                <a:endParaRPr lang="en-US" altLang="sv-SE" sz="3200" b="1" i="1" dirty="0">
                  <a:solidFill>
                    <a:srgbClr val="FF0000"/>
                  </a:solidFill>
                  <a:latin typeface="Cambria Math" panose="02040503050406030204" pitchFamily="18" charset="0"/>
                  <a:cs typeface="Times New Roman" panose="02020603050405020304" pitchFamily="18" charset="0"/>
                </a:endParaRPr>
              </a:p>
              <a:p>
                <a:pPr algn="l" eaLnBrk="1" hangingPunct="1"/>
                <a14:m>
                  <m:oMathPara xmlns:m="http://schemas.openxmlformats.org/officeDocument/2006/math">
                    <m:oMathParaPr>
                      <m:jc m:val="centerGroup"/>
                    </m:oMathParaPr>
                    <m:oMath xmlns:m="http://schemas.openxmlformats.org/officeDocument/2006/math">
                      <m:r>
                        <a:rPr lang="en-US" altLang="sv-SE" sz="3200" b="1" i="1" smtClean="0">
                          <a:solidFill>
                            <a:srgbClr val="FF0000"/>
                          </a:solidFill>
                          <a:latin typeface="Cambria Math" panose="02040503050406030204" pitchFamily="18" charset="0"/>
                          <a:cs typeface="Times New Roman" panose="02020603050405020304" pitchFamily="18" charset="0"/>
                        </a:rPr>
                        <m:t>=</m:t>
                      </m:r>
                      <m:f>
                        <m:fPr>
                          <m:ctrlPr>
                            <a:rPr lang="en-US" altLang="sv-SE" sz="32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sv-SE" sz="32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𝟓</m:t>
                          </m:r>
                        </m:num>
                        <m:den>
                          <m:r>
                            <a:rPr lang="en-US" altLang="sv-SE" sz="3200" b="1" i="1" smtClean="0">
                              <a:solidFill>
                                <a:srgbClr val="FF0000"/>
                              </a:solidFill>
                              <a:latin typeface="Cambria Math" panose="02040503050406030204" pitchFamily="18" charset="0"/>
                              <a:cs typeface="Times New Roman" panose="02020603050405020304" pitchFamily="18" charset="0"/>
                            </a:rPr>
                            <m:t>−</m:t>
                          </m:r>
                          <m:r>
                            <a:rPr lang="en-US" altLang="sv-SE" sz="3200" b="1" i="1">
                              <a:solidFill>
                                <a:srgbClr val="FF0000"/>
                              </a:solidFill>
                              <a:latin typeface="Cambria Math" panose="02040503050406030204" pitchFamily="18" charset="0"/>
                              <a:cs typeface="Times New Roman" panose="02020603050405020304" pitchFamily="18" charset="0"/>
                            </a:rPr>
                            <m:t>𝟏</m:t>
                          </m:r>
                        </m:den>
                      </m:f>
                    </m:oMath>
                  </m:oMathPara>
                </a14:m>
                <a:endParaRPr lang="en-US" altLang="sv-SE" sz="3200" b="1" i="1" dirty="0">
                  <a:solidFill>
                    <a:srgbClr val="FF0000"/>
                  </a:solidFill>
                  <a:latin typeface="Cambria Math" panose="02040503050406030204" pitchFamily="18" charset="0"/>
                  <a:cs typeface="Times New Roman" panose="02020603050405020304" pitchFamily="18" charset="0"/>
                </a:endParaRPr>
              </a:p>
              <a:p>
                <a:pPr algn="l" eaLnBrk="1" hangingPunct="1"/>
                <a:endParaRPr lang="en-US" altLang="sv-SE" sz="3200" b="1" i="1" dirty="0">
                  <a:solidFill>
                    <a:srgbClr val="FF0000"/>
                  </a:solidFill>
                  <a:latin typeface="Cambria Math" panose="02040503050406030204" pitchFamily="18" charset="0"/>
                  <a:cs typeface="Times New Roman" panose="02020603050405020304" pitchFamily="18" charset="0"/>
                </a:endParaRPr>
              </a:p>
              <a:p>
                <a:pPr algn="l" eaLnBrk="1" hangingPunct="1"/>
                <a14:m>
                  <m:oMathPara xmlns:m="http://schemas.openxmlformats.org/officeDocument/2006/math">
                    <m:oMathParaPr>
                      <m:jc m:val="centerGroup"/>
                    </m:oMathParaPr>
                    <m:oMath xmlns:m="http://schemas.openxmlformats.org/officeDocument/2006/math">
                      <m:r>
                        <a:rPr lang="en-US" altLang="sv-SE" sz="3200" b="1" i="1" smtClean="0">
                          <a:solidFill>
                            <a:srgbClr val="FF0000"/>
                          </a:solidFill>
                          <a:latin typeface="Cambria Math" panose="02040503050406030204" pitchFamily="18" charset="0"/>
                          <a:cs typeface="Times New Roman" panose="02020603050405020304" pitchFamily="18" charset="0"/>
                        </a:rPr>
                        <m:t>=−</m:t>
                      </m:r>
                      <m:r>
                        <a:rPr lang="en-US" altLang="sv-SE" sz="3200" b="1" i="1" smtClean="0">
                          <a:solidFill>
                            <a:srgbClr val="FF0000"/>
                          </a:solidFill>
                          <a:latin typeface="Cambria Math" panose="02040503050406030204" pitchFamily="18" charset="0"/>
                          <a:cs typeface="Times New Roman" panose="02020603050405020304" pitchFamily="18" charset="0"/>
                        </a:rPr>
                        <m:t>𝟓</m:t>
                      </m:r>
                    </m:oMath>
                  </m:oMathPara>
                </a14:m>
                <a:endParaRPr lang="en-US" altLang="sv-SE" sz="3300" dirty="0">
                  <a:latin typeface="Times New Roman" panose="02020603050405020304" pitchFamily="18" charset="0"/>
                  <a:cs typeface="Times New Roman" panose="02020603050405020304" pitchFamily="18" charset="0"/>
                </a:endParaRPr>
              </a:p>
            </p:txBody>
          </p:sp>
        </mc:Choice>
        <mc:Fallback xmlns="">
          <p:sp>
            <p:nvSpPr>
              <p:cNvPr id="9219" name="Subtitle 7">
                <a:extLst>
                  <a:ext uri="{FF2B5EF4-FFF2-40B4-BE49-F238E27FC236}">
                    <a16:creationId xmlns:a16="http://schemas.microsoft.com/office/drawing/2014/main" id="{8E764AE0-6FEF-4081-9857-AD0AC8BA9479}"/>
                  </a:ext>
                </a:extLst>
              </p:cNvPr>
              <p:cNvSpPr>
                <a:spLocks noGrp="1" noRot="1" noChangeAspect="1" noMove="1" noResize="1" noEditPoints="1" noAdjustHandles="1" noChangeArrowheads="1" noChangeShapeType="1" noTextEdit="1"/>
              </p:cNvSpPr>
              <p:nvPr>
                <p:ph type="subTitle" idx="1"/>
              </p:nvPr>
            </p:nvSpPr>
            <p:spPr>
              <a:xfrm>
                <a:off x="2028" y="1628800"/>
                <a:ext cx="9144000" cy="5501654"/>
              </a:xfrm>
              <a:blipFill>
                <a:blip r:embed="rId2"/>
                <a:stretch>
                  <a:fillRect/>
                </a:stretch>
              </a:blipFill>
            </p:spPr>
            <p:txBody>
              <a:bodyPr/>
              <a:lstStyle/>
              <a:p>
                <a:r>
                  <a:rPr lang="en-US">
                    <a:noFill/>
                  </a:rPr>
                  <a:t> </a:t>
                </a:r>
              </a:p>
            </p:txBody>
          </p:sp>
        </mc:Fallback>
      </mc:AlternateContent>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1756980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323528" y="642937"/>
            <a:ext cx="8280920" cy="660400"/>
          </a:xfrm>
        </p:spPr>
        <p:txBody>
          <a:bodyPr/>
          <a:lstStyle/>
          <a:p>
            <a:pPr eaLnBrk="1" hangingPunct="1"/>
            <a:r>
              <a:rPr lang="en-US" altLang="en-US" sz="3600" b="1" dirty="0">
                <a:solidFill>
                  <a:srgbClr val="FF0000"/>
                </a:solidFill>
                <a:latin typeface="Times New Roman" panose="02020603050405020304" pitchFamily="18" charset="0"/>
                <a:cs typeface="Times New Roman" panose="02020603050405020304" pitchFamily="18" charset="0"/>
              </a:rPr>
              <a:t>Price Elasticity of demand: Example</a:t>
            </a:r>
          </a:p>
        </p:txBody>
      </p:sp>
      <mc:AlternateContent xmlns:mc="http://schemas.openxmlformats.org/markup-compatibility/2006" xmlns:a14="http://schemas.microsoft.com/office/drawing/2010/main">
        <mc:Choice Requires="a14">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28513" y="1303337"/>
                <a:ext cx="8978962" cy="5402262"/>
              </a:xfrm>
            </p:spPr>
            <p:txBody>
              <a:bodyPr/>
              <a:lstStyle/>
              <a:p>
                <a:pPr algn="l" eaLnBrk="1" hangingPunct="1"/>
                <a:r>
                  <a:rPr lang="en-US" altLang="sv-SE" sz="3300" dirty="0">
                    <a:latin typeface="Times New Roman" panose="02020603050405020304" pitchFamily="18" charset="0"/>
                    <a:cs typeface="Times New Roman" panose="02020603050405020304" pitchFamily="18" charset="0"/>
                  </a:rPr>
                  <a:t>Percentage change in quantity is given as:</a:t>
                </a:r>
                <a:endParaRPr lang="en-US" altLang="sv-SE" sz="3300" b="1" i="1" dirty="0">
                  <a:solidFill>
                    <a:srgbClr val="FF0000"/>
                  </a:solidFill>
                  <a:latin typeface="Cambria Math" panose="02040503050406030204" pitchFamily="18" charset="0"/>
                  <a:cs typeface="Times New Roman" panose="02020603050405020304" pitchFamily="18" charset="0"/>
                </a:endParaRPr>
              </a:p>
              <a:p>
                <a:pPr algn="l" eaLnBrk="1" hangingPunct="1"/>
                <a:endParaRPr lang="en-US" altLang="sv-SE" sz="3300" b="1" i="1" dirty="0">
                  <a:solidFill>
                    <a:srgbClr val="FF0000"/>
                  </a:solidFill>
                  <a:latin typeface="Cambria Math" panose="02040503050406030204" pitchFamily="18" charset="0"/>
                  <a:cs typeface="Times New Roman" panose="02020603050405020304" pitchFamily="18" charset="0"/>
                </a:endParaRPr>
              </a:p>
              <a:p>
                <a:pPr algn="l" eaLnBrk="1" hangingPunct="1"/>
                <a14:m>
                  <m:oMathPara xmlns:m="http://schemas.openxmlformats.org/officeDocument/2006/math">
                    <m:oMathParaPr>
                      <m:jc m:val="centerGroup"/>
                    </m:oMathParaPr>
                    <m:oMath xmlns:m="http://schemas.openxmlformats.org/officeDocument/2006/math">
                      <m:f>
                        <m:fPr>
                          <m:ctrlPr>
                            <a:rPr lang="en-US" altLang="sv-SE" sz="3300" b="1" i="1" smtClean="0">
                              <a:solidFill>
                                <a:srgbClr val="FF0000"/>
                              </a:solidFill>
                              <a:latin typeface="Cambria Math" panose="02040503050406030204" pitchFamily="18" charset="0"/>
                              <a:cs typeface="Times New Roman" panose="02020603050405020304" pitchFamily="18" charset="0"/>
                            </a:rPr>
                          </m:ctrlPr>
                        </m:fPr>
                        <m:num>
                          <m:r>
                            <a:rPr lang="en-US" altLang="sv-SE" sz="3300" b="1" i="1" smtClean="0">
                              <a:solidFill>
                                <a:srgbClr val="FF0000"/>
                              </a:solidFill>
                              <a:latin typeface="Cambria Math" panose="02040503050406030204" pitchFamily="18" charset="0"/>
                              <a:cs typeface="Times New Roman" panose="02020603050405020304" pitchFamily="18" charset="0"/>
                            </a:rPr>
                            <m:t>𝟏𝟎</m:t>
                          </m:r>
                          <m:r>
                            <a:rPr lang="en-US" altLang="sv-SE" sz="3300" b="1" i="1" smtClean="0">
                              <a:solidFill>
                                <a:srgbClr val="FF0000"/>
                              </a:solidFill>
                              <a:latin typeface="Cambria Math" panose="02040503050406030204" pitchFamily="18" charset="0"/>
                              <a:cs typeface="Times New Roman" panose="02020603050405020304" pitchFamily="18" charset="0"/>
                            </a:rPr>
                            <m:t>−</m:t>
                          </m:r>
                          <m:r>
                            <a:rPr lang="en-US" altLang="sv-SE" sz="3300" b="1" i="1" smtClean="0">
                              <a:solidFill>
                                <a:srgbClr val="FF0000"/>
                              </a:solidFill>
                              <a:latin typeface="Cambria Math" panose="02040503050406030204" pitchFamily="18" charset="0"/>
                              <a:cs typeface="Times New Roman" panose="02020603050405020304" pitchFamily="18" charset="0"/>
                            </a:rPr>
                            <m:t>𝟓</m:t>
                          </m:r>
                        </m:num>
                        <m:den>
                          <m:r>
                            <a:rPr lang="en-US" altLang="sv-SE" sz="3300" b="1" i="1" smtClean="0">
                              <a:solidFill>
                                <a:srgbClr val="FF0000"/>
                              </a:solidFill>
                              <a:latin typeface="Cambria Math" panose="02040503050406030204" pitchFamily="18" charset="0"/>
                              <a:cs typeface="Times New Roman" panose="02020603050405020304" pitchFamily="18" charset="0"/>
                            </a:rPr>
                            <m:t>𝟓</m:t>
                          </m:r>
                        </m:den>
                      </m:f>
                      <m:r>
                        <a:rPr lang="en-US" altLang="sv-SE" sz="33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sv-SE" sz="33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𝟏𝟎𝟎</m:t>
                      </m:r>
                      <m:r>
                        <a:rPr lang="en-US" altLang="sv-SE" sz="33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sv-SE" sz="33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𝟏𝟎𝟎</m:t>
                      </m:r>
                      <m:r>
                        <a:rPr lang="en-US" altLang="sv-SE" sz="33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altLang="sv-SE" sz="3300" b="1" dirty="0">
                  <a:latin typeface="Times New Roman" panose="02020603050405020304" pitchFamily="18" charset="0"/>
                  <a:cs typeface="Times New Roman" panose="02020603050405020304" pitchFamily="18" charset="0"/>
                </a:endParaRPr>
              </a:p>
              <a:p>
                <a:pPr algn="l" eaLnBrk="1" hangingPunct="1"/>
                <a:r>
                  <a:rPr lang="en-US" altLang="sv-SE" sz="3300" dirty="0">
                    <a:latin typeface="Times New Roman" panose="02020603050405020304" pitchFamily="18" charset="0"/>
                    <a:cs typeface="Times New Roman" panose="02020603050405020304" pitchFamily="18" charset="0"/>
                  </a:rPr>
                  <a:t>Percentage change in Price is given as:</a:t>
                </a:r>
              </a:p>
              <a:p>
                <a:pPr algn="l" eaLnBrk="1" hangingPunct="1"/>
                <a:endParaRPr lang="en-US" altLang="sv-SE" sz="3300" b="1" dirty="0">
                  <a:latin typeface="Times New Roman" panose="02020603050405020304" pitchFamily="18" charset="0"/>
                  <a:cs typeface="Times New Roman" panose="02020603050405020304" pitchFamily="18" charset="0"/>
                </a:endParaRPr>
              </a:p>
              <a:p>
                <a:pPr algn="l" eaLnBrk="1" hangingPunct="1"/>
                <a14:m>
                  <m:oMathPara xmlns:m="http://schemas.openxmlformats.org/officeDocument/2006/math">
                    <m:oMathParaPr>
                      <m:jc m:val="centerGroup"/>
                    </m:oMathParaPr>
                    <m:oMath xmlns:m="http://schemas.openxmlformats.org/officeDocument/2006/math">
                      <m:f>
                        <m:fPr>
                          <m:ctrlPr>
                            <a:rPr lang="en-US" altLang="sv-SE" sz="3300" b="1" i="1">
                              <a:solidFill>
                                <a:srgbClr val="FF0000"/>
                              </a:solidFill>
                              <a:latin typeface="Cambria Math" panose="02040503050406030204" pitchFamily="18" charset="0"/>
                              <a:cs typeface="Times New Roman" panose="02020603050405020304" pitchFamily="18" charset="0"/>
                            </a:rPr>
                          </m:ctrlPr>
                        </m:fPr>
                        <m:num>
                          <m:r>
                            <a:rPr lang="en-US" altLang="sv-SE" sz="3300" b="1" i="1" smtClean="0">
                              <a:solidFill>
                                <a:srgbClr val="FF0000"/>
                              </a:solidFill>
                              <a:latin typeface="Cambria Math" panose="02040503050406030204" pitchFamily="18" charset="0"/>
                              <a:cs typeface="Times New Roman" panose="02020603050405020304" pitchFamily="18" charset="0"/>
                            </a:rPr>
                            <m:t>𝟒</m:t>
                          </m:r>
                          <m:r>
                            <a:rPr lang="en-US" altLang="sv-SE" sz="3300" b="1" i="1">
                              <a:solidFill>
                                <a:srgbClr val="FF0000"/>
                              </a:solidFill>
                              <a:latin typeface="Cambria Math" panose="02040503050406030204" pitchFamily="18" charset="0"/>
                              <a:cs typeface="Times New Roman" panose="02020603050405020304" pitchFamily="18" charset="0"/>
                            </a:rPr>
                            <m:t>−</m:t>
                          </m:r>
                          <m:r>
                            <a:rPr lang="en-US" altLang="sv-SE" sz="3300" b="1" i="1" smtClean="0">
                              <a:solidFill>
                                <a:srgbClr val="FF0000"/>
                              </a:solidFill>
                              <a:latin typeface="Cambria Math" panose="02040503050406030204" pitchFamily="18" charset="0"/>
                              <a:cs typeface="Times New Roman" panose="02020603050405020304" pitchFamily="18" charset="0"/>
                            </a:rPr>
                            <m:t>𝟓</m:t>
                          </m:r>
                        </m:num>
                        <m:den>
                          <m:r>
                            <a:rPr lang="en-US" altLang="sv-SE" sz="3300" b="1" i="1" smtClean="0">
                              <a:solidFill>
                                <a:srgbClr val="FF0000"/>
                              </a:solidFill>
                              <a:latin typeface="Cambria Math" panose="02040503050406030204" pitchFamily="18" charset="0"/>
                              <a:cs typeface="Times New Roman" panose="02020603050405020304" pitchFamily="18" charset="0"/>
                            </a:rPr>
                            <m:t>𝟓</m:t>
                          </m:r>
                        </m:den>
                      </m:f>
                      <m:r>
                        <a:rPr lang="en-US" altLang="sv-SE" sz="33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sv-SE" sz="33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𝟏𝟎𝟎</m:t>
                      </m:r>
                      <m:r>
                        <a:rPr lang="en-US" altLang="sv-SE" sz="33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sv-SE" sz="33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𝟐𝟎</m:t>
                      </m:r>
                      <m:r>
                        <a:rPr lang="en-US" altLang="sv-SE" sz="33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altLang="sv-SE" sz="3300" b="1" dirty="0">
                  <a:latin typeface="Times New Roman" panose="02020603050405020304" pitchFamily="18" charset="0"/>
                  <a:cs typeface="Times New Roman" panose="02020603050405020304" pitchFamily="18" charset="0"/>
                </a:endParaRPr>
              </a:p>
              <a:p>
                <a:pPr algn="l" eaLnBrk="1" hangingPunct="1"/>
                <a:endParaRPr lang="en-US" altLang="sv-SE" sz="3300" b="1" dirty="0">
                  <a:latin typeface="Times New Roman" panose="02020603050405020304" pitchFamily="18" charset="0"/>
                  <a:cs typeface="Times New Roman" panose="02020603050405020304" pitchFamily="18" charset="0"/>
                </a:endParaRPr>
              </a:p>
              <a:p>
                <a:pPr algn="l" eaLnBrk="1" hangingPunct="1"/>
                <a14:m>
                  <m:oMathPara xmlns:m="http://schemas.openxmlformats.org/officeDocument/2006/math">
                    <m:oMathParaPr>
                      <m:jc m:val="centerGroup"/>
                    </m:oMathParaPr>
                    <m:oMath xmlns:m="http://schemas.openxmlformats.org/officeDocument/2006/math">
                      <m:r>
                        <a:rPr lang="en-US" altLang="sv-SE" sz="3300" b="1" i="1">
                          <a:solidFill>
                            <a:srgbClr val="FF0000"/>
                          </a:solidFill>
                          <a:latin typeface="Cambria Math" panose="02040503050406030204" pitchFamily="18" charset="0"/>
                          <a:cs typeface="Times New Roman" panose="02020603050405020304" pitchFamily="18" charset="0"/>
                        </a:rPr>
                        <m:t>𝑷𝑬𝑫</m:t>
                      </m:r>
                      <m:r>
                        <a:rPr lang="en-US" altLang="sv-SE" sz="3300" b="1" i="1">
                          <a:solidFill>
                            <a:srgbClr val="FF0000"/>
                          </a:solidFill>
                          <a:latin typeface="Cambria Math" panose="02040503050406030204" pitchFamily="18" charset="0"/>
                          <a:cs typeface="Times New Roman" panose="02020603050405020304" pitchFamily="18" charset="0"/>
                        </a:rPr>
                        <m:t>=</m:t>
                      </m:r>
                      <m:f>
                        <m:fPr>
                          <m:ctrlPr>
                            <a:rPr lang="en-US" altLang="sv-SE" sz="3300" b="1" i="1">
                              <a:solidFill>
                                <a:srgbClr val="FF0000"/>
                              </a:solidFill>
                              <a:latin typeface="Cambria Math" panose="02040503050406030204" pitchFamily="18" charset="0"/>
                              <a:cs typeface="Times New Roman" panose="02020603050405020304" pitchFamily="18" charset="0"/>
                            </a:rPr>
                          </m:ctrlPr>
                        </m:fPr>
                        <m:num>
                          <m:r>
                            <a:rPr lang="en-US" altLang="sv-SE" sz="3300" b="1" i="1">
                              <a:solidFill>
                                <a:srgbClr val="FF0000"/>
                              </a:solidFill>
                              <a:latin typeface="Cambria Math" panose="02040503050406030204" pitchFamily="18" charset="0"/>
                              <a:cs typeface="Times New Roman" panose="02020603050405020304" pitchFamily="18" charset="0"/>
                            </a:rPr>
                            <m:t>%</m:t>
                          </m:r>
                          <m:r>
                            <a:rPr lang="en-US" altLang="sv-SE" sz="33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sv-SE" sz="33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sv-SE" sz="33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𝑸</m:t>
                              </m:r>
                            </m:e>
                            <m:sub>
                              <m:r>
                                <a:rPr lang="en-US" altLang="sv-SE" sz="33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𝑫</m:t>
                              </m:r>
                            </m:sub>
                          </m:sSub>
                        </m:num>
                        <m:den>
                          <m:r>
                            <a:rPr lang="en-US" altLang="sv-SE" sz="3300" b="1" i="1">
                              <a:solidFill>
                                <a:srgbClr val="FF0000"/>
                              </a:solidFill>
                              <a:latin typeface="Cambria Math" panose="02040503050406030204" pitchFamily="18" charset="0"/>
                              <a:cs typeface="Times New Roman" panose="02020603050405020304" pitchFamily="18" charset="0"/>
                            </a:rPr>
                            <m:t>% </m:t>
                          </m:r>
                          <m:r>
                            <a:rPr lang="en-US" altLang="sv-SE" sz="33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sv-SE" sz="33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𝑷</m:t>
                          </m:r>
                        </m:den>
                      </m:f>
                      <m:r>
                        <a:rPr lang="en-US" altLang="sv-SE" sz="33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sv-SE" sz="33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sv-SE" sz="33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𝟏𝟎𝟎</m:t>
                          </m:r>
                          <m:r>
                            <a:rPr lang="en-US" altLang="sv-SE" sz="33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num>
                        <m:den>
                          <m:r>
                            <a:rPr lang="en-US" altLang="sv-SE" sz="33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sv-SE" sz="33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𝟐𝟎</m:t>
                          </m:r>
                          <m:r>
                            <a:rPr lang="en-US" altLang="sv-SE" sz="33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den>
                      </m:f>
                      <m:r>
                        <a:rPr lang="en-US" altLang="sv-SE" sz="33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sv-SE" sz="33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𝟓</m:t>
                      </m:r>
                    </m:oMath>
                  </m:oMathPara>
                </a14:m>
                <a:endParaRPr lang="en-US" altLang="sv-SE" sz="3300" b="1" dirty="0">
                  <a:latin typeface="Times New Roman" panose="02020603050405020304" pitchFamily="18" charset="0"/>
                  <a:cs typeface="Times New Roman" panose="02020603050405020304" pitchFamily="18" charset="0"/>
                </a:endParaRPr>
              </a:p>
              <a:p>
                <a:pPr algn="l" eaLnBrk="1" hangingPunct="1"/>
                <a:endParaRPr lang="en-US" altLang="sv-SE" sz="3300" b="1" dirty="0">
                  <a:latin typeface="Times New Roman" panose="02020603050405020304" pitchFamily="18" charset="0"/>
                  <a:cs typeface="Times New Roman" panose="02020603050405020304" pitchFamily="18" charset="0"/>
                </a:endParaRPr>
              </a:p>
            </p:txBody>
          </p:sp>
        </mc:Choice>
        <mc:Fallback xmlns="">
          <p:sp>
            <p:nvSpPr>
              <p:cNvPr id="9219" name="Subtitle 7">
                <a:extLst>
                  <a:ext uri="{FF2B5EF4-FFF2-40B4-BE49-F238E27FC236}">
                    <a16:creationId xmlns:a16="http://schemas.microsoft.com/office/drawing/2014/main" id="{8E764AE0-6FEF-4081-9857-AD0AC8BA9479}"/>
                  </a:ext>
                </a:extLst>
              </p:cNvPr>
              <p:cNvSpPr>
                <a:spLocks noGrp="1" noRot="1" noChangeAspect="1" noMove="1" noResize="1" noEditPoints="1" noAdjustHandles="1" noChangeArrowheads="1" noChangeShapeType="1" noTextEdit="1"/>
              </p:cNvSpPr>
              <p:nvPr>
                <p:ph type="subTitle" idx="1"/>
              </p:nvPr>
            </p:nvSpPr>
            <p:spPr>
              <a:xfrm>
                <a:off x="28513" y="1303337"/>
                <a:ext cx="8978962" cy="5402262"/>
              </a:xfrm>
              <a:blipFill>
                <a:blip r:embed="rId2"/>
                <a:stretch>
                  <a:fillRect l="-1833" t="-2596"/>
                </a:stretch>
              </a:blipFill>
            </p:spPr>
            <p:txBody>
              <a:bodyPr/>
              <a:lstStyle/>
              <a:p>
                <a:r>
                  <a:rPr lang="en-US">
                    <a:noFill/>
                  </a:rPr>
                  <a:t> </a:t>
                </a:r>
              </a:p>
            </p:txBody>
          </p:sp>
        </mc:Fallback>
      </mc:AlternateContent>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1632869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arn(inVertical)">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barn(inVertical)">
                                      <p:cBhvr>
                                        <p:cTn id="17" dur="500"/>
                                        <p:tgtEl>
                                          <p:spTgt spid="92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219">
                                            <p:txEl>
                                              <p:pRg st="5" end="5"/>
                                            </p:txEl>
                                          </p:spTgt>
                                        </p:tgtEl>
                                        <p:attrNameLst>
                                          <p:attrName>style.visibility</p:attrName>
                                        </p:attrNameLst>
                                      </p:cBhvr>
                                      <p:to>
                                        <p:strVal val="visible"/>
                                      </p:to>
                                    </p:set>
                                    <p:animEffect transition="in" filter="barn(inVertical)">
                                      <p:cBhvr>
                                        <p:cTn id="22" dur="500"/>
                                        <p:tgtEl>
                                          <p:spTgt spid="9219">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9219">
                                            <p:txEl>
                                              <p:pRg st="7" end="7"/>
                                            </p:txEl>
                                          </p:spTgt>
                                        </p:tgtEl>
                                        <p:attrNameLst>
                                          <p:attrName>style.visibility</p:attrName>
                                        </p:attrNameLst>
                                      </p:cBhvr>
                                      <p:to>
                                        <p:strVal val="visible"/>
                                      </p:to>
                                    </p:set>
                                    <p:animEffect transition="in" filter="barn(inVertical)">
                                      <p:cBhvr>
                                        <p:cTn id="27" dur="500"/>
                                        <p:tgtEl>
                                          <p:spTgt spid="92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36525" y="788243"/>
            <a:ext cx="8539931" cy="660400"/>
          </a:xfrm>
        </p:spPr>
        <p:txBody>
          <a:bodyPr/>
          <a:lstStyle/>
          <a:p>
            <a:pPr eaLnBrk="1" hangingPunct="1"/>
            <a:r>
              <a:rPr lang="en-US" altLang="en-US" sz="3600" b="1" dirty="0">
                <a:solidFill>
                  <a:srgbClr val="FF0000"/>
                </a:solidFill>
                <a:latin typeface="Times New Roman" panose="02020603050405020304" pitchFamily="18" charset="0"/>
                <a:cs typeface="Times New Roman" panose="02020603050405020304" pitchFamily="18" charset="0"/>
              </a:rPr>
              <a:t>Interpretation of Elasticity Figures</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0" y="1455738"/>
            <a:ext cx="9144000" cy="5402262"/>
          </a:xfrm>
        </p:spPr>
        <p:txBody>
          <a:bodyPr/>
          <a:lstStyle/>
          <a:p>
            <a:pPr marL="457200" indent="-457200" algn="l" eaLnBrk="1" hangingPunct="1">
              <a:buFont typeface="Wingdings" panose="05000000000000000000" pitchFamily="2" charset="2"/>
              <a:buChar char="Ø"/>
            </a:pPr>
            <a:r>
              <a:rPr lang="en-US" altLang="sv-SE" sz="3300" dirty="0">
                <a:latin typeface="Times New Roman" panose="02020603050405020304" pitchFamily="18" charset="0"/>
                <a:cs typeface="Times New Roman" panose="02020603050405020304" pitchFamily="18" charset="0"/>
              </a:rPr>
              <a:t>Since demand curves are generally downward sloping, it implies that percentage change in price and that of quantity would have opposite signs.</a:t>
            </a:r>
          </a:p>
          <a:p>
            <a:pPr marL="457200" indent="-457200" algn="l" eaLnBrk="1" hangingPunct="1">
              <a:buFont typeface="Wingdings" panose="05000000000000000000" pitchFamily="2" charset="2"/>
              <a:buChar char="Ø"/>
            </a:pPr>
            <a:r>
              <a:rPr lang="en-US" altLang="sv-SE" sz="3300" dirty="0">
                <a:latin typeface="Times New Roman" panose="02020603050405020304" pitchFamily="18" charset="0"/>
                <a:cs typeface="Times New Roman" panose="02020603050405020304" pitchFamily="18" charset="0"/>
              </a:rPr>
              <a:t>That is, a percentage increase in price would be accompanied by a percentage decrease in price and vice versa.</a:t>
            </a:r>
          </a:p>
          <a:p>
            <a:pPr marL="457200" indent="-457200" algn="l" eaLnBrk="1" hangingPunct="1">
              <a:buFont typeface="Wingdings" panose="05000000000000000000" pitchFamily="2" charset="2"/>
              <a:buChar char="Ø"/>
            </a:pPr>
            <a:r>
              <a:rPr lang="en-US" altLang="sv-SE" sz="3300" dirty="0">
                <a:latin typeface="Times New Roman" panose="02020603050405020304" pitchFamily="18" charset="0"/>
                <a:cs typeface="Times New Roman" panose="02020603050405020304" pitchFamily="18" charset="0"/>
              </a:rPr>
              <a:t>Either way, the price elasticity of demand is always negative</a:t>
            </a:r>
            <a:r>
              <a:rPr lang="en-US" altLang="sv-SE" sz="3300" b="1" i="1" dirty="0">
                <a:latin typeface="Times New Roman" panose="02020603050405020304" pitchFamily="18" charset="0"/>
                <a:cs typeface="Times New Roman" panose="02020603050405020304" pitchFamily="18" charset="0"/>
              </a:rPr>
              <a:t>. In this class, I would ignore the negative sign and interpret the absolute values.</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649462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arn(inVertic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arn(inVertical)">
                                      <p:cBhvr>
                                        <p:cTn id="17"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36525" y="788243"/>
            <a:ext cx="8539931" cy="660400"/>
          </a:xfrm>
        </p:spPr>
        <p:txBody>
          <a:bodyPr/>
          <a:lstStyle/>
          <a:p>
            <a:pPr eaLnBrk="1" hangingPunct="1"/>
            <a:r>
              <a:rPr lang="en-US" altLang="en-US" sz="3600" b="1" dirty="0">
                <a:solidFill>
                  <a:srgbClr val="FF0000"/>
                </a:solidFill>
                <a:latin typeface="Times New Roman" panose="02020603050405020304" pitchFamily="18" charset="0"/>
                <a:cs typeface="Times New Roman" panose="02020603050405020304" pitchFamily="18" charset="0"/>
              </a:rPr>
              <a:t>Interpretation of Elasticity Figures</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0" y="1455738"/>
            <a:ext cx="9144000" cy="5402262"/>
          </a:xfrm>
        </p:spPr>
        <p:txBody>
          <a:bodyPr/>
          <a:lstStyle/>
          <a:p>
            <a:pPr marL="457200" indent="-457200" algn="l" eaLnBrk="1" hangingPunct="1">
              <a:buFont typeface="Wingdings" panose="05000000000000000000" pitchFamily="2" charset="2"/>
              <a:buChar char="Ø"/>
            </a:pPr>
            <a:r>
              <a:rPr lang="en-US" altLang="sv-SE" sz="3300" b="1" i="1" dirty="0">
                <a:latin typeface="Times New Roman" panose="02020603050405020304" pitchFamily="18" charset="0"/>
                <a:cs typeface="Times New Roman" panose="02020603050405020304" pitchFamily="18" charset="0"/>
              </a:rPr>
              <a:t>If PED = 0, then demand is Perfectly inelastic.</a:t>
            </a:r>
          </a:p>
          <a:p>
            <a:pPr marL="457200" indent="-457200" algn="l" eaLnBrk="1" hangingPunct="1">
              <a:buFont typeface="Wingdings" panose="05000000000000000000" pitchFamily="2" charset="2"/>
              <a:buChar char="Ø"/>
            </a:pPr>
            <a:endParaRPr lang="en-US" altLang="sv-SE" sz="3300" dirty="0">
              <a:latin typeface="Times New Roman" panose="02020603050405020304" pitchFamily="18" charset="0"/>
              <a:cs typeface="Times New Roman" panose="02020603050405020304" pitchFamily="18" charset="0"/>
            </a:endParaRPr>
          </a:p>
          <a:p>
            <a:pPr marL="457200" indent="-457200" algn="l" eaLnBrk="1" hangingPunct="1">
              <a:buFont typeface="Wingdings" panose="05000000000000000000" pitchFamily="2" charset="2"/>
              <a:buChar char="Ø"/>
            </a:pPr>
            <a:r>
              <a:rPr lang="en-US" altLang="sv-SE" sz="3300" dirty="0">
                <a:latin typeface="Times New Roman" panose="02020603050405020304" pitchFamily="18" charset="0"/>
                <a:cs typeface="Times New Roman" panose="02020603050405020304" pitchFamily="18" charset="0"/>
              </a:rPr>
              <a:t>This means that demand does not respond at all to changes in price. That is, no matter the price, quantity demanded is the same.</a:t>
            </a:r>
          </a:p>
          <a:p>
            <a:pPr marL="457200" indent="-457200" algn="l" eaLnBrk="1" hangingPunct="1">
              <a:buFont typeface="Wingdings" panose="05000000000000000000" pitchFamily="2" charset="2"/>
              <a:buChar char="Ø"/>
            </a:pPr>
            <a:endParaRPr lang="en-US" altLang="sv-SE" sz="3300" dirty="0">
              <a:latin typeface="Times New Roman" panose="02020603050405020304" pitchFamily="18" charset="0"/>
              <a:cs typeface="Times New Roman" panose="02020603050405020304" pitchFamily="18" charset="0"/>
            </a:endParaRPr>
          </a:p>
          <a:p>
            <a:pPr marL="457200" indent="-457200" algn="l" eaLnBrk="1" hangingPunct="1">
              <a:buFont typeface="Wingdings" panose="05000000000000000000" pitchFamily="2" charset="2"/>
              <a:buChar char="Ø"/>
            </a:pPr>
            <a:r>
              <a:rPr lang="en-US" altLang="sv-SE" sz="3300" dirty="0">
                <a:latin typeface="Times New Roman" panose="02020603050405020304" pitchFamily="18" charset="0"/>
                <a:cs typeface="Times New Roman" panose="02020603050405020304" pitchFamily="18" charset="0"/>
              </a:rPr>
              <a:t>The demand curve is thus vertical as shown below:</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796123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arn(inVertical)">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animEffect transition="in" filter="barn(inVertical)">
                                      <p:cBhvr>
                                        <p:cTn id="17"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D452F802-D694-4EE4-8CE2-A9CA8F935F21}"/>
              </a:ext>
            </a:extLst>
          </p:cNvPr>
          <p:cNvSpPr>
            <a:spLocks noChangeArrowheads="1"/>
          </p:cNvSpPr>
          <p:nvPr/>
        </p:nvSpPr>
        <p:spPr bwMode="auto">
          <a:xfrm>
            <a:off x="1066800" y="609600"/>
            <a:ext cx="7010400" cy="533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4339" name="Rectangle 3">
            <a:extLst>
              <a:ext uri="{FF2B5EF4-FFF2-40B4-BE49-F238E27FC236}">
                <a16:creationId xmlns:a16="http://schemas.microsoft.com/office/drawing/2014/main" id="{C8767003-2AA2-4A0A-AFBE-47BF42ACEE5A}"/>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4340" name="Rectangle 4">
            <a:extLst>
              <a:ext uri="{FF2B5EF4-FFF2-40B4-BE49-F238E27FC236}">
                <a16:creationId xmlns:a16="http://schemas.microsoft.com/office/drawing/2014/main" id="{C3E82E6D-7E19-4DE3-B058-FFFF0DCB52C3}"/>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4341" name="Rectangle 8">
            <a:extLst>
              <a:ext uri="{FF2B5EF4-FFF2-40B4-BE49-F238E27FC236}">
                <a16:creationId xmlns:a16="http://schemas.microsoft.com/office/drawing/2014/main" id="{DB142C20-4D57-4115-8A41-B80A4332943D}"/>
              </a:ext>
            </a:extLst>
          </p:cNvPr>
          <p:cNvSpPr>
            <a:spLocks noChangeArrowheads="1"/>
          </p:cNvSpPr>
          <p:nvPr/>
        </p:nvSpPr>
        <p:spPr bwMode="auto">
          <a:xfrm>
            <a:off x="454452" y="2284782"/>
            <a:ext cx="612348"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3200" i="1" dirty="0">
                <a:solidFill>
                  <a:schemeClr val="accent2"/>
                </a:solidFill>
                <a:latin typeface="Arial" panose="020B0604020202020204" pitchFamily="34" charset="0"/>
              </a:rPr>
              <a:t>P</a:t>
            </a:r>
            <a:r>
              <a:rPr lang="en-GB" altLang="en-US" sz="3200" baseline="-25000" dirty="0">
                <a:solidFill>
                  <a:schemeClr val="accent2"/>
                </a:solidFill>
                <a:latin typeface="Arial" panose="020B0604020202020204" pitchFamily="34" charset="0"/>
              </a:rPr>
              <a:t>2</a:t>
            </a:r>
          </a:p>
        </p:txBody>
      </p:sp>
      <p:sp>
        <p:nvSpPr>
          <p:cNvPr id="14342" name="Line 9">
            <a:extLst>
              <a:ext uri="{FF2B5EF4-FFF2-40B4-BE49-F238E27FC236}">
                <a16:creationId xmlns:a16="http://schemas.microsoft.com/office/drawing/2014/main" id="{686E1D86-F530-4984-9CCA-C4D7C48EAB12}"/>
              </a:ext>
            </a:extLst>
          </p:cNvPr>
          <p:cNvSpPr>
            <a:spLocks noChangeShapeType="1"/>
          </p:cNvSpPr>
          <p:nvPr/>
        </p:nvSpPr>
        <p:spPr bwMode="auto">
          <a:xfrm flipH="1">
            <a:off x="1058862" y="1139824"/>
            <a:ext cx="3175" cy="4803776"/>
          </a:xfrm>
          <a:prstGeom prst="line">
            <a:avLst/>
          </a:prstGeom>
          <a:noFill/>
          <a:ln w="5715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43" name="Line 10">
            <a:extLst>
              <a:ext uri="{FF2B5EF4-FFF2-40B4-BE49-F238E27FC236}">
                <a16:creationId xmlns:a16="http://schemas.microsoft.com/office/drawing/2014/main" id="{5497D08A-AC17-4C0D-90B8-5545DB235002}"/>
              </a:ext>
            </a:extLst>
          </p:cNvPr>
          <p:cNvSpPr>
            <a:spLocks noChangeShapeType="1"/>
          </p:cNvSpPr>
          <p:nvPr/>
        </p:nvSpPr>
        <p:spPr bwMode="auto">
          <a:xfrm flipV="1">
            <a:off x="4572000" y="1768478"/>
            <a:ext cx="0" cy="4175121"/>
          </a:xfrm>
          <a:prstGeom prst="line">
            <a:avLst/>
          </a:prstGeom>
          <a:noFill/>
          <a:ln w="5715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344" name="Line 11">
            <a:extLst>
              <a:ext uri="{FF2B5EF4-FFF2-40B4-BE49-F238E27FC236}">
                <a16:creationId xmlns:a16="http://schemas.microsoft.com/office/drawing/2014/main" id="{6B6CA66E-D7BD-4753-8139-9EC3630BA983}"/>
              </a:ext>
            </a:extLst>
          </p:cNvPr>
          <p:cNvSpPr>
            <a:spLocks noChangeShapeType="1"/>
          </p:cNvSpPr>
          <p:nvPr/>
        </p:nvSpPr>
        <p:spPr bwMode="auto">
          <a:xfrm>
            <a:off x="1066800" y="5943600"/>
            <a:ext cx="7010400" cy="0"/>
          </a:xfrm>
          <a:prstGeom prst="line">
            <a:avLst/>
          </a:prstGeom>
          <a:noFill/>
          <a:ln w="28575">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4345" name="Oval 12">
            <a:extLst>
              <a:ext uri="{FF2B5EF4-FFF2-40B4-BE49-F238E27FC236}">
                <a16:creationId xmlns:a16="http://schemas.microsoft.com/office/drawing/2014/main" id="{15DB7146-9C4F-4516-9619-D5E61801A1DB}"/>
              </a:ext>
            </a:extLst>
          </p:cNvPr>
          <p:cNvSpPr>
            <a:spLocks noChangeArrowheads="1"/>
          </p:cNvSpPr>
          <p:nvPr/>
        </p:nvSpPr>
        <p:spPr bwMode="auto">
          <a:xfrm>
            <a:off x="4502150" y="4144963"/>
            <a:ext cx="127000" cy="127000"/>
          </a:xfrm>
          <a:prstGeom prst="ellipse">
            <a:avLst/>
          </a:prstGeom>
          <a:solidFill>
            <a:srgbClr val="6699FF"/>
          </a:solidFill>
          <a:ln w="28575">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4346" name="Rectangle 13">
            <a:extLst>
              <a:ext uri="{FF2B5EF4-FFF2-40B4-BE49-F238E27FC236}">
                <a16:creationId xmlns:a16="http://schemas.microsoft.com/office/drawing/2014/main" id="{47B5100E-3500-4A35-8364-2C0888CBC00A}"/>
              </a:ext>
            </a:extLst>
          </p:cNvPr>
          <p:cNvSpPr>
            <a:spLocks noChangeArrowheads="1"/>
          </p:cNvSpPr>
          <p:nvPr/>
        </p:nvSpPr>
        <p:spPr bwMode="auto">
          <a:xfrm>
            <a:off x="601518" y="1069974"/>
            <a:ext cx="477837"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3200" i="1" dirty="0">
                <a:latin typeface="Arial" panose="020B0604020202020204" pitchFamily="34" charset="0"/>
              </a:rPr>
              <a:t>P</a:t>
            </a:r>
          </a:p>
        </p:txBody>
      </p:sp>
      <p:sp>
        <p:nvSpPr>
          <p:cNvPr id="14347" name="Rectangle 14">
            <a:extLst>
              <a:ext uri="{FF2B5EF4-FFF2-40B4-BE49-F238E27FC236}">
                <a16:creationId xmlns:a16="http://schemas.microsoft.com/office/drawing/2014/main" id="{DDA70D02-5AA8-4230-96A6-87FBCAC6A10D}"/>
              </a:ext>
            </a:extLst>
          </p:cNvPr>
          <p:cNvSpPr>
            <a:spLocks noChangeArrowheads="1"/>
          </p:cNvSpPr>
          <p:nvPr/>
        </p:nvSpPr>
        <p:spPr bwMode="auto">
          <a:xfrm>
            <a:off x="8032750" y="6115050"/>
            <a:ext cx="465138"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3200" i="1" dirty="0">
                <a:latin typeface="Arial" panose="020B0604020202020204" pitchFamily="34" charset="0"/>
              </a:rPr>
              <a:t>Q</a:t>
            </a:r>
          </a:p>
        </p:txBody>
      </p:sp>
      <p:sp>
        <p:nvSpPr>
          <p:cNvPr id="14348" name="Rectangle 15">
            <a:extLst>
              <a:ext uri="{FF2B5EF4-FFF2-40B4-BE49-F238E27FC236}">
                <a16:creationId xmlns:a16="http://schemas.microsoft.com/office/drawing/2014/main" id="{7E92B735-5A52-438F-84FB-29EE2A88C5F5}"/>
              </a:ext>
            </a:extLst>
          </p:cNvPr>
          <p:cNvSpPr>
            <a:spLocks noChangeArrowheads="1"/>
          </p:cNvSpPr>
          <p:nvPr/>
        </p:nvSpPr>
        <p:spPr bwMode="auto">
          <a:xfrm>
            <a:off x="693738" y="6013450"/>
            <a:ext cx="504946"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3200" dirty="0">
                <a:latin typeface="Arial" panose="020B0604020202020204" pitchFamily="34" charset="0"/>
              </a:rPr>
              <a:t>O</a:t>
            </a:r>
          </a:p>
        </p:txBody>
      </p:sp>
      <p:sp>
        <p:nvSpPr>
          <p:cNvPr id="14349" name="Rectangle 16">
            <a:extLst>
              <a:ext uri="{FF2B5EF4-FFF2-40B4-BE49-F238E27FC236}">
                <a16:creationId xmlns:a16="http://schemas.microsoft.com/office/drawing/2014/main" id="{36133104-EFD0-472D-8FFF-596FE60203A8}"/>
              </a:ext>
            </a:extLst>
          </p:cNvPr>
          <p:cNvSpPr>
            <a:spLocks noChangeArrowheads="1"/>
          </p:cNvSpPr>
          <p:nvPr/>
        </p:nvSpPr>
        <p:spPr bwMode="auto">
          <a:xfrm>
            <a:off x="4230686" y="5999163"/>
            <a:ext cx="657232"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3200" i="1" dirty="0">
                <a:solidFill>
                  <a:schemeClr val="tx2"/>
                </a:solidFill>
                <a:latin typeface="Arial" panose="020B0604020202020204" pitchFamily="34" charset="0"/>
              </a:rPr>
              <a:t>Q</a:t>
            </a:r>
            <a:r>
              <a:rPr lang="en-GB" altLang="en-US" sz="3200" baseline="-25000" dirty="0">
                <a:solidFill>
                  <a:schemeClr val="tx2"/>
                </a:solidFill>
                <a:latin typeface="Arial" panose="020B0604020202020204" pitchFamily="34" charset="0"/>
              </a:rPr>
              <a:t>1</a:t>
            </a:r>
          </a:p>
        </p:txBody>
      </p:sp>
      <p:sp>
        <p:nvSpPr>
          <p:cNvPr id="14350" name="Rectangle 17">
            <a:extLst>
              <a:ext uri="{FF2B5EF4-FFF2-40B4-BE49-F238E27FC236}">
                <a16:creationId xmlns:a16="http://schemas.microsoft.com/office/drawing/2014/main" id="{6B113312-E103-4E5D-A511-AB6E566801B5}"/>
              </a:ext>
            </a:extLst>
          </p:cNvPr>
          <p:cNvSpPr>
            <a:spLocks noChangeArrowheads="1"/>
          </p:cNvSpPr>
          <p:nvPr/>
        </p:nvSpPr>
        <p:spPr bwMode="auto">
          <a:xfrm>
            <a:off x="408414" y="3856038"/>
            <a:ext cx="612348"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3200" i="1" dirty="0">
                <a:solidFill>
                  <a:schemeClr val="tx2"/>
                </a:solidFill>
                <a:latin typeface="Arial" panose="020B0604020202020204" pitchFamily="34" charset="0"/>
              </a:rPr>
              <a:t>P</a:t>
            </a:r>
            <a:r>
              <a:rPr lang="en-GB" altLang="en-US" sz="3200" baseline="-25000" dirty="0">
                <a:solidFill>
                  <a:schemeClr val="tx2"/>
                </a:solidFill>
                <a:latin typeface="Arial" panose="020B0604020202020204" pitchFamily="34" charset="0"/>
              </a:rPr>
              <a:t>1</a:t>
            </a:r>
          </a:p>
        </p:txBody>
      </p:sp>
      <p:sp>
        <p:nvSpPr>
          <p:cNvPr id="14351" name="Rectangle 18">
            <a:extLst>
              <a:ext uri="{FF2B5EF4-FFF2-40B4-BE49-F238E27FC236}">
                <a16:creationId xmlns:a16="http://schemas.microsoft.com/office/drawing/2014/main" id="{86512F25-CEEF-437B-840D-9B7982F5F134}"/>
              </a:ext>
            </a:extLst>
          </p:cNvPr>
          <p:cNvSpPr>
            <a:spLocks noChangeArrowheads="1"/>
          </p:cNvSpPr>
          <p:nvPr/>
        </p:nvSpPr>
        <p:spPr bwMode="auto">
          <a:xfrm>
            <a:off x="4318591" y="1003801"/>
            <a:ext cx="519373" cy="64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3600" i="1" dirty="0">
                <a:solidFill>
                  <a:schemeClr val="tx2"/>
                </a:solidFill>
                <a:latin typeface="Arial" panose="020B0604020202020204" pitchFamily="34" charset="0"/>
              </a:rPr>
              <a:t>D</a:t>
            </a:r>
          </a:p>
        </p:txBody>
      </p:sp>
      <p:grpSp>
        <p:nvGrpSpPr>
          <p:cNvPr id="2" name="Group 19">
            <a:extLst>
              <a:ext uri="{FF2B5EF4-FFF2-40B4-BE49-F238E27FC236}">
                <a16:creationId xmlns:a16="http://schemas.microsoft.com/office/drawing/2014/main" id="{D425F13B-D236-4685-AAA5-BF224F01B6FA}"/>
              </a:ext>
            </a:extLst>
          </p:cNvPr>
          <p:cNvGrpSpPr>
            <a:grpSpLocks/>
          </p:cNvGrpSpPr>
          <p:nvPr/>
        </p:nvGrpSpPr>
        <p:grpSpPr bwMode="auto">
          <a:xfrm>
            <a:off x="4506905" y="2503492"/>
            <a:ext cx="544511" cy="647701"/>
            <a:chOff x="2839" y="1577"/>
            <a:chExt cx="343" cy="408"/>
          </a:xfrm>
        </p:grpSpPr>
        <p:sp>
          <p:nvSpPr>
            <p:cNvPr id="14357" name="Oval 20">
              <a:extLst>
                <a:ext uri="{FF2B5EF4-FFF2-40B4-BE49-F238E27FC236}">
                  <a16:creationId xmlns:a16="http://schemas.microsoft.com/office/drawing/2014/main" id="{04C19139-F0A4-4365-837F-D0A1CF13E3D7}"/>
                </a:ext>
              </a:extLst>
            </p:cNvPr>
            <p:cNvSpPr>
              <a:spLocks noChangeArrowheads="1"/>
            </p:cNvSpPr>
            <p:nvPr/>
          </p:nvSpPr>
          <p:spPr bwMode="auto">
            <a:xfrm>
              <a:off x="2839" y="1695"/>
              <a:ext cx="80" cy="80"/>
            </a:xfrm>
            <a:prstGeom prst="ellipse">
              <a:avLst/>
            </a:prstGeom>
            <a:solidFill>
              <a:srgbClr val="FF9999"/>
            </a:solidFill>
            <a:ln w="28575">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4358" name="Rectangle 21">
              <a:extLst>
                <a:ext uri="{FF2B5EF4-FFF2-40B4-BE49-F238E27FC236}">
                  <a16:creationId xmlns:a16="http://schemas.microsoft.com/office/drawing/2014/main" id="{8B6B439B-16FF-4609-A9DE-34F9ED548B2F}"/>
                </a:ext>
              </a:extLst>
            </p:cNvPr>
            <p:cNvSpPr>
              <a:spLocks noChangeArrowheads="1"/>
            </p:cNvSpPr>
            <p:nvPr/>
          </p:nvSpPr>
          <p:spPr bwMode="auto">
            <a:xfrm>
              <a:off x="2903" y="1577"/>
              <a:ext cx="279"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3600" dirty="0">
                  <a:solidFill>
                    <a:schemeClr val="accent2"/>
                  </a:solidFill>
                  <a:latin typeface="Arial" panose="020B0604020202020204" pitchFamily="34" charset="0"/>
                </a:rPr>
                <a:t>b</a:t>
              </a:r>
            </a:p>
          </p:txBody>
        </p:sp>
      </p:grpSp>
      <p:sp>
        <p:nvSpPr>
          <p:cNvPr id="14353" name="Rectangle 22">
            <a:extLst>
              <a:ext uri="{FF2B5EF4-FFF2-40B4-BE49-F238E27FC236}">
                <a16:creationId xmlns:a16="http://schemas.microsoft.com/office/drawing/2014/main" id="{4F0A5878-BE86-445F-9478-79B51887393F}"/>
              </a:ext>
            </a:extLst>
          </p:cNvPr>
          <p:cNvSpPr>
            <a:spLocks noChangeArrowheads="1"/>
          </p:cNvSpPr>
          <p:nvPr/>
        </p:nvSpPr>
        <p:spPr bwMode="auto">
          <a:xfrm>
            <a:off x="4700887" y="3759927"/>
            <a:ext cx="442429" cy="64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3600" dirty="0">
                <a:solidFill>
                  <a:schemeClr val="tx2"/>
                </a:solidFill>
                <a:latin typeface="Arial" panose="020B0604020202020204" pitchFamily="34" charset="0"/>
              </a:rPr>
              <a:t>a</a:t>
            </a:r>
          </a:p>
        </p:txBody>
      </p:sp>
      <p:sp>
        <p:nvSpPr>
          <p:cNvPr id="829465" name="Rectangle 23">
            <a:extLst>
              <a:ext uri="{FF2B5EF4-FFF2-40B4-BE49-F238E27FC236}">
                <a16:creationId xmlns:a16="http://schemas.microsoft.com/office/drawing/2014/main" id="{3F0A6C56-0759-4D97-BFE1-53004C918727}"/>
              </a:ext>
            </a:extLst>
          </p:cNvPr>
          <p:cNvSpPr>
            <a:spLocks noChangeArrowheads="1"/>
          </p:cNvSpPr>
          <p:nvPr/>
        </p:nvSpPr>
        <p:spPr bwMode="auto">
          <a:xfrm>
            <a:off x="-69850" y="233361"/>
            <a:ext cx="9144000" cy="611188"/>
          </a:xfrm>
          <a:prstGeom prst="rect">
            <a:avLst/>
          </a:prstGeom>
        </p:spPr>
        <p:style>
          <a:lnRef idx="2">
            <a:schemeClr val="accent4"/>
          </a:lnRef>
          <a:fillRef idx="1">
            <a:schemeClr val="lt1"/>
          </a:fillRef>
          <a:effectRef idx="0">
            <a:schemeClr val="accent4"/>
          </a:effectRef>
          <a:fontRef idx="minor">
            <a:schemeClr val="dk1"/>
          </a:fontRef>
        </p:style>
        <p:txBody>
          <a:bodyPr anchor="b"/>
          <a:lstStyle/>
          <a:p>
            <a:pPr algn="ctr">
              <a:defRPr/>
            </a:pPr>
            <a:r>
              <a:rPr lang="en-GB" sz="3600" b="1" dirty="0">
                <a:ln w="0">
                  <a:noFill/>
                </a:ln>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Perfectly inelastic demand (</a:t>
            </a:r>
            <a:r>
              <a:rPr lang="en-GB" sz="3600" b="1" i="1" dirty="0" err="1">
                <a:ln w="0">
                  <a:noFill/>
                </a:ln>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a:t>
            </a:r>
            <a:r>
              <a:rPr lang="en-GB" sz="3600" b="1" dirty="0" err="1">
                <a:ln w="0">
                  <a:noFill/>
                </a:ln>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Î</a:t>
            </a:r>
            <a:r>
              <a:rPr lang="en-GB" sz="3600" b="1" baseline="-25000" dirty="0" err="1">
                <a:ln w="0">
                  <a:noFill/>
                </a:ln>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a:t>
            </a:r>
            <a:r>
              <a:rPr lang="en-GB" sz="3600" b="1" baseline="-50000" dirty="0">
                <a:ln w="0">
                  <a:noFill/>
                </a:ln>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GB" sz="3600" b="1" dirty="0">
                <a:ln w="0">
                  <a:noFill/>
                </a:ln>
                <a:solidFill>
                  <a:srgbClr val="FF0000"/>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0)</a:t>
            </a:r>
          </a:p>
        </p:txBody>
      </p:sp>
      <p:cxnSp>
        <p:nvCxnSpPr>
          <p:cNvPr id="14355" name="Straight Connector 2">
            <a:extLst>
              <a:ext uri="{FF2B5EF4-FFF2-40B4-BE49-F238E27FC236}">
                <a16:creationId xmlns:a16="http://schemas.microsoft.com/office/drawing/2014/main" id="{92BC293E-3F62-41FB-B27F-888CDE274EDE}"/>
              </a:ext>
            </a:extLst>
          </p:cNvPr>
          <p:cNvCxnSpPr>
            <a:cxnSpLocks noChangeShapeType="1"/>
          </p:cNvCxnSpPr>
          <p:nvPr/>
        </p:nvCxnSpPr>
        <p:spPr bwMode="auto">
          <a:xfrm>
            <a:off x="1143000" y="4214813"/>
            <a:ext cx="3429000" cy="0"/>
          </a:xfrm>
          <a:prstGeom prst="line">
            <a:avLst/>
          </a:prstGeom>
          <a:noFill/>
          <a:ln w="57150" algn="ctr">
            <a:solidFill>
              <a:srgbClr val="FF6600"/>
            </a:solidFill>
            <a:prstDash val="sysDash"/>
            <a:round/>
            <a:headEnd/>
            <a:tailEnd/>
          </a:ln>
          <a:extLst>
            <a:ext uri="{909E8E84-426E-40DD-AFC4-6F175D3DCCD1}">
              <a14:hiddenFill xmlns:a14="http://schemas.microsoft.com/office/drawing/2010/main">
                <a:noFill/>
              </a14:hiddenFill>
            </a:ext>
          </a:extLst>
        </p:spPr>
      </p:cxnSp>
      <p:cxnSp>
        <p:nvCxnSpPr>
          <p:cNvPr id="14356" name="Straight Connector 30">
            <a:extLst>
              <a:ext uri="{FF2B5EF4-FFF2-40B4-BE49-F238E27FC236}">
                <a16:creationId xmlns:a16="http://schemas.microsoft.com/office/drawing/2014/main" id="{4B20C07F-615F-4604-AA7A-85C46FE007CA}"/>
              </a:ext>
            </a:extLst>
          </p:cNvPr>
          <p:cNvCxnSpPr>
            <a:cxnSpLocks noChangeShapeType="1"/>
          </p:cNvCxnSpPr>
          <p:nvPr/>
        </p:nvCxnSpPr>
        <p:spPr bwMode="auto">
          <a:xfrm>
            <a:off x="1143000" y="2714625"/>
            <a:ext cx="3429000" cy="0"/>
          </a:xfrm>
          <a:prstGeom prst="line">
            <a:avLst/>
          </a:prstGeom>
          <a:noFill/>
          <a:ln w="57150" algn="ctr">
            <a:solidFill>
              <a:srgbClr val="FF6600"/>
            </a:solidFill>
            <a:prstDash val="sysDash"/>
            <a:round/>
            <a:headEnd/>
            <a:tailEnd/>
          </a:ln>
          <a:extLst>
            <a:ext uri="{909E8E84-426E-40DD-AFC4-6F175D3DCCD1}">
              <a14:hiddenFill xmlns:a14="http://schemas.microsoft.com/office/drawing/2010/main">
                <a:noFill/>
              </a14:hiddenFill>
            </a:ext>
          </a:extLst>
        </p:spPr>
      </p:cxnSp>
    </p:spTree>
    <p:custDataLst>
      <p:tags r:id="rId1"/>
    </p:custDataLst>
  </p:cSld>
  <p:clrMapOvr>
    <a:masterClrMapping/>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36525" y="788243"/>
            <a:ext cx="8539931" cy="660400"/>
          </a:xfrm>
        </p:spPr>
        <p:txBody>
          <a:bodyPr/>
          <a:lstStyle/>
          <a:p>
            <a:pPr eaLnBrk="1" hangingPunct="1"/>
            <a:r>
              <a:rPr lang="en-US" altLang="en-US" sz="3600" b="1" dirty="0">
                <a:solidFill>
                  <a:srgbClr val="FF0000"/>
                </a:solidFill>
                <a:latin typeface="Times New Roman" panose="02020603050405020304" pitchFamily="18" charset="0"/>
                <a:cs typeface="Times New Roman" panose="02020603050405020304" pitchFamily="18" charset="0"/>
              </a:rPr>
              <a:t>Interpretation of Elasticity Figures</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0" y="1455738"/>
            <a:ext cx="9144000" cy="5402262"/>
          </a:xfrm>
        </p:spPr>
        <p:txBody>
          <a:bodyPr/>
          <a:lstStyle/>
          <a:p>
            <a:pPr marL="457200" indent="-457200" algn="l" eaLnBrk="1" hangingPunct="1">
              <a:buFont typeface="Wingdings" panose="05000000000000000000" pitchFamily="2" charset="2"/>
              <a:buChar char="Ø"/>
            </a:pPr>
            <a:r>
              <a:rPr lang="en-US" altLang="sv-SE" sz="3300" b="1" i="1" dirty="0">
                <a:latin typeface="Times New Roman" panose="02020603050405020304" pitchFamily="18" charset="0"/>
                <a:cs typeface="Times New Roman" panose="02020603050405020304" pitchFamily="18" charset="0"/>
              </a:rPr>
              <a:t>If PED = -∞, then demand is Perfectly Elastic.</a:t>
            </a:r>
          </a:p>
          <a:p>
            <a:pPr marL="457200" indent="-457200" algn="l" eaLnBrk="1" hangingPunct="1">
              <a:buFont typeface="Wingdings" panose="05000000000000000000" pitchFamily="2" charset="2"/>
              <a:buChar char="Ø"/>
            </a:pPr>
            <a:endParaRPr lang="en-US" altLang="sv-SE" sz="3300" b="1" i="1" dirty="0">
              <a:latin typeface="Times New Roman" panose="02020603050405020304" pitchFamily="18" charset="0"/>
              <a:cs typeface="Times New Roman" panose="02020603050405020304" pitchFamily="18" charset="0"/>
            </a:endParaRPr>
          </a:p>
          <a:p>
            <a:pPr marL="457200" indent="-457200" algn="l" eaLnBrk="1" hangingPunct="1">
              <a:buFont typeface="Wingdings" panose="05000000000000000000" pitchFamily="2" charset="2"/>
              <a:buChar char="Ø"/>
            </a:pPr>
            <a:r>
              <a:rPr lang="en-US" altLang="sv-SE" sz="3300" dirty="0">
                <a:latin typeface="Times New Roman" panose="02020603050405020304" pitchFamily="18" charset="0"/>
                <a:cs typeface="Times New Roman" panose="02020603050405020304" pitchFamily="18" charset="0"/>
              </a:rPr>
              <a:t>This means that demand responds to a small change in price. That is, a small change in price brings about infinitely large change in quantity demanded.</a:t>
            </a:r>
          </a:p>
          <a:p>
            <a:pPr marL="457200" indent="-457200" algn="l" eaLnBrk="1" hangingPunct="1">
              <a:buFont typeface="Wingdings" panose="05000000000000000000" pitchFamily="2" charset="2"/>
              <a:buChar char="Ø"/>
            </a:pPr>
            <a:endParaRPr lang="en-US" altLang="sv-SE" sz="3300" dirty="0">
              <a:latin typeface="Times New Roman" panose="02020603050405020304" pitchFamily="18" charset="0"/>
              <a:cs typeface="Times New Roman" panose="02020603050405020304" pitchFamily="18" charset="0"/>
            </a:endParaRPr>
          </a:p>
          <a:p>
            <a:pPr marL="457200" indent="-457200" algn="l" eaLnBrk="1" hangingPunct="1">
              <a:buFont typeface="Wingdings" panose="05000000000000000000" pitchFamily="2" charset="2"/>
              <a:buChar char="Ø"/>
            </a:pPr>
            <a:r>
              <a:rPr lang="en-US" altLang="sv-SE" sz="3300" dirty="0">
                <a:latin typeface="Times New Roman" panose="02020603050405020304" pitchFamily="18" charset="0"/>
                <a:cs typeface="Times New Roman" panose="02020603050405020304" pitchFamily="18" charset="0"/>
              </a:rPr>
              <a:t>This is shown by a horizontal demand curve</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311791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arn(inVertical)">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animEffect transition="in" filter="barn(inVertical)">
                                      <p:cBhvr>
                                        <p:cTn id="17"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20B0D296-3169-4513-9B96-2CEEBFB122EB}"/>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6387" name="Rectangle 3">
            <a:extLst>
              <a:ext uri="{FF2B5EF4-FFF2-40B4-BE49-F238E27FC236}">
                <a16:creationId xmlns:a16="http://schemas.microsoft.com/office/drawing/2014/main" id="{6718415B-5D21-4E16-A72B-B54EBB09E333}"/>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6388" name="Rectangle 4">
            <a:extLst>
              <a:ext uri="{FF2B5EF4-FFF2-40B4-BE49-F238E27FC236}">
                <a16:creationId xmlns:a16="http://schemas.microsoft.com/office/drawing/2014/main" id="{97FD8F14-2719-422F-97A0-244A0A417C44}"/>
              </a:ext>
            </a:extLst>
          </p:cNvPr>
          <p:cNvSpPr>
            <a:spLocks noChangeArrowheads="1"/>
          </p:cNvSpPr>
          <p:nvPr/>
        </p:nvSpPr>
        <p:spPr bwMode="auto">
          <a:xfrm>
            <a:off x="1022350" y="835025"/>
            <a:ext cx="7010400" cy="533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6389" name="Line 9">
            <a:extLst>
              <a:ext uri="{FF2B5EF4-FFF2-40B4-BE49-F238E27FC236}">
                <a16:creationId xmlns:a16="http://schemas.microsoft.com/office/drawing/2014/main" id="{4F0EC3C3-7173-4912-B0B1-AE06A7964A3D}"/>
              </a:ext>
            </a:extLst>
          </p:cNvPr>
          <p:cNvSpPr>
            <a:spLocks noChangeShapeType="1"/>
          </p:cNvSpPr>
          <p:nvPr/>
        </p:nvSpPr>
        <p:spPr bwMode="auto">
          <a:xfrm>
            <a:off x="1022350" y="6131703"/>
            <a:ext cx="7010400" cy="0"/>
          </a:xfrm>
          <a:prstGeom prst="line">
            <a:avLst/>
          </a:prstGeom>
          <a:noFill/>
          <a:ln w="571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6390" name="Rectangle 10">
            <a:extLst>
              <a:ext uri="{FF2B5EF4-FFF2-40B4-BE49-F238E27FC236}">
                <a16:creationId xmlns:a16="http://schemas.microsoft.com/office/drawing/2014/main" id="{69B3A9D1-0D22-4670-A04C-F8289171874A}"/>
              </a:ext>
            </a:extLst>
          </p:cNvPr>
          <p:cNvSpPr>
            <a:spLocks noChangeArrowheads="1"/>
          </p:cNvSpPr>
          <p:nvPr/>
        </p:nvSpPr>
        <p:spPr bwMode="auto">
          <a:xfrm>
            <a:off x="454819" y="813643"/>
            <a:ext cx="477837" cy="64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3600" i="1" dirty="0">
                <a:cs typeface="Times New Roman" panose="02020603050405020304" pitchFamily="18" charset="0"/>
              </a:rPr>
              <a:t>P</a:t>
            </a:r>
          </a:p>
        </p:txBody>
      </p:sp>
      <p:sp>
        <p:nvSpPr>
          <p:cNvPr id="16391" name="Rectangle 11">
            <a:extLst>
              <a:ext uri="{FF2B5EF4-FFF2-40B4-BE49-F238E27FC236}">
                <a16:creationId xmlns:a16="http://schemas.microsoft.com/office/drawing/2014/main" id="{3707FFCE-4992-410A-851A-896AC9C03D97}"/>
              </a:ext>
            </a:extLst>
          </p:cNvPr>
          <p:cNvSpPr>
            <a:spLocks noChangeArrowheads="1"/>
          </p:cNvSpPr>
          <p:nvPr/>
        </p:nvSpPr>
        <p:spPr bwMode="auto">
          <a:xfrm>
            <a:off x="7693024" y="6058627"/>
            <a:ext cx="465138" cy="64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3600" i="1" dirty="0">
                <a:cs typeface="Times New Roman" panose="02020603050405020304" pitchFamily="18" charset="0"/>
              </a:rPr>
              <a:t>Q</a:t>
            </a:r>
          </a:p>
        </p:txBody>
      </p:sp>
      <p:sp>
        <p:nvSpPr>
          <p:cNvPr id="16392" name="Rectangle 12">
            <a:extLst>
              <a:ext uri="{FF2B5EF4-FFF2-40B4-BE49-F238E27FC236}">
                <a16:creationId xmlns:a16="http://schemas.microsoft.com/office/drawing/2014/main" id="{AAE0E74D-AB74-4AA9-9120-720F79E1D966}"/>
              </a:ext>
            </a:extLst>
          </p:cNvPr>
          <p:cNvSpPr>
            <a:spLocks noChangeArrowheads="1"/>
          </p:cNvSpPr>
          <p:nvPr/>
        </p:nvSpPr>
        <p:spPr bwMode="auto">
          <a:xfrm>
            <a:off x="693738" y="6013450"/>
            <a:ext cx="519373" cy="64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3600" dirty="0">
                <a:cs typeface="Times New Roman" panose="02020603050405020304" pitchFamily="18" charset="0"/>
              </a:rPr>
              <a:t>O</a:t>
            </a:r>
          </a:p>
        </p:txBody>
      </p:sp>
      <p:sp>
        <p:nvSpPr>
          <p:cNvPr id="16393" name="Rectangle 13">
            <a:extLst>
              <a:ext uri="{FF2B5EF4-FFF2-40B4-BE49-F238E27FC236}">
                <a16:creationId xmlns:a16="http://schemas.microsoft.com/office/drawing/2014/main" id="{F990862F-4011-4247-8C0B-A445C67F8920}"/>
              </a:ext>
            </a:extLst>
          </p:cNvPr>
          <p:cNvSpPr>
            <a:spLocks noChangeArrowheads="1"/>
          </p:cNvSpPr>
          <p:nvPr/>
        </p:nvSpPr>
        <p:spPr bwMode="auto">
          <a:xfrm>
            <a:off x="4187745" y="6166222"/>
            <a:ext cx="673262" cy="64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3600" i="1" dirty="0">
                <a:solidFill>
                  <a:schemeClr val="tx2"/>
                </a:solidFill>
                <a:cs typeface="Times New Roman" panose="02020603050405020304" pitchFamily="18" charset="0"/>
              </a:rPr>
              <a:t>Q</a:t>
            </a:r>
            <a:r>
              <a:rPr lang="en-GB" altLang="en-US" sz="3600" baseline="-25000" dirty="0">
                <a:solidFill>
                  <a:schemeClr val="tx2"/>
                </a:solidFill>
                <a:cs typeface="Times New Roman" panose="02020603050405020304" pitchFamily="18" charset="0"/>
              </a:rPr>
              <a:t>1</a:t>
            </a:r>
          </a:p>
        </p:txBody>
      </p:sp>
      <p:sp>
        <p:nvSpPr>
          <p:cNvPr id="16394" name="Rectangle 14">
            <a:extLst>
              <a:ext uri="{FF2B5EF4-FFF2-40B4-BE49-F238E27FC236}">
                <a16:creationId xmlns:a16="http://schemas.microsoft.com/office/drawing/2014/main" id="{140060D1-3AAE-41B4-8696-7ABA1C9A1D6C}"/>
              </a:ext>
            </a:extLst>
          </p:cNvPr>
          <p:cNvSpPr>
            <a:spLocks noChangeArrowheads="1"/>
          </p:cNvSpPr>
          <p:nvPr/>
        </p:nvSpPr>
        <p:spPr bwMode="auto">
          <a:xfrm>
            <a:off x="493950" y="2275437"/>
            <a:ext cx="621965" cy="64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3600" i="1" dirty="0">
                <a:solidFill>
                  <a:schemeClr val="tx2"/>
                </a:solidFill>
                <a:cs typeface="Times New Roman" panose="02020603050405020304" pitchFamily="18" charset="0"/>
              </a:rPr>
              <a:t>P</a:t>
            </a:r>
            <a:r>
              <a:rPr lang="en-GB" altLang="en-US" sz="3600" baseline="-25000" dirty="0">
                <a:solidFill>
                  <a:schemeClr val="tx2"/>
                </a:solidFill>
                <a:cs typeface="Times New Roman" panose="02020603050405020304" pitchFamily="18" charset="0"/>
              </a:rPr>
              <a:t>1</a:t>
            </a:r>
          </a:p>
        </p:txBody>
      </p:sp>
      <p:sp>
        <p:nvSpPr>
          <p:cNvPr id="16395" name="Rectangle 15">
            <a:extLst>
              <a:ext uri="{FF2B5EF4-FFF2-40B4-BE49-F238E27FC236}">
                <a16:creationId xmlns:a16="http://schemas.microsoft.com/office/drawing/2014/main" id="{BBEAEFDA-DF2D-4DEA-A3E7-022BDB85CEC7}"/>
              </a:ext>
            </a:extLst>
          </p:cNvPr>
          <p:cNvSpPr>
            <a:spLocks noChangeArrowheads="1"/>
          </p:cNvSpPr>
          <p:nvPr/>
        </p:nvSpPr>
        <p:spPr bwMode="auto">
          <a:xfrm>
            <a:off x="7369350" y="2384034"/>
            <a:ext cx="556243"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4000" i="1" dirty="0">
                <a:solidFill>
                  <a:schemeClr val="tx2"/>
                </a:solidFill>
                <a:cs typeface="Times New Roman" panose="02020603050405020304" pitchFamily="18" charset="0"/>
              </a:rPr>
              <a:t>D</a:t>
            </a:r>
          </a:p>
        </p:txBody>
      </p:sp>
      <p:sp>
        <p:nvSpPr>
          <p:cNvPr id="16396" name="Rectangle 16">
            <a:extLst>
              <a:ext uri="{FF2B5EF4-FFF2-40B4-BE49-F238E27FC236}">
                <a16:creationId xmlns:a16="http://schemas.microsoft.com/office/drawing/2014/main" id="{4BB8F469-0310-4D51-B9A9-2AFFEF82B0CA}"/>
              </a:ext>
            </a:extLst>
          </p:cNvPr>
          <p:cNvSpPr>
            <a:spLocks noChangeArrowheads="1"/>
          </p:cNvSpPr>
          <p:nvPr/>
        </p:nvSpPr>
        <p:spPr bwMode="auto">
          <a:xfrm>
            <a:off x="4418404" y="1910427"/>
            <a:ext cx="413575"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4000" dirty="0">
                <a:solidFill>
                  <a:schemeClr val="tx2"/>
                </a:solidFill>
                <a:cs typeface="Times New Roman" panose="02020603050405020304" pitchFamily="18" charset="0"/>
              </a:rPr>
              <a:t>a</a:t>
            </a:r>
          </a:p>
        </p:txBody>
      </p:sp>
      <p:sp>
        <p:nvSpPr>
          <p:cNvPr id="16397" name="Line 17">
            <a:extLst>
              <a:ext uri="{FF2B5EF4-FFF2-40B4-BE49-F238E27FC236}">
                <a16:creationId xmlns:a16="http://schemas.microsoft.com/office/drawing/2014/main" id="{4178D44E-58B6-4360-BAA3-95B1E838E0D3}"/>
              </a:ext>
            </a:extLst>
          </p:cNvPr>
          <p:cNvSpPr>
            <a:spLocks noChangeShapeType="1"/>
          </p:cNvSpPr>
          <p:nvPr/>
        </p:nvSpPr>
        <p:spPr bwMode="auto">
          <a:xfrm>
            <a:off x="1057275" y="2746375"/>
            <a:ext cx="6384925" cy="0"/>
          </a:xfrm>
          <a:prstGeom prst="line">
            <a:avLst/>
          </a:prstGeom>
          <a:noFill/>
          <a:ln w="57150">
            <a:solidFill>
              <a:schemeClr val="tx2"/>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398" name="Line 18">
            <a:extLst>
              <a:ext uri="{FF2B5EF4-FFF2-40B4-BE49-F238E27FC236}">
                <a16:creationId xmlns:a16="http://schemas.microsoft.com/office/drawing/2014/main" id="{320FC89C-9C2C-4C82-8E54-10B3F8432025}"/>
              </a:ext>
            </a:extLst>
          </p:cNvPr>
          <p:cNvSpPr>
            <a:spLocks noChangeShapeType="1"/>
          </p:cNvSpPr>
          <p:nvPr/>
        </p:nvSpPr>
        <p:spPr bwMode="auto">
          <a:xfrm>
            <a:off x="1041919" y="781050"/>
            <a:ext cx="0" cy="5334000"/>
          </a:xfrm>
          <a:prstGeom prst="line">
            <a:avLst/>
          </a:prstGeom>
          <a:noFill/>
          <a:ln w="5715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399" name="Oval 19">
            <a:extLst>
              <a:ext uri="{FF2B5EF4-FFF2-40B4-BE49-F238E27FC236}">
                <a16:creationId xmlns:a16="http://schemas.microsoft.com/office/drawing/2014/main" id="{5CCB85C7-76E8-4E1B-A27E-2346754801E5}"/>
              </a:ext>
            </a:extLst>
          </p:cNvPr>
          <p:cNvSpPr>
            <a:spLocks noChangeArrowheads="1"/>
          </p:cNvSpPr>
          <p:nvPr/>
        </p:nvSpPr>
        <p:spPr bwMode="auto">
          <a:xfrm>
            <a:off x="4514850" y="2690813"/>
            <a:ext cx="127000" cy="127000"/>
          </a:xfrm>
          <a:prstGeom prst="ellipse">
            <a:avLst/>
          </a:prstGeom>
          <a:solidFill>
            <a:srgbClr val="6699FF"/>
          </a:solidFill>
          <a:ln w="28575">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nvGrpSpPr>
          <p:cNvPr id="2" name="Group 20">
            <a:extLst>
              <a:ext uri="{FF2B5EF4-FFF2-40B4-BE49-F238E27FC236}">
                <a16:creationId xmlns:a16="http://schemas.microsoft.com/office/drawing/2014/main" id="{99CD763E-12D2-4100-8D0A-70CADBA8EE04}"/>
              </a:ext>
            </a:extLst>
          </p:cNvPr>
          <p:cNvGrpSpPr>
            <a:grpSpLocks/>
          </p:cNvGrpSpPr>
          <p:nvPr/>
        </p:nvGrpSpPr>
        <p:grpSpPr bwMode="auto">
          <a:xfrm>
            <a:off x="6136481" y="1890898"/>
            <a:ext cx="442913" cy="873126"/>
            <a:chOff x="3884" y="1374"/>
            <a:chExt cx="279" cy="550"/>
          </a:xfrm>
        </p:grpSpPr>
        <p:sp>
          <p:nvSpPr>
            <p:cNvPr id="16405" name="Rectangle 21">
              <a:extLst>
                <a:ext uri="{FF2B5EF4-FFF2-40B4-BE49-F238E27FC236}">
                  <a16:creationId xmlns:a16="http://schemas.microsoft.com/office/drawing/2014/main" id="{1C49698B-FF56-4642-8790-E65862BCC77C}"/>
                </a:ext>
              </a:extLst>
            </p:cNvPr>
            <p:cNvSpPr>
              <a:spLocks noChangeArrowheads="1"/>
            </p:cNvSpPr>
            <p:nvPr/>
          </p:nvSpPr>
          <p:spPr bwMode="auto">
            <a:xfrm>
              <a:off x="3884" y="1374"/>
              <a:ext cx="279"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4000" dirty="0">
                  <a:solidFill>
                    <a:schemeClr val="accent2"/>
                  </a:solidFill>
                  <a:cs typeface="Times New Roman" panose="02020603050405020304" pitchFamily="18" charset="0"/>
                </a:rPr>
                <a:t>b</a:t>
              </a:r>
            </a:p>
          </p:txBody>
        </p:sp>
        <p:sp>
          <p:nvSpPr>
            <p:cNvPr id="16406" name="Oval 22">
              <a:extLst>
                <a:ext uri="{FF2B5EF4-FFF2-40B4-BE49-F238E27FC236}">
                  <a16:creationId xmlns:a16="http://schemas.microsoft.com/office/drawing/2014/main" id="{001631ED-D9F3-49B8-9851-F38001AA6AE2}"/>
                </a:ext>
              </a:extLst>
            </p:cNvPr>
            <p:cNvSpPr>
              <a:spLocks noChangeArrowheads="1"/>
            </p:cNvSpPr>
            <p:nvPr/>
          </p:nvSpPr>
          <p:spPr bwMode="auto">
            <a:xfrm>
              <a:off x="3982" y="1844"/>
              <a:ext cx="80" cy="80"/>
            </a:xfrm>
            <a:prstGeom prst="ellipse">
              <a:avLst/>
            </a:prstGeom>
            <a:solidFill>
              <a:srgbClr val="FF9999"/>
            </a:solidFill>
            <a:ln w="28575">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sp>
        <p:nvSpPr>
          <p:cNvPr id="831513" name="Rectangle 23">
            <a:extLst>
              <a:ext uri="{FF2B5EF4-FFF2-40B4-BE49-F238E27FC236}">
                <a16:creationId xmlns:a16="http://schemas.microsoft.com/office/drawing/2014/main" id="{34468667-68E1-4E30-B557-3BF2E2AD02C1}"/>
              </a:ext>
            </a:extLst>
          </p:cNvPr>
          <p:cNvSpPr>
            <a:spLocks noChangeArrowheads="1"/>
          </p:cNvSpPr>
          <p:nvPr/>
        </p:nvSpPr>
        <p:spPr bwMode="auto">
          <a:xfrm>
            <a:off x="0" y="0"/>
            <a:ext cx="9144000" cy="573088"/>
          </a:xfrm>
          <a:prstGeom prst="rect">
            <a:avLst/>
          </a:prstGeom>
          <a:effectLst>
            <a:outerShdw blurRad="63500" dist="17961" dir="2700000" algn="ctr" rotWithShape="0">
              <a:schemeClr val="tx1"/>
            </a:outerShdw>
          </a:effectLst>
        </p:spPr>
        <p:txBody>
          <a:bodyPr anchor="b"/>
          <a:lstStyle/>
          <a:p>
            <a:pPr algn="ctr">
              <a:defRPr/>
            </a:pPr>
            <a:r>
              <a:rPr lang="en-GB" sz="4000" b="1" dirty="0">
                <a:solidFill>
                  <a:srgbClr val="FF0000"/>
                </a:solidFill>
                <a:cs typeface="Times New Roman" panose="02020603050405020304" pitchFamily="18" charset="0"/>
              </a:rPr>
              <a:t>Infinitely elastic demand (</a:t>
            </a:r>
            <a:r>
              <a:rPr lang="en-GB" sz="4000" b="1" i="1" dirty="0">
                <a:solidFill>
                  <a:srgbClr val="FF0000"/>
                </a:solidFill>
                <a:cs typeface="Times New Roman" panose="02020603050405020304" pitchFamily="18" charset="0"/>
              </a:rPr>
              <a:t>P</a:t>
            </a:r>
            <a:r>
              <a:rPr lang="en-GB" sz="4000" b="1" dirty="0">
                <a:solidFill>
                  <a:srgbClr val="FF0000"/>
                </a:solidFill>
                <a:cs typeface="Times New Roman" panose="02020603050405020304" pitchFamily="18" charset="0"/>
              </a:rPr>
              <a:t>Î</a:t>
            </a:r>
            <a:r>
              <a:rPr lang="en-GB" sz="4000" b="1" baseline="-25000" dirty="0">
                <a:solidFill>
                  <a:srgbClr val="FF0000"/>
                </a:solidFill>
                <a:cs typeface="Times New Roman" panose="02020603050405020304" pitchFamily="18" charset="0"/>
              </a:rPr>
              <a:t>D</a:t>
            </a:r>
            <a:r>
              <a:rPr lang="en-GB" sz="4000" b="1" baseline="-50000" dirty="0">
                <a:solidFill>
                  <a:srgbClr val="FF0000"/>
                </a:solidFill>
                <a:cs typeface="Times New Roman" panose="02020603050405020304" pitchFamily="18" charset="0"/>
              </a:rPr>
              <a:t> </a:t>
            </a:r>
            <a:r>
              <a:rPr lang="en-GB" sz="4000" b="1" dirty="0">
                <a:solidFill>
                  <a:srgbClr val="FF0000"/>
                </a:solidFill>
                <a:cs typeface="Times New Roman" panose="02020603050405020304" pitchFamily="18" charset="0"/>
              </a:rPr>
              <a:t>= ¥)</a:t>
            </a:r>
          </a:p>
        </p:txBody>
      </p:sp>
      <p:cxnSp>
        <p:nvCxnSpPr>
          <p:cNvPr id="16402" name="Straight Connector 2">
            <a:extLst>
              <a:ext uri="{FF2B5EF4-FFF2-40B4-BE49-F238E27FC236}">
                <a16:creationId xmlns:a16="http://schemas.microsoft.com/office/drawing/2014/main" id="{E6E3CCD8-F358-44AB-8BA5-2311BD512783}"/>
              </a:ext>
            </a:extLst>
          </p:cNvPr>
          <p:cNvCxnSpPr>
            <a:cxnSpLocks noChangeShapeType="1"/>
          </p:cNvCxnSpPr>
          <p:nvPr/>
        </p:nvCxnSpPr>
        <p:spPr bwMode="auto">
          <a:xfrm flipV="1">
            <a:off x="4527550" y="2786063"/>
            <a:ext cx="44450" cy="3343275"/>
          </a:xfrm>
          <a:prstGeom prst="line">
            <a:avLst/>
          </a:prstGeom>
          <a:noFill/>
          <a:ln w="57150" algn="ctr">
            <a:solidFill>
              <a:srgbClr val="FF6600"/>
            </a:solidFill>
            <a:round/>
            <a:headEnd/>
            <a:tailEnd/>
          </a:ln>
          <a:extLst>
            <a:ext uri="{909E8E84-426E-40DD-AFC4-6F175D3DCCD1}">
              <a14:hiddenFill xmlns:a14="http://schemas.microsoft.com/office/drawing/2010/main">
                <a:noFill/>
              </a14:hiddenFill>
            </a:ext>
          </a:extLst>
        </p:spPr>
      </p:cxnSp>
      <p:cxnSp>
        <p:nvCxnSpPr>
          <p:cNvPr id="16403" name="Straight Connector 29">
            <a:extLst>
              <a:ext uri="{FF2B5EF4-FFF2-40B4-BE49-F238E27FC236}">
                <a16:creationId xmlns:a16="http://schemas.microsoft.com/office/drawing/2014/main" id="{E6077066-F797-4E2E-BE69-7DFE0C415979}"/>
              </a:ext>
            </a:extLst>
          </p:cNvPr>
          <p:cNvCxnSpPr>
            <a:cxnSpLocks noChangeShapeType="1"/>
          </p:cNvCxnSpPr>
          <p:nvPr/>
        </p:nvCxnSpPr>
        <p:spPr bwMode="auto">
          <a:xfrm flipV="1">
            <a:off x="6321425" y="2798763"/>
            <a:ext cx="36513" cy="3330575"/>
          </a:xfrm>
          <a:prstGeom prst="line">
            <a:avLst/>
          </a:prstGeom>
          <a:noFill/>
          <a:ln w="57150" algn="ctr">
            <a:solidFill>
              <a:srgbClr val="FF6600"/>
            </a:solidFill>
            <a:round/>
            <a:headEnd/>
            <a:tailEnd/>
          </a:ln>
          <a:extLst>
            <a:ext uri="{909E8E84-426E-40DD-AFC4-6F175D3DCCD1}">
              <a14:hiddenFill xmlns:a14="http://schemas.microsoft.com/office/drawing/2010/main">
                <a:noFill/>
              </a14:hiddenFill>
            </a:ext>
          </a:extLst>
        </p:spPr>
      </p:cxnSp>
      <p:sp>
        <p:nvSpPr>
          <p:cNvPr id="16404" name="Rectangle 13">
            <a:extLst>
              <a:ext uri="{FF2B5EF4-FFF2-40B4-BE49-F238E27FC236}">
                <a16:creationId xmlns:a16="http://schemas.microsoft.com/office/drawing/2014/main" id="{DFD8CC1F-152A-464F-8468-96956B34B07E}"/>
              </a:ext>
            </a:extLst>
          </p:cNvPr>
          <p:cNvSpPr>
            <a:spLocks noChangeArrowheads="1"/>
          </p:cNvSpPr>
          <p:nvPr/>
        </p:nvSpPr>
        <p:spPr bwMode="auto">
          <a:xfrm>
            <a:off x="6063391" y="6112127"/>
            <a:ext cx="673262" cy="64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3600" i="1" dirty="0">
                <a:solidFill>
                  <a:schemeClr val="tx2"/>
                </a:solidFill>
                <a:cs typeface="Times New Roman" panose="02020603050405020304" pitchFamily="18" charset="0"/>
              </a:rPr>
              <a:t>Q</a:t>
            </a:r>
            <a:r>
              <a:rPr lang="en-GB" altLang="en-US" sz="3600" baseline="-25000" dirty="0">
                <a:solidFill>
                  <a:schemeClr val="tx2"/>
                </a:solidFill>
                <a:cs typeface="Times New Roman" panose="02020603050405020304" pitchFamily="18" charset="0"/>
              </a:rPr>
              <a:t>2</a:t>
            </a:r>
          </a:p>
        </p:txBody>
      </p:sp>
    </p:spTree>
    <p:custDataLst>
      <p:tags r:id="rId1"/>
    </p:custDataLst>
  </p:cSld>
  <p:clrMapOvr>
    <a:masterClrMapping/>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36525" y="788243"/>
            <a:ext cx="8539931" cy="660400"/>
          </a:xfrm>
        </p:spPr>
        <p:txBody>
          <a:bodyPr/>
          <a:lstStyle/>
          <a:p>
            <a:pPr eaLnBrk="1" hangingPunct="1"/>
            <a:r>
              <a:rPr lang="en-US" altLang="en-US" sz="3600" b="1" dirty="0">
                <a:solidFill>
                  <a:srgbClr val="FF0000"/>
                </a:solidFill>
                <a:latin typeface="Times New Roman" panose="02020603050405020304" pitchFamily="18" charset="0"/>
                <a:cs typeface="Times New Roman" panose="02020603050405020304" pitchFamily="18" charset="0"/>
              </a:rPr>
              <a:t>Interpretation of Elasticity Figures</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0" y="1455738"/>
            <a:ext cx="9144000" cy="5402262"/>
          </a:xfrm>
        </p:spPr>
        <p:txBody>
          <a:bodyPr/>
          <a:lstStyle/>
          <a:p>
            <a:pPr marL="457200" lvl="0" indent="-457200" algn="l" defTabSz="914400">
              <a:spcBef>
                <a:spcPct val="30000"/>
              </a:spcBef>
              <a:buClr>
                <a:srgbClr val="D16349"/>
              </a:buClr>
              <a:buSzPct val="85000"/>
              <a:buFont typeface="Wingdings" panose="05000000000000000000" pitchFamily="2" charset="2"/>
              <a:buChar char="Ø"/>
              <a:defRPr/>
            </a:pPr>
            <a:r>
              <a:rPr lang="en-US" sz="3200" b="1" i="1" kern="0" dirty="0">
                <a:latin typeface="Times New Roman" panose="02020603050405020304" pitchFamily="18" charset="0"/>
                <a:cs typeface="Times New Roman" panose="02020603050405020304" pitchFamily="18" charset="0"/>
              </a:rPr>
              <a:t>If PED&gt;1, then demand is Elastic. </a:t>
            </a:r>
          </a:p>
          <a:p>
            <a:pPr marL="457200" lvl="0" indent="-457200" algn="l" defTabSz="914400">
              <a:spcBef>
                <a:spcPct val="30000"/>
              </a:spcBef>
              <a:buClr>
                <a:srgbClr val="D16349"/>
              </a:buClr>
              <a:buSzPct val="85000"/>
              <a:buFont typeface="Wingdings" panose="05000000000000000000" pitchFamily="2" charset="2"/>
              <a:buChar char="Ø"/>
              <a:defRPr/>
            </a:pPr>
            <a:r>
              <a:rPr lang="en-US" sz="3200" kern="0" dirty="0">
                <a:latin typeface="Times New Roman" panose="02020603050405020304" pitchFamily="18" charset="0"/>
                <a:cs typeface="Times New Roman" panose="02020603050405020304" pitchFamily="18" charset="0"/>
              </a:rPr>
              <a:t>This is where a change in price causes proportionately larger change in the quantity demanded. In this case, the value of elasticity will be greater than 1 since we are dividing a larger figure by a smaller figure. </a:t>
            </a:r>
          </a:p>
          <a:p>
            <a:pPr marL="457200" lvl="0" indent="-457200" algn="l" defTabSz="914400">
              <a:spcBef>
                <a:spcPct val="30000"/>
              </a:spcBef>
              <a:buClr>
                <a:srgbClr val="D16349"/>
              </a:buClr>
              <a:buSzPct val="85000"/>
              <a:buFont typeface="Wingdings" panose="05000000000000000000" pitchFamily="2" charset="2"/>
              <a:buChar char="Ø"/>
              <a:defRPr/>
            </a:pPr>
            <a:endParaRPr lang="en-US" sz="3200" kern="0" dirty="0">
              <a:latin typeface="Times New Roman" panose="02020603050405020304" pitchFamily="18" charset="0"/>
              <a:cs typeface="Times New Roman" panose="02020603050405020304" pitchFamily="18" charset="0"/>
            </a:endParaRPr>
          </a:p>
          <a:p>
            <a:pPr marL="457200" lvl="0" indent="-457200" algn="l" defTabSz="914400">
              <a:spcBef>
                <a:spcPct val="30000"/>
              </a:spcBef>
              <a:buClr>
                <a:srgbClr val="D16349"/>
              </a:buClr>
              <a:buSzPct val="85000"/>
              <a:buFont typeface="Wingdings" panose="05000000000000000000" pitchFamily="2" charset="2"/>
              <a:buChar char="Ø"/>
              <a:defRPr/>
            </a:pPr>
            <a:r>
              <a:rPr lang="en-US" sz="3200" kern="0" dirty="0">
                <a:latin typeface="Times New Roman" panose="02020603050405020304" pitchFamily="18" charset="0"/>
                <a:cs typeface="Times New Roman" panose="02020603050405020304" pitchFamily="18" charset="0"/>
              </a:rPr>
              <a:t>This is shown by a relatively flatter demand curve</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111764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arn(inVertic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barn(inVertical)">
                                      <p:cBhvr>
                                        <p:cTn id="17" dur="500"/>
                                        <p:tgtEl>
                                          <p:spTgt spid="9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E00D509-96DE-499A-AB28-37D3CA4D91B1}"/>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8435" name="Rectangle 3">
            <a:extLst>
              <a:ext uri="{FF2B5EF4-FFF2-40B4-BE49-F238E27FC236}">
                <a16:creationId xmlns:a16="http://schemas.microsoft.com/office/drawing/2014/main" id="{EBE6532E-0E5E-4F79-ACBC-BC3AA32FEE11}"/>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8436" name="Rectangle 4">
            <a:extLst>
              <a:ext uri="{FF2B5EF4-FFF2-40B4-BE49-F238E27FC236}">
                <a16:creationId xmlns:a16="http://schemas.microsoft.com/office/drawing/2014/main" id="{4D12D08F-6291-4C64-AD3F-FA20079E460F}"/>
              </a:ext>
            </a:extLst>
          </p:cNvPr>
          <p:cNvSpPr>
            <a:spLocks noChangeArrowheads="1"/>
          </p:cNvSpPr>
          <p:nvPr/>
        </p:nvSpPr>
        <p:spPr bwMode="auto">
          <a:xfrm>
            <a:off x="1066800" y="609600"/>
            <a:ext cx="7010400" cy="5334000"/>
          </a:xfrm>
          <a:prstGeom prst="rect">
            <a:avLst/>
          </a:prstGeom>
          <a:solidFill>
            <a:schemeClr val="bg1"/>
          </a:solidFill>
          <a:ln w="9525">
            <a:solidFill>
              <a:srgbClr val="000000"/>
            </a:solidFill>
            <a:miter lim="800000"/>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18437" name="Rectangle 5">
            <a:extLst>
              <a:ext uri="{FF2B5EF4-FFF2-40B4-BE49-F238E27FC236}">
                <a16:creationId xmlns:a16="http://schemas.microsoft.com/office/drawing/2014/main" id="{D1FEFC93-9BD7-447E-A2B0-880706A91E05}"/>
              </a:ext>
            </a:extLst>
          </p:cNvPr>
          <p:cNvSpPr>
            <a:spLocks noChangeArrowheads="1"/>
          </p:cNvSpPr>
          <p:nvPr/>
        </p:nvSpPr>
        <p:spPr bwMode="auto">
          <a:xfrm>
            <a:off x="279484" y="800099"/>
            <a:ext cx="460062"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3200" i="1" dirty="0">
                <a:latin typeface="Arial" panose="020B0604020202020204" pitchFamily="34" charset="0"/>
              </a:rPr>
              <a:t>P</a:t>
            </a:r>
            <a:endParaRPr lang="en-GB" altLang="en-US" sz="3200" dirty="0">
              <a:latin typeface="Arial" panose="020B0604020202020204" pitchFamily="34" charset="0"/>
            </a:endParaRPr>
          </a:p>
        </p:txBody>
      </p:sp>
      <p:sp>
        <p:nvSpPr>
          <p:cNvPr id="18438" name="Rectangle 6">
            <a:extLst>
              <a:ext uri="{FF2B5EF4-FFF2-40B4-BE49-F238E27FC236}">
                <a16:creationId xmlns:a16="http://schemas.microsoft.com/office/drawing/2014/main" id="{4C7895BB-5A50-4820-BD82-1E592CF811B9}"/>
              </a:ext>
            </a:extLst>
          </p:cNvPr>
          <p:cNvSpPr>
            <a:spLocks noChangeArrowheads="1"/>
          </p:cNvSpPr>
          <p:nvPr/>
        </p:nvSpPr>
        <p:spPr bwMode="auto">
          <a:xfrm>
            <a:off x="7764503" y="6120182"/>
            <a:ext cx="482504"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3200" i="1" dirty="0">
                <a:cs typeface="Times New Roman" panose="02020603050405020304" pitchFamily="18" charset="0"/>
              </a:rPr>
              <a:t>Q</a:t>
            </a:r>
            <a:endParaRPr lang="en-GB" altLang="en-US" sz="3200" dirty="0">
              <a:cs typeface="Times New Roman" panose="02020603050405020304" pitchFamily="18" charset="0"/>
            </a:endParaRPr>
          </a:p>
        </p:txBody>
      </p:sp>
      <p:sp>
        <p:nvSpPr>
          <p:cNvPr id="18439" name="Rectangle 7">
            <a:extLst>
              <a:ext uri="{FF2B5EF4-FFF2-40B4-BE49-F238E27FC236}">
                <a16:creationId xmlns:a16="http://schemas.microsoft.com/office/drawing/2014/main" id="{D9B9FA14-BF68-4D7D-996C-AD7F311CF273}"/>
              </a:ext>
            </a:extLst>
          </p:cNvPr>
          <p:cNvSpPr>
            <a:spLocks noChangeArrowheads="1"/>
          </p:cNvSpPr>
          <p:nvPr/>
        </p:nvSpPr>
        <p:spPr bwMode="auto">
          <a:xfrm>
            <a:off x="746125" y="5973763"/>
            <a:ext cx="386324"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dirty="0">
                <a:latin typeface="Arial" panose="020B0604020202020204" pitchFamily="34" charset="0"/>
              </a:rPr>
              <a:t>0</a:t>
            </a:r>
          </a:p>
        </p:txBody>
      </p:sp>
      <p:sp>
        <p:nvSpPr>
          <p:cNvPr id="18440" name="Arc 8">
            <a:extLst>
              <a:ext uri="{FF2B5EF4-FFF2-40B4-BE49-F238E27FC236}">
                <a16:creationId xmlns:a16="http://schemas.microsoft.com/office/drawing/2014/main" id="{FA6C56F6-8762-4CA2-BE6E-6DEE80546C47}"/>
              </a:ext>
            </a:extLst>
          </p:cNvPr>
          <p:cNvSpPr>
            <a:spLocks/>
          </p:cNvSpPr>
          <p:nvPr/>
        </p:nvSpPr>
        <p:spPr bwMode="auto">
          <a:xfrm rot="420000">
            <a:off x="1897063" y="2174875"/>
            <a:ext cx="5495925" cy="1676400"/>
          </a:xfrm>
          <a:custGeom>
            <a:avLst/>
            <a:gdLst>
              <a:gd name="T0" fmla="*/ 2147483647 w 20799"/>
              <a:gd name="T1" fmla="*/ 2147483647 h 21600"/>
              <a:gd name="T2" fmla="*/ 0 w 20799"/>
              <a:gd name="T3" fmla="*/ 2147483647 h 21600"/>
              <a:gd name="T4" fmla="*/ 2147483647 w 20799"/>
              <a:gd name="T5" fmla="*/ 0 h 21600"/>
              <a:gd name="T6" fmla="*/ 0 60000 65536"/>
              <a:gd name="T7" fmla="*/ 0 60000 65536"/>
              <a:gd name="T8" fmla="*/ 0 60000 65536"/>
              <a:gd name="T9" fmla="*/ 0 w 20799"/>
              <a:gd name="T10" fmla="*/ 0 h 21600"/>
              <a:gd name="T11" fmla="*/ 20799 w 20799"/>
              <a:gd name="T12" fmla="*/ 21600 h 21600"/>
            </a:gdLst>
            <a:ahLst/>
            <a:cxnLst>
              <a:cxn ang="T6">
                <a:pos x="T0" y="T1"/>
              </a:cxn>
              <a:cxn ang="T7">
                <a:pos x="T2" y="T3"/>
              </a:cxn>
              <a:cxn ang="T8">
                <a:pos x="T4" y="T5"/>
              </a:cxn>
            </a:cxnLst>
            <a:rect l="T9" t="T10" r="T11" b="T12"/>
            <a:pathLst>
              <a:path w="20799" h="21600" fill="none" extrusionOk="0">
                <a:moveTo>
                  <a:pt x="20799" y="21600"/>
                </a:moveTo>
                <a:cubicBezTo>
                  <a:pt x="11114" y="21600"/>
                  <a:pt x="2613" y="15154"/>
                  <a:pt x="0" y="5828"/>
                </a:cubicBezTo>
              </a:path>
              <a:path w="20799" h="21600" stroke="0" extrusionOk="0">
                <a:moveTo>
                  <a:pt x="20799" y="21600"/>
                </a:moveTo>
                <a:cubicBezTo>
                  <a:pt x="11114" y="21600"/>
                  <a:pt x="2613" y="15154"/>
                  <a:pt x="0" y="5828"/>
                </a:cubicBezTo>
                <a:lnTo>
                  <a:pt x="20799" y="0"/>
                </a:lnTo>
                <a:lnTo>
                  <a:pt x="20799" y="21600"/>
                </a:lnTo>
                <a:close/>
              </a:path>
            </a:pathLst>
          </a:custGeom>
          <a:noFill/>
          <a:ln w="381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8441" name="Rectangle 9">
            <a:extLst>
              <a:ext uri="{FF2B5EF4-FFF2-40B4-BE49-F238E27FC236}">
                <a16:creationId xmlns:a16="http://schemas.microsoft.com/office/drawing/2014/main" id="{71FE52A9-E8A8-490A-9621-FB9A5246E8E7}"/>
              </a:ext>
            </a:extLst>
          </p:cNvPr>
          <p:cNvSpPr>
            <a:spLocks noChangeArrowheads="1"/>
          </p:cNvSpPr>
          <p:nvPr/>
        </p:nvSpPr>
        <p:spPr bwMode="auto">
          <a:xfrm>
            <a:off x="6406047" y="3391628"/>
            <a:ext cx="442429" cy="64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3600" dirty="0">
                <a:solidFill>
                  <a:schemeClr val="tx2"/>
                </a:solidFill>
                <a:latin typeface="Arial" panose="020B0604020202020204" pitchFamily="34" charset="0"/>
              </a:rPr>
              <a:t>a</a:t>
            </a:r>
          </a:p>
        </p:txBody>
      </p:sp>
      <p:sp>
        <p:nvSpPr>
          <p:cNvPr id="18442" name="Rectangle 10">
            <a:extLst>
              <a:ext uri="{FF2B5EF4-FFF2-40B4-BE49-F238E27FC236}">
                <a16:creationId xmlns:a16="http://schemas.microsoft.com/office/drawing/2014/main" id="{1AFFF421-CB76-4AF1-8650-48898D7F4CF8}"/>
              </a:ext>
            </a:extLst>
          </p:cNvPr>
          <p:cNvSpPr>
            <a:spLocks noChangeArrowheads="1"/>
          </p:cNvSpPr>
          <p:nvPr/>
        </p:nvSpPr>
        <p:spPr bwMode="auto">
          <a:xfrm>
            <a:off x="7324725" y="3944938"/>
            <a:ext cx="519373" cy="64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3600" i="1" dirty="0">
                <a:solidFill>
                  <a:schemeClr val="tx2"/>
                </a:solidFill>
                <a:latin typeface="Arial" panose="020B0604020202020204" pitchFamily="34" charset="0"/>
              </a:rPr>
              <a:t>D</a:t>
            </a:r>
          </a:p>
        </p:txBody>
      </p:sp>
      <p:grpSp>
        <p:nvGrpSpPr>
          <p:cNvPr id="2" name="Group 15">
            <a:extLst>
              <a:ext uri="{FF2B5EF4-FFF2-40B4-BE49-F238E27FC236}">
                <a16:creationId xmlns:a16="http://schemas.microsoft.com/office/drawing/2014/main" id="{B995ECCA-3A1F-4B9A-8DE2-C3A43323BD53}"/>
              </a:ext>
            </a:extLst>
          </p:cNvPr>
          <p:cNvGrpSpPr>
            <a:grpSpLocks/>
          </p:cNvGrpSpPr>
          <p:nvPr/>
        </p:nvGrpSpPr>
        <p:grpSpPr bwMode="auto">
          <a:xfrm>
            <a:off x="692150" y="3835402"/>
            <a:ext cx="6156326" cy="2698751"/>
            <a:chOff x="436" y="2416"/>
            <a:chExt cx="3878" cy="1700"/>
          </a:xfrm>
        </p:grpSpPr>
        <p:grpSp>
          <p:nvGrpSpPr>
            <p:cNvPr id="18457" name="Group 16">
              <a:extLst>
                <a:ext uri="{FF2B5EF4-FFF2-40B4-BE49-F238E27FC236}">
                  <a16:creationId xmlns:a16="http://schemas.microsoft.com/office/drawing/2014/main" id="{B9931FD5-2243-4152-9D6A-B99C9B3B4B29}"/>
                </a:ext>
              </a:extLst>
            </p:cNvPr>
            <p:cNvGrpSpPr>
              <a:grpSpLocks/>
            </p:cNvGrpSpPr>
            <p:nvPr/>
          </p:nvGrpSpPr>
          <p:grpSpPr bwMode="auto">
            <a:xfrm>
              <a:off x="436" y="2416"/>
              <a:ext cx="3878" cy="1700"/>
              <a:chOff x="436" y="2416"/>
              <a:chExt cx="3878" cy="1700"/>
            </a:xfrm>
          </p:grpSpPr>
          <p:sp>
            <p:nvSpPr>
              <p:cNvPr id="18459" name="Rectangle 18">
                <a:extLst>
                  <a:ext uri="{FF2B5EF4-FFF2-40B4-BE49-F238E27FC236}">
                    <a16:creationId xmlns:a16="http://schemas.microsoft.com/office/drawing/2014/main" id="{6429B324-ADB1-4802-9951-2FD8788CDA6C}"/>
                  </a:ext>
                </a:extLst>
              </p:cNvPr>
              <p:cNvSpPr>
                <a:spLocks noChangeArrowheads="1"/>
              </p:cNvSpPr>
              <p:nvPr/>
            </p:nvSpPr>
            <p:spPr bwMode="auto">
              <a:xfrm>
                <a:off x="436" y="2416"/>
                <a:ext cx="243" cy="3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dirty="0">
                    <a:solidFill>
                      <a:schemeClr val="tx2"/>
                    </a:solidFill>
                    <a:latin typeface="Arial" panose="020B0604020202020204" pitchFamily="34" charset="0"/>
                  </a:rPr>
                  <a:t>4</a:t>
                </a:r>
              </a:p>
            </p:txBody>
          </p:sp>
          <p:sp>
            <p:nvSpPr>
              <p:cNvPr id="18460" name="Rectangle 19">
                <a:extLst>
                  <a:ext uri="{FF2B5EF4-FFF2-40B4-BE49-F238E27FC236}">
                    <a16:creationId xmlns:a16="http://schemas.microsoft.com/office/drawing/2014/main" id="{BAD1BC32-FF06-45E9-A6DC-7D063E91EDBD}"/>
                  </a:ext>
                </a:extLst>
              </p:cNvPr>
              <p:cNvSpPr>
                <a:spLocks noChangeArrowheads="1"/>
              </p:cNvSpPr>
              <p:nvPr/>
            </p:nvSpPr>
            <p:spPr bwMode="auto">
              <a:xfrm>
                <a:off x="3944" y="3786"/>
                <a:ext cx="370" cy="3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dirty="0">
                    <a:solidFill>
                      <a:schemeClr val="tx2"/>
                    </a:solidFill>
                    <a:latin typeface="Arial" panose="020B0604020202020204" pitchFamily="34" charset="0"/>
                  </a:rPr>
                  <a:t>20</a:t>
                </a:r>
              </a:p>
            </p:txBody>
          </p:sp>
          <p:sp>
            <p:nvSpPr>
              <p:cNvPr id="18461" name="Line 20">
                <a:extLst>
                  <a:ext uri="{FF2B5EF4-FFF2-40B4-BE49-F238E27FC236}">
                    <a16:creationId xmlns:a16="http://schemas.microsoft.com/office/drawing/2014/main" id="{46FA4496-1D8E-4367-A756-885EA86185B6}"/>
                  </a:ext>
                </a:extLst>
              </p:cNvPr>
              <p:cNvSpPr>
                <a:spLocks noChangeShapeType="1"/>
              </p:cNvSpPr>
              <p:nvPr/>
            </p:nvSpPr>
            <p:spPr bwMode="auto">
              <a:xfrm flipH="1">
                <a:off x="672" y="2565"/>
                <a:ext cx="3455" cy="0"/>
              </a:xfrm>
              <a:prstGeom prst="line">
                <a:avLst/>
              </a:prstGeom>
              <a:noFill/>
              <a:ln w="381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8458" name="Line 21">
              <a:extLst>
                <a:ext uri="{FF2B5EF4-FFF2-40B4-BE49-F238E27FC236}">
                  <a16:creationId xmlns:a16="http://schemas.microsoft.com/office/drawing/2014/main" id="{70FA37E4-AC2D-4389-BEA4-506152F7B4A9}"/>
                </a:ext>
              </a:extLst>
            </p:cNvPr>
            <p:cNvSpPr>
              <a:spLocks noChangeShapeType="1"/>
            </p:cNvSpPr>
            <p:nvPr/>
          </p:nvSpPr>
          <p:spPr bwMode="auto">
            <a:xfrm>
              <a:off x="4127" y="2565"/>
              <a:ext cx="0" cy="1179"/>
            </a:xfrm>
            <a:prstGeom prst="line">
              <a:avLst/>
            </a:prstGeom>
            <a:noFill/>
            <a:ln w="381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23">
            <a:extLst>
              <a:ext uri="{FF2B5EF4-FFF2-40B4-BE49-F238E27FC236}">
                <a16:creationId xmlns:a16="http://schemas.microsoft.com/office/drawing/2014/main" id="{0ACC46D4-28B0-4436-BF04-C413882F711E}"/>
              </a:ext>
            </a:extLst>
          </p:cNvPr>
          <p:cNvGrpSpPr>
            <a:grpSpLocks/>
          </p:cNvGrpSpPr>
          <p:nvPr/>
        </p:nvGrpSpPr>
        <p:grpSpPr bwMode="auto">
          <a:xfrm>
            <a:off x="695325" y="3232158"/>
            <a:ext cx="3246438" cy="585789"/>
            <a:chOff x="438" y="2036"/>
            <a:chExt cx="2045" cy="369"/>
          </a:xfrm>
        </p:grpSpPr>
        <p:sp>
          <p:nvSpPr>
            <p:cNvPr id="18455" name="Rectangle 24">
              <a:extLst>
                <a:ext uri="{FF2B5EF4-FFF2-40B4-BE49-F238E27FC236}">
                  <a16:creationId xmlns:a16="http://schemas.microsoft.com/office/drawing/2014/main" id="{638471B1-F5E6-4CAC-B36D-2289709F869C}"/>
                </a:ext>
              </a:extLst>
            </p:cNvPr>
            <p:cNvSpPr>
              <a:spLocks noChangeArrowheads="1"/>
            </p:cNvSpPr>
            <p:nvPr/>
          </p:nvSpPr>
          <p:spPr bwMode="auto">
            <a:xfrm>
              <a:off x="438" y="2036"/>
              <a:ext cx="261" cy="3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3200" dirty="0">
                  <a:solidFill>
                    <a:schemeClr val="accent2"/>
                  </a:solidFill>
                  <a:latin typeface="Arial" panose="020B0604020202020204" pitchFamily="34" charset="0"/>
                </a:rPr>
                <a:t>5</a:t>
              </a:r>
            </a:p>
          </p:txBody>
        </p:sp>
        <p:sp>
          <p:nvSpPr>
            <p:cNvPr id="18456" name="Line 25">
              <a:extLst>
                <a:ext uri="{FF2B5EF4-FFF2-40B4-BE49-F238E27FC236}">
                  <a16:creationId xmlns:a16="http://schemas.microsoft.com/office/drawing/2014/main" id="{21972463-44F8-4C2D-976E-C536E5AB2038}"/>
                </a:ext>
              </a:extLst>
            </p:cNvPr>
            <p:cNvSpPr>
              <a:spLocks noChangeShapeType="1"/>
            </p:cNvSpPr>
            <p:nvPr/>
          </p:nvSpPr>
          <p:spPr bwMode="auto">
            <a:xfrm flipH="1">
              <a:off x="672" y="2162"/>
              <a:ext cx="1811" cy="0"/>
            </a:xfrm>
            <a:prstGeom prst="line">
              <a:avLst/>
            </a:prstGeom>
            <a:noFill/>
            <a:ln w="3810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26">
            <a:extLst>
              <a:ext uri="{FF2B5EF4-FFF2-40B4-BE49-F238E27FC236}">
                <a16:creationId xmlns:a16="http://schemas.microsoft.com/office/drawing/2014/main" id="{608FE6AA-2A13-4589-B1FA-ABCD4F289044}"/>
              </a:ext>
            </a:extLst>
          </p:cNvPr>
          <p:cNvGrpSpPr>
            <a:grpSpLocks/>
          </p:cNvGrpSpPr>
          <p:nvPr/>
        </p:nvGrpSpPr>
        <p:grpSpPr bwMode="auto">
          <a:xfrm>
            <a:off x="3687770" y="3463927"/>
            <a:ext cx="587376" cy="3086101"/>
            <a:chOff x="2323" y="2182"/>
            <a:chExt cx="370" cy="1944"/>
          </a:xfrm>
        </p:grpSpPr>
        <p:sp>
          <p:nvSpPr>
            <p:cNvPr id="18453" name="Rectangle 27">
              <a:extLst>
                <a:ext uri="{FF2B5EF4-FFF2-40B4-BE49-F238E27FC236}">
                  <a16:creationId xmlns:a16="http://schemas.microsoft.com/office/drawing/2014/main" id="{04636F32-D22C-4530-B506-44A51D30765D}"/>
                </a:ext>
              </a:extLst>
            </p:cNvPr>
            <p:cNvSpPr>
              <a:spLocks noChangeArrowheads="1"/>
            </p:cNvSpPr>
            <p:nvPr/>
          </p:nvSpPr>
          <p:spPr bwMode="auto">
            <a:xfrm>
              <a:off x="2323" y="3796"/>
              <a:ext cx="370" cy="3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dirty="0">
                  <a:solidFill>
                    <a:schemeClr val="accent2"/>
                  </a:solidFill>
                  <a:latin typeface="Arial" panose="020B0604020202020204" pitchFamily="34" charset="0"/>
                </a:rPr>
                <a:t>10</a:t>
              </a:r>
            </a:p>
          </p:txBody>
        </p:sp>
        <p:sp>
          <p:nvSpPr>
            <p:cNvPr id="18454" name="Line 28">
              <a:extLst>
                <a:ext uri="{FF2B5EF4-FFF2-40B4-BE49-F238E27FC236}">
                  <a16:creationId xmlns:a16="http://schemas.microsoft.com/office/drawing/2014/main" id="{DA90971A-9F89-4343-B6D1-A95BA7B07A27}"/>
                </a:ext>
              </a:extLst>
            </p:cNvPr>
            <p:cNvSpPr>
              <a:spLocks noChangeShapeType="1"/>
            </p:cNvSpPr>
            <p:nvPr/>
          </p:nvSpPr>
          <p:spPr bwMode="auto">
            <a:xfrm>
              <a:off x="2483" y="2182"/>
              <a:ext cx="0" cy="1552"/>
            </a:xfrm>
            <a:prstGeom prst="line">
              <a:avLst/>
            </a:prstGeom>
            <a:noFill/>
            <a:ln w="3810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18446" name="Line 29">
            <a:extLst>
              <a:ext uri="{FF2B5EF4-FFF2-40B4-BE49-F238E27FC236}">
                <a16:creationId xmlns:a16="http://schemas.microsoft.com/office/drawing/2014/main" id="{30FD9F2A-8EC9-4BC0-8419-5C04B186307C}"/>
              </a:ext>
            </a:extLst>
          </p:cNvPr>
          <p:cNvSpPr>
            <a:spLocks noChangeShapeType="1"/>
          </p:cNvSpPr>
          <p:nvPr/>
        </p:nvSpPr>
        <p:spPr bwMode="auto">
          <a:xfrm>
            <a:off x="1066800" y="609600"/>
            <a:ext cx="0" cy="5334000"/>
          </a:xfrm>
          <a:prstGeom prst="line">
            <a:avLst/>
          </a:prstGeom>
          <a:noFill/>
          <a:ln w="5715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47" name="Line 30">
            <a:extLst>
              <a:ext uri="{FF2B5EF4-FFF2-40B4-BE49-F238E27FC236}">
                <a16:creationId xmlns:a16="http://schemas.microsoft.com/office/drawing/2014/main" id="{C66BDC09-F843-4BD2-B7D3-C4A54213BBB8}"/>
              </a:ext>
            </a:extLst>
          </p:cNvPr>
          <p:cNvSpPr>
            <a:spLocks noChangeShapeType="1"/>
          </p:cNvSpPr>
          <p:nvPr/>
        </p:nvSpPr>
        <p:spPr bwMode="auto">
          <a:xfrm>
            <a:off x="1066800" y="5943600"/>
            <a:ext cx="7010400" cy="0"/>
          </a:xfrm>
          <a:prstGeom prst="line">
            <a:avLst/>
          </a:prstGeom>
          <a:noFill/>
          <a:ln w="5715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18448" name="Oval 31">
            <a:extLst>
              <a:ext uri="{FF2B5EF4-FFF2-40B4-BE49-F238E27FC236}">
                <a16:creationId xmlns:a16="http://schemas.microsoft.com/office/drawing/2014/main" id="{EF58CFB6-FAC6-4ADE-A012-9353F2F5E603}"/>
              </a:ext>
            </a:extLst>
          </p:cNvPr>
          <p:cNvSpPr>
            <a:spLocks noChangeArrowheads="1"/>
          </p:cNvSpPr>
          <p:nvPr/>
        </p:nvSpPr>
        <p:spPr bwMode="auto">
          <a:xfrm>
            <a:off x="6483350" y="3992563"/>
            <a:ext cx="127000" cy="127000"/>
          </a:xfrm>
          <a:prstGeom prst="ellipse">
            <a:avLst/>
          </a:prstGeom>
          <a:solidFill>
            <a:srgbClr val="6699FF"/>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nvGrpSpPr>
          <p:cNvPr id="6" name="Group 32">
            <a:extLst>
              <a:ext uri="{FF2B5EF4-FFF2-40B4-BE49-F238E27FC236}">
                <a16:creationId xmlns:a16="http://schemas.microsoft.com/office/drawing/2014/main" id="{92E69D62-6E0A-403E-8A65-A36D018AD908}"/>
              </a:ext>
            </a:extLst>
          </p:cNvPr>
          <p:cNvGrpSpPr>
            <a:grpSpLocks/>
          </p:cNvGrpSpPr>
          <p:nvPr/>
        </p:nvGrpSpPr>
        <p:grpSpPr bwMode="auto">
          <a:xfrm>
            <a:off x="3804107" y="2804738"/>
            <a:ext cx="442913" cy="669314"/>
            <a:chOff x="2391" y="1606"/>
            <a:chExt cx="279" cy="593"/>
          </a:xfrm>
        </p:grpSpPr>
        <p:sp>
          <p:nvSpPr>
            <p:cNvPr id="18451" name="Rectangle 33">
              <a:extLst>
                <a:ext uri="{FF2B5EF4-FFF2-40B4-BE49-F238E27FC236}">
                  <a16:creationId xmlns:a16="http://schemas.microsoft.com/office/drawing/2014/main" id="{C14A5396-E728-481D-A3AF-0AAB832E3728}"/>
                </a:ext>
              </a:extLst>
            </p:cNvPr>
            <p:cNvSpPr>
              <a:spLocks noChangeArrowheads="1"/>
            </p:cNvSpPr>
            <p:nvPr/>
          </p:nvSpPr>
          <p:spPr bwMode="auto">
            <a:xfrm>
              <a:off x="2391" y="1606"/>
              <a:ext cx="279"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3600" dirty="0">
                  <a:solidFill>
                    <a:schemeClr val="accent2"/>
                  </a:solidFill>
                  <a:latin typeface="Arial" panose="020B0604020202020204" pitchFamily="34" charset="0"/>
                </a:rPr>
                <a:t>b</a:t>
              </a:r>
            </a:p>
          </p:txBody>
        </p:sp>
        <p:sp>
          <p:nvSpPr>
            <p:cNvPr id="18452" name="Oval 34">
              <a:extLst>
                <a:ext uri="{FF2B5EF4-FFF2-40B4-BE49-F238E27FC236}">
                  <a16:creationId xmlns:a16="http://schemas.microsoft.com/office/drawing/2014/main" id="{E8AAE44B-AC58-46ED-83DB-EA5E117825B5}"/>
                </a:ext>
              </a:extLst>
            </p:cNvPr>
            <p:cNvSpPr>
              <a:spLocks noChangeArrowheads="1"/>
            </p:cNvSpPr>
            <p:nvPr/>
          </p:nvSpPr>
          <p:spPr bwMode="auto">
            <a:xfrm>
              <a:off x="2451" y="2119"/>
              <a:ext cx="80" cy="80"/>
            </a:xfrm>
            <a:prstGeom prst="ellipse">
              <a:avLst/>
            </a:prstGeom>
            <a:solidFill>
              <a:schemeClr val="accent2"/>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sp>
        <p:nvSpPr>
          <p:cNvPr id="825380" name="Rectangle 11">
            <a:extLst>
              <a:ext uri="{FF2B5EF4-FFF2-40B4-BE49-F238E27FC236}">
                <a16:creationId xmlns:a16="http://schemas.microsoft.com/office/drawing/2014/main" id="{B7D0537A-DD31-4CB1-BB4D-52BC45D43369}"/>
              </a:ext>
            </a:extLst>
          </p:cNvPr>
          <p:cNvSpPr>
            <a:spLocks noChangeArrowheads="1"/>
          </p:cNvSpPr>
          <p:nvPr/>
        </p:nvSpPr>
        <p:spPr bwMode="auto">
          <a:xfrm>
            <a:off x="1" y="0"/>
            <a:ext cx="8460432" cy="603250"/>
          </a:xfrm>
          <a:prstGeom prst="rect">
            <a:avLst/>
          </a:prstGeom>
          <a:effectLst>
            <a:outerShdw blurRad="63500" dist="17961" dir="2700000" algn="ctr" rotWithShape="0">
              <a:schemeClr val="tx1"/>
            </a:outerShdw>
          </a:effectLst>
        </p:spPr>
        <p:txBody>
          <a:bodyPr anchor="b"/>
          <a:lstStyle/>
          <a:p>
            <a:pPr algn="ctr">
              <a:defRPr/>
            </a:pPr>
            <a:r>
              <a:rPr lang="en-GB" sz="4000" b="1" dirty="0">
                <a:ln w="0"/>
                <a:solidFill>
                  <a:srgbClr val="FF0000"/>
                </a:solidFill>
                <a:cs typeface="Times New Roman" panose="02020603050405020304" pitchFamily="18" charset="0"/>
              </a:rPr>
              <a:t>Elastic demand between two points</a:t>
            </a:r>
          </a:p>
        </p:txBody>
      </p:sp>
    </p:spTree>
    <p:custDataLst>
      <p:tags r:id="rId1"/>
    </p:custDataLst>
  </p:cSld>
  <p:clrMapOvr>
    <a:masterClrMapping/>
  </p:clrMapOvr>
  <p:transition spd="slow">
    <p:pull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143000" y="1122363"/>
            <a:ext cx="6858000" cy="660400"/>
          </a:xfrm>
        </p:spPr>
        <p:txBody>
          <a:bodyPr/>
          <a:lstStyle/>
          <a:p>
            <a:pPr eaLnBrk="1" hangingPunct="1"/>
            <a:r>
              <a:rPr lang="en-US" altLang="en-US" sz="4000" b="1">
                <a:solidFill>
                  <a:srgbClr val="FF0000"/>
                </a:solidFill>
                <a:latin typeface="Times New Roman" panose="02020603050405020304" pitchFamily="18" charset="0"/>
                <a:cs typeface="Times New Roman" panose="02020603050405020304" pitchFamily="18" charset="0"/>
              </a:rPr>
              <a:t>Demand</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36525" y="2025650"/>
            <a:ext cx="8788400" cy="4570413"/>
          </a:xfrm>
        </p:spPr>
        <p:txBody>
          <a:bodyPr/>
          <a:lstStyle/>
          <a:p>
            <a:pPr marL="457200" indent="-457200" algn="l" eaLnBrk="1" hangingPunct="1">
              <a:buFont typeface="Wingdings" panose="05000000000000000000" pitchFamily="2" charset="2"/>
              <a:buChar char="Ø"/>
            </a:pPr>
            <a:r>
              <a:rPr lang="en-US" altLang="sv-SE" sz="3200" dirty="0">
                <a:latin typeface="Times New Roman" panose="02020603050405020304" pitchFamily="18" charset="0"/>
                <a:cs typeface="Times New Roman" panose="02020603050405020304" pitchFamily="18" charset="0"/>
              </a:rPr>
              <a:t>The market we are going to examine is highly competitive with many competing firms and many consumers. </a:t>
            </a:r>
          </a:p>
          <a:p>
            <a:pPr marL="457200" indent="-457200" algn="l" eaLnBrk="1" hangingPunct="1">
              <a:buFont typeface="Wingdings" panose="05000000000000000000" pitchFamily="2" charset="2"/>
              <a:buChar char="Ø"/>
            </a:pPr>
            <a:endParaRPr lang="en-US" altLang="sv-SE" sz="3200" dirty="0">
              <a:latin typeface="Times New Roman" panose="02020603050405020304" pitchFamily="18" charset="0"/>
              <a:cs typeface="Times New Roman" panose="02020603050405020304" pitchFamily="18" charset="0"/>
            </a:endParaRPr>
          </a:p>
          <a:p>
            <a:pPr marL="800100" lvl="1" indent="-457200" algn="l" eaLnBrk="1" hangingPunct="1">
              <a:buFont typeface="Wingdings" panose="05000000000000000000" pitchFamily="2" charset="2"/>
              <a:buChar char="ü"/>
            </a:pPr>
            <a:r>
              <a:rPr lang="en-US" altLang="sv-SE" sz="2900" dirty="0">
                <a:latin typeface="Times New Roman" panose="02020603050405020304" pitchFamily="18" charset="0"/>
                <a:cs typeface="Times New Roman" panose="02020603050405020304" pitchFamily="18" charset="0"/>
              </a:rPr>
              <a:t>This means that firms and consumers are price takers</a:t>
            </a:r>
          </a:p>
        </p:txBody>
      </p:sp>
      <p:sp>
        <p:nvSpPr>
          <p:cNvPr id="9220" name="Subtitle 2">
            <a:extLst>
              <a:ext uri="{FF2B5EF4-FFF2-40B4-BE49-F238E27FC236}">
                <a16:creationId xmlns:a16="http://schemas.microsoft.com/office/drawing/2014/main" id="{7396FFCD-F2B2-40CB-BC0F-5AAC620CDEF4}"/>
              </a:ext>
            </a:extLst>
          </p:cNvPr>
          <p:cNvSpPr txBox="1">
            <a:spLocks noChangeArrowheads="1"/>
          </p:cNvSpPr>
          <p:nvPr/>
        </p:nvSpPr>
        <p:spPr bwMode="auto">
          <a:xfrm>
            <a:off x="539552" y="828676"/>
            <a:ext cx="7269162" cy="87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457200">
              <a:lnSpc>
                <a:spcPct val="90000"/>
              </a:lnSpc>
              <a:spcBef>
                <a:spcPts val="750"/>
              </a:spcBef>
              <a:buFont typeface="Arial" panose="020B0604020202020204" pitchFamily="34" charset="0"/>
              <a:buChar char="•"/>
              <a:defRPr sz="2100">
                <a:solidFill>
                  <a:schemeClr val="tx1"/>
                </a:solidFill>
                <a:latin typeface="Calibri" panose="020F0502020204030204" pitchFamily="34" charset="0"/>
              </a:defRPr>
            </a:lvl1pPr>
            <a:lvl2pPr marL="742950" indent="-285750" defTabSz="457200">
              <a:lnSpc>
                <a:spcPct val="90000"/>
              </a:lnSpc>
              <a:spcBef>
                <a:spcPts val="375"/>
              </a:spcBef>
              <a:buFont typeface="Arial" panose="020B0604020202020204" pitchFamily="34" charset="0"/>
              <a:buChar char="•"/>
              <a:defRPr>
                <a:solidFill>
                  <a:schemeClr val="tx1"/>
                </a:solidFill>
                <a:latin typeface="Calibri" panose="020F0502020204030204" pitchFamily="34" charset="0"/>
              </a:defRPr>
            </a:lvl2pPr>
            <a:lvl3pPr marL="1143000" indent="-228600" defTabSz="457200">
              <a:lnSpc>
                <a:spcPct val="90000"/>
              </a:lnSpc>
              <a:spcBef>
                <a:spcPts val="375"/>
              </a:spcBef>
              <a:buFont typeface="Arial" panose="020B0604020202020204" pitchFamily="34" charset="0"/>
              <a:buChar char="•"/>
              <a:defRPr sz="1500">
                <a:solidFill>
                  <a:schemeClr val="tx1"/>
                </a:solidFill>
                <a:latin typeface="Calibri" panose="020F0502020204030204" pitchFamily="34" charset="0"/>
              </a:defRPr>
            </a:lvl3pPr>
            <a:lvl4pPr marL="16002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4pPr>
            <a:lvl5pPr marL="2057400" indent="-228600" defTabSz="457200">
              <a:lnSpc>
                <a:spcPct val="90000"/>
              </a:lnSpc>
              <a:spcBef>
                <a:spcPts val="375"/>
              </a:spcBef>
              <a:buFont typeface="Arial" panose="020B0604020202020204" pitchFamily="34" charset="0"/>
              <a:buChar char="•"/>
              <a:defRPr sz="1300">
                <a:solidFill>
                  <a:schemeClr val="tx1"/>
                </a:solidFill>
                <a:latin typeface="Calibri" panose="020F0502020204030204" pitchFamily="34" charset="0"/>
              </a:defRPr>
            </a:lvl5pPr>
            <a:lvl6pPr marL="25146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6pPr>
            <a:lvl7pPr marL="29718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7pPr>
            <a:lvl8pPr marL="34290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8pPr>
            <a:lvl9pPr marL="3886200" indent="-228600" defTabSz="4572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defRPr>
            </a:lvl9pPr>
          </a:lstStyle>
          <a:p>
            <a:pPr marL="0" marR="0" lvl="0" indent="0" algn="ctr" defTabSz="457200" rtl="0" eaLnBrk="1" fontAlgn="base" latinLnBrk="0" hangingPunct="1">
              <a:lnSpc>
                <a:spcPct val="100000"/>
              </a:lnSpc>
              <a:spcBef>
                <a:spcPct val="20000"/>
              </a:spcBef>
              <a:spcAft>
                <a:spcPct val="0"/>
              </a:spcAft>
              <a:buClrTx/>
              <a:buSzTx/>
              <a:buFont typeface="Arial" panose="020B0604020202020204" pitchFamily="34" charset="0"/>
              <a:buNone/>
              <a:tabLst/>
              <a:defRPr/>
            </a:pPr>
            <a:endParaRPr kumimoji="0" lang="en-US" altLang="en-US" sz="3200" b="1" i="0" u="none" strike="noStrike" kern="1200" cap="none" spc="0" normalizeH="0" baseline="0" noProof="0">
              <a:ln>
                <a:noFill/>
              </a:ln>
              <a:solidFill>
                <a:srgbClr val="000000"/>
              </a:solidFill>
              <a:effectLst/>
              <a:uLnTx/>
              <a:uFillTx/>
              <a:latin typeface="Helvetica" panose="020B0604020202020204" pitchFamily="34" charset="0"/>
              <a:ea typeface="+mn-ea"/>
              <a:cs typeface="Helvetica" panose="020B0604020202020204" pitchFamily="34" charset="0"/>
            </a:endParaRP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36525" y="788243"/>
            <a:ext cx="8539931" cy="660400"/>
          </a:xfrm>
        </p:spPr>
        <p:txBody>
          <a:bodyPr/>
          <a:lstStyle/>
          <a:p>
            <a:pPr eaLnBrk="1" hangingPunct="1"/>
            <a:r>
              <a:rPr lang="en-US" altLang="en-US" sz="3600" b="1" dirty="0">
                <a:solidFill>
                  <a:srgbClr val="FF0000"/>
                </a:solidFill>
                <a:latin typeface="Times New Roman" panose="02020603050405020304" pitchFamily="18" charset="0"/>
                <a:cs typeface="Times New Roman" panose="02020603050405020304" pitchFamily="18" charset="0"/>
              </a:rPr>
              <a:t>Interpretation of Elasticity Figures</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0" y="1455738"/>
            <a:ext cx="9144000" cy="5402262"/>
          </a:xfrm>
        </p:spPr>
        <p:txBody>
          <a:bodyPr/>
          <a:lstStyle/>
          <a:p>
            <a:pPr marL="457200" lvl="0" indent="-457200" algn="l" defTabSz="914400">
              <a:spcBef>
                <a:spcPct val="30000"/>
              </a:spcBef>
              <a:buClr>
                <a:srgbClr val="D16349"/>
              </a:buClr>
              <a:buSzPct val="85000"/>
              <a:buFont typeface="Wingdings" panose="05000000000000000000" pitchFamily="2" charset="2"/>
              <a:buChar char="Ø"/>
              <a:defRPr/>
            </a:pPr>
            <a:r>
              <a:rPr lang="en-US" sz="3200" b="1" i="1" kern="0" dirty="0">
                <a:latin typeface="Times New Roman" panose="02020603050405020304" pitchFamily="18" charset="0"/>
                <a:cs typeface="Times New Roman" panose="02020603050405020304" pitchFamily="18" charset="0"/>
              </a:rPr>
              <a:t>If PED&lt;1, then demand is Inelastic. </a:t>
            </a:r>
            <a:endParaRPr lang="en-US" sz="3600" kern="0" dirty="0">
              <a:latin typeface="Times New Roman" panose="02020603050405020304" pitchFamily="18" charset="0"/>
              <a:cs typeface="Times New Roman" panose="02020603050405020304" pitchFamily="18" charset="0"/>
            </a:endParaRPr>
          </a:p>
          <a:p>
            <a:pPr marL="457200" lvl="0" indent="-457200" algn="l" defTabSz="914400">
              <a:spcBef>
                <a:spcPct val="30000"/>
              </a:spcBef>
              <a:buClr>
                <a:srgbClr val="D16349"/>
              </a:buClr>
              <a:buSzPct val="85000"/>
              <a:buFont typeface="Wingdings" panose="05000000000000000000" pitchFamily="2" charset="2"/>
              <a:buChar char="Ø"/>
              <a:defRPr/>
            </a:pPr>
            <a:r>
              <a:rPr lang="en-US" sz="3600" kern="0" dirty="0">
                <a:latin typeface="Times New Roman" panose="02020603050405020304" pitchFamily="18" charset="0"/>
                <a:cs typeface="Times New Roman" panose="02020603050405020304" pitchFamily="18" charset="0"/>
              </a:rPr>
              <a:t>This is where a change in price causes proportionately smaller change in the quantity demanded. In this case, the value of elasticity will be less than 1 since we are dividing a smaller figure by a larger figure. </a:t>
            </a:r>
          </a:p>
          <a:p>
            <a:pPr marL="457200" lvl="0" indent="-457200" algn="l" defTabSz="914400">
              <a:spcBef>
                <a:spcPct val="30000"/>
              </a:spcBef>
              <a:buClr>
                <a:srgbClr val="D16349"/>
              </a:buClr>
              <a:buSzPct val="85000"/>
              <a:buFont typeface="Wingdings" panose="05000000000000000000" pitchFamily="2" charset="2"/>
              <a:buChar char="Ø"/>
              <a:defRPr/>
            </a:pPr>
            <a:endParaRPr lang="en-US" sz="3600" kern="0" dirty="0">
              <a:latin typeface="Times New Roman" panose="02020603050405020304" pitchFamily="18" charset="0"/>
              <a:cs typeface="Times New Roman" panose="02020603050405020304" pitchFamily="18" charset="0"/>
            </a:endParaRPr>
          </a:p>
          <a:p>
            <a:pPr marL="457200" lvl="0" indent="-457200" algn="l" defTabSz="914400">
              <a:spcBef>
                <a:spcPct val="30000"/>
              </a:spcBef>
              <a:buClr>
                <a:srgbClr val="D16349"/>
              </a:buClr>
              <a:buSzPct val="85000"/>
              <a:buFont typeface="Wingdings" panose="05000000000000000000" pitchFamily="2" charset="2"/>
              <a:buChar char="Ø"/>
              <a:defRPr/>
            </a:pPr>
            <a:r>
              <a:rPr lang="en-US" sz="3600" kern="0" dirty="0">
                <a:latin typeface="Times New Roman" panose="02020603050405020304" pitchFamily="18" charset="0"/>
                <a:cs typeface="Times New Roman" panose="02020603050405020304" pitchFamily="18" charset="0"/>
              </a:rPr>
              <a:t>This is shown by a relatively steeper demand curve</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2569515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arn(inVertic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barn(inVertical)">
                                      <p:cBhvr>
                                        <p:cTn id="17" dur="500"/>
                                        <p:tgtEl>
                                          <p:spTgt spid="9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1812DE19-BFAB-45AB-A137-C5947146FAFB}"/>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20483" name="Rectangle 3">
            <a:extLst>
              <a:ext uri="{FF2B5EF4-FFF2-40B4-BE49-F238E27FC236}">
                <a16:creationId xmlns:a16="http://schemas.microsoft.com/office/drawing/2014/main" id="{31BDF2B6-0C4A-420D-82C7-B79B012555EC}"/>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20484" name="Rectangle 4">
            <a:extLst>
              <a:ext uri="{FF2B5EF4-FFF2-40B4-BE49-F238E27FC236}">
                <a16:creationId xmlns:a16="http://schemas.microsoft.com/office/drawing/2014/main" id="{F713B305-6481-42E7-A8F9-778068E49966}"/>
              </a:ext>
            </a:extLst>
          </p:cNvPr>
          <p:cNvSpPr>
            <a:spLocks noChangeArrowheads="1"/>
          </p:cNvSpPr>
          <p:nvPr/>
        </p:nvSpPr>
        <p:spPr bwMode="auto">
          <a:xfrm>
            <a:off x="1066800" y="609600"/>
            <a:ext cx="7010400" cy="5334000"/>
          </a:xfrm>
          <a:prstGeom prst="rect">
            <a:avLst/>
          </a:prstGeom>
          <a:solidFill>
            <a:schemeClr val="bg1"/>
          </a:solidFill>
          <a:ln w="9525">
            <a:solidFill>
              <a:srgbClr val="000000"/>
            </a:solidFill>
            <a:miter lim="800000"/>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20485" name="Arc 5">
            <a:extLst>
              <a:ext uri="{FF2B5EF4-FFF2-40B4-BE49-F238E27FC236}">
                <a16:creationId xmlns:a16="http://schemas.microsoft.com/office/drawing/2014/main" id="{6DA8F510-8EA5-4E73-8B60-3B69D2062625}"/>
              </a:ext>
            </a:extLst>
          </p:cNvPr>
          <p:cNvSpPr>
            <a:spLocks/>
          </p:cNvSpPr>
          <p:nvPr/>
        </p:nvSpPr>
        <p:spPr bwMode="auto">
          <a:xfrm rot="2940000">
            <a:off x="3648075" y="1908175"/>
            <a:ext cx="5543550" cy="1676400"/>
          </a:xfrm>
          <a:custGeom>
            <a:avLst/>
            <a:gdLst>
              <a:gd name="T0" fmla="*/ 2147483647 w 17894"/>
              <a:gd name="T1" fmla="*/ 2147483647 h 21600"/>
              <a:gd name="T2" fmla="*/ 0 w 17894"/>
              <a:gd name="T3" fmla="*/ 2147483647 h 21600"/>
              <a:gd name="T4" fmla="*/ 2147483647 w 17894"/>
              <a:gd name="T5" fmla="*/ 0 h 21600"/>
              <a:gd name="T6" fmla="*/ 0 60000 65536"/>
              <a:gd name="T7" fmla="*/ 0 60000 65536"/>
              <a:gd name="T8" fmla="*/ 0 60000 65536"/>
              <a:gd name="T9" fmla="*/ 0 w 17894"/>
              <a:gd name="T10" fmla="*/ 0 h 21600"/>
              <a:gd name="T11" fmla="*/ 17894 w 17894"/>
              <a:gd name="T12" fmla="*/ 21600 h 21600"/>
            </a:gdLst>
            <a:ahLst/>
            <a:cxnLst>
              <a:cxn ang="T6">
                <a:pos x="T0" y="T1"/>
              </a:cxn>
              <a:cxn ang="T7">
                <a:pos x="T2" y="T3"/>
              </a:cxn>
              <a:cxn ang="T8">
                <a:pos x="T4" y="T5"/>
              </a:cxn>
            </a:cxnLst>
            <a:rect l="T9" t="T10" r="T11" b="T12"/>
            <a:pathLst>
              <a:path w="17894" h="21600" fill="none" extrusionOk="0">
                <a:moveTo>
                  <a:pt x="17894" y="21598"/>
                </a:moveTo>
                <a:cubicBezTo>
                  <a:pt x="17801" y="21599"/>
                  <a:pt x="17709" y="21599"/>
                  <a:pt x="17617" y="21600"/>
                </a:cubicBezTo>
                <a:cubicBezTo>
                  <a:pt x="10616" y="21600"/>
                  <a:pt x="4050" y="18207"/>
                  <a:pt x="-1" y="12498"/>
                </a:cubicBezTo>
              </a:path>
              <a:path w="17894" h="21600" stroke="0" extrusionOk="0">
                <a:moveTo>
                  <a:pt x="17894" y="21598"/>
                </a:moveTo>
                <a:cubicBezTo>
                  <a:pt x="17801" y="21599"/>
                  <a:pt x="17709" y="21599"/>
                  <a:pt x="17617" y="21600"/>
                </a:cubicBezTo>
                <a:cubicBezTo>
                  <a:pt x="10616" y="21600"/>
                  <a:pt x="4050" y="18207"/>
                  <a:pt x="-1" y="12498"/>
                </a:cubicBezTo>
                <a:lnTo>
                  <a:pt x="17617" y="0"/>
                </a:lnTo>
                <a:lnTo>
                  <a:pt x="17894" y="21598"/>
                </a:lnTo>
                <a:close/>
              </a:path>
            </a:pathLst>
          </a:custGeom>
          <a:noFill/>
          <a:ln w="3810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nvGrpSpPr>
          <p:cNvPr id="20486" name="Group 6">
            <a:extLst>
              <a:ext uri="{FF2B5EF4-FFF2-40B4-BE49-F238E27FC236}">
                <a16:creationId xmlns:a16="http://schemas.microsoft.com/office/drawing/2014/main" id="{D72116B1-D968-47D2-BB14-A1A4CEF038BC}"/>
              </a:ext>
            </a:extLst>
          </p:cNvPr>
          <p:cNvGrpSpPr>
            <a:grpSpLocks/>
          </p:cNvGrpSpPr>
          <p:nvPr/>
        </p:nvGrpSpPr>
        <p:grpSpPr bwMode="auto">
          <a:xfrm>
            <a:off x="692150" y="3408366"/>
            <a:ext cx="6335714" cy="3170240"/>
            <a:chOff x="436" y="2147"/>
            <a:chExt cx="3991" cy="1997"/>
          </a:xfrm>
        </p:grpSpPr>
        <p:grpSp>
          <p:nvGrpSpPr>
            <p:cNvPr id="20503" name="Group 7">
              <a:extLst>
                <a:ext uri="{FF2B5EF4-FFF2-40B4-BE49-F238E27FC236}">
                  <a16:creationId xmlns:a16="http://schemas.microsoft.com/office/drawing/2014/main" id="{AC65807B-F414-49DC-9017-32F0EA6A68D5}"/>
                </a:ext>
              </a:extLst>
            </p:cNvPr>
            <p:cNvGrpSpPr>
              <a:grpSpLocks/>
            </p:cNvGrpSpPr>
            <p:nvPr/>
          </p:nvGrpSpPr>
          <p:grpSpPr bwMode="auto">
            <a:xfrm>
              <a:off x="436" y="2147"/>
              <a:ext cx="3991" cy="1997"/>
              <a:chOff x="436" y="2147"/>
              <a:chExt cx="3991" cy="1997"/>
            </a:xfrm>
          </p:grpSpPr>
          <p:sp>
            <p:nvSpPr>
              <p:cNvPr id="20505" name="Rectangle 9">
                <a:extLst>
                  <a:ext uri="{FF2B5EF4-FFF2-40B4-BE49-F238E27FC236}">
                    <a16:creationId xmlns:a16="http://schemas.microsoft.com/office/drawing/2014/main" id="{A341B9EE-0277-443F-861A-104E998EB957}"/>
                  </a:ext>
                </a:extLst>
              </p:cNvPr>
              <p:cNvSpPr>
                <a:spLocks noChangeArrowheads="1"/>
              </p:cNvSpPr>
              <p:nvPr/>
            </p:nvSpPr>
            <p:spPr bwMode="auto">
              <a:xfrm>
                <a:off x="4148" y="2147"/>
                <a:ext cx="279" cy="40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3600" dirty="0">
                    <a:solidFill>
                      <a:schemeClr val="tx2"/>
                    </a:solidFill>
                    <a:latin typeface="Arial" panose="020B0604020202020204" pitchFamily="34" charset="0"/>
                  </a:rPr>
                  <a:t>a</a:t>
                </a:r>
              </a:p>
            </p:txBody>
          </p:sp>
          <p:sp>
            <p:nvSpPr>
              <p:cNvPr id="20506" name="Rectangle 10">
                <a:extLst>
                  <a:ext uri="{FF2B5EF4-FFF2-40B4-BE49-F238E27FC236}">
                    <a16:creationId xmlns:a16="http://schemas.microsoft.com/office/drawing/2014/main" id="{70E289AA-DFBF-4B31-8BEC-F037AD1B9077}"/>
                  </a:ext>
                </a:extLst>
              </p:cNvPr>
              <p:cNvSpPr>
                <a:spLocks noChangeArrowheads="1"/>
              </p:cNvSpPr>
              <p:nvPr/>
            </p:nvSpPr>
            <p:spPr bwMode="auto">
              <a:xfrm>
                <a:off x="436" y="2416"/>
                <a:ext cx="261" cy="3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3200" dirty="0">
                    <a:solidFill>
                      <a:schemeClr val="tx2"/>
                    </a:solidFill>
                    <a:latin typeface="Arial" panose="020B0604020202020204" pitchFamily="34" charset="0"/>
                  </a:rPr>
                  <a:t>4</a:t>
                </a:r>
              </a:p>
            </p:txBody>
          </p:sp>
          <p:sp>
            <p:nvSpPr>
              <p:cNvPr id="20507" name="Rectangle 11">
                <a:extLst>
                  <a:ext uri="{FF2B5EF4-FFF2-40B4-BE49-F238E27FC236}">
                    <a16:creationId xmlns:a16="http://schemas.microsoft.com/office/drawing/2014/main" id="{5EDBA3BA-567C-469F-88AF-300DACBC6712}"/>
                  </a:ext>
                </a:extLst>
              </p:cNvPr>
              <p:cNvSpPr>
                <a:spLocks noChangeArrowheads="1"/>
              </p:cNvSpPr>
              <p:nvPr/>
            </p:nvSpPr>
            <p:spPr bwMode="auto">
              <a:xfrm>
                <a:off x="3927" y="3775"/>
                <a:ext cx="404" cy="3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3200" dirty="0">
                    <a:solidFill>
                      <a:schemeClr val="tx2"/>
                    </a:solidFill>
                    <a:latin typeface="Arial" panose="020B0604020202020204" pitchFamily="34" charset="0"/>
                  </a:rPr>
                  <a:t>20</a:t>
                </a:r>
              </a:p>
            </p:txBody>
          </p:sp>
          <p:sp>
            <p:nvSpPr>
              <p:cNvPr id="20508" name="Line 12">
                <a:extLst>
                  <a:ext uri="{FF2B5EF4-FFF2-40B4-BE49-F238E27FC236}">
                    <a16:creationId xmlns:a16="http://schemas.microsoft.com/office/drawing/2014/main" id="{3AE594FC-E7A0-47F6-9D7D-B5519E452F54}"/>
                  </a:ext>
                </a:extLst>
              </p:cNvPr>
              <p:cNvSpPr>
                <a:spLocks noChangeShapeType="1"/>
              </p:cNvSpPr>
              <p:nvPr/>
            </p:nvSpPr>
            <p:spPr bwMode="auto">
              <a:xfrm flipH="1">
                <a:off x="662" y="2544"/>
                <a:ext cx="3455" cy="0"/>
              </a:xfrm>
              <a:prstGeom prst="line">
                <a:avLst/>
              </a:prstGeom>
              <a:noFill/>
              <a:ln w="381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509" name="Line 13">
                <a:extLst>
                  <a:ext uri="{FF2B5EF4-FFF2-40B4-BE49-F238E27FC236}">
                    <a16:creationId xmlns:a16="http://schemas.microsoft.com/office/drawing/2014/main" id="{538B7178-E928-4277-887C-FDD4ECC5661E}"/>
                  </a:ext>
                </a:extLst>
              </p:cNvPr>
              <p:cNvSpPr>
                <a:spLocks noChangeShapeType="1"/>
              </p:cNvSpPr>
              <p:nvPr/>
            </p:nvSpPr>
            <p:spPr bwMode="auto">
              <a:xfrm>
                <a:off x="4117" y="2555"/>
                <a:ext cx="0" cy="1179"/>
              </a:xfrm>
              <a:prstGeom prst="line">
                <a:avLst/>
              </a:prstGeom>
              <a:noFill/>
              <a:ln w="381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0504" name="Oval 14">
              <a:extLst>
                <a:ext uri="{FF2B5EF4-FFF2-40B4-BE49-F238E27FC236}">
                  <a16:creationId xmlns:a16="http://schemas.microsoft.com/office/drawing/2014/main" id="{613A1145-012F-4CFF-A105-7935461A665D}"/>
                </a:ext>
              </a:extLst>
            </p:cNvPr>
            <p:cNvSpPr>
              <a:spLocks noChangeArrowheads="1"/>
            </p:cNvSpPr>
            <p:nvPr/>
          </p:nvSpPr>
          <p:spPr bwMode="auto">
            <a:xfrm>
              <a:off x="4084" y="2515"/>
              <a:ext cx="80" cy="80"/>
            </a:xfrm>
            <a:prstGeom prst="ellipse">
              <a:avLst/>
            </a:prstGeom>
            <a:solidFill>
              <a:srgbClr val="6699FF"/>
            </a:solidFill>
            <a:ln w="381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sp>
        <p:nvSpPr>
          <p:cNvPr id="20487" name="Rectangle 15">
            <a:extLst>
              <a:ext uri="{FF2B5EF4-FFF2-40B4-BE49-F238E27FC236}">
                <a16:creationId xmlns:a16="http://schemas.microsoft.com/office/drawing/2014/main" id="{6585E8A5-865F-411B-8250-E1AC2FB8AD48}"/>
              </a:ext>
            </a:extLst>
          </p:cNvPr>
          <p:cNvSpPr>
            <a:spLocks noChangeArrowheads="1"/>
          </p:cNvSpPr>
          <p:nvPr/>
        </p:nvSpPr>
        <p:spPr bwMode="auto">
          <a:xfrm>
            <a:off x="397023" y="667037"/>
            <a:ext cx="794319"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3200" i="1" dirty="0">
                <a:latin typeface="Arial" panose="020B0604020202020204" pitchFamily="34" charset="0"/>
              </a:rPr>
              <a:t>P</a:t>
            </a:r>
          </a:p>
        </p:txBody>
      </p:sp>
      <p:sp>
        <p:nvSpPr>
          <p:cNvPr id="20488" name="Rectangle 16">
            <a:extLst>
              <a:ext uri="{FF2B5EF4-FFF2-40B4-BE49-F238E27FC236}">
                <a16:creationId xmlns:a16="http://schemas.microsoft.com/office/drawing/2014/main" id="{7C2B0367-D6AC-4B55-BB05-684F38AC54DD}"/>
              </a:ext>
            </a:extLst>
          </p:cNvPr>
          <p:cNvSpPr>
            <a:spLocks noChangeArrowheads="1"/>
          </p:cNvSpPr>
          <p:nvPr/>
        </p:nvSpPr>
        <p:spPr bwMode="auto">
          <a:xfrm>
            <a:off x="7563310" y="6120182"/>
            <a:ext cx="504945"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3200" i="1" dirty="0">
                <a:latin typeface="Arial" panose="020B0604020202020204" pitchFamily="34" charset="0"/>
              </a:rPr>
              <a:t>Q</a:t>
            </a:r>
            <a:endParaRPr lang="en-GB" altLang="en-US" sz="2000" dirty="0">
              <a:latin typeface="Arial" panose="020B0604020202020204" pitchFamily="34" charset="0"/>
            </a:endParaRPr>
          </a:p>
        </p:txBody>
      </p:sp>
      <p:sp>
        <p:nvSpPr>
          <p:cNvPr id="20489" name="Rectangle 17">
            <a:extLst>
              <a:ext uri="{FF2B5EF4-FFF2-40B4-BE49-F238E27FC236}">
                <a16:creationId xmlns:a16="http://schemas.microsoft.com/office/drawing/2014/main" id="{052BAE07-E0BA-432D-B993-26B3DBD6B804}"/>
              </a:ext>
            </a:extLst>
          </p:cNvPr>
          <p:cNvSpPr>
            <a:spLocks noChangeArrowheads="1"/>
          </p:cNvSpPr>
          <p:nvPr/>
        </p:nvSpPr>
        <p:spPr bwMode="auto">
          <a:xfrm>
            <a:off x="746125" y="5973763"/>
            <a:ext cx="413575"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3200" dirty="0">
                <a:latin typeface="Arial" panose="020B0604020202020204" pitchFamily="34" charset="0"/>
              </a:rPr>
              <a:t>0</a:t>
            </a:r>
          </a:p>
        </p:txBody>
      </p:sp>
      <p:sp>
        <p:nvSpPr>
          <p:cNvPr id="20490" name="Line 19">
            <a:extLst>
              <a:ext uri="{FF2B5EF4-FFF2-40B4-BE49-F238E27FC236}">
                <a16:creationId xmlns:a16="http://schemas.microsoft.com/office/drawing/2014/main" id="{D071295B-48E1-4BBC-9246-17E10A04A6B4}"/>
              </a:ext>
            </a:extLst>
          </p:cNvPr>
          <p:cNvSpPr>
            <a:spLocks noChangeShapeType="1"/>
          </p:cNvSpPr>
          <p:nvPr/>
        </p:nvSpPr>
        <p:spPr bwMode="auto">
          <a:xfrm>
            <a:off x="1066800" y="609600"/>
            <a:ext cx="0" cy="5334000"/>
          </a:xfrm>
          <a:prstGeom prst="line">
            <a:avLst/>
          </a:prstGeom>
          <a:noFill/>
          <a:ln w="381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1" name="Line 20">
            <a:extLst>
              <a:ext uri="{FF2B5EF4-FFF2-40B4-BE49-F238E27FC236}">
                <a16:creationId xmlns:a16="http://schemas.microsoft.com/office/drawing/2014/main" id="{6B298275-278F-45A6-9C4D-3A2C98492B29}"/>
              </a:ext>
            </a:extLst>
          </p:cNvPr>
          <p:cNvSpPr>
            <a:spLocks noChangeShapeType="1"/>
          </p:cNvSpPr>
          <p:nvPr/>
        </p:nvSpPr>
        <p:spPr bwMode="auto">
          <a:xfrm>
            <a:off x="1066800" y="5943600"/>
            <a:ext cx="7010400" cy="0"/>
          </a:xfrm>
          <a:prstGeom prst="line">
            <a:avLst/>
          </a:prstGeom>
          <a:noFill/>
          <a:ln w="381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0492" name="Rectangle 21">
            <a:extLst>
              <a:ext uri="{FF2B5EF4-FFF2-40B4-BE49-F238E27FC236}">
                <a16:creationId xmlns:a16="http://schemas.microsoft.com/office/drawing/2014/main" id="{6F02A9CA-891D-4C71-9B58-2D4BC7746F5D}"/>
              </a:ext>
            </a:extLst>
          </p:cNvPr>
          <p:cNvSpPr>
            <a:spLocks noChangeArrowheads="1"/>
          </p:cNvSpPr>
          <p:nvPr/>
        </p:nvSpPr>
        <p:spPr bwMode="auto">
          <a:xfrm>
            <a:off x="7616825" y="5254625"/>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i="1">
                <a:solidFill>
                  <a:schemeClr val="tx2"/>
                </a:solidFill>
                <a:latin typeface="Arial" panose="020B0604020202020204" pitchFamily="34" charset="0"/>
              </a:rPr>
              <a:t>D</a:t>
            </a:r>
          </a:p>
        </p:txBody>
      </p:sp>
      <p:grpSp>
        <p:nvGrpSpPr>
          <p:cNvPr id="4" name="Group 26">
            <a:extLst>
              <a:ext uri="{FF2B5EF4-FFF2-40B4-BE49-F238E27FC236}">
                <a16:creationId xmlns:a16="http://schemas.microsoft.com/office/drawing/2014/main" id="{F7ECE8D8-7506-4846-82B2-278FF8F237D4}"/>
              </a:ext>
            </a:extLst>
          </p:cNvPr>
          <p:cNvGrpSpPr>
            <a:grpSpLocks/>
          </p:cNvGrpSpPr>
          <p:nvPr/>
        </p:nvGrpSpPr>
        <p:grpSpPr bwMode="auto">
          <a:xfrm>
            <a:off x="695325" y="1989143"/>
            <a:ext cx="4525963" cy="585789"/>
            <a:chOff x="438" y="1253"/>
            <a:chExt cx="2851" cy="369"/>
          </a:xfrm>
        </p:grpSpPr>
        <p:sp>
          <p:nvSpPr>
            <p:cNvPr id="20501" name="Rectangle 27">
              <a:extLst>
                <a:ext uri="{FF2B5EF4-FFF2-40B4-BE49-F238E27FC236}">
                  <a16:creationId xmlns:a16="http://schemas.microsoft.com/office/drawing/2014/main" id="{9A222774-4E13-4FC8-8C97-D3DD518358ED}"/>
                </a:ext>
              </a:extLst>
            </p:cNvPr>
            <p:cNvSpPr>
              <a:spLocks noChangeArrowheads="1"/>
            </p:cNvSpPr>
            <p:nvPr/>
          </p:nvSpPr>
          <p:spPr bwMode="auto">
            <a:xfrm>
              <a:off x="438" y="1253"/>
              <a:ext cx="261" cy="3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3200" dirty="0">
                  <a:solidFill>
                    <a:schemeClr val="accent2"/>
                  </a:solidFill>
                  <a:latin typeface="Arial" panose="020B0604020202020204" pitchFamily="34" charset="0"/>
                </a:rPr>
                <a:t>8</a:t>
              </a:r>
            </a:p>
          </p:txBody>
        </p:sp>
        <p:sp>
          <p:nvSpPr>
            <p:cNvPr id="20502" name="Line 28">
              <a:extLst>
                <a:ext uri="{FF2B5EF4-FFF2-40B4-BE49-F238E27FC236}">
                  <a16:creationId xmlns:a16="http://schemas.microsoft.com/office/drawing/2014/main" id="{3E40AA97-2361-4CCA-9C2B-CACF5494CEB1}"/>
                </a:ext>
              </a:extLst>
            </p:cNvPr>
            <p:cNvSpPr>
              <a:spLocks noChangeShapeType="1"/>
            </p:cNvSpPr>
            <p:nvPr/>
          </p:nvSpPr>
          <p:spPr bwMode="auto">
            <a:xfrm flipH="1">
              <a:off x="662" y="1386"/>
              <a:ext cx="2627" cy="0"/>
            </a:xfrm>
            <a:prstGeom prst="line">
              <a:avLst/>
            </a:prstGeom>
            <a:noFill/>
            <a:ln w="5715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 name="Group 29">
            <a:extLst>
              <a:ext uri="{FF2B5EF4-FFF2-40B4-BE49-F238E27FC236}">
                <a16:creationId xmlns:a16="http://schemas.microsoft.com/office/drawing/2014/main" id="{C25A38D3-88A8-4B8E-86D2-3CD589215BD9}"/>
              </a:ext>
            </a:extLst>
          </p:cNvPr>
          <p:cNvGrpSpPr>
            <a:grpSpLocks/>
          </p:cNvGrpSpPr>
          <p:nvPr/>
        </p:nvGrpSpPr>
        <p:grpSpPr bwMode="auto">
          <a:xfrm>
            <a:off x="4935546" y="2216150"/>
            <a:ext cx="641351" cy="4360864"/>
            <a:chOff x="3109" y="1396"/>
            <a:chExt cx="404" cy="2747"/>
          </a:xfrm>
        </p:grpSpPr>
        <p:sp>
          <p:nvSpPr>
            <p:cNvPr id="20499" name="Rectangle 30">
              <a:extLst>
                <a:ext uri="{FF2B5EF4-FFF2-40B4-BE49-F238E27FC236}">
                  <a16:creationId xmlns:a16="http://schemas.microsoft.com/office/drawing/2014/main" id="{1536B577-1800-49D2-B502-E24ED03D6331}"/>
                </a:ext>
              </a:extLst>
            </p:cNvPr>
            <p:cNvSpPr>
              <a:spLocks noChangeArrowheads="1"/>
            </p:cNvSpPr>
            <p:nvPr/>
          </p:nvSpPr>
          <p:spPr bwMode="auto">
            <a:xfrm>
              <a:off x="3109" y="3774"/>
              <a:ext cx="404" cy="36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3200" dirty="0">
                  <a:solidFill>
                    <a:schemeClr val="accent2"/>
                  </a:solidFill>
                  <a:latin typeface="Arial" panose="020B0604020202020204" pitchFamily="34" charset="0"/>
                </a:rPr>
                <a:t>15</a:t>
              </a:r>
            </a:p>
          </p:txBody>
        </p:sp>
        <p:sp>
          <p:nvSpPr>
            <p:cNvPr id="20500" name="Line 31">
              <a:extLst>
                <a:ext uri="{FF2B5EF4-FFF2-40B4-BE49-F238E27FC236}">
                  <a16:creationId xmlns:a16="http://schemas.microsoft.com/office/drawing/2014/main" id="{DB587566-8090-4E15-A355-40344768276C}"/>
                </a:ext>
              </a:extLst>
            </p:cNvPr>
            <p:cNvSpPr>
              <a:spLocks noChangeShapeType="1"/>
            </p:cNvSpPr>
            <p:nvPr/>
          </p:nvSpPr>
          <p:spPr bwMode="auto">
            <a:xfrm>
              <a:off x="3310" y="1396"/>
              <a:ext cx="0" cy="2348"/>
            </a:xfrm>
            <a:prstGeom prst="line">
              <a:avLst/>
            </a:prstGeom>
            <a:noFill/>
            <a:ln w="3810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6" name="Group 32">
            <a:extLst>
              <a:ext uri="{FF2B5EF4-FFF2-40B4-BE49-F238E27FC236}">
                <a16:creationId xmlns:a16="http://schemas.microsoft.com/office/drawing/2014/main" id="{3E8430BB-26CF-4C06-9B39-1176BEDE8D6B}"/>
              </a:ext>
            </a:extLst>
          </p:cNvPr>
          <p:cNvGrpSpPr>
            <a:grpSpLocks/>
          </p:cNvGrpSpPr>
          <p:nvPr/>
        </p:nvGrpSpPr>
        <p:grpSpPr bwMode="auto">
          <a:xfrm>
            <a:off x="5175260" y="1665289"/>
            <a:ext cx="508001" cy="708026"/>
            <a:chOff x="3260" y="1049"/>
            <a:chExt cx="320" cy="446"/>
          </a:xfrm>
        </p:grpSpPr>
        <p:sp>
          <p:nvSpPr>
            <p:cNvPr id="20497" name="Rectangle 33">
              <a:extLst>
                <a:ext uri="{FF2B5EF4-FFF2-40B4-BE49-F238E27FC236}">
                  <a16:creationId xmlns:a16="http://schemas.microsoft.com/office/drawing/2014/main" id="{5D82CA6C-E2A1-430F-B471-159D43E930CA}"/>
                </a:ext>
              </a:extLst>
            </p:cNvPr>
            <p:cNvSpPr>
              <a:spLocks noChangeArrowheads="1"/>
            </p:cNvSpPr>
            <p:nvPr/>
          </p:nvSpPr>
          <p:spPr bwMode="auto">
            <a:xfrm>
              <a:off x="3301" y="1049"/>
              <a:ext cx="279"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4000" dirty="0">
                  <a:solidFill>
                    <a:schemeClr val="accent2"/>
                  </a:solidFill>
                  <a:latin typeface="Arial" panose="020B0604020202020204" pitchFamily="34" charset="0"/>
                </a:rPr>
                <a:t>c</a:t>
              </a:r>
            </a:p>
          </p:txBody>
        </p:sp>
        <p:sp>
          <p:nvSpPr>
            <p:cNvPr id="20498" name="Oval 34">
              <a:extLst>
                <a:ext uri="{FF2B5EF4-FFF2-40B4-BE49-F238E27FC236}">
                  <a16:creationId xmlns:a16="http://schemas.microsoft.com/office/drawing/2014/main" id="{2C91A32C-2AE0-4FC6-8C84-616B0B49F459}"/>
                </a:ext>
              </a:extLst>
            </p:cNvPr>
            <p:cNvSpPr>
              <a:spLocks noChangeArrowheads="1"/>
            </p:cNvSpPr>
            <p:nvPr/>
          </p:nvSpPr>
          <p:spPr bwMode="auto">
            <a:xfrm>
              <a:off x="3260" y="1332"/>
              <a:ext cx="80" cy="80"/>
            </a:xfrm>
            <a:prstGeom prst="ellipse">
              <a:avLst/>
            </a:prstGeom>
            <a:solidFill>
              <a:srgbClr val="FFD5D5"/>
            </a:solidFill>
            <a:ln w="28575">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sp>
        <p:nvSpPr>
          <p:cNvPr id="827428" name="Rectangle 25">
            <a:extLst>
              <a:ext uri="{FF2B5EF4-FFF2-40B4-BE49-F238E27FC236}">
                <a16:creationId xmlns:a16="http://schemas.microsoft.com/office/drawing/2014/main" id="{837EC619-EA97-4F5A-95EA-A5ABA148B616}"/>
              </a:ext>
            </a:extLst>
          </p:cNvPr>
          <p:cNvSpPr>
            <a:spLocks noChangeArrowheads="1"/>
          </p:cNvSpPr>
          <p:nvPr/>
        </p:nvSpPr>
        <p:spPr bwMode="auto">
          <a:xfrm>
            <a:off x="0" y="0"/>
            <a:ext cx="9144000" cy="563563"/>
          </a:xfrm>
          <a:prstGeom prst="rect">
            <a:avLst/>
          </a:prstGeom>
          <a:effectLst>
            <a:outerShdw blurRad="63500" dist="17961" dir="2700000" algn="ctr" rotWithShape="0">
              <a:schemeClr val="tx1"/>
            </a:outerShdw>
          </a:effectLst>
        </p:spPr>
        <p:txBody>
          <a:bodyPr anchor="b"/>
          <a:lstStyle/>
          <a:p>
            <a:pPr algn="ctr">
              <a:defRPr/>
            </a:pPr>
            <a:r>
              <a:rPr lang="en-GB" b="1">
                <a:solidFill>
                  <a:srgbClr val="003B3A"/>
                </a:solidFill>
                <a:latin typeface="Arial" charset="0"/>
              </a:rPr>
              <a:t>Inelastic demand between two points</a:t>
            </a:r>
          </a:p>
        </p:txBody>
      </p:sp>
    </p:spTree>
    <p:custDataLst>
      <p:tags r:id="rId1"/>
    </p:custDataLst>
  </p:cSld>
  <p:clrMapOvr>
    <a:masterClrMapping/>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fltVal val="0"/>
                                          </p:val>
                                        </p:tav>
                                        <p:tav tm="100000">
                                          <p:val>
                                            <p:strVal val="#ppt_w"/>
                                          </p:val>
                                        </p:tav>
                                      </p:tavLst>
                                    </p:anim>
                                    <p:anim calcmode="lin" valueType="num">
                                      <p:cBhvr>
                                        <p:cTn id="8" dur="1000" fill="hold"/>
                                        <p:tgtEl>
                                          <p:spTgt spid="6"/>
                                        </p:tgtEl>
                                        <p:attrNameLst>
                                          <p:attrName>ppt_h</p:attrName>
                                        </p:attrNameLst>
                                      </p:cBhvr>
                                      <p:tavLst>
                                        <p:tav tm="0">
                                          <p:val>
                                            <p:fltVal val="0"/>
                                          </p:val>
                                        </p:tav>
                                        <p:tav tm="100000">
                                          <p:val>
                                            <p:strVal val="#ppt_h"/>
                                          </p:val>
                                        </p:tav>
                                      </p:tavLst>
                                    </p:anim>
                                    <p:anim calcmode="lin" valueType="num">
                                      <p:cBhvr>
                                        <p:cTn id="9" dur="1000" fill="hold"/>
                                        <p:tgtEl>
                                          <p:spTgt spid="6"/>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up)">
                                      <p:cBhvr>
                                        <p:cTn id="2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36525" y="788243"/>
            <a:ext cx="8539931" cy="660400"/>
          </a:xfrm>
        </p:spPr>
        <p:txBody>
          <a:bodyPr/>
          <a:lstStyle/>
          <a:p>
            <a:pPr eaLnBrk="1" hangingPunct="1"/>
            <a:r>
              <a:rPr lang="en-US" altLang="en-US" sz="3600" b="1" dirty="0">
                <a:solidFill>
                  <a:srgbClr val="FF0000"/>
                </a:solidFill>
                <a:latin typeface="Times New Roman" panose="02020603050405020304" pitchFamily="18" charset="0"/>
                <a:cs typeface="Times New Roman" panose="02020603050405020304" pitchFamily="18" charset="0"/>
              </a:rPr>
              <a:t>Interpretation of Elasticity Figures</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0" y="1455738"/>
            <a:ext cx="9144000" cy="5402262"/>
          </a:xfrm>
        </p:spPr>
        <p:txBody>
          <a:bodyPr/>
          <a:lstStyle/>
          <a:p>
            <a:pPr marL="457200" lvl="0" indent="-457200" algn="l" defTabSz="914400">
              <a:spcBef>
                <a:spcPct val="30000"/>
              </a:spcBef>
              <a:buClr>
                <a:srgbClr val="D16349"/>
              </a:buClr>
              <a:buSzPct val="85000"/>
              <a:buFont typeface="Wingdings" panose="05000000000000000000" pitchFamily="2" charset="2"/>
              <a:buChar char="Ø"/>
              <a:defRPr/>
            </a:pPr>
            <a:r>
              <a:rPr lang="en-US" sz="3200" b="1" i="1" kern="0" dirty="0">
                <a:latin typeface="Times New Roman" panose="02020603050405020304" pitchFamily="18" charset="0"/>
                <a:cs typeface="Times New Roman" panose="02020603050405020304" pitchFamily="18" charset="0"/>
              </a:rPr>
              <a:t>If PED =1, then demand is said to be unitary Elastic. </a:t>
            </a:r>
          </a:p>
          <a:p>
            <a:pPr marL="457200" lvl="0" indent="-457200" algn="l" defTabSz="914400">
              <a:spcBef>
                <a:spcPct val="30000"/>
              </a:spcBef>
              <a:buClr>
                <a:srgbClr val="D16349"/>
              </a:buClr>
              <a:buSzPct val="85000"/>
              <a:buFont typeface="Wingdings" panose="05000000000000000000" pitchFamily="2" charset="2"/>
              <a:buChar char="Ø"/>
              <a:defRPr/>
            </a:pPr>
            <a:r>
              <a:rPr lang="en-US" sz="3200" kern="0" dirty="0">
                <a:latin typeface="Times New Roman" panose="02020603050405020304" pitchFamily="18" charset="0"/>
                <a:cs typeface="Times New Roman" panose="02020603050405020304" pitchFamily="18" charset="0"/>
              </a:rPr>
              <a:t>This is where price and quantity demanded change by the same proportion. In this case, the value of elasticity will be 1 since we are dividing a figure by itself. </a:t>
            </a:r>
          </a:p>
          <a:p>
            <a:pPr marL="457200" lvl="0" indent="-457200" algn="l" defTabSz="914400">
              <a:spcBef>
                <a:spcPct val="30000"/>
              </a:spcBef>
              <a:buClr>
                <a:srgbClr val="D16349"/>
              </a:buClr>
              <a:buSzPct val="85000"/>
              <a:buFont typeface="Wingdings" panose="05000000000000000000" pitchFamily="2" charset="2"/>
              <a:buChar char="Ø"/>
              <a:defRPr/>
            </a:pPr>
            <a:endParaRPr lang="en-US" sz="3200" kern="0" dirty="0">
              <a:latin typeface="Times New Roman" panose="02020603050405020304" pitchFamily="18" charset="0"/>
              <a:cs typeface="Times New Roman" panose="02020603050405020304" pitchFamily="18" charset="0"/>
            </a:endParaRPr>
          </a:p>
          <a:p>
            <a:pPr marL="457200" lvl="0" indent="-457200" algn="l" defTabSz="914400">
              <a:spcBef>
                <a:spcPct val="30000"/>
              </a:spcBef>
              <a:buClr>
                <a:srgbClr val="D16349"/>
              </a:buClr>
              <a:buSzPct val="85000"/>
              <a:buFont typeface="Wingdings" panose="05000000000000000000" pitchFamily="2" charset="2"/>
              <a:buChar char="Ø"/>
              <a:defRPr/>
            </a:pPr>
            <a:r>
              <a:rPr lang="en-US" sz="3200" kern="0" dirty="0">
                <a:latin typeface="Times New Roman" panose="02020603050405020304" pitchFamily="18" charset="0"/>
                <a:cs typeface="Times New Roman" panose="02020603050405020304" pitchFamily="18" charset="0"/>
              </a:rPr>
              <a:t>The demand curve is a rectangular hyperbola:</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1841938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arn(inVertic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barn(inVertical)">
                                      <p:cBhvr>
                                        <p:cTn id="17" dur="500"/>
                                        <p:tgtEl>
                                          <p:spTgt spid="9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77800" y="795338"/>
            <a:ext cx="8539931" cy="660400"/>
          </a:xfrm>
        </p:spPr>
        <p:txBody>
          <a:bodyPr/>
          <a:lstStyle/>
          <a:p>
            <a:pPr eaLnBrk="1" hangingPunct="1"/>
            <a:r>
              <a:rPr lang="en-US" altLang="en-US" sz="3600" b="1" dirty="0">
                <a:solidFill>
                  <a:srgbClr val="FF0000"/>
                </a:solidFill>
                <a:latin typeface="Times New Roman" panose="02020603050405020304" pitchFamily="18" charset="0"/>
                <a:cs typeface="Times New Roman" panose="02020603050405020304" pitchFamily="18" charset="0"/>
              </a:rPr>
              <a:t>Summary of Price Elasticity of Demand</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0" y="1455738"/>
            <a:ext cx="9144000" cy="5402262"/>
          </a:xfrm>
        </p:spPr>
        <p:txBody>
          <a:bodyPr/>
          <a:lstStyle/>
          <a:p>
            <a:pPr marL="457200" indent="-457200" algn="l" defTabSz="914400">
              <a:spcBef>
                <a:spcPct val="30000"/>
              </a:spcBef>
              <a:buClr>
                <a:srgbClr val="D16349"/>
              </a:buClr>
              <a:buSzPct val="85000"/>
              <a:buFont typeface="Wingdings" panose="05000000000000000000" pitchFamily="2" charset="2"/>
              <a:buChar char="Ø"/>
              <a:defRPr/>
            </a:pPr>
            <a:r>
              <a:rPr lang="en-US" altLang="da-DK" sz="3600" dirty="0">
                <a:latin typeface="Times New Roman" panose="02020603050405020304" pitchFamily="18" charset="0"/>
                <a:cs typeface="Times New Roman" panose="02020603050405020304" pitchFamily="18" charset="0"/>
              </a:rPr>
              <a:t>Elastic Demand - </a:t>
            </a:r>
            <a:r>
              <a:rPr lang="en-US" altLang="da-DK" sz="3600" dirty="0">
                <a:solidFill>
                  <a:srgbClr val="CC0000"/>
                </a:solidFill>
                <a:latin typeface="Times New Roman" panose="02020603050405020304" pitchFamily="18" charset="0"/>
                <a:cs typeface="Times New Roman" panose="02020603050405020304" pitchFamily="18" charset="0"/>
              </a:rPr>
              <a:t>Ed will be &gt; 1</a:t>
            </a:r>
          </a:p>
          <a:p>
            <a:pPr marL="457200" indent="-457200" algn="l" defTabSz="914400">
              <a:spcBef>
                <a:spcPct val="30000"/>
              </a:spcBef>
              <a:buClr>
                <a:srgbClr val="D16349"/>
              </a:buClr>
              <a:buSzPct val="85000"/>
              <a:buFont typeface="Wingdings" panose="05000000000000000000" pitchFamily="2" charset="2"/>
              <a:buChar char="Ø"/>
              <a:defRPr/>
            </a:pPr>
            <a:endParaRPr lang="en-US" altLang="da-DK" sz="3600" dirty="0">
              <a:solidFill>
                <a:srgbClr val="CC0000"/>
              </a:solidFill>
              <a:latin typeface="Times New Roman" panose="02020603050405020304" pitchFamily="18" charset="0"/>
              <a:cs typeface="Times New Roman" panose="02020603050405020304" pitchFamily="18" charset="0"/>
            </a:endParaRPr>
          </a:p>
          <a:p>
            <a:pPr marL="457200" indent="-457200" algn="l" eaLnBrk="1" hangingPunct="1">
              <a:lnSpc>
                <a:spcPct val="100000"/>
              </a:lnSpc>
              <a:spcBef>
                <a:spcPct val="0"/>
              </a:spcBef>
              <a:buFont typeface="Wingdings" panose="05000000000000000000" pitchFamily="2" charset="2"/>
              <a:buChar char="Ø"/>
            </a:pPr>
            <a:r>
              <a:rPr lang="en-US" altLang="da-DK" sz="3600" dirty="0">
                <a:latin typeface="Times New Roman" panose="02020603050405020304" pitchFamily="18" charset="0"/>
                <a:cs typeface="Times New Roman" panose="02020603050405020304" pitchFamily="18" charset="0"/>
              </a:rPr>
              <a:t>Inelastic Demand - </a:t>
            </a:r>
            <a:r>
              <a:rPr lang="en-US" altLang="da-DK" sz="3600" dirty="0">
                <a:solidFill>
                  <a:srgbClr val="CC0000"/>
                </a:solidFill>
                <a:latin typeface="Times New Roman" panose="02020603050405020304" pitchFamily="18" charset="0"/>
                <a:cs typeface="Times New Roman" panose="02020603050405020304" pitchFamily="18" charset="0"/>
              </a:rPr>
              <a:t>Ed will be &lt; 1</a:t>
            </a:r>
          </a:p>
          <a:p>
            <a:pPr marL="457200" indent="-457200" algn="l" eaLnBrk="1" hangingPunct="1">
              <a:lnSpc>
                <a:spcPct val="100000"/>
              </a:lnSpc>
              <a:spcBef>
                <a:spcPct val="0"/>
              </a:spcBef>
              <a:buFont typeface="Wingdings" panose="05000000000000000000" pitchFamily="2" charset="2"/>
              <a:buChar char="Ø"/>
            </a:pPr>
            <a:endParaRPr lang="en-US" altLang="da-DK" sz="3600" dirty="0">
              <a:solidFill>
                <a:srgbClr val="CC0000"/>
              </a:solidFill>
              <a:latin typeface="Times New Roman" panose="02020603050405020304" pitchFamily="18" charset="0"/>
              <a:cs typeface="Times New Roman" panose="02020603050405020304" pitchFamily="18" charset="0"/>
            </a:endParaRPr>
          </a:p>
          <a:p>
            <a:pPr marL="457200" indent="-457200" algn="l" eaLnBrk="1" hangingPunct="1">
              <a:lnSpc>
                <a:spcPct val="100000"/>
              </a:lnSpc>
              <a:spcBef>
                <a:spcPct val="0"/>
              </a:spcBef>
              <a:buFont typeface="Wingdings" panose="05000000000000000000" pitchFamily="2" charset="2"/>
              <a:buChar char="Ø"/>
            </a:pPr>
            <a:r>
              <a:rPr lang="en-US" altLang="da-DK" sz="3600" dirty="0">
                <a:latin typeface="Times New Roman" panose="02020603050405020304" pitchFamily="18" charset="0"/>
                <a:cs typeface="Times New Roman" panose="02020603050405020304" pitchFamily="18" charset="0"/>
              </a:rPr>
              <a:t>Unit Elastic Demand - </a:t>
            </a:r>
            <a:r>
              <a:rPr lang="en-US" altLang="da-DK" sz="3600" dirty="0">
                <a:solidFill>
                  <a:srgbClr val="CC0000"/>
                </a:solidFill>
                <a:latin typeface="Times New Roman" panose="02020603050405020304" pitchFamily="18" charset="0"/>
                <a:cs typeface="Times New Roman" panose="02020603050405020304" pitchFamily="18" charset="0"/>
              </a:rPr>
              <a:t>Ed will be = 1</a:t>
            </a:r>
          </a:p>
          <a:p>
            <a:pPr marL="457200" indent="-457200" algn="l" eaLnBrk="1" hangingPunct="1">
              <a:lnSpc>
                <a:spcPct val="100000"/>
              </a:lnSpc>
              <a:spcBef>
                <a:spcPct val="0"/>
              </a:spcBef>
              <a:buFont typeface="Wingdings" panose="05000000000000000000" pitchFamily="2" charset="2"/>
              <a:buChar char="Ø"/>
            </a:pPr>
            <a:endParaRPr lang="en-US" altLang="da-DK" sz="3600" dirty="0">
              <a:solidFill>
                <a:srgbClr val="CC0000"/>
              </a:solidFill>
              <a:latin typeface="Times New Roman" panose="02020603050405020304" pitchFamily="18" charset="0"/>
              <a:cs typeface="Times New Roman" panose="02020603050405020304" pitchFamily="18" charset="0"/>
            </a:endParaRPr>
          </a:p>
          <a:p>
            <a:pPr marL="457200" indent="-457200" algn="l" eaLnBrk="1" hangingPunct="1">
              <a:lnSpc>
                <a:spcPct val="100000"/>
              </a:lnSpc>
              <a:spcBef>
                <a:spcPct val="0"/>
              </a:spcBef>
              <a:buFont typeface="Wingdings" panose="05000000000000000000" pitchFamily="2" charset="2"/>
              <a:buChar char="Ø"/>
            </a:pPr>
            <a:r>
              <a:rPr lang="en-US" altLang="da-DK" sz="3600" dirty="0">
                <a:latin typeface="Times New Roman" panose="02020603050405020304" pitchFamily="18" charset="0"/>
                <a:cs typeface="Times New Roman" panose="02020603050405020304" pitchFamily="18" charset="0"/>
              </a:rPr>
              <a:t>Perfectly Inelastic Demand - </a:t>
            </a:r>
            <a:r>
              <a:rPr lang="en-US" altLang="da-DK" sz="3600" dirty="0">
                <a:solidFill>
                  <a:srgbClr val="CC0000"/>
                </a:solidFill>
                <a:latin typeface="Times New Roman" panose="02020603050405020304" pitchFamily="18" charset="0"/>
                <a:cs typeface="Times New Roman" panose="02020603050405020304" pitchFamily="18" charset="0"/>
              </a:rPr>
              <a:t>Ed will be = 0</a:t>
            </a:r>
          </a:p>
          <a:p>
            <a:pPr marL="457200" indent="-457200" algn="l" eaLnBrk="1" hangingPunct="1">
              <a:lnSpc>
                <a:spcPct val="100000"/>
              </a:lnSpc>
              <a:spcBef>
                <a:spcPct val="0"/>
              </a:spcBef>
              <a:buFont typeface="Wingdings" panose="05000000000000000000" pitchFamily="2" charset="2"/>
              <a:buChar char="Ø"/>
            </a:pPr>
            <a:endParaRPr lang="en-US" altLang="da-DK" sz="3600" dirty="0">
              <a:latin typeface="Times New Roman" panose="02020603050405020304" pitchFamily="18" charset="0"/>
              <a:cs typeface="Times New Roman" panose="02020603050405020304" pitchFamily="18" charset="0"/>
            </a:endParaRPr>
          </a:p>
          <a:p>
            <a:pPr marL="457200" indent="-457200" algn="l" eaLnBrk="1" hangingPunct="1">
              <a:lnSpc>
                <a:spcPct val="100000"/>
              </a:lnSpc>
              <a:spcBef>
                <a:spcPct val="0"/>
              </a:spcBef>
              <a:buFont typeface="Wingdings" panose="05000000000000000000" pitchFamily="2" charset="2"/>
              <a:buChar char="Ø"/>
            </a:pPr>
            <a:r>
              <a:rPr lang="en-US" altLang="da-DK" sz="3600" dirty="0">
                <a:latin typeface="Times New Roman" panose="02020603050405020304" pitchFamily="18" charset="0"/>
                <a:cs typeface="Times New Roman" panose="02020603050405020304" pitchFamily="18" charset="0"/>
              </a:rPr>
              <a:t>Perfectly Elastic Demand - </a:t>
            </a:r>
            <a:r>
              <a:rPr lang="en-US" altLang="da-DK" sz="3600" dirty="0">
                <a:solidFill>
                  <a:srgbClr val="CC0000"/>
                </a:solidFill>
                <a:latin typeface="Times New Roman" panose="02020603050405020304" pitchFamily="18" charset="0"/>
                <a:cs typeface="Times New Roman" panose="02020603050405020304" pitchFamily="18" charset="0"/>
              </a:rPr>
              <a:t>Ed will be = </a:t>
            </a:r>
            <a:r>
              <a:rPr lang="en-US" altLang="da-DK" sz="3600" b="1" dirty="0">
                <a:solidFill>
                  <a:srgbClr val="000099"/>
                </a:solidFill>
                <a:latin typeface="Symbol" panose="05050102010706020507" pitchFamily="18" charset="2"/>
              </a:rPr>
              <a:t></a:t>
            </a:r>
            <a:endParaRPr lang="en-US" altLang="da-DK" sz="3600" dirty="0">
              <a:latin typeface="Times New Roman" panose="02020603050405020304" pitchFamily="18" charset="0"/>
              <a:cs typeface="Times New Roman" panose="02020603050405020304" pitchFamily="18" charset="0"/>
            </a:endParaRPr>
          </a:p>
          <a:p>
            <a:pPr algn="l" defTabSz="914400">
              <a:spcBef>
                <a:spcPct val="30000"/>
              </a:spcBef>
              <a:buClr>
                <a:srgbClr val="D16349"/>
              </a:buClr>
              <a:buSzPct val="85000"/>
              <a:defRPr/>
            </a:pPr>
            <a:endParaRPr lang="en-US" altLang="da-DK" sz="3200" dirty="0">
              <a:solidFill>
                <a:srgbClr val="CC0000"/>
              </a:solidFill>
            </a:endParaRPr>
          </a:p>
          <a:p>
            <a:pPr lvl="0" algn="l" defTabSz="914400">
              <a:spcBef>
                <a:spcPct val="30000"/>
              </a:spcBef>
              <a:buClr>
                <a:srgbClr val="D16349"/>
              </a:buClr>
              <a:buSzPct val="85000"/>
              <a:defRPr/>
            </a:pPr>
            <a:endParaRPr lang="en-US" sz="3200" kern="0" dirty="0">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1395761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arn(inVertical)">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animEffect transition="in" filter="barn(inVertical)">
                                      <p:cBhvr>
                                        <p:cTn id="17" dur="500"/>
                                        <p:tgtEl>
                                          <p:spTgt spid="921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219">
                                            <p:txEl>
                                              <p:pRg st="6" end="6"/>
                                            </p:txEl>
                                          </p:spTgt>
                                        </p:tgtEl>
                                        <p:attrNameLst>
                                          <p:attrName>style.visibility</p:attrName>
                                        </p:attrNameLst>
                                      </p:cBhvr>
                                      <p:to>
                                        <p:strVal val="visible"/>
                                      </p:to>
                                    </p:set>
                                    <p:animEffect transition="in" filter="barn(inVertical)">
                                      <p:cBhvr>
                                        <p:cTn id="22" dur="500"/>
                                        <p:tgtEl>
                                          <p:spTgt spid="921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9219">
                                            <p:txEl>
                                              <p:pRg st="8" end="8"/>
                                            </p:txEl>
                                          </p:spTgt>
                                        </p:tgtEl>
                                        <p:attrNameLst>
                                          <p:attrName>style.visibility</p:attrName>
                                        </p:attrNameLst>
                                      </p:cBhvr>
                                      <p:to>
                                        <p:strVal val="visible"/>
                                      </p:to>
                                    </p:set>
                                    <p:animEffect transition="in" filter="barn(inVertical)">
                                      <p:cBhvr>
                                        <p:cTn id="27" dur="500"/>
                                        <p:tgtEl>
                                          <p:spTgt spid="92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36525" y="788243"/>
            <a:ext cx="8539931" cy="660400"/>
          </a:xfrm>
        </p:spPr>
        <p:txBody>
          <a:bodyPr/>
          <a:lstStyle/>
          <a:p>
            <a:pPr eaLnBrk="1" hangingPunct="1"/>
            <a:r>
              <a:rPr lang="en-US" altLang="en-US" sz="3600" b="1" dirty="0">
                <a:solidFill>
                  <a:srgbClr val="FF0000"/>
                </a:solidFill>
                <a:latin typeface="Times New Roman" panose="02020603050405020304" pitchFamily="18" charset="0"/>
                <a:cs typeface="Times New Roman" panose="02020603050405020304" pitchFamily="18" charset="0"/>
              </a:rPr>
              <a:t>Determinants of price elasticity of demand</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0" y="1455738"/>
            <a:ext cx="9144000" cy="5402262"/>
          </a:xfrm>
        </p:spPr>
        <p:txBody>
          <a:bodyPr/>
          <a:lstStyle/>
          <a:p>
            <a:pPr marL="457200" lvl="0" indent="-457200" algn="l" defTabSz="914400">
              <a:spcBef>
                <a:spcPct val="30000"/>
              </a:spcBef>
              <a:buSzPct val="85000"/>
              <a:buFont typeface="Wingdings" panose="05000000000000000000" pitchFamily="2" charset="2"/>
              <a:buChar char="Ø"/>
              <a:defRPr/>
            </a:pPr>
            <a:r>
              <a:rPr lang="en-US" sz="3600" kern="0" dirty="0">
                <a:latin typeface="Times New Roman" panose="02020603050405020304" pitchFamily="18" charset="0"/>
                <a:cs typeface="Times New Roman" panose="02020603050405020304" pitchFamily="18" charset="0"/>
              </a:rPr>
              <a:t>number and closeness of substitute goods</a:t>
            </a:r>
          </a:p>
          <a:p>
            <a:pPr marL="457200" lvl="0" indent="-457200" algn="l" defTabSz="914400">
              <a:spcBef>
                <a:spcPct val="30000"/>
              </a:spcBef>
              <a:buSzPct val="85000"/>
              <a:buFont typeface="Wingdings" panose="05000000000000000000" pitchFamily="2" charset="2"/>
              <a:buChar char="Ø"/>
              <a:defRPr/>
            </a:pPr>
            <a:endParaRPr lang="en-US" sz="3600" kern="0" dirty="0">
              <a:latin typeface="Times New Roman" panose="02020603050405020304" pitchFamily="18" charset="0"/>
              <a:cs typeface="Times New Roman" panose="02020603050405020304" pitchFamily="18" charset="0"/>
            </a:endParaRPr>
          </a:p>
          <a:p>
            <a:pPr marL="457200" lvl="0" indent="-457200" algn="l" defTabSz="914400">
              <a:spcBef>
                <a:spcPct val="30000"/>
              </a:spcBef>
              <a:buSzPct val="85000"/>
              <a:buFont typeface="Wingdings" panose="05000000000000000000" pitchFamily="2" charset="2"/>
              <a:buChar char="Ø"/>
              <a:defRPr/>
            </a:pPr>
            <a:r>
              <a:rPr lang="en-US" sz="3600" kern="0" dirty="0">
                <a:latin typeface="Times New Roman" panose="02020603050405020304" pitchFamily="18" charset="0"/>
                <a:cs typeface="Times New Roman" panose="02020603050405020304" pitchFamily="18" charset="0"/>
              </a:rPr>
              <a:t>the proportion of income spent on the good</a:t>
            </a:r>
          </a:p>
          <a:p>
            <a:pPr marL="457200" lvl="0" indent="-457200" algn="l" defTabSz="914400">
              <a:spcBef>
                <a:spcPct val="30000"/>
              </a:spcBef>
              <a:buSzPct val="85000"/>
              <a:buFont typeface="Wingdings" panose="05000000000000000000" pitchFamily="2" charset="2"/>
              <a:buChar char="Ø"/>
              <a:defRPr/>
            </a:pPr>
            <a:endParaRPr lang="en-US" sz="3600" kern="0" dirty="0">
              <a:latin typeface="Times New Roman" panose="02020603050405020304" pitchFamily="18" charset="0"/>
              <a:cs typeface="Times New Roman" panose="02020603050405020304" pitchFamily="18" charset="0"/>
            </a:endParaRPr>
          </a:p>
          <a:p>
            <a:pPr marL="457200" lvl="0" indent="-457200" algn="l" defTabSz="914400">
              <a:spcBef>
                <a:spcPct val="30000"/>
              </a:spcBef>
              <a:buSzPct val="85000"/>
              <a:buFont typeface="Wingdings" panose="05000000000000000000" pitchFamily="2" charset="2"/>
              <a:buChar char="Ø"/>
              <a:defRPr/>
            </a:pPr>
            <a:r>
              <a:rPr lang="en-US" sz="3600" kern="0" dirty="0">
                <a:latin typeface="Times New Roman" panose="02020603050405020304" pitchFamily="18" charset="0"/>
                <a:cs typeface="Times New Roman" panose="02020603050405020304" pitchFamily="18" charset="0"/>
              </a:rPr>
              <a:t>Definition of the product (or market)</a:t>
            </a:r>
          </a:p>
          <a:p>
            <a:pPr marL="457200" lvl="0" indent="-457200" algn="l" defTabSz="914400">
              <a:spcBef>
                <a:spcPct val="30000"/>
              </a:spcBef>
              <a:buSzPct val="85000"/>
              <a:buFont typeface="Wingdings" panose="05000000000000000000" pitchFamily="2" charset="2"/>
              <a:buChar char="Ø"/>
              <a:defRPr/>
            </a:pPr>
            <a:endParaRPr lang="en-US" sz="3600" kern="0" dirty="0">
              <a:latin typeface="Times New Roman" panose="02020603050405020304" pitchFamily="18" charset="0"/>
              <a:cs typeface="Times New Roman" panose="02020603050405020304" pitchFamily="18" charset="0"/>
            </a:endParaRPr>
          </a:p>
          <a:p>
            <a:pPr marL="457200" lvl="0" indent="-457200" algn="l" defTabSz="914400">
              <a:spcBef>
                <a:spcPct val="30000"/>
              </a:spcBef>
              <a:buSzPct val="85000"/>
              <a:buFont typeface="Wingdings" panose="05000000000000000000" pitchFamily="2" charset="2"/>
              <a:buChar char="Ø"/>
              <a:defRPr/>
            </a:pPr>
            <a:r>
              <a:rPr lang="en-US" sz="3600" kern="0" dirty="0">
                <a:latin typeface="Times New Roman" panose="02020603050405020304" pitchFamily="18" charset="0"/>
                <a:cs typeface="Times New Roman" panose="02020603050405020304" pitchFamily="18" charset="0"/>
              </a:rPr>
              <a:t>time</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3092448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arn(inVertical)">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animEffect transition="in" filter="barn(inVertical)">
                                      <p:cBhvr>
                                        <p:cTn id="17" dur="500"/>
                                        <p:tgtEl>
                                          <p:spTgt spid="921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219">
                                            <p:txEl>
                                              <p:pRg st="6" end="6"/>
                                            </p:txEl>
                                          </p:spTgt>
                                        </p:tgtEl>
                                        <p:attrNameLst>
                                          <p:attrName>style.visibility</p:attrName>
                                        </p:attrNameLst>
                                      </p:cBhvr>
                                      <p:to>
                                        <p:strVal val="visible"/>
                                      </p:to>
                                    </p:set>
                                    <p:animEffect transition="in" filter="barn(inVertical)">
                                      <p:cBhvr>
                                        <p:cTn id="22" dur="500"/>
                                        <p:tgtEl>
                                          <p:spTgt spid="92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281396" y="795338"/>
            <a:ext cx="8539931" cy="1106971"/>
          </a:xfrm>
        </p:spPr>
        <p:txBody>
          <a:bodyPr/>
          <a:lstStyle/>
          <a:p>
            <a:pPr eaLnBrk="1" hangingPunct="1"/>
            <a:r>
              <a:rPr lang="en-US" altLang="en-US" sz="3600" b="1" dirty="0">
                <a:solidFill>
                  <a:srgbClr val="FF0000"/>
                </a:solidFill>
                <a:latin typeface="Times New Roman" panose="02020603050405020304" pitchFamily="18" charset="0"/>
                <a:cs typeface="Times New Roman" panose="02020603050405020304" pitchFamily="18" charset="0"/>
              </a:rPr>
              <a:t>Price elasticity of demand and consumer expenditure </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36525" y="1902308"/>
            <a:ext cx="8897928" cy="4767051"/>
          </a:xfrm>
        </p:spPr>
        <p:txBody>
          <a:bodyPr/>
          <a:lstStyle/>
          <a:p>
            <a:pPr marL="457200" indent="-457200" algn="l" eaLnBrk="1" hangingPunct="1">
              <a:buFont typeface="Wingdings" panose="05000000000000000000" pitchFamily="2" charset="2"/>
              <a:buChar char="Ø"/>
            </a:pPr>
            <a:r>
              <a:rPr lang="en-US" altLang="da-DK" sz="3200" b="1" i="1" dirty="0">
                <a:latin typeface="Times New Roman" panose="02020603050405020304" pitchFamily="18" charset="0"/>
                <a:cs typeface="Times New Roman" panose="02020603050405020304" pitchFamily="18" charset="0"/>
              </a:rPr>
              <a:t>Total Revenue (expenditure) = P x Q  </a:t>
            </a:r>
          </a:p>
          <a:p>
            <a:pPr algn="l" eaLnBrk="1" hangingPunct="1"/>
            <a:endParaRPr lang="en-US" altLang="da-DK" sz="3200" b="1" i="1" dirty="0">
              <a:latin typeface="Times New Roman" panose="02020603050405020304" pitchFamily="18" charset="0"/>
              <a:cs typeface="Times New Roman" panose="02020603050405020304" pitchFamily="18" charset="0"/>
            </a:endParaRPr>
          </a:p>
          <a:p>
            <a:pPr marL="457200" indent="-457200" algn="l" eaLnBrk="1" hangingPunct="1">
              <a:buFont typeface="Wingdings" panose="05000000000000000000" pitchFamily="2" charset="2"/>
              <a:buChar char="Ø"/>
            </a:pPr>
            <a:r>
              <a:rPr lang="en-US" altLang="da-DK" sz="3200" dirty="0">
                <a:latin typeface="Times New Roman" panose="02020603050405020304" pitchFamily="18" charset="0"/>
                <a:cs typeface="Times New Roman" panose="02020603050405020304" pitchFamily="18" charset="0"/>
              </a:rPr>
              <a:t>A price increase has two effects on revenue:</a:t>
            </a:r>
          </a:p>
          <a:p>
            <a:pPr marL="1485900" lvl="3" indent="-457200" algn="l" eaLnBrk="1" hangingPunct="1">
              <a:lnSpc>
                <a:spcPct val="105000"/>
              </a:lnSpc>
              <a:spcBef>
                <a:spcPct val="10000"/>
              </a:spcBef>
              <a:buFont typeface="Wingdings" panose="05000000000000000000" pitchFamily="2" charset="2"/>
              <a:buChar char="v"/>
            </a:pPr>
            <a:r>
              <a:rPr lang="en-US" altLang="da-DK" sz="2900" b="1" dirty="0">
                <a:latin typeface="Times New Roman" panose="02020603050405020304" pitchFamily="18" charset="0"/>
                <a:cs typeface="Times New Roman" panose="02020603050405020304" pitchFamily="18" charset="0"/>
              </a:rPr>
              <a:t>Higher </a:t>
            </a:r>
            <a:r>
              <a:rPr lang="en-US" altLang="da-DK" sz="2900" b="1" i="1" dirty="0">
                <a:latin typeface="Times New Roman" panose="02020603050405020304" pitchFamily="18" charset="0"/>
                <a:cs typeface="Times New Roman" panose="02020603050405020304" pitchFamily="18" charset="0"/>
              </a:rPr>
              <a:t>P</a:t>
            </a:r>
            <a:r>
              <a:rPr lang="en-US" altLang="da-DK" sz="2900" b="1" dirty="0">
                <a:latin typeface="Times New Roman" panose="02020603050405020304" pitchFamily="18" charset="0"/>
                <a:cs typeface="Times New Roman" panose="02020603050405020304" pitchFamily="18" charset="0"/>
              </a:rPr>
              <a:t> means </a:t>
            </a:r>
            <a:r>
              <a:rPr lang="en-US" altLang="da-DK" sz="2900" b="1" u="sng" dirty="0">
                <a:latin typeface="Times New Roman" panose="02020603050405020304" pitchFamily="18" charset="0"/>
                <a:cs typeface="Times New Roman" panose="02020603050405020304" pitchFamily="18" charset="0"/>
              </a:rPr>
              <a:t>more revenue </a:t>
            </a:r>
            <a:r>
              <a:rPr lang="en-US" altLang="da-DK" sz="2900" dirty="0">
                <a:latin typeface="Times New Roman" panose="02020603050405020304" pitchFamily="18" charset="0"/>
                <a:cs typeface="Times New Roman" panose="02020603050405020304" pitchFamily="18" charset="0"/>
              </a:rPr>
              <a:t>on each unit </a:t>
            </a:r>
            <a:br>
              <a:rPr lang="en-US" altLang="da-DK" sz="2900" dirty="0">
                <a:latin typeface="Times New Roman" panose="02020603050405020304" pitchFamily="18" charset="0"/>
                <a:cs typeface="Times New Roman" panose="02020603050405020304" pitchFamily="18" charset="0"/>
              </a:rPr>
            </a:br>
            <a:r>
              <a:rPr lang="en-US" altLang="da-DK" sz="2900" dirty="0">
                <a:latin typeface="Times New Roman" panose="02020603050405020304" pitchFamily="18" charset="0"/>
                <a:cs typeface="Times New Roman" panose="02020603050405020304" pitchFamily="18" charset="0"/>
              </a:rPr>
              <a:t>you sell. </a:t>
            </a:r>
          </a:p>
          <a:p>
            <a:pPr marL="1485900" lvl="3" indent="-457200" algn="l" eaLnBrk="1" hangingPunct="1">
              <a:lnSpc>
                <a:spcPct val="105000"/>
              </a:lnSpc>
              <a:spcBef>
                <a:spcPct val="10000"/>
              </a:spcBef>
              <a:buFont typeface="Wingdings" panose="05000000000000000000" pitchFamily="2" charset="2"/>
              <a:buChar char="v"/>
            </a:pPr>
            <a:r>
              <a:rPr lang="en-US" altLang="da-DK" sz="3200" b="1" dirty="0">
                <a:latin typeface="Times New Roman" panose="02020603050405020304" pitchFamily="18" charset="0"/>
                <a:cs typeface="Times New Roman" panose="02020603050405020304" pitchFamily="18" charset="0"/>
              </a:rPr>
              <a:t>But you sell </a:t>
            </a:r>
            <a:r>
              <a:rPr lang="en-US" altLang="da-DK" sz="3200" b="1" u="sng" dirty="0">
                <a:latin typeface="Times New Roman" panose="02020603050405020304" pitchFamily="18" charset="0"/>
                <a:cs typeface="Times New Roman" panose="02020603050405020304" pitchFamily="18" charset="0"/>
              </a:rPr>
              <a:t>fewer units </a:t>
            </a:r>
            <a:r>
              <a:rPr lang="en-US" altLang="da-DK" sz="3200" b="1" dirty="0">
                <a:latin typeface="Times New Roman" panose="02020603050405020304" pitchFamily="18" charset="0"/>
                <a:cs typeface="Times New Roman" panose="02020603050405020304" pitchFamily="18" charset="0"/>
              </a:rPr>
              <a:t>(lower </a:t>
            </a:r>
            <a:r>
              <a:rPr lang="en-US" altLang="da-DK" sz="3200" b="1" i="1" dirty="0">
                <a:latin typeface="Times New Roman" panose="02020603050405020304" pitchFamily="18" charset="0"/>
                <a:cs typeface="Times New Roman" panose="02020603050405020304" pitchFamily="18" charset="0"/>
              </a:rPr>
              <a:t>Q</a:t>
            </a:r>
            <a:r>
              <a:rPr lang="en-US" altLang="da-DK" sz="3200" b="1" dirty="0">
                <a:latin typeface="Times New Roman" panose="02020603050405020304" pitchFamily="18" charset="0"/>
                <a:cs typeface="Times New Roman" panose="02020603050405020304" pitchFamily="18" charset="0"/>
              </a:rPr>
              <a:t>), </a:t>
            </a:r>
            <a:r>
              <a:rPr lang="en-US" altLang="da-DK" sz="3200" dirty="0">
                <a:latin typeface="Times New Roman" panose="02020603050405020304" pitchFamily="18" charset="0"/>
                <a:cs typeface="Times New Roman" panose="02020603050405020304" pitchFamily="18" charset="0"/>
              </a:rPr>
              <a:t>due to Law of Demand.</a:t>
            </a:r>
          </a:p>
          <a:p>
            <a:pPr marL="457200" indent="-457200" algn="l" eaLnBrk="1" hangingPunct="1">
              <a:spcBef>
                <a:spcPct val="35000"/>
              </a:spcBef>
              <a:buFont typeface="Wingdings" panose="05000000000000000000" pitchFamily="2" charset="2"/>
              <a:buChar char="Ø"/>
            </a:pPr>
            <a:r>
              <a:rPr lang="en-US" altLang="da-DK" sz="3200" dirty="0">
                <a:latin typeface="Times New Roman" panose="02020603050405020304" pitchFamily="18" charset="0"/>
                <a:cs typeface="Times New Roman" panose="02020603050405020304" pitchFamily="18" charset="0"/>
              </a:rPr>
              <a:t>Which of these two effects is bigger?  </a:t>
            </a:r>
            <a:br>
              <a:rPr lang="en-US" altLang="da-DK" sz="3200" dirty="0">
                <a:latin typeface="Times New Roman" panose="02020603050405020304" pitchFamily="18" charset="0"/>
                <a:cs typeface="Times New Roman" panose="02020603050405020304" pitchFamily="18" charset="0"/>
              </a:rPr>
            </a:br>
            <a:r>
              <a:rPr lang="en-US" altLang="da-DK" sz="3200" dirty="0">
                <a:latin typeface="Times New Roman" panose="02020603050405020304" pitchFamily="18" charset="0"/>
                <a:cs typeface="Times New Roman" panose="02020603050405020304" pitchFamily="18" charset="0"/>
              </a:rPr>
              <a:t>It depends on the price elasticity of demand.  </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3701330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arn(inVertical)">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barn(inVertical)">
                                      <p:cBhvr>
                                        <p:cTn id="17" dur="500"/>
                                        <p:tgtEl>
                                          <p:spTgt spid="92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219">
                                            <p:txEl>
                                              <p:pRg st="4" end="4"/>
                                            </p:txEl>
                                          </p:spTgt>
                                        </p:tgtEl>
                                        <p:attrNameLst>
                                          <p:attrName>style.visibility</p:attrName>
                                        </p:attrNameLst>
                                      </p:cBhvr>
                                      <p:to>
                                        <p:strVal val="visible"/>
                                      </p:to>
                                    </p:set>
                                    <p:animEffect transition="in" filter="barn(inVertical)">
                                      <p:cBhvr>
                                        <p:cTn id="22" dur="500"/>
                                        <p:tgtEl>
                                          <p:spTgt spid="921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9219">
                                            <p:txEl>
                                              <p:pRg st="5" end="5"/>
                                            </p:txEl>
                                          </p:spTgt>
                                        </p:tgtEl>
                                        <p:attrNameLst>
                                          <p:attrName>style.visibility</p:attrName>
                                        </p:attrNameLst>
                                      </p:cBhvr>
                                      <p:to>
                                        <p:strVal val="visible"/>
                                      </p:to>
                                    </p:set>
                                    <p:animEffect transition="in" filter="barn(inVertical)">
                                      <p:cBhvr>
                                        <p:cTn id="27" dur="500"/>
                                        <p:tgtEl>
                                          <p:spTgt spid="92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36525" y="788243"/>
            <a:ext cx="8539931" cy="660400"/>
          </a:xfrm>
        </p:spPr>
        <p:txBody>
          <a:bodyPr/>
          <a:lstStyle/>
          <a:p>
            <a:pPr eaLnBrk="1" hangingPunct="1"/>
            <a:r>
              <a:rPr lang="en-US" altLang="en-US" sz="3600" b="1" dirty="0">
                <a:solidFill>
                  <a:srgbClr val="FF0000"/>
                </a:solidFill>
                <a:latin typeface="Times New Roman" panose="02020603050405020304" pitchFamily="18" charset="0"/>
                <a:cs typeface="Times New Roman" panose="02020603050405020304" pitchFamily="18" charset="0"/>
              </a:rPr>
              <a:t>Determinants of price elasticity of demand</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0" y="1455738"/>
            <a:ext cx="9144000" cy="5402262"/>
          </a:xfrm>
        </p:spPr>
        <p:txBody>
          <a:bodyPr/>
          <a:lstStyle/>
          <a:p>
            <a:pPr marL="285750" indent="-285750" algn="l" eaLnBrk="1" hangingPunct="1">
              <a:buFont typeface="Wingdings" panose="05000000000000000000" pitchFamily="2" charset="2"/>
              <a:buChar char="Ø"/>
              <a:tabLst>
                <a:tab pos="4121150" algn="ctr"/>
              </a:tabLst>
            </a:pPr>
            <a:r>
              <a:rPr lang="en-US" altLang="da-DK" sz="3600" dirty="0">
                <a:latin typeface="Times New Roman" panose="02020603050405020304" pitchFamily="18" charset="0"/>
                <a:cs typeface="Times New Roman" panose="02020603050405020304" pitchFamily="18" charset="0"/>
              </a:rPr>
              <a:t>If demand is elastic, then </a:t>
            </a:r>
          </a:p>
          <a:p>
            <a:pPr algn="l" eaLnBrk="1" hangingPunct="1">
              <a:tabLst>
                <a:tab pos="4121150" algn="ctr"/>
              </a:tabLst>
            </a:pPr>
            <a:endParaRPr lang="en-US" altLang="da-DK" sz="3600" dirty="0">
              <a:latin typeface="Times New Roman" panose="02020603050405020304" pitchFamily="18" charset="0"/>
              <a:cs typeface="Times New Roman" panose="02020603050405020304" pitchFamily="18" charset="0"/>
            </a:endParaRPr>
          </a:p>
          <a:p>
            <a:pPr marL="457200" lvl="1" algn="l" eaLnBrk="1" hangingPunct="1">
              <a:lnSpc>
                <a:spcPct val="105000"/>
              </a:lnSpc>
              <a:tabLst>
                <a:tab pos="4121150" algn="ctr"/>
              </a:tabLst>
            </a:pPr>
            <a:r>
              <a:rPr lang="en-US" altLang="da-DK" sz="3600" dirty="0">
                <a:latin typeface="Times New Roman" panose="02020603050405020304" pitchFamily="18" charset="0"/>
                <a:cs typeface="Times New Roman" panose="02020603050405020304" pitchFamily="18" charset="0"/>
              </a:rPr>
              <a:t>price elasticity of demand  &gt;  1</a:t>
            </a:r>
          </a:p>
          <a:p>
            <a:pPr marL="457200" lvl="1" algn="l" eaLnBrk="1" hangingPunct="1">
              <a:lnSpc>
                <a:spcPct val="105000"/>
              </a:lnSpc>
              <a:tabLst>
                <a:tab pos="4121150" algn="ctr"/>
              </a:tabLst>
            </a:pPr>
            <a:r>
              <a:rPr lang="en-US" altLang="da-DK" sz="3600" dirty="0">
                <a:latin typeface="Times New Roman" panose="02020603050405020304" pitchFamily="18" charset="0"/>
                <a:cs typeface="Times New Roman" panose="02020603050405020304" pitchFamily="18" charset="0"/>
              </a:rPr>
              <a:t>            % change in </a:t>
            </a:r>
            <a:r>
              <a:rPr lang="en-US" altLang="da-DK" sz="3600" b="1" i="1" dirty="0">
                <a:latin typeface="Times New Roman" panose="02020603050405020304" pitchFamily="18" charset="0"/>
                <a:cs typeface="Times New Roman" panose="02020603050405020304" pitchFamily="18" charset="0"/>
              </a:rPr>
              <a:t>Q</a:t>
            </a:r>
            <a:r>
              <a:rPr lang="en-US" altLang="da-DK" sz="3600" dirty="0">
                <a:latin typeface="Times New Roman" panose="02020603050405020304" pitchFamily="18" charset="0"/>
                <a:cs typeface="Times New Roman" panose="02020603050405020304" pitchFamily="18" charset="0"/>
              </a:rPr>
              <a:t>  &gt;  % change in </a:t>
            </a:r>
            <a:r>
              <a:rPr lang="en-US" altLang="da-DK" sz="3600" b="1" i="1" dirty="0">
                <a:latin typeface="Times New Roman" panose="02020603050405020304" pitchFamily="18" charset="0"/>
                <a:cs typeface="Times New Roman" panose="02020603050405020304" pitchFamily="18" charset="0"/>
              </a:rPr>
              <a:t>P</a:t>
            </a:r>
          </a:p>
          <a:p>
            <a:pPr marL="457200" lvl="1" algn="l" eaLnBrk="1" hangingPunct="1">
              <a:lnSpc>
                <a:spcPct val="105000"/>
              </a:lnSpc>
              <a:tabLst>
                <a:tab pos="4121150" algn="ctr"/>
              </a:tabLst>
            </a:pPr>
            <a:endParaRPr lang="en-US" altLang="da-DK" sz="3600" dirty="0">
              <a:latin typeface="Times New Roman" panose="02020603050405020304" pitchFamily="18" charset="0"/>
              <a:cs typeface="Times New Roman" panose="02020603050405020304" pitchFamily="18" charset="0"/>
            </a:endParaRPr>
          </a:p>
          <a:p>
            <a:pPr marL="571500" indent="-571500" algn="l" eaLnBrk="1" hangingPunct="1">
              <a:spcBef>
                <a:spcPct val="55000"/>
              </a:spcBef>
              <a:buFont typeface="Wingdings" panose="05000000000000000000" pitchFamily="2" charset="2"/>
              <a:buChar char="Ø"/>
              <a:tabLst>
                <a:tab pos="4121150" algn="ctr"/>
              </a:tabLst>
            </a:pPr>
            <a:r>
              <a:rPr lang="en-US" altLang="da-DK" sz="3600" b="1" i="1" dirty="0">
                <a:latin typeface="Times New Roman" panose="02020603050405020304" pitchFamily="18" charset="0"/>
                <a:cs typeface="Times New Roman" panose="02020603050405020304" pitchFamily="18" charset="0"/>
              </a:rPr>
              <a:t>The fall in revenue from lower Q is greater than the increase in revenue from higher P, </a:t>
            </a:r>
            <a:br>
              <a:rPr lang="en-US" altLang="da-DK" sz="3600" b="1" i="1" dirty="0">
                <a:latin typeface="Times New Roman" panose="02020603050405020304" pitchFamily="18" charset="0"/>
                <a:cs typeface="Times New Roman" panose="02020603050405020304" pitchFamily="18" charset="0"/>
              </a:rPr>
            </a:br>
            <a:r>
              <a:rPr lang="en-US" altLang="da-DK" sz="3600" b="1" i="1" dirty="0">
                <a:latin typeface="Times New Roman" panose="02020603050405020304" pitchFamily="18" charset="0"/>
                <a:cs typeface="Times New Roman" panose="02020603050405020304" pitchFamily="18" charset="0"/>
              </a:rPr>
              <a:t>so revenue falls.  </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141548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arn(inVertical)">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barn(inVertical)">
                                      <p:cBhvr>
                                        <p:cTn id="17" dur="500"/>
                                        <p:tgtEl>
                                          <p:spTgt spid="92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219">
                                            <p:txEl>
                                              <p:pRg st="5" end="5"/>
                                            </p:txEl>
                                          </p:spTgt>
                                        </p:tgtEl>
                                        <p:attrNameLst>
                                          <p:attrName>style.visibility</p:attrName>
                                        </p:attrNameLst>
                                      </p:cBhvr>
                                      <p:to>
                                        <p:strVal val="visible"/>
                                      </p:to>
                                    </p:set>
                                    <p:animEffect transition="in" filter="barn(inVertical)">
                                      <p:cBhvr>
                                        <p:cTn id="22" dur="500"/>
                                        <p:tgtEl>
                                          <p:spTgt spid="92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36525" y="788243"/>
            <a:ext cx="8539931" cy="660400"/>
          </a:xfrm>
        </p:spPr>
        <p:txBody>
          <a:bodyPr/>
          <a:lstStyle/>
          <a:p>
            <a:pPr eaLnBrk="1" hangingPunct="1"/>
            <a:r>
              <a:rPr lang="en-US" altLang="en-US" sz="3600" b="1" dirty="0">
                <a:solidFill>
                  <a:srgbClr val="FF0000"/>
                </a:solidFill>
                <a:latin typeface="Times New Roman" panose="02020603050405020304" pitchFamily="18" charset="0"/>
                <a:cs typeface="Times New Roman" panose="02020603050405020304" pitchFamily="18" charset="0"/>
              </a:rPr>
              <a:t>Determinants of price elasticity of demand</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0" y="1455738"/>
            <a:ext cx="9144000" cy="5402262"/>
          </a:xfrm>
        </p:spPr>
        <p:txBody>
          <a:bodyPr/>
          <a:lstStyle/>
          <a:p>
            <a:pPr marL="285750" indent="-285750" algn="l" eaLnBrk="1" hangingPunct="1">
              <a:buFont typeface="Wingdings" panose="05000000000000000000" pitchFamily="2" charset="2"/>
              <a:buChar char="Ø"/>
              <a:tabLst>
                <a:tab pos="4121150" algn="ctr"/>
              </a:tabLst>
            </a:pPr>
            <a:r>
              <a:rPr lang="en-US" altLang="da-DK" sz="3600" dirty="0">
                <a:latin typeface="Times New Roman" panose="02020603050405020304" pitchFamily="18" charset="0"/>
                <a:cs typeface="Times New Roman" panose="02020603050405020304" pitchFamily="18" charset="0"/>
              </a:rPr>
              <a:t>If demand is </a:t>
            </a:r>
            <a:r>
              <a:rPr lang="en-US" altLang="da-DK" sz="3600" b="1" u="sng" dirty="0">
                <a:latin typeface="Times New Roman" panose="02020603050405020304" pitchFamily="18" charset="0"/>
                <a:cs typeface="Times New Roman" panose="02020603050405020304" pitchFamily="18" charset="0"/>
              </a:rPr>
              <a:t>inelastic</a:t>
            </a:r>
            <a:r>
              <a:rPr lang="en-US" altLang="da-DK" sz="3600" dirty="0">
                <a:latin typeface="Times New Roman" panose="02020603050405020304" pitchFamily="18" charset="0"/>
                <a:cs typeface="Times New Roman" panose="02020603050405020304" pitchFamily="18" charset="0"/>
              </a:rPr>
              <a:t>, then </a:t>
            </a:r>
          </a:p>
          <a:p>
            <a:pPr algn="l" eaLnBrk="1" hangingPunct="1">
              <a:tabLst>
                <a:tab pos="4121150" algn="ctr"/>
              </a:tabLst>
            </a:pPr>
            <a:endParaRPr lang="en-US" altLang="da-DK" sz="3600" dirty="0">
              <a:latin typeface="Times New Roman" panose="02020603050405020304" pitchFamily="18" charset="0"/>
              <a:cs typeface="Times New Roman" panose="02020603050405020304" pitchFamily="18" charset="0"/>
            </a:endParaRPr>
          </a:p>
          <a:p>
            <a:pPr marL="457200" lvl="1" algn="l" eaLnBrk="1" hangingPunct="1">
              <a:lnSpc>
                <a:spcPct val="105000"/>
              </a:lnSpc>
              <a:tabLst>
                <a:tab pos="4121150" algn="ctr"/>
              </a:tabLst>
            </a:pPr>
            <a:r>
              <a:rPr lang="en-US" altLang="da-DK" sz="4000" dirty="0">
                <a:latin typeface="Times New Roman" panose="02020603050405020304" pitchFamily="18" charset="0"/>
                <a:cs typeface="Times New Roman" panose="02020603050405020304" pitchFamily="18" charset="0"/>
              </a:rPr>
              <a:t>price elasticity of demand  &lt;  1 </a:t>
            </a:r>
          </a:p>
          <a:p>
            <a:pPr marL="457200" lvl="1" algn="l" eaLnBrk="1" hangingPunct="1">
              <a:lnSpc>
                <a:spcPct val="105000"/>
              </a:lnSpc>
              <a:tabLst>
                <a:tab pos="4121150" algn="ctr"/>
              </a:tabLst>
            </a:pPr>
            <a:r>
              <a:rPr lang="en-US" altLang="da-DK" sz="4000" dirty="0">
                <a:latin typeface="Times New Roman" panose="02020603050405020304" pitchFamily="18" charset="0"/>
                <a:cs typeface="Times New Roman" panose="02020603050405020304" pitchFamily="18" charset="0"/>
              </a:rPr>
              <a:t>            % change in Q  &lt;  % change in P</a:t>
            </a:r>
          </a:p>
          <a:p>
            <a:pPr marL="457200" lvl="1" algn="l" eaLnBrk="1" hangingPunct="1">
              <a:lnSpc>
                <a:spcPct val="105000"/>
              </a:lnSpc>
              <a:tabLst>
                <a:tab pos="4121150" algn="ctr"/>
              </a:tabLst>
            </a:pPr>
            <a:endParaRPr lang="en-US" altLang="da-DK" sz="3600" dirty="0">
              <a:latin typeface="Times New Roman" panose="02020603050405020304" pitchFamily="18" charset="0"/>
              <a:cs typeface="Times New Roman" panose="02020603050405020304" pitchFamily="18" charset="0"/>
            </a:endParaRPr>
          </a:p>
          <a:p>
            <a:pPr marL="571500" indent="-571500" algn="l" eaLnBrk="1" hangingPunct="1">
              <a:spcBef>
                <a:spcPct val="55000"/>
              </a:spcBef>
              <a:buFont typeface="Wingdings" panose="05000000000000000000" pitchFamily="2" charset="2"/>
              <a:buChar char="Ø"/>
              <a:tabLst>
                <a:tab pos="4121150" algn="ctr"/>
              </a:tabLst>
            </a:pPr>
            <a:r>
              <a:rPr lang="en-US" altLang="da-DK" sz="3600" b="1" i="1" dirty="0">
                <a:latin typeface="Times New Roman" panose="02020603050405020304" pitchFamily="18" charset="0"/>
                <a:cs typeface="Times New Roman" panose="02020603050405020304" pitchFamily="18" charset="0"/>
              </a:rPr>
              <a:t>The fall in revenue from lower Q is smaller than the increase in revenue from higher P, so revenue rises. </a:t>
            </a:r>
          </a:p>
          <a:p>
            <a:pPr marL="571500" indent="-571500" algn="l" eaLnBrk="1" hangingPunct="1">
              <a:spcBef>
                <a:spcPct val="55000"/>
              </a:spcBef>
              <a:buFont typeface="Wingdings" panose="05000000000000000000" pitchFamily="2" charset="2"/>
              <a:buChar char="Ø"/>
              <a:tabLst>
                <a:tab pos="4121150" algn="ctr"/>
              </a:tabLst>
            </a:pPr>
            <a:endParaRPr lang="en-US" altLang="da-DK" sz="3600" b="1" i="1" dirty="0">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1411865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5" end="5"/>
                                            </p:txEl>
                                          </p:spTgt>
                                        </p:tgtEl>
                                        <p:attrNameLst>
                                          <p:attrName>style.visibility</p:attrName>
                                        </p:attrNameLst>
                                      </p:cBhvr>
                                      <p:to>
                                        <p:strVal val="visible"/>
                                      </p:to>
                                    </p:set>
                                    <p:animEffect transition="in" filter="barn(inVertical)">
                                      <p:cBhvr>
                                        <p:cTn id="12" dur="500"/>
                                        <p:tgtEl>
                                          <p:spTgt spid="92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36525" y="788243"/>
            <a:ext cx="8539931" cy="660400"/>
          </a:xfrm>
        </p:spPr>
        <p:txBody>
          <a:bodyPr/>
          <a:lstStyle/>
          <a:p>
            <a:pPr eaLnBrk="1" hangingPunct="1"/>
            <a:r>
              <a:rPr lang="en-US" altLang="en-US" sz="3600" b="1" dirty="0">
                <a:solidFill>
                  <a:srgbClr val="FF0000"/>
                </a:solidFill>
                <a:latin typeface="Times New Roman" panose="02020603050405020304" pitchFamily="18" charset="0"/>
                <a:cs typeface="Times New Roman" panose="02020603050405020304" pitchFamily="18" charset="0"/>
              </a:rPr>
              <a:t>Determinants of price elasticity of demand</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0" y="1455738"/>
            <a:ext cx="9144000" cy="5402262"/>
          </a:xfrm>
        </p:spPr>
        <p:txBody>
          <a:bodyPr/>
          <a:lstStyle/>
          <a:p>
            <a:pPr marL="285750" indent="-285750" algn="l" eaLnBrk="1" hangingPunct="1">
              <a:buFont typeface="Wingdings" panose="05000000000000000000" pitchFamily="2" charset="2"/>
              <a:buChar char="Ø"/>
              <a:tabLst>
                <a:tab pos="4121150" algn="ctr"/>
              </a:tabLst>
            </a:pPr>
            <a:r>
              <a:rPr lang="en-US" altLang="da-DK" sz="3600" dirty="0">
                <a:latin typeface="Times New Roman" panose="02020603050405020304" pitchFamily="18" charset="0"/>
                <a:cs typeface="Times New Roman" panose="02020603050405020304" pitchFamily="18" charset="0"/>
              </a:rPr>
              <a:t>If demand is Perfectly </a:t>
            </a:r>
            <a:r>
              <a:rPr lang="en-US" altLang="da-DK" sz="3600" b="1" u="sng" dirty="0">
                <a:latin typeface="Times New Roman" panose="02020603050405020304" pitchFamily="18" charset="0"/>
                <a:cs typeface="Times New Roman" panose="02020603050405020304" pitchFamily="18" charset="0"/>
              </a:rPr>
              <a:t>inelastic</a:t>
            </a:r>
            <a:r>
              <a:rPr lang="en-US" altLang="da-DK" sz="3600" dirty="0">
                <a:latin typeface="Times New Roman" panose="02020603050405020304" pitchFamily="18" charset="0"/>
                <a:cs typeface="Times New Roman" panose="02020603050405020304" pitchFamily="18" charset="0"/>
              </a:rPr>
              <a:t>, then </a:t>
            </a:r>
          </a:p>
          <a:p>
            <a:pPr algn="l" eaLnBrk="1" hangingPunct="1">
              <a:tabLst>
                <a:tab pos="4121150" algn="ctr"/>
              </a:tabLst>
            </a:pPr>
            <a:endParaRPr lang="en-US" altLang="da-DK" sz="3600" dirty="0">
              <a:latin typeface="Times New Roman" panose="02020603050405020304" pitchFamily="18" charset="0"/>
              <a:cs typeface="Times New Roman" panose="02020603050405020304" pitchFamily="18" charset="0"/>
            </a:endParaRPr>
          </a:p>
          <a:p>
            <a:pPr marL="457200" lvl="1" algn="l" eaLnBrk="1" hangingPunct="1">
              <a:lnSpc>
                <a:spcPct val="105000"/>
              </a:lnSpc>
              <a:tabLst>
                <a:tab pos="4121150" algn="ctr"/>
              </a:tabLst>
            </a:pPr>
            <a:r>
              <a:rPr lang="en-US" altLang="da-DK" sz="4000" dirty="0">
                <a:latin typeface="Times New Roman" panose="02020603050405020304" pitchFamily="18" charset="0"/>
                <a:cs typeface="Times New Roman" panose="02020603050405020304" pitchFamily="18" charset="0"/>
              </a:rPr>
              <a:t>price elasticity of demand  =  1 </a:t>
            </a:r>
          </a:p>
          <a:p>
            <a:pPr marL="457200" lvl="1" algn="l" eaLnBrk="1" hangingPunct="1">
              <a:lnSpc>
                <a:spcPct val="105000"/>
              </a:lnSpc>
              <a:tabLst>
                <a:tab pos="4121150" algn="ctr"/>
              </a:tabLst>
            </a:pPr>
            <a:r>
              <a:rPr lang="en-US" altLang="da-DK" sz="4000" dirty="0">
                <a:latin typeface="Times New Roman" panose="02020603050405020304" pitchFamily="18" charset="0"/>
                <a:cs typeface="Times New Roman" panose="02020603050405020304" pitchFamily="18" charset="0"/>
              </a:rPr>
              <a:t>            % change in Q = % change in P</a:t>
            </a:r>
          </a:p>
          <a:p>
            <a:pPr marL="457200" lvl="1" algn="l" eaLnBrk="1" hangingPunct="1">
              <a:lnSpc>
                <a:spcPct val="105000"/>
              </a:lnSpc>
              <a:tabLst>
                <a:tab pos="4121150" algn="ctr"/>
              </a:tabLst>
            </a:pPr>
            <a:endParaRPr lang="en-US" altLang="da-DK" sz="3600" dirty="0">
              <a:latin typeface="Times New Roman" panose="02020603050405020304" pitchFamily="18" charset="0"/>
              <a:cs typeface="Times New Roman" panose="02020603050405020304" pitchFamily="18" charset="0"/>
            </a:endParaRPr>
          </a:p>
          <a:p>
            <a:pPr marL="571500" indent="-571500" algn="l" eaLnBrk="1" hangingPunct="1">
              <a:spcBef>
                <a:spcPct val="55000"/>
              </a:spcBef>
              <a:buFont typeface="Wingdings" panose="05000000000000000000" pitchFamily="2" charset="2"/>
              <a:buChar char="Ø"/>
              <a:tabLst>
                <a:tab pos="4121150" algn="ctr"/>
              </a:tabLst>
            </a:pPr>
            <a:r>
              <a:rPr lang="en-US" altLang="da-DK" sz="3600" b="1" i="1" dirty="0">
                <a:latin typeface="Times New Roman" panose="02020603050405020304" pitchFamily="18" charset="0"/>
                <a:cs typeface="Times New Roman" panose="02020603050405020304" pitchFamily="18" charset="0"/>
              </a:rPr>
              <a:t>The fall in revenue from lower Q is the same as the increase in revenue from higher P, so revenue remains the same. </a:t>
            </a:r>
          </a:p>
          <a:p>
            <a:pPr marL="571500" indent="-571500" algn="l" eaLnBrk="1" hangingPunct="1">
              <a:spcBef>
                <a:spcPct val="55000"/>
              </a:spcBef>
              <a:buFont typeface="Wingdings" panose="05000000000000000000" pitchFamily="2" charset="2"/>
              <a:buChar char="Ø"/>
              <a:tabLst>
                <a:tab pos="4121150" algn="ctr"/>
              </a:tabLst>
            </a:pPr>
            <a:endParaRPr lang="en-US" altLang="da-DK" sz="3600" b="1" i="1" dirty="0">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331023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5" end="5"/>
                                            </p:txEl>
                                          </p:spTgt>
                                        </p:tgtEl>
                                        <p:attrNameLst>
                                          <p:attrName>style.visibility</p:attrName>
                                        </p:attrNameLst>
                                      </p:cBhvr>
                                      <p:to>
                                        <p:strVal val="visible"/>
                                      </p:to>
                                    </p:set>
                                    <p:animEffect transition="in" filter="barn(inVertical)">
                                      <p:cBhvr>
                                        <p:cTn id="12" dur="500"/>
                                        <p:tgtEl>
                                          <p:spTgt spid="92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36525" y="788243"/>
            <a:ext cx="8539931" cy="660400"/>
          </a:xfrm>
        </p:spPr>
        <p:txBody>
          <a:bodyPr/>
          <a:lstStyle/>
          <a:p>
            <a:pPr eaLnBrk="1" hangingPunct="1"/>
            <a:r>
              <a:rPr lang="en-US" altLang="en-US" sz="3600" b="1" dirty="0">
                <a:solidFill>
                  <a:srgbClr val="FF0000"/>
                </a:solidFill>
                <a:latin typeface="Times New Roman" panose="02020603050405020304" pitchFamily="18" charset="0"/>
                <a:cs typeface="Times New Roman" panose="02020603050405020304" pitchFamily="18" charset="0"/>
              </a:rPr>
              <a:t>Determinants of price elasticity of demand</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0" y="1455738"/>
            <a:ext cx="9144000" cy="5402262"/>
          </a:xfrm>
        </p:spPr>
        <p:txBody>
          <a:bodyPr/>
          <a:lstStyle/>
          <a:p>
            <a:pPr algn="l" eaLnBrk="1" hangingPunct="1">
              <a:spcBef>
                <a:spcPct val="55000"/>
              </a:spcBef>
              <a:tabLst>
                <a:tab pos="4121150" algn="ctr"/>
              </a:tabLst>
            </a:pPr>
            <a:endParaRPr lang="en-US" altLang="da-DK" sz="3600" b="1" i="1" dirty="0">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pic>
        <p:nvPicPr>
          <p:cNvPr id="5" name="Content Placeholder 3">
            <a:extLst>
              <a:ext uri="{FF2B5EF4-FFF2-40B4-BE49-F238E27FC236}">
                <a16:creationId xmlns:a16="http://schemas.microsoft.com/office/drawing/2014/main" id="{F8B7EA62-D985-4E31-ABC8-34B0F41DBB9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318677" y="1693068"/>
            <a:ext cx="8501795" cy="5124189"/>
          </a:xfrm>
        </p:spPr>
      </p:pic>
    </p:spTree>
    <p:extLst>
      <p:ext uri="{BB962C8B-B14F-4D97-AF65-F5344CB8AC3E}">
        <p14:creationId xmlns:p14="http://schemas.microsoft.com/office/powerpoint/2010/main" val="3265782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nodePh="1">
                                  <p:stCondLst>
                                    <p:cond delay="0"/>
                                  </p:stCondLst>
                                  <p:endCondLst>
                                    <p:cond evt="begin" delay="0">
                                      <p:tn val="5"/>
                                    </p:cond>
                                  </p:end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143000" y="795338"/>
            <a:ext cx="6858000" cy="660400"/>
          </a:xfrm>
        </p:spPr>
        <p:txBody>
          <a:bodyPr/>
          <a:lstStyle/>
          <a:p>
            <a:pPr eaLnBrk="1" hangingPunct="1"/>
            <a:r>
              <a:rPr lang="en-US" altLang="en-US" sz="4000" b="1" dirty="0">
                <a:solidFill>
                  <a:srgbClr val="FF0000"/>
                </a:solidFill>
                <a:latin typeface="Times New Roman" panose="02020603050405020304" pitchFamily="18" charset="0"/>
                <a:cs typeface="Times New Roman" panose="02020603050405020304" pitchFamily="18" charset="0"/>
              </a:rPr>
              <a:t>Introduction</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36525" y="1268760"/>
            <a:ext cx="8870950" cy="5327303"/>
          </a:xfrm>
        </p:spPr>
        <p:txBody>
          <a:bodyPr/>
          <a:lstStyle/>
          <a:p>
            <a:pPr marL="457200" indent="-457200" algn="l" eaLnBrk="1" hangingPunct="1">
              <a:buFont typeface="Wingdings" panose="05000000000000000000" pitchFamily="2" charset="2"/>
              <a:buChar char="Ø"/>
            </a:pPr>
            <a:r>
              <a:rPr lang="en-US" altLang="sv-SE" sz="3200" dirty="0">
                <a:latin typeface="Times New Roman" panose="02020603050405020304" pitchFamily="18" charset="0"/>
                <a:cs typeface="Times New Roman" panose="02020603050405020304" pitchFamily="18" charset="0"/>
              </a:rPr>
              <a:t>As pointed out earlier, when the price of a good rises (or falls), quantity demanded falls (rises). </a:t>
            </a:r>
          </a:p>
          <a:p>
            <a:pPr marL="457200" indent="-457200" algn="l" eaLnBrk="1" hangingPunct="1">
              <a:buFont typeface="Wingdings" panose="05000000000000000000" pitchFamily="2" charset="2"/>
              <a:buChar char="Ø"/>
            </a:pPr>
            <a:r>
              <a:rPr lang="en-US" altLang="sv-SE" sz="3200" dirty="0">
                <a:latin typeface="Times New Roman" panose="02020603050405020304" pitchFamily="18" charset="0"/>
                <a:cs typeface="Times New Roman" panose="02020603050405020304" pitchFamily="18" charset="0"/>
              </a:rPr>
              <a:t>Economists would like to know by how much quantity demanded falls or rises in response to a price change</a:t>
            </a:r>
          </a:p>
          <a:p>
            <a:pPr marL="457200" indent="-457200" algn="l" eaLnBrk="1" hangingPunct="1">
              <a:buFont typeface="Wingdings" panose="05000000000000000000" pitchFamily="2" charset="2"/>
              <a:buChar char="Ø"/>
            </a:pPr>
            <a:r>
              <a:rPr lang="en-US" altLang="sv-SE" sz="3200" dirty="0">
                <a:latin typeface="Times New Roman" panose="02020603050405020304" pitchFamily="18" charset="0"/>
                <a:cs typeface="Times New Roman" panose="02020603050405020304" pitchFamily="18" charset="0"/>
              </a:rPr>
              <a:t>In other words, we would like to know how responsive demand is to price changes.</a:t>
            </a:r>
          </a:p>
          <a:p>
            <a:pPr marL="457200" indent="-457200" algn="l" eaLnBrk="1" hangingPunct="1">
              <a:buFont typeface="Wingdings" panose="05000000000000000000" pitchFamily="2" charset="2"/>
              <a:buChar char="Ø"/>
            </a:pPr>
            <a:r>
              <a:rPr lang="en-US" altLang="sv-SE" sz="3200" dirty="0">
                <a:latin typeface="Times New Roman" panose="02020603050405020304" pitchFamily="18" charset="0"/>
                <a:cs typeface="Times New Roman" panose="02020603050405020304" pitchFamily="18" charset="0"/>
              </a:rPr>
              <a:t>For instance, consumers’ response to a change in the price of oil would differ from that of Voltic Mineral Water.</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1948347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arn(inVertic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arn(inVertical)">
                                      <p:cBhvr>
                                        <p:cTn id="17" dur="500"/>
                                        <p:tgtEl>
                                          <p:spTgt spid="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barn(inVertical)">
                                      <p:cBhvr>
                                        <p:cTn id="22" dur="500"/>
                                        <p:tgtEl>
                                          <p:spTgt spid="9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32B7B649-AA43-4EB4-BF05-73C34FE60908}"/>
              </a:ext>
            </a:extLst>
          </p:cNvPr>
          <p:cNvSpPr>
            <a:spLocks noGrp="1" noChangeArrowheads="1"/>
          </p:cNvSpPr>
          <p:nvPr>
            <p:ph type="title"/>
          </p:nvPr>
        </p:nvSpPr>
        <p:spPr/>
        <p:txBody>
          <a:bodyPr/>
          <a:lstStyle/>
          <a:p>
            <a:r>
              <a:rPr lang="en-GB" altLang="en-US"/>
              <a:t>Arc Elasticity</a:t>
            </a:r>
            <a:endParaRPr lang="en-GB" altLang="en-US" noProof="1"/>
          </a:p>
        </p:txBody>
      </p:sp>
      <p:sp>
        <p:nvSpPr>
          <p:cNvPr id="399363" name="Rectangle 3">
            <a:extLst>
              <a:ext uri="{FF2B5EF4-FFF2-40B4-BE49-F238E27FC236}">
                <a16:creationId xmlns:a16="http://schemas.microsoft.com/office/drawing/2014/main" id="{603CD615-214E-499A-A753-3A73138E37CB}"/>
              </a:ext>
            </a:extLst>
          </p:cNvPr>
          <p:cNvSpPr>
            <a:spLocks noGrp="1" noChangeArrowheads="1"/>
          </p:cNvSpPr>
          <p:nvPr>
            <p:ph type="body" idx="1"/>
          </p:nvPr>
        </p:nvSpPr>
        <p:spPr>
          <a:xfrm>
            <a:off x="301625" y="1214438"/>
            <a:ext cx="8534400" cy="5199062"/>
          </a:xfrm>
        </p:spPr>
        <p:txBody>
          <a:bodyPr/>
          <a:lstStyle/>
          <a:p>
            <a:pPr lvl="1">
              <a:lnSpc>
                <a:spcPct val="110000"/>
              </a:lnSpc>
              <a:spcBef>
                <a:spcPct val="80000"/>
              </a:spcBef>
            </a:pPr>
            <a:r>
              <a:rPr lang="en-US" altLang="en-US" noProof="1"/>
              <a:t>Arc elasticity measures elasticity between two point on the demand curve.</a:t>
            </a:r>
          </a:p>
          <a:p>
            <a:pPr lvl="1">
              <a:lnSpc>
                <a:spcPct val="110000"/>
              </a:lnSpc>
              <a:spcBef>
                <a:spcPct val="80000"/>
              </a:spcBef>
            </a:pPr>
            <a:r>
              <a:rPr lang="en-US" altLang="en-US" noProof="1"/>
              <a:t>We </a:t>
            </a:r>
            <a:r>
              <a:rPr lang="en-US" altLang="en-US" i="1" noProof="1">
                <a:sym typeface="Symbol" panose="05050102010706020507" pitchFamily="18" charset="2"/>
              </a:rPr>
              <a:t>Q/averageQ ÷ P/average P</a:t>
            </a:r>
          </a:p>
          <a:p>
            <a:pPr lvl="1">
              <a:lnSpc>
                <a:spcPct val="110000"/>
              </a:lnSpc>
              <a:spcBef>
                <a:spcPct val="80000"/>
              </a:spcBef>
            </a:pPr>
            <a:endParaRPr lang="en-US" altLang="en-US" i="1" noProof="1">
              <a:sym typeface="Symbol" panose="05050102010706020507" pitchFamily="18" charset="2"/>
            </a:endParaRPr>
          </a:p>
          <a:p>
            <a:pPr lvl="1">
              <a:lnSpc>
                <a:spcPct val="110000"/>
              </a:lnSpc>
              <a:spcBef>
                <a:spcPct val="80000"/>
              </a:spcBef>
            </a:pPr>
            <a:r>
              <a:rPr lang="en-US" altLang="en-US" i="1" noProof="1">
                <a:sym typeface="Symbol" panose="05050102010706020507" pitchFamily="18" charset="2"/>
              </a:rPr>
              <a:t>Or </a:t>
            </a:r>
          </a:p>
          <a:p>
            <a:pPr lvl="1">
              <a:lnSpc>
                <a:spcPct val="110000"/>
              </a:lnSpc>
              <a:spcBef>
                <a:spcPct val="80000"/>
              </a:spcBef>
            </a:pPr>
            <a:endParaRPr lang="en-US" altLang="en-US" i="1" noProof="1">
              <a:sym typeface="Symbol" panose="05050102010706020507" pitchFamily="18" charset="2"/>
            </a:endParaRPr>
          </a:p>
          <a:p>
            <a:pPr lvl="1">
              <a:lnSpc>
                <a:spcPct val="110000"/>
              </a:lnSpc>
              <a:spcBef>
                <a:spcPct val="80000"/>
              </a:spcBef>
            </a:pPr>
            <a:endParaRPr lang="en-US" altLang="en-US" noProof="1">
              <a:sym typeface="Symbol" panose="05050102010706020507" pitchFamily="18" charset="2"/>
            </a:endParaRPr>
          </a:p>
        </p:txBody>
      </p:sp>
      <p:sp>
        <p:nvSpPr>
          <p:cNvPr id="39940" name="Rectangle 5">
            <a:extLst>
              <a:ext uri="{FF2B5EF4-FFF2-40B4-BE49-F238E27FC236}">
                <a16:creationId xmlns:a16="http://schemas.microsoft.com/office/drawing/2014/main" id="{71D86E12-6DFD-4582-8195-428BBB02DC55}"/>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pic>
        <p:nvPicPr>
          <p:cNvPr id="39941" name="Picture 4">
            <a:extLst>
              <a:ext uri="{FF2B5EF4-FFF2-40B4-BE49-F238E27FC236}">
                <a16:creationId xmlns:a16="http://schemas.microsoft.com/office/drawing/2014/main" id="{8D7D91EA-A106-4635-A9B4-7E25B2DD9C5B}"/>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14500" y="3500438"/>
            <a:ext cx="457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2" name="Rectangle 6">
            <a:extLst>
              <a:ext uri="{FF2B5EF4-FFF2-40B4-BE49-F238E27FC236}">
                <a16:creationId xmlns:a16="http://schemas.microsoft.com/office/drawing/2014/main" id="{AB8A85B7-5EF1-4934-AB3C-C76E27296E7C}"/>
              </a:ext>
            </a:extLst>
          </p:cNvPr>
          <p:cNvSpPr>
            <a:spLocks noChangeArrowheads="1"/>
          </p:cNvSpPr>
          <p:nvPr/>
        </p:nvSpPr>
        <p:spPr bwMode="auto">
          <a:xfrm>
            <a:off x="114300" y="866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39943" name="Rectangle 8">
            <a:extLst>
              <a:ext uri="{FF2B5EF4-FFF2-40B4-BE49-F238E27FC236}">
                <a16:creationId xmlns:a16="http://schemas.microsoft.com/office/drawing/2014/main" id="{C6AF27EF-C5ED-4353-8541-778D45D6A61B}"/>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pic>
        <p:nvPicPr>
          <p:cNvPr id="39944" name="Picture 7">
            <a:extLst>
              <a:ext uri="{FF2B5EF4-FFF2-40B4-BE49-F238E27FC236}">
                <a16:creationId xmlns:a16="http://schemas.microsoft.com/office/drawing/2014/main" id="{CF1450E5-1735-4D56-9520-E61B53CECE28}"/>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571625" y="5000625"/>
            <a:ext cx="4929188"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5" name="Rectangle 9">
            <a:extLst>
              <a:ext uri="{FF2B5EF4-FFF2-40B4-BE49-F238E27FC236}">
                <a16:creationId xmlns:a16="http://schemas.microsoft.com/office/drawing/2014/main" id="{30BCCC7D-4B85-4DD9-AB4F-9F2ABFAD4E6F}"/>
              </a:ext>
            </a:extLst>
          </p:cNvPr>
          <p:cNvSpPr>
            <a:spLocks noChangeArrowheads="1"/>
          </p:cNvSpPr>
          <p:nvPr/>
        </p:nvSpPr>
        <p:spPr bwMode="auto">
          <a:xfrm>
            <a:off x="114300" y="8667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anchor="ct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Tree>
    <p:custDataLst>
      <p:tags r:id="rId1"/>
    </p:custDataLst>
  </p:cSld>
  <p:clrMapOvr>
    <a:masterClrMapping/>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99363">
                                            <p:txEl>
                                              <p:pRg st="0" end="0"/>
                                            </p:txEl>
                                          </p:spTgt>
                                        </p:tgtEl>
                                        <p:attrNameLst>
                                          <p:attrName>style.visibility</p:attrName>
                                        </p:attrNameLst>
                                      </p:cBhvr>
                                      <p:to>
                                        <p:strVal val="visible"/>
                                      </p:to>
                                    </p:set>
                                    <p:animEffect transition="in" filter="slide(fromBottom)">
                                      <p:cBhvr>
                                        <p:cTn id="7" dur="500"/>
                                        <p:tgtEl>
                                          <p:spTgt spid="3993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399363">
                                            <p:txEl>
                                              <p:pRg st="1" end="1"/>
                                            </p:txEl>
                                          </p:spTgt>
                                        </p:tgtEl>
                                        <p:attrNameLst>
                                          <p:attrName>style.visibility</p:attrName>
                                        </p:attrNameLst>
                                      </p:cBhvr>
                                      <p:to>
                                        <p:strVal val="visible"/>
                                      </p:to>
                                    </p:set>
                                    <p:animEffect transition="in" filter="slide(fromBottom)">
                                      <p:cBhvr>
                                        <p:cTn id="12" dur="500"/>
                                        <p:tgtEl>
                                          <p:spTgt spid="3993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399363">
                                            <p:txEl>
                                              <p:pRg st="3" end="3"/>
                                            </p:txEl>
                                          </p:spTgt>
                                        </p:tgtEl>
                                        <p:attrNameLst>
                                          <p:attrName>style.visibility</p:attrName>
                                        </p:attrNameLst>
                                      </p:cBhvr>
                                      <p:to>
                                        <p:strVal val="visible"/>
                                      </p:to>
                                    </p:set>
                                    <p:animEffect transition="in" filter="slide(fromBottom)">
                                      <p:cBhvr>
                                        <p:cTn id="17" dur="500"/>
                                        <p:tgtEl>
                                          <p:spTgt spid="3993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3" grpId="0" build="p" bldLvl="2"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8CCB5BDD-4C60-4BE4-B475-E8344D1AB657}"/>
              </a:ext>
            </a:extLst>
          </p:cNvPr>
          <p:cNvSpPr>
            <a:spLocks noChangeArrowheads="1"/>
          </p:cNvSpPr>
          <p:nvPr/>
        </p:nvSpPr>
        <p:spPr bwMode="auto">
          <a:xfrm>
            <a:off x="1066800" y="609600"/>
            <a:ext cx="7010400" cy="533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aphicFrame>
        <p:nvGraphicFramePr>
          <p:cNvPr id="40963" name="Object 3">
            <a:extLst>
              <a:ext uri="{FF2B5EF4-FFF2-40B4-BE49-F238E27FC236}">
                <a16:creationId xmlns:a16="http://schemas.microsoft.com/office/drawing/2014/main" id="{ED009326-53E0-4EC5-AA43-AB912123E98B}"/>
              </a:ext>
            </a:extLst>
          </p:cNvPr>
          <p:cNvGraphicFramePr>
            <a:graphicFrameLocks/>
          </p:cNvGraphicFramePr>
          <p:nvPr/>
        </p:nvGraphicFramePr>
        <p:xfrm>
          <a:off x="614363" y="260350"/>
          <a:ext cx="7708900" cy="6403975"/>
        </p:xfrm>
        <a:graphic>
          <a:graphicData uri="http://schemas.openxmlformats.org/presentationml/2006/ole">
            <mc:AlternateContent xmlns:mc="http://schemas.openxmlformats.org/markup-compatibility/2006">
              <mc:Choice xmlns:v="urn:schemas-microsoft-com:vml" Requires="v">
                <p:oleObj name="Chart" r:id="rId4" imgW="7448931" imgH="5324856" progId="MSGraph.Chart.8">
                  <p:embed followColorScheme="full"/>
                </p:oleObj>
              </mc:Choice>
              <mc:Fallback>
                <p:oleObj name="Chart" r:id="rId4" imgW="7448931" imgH="5324856" progId="MSGraph.Chart.8">
                  <p:embed followColorScheme="full"/>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363" y="260350"/>
                        <a:ext cx="7708900" cy="640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64" name="Rectangle 4">
            <a:extLst>
              <a:ext uri="{FF2B5EF4-FFF2-40B4-BE49-F238E27FC236}">
                <a16:creationId xmlns:a16="http://schemas.microsoft.com/office/drawing/2014/main" id="{127C9099-0ACA-4C15-B38E-56CAE0A06C25}"/>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0965" name="Rectangle 5">
            <a:extLst>
              <a:ext uri="{FF2B5EF4-FFF2-40B4-BE49-F238E27FC236}">
                <a16:creationId xmlns:a16="http://schemas.microsoft.com/office/drawing/2014/main" id="{14921BFA-AE15-4657-8445-387BDE9834D4}"/>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0966" name="Rectangle 6">
            <a:extLst>
              <a:ext uri="{FF2B5EF4-FFF2-40B4-BE49-F238E27FC236}">
                <a16:creationId xmlns:a16="http://schemas.microsoft.com/office/drawing/2014/main" id="{D9A568C2-5915-4536-83DE-DBA74EBD151E}"/>
              </a:ext>
            </a:extLst>
          </p:cNvPr>
          <p:cNvSpPr>
            <a:spLocks noChangeArrowheads="1"/>
          </p:cNvSpPr>
          <p:nvPr/>
        </p:nvSpPr>
        <p:spPr bwMode="auto">
          <a:xfrm>
            <a:off x="12700" y="3063875"/>
            <a:ext cx="735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i="1">
                <a:latin typeface="Arial" panose="020B0604020202020204" pitchFamily="34" charset="0"/>
              </a:rPr>
              <a:t>P </a:t>
            </a:r>
            <a:r>
              <a:rPr lang="en-GB" altLang="en-US" sz="2000">
                <a:latin typeface="Arial" panose="020B0604020202020204" pitchFamily="34" charset="0"/>
              </a:rPr>
              <a:t>(£)</a:t>
            </a:r>
          </a:p>
        </p:txBody>
      </p:sp>
      <p:sp>
        <p:nvSpPr>
          <p:cNvPr id="40967" name="Rectangle 7">
            <a:extLst>
              <a:ext uri="{FF2B5EF4-FFF2-40B4-BE49-F238E27FC236}">
                <a16:creationId xmlns:a16="http://schemas.microsoft.com/office/drawing/2014/main" id="{88C3E3E8-3088-42A3-AD2F-7E8F459BE9EB}"/>
              </a:ext>
            </a:extLst>
          </p:cNvPr>
          <p:cNvSpPr>
            <a:spLocks noChangeArrowheads="1"/>
          </p:cNvSpPr>
          <p:nvPr/>
        </p:nvSpPr>
        <p:spPr bwMode="auto">
          <a:xfrm>
            <a:off x="4029075" y="6489700"/>
            <a:ext cx="117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i="1">
                <a:latin typeface="Arial" panose="020B0604020202020204" pitchFamily="34" charset="0"/>
              </a:rPr>
              <a:t>Q </a:t>
            </a:r>
            <a:r>
              <a:rPr lang="en-GB" altLang="en-US" sz="2000">
                <a:latin typeface="Arial" panose="020B0604020202020204" pitchFamily="34" charset="0"/>
              </a:rPr>
              <a:t>(000s)</a:t>
            </a:r>
          </a:p>
        </p:txBody>
      </p:sp>
      <p:sp>
        <p:nvSpPr>
          <p:cNvPr id="40968" name="Rectangle 8">
            <a:extLst>
              <a:ext uri="{FF2B5EF4-FFF2-40B4-BE49-F238E27FC236}">
                <a16:creationId xmlns:a16="http://schemas.microsoft.com/office/drawing/2014/main" id="{37685BE4-5261-4471-8569-75423FA47FCD}"/>
              </a:ext>
            </a:extLst>
          </p:cNvPr>
          <p:cNvSpPr>
            <a:spLocks noChangeArrowheads="1"/>
          </p:cNvSpPr>
          <p:nvPr/>
        </p:nvSpPr>
        <p:spPr bwMode="auto">
          <a:xfrm>
            <a:off x="6745288" y="4564063"/>
            <a:ext cx="1336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solidFill>
                  <a:schemeClr val="folHlink"/>
                </a:solidFill>
                <a:latin typeface="Arial" panose="020B0604020202020204" pitchFamily="34" charset="0"/>
              </a:rPr>
              <a:t>Demand</a:t>
            </a:r>
          </a:p>
        </p:txBody>
      </p:sp>
      <p:sp>
        <p:nvSpPr>
          <p:cNvPr id="851978" name="Line 10">
            <a:extLst>
              <a:ext uri="{FF2B5EF4-FFF2-40B4-BE49-F238E27FC236}">
                <a16:creationId xmlns:a16="http://schemas.microsoft.com/office/drawing/2014/main" id="{251197EA-5C15-43F9-8831-E5EEF3F4971E}"/>
              </a:ext>
            </a:extLst>
          </p:cNvPr>
          <p:cNvSpPr>
            <a:spLocks noChangeShapeType="1"/>
          </p:cNvSpPr>
          <p:nvPr/>
        </p:nvSpPr>
        <p:spPr bwMode="auto">
          <a:xfrm flipH="1">
            <a:off x="1066800" y="2743200"/>
            <a:ext cx="2819400" cy="0"/>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1979" name="Line 11">
            <a:extLst>
              <a:ext uri="{FF2B5EF4-FFF2-40B4-BE49-F238E27FC236}">
                <a16:creationId xmlns:a16="http://schemas.microsoft.com/office/drawing/2014/main" id="{04D527DF-ED76-4A19-9F70-8362B7164FBA}"/>
              </a:ext>
            </a:extLst>
          </p:cNvPr>
          <p:cNvSpPr>
            <a:spLocks noChangeShapeType="1"/>
          </p:cNvSpPr>
          <p:nvPr/>
        </p:nvSpPr>
        <p:spPr bwMode="auto">
          <a:xfrm>
            <a:off x="3903663" y="2819400"/>
            <a:ext cx="0" cy="3200400"/>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1980" name="Line 12">
            <a:extLst>
              <a:ext uri="{FF2B5EF4-FFF2-40B4-BE49-F238E27FC236}">
                <a16:creationId xmlns:a16="http://schemas.microsoft.com/office/drawing/2014/main" id="{2E2B2236-BC7E-46BA-838C-87F8170371F5}"/>
              </a:ext>
            </a:extLst>
          </p:cNvPr>
          <p:cNvSpPr>
            <a:spLocks noChangeShapeType="1"/>
          </p:cNvSpPr>
          <p:nvPr/>
        </p:nvSpPr>
        <p:spPr bwMode="auto">
          <a:xfrm flipH="1">
            <a:off x="1066800" y="1693863"/>
            <a:ext cx="1377950" cy="0"/>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851981" name="Line 13">
            <a:extLst>
              <a:ext uri="{FF2B5EF4-FFF2-40B4-BE49-F238E27FC236}">
                <a16:creationId xmlns:a16="http://schemas.microsoft.com/office/drawing/2014/main" id="{C2F3A4E5-A489-4CA9-BBC1-02B4E00884ED}"/>
              </a:ext>
            </a:extLst>
          </p:cNvPr>
          <p:cNvSpPr>
            <a:spLocks noChangeShapeType="1"/>
          </p:cNvSpPr>
          <p:nvPr/>
        </p:nvSpPr>
        <p:spPr bwMode="auto">
          <a:xfrm flipV="1">
            <a:off x="2487613" y="1693863"/>
            <a:ext cx="0" cy="4302125"/>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2" name="Group 14">
            <a:extLst>
              <a:ext uri="{FF2B5EF4-FFF2-40B4-BE49-F238E27FC236}">
                <a16:creationId xmlns:a16="http://schemas.microsoft.com/office/drawing/2014/main" id="{8E14F108-2EA1-4FD9-B735-AE93718E51BF}"/>
              </a:ext>
            </a:extLst>
          </p:cNvPr>
          <p:cNvGrpSpPr>
            <a:grpSpLocks/>
          </p:cNvGrpSpPr>
          <p:nvPr/>
        </p:nvGrpSpPr>
        <p:grpSpPr bwMode="auto">
          <a:xfrm>
            <a:off x="2420938" y="1203325"/>
            <a:ext cx="482600" cy="561975"/>
            <a:chOff x="1514" y="758"/>
            <a:chExt cx="304" cy="354"/>
          </a:xfrm>
        </p:grpSpPr>
        <p:sp>
          <p:nvSpPr>
            <p:cNvPr id="40978" name="Rectangle 15">
              <a:extLst>
                <a:ext uri="{FF2B5EF4-FFF2-40B4-BE49-F238E27FC236}">
                  <a16:creationId xmlns:a16="http://schemas.microsoft.com/office/drawing/2014/main" id="{CD799B70-13ED-414E-B5A4-A4DFC77B7620}"/>
                </a:ext>
              </a:extLst>
            </p:cNvPr>
            <p:cNvSpPr>
              <a:spLocks noChangeArrowheads="1"/>
            </p:cNvSpPr>
            <p:nvPr/>
          </p:nvSpPr>
          <p:spPr bwMode="auto">
            <a:xfrm>
              <a:off x="1542" y="758"/>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solidFill>
                    <a:schemeClr val="accent2"/>
                  </a:solidFill>
                  <a:latin typeface="Arial" panose="020B0604020202020204" pitchFamily="34" charset="0"/>
                </a:rPr>
                <a:t>m</a:t>
              </a:r>
            </a:p>
          </p:txBody>
        </p:sp>
        <p:sp>
          <p:nvSpPr>
            <p:cNvPr id="40979" name="Oval 16">
              <a:extLst>
                <a:ext uri="{FF2B5EF4-FFF2-40B4-BE49-F238E27FC236}">
                  <a16:creationId xmlns:a16="http://schemas.microsoft.com/office/drawing/2014/main" id="{85108FB1-4A67-4F8B-BAD1-9FF7E82CF639}"/>
                </a:ext>
              </a:extLst>
            </p:cNvPr>
            <p:cNvSpPr>
              <a:spLocks noChangeArrowheads="1"/>
            </p:cNvSpPr>
            <p:nvPr/>
          </p:nvSpPr>
          <p:spPr bwMode="auto">
            <a:xfrm>
              <a:off x="1514" y="1024"/>
              <a:ext cx="88" cy="88"/>
            </a:xfrm>
            <a:prstGeom prst="ellipse">
              <a:avLst/>
            </a:prstGeom>
            <a:solidFill>
              <a:srgbClr val="FF9999"/>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grpSp>
        <p:nvGrpSpPr>
          <p:cNvPr id="3" name="Group 17">
            <a:extLst>
              <a:ext uri="{FF2B5EF4-FFF2-40B4-BE49-F238E27FC236}">
                <a16:creationId xmlns:a16="http://schemas.microsoft.com/office/drawing/2014/main" id="{572A3E8A-7176-42CD-BD06-6E90C136B179}"/>
              </a:ext>
            </a:extLst>
          </p:cNvPr>
          <p:cNvGrpSpPr>
            <a:grpSpLocks/>
          </p:cNvGrpSpPr>
          <p:nvPr/>
        </p:nvGrpSpPr>
        <p:grpSpPr bwMode="auto">
          <a:xfrm>
            <a:off x="3827463" y="2249488"/>
            <a:ext cx="436562" cy="582612"/>
            <a:chOff x="2411" y="1417"/>
            <a:chExt cx="275" cy="367"/>
          </a:xfrm>
        </p:grpSpPr>
        <p:sp>
          <p:nvSpPr>
            <p:cNvPr id="40976" name="Rectangle 18">
              <a:extLst>
                <a:ext uri="{FF2B5EF4-FFF2-40B4-BE49-F238E27FC236}">
                  <a16:creationId xmlns:a16="http://schemas.microsoft.com/office/drawing/2014/main" id="{38C3C56C-4940-4326-A10C-6F1054C52469}"/>
                </a:ext>
              </a:extLst>
            </p:cNvPr>
            <p:cNvSpPr>
              <a:spLocks noChangeArrowheads="1"/>
            </p:cNvSpPr>
            <p:nvPr/>
          </p:nvSpPr>
          <p:spPr bwMode="auto">
            <a:xfrm>
              <a:off x="2463" y="141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solidFill>
                    <a:schemeClr val="tx2"/>
                  </a:solidFill>
                  <a:latin typeface="Arial" panose="020B0604020202020204" pitchFamily="34" charset="0"/>
                </a:rPr>
                <a:t>n</a:t>
              </a:r>
            </a:p>
          </p:txBody>
        </p:sp>
        <p:sp>
          <p:nvSpPr>
            <p:cNvPr id="40977" name="Oval 19">
              <a:extLst>
                <a:ext uri="{FF2B5EF4-FFF2-40B4-BE49-F238E27FC236}">
                  <a16:creationId xmlns:a16="http://schemas.microsoft.com/office/drawing/2014/main" id="{ECA7C001-8684-4EBD-923E-E43824061772}"/>
                </a:ext>
              </a:extLst>
            </p:cNvPr>
            <p:cNvSpPr>
              <a:spLocks noChangeArrowheads="1"/>
            </p:cNvSpPr>
            <p:nvPr/>
          </p:nvSpPr>
          <p:spPr bwMode="auto">
            <a:xfrm>
              <a:off x="2411" y="1696"/>
              <a:ext cx="88" cy="88"/>
            </a:xfrm>
            <a:prstGeom prst="ellipse">
              <a:avLst/>
            </a:prstGeom>
            <a:solidFill>
              <a:srgbClr val="6699FF"/>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sp>
        <p:nvSpPr>
          <p:cNvPr id="851989" name="Rectangle 9">
            <a:extLst>
              <a:ext uri="{FF2B5EF4-FFF2-40B4-BE49-F238E27FC236}">
                <a16:creationId xmlns:a16="http://schemas.microsoft.com/office/drawing/2014/main" id="{31BBAAD2-A425-4008-B0AF-57AA6A5B4E17}"/>
              </a:ext>
            </a:extLst>
          </p:cNvPr>
          <p:cNvSpPr>
            <a:spLocks noChangeArrowheads="1"/>
          </p:cNvSpPr>
          <p:nvPr/>
        </p:nvSpPr>
        <p:spPr bwMode="auto">
          <a:xfrm>
            <a:off x="0" y="0"/>
            <a:ext cx="9144000" cy="588963"/>
          </a:xfrm>
          <a:prstGeom prst="rect">
            <a:avLst/>
          </a:prstGeom>
          <a:effectLst>
            <a:outerShdw blurRad="63500" dist="17961" dir="2700000" algn="ctr" rotWithShape="0">
              <a:schemeClr val="tx1"/>
            </a:outerShdw>
          </a:effectLst>
        </p:spPr>
        <p:txBody>
          <a:bodyPr anchor="b"/>
          <a:lstStyle/>
          <a:p>
            <a:pPr algn="ctr">
              <a:defRPr/>
            </a:pPr>
            <a:r>
              <a:rPr lang="en-GB" b="1">
                <a:solidFill>
                  <a:srgbClr val="005856"/>
                </a:solidFill>
                <a:latin typeface="Arial" charset="0"/>
              </a:rPr>
              <a:t>Measuring elasticity using the arc method</a:t>
            </a:r>
          </a:p>
        </p:txBody>
      </p:sp>
    </p:spTree>
    <p:custDataLst>
      <p:tags r:id="rId1"/>
    </p:custDataLst>
  </p:cSld>
  <p:clrMapOvr>
    <a:masterClrMapping/>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851980"/>
                                        </p:tgtEl>
                                        <p:attrNameLst>
                                          <p:attrName>style.visibility</p:attrName>
                                        </p:attrNameLst>
                                      </p:cBhvr>
                                      <p:to>
                                        <p:strVal val="visible"/>
                                      </p:to>
                                    </p:set>
                                    <p:animEffect transition="in" filter="wipe(right)">
                                      <p:cBhvr>
                                        <p:cTn id="15" dur="500"/>
                                        <p:tgtEl>
                                          <p:spTgt spid="85198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851981"/>
                                        </p:tgtEl>
                                        <p:attrNameLst>
                                          <p:attrName>style.visibility</p:attrName>
                                        </p:attrNameLst>
                                      </p:cBhvr>
                                      <p:to>
                                        <p:strVal val="visible"/>
                                      </p:to>
                                    </p:set>
                                    <p:animEffect transition="in" filter="wipe(up)">
                                      <p:cBhvr>
                                        <p:cTn id="20" dur="500"/>
                                        <p:tgtEl>
                                          <p:spTgt spid="85198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5"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1000" fill="hold"/>
                                        <p:tgtEl>
                                          <p:spTgt spid="3"/>
                                        </p:tgtEl>
                                        <p:attrNameLst>
                                          <p:attrName>ppt_w</p:attrName>
                                        </p:attrNameLst>
                                      </p:cBhvr>
                                      <p:tavLst>
                                        <p:tav tm="0">
                                          <p:val>
                                            <p:fltVal val="0"/>
                                          </p:val>
                                        </p:tav>
                                        <p:tav tm="100000">
                                          <p:val>
                                            <p:strVal val="#ppt_w"/>
                                          </p:val>
                                        </p:tav>
                                      </p:tavLst>
                                    </p:anim>
                                    <p:anim calcmode="lin" valueType="num">
                                      <p:cBhvr>
                                        <p:cTn id="26" dur="1000" fill="hold"/>
                                        <p:tgtEl>
                                          <p:spTgt spid="3"/>
                                        </p:tgtEl>
                                        <p:attrNameLst>
                                          <p:attrName>ppt_h</p:attrName>
                                        </p:attrNameLst>
                                      </p:cBhvr>
                                      <p:tavLst>
                                        <p:tav tm="0">
                                          <p:val>
                                            <p:fltVal val="0"/>
                                          </p:val>
                                        </p:tav>
                                        <p:tav tm="100000">
                                          <p:val>
                                            <p:strVal val="#ppt_h"/>
                                          </p:val>
                                        </p:tav>
                                      </p:tavLst>
                                    </p:anim>
                                    <p:anim calcmode="lin" valueType="num">
                                      <p:cBhvr>
                                        <p:cTn id="27" dur="1000" fill="hold"/>
                                        <p:tgtEl>
                                          <p:spTgt spid="3"/>
                                        </p:tgtEl>
                                        <p:attrNameLst>
                                          <p:attrName>ppt_x</p:attrName>
                                        </p:attrNameLst>
                                      </p:cBhvr>
                                      <p:tavLst>
                                        <p:tav tm="0" fmla="#ppt_x+(cos(-2*pi*(1-$))*-#ppt_x-sin(-2*pi*(1-$))*(1-#ppt_y))*(1-$)">
                                          <p:val>
                                            <p:fltVal val="0"/>
                                          </p:val>
                                        </p:tav>
                                        <p:tav tm="100000">
                                          <p:val>
                                            <p:fltVal val="1"/>
                                          </p:val>
                                        </p:tav>
                                      </p:tavLst>
                                    </p:anim>
                                    <p:anim calcmode="lin" valueType="num">
                                      <p:cBhvr>
                                        <p:cTn id="28" dur="1000" fill="hold"/>
                                        <p:tgtEl>
                                          <p:spTgt spid="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2" fill="hold" nodeType="clickEffect">
                                  <p:stCondLst>
                                    <p:cond delay="0"/>
                                  </p:stCondLst>
                                  <p:childTnLst>
                                    <p:set>
                                      <p:cBhvr>
                                        <p:cTn id="32" dur="1" fill="hold">
                                          <p:stCondLst>
                                            <p:cond delay="0"/>
                                          </p:stCondLst>
                                        </p:cTn>
                                        <p:tgtEl>
                                          <p:spTgt spid="851978"/>
                                        </p:tgtEl>
                                        <p:attrNameLst>
                                          <p:attrName>style.visibility</p:attrName>
                                        </p:attrNameLst>
                                      </p:cBhvr>
                                      <p:to>
                                        <p:strVal val="visible"/>
                                      </p:to>
                                    </p:set>
                                    <p:animEffect transition="in" filter="wipe(right)">
                                      <p:cBhvr>
                                        <p:cTn id="33" dur="500"/>
                                        <p:tgtEl>
                                          <p:spTgt spid="85197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851979"/>
                                        </p:tgtEl>
                                        <p:attrNameLst>
                                          <p:attrName>style.visibility</p:attrName>
                                        </p:attrNameLst>
                                      </p:cBhvr>
                                      <p:to>
                                        <p:strVal val="visible"/>
                                      </p:to>
                                    </p:set>
                                    <p:animEffect transition="in" filter="wipe(up)">
                                      <p:cBhvr>
                                        <p:cTn id="38" dur="500"/>
                                        <p:tgtEl>
                                          <p:spTgt spid="851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223BD87E-D2C9-42DA-80F7-265B67532295}"/>
              </a:ext>
            </a:extLst>
          </p:cNvPr>
          <p:cNvSpPr>
            <a:spLocks noChangeArrowheads="1"/>
          </p:cNvSpPr>
          <p:nvPr/>
        </p:nvSpPr>
        <p:spPr bwMode="auto">
          <a:xfrm>
            <a:off x="1066800" y="609600"/>
            <a:ext cx="7010400" cy="533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aphicFrame>
        <p:nvGraphicFramePr>
          <p:cNvPr id="41987" name="Object 3">
            <a:extLst>
              <a:ext uri="{FF2B5EF4-FFF2-40B4-BE49-F238E27FC236}">
                <a16:creationId xmlns:a16="http://schemas.microsoft.com/office/drawing/2014/main" id="{5428EE5B-D7C5-4A8D-A302-1AB8DFC80C1C}"/>
              </a:ext>
            </a:extLst>
          </p:cNvPr>
          <p:cNvGraphicFramePr>
            <a:graphicFrameLocks/>
          </p:cNvGraphicFramePr>
          <p:nvPr/>
        </p:nvGraphicFramePr>
        <p:xfrm>
          <a:off x="614363" y="260350"/>
          <a:ext cx="7708900" cy="6403975"/>
        </p:xfrm>
        <a:graphic>
          <a:graphicData uri="http://schemas.openxmlformats.org/presentationml/2006/ole">
            <mc:AlternateContent xmlns:mc="http://schemas.openxmlformats.org/markup-compatibility/2006">
              <mc:Choice xmlns:v="urn:schemas-microsoft-com:vml" Requires="v">
                <p:oleObj name="Chart" r:id="rId4" imgW="7448931" imgH="5324856" progId="MSGraph.Chart.8">
                  <p:embed followColorScheme="full"/>
                </p:oleObj>
              </mc:Choice>
              <mc:Fallback>
                <p:oleObj name="Chart" r:id="rId4" imgW="7448931" imgH="5324856" progId="MSGraph.Chart.8">
                  <p:embed followColorScheme="full"/>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363" y="260350"/>
                        <a:ext cx="7708900" cy="640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988" name="AutoShape 4" descr="Parchment">
            <a:extLst>
              <a:ext uri="{FF2B5EF4-FFF2-40B4-BE49-F238E27FC236}">
                <a16:creationId xmlns:a16="http://schemas.microsoft.com/office/drawing/2014/main" id="{BF4785FD-AD68-4B39-823A-FEB20F39702D}"/>
              </a:ext>
            </a:extLst>
          </p:cNvPr>
          <p:cNvSpPr>
            <a:spLocks noChangeArrowheads="1"/>
          </p:cNvSpPr>
          <p:nvPr/>
        </p:nvSpPr>
        <p:spPr bwMode="auto">
          <a:xfrm>
            <a:off x="4662488" y="595313"/>
            <a:ext cx="3184525" cy="904875"/>
          </a:xfrm>
          <a:prstGeom prst="roundRect">
            <a:avLst>
              <a:gd name="adj" fmla="val 12495"/>
            </a:avLst>
          </a:prstGeom>
          <a:blipFill dpi="0" rotWithShape="0">
            <a:blip r:embed="rId6"/>
            <a:srcRect/>
            <a:tile tx="0" ty="0" sx="100000" sy="100000" flip="none" algn="tl"/>
          </a:blipFill>
          <a:ln w="28575">
            <a:solidFill>
              <a:schemeClr val="hlink"/>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1989" name="Rectangle 5">
            <a:extLst>
              <a:ext uri="{FF2B5EF4-FFF2-40B4-BE49-F238E27FC236}">
                <a16:creationId xmlns:a16="http://schemas.microsoft.com/office/drawing/2014/main" id="{23963B96-528D-4F00-ACFB-3C73EB40ACAD}"/>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1990" name="Rectangle 6">
            <a:extLst>
              <a:ext uri="{FF2B5EF4-FFF2-40B4-BE49-F238E27FC236}">
                <a16:creationId xmlns:a16="http://schemas.microsoft.com/office/drawing/2014/main" id="{8F2AC33C-769D-48AC-BB04-E9429DA70858}"/>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1991" name="Rectangle 7">
            <a:extLst>
              <a:ext uri="{FF2B5EF4-FFF2-40B4-BE49-F238E27FC236}">
                <a16:creationId xmlns:a16="http://schemas.microsoft.com/office/drawing/2014/main" id="{E528834B-111F-46FA-9747-13A8C29FE176}"/>
              </a:ext>
            </a:extLst>
          </p:cNvPr>
          <p:cNvSpPr>
            <a:spLocks noChangeArrowheads="1"/>
          </p:cNvSpPr>
          <p:nvPr/>
        </p:nvSpPr>
        <p:spPr bwMode="auto">
          <a:xfrm>
            <a:off x="12700" y="3063875"/>
            <a:ext cx="735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i="1">
                <a:latin typeface="Arial" panose="020B0604020202020204" pitchFamily="34" charset="0"/>
              </a:rPr>
              <a:t>P </a:t>
            </a:r>
            <a:r>
              <a:rPr lang="en-GB" altLang="en-US" sz="2000">
                <a:latin typeface="Arial" panose="020B0604020202020204" pitchFamily="34" charset="0"/>
              </a:rPr>
              <a:t>(£)</a:t>
            </a:r>
          </a:p>
        </p:txBody>
      </p:sp>
      <p:sp>
        <p:nvSpPr>
          <p:cNvPr id="41992" name="Rectangle 8">
            <a:extLst>
              <a:ext uri="{FF2B5EF4-FFF2-40B4-BE49-F238E27FC236}">
                <a16:creationId xmlns:a16="http://schemas.microsoft.com/office/drawing/2014/main" id="{9FAFD5C9-32FD-4355-95AF-40301B78DC0B}"/>
              </a:ext>
            </a:extLst>
          </p:cNvPr>
          <p:cNvSpPr>
            <a:spLocks noChangeArrowheads="1"/>
          </p:cNvSpPr>
          <p:nvPr/>
        </p:nvSpPr>
        <p:spPr bwMode="auto">
          <a:xfrm>
            <a:off x="4029075" y="6489700"/>
            <a:ext cx="117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i="1">
                <a:latin typeface="Arial" panose="020B0604020202020204" pitchFamily="34" charset="0"/>
              </a:rPr>
              <a:t>Q </a:t>
            </a:r>
            <a:r>
              <a:rPr lang="en-GB" altLang="en-US" sz="2000">
                <a:latin typeface="Arial" panose="020B0604020202020204" pitchFamily="34" charset="0"/>
              </a:rPr>
              <a:t>(000s)</a:t>
            </a:r>
          </a:p>
        </p:txBody>
      </p:sp>
      <p:sp>
        <p:nvSpPr>
          <p:cNvPr id="41993" name="Rectangle 9">
            <a:extLst>
              <a:ext uri="{FF2B5EF4-FFF2-40B4-BE49-F238E27FC236}">
                <a16:creationId xmlns:a16="http://schemas.microsoft.com/office/drawing/2014/main" id="{2F4DB5AD-8DE1-4A1A-B8BF-CBF1C1856993}"/>
              </a:ext>
            </a:extLst>
          </p:cNvPr>
          <p:cNvSpPr>
            <a:spLocks noChangeArrowheads="1"/>
          </p:cNvSpPr>
          <p:nvPr/>
        </p:nvSpPr>
        <p:spPr bwMode="auto">
          <a:xfrm>
            <a:off x="5753100" y="617538"/>
            <a:ext cx="18113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a:latin typeface="Arial" panose="020B0604020202020204" pitchFamily="34" charset="0"/>
              </a:rPr>
              <a:t>  </a:t>
            </a:r>
            <a:r>
              <a:rPr lang="en-GB" altLang="en-US" sz="2200">
                <a:latin typeface="Symbol" panose="05050102010706020507" pitchFamily="18" charset="2"/>
              </a:rPr>
              <a:t>D</a:t>
            </a:r>
            <a:r>
              <a:rPr lang="en-GB" altLang="en-US" sz="2000" i="1">
                <a:latin typeface="Arial" panose="020B0604020202020204" pitchFamily="34" charset="0"/>
              </a:rPr>
              <a:t>Q           </a:t>
            </a:r>
            <a:r>
              <a:rPr lang="en-GB" altLang="en-US" sz="2200">
                <a:latin typeface="Symbol" panose="05050102010706020507" pitchFamily="18" charset="2"/>
              </a:rPr>
              <a:t>D</a:t>
            </a:r>
            <a:r>
              <a:rPr lang="en-GB" altLang="en-US" sz="2000" i="1">
                <a:latin typeface="Arial" panose="020B0604020202020204" pitchFamily="34" charset="0"/>
              </a:rPr>
              <a:t>P</a:t>
            </a:r>
          </a:p>
        </p:txBody>
      </p:sp>
      <p:sp>
        <p:nvSpPr>
          <p:cNvPr id="41994" name="Rectangle 10">
            <a:extLst>
              <a:ext uri="{FF2B5EF4-FFF2-40B4-BE49-F238E27FC236}">
                <a16:creationId xmlns:a16="http://schemas.microsoft.com/office/drawing/2014/main" id="{1DD1B515-5668-46B9-8921-1BD668CA7546}"/>
              </a:ext>
            </a:extLst>
          </p:cNvPr>
          <p:cNvSpPr>
            <a:spLocks noChangeArrowheads="1"/>
          </p:cNvSpPr>
          <p:nvPr/>
        </p:nvSpPr>
        <p:spPr bwMode="auto">
          <a:xfrm>
            <a:off x="5735638" y="998538"/>
            <a:ext cx="2005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a:latin typeface="Arial" panose="020B0604020202020204" pitchFamily="34" charset="0"/>
              </a:rPr>
              <a:t>mid </a:t>
            </a:r>
            <a:r>
              <a:rPr lang="en-GB" altLang="en-US" sz="2000" i="1">
                <a:latin typeface="Arial" panose="020B0604020202020204" pitchFamily="34" charset="0"/>
              </a:rPr>
              <a:t>Q       </a:t>
            </a:r>
            <a:r>
              <a:rPr lang="en-GB" altLang="en-US" sz="2000">
                <a:latin typeface="Arial" panose="020B0604020202020204" pitchFamily="34" charset="0"/>
              </a:rPr>
              <a:t>mid </a:t>
            </a:r>
            <a:r>
              <a:rPr lang="en-GB" altLang="en-US" sz="2000" i="1">
                <a:latin typeface="Arial" panose="020B0604020202020204" pitchFamily="34" charset="0"/>
              </a:rPr>
              <a:t>P</a:t>
            </a:r>
          </a:p>
        </p:txBody>
      </p:sp>
      <p:sp>
        <p:nvSpPr>
          <p:cNvPr id="41995" name="Line 11">
            <a:extLst>
              <a:ext uri="{FF2B5EF4-FFF2-40B4-BE49-F238E27FC236}">
                <a16:creationId xmlns:a16="http://schemas.microsoft.com/office/drawing/2014/main" id="{22509885-09B8-497C-BE6E-6ED5765A601E}"/>
              </a:ext>
            </a:extLst>
          </p:cNvPr>
          <p:cNvSpPr>
            <a:spLocks noChangeShapeType="1"/>
          </p:cNvSpPr>
          <p:nvPr/>
        </p:nvSpPr>
        <p:spPr bwMode="auto">
          <a:xfrm>
            <a:off x="5726113" y="1016000"/>
            <a:ext cx="7651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996" name="Line 12">
            <a:extLst>
              <a:ext uri="{FF2B5EF4-FFF2-40B4-BE49-F238E27FC236}">
                <a16:creationId xmlns:a16="http://schemas.microsoft.com/office/drawing/2014/main" id="{8C7B37F4-6B38-40D3-BCDA-C5A354181438}"/>
              </a:ext>
            </a:extLst>
          </p:cNvPr>
          <p:cNvSpPr>
            <a:spLocks noChangeShapeType="1"/>
          </p:cNvSpPr>
          <p:nvPr/>
        </p:nvSpPr>
        <p:spPr bwMode="auto">
          <a:xfrm>
            <a:off x="6884988" y="1016000"/>
            <a:ext cx="7651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1997" name="Rectangle 13">
            <a:extLst>
              <a:ext uri="{FF2B5EF4-FFF2-40B4-BE49-F238E27FC236}">
                <a16:creationId xmlns:a16="http://schemas.microsoft.com/office/drawing/2014/main" id="{22A93CEF-1D64-4775-9D9F-6BB27277AE05}"/>
              </a:ext>
            </a:extLst>
          </p:cNvPr>
          <p:cNvSpPr>
            <a:spLocks noChangeArrowheads="1"/>
          </p:cNvSpPr>
          <p:nvPr/>
        </p:nvSpPr>
        <p:spPr bwMode="auto">
          <a:xfrm>
            <a:off x="6538913" y="803275"/>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latin typeface="Symbol" panose="05050102010706020507" pitchFamily="18" charset="2"/>
              </a:rPr>
              <a:t>¸</a:t>
            </a:r>
          </a:p>
        </p:txBody>
      </p:sp>
      <p:sp>
        <p:nvSpPr>
          <p:cNvPr id="41998" name="Rectangle 14">
            <a:extLst>
              <a:ext uri="{FF2B5EF4-FFF2-40B4-BE49-F238E27FC236}">
                <a16:creationId xmlns:a16="http://schemas.microsoft.com/office/drawing/2014/main" id="{94AC9F63-A031-46CF-9DA9-3ADA8AE5B05A}"/>
              </a:ext>
            </a:extLst>
          </p:cNvPr>
          <p:cNvSpPr>
            <a:spLocks noChangeArrowheads="1"/>
          </p:cNvSpPr>
          <p:nvPr/>
        </p:nvSpPr>
        <p:spPr bwMode="auto">
          <a:xfrm>
            <a:off x="4705350" y="768350"/>
            <a:ext cx="88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i="1">
                <a:latin typeface="Arial" panose="020B0604020202020204" pitchFamily="34" charset="0"/>
              </a:rPr>
              <a:t>P</a:t>
            </a:r>
            <a:r>
              <a:rPr lang="en-GB" altLang="en-US" sz="2400">
                <a:latin typeface="Symbol" panose="05050102010706020507" pitchFamily="18" charset="2"/>
              </a:rPr>
              <a:t>e</a:t>
            </a:r>
            <a:r>
              <a:rPr lang="en-GB" altLang="en-US" sz="2400" baseline="-25000">
                <a:latin typeface="Arial" panose="020B0604020202020204" pitchFamily="34" charset="0"/>
              </a:rPr>
              <a:t>d</a:t>
            </a:r>
            <a:r>
              <a:rPr lang="en-GB" altLang="en-US" sz="2000">
                <a:latin typeface="Arial" panose="020B0604020202020204" pitchFamily="34" charset="0"/>
              </a:rPr>
              <a:t>  =</a:t>
            </a:r>
          </a:p>
        </p:txBody>
      </p:sp>
      <p:sp>
        <p:nvSpPr>
          <p:cNvPr id="41999" name="Rectangle 15">
            <a:extLst>
              <a:ext uri="{FF2B5EF4-FFF2-40B4-BE49-F238E27FC236}">
                <a16:creationId xmlns:a16="http://schemas.microsoft.com/office/drawing/2014/main" id="{2DC1CC04-0207-427E-BC57-691227D22320}"/>
              </a:ext>
            </a:extLst>
          </p:cNvPr>
          <p:cNvSpPr>
            <a:spLocks noChangeArrowheads="1"/>
          </p:cNvSpPr>
          <p:nvPr/>
        </p:nvSpPr>
        <p:spPr bwMode="auto">
          <a:xfrm>
            <a:off x="6745288" y="4564063"/>
            <a:ext cx="1336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solidFill>
                  <a:schemeClr val="folHlink"/>
                </a:solidFill>
                <a:latin typeface="Arial" panose="020B0604020202020204" pitchFamily="34" charset="0"/>
              </a:rPr>
              <a:t>Demand</a:t>
            </a:r>
          </a:p>
        </p:txBody>
      </p:sp>
      <p:sp>
        <p:nvSpPr>
          <p:cNvPr id="42000" name="Line 16">
            <a:extLst>
              <a:ext uri="{FF2B5EF4-FFF2-40B4-BE49-F238E27FC236}">
                <a16:creationId xmlns:a16="http://schemas.microsoft.com/office/drawing/2014/main" id="{FBCBF079-B320-4D6C-808C-3AFAF716F14F}"/>
              </a:ext>
            </a:extLst>
          </p:cNvPr>
          <p:cNvSpPr>
            <a:spLocks noChangeShapeType="1"/>
          </p:cNvSpPr>
          <p:nvPr/>
        </p:nvSpPr>
        <p:spPr bwMode="auto">
          <a:xfrm flipH="1">
            <a:off x="1066800" y="2743200"/>
            <a:ext cx="2819400" cy="0"/>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1" name="Line 17">
            <a:extLst>
              <a:ext uri="{FF2B5EF4-FFF2-40B4-BE49-F238E27FC236}">
                <a16:creationId xmlns:a16="http://schemas.microsoft.com/office/drawing/2014/main" id="{B9D7C2EE-E9B7-42AE-989F-EFF1C8898F1C}"/>
              </a:ext>
            </a:extLst>
          </p:cNvPr>
          <p:cNvSpPr>
            <a:spLocks noChangeShapeType="1"/>
          </p:cNvSpPr>
          <p:nvPr/>
        </p:nvSpPr>
        <p:spPr bwMode="auto">
          <a:xfrm>
            <a:off x="3903663" y="2819400"/>
            <a:ext cx="0" cy="3200400"/>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2" name="Line 18">
            <a:extLst>
              <a:ext uri="{FF2B5EF4-FFF2-40B4-BE49-F238E27FC236}">
                <a16:creationId xmlns:a16="http://schemas.microsoft.com/office/drawing/2014/main" id="{E7B9A1F6-CD20-4AE5-AF87-549C0B85DFDA}"/>
              </a:ext>
            </a:extLst>
          </p:cNvPr>
          <p:cNvSpPr>
            <a:spLocks noChangeShapeType="1"/>
          </p:cNvSpPr>
          <p:nvPr/>
        </p:nvSpPr>
        <p:spPr bwMode="auto">
          <a:xfrm flipH="1">
            <a:off x="1066800" y="1693863"/>
            <a:ext cx="1377950" cy="0"/>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2003" name="Line 19">
            <a:extLst>
              <a:ext uri="{FF2B5EF4-FFF2-40B4-BE49-F238E27FC236}">
                <a16:creationId xmlns:a16="http://schemas.microsoft.com/office/drawing/2014/main" id="{D9330187-E991-4C8E-B963-6DA14D770388}"/>
              </a:ext>
            </a:extLst>
          </p:cNvPr>
          <p:cNvSpPr>
            <a:spLocks noChangeShapeType="1"/>
          </p:cNvSpPr>
          <p:nvPr/>
        </p:nvSpPr>
        <p:spPr bwMode="auto">
          <a:xfrm flipV="1">
            <a:off x="2487613" y="1693863"/>
            <a:ext cx="0" cy="4302125"/>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2004" name="Group 20">
            <a:extLst>
              <a:ext uri="{FF2B5EF4-FFF2-40B4-BE49-F238E27FC236}">
                <a16:creationId xmlns:a16="http://schemas.microsoft.com/office/drawing/2014/main" id="{B807490B-4C10-4292-97FD-51EE253F0E5F}"/>
              </a:ext>
            </a:extLst>
          </p:cNvPr>
          <p:cNvGrpSpPr>
            <a:grpSpLocks/>
          </p:cNvGrpSpPr>
          <p:nvPr/>
        </p:nvGrpSpPr>
        <p:grpSpPr bwMode="auto">
          <a:xfrm>
            <a:off x="2420938" y="1203325"/>
            <a:ext cx="482600" cy="561975"/>
            <a:chOff x="1514" y="758"/>
            <a:chExt cx="304" cy="354"/>
          </a:xfrm>
        </p:grpSpPr>
        <p:sp>
          <p:nvSpPr>
            <p:cNvPr id="42022" name="Rectangle 21">
              <a:extLst>
                <a:ext uri="{FF2B5EF4-FFF2-40B4-BE49-F238E27FC236}">
                  <a16:creationId xmlns:a16="http://schemas.microsoft.com/office/drawing/2014/main" id="{05890D9A-BA36-44EB-A95C-F9CBFE80635E}"/>
                </a:ext>
              </a:extLst>
            </p:cNvPr>
            <p:cNvSpPr>
              <a:spLocks noChangeArrowheads="1"/>
            </p:cNvSpPr>
            <p:nvPr/>
          </p:nvSpPr>
          <p:spPr bwMode="auto">
            <a:xfrm>
              <a:off x="1542" y="758"/>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solidFill>
                    <a:schemeClr val="accent2"/>
                  </a:solidFill>
                  <a:latin typeface="Arial" panose="020B0604020202020204" pitchFamily="34" charset="0"/>
                </a:rPr>
                <a:t>m</a:t>
              </a:r>
            </a:p>
          </p:txBody>
        </p:sp>
        <p:sp>
          <p:nvSpPr>
            <p:cNvPr id="42023" name="Oval 22">
              <a:extLst>
                <a:ext uri="{FF2B5EF4-FFF2-40B4-BE49-F238E27FC236}">
                  <a16:creationId xmlns:a16="http://schemas.microsoft.com/office/drawing/2014/main" id="{07218C15-35F7-4AE1-8A5F-96C5FD91C1E4}"/>
                </a:ext>
              </a:extLst>
            </p:cNvPr>
            <p:cNvSpPr>
              <a:spLocks noChangeArrowheads="1"/>
            </p:cNvSpPr>
            <p:nvPr/>
          </p:nvSpPr>
          <p:spPr bwMode="auto">
            <a:xfrm>
              <a:off x="1514" y="1024"/>
              <a:ext cx="88" cy="88"/>
            </a:xfrm>
            <a:prstGeom prst="ellipse">
              <a:avLst/>
            </a:prstGeom>
            <a:solidFill>
              <a:srgbClr val="FF9999"/>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grpSp>
        <p:nvGrpSpPr>
          <p:cNvPr id="42005" name="Group 23">
            <a:extLst>
              <a:ext uri="{FF2B5EF4-FFF2-40B4-BE49-F238E27FC236}">
                <a16:creationId xmlns:a16="http://schemas.microsoft.com/office/drawing/2014/main" id="{98BC5ECE-4CE1-481A-B654-B99995B443FE}"/>
              </a:ext>
            </a:extLst>
          </p:cNvPr>
          <p:cNvGrpSpPr>
            <a:grpSpLocks/>
          </p:cNvGrpSpPr>
          <p:nvPr/>
        </p:nvGrpSpPr>
        <p:grpSpPr bwMode="auto">
          <a:xfrm>
            <a:off x="3827463" y="2249488"/>
            <a:ext cx="436562" cy="582612"/>
            <a:chOff x="2411" y="1417"/>
            <a:chExt cx="275" cy="367"/>
          </a:xfrm>
        </p:grpSpPr>
        <p:sp>
          <p:nvSpPr>
            <p:cNvPr id="42020" name="Rectangle 24">
              <a:extLst>
                <a:ext uri="{FF2B5EF4-FFF2-40B4-BE49-F238E27FC236}">
                  <a16:creationId xmlns:a16="http://schemas.microsoft.com/office/drawing/2014/main" id="{37D9191B-7DDF-4B0C-B1FC-E577226C16C4}"/>
                </a:ext>
              </a:extLst>
            </p:cNvPr>
            <p:cNvSpPr>
              <a:spLocks noChangeArrowheads="1"/>
            </p:cNvSpPr>
            <p:nvPr/>
          </p:nvSpPr>
          <p:spPr bwMode="auto">
            <a:xfrm>
              <a:off x="2463" y="141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solidFill>
                    <a:schemeClr val="tx2"/>
                  </a:solidFill>
                  <a:latin typeface="Arial" panose="020B0604020202020204" pitchFamily="34" charset="0"/>
                </a:rPr>
                <a:t>n</a:t>
              </a:r>
            </a:p>
          </p:txBody>
        </p:sp>
        <p:sp>
          <p:nvSpPr>
            <p:cNvPr id="42021" name="Oval 25">
              <a:extLst>
                <a:ext uri="{FF2B5EF4-FFF2-40B4-BE49-F238E27FC236}">
                  <a16:creationId xmlns:a16="http://schemas.microsoft.com/office/drawing/2014/main" id="{010145FE-DB84-41BA-804D-989014FDD7BA}"/>
                </a:ext>
              </a:extLst>
            </p:cNvPr>
            <p:cNvSpPr>
              <a:spLocks noChangeArrowheads="1"/>
            </p:cNvSpPr>
            <p:nvPr/>
          </p:nvSpPr>
          <p:spPr bwMode="auto">
            <a:xfrm>
              <a:off x="2411" y="1696"/>
              <a:ext cx="88" cy="88"/>
            </a:xfrm>
            <a:prstGeom prst="ellipse">
              <a:avLst/>
            </a:prstGeom>
            <a:solidFill>
              <a:srgbClr val="6699FF"/>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grpSp>
        <p:nvGrpSpPr>
          <p:cNvPr id="4" name="Group 26">
            <a:extLst>
              <a:ext uri="{FF2B5EF4-FFF2-40B4-BE49-F238E27FC236}">
                <a16:creationId xmlns:a16="http://schemas.microsoft.com/office/drawing/2014/main" id="{5059FEDC-6E28-454C-9135-B241312FF793}"/>
              </a:ext>
            </a:extLst>
          </p:cNvPr>
          <p:cNvGrpSpPr>
            <a:grpSpLocks/>
          </p:cNvGrpSpPr>
          <p:nvPr/>
        </p:nvGrpSpPr>
        <p:grpSpPr bwMode="auto">
          <a:xfrm>
            <a:off x="2487613" y="2751138"/>
            <a:ext cx="1393825" cy="534987"/>
            <a:chOff x="1567" y="1733"/>
            <a:chExt cx="878" cy="337"/>
          </a:xfrm>
        </p:grpSpPr>
        <p:sp>
          <p:nvSpPr>
            <p:cNvPr id="42018" name="Line 27">
              <a:extLst>
                <a:ext uri="{FF2B5EF4-FFF2-40B4-BE49-F238E27FC236}">
                  <a16:creationId xmlns:a16="http://schemas.microsoft.com/office/drawing/2014/main" id="{4C19DEEA-8158-4255-84C5-44EDE8696C53}"/>
                </a:ext>
              </a:extLst>
            </p:cNvPr>
            <p:cNvSpPr>
              <a:spLocks noChangeShapeType="1"/>
            </p:cNvSpPr>
            <p:nvPr/>
          </p:nvSpPr>
          <p:spPr bwMode="auto">
            <a:xfrm flipH="1">
              <a:off x="1567" y="1733"/>
              <a:ext cx="878" cy="0"/>
            </a:xfrm>
            <a:prstGeom prst="line">
              <a:avLst/>
            </a:prstGeom>
            <a:noFill/>
            <a:ln w="28575">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19" name="Text Box 28">
              <a:extLst>
                <a:ext uri="{FF2B5EF4-FFF2-40B4-BE49-F238E27FC236}">
                  <a16:creationId xmlns:a16="http://schemas.microsoft.com/office/drawing/2014/main" id="{F644320F-4992-428C-982F-DCB2A2B315BA}"/>
                </a:ext>
              </a:extLst>
            </p:cNvPr>
            <p:cNvSpPr txBox="1">
              <a:spLocks noChangeArrowheads="1"/>
            </p:cNvSpPr>
            <p:nvPr/>
          </p:nvSpPr>
          <p:spPr bwMode="auto">
            <a:xfrm>
              <a:off x="1609" y="1782"/>
              <a:ext cx="7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tx2"/>
                  </a:solidFill>
                  <a:sym typeface="Symbol" panose="05050102010706020507" pitchFamily="18" charset="2"/>
                </a:rPr>
                <a:t></a:t>
              </a:r>
              <a:r>
                <a:rPr lang="en-GB" altLang="en-US" sz="2400" b="1" i="1">
                  <a:solidFill>
                    <a:schemeClr val="tx2"/>
                  </a:solidFill>
                  <a:sym typeface="Symbol" panose="05050102010706020507" pitchFamily="18" charset="2"/>
                </a:rPr>
                <a:t>Q = </a:t>
              </a:r>
              <a:r>
                <a:rPr lang="en-GB" altLang="en-US" sz="2400" b="1">
                  <a:solidFill>
                    <a:schemeClr val="tx2"/>
                  </a:solidFill>
                  <a:sym typeface="Symbol" panose="05050102010706020507" pitchFamily="18" charset="2"/>
                </a:rPr>
                <a:t>10</a:t>
              </a:r>
              <a:endParaRPr lang="en-GB" altLang="en-US" sz="2400" b="1">
                <a:solidFill>
                  <a:schemeClr val="tx2"/>
                </a:solidFill>
              </a:endParaRPr>
            </a:p>
          </p:txBody>
        </p:sp>
      </p:grpSp>
      <p:grpSp>
        <p:nvGrpSpPr>
          <p:cNvPr id="5" name="Group 29">
            <a:extLst>
              <a:ext uri="{FF2B5EF4-FFF2-40B4-BE49-F238E27FC236}">
                <a16:creationId xmlns:a16="http://schemas.microsoft.com/office/drawing/2014/main" id="{95DB060A-9A57-46A1-85D4-4F11EA8B25A2}"/>
              </a:ext>
            </a:extLst>
          </p:cNvPr>
          <p:cNvGrpSpPr>
            <a:grpSpLocks/>
          </p:cNvGrpSpPr>
          <p:nvPr/>
        </p:nvGrpSpPr>
        <p:grpSpPr bwMode="auto">
          <a:xfrm>
            <a:off x="1171575" y="1746250"/>
            <a:ext cx="1316038" cy="1004888"/>
            <a:chOff x="738" y="1100"/>
            <a:chExt cx="829" cy="633"/>
          </a:xfrm>
        </p:grpSpPr>
        <p:sp>
          <p:nvSpPr>
            <p:cNvPr id="42016" name="Line 30">
              <a:extLst>
                <a:ext uri="{FF2B5EF4-FFF2-40B4-BE49-F238E27FC236}">
                  <a16:creationId xmlns:a16="http://schemas.microsoft.com/office/drawing/2014/main" id="{98C890A7-A7B6-4B7E-B844-AE4EA6F11E2B}"/>
                </a:ext>
              </a:extLst>
            </p:cNvPr>
            <p:cNvSpPr>
              <a:spLocks noChangeShapeType="1"/>
            </p:cNvSpPr>
            <p:nvPr/>
          </p:nvSpPr>
          <p:spPr bwMode="auto">
            <a:xfrm>
              <a:off x="1567" y="1100"/>
              <a:ext cx="0" cy="633"/>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2017" name="Text Box 31">
              <a:extLst>
                <a:ext uri="{FF2B5EF4-FFF2-40B4-BE49-F238E27FC236}">
                  <a16:creationId xmlns:a16="http://schemas.microsoft.com/office/drawing/2014/main" id="{77FA3000-1A70-45C5-AACF-E032CFEF9A66}"/>
                </a:ext>
              </a:extLst>
            </p:cNvPr>
            <p:cNvSpPr txBox="1">
              <a:spLocks noChangeArrowheads="1"/>
            </p:cNvSpPr>
            <p:nvPr/>
          </p:nvSpPr>
          <p:spPr bwMode="auto">
            <a:xfrm>
              <a:off x="738" y="1245"/>
              <a:ext cx="7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accent2"/>
                  </a:solidFill>
                  <a:sym typeface="Symbol" panose="05050102010706020507" pitchFamily="18" charset="2"/>
                </a:rPr>
                <a:t></a:t>
              </a:r>
              <a:r>
                <a:rPr lang="en-GB" altLang="en-US" sz="2400" b="1" i="1">
                  <a:solidFill>
                    <a:schemeClr val="accent2"/>
                  </a:solidFill>
                  <a:sym typeface="Symbol" panose="05050102010706020507" pitchFamily="18" charset="2"/>
                </a:rPr>
                <a:t>P = </a:t>
              </a:r>
              <a:r>
                <a:rPr lang="en-GB" altLang="en-US" sz="2400" b="1">
                  <a:solidFill>
                    <a:schemeClr val="accent2"/>
                  </a:solidFill>
                  <a:sym typeface="Symbol" panose="05050102010706020507" pitchFamily="18" charset="2"/>
                </a:rPr>
                <a:t>–2</a:t>
              </a:r>
              <a:endParaRPr lang="en-GB" altLang="en-US" sz="2400" b="1">
                <a:solidFill>
                  <a:schemeClr val="accent2"/>
                </a:solidFill>
              </a:endParaRPr>
            </a:p>
          </p:txBody>
        </p:sp>
      </p:grpSp>
      <p:grpSp>
        <p:nvGrpSpPr>
          <p:cNvPr id="6" name="Group 32">
            <a:extLst>
              <a:ext uri="{FF2B5EF4-FFF2-40B4-BE49-F238E27FC236}">
                <a16:creationId xmlns:a16="http://schemas.microsoft.com/office/drawing/2014/main" id="{835EB864-1F8D-46B7-BCD4-92C958273721}"/>
              </a:ext>
            </a:extLst>
          </p:cNvPr>
          <p:cNvGrpSpPr>
            <a:grpSpLocks/>
          </p:cNvGrpSpPr>
          <p:nvPr/>
        </p:nvGrpSpPr>
        <p:grpSpPr bwMode="auto">
          <a:xfrm>
            <a:off x="703263" y="2005013"/>
            <a:ext cx="1662112" cy="1517650"/>
            <a:chOff x="443" y="1263"/>
            <a:chExt cx="1047" cy="956"/>
          </a:xfrm>
        </p:grpSpPr>
        <p:sp>
          <p:nvSpPr>
            <p:cNvPr id="42013" name="Text Box 33">
              <a:extLst>
                <a:ext uri="{FF2B5EF4-FFF2-40B4-BE49-F238E27FC236}">
                  <a16:creationId xmlns:a16="http://schemas.microsoft.com/office/drawing/2014/main" id="{027A2D02-F9F3-473A-8B3F-37C3BB9B6ACA}"/>
                </a:ext>
              </a:extLst>
            </p:cNvPr>
            <p:cNvSpPr txBox="1">
              <a:spLocks noChangeArrowheads="1"/>
            </p:cNvSpPr>
            <p:nvPr/>
          </p:nvSpPr>
          <p:spPr bwMode="auto">
            <a:xfrm>
              <a:off x="756" y="1931"/>
              <a:ext cx="7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accent2"/>
                  </a:solidFill>
                </a:rPr>
                <a:t>Mid </a:t>
              </a:r>
              <a:r>
                <a:rPr lang="en-GB" altLang="en-US" sz="2400" b="1" i="1">
                  <a:solidFill>
                    <a:schemeClr val="accent2"/>
                  </a:solidFill>
                </a:rPr>
                <a:t>P</a:t>
              </a:r>
              <a:endParaRPr lang="en-GB" altLang="en-US" sz="2400" b="1">
                <a:solidFill>
                  <a:schemeClr val="accent2"/>
                </a:solidFill>
              </a:endParaRPr>
            </a:p>
          </p:txBody>
        </p:sp>
        <p:sp>
          <p:nvSpPr>
            <p:cNvPr id="42014" name="Text Box 34">
              <a:extLst>
                <a:ext uri="{FF2B5EF4-FFF2-40B4-BE49-F238E27FC236}">
                  <a16:creationId xmlns:a16="http://schemas.microsoft.com/office/drawing/2014/main" id="{35DD9D7E-9B53-4971-9305-8E01F98407EA}"/>
                </a:ext>
              </a:extLst>
            </p:cNvPr>
            <p:cNvSpPr txBox="1">
              <a:spLocks noChangeArrowheads="1"/>
            </p:cNvSpPr>
            <p:nvPr/>
          </p:nvSpPr>
          <p:spPr bwMode="auto">
            <a:xfrm>
              <a:off x="443" y="1263"/>
              <a:ext cx="218" cy="294"/>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accent2"/>
                  </a:solidFill>
                </a:rPr>
                <a:t>7</a:t>
              </a:r>
            </a:p>
          </p:txBody>
        </p:sp>
        <p:sp>
          <p:nvSpPr>
            <p:cNvPr id="42015" name="Line 35">
              <a:extLst>
                <a:ext uri="{FF2B5EF4-FFF2-40B4-BE49-F238E27FC236}">
                  <a16:creationId xmlns:a16="http://schemas.microsoft.com/office/drawing/2014/main" id="{D342DC7A-3F76-4DFC-A039-EA39E0C04E4A}"/>
                </a:ext>
              </a:extLst>
            </p:cNvPr>
            <p:cNvSpPr>
              <a:spLocks noChangeShapeType="1"/>
            </p:cNvSpPr>
            <p:nvPr/>
          </p:nvSpPr>
          <p:spPr bwMode="auto">
            <a:xfrm flipH="1" flipV="1">
              <a:off x="578" y="1533"/>
              <a:ext cx="311" cy="445"/>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7" name="Group 36">
            <a:extLst>
              <a:ext uri="{FF2B5EF4-FFF2-40B4-BE49-F238E27FC236}">
                <a16:creationId xmlns:a16="http://schemas.microsoft.com/office/drawing/2014/main" id="{0F12AFC7-51FB-4DB9-AA2F-43278B9818C1}"/>
              </a:ext>
            </a:extLst>
          </p:cNvPr>
          <p:cNvGrpSpPr>
            <a:grpSpLocks/>
          </p:cNvGrpSpPr>
          <p:nvPr/>
        </p:nvGrpSpPr>
        <p:grpSpPr bwMode="auto">
          <a:xfrm>
            <a:off x="2676525" y="6035675"/>
            <a:ext cx="1165225" cy="822325"/>
            <a:chOff x="1686" y="3802"/>
            <a:chExt cx="734" cy="518"/>
          </a:xfrm>
        </p:grpSpPr>
        <p:sp>
          <p:nvSpPr>
            <p:cNvPr id="42011" name="Text Box 37">
              <a:extLst>
                <a:ext uri="{FF2B5EF4-FFF2-40B4-BE49-F238E27FC236}">
                  <a16:creationId xmlns:a16="http://schemas.microsoft.com/office/drawing/2014/main" id="{79912B9A-CB19-4863-B4E0-26C97A70864B}"/>
                </a:ext>
              </a:extLst>
            </p:cNvPr>
            <p:cNvSpPr txBox="1">
              <a:spLocks noChangeArrowheads="1"/>
            </p:cNvSpPr>
            <p:nvPr/>
          </p:nvSpPr>
          <p:spPr bwMode="auto">
            <a:xfrm>
              <a:off x="1686" y="4032"/>
              <a:ext cx="7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tx2"/>
                  </a:solidFill>
                </a:rPr>
                <a:t>Mid </a:t>
              </a:r>
              <a:r>
                <a:rPr lang="en-GB" altLang="en-US" sz="2400" b="1" i="1">
                  <a:solidFill>
                    <a:schemeClr val="tx2"/>
                  </a:solidFill>
                </a:rPr>
                <a:t>Q</a:t>
              </a:r>
              <a:endParaRPr lang="en-GB" altLang="en-US" sz="2400" b="1">
                <a:solidFill>
                  <a:schemeClr val="tx2"/>
                </a:solidFill>
              </a:endParaRPr>
            </a:p>
          </p:txBody>
        </p:sp>
        <p:sp>
          <p:nvSpPr>
            <p:cNvPr id="42012" name="Text Box 38">
              <a:extLst>
                <a:ext uri="{FF2B5EF4-FFF2-40B4-BE49-F238E27FC236}">
                  <a16:creationId xmlns:a16="http://schemas.microsoft.com/office/drawing/2014/main" id="{DE3D4F2B-B34C-4689-878B-F97F9E6219BB}"/>
                </a:ext>
              </a:extLst>
            </p:cNvPr>
            <p:cNvSpPr txBox="1">
              <a:spLocks noChangeArrowheads="1"/>
            </p:cNvSpPr>
            <p:nvPr/>
          </p:nvSpPr>
          <p:spPr bwMode="auto">
            <a:xfrm>
              <a:off x="1839" y="3802"/>
              <a:ext cx="314" cy="294"/>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tx2"/>
                  </a:solidFill>
                </a:rPr>
                <a:t>15</a:t>
              </a:r>
            </a:p>
          </p:txBody>
        </p:sp>
      </p:grpSp>
      <p:sp>
        <p:nvSpPr>
          <p:cNvPr id="854057" name="Rectangle 9">
            <a:extLst>
              <a:ext uri="{FF2B5EF4-FFF2-40B4-BE49-F238E27FC236}">
                <a16:creationId xmlns:a16="http://schemas.microsoft.com/office/drawing/2014/main" id="{512D0C2C-D5D9-416E-AEDB-D55C6BC61489}"/>
              </a:ext>
            </a:extLst>
          </p:cNvPr>
          <p:cNvSpPr>
            <a:spLocks noChangeArrowheads="1"/>
          </p:cNvSpPr>
          <p:nvPr/>
        </p:nvSpPr>
        <p:spPr bwMode="auto">
          <a:xfrm>
            <a:off x="0" y="0"/>
            <a:ext cx="9144000" cy="588963"/>
          </a:xfrm>
          <a:prstGeom prst="rect">
            <a:avLst/>
          </a:prstGeom>
          <a:effectLst>
            <a:outerShdw blurRad="63500" dist="17961" dir="2700000" algn="ctr" rotWithShape="0">
              <a:schemeClr val="tx1"/>
            </a:outerShdw>
          </a:effectLst>
        </p:spPr>
        <p:txBody>
          <a:bodyPr anchor="b"/>
          <a:lstStyle/>
          <a:p>
            <a:pPr algn="ctr">
              <a:defRPr/>
            </a:pPr>
            <a:r>
              <a:rPr lang="en-GB" b="1">
                <a:solidFill>
                  <a:srgbClr val="005856"/>
                </a:solidFill>
                <a:latin typeface="Arial" charset="0"/>
              </a:rPr>
              <a:t>Measuring elasticity using the arc method</a:t>
            </a:r>
          </a:p>
        </p:txBody>
      </p:sp>
    </p:spTree>
    <p:custDataLst>
      <p:tags r:id="rId1"/>
    </p:custData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ppt_w/2"/>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ppt_w</p:attrName>
                                        </p:attrNameLst>
                                      </p:cBhvr>
                                      <p:tavLst>
                                        <p:tav tm="0">
                                          <p:val>
                                            <p:fltVal val="0"/>
                                          </p:val>
                                        </p:tav>
                                        <p:tav tm="100000">
                                          <p:val>
                                            <p:strVal val="#ppt_w"/>
                                          </p:val>
                                        </p:tav>
                                      </p:tavLst>
                                    </p:anim>
                                    <p:anim calcmode="lin" valueType="num">
                                      <p:cBhvr>
                                        <p:cTn id="10" dur="500" fill="hold"/>
                                        <p:tgtEl>
                                          <p:spTgt spid="4"/>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1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strVal val="#ppt_h"/>
                                          </p:val>
                                        </p:tav>
                                        <p:tav tm="100000">
                                          <p:val>
                                            <p:strVal val="#ppt_h"/>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7" presetClass="entr" presetSubtype="1"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p:cTn id="21" dur="500" fill="hold"/>
                                        <p:tgtEl>
                                          <p:spTgt spid="5"/>
                                        </p:tgtEl>
                                        <p:attrNameLst>
                                          <p:attrName>ppt_x</p:attrName>
                                        </p:attrNameLst>
                                      </p:cBhvr>
                                      <p:tavLst>
                                        <p:tav tm="0">
                                          <p:val>
                                            <p:strVal val="#ppt_x"/>
                                          </p:val>
                                        </p:tav>
                                        <p:tav tm="100000">
                                          <p:val>
                                            <p:strVal val="#ppt_x"/>
                                          </p:val>
                                        </p:tav>
                                      </p:tavLst>
                                    </p:anim>
                                    <p:anim calcmode="lin" valueType="num">
                                      <p:cBhvr>
                                        <p:cTn id="22" dur="500" fill="hold"/>
                                        <p:tgtEl>
                                          <p:spTgt spid="5"/>
                                        </p:tgtEl>
                                        <p:attrNameLst>
                                          <p:attrName>ppt_y</p:attrName>
                                        </p:attrNameLst>
                                      </p:cBhvr>
                                      <p:tavLst>
                                        <p:tav tm="0">
                                          <p:val>
                                            <p:strVal val="#ppt_y-#ppt_h/2"/>
                                          </p:val>
                                        </p:tav>
                                        <p:tav tm="100000">
                                          <p:val>
                                            <p:strVal val="#ppt_y"/>
                                          </p:val>
                                        </p:tav>
                                      </p:tavLst>
                                    </p:anim>
                                    <p:anim calcmode="lin" valueType="num">
                                      <p:cBhvr>
                                        <p:cTn id="23" dur="500" fill="hold"/>
                                        <p:tgtEl>
                                          <p:spTgt spid="5"/>
                                        </p:tgtEl>
                                        <p:attrNameLst>
                                          <p:attrName>ppt_w</p:attrName>
                                        </p:attrNameLst>
                                      </p:cBhvr>
                                      <p:tavLst>
                                        <p:tav tm="0">
                                          <p:val>
                                            <p:strVal val="#ppt_w"/>
                                          </p:val>
                                        </p:tav>
                                        <p:tav tm="100000">
                                          <p:val>
                                            <p:strVal val="#ppt_w"/>
                                          </p:val>
                                        </p:tav>
                                      </p:tavLst>
                                    </p:anim>
                                    <p:anim calcmode="lin" valueType="num">
                                      <p:cBhvr>
                                        <p:cTn id="24" dur="500" fill="hold"/>
                                        <p:tgtEl>
                                          <p:spTgt spid="5"/>
                                        </p:tgtEl>
                                        <p:attrNameLst>
                                          <p:attrName>ppt_h</p:attrName>
                                        </p:attrNameLst>
                                      </p:cBhvr>
                                      <p:tavLst>
                                        <p:tav tm="0">
                                          <p:val>
                                            <p:fltVal val="0"/>
                                          </p:val>
                                        </p:tav>
                                        <p:tav tm="100000">
                                          <p:val>
                                            <p:strVal val="#ppt_h"/>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7" presetClass="entr" presetSubtype="4"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p:cTn id="29" dur="500" fill="hold"/>
                                        <p:tgtEl>
                                          <p:spTgt spid="6"/>
                                        </p:tgtEl>
                                        <p:attrNameLst>
                                          <p:attrName>ppt_x</p:attrName>
                                        </p:attrNameLst>
                                      </p:cBhvr>
                                      <p:tavLst>
                                        <p:tav tm="0">
                                          <p:val>
                                            <p:strVal val="#ppt_x"/>
                                          </p:val>
                                        </p:tav>
                                        <p:tav tm="100000">
                                          <p:val>
                                            <p:strVal val="#ppt_x"/>
                                          </p:val>
                                        </p:tav>
                                      </p:tavLst>
                                    </p:anim>
                                    <p:anim calcmode="lin" valueType="num">
                                      <p:cBhvr>
                                        <p:cTn id="30" dur="500" fill="hold"/>
                                        <p:tgtEl>
                                          <p:spTgt spid="6"/>
                                        </p:tgtEl>
                                        <p:attrNameLst>
                                          <p:attrName>ppt_y</p:attrName>
                                        </p:attrNameLst>
                                      </p:cBhvr>
                                      <p:tavLst>
                                        <p:tav tm="0">
                                          <p:val>
                                            <p:strVal val="#ppt_y+#ppt_h/2"/>
                                          </p:val>
                                        </p:tav>
                                        <p:tav tm="100000">
                                          <p:val>
                                            <p:strVal val="#ppt_y"/>
                                          </p:val>
                                        </p:tav>
                                      </p:tavLst>
                                    </p:anim>
                                    <p:anim calcmode="lin" valueType="num">
                                      <p:cBhvr>
                                        <p:cTn id="31" dur="500" fill="hold"/>
                                        <p:tgtEl>
                                          <p:spTgt spid="6"/>
                                        </p:tgtEl>
                                        <p:attrNameLst>
                                          <p:attrName>ppt_w</p:attrName>
                                        </p:attrNameLst>
                                      </p:cBhvr>
                                      <p:tavLst>
                                        <p:tav tm="0">
                                          <p:val>
                                            <p:strVal val="#ppt_w"/>
                                          </p:val>
                                        </p:tav>
                                        <p:tav tm="100000">
                                          <p:val>
                                            <p:strVal val="#ppt_w"/>
                                          </p:val>
                                        </p:tav>
                                      </p:tavLst>
                                    </p:anim>
                                    <p:anim calcmode="lin" valueType="num">
                                      <p:cBhvr>
                                        <p:cTn id="32" dur="500" fill="hold"/>
                                        <p:tgtEl>
                                          <p:spTgt spid="6"/>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38AB786-F3FC-4AE8-BB1B-EA9303BC5D7B}"/>
              </a:ext>
            </a:extLst>
          </p:cNvPr>
          <p:cNvSpPr>
            <a:spLocks noChangeArrowheads="1"/>
          </p:cNvSpPr>
          <p:nvPr/>
        </p:nvSpPr>
        <p:spPr bwMode="auto">
          <a:xfrm>
            <a:off x="1066800" y="609600"/>
            <a:ext cx="7010400" cy="533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aphicFrame>
        <p:nvGraphicFramePr>
          <p:cNvPr id="43011" name="Object 3">
            <a:extLst>
              <a:ext uri="{FF2B5EF4-FFF2-40B4-BE49-F238E27FC236}">
                <a16:creationId xmlns:a16="http://schemas.microsoft.com/office/drawing/2014/main" id="{074AD4F4-3B40-4EF3-8B90-D9E0F18267E8}"/>
              </a:ext>
            </a:extLst>
          </p:cNvPr>
          <p:cNvGraphicFramePr>
            <a:graphicFrameLocks/>
          </p:cNvGraphicFramePr>
          <p:nvPr/>
        </p:nvGraphicFramePr>
        <p:xfrm>
          <a:off x="614363" y="260350"/>
          <a:ext cx="7708900" cy="6403975"/>
        </p:xfrm>
        <a:graphic>
          <a:graphicData uri="http://schemas.openxmlformats.org/presentationml/2006/ole">
            <mc:AlternateContent xmlns:mc="http://schemas.openxmlformats.org/markup-compatibility/2006">
              <mc:Choice xmlns:v="urn:schemas-microsoft-com:vml" Requires="v">
                <p:oleObj name="Chart" r:id="rId4" imgW="7448931" imgH="5324856" progId="MSGraph.Chart.8">
                  <p:embed followColorScheme="full"/>
                </p:oleObj>
              </mc:Choice>
              <mc:Fallback>
                <p:oleObj name="Chart" r:id="rId4" imgW="7448931" imgH="5324856" progId="MSGraph.Chart.8">
                  <p:embed followColorScheme="full"/>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363" y="260350"/>
                        <a:ext cx="7708900" cy="640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3012" name="AutoShape 4" descr="Parchment">
            <a:extLst>
              <a:ext uri="{FF2B5EF4-FFF2-40B4-BE49-F238E27FC236}">
                <a16:creationId xmlns:a16="http://schemas.microsoft.com/office/drawing/2014/main" id="{89193618-DC6C-43B4-AB7E-24360DCF9F31}"/>
              </a:ext>
            </a:extLst>
          </p:cNvPr>
          <p:cNvSpPr>
            <a:spLocks noChangeArrowheads="1"/>
          </p:cNvSpPr>
          <p:nvPr/>
        </p:nvSpPr>
        <p:spPr bwMode="auto">
          <a:xfrm>
            <a:off x="4662488" y="595313"/>
            <a:ext cx="3184525" cy="1611312"/>
          </a:xfrm>
          <a:prstGeom prst="roundRect">
            <a:avLst>
              <a:gd name="adj" fmla="val 12495"/>
            </a:avLst>
          </a:prstGeom>
          <a:blipFill dpi="0" rotWithShape="0">
            <a:blip r:embed="rId6"/>
            <a:srcRect/>
            <a:tile tx="0" ty="0" sx="100000" sy="100000" flip="none" algn="tl"/>
          </a:blipFill>
          <a:ln w="28575">
            <a:solidFill>
              <a:schemeClr val="hlink"/>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3013" name="Rectangle 5">
            <a:extLst>
              <a:ext uri="{FF2B5EF4-FFF2-40B4-BE49-F238E27FC236}">
                <a16:creationId xmlns:a16="http://schemas.microsoft.com/office/drawing/2014/main" id="{4C0E225D-D746-47AA-85DE-E0CBF15287D0}"/>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3014" name="Rectangle 6">
            <a:extLst>
              <a:ext uri="{FF2B5EF4-FFF2-40B4-BE49-F238E27FC236}">
                <a16:creationId xmlns:a16="http://schemas.microsoft.com/office/drawing/2014/main" id="{C03BE409-CCDA-47CB-9BF0-160E9740C0CC}"/>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3015" name="Rectangle 7">
            <a:extLst>
              <a:ext uri="{FF2B5EF4-FFF2-40B4-BE49-F238E27FC236}">
                <a16:creationId xmlns:a16="http://schemas.microsoft.com/office/drawing/2014/main" id="{2684B9F0-146A-4815-8CCD-ACF0E63F465D}"/>
              </a:ext>
            </a:extLst>
          </p:cNvPr>
          <p:cNvSpPr>
            <a:spLocks noChangeArrowheads="1"/>
          </p:cNvSpPr>
          <p:nvPr/>
        </p:nvSpPr>
        <p:spPr bwMode="auto">
          <a:xfrm>
            <a:off x="12700" y="3063875"/>
            <a:ext cx="735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i="1">
                <a:latin typeface="Arial" panose="020B0604020202020204" pitchFamily="34" charset="0"/>
              </a:rPr>
              <a:t>P </a:t>
            </a:r>
            <a:r>
              <a:rPr lang="en-GB" altLang="en-US" sz="2000">
                <a:latin typeface="Arial" panose="020B0604020202020204" pitchFamily="34" charset="0"/>
              </a:rPr>
              <a:t>(£)</a:t>
            </a:r>
          </a:p>
        </p:txBody>
      </p:sp>
      <p:sp>
        <p:nvSpPr>
          <p:cNvPr id="43016" name="Rectangle 8">
            <a:extLst>
              <a:ext uri="{FF2B5EF4-FFF2-40B4-BE49-F238E27FC236}">
                <a16:creationId xmlns:a16="http://schemas.microsoft.com/office/drawing/2014/main" id="{A68F8BCE-E517-4446-84B2-50EFEF6A2FC3}"/>
              </a:ext>
            </a:extLst>
          </p:cNvPr>
          <p:cNvSpPr>
            <a:spLocks noChangeArrowheads="1"/>
          </p:cNvSpPr>
          <p:nvPr/>
        </p:nvSpPr>
        <p:spPr bwMode="auto">
          <a:xfrm>
            <a:off x="4029075" y="6489700"/>
            <a:ext cx="117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i="1">
                <a:latin typeface="Arial" panose="020B0604020202020204" pitchFamily="34" charset="0"/>
              </a:rPr>
              <a:t>Q </a:t>
            </a:r>
            <a:r>
              <a:rPr lang="en-GB" altLang="en-US" sz="2000">
                <a:latin typeface="Arial" panose="020B0604020202020204" pitchFamily="34" charset="0"/>
              </a:rPr>
              <a:t>(000s)</a:t>
            </a:r>
          </a:p>
        </p:txBody>
      </p:sp>
      <p:sp>
        <p:nvSpPr>
          <p:cNvPr id="43017" name="Rectangle 9">
            <a:extLst>
              <a:ext uri="{FF2B5EF4-FFF2-40B4-BE49-F238E27FC236}">
                <a16:creationId xmlns:a16="http://schemas.microsoft.com/office/drawing/2014/main" id="{6517D39A-AA64-4863-85C3-9418E8069E43}"/>
              </a:ext>
            </a:extLst>
          </p:cNvPr>
          <p:cNvSpPr>
            <a:spLocks noChangeArrowheads="1"/>
          </p:cNvSpPr>
          <p:nvPr/>
        </p:nvSpPr>
        <p:spPr bwMode="auto">
          <a:xfrm>
            <a:off x="5753100" y="617538"/>
            <a:ext cx="18113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a:latin typeface="Arial" panose="020B0604020202020204" pitchFamily="34" charset="0"/>
              </a:rPr>
              <a:t>  </a:t>
            </a:r>
            <a:r>
              <a:rPr lang="en-GB" altLang="en-US" sz="2200">
                <a:latin typeface="Symbol" panose="05050102010706020507" pitchFamily="18" charset="2"/>
              </a:rPr>
              <a:t>D</a:t>
            </a:r>
            <a:r>
              <a:rPr lang="en-GB" altLang="en-US" sz="2000" i="1">
                <a:latin typeface="Arial" panose="020B0604020202020204" pitchFamily="34" charset="0"/>
              </a:rPr>
              <a:t>Q           </a:t>
            </a:r>
            <a:r>
              <a:rPr lang="en-GB" altLang="en-US" sz="2200">
                <a:latin typeface="Symbol" panose="05050102010706020507" pitchFamily="18" charset="2"/>
              </a:rPr>
              <a:t>D</a:t>
            </a:r>
            <a:r>
              <a:rPr lang="en-GB" altLang="en-US" sz="2000" i="1">
                <a:latin typeface="Arial" panose="020B0604020202020204" pitchFamily="34" charset="0"/>
              </a:rPr>
              <a:t>P</a:t>
            </a:r>
          </a:p>
        </p:txBody>
      </p:sp>
      <p:sp>
        <p:nvSpPr>
          <p:cNvPr id="43018" name="Rectangle 10">
            <a:extLst>
              <a:ext uri="{FF2B5EF4-FFF2-40B4-BE49-F238E27FC236}">
                <a16:creationId xmlns:a16="http://schemas.microsoft.com/office/drawing/2014/main" id="{A076F786-BC4C-42CC-8C10-B913A7C17CC6}"/>
              </a:ext>
            </a:extLst>
          </p:cNvPr>
          <p:cNvSpPr>
            <a:spLocks noChangeArrowheads="1"/>
          </p:cNvSpPr>
          <p:nvPr/>
        </p:nvSpPr>
        <p:spPr bwMode="auto">
          <a:xfrm>
            <a:off x="5735638" y="998538"/>
            <a:ext cx="2005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a:latin typeface="Arial" panose="020B0604020202020204" pitchFamily="34" charset="0"/>
              </a:rPr>
              <a:t>mid </a:t>
            </a:r>
            <a:r>
              <a:rPr lang="en-GB" altLang="en-US" sz="2000" i="1">
                <a:latin typeface="Arial" panose="020B0604020202020204" pitchFamily="34" charset="0"/>
              </a:rPr>
              <a:t>Q       </a:t>
            </a:r>
            <a:r>
              <a:rPr lang="en-GB" altLang="en-US" sz="2000">
                <a:latin typeface="Arial" panose="020B0604020202020204" pitchFamily="34" charset="0"/>
              </a:rPr>
              <a:t>mid </a:t>
            </a:r>
            <a:r>
              <a:rPr lang="en-GB" altLang="en-US" sz="2000" i="1">
                <a:latin typeface="Arial" panose="020B0604020202020204" pitchFamily="34" charset="0"/>
              </a:rPr>
              <a:t>P</a:t>
            </a:r>
          </a:p>
        </p:txBody>
      </p:sp>
      <p:sp>
        <p:nvSpPr>
          <p:cNvPr id="43019" name="Line 11">
            <a:extLst>
              <a:ext uri="{FF2B5EF4-FFF2-40B4-BE49-F238E27FC236}">
                <a16:creationId xmlns:a16="http://schemas.microsoft.com/office/drawing/2014/main" id="{8EF18EE5-9B8F-4C01-A3F9-59C54D6D8761}"/>
              </a:ext>
            </a:extLst>
          </p:cNvPr>
          <p:cNvSpPr>
            <a:spLocks noChangeShapeType="1"/>
          </p:cNvSpPr>
          <p:nvPr/>
        </p:nvSpPr>
        <p:spPr bwMode="auto">
          <a:xfrm>
            <a:off x="5726113" y="1016000"/>
            <a:ext cx="7651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20" name="Line 12">
            <a:extLst>
              <a:ext uri="{FF2B5EF4-FFF2-40B4-BE49-F238E27FC236}">
                <a16:creationId xmlns:a16="http://schemas.microsoft.com/office/drawing/2014/main" id="{3914B954-6173-4F12-8061-3C628F858C67}"/>
              </a:ext>
            </a:extLst>
          </p:cNvPr>
          <p:cNvSpPr>
            <a:spLocks noChangeShapeType="1"/>
          </p:cNvSpPr>
          <p:nvPr/>
        </p:nvSpPr>
        <p:spPr bwMode="auto">
          <a:xfrm>
            <a:off x="6884988" y="1016000"/>
            <a:ext cx="7651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3021" name="Rectangle 13">
            <a:extLst>
              <a:ext uri="{FF2B5EF4-FFF2-40B4-BE49-F238E27FC236}">
                <a16:creationId xmlns:a16="http://schemas.microsoft.com/office/drawing/2014/main" id="{ED819EA5-7671-48DA-8559-F3CC6B2D9958}"/>
              </a:ext>
            </a:extLst>
          </p:cNvPr>
          <p:cNvSpPr>
            <a:spLocks noChangeArrowheads="1"/>
          </p:cNvSpPr>
          <p:nvPr/>
        </p:nvSpPr>
        <p:spPr bwMode="auto">
          <a:xfrm>
            <a:off x="6538913" y="803275"/>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latin typeface="Symbol" panose="05050102010706020507" pitchFamily="18" charset="2"/>
              </a:rPr>
              <a:t>¸</a:t>
            </a:r>
          </a:p>
        </p:txBody>
      </p:sp>
      <p:sp>
        <p:nvSpPr>
          <p:cNvPr id="43022" name="Rectangle 14">
            <a:extLst>
              <a:ext uri="{FF2B5EF4-FFF2-40B4-BE49-F238E27FC236}">
                <a16:creationId xmlns:a16="http://schemas.microsoft.com/office/drawing/2014/main" id="{BBB37F9E-CE77-4E65-8039-08453C900E5D}"/>
              </a:ext>
            </a:extLst>
          </p:cNvPr>
          <p:cNvSpPr>
            <a:spLocks noChangeArrowheads="1"/>
          </p:cNvSpPr>
          <p:nvPr/>
        </p:nvSpPr>
        <p:spPr bwMode="auto">
          <a:xfrm>
            <a:off x="4705350" y="768350"/>
            <a:ext cx="88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i="1">
                <a:latin typeface="Arial" panose="020B0604020202020204" pitchFamily="34" charset="0"/>
              </a:rPr>
              <a:t>P</a:t>
            </a:r>
            <a:r>
              <a:rPr lang="en-GB" altLang="en-US" sz="2400">
                <a:latin typeface="Symbol" panose="05050102010706020507" pitchFamily="18" charset="2"/>
              </a:rPr>
              <a:t>e</a:t>
            </a:r>
            <a:r>
              <a:rPr lang="en-GB" altLang="en-US" sz="2400" baseline="-25000">
                <a:latin typeface="Arial" panose="020B0604020202020204" pitchFamily="34" charset="0"/>
              </a:rPr>
              <a:t>d</a:t>
            </a:r>
            <a:r>
              <a:rPr lang="en-GB" altLang="en-US" sz="2000">
                <a:latin typeface="Arial" panose="020B0604020202020204" pitchFamily="34" charset="0"/>
              </a:rPr>
              <a:t>  =</a:t>
            </a:r>
          </a:p>
        </p:txBody>
      </p:sp>
      <p:sp>
        <p:nvSpPr>
          <p:cNvPr id="43023" name="Rectangle 15">
            <a:extLst>
              <a:ext uri="{FF2B5EF4-FFF2-40B4-BE49-F238E27FC236}">
                <a16:creationId xmlns:a16="http://schemas.microsoft.com/office/drawing/2014/main" id="{64B8016C-60B5-4FB8-A233-44D9432092AA}"/>
              </a:ext>
            </a:extLst>
          </p:cNvPr>
          <p:cNvSpPr>
            <a:spLocks noChangeArrowheads="1"/>
          </p:cNvSpPr>
          <p:nvPr/>
        </p:nvSpPr>
        <p:spPr bwMode="auto">
          <a:xfrm>
            <a:off x="5856288" y="1444625"/>
            <a:ext cx="17208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u="sng">
                <a:solidFill>
                  <a:schemeClr val="hlink"/>
                </a:solidFill>
                <a:latin typeface="Arial" panose="020B0604020202020204" pitchFamily="34" charset="0"/>
              </a:rPr>
              <a:t> 10</a:t>
            </a:r>
            <a:r>
              <a:rPr lang="en-GB" altLang="en-US" sz="2000">
                <a:solidFill>
                  <a:schemeClr val="hlink"/>
                </a:solidFill>
                <a:latin typeface="Arial" panose="020B0604020202020204" pitchFamily="34" charset="0"/>
              </a:rPr>
              <a:t>  	      </a:t>
            </a:r>
            <a:r>
              <a:rPr lang="en-GB" altLang="en-US" sz="2000" u="sng">
                <a:solidFill>
                  <a:schemeClr val="hlink"/>
                </a:solidFill>
                <a:latin typeface="Symbol" panose="05050102010706020507" pitchFamily="18" charset="2"/>
              </a:rPr>
              <a:t>-</a:t>
            </a:r>
            <a:r>
              <a:rPr lang="en-GB" altLang="en-US" sz="2000" u="sng">
                <a:solidFill>
                  <a:schemeClr val="hlink"/>
                </a:solidFill>
                <a:latin typeface="Arial" panose="020B0604020202020204" pitchFamily="34" charset="0"/>
              </a:rPr>
              <a:t>2 </a:t>
            </a:r>
          </a:p>
          <a:p>
            <a:r>
              <a:rPr lang="en-GB" altLang="en-US" sz="2000">
                <a:solidFill>
                  <a:schemeClr val="hlink"/>
                </a:solidFill>
                <a:latin typeface="Arial" panose="020B0604020202020204" pitchFamily="34" charset="0"/>
              </a:rPr>
              <a:t> 15	       </a:t>
            </a:r>
            <a:r>
              <a:rPr lang="en-GB" altLang="en-US" sz="900">
                <a:solidFill>
                  <a:schemeClr val="hlink"/>
                </a:solidFill>
                <a:latin typeface="Arial" panose="020B0604020202020204" pitchFamily="34" charset="0"/>
              </a:rPr>
              <a:t> </a:t>
            </a:r>
            <a:r>
              <a:rPr lang="en-GB" altLang="en-US" sz="2000">
                <a:solidFill>
                  <a:schemeClr val="hlink"/>
                </a:solidFill>
                <a:latin typeface="Arial" panose="020B0604020202020204" pitchFamily="34" charset="0"/>
              </a:rPr>
              <a:t>7</a:t>
            </a:r>
          </a:p>
        </p:txBody>
      </p:sp>
      <p:sp>
        <p:nvSpPr>
          <p:cNvPr id="43024" name="Rectangle 16">
            <a:extLst>
              <a:ext uri="{FF2B5EF4-FFF2-40B4-BE49-F238E27FC236}">
                <a16:creationId xmlns:a16="http://schemas.microsoft.com/office/drawing/2014/main" id="{8FF195D7-DC07-48D7-B548-F64F70A86694}"/>
              </a:ext>
            </a:extLst>
          </p:cNvPr>
          <p:cNvSpPr>
            <a:spLocks noChangeArrowheads="1"/>
          </p:cNvSpPr>
          <p:nvPr/>
        </p:nvSpPr>
        <p:spPr bwMode="auto">
          <a:xfrm>
            <a:off x="6556375" y="1550988"/>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solidFill>
                  <a:schemeClr val="hlink"/>
                </a:solidFill>
                <a:latin typeface="Symbol" panose="05050102010706020507" pitchFamily="18" charset="2"/>
              </a:rPr>
              <a:t>¸</a:t>
            </a:r>
          </a:p>
        </p:txBody>
      </p:sp>
      <p:sp>
        <p:nvSpPr>
          <p:cNvPr id="43025" name="Rectangle 17">
            <a:extLst>
              <a:ext uri="{FF2B5EF4-FFF2-40B4-BE49-F238E27FC236}">
                <a16:creationId xmlns:a16="http://schemas.microsoft.com/office/drawing/2014/main" id="{AF65FF94-90B1-4A3F-9FA9-069ED9D972E5}"/>
              </a:ext>
            </a:extLst>
          </p:cNvPr>
          <p:cNvSpPr>
            <a:spLocks noChangeArrowheads="1"/>
          </p:cNvSpPr>
          <p:nvPr/>
        </p:nvSpPr>
        <p:spPr bwMode="auto">
          <a:xfrm>
            <a:off x="5262563" y="1574800"/>
            <a:ext cx="331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a:solidFill>
                  <a:schemeClr val="hlink"/>
                </a:solidFill>
                <a:latin typeface="Arial" panose="020B0604020202020204" pitchFamily="34" charset="0"/>
              </a:rPr>
              <a:t>=</a:t>
            </a:r>
          </a:p>
        </p:txBody>
      </p:sp>
      <p:sp>
        <p:nvSpPr>
          <p:cNvPr id="43026" name="Rectangle 18">
            <a:extLst>
              <a:ext uri="{FF2B5EF4-FFF2-40B4-BE49-F238E27FC236}">
                <a16:creationId xmlns:a16="http://schemas.microsoft.com/office/drawing/2014/main" id="{7DF21ABE-6ABE-4962-A317-56247481DA98}"/>
              </a:ext>
            </a:extLst>
          </p:cNvPr>
          <p:cNvSpPr>
            <a:spLocks noChangeArrowheads="1"/>
          </p:cNvSpPr>
          <p:nvPr/>
        </p:nvSpPr>
        <p:spPr bwMode="auto">
          <a:xfrm>
            <a:off x="6745288" y="4564063"/>
            <a:ext cx="1336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solidFill>
                  <a:schemeClr val="folHlink"/>
                </a:solidFill>
                <a:latin typeface="Arial" panose="020B0604020202020204" pitchFamily="34" charset="0"/>
              </a:rPr>
              <a:t>Demand</a:t>
            </a:r>
          </a:p>
        </p:txBody>
      </p:sp>
      <p:sp>
        <p:nvSpPr>
          <p:cNvPr id="43027" name="Line 19">
            <a:extLst>
              <a:ext uri="{FF2B5EF4-FFF2-40B4-BE49-F238E27FC236}">
                <a16:creationId xmlns:a16="http://schemas.microsoft.com/office/drawing/2014/main" id="{E9CBC47E-2B40-4A17-9DEF-85C87F9F4874}"/>
              </a:ext>
            </a:extLst>
          </p:cNvPr>
          <p:cNvSpPr>
            <a:spLocks noChangeShapeType="1"/>
          </p:cNvSpPr>
          <p:nvPr/>
        </p:nvSpPr>
        <p:spPr bwMode="auto">
          <a:xfrm flipH="1">
            <a:off x="1066800" y="2743200"/>
            <a:ext cx="2819400" cy="0"/>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8" name="Line 20">
            <a:extLst>
              <a:ext uri="{FF2B5EF4-FFF2-40B4-BE49-F238E27FC236}">
                <a16:creationId xmlns:a16="http://schemas.microsoft.com/office/drawing/2014/main" id="{F5901ACF-9A3B-4CDB-AEF2-F781FE1CB113}"/>
              </a:ext>
            </a:extLst>
          </p:cNvPr>
          <p:cNvSpPr>
            <a:spLocks noChangeShapeType="1"/>
          </p:cNvSpPr>
          <p:nvPr/>
        </p:nvSpPr>
        <p:spPr bwMode="auto">
          <a:xfrm>
            <a:off x="3903663" y="2819400"/>
            <a:ext cx="0" cy="3200400"/>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29" name="Line 21">
            <a:extLst>
              <a:ext uri="{FF2B5EF4-FFF2-40B4-BE49-F238E27FC236}">
                <a16:creationId xmlns:a16="http://schemas.microsoft.com/office/drawing/2014/main" id="{85B068F8-D07B-44B9-B958-BE5EBDBCE9EE}"/>
              </a:ext>
            </a:extLst>
          </p:cNvPr>
          <p:cNvSpPr>
            <a:spLocks noChangeShapeType="1"/>
          </p:cNvSpPr>
          <p:nvPr/>
        </p:nvSpPr>
        <p:spPr bwMode="auto">
          <a:xfrm flipH="1">
            <a:off x="1066800" y="1693863"/>
            <a:ext cx="1377950" cy="0"/>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030" name="Line 22">
            <a:extLst>
              <a:ext uri="{FF2B5EF4-FFF2-40B4-BE49-F238E27FC236}">
                <a16:creationId xmlns:a16="http://schemas.microsoft.com/office/drawing/2014/main" id="{ECA22398-56BD-4272-960B-BA544619836E}"/>
              </a:ext>
            </a:extLst>
          </p:cNvPr>
          <p:cNvSpPr>
            <a:spLocks noChangeShapeType="1"/>
          </p:cNvSpPr>
          <p:nvPr/>
        </p:nvSpPr>
        <p:spPr bwMode="auto">
          <a:xfrm flipV="1">
            <a:off x="2487613" y="1693863"/>
            <a:ext cx="0" cy="4302125"/>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3031" name="Group 23">
            <a:extLst>
              <a:ext uri="{FF2B5EF4-FFF2-40B4-BE49-F238E27FC236}">
                <a16:creationId xmlns:a16="http://schemas.microsoft.com/office/drawing/2014/main" id="{BBC5F580-4F9E-4B71-9A50-CF607A94CD8F}"/>
              </a:ext>
            </a:extLst>
          </p:cNvPr>
          <p:cNvGrpSpPr>
            <a:grpSpLocks/>
          </p:cNvGrpSpPr>
          <p:nvPr/>
        </p:nvGrpSpPr>
        <p:grpSpPr bwMode="auto">
          <a:xfrm>
            <a:off x="2420938" y="1203325"/>
            <a:ext cx="482600" cy="561975"/>
            <a:chOff x="1514" y="758"/>
            <a:chExt cx="304" cy="354"/>
          </a:xfrm>
        </p:grpSpPr>
        <p:sp>
          <p:nvSpPr>
            <p:cNvPr id="43049" name="Rectangle 24">
              <a:extLst>
                <a:ext uri="{FF2B5EF4-FFF2-40B4-BE49-F238E27FC236}">
                  <a16:creationId xmlns:a16="http://schemas.microsoft.com/office/drawing/2014/main" id="{7183984F-4E78-4CBF-8138-187F894393DE}"/>
                </a:ext>
              </a:extLst>
            </p:cNvPr>
            <p:cNvSpPr>
              <a:spLocks noChangeArrowheads="1"/>
            </p:cNvSpPr>
            <p:nvPr/>
          </p:nvSpPr>
          <p:spPr bwMode="auto">
            <a:xfrm>
              <a:off x="1542" y="758"/>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solidFill>
                    <a:schemeClr val="accent2"/>
                  </a:solidFill>
                  <a:latin typeface="Arial" panose="020B0604020202020204" pitchFamily="34" charset="0"/>
                </a:rPr>
                <a:t>m</a:t>
              </a:r>
            </a:p>
          </p:txBody>
        </p:sp>
        <p:sp>
          <p:nvSpPr>
            <p:cNvPr id="43050" name="Oval 25">
              <a:extLst>
                <a:ext uri="{FF2B5EF4-FFF2-40B4-BE49-F238E27FC236}">
                  <a16:creationId xmlns:a16="http://schemas.microsoft.com/office/drawing/2014/main" id="{79AB32F9-B3E2-4046-BDE9-C48094D4BE5A}"/>
                </a:ext>
              </a:extLst>
            </p:cNvPr>
            <p:cNvSpPr>
              <a:spLocks noChangeArrowheads="1"/>
            </p:cNvSpPr>
            <p:nvPr/>
          </p:nvSpPr>
          <p:spPr bwMode="auto">
            <a:xfrm>
              <a:off x="1514" y="1024"/>
              <a:ext cx="88" cy="88"/>
            </a:xfrm>
            <a:prstGeom prst="ellipse">
              <a:avLst/>
            </a:prstGeom>
            <a:solidFill>
              <a:srgbClr val="FF9999"/>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grpSp>
        <p:nvGrpSpPr>
          <p:cNvPr id="43032" name="Group 26">
            <a:extLst>
              <a:ext uri="{FF2B5EF4-FFF2-40B4-BE49-F238E27FC236}">
                <a16:creationId xmlns:a16="http://schemas.microsoft.com/office/drawing/2014/main" id="{B8629B34-7442-4CEA-B8A5-577137FAAB8D}"/>
              </a:ext>
            </a:extLst>
          </p:cNvPr>
          <p:cNvGrpSpPr>
            <a:grpSpLocks/>
          </p:cNvGrpSpPr>
          <p:nvPr/>
        </p:nvGrpSpPr>
        <p:grpSpPr bwMode="auto">
          <a:xfrm>
            <a:off x="3827463" y="2249488"/>
            <a:ext cx="436562" cy="582612"/>
            <a:chOff x="2411" y="1417"/>
            <a:chExt cx="275" cy="367"/>
          </a:xfrm>
        </p:grpSpPr>
        <p:sp>
          <p:nvSpPr>
            <p:cNvPr id="43047" name="Rectangle 27">
              <a:extLst>
                <a:ext uri="{FF2B5EF4-FFF2-40B4-BE49-F238E27FC236}">
                  <a16:creationId xmlns:a16="http://schemas.microsoft.com/office/drawing/2014/main" id="{4831705C-7AFE-4107-AE63-F8614CB1ECD8}"/>
                </a:ext>
              </a:extLst>
            </p:cNvPr>
            <p:cNvSpPr>
              <a:spLocks noChangeArrowheads="1"/>
            </p:cNvSpPr>
            <p:nvPr/>
          </p:nvSpPr>
          <p:spPr bwMode="auto">
            <a:xfrm>
              <a:off x="2463" y="141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solidFill>
                    <a:schemeClr val="tx2"/>
                  </a:solidFill>
                  <a:latin typeface="Arial" panose="020B0604020202020204" pitchFamily="34" charset="0"/>
                </a:rPr>
                <a:t>n</a:t>
              </a:r>
            </a:p>
          </p:txBody>
        </p:sp>
        <p:sp>
          <p:nvSpPr>
            <p:cNvPr id="43048" name="Oval 28">
              <a:extLst>
                <a:ext uri="{FF2B5EF4-FFF2-40B4-BE49-F238E27FC236}">
                  <a16:creationId xmlns:a16="http://schemas.microsoft.com/office/drawing/2014/main" id="{A22F1A86-24DF-434F-99DD-CF0BD0620F41}"/>
                </a:ext>
              </a:extLst>
            </p:cNvPr>
            <p:cNvSpPr>
              <a:spLocks noChangeArrowheads="1"/>
            </p:cNvSpPr>
            <p:nvPr/>
          </p:nvSpPr>
          <p:spPr bwMode="auto">
            <a:xfrm>
              <a:off x="2411" y="1696"/>
              <a:ext cx="88" cy="88"/>
            </a:xfrm>
            <a:prstGeom prst="ellipse">
              <a:avLst/>
            </a:prstGeom>
            <a:solidFill>
              <a:srgbClr val="6699FF"/>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grpSp>
        <p:nvGrpSpPr>
          <p:cNvPr id="43033" name="Group 29">
            <a:extLst>
              <a:ext uri="{FF2B5EF4-FFF2-40B4-BE49-F238E27FC236}">
                <a16:creationId xmlns:a16="http://schemas.microsoft.com/office/drawing/2014/main" id="{E719BF9A-5BDD-44E3-8C4A-499831E8B158}"/>
              </a:ext>
            </a:extLst>
          </p:cNvPr>
          <p:cNvGrpSpPr>
            <a:grpSpLocks/>
          </p:cNvGrpSpPr>
          <p:nvPr/>
        </p:nvGrpSpPr>
        <p:grpSpPr bwMode="auto">
          <a:xfrm>
            <a:off x="2487613" y="2751138"/>
            <a:ext cx="1393825" cy="534987"/>
            <a:chOff x="1567" y="1733"/>
            <a:chExt cx="878" cy="337"/>
          </a:xfrm>
        </p:grpSpPr>
        <p:sp>
          <p:nvSpPr>
            <p:cNvPr id="43045" name="Line 30">
              <a:extLst>
                <a:ext uri="{FF2B5EF4-FFF2-40B4-BE49-F238E27FC236}">
                  <a16:creationId xmlns:a16="http://schemas.microsoft.com/office/drawing/2014/main" id="{55ADF6FD-025C-4EAD-B00D-08535FAB9CE9}"/>
                </a:ext>
              </a:extLst>
            </p:cNvPr>
            <p:cNvSpPr>
              <a:spLocks noChangeShapeType="1"/>
            </p:cNvSpPr>
            <p:nvPr/>
          </p:nvSpPr>
          <p:spPr bwMode="auto">
            <a:xfrm flipH="1">
              <a:off x="1567" y="1733"/>
              <a:ext cx="878" cy="0"/>
            </a:xfrm>
            <a:prstGeom prst="line">
              <a:avLst/>
            </a:prstGeom>
            <a:noFill/>
            <a:ln w="28575">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46" name="Text Box 31">
              <a:extLst>
                <a:ext uri="{FF2B5EF4-FFF2-40B4-BE49-F238E27FC236}">
                  <a16:creationId xmlns:a16="http://schemas.microsoft.com/office/drawing/2014/main" id="{55AFD9C2-1250-476E-A84B-502843654750}"/>
                </a:ext>
              </a:extLst>
            </p:cNvPr>
            <p:cNvSpPr txBox="1">
              <a:spLocks noChangeArrowheads="1"/>
            </p:cNvSpPr>
            <p:nvPr/>
          </p:nvSpPr>
          <p:spPr bwMode="auto">
            <a:xfrm>
              <a:off x="1609" y="1782"/>
              <a:ext cx="7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tx2"/>
                  </a:solidFill>
                  <a:sym typeface="Symbol" panose="05050102010706020507" pitchFamily="18" charset="2"/>
                </a:rPr>
                <a:t></a:t>
              </a:r>
              <a:r>
                <a:rPr lang="en-GB" altLang="en-US" sz="2400" b="1" i="1">
                  <a:solidFill>
                    <a:schemeClr val="tx2"/>
                  </a:solidFill>
                  <a:sym typeface="Symbol" panose="05050102010706020507" pitchFamily="18" charset="2"/>
                </a:rPr>
                <a:t>Q = </a:t>
              </a:r>
              <a:r>
                <a:rPr lang="en-GB" altLang="en-US" sz="2400" b="1">
                  <a:solidFill>
                    <a:schemeClr val="tx2"/>
                  </a:solidFill>
                  <a:sym typeface="Symbol" panose="05050102010706020507" pitchFamily="18" charset="2"/>
                </a:rPr>
                <a:t>10</a:t>
              </a:r>
              <a:endParaRPr lang="en-GB" altLang="en-US" sz="2400" b="1">
                <a:solidFill>
                  <a:schemeClr val="tx2"/>
                </a:solidFill>
              </a:endParaRPr>
            </a:p>
          </p:txBody>
        </p:sp>
      </p:grpSp>
      <p:grpSp>
        <p:nvGrpSpPr>
          <p:cNvPr id="43034" name="Group 32">
            <a:extLst>
              <a:ext uri="{FF2B5EF4-FFF2-40B4-BE49-F238E27FC236}">
                <a16:creationId xmlns:a16="http://schemas.microsoft.com/office/drawing/2014/main" id="{AAE33BDC-4C60-444A-A9BD-64C0467717D9}"/>
              </a:ext>
            </a:extLst>
          </p:cNvPr>
          <p:cNvGrpSpPr>
            <a:grpSpLocks/>
          </p:cNvGrpSpPr>
          <p:nvPr/>
        </p:nvGrpSpPr>
        <p:grpSpPr bwMode="auto">
          <a:xfrm>
            <a:off x="1171575" y="1746250"/>
            <a:ext cx="1316038" cy="1004888"/>
            <a:chOff x="738" y="1100"/>
            <a:chExt cx="829" cy="633"/>
          </a:xfrm>
        </p:grpSpPr>
        <p:sp>
          <p:nvSpPr>
            <p:cNvPr id="43043" name="Line 33">
              <a:extLst>
                <a:ext uri="{FF2B5EF4-FFF2-40B4-BE49-F238E27FC236}">
                  <a16:creationId xmlns:a16="http://schemas.microsoft.com/office/drawing/2014/main" id="{9ECBF5D9-F10D-4471-8805-8F58B92AEE71}"/>
                </a:ext>
              </a:extLst>
            </p:cNvPr>
            <p:cNvSpPr>
              <a:spLocks noChangeShapeType="1"/>
            </p:cNvSpPr>
            <p:nvPr/>
          </p:nvSpPr>
          <p:spPr bwMode="auto">
            <a:xfrm>
              <a:off x="1567" y="1100"/>
              <a:ext cx="0" cy="633"/>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3044" name="Text Box 34">
              <a:extLst>
                <a:ext uri="{FF2B5EF4-FFF2-40B4-BE49-F238E27FC236}">
                  <a16:creationId xmlns:a16="http://schemas.microsoft.com/office/drawing/2014/main" id="{AE376E20-7F6D-4E24-8096-3720D397C272}"/>
                </a:ext>
              </a:extLst>
            </p:cNvPr>
            <p:cNvSpPr txBox="1">
              <a:spLocks noChangeArrowheads="1"/>
            </p:cNvSpPr>
            <p:nvPr/>
          </p:nvSpPr>
          <p:spPr bwMode="auto">
            <a:xfrm>
              <a:off x="738" y="1245"/>
              <a:ext cx="7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accent2"/>
                  </a:solidFill>
                  <a:sym typeface="Symbol" panose="05050102010706020507" pitchFamily="18" charset="2"/>
                </a:rPr>
                <a:t></a:t>
              </a:r>
              <a:r>
                <a:rPr lang="en-GB" altLang="en-US" sz="2400" b="1" i="1">
                  <a:solidFill>
                    <a:schemeClr val="accent2"/>
                  </a:solidFill>
                  <a:sym typeface="Symbol" panose="05050102010706020507" pitchFamily="18" charset="2"/>
                </a:rPr>
                <a:t>P = </a:t>
              </a:r>
              <a:r>
                <a:rPr lang="en-GB" altLang="en-US" sz="2400" b="1">
                  <a:solidFill>
                    <a:schemeClr val="accent2"/>
                  </a:solidFill>
                  <a:sym typeface="Symbol" panose="05050102010706020507" pitchFamily="18" charset="2"/>
                </a:rPr>
                <a:t>–2</a:t>
              </a:r>
              <a:endParaRPr lang="en-GB" altLang="en-US" sz="2400" b="1">
                <a:solidFill>
                  <a:schemeClr val="accent2"/>
                </a:solidFill>
              </a:endParaRPr>
            </a:p>
          </p:txBody>
        </p:sp>
      </p:grpSp>
      <p:grpSp>
        <p:nvGrpSpPr>
          <p:cNvPr id="43035" name="Group 35">
            <a:extLst>
              <a:ext uri="{FF2B5EF4-FFF2-40B4-BE49-F238E27FC236}">
                <a16:creationId xmlns:a16="http://schemas.microsoft.com/office/drawing/2014/main" id="{4DA37E72-1716-4A00-8AD3-465797DCD39B}"/>
              </a:ext>
            </a:extLst>
          </p:cNvPr>
          <p:cNvGrpSpPr>
            <a:grpSpLocks/>
          </p:cNvGrpSpPr>
          <p:nvPr/>
        </p:nvGrpSpPr>
        <p:grpSpPr bwMode="auto">
          <a:xfrm>
            <a:off x="703263" y="2005013"/>
            <a:ext cx="1662112" cy="1517650"/>
            <a:chOff x="443" y="1263"/>
            <a:chExt cx="1047" cy="956"/>
          </a:xfrm>
        </p:grpSpPr>
        <p:sp>
          <p:nvSpPr>
            <p:cNvPr id="43040" name="Text Box 36">
              <a:extLst>
                <a:ext uri="{FF2B5EF4-FFF2-40B4-BE49-F238E27FC236}">
                  <a16:creationId xmlns:a16="http://schemas.microsoft.com/office/drawing/2014/main" id="{CABBA1EE-660D-4ED8-9571-20FEE700C0DC}"/>
                </a:ext>
              </a:extLst>
            </p:cNvPr>
            <p:cNvSpPr txBox="1">
              <a:spLocks noChangeArrowheads="1"/>
            </p:cNvSpPr>
            <p:nvPr/>
          </p:nvSpPr>
          <p:spPr bwMode="auto">
            <a:xfrm>
              <a:off x="756" y="1931"/>
              <a:ext cx="7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accent2"/>
                  </a:solidFill>
                </a:rPr>
                <a:t>Mid </a:t>
              </a:r>
              <a:r>
                <a:rPr lang="en-GB" altLang="en-US" sz="2400" b="1" i="1">
                  <a:solidFill>
                    <a:schemeClr val="accent2"/>
                  </a:solidFill>
                </a:rPr>
                <a:t>P</a:t>
              </a:r>
              <a:endParaRPr lang="en-GB" altLang="en-US" sz="2400" b="1">
                <a:solidFill>
                  <a:schemeClr val="accent2"/>
                </a:solidFill>
              </a:endParaRPr>
            </a:p>
          </p:txBody>
        </p:sp>
        <p:sp>
          <p:nvSpPr>
            <p:cNvPr id="43041" name="Text Box 37">
              <a:extLst>
                <a:ext uri="{FF2B5EF4-FFF2-40B4-BE49-F238E27FC236}">
                  <a16:creationId xmlns:a16="http://schemas.microsoft.com/office/drawing/2014/main" id="{9A52B0D9-B146-4F05-959D-EF0259BB4908}"/>
                </a:ext>
              </a:extLst>
            </p:cNvPr>
            <p:cNvSpPr txBox="1">
              <a:spLocks noChangeArrowheads="1"/>
            </p:cNvSpPr>
            <p:nvPr/>
          </p:nvSpPr>
          <p:spPr bwMode="auto">
            <a:xfrm>
              <a:off x="443" y="1263"/>
              <a:ext cx="218" cy="294"/>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accent2"/>
                  </a:solidFill>
                </a:rPr>
                <a:t>7</a:t>
              </a:r>
            </a:p>
          </p:txBody>
        </p:sp>
        <p:sp>
          <p:nvSpPr>
            <p:cNvPr id="43042" name="Line 38">
              <a:extLst>
                <a:ext uri="{FF2B5EF4-FFF2-40B4-BE49-F238E27FC236}">
                  <a16:creationId xmlns:a16="http://schemas.microsoft.com/office/drawing/2014/main" id="{D4D4E0F4-457B-4E4A-8D81-1C77FA33DF04}"/>
                </a:ext>
              </a:extLst>
            </p:cNvPr>
            <p:cNvSpPr>
              <a:spLocks noChangeShapeType="1"/>
            </p:cNvSpPr>
            <p:nvPr/>
          </p:nvSpPr>
          <p:spPr bwMode="auto">
            <a:xfrm flipH="1" flipV="1">
              <a:off x="578" y="1533"/>
              <a:ext cx="311" cy="445"/>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3036" name="Group 39">
            <a:extLst>
              <a:ext uri="{FF2B5EF4-FFF2-40B4-BE49-F238E27FC236}">
                <a16:creationId xmlns:a16="http://schemas.microsoft.com/office/drawing/2014/main" id="{6A61D9D0-FB66-47CF-8AC4-7E70C1F691AB}"/>
              </a:ext>
            </a:extLst>
          </p:cNvPr>
          <p:cNvGrpSpPr>
            <a:grpSpLocks/>
          </p:cNvGrpSpPr>
          <p:nvPr/>
        </p:nvGrpSpPr>
        <p:grpSpPr bwMode="auto">
          <a:xfrm>
            <a:off x="2676525" y="6035675"/>
            <a:ext cx="1165225" cy="822325"/>
            <a:chOff x="1686" y="3802"/>
            <a:chExt cx="734" cy="518"/>
          </a:xfrm>
        </p:grpSpPr>
        <p:sp>
          <p:nvSpPr>
            <p:cNvPr id="43038" name="Text Box 40">
              <a:extLst>
                <a:ext uri="{FF2B5EF4-FFF2-40B4-BE49-F238E27FC236}">
                  <a16:creationId xmlns:a16="http://schemas.microsoft.com/office/drawing/2014/main" id="{6D83435A-3A4B-4085-AE0D-49DAF0D40440}"/>
                </a:ext>
              </a:extLst>
            </p:cNvPr>
            <p:cNvSpPr txBox="1">
              <a:spLocks noChangeArrowheads="1"/>
            </p:cNvSpPr>
            <p:nvPr/>
          </p:nvSpPr>
          <p:spPr bwMode="auto">
            <a:xfrm>
              <a:off x="1686" y="4032"/>
              <a:ext cx="7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tx2"/>
                  </a:solidFill>
                </a:rPr>
                <a:t>Mid </a:t>
              </a:r>
              <a:r>
                <a:rPr lang="en-GB" altLang="en-US" sz="2400" b="1" i="1">
                  <a:solidFill>
                    <a:schemeClr val="tx2"/>
                  </a:solidFill>
                </a:rPr>
                <a:t>Q</a:t>
              </a:r>
              <a:endParaRPr lang="en-GB" altLang="en-US" sz="2400" b="1">
                <a:solidFill>
                  <a:schemeClr val="tx2"/>
                </a:solidFill>
              </a:endParaRPr>
            </a:p>
          </p:txBody>
        </p:sp>
        <p:sp>
          <p:nvSpPr>
            <p:cNvPr id="43039" name="Text Box 41">
              <a:extLst>
                <a:ext uri="{FF2B5EF4-FFF2-40B4-BE49-F238E27FC236}">
                  <a16:creationId xmlns:a16="http://schemas.microsoft.com/office/drawing/2014/main" id="{548E61FD-056B-4606-866B-117CAFF2DBD5}"/>
                </a:ext>
              </a:extLst>
            </p:cNvPr>
            <p:cNvSpPr txBox="1">
              <a:spLocks noChangeArrowheads="1"/>
            </p:cNvSpPr>
            <p:nvPr/>
          </p:nvSpPr>
          <p:spPr bwMode="auto">
            <a:xfrm>
              <a:off x="1839" y="3802"/>
              <a:ext cx="314" cy="294"/>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tx2"/>
                  </a:solidFill>
                </a:rPr>
                <a:t>15</a:t>
              </a:r>
            </a:p>
          </p:txBody>
        </p:sp>
      </p:grpSp>
      <p:sp>
        <p:nvSpPr>
          <p:cNvPr id="856108" name="Rectangle 9">
            <a:extLst>
              <a:ext uri="{FF2B5EF4-FFF2-40B4-BE49-F238E27FC236}">
                <a16:creationId xmlns:a16="http://schemas.microsoft.com/office/drawing/2014/main" id="{9B667B04-DF78-4E94-9E4B-5BD02297A26C}"/>
              </a:ext>
            </a:extLst>
          </p:cNvPr>
          <p:cNvSpPr>
            <a:spLocks noChangeArrowheads="1"/>
          </p:cNvSpPr>
          <p:nvPr/>
        </p:nvSpPr>
        <p:spPr bwMode="auto">
          <a:xfrm>
            <a:off x="0" y="0"/>
            <a:ext cx="9144000" cy="588963"/>
          </a:xfrm>
          <a:prstGeom prst="rect">
            <a:avLst/>
          </a:prstGeom>
          <a:effectLst>
            <a:outerShdw blurRad="63500" dist="17961" dir="2700000" algn="ctr" rotWithShape="0">
              <a:schemeClr val="tx1"/>
            </a:outerShdw>
          </a:effectLst>
        </p:spPr>
        <p:txBody>
          <a:bodyPr anchor="b"/>
          <a:lstStyle/>
          <a:p>
            <a:pPr algn="ctr">
              <a:defRPr/>
            </a:pPr>
            <a:r>
              <a:rPr lang="en-GB" b="1">
                <a:solidFill>
                  <a:srgbClr val="005856"/>
                </a:solidFill>
                <a:latin typeface="Arial" charset="0"/>
              </a:rPr>
              <a:t>Measuring elasticity using the arc method</a:t>
            </a:r>
          </a:p>
        </p:txBody>
      </p:sp>
    </p:spTree>
    <p:custDataLst>
      <p:tags r:id="rId1"/>
    </p:custDataLst>
  </p:cSld>
  <p:clrMapOvr>
    <a:masterClrMapping/>
  </p:clrMapOvr>
  <p:transition spd="slow">
    <p:wipe dir="d"/>
  </p:transition>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F0696D88-86B4-403A-A876-97498967D5E8}"/>
              </a:ext>
            </a:extLst>
          </p:cNvPr>
          <p:cNvSpPr>
            <a:spLocks noChangeArrowheads="1"/>
          </p:cNvSpPr>
          <p:nvPr/>
        </p:nvSpPr>
        <p:spPr bwMode="auto">
          <a:xfrm>
            <a:off x="1066800" y="609600"/>
            <a:ext cx="7010400" cy="533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aphicFrame>
        <p:nvGraphicFramePr>
          <p:cNvPr id="44035" name="Object 3">
            <a:extLst>
              <a:ext uri="{FF2B5EF4-FFF2-40B4-BE49-F238E27FC236}">
                <a16:creationId xmlns:a16="http://schemas.microsoft.com/office/drawing/2014/main" id="{668F617D-EEEF-4784-A05D-6709D261D412}"/>
              </a:ext>
            </a:extLst>
          </p:cNvPr>
          <p:cNvGraphicFramePr>
            <a:graphicFrameLocks/>
          </p:cNvGraphicFramePr>
          <p:nvPr/>
        </p:nvGraphicFramePr>
        <p:xfrm>
          <a:off x="614363" y="260350"/>
          <a:ext cx="7708900" cy="6403975"/>
        </p:xfrm>
        <a:graphic>
          <a:graphicData uri="http://schemas.openxmlformats.org/presentationml/2006/ole">
            <mc:AlternateContent xmlns:mc="http://schemas.openxmlformats.org/markup-compatibility/2006">
              <mc:Choice xmlns:v="urn:schemas-microsoft-com:vml" Requires="v">
                <p:oleObj name="Chart" r:id="rId4" imgW="7448931" imgH="5324856" progId="MSGraph.Chart.8">
                  <p:embed followColorScheme="full"/>
                </p:oleObj>
              </mc:Choice>
              <mc:Fallback>
                <p:oleObj name="Chart" r:id="rId4" imgW="7448931" imgH="5324856" progId="MSGraph.Chart.8">
                  <p:embed followColorScheme="full"/>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363" y="260350"/>
                        <a:ext cx="7708900" cy="640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4036" name="AutoShape 4" descr="Parchment">
            <a:extLst>
              <a:ext uri="{FF2B5EF4-FFF2-40B4-BE49-F238E27FC236}">
                <a16:creationId xmlns:a16="http://schemas.microsoft.com/office/drawing/2014/main" id="{04113C57-9040-476F-9DC8-AF91363355EC}"/>
              </a:ext>
            </a:extLst>
          </p:cNvPr>
          <p:cNvSpPr>
            <a:spLocks noChangeArrowheads="1"/>
          </p:cNvSpPr>
          <p:nvPr/>
        </p:nvSpPr>
        <p:spPr bwMode="auto">
          <a:xfrm>
            <a:off x="4662488" y="595313"/>
            <a:ext cx="3184525" cy="2052637"/>
          </a:xfrm>
          <a:prstGeom prst="roundRect">
            <a:avLst>
              <a:gd name="adj" fmla="val 12495"/>
            </a:avLst>
          </a:prstGeom>
          <a:blipFill dpi="0" rotWithShape="0">
            <a:blip r:embed="rId6"/>
            <a:srcRect/>
            <a:tile tx="0" ty="0" sx="100000" sy="100000" flip="none" algn="tl"/>
          </a:blipFill>
          <a:ln w="28575">
            <a:solidFill>
              <a:schemeClr val="hlink"/>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4037" name="Rectangle 5">
            <a:extLst>
              <a:ext uri="{FF2B5EF4-FFF2-40B4-BE49-F238E27FC236}">
                <a16:creationId xmlns:a16="http://schemas.microsoft.com/office/drawing/2014/main" id="{6B37964E-8949-4E1E-9438-ED874E51FE20}"/>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4038" name="Rectangle 6">
            <a:extLst>
              <a:ext uri="{FF2B5EF4-FFF2-40B4-BE49-F238E27FC236}">
                <a16:creationId xmlns:a16="http://schemas.microsoft.com/office/drawing/2014/main" id="{D4D69AF5-A043-47CF-9F4B-75A3BAB0A80A}"/>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4039" name="Rectangle 7">
            <a:extLst>
              <a:ext uri="{FF2B5EF4-FFF2-40B4-BE49-F238E27FC236}">
                <a16:creationId xmlns:a16="http://schemas.microsoft.com/office/drawing/2014/main" id="{4CD26F64-DAAD-4B8F-B06F-6CED60C62F08}"/>
              </a:ext>
            </a:extLst>
          </p:cNvPr>
          <p:cNvSpPr>
            <a:spLocks noChangeArrowheads="1"/>
          </p:cNvSpPr>
          <p:nvPr/>
        </p:nvSpPr>
        <p:spPr bwMode="auto">
          <a:xfrm>
            <a:off x="12700" y="3063875"/>
            <a:ext cx="735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i="1">
                <a:latin typeface="Arial" panose="020B0604020202020204" pitchFamily="34" charset="0"/>
              </a:rPr>
              <a:t>P </a:t>
            </a:r>
            <a:r>
              <a:rPr lang="en-GB" altLang="en-US" sz="2000">
                <a:latin typeface="Arial" panose="020B0604020202020204" pitchFamily="34" charset="0"/>
              </a:rPr>
              <a:t>(£)</a:t>
            </a:r>
          </a:p>
        </p:txBody>
      </p:sp>
      <p:sp>
        <p:nvSpPr>
          <p:cNvPr id="44040" name="Rectangle 8">
            <a:extLst>
              <a:ext uri="{FF2B5EF4-FFF2-40B4-BE49-F238E27FC236}">
                <a16:creationId xmlns:a16="http://schemas.microsoft.com/office/drawing/2014/main" id="{8172D32B-153C-4374-B661-2DAA4435D7B4}"/>
              </a:ext>
            </a:extLst>
          </p:cNvPr>
          <p:cNvSpPr>
            <a:spLocks noChangeArrowheads="1"/>
          </p:cNvSpPr>
          <p:nvPr/>
        </p:nvSpPr>
        <p:spPr bwMode="auto">
          <a:xfrm>
            <a:off x="4029075" y="6489700"/>
            <a:ext cx="117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i="1">
                <a:latin typeface="Arial" panose="020B0604020202020204" pitchFamily="34" charset="0"/>
              </a:rPr>
              <a:t>Q </a:t>
            </a:r>
            <a:r>
              <a:rPr lang="en-GB" altLang="en-US" sz="2000">
                <a:latin typeface="Arial" panose="020B0604020202020204" pitchFamily="34" charset="0"/>
              </a:rPr>
              <a:t>(000s)</a:t>
            </a:r>
          </a:p>
        </p:txBody>
      </p:sp>
      <p:sp>
        <p:nvSpPr>
          <p:cNvPr id="44041" name="Rectangle 9">
            <a:extLst>
              <a:ext uri="{FF2B5EF4-FFF2-40B4-BE49-F238E27FC236}">
                <a16:creationId xmlns:a16="http://schemas.microsoft.com/office/drawing/2014/main" id="{45A14929-AC4B-45BF-8C01-4A38D52542BF}"/>
              </a:ext>
            </a:extLst>
          </p:cNvPr>
          <p:cNvSpPr>
            <a:spLocks noChangeArrowheads="1"/>
          </p:cNvSpPr>
          <p:nvPr/>
        </p:nvSpPr>
        <p:spPr bwMode="auto">
          <a:xfrm>
            <a:off x="5753100" y="617538"/>
            <a:ext cx="18113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a:latin typeface="Arial" panose="020B0604020202020204" pitchFamily="34" charset="0"/>
              </a:rPr>
              <a:t>  </a:t>
            </a:r>
            <a:r>
              <a:rPr lang="en-GB" altLang="en-US" sz="2200">
                <a:latin typeface="Symbol" panose="05050102010706020507" pitchFamily="18" charset="2"/>
              </a:rPr>
              <a:t>D</a:t>
            </a:r>
            <a:r>
              <a:rPr lang="en-GB" altLang="en-US" sz="2000" i="1">
                <a:latin typeface="Arial" panose="020B0604020202020204" pitchFamily="34" charset="0"/>
              </a:rPr>
              <a:t>Q           </a:t>
            </a:r>
            <a:r>
              <a:rPr lang="en-GB" altLang="en-US" sz="2200">
                <a:latin typeface="Symbol" panose="05050102010706020507" pitchFamily="18" charset="2"/>
              </a:rPr>
              <a:t>D</a:t>
            </a:r>
            <a:r>
              <a:rPr lang="en-GB" altLang="en-US" sz="2000" i="1">
                <a:latin typeface="Arial" panose="020B0604020202020204" pitchFamily="34" charset="0"/>
              </a:rPr>
              <a:t>P</a:t>
            </a:r>
          </a:p>
        </p:txBody>
      </p:sp>
      <p:sp>
        <p:nvSpPr>
          <p:cNvPr id="44042" name="Rectangle 10">
            <a:extLst>
              <a:ext uri="{FF2B5EF4-FFF2-40B4-BE49-F238E27FC236}">
                <a16:creationId xmlns:a16="http://schemas.microsoft.com/office/drawing/2014/main" id="{766C37FA-D9EE-4111-907A-0A163EEE48CD}"/>
              </a:ext>
            </a:extLst>
          </p:cNvPr>
          <p:cNvSpPr>
            <a:spLocks noChangeArrowheads="1"/>
          </p:cNvSpPr>
          <p:nvPr/>
        </p:nvSpPr>
        <p:spPr bwMode="auto">
          <a:xfrm>
            <a:off x="5735638" y="998538"/>
            <a:ext cx="2005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a:latin typeface="Arial" panose="020B0604020202020204" pitchFamily="34" charset="0"/>
              </a:rPr>
              <a:t>mid </a:t>
            </a:r>
            <a:r>
              <a:rPr lang="en-GB" altLang="en-US" sz="2000" i="1">
                <a:latin typeface="Arial" panose="020B0604020202020204" pitchFamily="34" charset="0"/>
              </a:rPr>
              <a:t>Q       </a:t>
            </a:r>
            <a:r>
              <a:rPr lang="en-GB" altLang="en-US" sz="2000">
                <a:latin typeface="Arial" panose="020B0604020202020204" pitchFamily="34" charset="0"/>
              </a:rPr>
              <a:t>mid </a:t>
            </a:r>
            <a:r>
              <a:rPr lang="en-GB" altLang="en-US" sz="2000" i="1">
                <a:latin typeface="Arial" panose="020B0604020202020204" pitchFamily="34" charset="0"/>
              </a:rPr>
              <a:t>P</a:t>
            </a:r>
          </a:p>
        </p:txBody>
      </p:sp>
      <p:sp>
        <p:nvSpPr>
          <p:cNvPr id="44043" name="Line 11">
            <a:extLst>
              <a:ext uri="{FF2B5EF4-FFF2-40B4-BE49-F238E27FC236}">
                <a16:creationId xmlns:a16="http://schemas.microsoft.com/office/drawing/2014/main" id="{29D02EBA-0212-4F71-B8D1-E9B6BF4E1D47}"/>
              </a:ext>
            </a:extLst>
          </p:cNvPr>
          <p:cNvSpPr>
            <a:spLocks noChangeShapeType="1"/>
          </p:cNvSpPr>
          <p:nvPr/>
        </p:nvSpPr>
        <p:spPr bwMode="auto">
          <a:xfrm>
            <a:off x="5726113" y="1016000"/>
            <a:ext cx="7651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4044" name="Line 12">
            <a:extLst>
              <a:ext uri="{FF2B5EF4-FFF2-40B4-BE49-F238E27FC236}">
                <a16:creationId xmlns:a16="http://schemas.microsoft.com/office/drawing/2014/main" id="{8764EDD1-F011-4BBB-A3FC-C0DF45E6395D}"/>
              </a:ext>
            </a:extLst>
          </p:cNvPr>
          <p:cNvSpPr>
            <a:spLocks noChangeShapeType="1"/>
          </p:cNvSpPr>
          <p:nvPr/>
        </p:nvSpPr>
        <p:spPr bwMode="auto">
          <a:xfrm>
            <a:off x="6884988" y="1016000"/>
            <a:ext cx="7651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4045" name="Rectangle 13">
            <a:extLst>
              <a:ext uri="{FF2B5EF4-FFF2-40B4-BE49-F238E27FC236}">
                <a16:creationId xmlns:a16="http://schemas.microsoft.com/office/drawing/2014/main" id="{5CD9EE5A-477F-4987-87F6-FD2E6F574315}"/>
              </a:ext>
            </a:extLst>
          </p:cNvPr>
          <p:cNvSpPr>
            <a:spLocks noChangeArrowheads="1"/>
          </p:cNvSpPr>
          <p:nvPr/>
        </p:nvSpPr>
        <p:spPr bwMode="auto">
          <a:xfrm>
            <a:off x="6538913" y="803275"/>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latin typeface="Symbol" panose="05050102010706020507" pitchFamily="18" charset="2"/>
              </a:rPr>
              <a:t>¸</a:t>
            </a:r>
          </a:p>
        </p:txBody>
      </p:sp>
      <p:sp>
        <p:nvSpPr>
          <p:cNvPr id="44046" name="Rectangle 14">
            <a:extLst>
              <a:ext uri="{FF2B5EF4-FFF2-40B4-BE49-F238E27FC236}">
                <a16:creationId xmlns:a16="http://schemas.microsoft.com/office/drawing/2014/main" id="{11D8167B-112D-418C-978B-0D1EC57F7A1B}"/>
              </a:ext>
            </a:extLst>
          </p:cNvPr>
          <p:cNvSpPr>
            <a:spLocks noChangeArrowheads="1"/>
          </p:cNvSpPr>
          <p:nvPr/>
        </p:nvSpPr>
        <p:spPr bwMode="auto">
          <a:xfrm>
            <a:off x="4705350" y="768350"/>
            <a:ext cx="88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i="1">
                <a:latin typeface="Arial" panose="020B0604020202020204" pitchFamily="34" charset="0"/>
              </a:rPr>
              <a:t>P</a:t>
            </a:r>
            <a:r>
              <a:rPr lang="en-GB" altLang="en-US" sz="2400">
                <a:latin typeface="Symbol" panose="05050102010706020507" pitchFamily="18" charset="2"/>
              </a:rPr>
              <a:t>e</a:t>
            </a:r>
            <a:r>
              <a:rPr lang="en-GB" altLang="en-US" sz="2400" baseline="-25000">
                <a:latin typeface="Arial" panose="020B0604020202020204" pitchFamily="34" charset="0"/>
              </a:rPr>
              <a:t>d</a:t>
            </a:r>
            <a:r>
              <a:rPr lang="en-GB" altLang="en-US" sz="2000">
                <a:latin typeface="Arial" panose="020B0604020202020204" pitchFamily="34" charset="0"/>
              </a:rPr>
              <a:t>  =</a:t>
            </a:r>
          </a:p>
        </p:txBody>
      </p:sp>
      <p:sp>
        <p:nvSpPr>
          <p:cNvPr id="44047" name="Rectangle 15">
            <a:extLst>
              <a:ext uri="{FF2B5EF4-FFF2-40B4-BE49-F238E27FC236}">
                <a16:creationId xmlns:a16="http://schemas.microsoft.com/office/drawing/2014/main" id="{3D4CF9E4-EE58-4738-BA86-B37F5FD6D155}"/>
              </a:ext>
            </a:extLst>
          </p:cNvPr>
          <p:cNvSpPr>
            <a:spLocks noChangeArrowheads="1"/>
          </p:cNvSpPr>
          <p:nvPr/>
        </p:nvSpPr>
        <p:spPr bwMode="auto">
          <a:xfrm>
            <a:off x="5856288" y="1444625"/>
            <a:ext cx="17208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u="sng">
                <a:solidFill>
                  <a:schemeClr val="hlink"/>
                </a:solidFill>
                <a:latin typeface="Arial" panose="020B0604020202020204" pitchFamily="34" charset="0"/>
              </a:rPr>
              <a:t> 10</a:t>
            </a:r>
            <a:r>
              <a:rPr lang="en-GB" altLang="en-US" sz="2000">
                <a:solidFill>
                  <a:schemeClr val="hlink"/>
                </a:solidFill>
                <a:latin typeface="Arial" panose="020B0604020202020204" pitchFamily="34" charset="0"/>
              </a:rPr>
              <a:t>  	      </a:t>
            </a:r>
            <a:r>
              <a:rPr lang="en-GB" altLang="en-US" sz="2000" u="sng">
                <a:solidFill>
                  <a:schemeClr val="hlink"/>
                </a:solidFill>
                <a:latin typeface="Symbol" panose="05050102010706020507" pitchFamily="18" charset="2"/>
              </a:rPr>
              <a:t>-</a:t>
            </a:r>
            <a:r>
              <a:rPr lang="en-GB" altLang="en-US" sz="2000" u="sng">
                <a:solidFill>
                  <a:schemeClr val="hlink"/>
                </a:solidFill>
                <a:latin typeface="Arial" panose="020B0604020202020204" pitchFamily="34" charset="0"/>
              </a:rPr>
              <a:t>2 </a:t>
            </a:r>
          </a:p>
          <a:p>
            <a:r>
              <a:rPr lang="en-GB" altLang="en-US" sz="2000">
                <a:solidFill>
                  <a:schemeClr val="hlink"/>
                </a:solidFill>
                <a:latin typeface="Arial" panose="020B0604020202020204" pitchFamily="34" charset="0"/>
              </a:rPr>
              <a:t> 15	       </a:t>
            </a:r>
            <a:r>
              <a:rPr lang="en-GB" altLang="en-US" sz="900">
                <a:solidFill>
                  <a:schemeClr val="hlink"/>
                </a:solidFill>
                <a:latin typeface="Arial" panose="020B0604020202020204" pitchFamily="34" charset="0"/>
              </a:rPr>
              <a:t> </a:t>
            </a:r>
            <a:r>
              <a:rPr lang="en-GB" altLang="en-US" sz="2000">
                <a:solidFill>
                  <a:schemeClr val="hlink"/>
                </a:solidFill>
                <a:latin typeface="Arial" panose="020B0604020202020204" pitchFamily="34" charset="0"/>
              </a:rPr>
              <a:t>7</a:t>
            </a:r>
          </a:p>
        </p:txBody>
      </p:sp>
      <p:sp>
        <p:nvSpPr>
          <p:cNvPr id="44048" name="Rectangle 16">
            <a:extLst>
              <a:ext uri="{FF2B5EF4-FFF2-40B4-BE49-F238E27FC236}">
                <a16:creationId xmlns:a16="http://schemas.microsoft.com/office/drawing/2014/main" id="{C04D6597-A573-4099-A2A9-38909E4E7EB4}"/>
              </a:ext>
            </a:extLst>
          </p:cNvPr>
          <p:cNvSpPr>
            <a:spLocks noChangeArrowheads="1"/>
          </p:cNvSpPr>
          <p:nvPr/>
        </p:nvSpPr>
        <p:spPr bwMode="auto">
          <a:xfrm>
            <a:off x="6556375" y="1550988"/>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solidFill>
                  <a:schemeClr val="hlink"/>
                </a:solidFill>
                <a:latin typeface="Symbol" panose="05050102010706020507" pitchFamily="18" charset="2"/>
              </a:rPr>
              <a:t>¸</a:t>
            </a:r>
          </a:p>
        </p:txBody>
      </p:sp>
      <p:sp>
        <p:nvSpPr>
          <p:cNvPr id="44049" name="Rectangle 17">
            <a:extLst>
              <a:ext uri="{FF2B5EF4-FFF2-40B4-BE49-F238E27FC236}">
                <a16:creationId xmlns:a16="http://schemas.microsoft.com/office/drawing/2014/main" id="{AC762FCA-F7B8-4ECB-9A04-2DCB867A794C}"/>
              </a:ext>
            </a:extLst>
          </p:cNvPr>
          <p:cNvSpPr>
            <a:spLocks noChangeArrowheads="1"/>
          </p:cNvSpPr>
          <p:nvPr/>
        </p:nvSpPr>
        <p:spPr bwMode="auto">
          <a:xfrm>
            <a:off x="5262563" y="1574800"/>
            <a:ext cx="331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a:solidFill>
                  <a:schemeClr val="hlink"/>
                </a:solidFill>
                <a:latin typeface="Arial" panose="020B0604020202020204" pitchFamily="34" charset="0"/>
              </a:rPr>
              <a:t>=</a:t>
            </a:r>
          </a:p>
        </p:txBody>
      </p:sp>
      <p:sp>
        <p:nvSpPr>
          <p:cNvPr id="44050" name="Rectangle 18">
            <a:extLst>
              <a:ext uri="{FF2B5EF4-FFF2-40B4-BE49-F238E27FC236}">
                <a16:creationId xmlns:a16="http://schemas.microsoft.com/office/drawing/2014/main" id="{E1C54225-5C98-44F3-9FFB-043FBAD2CA02}"/>
              </a:ext>
            </a:extLst>
          </p:cNvPr>
          <p:cNvSpPr>
            <a:spLocks noChangeArrowheads="1"/>
          </p:cNvSpPr>
          <p:nvPr/>
        </p:nvSpPr>
        <p:spPr bwMode="auto">
          <a:xfrm>
            <a:off x="5280025" y="2117725"/>
            <a:ext cx="2590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10000"/>
              </a:lnSpc>
            </a:pPr>
            <a:r>
              <a:rPr lang="en-GB" altLang="en-US" sz="2000">
                <a:solidFill>
                  <a:schemeClr val="hlink"/>
                </a:solidFill>
                <a:latin typeface="Arial" panose="020B0604020202020204" pitchFamily="34" charset="0"/>
              </a:rPr>
              <a:t>=     10/15   x   </a:t>
            </a:r>
            <a:r>
              <a:rPr lang="en-GB" altLang="en-US" sz="2000">
                <a:solidFill>
                  <a:schemeClr val="hlink"/>
                </a:solidFill>
                <a:latin typeface="Symbol" panose="05050102010706020507" pitchFamily="18" charset="2"/>
              </a:rPr>
              <a:t>-</a:t>
            </a:r>
            <a:r>
              <a:rPr lang="en-GB" altLang="en-US" sz="2000">
                <a:solidFill>
                  <a:schemeClr val="hlink"/>
                </a:solidFill>
                <a:latin typeface="Arial" panose="020B0604020202020204" pitchFamily="34" charset="0"/>
              </a:rPr>
              <a:t>7/2 </a:t>
            </a:r>
            <a:endParaRPr lang="en-GB" altLang="en-US" sz="2000">
              <a:solidFill>
                <a:schemeClr val="folHlink"/>
              </a:solidFill>
              <a:latin typeface="Arial" panose="020B0604020202020204" pitchFamily="34" charset="0"/>
            </a:endParaRPr>
          </a:p>
        </p:txBody>
      </p:sp>
      <p:sp>
        <p:nvSpPr>
          <p:cNvPr id="44051" name="Rectangle 19">
            <a:extLst>
              <a:ext uri="{FF2B5EF4-FFF2-40B4-BE49-F238E27FC236}">
                <a16:creationId xmlns:a16="http://schemas.microsoft.com/office/drawing/2014/main" id="{FDDE9DDC-0090-4FD8-8CAB-53D945DC753E}"/>
              </a:ext>
            </a:extLst>
          </p:cNvPr>
          <p:cNvSpPr>
            <a:spLocks noChangeArrowheads="1"/>
          </p:cNvSpPr>
          <p:nvPr/>
        </p:nvSpPr>
        <p:spPr bwMode="auto">
          <a:xfrm>
            <a:off x="6745288" y="4564063"/>
            <a:ext cx="1336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solidFill>
                  <a:schemeClr val="folHlink"/>
                </a:solidFill>
                <a:latin typeface="Arial" panose="020B0604020202020204" pitchFamily="34" charset="0"/>
              </a:rPr>
              <a:t>Demand</a:t>
            </a:r>
          </a:p>
        </p:txBody>
      </p:sp>
      <p:sp>
        <p:nvSpPr>
          <p:cNvPr id="44052" name="Line 20">
            <a:extLst>
              <a:ext uri="{FF2B5EF4-FFF2-40B4-BE49-F238E27FC236}">
                <a16:creationId xmlns:a16="http://schemas.microsoft.com/office/drawing/2014/main" id="{E299E1C1-1D3A-4416-81C1-BF7FA276D986}"/>
              </a:ext>
            </a:extLst>
          </p:cNvPr>
          <p:cNvSpPr>
            <a:spLocks noChangeShapeType="1"/>
          </p:cNvSpPr>
          <p:nvPr/>
        </p:nvSpPr>
        <p:spPr bwMode="auto">
          <a:xfrm flipH="1">
            <a:off x="1066800" y="2743200"/>
            <a:ext cx="2819400" cy="0"/>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3" name="Line 21">
            <a:extLst>
              <a:ext uri="{FF2B5EF4-FFF2-40B4-BE49-F238E27FC236}">
                <a16:creationId xmlns:a16="http://schemas.microsoft.com/office/drawing/2014/main" id="{B4BA48B3-4DB5-47AC-87AA-75B6941ACA19}"/>
              </a:ext>
            </a:extLst>
          </p:cNvPr>
          <p:cNvSpPr>
            <a:spLocks noChangeShapeType="1"/>
          </p:cNvSpPr>
          <p:nvPr/>
        </p:nvSpPr>
        <p:spPr bwMode="auto">
          <a:xfrm>
            <a:off x="3903663" y="2819400"/>
            <a:ext cx="0" cy="3200400"/>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4" name="Line 22">
            <a:extLst>
              <a:ext uri="{FF2B5EF4-FFF2-40B4-BE49-F238E27FC236}">
                <a16:creationId xmlns:a16="http://schemas.microsoft.com/office/drawing/2014/main" id="{A078C9A0-96AD-40EE-A2EE-977D140DFEE6}"/>
              </a:ext>
            </a:extLst>
          </p:cNvPr>
          <p:cNvSpPr>
            <a:spLocks noChangeShapeType="1"/>
          </p:cNvSpPr>
          <p:nvPr/>
        </p:nvSpPr>
        <p:spPr bwMode="auto">
          <a:xfrm flipH="1">
            <a:off x="1066800" y="1693863"/>
            <a:ext cx="1377950" cy="0"/>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055" name="Line 23">
            <a:extLst>
              <a:ext uri="{FF2B5EF4-FFF2-40B4-BE49-F238E27FC236}">
                <a16:creationId xmlns:a16="http://schemas.microsoft.com/office/drawing/2014/main" id="{210DD1EB-F0C4-465A-9BEA-148DC4BA2F92}"/>
              </a:ext>
            </a:extLst>
          </p:cNvPr>
          <p:cNvSpPr>
            <a:spLocks noChangeShapeType="1"/>
          </p:cNvSpPr>
          <p:nvPr/>
        </p:nvSpPr>
        <p:spPr bwMode="auto">
          <a:xfrm flipV="1">
            <a:off x="2487613" y="1693863"/>
            <a:ext cx="0" cy="4302125"/>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4056" name="Group 24">
            <a:extLst>
              <a:ext uri="{FF2B5EF4-FFF2-40B4-BE49-F238E27FC236}">
                <a16:creationId xmlns:a16="http://schemas.microsoft.com/office/drawing/2014/main" id="{E03AAD85-119A-4750-B686-0BB3AD4DA09A}"/>
              </a:ext>
            </a:extLst>
          </p:cNvPr>
          <p:cNvGrpSpPr>
            <a:grpSpLocks/>
          </p:cNvGrpSpPr>
          <p:nvPr/>
        </p:nvGrpSpPr>
        <p:grpSpPr bwMode="auto">
          <a:xfrm>
            <a:off x="2420938" y="1203325"/>
            <a:ext cx="482600" cy="561975"/>
            <a:chOff x="1514" y="758"/>
            <a:chExt cx="304" cy="354"/>
          </a:xfrm>
        </p:grpSpPr>
        <p:sp>
          <p:nvSpPr>
            <p:cNvPr id="44074" name="Rectangle 25">
              <a:extLst>
                <a:ext uri="{FF2B5EF4-FFF2-40B4-BE49-F238E27FC236}">
                  <a16:creationId xmlns:a16="http://schemas.microsoft.com/office/drawing/2014/main" id="{8BDC9A16-92CF-47CC-9C91-0275475B5069}"/>
                </a:ext>
              </a:extLst>
            </p:cNvPr>
            <p:cNvSpPr>
              <a:spLocks noChangeArrowheads="1"/>
            </p:cNvSpPr>
            <p:nvPr/>
          </p:nvSpPr>
          <p:spPr bwMode="auto">
            <a:xfrm>
              <a:off x="1542" y="758"/>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solidFill>
                    <a:schemeClr val="accent2"/>
                  </a:solidFill>
                  <a:latin typeface="Arial" panose="020B0604020202020204" pitchFamily="34" charset="0"/>
                </a:rPr>
                <a:t>m</a:t>
              </a:r>
            </a:p>
          </p:txBody>
        </p:sp>
        <p:sp>
          <p:nvSpPr>
            <p:cNvPr id="44075" name="Oval 26">
              <a:extLst>
                <a:ext uri="{FF2B5EF4-FFF2-40B4-BE49-F238E27FC236}">
                  <a16:creationId xmlns:a16="http://schemas.microsoft.com/office/drawing/2014/main" id="{2763A634-0D64-424E-A849-189D78FAACC4}"/>
                </a:ext>
              </a:extLst>
            </p:cNvPr>
            <p:cNvSpPr>
              <a:spLocks noChangeArrowheads="1"/>
            </p:cNvSpPr>
            <p:nvPr/>
          </p:nvSpPr>
          <p:spPr bwMode="auto">
            <a:xfrm>
              <a:off x="1514" y="1024"/>
              <a:ext cx="88" cy="88"/>
            </a:xfrm>
            <a:prstGeom prst="ellipse">
              <a:avLst/>
            </a:prstGeom>
            <a:solidFill>
              <a:srgbClr val="FF9999"/>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grpSp>
        <p:nvGrpSpPr>
          <p:cNvPr id="44057" name="Group 27">
            <a:extLst>
              <a:ext uri="{FF2B5EF4-FFF2-40B4-BE49-F238E27FC236}">
                <a16:creationId xmlns:a16="http://schemas.microsoft.com/office/drawing/2014/main" id="{BCA3F16F-9DF7-45D5-B187-D001B4EF7493}"/>
              </a:ext>
            </a:extLst>
          </p:cNvPr>
          <p:cNvGrpSpPr>
            <a:grpSpLocks/>
          </p:cNvGrpSpPr>
          <p:nvPr/>
        </p:nvGrpSpPr>
        <p:grpSpPr bwMode="auto">
          <a:xfrm>
            <a:off x="3827463" y="2249488"/>
            <a:ext cx="436562" cy="582612"/>
            <a:chOff x="2411" y="1417"/>
            <a:chExt cx="275" cy="367"/>
          </a:xfrm>
        </p:grpSpPr>
        <p:sp>
          <p:nvSpPr>
            <p:cNvPr id="44072" name="Rectangle 28">
              <a:extLst>
                <a:ext uri="{FF2B5EF4-FFF2-40B4-BE49-F238E27FC236}">
                  <a16:creationId xmlns:a16="http://schemas.microsoft.com/office/drawing/2014/main" id="{44B51DB1-D546-4C82-9A45-DC931F5E6E7F}"/>
                </a:ext>
              </a:extLst>
            </p:cNvPr>
            <p:cNvSpPr>
              <a:spLocks noChangeArrowheads="1"/>
            </p:cNvSpPr>
            <p:nvPr/>
          </p:nvSpPr>
          <p:spPr bwMode="auto">
            <a:xfrm>
              <a:off x="2463" y="141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solidFill>
                    <a:schemeClr val="tx2"/>
                  </a:solidFill>
                  <a:latin typeface="Arial" panose="020B0604020202020204" pitchFamily="34" charset="0"/>
                </a:rPr>
                <a:t>n</a:t>
              </a:r>
            </a:p>
          </p:txBody>
        </p:sp>
        <p:sp>
          <p:nvSpPr>
            <p:cNvPr id="44073" name="Oval 29">
              <a:extLst>
                <a:ext uri="{FF2B5EF4-FFF2-40B4-BE49-F238E27FC236}">
                  <a16:creationId xmlns:a16="http://schemas.microsoft.com/office/drawing/2014/main" id="{C9DE010A-124B-46F1-B025-C7B70F818787}"/>
                </a:ext>
              </a:extLst>
            </p:cNvPr>
            <p:cNvSpPr>
              <a:spLocks noChangeArrowheads="1"/>
            </p:cNvSpPr>
            <p:nvPr/>
          </p:nvSpPr>
          <p:spPr bwMode="auto">
            <a:xfrm>
              <a:off x="2411" y="1696"/>
              <a:ext cx="88" cy="88"/>
            </a:xfrm>
            <a:prstGeom prst="ellipse">
              <a:avLst/>
            </a:prstGeom>
            <a:solidFill>
              <a:srgbClr val="6699FF"/>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grpSp>
        <p:nvGrpSpPr>
          <p:cNvPr id="44058" name="Group 30">
            <a:extLst>
              <a:ext uri="{FF2B5EF4-FFF2-40B4-BE49-F238E27FC236}">
                <a16:creationId xmlns:a16="http://schemas.microsoft.com/office/drawing/2014/main" id="{DE2E2D53-6619-4AD3-B0E6-082E98199DD1}"/>
              </a:ext>
            </a:extLst>
          </p:cNvPr>
          <p:cNvGrpSpPr>
            <a:grpSpLocks/>
          </p:cNvGrpSpPr>
          <p:nvPr/>
        </p:nvGrpSpPr>
        <p:grpSpPr bwMode="auto">
          <a:xfrm>
            <a:off x="2487613" y="2751138"/>
            <a:ext cx="1393825" cy="534987"/>
            <a:chOff x="1567" y="1733"/>
            <a:chExt cx="878" cy="337"/>
          </a:xfrm>
        </p:grpSpPr>
        <p:sp>
          <p:nvSpPr>
            <p:cNvPr id="44070" name="Line 31">
              <a:extLst>
                <a:ext uri="{FF2B5EF4-FFF2-40B4-BE49-F238E27FC236}">
                  <a16:creationId xmlns:a16="http://schemas.microsoft.com/office/drawing/2014/main" id="{24C9F3B4-C184-4142-AD7C-69091BD20B67}"/>
                </a:ext>
              </a:extLst>
            </p:cNvPr>
            <p:cNvSpPr>
              <a:spLocks noChangeShapeType="1"/>
            </p:cNvSpPr>
            <p:nvPr/>
          </p:nvSpPr>
          <p:spPr bwMode="auto">
            <a:xfrm flipH="1">
              <a:off x="1567" y="1733"/>
              <a:ext cx="878" cy="0"/>
            </a:xfrm>
            <a:prstGeom prst="line">
              <a:avLst/>
            </a:prstGeom>
            <a:noFill/>
            <a:ln w="28575">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71" name="Text Box 32">
              <a:extLst>
                <a:ext uri="{FF2B5EF4-FFF2-40B4-BE49-F238E27FC236}">
                  <a16:creationId xmlns:a16="http://schemas.microsoft.com/office/drawing/2014/main" id="{11E63DCD-1454-41EB-8387-D8F07E453D31}"/>
                </a:ext>
              </a:extLst>
            </p:cNvPr>
            <p:cNvSpPr txBox="1">
              <a:spLocks noChangeArrowheads="1"/>
            </p:cNvSpPr>
            <p:nvPr/>
          </p:nvSpPr>
          <p:spPr bwMode="auto">
            <a:xfrm>
              <a:off x="1609" y="1782"/>
              <a:ext cx="7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tx2"/>
                  </a:solidFill>
                  <a:sym typeface="Symbol" panose="05050102010706020507" pitchFamily="18" charset="2"/>
                </a:rPr>
                <a:t></a:t>
              </a:r>
              <a:r>
                <a:rPr lang="en-GB" altLang="en-US" sz="2400" b="1" i="1">
                  <a:solidFill>
                    <a:schemeClr val="tx2"/>
                  </a:solidFill>
                  <a:sym typeface="Symbol" panose="05050102010706020507" pitchFamily="18" charset="2"/>
                </a:rPr>
                <a:t>Q = </a:t>
              </a:r>
              <a:r>
                <a:rPr lang="en-GB" altLang="en-US" sz="2400" b="1">
                  <a:solidFill>
                    <a:schemeClr val="tx2"/>
                  </a:solidFill>
                  <a:sym typeface="Symbol" panose="05050102010706020507" pitchFamily="18" charset="2"/>
                </a:rPr>
                <a:t>10</a:t>
              </a:r>
              <a:endParaRPr lang="en-GB" altLang="en-US" sz="2400" b="1">
                <a:solidFill>
                  <a:schemeClr val="tx2"/>
                </a:solidFill>
              </a:endParaRPr>
            </a:p>
          </p:txBody>
        </p:sp>
      </p:grpSp>
      <p:grpSp>
        <p:nvGrpSpPr>
          <p:cNvPr id="44059" name="Group 33">
            <a:extLst>
              <a:ext uri="{FF2B5EF4-FFF2-40B4-BE49-F238E27FC236}">
                <a16:creationId xmlns:a16="http://schemas.microsoft.com/office/drawing/2014/main" id="{D7BE6EF1-B20E-4221-B072-ED423BA60630}"/>
              </a:ext>
            </a:extLst>
          </p:cNvPr>
          <p:cNvGrpSpPr>
            <a:grpSpLocks/>
          </p:cNvGrpSpPr>
          <p:nvPr/>
        </p:nvGrpSpPr>
        <p:grpSpPr bwMode="auto">
          <a:xfrm>
            <a:off x="1171575" y="1746250"/>
            <a:ext cx="1316038" cy="1004888"/>
            <a:chOff x="738" y="1100"/>
            <a:chExt cx="829" cy="633"/>
          </a:xfrm>
        </p:grpSpPr>
        <p:sp>
          <p:nvSpPr>
            <p:cNvPr id="44068" name="Line 34">
              <a:extLst>
                <a:ext uri="{FF2B5EF4-FFF2-40B4-BE49-F238E27FC236}">
                  <a16:creationId xmlns:a16="http://schemas.microsoft.com/office/drawing/2014/main" id="{ED57FC26-BBA8-429B-858B-FD03BAA9D4D1}"/>
                </a:ext>
              </a:extLst>
            </p:cNvPr>
            <p:cNvSpPr>
              <a:spLocks noChangeShapeType="1"/>
            </p:cNvSpPr>
            <p:nvPr/>
          </p:nvSpPr>
          <p:spPr bwMode="auto">
            <a:xfrm>
              <a:off x="1567" y="1100"/>
              <a:ext cx="0" cy="633"/>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4069" name="Text Box 35">
              <a:extLst>
                <a:ext uri="{FF2B5EF4-FFF2-40B4-BE49-F238E27FC236}">
                  <a16:creationId xmlns:a16="http://schemas.microsoft.com/office/drawing/2014/main" id="{2B3C7426-D795-4BED-BE52-ED8D1F49C30E}"/>
                </a:ext>
              </a:extLst>
            </p:cNvPr>
            <p:cNvSpPr txBox="1">
              <a:spLocks noChangeArrowheads="1"/>
            </p:cNvSpPr>
            <p:nvPr/>
          </p:nvSpPr>
          <p:spPr bwMode="auto">
            <a:xfrm>
              <a:off x="738" y="1245"/>
              <a:ext cx="7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accent2"/>
                  </a:solidFill>
                  <a:sym typeface="Symbol" panose="05050102010706020507" pitchFamily="18" charset="2"/>
                </a:rPr>
                <a:t></a:t>
              </a:r>
              <a:r>
                <a:rPr lang="en-GB" altLang="en-US" sz="2400" b="1" i="1">
                  <a:solidFill>
                    <a:schemeClr val="accent2"/>
                  </a:solidFill>
                  <a:sym typeface="Symbol" panose="05050102010706020507" pitchFamily="18" charset="2"/>
                </a:rPr>
                <a:t>P = </a:t>
              </a:r>
              <a:r>
                <a:rPr lang="en-GB" altLang="en-US" sz="2400" b="1">
                  <a:solidFill>
                    <a:schemeClr val="accent2"/>
                  </a:solidFill>
                  <a:sym typeface="Symbol" panose="05050102010706020507" pitchFamily="18" charset="2"/>
                </a:rPr>
                <a:t>–2</a:t>
              </a:r>
              <a:endParaRPr lang="en-GB" altLang="en-US" sz="2400" b="1">
                <a:solidFill>
                  <a:schemeClr val="accent2"/>
                </a:solidFill>
              </a:endParaRPr>
            </a:p>
          </p:txBody>
        </p:sp>
      </p:grpSp>
      <p:grpSp>
        <p:nvGrpSpPr>
          <p:cNvPr id="44060" name="Group 36">
            <a:extLst>
              <a:ext uri="{FF2B5EF4-FFF2-40B4-BE49-F238E27FC236}">
                <a16:creationId xmlns:a16="http://schemas.microsoft.com/office/drawing/2014/main" id="{FF847D48-FD87-48CC-BD01-11B6238C9A23}"/>
              </a:ext>
            </a:extLst>
          </p:cNvPr>
          <p:cNvGrpSpPr>
            <a:grpSpLocks/>
          </p:cNvGrpSpPr>
          <p:nvPr/>
        </p:nvGrpSpPr>
        <p:grpSpPr bwMode="auto">
          <a:xfrm>
            <a:off x="703263" y="2005013"/>
            <a:ext cx="1662112" cy="1517650"/>
            <a:chOff x="443" y="1263"/>
            <a:chExt cx="1047" cy="956"/>
          </a:xfrm>
        </p:grpSpPr>
        <p:sp>
          <p:nvSpPr>
            <p:cNvPr id="44065" name="Text Box 37">
              <a:extLst>
                <a:ext uri="{FF2B5EF4-FFF2-40B4-BE49-F238E27FC236}">
                  <a16:creationId xmlns:a16="http://schemas.microsoft.com/office/drawing/2014/main" id="{6C0B1F13-6A6D-4B96-87B0-A65188C082BC}"/>
                </a:ext>
              </a:extLst>
            </p:cNvPr>
            <p:cNvSpPr txBox="1">
              <a:spLocks noChangeArrowheads="1"/>
            </p:cNvSpPr>
            <p:nvPr/>
          </p:nvSpPr>
          <p:spPr bwMode="auto">
            <a:xfrm>
              <a:off x="756" y="1931"/>
              <a:ext cx="7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accent2"/>
                  </a:solidFill>
                </a:rPr>
                <a:t>Mid </a:t>
              </a:r>
              <a:r>
                <a:rPr lang="en-GB" altLang="en-US" sz="2400" b="1" i="1">
                  <a:solidFill>
                    <a:schemeClr val="accent2"/>
                  </a:solidFill>
                </a:rPr>
                <a:t>P</a:t>
              </a:r>
              <a:endParaRPr lang="en-GB" altLang="en-US" sz="2400" b="1">
                <a:solidFill>
                  <a:schemeClr val="accent2"/>
                </a:solidFill>
              </a:endParaRPr>
            </a:p>
          </p:txBody>
        </p:sp>
        <p:sp>
          <p:nvSpPr>
            <p:cNvPr id="44066" name="Text Box 38">
              <a:extLst>
                <a:ext uri="{FF2B5EF4-FFF2-40B4-BE49-F238E27FC236}">
                  <a16:creationId xmlns:a16="http://schemas.microsoft.com/office/drawing/2014/main" id="{874EB09B-F3EC-446F-A970-DCA971F62C3A}"/>
                </a:ext>
              </a:extLst>
            </p:cNvPr>
            <p:cNvSpPr txBox="1">
              <a:spLocks noChangeArrowheads="1"/>
            </p:cNvSpPr>
            <p:nvPr/>
          </p:nvSpPr>
          <p:spPr bwMode="auto">
            <a:xfrm>
              <a:off x="443" y="1263"/>
              <a:ext cx="218" cy="294"/>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accent2"/>
                  </a:solidFill>
                </a:rPr>
                <a:t>7</a:t>
              </a:r>
            </a:p>
          </p:txBody>
        </p:sp>
        <p:sp>
          <p:nvSpPr>
            <p:cNvPr id="44067" name="Line 39">
              <a:extLst>
                <a:ext uri="{FF2B5EF4-FFF2-40B4-BE49-F238E27FC236}">
                  <a16:creationId xmlns:a16="http://schemas.microsoft.com/office/drawing/2014/main" id="{8FDDDA85-80E1-4918-8B01-70B5931E3F3A}"/>
                </a:ext>
              </a:extLst>
            </p:cNvPr>
            <p:cNvSpPr>
              <a:spLocks noChangeShapeType="1"/>
            </p:cNvSpPr>
            <p:nvPr/>
          </p:nvSpPr>
          <p:spPr bwMode="auto">
            <a:xfrm flipH="1" flipV="1">
              <a:off x="578" y="1533"/>
              <a:ext cx="311" cy="445"/>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4061" name="Group 40">
            <a:extLst>
              <a:ext uri="{FF2B5EF4-FFF2-40B4-BE49-F238E27FC236}">
                <a16:creationId xmlns:a16="http://schemas.microsoft.com/office/drawing/2014/main" id="{3AB0B8FB-48D9-4232-83BA-2B91463DC27C}"/>
              </a:ext>
            </a:extLst>
          </p:cNvPr>
          <p:cNvGrpSpPr>
            <a:grpSpLocks/>
          </p:cNvGrpSpPr>
          <p:nvPr/>
        </p:nvGrpSpPr>
        <p:grpSpPr bwMode="auto">
          <a:xfrm>
            <a:off x="2676525" y="6035675"/>
            <a:ext cx="1165225" cy="822325"/>
            <a:chOff x="1686" y="3802"/>
            <a:chExt cx="734" cy="518"/>
          </a:xfrm>
        </p:grpSpPr>
        <p:sp>
          <p:nvSpPr>
            <p:cNvPr id="44063" name="Text Box 41">
              <a:extLst>
                <a:ext uri="{FF2B5EF4-FFF2-40B4-BE49-F238E27FC236}">
                  <a16:creationId xmlns:a16="http://schemas.microsoft.com/office/drawing/2014/main" id="{737968BA-3B5C-4195-89F4-0481891867B0}"/>
                </a:ext>
              </a:extLst>
            </p:cNvPr>
            <p:cNvSpPr txBox="1">
              <a:spLocks noChangeArrowheads="1"/>
            </p:cNvSpPr>
            <p:nvPr/>
          </p:nvSpPr>
          <p:spPr bwMode="auto">
            <a:xfrm>
              <a:off x="1686" y="4032"/>
              <a:ext cx="7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tx2"/>
                  </a:solidFill>
                </a:rPr>
                <a:t>Mid </a:t>
              </a:r>
              <a:r>
                <a:rPr lang="en-GB" altLang="en-US" sz="2400" b="1" i="1">
                  <a:solidFill>
                    <a:schemeClr val="tx2"/>
                  </a:solidFill>
                </a:rPr>
                <a:t>Q</a:t>
              </a:r>
              <a:endParaRPr lang="en-GB" altLang="en-US" sz="2400" b="1">
                <a:solidFill>
                  <a:schemeClr val="tx2"/>
                </a:solidFill>
              </a:endParaRPr>
            </a:p>
          </p:txBody>
        </p:sp>
        <p:sp>
          <p:nvSpPr>
            <p:cNvPr id="44064" name="Text Box 42">
              <a:extLst>
                <a:ext uri="{FF2B5EF4-FFF2-40B4-BE49-F238E27FC236}">
                  <a16:creationId xmlns:a16="http://schemas.microsoft.com/office/drawing/2014/main" id="{DAAA8B1D-44CB-46B5-B056-CBADDB50486E}"/>
                </a:ext>
              </a:extLst>
            </p:cNvPr>
            <p:cNvSpPr txBox="1">
              <a:spLocks noChangeArrowheads="1"/>
            </p:cNvSpPr>
            <p:nvPr/>
          </p:nvSpPr>
          <p:spPr bwMode="auto">
            <a:xfrm>
              <a:off x="1839" y="3802"/>
              <a:ext cx="314" cy="294"/>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tx2"/>
                  </a:solidFill>
                </a:rPr>
                <a:t>15</a:t>
              </a:r>
            </a:p>
          </p:txBody>
        </p:sp>
      </p:grpSp>
      <p:sp>
        <p:nvSpPr>
          <p:cNvPr id="858157" name="Rectangle 9">
            <a:extLst>
              <a:ext uri="{FF2B5EF4-FFF2-40B4-BE49-F238E27FC236}">
                <a16:creationId xmlns:a16="http://schemas.microsoft.com/office/drawing/2014/main" id="{2D6B28B3-0BB2-4150-8C88-F1AD77FE399A}"/>
              </a:ext>
            </a:extLst>
          </p:cNvPr>
          <p:cNvSpPr>
            <a:spLocks noChangeArrowheads="1"/>
          </p:cNvSpPr>
          <p:nvPr/>
        </p:nvSpPr>
        <p:spPr bwMode="auto">
          <a:xfrm>
            <a:off x="0" y="0"/>
            <a:ext cx="9144000" cy="588963"/>
          </a:xfrm>
          <a:prstGeom prst="rect">
            <a:avLst/>
          </a:prstGeom>
          <a:effectLst>
            <a:outerShdw blurRad="63500" dist="17961" dir="2700000" algn="ctr" rotWithShape="0">
              <a:schemeClr val="tx1"/>
            </a:outerShdw>
          </a:effectLst>
        </p:spPr>
        <p:txBody>
          <a:bodyPr anchor="b"/>
          <a:lstStyle/>
          <a:p>
            <a:pPr algn="ctr">
              <a:defRPr/>
            </a:pPr>
            <a:r>
              <a:rPr lang="en-GB" b="1">
                <a:solidFill>
                  <a:srgbClr val="005856"/>
                </a:solidFill>
                <a:latin typeface="Arial" charset="0"/>
              </a:rPr>
              <a:t>Measuring elasticity using the arc method</a:t>
            </a:r>
          </a:p>
        </p:txBody>
      </p:sp>
    </p:spTree>
    <p:custDataLst>
      <p:tags r:id="rId1"/>
    </p:custDataLst>
  </p:cSld>
  <p:clrMapOvr>
    <a:masterClrMapping/>
  </p:clrMapOvr>
  <p:transition spd="slow">
    <p:wipe dir="d"/>
  </p:transition>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EDD0332A-4A72-4754-965E-D720989994E9}"/>
              </a:ext>
            </a:extLst>
          </p:cNvPr>
          <p:cNvSpPr>
            <a:spLocks noChangeArrowheads="1"/>
          </p:cNvSpPr>
          <p:nvPr/>
        </p:nvSpPr>
        <p:spPr bwMode="auto">
          <a:xfrm>
            <a:off x="1066800" y="609600"/>
            <a:ext cx="7010400" cy="533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aphicFrame>
        <p:nvGraphicFramePr>
          <p:cNvPr id="45059" name="Object 3">
            <a:extLst>
              <a:ext uri="{FF2B5EF4-FFF2-40B4-BE49-F238E27FC236}">
                <a16:creationId xmlns:a16="http://schemas.microsoft.com/office/drawing/2014/main" id="{42A8EF22-C1C1-4138-98AB-A114DFA830CE}"/>
              </a:ext>
            </a:extLst>
          </p:cNvPr>
          <p:cNvGraphicFramePr>
            <a:graphicFrameLocks/>
          </p:cNvGraphicFramePr>
          <p:nvPr/>
        </p:nvGraphicFramePr>
        <p:xfrm>
          <a:off x="614363" y="260350"/>
          <a:ext cx="7708900" cy="6403975"/>
        </p:xfrm>
        <a:graphic>
          <a:graphicData uri="http://schemas.openxmlformats.org/presentationml/2006/ole">
            <mc:AlternateContent xmlns:mc="http://schemas.openxmlformats.org/markup-compatibility/2006">
              <mc:Choice xmlns:v="urn:schemas-microsoft-com:vml" Requires="v">
                <p:oleObj name="Chart" r:id="rId4" imgW="7448931" imgH="5324856" progId="MSGraph.Chart.8">
                  <p:embed followColorScheme="full"/>
                </p:oleObj>
              </mc:Choice>
              <mc:Fallback>
                <p:oleObj name="Chart" r:id="rId4" imgW="7448931" imgH="5324856" progId="MSGraph.Chart.8">
                  <p:embed followColorScheme="full"/>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363" y="260350"/>
                        <a:ext cx="7708900" cy="640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5060" name="AutoShape 4" descr="Parchment">
            <a:extLst>
              <a:ext uri="{FF2B5EF4-FFF2-40B4-BE49-F238E27FC236}">
                <a16:creationId xmlns:a16="http://schemas.microsoft.com/office/drawing/2014/main" id="{87E79592-DEBC-439B-9BF9-C08D9771BD42}"/>
              </a:ext>
            </a:extLst>
          </p:cNvPr>
          <p:cNvSpPr>
            <a:spLocks noChangeArrowheads="1"/>
          </p:cNvSpPr>
          <p:nvPr/>
        </p:nvSpPr>
        <p:spPr bwMode="auto">
          <a:xfrm>
            <a:off x="4662488" y="595313"/>
            <a:ext cx="3184525" cy="2370137"/>
          </a:xfrm>
          <a:prstGeom prst="roundRect">
            <a:avLst>
              <a:gd name="adj" fmla="val 12495"/>
            </a:avLst>
          </a:prstGeom>
          <a:blipFill dpi="0" rotWithShape="0">
            <a:blip r:embed="rId6"/>
            <a:srcRect/>
            <a:tile tx="0" ty="0" sx="100000" sy="100000" flip="none" algn="tl"/>
          </a:blipFill>
          <a:ln w="28575">
            <a:solidFill>
              <a:schemeClr val="hlink"/>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5061" name="Rectangle 5">
            <a:extLst>
              <a:ext uri="{FF2B5EF4-FFF2-40B4-BE49-F238E27FC236}">
                <a16:creationId xmlns:a16="http://schemas.microsoft.com/office/drawing/2014/main" id="{F5925154-758F-4AED-8993-7E452EC98A32}"/>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5062" name="Rectangle 6">
            <a:extLst>
              <a:ext uri="{FF2B5EF4-FFF2-40B4-BE49-F238E27FC236}">
                <a16:creationId xmlns:a16="http://schemas.microsoft.com/office/drawing/2014/main" id="{29E1E84E-7B28-4C0F-A11F-16535073FA82}"/>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5063" name="Rectangle 7">
            <a:extLst>
              <a:ext uri="{FF2B5EF4-FFF2-40B4-BE49-F238E27FC236}">
                <a16:creationId xmlns:a16="http://schemas.microsoft.com/office/drawing/2014/main" id="{4284C7CF-2F62-4E60-80FE-95F01B516461}"/>
              </a:ext>
            </a:extLst>
          </p:cNvPr>
          <p:cNvSpPr>
            <a:spLocks noChangeArrowheads="1"/>
          </p:cNvSpPr>
          <p:nvPr/>
        </p:nvSpPr>
        <p:spPr bwMode="auto">
          <a:xfrm>
            <a:off x="12700" y="3063875"/>
            <a:ext cx="735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i="1">
                <a:latin typeface="Arial" panose="020B0604020202020204" pitchFamily="34" charset="0"/>
              </a:rPr>
              <a:t>P </a:t>
            </a:r>
            <a:r>
              <a:rPr lang="en-GB" altLang="en-US" sz="2000">
                <a:latin typeface="Arial" panose="020B0604020202020204" pitchFamily="34" charset="0"/>
              </a:rPr>
              <a:t>(£)</a:t>
            </a:r>
          </a:p>
        </p:txBody>
      </p:sp>
      <p:sp>
        <p:nvSpPr>
          <p:cNvPr id="45064" name="Rectangle 8">
            <a:extLst>
              <a:ext uri="{FF2B5EF4-FFF2-40B4-BE49-F238E27FC236}">
                <a16:creationId xmlns:a16="http://schemas.microsoft.com/office/drawing/2014/main" id="{5EFCEC9B-5778-47CA-A6CF-2BF776AF5908}"/>
              </a:ext>
            </a:extLst>
          </p:cNvPr>
          <p:cNvSpPr>
            <a:spLocks noChangeArrowheads="1"/>
          </p:cNvSpPr>
          <p:nvPr/>
        </p:nvSpPr>
        <p:spPr bwMode="auto">
          <a:xfrm>
            <a:off x="4029075" y="6489700"/>
            <a:ext cx="117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i="1">
                <a:latin typeface="Arial" panose="020B0604020202020204" pitchFamily="34" charset="0"/>
              </a:rPr>
              <a:t>Q </a:t>
            </a:r>
            <a:r>
              <a:rPr lang="en-GB" altLang="en-US" sz="2000">
                <a:latin typeface="Arial" panose="020B0604020202020204" pitchFamily="34" charset="0"/>
              </a:rPr>
              <a:t>(000s)</a:t>
            </a:r>
          </a:p>
        </p:txBody>
      </p:sp>
      <p:sp>
        <p:nvSpPr>
          <p:cNvPr id="45065" name="Rectangle 9">
            <a:extLst>
              <a:ext uri="{FF2B5EF4-FFF2-40B4-BE49-F238E27FC236}">
                <a16:creationId xmlns:a16="http://schemas.microsoft.com/office/drawing/2014/main" id="{39DCD1A3-3FB3-480A-A0CF-E5C720C7B1CA}"/>
              </a:ext>
            </a:extLst>
          </p:cNvPr>
          <p:cNvSpPr>
            <a:spLocks noChangeArrowheads="1"/>
          </p:cNvSpPr>
          <p:nvPr/>
        </p:nvSpPr>
        <p:spPr bwMode="auto">
          <a:xfrm>
            <a:off x="5753100" y="617538"/>
            <a:ext cx="18113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a:latin typeface="Arial" panose="020B0604020202020204" pitchFamily="34" charset="0"/>
              </a:rPr>
              <a:t>  </a:t>
            </a:r>
            <a:r>
              <a:rPr lang="en-GB" altLang="en-US" sz="2200">
                <a:latin typeface="Symbol" panose="05050102010706020507" pitchFamily="18" charset="2"/>
              </a:rPr>
              <a:t>D</a:t>
            </a:r>
            <a:r>
              <a:rPr lang="en-GB" altLang="en-US" sz="2000" i="1">
                <a:latin typeface="Arial" panose="020B0604020202020204" pitchFamily="34" charset="0"/>
              </a:rPr>
              <a:t>Q           </a:t>
            </a:r>
            <a:r>
              <a:rPr lang="en-GB" altLang="en-US" sz="2200">
                <a:latin typeface="Symbol" panose="05050102010706020507" pitchFamily="18" charset="2"/>
              </a:rPr>
              <a:t>D</a:t>
            </a:r>
            <a:r>
              <a:rPr lang="en-GB" altLang="en-US" sz="2000" i="1">
                <a:latin typeface="Arial" panose="020B0604020202020204" pitchFamily="34" charset="0"/>
              </a:rPr>
              <a:t>P</a:t>
            </a:r>
          </a:p>
        </p:txBody>
      </p:sp>
      <p:sp>
        <p:nvSpPr>
          <p:cNvPr id="45066" name="Rectangle 10">
            <a:extLst>
              <a:ext uri="{FF2B5EF4-FFF2-40B4-BE49-F238E27FC236}">
                <a16:creationId xmlns:a16="http://schemas.microsoft.com/office/drawing/2014/main" id="{E1A89425-D897-4A29-9695-DD468031E12C}"/>
              </a:ext>
            </a:extLst>
          </p:cNvPr>
          <p:cNvSpPr>
            <a:spLocks noChangeArrowheads="1"/>
          </p:cNvSpPr>
          <p:nvPr/>
        </p:nvSpPr>
        <p:spPr bwMode="auto">
          <a:xfrm>
            <a:off x="5735638" y="998538"/>
            <a:ext cx="2005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a:latin typeface="Arial" panose="020B0604020202020204" pitchFamily="34" charset="0"/>
              </a:rPr>
              <a:t>mid </a:t>
            </a:r>
            <a:r>
              <a:rPr lang="en-GB" altLang="en-US" sz="2000" i="1">
                <a:latin typeface="Arial" panose="020B0604020202020204" pitchFamily="34" charset="0"/>
              </a:rPr>
              <a:t>Q       </a:t>
            </a:r>
            <a:r>
              <a:rPr lang="en-GB" altLang="en-US" sz="2000">
                <a:latin typeface="Arial" panose="020B0604020202020204" pitchFamily="34" charset="0"/>
              </a:rPr>
              <a:t>mid </a:t>
            </a:r>
            <a:r>
              <a:rPr lang="en-GB" altLang="en-US" sz="2000" i="1">
                <a:latin typeface="Arial" panose="020B0604020202020204" pitchFamily="34" charset="0"/>
              </a:rPr>
              <a:t>P</a:t>
            </a:r>
          </a:p>
        </p:txBody>
      </p:sp>
      <p:sp>
        <p:nvSpPr>
          <p:cNvPr id="45067" name="Line 11">
            <a:extLst>
              <a:ext uri="{FF2B5EF4-FFF2-40B4-BE49-F238E27FC236}">
                <a16:creationId xmlns:a16="http://schemas.microsoft.com/office/drawing/2014/main" id="{1A8E8F99-D5A1-4698-A322-1A8EA3E0FE16}"/>
              </a:ext>
            </a:extLst>
          </p:cNvPr>
          <p:cNvSpPr>
            <a:spLocks noChangeShapeType="1"/>
          </p:cNvSpPr>
          <p:nvPr/>
        </p:nvSpPr>
        <p:spPr bwMode="auto">
          <a:xfrm>
            <a:off x="5726113" y="1016000"/>
            <a:ext cx="7651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5068" name="Line 12">
            <a:extLst>
              <a:ext uri="{FF2B5EF4-FFF2-40B4-BE49-F238E27FC236}">
                <a16:creationId xmlns:a16="http://schemas.microsoft.com/office/drawing/2014/main" id="{7AA4DD43-A4F1-4758-B102-BD7EBE022CC5}"/>
              </a:ext>
            </a:extLst>
          </p:cNvPr>
          <p:cNvSpPr>
            <a:spLocks noChangeShapeType="1"/>
          </p:cNvSpPr>
          <p:nvPr/>
        </p:nvSpPr>
        <p:spPr bwMode="auto">
          <a:xfrm>
            <a:off x="6884988" y="1016000"/>
            <a:ext cx="7651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5069" name="Rectangle 13">
            <a:extLst>
              <a:ext uri="{FF2B5EF4-FFF2-40B4-BE49-F238E27FC236}">
                <a16:creationId xmlns:a16="http://schemas.microsoft.com/office/drawing/2014/main" id="{D1A3F2A4-2129-491C-BA74-AE5108587699}"/>
              </a:ext>
            </a:extLst>
          </p:cNvPr>
          <p:cNvSpPr>
            <a:spLocks noChangeArrowheads="1"/>
          </p:cNvSpPr>
          <p:nvPr/>
        </p:nvSpPr>
        <p:spPr bwMode="auto">
          <a:xfrm>
            <a:off x="6538913" y="803275"/>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latin typeface="Symbol" panose="05050102010706020507" pitchFamily="18" charset="2"/>
              </a:rPr>
              <a:t>¸</a:t>
            </a:r>
          </a:p>
        </p:txBody>
      </p:sp>
      <p:sp>
        <p:nvSpPr>
          <p:cNvPr id="45070" name="Rectangle 14">
            <a:extLst>
              <a:ext uri="{FF2B5EF4-FFF2-40B4-BE49-F238E27FC236}">
                <a16:creationId xmlns:a16="http://schemas.microsoft.com/office/drawing/2014/main" id="{5A738001-6C26-4E62-86D8-308BD5D85006}"/>
              </a:ext>
            </a:extLst>
          </p:cNvPr>
          <p:cNvSpPr>
            <a:spLocks noChangeArrowheads="1"/>
          </p:cNvSpPr>
          <p:nvPr/>
        </p:nvSpPr>
        <p:spPr bwMode="auto">
          <a:xfrm>
            <a:off x="4705350" y="768350"/>
            <a:ext cx="88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i="1">
                <a:latin typeface="Arial" panose="020B0604020202020204" pitchFamily="34" charset="0"/>
              </a:rPr>
              <a:t>P</a:t>
            </a:r>
            <a:r>
              <a:rPr lang="en-GB" altLang="en-US" sz="2400">
                <a:latin typeface="Symbol" panose="05050102010706020507" pitchFamily="18" charset="2"/>
              </a:rPr>
              <a:t>e</a:t>
            </a:r>
            <a:r>
              <a:rPr lang="en-GB" altLang="en-US" sz="2400" baseline="-25000">
                <a:latin typeface="Arial" panose="020B0604020202020204" pitchFamily="34" charset="0"/>
              </a:rPr>
              <a:t>d</a:t>
            </a:r>
            <a:r>
              <a:rPr lang="en-GB" altLang="en-US" sz="2000">
                <a:latin typeface="Arial" panose="020B0604020202020204" pitchFamily="34" charset="0"/>
              </a:rPr>
              <a:t>  =</a:t>
            </a:r>
          </a:p>
        </p:txBody>
      </p:sp>
      <p:sp>
        <p:nvSpPr>
          <p:cNvPr id="45071" name="Rectangle 15">
            <a:extLst>
              <a:ext uri="{FF2B5EF4-FFF2-40B4-BE49-F238E27FC236}">
                <a16:creationId xmlns:a16="http://schemas.microsoft.com/office/drawing/2014/main" id="{01C4F1D6-5B37-42ED-881D-91AF609D3EFE}"/>
              </a:ext>
            </a:extLst>
          </p:cNvPr>
          <p:cNvSpPr>
            <a:spLocks noChangeArrowheads="1"/>
          </p:cNvSpPr>
          <p:nvPr/>
        </p:nvSpPr>
        <p:spPr bwMode="auto">
          <a:xfrm>
            <a:off x="5856288" y="1444625"/>
            <a:ext cx="17208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u="sng">
                <a:solidFill>
                  <a:schemeClr val="hlink"/>
                </a:solidFill>
                <a:latin typeface="Arial" panose="020B0604020202020204" pitchFamily="34" charset="0"/>
              </a:rPr>
              <a:t> 10</a:t>
            </a:r>
            <a:r>
              <a:rPr lang="en-GB" altLang="en-US" sz="2000">
                <a:solidFill>
                  <a:schemeClr val="hlink"/>
                </a:solidFill>
                <a:latin typeface="Arial" panose="020B0604020202020204" pitchFamily="34" charset="0"/>
              </a:rPr>
              <a:t>  	      </a:t>
            </a:r>
            <a:r>
              <a:rPr lang="en-GB" altLang="en-US" sz="2000" u="sng">
                <a:solidFill>
                  <a:schemeClr val="hlink"/>
                </a:solidFill>
                <a:latin typeface="Symbol" panose="05050102010706020507" pitchFamily="18" charset="2"/>
              </a:rPr>
              <a:t>-</a:t>
            </a:r>
            <a:r>
              <a:rPr lang="en-GB" altLang="en-US" sz="2000" u="sng">
                <a:solidFill>
                  <a:schemeClr val="hlink"/>
                </a:solidFill>
                <a:latin typeface="Arial" panose="020B0604020202020204" pitchFamily="34" charset="0"/>
              </a:rPr>
              <a:t>2 </a:t>
            </a:r>
          </a:p>
          <a:p>
            <a:r>
              <a:rPr lang="en-GB" altLang="en-US" sz="2000">
                <a:solidFill>
                  <a:schemeClr val="hlink"/>
                </a:solidFill>
                <a:latin typeface="Arial" panose="020B0604020202020204" pitchFamily="34" charset="0"/>
              </a:rPr>
              <a:t> 15	       </a:t>
            </a:r>
            <a:r>
              <a:rPr lang="en-GB" altLang="en-US" sz="900">
                <a:solidFill>
                  <a:schemeClr val="hlink"/>
                </a:solidFill>
                <a:latin typeface="Arial" panose="020B0604020202020204" pitchFamily="34" charset="0"/>
              </a:rPr>
              <a:t> </a:t>
            </a:r>
            <a:r>
              <a:rPr lang="en-GB" altLang="en-US" sz="2000">
                <a:solidFill>
                  <a:schemeClr val="hlink"/>
                </a:solidFill>
                <a:latin typeface="Arial" panose="020B0604020202020204" pitchFamily="34" charset="0"/>
              </a:rPr>
              <a:t>7</a:t>
            </a:r>
          </a:p>
        </p:txBody>
      </p:sp>
      <p:sp>
        <p:nvSpPr>
          <p:cNvPr id="45072" name="Rectangle 16">
            <a:extLst>
              <a:ext uri="{FF2B5EF4-FFF2-40B4-BE49-F238E27FC236}">
                <a16:creationId xmlns:a16="http://schemas.microsoft.com/office/drawing/2014/main" id="{15A98290-64B7-4092-85D7-46D78FC8B87F}"/>
              </a:ext>
            </a:extLst>
          </p:cNvPr>
          <p:cNvSpPr>
            <a:spLocks noChangeArrowheads="1"/>
          </p:cNvSpPr>
          <p:nvPr/>
        </p:nvSpPr>
        <p:spPr bwMode="auto">
          <a:xfrm>
            <a:off x="6556375" y="1550988"/>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solidFill>
                  <a:schemeClr val="hlink"/>
                </a:solidFill>
                <a:latin typeface="Symbol" panose="05050102010706020507" pitchFamily="18" charset="2"/>
              </a:rPr>
              <a:t>¸</a:t>
            </a:r>
          </a:p>
        </p:txBody>
      </p:sp>
      <p:sp>
        <p:nvSpPr>
          <p:cNvPr id="45073" name="Rectangle 17">
            <a:extLst>
              <a:ext uri="{FF2B5EF4-FFF2-40B4-BE49-F238E27FC236}">
                <a16:creationId xmlns:a16="http://schemas.microsoft.com/office/drawing/2014/main" id="{17897CEE-B80A-4875-8051-795740006AF3}"/>
              </a:ext>
            </a:extLst>
          </p:cNvPr>
          <p:cNvSpPr>
            <a:spLocks noChangeArrowheads="1"/>
          </p:cNvSpPr>
          <p:nvPr/>
        </p:nvSpPr>
        <p:spPr bwMode="auto">
          <a:xfrm>
            <a:off x="5262563" y="1574800"/>
            <a:ext cx="331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a:solidFill>
                  <a:schemeClr val="hlink"/>
                </a:solidFill>
                <a:latin typeface="Arial" panose="020B0604020202020204" pitchFamily="34" charset="0"/>
              </a:rPr>
              <a:t>=</a:t>
            </a:r>
          </a:p>
        </p:txBody>
      </p:sp>
      <p:sp>
        <p:nvSpPr>
          <p:cNvPr id="45074" name="Rectangle 18">
            <a:extLst>
              <a:ext uri="{FF2B5EF4-FFF2-40B4-BE49-F238E27FC236}">
                <a16:creationId xmlns:a16="http://schemas.microsoft.com/office/drawing/2014/main" id="{55260737-95D3-4E6F-8EA8-ABBF54664073}"/>
              </a:ext>
            </a:extLst>
          </p:cNvPr>
          <p:cNvSpPr>
            <a:spLocks noChangeArrowheads="1"/>
          </p:cNvSpPr>
          <p:nvPr/>
        </p:nvSpPr>
        <p:spPr bwMode="auto">
          <a:xfrm>
            <a:off x="5280025" y="2117725"/>
            <a:ext cx="2590800" cy="823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10000"/>
              </a:lnSpc>
            </a:pPr>
            <a:r>
              <a:rPr lang="en-GB" altLang="en-US" sz="2000">
                <a:solidFill>
                  <a:schemeClr val="hlink"/>
                </a:solidFill>
                <a:latin typeface="Arial" panose="020B0604020202020204" pitchFamily="34" charset="0"/>
              </a:rPr>
              <a:t>=     10/15   x   </a:t>
            </a:r>
            <a:r>
              <a:rPr lang="en-GB" altLang="en-US" sz="2000">
                <a:solidFill>
                  <a:schemeClr val="hlink"/>
                </a:solidFill>
                <a:latin typeface="Symbol" panose="05050102010706020507" pitchFamily="18" charset="2"/>
              </a:rPr>
              <a:t>-</a:t>
            </a:r>
            <a:r>
              <a:rPr lang="en-GB" altLang="en-US" sz="2000">
                <a:solidFill>
                  <a:schemeClr val="hlink"/>
                </a:solidFill>
                <a:latin typeface="Arial" panose="020B0604020202020204" pitchFamily="34" charset="0"/>
              </a:rPr>
              <a:t>7/2 </a:t>
            </a:r>
          </a:p>
          <a:p>
            <a:pPr>
              <a:lnSpc>
                <a:spcPct val="130000"/>
              </a:lnSpc>
            </a:pPr>
            <a:r>
              <a:rPr lang="en-GB" altLang="en-US" sz="2000">
                <a:solidFill>
                  <a:schemeClr val="hlink"/>
                </a:solidFill>
                <a:latin typeface="Arial" panose="020B0604020202020204" pitchFamily="34" charset="0"/>
              </a:rPr>
              <a:t>=      </a:t>
            </a:r>
            <a:r>
              <a:rPr lang="en-GB" altLang="en-US" sz="2000">
                <a:solidFill>
                  <a:schemeClr val="hlink"/>
                </a:solidFill>
                <a:latin typeface="Symbol" panose="05050102010706020507" pitchFamily="18" charset="2"/>
              </a:rPr>
              <a:t>-</a:t>
            </a:r>
            <a:r>
              <a:rPr lang="en-GB" altLang="en-US" sz="2000">
                <a:solidFill>
                  <a:schemeClr val="hlink"/>
                </a:solidFill>
                <a:latin typeface="Arial" panose="020B0604020202020204" pitchFamily="34" charset="0"/>
              </a:rPr>
              <a:t>70/30</a:t>
            </a:r>
            <a:endParaRPr lang="en-GB" altLang="en-US" sz="2000">
              <a:solidFill>
                <a:schemeClr val="folHlink"/>
              </a:solidFill>
              <a:latin typeface="Arial" panose="020B0604020202020204" pitchFamily="34" charset="0"/>
            </a:endParaRPr>
          </a:p>
        </p:txBody>
      </p:sp>
      <p:sp>
        <p:nvSpPr>
          <p:cNvPr id="45075" name="Rectangle 19">
            <a:extLst>
              <a:ext uri="{FF2B5EF4-FFF2-40B4-BE49-F238E27FC236}">
                <a16:creationId xmlns:a16="http://schemas.microsoft.com/office/drawing/2014/main" id="{A36CC4C4-E219-4694-8EE8-B259299CAD5B}"/>
              </a:ext>
            </a:extLst>
          </p:cNvPr>
          <p:cNvSpPr>
            <a:spLocks noChangeArrowheads="1"/>
          </p:cNvSpPr>
          <p:nvPr/>
        </p:nvSpPr>
        <p:spPr bwMode="auto">
          <a:xfrm>
            <a:off x="6745288" y="4564063"/>
            <a:ext cx="1336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solidFill>
                  <a:schemeClr val="folHlink"/>
                </a:solidFill>
                <a:latin typeface="Arial" panose="020B0604020202020204" pitchFamily="34" charset="0"/>
              </a:rPr>
              <a:t>Demand</a:t>
            </a:r>
          </a:p>
        </p:txBody>
      </p:sp>
      <p:sp>
        <p:nvSpPr>
          <p:cNvPr id="45076" name="Line 20">
            <a:extLst>
              <a:ext uri="{FF2B5EF4-FFF2-40B4-BE49-F238E27FC236}">
                <a16:creationId xmlns:a16="http://schemas.microsoft.com/office/drawing/2014/main" id="{20EF985B-1D77-4E86-9D85-E887867248BF}"/>
              </a:ext>
            </a:extLst>
          </p:cNvPr>
          <p:cNvSpPr>
            <a:spLocks noChangeShapeType="1"/>
          </p:cNvSpPr>
          <p:nvPr/>
        </p:nvSpPr>
        <p:spPr bwMode="auto">
          <a:xfrm flipH="1">
            <a:off x="1066800" y="2743200"/>
            <a:ext cx="2819400" cy="0"/>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7" name="Line 21">
            <a:extLst>
              <a:ext uri="{FF2B5EF4-FFF2-40B4-BE49-F238E27FC236}">
                <a16:creationId xmlns:a16="http://schemas.microsoft.com/office/drawing/2014/main" id="{4BC0F411-841D-43B3-9177-F69A30FC7303}"/>
              </a:ext>
            </a:extLst>
          </p:cNvPr>
          <p:cNvSpPr>
            <a:spLocks noChangeShapeType="1"/>
          </p:cNvSpPr>
          <p:nvPr/>
        </p:nvSpPr>
        <p:spPr bwMode="auto">
          <a:xfrm>
            <a:off x="3903663" y="2819400"/>
            <a:ext cx="0" cy="3200400"/>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8" name="Line 22">
            <a:extLst>
              <a:ext uri="{FF2B5EF4-FFF2-40B4-BE49-F238E27FC236}">
                <a16:creationId xmlns:a16="http://schemas.microsoft.com/office/drawing/2014/main" id="{8973067F-EE51-4B67-BFEE-8D93470E90AA}"/>
              </a:ext>
            </a:extLst>
          </p:cNvPr>
          <p:cNvSpPr>
            <a:spLocks noChangeShapeType="1"/>
          </p:cNvSpPr>
          <p:nvPr/>
        </p:nvSpPr>
        <p:spPr bwMode="auto">
          <a:xfrm flipH="1">
            <a:off x="1066800" y="1693863"/>
            <a:ext cx="1377950" cy="0"/>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079" name="Line 23">
            <a:extLst>
              <a:ext uri="{FF2B5EF4-FFF2-40B4-BE49-F238E27FC236}">
                <a16:creationId xmlns:a16="http://schemas.microsoft.com/office/drawing/2014/main" id="{49C63E54-D3B6-4285-B49A-ED682629E75B}"/>
              </a:ext>
            </a:extLst>
          </p:cNvPr>
          <p:cNvSpPr>
            <a:spLocks noChangeShapeType="1"/>
          </p:cNvSpPr>
          <p:nvPr/>
        </p:nvSpPr>
        <p:spPr bwMode="auto">
          <a:xfrm flipV="1">
            <a:off x="2487613" y="1693863"/>
            <a:ext cx="0" cy="4302125"/>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5080" name="Group 24">
            <a:extLst>
              <a:ext uri="{FF2B5EF4-FFF2-40B4-BE49-F238E27FC236}">
                <a16:creationId xmlns:a16="http://schemas.microsoft.com/office/drawing/2014/main" id="{B3E29EE2-DBA4-41D4-9A1A-FA79181ECD5C}"/>
              </a:ext>
            </a:extLst>
          </p:cNvPr>
          <p:cNvGrpSpPr>
            <a:grpSpLocks/>
          </p:cNvGrpSpPr>
          <p:nvPr/>
        </p:nvGrpSpPr>
        <p:grpSpPr bwMode="auto">
          <a:xfrm>
            <a:off x="2420938" y="1203325"/>
            <a:ext cx="482600" cy="561975"/>
            <a:chOff x="1514" y="758"/>
            <a:chExt cx="304" cy="354"/>
          </a:xfrm>
        </p:grpSpPr>
        <p:sp>
          <p:nvSpPr>
            <p:cNvPr id="45098" name="Rectangle 25">
              <a:extLst>
                <a:ext uri="{FF2B5EF4-FFF2-40B4-BE49-F238E27FC236}">
                  <a16:creationId xmlns:a16="http://schemas.microsoft.com/office/drawing/2014/main" id="{B58D2ECA-7BE8-413A-96C1-8C63C556A1C3}"/>
                </a:ext>
              </a:extLst>
            </p:cNvPr>
            <p:cNvSpPr>
              <a:spLocks noChangeArrowheads="1"/>
            </p:cNvSpPr>
            <p:nvPr/>
          </p:nvSpPr>
          <p:spPr bwMode="auto">
            <a:xfrm>
              <a:off x="1542" y="758"/>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solidFill>
                    <a:schemeClr val="accent2"/>
                  </a:solidFill>
                  <a:latin typeface="Arial" panose="020B0604020202020204" pitchFamily="34" charset="0"/>
                </a:rPr>
                <a:t>m</a:t>
              </a:r>
            </a:p>
          </p:txBody>
        </p:sp>
        <p:sp>
          <p:nvSpPr>
            <p:cNvPr id="45099" name="Oval 26">
              <a:extLst>
                <a:ext uri="{FF2B5EF4-FFF2-40B4-BE49-F238E27FC236}">
                  <a16:creationId xmlns:a16="http://schemas.microsoft.com/office/drawing/2014/main" id="{12FCD390-5936-448F-B649-3E25290FBE1B}"/>
                </a:ext>
              </a:extLst>
            </p:cNvPr>
            <p:cNvSpPr>
              <a:spLocks noChangeArrowheads="1"/>
            </p:cNvSpPr>
            <p:nvPr/>
          </p:nvSpPr>
          <p:spPr bwMode="auto">
            <a:xfrm>
              <a:off x="1514" y="1024"/>
              <a:ext cx="88" cy="88"/>
            </a:xfrm>
            <a:prstGeom prst="ellipse">
              <a:avLst/>
            </a:prstGeom>
            <a:solidFill>
              <a:srgbClr val="FF9999"/>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grpSp>
        <p:nvGrpSpPr>
          <p:cNvPr id="45081" name="Group 27">
            <a:extLst>
              <a:ext uri="{FF2B5EF4-FFF2-40B4-BE49-F238E27FC236}">
                <a16:creationId xmlns:a16="http://schemas.microsoft.com/office/drawing/2014/main" id="{5081061E-FDFB-4C00-A89A-F312A17338A6}"/>
              </a:ext>
            </a:extLst>
          </p:cNvPr>
          <p:cNvGrpSpPr>
            <a:grpSpLocks/>
          </p:cNvGrpSpPr>
          <p:nvPr/>
        </p:nvGrpSpPr>
        <p:grpSpPr bwMode="auto">
          <a:xfrm>
            <a:off x="3827463" y="2249488"/>
            <a:ext cx="436562" cy="582612"/>
            <a:chOff x="2411" y="1417"/>
            <a:chExt cx="275" cy="367"/>
          </a:xfrm>
        </p:grpSpPr>
        <p:sp>
          <p:nvSpPr>
            <p:cNvPr id="45096" name="Rectangle 28">
              <a:extLst>
                <a:ext uri="{FF2B5EF4-FFF2-40B4-BE49-F238E27FC236}">
                  <a16:creationId xmlns:a16="http://schemas.microsoft.com/office/drawing/2014/main" id="{80E017DC-6848-4D4A-92AC-410557F3B129}"/>
                </a:ext>
              </a:extLst>
            </p:cNvPr>
            <p:cNvSpPr>
              <a:spLocks noChangeArrowheads="1"/>
            </p:cNvSpPr>
            <p:nvPr/>
          </p:nvSpPr>
          <p:spPr bwMode="auto">
            <a:xfrm>
              <a:off x="2463" y="141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solidFill>
                    <a:schemeClr val="tx2"/>
                  </a:solidFill>
                  <a:latin typeface="Arial" panose="020B0604020202020204" pitchFamily="34" charset="0"/>
                </a:rPr>
                <a:t>n</a:t>
              </a:r>
            </a:p>
          </p:txBody>
        </p:sp>
        <p:sp>
          <p:nvSpPr>
            <p:cNvPr id="45097" name="Oval 29">
              <a:extLst>
                <a:ext uri="{FF2B5EF4-FFF2-40B4-BE49-F238E27FC236}">
                  <a16:creationId xmlns:a16="http://schemas.microsoft.com/office/drawing/2014/main" id="{172F625A-6270-41C4-8334-F6CE870D1E61}"/>
                </a:ext>
              </a:extLst>
            </p:cNvPr>
            <p:cNvSpPr>
              <a:spLocks noChangeArrowheads="1"/>
            </p:cNvSpPr>
            <p:nvPr/>
          </p:nvSpPr>
          <p:spPr bwMode="auto">
            <a:xfrm>
              <a:off x="2411" y="1696"/>
              <a:ext cx="88" cy="88"/>
            </a:xfrm>
            <a:prstGeom prst="ellipse">
              <a:avLst/>
            </a:prstGeom>
            <a:solidFill>
              <a:srgbClr val="6699FF"/>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grpSp>
        <p:nvGrpSpPr>
          <p:cNvPr id="45082" name="Group 30">
            <a:extLst>
              <a:ext uri="{FF2B5EF4-FFF2-40B4-BE49-F238E27FC236}">
                <a16:creationId xmlns:a16="http://schemas.microsoft.com/office/drawing/2014/main" id="{609AE28E-E889-41A7-B907-755DE6C476DB}"/>
              </a:ext>
            </a:extLst>
          </p:cNvPr>
          <p:cNvGrpSpPr>
            <a:grpSpLocks/>
          </p:cNvGrpSpPr>
          <p:nvPr/>
        </p:nvGrpSpPr>
        <p:grpSpPr bwMode="auto">
          <a:xfrm>
            <a:off x="2487613" y="2751138"/>
            <a:ext cx="1393825" cy="534987"/>
            <a:chOff x="1567" y="1733"/>
            <a:chExt cx="878" cy="337"/>
          </a:xfrm>
        </p:grpSpPr>
        <p:sp>
          <p:nvSpPr>
            <p:cNvPr id="45094" name="Line 31">
              <a:extLst>
                <a:ext uri="{FF2B5EF4-FFF2-40B4-BE49-F238E27FC236}">
                  <a16:creationId xmlns:a16="http://schemas.microsoft.com/office/drawing/2014/main" id="{95072435-FC8B-4B3A-8320-A300571E7ADD}"/>
                </a:ext>
              </a:extLst>
            </p:cNvPr>
            <p:cNvSpPr>
              <a:spLocks noChangeShapeType="1"/>
            </p:cNvSpPr>
            <p:nvPr/>
          </p:nvSpPr>
          <p:spPr bwMode="auto">
            <a:xfrm flipH="1">
              <a:off x="1567" y="1733"/>
              <a:ext cx="878" cy="0"/>
            </a:xfrm>
            <a:prstGeom prst="line">
              <a:avLst/>
            </a:prstGeom>
            <a:noFill/>
            <a:ln w="28575">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95" name="Text Box 32">
              <a:extLst>
                <a:ext uri="{FF2B5EF4-FFF2-40B4-BE49-F238E27FC236}">
                  <a16:creationId xmlns:a16="http://schemas.microsoft.com/office/drawing/2014/main" id="{A4D6873D-5B63-420F-BF00-D614FA7BFDA1}"/>
                </a:ext>
              </a:extLst>
            </p:cNvPr>
            <p:cNvSpPr txBox="1">
              <a:spLocks noChangeArrowheads="1"/>
            </p:cNvSpPr>
            <p:nvPr/>
          </p:nvSpPr>
          <p:spPr bwMode="auto">
            <a:xfrm>
              <a:off x="1609" y="1782"/>
              <a:ext cx="7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tx2"/>
                  </a:solidFill>
                  <a:sym typeface="Symbol" panose="05050102010706020507" pitchFamily="18" charset="2"/>
                </a:rPr>
                <a:t></a:t>
              </a:r>
              <a:r>
                <a:rPr lang="en-GB" altLang="en-US" sz="2400" b="1" i="1">
                  <a:solidFill>
                    <a:schemeClr val="tx2"/>
                  </a:solidFill>
                  <a:sym typeface="Symbol" panose="05050102010706020507" pitchFamily="18" charset="2"/>
                </a:rPr>
                <a:t>Q = </a:t>
              </a:r>
              <a:r>
                <a:rPr lang="en-GB" altLang="en-US" sz="2400" b="1">
                  <a:solidFill>
                    <a:schemeClr val="tx2"/>
                  </a:solidFill>
                  <a:sym typeface="Symbol" panose="05050102010706020507" pitchFamily="18" charset="2"/>
                </a:rPr>
                <a:t>10</a:t>
              </a:r>
              <a:endParaRPr lang="en-GB" altLang="en-US" sz="2400" b="1">
                <a:solidFill>
                  <a:schemeClr val="tx2"/>
                </a:solidFill>
              </a:endParaRPr>
            </a:p>
          </p:txBody>
        </p:sp>
      </p:grpSp>
      <p:grpSp>
        <p:nvGrpSpPr>
          <p:cNvPr id="45083" name="Group 33">
            <a:extLst>
              <a:ext uri="{FF2B5EF4-FFF2-40B4-BE49-F238E27FC236}">
                <a16:creationId xmlns:a16="http://schemas.microsoft.com/office/drawing/2014/main" id="{B4E0BF67-AA6F-4E47-A2FC-0BCBC5108A01}"/>
              </a:ext>
            </a:extLst>
          </p:cNvPr>
          <p:cNvGrpSpPr>
            <a:grpSpLocks/>
          </p:cNvGrpSpPr>
          <p:nvPr/>
        </p:nvGrpSpPr>
        <p:grpSpPr bwMode="auto">
          <a:xfrm>
            <a:off x="1171575" y="1746250"/>
            <a:ext cx="1316038" cy="1004888"/>
            <a:chOff x="738" y="1100"/>
            <a:chExt cx="829" cy="633"/>
          </a:xfrm>
        </p:grpSpPr>
        <p:sp>
          <p:nvSpPr>
            <p:cNvPr id="45092" name="Line 34">
              <a:extLst>
                <a:ext uri="{FF2B5EF4-FFF2-40B4-BE49-F238E27FC236}">
                  <a16:creationId xmlns:a16="http://schemas.microsoft.com/office/drawing/2014/main" id="{4A0F9C47-49A3-4EB6-A709-FE414E1EA3CD}"/>
                </a:ext>
              </a:extLst>
            </p:cNvPr>
            <p:cNvSpPr>
              <a:spLocks noChangeShapeType="1"/>
            </p:cNvSpPr>
            <p:nvPr/>
          </p:nvSpPr>
          <p:spPr bwMode="auto">
            <a:xfrm>
              <a:off x="1567" y="1100"/>
              <a:ext cx="0" cy="633"/>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5093" name="Text Box 35">
              <a:extLst>
                <a:ext uri="{FF2B5EF4-FFF2-40B4-BE49-F238E27FC236}">
                  <a16:creationId xmlns:a16="http://schemas.microsoft.com/office/drawing/2014/main" id="{472D2E55-23BD-44FF-89A7-786B07F15245}"/>
                </a:ext>
              </a:extLst>
            </p:cNvPr>
            <p:cNvSpPr txBox="1">
              <a:spLocks noChangeArrowheads="1"/>
            </p:cNvSpPr>
            <p:nvPr/>
          </p:nvSpPr>
          <p:spPr bwMode="auto">
            <a:xfrm>
              <a:off x="738" y="1245"/>
              <a:ext cx="7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accent2"/>
                  </a:solidFill>
                  <a:sym typeface="Symbol" panose="05050102010706020507" pitchFamily="18" charset="2"/>
                </a:rPr>
                <a:t></a:t>
              </a:r>
              <a:r>
                <a:rPr lang="en-GB" altLang="en-US" sz="2400" b="1" i="1">
                  <a:solidFill>
                    <a:schemeClr val="accent2"/>
                  </a:solidFill>
                  <a:sym typeface="Symbol" panose="05050102010706020507" pitchFamily="18" charset="2"/>
                </a:rPr>
                <a:t>P = </a:t>
              </a:r>
              <a:r>
                <a:rPr lang="en-GB" altLang="en-US" sz="2400" b="1">
                  <a:solidFill>
                    <a:schemeClr val="accent2"/>
                  </a:solidFill>
                  <a:sym typeface="Symbol" panose="05050102010706020507" pitchFamily="18" charset="2"/>
                </a:rPr>
                <a:t>–2</a:t>
              </a:r>
              <a:endParaRPr lang="en-GB" altLang="en-US" sz="2400" b="1">
                <a:solidFill>
                  <a:schemeClr val="accent2"/>
                </a:solidFill>
              </a:endParaRPr>
            </a:p>
          </p:txBody>
        </p:sp>
      </p:grpSp>
      <p:grpSp>
        <p:nvGrpSpPr>
          <p:cNvPr id="45084" name="Group 36">
            <a:extLst>
              <a:ext uri="{FF2B5EF4-FFF2-40B4-BE49-F238E27FC236}">
                <a16:creationId xmlns:a16="http://schemas.microsoft.com/office/drawing/2014/main" id="{6D12661E-CE1C-423E-8783-854F5173CDB9}"/>
              </a:ext>
            </a:extLst>
          </p:cNvPr>
          <p:cNvGrpSpPr>
            <a:grpSpLocks/>
          </p:cNvGrpSpPr>
          <p:nvPr/>
        </p:nvGrpSpPr>
        <p:grpSpPr bwMode="auto">
          <a:xfrm>
            <a:off x="703263" y="2005013"/>
            <a:ext cx="1662112" cy="1517650"/>
            <a:chOff x="443" y="1263"/>
            <a:chExt cx="1047" cy="956"/>
          </a:xfrm>
        </p:grpSpPr>
        <p:sp>
          <p:nvSpPr>
            <p:cNvPr id="45089" name="Text Box 37">
              <a:extLst>
                <a:ext uri="{FF2B5EF4-FFF2-40B4-BE49-F238E27FC236}">
                  <a16:creationId xmlns:a16="http://schemas.microsoft.com/office/drawing/2014/main" id="{50C334AB-179B-442E-9072-8FEBCCC2390D}"/>
                </a:ext>
              </a:extLst>
            </p:cNvPr>
            <p:cNvSpPr txBox="1">
              <a:spLocks noChangeArrowheads="1"/>
            </p:cNvSpPr>
            <p:nvPr/>
          </p:nvSpPr>
          <p:spPr bwMode="auto">
            <a:xfrm>
              <a:off x="756" y="1931"/>
              <a:ext cx="7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accent2"/>
                  </a:solidFill>
                </a:rPr>
                <a:t>Mid </a:t>
              </a:r>
              <a:r>
                <a:rPr lang="en-GB" altLang="en-US" sz="2400" b="1" i="1">
                  <a:solidFill>
                    <a:schemeClr val="accent2"/>
                  </a:solidFill>
                </a:rPr>
                <a:t>P</a:t>
              </a:r>
              <a:endParaRPr lang="en-GB" altLang="en-US" sz="2400" b="1">
                <a:solidFill>
                  <a:schemeClr val="accent2"/>
                </a:solidFill>
              </a:endParaRPr>
            </a:p>
          </p:txBody>
        </p:sp>
        <p:sp>
          <p:nvSpPr>
            <p:cNvPr id="45090" name="Text Box 38">
              <a:extLst>
                <a:ext uri="{FF2B5EF4-FFF2-40B4-BE49-F238E27FC236}">
                  <a16:creationId xmlns:a16="http://schemas.microsoft.com/office/drawing/2014/main" id="{7F0370E9-6DC4-4E73-8A70-A5FC845700B3}"/>
                </a:ext>
              </a:extLst>
            </p:cNvPr>
            <p:cNvSpPr txBox="1">
              <a:spLocks noChangeArrowheads="1"/>
            </p:cNvSpPr>
            <p:nvPr/>
          </p:nvSpPr>
          <p:spPr bwMode="auto">
            <a:xfrm>
              <a:off x="443" y="1263"/>
              <a:ext cx="218" cy="294"/>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accent2"/>
                  </a:solidFill>
                </a:rPr>
                <a:t>7</a:t>
              </a:r>
            </a:p>
          </p:txBody>
        </p:sp>
        <p:sp>
          <p:nvSpPr>
            <p:cNvPr id="45091" name="Line 39">
              <a:extLst>
                <a:ext uri="{FF2B5EF4-FFF2-40B4-BE49-F238E27FC236}">
                  <a16:creationId xmlns:a16="http://schemas.microsoft.com/office/drawing/2014/main" id="{025D8FB8-D693-493D-A8D0-842FE681BC47}"/>
                </a:ext>
              </a:extLst>
            </p:cNvPr>
            <p:cNvSpPr>
              <a:spLocks noChangeShapeType="1"/>
            </p:cNvSpPr>
            <p:nvPr/>
          </p:nvSpPr>
          <p:spPr bwMode="auto">
            <a:xfrm flipH="1" flipV="1">
              <a:off x="578" y="1533"/>
              <a:ext cx="311" cy="445"/>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5085" name="Group 40">
            <a:extLst>
              <a:ext uri="{FF2B5EF4-FFF2-40B4-BE49-F238E27FC236}">
                <a16:creationId xmlns:a16="http://schemas.microsoft.com/office/drawing/2014/main" id="{E092BF44-B1D4-48D3-B575-DA5D1658FCDF}"/>
              </a:ext>
            </a:extLst>
          </p:cNvPr>
          <p:cNvGrpSpPr>
            <a:grpSpLocks/>
          </p:cNvGrpSpPr>
          <p:nvPr/>
        </p:nvGrpSpPr>
        <p:grpSpPr bwMode="auto">
          <a:xfrm>
            <a:off x="2676525" y="6035675"/>
            <a:ext cx="1165225" cy="822325"/>
            <a:chOff x="1686" y="3802"/>
            <a:chExt cx="734" cy="518"/>
          </a:xfrm>
        </p:grpSpPr>
        <p:sp>
          <p:nvSpPr>
            <p:cNvPr id="45087" name="Text Box 41">
              <a:extLst>
                <a:ext uri="{FF2B5EF4-FFF2-40B4-BE49-F238E27FC236}">
                  <a16:creationId xmlns:a16="http://schemas.microsoft.com/office/drawing/2014/main" id="{2C4BF70B-7AEB-4AB2-9F99-95BE563C1C6B}"/>
                </a:ext>
              </a:extLst>
            </p:cNvPr>
            <p:cNvSpPr txBox="1">
              <a:spLocks noChangeArrowheads="1"/>
            </p:cNvSpPr>
            <p:nvPr/>
          </p:nvSpPr>
          <p:spPr bwMode="auto">
            <a:xfrm>
              <a:off x="1686" y="4032"/>
              <a:ext cx="7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tx2"/>
                  </a:solidFill>
                </a:rPr>
                <a:t>Mid </a:t>
              </a:r>
              <a:r>
                <a:rPr lang="en-GB" altLang="en-US" sz="2400" b="1" i="1">
                  <a:solidFill>
                    <a:schemeClr val="tx2"/>
                  </a:solidFill>
                </a:rPr>
                <a:t>Q</a:t>
              </a:r>
              <a:endParaRPr lang="en-GB" altLang="en-US" sz="2400" b="1">
                <a:solidFill>
                  <a:schemeClr val="tx2"/>
                </a:solidFill>
              </a:endParaRPr>
            </a:p>
          </p:txBody>
        </p:sp>
        <p:sp>
          <p:nvSpPr>
            <p:cNvPr id="45088" name="Text Box 42">
              <a:extLst>
                <a:ext uri="{FF2B5EF4-FFF2-40B4-BE49-F238E27FC236}">
                  <a16:creationId xmlns:a16="http://schemas.microsoft.com/office/drawing/2014/main" id="{C6BBD08C-389A-4268-81A2-288D508F7DBD}"/>
                </a:ext>
              </a:extLst>
            </p:cNvPr>
            <p:cNvSpPr txBox="1">
              <a:spLocks noChangeArrowheads="1"/>
            </p:cNvSpPr>
            <p:nvPr/>
          </p:nvSpPr>
          <p:spPr bwMode="auto">
            <a:xfrm>
              <a:off x="1839" y="3802"/>
              <a:ext cx="314" cy="294"/>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tx2"/>
                  </a:solidFill>
                </a:rPr>
                <a:t>15</a:t>
              </a:r>
            </a:p>
          </p:txBody>
        </p:sp>
      </p:grpSp>
      <p:sp>
        <p:nvSpPr>
          <p:cNvPr id="860205" name="Rectangle 9">
            <a:extLst>
              <a:ext uri="{FF2B5EF4-FFF2-40B4-BE49-F238E27FC236}">
                <a16:creationId xmlns:a16="http://schemas.microsoft.com/office/drawing/2014/main" id="{4E44E3A8-DF5F-494F-90C0-8B5686B3EF49}"/>
              </a:ext>
            </a:extLst>
          </p:cNvPr>
          <p:cNvSpPr>
            <a:spLocks noChangeArrowheads="1"/>
          </p:cNvSpPr>
          <p:nvPr/>
        </p:nvSpPr>
        <p:spPr bwMode="auto">
          <a:xfrm>
            <a:off x="0" y="0"/>
            <a:ext cx="9144000" cy="588963"/>
          </a:xfrm>
          <a:prstGeom prst="rect">
            <a:avLst/>
          </a:prstGeom>
          <a:effectLst>
            <a:outerShdw blurRad="63500" dist="17961" dir="2700000" algn="ctr" rotWithShape="0">
              <a:schemeClr val="tx1"/>
            </a:outerShdw>
          </a:effectLst>
        </p:spPr>
        <p:txBody>
          <a:bodyPr anchor="b"/>
          <a:lstStyle/>
          <a:p>
            <a:pPr algn="ctr">
              <a:defRPr/>
            </a:pPr>
            <a:r>
              <a:rPr lang="en-GB" b="1">
                <a:solidFill>
                  <a:srgbClr val="005856"/>
                </a:solidFill>
                <a:latin typeface="Arial" charset="0"/>
              </a:rPr>
              <a:t>Measuring elasticity using the arc method</a:t>
            </a:r>
          </a:p>
        </p:txBody>
      </p:sp>
    </p:spTree>
    <p:custDataLst>
      <p:tags r:id="rId1"/>
    </p:custDataLst>
  </p:cSld>
  <p:clrMapOvr>
    <a:masterClrMapping/>
  </p:clrMapOvr>
  <p:transition spd="slow">
    <p:wipe dir="d"/>
  </p:transition>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8094A0A7-41D9-4BE3-95E8-96AC4505E162}"/>
              </a:ext>
            </a:extLst>
          </p:cNvPr>
          <p:cNvSpPr>
            <a:spLocks noChangeArrowheads="1"/>
          </p:cNvSpPr>
          <p:nvPr/>
        </p:nvSpPr>
        <p:spPr bwMode="auto">
          <a:xfrm>
            <a:off x="1066800" y="609600"/>
            <a:ext cx="7010400" cy="533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aphicFrame>
        <p:nvGraphicFramePr>
          <p:cNvPr id="46083" name="Object 3">
            <a:extLst>
              <a:ext uri="{FF2B5EF4-FFF2-40B4-BE49-F238E27FC236}">
                <a16:creationId xmlns:a16="http://schemas.microsoft.com/office/drawing/2014/main" id="{0F3FC47B-2B2D-4E7C-AC08-89D7C4C9744C}"/>
              </a:ext>
            </a:extLst>
          </p:cNvPr>
          <p:cNvGraphicFramePr>
            <a:graphicFrameLocks/>
          </p:cNvGraphicFramePr>
          <p:nvPr/>
        </p:nvGraphicFramePr>
        <p:xfrm>
          <a:off x="614363" y="260350"/>
          <a:ext cx="7708900" cy="6403975"/>
        </p:xfrm>
        <a:graphic>
          <a:graphicData uri="http://schemas.openxmlformats.org/presentationml/2006/ole">
            <mc:AlternateContent xmlns:mc="http://schemas.openxmlformats.org/markup-compatibility/2006">
              <mc:Choice xmlns:v="urn:schemas-microsoft-com:vml" Requires="v">
                <p:oleObj name="Chart" r:id="rId4" imgW="7448931" imgH="5324856" progId="MSGraph.Chart.8">
                  <p:embed followColorScheme="full"/>
                </p:oleObj>
              </mc:Choice>
              <mc:Fallback>
                <p:oleObj name="Chart" r:id="rId4" imgW="7448931" imgH="5324856" progId="MSGraph.Chart.8">
                  <p:embed followColorScheme="full"/>
                  <p:pic>
                    <p:nvPicPr>
                      <p:cNvPr id="0"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4363" y="260350"/>
                        <a:ext cx="7708900" cy="6403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6084" name="AutoShape 4" descr="Parchment">
            <a:extLst>
              <a:ext uri="{FF2B5EF4-FFF2-40B4-BE49-F238E27FC236}">
                <a16:creationId xmlns:a16="http://schemas.microsoft.com/office/drawing/2014/main" id="{9EB66127-A9A2-4E95-ADAB-4CEE3D8202F4}"/>
              </a:ext>
            </a:extLst>
          </p:cNvPr>
          <p:cNvSpPr>
            <a:spLocks noChangeArrowheads="1"/>
          </p:cNvSpPr>
          <p:nvPr/>
        </p:nvSpPr>
        <p:spPr bwMode="auto">
          <a:xfrm>
            <a:off x="4662488" y="595313"/>
            <a:ext cx="3184525" cy="2741612"/>
          </a:xfrm>
          <a:prstGeom prst="roundRect">
            <a:avLst>
              <a:gd name="adj" fmla="val 12495"/>
            </a:avLst>
          </a:prstGeom>
          <a:blipFill dpi="0" rotWithShape="0">
            <a:blip r:embed="rId6"/>
            <a:srcRect/>
            <a:tile tx="0" ty="0" sx="100000" sy="100000" flip="none" algn="tl"/>
          </a:blipFill>
          <a:ln w="28575">
            <a:solidFill>
              <a:schemeClr val="hlink"/>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6085" name="Rectangle 5">
            <a:extLst>
              <a:ext uri="{FF2B5EF4-FFF2-40B4-BE49-F238E27FC236}">
                <a16:creationId xmlns:a16="http://schemas.microsoft.com/office/drawing/2014/main" id="{9F08050A-C31A-4E62-B1FD-723AB013A5E0}"/>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6086" name="Rectangle 6">
            <a:extLst>
              <a:ext uri="{FF2B5EF4-FFF2-40B4-BE49-F238E27FC236}">
                <a16:creationId xmlns:a16="http://schemas.microsoft.com/office/drawing/2014/main" id="{DE5E534E-5710-47FD-B6DF-935500145258}"/>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46087" name="Rectangle 7">
            <a:extLst>
              <a:ext uri="{FF2B5EF4-FFF2-40B4-BE49-F238E27FC236}">
                <a16:creationId xmlns:a16="http://schemas.microsoft.com/office/drawing/2014/main" id="{C9904186-CDB7-4EB8-B057-2A75ED8CB23D}"/>
              </a:ext>
            </a:extLst>
          </p:cNvPr>
          <p:cNvSpPr>
            <a:spLocks noChangeArrowheads="1"/>
          </p:cNvSpPr>
          <p:nvPr/>
        </p:nvSpPr>
        <p:spPr bwMode="auto">
          <a:xfrm>
            <a:off x="12700" y="3063875"/>
            <a:ext cx="73501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i="1">
                <a:latin typeface="Arial" panose="020B0604020202020204" pitchFamily="34" charset="0"/>
              </a:rPr>
              <a:t>P </a:t>
            </a:r>
            <a:r>
              <a:rPr lang="en-GB" altLang="en-US" sz="2000">
                <a:latin typeface="Arial" panose="020B0604020202020204" pitchFamily="34" charset="0"/>
              </a:rPr>
              <a:t>(£)</a:t>
            </a:r>
          </a:p>
        </p:txBody>
      </p:sp>
      <p:sp>
        <p:nvSpPr>
          <p:cNvPr id="46088" name="Rectangle 8">
            <a:extLst>
              <a:ext uri="{FF2B5EF4-FFF2-40B4-BE49-F238E27FC236}">
                <a16:creationId xmlns:a16="http://schemas.microsoft.com/office/drawing/2014/main" id="{83A91DB9-A62B-40B6-9D5A-F0208C0132C3}"/>
              </a:ext>
            </a:extLst>
          </p:cNvPr>
          <p:cNvSpPr>
            <a:spLocks noChangeArrowheads="1"/>
          </p:cNvSpPr>
          <p:nvPr/>
        </p:nvSpPr>
        <p:spPr bwMode="auto">
          <a:xfrm>
            <a:off x="4029075" y="6489700"/>
            <a:ext cx="117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i="1">
                <a:latin typeface="Arial" panose="020B0604020202020204" pitchFamily="34" charset="0"/>
              </a:rPr>
              <a:t>Q </a:t>
            </a:r>
            <a:r>
              <a:rPr lang="en-GB" altLang="en-US" sz="2000">
                <a:latin typeface="Arial" panose="020B0604020202020204" pitchFamily="34" charset="0"/>
              </a:rPr>
              <a:t>(000s)</a:t>
            </a:r>
          </a:p>
        </p:txBody>
      </p:sp>
      <p:sp>
        <p:nvSpPr>
          <p:cNvPr id="46089" name="Rectangle 9">
            <a:extLst>
              <a:ext uri="{FF2B5EF4-FFF2-40B4-BE49-F238E27FC236}">
                <a16:creationId xmlns:a16="http://schemas.microsoft.com/office/drawing/2014/main" id="{82FBC6E4-2D46-4F09-B19B-F665845373C3}"/>
              </a:ext>
            </a:extLst>
          </p:cNvPr>
          <p:cNvSpPr>
            <a:spLocks noChangeArrowheads="1"/>
          </p:cNvSpPr>
          <p:nvPr/>
        </p:nvSpPr>
        <p:spPr bwMode="auto">
          <a:xfrm>
            <a:off x="5753100" y="617538"/>
            <a:ext cx="1811338"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a:latin typeface="Arial" panose="020B0604020202020204" pitchFamily="34" charset="0"/>
              </a:rPr>
              <a:t>  </a:t>
            </a:r>
            <a:r>
              <a:rPr lang="en-GB" altLang="en-US" sz="2200">
                <a:latin typeface="Symbol" panose="05050102010706020507" pitchFamily="18" charset="2"/>
              </a:rPr>
              <a:t>D</a:t>
            </a:r>
            <a:r>
              <a:rPr lang="en-GB" altLang="en-US" sz="2000" i="1">
                <a:latin typeface="Arial" panose="020B0604020202020204" pitchFamily="34" charset="0"/>
              </a:rPr>
              <a:t>Q           </a:t>
            </a:r>
            <a:r>
              <a:rPr lang="en-GB" altLang="en-US" sz="2200">
                <a:latin typeface="Symbol" panose="05050102010706020507" pitchFamily="18" charset="2"/>
              </a:rPr>
              <a:t>D</a:t>
            </a:r>
            <a:r>
              <a:rPr lang="en-GB" altLang="en-US" sz="2000" i="1">
                <a:latin typeface="Arial" panose="020B0604020202020204" pitchFamily="34" charset="0"/>
              </a:rPr>
              <a:t>P</a:t>
            </a:r>
          </a:p>
        </p:txBody>
      </p:sp>
      <p:sp>
        <p:nvSpPr>
          <p:cNvPr id="46090" name="Rectangle 10">
            <a:extLst>
              <a:ext uri="{FF2B5EF4-FFF2-40B4-BE49-F238E27FC236}">
                <a16:creationId xmlns:a16="http://schemas.microsoft.com/office/drawing/2014/main" id="{AE4AB9B4-1B66-45EF-885F-03C0A3E48699}"/>
              </a:ext>
            </a:extLst>
          </p:cNvPr>
          <p:cNvSpPr>
            <a:spLocks noChangeArrowheads="1"/>
          </p:cNvSpPr>
          <p:nvPr/>
        </p:nvSpPr>
        <p:spPr bwMode="auto">
          <a:xfrm>
            <a:off x="5735638" y="998538"/>
            <a:ext cx="20050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a:latin typeface="Arial" panose="020B0604020202020204" pitchFamily="34" charset="0"/>
              </a:rPr>
              <a:t>mid </a:t>
            </a:r>
            <a:r>
              <a:rPr lang="en-GB" altLang="en-US" sz="2000" i="1">
                <a:latin typeface="Arial" panose="020B0604020202020204" pitchFamily="34" charset="0"/>
              </a:rPr>
              <a:t>Q       </a:t>
            </a:r>
            <a:r>
              <a:rPr lang="en-GB" altLang="en-US" sz="2000">
                <a:latin typeface="Arial" panose="020B0604020202020204" pitchFamily="34" charset="0"/>
              </a:rPr>
              <a:t>mid </a:t>
            </a:r>
            <a:r>
              <a:rPr lang="en-GB" altLang="en-US" sz="2000" i="1">
                <a:latin typeface="Arial" panose="020B0604020202020204" pitchFamily="34" charset="0"/>
              </a:rPr>
              <a:t>P</a:t>
            </a:r>
          </a:p>
        </p:txBody>
      </p:sp>
      <p:sp>
        <p:nvSpPr>
          <p:cNvPr id="46091" name="Line 11">
            <a:extLst>
              <a:ext uri="{FF2B5EF4-FFF2-40B4-BE49-F238E27FC236}">
                <a16:creationId xmlns:a16="http://schemas.microsoft.com/office/drawing/2014/main" id="{A3FF1439-3D31-4C2C-BB7A-6E6979C65FBE}"/>
              </a:ext>
            </a:extLst>
          </p:cNvPr>
          <p:cNvSpPr>
            <a:spLocks noChangeShapeType="1"/>
          </p:cNvSpPr>
          <p:nvPr/>
        </p:nvSpPr>
        <p:spPr bwMode="auto">
          <a:xfrm>
            <a:off x="5726113" y="1016000"/>
            <a:ext cx="7651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092" name="Line 12">
            <a:extLst>
              <a:ext uri="{FF2B5EF4-FFF2-40B4-BE49-F238E27FC236}">
                <a16:creationId xmlns:a16="http://schemas.microsoft.com/office/drawing/2014/main" id="{9EFE6858-3F99-43CC-AA96-6920F6EFA8D3}"/>
              </a:ext>
            </a:extLst>
          </p:cNvPr>
          <p:cNvSpPr>
            <a:spLocks noChangeShapeType="1"/>
          </p:cNvSpPr>
          <p:nvPr/>
        </p:nvSpPr>
        <p:spPr bwMode="auto">
          <a:xfrm>
            <a:off x="6884988" y="1016000"/>
            <a:ext cx="7651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46093" name="Rectangle 13">
            <a:extLst>
              <a:ext uri="{FF2B5EF4-FFF2-40B4-BE49-F238E27FC236}">
                <a16:creationId xmlns:a16="http://schemas.microsoft.com/office/drawing/2014/main" id="{CFA58AEB-EBF6-4617-99FA-FDC5254359D7}"/>
              </a:ext>
            </a:extLst>
          </p:cNvPr>
          <p:cNvSpPr>
            <a:spLocks noChangeArrowheads="1"/>
          </p:cNvSpPr>
          <p:nvPr/>
        </p:nvSpPr>
        <p:spPr bwMode="auto">
          <a:xfrm>
            <a:off x="6538913" y="803275"/>
            <a:ext cx="35083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latin typeface="Symbol" panose="05050102010706020507" pitchFamily="18" charset="2"/>
              </a:rPr>
              <a:t>¸</a:t>
            </a:r>
          </a:p>
        </p:txBody>
      </p:sp>
      <p:sp>
        <p:nvSpPr>
          <p:cNvPr id="46094" name="Rectangle 14">
            <a:extLst>
              <a:ext uri="{FF2B5EF4-FFF2-40B4-BE49-F238E27FC236}">
                <a16:creationId xmlns:a16="http://schemas.microsoft.com/office/drawing/2014/main" id="{53979BB8-3766-4F51-9AD9-CCE01E241505}"/>
              </a:ext>
            </a:extLst>
          </p:cNvPr>
          <p:cNvSpPr>
            <a:spLocks noChangeArrowheads="1"/>
          </p:cNvSpPr>
          <p:nvPr/>
        </p:nvSpPr>
        <p:spPr bwMode="auto">
          <a:xfrm>
            <a:off x="4705350" y="768350"/>
            <a:ext cx="889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i="1">
                <a:latin typeface="Arial" panose="020B0604020202020204" pitchFamily="34" charset="0"/>
              </a:rPr>
              <a:t>P</a:t>
            </a:r>
            <a:r>
              <a:rPr lang="en-GB" altLang="en-US" sz="2400">
                <a:latin typeface="Symbol" panose="05050102010706020507" pitchFamily="18" charset="2"/>
              </a:rPr>
              <a:t>e</a:t>
            </a:r>
            <a:r>
              <a:rPr lang="en-GB" altLang="en-US" sz="2400" baseline="-25000">
                <a:latin typeface="Arial" panose="020B0604020202020204" pitchFamily="34" charset="0"/>
              </a:rPr>
              <a:t>d</a:t>
            </a:r>
            <a:r>
              <a:rPr lang="en-GB" altLang="en-US" sz="2000">
                <a:latin typeface="Arial" panose="020B0604020202020204" pitchFamily="34" charset="0"/>
              </a:rPr>
              <a:t>  =</a:t>
            </a:r>
          </a:p>
        </p:txBody>
      </p:sp>
      <p:sp>
        <p:nvSpPr>
          <p:cNvPr id="46095" name="Rectangle 15">
            <a:extLst>
              <a:ext uri="{FF2B5EF4-FFF2-40B4-BE49-F238E27FC236}">
                <a16:creationId xmlns:a16="http://schemas.microsoft.com/office/drawing/2014/main" id="{81AF84B5-070D-4B7B-BFDD-3A75DD9A67B9}"/>
              </a:ext>
            </a:extLst>
          </p:cNvPr>
          <p:cNvSpPr>
            <a:spLocks noChangeArrowheads="1"/>
          </p:cNvSpPr>
          <p:nvPr/>
        </p:nvSpPr>
        <p:spPr bwMode="auto">
          <a:xfrm>
            <a:off x="5856288" y="1444625"/>
            <a:ext cx="17208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u="sng">
                <a:solidFill>
                  <a:schemeClr val="hlink"/>
                </a:solidFill>
                <a:latin typeface="Arial" panose="020B0604020202020204" pitchFamily="34" charset="0"/>
              </a:rPr>
              <a:t> 10</a:t>
            </a:r>
            <a:r>
              <a:rPr lang="en-GB" altLang="en-US" sz="2000">
                <a:solidFill>
                  <a:schemeClr val="hlink"/>
                </a:solidFill>
                <a:latin typeface="Arial" panose="020B0604020202020204" pitchFamily="34" charset="0"/>
              </a:rPr>
              <a:t>  	      </a:t>
            </a:r>
            <a:r>
              <a:rPr lang="en-GB" altLang="en-US" sz="2000" u="sng">
                <a:solidFill>
                  <a:schemeClr val="hlink"/>
                </a:solidFill>
                <a:latin typeface="Symbol" panose="05050102010706020507" pitchFamily="18" charset="2"/>
              </a:rPr>
              <a:t>-</a:t>
            </a:r>
            <a:r>
              <a:rPr lang="en-GB" altLang="en-US" sz="2000" u="sng">
                <a:solidFill>
                  <a:schemeClr val="hlink"/>
                </a:solidFill>
                <a:latin typeface="Arial" panose="020B0604020202020204" pitchFamily="34" charset="0"/>
              </a:rPr>
              <a:t>2 </a:t>
            </a:r>
          </a:p>
          <a:p>
            <a:r>
              <a:rPr lang="en-GB" altLang="en-US" sz="2000">
                <a:solidFill>
                  <a:schemeClr val="hlink"/>
                </a:solidFill>
                <a:latin typeface="Arial" panose="020B0604020202020204" pitchFamily="34" charset="0"/>
              </a:rPr>
              <a:t> 15	       </a:t>
            </a:r>
            <a:r>
              <a:rPr lang="en-GB" altLang="en-US" sz="900">
                <a:solidFill>
                  <a:schemeClr val="hlink"/>
                </a:solidFill>
                <a:latin typeface="Arial" panose="020B0604020202020204" pitchFamily="34" charset="0"/>
              </a:rPr>
              <a:t> </a:t>
            </a:r>
            <a:r>
              <a:rPr lang="en-GB" altLang="en-US" sz="2000">
                <a:solidFill>
                  <a:schemeClr val="hlink"/>
                </a:solidFill>
                <a:latin typeface="Arial" panose="020B0604020202020204" pitchFamily="34" charset="0"/>
              </a:rPr>
              <a:t>7</a:t>
            </a:r>
          </a:p>
        </p:txBody>
      </p:sp>
      <p:sp>
        <p:nvSpPr>
          <p:cNvPr id="46096" name="Rectangle 16">
            <a:extLst>
              <a:ext uri="{FF2B5EF4-FFF2-40B4-BE49-F238E27FC236}">
                <a16:creationId xmlns:a16="http://schemas.microsoft.com/office/drawing/2014/main" id="{4917ECFE-D0EA-438B-8A75-1FA64CCE20CF}"/>
              </a:ext>
            </a:extLst>
          </p:cNvPr>
          <p:cNvSpPr>
            <a:spLocks noChangeArrowheads="1"/>
          </p:cNvSpPr>
          <p:nvPr/>
        </p:nvSpPr>
        <p:spPr bwMode="auto">
          <a:xfrm>
            <a:off x="6556375" y="1550988"/>
            <a:ext cx="3508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solidFill>
                  <a:schemeClr val="hlink"/>
                </a:solidFill>
                <a:latin typeface="Symbol" panose="05050102010706020507" pitchFamily="18" charset="2"/>
              </a:rPr>
              <a:t>¸</a:t>
            </a:r>
          </a:p>
        </p:txBody>
      </p:sp>
      <p:sp>
        <p:nvSpPr>
          <p:cNvPr id="46097" name="Rectangle 17">
            <a:extLst>
              <a:ext uri="{FF2B5EF4-FFF2-40B4-BE49-F238E27FC236}">
                <a16:creationId xmlns:a16="http://schemas.microsoft.com/office/drawing/2014/main" id="{DE6C066E-FD43-4D24-927A-1E4CB4CB1128}"/>
              </a:ext>
            </a:extLst>
          </p:cNvPr>
          <p:cNvSpPr>
            <a:spLocks noChangeArrowheads="1"/>
          </p:cNvSpPr>
          <p:nvPr/>
        </p:nvSpPr>
        <p:spPr bwMode="auto">
          <a:xfrm>
            <a:off x="5262563" y="1574800"/>
            <a:ext cx="331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a:solidFill>
                  <a:schemeClr val="hlink"/>
                </a:solidFill>
                <a:latin typeface="Arial" panose="020B0604020202020204" pitchFamily="34" charset="0"/>
              </a:rPr>
              <a:t>=</a:t>
            </a:r>
          </a:p>
        </p:txBody>
      </p:sp>
      <p:sp>
        <p:nvSpPr>
          <p:cNvPr id="46098" name="Rectangle 18">
            <a:extLst>
              <a:ext uri="{FF2B5EF4-FFF2-40B4-BE49-F238E27FC236}">
                <a16:creationId xmlns:a16="http://schemas.microsoft.com/office/drawing/2014/main" id="{4D9CCF4E-0386-49A4-AC18-D696F33F30F1}"/>
              </a:ext>
            </a:extLst>
          </p:cNvPr>
          <p:cNvSpPr>
            <a:spLocks noChangeArrowheads="1"/>
          </p:cNvSpPr>
          <p:nvPr/>
        </p:nvSpPr>
        <p:spPr bwMode="auto">
          <a:xfrm>
            <a:off x="5280025" y="2117725"/>
            <a:ext cx="2590800"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nSpc>
                <a:spcPct val="110000"/>
              </a:lnSpc>
            </a:pPr>
            <a:r>
              <a:rPr lang="en-GB" altLang="en-US" sz="2000">
                <a:solidFill>
                  <a:schemeClr val="hlink"/>
                </a:solidFill>
                <a:latin typeface="Arial" panose="020B0604020202020204" pitchFamily="34" charset="0"/>
              </a:rPr>
              <a:t>=     10/15   x   </a:t>
            </a:r>
            <a:r>
              <a:rPr lang="en-GB" altLang="en-US" sz="2000">
                <a:solidFill>
                  <a:schemeClr val="hlink"/>
                </a:solidFill>
                <a:latin typeface="Symbol" panose="05050102010706020507" pitchFamily="18" charset="2"/>
              </a:rPr>
              <a:t>-</a:t>
            </a:r>
            <a:r>
              <a:rPr lang="en-GB" altLang="en-US" sz="2000">
                <a:solidFill>
                  <a:schemeClr val="hlink"/>
                </a:solidFill>
                <a:latin typeface="Arial" panose="020B0604020202020204" pitchFamily="34" charset="0"/>
              </a:rPr>
              <a:t>7/2 </a:t>
            </a:r>
          </a:p>
          <a:p>
            <a:pPr>
              <a:lnSpc>
                <a:spcPct val="130000"/>
              </a:lnSpc>
            </a:pPr>
            <a:r>
              <a:rPr lang="en-GB" altLang="en-US" sz="2000">
                <a:solidFill>
                  <a:schemeClr val="hlink"/>
                </a:solidFill>
                <a:latin typeface="Arial" panose="020B0604020202020204" pitchFamily="34" charset="0"/>
              </a:rPr>
              <a:t>=      </a:t>
            </a:r>
            <a:r>
              <a:rPr lang="en-GB" altLang="en-US" sz="2000">
                <a:solidFill>
                  <a:schemeClr val="hlink"/>
                </a:solidFill>
                <a:latin typeface="Symbol" panose="05050102010706020507" pitchFamily="18" charset="2"/>
              </a:rPr>
              <a:t>-</a:t>
            </a:r>
            <a:r>
              <a:rPr lang="en-GB" altLang="en-US" sz="2000">
                <a:solidFill>
                  <a:schemeClr val="hlink"/>
                </a:solidFill>
                <a:latin typeface="Arial" panose="020B0604020202020204" pitchFamily="34" charset="0"/>
              </a:rPr>
              <a:t>70/30</a:t>
            </a:r>
          </a:p>
          <a:p>
            <a:pPr>
              <a:lnSpc>
                <a:spcPct val="120000"/>
              </a:lnSpc>
            </a:pPr>
            <a:r>
              <a:rPr lang="en-GB" altLang="en-US" sz="2000">
                <a:solidFill>
                  <a:schemeClr val="hlink"/>
                </a:solidFill>
                <a:latin typeface="Arial" panose="020B0604020202020204" pitchFamily="34" charset="0"/>
              </a:rPr>
              <a:t>=      </a:t>
            </a:r>
            <a:r>
              <a:rPr lang="en-GB" altLang="en-US" sz="2000">
                <a:solidFill>
                  <a:schemeClr val="hlink"/>
                </a:solidFill>
                <a:latin typeface="Symbol" panose="05050102010706020507" pitchFamily="18" charset="2"/>
              </a:rPr>
              <a:t>-</a:t>
            </a:r>
            <a:r>
              <a:rPr lang="en-GB" altLang="en-US" sz="2000">
                <a:solidFill>
                  <a:schemeClr val="hlink"/>
                </a:solidFill>
                <a:latin typeface="Arial" panose="020B0604020202020204" pitchFamily="34" charset="0"/>
              </a:rPr>
              <a:t>7/3  =  </a:t>
            </a:r>
            <a:r>
              <a:rPr lang="en-GB" altLang="en-US" sz="2000">
                <a:solidFill>
                  <a:schemeClr val="folHlink"/>
                </a:solidFill>
                <a:latin typeface="Symbol" panose="05050102010706020507" pitchFamily="18" charset="2"/>
              </a:rPr>
              <a:t>-</a:t>
            </a:r>
            <a:r>
              <a:rPr lang="en-GB" altLang="en-US" sz="2000">
                <a:solidFill>
                  <a:schemeClr val="folHlink"/>
                </a:solidFill>
                <a:latin typeface="Arial" panose="020B0604020202020204" pitchFamily="34" charset="0"/>
              </a:rPr>
              <a:t>2.33</a:t>
            </a:r>
          </a:p>
        </p:txBody>
      </p:sp>
      <p:sp>
        <p:nvSpPr>
          <p:cNvPr id="46099" name="Rectangle 19">
            <a:extLst>
              <a:ext uri="{FF2B5EF4-FFF2-40B4-BE49-F238E27FC236}">
                <a16:creationId xmlns:a16="http://schemas.microsoft.com/office/drawing/2014/main" id="{0D0E0C6C-E66A-4BC2-9057-689683B73344}"/>
              </a:ext>
            </a:extLst>
          </p:cNvPr>
          <p:cNvSpPr>
            <a:spLocks noChangeArrowheads="1"/>
          </p:cNvSpPr>
          <p:nvPr/>
        </p:nvSpPr>
        <p:spPr bwMode="auto">
          <a:xfrm>
            <a:off x="6745288" y="4564063"/>
            <a:ext cx="1336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solidFill>
                  <a:schemeClr val="folHlink"/>
                </a:solidFill>
                <a:latin typeface="Arial" panose="020B0604020202020204" pitchFamily="34" charset="0"/>
              </a:rPr>
              <a:t>Demand</a:t>
            </a:r>
          </a:p>
        </p:txBody>
      </p:sp>
      <p:sp>
        <p:nvSpPr>
          <p:cNvPr id="46100" name="Line 20">
            <a:extLst>
              <a:ext uri="{FF2B5EF4-FFF2-40B4-BE49-F238E27FC236}">
                <a16:creationId xmlns:a16="http://schemas.microsoft.com/office/drawing/2014/main" id="{387F1A5C-9C8B-4C28-B0F1-BA9BCAA33E8F}"/>
              </a:ext>
            </a:extLst>
          </p:cNvPr>
          <p:cNvSpPr>
            <a:spLocks noChangeShapeType="1"/>
          </p:cNvSpPr>
          <p:nvPr/>
        </p:nvSpPr>
        <p:spPr bwMode="auto">
          <a:xfrm flipH="1">
            <a:off x="1066800" y="2743200"/>
            <a:ext cx="2819400" cy="0"/>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1" name="Line 21">
            <a:extLst>
              <a:ext uri="{FF2B5EF4-FFF2-40B4-BE49-F238E27FC236}">
                <a16:creationId xmlns:a16="http://schemas.microsoft.com/office/drawing/2014/main" id="{CAEF3351-9A0B-47BE-8B47-580CB0B6D9F9}"/>
              </a:ext>
            </a:extLst>
          </p:cNvPr>
          <p:cNvSpPr>
            <a:spLocks noChangeShapeType="1"/>
          </p:cNvSpPr>
          <p:nvPr/>
        </p:nvSpPr>
        <p:spPr bwMode="auto">
          <a:xfrm>
            <a:off x="3903663" y="2819400"/>
            <a:ext cx="0" cy="3200400"/>
          </a:xfrm>
          <a:prstGeom prst="line">
            <a:avLst/>
          </a:prstGeom>
          <a:noFill/>
          <a:ln w="12700">
            <a:solidFill>
              <a:schemeClr val="tx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2" name="Line 22">
            <a:extLst>
              <a:ext uri="{FF2B5EF4-FFF2-40B4-BE49-F238E27FC236}">
                <a16:creationId xmlns:a16="http://schemas.microsoft.com/office/drawing/2014/main" id="{D17E0A65-E13A-45E7-9138-1C77C08BFAA5}"/>
              </a:ext>
            </a:extLst>
          </p:cNvPr>
          <p:cNvSpPr>
            <a:spLocks noChangeShapeType="1"/>
          </p:cNvSpPr>
          <p:nvPr/>
        </p:nvSpPr>
        <p:spPr bwMode="auto">
          <a:xfrm flipH="1">
            <a:off x="1066800" y="1693863"/>
            <a:ext cx="1377950" cy="0"/>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103" name="Line 23">
            <a:extLst>
              <a:ext uri="{FF2B5EF4-FFF2-40B4-BE49-F238E27FC236}">
                <a16:creationId xmlns:a16="http://schemas.microsoft.com/office/drawing/2014/main" id="{ECB16F96-1E4B-4D05-A7AF-8DA424A1099F}"/>
              </a:ext>
            </a:extLst>
          </p:cNvPr>
          <p:cNvSpPr>
            <a:spLocks noChangeShapeType="1"/>
          </p:cNvSpPr>
          <p:nvPr/>
        </p:nvSpPr>
        <p:spPr bwMode="auto">
          <a:xfrm flipV="1">
            <a:off x="2487613" y="1693863"/>
            <a:ext cx="0" cy="4302125"/>
          </a:xfrm>
          <a:prstGeom prst="line">
            <a:avLst/>
          </a:prstGeom>
          <a:noFill/>
          <a:ln w="12700">
            <a:solidFill>
              <a:schemeClr val="accent2"/>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en-US"/>
          </a:p>
        </p:txBody>
      </p:sp>
      <p:grpSp>
        <p:nvGrpSpPr>
          <p:cNvPr id="46104" name="Group 24">
            <a:extLst>
              <a:ext uri="{FF2B5EF4-FFF2-40B4-BE49-F238E27FC236}">
                <a16:creationId xmlns:a16="http://schemas.microsoft.com/office/drawing/2014/main" id="{0ACA20E4-B0DB-4C63-9C63-A6A6CD8A9434}"/>
              </a:ext>
            </a:extLst>
          </p:cNvPr>
          <p:cNvGrpSpPr>
            <a:grpSpLocks/>
          </p:cNvGrpSpPr>
          <p:nvPr/>
        </p:nvGrpSpPr>
        <p:grpSpPr bwMode="auto">
          <a:xfrm>
            <a:off x="2420938" y="1203325"/>
            <a:ext cx="482600" cy="561975"/>
            <a:chOff x="1514" y="758"/>
            <a:chExt cx="304" cy="354"/>
          </a:xfrm>
        </p:grpSpPr>
        <p:sp>
          <p:nvSpPr>
            <p:cNvPr id="46122" name="Rectangle 25">
              <a:extLst>
                <a:ext uri="{FF2B5EF4-FFF2-40B4-BE49-F238E27FC236}">
                  <a16:creationId xmlns:a16="http://schemas.microsoft.com/office/drawing/2014/main" id="{25685D07-EBF8-4E08-96AE-8B49812B2D77}"/>
                </a:ext>
              </a:extLst>
            </p:cNvPr>
            <p:cNvSpPr>
              <a:spLocks noChangeArrowheads="1"/>
            </p:cNvSpPr>
            <p:nvPr/>
          </p:nvSpPr>
          <p:spPr bwMode="auto">
            <a:xfrm>
              <a:off x="1542" y="758"/>
              <a:ext cx="27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solidFill>
                    <a:schemeClr val="accent2"/>
                  </a:solidFill>
                  <a:latin typeface="Arial" panose="020B0604020202020204" pitchFamily="34" charset="0"/>
                </a:rPr>
                <a:t>m</a:t>
              </a:r>
            </a:p>
          </p:txBody>
        </p:sp>
        <p:sp>
          <p:nvSpPr>
            <p:cNvPr id="46123" name="Oval 26">
              <a:extLst>
                <a:ext uri="{FF2B5EF4-FFF2-40B4-BE49-F238E27FC236}">
                  <a16:creationId xmlns:a16="http://schemas.microsoft.com/office/drawing/2014/main" id="{7BE85E23-EBC8-4C3D-B197-823C940C26F9}"/>
                </a:ext>
              </a:extLst>
            </p:cNvPr>
            <p:cNvSpPr>
              <a:spLocks noChangeArrowheads="1"/>
            </p:cNvSpPr>
            <p:nvPr/>
          </p:nvSpPr>
          <p:spPr bwMode="auto">
            <a:xfrm>
              <a:off x="1514" y="1024"/>
              <a:ext cx="88" cy="88"/>
            </a:xfrm>
            <a:prstGeom prst="ellipse">
              <a:avLst/>
            </a:prstGeom>
            <a:solidFill>
              <a:srgbClr val="FF9999"/>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grpSp>
        <p:nvGrpSpPr>
          <p:cNvPr id="46105" name="Group 27">
            <a:extLst>
              <a:ext uri="{FF2B5EF4-FFF2-40B4-BE49-F238E27FC236}">
                <a16:creationId xmlns:a16="http://schemas.microsoft.com/office/drawing/2014/main" id="{F859BF8A-5BE2-4482-BFA0-C55E399B9C5B}"/>
              </a:ext>
            </a:extLst>
          </p:cNvPr>
          <p:cNvGrpSpPr>
            <a:grpSpLocks/>
          </p:cNvGrpSpPr>
          <p:nvPr/>
        </p:nvGrpSpPr>
        <p:grpSpPr bwMode="auto">
          <a:xfrm>
            <a:off x="3827463" y="2249488"/>
            <a:ext cx="436562" cy="582612"/>
            <a:chOff x="2411" y="1417"/>
            <a:chExt cx="275" cy="367"/>
          </a:xfrm>
        </p:grpSpPr>
        <p:sp>
          <p:nvSpPr>
            <p:cNvPr id="46120" name="Rectangle 28">
              <a:extLst>
                <a:ext uri="{FF2B5EF4-FFF2-40B4-BE49-F238E27FC236}">
                  <a16:creationId xmlns:a16="http://schemas.microsoft.com/office/drawing/2014/main" id="{53E401BE-E904-4E62-9683-83C6D174371E}"/>
                </a:ext>
              </a:extLst>
            </p:cNvPr>
            <p:cNvSpPr>
              <a:spLocks noChangeArrowheads="1"/>
            </p:cNvSpPr>
            <p:nvPr/>
          </p:nvSpPr>
          <p:spPr bwMode="auto">
            <a:xfrm>
              <a:off x="2463" y="1417"/>
              <a:ext cx="22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a:solidFill>
                    <a:schemeClr val="tx2"/>
                  </a:solidFill>
                  <a:latin typeface="Arial" panose="020B0604020202020204" pitchFamily="34" charset="0"/>
                </a:rPr>
                <a:t>n</a:t>
              </a:r>
            </a:p>
          </p:txBody>
        </p:sp>
        <p:sp>
          <p:nvSpPr>
            <p:cNvPr id="46121" name="Oval 29">
              <a:extLst>
                <a:ext uri="{FF2B5EF4-FFF2-40B4-BE49-F238E27FC236}">
                  <a16:creationId xmlns:a16="http://schemas.microsoft.com/office/drawing/2014/main" id="{47765F05-A4B6-4C73-8095-7498F5216009}"/>
                </a:ext>
              </a:extLst>
            </p:cNvPr>
            <p:cNvSpPr>
              <a:spLocks noChangeArrowheads="1"/>
            </p:cNvSpPr>
            <p:nvPr/>
          </p:nvSpPr>
          <p:spPr bwMode="auto">
            <a:xfrm>
              <a:off x="2411" y="1696"/>
              <a:ext cx="88" cy="88"/>
            </a:xfrm>
            <a:prstGeom prst="ellipse">
              <a:avLst/>
            </a:prstGeom>
            <a:solidFill>
              <a:srgbClr val="6699FF"/>
            </a:solidFill>
            <a:ln w="25400">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grpSp>
      <p:grpSp>
        <p:nvGrpSpPr>
          <p:cNvPr id="46106" name="Group 30">
            <a:extLst>
              <a:ext uri="{FF2B5EF4-FFF2-40B4-BE49-F238E27FC236}">
                <a16:creationId xmlns:a16="http://schemas.microsoft.com/office/drawing/2014/main" id="{2109456E-7A36-4A12-A46D-C90832776997}"/>
              </a:ext>
            </a:extLst>
          </p:cNvPr>
          <p:cNvGrpSpPr>
            <a:grpSpLocks/>
          </p:cNvGrpSpPr>
          <p:nvPr/>
        </p:nvGrpSpPr>
        <p:grpSpPr bwMode="auto">
          <a:xfrm>
            <a:off x="2487613" y="2751138"/>
            <a:ext cx="1393825" cy="534987"/>
            <a:chOff x="1567" y="1733"/>
            <a:chExt cx="878" cy="337"/>
          </a:xfrm>
        </p:grpSpPr>
        <p:sp>
          <p:nvSpPr>
            <p:cNvPr id="46118" name="Line 31">
              <a:extLst>
                <a:ext uri="{FF2B5EF4-FFF2-40B4-BE49-F238E27FC236}">
                  <a16:creationId xmlns:a16="http://schemas.microsoft.com/office/drawing/2014/main" id="{7C15CFEF-FE9C-46BC-A56D-6BA224270248}"/>
                </a:ext>
              </a:extLst>
            </p:cNvPr>
            <p:cNvSpPr>
              <a:spLocks noChangeShapeType="1"/>
            </p:cNvSpPr>
            <p:nvPr/>
          </p:nvSpPr>
          <p:spPr bwMode="auto">
            <a:xfrm flipH="1">
              <a:off x="1567" y="1733"/>
              <a:ext cx="878" cy="0"/>
            </a:xfrm>
            <a:prstGeom prst="line">
              <a:avLst/>
            </a:prstGeom>
            <a:noFill/>
            <a:ln w="28575">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19" name="Text Box 32">
              <a:extLst>
                <a:ext uri="{FF2B5EF4-FFF2-40B4-BE49-F238E27FC236}">
                  <a16:creationId xmlns:a16="http://schemas.microsoft.com/office/drawing/2014/main" id="{DB65E6BC-3289-4620-88D3-B29023D672E4}"/>
                </a:ext>
              </a:extLst>
            </p:cNvPr>
            <p:cNvSpPr txBox="1">
              <a:spLocks noChangeArrowheads="1"/>
            </p:cNvSpPr>
            <p:nvPr/>
          </p:nvSpPr>
          <p:spPr bwMode="auto">
            <a:xfrm>
              <a:off x="1609" y="1782"/>
              <a:ext cx="77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tx2"/>
                  </a:solidFill>
                  <a:sym typeface="Symbol" panose="05050102010706020507" pitchFamily="18" charset="2"/>
                </a:rPr>
                <a:t></a:t>
              </a:r>
              <a:r>
                <a:rPr lang="en-GB" altLang="en-US" sz="2400" b="1" i="1">
                  <a:solidFill>
                    <a:schemeClr val="tx2"/>
                  </a:solidFill>
                  <a:sym typeface="Symbol" panose="05050102010706020507" pitchFamily="18" charset="2"/>
                </a:rPr>
                <a:t>Q = </a:t>
              </a:r>
              <a:r>
                <a:rPr lang="en-GB" altLang="en-US" sz="2400" b="1">
                  <a:solidFill>
                    <a:schemeClr val="tx2"/>
                  </a:solidFill>
                  <a:sym typeface="Symbol" panose="05050102010706020507" pitchFamily="18" charset="2"/>
                </a:rPr>
                <a:t>10</a:t>
              </a:r>
              <a:endParaRPr lang="en-GB" altLang="en-US" sz="2400" b="1">
                <a:solidFill>
                  <a:schemeClr val="tx2"/>
                </a:solidFill>
              </a:endParaRPr>
            </a:p>
          </p:txBody>
        </p:sp>
      </p:grpSp>
      <p:grpSp>
        <p:nvGrpSpPr>
          <p:cNvPr id="46107" name="Group 33">
            <a:extLst>
              <a:ext uri="{FF2B5EF4-FFF2-40B4-BE49-F238E27FC236}">
                <a16:creationId xmlns:a16="http://schemas.microsoft.com/office/drawing/2014/main" id="{D551821D-C33D-45FB-924F-FAD3CBD5E7CB}"/>
              </a:ext>
            </a:extLst>
          </p:cNvPr>
          <p:cNvGrpSpPr>
            <a:grpSpLocks/>
          </p:cNvGrpSpPr>
          <p:nvPr/>
        </p:nvGrpSpPr>
        <p:grpSpPr bwMode="auto">
          <a:xfrm>
            <a:off x="1171575" y="1746250"/>
            <a:ext cx="1316038" cy="1004888"/>
            <a:chOff x="738" y="1100"/>
            <a:chExt cx="829" cy="633"/>
          </a:xfrm>
        </p:grpSpPr>
        <p:sp>
          <p:nvSpPr>
            <p:cNvPr id="46116" name="Line 34">
              <a:extLst>
                <a:ext uri="{FF2B5EF4-FFF2-40B4-BE49-F238E27FC236}">
                  <a16:creationId xmlns:a16="http://schemas.microsoft.com/office/drawing/2014/main" id="{53A511ED-DC05-46D8-9B6F-46401C4C217D}"/>
                </a:ext>
              </a:extLst>
            </p:cNvPr>
            <p:cNvSpPr>
              <a:spLocks noChangeShapeType="1"/>
            </p:cNvSpPr>
            <p:nvPr/>
          </p:nvSpPr>
          <p:spPr bwMode="auto">
            <a:xfrm>
              <a:off x="1567" y="1100"/>
              <a:ext cx="0" cy="633"/>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46117" name="Text Box 35">
              <a:extLst>
                <a:ext uri="{FF2B5EF4-FFF2-40B4-BE49-F238E27FC236}">
                  <a16:creationId xmlns:a16="http://schemas.microsoft.com/office/drawing/2014/main" id="{79783E6A-638D-4FEB-A711-223C6DB6D84B}"/>
                </a:ext>
              </a:extLst>
            </p:cNvPr>
            <p:cNvSpPr txBox="1">
              <a:spLocks noChangeArrowheads="1"/>
            </p:cNvSpPr>
            <p:nvPr/>
          </p:nvSpPr>
          <p:spPr bwMode="auto">
            <a:xfrm>
              <a:off x="738" y="1245"/>
              <a:ext cx="74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accent2"/>
                  </a:solidFill>
                  <a:sym typeface="Symbol" panose="05050102010706020507" pitchFamily="18" charset="2"/>
                </a:rPr>
                <a:t></a:t>
              </a:r>
              <a:r>
                <a:rPr lang="en-GB" altLang="en-US" sz="2400" b="1" i="1">
                  <a:solidFill>
                    <a:schemeClr val="accent2"/>
                  </a:solidFill>
                  <a:sym typeface="Symbol" panose="05050102010706020507" pitchFamily="18" charset="2"/>
                </a:rPr>
                <a:t>P = </a:t>
              </a:r>
              <a:r>
                <a:rPr lang="en-GB" altLang="en-US" sz="2400" b="1">
                  <a:solidFill>
                    <a:schemeClr val="accent2"/>
                  </a:solidFill>
                  <a:sym typeface="Symbol" panose="05050102010706020507" pitchFamily="18" charset="2"/>
                </a:rPr>
                <a:t>–2</a:t>
              </a:r>
              <a:endParaRPr lang="en-GB" altLang="en-US" sz="2400" b="1">
                <a:solidFill>
                  <a:schemeClr val="accent2"/>
                </a:solidFill>
              </a:endParaRPr>
            </a:p>
          </p:txBody>
        </p:sp>
      </p:grpSp>
      <p:grpSp>
        <p:nvGrpSpPr>
          <p:cNvPr id="46108" name="Group 36">
            <a:extLst>
              <a:ext uri="{FF2B5EF4-FFF2-40B4-BE49-F238E27FC236}">
                <a16:creationId xmlns:a16="http://schemas.microsoft.com/office/drawing/2014/main" id="{4B3B4F32-BA30-45CD-8025-4E00AD3D2BCB}"/>
              </a:ext>
            </a:extLst>
          </p:cNvPr>
          <p:cNvGrpSpPr>
            <a:grpSpLocks/>
          </p:cNvGrpSpPr>
          <p:nvPr/>
        </p:nvGrpSpPr>
        <p:grpSpPr bwMode="auto">
          <a:xfrm>
            <a:off x="703263" y="2005013"/>
            <a:ext cx="1662112" cy="1517650"/>
            <a:chOff x="443" y="1263"/>
            <a:chExt cx="1047" cy="956"/>
          </a:xfrm>
        </p:grpSpPr>
        <p:sp>
          <p:nvSpPr>
            <p:cNvPr id="46113" name="Text Box 37">
              <a:extLst>
                <a:ext uri="{FF2B5EF4-FFF2-40B4-BE49-F238E27FC236}">
                  <a16:creationId xmlns:a16="http://schemas.microsoft.com/office/drawing/2014/main" id="{5F536FD2-F623-4FDE-8458-1F33FCFC043B}"/>
                </a:ext>
              </a:extLst>
            </p:cNvPr>
            <p:cNvSpPr txBox="1">
              <a:spLocks noChangeArrowheads="1"/>
            </p:cNvSpPr>
            <p:nvPr/>
          </p:nvSpPr>
          <p:spPr bwMode="auto">
            <a:xfrm>
              <a:off x="756" y="1931"/>
              <a:ext cx="7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accent2"/>
                  </a:solidFill>
                </a:rPr>
                <a:t>Mid </a:t>
              </a:r>
              <a:r>
                <a:rPr lang="en-GB" altLang="en-US" sz="2400" b="1" i="1">
                  <a:solidFill>
                    <a:schemeClr val="accent2"/>
                  </a:solidFill>
                </a:rPr>
                <a:t>P</a:t>
              </a:r>
              <a:endParaRPr lang="en-GB" altLang="en-US" sz="2400" b="1">
                <a:solidFill>
                  <a:schemeClr val="accent2"/>
                </a:solidFill>
              </a:endParaRPr>
            </a:p>
          </p:txBody>
        </p:sp>
        <p:sp>
          <p:nvSpPr>
            <p:cNvPr id="46114" name="Text Box 38">
              <a:extLst>
                <a:ext uri="{FF2B5EF4-FFF2-40B4-BE49-F238E27FC236}">
                  <a16:creationId xmlns:a16="http://schemas.microsoft.com/office/drawing/2014/main" id="{E30A2000-5CBA-4C0D-ACF1-38EC7452979F}"/>
                </a:ext>
              </a:extLst>
            </p:cNvPr>
            <p:cNvSpPr txBox="1">
              <a:spLocks noChangeArrowheads="1"/>
            </p:cNvSpPr>
            <p:nvPr/>
          </p:nvSpPr>
          <p:spPr bwMode="auto">
            <a:xfrm>
              <a:off x="443" y="1263"/>
              <a:ext cx="218" cy="294"/>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accent2"/>
                  </a:solidFill>
                </a:rPr>
                <a:t>7</a:t>
              </a:r>
            </a:p>
          </p:txBody>
        </p:sp>
        <p:sp>
          <p:nvSpPr>
            <p:cNvPr id="46115" name="Line 39">
              <a:extLst>
                <a:ext uri="{FF2B5EF4-FFF2-40B4-BE49-F238E27FC236}">
                  <a16:creationId xmlns:a16="http://schemas.microsoft.com/office/drawing/2014/main" id="{A8E3E3AF-FD52-440E-949F-A618D8642EA4}"/>
                </a:ext>
              </a:extLst>
            </p:cNvPr>
            <p:cNvSpPr>
              <a:spLocks noChangeShapeType="1"/>
            </p:cNvSpPr>
            <p:nvPr/>
          </p:nvSpPr>
          <p:spPr bwMode="auto">
            <a:xfrm flipH="1" flipV="1">
              <a:off x="578" y="1533"/>
              <a:ext cx="311" cy="445"/>
            </a:xfrm>
            <a:prstGeom prst="line">
              <a:avLst/>
            </a:prstGeom>
            <a:noFill/>
            <a:ln w="1905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6109" name="Group 40">
            <a:extLst>
              <a:ext uri="{FF2B5EF4-FFF2-40B4-BE49-F238E27FC236}">
                <a16:creationId xmlns:a16="http://schemas.microsoft.com/office/drawing/2014/main" id="{068C0072-908B-470A-BE51-0A66634A410E}"/>
              </a:ext>
            </a:extLst>
          </p:cNvPr>
          <p:cNvGrpSpPr>
            <a:grpSpLocks/>
          </p:cNvGrpSpPr>
          <p:nvPr/>
        </p:nvGrpSpPr>
        <p:grpSpPr bwMode="auto">
          <a:xfrm>
            <a:off x="2676525" y="6035675"/>
            <a:ext cx="1165225" cy="822325"/>
            <a:chOff x="1686" y="3802"/>
            <a:chExt cx="734" cy="518"/>
          </a:xfrm>
        </p:grpSpPr>
        <p:sp>
          <p:nvSpPr>
            <p:cNvPr id="46111" name="Text Box 41">
              <a:extLst>
                <a:ext uri="{FF2B5EF4-FFF2-40B4-BE49-F238E27FC236}">
                  <a16:creationId xmlns:a16="http://schemas.microsoft.com/office/drawing/2014/main" id="{A807F587-BE30-4995-A6A6-F64E64D39F67}"/>
                </a:ext>
              </a:extLst>
            </p:cNvPr>
            <p:cNvSpPr txBox="1">
              <a:spLocks noChangeArrowheads="1"/>
            </p:cNvSpPr>
            <p:nvPr/>
          </p:nvSpPr>
          <p:spPr bwMode="auto">
            <a:xfrm>
              <a:off x="1686" y="4032"/>
              <a:ext cx="73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tx2"/>
                  </a:solidFill>
                </a:rPr>
                <a:t>Mid </a:t>
              </a:r>
              <a:r>
                <a:rPr lang="en-GB" altLang="en-US" sz="2400" b="1" i="1">
                  <a:solidFill>
                    <a:schemeClr val="tx2"/>
                  </a:solidFill>
                </a:rPr>
                <a:t>Q</a:t>
              </a:r>
              <a:endParaRPr lang="en-GB" altLang="en-US" sz="2400" b="1">
                <a:solidFill>
                  <a:schemeClr val="tx2"/>
                </a:solidFill>
              </a:endParaRPr>
            </a:p>
          </p:txBody>
        </p:sp>
        <p:sp>
          <p:nvSpPr>
            <p:cNvPr id="46112" name="Text Box 42">
              <a:extLst>
                <a:ext uri="{FF2B5EF4-FFF2-40B4-BE49-F238E27FC236}">
                  <a16:creationId xmlns:a16="http://schemas.microsoft.com/office/drawing/2014/main" id="{4DFA0623-F8D5-461F-8415-9AAF64044C5B}"/>
                </a:ext>
              </a:extLst>
            </p:cNvPr>
            <p:cNvSpPr txBox="1">
              <a:spLocks noChangeArrowheads="1"/>
            </p:cNvSpPr>
            <p:nvPr/>
          </p:nvSpPr>
          <p:spPr bwMode="auto">
            <a:xfrm>
              <a:off x="1839" y="3802"/>
              <a:ext cx="314" cy="294"/>
            </a:xfrm>
            <a:prstGeom prst="rect">
              <a:avLst/>
            </a:prstGeom>
            <a:noFill/>
            <a:ln w="9525">
              <a:solidFill>
                <a:schemeClr val="hlink"/>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400" b="1">
                  <a:solidFill>
                    <a:schemeClr val="tx2"/>
                  </a:solidFill>
                </a:rPr>
                <a:t>15</a:t>
              </a:r>
            </a:p>
          </p:txBody>
        </p:sp>
      </p:grpSp>
      <p:sp>
        <p:nvSpPr>
          <p:cNvPr id="862253" name="Rectangle 9">
            <a:extLst>
              <a:ext uri="{FF2B5EF4-FFF2-40B4-BE49-F238E27FC236}">
                <a16:creationId xmlns:a16="http://schemas.microsoft.com/office/drawing/2014/main" id="{75C88E0E-5D82-4A72-8F84-DF8086EA8DEE}"/>
              </a:ext>
            </a:extLst>
          </p:cNvPr>
          <p:cNvSpPr>
            <a:spLocks noChangeArrowheads="1"/>
          </p:cNvSpPr>
          <p:nvPr/>
        </p:nvSpPr>
        <p:spPr bwMode="auto">
          <a:xfrm>
            <a:off x="0" y="0"/>
            <a:ext cx="9144000" cy="588963"/>
          </a:xfrm>
          <a:prstGeom prst="rect">
            <a:avLst/>
          </a:prstGeom>
          <a:effectLst>
            <a:outerShdw blurRad="63500" dist="17961" dir="2700000" algn="ctr" rotWithShape="0">
              <a:schemeClr val="tx1"/>
            </a:outerShdw>
          </a:effectLst>
        </p:spPr>
        <p:txBody>
          <a:bodyPr anchor="b"/>
          <a:lstStyle/>
          <a:p>
            <a:pPr algn="ctr">
              <a:defRPr/>
            </a:pPr>
            <a:r>
              <a:rPr lang="en-GB" b="1">
                <a:solidFill>
                  <a:srgbClr val="005856"/>
                </a:solidFill>
                <a:latin typeface="Arial" charset="0"/>
              </a:rPr>
              <a:t>Measuring elasticity using the arc method</a:t>
            </a:r>
          </a:p>
        </p:txBody>
      </p:sp>
    </p:spTree>
    <p:custDataLst>
      <p:tags r:id="rId1"/>
    </p:custDataLst>
  </p:cSld>
  <p:clrMapOvr>
    <a:masterClrMapping/>
  </p:clrMapOvr>
  <p:transition spd="slow">
    <p:wipe dir="d"/>
  </p:transition>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106" name="Rectangle 15">
            <a:extLst>
              <a:ext uri="{FF2B5EF4-FFF2-40B4-BE49-F238E27FC236}">
                <a16:creationId xmlns:a16="http://schemas.microsoft.com/office/drawing/2014/main" id="{E778C437-C8A3-483B-82E4-178A0F7AC973}"/>
              </a:ext>
            </a:extLst>
          </p:cNvPr>
          <p:cNvSpPr>
            <a:spLocks noChangeArrowheads="1"/>
          </p:cNvSpPr>
          <p:nvPr/>
        </p:nvSpPr>
        <p:spPr bwMode="white">
          <a:xfrm>
            <a:off x="0" y="0"/>
            <a:ext cx="9144000" cy="21336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47107" name="TPQuestion">
            <a:extLst>
              <a:ext uri="{FF2B5EF4-FFF2-40B4-BE49-F238E27FC236}">
                <a16:creationId xmlns:a16="http://schemas.microsoft.com/office/drawing/2014/main" id="{DC6DE631-B204-459B-8FC0-8FD63D8E639C}"/>
              </a:ext>
            </a:extLst>
          </p:cNvPr>
          <p:cNvSpPr>
            <a:spLocks noGrp="1"/>
          </p:cNvSpPr>
          <p:nvPr>
            <p:ph type="title"/>
          </p:nvPr>
        </p:nvSpPr>
        <p:spPr>
          <a:xfrm>
            <a:off x="457200" y="274638"/>
            <a:ext cx="8534400" cy="1828800"/>
          </a:xfrm>
        </p:spPr>
        <p:txBody>
          <a:bodyPr anchor="ctr"/>
          <a:lstStyle/>
          <a:p>
            <a:r>
              <a:rPr lang="en-GB" altLang="en-US" sz="3000"/>
              <a:t>If the price of good X rises from £9 to £11 and</a:t>
            </a:r>
            <a:br>
              <a:rPr lang="en-GB" altLang="en-US" sz="3000"/>
            </a:br>
            <a:r>
              <a:rPr lang="en-GB" altLang="en-US" sz="3000"/>
              <a:t>as a result quantity demanded falls from 100 units to 60 units, what is the price elasticity of demand between these prices?</a:t>
            </a:r>
          </a:p>
        </p:txBody>
      </p:sp>
      <p:sp>
        <p:nvSpPr>
          <p:cNvPr id="47108" name="Rectangle 16">
            <a:extLst>
              <a:ext uri="{FF2B5EF4-FFF2-40B4-BE49-F238E27FC236}">
                <a16:creationId xmlns:a16="http://schemas.microsoft.com/office/drawing/2014/main" id="{5AE8280C-60D8-4580-981A-0567CA45EA82}"/>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47109" name="Rectangle 17">
            <a:extLst>
              <a:ext uri="{FF2B5EF4-FFF2-40B4-BE49-F238E27FC236}">
                <a16:creationId xmlns:a16="http://schemas.microsoft.com/office/drawing/2014/main" id="{455921B0-8B9B-4BC7-80A5-8AD35DE1D271}"/>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47110" name="Rectangle 18">
            <a:extLst>
              <a:ext uri="{FF2B5EF4-FFF2-40B4-BE49-F238E27FC236}">
                <a16:creationId xmlns:a16="http://schemas.microsoft.com/office/drawing/2014/main" id="{750BCFC5-4546-49CD-8926-7082892C7274}"/>
              </a:ext>
            </a:extLst>
          </p:cNvPr>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9" name="Rectangle 8">
            <a:extLst>
              <a:ext uri="{FF2B5EF4-FFF2-40B4-BE49-F238E27FC236}">
                <a16:creationId xmlns:a16="http://schemas.microsoft.com/office/drawing/2014/main" id="{36DB09DA-E8FD-4115-9DAF-EDE02923847C}"/>
              </a:ext>
            </a:extLst>
          </p:cNvPr>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sz="2400"/>
          </a:p>
        </p:txBody>
      </p:sp>
      <p:sp>
        <p:nvSpPr>
          <p:cNvPr id="8" name="Rectangle 7">
            <a:extLst>
              <a:ext uri="{FF2B5EF4-FFF2-40B4-BE49-F238E27FC236}">
                <a16:creationId xmlns:a16="http://schemas.microsoft.com/office/drawing/2014/main" id="{1DB20DB4-7CDB-44F3-8391-245B2639498E}"/>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sz="2400" dirty="0"/>
          </a:p>
        </p:txBody>
      </p:sp>
      <p:sp>
        <p:nvSpPr>
          <p:cNvPr id="47113" name="Slide Number Placeholder 5">
            <a:extLst>
              <a:ext uri="{FF2B5EF4-FFF2-40B4-BE49-F238E27FC236}">
                <a16:creationId xmlns:a16="http://schemas.microsoft.com/office/drawing/2014/main" id="{C4D40A46-3729-4286-8A7C-96D6C11AAE98}"/>
              </a:ext>
            </a:extLst>
          </p:cNvPr>
          <p:cNvSpPr>
            <a:spLocks/>
          </p:cNvSpPr>
          <p:nvPr/>
        </p:nvSpPr>
        <p:spPr bwMode="auto">
          <a:xfrm>
            <a:off x="4362450" y="1027113"/>
            <a:ext cx="457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eaLnBrk="1" hangingPunct="1"/>
            <a:endParaRPr lang="en-US" altLang="en-US" sz="1600">
              <a:solidFill>
                <a:srgbClr val="7B9899"/>
              </a:solidFill>
            </a:endParaRPr>
          </a:p>
        </p:txBody>
      </p:sp>
      <p:sp>
        <p:nvSpPr>
          <p:cNvPr id="47114" name="Straight Connector 9">
            <a:extLst>
              <a:ext uri="{FF2B5EF4-FFF2-40B4-BE49-F238E27FC236}">
                <a16:creationId xmlns:a16="http://schemas.microsoft.com/office/drawing/2014/main" id="{5F780EC3-7983-42A4-A490-6B39F79359A2}"/>
              </a:ext>
            </a:extLst>
          </p:cNvPr>
          <p:cNvSpPr>
            <a:spLocks noChangeShapeType="1"/>
          </p:cNvSpPr>
          <p:nvPr/>
        </p:nvSpPr>
        <p:spPr bwMode="auto">
          <a:xfrm>
            <a:off x="152400" y="2133600"/>
            <a:ext cx="8832850" cy="0"/>
          </a:xfrm>
          <a:prstGeom prst="line">
            <a:avLst/>
          </a:prstGeom>
          <a:noFill/>
          <a:ln w="12700" algn="ctr">
            <a:solidFill>
              <a:srgbClr val="7B98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115" name="Text Box 13">
            <a:extLst>
              <a:ext uri="{FF2B5EF4-FFF2-40B4-BE49-F238E27FC236}">
                <a16:creationId xmlns:a16="http://schemas.microsoft.com/office/drawing/2014/main" id="{A8145659-7AC6-4051-B0AD-25B83760D34F}"/>
              </a:ext>
            </a:extLst>
          </p:cNvPr>
          <p:cNvSpPr txBox="1">
            <a:spLocks noChangeArrowheads="1"/>
          </p:cNvSpPr>
          <p:nvPr/>
        </p:nvSpPr>
        <p:spPr bwMode="auto">
          <a:xfrm>
            <a:off x="152400" y="152400"/>
            <a:ext cx="4968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3000" b="1">
                <a:solidFill>
                  <a:srgbClr val="AF4701"/>
                </a:solidFill>
                <a:latin typeface="Georgia" panose="02040502050405020303" pitchFamily="18" charset="0"/>
              </a:rPr>
              <a:t>Q</a:t>
            </a:r>
          </a:p>
        </p:txBody>
      </p:sp>
      <p:graphicFrame>
        <p:nvGraphicFramePr>
          <p:cNvPr id="937999" name="TPChart">
            <a:extLst>
              <a:ext uri="{FF2B5EF4-FFF2-40B4-BE49-F238E27FC236}">
                <a16:creationId xmlns:a16="http://schemas.microsoft.com/office/drawing/2014/main" id="{DB826081-BE11-437A-811B-D4A3A1288E06}"/>
              </a:ext>
            </a:extLst>
          </p:cNvPr>
          <p:cNvGraphicFramePr>
            <a:graphicFrameLocks noChangeAspect="1"/>
          </p:cNvGraphicFramePr>
          <p:nvPr>
            <p:custDataLst>
              <p:tags r:id="rId2"/>
            </p:custDataLst>
          </p:nvPr>
        </p:nvGraphicFramePr>
        <p:xfrm>
          <a:off x="5016500" y="2216150"/>
          <a:ext cx="3846513" cy="4327525"/>
        </p:xfrm>
        <a:graphic>
          <a:graphicData uri="http://schemas.openxmlformats.org/presentationml/2006/ole">
            <mc:AlternateContent xmlns:mc="http://schemas.openxmlformats.org/markup-compatibility/2006">
              <mc:Choice xmlns:v="urn:schemas-microsoft-com:vml" Requires="v">
                <p:oleObj name="Chart" r:id="rId6" imgW="4572381" imgH="5143881" progId="MSGraph.Chart.8">
                  <p:embed followColorScheme="full"/>
                </p:oleObj>
              </mc:Choice>
              <mc:Fallback>
                <p:oleObj name="Chart" r:id="rId6" imgW="4572381" imgH="5143881" progId="MSGraph.Chart.8">
                  <p:embed followColorScheme="full"/>
                  <p:pic>
                    <p:nvPicPr>
                      <p:cNvPr id="0" name="TPChar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16500" y="2216150"/>
                        <a:ext cx="3846513" cy="432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7" name="TPAnswers">
            <a:extLst>
              <a:ext uri="{FF2B5EF4-FFF2-40B4-BE49-F238E27FC236}">
                <a16:creationId xmlns:a16="http://schemas.microsoft.com/office/drawing/2014/main" id="{EC450E05-CA23-4F91-BA97-F82682B8D90D}"/>
              </a:ext>
            </a:extLst>
          </p:cNvPr>
          <p:cNvSpPr>
            <a:spLocks noGrp="1"/>
          </p:cNvSpPr>
          <p:nvPr>
            <p:ph type="body" idx="1"/>
            <p:custDataLst>
              <p:tags r:id="rId3"/>
            </p:custDataLst>
          </p:nvPr>
        </p:nvSpPr>
        <p:spPr>
          <a:xfrm>
            <a:off x="301625" y="2514600"/>
            <a:ext cx="3429000" cy="3898900"/>
          </a:xfrm>
        </p:spPr>
        <p:txBody>
          <a:bodyPr/>
          <a:lstStyle/>
          <a:p>
            <a:pPr marL="571500" indent="-571500">
              <a:lnSpc>
                <a:spcPct val="100000"/>
              </a:lnSpc>
              <a:spcBef>
                <a:spcPct val="60000"/>
              </a:spcBef>
              <a:buClr>
                <a:srgbClr val="AF4600"/>
              </a:buClr>
              <a:buSzPct val="105000"/>
              <a:buFontTx/>
              <a:buAutoNum type="alphaUcPeriod"/>
            </a:pPr>
            <a:r>
              <a:rPr lang="en-GB" altLang="en-US" sz="2800"/>
              <a:t>2/</a:t>
            </a:r>
            <a:r>
              <a:rPr lang="en-GB" altLang="en-US" sz="2800">
                <a:cs typeface="Arial" panose="020B0604020202020204" pitchFamily="34" charset="0"/>
              </a:rPr>
              <a:t>–</a:t>
            </a:r>
            <a:r>
              <a:rPr lang="en-GB" altLang="en-US" sz="2800"/>
              <a:t>80 = </a:t>
            </a:r>
            <a:r>
              <a:rPr lang="en-GB" altLang="en-US" sz="2800">
                <a:cs typeface="Arial" panose="020B0604020202020204" pitchFamily="34" charset="0"/>
              </a:rPr>
              <a:t>–</a:t>
            </a:r>
            <a:r>
              <a:rPr lang="en-GB" altLang="en-US" sz="2800"/>
              <a:t>0.025</a:t>
            </a:r>
          </a:p>
          <a:p>
            <a:pPr marL="571500" indent="-571500">
              <a:lnSpc>
                <a:spcPct val="100000"/>
              </a:lnSpc>
              <a:spcBef>
                <a:spcPct val="60000"/>
              </a:spcBef>
              <a:buClr>
                <a:srgbClr val="AF4600"/>
              </a:buClr>
              <a:buSzPct val="105000"/>
              <a:buFontTx/>
              <a:buAutoNum type="alphaUcPeriod"/>
            </a:pPr>
            <a:r>
              <a:rPr lang="en-GB" altLang="en-US" sz="2800">
                <a:cs typeface="Arial" panose="020B0604020202020204" pitchFamily="34" charset="0"/>
              </a:rPr>
              <a:t>–80/2 = –40</a:t>
            </a:r>
            <a:endParaRPr lang="en-GB" altLang="en-US" sz="2800"/>
          </a:p>
          <a:p>
            <a:pPr marL="571500" indent="-571500">
              <a:lnSpc>
                <a:spcPct val="100000"/>
              </a:lnSpc>
              <a:spcBef>
                <a:spcPct val="60000"/>
              </a:spcBef>
              <a:buClr>
                <a:srgbClr val="AF4600"/>
              </a:buClr>
              <a:buSzPct val="105000"/>
              <a:buFontTx/>
              <a:buAutoNum type="alphaUcPeriod"/>
            </a:pPr>
            <a:r>
              <a:rPr lang="en-GB" altLang="en-US" sz="2800"/>
              <a:t>0.2/</a:t>
            </a:r>
            <a:r>
              <a:rPr lang="en-GB" altLang="en-US" sz="2800">
                <a:cs typeface="Arial" panose="020B0604020202020204" pitchFamily="34" charset="0"/>
              </a:rPr>
              <a:t>–0.5 = –0.4</a:t>
            </a:r>
            <a:endParaRPr lang="en-GB" altLang="en-US" sz="2800"/>
          </a:p>
          <a:p>
            <a:pPr marL="571500" indent="-571500">
              <a:lnSpc>
                <a:spcPct val="100000"/>
              </a:lnSpc>
              <a:spcBef>
                <a:spcPct val="60000"/>
              </a:spcBef>
              <a:buClr>
                <a:srgbClr val="AF4600"/>
              </a:buClr>
              <a:buSzPct val="105000"/>
              <a:buFontTx/>
              <a:buAutoNum type="alphaUcPeriod"/>
            </a:pPr>
            <a:r>
              <a:rPr lang="en-GB" altLang="en-US" sz="2800">
                <a:cs typeface="Arial" panose="020B0604020202020204" pitchFamily="34" charset="0"/>
              </a:rPr>
              <a:t>–0.5/0.2 = –2.5</a:t>
            </a:r>
            <a:endParaRPr lang="en-GB" altLang="en-US" sz="2800"/>
          </a:p>
          <a:p>
            <a:pPr marL="571500" indent="-571500">
              <a:lnSpc>
                <a:spcPct val="100000"/>
              </a:lnSpc>
              <a:spcBef>
                <a:spcPct val="60000"/>
              </a:spcBef>
              <a:buClr>
                <a:srgbClr val="AF4600"/>
              </a:buClr>
              <a:buSzPct val="105000"/>
              <a:buFontTx/>
              <a:buAutoNum type="alphaUcPeriod"/>
            </a:pPr>
            <a:r>
              <a:rPr lang="en-GB" altLang="en-US" sz="2800">
                <a:cs typeface="Arial" panose="020B0604020202020204" pitchFamily="34" charset="0"/>
              </a:rPr>
              <a:t>–1</a:t>
            </a:r>
            <a:endParaRPr lang="en-GB" altLang="en-US" sz="2800">
              <a:cs typeface="Times New Roman" panose="02020603050405020304" pitchFamily="18" charset="0"/>
            </a:endParaRPr>
          </a:p>
        </p:txBody>
      </p:sp>
    </p:spTree>
    <p:custDataLst>
      <p:tags r:id="rId1"/>
    </p:custDataLst>
  </p:cSld>
  <p:clrMapOvr>
    <a:masterClrMapping/>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3799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937999" grpId="0" 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410902" y="795338"/>
            <a:ext cx="8280920" cy="660400"/>
          </a:xfrm>
        </p:spPr>
        <p:txBody>
          <a:bodyPr/>
          <a:lstStyle/>
          <a:p>
            <a:pPr eaLnBrk="1" hangingPunct="1"/>
            <a:r>
              <a:rPr lang="en-US" altLang="en-US" sz="4000" b="1" dirty="0">
                <a:solidFill>
                  <a:srgbClr val="FF0000"/>
                </a:solidFill>
                <a:latin typeface="Times New Roman" panose="02020603050405020304" pitchFamily="18" charset="0"/>
                <a:cs typeface="Times New Roman" panose="02020603050405020304" pitchFamily="18" charset="0"/>
              </a:rPr>
              <a:t>Price elasticity of supply</a:t>
            </a:r>
          </a:p>
        </p:txBody>
      </p:sp>
      <mc:AlternateContent xmlns:mc="http://schemas.openxmlformats.org/markup-compatibility/2006" xmlns:a14="http://schemas.microsoft.com/office/drawing/2010/main">
        <mc:Choice Requires="a14">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0" y="1455738"/>
                <a:ext cx="9144000" cy="5402262"/>
              </a:xfrm>
            </p:spPr>
            <p:txBody>
              <a:bodyPr/>
              <a:lstStyle/>
              <a:p>
                <a:pPr algn="l" eaLnBrk="1" hangingPunct="1"/>
                <a:r>
                  <a:rPr lang="en-US" altLang="sv-SE" sz="3300" dirty="0">
                    <a:latin typeface="Times New Roman" panose="02020603050405020304" pitchFamily="18" charset="0"/>
                    <a:cs typeface="Times New Roman" panose="02020603050405020304" pitchFamily="18" charset="0"/>
                  </a:rPr>
                  <a:t>Measure the degree of responsiveness of quantity supplied to changes in the price of the commodity.</a:t>
                </a:r>
              </a:p>
              <a:p>
                <a:pPr algn="l" eaLnBrk="1" hangingPunct="1"/>
                <a:r>
                  <a:rPr lang="en-US" altLang="sv-SE" sz="3300" dirty="0">
                    <a:latin typeface="Times New Roman" panose="02020603050405020304" pitchFamily="18" charset="0"/>
                    <a:cs typeface="Times New Roman" panose="02020603050405020304" pitchFamily="18" charset="0"/>
                  </a:rPr>
                  <a:t>For point elasticity, </a:t>
                </a:r>
                <a:endParaRPr lang="en-US" altLang="sv-SE" sz="3300" i="1" dirty="0">
                  <a:latin typeface="Cambria Math" panose="02040503050406030204" pitchFamily="18" charset="0"/>
                  <a:cs typeface="Times New Roman" panose="02020603050405020304" pitchFamily="18" charset="0"/>
                </a:endParaRPr>
              </a:p>
              <a:p>
                <a:pPr algn="l" eaLnBrk="1" hangingPunct="1"/>
                <a:endParaRPr lang="en-US" altLang="sv-SE" sz="3400" b="0" i="1" dirty="0">
                  <a:solidFill>
                    <a:schemeClr val="tx1"/>
                  </a:solidFill>
                  <a:latin typeface="Cambria Math" panose="02040503050406030204" pitchFamily="18" charset="0"/>
                  <a:cs typeface="Times New Roman" panose="02020603050405020304" pitchFamily="18" charset="0"/>
                </a:endParaRPr>
              </a:p>
              <a:p>
                <a:pPr algn="l" eaLnBrk="1" hangingPunct="1"/>
                <a14:m>
                  <m:oMathPara xmlns:m="http://schemas.openxmlformats.org/officeDocument/2006/math">
                    <m:oMathParaPr>
                      <m:jc m:val="centerGroup"/>
                    </m:oMathParaPr>
                    <m:oMath xmlns:m="http://schemas.openxmlformats.org/officeDocument/2006/math">
                      <m:r>
                        <a:rPr lang="en-US" altLang="sv-SE" sz="3400" b="1" i="1" smtClean="0">
                          <a:solidFill>
                            <a:schemeClr val="tx1"/>
                          </a:solidFill>
                          <a:latin typeface="Cambria Math" panose="02040503050406030204" pitchFamily="18" charset="0"/>
                          <a:cs typeface="Times New Roman" panose="02020603050405020304" pitchFamily="18" charset="0"/>
                        </a:rPr>
                        <m:t>𝑷𝑬𝑺</m:t>
                      </m:r>
                      <m:r>
                        <a:rPr lang="en-US" altLang="sv-SE" sz="3400" b="1" i="1" smtClean="0">
                          <a:solidFill>
                            <a:schemeClr val="tx1"/>
                          </a:solidFill>
                          <a:latin typeface="Cambria Math" panose="02040503050406030204" pitchFamily="18" charset="0"/>
                          <a:cs typeface="Times New Roman" panose="02020603050405020304" pitchFamily="18" charset="0"/>
                        </a:rPr>
                        <m:t>=</m:t>
                      </m:r>
                      <m:f>
                        <m:fPr>
                          <m:ctrlPr>
                            <a:rPr lang="en-US" altLang="sv-SE" sz="3400" b="1" i="1" smtClean="0">
                              <a:solidFill>
                                <a:schemeClr val="tx1"/>
                              </a:solidFill>
                              <a:latin typeface="Cambria Math" panose="02040503050406030204" pitchFamily="18" charset="0"/>
                              <a:cs typeface="Times New Roman" panose="02020603050405020304" pitchFamily="18" charset="0"/>
                            </a:rPr>
                          </m:ctrlPr>
                        </m:fPr>
                        <m:num>
                          <m:r>
                            <a:rPr lang="en-US" altLang="sv-SE" sz="3400" b="1" i="1" smtClean="0">
                              <a:solidFill>
                                <a:schemeClr val="tx1"/>
                              </a:solidFill>
                              <a:latin typeface="Cambria Math" panose="02040503050406030204" pitchFamily="18" charset="0"/>
                              <a:cs typeface="Times New Roman" panose="02020603050405020304" pitchFamily="18" charset="0"/>
                            </a:rPr>
                            <m:t>%</m:t>
                          </m:r>
                          <m:r>
                            <a:rPr lang="en-US" altLang="sv-SE" sz="3400" b="1" i="1" smtClean="0">
                              <a:solidFill>
                                <a:schemeClr val="tx1"/>
                              </a:solidFill>
                              <a:latin typeface="Cambria Math" panose="02040503050406030204" pitchFamily="18" charset="0"/>
                              <a:cs typeface="Times New Roman" panose="02020603050405020304" pitchFamily="18" charset="0"/>
                            </a:rPr>
                            <m:t>𝑪𝒉𝒂𝒏𝒈𝒆</m:t>
                          </m:r>
                          <m:r>
                            <a:rPr lang="en-US" altLang="sv-SE" sz="3400" b="1" i="1" smtClean="0">
                              <a:solidFill>
                                <a:schemeClr val="tx1"/>
                              </a:solidFill>
                              <a:latin typeface="Cambria Math" panose="02040503050406030204" pitchFamily="18" charset="0"/>
                              <a:cs typeface="Times New Roman" panose="02020603050405020304" pitchFamily="18" charset="0"/>
                            </a:rPr>
                            <m:t> </m:t>
                          </m:r>
                          <m:r>
                            <a:rPr lang="en-US" altLang="sv-SE" sz="3400" b="1" i="1" smtClean="0">
                              <a:solidFill>
                                <a:schemeClr val="tx1"/>
                              </a:solidFill>
                              <a:latin typeface="Cambria Math" panose="02040503050406030204" pitchFamily="18" charset="0"/>
                              <a:cs typeface="Times New Roman" panose="02020603050405020304" pitchFamily="18" charset="0"/>
                            </a:rPr>
                            <m:t>𝒊𝒏</m:t>
                          </m:r>
                          <m:r>
                            <a:rPr lang="en-US" altLang="sv-SE" sz="3400" b="1" i="1" smtClean="0">
                              <a:solidFill>
                                <a:schemeClr val="tx1"/>
                              </a:solidFill>
                              <a:latin typeface="Cambria Math" panose="02040503050406030204" pitchFamily="18" charset="0"/>
                              <a:cs typeface="Times New Roman" panose="02020603050405020304" pitchFamily="18" charset="0"/>
                            </a:rPr>
                            <m:t> </m:t>
                          </m:r>
                          <m:r>
                            <a:rPr lang="en-US" altLang="sv-SE" sz="3400" b="1" i="1" smtClean="0">
                              <a:solidFill>
                                <a:schemeClr val="tx1"/>
                              </a:solidFill>
                              <a:latin typeface="Cambria Math" panose="02040503050406030204" pitchFamily="18" charset="0"/>
                              <a:cs typeface="Times New Roman" panose="02020603050405020304" pitchFamily="18" charset="0"/>
                            </a:rPr>
                            <m:t>𝑸𝒖𝒂𝒏𝒕𝒊𝒕𝒚</m:t>
                          </m:r>
                          <m:r>
                            <a:rPr lang="en-US" altLang="sv-SE" sz="3400" b="1" i="1" smtClean="0">
                              <a:solidFill>
                                <a:schemeClr val="tx1"/>
                              </a:solidFill>
                              <a:latin typeface="Cambria Math" panose="02040503050406030204" pitchFamily="18" charset="0"/>
                              <a:cs typeface="Times New Roman" panose="02020603050405020304" pitchFamily="18" charset="0"/>
                            </a:rPr>
                            <m:t> </m:t>
                          </m:r>
                          <m:r>
                            <a:rPr lang="en-US" altLang="sv-SE" sz="3400" b="1" i="1" smtClean="0">
                              <a:solidFill>
                                <a:schemeClr val="tx1"/>
                              </a:solidFill>
                              <a:latin typeface="Cambria Math" panose="02040503050406030204" pitchFamily="18" charset="0"/>
                              <a:cs typeface="Times New Roman" panose="02020603050405020304" pitchFamily="18" charset="0"/>
                            </a:rPr>
                            <m:t>𝑺𝒖𝒑𝒑𝒍𝒊𝒆𝒅</m:t>
                          </m:r>
                        </m:num>
                        <m:den>
                          <m:r>
                            <a:rPr lang="en-US" altLang="sv-SE" sz="3400" b="1" i="1" smtClean="0">
                              <a:solidFill>
                                <a:schemeClr val="tx1"/>
                              </a:solidFill>
                              <a:latin typeface="Cambria Math" panose="02040503050406030204" pitchFamily="18" charset="0"/>
                              <a:cs typeface="Times New Roman" panose="02020603050405020304" pitchFamily="18" charset="0"/>
                            </a:rPr>
                            <m:t>% </m:t>
                          </m:r>
                          <m:r>
                            <a:rPr lang="en-US" altLang="sv-SE" sz="3400" b="1" i="1" smtClean="0">
                              <a:solidFill>
                                <a:schemeClr val="tx1"/>
                              </a:solidFill>
                              <a:latin typeface="Cambria Math" panose="02040503050406030204" pitchFamily="18" charset="0"/>
                              <a:cs typeface="Times New Roman" panose="02020603050405020304" pitchFamily="18" charset="0"/>
                            </a:rPr>
                            <m:t>𝑪𝒉𝒂𝒏𝒈𝒆</m:t>
                          </m:r>
                          <m:r>
                            <a:rPr lang="en-US" altLang="sv-SE" sz="3400" b="1" i="1" smtClean="0">
                              <a:solidFill>
                                <a:schemeClr val="tx1"/>
                              </a:solidFill>
                              <a:latin typeface="Cambria Math" panose="02040503050406030204" pitchFamily="18" charset="0"/>
                              <a:cs typeface="Times New Roman" panose="02020603050405020304" pitchFamily="18" charset="0"/>
                            </a:rPr>
                            <m:t> </m:t>
                          </m:r>
                          <m:r>
                            <a:rPr lang="en-US" altLang="sv-SE" sz="3400" b="1" i="1" smtClean="0">
                              <a:solidFill>
                                <a:schemeClr val="tx1"/>
                              </a:solidFill>
                              <a:latin typeface="Cambria Math" panose="02040503050406030204" pitchFamily="18" charset="0"/>
                              <a:cs typeface="Times New Roman" panose="02020603050405020304" pitchFamily="18" charset="0"/>
                            </a:rPr>
                            <m:t>𝒊𝒏</m:t>
                          </m:r>
                          <m:r>
                            <a:rPr lang="en-US" altLang="sv-SE" sz="3400" b="1" i="1" smtClean="0">
                              <a:solidFill>
                                <a:schemeClr val="tx1"/>
                              </a:solidFill>
                              <a:latin typeface="Cambria Math" panose="02040503050406030204" pitchFamily="18" charset="0"/>
                              <a:cs typeface="Times New Roman" panose="02020603050405020304" pitchFamily="18" charset="0"/>
                            </a:rPr>
                            <m:t> </m:t>
                          </m:r>
                          <m:r>
                            <a:rPr lang="en-US" altLang="sv-SE" sz="3400" b="1" i="1" smtClean="0">
                              <a:solidFill>
                                <a:schemeClr val="tx1"/>
                              </a:solidFill>
                              <a:latin typeface="Cambria Math" panose="02040503050406030204" pitchFamily="18" charset="0"/>
                              <a:cs typeface="Times New Roman" panose="02020603050405020304" pitchFamily="18" charset="0"/>
                            </a:rPr>
                            <m:t>𝑷𝒓𝒊𝒄𝒆</m:t>
                          </m:r>
                        </m:den>
                      </m:f>
                    </m:oMath>
                  </m:oMathPara>
                </a14:m>
                <a:endParaRPr lang="en-US" altLang="sv-SE" sz="3400" b="1" dirty="0">
                  <a:solidFill>
                    <a:schemeClr val="tx1"/>
                  </a:solidFill>
                  <a:latin typeface="Times New Roman" panose="02020603050405020304" pitchFamily="18" charset="0"/>
                  <a:cs typeface="Times New Roman" panose="02020603050405020304" pitchFamily="18" charset="0"/>
                </a:endParaRPr>
              </a:p>
              <a:p>
                <a:pPr algn="l" eaLnBrk="1" hangingPunct="1"/>
                <a:r>
                  <a:rPr lang="en-US" altLang="sv-SE" sz="3300" b="1" dirty="0">
                    <a:solidFill>
                      <a:schemeClr val="tx1"/>
                    </a:solidFill>
                    <a:latin typeface="Times New Roman" panose="02020603050405020304" pitchFamily="18" charset="0"/>
                    <a:cs typeface="Times New Roman" panose="02020603050405020304" pitchFamily="18" charset="0"/>
                  </a:rPr>
                  <a:t>Or</a:t>
                </a:r>
              </a:p>
              <a:p>
                <a:pPr algn="l" eaLnBrk="1" hangingPunct="1"/>
                <a:endParaRPr lang="en-US" altLang="sv-SE" sz="3300" b="1" dirty="0">
                  <a:solidFill>
                    <a:schemeClr val="tx1"/>
                  </a:solidFill>
                  <a:latin typeface="Times New Roman" panose="02020603050405020304" pitchFamily="18" charset="0"/>
                  <a:cs typeface="Times New Roman" panose="02020603050405020304" pitchFamily="18" charset="0"/>
                </a:endParaRPr>
              </a:p>
              <a:p>
                <a:pPr algn="l" eaLnBrk="1" hangingPunct="1"/>
                <a14:m>
                  <m:oMathPara xmlns:m="http://schemas.openxmlformats.org/officeDocument/2006/math">
                    <m:oMathParaPr>
                      <m:jc m:val="centerGroup"/>
                    </m:oMathParaPr>
                    <m:oMath xmlns:m="http://schemas.openxmlformats.org/officeDocument/2006/math">
                      <m:r>
                        <a:rPr lang="en-US" altLang="sv-SE" sz="3600" b="1" i="1" smtClean="0">
                          <a:solidFill>
                            <a:schemeClr val="tx1"/>
                          </a:solidFill>
                          <a:latin typeface="Cambria Math" panose="02040503050406030204" pitchFamily="18" charset="0"/>
                          <a:cs typeface="Times New Roman" panose="02020603050405020304" pitchFamily="18" charset="0"/>
                        </a:rPr>
                        <m:t>𝑷𝑬𝑫</m:t>
                      </m:r>
                      <m:r>
                        <a:rPr lang="en-US" altLang="sv-SE" sz="3600" b="1" i="1" smtClean="0">
                          <a:solidFill>
                            <a:schemeClr val="tx1"/>
                          </a:solidFill>
                          <a:latin typeface="Cambria Math" panose="02040503050406030204" pitchFamily="18" charset="0"/>
                          <a:cs typeface="Times New Roman" panose="02020603050405020304" pitchFamily="18" charset="0"/>
                        </a:rPr>
                        <m:t>=</m:t>
                      </m:r>
                      <m:f>
                        <m:fPr>
                          <m:ctrlPr>
                            <a:rPr lang="en-US" altLang="sv-SE" sz="3600" b="1" i="1">
                              <a:solidFill>
                                <a:schemeClr val="tx1"/>
                              </a:solidFill>
                              <a:latin typeface="Cambria Math" panose="02040503050406030204" pitchFamily="18" charset="0"/>
                              <a:cs typeface="Times New Roman" panose="02020603050405020304" pitchFamily="18" charset="0"/>
                            </a:rPr>
                          </m:ctrlPr>
                        </m:fPr>
                        <m:num>
                          <m:r>
                            <a:rPr lang="en-US" altLang="sv-SE" sz="3600" b="1" i="1">
                              <a:solidFill>
                                <a:schemeClr val="tx1"/>
                              </a:solidFill>
                              <a:latin typeface="Cambria Math" panose="02040503050406030204" pitchFamily="18" charset="0"/>
                              <a:cs typeface="Times New Roman" panose="02020603050405020304" pitchFamily="18" charset="0"/>
                            </a:rPr>
                            <m:t>%</m:t>
                          </m:r>
                          <m:r>
                            <a:rPr lang="en-US" altLang="sv-SE" sz="36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sv-SE" sz="36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sv-SE" sz="36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𝑸</m:t>
                              </m:r>
                            </m:e>
                            <m:sub>
                              <m:r>
                                <a:rPr lang="en-US" altLang="sv-SE" sz="36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𝑺</m:t>
                              </m:r>
                            </m:sub>
                          </m:sSub>
                        </m:num>
                        <m:den>
                          <m:r>
                            <a:rPr lang="en-US" altLang="sv-SE" sz="3600" b="1" i="1">
                              <a:solidFill>
                                <a:schemeClr val="tx1"/>
                              </a:solidFill>
                              <a:latin typeface="Cambria Math" panose="02040503050406030204" pitchFamily="18" charset="0"/>
                              <a:cs typeface="Times New Roman" panose="02020603050405020304" pitchFamily="18" charset="0"/>
                            </a:rPr>
                            <m:t>% </m:t>
                          </m:r>
                          <m:r>
                            <a:rPr lang="en-US" altLang="sv-SE" sz="36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sv-SE" sz="36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𝑷</m:t>
                          </m:r>
                        </m:den>
                      </m:f>
                    </m:oMath>
                  </m:oMathPara>
                </a14:m>
                <a:endParaRPr lang="en-US" altLang="sv-SE" sz="3300" b="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9219" name="Subtitle 7">
                <a:extLst>
                  <a:ext uri="{FF2B5EF4-FFF2-40B4-BE49-F238E27FC236}">
                    <a16:creationId xmlns:a16="http://schemas.microsoft.com/office/drawing/2014/main" id="{8E764AE0-6FEF-4081-9857-AD0AC8BA9479}"/>
                  </a:ext>
                </a:extLst>
              </p:cNvPr>
              <p:cNvSpPr>
                <a:spLocks noGrp="1" noRot="1" noChangeAspect="1" noMove="1" noResize="1" noEditPoints="1" noAdjustHandles="1" noChangeArrowheads="1" noChangeShapeType="1" noTextEdit="1"/>
              </p:cNvSpPr>
              <p:nvPr>
                <p:ph type="subTitle" idx="1"/>
              </p:nvPr>
            </p:nvSpPr>
            <p:spPr>
              <a:xfrm>
                <a:off x="0" y="1455738"/>
                <a:ext cx="9144000" cy="5402262"/>
              </a:xfrm>
              <a:blipFill>
                <a:blip r:embed="rId2"/>
                <a:stretch>
                  <a:fillRect l="-1800" t="-2596"/>
                </a:stretch>
              </a:blipFill>
            </p:spPr>
            <p:txBody>
              <a:bodyPr/>
              <a:lstStyle/>
              <a:p>
                <a:r>
                  <a:rPr lang="en-US">
                    <a:noFill/>
                  </a:rPr>
                  <a:t> </a:t>
                </a:r>
              </a:p>
            </p:txBody>
          </p:sp>
        </mc:Fallback>
      </mc:AlternateContent>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2252364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arn(inVertical)">
                                      <p:cBhvr>
                                        <p:cTn id="12" dur="500"/>
                                        <p:tgtEl>
                                          <p:spTgt spid="92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431540" y="760246"/>
            <a:ext cx="8280920" cy="660400"/>
          </a:xfrm>
        </p:spPr>
        <p:txBody>
          <a:bodyPr/>
          <a:lstStyle/>
          <a:p>
            <a:pPr eaLnBrk="1" hangingPunct="1"/>
            <a:r>
              <a:rPr lang="en-US" altLang="en-US" sz="4000" b="1" dirty="0">
                <a:solidFill>
                  <a:srgbClr val="FF0000"/>
                </a:solidFill>
                <a:latin typeface="Times New Roman" panose="02020603050405020304" pitchFamily="18" charset="0"/>
                <a:cs typeface="Times New Roman" panose="02020603050405020304" pitchFamily="18" charset="0"/>
              </a:rPr>
              <a:t>Price elasticity of supply</a:t>
            </a:r>
          </a:p>
        </p:txBody>
      </p:sp>
      <mc:AlternateContent xmlns:mc="http://schemas.openxmlformats.org/markup-compatibility/2006" xmlns:a14="http://schemas.microsoft.com/office/drawing/2010/main">
        <mc:Choice Requires="a14">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77800" y="1340768"/>
                <a:ext cx="8870950" cy="5402262"/>
              </a:xfrm>
            </p:spPr>
            <p:txBody>
              <a:bodyPr/>
              <a:lstStyle/>
              <a:p>
                <a:pPr algn="l" eaLnBrk="1" hangingPunct="1"/>
                <a:endParaRPr lang="en-US" altLang="sv-SE" sz="3200" b="1" i="1" dirty="0">
                  <a:solidFill>
                    <a:schemeClr val="tx1"/>
                  </a:solidFill>
                  <a:latin typeface="Cambria Math" panose="02040503050406030204" pitchFamily="18" charset="0"/>
                  <a:cs typeface="Times New Roman" panose="02020603050405020304" pitchFamily="18" charset="0"/>
                </a:endParaRPr>
              </a:p>
              <a:p>
                <a:pPr algn="l" eaLnBrk="1" hangingPunct="1"/>
                <a14:m>
                  <m:oMathPara xmlns:m="http://schemas.openxmlformats.org/officeDocument/2006/math">
                    <m:oMathParaPr>
                      <m:jc m:val="centerGroup"/>
                    </m:oMathParaPr>
                    <m:oMath xmlns:m="http://schemas.openxmlformats.org/officeDocument/2006/math">
                      <m:r>
                        <a:rPr lang="en-US" altLang="sv-SE" sz="4000" b="1" i="1">
                          <a:solidFill>
                            <a:schemeClr val="tx1"/>
                          </a:solidFill>
                          <a:latin typeface="Cambria Math" panose="02040503050406030204" pitchFamily="18" charset="0"/>
                          <a:cs typeface="Times New Roman" panose="02020603050405020304" pitchFamily="18" charset="0"/>
                        </a:rPr>
                        <m:t>𝑷𝑬</m:t>
                      </m:r>
                      <m:r>
                        <a:rPr lang="en-US" altLang="sv-SE" sz="4000" b="1" i="1" smtClean="0">
                          <a:solidFill>
                            <a:schemeClr val="tx1"/>
                          </a:solidFill>
                          <a:latin typeface="Cambria Math" panose="02040503050406030204" pitchFamily="18" charset="0"/>
                          <a:cs typeface="Times New Roman" panose="02020603050405020304" pitchFamily="18" charset="0"/>
                        </a:rPr>
                        <m:t>𝑺</m:t>
                      </m:r>
                      <m:r>
                        <a:rPr lang="en-US" altLang="sv-SE" sz="4000" b="1" i="1">
                          <a:solidFill>
                            <a:schemeClr val="tx1"/>
                          </a:solidFill>
                          <a:latin typeface="Cambria Math" panose="02040503050406030204" pitchFamily="18" charset="0"/>
                          <a:cs typeface="Times New Roman" panose="02020603050405020304" pitchFamily="18" charset="0"/>
                        </a:rPr>
                        <m:t>=</m:t>
                      </m:r>
                      <m:f>
                        <m:fPr>
                          <m:ctrlPr>
                            <a:rPr lang="en-US" altLang="sv-SE" sz="4000" b="1" i="1">
                              <a:solidFill>
                                <a:schemeClr val="tx1"/>
                              </a:solidFill>
                              <a:latin typeface="Cambria Math" panose="02040503050406030204" pitchFamily="18" charset="0"/>
                              <a:cs typeface="Times New Roman" panose="02020603050405020304" pitchFamily="18" charset="0"/>
                            </a:rPr>
                          </m:ctrlPr>
                        </m:fPr>
                        <m:num>
                          <m:sSub>
                            <m:sSubPr>
                              <m:ctrlPr>
                                <a:rPr lang="en-US" altLang="sv-SE" sz="4000" b="1" i="1">
                                  <a:solidFill>
                                    <a:schemeClr val="tx1"/>
                                  </a:solidFill>
                                  <a:latin typeface="Cambria Math" panose="02040503050406030204" pitchFamily="18" charset="0"/>
                                  <a:cs typeface="Times New Roman" panose="02020603050405020304" pitchFamily="18" charset="0"/>
                                </a:rPr>
                              </m:ctrlPr>
                            </m:sSubPr>
                            <m:e>
                              <m:r>
                                <a:rPr lang="en-US" altLang="sv-SE" sz="4000" b="1" i="1">
                                  <a:solidFill>
                                    <a:schemeClr val="tx1"/>
                                  </a:solidFill>
                                  <a:latin typeface="Cambria Math" panose="02040503050406030204" pitchFamily="18" charset="0"/>
                                  <a:cs typeface="Times New Roman" panose="02020603050405020304" pitchFamily="18" charset="0"/>
                                </a:rPr>
                                <m:t>𝑸</m:t>
                              </m:r>
                            </m:e>
                            <m:sub>
                              <m:r>
                                <a:rPr lang="en-US" altLang="sv-SE" sz="4000" b="1" i="1" smtClean="0">
                                  <a:solidFill>
                                    <a:schemeClr val="tx1"/>
                                  </a:solidFill>
                                  <a:latin typeface="Cambria Math" panose="02040503050406030204" pitchFamily="18" charset="0"/>
                                  <a:cs typeface="Times New Roman" panose="02020603050405020304" pitchFamily="18" charset="0"/>
                                </a:rPr>
                                <m:t>𝑺</m:t>
                              </m:r>
                              <m:r>
                                <a:rPr lang="en-US" altLang="sv-SE" sz="4000" b="1" i="1">
                                  <a:solidFill>
                                    <a:schemeClr val="tx1"/>
                                  </a:solidFill>
                                  <a:latin typeface="Cambria Math" panose="02040503050406030204" pitchFamily="18" charset="0"/>
                                  <a:cs typeface="Times New Roman" panose="02020603050405020304" pitchFamily="18" charset="0"/>
                                </a:rPr>
                                <m:t>𝟏</m:t>
                              </m:r>
                            </m:sub>
                          </m:sSub>
                          <m:r>
                            <a:rPr lang="en-US" altLang="sv-SE" sz="4000" b="1" i="1">
                              <a:solidFill>
                                <a:schemeClr val="tx1"/>
                              </a:solidFill>
                              <a:latin typeface="Cambria Math" panose="02040503050406030204" pitchFamily="18" charset="0"/>
                              <a:cs typeface="Times New Roman" panose="02020603050405020304" pitchFamily="18" charset="0"/>
                            </a:rPr>
                            <m:t>−</m:t>
                          </m:r>
                          <m:sSub>
                            <m:sSubPr>
                              <m:ctrlPr>
                                <a:rPr lang="en-US" altLang="sv-SE" sz="4000" b="1" i="1">
                                  <a:solidFill>
                                    <a:schemeClr val="tx1"/>
                                  </a:solidFill>
                                  <a:latin typeface="Cambria Math" panose="02040503050406030204" pitchFamily="18" charset="0"/>
                                  <a:cs typeface="Times New Roman" panose="02020603050405020304" pitchFamily="18" charset="0"/>
                                </a:rPr>
                              </m:ctrlPr>
                            </m:sSubPr>
                            <m:e>
                              <m:r>
                                <a:rPr lang="en-US" altLang="sv-SE" sz="4000" b="1" i="1">
                                  <a:solidFill>
                                    <a:schemeClr val="tx1"/>
                                  </a:solidFill>
                                  <a:latin typeface="Cambria Math" panose="02040503050406030204" pitchFamily="18" charset="0"/>
                                  <a:cs typeface="Times New Roman" panose="02020603050405020304" pitchFamily="18" charset="0"/>
                                </a:rPr>
                                <m:t>𝑸</m:t>
                              </m:r>
                            </m:e>
                            <m:sub>
                              <m:r>
                                <a:rPr lang="en-US" altLang="sv-SE" sz="4000" b="1" i="1" smtClean="0">
                                  <a:solidFill>
                                    <a:schemeClr val="tx1"/>
                                  </a:solidFill>
                                  <a:latin typeface="Cambria Math" panose="02040503050406030204" pitchFamily="18" charset="0"/>
                                  <a:cs typeface="Times New Roman" panose="02020603050405020304" pitchFamily="18" charset="0"/>
                                </a:rPr>
                                <m:t>𝑺</m:t>
                              </m:r>
                              <m:r>
                                <a:rPr lang="en-US" altLang="sv-SE" sz="4000" b="1" i="1">
                                  <a:solidFill>
                                    <a:schemeClr val="tx1"/>
                                  </a:solidFill>
                                  <a:latin typeface="Cambria Math" panose="02040503050406030204" pitchFamily="18" charset="0"/>
                                  <a:cs typeface="Times New Roman" panose="02020603050405020304" pitchFamily="18" charset="0"/>
                                </a:rPr>
                                <m:t>𝟎</m:t>
                              </m:r>
                            </m:sub>
                          </m:sSub>
                        </m:num>
                        <m:den>
                          <m:sSub>
                            <m:sSubPr>
                              <m:ctrlPr>
                                <a:rPr lang="en-US" altLang="sv-SE" sz="4000" b="1" i="1">
                                  <a:solidFill>
                                    <a:schemeClr val="tx1"/>
                                  </a:solidFill>
                                  <a:latin typeface="Cambria Math" panose="02040503050406030204" pitchFamily="18" charset="0"/>
                                  <a:cs typeface="Times New Roman" panose="02020603050405020304" pitchFamily="18" charset="0"/>
                                </a:rPr>
                              </m:ctrlPr>
                            </m:sSubPr>
                            <m:e>
                              <m:r>
                                <a:rPr lang="en-US" altLang="sv-SE" sz="4000" b="1" i="1">
                                  <a:solidFill>
                                    <a:schemeClr val="tx1"/>
                                  </a:solidFill>
                                  <a:latin typeface="Cambria Math" panose="02040503050406030204" pitchFamily="18" charset="0"/>
                                  <a:cs typeface="Times New Roman" panose="02020603050405020304" pitchFamily="18" charset="0"/>
                                </a:rPr>
                                <m:t>𝑷</m:t>
                              </m:r>
                            </m:e>
                            <m:sub>
                              <m:r>
                                <a:rPr lang="en-US" altLang="sv-SE" sz="4000" b="1" i="1">
                                  <a:solidFill>
                                    <a:schemeClr val="tx1"/>
                                  </a:solidFill>
                                  <a:latin typeface="Cambria Math" panose="02040503050406030204" pitchFamily="18" charset="0"/>
                                  <a:cs typeface="Times New Roman" panose="02020603050405020304" pitchFamily="18" charset="0"/>
                                </a:rPr>
                                <m:t>𝟏</m:t>
                              </m:r>
                            </m:sub>
                          </m:sSub>
                          <m:r>
                            <a:rPr lang="en-US" altLang="sv-SE" sz="4000" b="1" i="1">
                              <a:solidFill>
                                <a:schemeClr val="tx1"/>
                              </a:solidFill>
                              <a:latin typeface="Cambria Math" panose="02040503050406030204" pitchFamily="18" charset="0"/>
                              <a:cs typeface="Times New Roman" panose="02020603050405020304" pitchFamily="18" charset="0"/>
                            </a:rPr>
                            <m:t>−</m:t>
                          </m:r>
                          <m:sSub>
                            <m:sSubPr>
                              <m:ctrlPr>
                                <a:rPr lang="en-US" altLang="sv-SE" sz="4000" b="1" i="1">
                                  <a:solidFill>
                                    <a:schemeClr val="tx1"/>
                                  </a:solidFill>
                                  <a:latin typeface="Cambria Math" panose="02040503050406030204" pitchFamily="18" charset="0"/>
                                  <a:cs typeface="Times New Roman" panose="02020603050405020304" pitchFamily="18" charset="0"/>
                                </a:rPr>
                              </m:ctrlPr>
                            </m:sSubPr>
                            <m:e>
                              <m:r>
                                <a:rPr lang="en-US" altLang="sv-SE" sz="4000" b="1" i="1">
                                  <a:solidFill>
                                    <a:schemeClr val="tx1"/>
                                  </a:solidFill>
                                  <a:latin typeface="Cambria Math" panose="02040503050406030204" pitchFamily="18" charset="0"/>
                                  <a:cs typeface="Times New Roman" panose="02020603050405020304" pitchFamily="18" charset="0"/>
                                </a:rPr>
                                <m:t>𝑷</m:t>
                              </m:r>
                            </m:e>
                            <m:sub>
                              <m:r>
                                <a:rPr lang="en-US" altLang="sv-SE" sz="4000" b="1" i="1">
                                  <a:solidFill>
                                    <a:schemeClr val="tx1"/>
                                  </a:solidFill>
                                  <a:latin typeface="Cambria Math" panose="02040503050406030204" pitchFamily="18" charset="0"/>
                                  <a:cs typeface="Times New Roman" panose="02020603050405020304" pitchFamily="18" charset="0"/>
                                </a:rPr>
                                <m:t>𝟎</m:t>
                              </m:r>
                            </m:sub>
                          </m:sSub>
                        </m:den>
                      </m:f>
                      <m:r>
                        <a:rPr lang="en-US" altLang="sv-SE" sz="40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sv-SE" sz="40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altLang="sv-SE" sz="4000" b="1" i="1">
                                  <a:solidFill>
                                    <a:schemeClr val="tx1"/>
                                  </a:solidFill>
                                  <a:latin typeface="Cambria Math" panose="02040503050406030204" pitchFamily="18" charset="0"/>
                                  <a:cs typeface="Times New Roman" panose="02020603050405020304" pitchFamily="18" charset="0"/>
                                </a:rPr>
                              </m:ctrlPr>
                            </m:sSubPr>
                            <m:e>
                              <m:r>
                                <a:rPr lang="en-US" altLang="sv-SE" sz="4000" b="1" i="1">
                                  <a:solidFill>
                                    <a:schemeClr val="tx1"/>
                                  </a:solidFill>
                                  <a:latin typeface="Cambria Math" panose="02040503050406030204" pitchFamily="18" charset="0"/>
                                  <a:cs typeface="Times New Roman" panose="02020603050405020304" pitchFamily="18" charset="0"/>
                                </a:rPr>
                                <m:t>𝑷</m:t>
                              </m:r>
                            </m:e>
                            <m:sub>
                              <m:r>
                                <a:rPr lang="en-US" altLang="sv-SE" sz="4000" b="1" i="1">
                                  <a:solidFill>
                                    <a:schemeClr val="tx1"/>
                                  </a:solidFill>
                                  <a:latin typeface="Cambria Math" panose="02040503050406030204" pitchFamily="18" charset="0"/>
                                  <a:cs typeface="Times New Roman" panose="02020603050405020304" pitchFamily="18" charset="0"/>
                                </a:rPr>
                                <m:t>𝟎</m:t>
                              </m:r>
                            </m:sub>
                          </m:sSub>
                        </m:num>
                        <m:den>
                          <m:sSub>
                            <m:sSubPr>
                              <m:ctrlPr>
                                <a:rPr lang="en-US" altLang="sv-SE" sz="4000" b="1" i="1">
                                  <a:solidFill>
                                    <a:schemeClr val="tx1"/>
                                  </a:solidFill>
                                  <a:latin typeface="Cambria Math" panose="02040503050406030204" pitchFamily="18" charset="0"/>
                                  <a:cs typeface="Times New Roman" panose="02020603050405020304" pitchFamily="18" charset="0"/>
                                </a:rPr>
                              </m:ctrlPr>
                            </m:sSubPr>
                            <m:e>
                              <m:r>
                                <a:rPr lang="en-US" altLang="sv-SE" sz="4000" b="1" i="1">
                                  <a:solidFill>
                                    <a:schemeClr val="tx1"/>
                                  </a:solidFill>
                                  <a:latin typeface="Cambria Math" panose="02040503050406030204" pitchFamily="18" charset="0"/>
                                  <a:cs typeface="Times New Roman" panose="02020603050405020304" pitchFamily="18" charset="0"/>
                                </a:rPr>
                                <m:t>𝑸</m:t>
                              </m:r>
                            </m:e>
                            <m:sub>
                              <m:r>
                                <a:rPr lang="en-US" altLang="sv-SE" sz="4000" b="1" i="1" smtClean="0">
                                  <a:solidFill>
                                    <a:schemeClr val="tx1"/>
                                  </a:solidFill>
                                  <a:latin typeface="Cambria Math" panose="02040503050406030204" pitchFamily="18" charset="0"/>
                                  <a:cs typeface="Times New Roman" panose="02020603050405020304" pitchFamily="18" charset="0"/>
                                </a:rPr>
                                <m:t>𝑺</m:t>
                              </m:r>
                              <m:r>
                                <a:rPr lang="en-US" altLang="sv-SE" sz="4000" b="1" i="1">
                                  <a:solidFill>
                                    <a:schemeClr val="tx1"/>
                                  </a:solidFill>
                                  <a:latin typeface="Cambria Math" panose="02040503050406030204" pitchFamily="18" charset="0"/>
                                  <a:cs typeface="Times New Roman" panose="02020603050405020304" pitchFamily="18" charset="0"/>
                                </a:rPr>
                                <m:t>𝟎</m:t>
                              </m:r>
                            </m:sub>
                          </m:sSub>
                        </m:den>
                      </m:f>
                    </m:oMath>
                  </m:oMathPara>
                </a14:m>
                <a:endParaRPr lang="en-US" altLang="sv-SE" sz="3300" b="1" dirty="0">
                  <a:solidFill>
                    <a:schemeClr val="tx1"/>
                  </a:solidFill>
                  <a:latin typeface="Times New Roman" panose="02020603050405020304" pitchFamily="18" charset="0"/>
                  <a:cs typeface="Times New Roman" panose="02020603050405020304" pitchFamily="18" charset="0"/>
                </a:endParaRPr>
              </a:p>
              <a:p>
                <a:pPr algn="l" eaLnBrk="1" hangingPunct="1"/>
                <a:endParaRPr lang="en-US" altLang="sv-SE" sz="3300" b="1" dirty="0">
                  <a:solidFill>
                    <a:schemeClr val="tx1"/>
                  </a:solidFill>
                  <a:latin typeface="Times New Roman" panose="02020603050405020304" pitchFamily="18" charset="0"/>
                  <a:cs typeface="Times New Roman" panose="02020603050405020304" pitchFamily="18" charset="0"/>
                </a:endParaRPr>
              </a:p>
              <a:p>
                <a:pPr algn="l" eaLnBrk="1" hangingPunct="1"/>
                <a:r>
                  <a:rPr lang="en-US" altLang="sv-SE" sz="3300" b="1" dirty="0">
                    <a:solidFill>
                      <a:schemeClr val="tx1"/>
                    </a:solidFill>
                    <a:latin typeface="Times New Roman" panose="02020603050405020304" pitchFamily="18" charset="0"/>
                    <a:cs typeface="Times New Roman" panose="02020603050405020304" pitchFamily="18" charset="0"/>
                  </a:rPr>
                  <a:t>For Arc Elasticity:</a:t>
                </a:r>
              </a:p>
              <a:p>
                <a:pPr algn="l" eaLnBrk="1" hangingPunct="1"/>
                <a:endParaRPr lang="en-US" altLang="sv-SE" sz="3300" b="1" dirty="0">
                  <a:solidFill>
                    <a:schemeClr val="tx1"/>
                  </a:solidFill>
                  <a:latin typeface="Times New Roman" panose="02020603050405020304" pitchFamily="18" charset="0"/>
                  <a:cs typeface="Times New Roman" panose="02020603050405020304" pitchFamily="18" charset="0"/>
                </a:endParaRPr>
              </a:p>
              <a:p>
                <a:pPr algn="l" eaLnBrk="1" hangingPunct="1"/>
                <a14:m>
                  <m:oMathPara xmlns:m="http://schemas.openxmlformats.org/officeDocument/2006/math">
                    <m:oMathParaPr>
                      <m:jc m:val="centerGroup"/>
                    </m:oMathParaPr>
                    <m:oMath xmlns:m="http://schemas.openxmlformats.org/officeDocument/2006/math">
                      <m:r>
                        <a:rPr lang="en-US" altLang="sv-SE" sz="3600" b="1" i="1">
                          <a:solidFill>
                            <a:schemeClr val="tx1"/>
                          </a:solidFill>
                          <a:latin typeface="Cambria Math" panose="02040503050406030204" pitchFamily="18" charset="0"/>
                          <a:cs typeface="Times New Roman" panose="02020603050405020304" pitchFamily="18" charset="0"/>
                        </a:rPr>
                        <m:t>𝑷𝑬𝑺</m:t>
                      </m:r>
                      <m:r>
                        <a:rPr lang="en-US" altLang="sv-SE" sz="3600" b="1" i="1">
                          <a:solidFill>
                            <a:schemeClr val="tx1"/>
                          </a:solidFill>
                          <a:latin typeface="Cambria Math" panose="02040503050406030204" pitchFamily="18" charset="0"/>
                          <a:cs typeface="Times New Roman" panose="02020603050405020304" pitchFamily="18" charset="0"/>
                        </a:rPr>
                        <m:t>=</m:t>
                      </m:r>
                      <m:f>
                        <m:fPr>
                          <m:ctrlPr>
                            <a:rPr lang="en-US" altLang="sv-SE" sz="3600" b="1" i="1">
                              <a:solidFill>
                                <a:schemeClr val="tx1"/>
                              </a:solidFill>
                              <a:latin typeface="Cambria Math" panose="02040503050406030204" pitchFamily="18" charset="0"/>
                              <a:cs typeface="Times New Roman" panose="02020603050405020304" pitchFamily="18" charset="0"/>
                            </a:rPr>
                          </m:ctrlPr>
                        </m:fPr>
                        <m:num>
                          <m:sSub>
                            <m:sSubPr>
                              <m:ctrlPr>
                                <a:rPr lang="en-US" altLang="sv-SE" sz="3600" b="1" i="1">
                                  <a:solidFill>
                                    <a:schemeClr val="tx1"/>
                                  </a:solidFill>
                                  <a:latin typeface="Cambria Math" panose="02040503050406030204" pitchFamily="18" charset="0"/>
                                  <a:cs typeface="Times New Roman" panose="02020603050405020304" pitchFamily="18" charset="0"/>
                                </a:rPr>
                              </m:ctrlPr>
                            </m:sSubPr>
                            <m:e>
                              <m:r>
                                <a:rPr lang="en-US" altLang="sv-SE" sz="3600" b="1" i="1">
                                  <a:solidFill>
                                    <a:schemeClr val="tx1"/>
                                  </a:solidFill>
                                  <a:latin typeface="Cambria Math" panose="02040503050406030204" pitchFamily="18" charset="0"/>
                                  <a:cs typeface="Times New Roman" panose="02020603050405020304" pitchFamily="18" charset="0"/>
                                </a:rPr>
                                <m:t>𝑸</m:t>
                              </m:r>
                            </m:e>
                            <m:sub>
                              <m:r>
                                <a:rPr lang="en-US" altLang="sv-SE" sz="3600" b="1" i="1">
                                  <a:solidFill>
                                    <a:schemeClr val="tx1"/>
                                  </a:solidFill>
                                  <a:latin typeface="Cambria Math" panose="02040503050406030204" pitchFamily="18" charset="0"/>
                                  <a:cs typeface="Times New Roman" panose="02020603050405020304" pitchFamily="18" charset="0"/>
                                </a:rPr>
                                <m:t>𝑺</m:t>
                              </m:r>
                              <m:r>
                                <a:rPr lang="en-US" altLang="sv-SE" sz="3600" b="1" i="1">
                                  <a:solidFill>
                                    <a:schemeClr val="tx1"/>
                                  </a:solidFill>
                                  <a:latin typeface="Cambria Math" panose="02040503050406030204" pitchFamily="18" charset="0"/>
                                  <a:cs typeface="Times New Roman" panose="02020603050405020304" pitchFamily="18" charset="0"/>
                                </a:rPr>
                                <m:t>𝟏</m:t>
                              </m:r>
                            </m:sub>
                          </m:sSub>
                          <m:r>
                            <a:rPr lang="en-US" altLang="sv-SE" sz="3600" b="1" i="1">
                              <a:solidFill>
                                <a:schemeClr val="tx1"/>
                              </a:solidFill>
                              <a:latin typeface="Cambria Math" panose="02040503050406030204" pitchFamily="18" charset="0"/>
                              <a:cs typeface="Times New Roman" panose="02020603050405020304" pitchFamily="18" charset="0"/>
                            </a:rPr>
                            <m:t>−</m:t>
                          </m:r>
                          <m:sSub>
                            <m:sSubPr>
                              <m:ctrlPr>
                                <a:rPr lang="en-US" altLang="sv-SE" sz="3600" b="1" i="1">
                                  <a:solidFill>
                                    <a:schemeClr val="tx1"/>
                                  </a:solidFill>
                                  <a:latin typeface="Cambria Math" panose="02040503050406030204" pitchFamily="18" charset="0"/>
                                  <a:cs typeface="Times New Roman" panose="02020603050405020304" pitchFamily="18" charset="0"/>
                                </a:rPr>
                              </m:ctrlPr>
                            </m:sSubPr>
                            <m:e>
                              <m:r>
                                <a:rPr lang="en-US" altLang="sv-SE" sz="3600" b="1" i="1">
                                  <a:solidFill>
                                    <a:schemeClr val="tx1"/>
                                  </a:solidFill>
                                  <a:latin typeface="Cambria Math" panose="02040503050406030204" pitchFamily="18" charset="0"/>
                                  <a:cs typeface="Times New Roman" panose="02020603050405020304" pitchFamily="18" charset="0"/>
                                </a:rPr>
                                <m:t>𝑸</m:t>
                              </m:r>
                            </m:e>
                            <m:sub>
                              <m:r>
                                <a:rPr lang="en-US" altLang="sv-SE" sz="3600" b="1" i="1">
                                  <a:solidFill>
                                    <a:schemeClr val="tx1"/>
                                  </a:solidFill>
                                  <a:latin typeface="Cambria Math" panose="02040503050406030204" pitchFamily="18" charset="0"/>
                                  <a:cs typeface="Times New Roman" panose="02020603050405020304" pitchFamily="18" charset="0"/>
                                </a:rPr>
                                <m:t>𝑺</m:t>
                              </m:r>
                              <m:r>
                                <a:rPr lang="en-US" altLang="sv-SE" sz="3600" b="1" i="1">
                                  <a:solidFill>
                                    <a:schemeClr val="tx1"/>
                                  </a:solidFill>
                                  <a:latin typeface="Cambria Math" panose="02040503050406030204" pitchFamily="18" charset="0"/>
                                  <a:cs typeface="Times New Roman" panose="02020603050405020304" pitchFamily="18" charset="0"/>
                                </a:rPr>
                                <m:t>𝟎</m:t>
                              </m:r>
                            </m:sub>
                          </m:sSub>
                        </m:num>
                        <m:den>
                          <m:sSub>
                            <m:sSubPr>
                              <m:ctrlPr>
                                <a:rPr lang="en-US" altLang="sv-SE" sz="3600" b="1" i="1">
                                  <a:solidFill>
                                    <a:schemeClr val="tx1"/>
                                  </a:solidFill>
                                  <a:latin typeface="Cambria Math" panose="02040503050406030204" pitchFamily="18" charset="0"/>
                                  <a:cs typeface="Times New Roman" panose="02020603050405020304" pitchFamily="18" charset="0"/>
                                </a:rPr>
                              </m:ctrlPr>
                            </m:sSubPr>
                            <m:e>
                              <m:r>
                                <a:rPr lang="en-US" altLang="sv-SE" sz="3600" b="1" i="1">
                                  <a:solidFill>
                                    <a:schemeClr val="tx1"/>
                                  </a:solidFill>
                                  <a:latin typeface="Cambria Math" panose="02040503050406030204" pitchFamily="18" charset="0"/>
                                  <a:cs typeface="Times New Roman" panose="02020603050405020304" pitchFamily="18" charset="0"/>
                                </a:rPr>
                                <m:t>𝑷</m:t>
                              </m:r>
                            </m:e>
                            <m:sub>
                              <m:r>
                                <a:rPr lang="en-US" altLang="sv-SE" sz="3600" b="1" i="1">
                                  <a:solidFill>
                                    <a:schemeClr val="tx1"/>
                                  </a:solidFill>
                                  <a:latin typeface="Cambria Math" panose="02040503050406030204" pitchFamily="18" charset="0"/>
                                  <a:cs typeface="Times New Roman" panose="02020603050405020304" pitchFamily="18" charset="0"/>
                                </a:rPr>
                                <m:t>𝟏</m:t>
                              </m:r>
                            </m:sub>
                          </m:sSub>
                          <m:r>
                            <a:rPr lang="en-US" altLang="sv-SE" sz="3600" b="1" i="1">
                              <a:solidFill>
                                <a:schemeClr val="tx1"/>
                              </a:solidFill>
                              <a:latin typeface="Cambria Math" panose="02040503050406030204" pitchFamily="18" charset="0"/>
                              <a:cs typeface="Times New Roman" panose="02020603050405020304" pitchFamily="18" charset="0"/>
                            </a:rPr>
                            <m:t>−</m:t>
                          </m:r>
                          <m:sSub>
                            <m:sSubPr>
                              <m:ctrlPr>
                                <a:rPr lang="en-US" altLang="sv-SE" sz="3600" b="1" i="1">
                                  <a:solidFill>
                                    <a:schemeClr val="tx1"/>
                                  </a:solidFill>
                                  <a:latin typeface="Cambria Math" panose="02040503050406030204" pitchFamily="18" charset="0"/>
                                  <a:cs typeface="Times New Roman" panose="02020603050405020304" pitchFamily="18" charset="0"/>
                                </a:rPr>
                              </m:ctrlPr>
                            </m:sSubPr>
                            <m:e>
                              <m:r>
                                <a:rPr lang="en-US" altLang="sv-SE" sz="3600" b="1" i="1">
                                  <a:solidFill>
                                    <a:schemeClr val="tx1"/>
                                  </a:solidFill>
                                  <a:latin typeface="Cambria Math" panose="02040503050406030204" pitchFamily="18" charset="0"/>
                                  <a:cs typeface="Times New Roman" panose="02020603050405020304" pitchFamily="18" charset="0"/>
                                </a:rPr>
                                <m:t>𝑷</m:t>
                              </m:r>
                            </m:e>
                            <m:sub>
                              <m:r>
                                <a:rPr lang="en-US" altLang="sv-SE" sz="3600" b="1" i="1">
                                  <a:solidFill>
                                    <a:schemeClr val="tx1"/>
                                  </a:solidFill>
                                  <a:latin typeface="Cambria Math" panose="02040503050406030204" pitchFamily="18" charset="0"/>
                                  <a:cs typeface="Times New Roman" panose="02020603050405020304" pitchFamily="18" charset="0"/>
                                </a:rPr>
                                <m:t>𝟎</m:t>
                              </m:r>
                            </m:sub>
                          </m:sSub>
                        </m:den>
                      </m:f>
                      <m:r>
                        <a:rPr lang="en-US" altLang="sv-SE" sz="36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sv-SE" sz="36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altLang="sv-SE" sz="3600" b="1" i="1">
                                  <a:solidFill>
                                    <a:schemeClr val="tx1"/>
                                  </a:solidFill>
                                  <a:latin typeface="Cambria Math" panose="02040503050406030204" pitchFamily="18" charset="0"/>
                                  <a:cs typeface="Times New Roman" panose="02020603050405020304" pitchFamily="18" charset="0"/>
                                </a:rPr>
                              </m:ctrlPr>
                            </m:sSubPr>
                            <m:e>
                              <m:r>
                                <a:rPr lang="en-US" altLang="sv-SE" sz="3600" b="1" i="1">
                                  <a:solidFill>
                                    <a:schemeClr val="tx1"/>
                                  </a:solidFill>
                                  <a:latin typeface="Cambria Math" panose="02040503050406030204" pitchFamily="18" charset="0"/>
                                  <a:cs typeface="Times New Roman" panose="02020603050405020304" pitchFamily="18" charset="0"/>
                                </a:rPr>
                                <m:t>𝑷</m:t>
                              </m:r>
                            </m:e>
                            <m:sub>
                              <m:r>
                                <a:rPr lang="en-US" altLang="sv-SE" sz="3600" b="1" i="1">
                                  <a:solidFill>
                                    <a:schemeClr val="tx1"/>
                                  </a:solidFill>
                                  <a:latin typeface="Cambria Math" panose="02040503050406030204" pitchFamily="18" charset="0"/>
                                  <a:cs typeface="Times New Roman" panose="02020603050405020304" pitchFamily="18" charset="0"/>
                                </a:rPr>
                                <m:t>𝟏</m:t>
                              </m:r>
                            </m:sub>
                          </m:sSub>
                          <m:r>
                            <a:rPr lang="en-US" altLang="sv-SE" sz="3600" b="1" i="1" smtClean="0">
                              <a:solidFill>
                                <a:schemeClr val="tx1"/>
                              </a:solidFill>
                              <a:latin typeface="Cambria Math" panose="02040503050406030204" pitchFamily="18" charset="0"/>
                              <a:cs typeface="Times New Roman" panose="02020603050405020304" pitchFamily="18" charset="0"/>
                            </a:rPr>
                            <m:t>+</m:t>
                          </m:r>
                          <m:sSub>
                            <m:sSubPr>
                              <m:ctrlPr>
                                <a:rPr lang="en-US" altLang="sv-SE" sz="3600" b="1" i="1">
                                  <a:solidFill>
                                    <a:schemeClr val="tx1"/>
                                  </a:solidFill>
                                  <a:latin typeface="Cambria Math" panose="02040503050406030204" pitchFamily="18" charset="0"/>
                                  <a:cs typeface="Times New Roman" panose="02020603050405020304" pitchFamily="18" charset="0"/>
                                </a:rPr>
                              </m:ctrlPr>
                            </m:sSubPr>
                            <m:e>
                              <m:r>
                                <a:rPr lang="en-US" altLang="sv-SE" sz="3600" b="1" i="1">
                                  <a:solidFill>
                                    <a:schemeClr val="tx1"/>
                                  </a:solidFill>
                                  <a:latin typeface="Cambria Math" panose="02040503050406030204" pitchFamily="18" charset="0"/>
                                  <a:cs typeface="Times New Roman" panose="02020603050405020304" pitchFamily="18" charset="0"/>
                                </a:rPr>
                                <m:t>𝑷</m:t>
                              </m:r>
                            </m:e>
                            <m:sub>
                              <m:r>
                                <a:rPr lang="en-US" altLang="sv-SE" sz="3600" b="1" i="1">
                                  <a:solidFill>
                                    <a:schemeClr val="tx1"/>
                                  </a:solidFill>
                                  <a:latin typeface="Cambria Math" panose="02040503050406030204" pitchFamily="18" charset="0"/>
                                  <a:cs typeface="Times New Roman" panose="02020603050405020304" pitchFamily="18" charset="0"/>
                                </a:rPr>
                                <m:t>𝟎</m:t>
                              </m:r>
                            </m:sub>
                          </m:sSub>
                        </m:num>
                        <m:den>
                          <m:sSub>
                            <m:sSubPr>
                              <m:ctrlPr>
                                <a:rPr lang="en-US" altLang="sv-SE" sz="3600" b="1" i="1">
                                  <a:solidFill>
                                    <a:schemeClr val="tx1"/>
                                  </a:solidFill>
                                  <a:latin typeface="Cambria Math" panose="02040503050406030204" pitchFamily="18" charset="0"/>
                                  <a:cs typeface="Times New Roman" panose="02020603050405020304" pitchFamily="18" charset="0"/>
                                </a:rPr>
                              </m:ctrlPr>
                            </m:sSubPr>
                            <m:e>
                              <m:r>
                                <a:rPr lang="en-US" altLang="sv-SE" sz="3600" b="1" i="1">
                                  <a:solidFill>
                                    <a:schemeClr val="tx1"/>
                                  </a:solidFill>
                                  <a:latin typeface="Cambria Math" panose="02040503050406030204" pitchFamily="18" charset="0"/>
                                  <a:cs typeface="Times New Roman" panose="02020603050405020304" pitchFamily="18" charset="0"/>
                                </a:rPr>
                                <m:t>𝑸</m:t>
                              </m:r>
                            </m:e>
                            <m:sub>
                              <m:r>
                                <a:rPr lang="en-US" altLang="sv-SE" sz="3600" b="1" i="1">
                                  <a:solidFill>
                                    <a:schemeClr val="tx1"/>
                                  </a:solidFill>
                                  <a:latin typeface="Cambria Math" panose="02040503050406030204" pitchFamily="18" charset="0"/>
                                  <a:cs typeface="Times New Roman" panose="02020603050405020304" pitchFamily="18" charset="0"/>
                                </a:rPr>
                                <m:t>𝑺</m:t>
                              </m:r>
                              <m:r>
                                <a:rPr lang="en-US" altLang="sv-SE" sz="3600" b="1" i="1">
                                  <a:solidFill>
                                    <a:schemeClr val="tx1"/>
                                  </a:solidFill>
                                  <a:latin typeface="Cambria Math" panose="02040503050406030204" pitchFamily="18" charset="0"/>
                                  <a:cs typeface="Times New Roman" panose="02020603050405020304" pitchFamily="18" charset="0"/>
                                </a:rPr>
                                <m:t>𝟏</m:t>
                              </m:r>
                            </m:sub>
                          </m:sSub>
                          <m:r>
                            <a:rPr lang="en-US" altLang="sv-SE" sz="3600" b="1" i="1" smtClean="0">
                              <a:solidFill>
                                <a:schemeClr val="tx1"/>
                              </a:solidFill>
                              <a:latin typeface="Cambria Math" panose="02040503050406030204" pitchFamily="18" charset="0"/>
                              <a:cs typeface="Times New Roman" panose="02020603050405020304" pitchFamily="18" charset="0"/>
                            </a:rPr>
                            <m:t>+</m:t>
                          </m:r>
                          <m:sSub>
                            <m:sSubPr>
                              <m:ctrlPr>
                                <a:rPr lang="en-US" altLang="sv-SE" sz="3600" b="1" i="1">
                                  <a:solidFill>
                                    <a:schemeClr val="tx1"/>
                                  </a:solidFill>
                                  <a:latin typeface="Cambria Math" panose="02040503050406030204" pitchFamily="18" charset="0"/>
                                  <a:cs typeface="Times New Roman" panose="02020603050405020304" pitchFamily="18" charset="0"/>
                                </a:rPr>
                              </m:ctrlPr>
                            </m:sSubPr>
                            <m:e>
                              <m:r>
                                <a:rPr lang="en-US" altLang="sv-SE" sz="3600" b="1" i="1">
                                  <a:solidFill>
                                    <a:schemeClr val="tx1"/>
                                  </a:solidFill>
                                  <a:latin typeface="Cambria Math" panose="02040503050406030204" pitchFamily="18" charset="0"/>
                                  <a:cs typeface="Times New Roman" panose="02020603050405020304" pitchFamily="18" charset="0"/>
                                </a:rPr>
                                <m:t>𝑸</m:t>
                              </m:r>
                            </m:e>
                            <m:sub>
                              <m:r>
                                <a:rPr lang="en-US" altLang="sv-SE" sz="3600" b="1" i="1">
                                  <a:solidFill>
                                    <a:schemeClr val="tx1"/>
                                  </a:solidFill>
                                  <a:latin typeface="Cambria Math" panose="02040503050406030204" pitchFamily="18" charset="0"/>
                                  <a:cs typeface="Times New Roman" panose="02020603050405020304" pitchFamily="18" charset="0"/>
                                </a:rPr>
                                <m:t>𝑺</m:t>
                              </m:r>
                              <m:r>
                                <a:rPr lang="en-US" altLang="sv-SE" sz="3600" b="1" i="1">
                                  <a:solidFill>
                                    <a:schemeClr val="tx1"/>
                                  </a:solidFill>
                                  <a:latin typeface="Cambria Math" panose="02040503050406030204" pitchFamily="18" charset="0"/>
                                  <a:cs typeface="Times New Roman" panose="02020603050405020304" pitchFamily="18" charset="0"/>
                                </a:rPr>
                                <m:t>𝟎</m:t>
                              </m:r>
                            </m:sub>
                          </m:sSub>
                        </m:den>
                      </m:f>
                    </m:oMath>
                  </m:oMathPara>
                </a14:m>
                <a:endParaRPr lang="en-US" altLang="sv-SE" sz="3300" b="1" dirty="0">
                  <a:latin typeface="Times New Roman" panose="02020603050405020304" pitchFamily="18" charset="0"/>
                  <a:cs typeface="Times New Roman" panose="02020603050405020304" pitchFamily="18" charset="0"/>
                </a:endParaRPr>
              </a:p>
            </p:txBody>
          </p:sp>
        </mc:Choice>
        <mc:Fallback xmlns="">
          <p:sp>
            <p:nvSpPr>
              <p:cNvPr id="9219" name="Subtitle 7">
                <a:extLst>
                  <a:ext uri="{FF2B5EF4-FFF2-40B4-BE49-F238E27FC236}">
                    <a16:creationId xmlns:a16="http://schemas.microsoft.com/office/drawing/2014/main" id="{8E764AE0-6FEF-4081-9857-AD0AC8BA9479}"/>
                  </a:ext>
                </a:extLst>
              </p:cNvPr>
              <p:cNvSpPr>
                <a:spLocks noGrp="1" noRot="1" noChangeAspect="1" noMove="1" noResize="1" noEditPoints="1" noAdjustHandles="1" noChangeArrowheads="1" noChangeShapeType="1" noTextEdit="1"/>
              </p:cNvSpPr>
              <p:nvPr>
                <p:ph type="subTitle" idx="1"/>
              </p:nvPr>
            </p:nvSpPr>
            <p:spPr>
              <a:xfrm>
                <a:off x="177800" y="1340768"/>
                <a:ext cx="8870950" cy="5402262"/>
              </a:xfrm>
              <a:blipFill>
                <a:blip r:embed="rId2"/>
                <a:stretch>
                  <a:fillRect l="-1856"/>
                </a:stretch>
              </a:blipFill>
            </p:spPr>
            <p:txBody>
              <a:bodyPr/>
              <a:lstStyle/>
              <a:p>
                <a:r>
                  <a:rPr lang="en-US">
                    <a:noFill/>
                  </a:rPr>
                  <a:t> </a:t>
                </a:r>
              </a:p>
            </p:txBody>
          </p:sp>
        </mc:Fallback>
      </mc:AlternateContent>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1171340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6285E855-7C14-451F-9BDC-BDDAE7367DF4}"/>
              </a:ext>
            </a:extLst>
          </p:cNvPr>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5123" name="Rectangle 3">
            <a:extLst>
              <a:ext uri="{FF2B5EF4-FFF2-40B4-BE49-F238E27FC236}">
                <a16:creationId xmlns:a16="http://schemas.microsoft.com/office/drawing/2014/main" id="{24F5CC89-CCF4-4DBB-892C-BE5F0BB56632}"/>
              </a:ext>
            </a:extLst>
          </p:cNvPr>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5124" name="Rectangle 4">
            <a:extLst>
              <a:ext uri="{FF2B5EF4-FFF2-40B4-BE49-F238E27FC236}">
                <a16:creationId xmlns:a16="http://schemas.microsoft.com/office/drawing/2014/main" id="{8A99D7A2-235B-440E-B706-C8CB8F1528D8}"/>
              </a:ext>
            </a:extLst>
          </p:cNvPr>
          <p:cNvSpPr>
            <a:spLocks noChangeArrowheads="1"/>
          </p:cNvSpPr>
          <p:nvPr/>
        </p:nvSpPr>
        <p:spPr bwMode="auto">
          <a:xfrm>
            <a:off x="1066800" y="609600"/>
            <a:ext cx="7010400" cy="53340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743430" name="Line 6">
            <a:extLst>
              <a:ext uri="{FF2B5EF4-FFF2-40B4-BE49-F238E27FC236}">
                <a16:creationId xmlns:a16="http://schemas.microsoft.com/office/drawing/2014/main" id="{A2A11FC0-0D83-434A-B8A3-B30F530702AB}"/>
              </a:ext>
            </a:extLst>
          </p:cNvPr>
          <p:cNvSpPr>
            <a:spLocks noChangeShapeType="1"/>
          </p:cNvSpPr>
          <p:nvPr/>
        </p:nvSpPr>
        <p:spPr bwMode="auto">
          <a:xfrm>
            <a:off x="1785938" y="2786063"/>
            <a:ext cx="0" cy="3143250"/>
          </a:xfrm>
          <a:prstGeom prst="line">
            <a:avLst/>
          </a:prstGeom>
          <a:noFill/>
          <a:ln w="57150">
            <a:solidFill>
              <a:schemeClr val="folHlink"/>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6" name="Line 7">
            <a:extLst>
              <a:ext uri="{FF2B5EF4-FFF2-40B4-BE49-F238E27FC236}">
                <a16:creationId xmlns:a16="http://schemas.microsoft.com/office/drawing/2014/main" id="{D7F0681F-1040-420E-A7CE-EB8B04C3D1F9}"/>
              </a:ext>
            </a:extLst>
          </p:cNvPr>
          <p:cNvSpPr>
            <a:spLocks noChangeShapeType="1"/>
          </p:cNvSpPr>
          <p:nvPr/>
        </p:nvSpPr>
        <p:spPr bwMode="auto">
          <a:xfrm flipH="1">
            <a:off x="1050925" y="2767013"/>
            <a:ext cx="2868613" cy="0"/>
          </a:xfrm>
          <a:prstGeom prst="line">
            <a:avLst/>
          </a:prstGeom>
          <a:noFill/>
          <a:ln w="57150">
            <a:solidFill>
              <a:schemeClr val="accent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7" name="Line 8">
            <a:extLst>
              <a:ext uri="{FF2B5EF4-FFF2-40B4-BE49-F238E27FC236}">
                <a16:creationId xmlns:a16="http://schemas.microsoft.com/office/drawing/2014/main" id="{DC4E134F-70E6-421C-9096-52FD290F1CC3}"/>
              </a:ext>
            </a:extLst>
          </p:cNvPr>
          <p:cNvSpPr>
            <a:spLocks noChangeShapeType="1"/>
          </p:cNvSpPr>
          <p:nvPr/>
        </p:nvSpPr>
        <p:spPr bwMode="auto">
          <a:xfrm>
            <a:off x="3919538" y="2767013"/>
            <a:ext cx="0" cy="3175000"/>
          </a:xfrm>
          <a:prstGeom prst="line">
            <a:avLst/>
          </a:prstGeom>
          <a:noFill/>
          <a:ln w="57150">
            <a:solidFill>
              <a:schemeClr val="accent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8" name="Line 9">
            <a:extLst>
              <a:ext uri="{FF2B5EF4-FFF2-40B4-BE49-F238E27FC236}">
                <a16:creationId xmlns:a16="http://schemas.microsoft.com/office/drawing/2014/main" id="{3D2A4808-D736-4760-A45F-B2C4C98A1C70}"/>
              </a:ext>
            </a:extLst>
          </p:cNvPr>
          <p:cNvSpPr>
            <a:spLocks noChangeShapeType="1"/>
          </p:cNvSpPr>
          <p:nvPr/>
        </p:nvSpPr>
        <p:spPr bwMode="auto">
          <a:xfrm flipH="1">
            <a:off x="1050925" y="4291013"/>
            <a:ext cx="4186238" cy="0"/>
          </a:xfrm>
          <a:prstGeom prst="line">
            <a:avLst/>
          </a:prstGeom>
          <a:noFill/>
          <a:ln w="57150">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29" name="Line 10">
            <a:extLst>
              <a:ext uri="{FF2B5EF4-FFF2-40B4-BE49-F238E27FC236}">
                <a16:creationId xmlns:a16="http://schemas.microsoft.com/office/drawing/2014/main" id="{ED97C453-33C7-4DFD-A83D-9DC49ECB774C}"/>
              </a:ext>
            </a:extLst>
          </p:cNvPr>
          <p:cNvSpPr>
            <a:spLocks noChangeShapeType="1"/>
          </p:cNvSpPr>
          <p:nvPr/>
        </p:nvSpPr>
        <p:spPr bwMode="auto">
          <a:xfrm>
            <a:off x="5235575" y="4303713"/>
            <a:ext cx="0" cy="1627187"/>
          </a:xfrm>
          <a:prstGeom prst="line">
            <a:avLst/>
          </a:prstGeom>
          <a:noFill/>
          <a:ln w="57150">
            <a:solidFill>
              <a:schemeClr val="tx2"/>
            </a:solidFill>
            <a:prstDash val="dash"/>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30" name="Arc 12">
            <a:extLst>
              <a:ext uri="{FF2B5EF4-FFF2-40B4-BE49-F238E27FC236}">
                <a16:creationId xmlns:a16="http://schemas.microsoft.com/office/drawing/2014/main" id="{509DEAF8-3CF4-40A5-A448-8B411C50C463}"/>
              </a:ext>
            </a:extLst>
          </p:cNvPr>
          <p:cNvSpPr>
            <a:spLocks/>
          </p:cNvSpPr>
          <p:nvPr/>
        </p:nvSpPr>
        <p:spPr bwMode="auto">
          <a:xfrm>
            <a:off x="1571625" y="1066800"/>
            <a:ext cx="5973763" cy="3429000"/>
          </a:xfrm>
          <a:custGeom>
            <a:avLst/>
            <a:gdLst>
              <a:gd name="T0" fmla="*/ 2147483647 w 19354"/>
              <a:gd name="T1" fmla="*/ 2147483647 h 21600"/>
              <a:gd name="T2" fmla="*/ 0 w 19354"/>
              <a:gd name="T3" fmla="*/ 2147483647 h 21600"/>
              <a:gd name="T4" fmla="*/ 2147483647 w 19354"/>
              <a:gd name="T5" fmla="*/ 0 h 21600"/>
              <a:gd name="T6" fmla="*/ 0 60000 65536"/>
              <a:gd name="T7" fmla="*/ 0 60000 65536"/>
              <a:gd name="T8" fmla="*/ 0 60000 65536"/>
              <a:gd name="T9" fmla="*/ 0 w 19354"/>
              <a:gd name="T10" fmla="*/ 0 h 21600"/>
              <a:gd name="T11" fmla="*/ 19354 w 19354"/>
              <a:gd name="T12" fmla="*/ 21600 h 21600"/>
            </a:gdLst>
            <a:ahLst/>
            <a:cxnLst>
              <a:cxn ang="T6">
                <a:pos x="T0" y="T1"/>
              </a:cxn>
              <a:cxn ang="T7">
                <a:pos x="T2" y="T3"/>
              </a:cxn>
              <a:cxn ang="T8">
                <a:pos x="T4" y="T5"/>
              </a:cxn>
            </a:cxnLst>
            <a:rect l="T9" t="T10" r="T11" b="T12"/>
            <a:pathLst>
              <a:path w="19354" h="21600" fill="none" extrusionOk="0">
                <a:moveTo>
                  <a:pt x="19354" y="21600"/>
                </a:moveTo>
                <a:cubicBezTo>
                  <a:pt x="11144" y="21600"/>
                  <a:pt x="3644" y="16946"/>
                  <a:pt x="-1" y="9590"/>
                </a:cubicBezTo>
              </a:path>
              <a:path w="19354" h="21600" stroke="0" extrusionOk="0">
                <a:moveTo>
                  <a:pt x="19354" y="21600"/>
                </a:moveTo>
                <a:cubicBezTo>
                  <a:pt x="11144" y="21600"/>
                  <a:pt x="3644" y="16946"/>
                  <a:pt x="-1" y="9590"/>
                </a:cubicBezTo>
                <a:lnTo>
                  <a:pt x="19354" y="0"/>
                </a:lnTo>
                <a:lnTo>
                  <a:pt x="19354" y="21600"/>
                </a:lnTo>
                <a:close/>
              </a:path>
            </a:pathLst>
          </a:custGeom>
          <a:noFill/>
          <a:ln w="57150" cap="rnd">
            <a:solidFill>
              <a:schemeClr val="folHlink"/>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5131" name="Arc 13">
            <a:extLst>
              <a:ext uri="{FF2B5EF4-FFF2-40B4-BE49-F238E27FC236}">
                <a16:creationId xmlns:a16="http://schemas.microsoft.com/office/drawing/2014/main" id="{03087D85-787D-446F-AF7C-6B8D7233BCD0}"/>
              </a:ext>
            </a:extLst>
          </p:cNvPr>
          <p:cNvSpPr>
            <a:spLocks/>
          </p:cNvSpPr>
          <p:nvPr/>
        </p:nvSpPr>
        <p:spPr bwMode="auto">
          <a:xfrm rot="-3360000">
            <a:off x="3933031" y="51595"/>
            <a:ext cx="2867025" cy="5630862"/>
          </a:xfrm>
          <a:custGeom>
            <a:avLst/>
            <a:gdLst>
              <a:gd name="T0" fmla="*/ 0 w 21596"/>
              <a:gd name="T1" fmla="*/ 2147483647 h 19545"/>
              <a:gd name="T2" fmla="*/ 2147483647 w 21596"/>
              <a:gd name="T3" fmla="*/ 0 h 19545"/>
              <a:gd name="T4" fmla="*/ 2147483647 w 21596"/>
              <a:gd name="T5" fmla="*/ 2147483647 h 19545"/>
              <a:gd name="T6" fmla="*/ 0 60000 65536"/>
              <a:gd name="T7" fmla="*/ 0 60000 65536"/>
              <a:gd name="T8" fmla="*/ 0 60000 65536"/>
              <a:gd name="T9" fmla="*/ 0 w 21596"/>
              <a:gd name="T10" fmla="*/ 0 h 19545"/>
              <a:gd name="T11" fmla="*/ 21596 w 21596"/>
              <a:gd name="T12" fmla="*/ 19545 h 19545"/>
            </a:gdLst>
            <a:ahLst/>
            <a:cxnLst>
              <a:cxn ang="T6">
                <a:pos x="T0" y="T1"/>
              </a:cxn>
              <a:cxn ang="T7">
                <a:pos x="T2" y="T3"/>
              </a:cxn>
              <a:cxn ang="T8">
                <a:pos x="T4" y="T5"/>
              </a:cxn>
            </a:cxnLst>
            <a:rect l="T9" t="T10" r="T11" b="T12"/>
            <a:pathLst>
              <a:path w="21596" h="19545" fill="none" extrusionOk="0">
                <a:moveTo>
                  <a:pt x="0" y="19121"/>
                </a:moveTo>
                <a:cubicBezTo>
                  <a:pt x="161" y="10907"/>
                  <a:pt x="4967" y="3496"/>
                  <a:pt x="12400" y="-1"/>
                </a:cubicBezTo>
              </a:path>
              <a:path w="21596" h="19545" stroke="0" extrusionOk="0">
                <a:moveTo>
                  <a:pt x="0" y="19121"/>
                </a:moveTo>
                <a:cubicBezTo>
                  <a:pt x="161" y="10907"/>
                  <a:pt x="4967" y="3496"/>
                  <a:pt x="12400" y="-1"/>
                </a:cubicBezTo>
                <a:lnTo>
                  <a:pt x="21596" y="19545"/>
                </a:lnTo>
                <a:lnTo>
                  <a:pt x="0" y="19121"/>
                </a:lnTo>
                <a:close/>
              </a:path>
            </a:pathLst>
          </a:custGeom>
          <a:noFill/>
          <a:ln w="57150" cap="rnd">
            <a:solidFill>
              <a:schemeClr val="tx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ln w="38100">
                <a:solidFill>
                  <a:schemeClr val="tx1"/>
                </a:solidFill>
              </a:ln>
            </a:endParaRPr>
          </a:p>
        </p:txBody>
      </p:sp>
      <p:sp>
        <p:nvSpPr>
          <p:cNvPr id="5132" name="Line 15">
            <a:extLst>
              <a:ext uri="{FF2B5EF4-FFF2-40B4-BE49-F238E27FC236}">
                <a16:creationId xmlns:a16="http://schemas.microsoft.com/office/drawing/2014/main" id="{15836C45-5669-406D-AF79-6B6363192906}"/>
              </a:ext>
            </a:extLst>
          </p:cNvPr>
          <p:cNvSpPr>
            <a:spLocks noChangeShapeType="1"/>
          </p:cNvSpPr>
          <p:nvPr/>
        </p:nvSpPr>
        <p:spPr bwMode="auto">
          <a:xfrm>
            <a:off x="1066800" y="5943600"/>
            <a:ext cx="7010400" cy="0"/>
          </a:xfrm>
          <a:prstGeom prst="line">
            <a:avLst/>
          </a:prstGeom>
          <a:noFill/>
          <a:ln w="254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5133" name="Line 16">
            <a:extLst>
              <a:ext uri="{FF2B5EF4-FFF2-40B4-BE49-F238E27FC236}">
                <a16:creationId xmlns:a16="http://schemas.microsoft.com/office/drawing/2014/main" id="{CB87319E-2884-4573-8385-D76C4A3F2284}"/>
              </a:ext>
            </a:extLst>
          </p:cNvPr>
          <p:cNvSpPr>
            <a:spLocks noChangeShapeType="1"/>
          </p:cNvSpPr>
          <p:nvPr/>
        </p:nvSpPr>
        <p:spPr bwMode="auto">
          <a:xfrm>
            <a:off x="1066800" y="609600"/>
            <a:ext cx="0" cy="5334000"/>
          </a:xfrm>
          <a:prstGeom prst="line">
            <a:avLst/>
          </a:prstGeom>
          <a:noFill/>
          <a:ln w="25400">
            <a:solidFill>
              <a:schemeClr val="tx1"/>
            </a:solidFill>
            <a:round/>
            <a:headEnd type="stealth" w="med" len="lg"/>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5134" name="Oval 17">
            <a:extLst>
              <a:ext uri="{FF2B5EF4-FFF2-40B4-BE49-F238E27FC236}">
                <a16:creationId xmlns:a16="http://schemas.microsoft.com/office/drawing/2014/main" id="{9D3AEE63-59AD-4527-AB70-54807D87436F}"/>
              </a:ext>
            </a:extLst>
          </p:cNvPr>
          <p:cNvSpPr>
            <a:spLocks noChangeArrowheads="1"/>
          </p:cNvSpPr>
          <p:nvPr/>
        </p:nvSpPr>
        <p:spPr bwMode="auto">
          <a:xfrm>
            <a:off x="3887788" y="2713038"/>
            <a:ext cx="101600" cy="101600"/>
          </a:xfrm>
          <a:prstGeom prst="ellipse">
            <a:avLst/>
          </a:prstGeom>
          <a:solidFill>
            <a:srgbClr val="FFCCCC"/>
          </a:solidFill>
          <a:ln w="28575">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5135" name="Oval 18">
            <a:extLst>
              <a:ext uri="{FF2B5EF4-FFF2-40B4-BE49-F238E27FC236}">
                <a16:creationId xmlns:a16="http://schemas.microsoft.com/office/drawing/2014/main" id="{C2BBB1A9-11E4-4DB6-897A-EB874A706572}"/>
              </a:ext>
            </a:extLst>
          </p:cNvPr>
          <p:cNvSpPr>
            <a:spLocks noChangeArrowheads="1"/>
          </p:cNvSpPr>
          <p:nvPr/>
        </p:nvSpPr>
        <p:spPr bwMode="auto">
          <a:xfrm>
            <a:off x="1755775" y="2755900"/>
            <a:ext cx="101600" cy="101600"/>
          </a:xfrm>
          <a:prstGeom prst="ellipse">
            <a:avLst/>
          </a:prstGeom>
          <a:solidFill>
            <a:srgbClr val="99FF99"/>
          </a:solidFill>
          <a:ln w="28575">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5136" name="Oval 19">
            <a:extLst>
              <a:ext uri="{FF2B5EF4-FFF2-40B4-BE49-F238E27FC236}">
                <a16:creationId xmlns:a16="http://schemas.microsoft.com/office/drawing/2014/main" id="{4B432BC0-0050-4B04-A49F-E49321746110}"/>
              </a:ext>
            </a:extLst>
          </p:cNvPr>
          <p:cNvSpPr>
            <a:spLocks noChangeArrowheads="1"/>
          </p:cNvSpPr>
          <p:nvPr/>
        </p:nvSpPr>
        <p:spPr bwMode="auto">
          <a:xfrm>
            <a:off x="5190480" y="4221088"/>
            <a:ext cx="101600" cy="101600"/>
          </a:xfrm>
          <a:prstGeom prst="ellipse">
            <a:avLst/>
          </a:prstGeom>
          <a:solidFill>
            <a:srgbClr val="99CCFF"/>
          </a:solidFill>
          <a:ln w="28575">
            <a:solidFill>
              <a:schemeClr val="bg2"/>
            </a:solidFill>
            <a:round/>
            <a:headEnd/>
            <a:tailEnd/>
          </a:ln>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a:p>
        </p:txBody>
      </p:sp>
      <p:sp>
        <p:nvSpPr>
          <p:cNvPr id="5137" name="Rectangle 20">
            <a:extLst>
              <a:ext uri="{FF2B5EF4-FFF2-40B4-BE49-F238E27FC236}">
                <a16:creationId xmlns:a16="http://schemas.microsoft.com/office/drawing/2014/main" id="{F6A917D1-B0F6-428B-9789-0E4381461E75}"/>
              </a:ext>
            </a:extLst>
          </p:cNvPr>
          <p:cNvSpPr>
            <a:spLocks noChangeArrowheads="1"/>
          </p:cNvSpPr>
          <p:nvPr/>
        </p:nvSpPr>
        <p:spPr bwMode="auto">
          <a:xfrm>
            <a:off x="6084055" y="6116306"/>
            <a:ext cx="1756891"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3200" b="1" dirty="0">
                <a:cs typeface="Times New Roman" panose="02020603050405020304" pitchFamily="18" charset="0"/>
              </a:rPr>
              <a:t>Quantity</a:t>
            </a:r>
          </a:p>
        </p:txBody>
      </p:sp>
      <p:sp>
        <p:nvSpPr>
          <p:cNvPr id="5138" name="Rectangle 21">
            <a:extLst>
              <a:ext uri="{FF2B5EF4-FFF2-40B4-BE49-F238E27FC236}">
                <a16:creationId xmlns:a16="http://schemas.microsoft.com/office/drawing/2014/main" id="{CA7A2033-273E-4221-8D97-ECD1126F5FA2}"/>
              </a:ext>
            </a:extLst>
          </p:cNvPr>
          <p:cNvSpPr>
            <a:spLocks noChangeArrowheads="1"/>
          </p:cNvSpPr>
          <p:nvPr/>
        </p:nvSpPr>
        <p:spPr bwMode="auto">
          <a:xfrm rot="16200000">
            <a:off x="-309315" y="2671948"/>
            <a:ext cx="1098058"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3200" b="1" dirty="0">
                <a:cs typeface="Times New Roman" panose="02020603050405020304" pitchFamily="18" charset="0"/>
              </a:rPr>
              <a:t>Price</a:t>
            </a:r>
          </a:p>
        </p:txBody>
      </p:sp>
      <p:sp>
        <p:nvSpPr>
          <p:cNvPr id="5139" name="Rectangle 22">
            <a:extLst>
              <a:ext uri="{FF2B5EF4-FFF2-40B4-BE49-F238E27FC236}">
                <a16:creationId xmlns:a16="http://schemas.microsoft.com/office/drawing/2014/main" id="{9EDEDEB8-3847-42F9-AFEB-D8BCE2FBE8CE}"/>
              </a:ext>
            </a:extLst>
          </p:cNvPr>
          <p:cNvSpPr>
            <a:spLocks noChangeArrowheads="1"/>
          </p:cNvSpPr>
          <p:nvPr/>
        </p:nvSpPr>
        <p:spPr bwMode="auto">
          <a:xfrm>
            <a:off x="668338" y="6062663"/>
            <a:ext cx="381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r>
              <a:rPr lang="en-GB" altLang="en-US" sz="2000">
                <a:latin typeface="Arial" panose="020B0604020202020204" pitchFamily="34" charset="0"/>
              </a:rPr>
              <a:t>O</a:t>
            </a:r>
          </a:p>
        </p:txBody>
      </p:sp>
      <p:sp>
        <p:nvSpPr>
          <p:cNvPr id="743447" name="Rectangle 23">
            <a:extLst>
              <a:ext uri="{FF2B5EF4-FFF2-40B4-BE49-F238E27FC236}">
                <a16:creationId xmlns:a16="http://schemas.microsoft.com/office/drawing/2014/main" id="{230BC346-2E94-4005-B9DB-2061D8ED4C38}"/>
              </a:ext>
            </a:extLst>
          </p:cNvPr>
          <p:cNvSpPr>
            <a:spLocks noChangeArrowheads="1"/>
          </p:cNvSpPr>
          <p:nvPr/>
        </p:nvSpPr>
        <p:spPr bwMode="auto">
          <a:xfrm>
            <a:off x="1509203" y="5929313"/>
            <a:ext cx="59792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i="1" dirty="0">
                <a:solidFill>
                  <a:schemeClr val="folHlink"/>
                </a:solidFill>
                <a:latin typeface="Arial" panose="020B0604020202020204" pitchFamily="34" charset="0"/>
              </a:rPr>
              <a:t>Q</a:t>
            </a:r>
            <a:r>
              <a:rPr lang="en-GB" altLang="en-US" baseline="-25000" dirty="0">
                <a:solidFill>
                  <a:schemeClr val="folHlink"/>
                </a:solidFill>
                <a:latin typeface="Arial" panose="020B0604020202020204" pitchFamily="34" charset="0"/>
              </a:rPr>
              <a:t>3</a:t>
            </a:r>
          </a:p>
        </p:txBody>
      </p:sp>
      <p:sp>
        <p:nvSpPr>
          <p:cNvPr id="5141" name="Rectangle 24">
            <a:extLst>
              <a:ext uri="{FF2B5EF4-FFF2-40B4-BE49-F238E27FC236}">
                <a16:creationId xmlns:a16="http://schemas.microsoft.com/office/drawing/2014/main" id="{D3076420-5967-4D97-8345-20F1A4B18CDC}"/>
              </a:ext>
            </a:extLst>
          </p:cNvPr>
          <p:cNvSpPr>
            <a:spLocks noChangeArrowheads="1"/>
          </p:cNvSpPr>
          <p:nvPr/>
        </p:nvSpPr>
        <p:spPr bwMode="auto">
          <a:xfrm>
            <a:off x="3639628" y="6034088"/>
            <a:ext cx="597921"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i="1" dirty="0">
                <a:solidFill>
                  <a:schemeClr val="accent2"/>
                </a:solidFill>
                <a:latin typeface="Arial" panose="020B0604020202020204" pitchFamily="34" charset="0"/>
              </a:rPr>
              <a:t>Q</a:t>
            </a:r>
            <a:r>
              <a:rPr lang="en-GB" altLang="en-US" baseline="-25000" dirty="0">
                <a:solidFill>
                  <a:schemeClr val="accent2"/>
                </a:solidFill>
                <a:latin typeface="Arial" panose="020B0604020202020204" pitchFamily="34" charset="0"/>
              </a:rPr>
              <a:t>2</a:t>
            </a:r>
          </a:p>
        </p:txBody>
      </p:sp>
      <p:sp>
        <p:nvSpPr>
          <p:cNvPr id="5142" name="Rectangle 25">
            <a:extLst>
              <a:ext uri="{FF2B5EF4-FFF2-40B4-BE49-F238E27FC236}">
                <a16:creationId xmlns:a16="http://schemas.microsoft.com/office/drawing/2014/main" id="{B174730B-8280-410D-8104-CC61BD76B315}"/>
              </a:ext>
            </a:extLst>
          </p:cNvPr>
          <p:cNvSpPr>
            <a:spLocks noChangeArrowheads="1"/>
          </p:cNvSpPr>
          <p:nvPr/>
        </p:nvSpPr>
        <p:spPr bwMode="auto">
          <a:xfrm>
            <a:off x="4921248" y="6019800"/>
            <a:ext cx="657231" cy="585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3200" i="1" dirty="0">
                <a:solidFill>
                  <a:schemeClr val="tx2"/>
                </a:solidFill>
                <a:latin typeface="Arial" panose="020B0604020202020204" pitchFamily="34" charset="0"/>
              </a:rPr>
              <a:t>Q</a:t>
            </a:r>
            <a:r>
              <a:rPr lang="en-GB" altLang="en-US" sz="3200" baseline="-25000" dirty="0">
                <a:solidFill>
                  <a:schemeClr val="tx2"/>
                </a:solidFill>
                <a:latin typeface="Arial" panose="020B0604020202020204" pitchFamily="34" charset="0"/>
              </a:rPr>
              <a:t>1</a:t>
            </a:r>
          </a:p>
        </p:txBody>
      </p:sp>
      <p:sp>
        <p:nvSpPr>
          <p:cNvPr id="5143" name="Rectangle 26">
            <a:extLst>
              <a:ext uri="{FF2B5EF4-FFF2-40B4-BE49-F238E27FC236}">
                <a16:creationId xmlns:a16="http://schemas.microsoft.com/office/drawing/2014/main" id="{BFFD6B4A-8703-4722-A3F0-742EC000B741}"/>
              </a:ext>
            </a:extLst>
          </p:cNvPr>
          <p:cNvSpPr>
            <a:spLocks noChangeArrowheads="1"/>
          </p:cNvSpPr>
          <p:nvPr/>
        </p:nvSpPr>
        <p:spPr bwMode="auto">
          <a:xfrm>
            <a:off x="475934" y="4137025"/>
            <a:ext cx="557846"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i="1" dirty="0">
                <a:solidFill>
                  <a:schemeClr val="tx2"/>
                </a:solidFill>
                <a:latin typeface="Arial" panose="020B0604020202020204" pitchFamily="34" charset="0"/>
              </a:rPr>
              <a:t>P</a:t>
            </a:r>
            <a:r>
              <a:rPr lang="en-GB" altLang="en-US" baseline="-25000" dirty="0">
                <a:solidFill>
                  <a:schemeClr val="tx2"/>
                </a:solidFill>
                <a:latin typeface="Arial" panose="020B0604020202020204" pitchFamily="34" charset="0"/>
              </a:rPr>
              <a:t>1</a:t>
            </a:r>
          </a:p>
        </p:txBody>
      </p:sp>
      <p:sp>
        <p:nvSpPr>
          <p:cNvPr id="5144" name="Rectangle 27">
            <a:extLst>
              <a:ext uri="{FF2B5EF4-FFF2-40B4-BE49-F238E27FC236}">
                <a16:creationId xmlns:a16="http://schemas.microsoft.com/office/drawing/2014/main" id="{58F27940-D967-422B-A885-C4F20072E294}"/>
              </a:ext>
            </a:extLst>
          </p:cNvPr>
          <p:cNvSpPr>
            <a:spLocks noChangeArrowheads="1"/>
          </p:cNvSpPr>
          <p:nvPr/>
        </p:nvSpPr>
        <p:spPr bwMode="auto">
          <a:xfrm>
            <a:off x="493396" y="2533650"/>
            <a:ext cx="557846" cy="5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i="1" dirty="0">
                <a:solidFill>
                  <a:schemeClr val="accent2"/>
                </a:solidFill>
                <a:latin typeface="Arial" panose="020B0604020202020204" pitchFamily="34" charset="0"/>
              </a:rPr>
              <a:t>P</a:t>
            </a:r>
            <a:r>
              <a:rPr lang="en-GB" altLang="en-US" baseline="-25000" dirty="0">
                <a:solidFill>
                  <a:schemeClr val="accent2"/>
                </a:solidFill>
                <a:latin typeface="Arial" panose="020B0604020202020204" pitchFamily="34" charset="0"/>
              </a:rPr>
              <a:t>2</a:t>
            </a:r>
          </a:p>
        </p:txBody>
      </p:sp>
      <p:sp>
        <p:nvSpPr>
          <p:cNvPr id="743453" name="Rectangle 29">
            <a:extLst>
              <a:ext uri="{FF2B5EF4-FFF2-40B4-BE49-F238E27FC236}">
                <a16:creationId xmlns:a16="http://schemas.microsoft.com/office/drawing/2014/main" id="{ACC7F4E2-9017-4DBE-821F-58FFE493BB0A}"/>
              </a:ext>
            </a:extLst>
          </p:cNvPr>
          <p:cNvSpPr>
            <a:spLocks noChangeArrowheads="1"/>
          </p:cNvSpPr>
          <p:nvPr/>
        </p:nvSpPr>
        <p:spPr bwMode="auto">
          <a:xfrm>
            <a:off x="1695451" y="2079086"/>
            <a:ext cx="442430" cy="708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4000" dirty="0">
                <a:solidFill>
                  <a:schemeClr val="folHlink"/>
                </a:solidFill>
                <a:latin typeface="Arial" panose="020B0604020202020204" pitchFamily="34" charset="0"/>
              </a:rPr>
              <a:t>c</a:t>
            </a:r>
          </a:p>
        </p:txBody>
      </p:sp>
      <p:sp>
        <p:nvSpPr>
          <p:cNvPr id="5146" name="Rectangle 32">
            <a:extLst>
              <a:ext uri="{FF2B5EF4-FFF2-40B4-BE49-F238E27FC236}">
                <a16:creationId xmlns:a16="http://schemas.microsoft.com/office/drawing/2014/main" id="{3780ACC1-9D57-4822-B242-7FF8EE61B3B7}"/>
              </a:ext>
            </a:extLst>
          </p:cNvPr>
          <p:cNvSpPr>
            <a:spLocks noChangeArrowheads="1"/>
          </p:cNvSpPr>
          <p:nvPr/>
        </p:nvSpPr>
        <p:spPr bwMode="auto">
          <a:xfrm>
            <a:off x="6789738" y="5446713"/>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i="1">
                <a:solidFill>
                  <a:schemeClr val="tx2"/>
                </a:solidFill>
                <a:latin typeface="Arial" panose="020B0604020202020204" pitchFamily="34" charset="0"/>
              </a:rPr>
              <a:t>D</a:t>
            </a:r>
          </a:p>
        </p:txBody>
      </p:sp>
      <p:sp>
        <p:nvSpPr>
          <p:cNvPr id="5147" name="Rectangle 33">
            <a:extLst>
              <a:ext uri="{FF2B5EF4-FFF2-40B4-BE49-F238E27FC236}">
                <a16:creationId xmlns:a16="http://schemas.microsoft.com/office/drawing/2014/main" id="{D0D793D7-7021-4EB1-8BD2-9A9357ED1114}"/>
              </a:ext>
            </a:extLst>
          </p:cNvPr>
          <p:cNvSpPr>
            <a:spLocks noChangeArrowheads="1"/>
          </p:cNvSpPr>
          <p:nvPr/>
        </p:nvSpPr>
        <p:spPr bwMode="auto">
          <a:xfrm>
            <a:off x="7461250" y="4119563"/>
            <a:ext cx="6286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i="1" dirty="0">
                <a:solidFill>
                  <a:schemeClr val="folHlink"/>
                </a:solidFill>
                <a:latin typeface="Arial" panose="020B0604020202020204" pitchFamily="34" charset="0"/>
              </a:rPr>
              <a:t>D</a:t>
            </a:r>
            <a:r>
              <a:rPr lang="en-GB" altLang="en-US" sz="3200" dirty="0">
                <a:solidFill>
                  <a:schemeClr val="folHlink"/>
                </a:solidFill>
                <a:latin typeface="Playbill" panose="040506030A0602020202" pitchFamily="82" charset="0"/>
              </a:rPr>
              <a:t>'</a:t>
            </a:r>
          </a:p>
        </p:txBody>
      </p:sp>
      <p:sp>
        <p:nvSpPr>
          <p:cNvPr id="5148" name="Rectangle 34">
            <a:extLst>
              <a:ext uri="{FF2B5EF4-FFF2-40B4-BE49-F238E27FC236}">
                <a16:creationId xmlns:a16="http://schemas.microsoft.com/office/drawing/2014/main" id="{89A99F67-F304-4B6B-80A7-7FA99379E57D}"/>
              </a:ext>
            </a:extLst>
          </p:cNvPr>
          <p:cNvSpPr>
            <a:spLocks noChangeArrowheads="1"/>
          </p:cNvSpPr>
          <p:nvPr/>
        </p:nvSpPr>
        <p:spPr bwMode="auto">
          <a:xfrm>
            <a:off x="5172225" y="3493074"/>
            <a:ext cx="436017" cy="7700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4400" dirty="0">
                <a:solidFill>
                  <a:schemeClr val="tx2"/>
                </a:solidFill>
                <a:cs typeface="Times New Roman" panose="02020603050405020304" pitchFamily="18" charset="0"/>
              </a:rPr>
              <a:t>a</a:t>
            </a:r>
          </a:p>
        </p:txBody>
      </p:sp>
      <p:sp>
        <p:nvSpPr>
          <p:cNvPr id="5149" name="Rectangle 35">
            <a:extLst>
              <a:ext uri="{FF2B5EF4-FFF2-40B4-BE49-F238E27FC236}">
                <a16:creationId xmlns:a16="http://schemas.microsoft.com/office/drawing/2014/main" id="{2023443B-F4D1-4EEE-86B2-9110B271969C}"/>
              </a:ext>
            </a:extLst>
          </p:cNvPr>
          <p:cNvSpPr>
            <a:spLocks noChangeArrowheads="1"/>
          </p:cNvSpPr>
          <p:nvPr/>
        </p:nvSpPr>
        <p:spPr bwMode="auto">
          <a:xfrm>
            <a:off x="3885054" y="2133065"/>
            <a:ext cx="442429" cy="64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defTabSz="762000">
              <a:defRPr sz="2800">
                <a:solidFill>
                  <a:schemeClr val="tx1"/>
                </a:solidFill>
                <a:latin typeface="Times New Roman" panose="02020603050405020304" pitchFamily="18" charset="0"/>
              </a:defRPr>
            </a:lvl1pPr>
            <a:lvl2pPr marL="742950" indent="-285750" defTabSz="762000">
              <a:defRPr sz="2800">
                <a:solidFill>
                  <a:schemeClr val="tx1"/>
                </a:solidFill>
                <a:latin typeface="Times New Roman" panose="02020603050405020304" pitchFamily="18" charset="0"/>
              </a:defRPr>
            </a:lvl2pPr>
            <a:lvl3pPr marL="1143000" indent="-228600" defTabSz="762000">
              <a:defRPr sz="2800">
                <a:solidFill>
                  <a:schemeClr val="tx1"/>
                </a:solidFill>
                <a:latin typeface="Times New Roman" panose="02020603050405020304" pitchFamily="18" charset="0"/>
              </a:defRPr>
            </a:lvl3pPr>
            <a:lvl4pPr marL="1600200" indent="-228600" defTabSz="762000">
              <a:defRPr sz="2800">
                <a:solidFill>
                  <a:schemeClr val="tx1"/>
                </a:solidFill>
                <a:latin typeface="Times New Roman" panose="02020603050405020304" pitchFamily="18" charset="0"/>
              </a:defRPr>
            </a:lvl4pPr>
            <a:lvl5pPr marL="2057400" indent="-228600" defTabSz="762000">
              <a:defRPr sz="2800">
                <a:solidFill>
                  <a:schemeClr val="tx1"/>
                </a:solidFill>
                <a:latin typeface="Times New Roman" panose="02020603050405020304" pitchFamily="18" charset="0"/>
              </a:defRPr>
            </a:lvl5pPr>
            <a:lvl6pPr marL="2514600" indent="-228600" defTabSz="7620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defTabSz="7620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defTabSz="7620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defTabSz="7620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3600" dirty="0">
                <a:solidFill>
                  <a:schemeClr val="accent2"/>
                </a:solidFill>
                <a:latin typeface="Arial" panose="020B0604020202020204" pitchFamily="34" charset="0"/>
              </a:rPr>
              <a:t>b</a:t>
            </a:r>
          </a:p>
        </p:txBody>
      </p:sp>
      <p:sp>
        <p:nvSpPr>
          <p:cNvPr id="487461" name="Rectangle 23">
            <a:extLst>
              <a:ext uri="{FF2B5EF4-FFF2-40B4-BE49-F238E27FC236}">
                <a16:creationId xmlns:a16="http://schemas.microsoft.com/office/drawing/2014/main" id="{4F1D5E35-EB9C-45E3-BBED-113B875D928E}"/>
              </a:ext>
            </a:extLst>
          </p:cNvPr>
          <p:cNvSpPr>
            <a:spLocks noChangeArrowheads="1"/>
          </p:cNvSpPr>
          <p:nvPr/>
        </p:nvSpPr>
        <p:spPr bwMode="auto">
          <a:xfrm>
            <a:off x="0" y="0"/>
            <a:ext cx="9144000" cy="590550"/>
          </a:xfrm>
          <a:prstGeom prst="rect">
            <a:avLst/>
          </a:prstGeom>
          <a:effectLst>
            <a:outerShdw blurRad="63500" dist="17961" dir="2700000" algn="ctr" rotWithShape="0">
              <a:schemeClr val="tx1"/>
            </a:outerShdw>
          </a:effectLst>
        </p:spPr>
        <p:txBody>
          <a:bodyPr anchor="b"/>
          <a:lstStyle/>
          <a:p>
            <a:pPr algn="ctr">
              <a:defRPr/>
            </a:pPr>
            <a:r>
              <a:rPr lang="en-GB" b="1" dirty="0">
                <a:solidFill>
                  <a:schemeClr val="accent1"/>
                </a:solidFill>
                <a:latin typeface="Arial" charset="0"/>
              </a:rPr>
              <a:t>Market demand and Price Change</a:t>
            </a:r>
          </a:p>
        </p:txBody>
      </p:sp>
    </p:spTree>
    <p:custDataLst>
      <p:tags r:id="rId1"/>
    </p:custDataLst>
  </p:cSld>
  <p:clrMapOvr>
    <a:masterClrMapping/>
  </p:clrMapOvr>
  <p:transition spd="slow">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743453"/>
                                        </p:tgtEl>
                                        <p:attrNameLst>
                                          <p:attrName>style.visibility</p:attrName>
                                        </p:attrNameLst>
                                      </p:cBhvr>
                                      <p:to>
                                        <p:strVal val="visible"/>
                                      </p:to>
                                    </p:set>
                                    <p:anim calcmode="lin" valueType="num">
                                      <p:cBhvr>
                                        <p:cTn id="7" dur="1000" fill="hold"/>
                                        <p:tgtEl>
                                          <p:spTgt spid="743453"/>
                                        </p:tgtEl>
                                        <p:attrNameLst>
                                          <p:attrName>ppt_w</p:attrName>
                                        </p:attrNameLst>
                                      </p:cBhvr>
                                      <p:tavLst>
                                        <p:tav tm="0">
                                          <p:val>
                                            <p:fltVal val="0"/>
                                          </p:val>
                                        </p:tav>
                                        <p:tav tm="100000">
                                          <p:val>
                                            <p:strVal val="#ppt_w"/>
                                          </p:val>
                                        </p:tav>
                                      </p:tavLst>
                                    </p:anim>
                                    <p:anim calcmode="lin" valueType="num">
                                      <p:cBhvr>
                                        <p:cTn id="8" dur="1000" fill="hold"/>
                                        <p:tgtEl>
                                          <p:spTgt spid="743453"/>
                                        </p:tgtEl>
                                        <p:attrNameLst>
                                          <p:attrName>ppt_h</p:attrName>
                                        </p:attrNameLst>
                                      </p:cBhvr>
                                      <p:tavLst>
                                        <p:tav tm="0">
                                          <p:val>
                                            <p:fltVal val="0"/>
                                          </p:val>
                                        </p:tav>
                                        <p:tav tm="100000">
                                          <p:val>
                                            <p:strVal val="#ppt_h"/>
                                          </p:val>
                                        </p:tav>
                                      </p:tavLst>
                                    </p:anim>
                                    <p:anim calcmode="lin" valueType="num">
                                      <p:cBhvr>
                                        <p:cTn id="9" dur="1000" fill="hold"/>
                                        <p:tgtEl>
                                          <p:spTgt spid="743453"/>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74345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1" fill="hold" nodeType="clickEffect">
                                  <p:stCondLst>
                                    <p:cond delay="0"/>
                                  </p:stCondLst>
                                  <p:childTnLst>
                                    <p:set>
                                      <p:cBhvr>
                                        <p:cTn id="14" dur="1" fill="hold">
                                          <p:stCondLst>
                                            <p:cond delay="0"/>
                                          </p:stCondLst>
                                        </p:cTn>
                                        <p:tgtEl>
                                          <p:spTgt spid="743430"/>
                                        </p:tgtEl>
                                        <p:attrNameLst>
                                          <p:attrName>style.visibility</p:attrName>
                                        </p:attrNameLst>
                                      </p:cBhvr>
                                      <p:to>
                                        <p:strVal val="visible"/>
                                      </p:to>
                                    </p:set>
                                    <p:animEffect transition="in" filter="wipe(up)">
                                      <p:cBhvr>
                                        <p:cTn id="15" dur="500"/>
                                        <p:tgtEl>
                                          <p:spTgt spid="74343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743447"/>
                                        </p:tgtEl>
                                        <p:attrNameLst>
                                          <p:attrName>style.visibility</p:attrName>
                                        </p:attrNameLst>
                                      </p:cBhvr>
                                      <p:to>
                                        <p:strVal val="visible"/>
                                      </p:to>
                                    </p:set>
                                    <p:anim calcmode="lin" valueType="num">
                                      <p:cBhvr additive="base">
                                        <p:cTn id="20" dur="500" fill="hold"/>
                                        <p:tgtEl>
                                          <p:spTgt spid="743447"/>
                                        </p:tgtEl>
                                        <p:attrNameLst>
                                          <p:attrName>ppt_x</p:attrName>
                                        </p:attrNameLst>
                                      </p:cBhvr>
                                      <p:tavLst>
                                        <p:tav tm="0">
                                          <p:val>
                                            <p:strVal val="#ppt_x"/>
                                          </p:val>
                                        </p:tav>
                                        <p:tav tm="100000">
                                          <p:val>
                                            <p:strVal val="#ppt_x"/>
                                          </p:val>
                                        </p:tav>
                                      </p:tavLst>
                                    </p:anim>
                                    <p:anim calcmode="lin" valueType="num">
                                      <p:cBhvr additive="base">
                                        <p:cTn id="21" dur="500" fill="hold"/>
                                        <p:tgtEl>
                                          <p:spTgt spid="7434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3447" grpId="0" autoUpdateAnimBg="0"/>
      <p:bldP spid="743453" grpId="0" autoUpdateAnimBg="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410902" y="836712"/>
            <a:ext cx="8280920" cy="720080"/>
          </a:xfrm>
        </p:spPr>
        <p:txBody>
          <a:bodyPr/>
          <a:lstStyle/>
          <a:p>
            <a:pPr eaLnBrk="1" hangingPunct="1"/>
            <a:r>
              <a:rPr lang="en-US" altLang="en-US" sz="3600" b="1" dirty="0">
                <a:solidFill>
                  <a:srgbClr val="FF0000"/>
                </a:solidFill>
                <a:latin typeface="Times New Roman" panose="02020603050405020304" pitchFamily="18" charset="0"/>
                <a:cs typeface="Times New Roman" panose="02020603050405020304" pitchFamily="18" charset="0"/>
              </a:rPr>
              <a:t>Determinants of Price elasticity of supply</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9330" y="1700808"/>
            <a:ext cx="9144000" cy="5834310"/>
          </a:xfrm>
        </p:spPr>
        <p:txBody>
          <a:bodyPr/>
          <a:lstStyle/>
          <a:p>
            <a:pPr marL="457200" indent="-457200" algn="l" eaLnBrk="1" hangingPunct="1">
              <a:buFont typeface="Wingdings" panose="05000000000000000000" pitchFamily="2" charset="2"/>
              <a:buChar char="Ø"/>
            </a:pPr>
            <a:r>
              <a:rPr lang="en-US" altLang="sv-SE" sz="3300" dirty="0">
                <a:latin typeface="Times New Roman" panose="02020603050405020304" pitchFamily="18" charset="0"/>
                <a:cs typeface="Times New Roman" panose="02020603050405020304" pitchFamily="18" charset="0"/>
              </a:rPr>
              <a:t>The more easily sellers can change the quantity they produce, the greater the price elasticity of supply.  </a:t>
            </a:r>
          </a:p>
          <a:p>
            <a:pPr marL="457200" indent="-457200" algn="l" eaLnBrk="1" hangingPunct="1">
              <a:buFont typeface="Wingdings" panose="05000000000000000000" pitchFamily="2" charset="2"/>
              <a:buChar char="Ø"/>
            </a:pPr>
            <a:endParaRPr lang="en-US" altLang="sv-SE" sz="3300" dirty="0">
              <a:latin typeface="Times New Roman" panose="02020603050405020304" pitchFamily="18" charset="0"/>
              <a:cs typeface="Times New Roman" panose="02020603050405020304" pitchFamily="18" charset="0"/>
            </a:endParaRPr>
          </a:p>
          <a:p>
            <a:pPr marL="457200" indent="-457200" algn="l" eaLnBrk="1" hangingPunct="1">
              <a:buFont typeface="Wingdings" panose="05000000000000000000" pitchFamily="2" charset="2"/>
              <a:buChar char="Ø"/>
            </a:pPr>
            <a:r>
              <a:rPr lang="en-US" altLang="sv-SE" sz="3300" dirty="0">
                <a:latin typeface="Times New Roman" panose="02020603050405020304" pitchFamily="18" charset="0"/>
                <a:cs typeface="Times New Roman" panose="02020603050405020304" pitchFamily="18" charset="0"/>
              </a:rPr>
              <a:t>For many goods, price elasticity of supply </a:t>
            </a:r>
            <a:br>
              <a:rPr lang="en-US" altLang="sv-SE" sz="3300" dirty="0">
                <a:latin typeface="Times New Roman" panose="02020603050405020304" pitchFamily="18" charset="0"/>
                <a:cs typeface="Times New Roman" panose="02020603050405020304" pitchFamily="18" charset="0"/>
              </a:rPr>
            </a:br>
            <a:r>
              <a:rPr lang="en-US" altLang="sv-SE" sz="3300" dirty="0">
                <a:latin typeface="Times New Roman" panose="02020603050405020304" pitchFamily="18" charset="0"/>
                <a:cs typeface="Times New Roman" panose="02020603050405020304" pitchFamily="18" charset="0"/>
              </a:rPr>
              <a:t>is greater in the long run than in the short run, </a:t>
            </a:r>
            <a:br>
              <a:rPr lang="en-US" altLang="sv-SE" sz="3300" dirty="0">
                <a:latin typeface="Times New Roman" panose="02020603050405020304" pitchFamily="18" charset="0"/>
                <a:cs typeface="Times New Roman" panose="02020603050405020304" pitchFamily="18" charset="0"/>
              </a:rPr>
            </a:br>
            <a:r>
              <a:rPr lang="en-US" altLang="sv-SE" sz="3300" dirty="0">
                <a:latin typeface="Times New Roman" panose="02020603050405020304" pitchFamily="18" charset="0"/>
                <a:cs typeface="Times New Roman" panose="02020603050405020304" pitchFamily="18" charset="0"/>
              </a:rPr>
              <a:t>because firms can build new factories, </a:t>
            </a:r>
            <a:br>
              <a:rPr lang="en-US" altLang="sv-SE" sz="3300" dirty="0">
                <a:latin typeface="Times New Roman" panose="02020603050405020304" pitchFamily="18" charset="0"/>
                <a:cs typeface="Times New Roman" panose="02020603050405020304" pitchFamily="18" charset="0"/>
              </a:rPr>
            </a:br>
            <a:r>
              <a:rPr lang="en-US" altLang="sv-SE" sz="3300" dirty="0">
                <a:latin typeface="Times New Roman" panose="02020603050405020304" pitchFamily="18" charset="0"/>
                <a:cs typeface="Times New Roman" panose="02020603050405020304" pitchFamily="18" charset="0"/>
              </a:rPr>
              <a:t>or new firms may be able to enter the market. </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18425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arn(inVertical)">
                                      <p:cBhvr>
                                        <p:cTn id="12"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346" name="Rectangle 15">
            <a:extLst>
              <a:ext uri="{FF2B5EF4-FFF2-40B4-BE49-F238E27FC236}">
                <a16:creationId xmlns:a16="http://schemas.microsoft.com/office/drawing/2014/main" id="{B562BF48-8A9E-4092-915F-19F8F798B943}"/>
              </a:ext>
            </a:extLst>
          </p:cNvPr>
          <p:cNvSpPr>
            <a:spLocks noChangeArrowheads="1"/>
          </p:cNvSpPr>
          <p:nvPr/>
        </p:nvSpPr>
        <p:spPr bwMode="white">
          <a:xfrm>
            <a:off x="0" y="0"/>
            <a:ext cx="9144000" cy="1684338"/>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57347" name="TPQuestion">
            <a:extLst>
              <a:ext uri="{FF2B5EF4-FFF2-40B4-BE49-F238E27FC236}">
                <a16:creationId xmlns:a16="http://schemas.microsoft.com/office/drawing/2014/main" id="{9D56E49F-6E5F-4113-8CF9-9A2722CCA249}"/>
              </a:ext>
            </a:extLst>
          </p:cNvPr>
          <p:cNvSpPr>
            <a:spLocks noGrp="1"/>
          </p:cNvSpPr>
          <p:nvPr>
            <p:ph type="title"/>
          </p:nvPr>
        </p:nvSpPr>
        <p:spPr>
          <a:xfrm>
            <a:off x="457200" y="274638"/>
            <a:ext cx="8534400" cy="1290637"/>
          </a:xfrm>
        </p:spPr>
        <p:txBody>
          <a:bodyPr anchor="ctr"/>
          <a:lstStyle/>
          <a:p>
            <a:r>
              <a:rPr lang="en-GB" altLang="en-US" sz="3000"/>
              <a:t>In which one of the following cases is</a:t>
            </a:r>
            <a:br>
              <a:rPr lang="en-GB" altLang="en-US" sz="3000"/>
            </a:br>
            <a:r>
              <a:rPr lang="en-GB" altLang="en-US" sz="3000"/>
              <a:t>good X likely to have a more</a:t>
            </a:r>
            <a:br>
              <a:rPr lang="en-GB" altLang="en-US" sz="3000"/>
            </a:br>
            <a:r>
              <a:rPr lang="en-GB" altLang="en-US" sz="3000"/>
              <a:t>price-elastic supply than good Y?</a:t>
            </a:r>
          </a:p>
        </p:txBody>
      </p:sp>
      <p:sp>
        <p:nvSpPr>
          <p:cNvPr id="57348" name="Rectangle 16">
            <a:extLst>
              <a:ext uri="{FF2B5EF4-FFF2-40B4-BE49-F238E27FC236}">
                <a16:creationId xmlns:a16="http://schemas.microsoft.com/office/drawing/2014/main" id="{16B29984-3290-48FD-9F15-F47C7EBF77DC}"/>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57349" name="Rectangle 17">
            <a:extLst>
              <a:ext uri="{FF2B5EF4-FFF2-40B4-BE49-F238E27FC236}">
                <a16:creationId xmlns:a16="http://schemas.microsoft.com/office/drawing/2014/main" id="{FB76744C-00C1-48BA-AB05-CB211BFA4731}"/>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57350" name="Rectangle 18">
            <a:extLst>
              <a:ext uri="{FF2B5EF4-FFF2-40B4-BE49-F238E27FC236}">
                <a16:creationId xmlns:a16="http://schemas.microsoft.com/office/drawing/2014/main" id="{0121F76B-7A10-4CC3-881C-516041455405}"/>
              </a:ext>
            </a:extLst>
          </p:cNvPr>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9" name="Rectangle 8">
            <a:extLst>
              <a:ext uri="{FF2B5EF4-FFF2-40B4-BE49-F238E27FC236}">
                <a16:creationId xmlns:a16="http://schemas.microsoft.com/office/drawing/2014/main" id="{5198DF84-5ADF-4634-AC4B-B28631DCA9E8}"/>
              </a:ext>
            </a:extLst>
          </p:cNvPr>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sz="2400"/>
          </a:p>
        </p:txBody>
      </p:sp>
      <p:sp>
        <p:nvSpPr>
          <p:cNvPr id="8" name="Rectangle 7">
            <a:extLst>
              <a:ext uri="{FF2B5EF4-FFF2-40B4-BE49-F238E27FC236}">
                <a16:creationId xmlns:a16="http://schemas.microsoft.com/office/drawing/2014/main" id="{C1DB4BE2-DFA7-4040-AD4E-E3957D4AF2B0}"/>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sz="2400" dirty="0"/>
          </a:p>
        </p:txBody>
      </p:sp>
      <p:sp>
        <p:nvSpPr>
          <p:cNvPr id="57353" name="Slide Number Placeholder 5">
            <a:extLst>
              <a:ext uri="{FF2B5EF4-FFF2-40B4-BE49-F238E27FC236}">
                <a16:creationId xmlns:a16="http://schemas.microsoft.com/office/drawing/2014/main" id="{F942B9E1-C7F2-4CDE-8CEF-4078E64DD21C}"/>
              </a:ext>
            </a:extLst>
          </p:cNvPr>
          <p:cNvSpPr>
            <a:spLocks/>
          </p:cNvSpPr>
          <p:nvPr/>
        </p:nvSpPr>
        <p:spPr bwMode="auto">
          <a:xfrm>
            <a:off x="4362450" y="1027113"/>
            <a:ext cx="457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eaLnBrk="1" hangingPunct="1"/>
            <a:endParaRPr lang="en-US" altLang="en-US" sz="1600">
              <a:solidFill>
                <a:srgbClr val="7B9899"/>
              </a:solidFill>
            </a:endParaRPr>
          </a:p>
        </p:txBody>
      </p:sp>
      <p:sp>
        <p:nvSpPr>
          <p:cNvPr id="57354" name="Straight Connector 9">
            <a:extLst>
              <a:ext uri="{FF2B5EF4-FFF2-40B4-BE49-F238E27FC236}">
                <a16:creationId xmlns:a16="http://schemas.microsoft.com/office/drawing/2014/main" id="{D9EE1FC2-C037-41D5-8AE7-723B640A92CB}"/>
              </a:ext>
            </a:extLst>
          </p:cNvPr>
          <p:cNvSpPr>
            <a:spLocks noChangeShapeType="1"/>
          </p:cNvSpPr>
          <p:nvPr/>
        </p:nvSpPr>
        <p:spPr bwMode="auto">
          <a:xfrm>
            <a:off x="152400" y="1695450"/>
            <a:ext cx="8832850" cy="0"/>
          </a:xfrm>
          <a:prstGeom prst="line">
            <a:avLst/>
          </a:prstGeom>
          <a:noFill/>
          <a:ln w="12700" algn="ctr">
            <a:solidFill>
              <a:srgbClr val="7B98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7355" name="Text Box 13">
            <a:extLst>
              <a:ext uri="{FF2B5EF4-FFF2-40B4-BE49-F238E27FC236}">
                <a16:creationId xmlns:a16="http://schemas.microsoft.com/office/drawing/2014/main" id="{7567F0AC-12D4-4B09-91F3-F7F55215CC41}"/>
              </a:ext>
            </a:extLst>
          </p:cNvPr>
          <p:cNvSpPr txBox="1">
            <a:spLocks noChangeArrowheads="1"/>
          </p:cNvSpPr>
          <p:nvPr/>
        </p:nvSpPr>
        <p:spPr bwMode="auto">
          <a:xfrm>
            <a:off x="874713" y="128588"/>
            <a:ext cx="4968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3000" b="1">
                <a:solidFill>
                  <a:srgbClr val="AF4701"/>
                </a:solidFill>
                <a:latin typeface="Georgia" panose="02040502050405020303" pitchFamily="18" charset="0"/>
              </a:rPr>
              <a:t>Q</a:t>
            </a:r>
          </a:p>
        </p:txBody>
      </p:sp>
      <p:sp>
        <p:nvSpPr>
          <p:cNvPr id="57356" name="TPAnswers">
            <a:extLst>
              <a:ext uri="{FF2B5EF4-FFF2-40B4-BE49-F238E27FC236}">
                <a16:creationId xmlns:a16="http://schemas.microsoft.com/office/drawing/2014/main" id="{699BEBD3-04E8-478E-89F5-24878E49AE16}"/>
              </a:ext>
            </a:extLst>
          </p:cNvPr>
          <p:cNvSpPr>
            <a:spLocks noGrp="1"/>
          </p:cNvSpPr>
          <p:nvPr>
            <p:ph type="body" idx="1"/>
            <p:custDataLst>
              <p:tags r:id="rId2"/>
            </p:custDataLst>
          </p:nvPr>
        </p:nvSpPr>
        <p:spPr>
          <a:xfrm>
            <a:off x="203200" y="1784350"/>
            <a:ext cx="5224463" cy="4629150"/>
          </a:xfrm>
        </p:spPr>
        <p:txBody>
          <a:bodyPr/>
          <a:lstStyle/>
          <a:p>
            <a:pPr marL="571500" indent="-571500">
              <a:spcBef>
                <a:spcPct val="35000"/>
              </a:spcBef>
              <a:buClr>
                <a:srgbClr val="AF4600"/>
              </a:buClr>
              <a:buSzPct val="110000"/>
              <a:buFontTx/>
              <a:buAutoNum type="alphaUcPeriod"/>
            </a:pPr>
            <a:r>
              <a:rPr lang="en-GB" altLang="en-US" sz="2400"/>
              <a:t>It is more costly to shift from producing X to another product than from Y to another product.</a:t>
            </a:r>
          </a:p>
          <a:p>
            <a:pPr marL="571500" indent="-571500">
              <a:spcBef>
                <a:spcPct val="35000"/>
              </a:spcBef>
              <a:buClr>
                <a:srgbClr val="AF4600"/>
              </a:buClr>
              <a:buSzPct val="110000"/>
              <a:buFontTx/>
              <a:buAutoNum type="alphaUcPeriod"/>
            </a:pPr>
            <a:r>
              <a:rPr lang="en-GB" altLang="en-US" sz="2400">
                <a:cs typeface="Arial" panose="020B0604020202020204" pitchFamily="34" charset="0"/>
              </a:rPr>
              <a:t>The supply of Y is considered over a longer period of time</a:t>
            </a:r>
            <a:br>
              <a:rPr lang="en-GB" altLang="en-US" sz="2400">
                <a:cs typeface="Arial" panose="020B0604020202020204" pitchFamily="34" charset="0"/>
              </a:rPr>
            </a:br>
            <a:r>
              <a:rPr lang="en-GB" altLang="en-US" sz="2400">
                <a:cs typeface="Arial" panose="020B0604020202020204" pitchFamily="34" charset="0"/>
              </a:rPr>
              <a:t>than X.</a:t>
            </a:r>
            <a:endParaRPr lang="en-GB" altLang="en-US" sz="2400"/>
          </a:p>
          <a:p>
            <a:pPr marL="571500" indent="-571500">
              <a:spcBef>
                <a:spcPct val="35000"/>
              </a:spcBef>
              <a:buClr>
                <a:srgbClr val="AF4600"/>
              </a:buClr>
              <a:buSzPct val="110000"/>
              <a:buFontTx/>
              <a:buAutoNum type="alphaUcPeriod"/>
            </a:pPr>
            <a:r>
              <a:rPr lang="en-GB" altLang="en-US" sz="2400"/>
              <a:t>X is a minor by-product of Y.</a:t>
            </a:r>
          </a:p>
          <a:p>
            <a:pPr marL="571500" indent="-571500">
              <a:spcBef>
                <a:spcPct val="35000"/>
              </a:spcBef>
              <a:buClr>
                <a:srgbClr val="AF4600"/>
              </a:buClr>
              <a:buSzPct val="110000"/>
              <a:buFontTx/>
              <a:buAutoNum type="alphaUcPeriod"/>
            </a:pPr>
            <a:r>
              <a:rPr lang="en-GB" altLang="en-US" sz="2400">
                <a:cs typeface="Arial" panose="020B0604020202020204" pitchFamily="34" charset="0"/>
              </a:rPr>
              <a:t>Consumers find it easier to find alternatives to Y than to X.</a:t>
            </a:r>
            <a:endParaRPr lang="en-GB" altLang="en-US" sz="2400"/>
          </a:p>
          <a:p>
            <a:pPr marL="571500" indent="-571500">
              <a:spcBef>
                <a:spcPct val="35000"/>
              </a:spcBef>
              <a:buClr>
                <a:srgbClr val="AF4600"/>
              </a:buClr>
              <a:buSzPct val="110000"/>
              <a:buFontTx/>
              <a:buAutoNum type="alphaUcPeriod"/>
            </a:pPr>
            <a:r>
              <a:rPr lang="en-GB" altLang="en-US" sz="2400">
                <a:cs typeface="Arial" panose="020B0604020202020204" pitchFamily="34" charset="0"/>
              </a:rPr>
              <a:t>The cost of producing extra units increases more rapidly in the case of Y than in the case of X.</a:t>
            </a:r>
          </a:p>
        </p:txBody>
      </p:sp>
    </p:spTree>
    <p:custDataLst>
      <p:tags r:id="rId1"/>
    </p:custDataLst>
  </p:cSld>
  <p:clrMapOvr>
    <a:masterClrMapping/>
  </p:clrMapOvr>
  <p:transition spd="slow">
    <p:pull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410902" y="795338"/>
            <a:ext cx="8280920" cy="660400"/>
          </a:xfrm>
        </p:spPr>
        <p:txBody>
          <a:bodyPr/>
          <a:lstStyle/>
          <a:p>
            <a:pPr eaLnBrk="1" hangingPunct="1"/>
            <a:r>
              <a:rPr lang="en-US" altLang="en-US" sz="4000" b="1" dirty="0">
                <a:solidFill>
                  <a:srgbClr val="FF0000"/>
                </a:solidFill>
                <a:latin typeface="Times New Roman" panose="02020603050405020304" pitchFamily="18" charset="0"/>
                <a:cs typeface="Times New Roman" panose="02020603050405020304" pitchFamily="18" charset="0"/>
              </a:rPr>
              <a:t>Income Elasticity of Demand </a:t>
            </a:r>
          </a:p>
        </p:txBody>
      </p:sp>
      <mc:AlternateContent xmlns:mc="http://schemas.openxmlformats.org/markup-compatibility/2006" xmlns:a14="http://schemas.microsoft.com/office/drawing/2010/main">
        <mc:Choice Requires="a14">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0" y="1455738"/>
                <a:ext cx="9144000" cy="5402262"/>
              </a:xfrm>
            </p:spPr>
            <p:txBody>
              <a:bodyPr/>
              <a:lstStyle/>
              <a:p>
                <a:pPr marL="457200" indent="-457200" algn="l" eaLnBrk="1" hangingPunct="1">
                  <a:buFont typeface="Wingdings" panose="05000000000000000000" pitchFamily="2" charset="2"/>
                  <a:buChar char="Ø"/>
                </a:pPr>
                <a:r>
                  <a:rPr lang="en-US" altLang="sv-SE" sz="3300" dirty="0">
                    <a:latin typeface="Times New Roman" panose="02020603050405020304" pitchFamily="18" charset="0"/>
                    <a:cs typeface="Times New Roman" panose="02020603050405020304" pitchFamily="18" charset="0"/>
                  </a:rPr>
                  <a:t>Measure the degree of responsiveness of quantity demanded to changes in the income of the consumer</a:t>
                </a:r>
              </a:p>
              <a:p>
                <a:pPr algn="l" eaLnBrk="1" hangingPunct="1"/>
                <a:r>
                  <a:rPr lang="en-US" altLang="sv-SE" sz="3300" dirty="0">
                    <a:latin typeface="Times New Roman" panose="02020603050405020304" pitchFamily="18" charset="0"/>
                    <a:cs typeface="Times New Roman" panose="02020603050405020304" pitchFamily="18" charset="0"/>
                  </a:rPr>
                  <a:t>For point elasticity, </a:t>
                </a:r>
                <a:endParaRPr lang="en-US" altLang="sv-SE" sz="3300" i="1" dirty="0">
                  <a:latin typeface="Cambria Math" panose="02040503050406030204" pitchFamily="18" charset="0"/>
                  <a:cs typeface="Times New Roman" panose="02020603050405020304" pitchFamily="18" charset="0"/>
                </a:endParaRPr>
              </a:p>
              <a:p>
                <a:pPr algn="l" eaLnBrk="1" hangingPunct="1"/>
                <a:endParaRPr lang="en-US" altLang="sv-SE" sz="3200" b="0" i="1" dirty="0">
                  <a:solidFill>
                    <a:schemeClr val="tx1"/>
                  </a:solidFill>
                  <a:latin typeface="Cambria Math" panose="02040503050406030204" pitchFamily="18" charset="0"/>
                  <a:cs typeface="Times New Roman" panose="02020603050405020304" pitchFamily="18" charset="0"/>
                </a:endParaRPr>
              </a:p>
              <a:p>
                <a:pPr algn="l" eaLnBrk="1" hangingPunct="1"/>
                <a14:m>
                  <m:oMathPara xmlns:m="http://schemas.openxmlformats.org/officeDocument/2006/math">
                    <m:oMathParaPr>
                      <m:jc m:val="centerGroup"/>
                    </m:oMathParaPr>
                    <m:oMath xmlns:m="http://schemas.openxmlformats.org/officeDocument/2006/math">
                      <m:r>
                        <a:rPr lang="en-US" altLang="sv-SE" sz="3200" b="1" i="1" smtClean="0">
                          <a:solidFill>
                            <a:schemeClr val="tx1"/>
                          </a:solidFill>
                          <a:latin typeface="Cambria Math" panose="02040503050406030204" pitchFamily="18" charset="0"/>
                          <a:cs typeface="Times New Roman" panose="02020603050405020304" pitchFamily="18" charset="0"/>
                        </a:rPr>
                        <m:t>𝑰𝑬𝑫</m:t>
                      </m:r>
                      <m:r>
                        <a:rPr lang="en-US" altLang="sv-SE" sz="3200" b="1" i="1" smtClean="0">
                          <a:solidFill>
                            <a:schemeClr val="tx1"/>
                          </a:solidFill>
                          <a:latin typeface="Cambria Math" panose="02040503050406030204" pitchFamily="18" charset="0"/>
                          <a:cs typeface="Times New Roman" panose="02020603050405020304" pitchFamily="18" charset="0"/>
                        </a:rPr>
                        <m:t>=</m:t>
                      </m:r>
                      <m:f>
                        <m:fPr>
                          <m:ctrlPr>
                            <a:rPr lang="en-US" altLang="sv-SE" sz="3200" b="1" i="1" smtClean="0">
                              <a:solidFill>
                                <a:schemeClr val="tx1"/>
                              </a:solidFill>
                              <a:latin typeface="Cambria Math" panose="02040503050406030204" pitchFamily="18" charset="0"/>
                              <a:cs typeface="Times New Roman" panose="02020603050405020304" pitchFamily="18" charset="0"/>
                            </a:rPr>
                          </m:ctrlPr>
                        </m:fPr>
                        <m:num>
                          <m:r>
                            <a:rPr lang="en-US" altLang="sv-SE" sz="3200" b="1" i="1" smtClean="0">
                              <a:solidFill>
                                <a:schemeClr val="tx1"/>
                              </a:solidFill>
                              <a:latin typeface="Cambria Math" panose="02040503050406030204" pitchFamily="18" charset="0"/>
                              <a:cs typeface="Times New Roman" panose="02020603050405020304" pitchFamily="18" charset="0"/>
                            </a:rPr>
                            <m:t>%</m:t>
                          </m:r>
                          <m:r>
                            <a:rPr lang="en-US" altLang="sv-SE" sz="3200" b="1" i="1" smtClean="0">
                              <a:solidFill>
                                <a:schemeClr val="tx1"/>
                              </a:solidFill>
                              <a:latin typeface="Cambria Math" panose="02040503050406030204" pitchFamily="18" charset="0"/>
                              <a:cs typeface="Times New Roman" panose="02020603050405020304" pitchFamily="18" charset="0"/>
                            </a:rPr>
                            <m:t>𝑪𝒉𝒂𝒏𝒈𝒆</m:t>
                          </m:r>
                          <m:r>
                            <a:rPr lang="en-US" altLang="sv-SE" sz="3200" b="1" i="1" smtClean="0">
                              <a:solidFill>
                                <a:schemeClr val="tx1"/>
                              </a:solidFill>
                              <a:latin typeface="Cambria Math" panose="02040503050406030204" pitchFamily="18" charset="0"/>
                              <a:cs typeface="Times New Roman" panose="02020603050405020304" pitchFamily="18" charset="0"/>
                            </a:rPr>
                            <m:t> </m:t>
                          </m:r>
                          <m:r>
                            <a:rPr lang="en-US" altLang="sv-SE" sz="3200" b="1" i="1" smtClean="0">
                              <a:solidFill>
                                <a:schemeClr val="tx1"/>
                              </a:solidFill>
                              <a:latin typeface="Cambria Math" panose="02040503050406030204" pitchFamily="18" charset="0"/>
                              <a:cs typeface="Times New Roman" panose="02020603050405020304" pitchFamily="18" charset="0"/>
                            </a:rPr>
                            <m:t>𝒊𝒏</m:t>
                          </m:r>
                          <m:r>
                            <a:rPr lang="en-US" altLang="sv-SE" sz="3200" b="1" i="1" smtClean="0">
                              <a:solidFill>
                                <a:schemeClr val="tx1"/>
                              </a:solidFill>
                              <a:latin typeface="Cambria Math" panose="02040503050406030204" pitchFamily="18" charset="0"/>
                              <a:cs typeface="Times New Roman" panose="02020603050405020304" pitchFamily="18" charset="0"/>
                            </a:rPr>
                            <m:t> </m:t>
                          </m:r>
                          <m:r>
                            <a:rPr lang="en-US" altLang="sv-SE" sz="3200" b="1" i="1" smtClean="0">
                              <a:solidFill>
                                <a:schemeClr val="tx1"/>
                              </a:solidFill>
                              <a:latin typeface="Cambria Math" panose="02040503050406030204" pitchFamily="18" charset="0"/>
                              <a:cs typeface="Times New Roman" panose="02020603050405020304" pitchFamily="18" charset="0"/>
                            </a:rPr>
                            <m:t>𝑸𝒖𝒂𝒏𝒕𝒊𝒕𝒚</m:t>
                          </m:r>
                          <m:r>
                            <a:rPr lang="en-US" altLang="sv-SE" sz="3200" b="1" i="1" smtClean="0">
                              <a:solidFill>
                                <a:schemeClr val="tx1"/>
                              </a:solidFill>
                              <a:latin typeface="Cambria Math" panose="02040503050406030204" pitchFamily="18" charset="0"/>
                              <a:cs typeface="Times New Roman" panose="02020603050405020304" pitchFamily="18" charset="0"/>
                            </a:rPr>
                            <m:t> </m:t>
                          </m:r>
                          <m:r>
                            <a:rPr lang="en-US" altLang="sv-SE" sz="3200" b="1" i="1" smtClean="0">
                              <a:solidFill>
                                <a:schemeClr val="tx1"/>
                              </a:solidFill>
                              <a:latin typeface="Cambria Math" panose="02040503050406030204" pitchFamily="18" charset="0"/>
                              <a:cs typeface="Times New Roman" panose="02020603050405020304" pitchFamily="18" charset="0"/>
                            </a:rPr>
                            <m:t>𝑫𝒆𝒎𝒂𝒏𝒅𝒆𝒅</m:t>
                          </m:r>
                        </m:num>
                        <m:den>
                          <m:r>
                            <a:rPr lang="en-US" altLang="sv-SE" sz="3200" b="1" i="1" smtClean="0">
                              <a:solidFill>
                                <a:schemeClr val="tx1"/>
                              </a:solidFill>
                              <a:latin typeface="Cambria Math" panose="02040503050406030204" pitchFamily="18" charset="0"/>
                              <a:cs typeface="Times New Roman" panose="02020603050405020304" pitchFamily="18" charset="0"/>
                            </a:rPr>
                            <m:t>% </m:t>
                          </m:r>
                          <m:r>
                            <a:rPr lang="en-US" altLang="sv-SE" sz="3200" b="1" i="1" smtClean="0">
                              <a:solidFill>
                                <a:schemeClr val="tx1"/>
                              </a:solidFill>
                              <a:latin typeface="Cambria Math" panose="02040503050406030204" pitchFamily="18" charset="0"/>
                              <a:cs typeface="Times New Roman" panose="02020603050405020304" pitchFamily="18" charset="0"/>
                            </a:rPr>
                            <m:t>𝑪𝒉𝒂𝒏𝒈𝒆</m:t>
                          </m:r>
                          <m:r>
                            <a:rPr lang="en-US" altLang="sv-SE" sz="3200" b="1" i="1" smtClean="0">
                              <a:solidFill>
                                <a:schemeClr val="tx1"/>
                              </a:solidFill>
                              <a:latin typeface="Cambria Math" panose="02040503050406030204" pitchFamily="18" charset="0"/>
                              <a:cs typeface="Times New Roman" panose="02020603050405020304" pitchFamily="18" charset="0"/>
                            </a:rPr>
                            <m:t> </m:t>
                          </m:r>
                          <m:r>
                            <a:rPr lang="en-US" altLang="sv-SE" sz="3200" b="1" i="1" smtClean="0">
                              <a:solidFill>
                                <a:schemeClr val="tx1"/>
                              </a:solidFill>
                              <a:latin typeface="Cambria Math" panose="02040503050406030204" pitchFamily="18" charset="0"/>
                              <a:cs typeface="Times New Roman" panose="02020603050405020304" pitchFamily="18" charset="0"/>
                            </a:rPr>
                            <m:t>𝒊𝒏</m:t>
                          </m:r>
                          <m:r>
                            <a:rPr lang="en-US" altLang="sv-SE" sz="3200" b="1" i="1" smtClean="0">
                              <a:solidFill>
                                <a:schemeClr val="tx1"/>
                              </a:solidFill>
                              <a:latin typeface="Cambria Math" panose="02040503050406030204" pitchFamily="18" charset="0"/>
                              <a:cs typeface="Times New Roman" panose="02020603050405020304" pitchFamily="18" charset="0"/>
                            </a:rPr>
                            <m:t> </m:t>
                          </m:r>
                          <m:r>
                            <a:rPr lang="en-US" altLang="sv-SE" sz="3200" b="1" i="1" smtClean="0">
                              <a:solidFill>
                                <a:schemeClr val="tx1"/>
                              </a:solidFill>
                              <a:latin typeface="Cambria Math" panose="02040503050406030204" pitchFamily="18" charset="0"/>
                              <a:cs typeface="Times New Roman" panose="02020603050405020304" pitchFamily="18" charset="0"/>
                            </a:rPr>
                            <m:t>𝑰𝒏𝒄𝒐𝒎𝒆</m:t>
                          </m:r>
                        </m:den>
                      </m:f>
                    </m:oMath>
                  </m:oMathPara>
                </a14:m>
                <a:endParaRPr lang="en-US" altLang="sv-SE" sz="3200" b="1" dirty="0">
                  <a:solidFill>
                    <a:schemeClr val="tx1"/>
                  </a:solidFill>
                  <a:latin typeface="Times New Roman" panose="02020603050405020304" pitchFamily="18" charset="0"/>
                  <a:cs typeface="Times New Roman" panose="02020603050405020304" pitchFamily="18" charset="0"/>
                </a:endParaRPr>
              </a:p>
              <a:p>
                <a:pPr algn="l" eaLnBrk="1" hangingPunct="1"/>
                <a:r>
                  <a:rPr lang="en-US" altLang="sv-SE" sz="3200" b="1" dirty="0">
                    <a:solidFill>
                      <a:schemeClr val="tx1"/>
                    </a:solidFill>
                    <a:latin typeface="Times New Roman" panose="02020603050405020304" pitchFamily="18" charset="0"/>
                    <a:cs typeface="Times New Roman" panose="02020603050405020304" pitchFamily="18" charset="0"/>
                  </a:rPr>
                  <a:t>Or</a:t>
                </a:r>
              </a:p>
              <a:p>
                <a:pPr algn="l" eaLnBrk="1" hangingPunct="1"/>
                <a14:m>
                  <m:oMathPara xmlns:m="http://schemas.openxmlformats.org/officeDocument/2006/math">
                    <m:oMathParaPr>
                      <m:jc m:val="centerGroup"/>
                    </m:oMathParaPr>
                    <m:oMath xmlns:m="http://schemas.openxmlformats.org/officeDocument/2006/math">
                      <m:r>
                        <a:rPr lang="en-US" altLang="sv-SE" sz="3200" b="1" i="1" smtClean="0">
                          <a:solidFill>
                            <a:schemeClr val="tx1"/>
                          </a:solidFill>
                          <a:latin typeface="Cambria Math" panose="02040503050406030204" pitchFamily="18" charset="0"/>
                          <a:cs typeface="Times New Roman" panose="02020603050405020304" pitchFamily="18" charset="0"/>
                        </a:rPr>
                        <m:t>𝑰𝑬𝑫</m:t>
                      </m:r>
                      <m:r>
                        <a:rPr lang="en-US" altLang="sv-SE" sz="3200" b="1" i="1" smtClean="0">
                          <a:solidFill>
                            <a:schemeClr val="tx1"/>
                          </a:solidFill>
                          <a:latin typeface="Cambria Math" panose="02040503050406030204" pitchFamily="18" charset="0"/>
                          <a:cs typeface="Times New Roman" panose="02020603050405020304" pitchFamily="18" charset="0"/>
                        </a:rPr>
                        <m:t>=</m:t>
                      </m:r>
                      <m:f>
                        <m:fPr>
                          <m:ctrlPr>
                            <a:rPr lang="en-US" altLang="sv-SE" sz="3200" b="1" i="1">
                              <a:solidFill>
                                <a:schemeClr val="tx1"/>
                              </a:solidFill>
                              <a:latin typeface="Cambria Math" panose="02040503050406030204" pitchFamily="18" charset="0"/>
                              <a:cs typeface="Times New Roman" panose="02020603050405020304" pitchFamily="18" charset="0"/>
                            </a:rPr>
                          </m:ctrlPr>
                        </m:fPr>
                        <m:num>
                          <m:r>
                            <a:rPr lang="en-US" altLang="sv-SE" sz="3200" b="1" i="1">
                              <a:solidFill>
                                <a:schemeClr val="tx1"/>
                              </a:solidFill>
                              <a:latin typeface="Cambria Math" panose="02040503050406030204" pitchFamily="18" charset="0"/>
                              <a:cs typeface="Times New Roman" panose="02020603050405020304" pitchFamily="18" charset="0"/>
                            </a:rPr>
                            <m:t>%</m:t>
                          </m:r>
                          <m:r>
                            <a:rPr lang="en-US" altLang="sv-SE" sz="32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sv-SE" sz="32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sv-SE" sz="32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𝑸</m:t>
                              </m:r>
                            </m:e>
                            <m:sub>
                              <m:r>
                                <a:rPr lang="en-US" altLang="sv-SE" sz="32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𝑫</m:t>
                              </m:r>
                            </m:sub>
                          </m:sSub>
                        </m:num>
                        <m:den>
                          <m:r>
                            <a:rPr lang="en-US" altLang="sv-SE" sz="3200" b="1" i="1">
                              <a:solidFill>
                                <a:schemeClr val="tx1"/>
                              </a:solidFill>
                              <a:latin typeface="Cambria Math" panose="02040503050406030204" pitchFamily="18" charset="0"/>
                              <a:cs typeface="Times New Roman" panose="02020603050405020304" pitchFamily="18" charset="0"/>
                            </a:rPr>
                            <m:t>% </m:t>
                          </m:r>
                          <m:r>
                            <a:rPr lang="en-US" altLang="sv-SE" sz="32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sv-SE" sz="32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𝑰</m:t>
                          </m:r>
                        </m:den>
                      </m:f>
                    </m:oMath>
                  </m:oMathPara>
                </a14:m>
                <a:endParaRPr lang="en-US" altLang="sv-SE" sz="3200" b="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9219" name="Subtitle 7">
                <a:extLst>
                  <a:ext uri="{FF2B5EF4-FFF2-40B4-BE49-F238E27FC236}">
                    <a16:creationId xmlns:a16="http://schemas.microsoft.com/office/drawing/2014/main" id="{8E764AE0-6FEF-4081-9857-AD0AC8BA9479}"/>
                  </a:ext>
                </a:extLst>
              </p:cNvPr>
              <p:cNvSpPr>
                <a:spLocks noGrp="1" noRot="1" noChangeAspect="1" noMove="1" noResize="1" noEditPoints="1" noAdjustHandles="1" noChangeArrowheads="1" noChangeShapeType="1" noTextEdit="1"/>
              </p:cNvSpPr>
              <p:nvPr>
                <p:ph type="subTitle" idx="1"/>
              </p:nvPr>
            </p:nvSpPr>
            <p:spPr>
              <a:xfrm>
                <a:off x="0" y="1455738"/>
                <a:ext cx="9144000" cy="5402262"/>
              </a:xfrm>
              <a:blipFill>
                <a:blip r:embed="rId2"/>
                <a:stretch>
                  <a:fillRect l="-1800" t="-2596" r="-533"/>
                </a:stretch>
              </a:blipFill>
            </p:spPr>
            <p:txBody>
              <a:bodyPr/>
              <a:lstStyle/>
              <a:p>
                <a:r>
                  <a:rPr lang="en-US">
                    <a:noFill/>
                  </a:rPr>
                  <a:t> </a:t>
                </a:r>
              </a:p>
            </p:txBody>
          </p:sp>
        </mc:Fallback>
      </mc:AlternateContent>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1703276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arn(inVertic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barn(inVertical)">
                                      <p:cBhvr>
                                        <p:cTn id="17" dur="500"/>
                                        <p:tgtEl>
                                          <p:spTgt spid="92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219">
                                            <p:txEl>
                                              <p:pRg st="4" end="4"/>
                                            </p:txEl>
                                          </p:spTgt>
                                        </p:tgtEl>
                                        <p:attrNameLst>
                                          <p:attrName>style.visibility</p:attrName>
                                        </p:attrNameLst>
                                      </p:cBhvr>
                                      <p:to>
                                        <p:strVal val="visible"/>
                                      </p:to>
                                    </p:set>
                                    <p:animEffect transition="in" filter="barn(inVertical)">
                                      <p:cBhvr>
                                        <p:cTn id="22" dur="500"/>
                                        <p:tgtEl>
                                          <p:spTgt spid="921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9219">
                                            <p:txEl>
                                              <p:pRg st="5" end="5"/>
                                            </p:txEl>
                                          </p:spTgt>
                                        </p:tgtEl>
                                        <p:attrNameLst>
                                          <p:attrName>style.visibility</p:attrName>
                                        </p:attrNameLst>
                                      </p:cBhvr>
                                      <p:to>
                                        <p:strVal val="visible"/>
                                      </p:to>
                                    </p:set>
                                    <p:animEffect transition="in" filter="barn(inVertical)">
                                      <p:cBhvr>
                                        <p:cTn id="27" dur="500"/>
                                        <p:tgtEl>
                                          <p:spTgt spid="92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431540" y="760246"/>
            <a:ext cx="8280920" cy="660400"/>
          </a:xfrm>
        </p:spPr>
        <p:txBody>
          <a:bodyPr/>
          <a:lstStyle/>
          <a:p>
            <a:pPr eaLnBrk="1" hangingPunct="1"/>
            <a:r>
              <a:rPr lang="en-US" altLang="en-US" sz="4000" b="1" dirty="0">
                <a:solidFill>
                  <a:srgbClr val="FF0000"/>
                </a:solidFill>
                <a:latin typeface="Times New Roman" panose="02020603050405020304" pitchFamily="18" charset="0"/>
                <a:cs typeface="Times New Roman" panose="02020603050405020304" pitchFamily="18" charset="0"/>
              </a:rPr>
              <a:t>Income Elasticity of Demand </a:t>
            </a:r>
          </a:p>
        </p:txBody>
      </p:sp>
      <mc:AlternateContent xmlns:mc="http://schemas.openxmlformats.org/markup-compatibility/2006" xmlns:a14="http://schemas.microsoft.com/office/drawing/2010/main">
        <mc:Choice Requires="a14">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77800" y="1340768"/>
                <a:ext cx="8870950" cy="5402262"/>
              </a:xfrm>
            </p:spPr>
            <p:txBody>
              <a:bodyPr/>
              <a:lstStyle/>
              <a:p>
                <a:pPr algn="l" eaLnBrk="1" hangingPunct="1"/>
                <a:endParaRPr lang="en-US" altLang="sv-SE" sz="3200" b="1" i="1" dirty="0">
                  <a:solidFill>
                    <a:schemeClr val="tx1"/>
                  </a:solidFill>
                  <a:latin typeface="Cambria Math" panose="02040503050406030204" pitchFamily="18" charset="0"/>
                  <a:cs typeface="Times New Roman" panose="02020603050405020304" pitchFamily="18" charset="0"/>
                </a:endParaRPr>
              </a:p>
              <a:p>
                <a:pPr algn="l" eaLnBrk="1" hangingPunct="1"/>
                <a14:m>
                  <m:oMathPara xmlns:m="http://schemas.openxmlformats.org/officeDocument/2006/math">
                    <m:oMathParaPr>
                      <m:jc m:val="centerGroup"/>
                    </m:oMathParaPr>
                    <m:oMath xmlns:m="http://schemas.openxmlformats.org/officeDocument/2006/math">
                      <m:r>
                        <a:rPr lang="en-US" altLang="sv-SE" sz="4000" b="1" i="1" smtClean="0">
                          <a:solidFill>
                            <a:schemeClr val="tx1"/>
                          </a:solidFill>
                          <a:latin typeface="Cambria Math" panose="02040503050406030204" pitchFamily="18" charset="0"/>
                          <a:cs typeface="Times New Roman" panose="02020603050405020304" pitchFamily="18" charset="0"/>
                        </a:rPr>
                        <m:t>𝑰𝑬𝑫</m:t>
                      </m:r>
                      <m:r>
                        <a:rPr lang="en-US" altLang="sv-SE" sz="4000" b="1" i="1">
                          <a:solidFill>
                            <a:schemeClr val="tx1"/>
                          </a:solidFill>
                          <a:latin typeface="Cambria Math" panose="02040503050406030204" pitchFamily="18" charset="0"/>
                          <a:cs typeface="Times New Roman" panose="02020603050405020304" pitchFamily="18" charset="0"/>
                        </a:rPr>
                        <m:t>=</m:t>
                      </m:r>
                      <m:f>
                        <m:fPr>
                          <m:ctrlPr>
                            <a:rPr lang="en-US" altLang="sv-SE" sz="4000" b="1" i="1">
                              <a:solidFill>
                                <a:schemeClr val="tx1"/>
                              </a:solidFill>
                              <a:latin typeface="Cambria Math" panose="02040503050406030204" pitchFamily="18" charset="0"/>
                              <a:cs typeface="Times New Roman" panose="02020603050405020304" pitchFamily="18" charset="0"/>
                            </a:rPr>
                          </m:ctrlPr>
                        </m:fPr>
                        <m:num>
                          <m:sSub>
                            <m:sSubPr>
                              <m:ctrlPr>
                                <a:rPr lang="en-US" altLang="sv-SE" sz="4000" b="1" i="1">
                                  <a:solidFill>
                                    <a:schemeClr val="tx1"/>
                                  </a:solidFill>
                                  <a:latin typeface="Cambria Math" panose="02040503050406030204" pitchFamily="18" charset="0"/>
                                  <a:cs typeface="Times New Roman" panose="02020603050405020304" pitchFamily="18" charset="0"/>
                                </a:rPr>
                              </m:ctrlPr>
                            </m:sSubPr>
                            <m:e>
                              <m:r>
                                <a:rPr lang="en-US" altLang="sv-SE" sz="4000" b="1" i="1">
                                  <a:solidFill>
                                    <a:schemeClr val="tx1"/>
                                  </a:solidFill>
                                  <a:latin typeface="Cambria Math" panose="02040503050406030204" pitchFamily="18" charset="0"/>
                                  <a:cs typeface="Times New Roman" panose="02020603050405020304" pitchFamily="18" charset="0"/>
                                </a:rPr>
                                <m:t>𝑸</m:t>
                              </m:r>
                            </m:e>
                            <m:sub>
                              <m:r>
                                <a:rPr lang="en-US" altLang="sv-SE" sz="4000" b="1" i="1" smtClean="0">
                                  <a:solidFill>
                                    <a:schemeClr val="tx1"/>
                                  </a:solidFill>
                                  <a:latin typeface="Cambria Math" panose="02040503050406030204" pitchFamily="18" charset="0"/>
                                  <a:cs typeface="Times New Roman" panose="02020603050405020304" pitchFamily="18" charset="0"/>
                                </a:rPr>
                                <m:t>𝑫</m:t>
                              </m:r>
                              <m:r>
                                <a:rPr lang="en-US" altLang="sv-SE" sz="4000" b="1" i="1">
                                  <a:solidFill>
                                    <a:schemeClr val="tx1"/>
                                  </a:solidFill>
                                  <a:latin typeface="Cambria Math" panose="02040503050406030204" pitchFamily="18" charset="0"/>
                                  <a:cs typeface="Times New Roman" panose="02020603050405020304" pitchFamily="18" charset="0"/>
                                </a:rPr>
                                <m:t>𝟏</m:t>
                              </m:r>
                            </m:sub>
                          </m:sSub>
                          <m:r>
                            <a:rPr lang="en-US" altLang="sv-SE" sz="4000" b="1" i="1">
                              <a:solidFill>
                                <a:schemeClr val="tx1"/>
                              </a:solidFill>
                              <a:latin typeface="Cambria Math" panose="02040503050406030204" pitchFamily="18" charset="0"/>
                              <a:cs typeface="Times New Roman" panose="02020603050405020304" pitchFamily="18" charset="0"/>
                            </a:rPr>
                            <m:t>−</m:t>
                          </m:r>
                          <m:sSub>
                            <m:sSubPr>
                              <m:ctrlPr>
                                <a:rPr lang="en-US" altLang="sv-SE" sz="4000" b="1" i="1">
                                  <a:solidFill>
                                    <a:schemeClr val="tx1"/>
                                  </a:solidFill>
                                  <a:latin typeface="Cambria Math" panose="02040503050406030204" pitchFamily="18" charset="0"/>
                                  <a:cs typeface="Times New Roman" panose="02020603050405020304" pitchFamily="18" charset="0"/>
                                </a:rPr>
                              </m:ctrlPr>
                            </m:sSubPr>
                            <m:e>
                              <m:r>
                                <a:rPr lang="en-US" altLang="sv-SE" sz="4000" b="1" i="1">
                                  <a:solidFill>
                                    <a:schemeClr val="tx1"/>
                                  </a:solidFill>
                                  <a:latin typeface="Cambria Math" panose="02040503050406030204" pitchFamily="18" charset="0"/>
                                  <a:cs typeface="Times New Roman" panose="02020603050405020304" pitchFamily="18" charset="0"/>
                                </a:rPr>
                                <m:t>𝑸</m:t>
                              </m:r>
                            </m:e>
                            <m:sub>
                              <m:r>
                                <a:rPr lang="en-US" altLang="sv-SE" sz="4000" b="1" i="1" smtClean="0">
                                  <a:solidFill>
                                    <a:schemeClr val="tx1"/>
                                  </a:solidFill>
                                  <a:latin typeface="Cambria Math" panose="02040503050406030204" pitchFamily="18" charset="0"/>
                                  <a:cs typeface="Times New Roman" panose="02020603050405020304" pitchFamily="18" charset="0"/>
                                </a:rPr>
                                <m:t>𝑫</m:t>
                              </m:r>
                              <m:r>
                                <a:rPr lang="en-US" altLang="sv-SE" sz="4000" b="1" i="1">
                                  <a:solidFill>
                                    <a:schemeClr val="tx1"/>
                                  </a:solidFill>
                                  <a:latin typeface="Cambria Math" panose="02040503050406030204" pitchFamily="18" charset="0"/>
                                  <a:cs typeface="Times New Roman" panose="02020603050405020304" pitchFamily="18" charset="0"/>
                                </a:rPr>
                                <m:t>𝟎</m:t>
                              </m:r>
                            </m:sub>
                          </m:sSub>
                        </m:num>
                        <m:den>
                          <m:sSub>
                            <m:sSubPr>
                              <m:ctrlPr>
                                <a:rPr lang="en-US" altLang="sv-SE" sz="4000" b="1" i="1">
                                  <a:solidFill>
                                    <a:schemeClr val="tx1"/>
                                  </a:solidFill>
                                  <a:latin typeface="Cambria Math" panose="02040503050406030204" pitchFamily="18" charset="0"/>
                                  <a:cs typeface="Times New Roman" panose="02020603050405020304" pitchFamily="18" charset="0"/>
                                </a:rPr>
                              </m:ctrlPr>
                            </m:sSubPr>
                            <m:e>
                              <m:r>
                                <a:rPr lang="en-US" altLang="sv-SE" sz="4000" b="1" i="1" smtClean="0">
                                  <a:solidFill>
                                    <a:schemeClr val="tx1"/>
                                  </a:solidFill>
                                  <a:latin typeface="Cambria Math" panose="02040503050406030204" pitchFamily="18" charset="0"/>
                                  <a:cs typeface="Times New Roman" panose="02020603050405020304" pitchFamily="18" charset="0"/>
                                </a:rPr>
                                <m:t>𝑰</m:t>
                              </m:r>
                            </m:e>
                            <m:sub>
                              <m:r>
                                <a:rPr lang="en-US" altLang="sv-SE" sz="4000" b="1" i="1">
                                  <a:solidFill>
                                    <a:schemeClr val="tx1"/>
                                  </a:solidFill>
                                  <a:latin typeface="Cambria Math" panose="02040503050406030204" pitchFamily="18" charset="0"/>
                                  <a:cs typeface="Times New Roman" panose="02020603050405020304" pitchFamily="18" charset="0"/>
                                </a:rPr>
                                <m:t>𝟏</m:t>
                              </m:r>
                            </m:sub>
                          </m:sSub>
                          <m:r>
                            <a:rPr lang="en-US" altLang="sv-SE" sz="4000" b="1" i="1">
                              <a:solidFill>
                                <a:schemeClr val="tx1"/>
                              </a:solidFill>
                              <a:latin typeface="Cambria Math" panose="02040503050406030204" pitchFamily="18" charset="0"/>
                              <a:cs typeface="Times New Roman" panose="02020603050405020304" pitchFamily="18" charset="0"/>
                            </a:rPr>
                            <m:t>−</m:t>
                          </m:r>
                          <m:sSub>
                            <m:sSubPr>
                              <m:ctrlPr>
                                <a:rPr lang="en-US" altLang="sv-SE" sz="4000" b="1" i="1">
                                  <a:solidFill>
                                    <a:schemeClr val="tx1"/>
                                  </a:solidFill>
                                  <a:latin typeface="Cambria Math" panose="02040503050406030204" pitchFamily="18" charset="0"/>
                                  <a:cs typeface="Times New Roman" panose="02020603050405020304" pitchFamily="18" charset="0"/>
                                </a:rPr>
                              </m:ctrlPr>
                            </m:sSubPr>
                            <m:e>
                              <m:r>
                                <a:rPr lang="en-US" altLang="sv-SE" sz="4000" b="1" i="1" smtClean="0">
                                  <a:solidFill>
                                    <a:schemeClr val="tx1"/>
                                  </a:solidFill>
                                  <a:latin typeface="Cambria Math" panose="02040503050406030204" pitchFamily="18" charset="0"/>
                                  <a:cs typeface="Times New Roman" panose="02020603050405020304" pitchFamily="18" charset="0"/>
                                </a:rPr>
                                <m:t>𝑰</m:t>
                              </m:r>
                            </m:e>
                            <m:sub>
                              <m:r>
                                <a:rPr lang="en-US" altLang="sv-SE" sz="4000" b="1" i="1">
                                  <a:solidFill>
                                    <a:schemeClr val="tx1"/>
                                  </a:solidFill>
                                  <a:latin typeface="Cambria Math" panose="02040503050406030204" pitchFamily="18" charset="0"/>
                                  <a:cs typeface="Times New Roman" panose="02020603050405020304" pitchFamily="18" charset="0"/>
                                </a:rPr>
                                <m:t>𝟎</m:t>
                              </m:r>
                            </m:sub>
                          </m:sSub>
                        </m:den>
                      </m:f>
                      <m:r>
                        <a:rPr lang="en-US" altLang="sv-SE" sz="40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sv-SE" sz="40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altLang="sv-SE" sz="4000" b="1" i="1">
                                  <a:solidFill>
                                    <a:schemeClr val="tx1"/>
                                  </a:solidFill>
                                  <a:latin typeface="Cambria Math" panose="02040503050406030204" pitchFamily="18" charset="0"/>
                                  <a:cs typeface="Times New Roman" panose="02020603050405020304" pitchFamily="18" charset="0"/>
                                </a:rPr>
                              </m:ctrlPr>
                            </m:sSubPr>
                            <m:e>
                              <m:r>
                                <a:rPr lang="en-US" altLang="sv-SE" sz="4000" b="1" i="1" smtClean="0">
                                  <a:solidFill>
                                    <a:schemeClr val="tx1"/>
                                  </a:solidFill>
                                  <a:latin typeface="Cambria Math" panose="02040503050406030204" pitchFamily="18" charset="0"/>
                                  <a:cs typeface="Times New Roman" panose="02020603050405020304" pitchFamily="18" charset="0"/>
                                </a:rPr>
                                <m:t>𝑰</m:t>
                              </m:r>
                            </m:e>
                            <m:sub>
                              <m:r>
                                <a:rPr lang="en-US" altLang="sv-SE" sz="4000" b="1" i="1">
                                  <a:solidFill>
                                    <a:schemeClr val="tx1"/>
                                  </a:solidFill>
                                  <a:latin typeface="Cambria Math" panose="02040503050406030204" pitchFamily="18" charset="0"/>
                                  <a:cs typeface="Times New Roman" panose="02020603050405020304" pitchFamily="18" charset="0"/>
                                </a:rPr>
                                <m:t>𝟎</m:t>
                              </m:r>
                            </m:sub>
                          </m:sSub>
                        </m:num>
                        <m:den>
                          <m:sSub>
                            <m:sSubPr>
                              <m:ctrlPr>
                                <a:rPr lang="en-US" altLang="sv-SE" sz="4000" b="1" i="1">
                                  <a:solidFill>
                                    <a:schemeClr val="tx1"/>
                                  </a:solidFill>
                                  <a:latin typeface="Cambria Math" panose="02040503050406030204" pitchFamily="18" charset="0"/>
                                  <a:cs typeface="Times New Roman" panose="02020603050405020304" pitchFamily="18" charset="0"/>
                                </a:rPr>
                              </m:ctrlPr>
                            </m:sSubPr>
                            <m:e>
                              <m:r>
                                <a:rPr lang="en-US" altLang="sv-SE" sz="4000" b="1" i="1">
                                  <a:solidFill>
                                    <a:schemeClr val="tx1"/>
                                  </a:solidFill>
                                  <a:latin typeface="Cambria Math" panose="02040503050406030204" pitchFamily="18" charset="0"/>
                                  <a:cs typeface="Times New Roman" panose="02020603050405020304" pitchFamily="18" charset="0"/>
                                </a:rPr>
                                <m:t>𝑸</m:t>
                              </m:r>
                            </m:e>
                            <m:sub>
                              <m:r>
                                <a:rPr lang="en-US" altLang="sv-SE" sz="4000" b="1" i="1" smtClean="0">
                                  <a:solidFill>
                                    <a:schemeClr val="tx1"/>
                                  </a:solidFill>
                                  <a:latin typeface="Cambria Math" panose="02040503050406030204" pitchFamily="18" charset="0"/>
                                  <a:cs typeface="Times New Roman" panose="02020603050405020304" pitchFamily="18" charset="0"/>
                                </a:rPr>
                                <m:t>𝑫</m:t>
                              </m:r>
                              <m:r>
                                <a:rPr lang="en-US" altLang="sv-SE" sz="4000" b="1" i="1">
                                  <a:solidFill>
                                    <a:schemeClr val="tx1"/>
                                  </a:solidFill>
                                  <a:latin typeface="Cambria Math" panose="02040503050406030204" pitchFamily="18" charset="0"/>
                                  <a:cs typeface="Times New Roman" panose="02020603050405020304" pitchFamily="18" charset="0"/>
                                </a:rPr>
                                <m:t>𝟎</m:t>
                              </m:r>
                            </m:sub>
                          </m:sSub>
                        </m:den>
                      </m:f>
                    </m:oMath>
                  </m:oMathPara>
                </a14:m>
                <a:endParaRPr lang="en-US" altLang="sv-SE" sz="3300" b="1" dirty="0">
                  <a:solidFill>
                    <a:schemeClr val="tx1"/>
                  </a:solidFill>
                  <a:latin typeface="Times New Roman" panose="02020603050405020304" pitchFamily="18" charset="0"/>
                  <a:cs typeface="Times New Roman" panose="02020603050405020304" pitchFamily="18" charset="0"/>
                </a:endParaRPr>
              </a:p>
              <a:p>
                <a:pPr algn="l" eaLnBrk="1" hangingPunct="1"/>
                <a:endParaRPr lang="en-US" altLang="sv-SE" sz="3300" b="1" dirty="0">
                  <a:solidFill>
                    <a:schemeClr val="tx1"/>
                  </a:solidFill>
                  <a:latin typeface="Times New Roman" panose="02020603050405020304" pitchFamily="18" charset="0"/>
                  <a:cs typeface="Times New Roman" panose="02020603050405020304" pitchFamily="18" charset="0"/>
                </a:endParaRPr>
              </a:p>
              <a:p>
                <a:pPr algn="l" eaLnBrk="1" hangingPunct="1"/>
                <a:r>
                  <a:rPr lang="en-US" altLang="sv-SE" sz="3300" b="1" dirty="0">
                    <a:solidFill>
                      <a:schemeClr val="tx1"/>
                    </a:solidFill>
                    <a:latin typeface="Times New Roman" panose="02020603050405020304" pitchFamily="18" charset="0"/>
                    <a:cs typeface="Times New Roman" panose="02020603050405020304" pitchFamily="18" charset="0"/>
                  </a:rPr>
                  <a:t>For Arc Elasticity:</a:t>
                </a:r>
              </a:p>
              <a:p>
                <a:pPr algn="l" eaLnBrk="1" hangingPunct="1"/>
                <a:endParaRPr lang="en-US" altLang="sv-SE" sz="3300" b="1" dirty="0">
                  <a:solidFill>
                    <a:schemeClr val="tx1"/>
                  </a:solidFill>
                  <a:latin typeface="Times New Roman" panose="02020603050405020304" pitchFamily="18" charset="0"/>
                  <a:cs typeface="Times New Roman" panose="02020603050405020304" pitchFamily="18" charset="0"/>
                </a:endParaRPr>
              </a:p>
              <a:p>
                <a:pPr algn="l" eaLnBrk="1" hangingPunct="1"/>
                <a14:m>
                  <m:oMathPara xmlns:m="http://schemas.openxmlformats.org/officeDocument/2006/math">
                    <m:oMathParaPr>
                      <m:jc m:val="centerGroup"/>
                    </m:oMathParaPr>
                    <m:oMath xmlns:m="http://schemas.openxmlformats.org/officeDocument/2006/math">
                      <m:r>
                        <a:rPr lang="en-US" altLang="sv-SE" sz="3600" b="1" i="1" smtClean="0">
                          <a:solidFill>
                            <a:schemeClr val="tx1"/>
                          </a:solidFill>
                          <a:latin typeface="Cambria Math" panose="02040503050406030204" pitchFamily="18" charset="0"/>
                          <a:cs typeface="Times New Roman" panose="02020603050405020304" pitchFamily="18" charset="0"/>
                        </a:rPr>
                        <m:t>𝑰𝑬𝑫</m:t>
                      </m:r>
                      <m:r>
                        <a:rPr lang="en-US" altLang="sv-SE" sz="3600" b="1" i="1">
                          <a:solidFill>
                            <a:schemeClr val="tx1"/>
                          </a:solidFill>
                          <a:latin typeface="Cambria Math" panose="02040503050406030204" pitchFamily="18" charset="0"/>
                          <a:cs typeface="Times New Roman" panose="02020603050405020304" pitchFamily="18" charset="0"/>
                        </a:rPr>
                        <m:t>=</m:t>
                      </m:r>
                      <m:f>
                        <m:fPr>
                          <m:ctrlPr>
                            <a:rPr lang="en-US" altLang="sv-SE" sz="3600" b="1" i="1">
                              <a:solidFill>
                                <a:schemeClr val="tx1"/>
                              </a:solidFill>
                              <a:latin typeface="Cambria Math" panose="02040503050406030204" pitchFamily="18" charset="0"/>
                              <a:cs typeface="Times New Roman" panose="02020603050405020304" pitchFamily="18" charset="0"/>
                            </a:rPr>
                          </m:ctrlPr>
                        </m:fPr>
                        <m:num>
                          <m:sSub>
                            <m:sSubPr>
                              <m:ctrlPr>
                                <a:rPr lang="en-US" altLang="sv-SE" sz="3600" b="1" i="1">
                                  <a:solidFill>
                                    <a:schemeClr val="tx1"/>
                                  </a:solidFill>
                                  <a:latin typeface="Cambria Math" panose="02040503050406030204" pitchFamily="18" charset="0"/>
                                  <a:cs typeface="Times New Roman" panose="02020603050405020304" pitchFamily="18" charset="0"/>
                                </a:rPr>
                              </m:ctrlPr>
                            </m:sSubPr>
                            <m:e>
                              <m:r>
                                <a:rPr lang="en-US" altLang="sv-SE" sz="3600" b="1" i="1" smtClean="0">
                                  <a:solidFill>
                                    <a:schemeClr val="tx1"/>
                                  </a:solidFill>
                                  <a:latin typeface="Cambria Math" panose="02040503050406030204" pitchFamily="18" charset="0"/>
                                  <a:cs typeface="Times New Roman" panose="02020603050405020304" pitchFamily="18" charset="0"/>
                                </a:rPr>
                                <m:t>𝑸</m:t>
                              </m:r>
                            </m:e>
                            <m:sub>
                              <m:r>
                                <a:rPr lang="en-US" altLang="sv-SE" sz="3600" b="1" i="1" smtClean="0">
                                  <a:solidFill>
                                    <a:schemeClr val="tx1"/>
                                  </a:solidFill>
                                  <a:latin typeface="Cambria Math" panose="02040503050406030204" pitchFamily="18" charset="0"/>
                                  <a:cs typeface="Times New Roman" panose="02020603050405020304" pitchFamily="18" charset="0"/>
                                </a:rPr>
                                <m:t>𝑫</m:t>
                              </m:r>
                              <m:r>
                                <a:rPr lang="en-US" altLang="sv-SE" sz="3600" b="1" i="1">
                                  <a:solidFill>
                                    <a:schemeClr val="tx1"/>
                                  </a:solidFill>
                                  <a:latin typeface="Cambria Math" panose="02040503050406030204" pitchFamily="18" charset="0"/>
                                  <a:cs typeface="Times New Roman" panose="02020603050405020304" pitchFamily="18" charset="0"/>
                                </a:rPr>
                                <m:t>𝟏</m:t>
                              </m:r>
                            </m:sub>
                          </m:sSub>
                          <m:r>
                            <a:rPr lang="en-US" altLang="sv-SE" sz="3600" b="1" i="1">
                              <a:solidFill>
                                <a:schemeClr val="tx1"/>
                              </a:solidFill>
                              <a:latin typeface="Cambria Math" panose="02040503050406030204" pitchFamily="18" charset="0"/>
                              <a:cs typeface="Times New Roman" panose="02020603050405020304" pitchFamily="18" charset="0"/>
                            </a:rPr>
                            <m:t>−</m:t>
                          </m:r>
                          <m:sSub>
                            <m:sSubPr>
                              <m:ctrlPr>
                                <a:rPr lang="en-US" altLang="sv-SE" sz="3600" b="1" i="1">
                                  <a:solidFill>
                                    <a:schemeClr val="tx1"/>
                                  </a:solidFill>
                                  <a:latin typeface="Cambria Math" panose="02040503050406030204" pitchFamily="18" charset="0"/>
                                  <a:cs typeface="Times New Roman" panose="02020603050405020304" pitchFamily="18" charset="0"/>
                                </a:rPr>
                              </m:ctrlPr>
                            </m:sSubPr>
                            <m:e>
                              <m:r>
                                <a:rPr lang="en-US" altLang="sv-SE" sz="3600" b="1" i="1">
                                  <a:solidFill>
                                    <a:schemeClr val="tx1"/>
                                  </a:solidFill>
                                  <a:latin typeface="Cambria Math" panose="02040503050406030204" pitchFamily="18" charset="0"/>
                                  <a:cs typeface="Times New Roman" panose="02020603050405020304" pitchFamily="18" charset="0"/>
                                </a:rPr>
                                <m:t>𝑸</m:t>
                              </m:r>
                            </m:e>
                            <m:sub>
                              <m:r>
                                <a:rPr lang="en-US" altLang="sv-SE" sz="3600" b="1" i="1" smtClean="0">
                                  <a:solidFill>
                                    <a:schemeClr val="tx1"/>
                                  </a:solidFill>
                                  <a:latin typeface="Cambria Math" panose="02040503050406030204" pitchFamily="18" charset="0"/>
                                  <a:cs typeface="Times New Roman" panose="02020603050405020304" pitchFamily="18" charset="0"/>
                                </a:rPr>
                                <m:t>𝑫</m:t>
                              </m:r>
                              <m:r>
                                <a:rPr lang="en-US" altLang="sv-SE" sz="3600" b="1" i="1">
                                  <a:solidFill>
                                    <a:schemeClr val="tx1"/>
                                  </a:solidFill>
                                  <a:latin typeface="Cambria Math" panose="02040503050406030204" pitchFamily="18" charset="0"/>
                                  <a:cs typeface="Times New Roman" panose="02020603050405020304" pitchFamily="18" charset="0"/>
                                </a:rPr>
                                <m:t>𝟎</m:t>
                              </m:r>
                            </m:sub>
                          </m:sSub>
                        </m:num>
                        <m:den>
                          <m:sSub>
                            <m:sSubPr>
                              <m:ctrlPr>
                                <a:rPr lang="en-US" altLang="sv-SE" sz="3600" b="1" i="1">
                                  <a:solidFill>
                                    <a:schemeClr val="tx1"/>
                                  </a:solidFill>
                                  <a:latin typeface="Cambria Math" panose="02040503050406030204" pitchFamily="18" charset="0"/>
                                  <a:cs typeface="Times New Roman" panose="02020603050405020304" pitchFamily="18" charset="0"/>
                                </a:rPr>
                              </m:ctrlPr>
                            </m:sSubPr>
                            <m:e>
                              <m:r>
                                <a:rPr lang="en-US" altLang="sv-SE" sz="3600" b="1" i="1" smtClean="0">
                                  <a:solidFill>
                                    <a:schemeClr val="tx1"/>
                                  </a:solidFill>
                                  <a:latin typeface="Cambria Math" panose="02040503050406030204" pitchFamily="18" charset="0"/>
                                  <a:cs typeface="Times New Roman" panose="02020603050405020304" pitchFamily="18" charset="0"/>
                                </a:rPr>
                                <m:t>𝑰</m:t>
                              </m:r>
                            </m:e>
                            <m:sub>
                              <m:r>
                                <a:rPr lang="en-US" altLang="sv-SE" sz="3600" b="1" i="1">
                                  <a:solidFill>
                                    <a:schemeClr val="tx1"/>
                                  </a:solidFill>
                                  <a:latin typeface="Cambria Math" panose="02040503050406030204" pitchFamily="18" charset="0"/>
                                  <a:cs typeface="Times New Roman" panose="02020603050405020304" pitchFamily="18" charset="0"/>
                                </a:rPr>
                                <m:t>𝟏</m:t>
                              </m:r>
                            </m:sub>
                          </m:sSub>
                          <m:r>
                            <a:rPr lang="en-US" altLang="sv-SE" sz="3600" b="1" i="1">
                              <a:solidFill>
                                <a:schemeClr val="tx1"/>
                              </a:solidFill>
                              <a:latin typeface="Cambria Math" panose="02040503050406030204" pitchFamily="18" charset="0"/>
                              <a:cs typeface="Times New Roman" panose="02020603050405020304" pitchFamily="18" charset="0"/>
                            </a:rPr>
                            <m:t>−</m:t>
                          </m:r>
                          <m:sSub>
                            <m:sSubPr>
                              <m:ctrlPr>
                                <a:rPr lang="en-US" altLang="sv-SE" sz="3600" b="1" i="1">
                                  <a:solidFill>
                                    <a:schemeClr val="tx1"/>
                                  </a:solidFill>
                                  <a:latin typeface="Cambria Math" panose="02040503050406030204" pitchFamily="18" charset="0"/>
                                  <a:cs typeface="Times New Roman" panose="02020603050405020304" pitchFamily="18" charset="0"/>
                                </a:rPr>
                              </m:ctrlPr>
                            </m:sSubPr>
                            <m:e>
                              <m:r>
                                <a:rPr lang="en-US" altLang="sv-SE" sz="3600" b="1" i="1" smtClean="0">
                                  <a:solidFill>
                                    <a:schemeClr val="tx1"/>
                                  </a:solidFill>
                                  <a:latin typeface="Cambria Math" panose="02040503050406030204" pitchFamily="18" charset="0"/>
                                  <a:cs typeface="Times New Roman" panose="02020603050405020304" pitchFamily="18" charset="0"/>
                                </a:rPr>
                                <m:t>𝑰</m:t>
                              </m:r>
                            </m:e>
                            <m:sub>
                              <m:r>
                                <a:rPr lang="en-US" altLang="sv-SE" sz="3600" b="1" i="1">
                                  <a:solidFill>
                                    <a:schemeClr val="tx1"/>
                                  </a:solidFill>
                                  <a:latin typeface="Cambria Math" panose="02040503050406030204" pitchFamily="18" charset="0"/>
                                  <a:cs typeface="Times New Roman" panose="02020603050405020304" pitchFamily="18" charset="0"/>
                                </a:rPr>
                                <m:t>𝟎</m:t>
                              </m:r>
                            </m:sub>
                          </m:sSub>
                        </m:den>
                      </m:f>
                      <m:r>
                        <a:rPr lang="en-US" altLang="sv-SE" sz="36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sv-SE" sz="36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altLang="sv-SE" sz="3600" b="1" i="1">
                                  <a:solidFill>
                                    <a:schemeClr val="tx1"/>
                                  </a:solidFill>
                                  <a:latin typeface="Cambria Math" panose="02040503050406030204" pitchFamily="18" charset="0"/>
                                  <a:cs typeface="Times New Roman" panose="02020603050405020304" pitchFamily="18" charset="0"/>
                                </a:rPr>
                              </m:ctrlPr>
                            </m:sSubPr>
                            <m:e>
                              <m:r>
                                <a:rPr lang="en-US" altLang="sv-SE" sz="3600" b="1" i="1" smtClean="0">
                                  <a:solidFill>
                                    <a:schemeClr val="tx1"/>
                                  </a:solidFill>
                                  <a:latin typeface="Cambria Math" panose="02040503050406030204" pitchFamily="18" charset="0"/>
                                  <a:cs typeface="Times New Roman" panose="02020603050405020304" pitchFamily="18" charset="0"/>
                                </a:rPr>
                                <m:t>𝑰</m:t>
                              </m:r>
                            </m:e>
                            <m:sub>
                              <m:r>
                                <a:rPr lang="en-US" altLang="sv-SE" sz="3600" b="1" i="1">
                                  <a:solidFill>
                                    <a:schemeClr val="tx1"/>
                                  </a:solidFill>
                                  <a:latin typeface="Cambria Math" panose="02040503050406030204" pitchFamily="18" charset="0"/>
                                  <a:cs typeface="Times New Roman" panose="02020603050405020304" pitchFamily="18" charset="0"/>
                                </a:rPr>
                                <m:t>𝟏</m:t>
                              </m:r>
                            </m:sub>
                          </m:sSub>
                          <m:r>
                            <a:rPr lang="en-US" altLang="sv-SE" sz="3600" b="1" i="1" smtClean="0">
                              <a:solidFill>
                                <a:schemeClr val="tx1"/>
                              </a:solidFill>
                              <a:latin typeface="Cambria Math" panose="02040503050406030204" pitchFamily="18" charset="0"/>
                              <a:cs typeface="Times New Roman" panose="02020603050405020304" pitchFamily="18" charset="0"/>
                            </a:rPr>
                            <m:t>+</m:t>
                          </m:r>
                          <m:sSub>
                            <m:sSubPr>
                              <m:ctrlPr>
                                <a:rPr lang="en-US" altLang="sv-SE" sz="3600" b="1" i="1">
                                  <a:solidFill>
                                    <a:schemeClr val="tx1"/>
                                  </a:solidFill>
                                  <a:latin typeface="Cambria Math" panose="02040503050406030204" pitchFamily="18" charset="0"/>
                                  <a:cs typeface="Times New Roman" panose="02020603050405020304" pitchFamily="18" charset="0"/>
                                </a:rPr>
                              </m:ctrlPr>
                            </m:sSubPr>
                            <m:e>
                              <m:r>
                                <a:rPr lang="en-US" altLang="sv-SE" sz="3600" b="1" i="1" smtClean="0">
                                  <a:solidFill>
                                    <a:schemeClr val="tx1"/>
                                  </a:solidFill>
                                  <a:latin typeface="Cambria Math" panose="02040503050406030204" pitchFamily="18" charset="0"/>
                                  <a:cs typeface="Times New Roman" panose="02020603050405020304" pitchFamily="18" charset="0"/>
                                </a:rPr>
                                <m:t>𝑰</m:t>
                              </m:r>
                            </m:e>
                            <m:sub>
                              <m:r>
                                <a:rPr lang="en-US" altLang="sv-SE" sz="3600" b="1" i="1">
                                  <a:solidFill>
                                    <a:schemeClr val="tx1"/>
                                  </a:solidFill>
                                  <a:latin typeface="Cambria Math" panose="02040503050406030204" pitchFamily="18" charset="0"/>
                                  <a:cs typeface="Times New Roman" panose="02020603050405020304" pitchFamily="18" charset="0"/>
                                </a:rPr>
                                <m:t>𝟎</m:t>
                              </m:r>
                            </m:sub>
                          </m:sSub>
                        </m:num>
                        <m:den>
                          <m:sSub>
                            <m:sSubPr>
                              <m:ctrlPr>
                                <a:rPr lang="en-US" altLang="sv-SE" sz="3600" b="1" i="1">
                                  <a:solidFill>
                                    <a:schemeClr val="tx1"/>
                                  </a:solidFill>
                                  <a:latin typeface="Cambria Math" panose="02040503050406030204" pitchFamily="18" charset="0"/>
                                  <a:cs typeface="Times New Roman" panose="02020603050405020304" pitchFamily="18" charset="0"/>
                                </a:rPr>
                              </m:ctrlPr>
                            </m:sSubPr>
                            <m:e>
                              <m:r>
                                <a:rPr lang="en-US" altLang="sv-SE" sz="3600" b="1" i="1">
                                  <a:solidFill>
                                    <a:schemeClr val="tx1"/>
                                  </a:solidFill>
                                  <a:latin typeface="Cambria Math" panose="02040503050406030204" pitchFamily="18" charset="0"/>
                                  <a:cs typeface="Times New Roman" panose="02020603050405020304" pitchFamily="18" charset="0"/>
                                </a:rPr>
                                <m:t>𝑸</m:t>
                              </m:r>
                            </m:e>
                            <m:sub>
                              <m:r>
                                <a:rPr lang="en-US" altLang="sv-SE" sz="3600" b="1" i="1" smtClean="0">
                                  <a:solidFill>
                                    <a:schemeClr val="tx1"/>
                                  </a:solidFill>
                                  <a:latin typeface="Cambria Math" panose="02040503050406030204" pitchFamily="18" charset="0"/>
                                  <a:cs typeface="Times New Roman" panose="02020603050405020304" pitchFamily="18" charset="0"/>
                                </a:rPr>
                                <m:t>𝑫</m:t>
                              </m:r>
                              <m:r>
                                <a:rPr lang="en-US" altLang="sv-SE" sz="3600" b="1" i="1">
                                  <a:solidFill>
                                    <a:schemeClr val="tx1"/>
                                  </a:solidFill>
                                  <a:latin typeface="Cambria Math" panose="02040503050406030204" pitchFamily="18" charset="0"/>
                                  <a:cs typeface="Times New Roman" panose="02020603050405020304" pitchFamily="18" charset="0"/>
                                </a:rPr>
                                <m:t>𝟏</m:t>
                              </m:r>
                            </m:sub>
                          </m:sSub>
                          <m:r>
                            <a:rPr lang="en-US" altLang="sv-SE" sz="3600" b="1" i="1" smtClean="0">
                              <a:solidFill>
                                <a:schemeClr val="tx1"/>
                              </a:solidFill>
                              <a:latin typeface="Cambria Math" panose="02040503050406030204" pitchFamily="18" charset="0"/>
                              <a:cs typeface="Times New Roman" panose="02020603050405020304" pitchFamily="18" charset="0"/>
                            </a:rPr>
                            <m:t>+</m:t>
                          </m:r>
                          <m:sSub>
                            <m:sSubPr>
                              <m:ctrlPr>
                                <a:rPr lang="en-US" altLang="sv-SE" sz="3600" b="1" i="1">
                                  <a:solidFill>
                                    <a:schemeClr val="tx1"/>
                                  </a:solidFill>
                                  <a:latin typeface="Cambria Math" panose="02040503050406030204" pitchFamily="18" charset="0"/>
                                  <a:cs typeface="Times New Roman" panose="02020603050405020304" pitchFamily="18" charset="0"/>
                                </a:rPr>
                              </m:ctrlPr>
                            </m:sSubPr>
                            <m:e>
                              <m:r>
                                <a:rPr lang="en-US" altLang="sv-SE" sz="3600" b="1" i="1">
                                  <a:solidFill>
                                    <a:schemeClr val="tx1"/>
                                  </a:solidFill>
                                  <a:latin typeface="Cambria Math" panose="02040503050406030204" pitchFamily="18" charset="0"/>
                                  <a:cs typeface="Times New Roman" panose="02020603050405020304" pitchFamily="18" charset="0"/>
                                </a:rPr>
                                <m:t>𝑸</m:t>
                              </m:r>
                            </m:e>
                            <m:sub>
                              <m:r>
                                <a:rPr lang="en-US" altLang="sv-SE" sz="3600" b="1" i="1" smtClean="0">
                                  <a:solidFill>
                                    <a:schemeClr val="tx1"/>
                                  </a:solidFill>
                                  <a:latin typeface="Cambria Math" panose="02040503050406030204" pitchFamily="18" charset="0"/>
                                  <a:cs typeface="Times New Roman" panose="02020603050405020304" pitchFamily="18" charset="0"/>
                                </a:rPr>
                                <m:t>𝑫</m:t>
                              </m:r>
                              <m:r>
                                <a:rPr lang="en-US" altLang="sv-SE" sz="3600" b="1" i="1">
                                  <a:solidFill>
                                    <a:schemeClr val="tx1"/>
                                  </a:solidFill>
                                  <a:latin typeface="Cambria Math" panose="02040503050406030204" pitchFamily="18" charset="0"/>
                                  <a:cs typeface="Times New Roman" panose="02020603050405020304" pitchFamily="18" charset="0"/>
                                </a:rPr>
                                <m:t>𝟎</m:t>
                              </m:r>
                            </m:sub>
                          </m:sSub>
                        </m:den>
                      </m:f>
                    </m:oMath>
                  </m:oMathPara>
                </a14:m>
                <a:endParaRPr lang="en-US" altLang="sv-SE" sz="3300" b="1" dirty="0">
                  <a:latin typeface="Times New Roman" panose="02020603050405020304" pitchFamily="18" charset="0"/>
                  <a:cs typeface="Times New Roman" panose="02020603050405020304" pitchFamily="18" charset="0"/>
                </a:endParaRPr>
              </a:p>
            </p:txBody>
          </p:sp>
        </mc:Choice>
        <mc:Fallback xmlns="">
          <p:sp>
            <p:nvSpPr>
              <p:cNvPr id="9219" name="Subtitle 7">
                <a:extLst>
                  <a:ext uri="{FF2B5EF4-FFF2-40B4-BE49-F238E27FC236}">
                    <a16:creationId xmlns:a16="http://schemas.microsoft.com/office/drawing/2014/main" id="{8E764AE0-6FEF-4081-9857-AD0AC8BA9479}"/>
                  </a:ext>
                </a:extLst>
              </p:cNvPr>
              <p:cNvSpPr>
                <a:spLocks noGrp="1" noRot="1" noChangeAspect="1" noMove="1" noResize="1" noEditPoints="1" noAdjustHandles="1" noChangeArrowheads="1" noChangeShapeType="1" noTextEdit="1"/>
              </p:cNvSpPr>
              <p:nvPr>
                <p:ph type="subTitle" idx="1"/>
              </p:nvPr>
            </p:nvSpPr>
            <p:spPr>
              <a:xfrm>
                <a:off x="177800" y="1340768"/>
                <a:ext cx="8870950" cy="5402262"/>
              </a:xfrm>
              <a:blipFill>
                <a:blip r:embed="rId2"/>
                <a:stretch>
                  <a:fillRect l="-1856"/>
                </a:stretch>
              </a:blipFill>
            </p:spPr>
            <p:txBody>
              <a:bodyPr/>
              <a:lstStyle/>
              <a:p>
                <a:r>
                  <a:rPr lang="en-US">
                    <a:noFill/>
                  </a:rPr>
                  <a:t> </a:t>
                </a:r>
              </a:p>
            </p:txBody>
          </p:sp>
        </mc:Fallback>
      </mc:AlternateContent>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185574543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431540" y="1124744"/>
            <a:ext cx="8280920" cy="720080"/>
          </a:xfrm>
        </p:spPr>
        <p:txBody>
          <a:bodyPr/>
          <a:lstStyle/>
          <a:p>
            <a:pPr eaLnBrk="1" hangingPunct="1"/>
            <a:r>
              <a:rPr lang="en-US" altLang="en-US" sz="3600" b="1" dirty="0">
                <a:solidFill>
                  <a:srgbClr val="FF0000"/>
                </a:solidFill>
                <a:latin typeface="Times New Roman" panose="02020603050405020304" pitchFamily="18" charset="0"/>
                <a:cs typeface="Times New Roman" panose="02020603050405020304" pitchFamily="18" charset="0"/>
              </a:rPr>
              <a:t>Interpretation of Income Elasticity Figures</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01028" y="1916832"/>
            <a:ext cx="9144000" cy="5834310"/>
          </a:xfrm>
        </p:spPr>
        <p:txBody>
          <a:bodyPr/>
          <a:lstStyle/>
          <a:p>
            <a:pPr marL="457200" indent="-457200" algn="l" eaLnBrk="1" hangingPunct="1">
              <a:buFont typeface="Wingdings" panose="05000000000000000000" pitchFamily="2" charset="2"/>
              <a:buChar char="Ø"/>
            </a:pPr>
            <a:r>
              <a:rPr lang="en-US" altLang="sv-SE" sz="3300" dirty="0">
                <a:latin typeface="Times New Roman" panose="02020603050405020304" pitchFamily="18" charset="0"/>
                <a:cs typeface="Times New Roman" panose="02020603050405020304" pitchFamily="18" charset="0"/>
              </a:rPr>
              <a:t>If the value is negative then the good is an inferior good</a:t>
            </a:r>
          </a:p>
          <a:p>
            <a:pPr marL="457200" indent="-457200" algn="l" eaLnBrk="1" hangingPunct="1">
              <a:buFont typeface="Wingdings" panose="05000000000000000000" pitchFamily="2" charset="2"/>
              <a:buChar char="Ø"/>
            </a:pPr>
            <a:r>
              <a:rPr lang="en-US" altLang="sv-SE" sz="3300" dirty="0">
                <a:latin typeface="Times New Roman" panose="02020603050405020304" pitchFamily="18" charset="0"/>
                <a:cs typeface="Times New Roman" panose="02020603050405020304" pitchFamily="18" charset="0"/>
              </a:rPr>
              <a:t>If the value is positive, then the commodity is a normal good</a:t>
            </a:r>
          </a:p>
          <a:p>
            <a:pPr marL="457200" indent="-457200" algn="l" eaLnBrk="1" hangingPunct="1">
              <a:buFont typeface="Wingdings" panose="05000000000000000000" pitchFamily="2" charset="2"/>
              <a:buChar char="Ø"/>
            </a:pPr>
            <a:r>
              <a:rPr lang="en-US" altLang="sv-SE" sz="3300" dirty="0">
                <a:latin typeface="Times New Roman" panose="02020603050405020304" pitchFamily="18" charset="0"/>
                <a:cs typeface="Times New Roman" panose="02020603050405020304" pitchFamily="18" charset="0"/>
              </a:rPr>
              <a:t>For normal goods, if the value is grater than one, then it is said to be a luxury</a:t>
            </a:r>
          </a:p>
          <a:p>
            <a:pPr marL="457200" indent="-457200" algn="l" eaLnBrk="1" hangingPunct="1">
              <a:buFont typeface="Wingdings" panose="05000000000000000000" pitchFamily="2" charset="2"/>
              <a:buChar char="Ø"/>
            </a:pPr>
            <a:r>
              <a:rPr lang="en-US" altLang="sv-SE" sz="3300" dirty="0">
                <a:latin typeface="Times New Roman" panose="02020603050405020304" pitchFamily="18" charset="0"/>
                <a:cs typeface="Times New Roman" panose="02020603050405020304" pitchFamily="18" charset="0"/>
              </a:rPr>
              <a:t>If it is less than one, then it is a necessity</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3478573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1" end="1"/>
                                            </p:txEl>
                                          </p:spTgt>
                                        </p:tgtEl>
                                        <p:attrNameLst>
                                          <p:attrName>style.visibility</p:attrName>
                                        </p:attrNameLst>
                                      </p:cBhvr>
                                      <p:to>
                                        <p:strVal val="visible"/>
                                      </p:to>
                                    </p:set>
                                    <p:animEffect transition="in" filter="barn(inVertical)">
                                      <p:cBhvr>
                                        <p:cTn id="12" dur="500"/>
                                        <p:tgtEl>
                                          <p:spTgt spid="921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2" end="2"/>
                                            </p:txEl>
                                          </p:spTgt>
                                        </p:tgtEl>
                                        <p:attrNameLst>
                                          <p:attrName>style.visibility</p:attrName>
                                        </p:attrNameLst>
                                      </p:cBhvr>
                                      <p:to>
                                        <p:strVal val="visible"/>
                                      </p:to>
                                    </p:set>
                                    <p:animEffect transition="in" filter="barn(inVertical)">
                                      <p:cBhvr>
                                        <p:cTn id="17" dur="500"/>
                                        <p:tgtEl>
                                          <p:spTgt spid="921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219">
                                            <p:txEl>
                                              <p:pRg st="3" end="3"/>
                                            </p:txEl>
                                          </p:spTgt>
                                        </p:tgtEl>
                                        <p:attrNameLst>
                                          <p:attrName>style.visibility</p:attrName>
                                        </p:attrNameLst>
                                      </p:cBhvr>
                                      <p:to>
                                        <p:strVal val="visible"/>
                                      </p:to>
                                    </p:set>
                                    <p:animEffect transition="in" filter="barn(inVertical)">
                                      <p:cBhvr>
                                        <p:cTn id="22" dur="500"/>
                                        <p:tgtEl>
                                          <p:spTgt spid="9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410902" y="835414"/>
            <a:ext cx="8280920" cy="583655"/>
          </a:xfrm>
        </p:spPr>
        <p:txBody>
          <a:bodyPr/>
          <a:lstStyle/>
          <a:p>
            <a:pPr eaLnBrk="1" hangingPunct="1"/>
            <a:r>
              <a:rPr lang="en-US" altLang="en-US" sz="3600" b="1" dirty="0">
                <a:solidFill>
                  <a:srgbClr val="FF0000"/>
                </a:solidFill>
                <a:latin typeface="Times New Roman" panose="02020603050405020304" pitchFamily="18" charset="0"/>
                <a:cs typeface="Times New Roman" panose="02020603050405020304" pitchFamily="18" charset="0"/>
              </a:rPr>
              <a:t>Determinants of Income Elasticity</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01028" y="1916832"/>
            <a:ext cx="9144000" cy="5834310"/>
          </a:xfrm>
        </p:spPr>
        <p:txBody>
          <a:bodyPr/>
          <a:lstStyle/>
          <a:p>
            <a:pPr marL="457200" indent="-457200" algn="l" eaLnBrk="1" hangingPunct="1">
              <a:buFont typeface="Wingdings" panose="05000000000000000000" pitchFamily="2" charset="2"/>
              <a:buChar char="Ø"/>
            </a:pPr>
            <a:r>
              <a:rPr lang="en-US" altLang="sv-SE" sz="3600" dirty="0">
                <a:latin typeface="Times New Roman" panose="02020603050405020304" pitchFamily="18" charset="0"/>
                <a:cs typeface="Times New Roman" panose="02020603050405020304" pitchFamily="18" charset="0"/>
              </a:rPr>
              <a:t>degree of necessity</a:t>
            </a:r>
          </a:p>
          <a:p>
            <a:pPr marL="457200" indent="-457200" algn="l" eaLnBrk="1" hangingPunct="1">
              <a:buFont typeface="Wingdings" panose="05000000000000000000" pitchFamily="2" charset="2"/>
              <a:buChar char="Ø"/>
            </a:pPr>
            <a:endParaRPr lang="en-US" altLang="sv-SE" sz="3600" dirty="0">
              <a:latin typeface="Times New Roman" panose="02020603050405020304" pitchFamily="18" charset="0"/>
              <a:cs typeface="Times New Roman" panose="02020603050405020304" pitchFamily="18" charset="0"/>
            </a:endParaRPr>
          </a:p>
          <a:p>
            <a:pPr marL="457200" indent="-457200" algn="l" eaLnBrk="1" hangingPunct="1">
              <a:buFont typeface="Wingdings" panose="05000000000000000000" pitchFamily="2" charset="2"/>
              <a:buChar char="Ø"/>
            </a:pPr>
            <a:r>
              <a:rPr lang="en-US" altLang="sv-SE" sz="3600" dirty="0">
                <a:latin typeface="Times New Roman" panose="02020603050405020304" pitchFamily="18" charset="0"/>
                <a:cs typeface="Times New Roman" panose="02020603050405020304" pitchFamily="18" charset="0"/>
              </a:rPr>
              <a:t>proportion of income spent on the good</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1225028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arn(inVertical)">
                                      <p:cBhvr>
                                        <p:cTn id="12"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1442" name="Rectangle 15">
            <a:extLst>
              <a:ext uri="{FF2B5EF4-FFF2-40B4-BE49-F238E27FC236}">
                <a16:creationId xmlns:a16="http://schemas.microsoft.com/office/drawing/2014/main" id="{0211A646-428C-46A8-AC02-EE08ACF64BE0}"/>
              </a:ext>
            </a:extLst>
          </p:cNvPr>
          <p:cNvSpPr>
            <a:spLocks noChangeArrowheads="1"/>
          </p:cNvSpPr>
          <p:nvPr/>
        </p:nvSpPr>
        <p:spPr bwMode="white">
          <a:xfrm>
            <a:off x="0" y="0"/>
            <a:ext cx="9144000" cy="1684338"/>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61443" name="TPQuestion">
            <a:extLst>
              <a:ext uri="{FF2B5EF4-FFF2-40B4-BE49-F238E27FC236}">
                <a16:creationId xmlns:a16="http://schemas.microsoft.com/office/drawing/2014/main" id="{27CCEA8F-A8B9-4AFD-A2F3-C9D45B131F86}"/>
              </a:ext>
            </a:extLst>
          </p:cNvPr>
          <p:cNvSpPr>
            <a:spLocks noGrp="1"/>
          </p:cNvSpPr>
          <p:nvPr>
            <p:ph type="title"/>
          </p:nvPr>
        </p:nvSpPr>
        <p:spPr>
          <a:xfrm>
            <a:off x="228600" y="228600"/>
            <a:ext cx="8716963" cy="1290638"/>
          </a:xfrm>
        </p:spPr>
        <p:txBody>
          <a:bodyPr anchor="ctr"/>
          <a:lstStyle/>
          <a:p>
            <a:r>
              <a:rPr lang="en-GB" altLang="en-US" sz="3000"/>
              <a:t>The data in the table refer to the income</a:t>
            </a:r>
            <a:br>
              <a:rPr lang="en-GB" altLang="en-US" sz="3000"/>
            </a:br>
            <a:r>
              <a:rPr lang="en-GB" altLang="en-US" sz="3000"/>
              <a:t>elasticities of demand for various commodities. Which one is a normal good and income inelastic?</a:t>
            </a:r>
          </a:p>
        </p:txBody>
      </p:sp>
      <p:sp>
        <p:nvSpPr>
          <p:cNvPr id="61444" name="Rectangle 16">
            <a:extLst>
              <a:ext uri="{FF2B5EF4-FFF2-40B4-BE49-F238E27FC236}">
                <a16:creationId xmlns:a16="http://schemas.microsoft.com/office/drawing/2014/main" id="{B5DB0E20-078E-4705-828C-5B3A1CD0C175}"/>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61445" name="Rectangle 17">
            <a:extLst>
              <a:ext uri="{FF2B5EF4-FFF2-40B4-BE49-F238E27FC236}">
                <a16:creationId xmlns:a16="http://schemas.microsoft.com/office/drawing/2014/main" id="{F05B5421-3472-4A9D-901B-71B2F2F705D9}"/>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61446" name="Rectangle 18">
            <a:extLst>
              <a:ext uri="{FF2B5EF4-FFF2-40B4-BE49-F238E27FC236}">
                <a16:creationId xmlns:a16="http://schemas.microsoft.com/office/drawing/2014/main" id="{4EA3F30F-7675-45B5-8AD5-41977E63D66E}"/>
              </a:ext>
            </a:extLst>
          </p:cNvPr>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9" name="Rectangle 8">
            <a:extLst>
              <a:ext uri="{FF2B5EF4-FFF2-40B4-BE49-F238E27FC236}">
                <a16:creationId xmlns:a16="http://schemas.microsoft.com/office/drawing/2014/main" id="{9669CA47-6F69-4870-9E83-92E7451192DD}"/>
              </a:ext>
            </a:extLst>
          </p:cNvPr>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sz="2400"/>
          </a:p>
        </p:txBody>
      </p:sp>
      <p:sp>
        <p:nvSpPr>
          <p:cNvPr id="8" name="Rectangle 7">
            <a:extLst>
              <a:ext uri="{FF2B5EF4-FFF2-40B4-BE49-F238E27FC236}">
                <a16:creationId xmlns:a16="http://schemas.microsoft.com/office/drawing/2014/main" id="{F1954734-FB78-4F6F-8691-79D1074EE5E8}"/>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sz="2400" dirty="0"/>
          </a:p>
        </p:txBody>
      </p:sp>
      <p:sp>
        <p:nvSpPr>
          <p:cNvPr id="61449" name="Slide Number Placeholder 5">
            <a:extLst>
              <a:ext uri="{FF2B5EF4-FFF2-40B4-BE49-F238E27FC236}">
                <a16:creationId xmlns:a16="http://schemas.microsoft.com/office/drawing/2014/main" id="{53D6A991-4CBF-4CCB-808E-715712742509}"/>
              </a:ext>
            </a:extLst>
          </p:cNvPr>
          <p:cNvSpPr>
            <a:spLocks/>
          </p:cNvSpPr>
          <p:nvPr/>
        </p:nvSpPr>
        <p:spPr bwMode="auto">
          <a:xfrm>
            <a:off x="4362450" y="1027113"/>
            <a:ext cx="457200" cy="44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45720" rIns="45720"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eaLnBrk="1" hangingPunct="1"/>
            <a:endParaRPr lang="en-US" altLang="en-US" sz="1600">
              <a:solidFill>
                <a:srgbClr val="7B9899"/>
              </a:solidFill>
            </a:endParaRPr>
          </a:p>
        </p:txBody>
      </p:sp>
      <p:sp>
        <p:nvSpPr>
          <p:cNvPr id="61450" name="Straight Connector 9">
            <a:extLst>
              <a:ext uri="{FF2B5EF4-FFF2-40B4-BE49-F238E27FC236}">
                <a16:creationId xmlns:a16="http://schemas.microsoft.com/office/drawing/2014/main" id="{8BA22274-3CF6-459B-A602-A3E8D6549D50}"/>
              </a:ext>
            </a:extLst>
          </p:cNvPr>
          <p:cNvSpPr>
            <a:spLocks noChangeShapeType="1"/>
          </p:cNvSpPr>
          <p:nvPr/>
        </p:nvSpPr>
        <p:spPr bwMode="auto">
          <a:xfrm>
            <a:off x="152400" y="1681163"/>
            <a:ext cx="8832850" cy="0"/>
          </a:xfrm>
          <a:prstGeom prst="line">
            <a:avLst/>
          </a:prstGeom>
          <a:noFill/>
          <a:ln w="12700" algn="ctr">
            <a:solidFill>
              <a:srgbClr val="7B98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51" name="Text Box 13">
            <a:extLst>
              <a:ext uri="{FF2B5EF4-FFF2-40B4-BE49-F238E27FC236}">
                <a16:creationId xmlns:a16="http://schemas.microsoft.com/office/drawing/2014/main" id="{DEC30E3F-A937-4804-9B08-9871E7B14EC3}"/>
              </a:ext>
            </a:extLst>
          </p:cNvPr>
          <p:cNvSpPr txBox="1">
            <a:spLocks noChangeArrowheads="1"/>
          </p:cNvSpPr>
          <p:nvPr/>
        </p:nvSpPr>
        <p:spPr bwMode="auto">
          <a:xfrm>
            <a:off x="685800" y="152400"/>
            <a:ext cx="496888"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3000" b="1">
                <a:solidFill>
                  <a:srgbClr val="AF4701"/>
                </a:solidFill>
                <a:latin typeface="Georgia" panose="02040502050405020303" pitchFamily="18" charset="0"/>
              </a:rPr>
              <a:t>Q</a:t>
            </a:r>
          </a:p>
        </p:txBody>
      </p:sp>
      <p:graphicFrame>
        <p:nvGraphicFramePr>
          <p:cNvPr id="964717" name="Group 109">
            <a:extLst>
              <a:ext uri="{FF2B5EF4-FFF2-40B4-BE49-F238E27FC236}">
                <a16:creationId xmlns:a16="http://schemas.microsoft.com/office/drawing/2014/main" id="{33620A87-0D39-4525-82A2-63DC66668CFF}"/>
              </a:ext>
            </a:extLst>
          </p:cNvPr>
          <p:cNvGraphicFramePr>
            <a:graphicFrameLocks noGrp="1"/>
          </p:cNvGraphicFramePr>
          <p:nvPr/>
        </p:nvGraphicFramePr>
        <p:xfrm>
          <a:off x="361950" y="1752600"/>
          <a:ext cx="3219450" cy="1905002"/>
        </p:xfrm>
        <a:graphic>
          <a:graphicData uri="http://schemas.openxmlformats.org/drawingml/2006/table">
            <a:tbl>
              <a:tblPr/>
              <a:tblGrid>
                <a:gridCol w="2354263">
                  <a:extLst>
                    <a:ext uri="{9D8B030D-6E8A-4147-A177-3AD203B41FA5}">
                      <a16:colId xmlns:a16="http://schemas.microsoft.com/office/drawing/2014/main" val="20000"/>
                    </a:ext>
                  </a:extLst>
                </a:gridCol>
                <a:gridCol w="865187">
                  <a:extLst>
                    <a:ext uri="{9D8B030D-6E8A-4147-A177-3AD203B41FA5}">
                      <a16:colId xmlns:a16="http://schemas.microsoft.com/office/drawing/2014/main" val="20001"/>
                    </a:ext>
                  </a:extLst>
                </a:gridCol>
              </a:tblGrid>
              <a:tr h="373063">
                <a:tc>
                  <a:txBody>
                    <a:bodyPr/>
                    <a:lstStyle/>
                    <a:p>
                      <a:pPr marL="0" marR="0" lvl="0" indent="0" algn="l" defTabSz="914400" rtl="0" eaLnBrk="0" fontAlgn="base" latinLnBrk="0" hangingPunct="0">
                        <a:lnSpc>
                          <a:spcPct val="90000"/>
                        </a:lnSpc>
                        <a:spcBef>
                          <a:spcPct val="30000"/>
                        </a:spcBef>
                        <a:spcAft>
                          <a:spcPct val="0"/>
                        </a:spcAft>
                        <a:buClr>
                          <a:srgbClr val="D16349"/>
                        </a:buClr>
                        <a:buSzPct val="85000"/>
                        <a:buFont typeface="Wingdings 2" pitchFamily="18" charset="2"/>
                        <a:buNone/>
                        <a:tabLst/>
                      </a:pPr>
                      <a:r>
                        <a:rPr kumimoji="0" lang="en-GB" sz="2000" b="0" i="0" u="none" strike="noStrike" cap="none" normalizeH="0" baseline="0">
                          <a:ln>
                            <a:noFill/>
                          </a:ln>
                          <a:solidFill>
                            <a:schemeClr val="tx1"/>
                          </a:solidFill>
                          <a:effectLst/>
                          <a:latin typeface="Arial" charset="0"/>
                        </a:rPr>
                        <a:t>Wine and spirits</a:t>
                      </a:r>
                    </a:p>
                  </a:txBody>
                  <a:tcPr anchor="ctr" horzOverflow="overflow">
                    <a:lnL w="28575" cap="flat" cmpd="sng" algn="ctr">
                      <a:solidFill>
                        <a:srgbClr val="005C5A"/>
                      </a:solidFill>
                      <a:prstDash val="solid"/>
                      <a:round/>
                      <a:headEnd type="none" w="med" len="med"/>
                      <a:tailEnd type="none" w="med" len="med"/>
                    </a:lnL>
                    <a:lnR w="12700" cap="flat" cmpd="sng" algn="ctr">
                      <a:solidFill>
                        <a:srgbClr val="005C5A"/>
                      </a:solidFill>
                      <a:prstDash val="solid"/>
                      <a:round/>
                      <a:headEnd type="none" w="med" len="med"/>
                      <a:tailEnd type="none" w="med" len="med"/>
                    </a:lnR>
                    <a:lnT w="28575" cap="flat" cmpd="sng" algn="ctr">
                      <a:solidFill>
                        <a:srgbClr val="005C5A"/>
                      </a:solidFill>
                      <a:prstDash val="solid"/>
                      <a:round/>
                      <a:headEnd type="none" w="med" len="med"/>
                      <a:tailEnd type="none" w="med" len="med"/>
                    </a:lnT>
                    <a:lnB w="12700" cap="flat" cmpd="sng" algn="ctr">
                      <a:solidFill>
                        <a:srgbClr val="005C5A"/>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90000"/>
                        </a:lnSpc>
                        <a:spcBef>
                          <a:spcPct val="30000"/>
                        </a:spcBef>
                        <a:spcAft>
                          <a:spcPct val="0"/>
                        </a:spcAft>
                        <a:buClr>
                          <a:srgbClr val="D16349"/>
                        </a:buClr>
                        <a:buSzPct val="85000"/>
                        <a:buFont typeface="Wingdings 2" pitchFamily="18" charset="2"/>
                        <a:buNone/>
                        <a:tabLst/>
                      </a:pPr>
                      <a:r>
                        <a:rPr kumimoji="0" lang="en-GB" sz="2000" b="0" i="0" u="none" strike="noStrike" cap="none" normalizeH="0" baseline="0">
                          <a:ln>
                            <a:noFill/>
                          </a:ln>
                          <a:solidFill>
                            <a:schemeClr val="tx1"/>
                          </a:solidFill>
                          <a:effectLst/>
                          <a:latin typeface="Arial" charset="0"/>
                        </a:rPr>
                        <a:t>2.60</a:t>
                      </a:r>
                    </a:p>
                  </a:txBody>
                  <a:tcPr anchor="ctr" horzOverflow="overflow">
                    <a:lnL w="12700" cap="flat" cmpd="sng" algn="ctr">
                      <a:solidFill>
                        <a:srgbClr val="005C5A"/>
                      </a:solidFill>
                      <a:prstDash val="solid"/>
                      <a:round/>
                      <a:headEnd type="none" w="med" len="med"/>
                      <a:tailEnd type="none" w="med" len="med"/>
                    </a:lnL>
                    <a:lnR w="28575" cap="flat" cmpd="sng" algn="ctr">
                      <a:solidFill>
                        <a:srgbClr val="005C5A"/>
                      </a:solidFill>
                      <a:prstDash val="solid"/>
                      <a:round/>
                      <a:headEnd type="none" w="med" len="med"/>
                      <a:tailEnd type="none" w="med" len="med"/>
                    </a:lnR>
                    <a:lnT w="28575" cap="flat" cmpd="sng" algn="ctr">
                      <a:solidFill>
                        <a:srgbClr val="005C5A"/>
                      </a:solidFill>
                      <a:prstDash val="solid"/>
                      <a:round/>
                      <a:headEnd type="none" w="med" len="med"/>
                      <a:tailEnd type="none" w="med" len="med"/>
                    </a:lnT>
                    <a:lnB w="12700" cap="flat" cmpd="sng" algn="ctr">
                      <a:solidFill>
                        <a:srgbClr val="005C5A"/>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84175">
                <a:tc>
                  <a:txBody>
                    <a:bodyPr/>
                    <a:lstStyle/>
                    <a:p>
                      <a:pPr marL="0" marR="0" lvl="0" indent="0" algn="l" defTabSz="914400" rtl="0" eaLnBrk="0" fontAlgn="base" latinLnBrk="0" hangingPunct="0">
                        <a:lnSpc>
                          <a:spcPct val="90000"/>
                        </a:lnSpc>
                        <a:spcBef>
                          <a:spcPct val="30000"/>
                        </a:spcBef>
                        <a:spcAft>
                          <a:spcPct val="0"/>
                        </a:spcAft>
                        <a:buClr>
                          <a:srgbClr val="D16349"/>
                        </a:buClr>
                        <a:buSzPct val="85000"/>
                        <a:buFont typeface="Wingdings 2" pitchFamily="18" charset="2"/>
                        <a:buNone/>
                        <a:tabLst/>
                      </a:pPr>
                      <a:r>
                        <a:rPr kumimoji="0" lang="en-GB" sz="2000" b="0" i="0" u="none" strike="noStrike" cap="none" normalizeH="0" baseline="0">
                          <a:ln>
                            <a:noFill/>
                          </a:ln>
                          <a:solidFill>
                            <a:schemeClr val="tx1"/>
                          </a:solidFill>
                          <a:effectLst/>
                          <a:latin typeface="Arial" charset="0"/>
                        </a:rPr>
                        <a:t>Travel abroad</a:t>
                      </a:r>
                    </a:p>
                  </a:txBody>
                  <a:tcPr anchor="ctr" horzOverflow="overflow">
                    <a:lnL w="28575" cap="flat" cmpd="sng" algn="ctr">
                      <a:solidFill>
                        <a:srgbClr val="005C5A"/>
                      </a:solidFill>
                      <a:prstDash val="solid"/>
                      <a:round/>
                      <a:headEnd type="none" w="med" len="med"/>
                      <a:tailEnd type="none" w="med" len="med"/>
                    </a:lnL>
                    <a:lnR w="12700" cap="flat" cmpd="sng" algn="ctr">
                      <a:solidFill>
                        <a:srgbClr val="005C5A"/>
                      </a:solidFill>
                      <a:prstDash val="solid"/>
                      <a:round/>
                      <a:headEnd type="none" w="med" len="med"/>
                      <a:tailEnd type="none" w="med" len="med"/>
                    </a:lnR>
                    <a:lnT w="12700" cap="flat" cmpd="sng" algn="ctr">
                      <a:solidFill>
                        <a:srgbClr val="005C5A"/>
                      </a:solidFill>
                      <a:prstDash val="solid"/>
                      <a:round/>
                      <a:headEnd type="none" w="med" len="med"/>
                      <a:tailEnd type="none" w="med" len="med"/>
                    </a:lnT>
                    <a:lnB w="12700" cap="flat" cmpd="sng" algn="ctr">
                      <a:solidFill>
                        <a:srgbClr val="005C5A"/>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90000"/>
                        </a:lnSpc>
                        <a:spcBef>
                          <a:spcPct val="30000"/>
                        </a:spcBef>
                        <a:spcAft>
                          <a:spcPct val="0"/>
                        </a:spcAft>
                        <a:buClr>
                          <a:srgbClr val="D16349"/>
                        </a:buClr>
                        <a:buSzPct val="85000"/>
                        <a:buFont typeface="Wingdings 2" pitchFamily="18" charset="2"/>
                        <a:buNone/>
                        <a:tabLst/>
                      </a:pPr>
                      <a:r>
                        <a:rPr kumimoji="0" lang="en-GB" sz="2000" b="0" i="0" u="none" strike="noStrike" cap="none" normalizeH="0" baseline="0">
                          <a:ln>
                            <a:noFill/>
                          </a:ln>
                          <a:solidFill>
                            <a:schemeClr val="tx1"/>
                          </a:solidFill>
                          <a:effectLst/>
                          <a:latin typeface="Arial" charset="0"/>
                        </a:rPr>
                        <a:t>1.14</a:t>
                      </a:r>
                    </a:p>
                  </a:txBody>
                  <a:tcPr anchor="ctr" horzOverflow="overflow">
                    <a:lnL w="12700" cap="flat" cmpd="sng" algn="ctr">
                      <a:solidFill>
                        <a:srgbClr val="005C5A"/>
                      </a:solidFill>
                      <a:prstDash val="solid"/>
                      <a:round/>
                      <a:headEnd type="none" w="med" len="med"/>
                      <a:tailEnd type="none" w="med" len="med"/>
                    </a:lnL>
                    <a:lnR w="28575" cap="flat" cmpd="sng" algn="ctr">
                      <a:solidFill>
                        <a:srgbClr val="005C5A"/>
                      </a:solidFill>
                      <a:prstDash val="solid"/>
                      <a:round/>
                      <a:headEnd type="none" w="med" len="med"/>
                      <a:tailEnd type="none" w="med" len="med"/>
                    </a:lnR>
                    <a:lnT w="12700" cap="flat" cmpd="sng" algn="ctr">
                      <a:solidFill>
                        <a:srgbClr val="005C5A"/>
                      </a:solidFill>
                      <a:prstDash val="solid"/>
                      <a:round/>
                      <a:headEnd type="none" w="med" len="med"/>
                      <a:tailEnd type="none" w="med" len="med"/>
                    </a:lnT>
                    <a:lnB w="12700" cap="flat" cmpd="sng" algn="ctr">
                      <a:solidFill>
                        <a:srgbClr val="005C5A"/>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82588">
                <a:tc>
                  <a:txBody>
                    <a:bodyPr/>
                    <a:lstStyle/>
                    <a:p>
                      <a:pPr marL="0" marR="0" lvl="0" indent="0" algn="l" defTabSz="914400" rtl="0" eaLnBrk="0" fontAlgn="base" latinLnBrk="0" hangingPunct="0">
                        <a:lnSpc>
                          <a:spcPct val="90000"/>
                        </a:lnSpc>
                        <a:spcBef>
                          <a:spcPct val="30000"/>
                        </a:spcBef>
                        <a:spcAft>
                          <a:spcPct val="0"/>
                        </a:spcAft>
                        <a:buClr>
                          <a:srgbClr val="D16349"/>
                        </a:buClr>
                        <a:buSzPct val="85000"/>
                        <a:buFont typeface="Wingdings 2" pitchFamily="18" charset="2"/>
                        <a:buNone/>
                        <a:tabLst/>
                      </a:pPr>
                      <a:r>
                        <a:rPr kumimoji="0" lang="en-GB" sz="2000" b="0" i="0" u="none" strike="noStrike" cap="none" normalizeH="0" baseline="0">
                          <a:ln>
                            <a:noFill/>
                          </a:ln>
                          <a:solidFill>
                            <a:schemeClr val="tx1"/>
                          </a:solidFill>
                          <a:effectLst/>
                          <a:latin typeface="Arial" charset="0"/>
                        </a:rPr>
                        <a:t>Dairy produce</a:t>
                      </a:r>
                    </a:p>
                  </a:txBody>
                  <a:tcPr anchor="ctr" horzOverflow="overflow">
                    <a:lnL w="28575" cap="flat" cmpd="sng" algn="ctr">
                      <a:solidFill>
                        <a:srgbClr val="005C5A"/>
                      </a:solidFill>
                      <a:prstDash val="solid"/>
                      <a:round/>
                      <a:headEnd type="none" w="med" len="med"/>
                      <a:tailEnd type="none" w="med" len="med"/>
                    </a:lnL>
                    <a:lnR w="12700" cap="flat" cmpd="sng" algn="ctr">
                      <a:solidFill>
                        <a:srgbClr val="005C5A"/>
                      </a:solidFill>
                      <a:prstDash val="solid"/>
                      <a:round/>
                      <a:headEnd type="none" w="med" len="med"/>
                      <a:tailEnd type="none" w="med" len="med"/>
                    </a:lnR>
                    <a:lnT w="12700" cap="flat" cmpd="sng" algn="ctr">
                      <a:solidFill>
                        <a:srgbClr val="005C5A"/>
                      </a:solidFill>
                      <a:prstDash val="solid"/>
                      <a:round/>
                      <a:headEnd type="none" w="med" len="med"/>
                      <a:tailEnd type="none" w="med" len="med"/>
                    </a:lnT>
                    <a:lnB w="12700" cap="flat" cmpd="sng" algn="ctr">
                      <a:solidFill>
                        <a:srgbClr val="005C5A"/>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90000"/>
                        </a:lnSpc>
                        <a:spcBef>
                          <a:spcPct val="30000"/>
                        </a:spcBef>
                        <a:spcAft>
                          <a:spcPct val="0"/>
                        </a:spcAft>
                        <a:buClr>
                          <a:srgbClr val="D16349"/>
                        </a:buClr>
                        <a:buSzPct val="85000"/>
                        <a:buFont typeface="Wingdings 2" pitchFamily="18" charset="2"/>
                        <a:buNone/>
                        <a:tabLst/>
                      </a:pPr>
                      <a:r>
                        <a:rPr kumimoji="0" lang="en-GB" sz="2000" b="0" i="0" u="none" strike="noStrike" cap="none" normalizeH="0" baseline="0">
                          <a:ln>
                            <a:noFill/>
                          </a:ln>
                          <a:solidFill>
                            <a:schemeClr val="tx1"/>
                          </a:solidFill>
                          <a:effectLst/>
                          <a:latin typeface="Arial" charset="0"/>
                        </a:rPr>
                        <a:t>0.53</a:t>
                      </a:r>
                    </a:p>
                  </a:txBody>
                  <a:tcPr anchor="ctr" horzOverflow="overflow">
                    <a:lnL w="12700" cap="flat" cmpd="sng" algn="ctr">
                      <a:solidFill>
                        <a:srgbClr val="005C5A"/>
                      </a:solidFill>
                      <a:prstDash val="solid"/>
                      <a:round/>
                      <a:headEnd type="none" w="med" len="med"/>
                      <a:tailEnd type="none" w="med" len="med"/>
                    </a:lnL>
                    <a:lnR w="28575" cap="flat" cmpd="sng" algn="ctr">
                      <a:solidFill>
                        <a:srgbClr val="005C5A"/>
                      </a:solidFill>
                      <a:prstDash val="solid"/>
                      <a:round/>
                      <a:headEnd type="none" w="med" len="med"/>
                      <a:tailEnd type="none" w="med" len="med"/>
                    </a:lnR>
                    <a:lnT w="12700" cap="flat" cmpd="sng" algn="ctr">
                      <a:solidFill>
                        <a:srgbClr val="005C5A"/>
                      </a:solidFill>
                      <a:prstDash val="solid"/>
                      <a:round/>
                      <a:headEnd type="none" w="med" len="med"/>
                      <a:tailEnd type="none" w="med" len="med"/>
                    </a:lnT>
                    <a:lnB w="12700" cap="flat" cmpd="sng" algn="ctr">
                      <a:solidFill>
                        <a:srgbClr val="005C5A"/>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392113">
                <a:tc>
                  <a:txBody>
                    <a:bodyPr/>
                    <a:lstStyle/>
                    <a:p>
                      <a:pPr marL="0" marR="0" lvl="0" indent="0" algn="l" defTabSz="914400" rtl="0" eaLnBrk="0" fontAlgn="base" latinLnBrk="0" hangingPunct="0">
                        <a:lnSpc>
                          <a:spcPct val="90000"/>
                        </a:lnSpc>
                        <a:spcBef>
                          <a:spcPct val="30000"/>
                        </a:spcBef>
                        <a:spcAft>
                          <a:spcPct val="0"/>
                        </a:spcAft>
                        <a:buClr>
                          <a:srgbClr val="D16349"/>
                        </a:buClr>
                        <a:buSzPct val="85000"/>
                        <a:buFont typeface="Wingdings 2" pitchFamily="18" charset="2"/>
                        <a:buNone/>
                        <a:tabLst/>
                      </a:pPr>
                      <a:r>
                        <a:rPr kumimoji="0" lang="en-GB" sz="2000" b="0" i="0" u="none" strike="noStrike" cap="none" normalizeH="0" baseline="0">
                          <a:ln>
                            <a:noFill/>
                          </a:ln>
                          <a:solidFill>
                            <a:schemeClr val="tx1"/>
                          </a:solidFill>
                          <a:effectLst/>
                          <a:latin typeface="Arial" charset="0"/>
                        </a:rPr>
                        <a:t>Bread and cereals</a:t>
                      </a:r>
                    </a:p>
                  </a:txBody>
                  <a:tcPr anchor="ctr" horzOverflow="overflow">
                    <a:lnL w="28575" cap="flat" cmpd="sng" algn="ctr">
                      <a:solidFill>
                        <a:srgbClr val="005C5A"/>
                      </a:solidFill>
                      <a:prstDash val="solid"/>
                      <a:round/>
                      <a:headEnd type="none" w="med" len="med"/>
                      <a:tailEnd type="none" w="med" len="med"/>
                    </a:lnL>
                    <a:lnR w="12700" cap="flat" cmpd="sng" algn="ctr">
                      <a:solidFill>
                        <a:srgbClr val="005C5A"/>
                      </a:solidFill>
                      <a:prstDash val="solid"/>
                      <a:round/>
                      <a:headEnd type="none" w="med" len="med"/>
                      <a:tailEnd type="none" w="med" len="med"/>
                    </a:lnR>
                    <a:lnT w="12700" cap="flat" cmpd="sng" algn="ctr">
                      <a:solidFill>
                        <a:srgbClr val="005C5A"/>
                      </a:solidFill>
                      <a:prstDash val="solid"/>
                      <a:round/>
                      <a:headEnd type="none" w="med" len="med"/>
                      <a:tailEnd type="none" w="med" len="med"/>
                    </a:lnT>
                    <a:lnB w="12700" cap="flat" cmpd="sng" algn="ctr">
                      <a:solidFill>
                        <a:srgbClr val="005C5A"/>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90000"/>
                        </a:lnSpc>
                        <a:spcBef>
                          <a:spcPct val="30000"/>
                        </a:spcBef>
                        <a:spcAft>
                          <a:spcPct val="0"/>
                        </a:spcAft>
                        <a:buClr>
                          <a:srgbClr val="D16349"/>
                        </a:buClr>
                        <a:buSzPct val="85000"/>
                        <a:buFont typeface="Wingdings 2" pitchFamily="18" charset="2"/>
                        <a:buNone/>
                        <a:tabLst/>
                      </a:pPr>
                      <a:r>
                        <a:rPr kumimoji="0" lang="en-GB" sz="2000" b="0" i="0" u="none" strike="noStrike" cap="none" normalizeH="0" baseline="0">
                          <a:ln>
                            <a:noFill/>
                          </a:ln>
                          <a:solidFill>
                            <a:schemeClr val="tx1"/>
                          </a:solidFill>
                          <a:effectLst/>
                          <a:latin typeface="Arial" charset="0"/>
                        </a:rPr>
                        <a:t>–0.50</a:t>
                      </a:r>
                    </a:p>
                  </a:txBody>
                  <a:tcPr anchor="ctr" horzOverflow="overflow">
                    <a:lnL w="12700" cap="flat" cmpd="sng" algn="ctr">
                      <a:solidFill>
                        <a:srgbClr val="005C5A"/>
                      </a:solidFill>
                      <a:prstDash val="solid"/>
                      <a:round/>
                      <a:headEnd type="none" w="med" len="med"/>
                      <a:tailEnd type="none" w="med" len="med"/>
                    </a:lnL>
                    <a:lnR w="28575" cap="flat" cmpd="sng" algn="ctr">
                      <a:solidFill>
                        <a:srgbClr val="005C5A"/>
                      </a:solidFill>
                      <a:prstDash val="solid"/>
                      <a:round/>
                      <a:headEnd type="none" w="med" len="med"/>
                      <a:tailEnd type="none" w="med" len="med"/>
                    </a:lnR>
                    <a:lnT w="12700" cap="flat" cmpd="sng" algn="ctr">
                      <a:solidFill>
                        <a:srgbClr val="005C5A"/>
                      </a:solidFill>
                      <a:prstDash val="solid"/>
                      <a:round/>
                      <a:headEnd type="none" w="med" len="med"/>
                      <a:tailEnd type="none" w="med" len="med"/>
                    </a:lnT>
                    <a:lnB w="12700" cap="flat" cmpd="sng" algn="ctr">
                      <a:solidFill>
                        <a:srgbClr val="005C5A"/>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373063">
                <a:tc>
                  <a:txBody>
                    <a:bodyPr/>
                    <a:lstStyle/>
                    <a:p>
                      <a:pPr marL="0" marR="0" lvl="0" indent="0" algn="l" defTabSz="914400" rtl="0" eaLnBrk="0" fontAlgn="base" latinLnBrk="0" hangingPunct="0">
                        <a:lnSpc>
                          <a:spcPct val="90000"/>
                        </a:lnSpc>
                        <a:spcBef>
                          <a:spcPct val="30000"/>
                        </a:spcBef>
                        <a:spcAft>
                          <a:spcPct val="0"/>
                        </a:spcAft>
                        <a:buClr>
                          <a:srgbClr val="D16349"/>
                        </a:buClr>
                        <a:buSzPct val="85000"/>
                        <a:buFont typeface="Wingdings 2" pitchFamily="18" charset="2"/>
                        <a:buNone/>
                        <a:tabLst/>
                      </a:pPr>
                      <a:r>
                        <a:rPr kumimoji="0" lang="en-GB" sz="2000" b="0" i="0" u="none" strike="noStrike" cap="none" normalizeH="0" baseline="0">
                          <a:ln>
                            <a:noFill/>
                          </a:ln>
                          <a:solidFill>
                            <a:schemeClr val="tx1"/>
                          </a:solidFill>
                          <a:effectLst/>
                          <a:latin typeface="Arial" charset="0"/>
                        </a:rPr>
                        <a:t>Coal</a:t>
                      </a:r>
                    </a:p>
                  </a:txBody>
                  <a:tcPr anchor="ctr" horzOverflow="overflow">
                    <a:lnL w="28575" cap="flat" cmpd="sng" algn="ctr">
                      <a:solidFill>
                        <a:srgbClr val="005C5A"/>
                      </a:solidFill>
                      <a:prstDash val="solid"/>
                      <a:round/>
                      <a:headEnd type="none" w="med" len="med"/>
                      <a:tailEnd type="none" w="med" len="med"/>
                    </a:lnL>
                    <a:lnR w="12700" cap="flat" cmpd="sng" algn="ctr">
                      <a:solidFill>
                        <a:srgbClr val="005C5A"/>
                      </a:solidFill>
                      <a:prstDash val="solid"/>
                      <a:round/>
                      <a:headEnd type="none" w="med" len="med"/>
                      <a:tailEnd type="none" w="med" len="med"/>
                    </a:lnR>
                    <a:lnT w="12700" cap="flat" cmpd="sng" algn="ctr">
                      <a:solidFill>
                        <a:srgbClr val="005C5A"/>
                      </a:solidFill>
                      <a:prstDash val="solid"/>
                      <a:round/>
                      <a:headEnd type="none" w="med" len="med"/>
                      <a:tailEnd type="none" w="med" len="med"/>
                    </a:lnT>
                    <a:lnB w="28575" cap="flat" cmpd="sng" algn="ctr">
                      <a:solidFill>
                        <a:srgbClr val="005C5A"/>
                      </a:solidFill>
                      <a:prstDash val="solid"/>
                      <a:round/>
                      <a:headEnd type="none" w="med" len="med"/>
                      <a:tailEnd type="none" w="med" len="med"/>
                    </a:lnB>
                    <a:lnTlToBr>
                      <a:noFill/>
                    </a:lnTlToBr>
                    <a:lnBlToTr>
                      <a:noFill/>
                    </a:lnBlToTr>
                    <a:solidFill>
                      <a:schemeClr val="bg1"/>
                    </a:solidFill>
                  </a:tcPr>
                </a:tc>
                <a:tc>
                  <a:txBody>
                    <a:bodyPr/>
                    <a:lstStyle/>
                    <a:p>
                      <a:pPr marL="0" marR="0" lvl="0" indent="0" algn="r" defTabSz="914400" rtl="0" eaLnBrk="0" fontAlgn="base" latinLnBrk="0" hangingPunct="0">
                        <a:lnSpc>
                          <a:spcPct val="90000"/>
                        </a:lnSpc>
                        <a:spcBef>
                          <a:spcPct val="30000"/>
                        </a:spcBef>
                        <a:spcAft>
                          <a:spcPct val="0"/>
                        </a:spcAft>
                        <a:buClr>
                          <a:srgbClr val="D16349"/>
                        </a:buClr>
                        <a:buSzPct val="85000"/>
                        <a:buFont typeface="Wingdings 2" pitchFamily="18" charset="2"/>
                        <a:buNone/>
                        <a:tabLst/>
                      </a:pPr>
                      <a:r>
                        <a:rPr kumimoji="0" lang="en-GB" sz="2000" b="0" i="0" u="none" strike="noStrike" cap="none" normalizeH="0" baseline="0">
                          <a:ln>
                            <a:noFill/>
                          </a:ln>
                          <a:solidFill>
                            <a:schemeClr val="tx1"/>
                          </a:solidFill>
                          <a:effectLst/>
                          <a:latin typeface="Arial" charset="0"/>
                        </a:rPr>
                        <a:t>–2.02</a:t>
                      </a:r>
                    </a:p>
                  </a:txBody>
                  <a:tcPr anchor="ctr" horzOverflow="overflow">
                    <a:lnL w="12700" cap="flat" cmpd="sng" algn="ctr">
                      <a:solidFill>
                        <a:srgbClr val="005C5A"/>
                      </a:solidFill>
                      <a:prstDash val="solid"/>
                      <a:round/>
                      <a:headEnd type="none" w="med" len="med"/>
                      <a:tailEnd type="none" w="med" len="med"/>
                    </a:lnL>
                    <a:lnR w="28575" cap="flat" cmpd="sng" algn="ctr">
                      <a:solidFill>
                        <a:srgbClr val="005C5A"/>
                      </a:solidFill>
                      <a:prstDash val="solid"/>
                      <a:round/>
                      <a:headEnd type="none" w="med" len="med"/>
                      <a:tailEnd type="none" w="med" len="med"/>
                    </a:lnR>
                    <a:lnT w="12700" cap="flat" cmpd="sng" algn="ctr">
                      <a:solidFill>
                        <a:srgbClr val="005C5A"/>
                      </a:solidFill>
                      <a:prstDash val="solid"/>
                      <a:round/>
                      <a:headEnd type="none" w="med" len="med"/>
                      <a:tailEnd type="none" w="med" len="med"/>
                    </a:lnT>
                    <a:lnB w="28575" cap="flat" cmpd="sng" algn="ctr">
                      <a:solidFill>
                        <a:srgbClr val="005C5A"/>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
        <p:nvSpPr>
          <p:cNvPr id="61472" name="TPAnswers">
            <a:extLst>
              <a:ext uri="{FF2B5EF4-FFF2-40B4-BE49-F238E27FC236}">
                <a16:creationId xmlns:a16="http://schemas.microsoft.com/office/drawing/2014/main" id="{44AB88A9-FB17-4FD6-A26D-1B3183F8819C}"/>
              </a:ext>
            </a:extLst>
          </p:cNvPr>
          <p:cNvSpPr>
            <a:spLocks noGrp="1"/>
          </p:cNvSpPr>
          <p:nvPr>
            <p:ph type="body" idx="1"/>
            <p:custDataLst>
              <p:tags r:id="rId2"/>
            </p:custDataLst>
          </p:nvPr>
        </p:nvSpPr>
        <p:spPr>
          <a:xfrm>
            <a:off x="301625" y="3733800"/>
            <a:ext cx="4041775" cy="2679700"/>
          </a:xfrm>
        </p:spPr>
        <p:txBody>
          <a:bodyPr/>
          <a:lstStyle/>
          <a:p>
            <a:pPr marL="571500" indent="-571500">
              <a:lnSpc>
                <a:spcPct val="100000"/>
              </a:lnSpc>
              <a:buClr>
                <a:srgbClr val="AF4600"/>
              </a:buClr>
              <a:buSzPct val="105000"/>
              <a:buFontTx/>
              <a:buAutoNum type="alphaUcPeriod"/>
            </a:pPr>
            <a:r>
              <a:rPr lang="en-GB" altLang="en-US" sz="2700"/>
              <a:t>Wine and Spirits</a:t>
            </a:r>
          </a:p>
          <a:p>
            <a:pPr marL="571500" indent="-571500">
              <a:lnSpc>
                <a:spcPct val="100000"/>
              </a:lnSpc>
              <a:buClr>
                <a:srgbClr val="AF4600"/>
              </a:buClr>
              <a:buSzPct val="105000"/>
              <a:buFontTx/>
              <a:buAutoNum type="alphaUcPeriod"/>
            </a:pPr>
            <a:r>
              <a:rPr lang="en-GB" altLang="en-US" sz="2700"/>
              <a:t>Travel Abroad</a:t>
            </a:r>
          </a:p>
          <a:p>
            <a:pPr marL="571500" indent="-571500">
              <a:lnSpc>
                <a:spcPct val="100000"/>
              </a:lnSpc>
              <a:buClr>
                <a:srgbClr val="AF4600"/>
              </a:buClr>
              <a:buSzPct val="105000"/>
              <a:buFontTx/>
              <a:buAutoNum type="alphaUcPeriod"/>
            </a:pPr>
            <a:r>
              <a:rPr lang="en-GB" altLang="en-US" sz="2700"/>
              <a:t>Dairy Produce</a:t>
            </a:r>
          </a:p>
          <a:p>
            <a:pPr marL="571500" indent="-571500">
              <a:lnSpc>
                <a:spcPct val="100000"/>
              </a:lnSpc>
              <a:buClr>
                <a:srgbClr val="AF4600"/>
              </a:buClr>
              <a:buSzPct val="105000"/>
              <a:buFontTx/>
              <a:buAutoNum type="alphaUcPeriod"/>
            </a:pPr>
            <a:r>
              <a:rPr lang="en-GB" altLang="en-US" sz="2700"/>
              <a:t>Bread and cereals</a:t>
            </a:r>
          </a:p>
          <a:p>
            <a:pPr marL="571500" indent="-571500">
              <a:lnSpc>
                <a:spcPct val="100000"/>
              </a:lnSpc>
              <a:buClr>
                <a:srgbClr val="AF4600"/>
              </a:buClr>
              <a:buSzPct val="105000"/>
              <a:buFontTx/>
              <a:buAutoNum type="alphaUcPeriod"/>
            </a:pPr>
            <a:r>
              <a:rPr lang="en-GB" altLang="en-US" sz="2700"/>
              <a:t>Coal</a:t>
            </a:r>
            <a:endParaRPr lang="en-GB" altLang="en-US" sz="2700">
              <a:cs typeface="Arial" panose="020B0604020202020204" pitchFamily="34" charset="0"/>
            </a:endParaRPr>
          </a:p>
        </p:txBody>
      </p:sp>
    </p:spTree>
    <p:custDataLst>
      <p:tags r:id="rId1"/>
    </p:custDataLst>
  </p:cSld>
  <p:clrMapOvr>
    <a:masterClrMapping/>
  </p:clrMapOvr>
  <p:transition spd="slow">
    <p:pull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410902" y="795338"/>
            <a:ext cx="8280920" cy="660400"/>
          </a:xfrm>
        </p:spPr>
        <p:txBody>
          <a:bodyPr/>
          <a:lstStyle/>
          <a:p>
            <a:pPr eaLnBrk="1" hangingPunct="1"/>
            <a:r>
              <a:rPr lang="en-US" altLang="en-US" sz="4000" b="1" dirty="0">
                <a:solidFill>
                  <a:srgbClr val="FF0000"/>
                </a:solidFill>
                <a:latin typeface="Times New Roman" panose="02020603050405020304" pitchFamily="18" charset="0"/>
                <a:cs typeface="Times New Roman" panose="02020603050405020304" pitchFamily="18" charset="0"/>
              </a:rPr>
              <a:t>Cross-Price Elasticity of Demand </a:t>
            </a:r>
          </a:p>
        </p:txBody>
      </p:sp>
      <mc:AlternateContent xmlns:mc="http://schemas.openxmlformats.org/markup-compatibility/2006" xmlns:a14="http://schemas.microsoft.com/office/drawing/2010/main">
        <mc:Choice Requires="a14">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0" y="1455738"/>
                <a:ext cx="9144000" cy="5402262"/>
              </a:xfrm>
            </p:spPr>
            <p:txBody>
              <a:bodyPr/>
              <a:lstStyle/>
              <a:p>
                <a:pPr marL="457200" indent="-457200" algn="l" eaLnBrk="1" hangingPunct="1">
                  <a:buFont typeface="Wingdings" panose="05000000000000000000" pitchFamily="2" charset="2"/>
                  <a:buChar char="Ø"/>
                </a:pPr>
                <a:r>
                  <a:rPr lang="en-US" altLang="sv-SE" sz="3300" dirty="0">
                    <a:latin typeface="Times New Roman" panose="02020603050405020304" pitchFamily="18" charset="0"/>
                    <a:cs typeface="Times New Roman" panose="02020603050405020304" pitchFamily="18" charset="0"/>
                  </a:rPr>
                  <a:t>Measure the degree of responsiveness of quantity demanded of one commodity to changes in the price of another commodity.</a:t>
                </a:r>
              </a:p>
              <a:p>
                <a:pPr algn="l" eaLnBrk="1" hangingPunct="1"/>
                <a:endParaRPr lang="en-US" altLang="sv-SE" sz="3200" b="0" i="1" dirty="0">
                  <a:solidFill>
                    <a:schemeClr val="tx1"/>
                  </a:solidFill>
                  <a:latin typeface="Cambria Math" panose="02040503050406030204" pitchFamily="18" charset="0"/>
                  <a:cs typeface="Times New Roman" panose="02020603050405020304" pitchFamily="18" charset="0"/>
                </a:endParaRPr>
              </a:p>
              <a:p>
                <a:pPr algn="l" eaLnBrk="1" hangingPunct="1"/>
                <a14:m>
                  <m:oMathPara xmlns:m="http://schemas.openxmlformats.org/officeDocument/2006/math">
                    <m:oMathParaPr>
                      <m:jc m:val="centerGroup"/>
                    </m:oMathParaPr>
                    <m:oMath xmlns:m="http://schemas.openxmlformats.org/officeDocument/2006/math">
                      <m:r>
                        <a:rPr lang="en-US" altLang="sv-SE" sz="3200" b="1" i="1" smtClean="0">
                          <a:solidFill>
                            <a:schemeClr val="tx1"/>
                          </a:solidFill>
                          <a:latin typeface="Cambria Math" panose="02040503050406030204" pitchFamily="18" charset="0"/>
                          <a:cs typeface="Times New Roman" panose="02020603050405020304" pitchFamily="18" charset="0"/>
                        </a:rPr>
                        <m:t>𝑪𝑷𝑬𝑫</m:t>
                      </m:r>
                      <m:r>
                        <a:rPr lang="en-US" altLang="sv-SE" sz="3200" b="1" i="1" smtClean="0">
                          <a:solidFill>
                            <a:schemeClr val="tx1"/>
                          </a:solidFill>
                          <a:latin typeface="Cambria Math" panose="02040503050406030204" pitchFamily="18" charset="0"/>
                          <a:cs typeface="Times New Roman" panose="02020603050405020304" pitchFamily="18" charset="0"/>
                        </a:rPr>
                        <m:t>=</m:t>
                      </m:r>
                      <m:f>
                        <m:fPr>
                          <m:ctrlPr>
                            <a:rPr lang="en-US" altLang="sv-SE" sz="3200" b="1" i="1" smtClean="0">
                              <a:solidFill>
                                <a:schemeClr val="tx1"/>
                              </a:solidFill>
                              <a:latin typeface="Cambria Math" panose="02040503050406030204" pitchFamily="18" charset="0"/>
                              <a:cs typeface="Times New Roman" panose="02020603050405020304" pitchFamily="18" charset="0"/>
                            </a:rPr>
                          </m:ctrlPr>
                        </m:fPr>
                        <m:num>
                          <m:r>
                            <a:rPr lang="en-US" altLang="sv-SE" sz="3200" b="1" i="1" smtClean="0">
                              <a:solidFill>
                                <a:schemeClr val="tx1"/>
                              </a:solidFill>
                              <a:latin typeface="Cambria Math" panose="02040503050406030204" pitchFamily="18" charset="0"/>
                              <a:cs typeface="Times New Roman" panose="02020603050405020304" pitchFamily="18" charset="0"/>
                            </a:rPr>
                            <m:t>%</m:t>
                          </m:r>
                          <m:r>
                            <a:rPr lang="en-US" altLang="sv-SE" sz="3200" b="1" i="1" smtClean="0">
                              <a:solidFill>
                                <a:schemeClr val="tx1"/>
                              </a:solidFill>
                              <a:latin typeface="Cambria Math" panose="02040503050406030204" pitchFamily="18" charset="0"/>
                              <a:cs typeface="Times New Roman" panose="02020603050405020304" pitchFamily="18" charset="0"/>
                            </a:rPr>
                            <m:t>𝑪𝒉𝒂𝒏𝒈𝒆</m:t>
                          </m:r>
                          <m:r>
                            <a:rPr lang="en-US" altLang="sv-SE" sz="3200" b="1" i="1" smtClean="0">
                              <a:solidFill>
                                <a:schemeClr val="tx1"/>
                              </a:solidFill>
                              <a:latin typeface="Cambria Math" panose="02040503050406030204" pitchFamily="18" charset="0"/>
                              <a:cs typeface="Times New Roman" panose="02020603050405020304" pitchFamily="18" charset="0"/>
                            </a:rPr>
                            <m:t> </m:t>
                          </m:r>
                          <m:r>
                            <a:rPr lang="en-US" altLang="sv-SE" sz="3200" b="1" i="1" smtClean="0">
                              <a:solidFill>
                                <a:schemeClr val="tx1"/>
                              </a:solidFill>
                              <a:latin typeface="Cambria Math" panose="02040503050406030204" pitchFamily="18" charset="0"/>
                              <a:cs typeface="Times New Roman" panose="02020603050405020304" pitchFamily="18" charset="0"/>
                            </a:rPr>
                            <m:t>𝒊𝒏</m:t>
                          </m:r>
                          <m:r>
                            <a:rPr lang="en-US" altLang="sv-SE" sz="3200" b="1" i="1" smtClean="0">
                              <a:solidFill>
                                <a:schemeClr val="tx1"/>
                              </a:solidFill>
                              <a:latin typeface="Cambria Math" panose="02040503050406030204" pitchFamily="18" charset="0"/>
                              <a:cs typeface="Times New Roman" panose="02020603050405020304" pitchFamily="18" charset="0"/>
                            </a:rPr>
                            <m:t> </m:t>
                          </m:r>
                          <m:r>
                            <a:rPr lang="en-US" altLang="sv-SE" sz="3200" b="1" i="1" smtClean="0">
                              <a:solidFill>
                                <a:schemeClr val="tx1"/>
                              </a:solidFill>
                              <a:latin typeface="Cambria Math" panose="02040503050406030204" pitchFamily="18" charset="0"/>
                              <a:cs typeface="Times New Roman" panose="02020603050405020304" pitchFamily="18" charset="0"/>
                            </a:rPr>
                            <m:t>𝑸𝒖𝒂𝒏𝒕𝒊𝒕𝒚</m:t>
                          </m:r>
                          <m:r>
                            <a:rPr lang="en-US" altLang="sv-SE" sz="3200" b="1" i="1" smtClean="0">
                              <a:solidFill>
                                <a:schemeClr val="tx1"/>
                              </a:solidFill>
                              <a:latin typeface="Cambria Math" panose="02040503050406030204" pitchFamily="18" charset="0"/>
                              <a:cs typeface="Times New Roman" panose="02020603050405020304" pitchFamily="18" charset="0"/>
                            </a:rPr>
                            <m:t> </m:t>
                          </m:r>
                          <m:r>
                            <a:rPr lang="en-US" altLang="sv-SE" sz="3200" b="1" i="1" smtClean="0">
                              <a:solidFill>
                                <a:schemeClr val="tx1"/>
                              </a:solidFill>
                              <a:latin typeface="Cambria Math" panose="02040503050406030204" pitchFamily="18" charset="0"/>
                              <a:cs typeface="Times New Roman" panose="02020603050405020304" pitchFamily="18" charset="0"/>
                            </a:rPr>
                            <m:t>𝑫𝒆𝒎𝒂𝒏𝒅𝒆𝒅</m:t>
                          </m:r>
                          <m:r>
                            <a:rPr lang="en-US" altLang="sv-SE" sz="3200" b="1" i="1" smtClean="0">
                              <a:solidFill>
                                <a:schemeClr val="tx1"/>
                              </a:solidFill>
                              <a:latin typeface="Cambria Math" panose="02040503050406030204" pitchFamily="18" charset="0"/>
                              <a:cs typeface="Times New Roman" panose="02020603050405020304" pitchFamily="18" charset="0"/>
                            </a:rPr>
                            <m:t> </m:t>
                          </m:r>
                          <m:r>
                            <a:rPr lang="en-US" altLang="sv-SE" sz="3200" b="1" i="1" smtClean="0">
                              <a:solidFill>
                                <a:schemeClr val="tx1"/>
                              </a:solidFill>
                              <a:latin typeface="Cambria Math" panose="02040503050406030204" pitchFamily="18" charset="0"/>
                              <a:cs typeface="Times New Roman" panose="02020603050405020304" pitchFamily="18" charset="0"/>
                            </a:rPr>
                            <m:t>𝒐𝒇</m:t>
                          </m:r>
                          <m:r>
                            <a:rPr lang="en-US" altLang="sv-SE" sz="3200" b="1" i="1" smtClean="0">
                              <a:solidFill>
                                <a:schemeClr val="tx1"/>
                              </a:solidFill>
                              <a:latin typeface="Cambria Math" panose="02040503050406030204" pitchFamily="18" charset="0"/>
                              <a:cs typeface="Times New Roman" panose="02020603050405020304" pitchFamily="18" charset="0"/>
                            </a:rPr>
                            <m:t> </m:t>
                          </m:r>
                          <m:r>
                            <a:rPr lang="en-US" altLang="sv-SE" sz="3200" b="1" i="1" smtClean="0">
                              <a:solidFill>
                                <a:schemeClr val="tx1"/>
                              </a:solidFill>
                              <a:latin typeface="Cambria Math" panose="02040503050406030204" pitchFamily="18" charset="0"/>
                              <a:cs typeface="Times New Roman" panose="02020603050405020304" pitchFamily="18" charset="0"/>
                            </a:rPr>
                            <m:t>𝑮𝒐𝒐𝒅</m:t>
                          </m:r>
                          <m:r>
                            <a:rPr lang="en-US" altLang="sv-SE" sz="3200" b="1" i="1" smtClean="0">
                              <a:solidFill>
                                <a:schemeClr val="tx1"/>
                              </a:solidFill>
                              <a:latin typeface="Cambria Math" panose="02040503050406030204" pitchFamily="18" charset="0"/>
                              <a:cs typeface="Times New Roman" panose="02020603050405020304" pitchFamily="18" charset="0"/>
                            </a:rPr>
                            <m:t> </m:t>
                          </m:r>
                          <m:r>
                            <a:rPr lang="en-US" altLang="sv-SE" sz="3200" b="1" i="1" smtClean="0">
                              <a:solidFill>
                                <a:schemeClr val="tx1"/>
                              </a:solidFill>
                              <a:latin typeface="Cambria Math" panose="02040503050406030204" pitchFamily="18" charset="0"/>
                              <a:cs typeface="Times New Roman" panose="02020603050405020304" pitchFamily="18" charset="0"/>
                            </a:rPr>
                            <m:t>𝑿</m:t>
                          </m:r>
                        </m:num>
                        <m:den>
                          <m:r>
                            <a:rPr lang="en-US" altLang="sv-SE" sz="3200" b="1" i="1" smtClean="0">
                              <a:solidFill>
                                <a:schemeClr val="tx1"/>
                              </a:solidFill>
                              <a:latin typeface="Cambria Math" panose="02040503050406030204" pitchFamily="18" charset="0"/>
                              <a:cs typeface="Times New Roman" panose="02020603050405020304" pitchFamily="18" charset="0"/>
                            </a:rPr>
                            <m:t>% </m:t>
                          </m:r>
                          <m:r>
                            <a:rPr lang="en-US" altLang="sv-SE" sz="3200" b="1" i="1" smtClean="0">
                              <a:solidFill>
                                <a:schemeClr val="tx1"/>
                              </a:solidFill>
                              <a:latin typeface="Cambria Math" panose="02040503050406030204" pitchFamily="18" charset="0"/>
                              <a:cs typeface="Times New Roman" panose="02020603050405020304" pitchFamily="18" charset="0"/>
                            </a:rPr>
                            <m:t>𝑪𝒉𝒂𝒏𝒈𝒆</m:t>
                          </m:r>
                          <m:r>
                            <a:rPr lang="en-US" altLang="sv-SE" sz="3200" b="1" i="1" smtClean="0">
                              <a:solidFill>
                                <a:schemeClr val="tx1"/>
                              </a:solidFill>
                              <a:latin typeface="Cambria Math" panose="02040503050406030204" pitchFamily="18" charset="0"/>
                              <a:cs typeface="Times New Roman" panose="02020603050405020304" pitchFamily="18" charset="0"/>
                            </a:rPr>
                            <m:t> </m:t>
                          </m:r>
                          <m:r>
                            <a:rPr lang="en-US" altLang="sv-SE" sz="3200" b="1" i="1" smtClean="0">
                              <a:solidFill>
                                <a:schemeClr val="tx1"/>
                              </a:solidFill>
                              <a:latin typeface="Cambria Math" panose="02040503050406030204" pitchFamily="18" charset="0"/>
                              <a:cs typeface="Times New Roman" panose="02020603050405020304" pitchFamily="18" charset="0"/>
                            </a:rPr>
                            <m:t>𝒊𝒏</m:t>
                          </m:r>
                          <m:r>
                            <a:rPr lang="en-US" altLang="sv-SE" sz="3200" b="1" i="1" smtClean="0">
                              <a:solidFill>
                                <a:schemeClr val="tx1"/>
                              </a:solidFill>
                              <a:latin typeface="Cambria Math" panose="02040503050406030204" pitchFamily="18" charset="0"/>
                              <a:cs typeface="Times New Roman" panose="02020603050405020304" pitchFamily="18" charset="0"/>
                            </a:rPr>
                            <m:t> </m:t>
                          </m:r>
                          <m:r>
                            <a:rPr lang="en-US" altLang="sv-SE" sz="3200" b="1" i="1" smtClean="0">
                              <a:solidFill>
                                <a:schemeClr val="tx1"/>
                              </a:solidFill>
                              <a:latin typeface="Cambria Math" panose="02040503050406030204" pitchFamily="18" charset="0"/>
                              <a:cs typeface="Times New Roman" panose="02020603050405020304" pitchFamily="18" charset="0"/>
                            </a:rPr>
                            <m:t>𝒕𝒉𝒆</m:t>
                          </m:r>
                          <m:r>
                            <a:rPr lang="en-US" altLang="sv-SE" sz="3200" b="1" i="1" smtClean="0">
                              <a:solidFill>
                                <a:schemeClr val="tx1"/>
                              </a:solidFill>
                              <a:latin typeface="Cambria Math" panose="02040503050406030204" pitchFamily="18" charset="0"/>
                              <a:cs typeface="Times New Roman" panose="02020603050405020304" pitchFamily="18" charset="0"/>
                            </a:rPr>
                            <m:t> </m:t>
                          </m:r>
                          <m:r>
                            <a:rPr lang="en-US" altLang="sv-SE" sz="3200" b="1" i="1" smtClean="0">
                              <a:solidFill>
                                <a:schemeClr val="tx1"/>
                              </a:solidFill>
                              <a:latin typeface="Cambria Math" panose="02040503050406030204" pitchFamily="18" charset="0"/>
                              <a:cs typeface="Times New Roman" panose="02020603050405020304" pitchFamily="18" charset="0"/>
                            </a:rPr>
                            <m:t>𝑷𝒓𝒊𝒄𝒆</m:t>
                          </m:r>
                          <m:r>
                            <a:rPr lang="en-US" altLang="sv-SE" sz="3200" b="1" i="1" smtClean="0">
                              <a:solidFill>
                                <a:schemeClr val="tx1"/>
                              </a:solidFill>
                              <a:latin typeface="Cambria Math" panose="02040503050406030204" pitchFamily="18" charset="0"/>
                              <a:cs typeface="Times New Roman" panose="02020603050405020304" pitchFamily="18" charset="0"/>
                            </a:rPr>
                            <m:t> </m:t>
                          </m:r>
                          <m:r>
                            <a:rPr lang="en-US" altLang="sv-SE" sz="3200" b="1" i="1" smtClean="0">
                              <a:solidFill>
                                <a:schemeClr val="tx1"/>
                              </a:solidFill>
                              <a:latin typeface="Cambria Math" panose="02040503050406030204" pitchFamily="18" charset="0"/>
                              <a:cs typeface="Times New Roman" panose="02020603050405020304" pitchFamily="18" charset="0"/>
                            </a:rPr>
                            <m:t>𝒐𝒇</m:t>
                          </m:r>
                          <m:r>
                            <a:rPr lang="en-US" altLang="sv-SE" sz="3200" b="1" i="1" smtClean="0">
                              <a:solidFill>
                                <a:schemeClr val="tx1"/>
                              </a:solidFill>
                              <a:latin typeface="Cambria Math" panose="02040503050406030204" pitchFamily="18" charset="0"/>
                              <a:cs typeface="Times New Roman" panose="02020603050405020304" pitchFamily="18" charset="0"/>
                            </a:rPr>
                            <m:t> </m:t>
                          </m:r>
                          <m:r>
                            <a:rPr lang="en-US" altLang="sv-SE" sz="3200" b="1" i="1" smtClean="0">
                              <a:solidFill>
                                <a:schemeClr val="tx1"/>
                              </a:solidFill>
                              <a:latin typeface="Cambria Math" panose="02040503050406030204" pitchFamily="18" charset="0"/>
                              <a:cs typeface="Times New Roman" panose="02020603050405020304" pitchFamily="18" charset="0"/>
                            </a:rPr>
                            <m:t>𝑮𝒐𝒐𝒅</m:t>
                          </m:r>
                          <m:r>
                            <a:rPr lang="en-US" altLang="sv-SE" sz="3200" b="1" i="1" smtClean="0">
                              <a:solidFill>
                                <a:schemeClr val="tx1"/>
                              </a:solidFill>
                              <a:latin typeface="Cambria Math" panose="02040503050406030204" pitchFamily="18" charset="0"/>
                              <a:cs typeface="Times New Roman" panose="02020603050405020304" pitchFamily="18" charset="0"/>
                            </a:rPr>
                            <m:t>  </m:t>
                          </m:r>
                          <m:r>
                            <a:rPr lang="en-US" altLang="sv-SE" sz="3200" b="1" i="1" smtClean="0">
                              <a:solidFill>
                                <a:schemeClr val="tx1"/>
                              </a:solidFill>
                              <a:latin typeface="Cambria Math" panose="02040503050406030204" pitchFamily="18" charset="0"/>
                              <a:cs typeface="Times New Roman" panose="02020603050405020304" pitchFamily="18" charset="0"/>
                            </a:rPr>
                            <m:t>𝒀</m:t>
                          </m:r>
                        </m:den>
                      </m:f>
                    </m:oMath>
                  </m:oMathPara>
                </a14:m>
                <a:endParaRPr lang="en-US" altLang="sv-SE" sz="3200" b="1" dirty="0">
                  <a:solidFill>
                    <a:schemeClr val="tx1"/>
                  </a:solidFill>
                  <a:latin typeface="Times New Roman" panose="02020603050405020304" pitchFamily="18" charset="0"/>
                  <a:cs typeface="Times New Roman" panose="02020603050405020304" pitchFamily="18" charset="0"/>
                </a:endParaRPr>
              </a:p>
              <a:p>
                <a:pPr algn="l" eaLnBrk="1" hangingPunct="1"/>
                <a:r>
                  <a:rPr lang="en-US" altLang="sv-SE" sz="3200" b="1" dirty="0">
                    <a:solidFill>
                      <a:schemeClr val="tx1"/>
                    </a:solidFill>
                    <a:latin typeface="Times New Roman" panose="02020603050405020304" pitchFamily="18" charset="0"/>
                    <a:cs typeface="Times New Roman" panose="02020603050405020304" pitchFamily="18" charset="0"/>
                  </a:rPr>
                  <a:t>Or</a:t>
                </a:r>
              </a:p>
              <a:p>
                <a:pPr algn="l" eaLnBrk="1" hangingPunct="1"/>
                <a14:m>
                  <m:oMathPara xmlns:m="http://schemas.openxmlformats.org/officeDocument/2006/math">
                    <m:oMathParaPr>
                      <m:jc m:val="centerGroup"/>
                    </m:oMathParaPr>
                    <m:oMath xmlns:m="http://schemas.openxmlformats.org/officeDocument/2006/math">
                      <m:r>
                        <a:rPr lang="en-US" altLang="sv-SE" sz="3200" b="1" i="1" smtClean="0">
                          <a:solidFill>
                            <a:schemeClr val="tx1"/>
                          </a:solidFill>
                          <a:latin typeface="Cambria Math" panose="02040503050406030204" pitchFamily="18" charset="0"/>
                          <a:cs typeface="Times New Roman" panose="02020603050405020304" pitchFamily="18" charset="0"/>
                        </a:rPr>
                        <m:t>𝑰𝑬𝑫</m:t>
                      </m:r>
                      <m:r>
                        <a:rPr lang="en-US" altLang="sv-SE" sz="3200" b="1" i="1" smtClean="0">
                          <a:solidFill>
                            <a:schemeClr val="tx1"/>
                          </a:solidFill>
                          <a:latin typeface="Cambria Math" panose="02040503050406030204" pitchFamily="18" charset="0"/>
                          <a:cs typeface="Times New Roman" panose="02020603050405020304" pitchFamily="18" charset="0"/>
                        </a:rPr>
                        <m:t>=</m:t>
                      </m:r>
                      <m:f>
                        <m:fPr>
                          <m:ctrlPr>
                            <a:rPr lang="en-US" altLang="sv-SE" sz="3200" b="1" i="1">
                              <a:solidFill>
                                <a:schemeClr val="tx1"/>
                              </a:solidFill>
                              <a:latin typeface="Cambria Math" panose="02040503050406030204" pitchFamily="18" charset="0"/>
                              <a:cs typeface="Times New Roman" panose="02020603050405020304" pitchFamily="18" charset="0"/>
                            </a:rPr>
                          </m:ctrlPr>
                        </m:fPr>
                        <m:num>
                          <m:r>
                            <a:rPr lang="en-US" altLang="sv-SE" sz="3200" b="1" i="1">
                              <a:solidFill>
                                <a:schemeClr val="tx1"/>
                              </a:solidFill>
                              <a:latin typeface="Cambria Math" panose="02040503050406030204" pitchFamily="18" charset="0"/>
                              <a:cs typeface="Times New Roman" panose="02020603050405020304" pitchFamily="18" charset="0"/>
                            </a:rPr>
                            <m:t>%</m:t>
                          </m:r>
                          <m:r>
                            <a:rPr lang="en-US" altLang="sv-SE" sz="32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sv-SE" sz="32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sv-SE" sz="32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𝑸</m:t>
                              </m:r>
                            </m:e>
                            <m:sub>
                              <m:r>
                                <a:rPr lang="en-US" altLang="sv-SE" sz="3200" b="1" i="1"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𝑫𝑿</m:t>
                              </m:r>
                            </m:sub>
                          </m:sSub>
                        </m:num>
                        <m:den>
                          <m:r>
                            <a:rPr lang="en-US" altLang="sv-SE" sz="3200" b="1" i="1">
                              <a:solidFill>
                                <a:schemeClr val="tx1"/>
                              </a:solidFill>
                              <a:latin typeface="Cambria Math" panose="02040503050406030204" pitchFamily="18" charset="0"/>
                              <a:cs typeface="Times New Roman" panose="02020603050405020304" pitchFamily="18" charset="0"/>
                            </a:rPr>
                            <m:t>% </m:t>
                          </m:r>
                          <m:r>
                            <a:rPr lang="en-US" altLang="sv-SE" sz="32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sv-SE" sz="3200" b="1" i="1">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sv-SE" sz="3200" b="1" i="1" smtClean="0">
                                  <a:latin typeface="Cambria Math" panose="02040503050406030204" pitchFamily="18" charset="0"/>
                                  <a:ea typeface="Cambria Math" panose="02040503050406030204" pitchFamily="18" charset="0"/>
                                  <a:cs typeface="Times New Roman" panose="02020603050405020304" pitchFamily="18" charset="0"/>
                                </a:rPr>
                                <m:t>𝑷</m:t>
                              </m:r>
                            </m:e>
                            <m:sub>
                              <m:r>
                                <a:rPr lang="en-US" altLang="sv-SE" sz="3200" b="1" i="1" smtClean="0">
                                  <a:latin typeface="Cambria Math" panose="02040503050406030204" pitchFamily="18" charset="0"/>
                                  <a:ea typeface="Cambria Math" panose="02040503050406030204" pitchFamily="18" charset="0"/>
                                  <a:cs typeface="Times New Roman" panose="02020603050405020304" pitchFamily="18" charset="0"/>
                                </a:rPr>
                                <m:t>𝒀</m:t>
                              </m:r>
                            </m:sub>
                          </m:sSub>
                        </m:den>
                      </m:f>
                    </m:oMath>
                  </m:oMathPara>
                </a14:m>
                <a:endParaRPr lang="en-US" altLang="sv-SE" sz="3200" b="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9219" name="Subtitle 7">
                <a:extLst>
                  <a:ext uri="{FF2B5EF4-FFF2-40B4-BE49-F238E27FC236}">
                    <a16:creationId xmlns:a16="http://schemas.microsoft.com/office/drawing/2014/main" id="{8E764AE0-6FEF-4081-9857-AD0AC8BA9479}"/>
                  </a:ext>
                </a:extLst>
              </p:cNvPr>
              <p:cNvSpPr>
                <a:spLocks noGrp="1" noRot="1" noChangeAspect="1" noMove="1" noResize="1" noEditPoints="1" noAdjustHandles="1" noChangeArrowheads="1" noChangeShapeType="1" noTextEdit="1"/>
              </p:cNvSpPr>
              <p:nvPr>
                <p:ph type="subTitle" idx="1"/>
              </p:nvPr>
            </p:nvSpPr>
            <p:spPr>
              <a:xfrm>
                <a:off x="0" y="1455738"/>
                <a:ext cx="9144000" cy="5402262"/>
              </a:xfrm>
              <a:blipFill>
                <a:blip r:embed="rId2"/>
                <a:stretch>
                  <a:fillRect l="-1667" t="-2596" r="-533"/>
                </a:stretch>
              </a:blipFill>
            </p:spPr>
            <p:txBody>
              <a:bodyPr/>
              <a:lstStyle/>
              <a:p>
                <a:r>
                  <a:rPr lang="en-US">
                    <a:noFill/>
                  </a:rPr>
                  <a:t> </a:t>
                </a:r>
              </a:p>
            </p:txBody>
          </p:sp>
        </mc:Fallback>
      </mc:AlternateContent>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867584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arn(inVertical)">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barn(inVertical)">
                                      <p:cBhvr>
                                        <p:cTn id="17" dur="500"/>
                                        <p:tgtEl>
                                          <p:spTgt spid="92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219">
                                            <p:txEl>
                                              <p:pRg st="4" end="4"/>
                                            </p:txEl>
                                          </p:spTgt>
                                        </p:tgtEl>
                                        <p:attrNameLst>
                                          <p:attrName>style.visibility</p:attrName>
                                        </p:attrNameLst>
                                      </p:cBhvr>
                                      <p:to>
                                        <p:strVal val="visible"/>
                                      </p:to>
                                    </p:set>
                                    <p:animEffect transition="in" filter="barn(inVertical)">
                                      <p:cBhvr>
                                        <p:cTn id="22"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431540" y="760246"/>
            <a:ext cx="8280920" cy="660400"/>
          </a:xfrm>
        </p:spPr>
        <p:txBody>
          <a:bodyPr/>
          <a:lstStyle/>
          <a:p>
            <a:pPr eaLnBrk="1" hangingPunct="1"/>
            <a:r>
              <a:rPr lang="en-US" altLang="en-US" sz="4000" b="1" dirty="0">
                <a:solidFill>
                  <a:srgbClr val="FF0000"/>
                </a:solidFill>
                <a:latin typeface="Times New Roman" panose="02020603050405020304" pitchFamily="18" charset="0"/>
                <a:cs typeface="Times New Roman" panose="02020603050405020304" pitchFamily="18" charset="0"/>
              </a:rPr>
              <a:t>Cross-Price Elasticity of Demand </a:t>
            </a:r>
          </a:p>
        </p:txBody>
      </p:sp>
      <mc:AlternateContent xmlns:mc="http://schemas.openxmlformats.org/markup-compatibility/2006" xmlns:a14="http://schemas.microsoft.com/office/drawing/2010/main">
        <mc:Choice Requires="a14">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77800" y="1340768"/>
                <a:ext cx="8870950" cy="5402262"/>
              </a:xfrm>
            </p:spPr>
            <p:txBody>
              <a:bodyPr/>
              <a:lstStyle/>
              <a:p>
                <a:pPr algn="l" eaLnBrk="1" hangingPunct="1"/>
                <a:endParaRPr lang="en-US" altLang="sv-SE" sz="3200" b="1" i="1" dirty="0">
                  <a:solidFill>
                    <a:schemeClr val="tx1"/>
                  </a:solidFill>
                  <a:latin typeface="Cambria Math" panose="02040503050406030204" pitchFamily="18" charset="0"/>
                  <a:cs typeface="Times New Roman" panose="02020603050405020304" pitchFamily="18" charset="0"/>
                </a:endParaRPr>
              </a:p>
              <a:p>
                <a:pPr algn="l" eaLnBrk="1" hangingPunct="1"/>
                <a14:m>
                  <m:oMathPara xmlns:m="http://schemas.openxmlformats.org/officeDocument/2006/math">
                    <m:oMathParaPr>
                      <m:jc m:val="centerGroup"/>
                    </m:oMathParaPr>
                    <m:oMath xmlns:m="http://schemas.openxmlformats.org/officeDocument/2006/math">
                      <m:r>
                        <a:rPr lang="en-US" altLang="sv-SE" sz="4000" b="1" i="1" smtClean="0">
                          <a:solidFill>
                            <a:schemeClr val="tx1"/>
                          </a:solidFill>
                          <a:latin typeface="Cambria Math" panose="02040503050406030204" pitchFamily="18" charset="0"/>
                          <a:cs typeface="Times New Roman" panose="02020603050405020304" pitchFamily="18" charset="0"/>
                        </a:rPr>
                        <m:t>𝑪𝑷𝑬𝑫</m:t>
                      </m:r>
                      <m:r>
                        <a:rPr lang="en-US" altLang="sv-SE" sz="4000" b="1" i="1">
                          <a:solidFill>
                            <a:schemeClr val="tx1"/>
                          </a:solidFill>
                          <a:latin typeface="Cambria Math" panose="02040503050406030204" pitchFamily="18" charset="0"/>
                          <a:cs typeface="Times New Roman" panose="02020603050405020304" pitchFamily="18" charset="0"/>
                        </a:rPr>
                        <m:t>=</m:t>
                      </m:r>
                      <m:f>
                        <m:fPr>
                          <m:ctrlPr>
                            <a:rPr lang="en-US" altLang="sv-SE" sz="4000" b="1" i="1">
                              <a:solidFill>
                                <a:schemeClr val="tx1"/>
                              </a:solidFill>
                              <a:latin typeface="Cambria Math" panose="02040503050406030204" pitchFamily="18" charset="0"/>
                              <a:cs typeface="Times New Roman" panose="02020603050405020304" pitchFamily="18" charset="0"/>
                            </a:rPr>
                          </m:ctrlPr>
                        </m:fPr>
                        <m:num>
                          <m:sSub>
                            <m:sSubPr>
                              <m:ctrlPr>
                                <a:rPr lang="en-US" altLang="sv-SE" sz="4000" b="1" i="1">
                                  <a:solidFill>
                                    <a:schemeClr val="tx1"/>
                                  </a:solidFill>
                                  <a:latin typeface="Cambria Math" panose="02040503050406030204" pitchFamily="18" charset="0"/>
                                  <a:cs typeface="Times New Roman" panose="02020603050405020304" pitchFamily="18" charset="0"/>
                                </a:rPr>
                              </m:ctrlPr>
                            </m:sSubPr>
                            <m:e>
                              <m:r>
                                <a:rPr lang="en-US" altLang="sv-SE" sz="4000" b="1" i="1">
                                  <a:solidFill>
                                    <a:schemeClr val="tx1"/>
                                  </a:solidFill>
                                  <a:latin typeface="Cambria Math" panose="02040503050406030204" pitchFamily="18" charset="0"/>
                                  <a:cs typeface="Times New Roman" panose="02020603050405020304" pitchFamily="18" charset="0"/>
                                </a:rPr>
                                <m:t>𝑸</m:t>
                              </m:r>
                            </m:e>
                            <m:sub>
                              <m:r>
                                <a:rPr lang="en-US" altLang="sv-SE" sz="4000" b="1" i="1" smtClean="0">
                                  <a:solidFill>
                                    <a:schemeClr val="tx1"/>
                                  </a:solidFill>
                                  <a:latin typeface="Cambria Math" panose="02040503050406030204" pitchFamily="18" charset="0"/>
                                  <a:cs typeface="Times New Roman" panose="02020603050405020304" pitchFamily="18" charset="0"/>
                                </a:rPr>
                                <m:t>𝑫𝑿</m:t>
                              </m:r>
                              <m:r>
                                <a:rPr lang="en-US" altLang="sv-SE" sz="4000" b="1" i="1">
                                  <a:solidFill>
                                    <a:schemeClr val="tx1"/>
                                  </a:solidFill>
                                  <a:latin typeface="Cambria Math" panose="02040503050406030204" pitchFamily="18" charset="0"/>
                                  <a:cs typeface="Times New Roman" panose="02020603050405020304" pitchFamily="18" charset="0"/>
                                </a:rPr>
                                <m:t>𝟏</m:t>
                              </m:r>
                            </m:sub>
                          </m:sSub>
                          <m:r>
                            <a:rPr lang="en-US" altLang="sv-SE" sz="4000" b="1" i="1">
                              <a:solidFill>
                                <a:schemeClr val="tx1"/>
                              </a:solidFill>
                              <a:latin typeface="Cambria Math" panose="02040503050406030204" pitchFamily="18" charset="0"/>
                              <a:cs typeface="Times New Roman" panose="02020603050405020304" pitchFamily="18" charset="0"/>
                            </a:rPr>
                            <m:t>−</m:t>
                          </m:r>
                          <m:sSub>
                            <m:sSubPr>
                              <m:ctrlPr>
                                <a:rPr lang="en-US" altLang="sv-SE" sz="4000" b="1" i="1">
                                  <a:solidFill>
                                    <a:schemeClr val="tx1"/>
                                  </a:solidFill>
                                  <a:latin typeface="Cambria Math" panose="02040503050406030204" pitchFamily="18" charset="0"/>
                                  <a:cs typeface="Times New Roman" panose="02020603050405020304" pitchFamily="18" charset="0"/>
                                </a:rPr>
                              </m:ctrlPr>
                            </m:sSubPr>
                            <m:e>
                              <m:r>
                                <a:rPr lang="en-US" altLang="sv-SE" sz="4000" b="1" i="1">
                                  <a:solidFill>
                                    <a:schemeClr val="tx1"/>
                                  </a:solidFill>
                                  <a:latin typeface="Cambria Math" panose="02040503050406030204" pitchFamily="18" charset="0"/>
                                  <a:cs typeface="Times New Roman" panose="02020603050405020304" pitchFamily="18" charset="0"/>
                                </a:rPr>
                                <m:t>𝑸</m:t>
                              </m:r>
                            </m:e>
                            <m:sub>
                              <m:r>
                                <a:rPr lang="en-US" altLang="sv-SE" sz="4000" b="1" i="1" smtClean="0">
                                  <a:solidFill>
                                    <a:schemeClr val="tx1"/>
                                  </a:solidFill>
                                  <a:latin typeface="Cambria Math" panose="02040503050406030204" pitchFamily="18" charset="0"/>
                                  <a:cs typeface="Times New Roman" panose="02020603050405020304" pitchFamily="18" charset="0"/>
                                </a:rPr>
                                <m:t>𝑫𝑿</m:t>
                              </m:r>
                              <m:r>
                                <a:rPr lang="en-US" altLang="sv-SE" sz="4000" b="1" i="1">
                                  <a:solidFill>
                                    <a:schemeClr val="tx1"/>
                                  </a:solidFill>
                                  <a:latin typeface="Cambria Math" panose="02040503050406030204" pitchFamily="18" charset="0"/>
                                  <a:cs typeface="Times New Roman" panose="02020603050405020304" pitchFamily="18" charset="0"/>
                                </a:rPr>
                                <m:t>𝟎</m:t>
                              </m:r>
                            </m:sub>
                          </m:sSub>
                        </m:num>
                        <m:den>
                          <m:sSub>
                            <m:sSubPr>
                              <m:ctrlPr>
                                <a:rPr lang="en-US" altLang="sv-SE" sz="4000" b="1" i="1">
                                  <a:solidFill>
                                    <a:schemeClr val="tx1"/>
                                  </a:solidFill>
                                  <a:latin typeface="Cambria Math" panose="02040503050406030204" pitchFamily="18" charset="0"/>
                                  <a:cs typeface="Times New Roman" panose="02020603050405020304" pitchFamily="18" charset="0"/>
                                </a:rPr>
                              </m:ctrlPr>
                            </m:sSubPr>
                            <m:e>
                              <m:r>
                                <a:rPr lang="en-US" altLang="sv-SE" sz="4000" b="1" i="1" smtClean="0">
                                  <a:solidFill>
                                    <a:schemeClr val="tx1"/>
                                  </a:solidFill>
                                  <a:latin typeface="Cambria Math" panose="02040503050406030204" pitchFamily="18" charset="0"/>
                                  <a:cs typeface="Times New Roman" panose="02020603050405020304" pitchFamily="18" charset="0"/>
                                </a:rPr>
                                <m:t>𝑷</m:t>
                              </m:r>
                            </m:e>
                            <m:sub>
                              <m:r>
                                <a:rPr lang="en-US" altLang="sv-SE" sz="4000" b="1" i="1" smtClean="0">
                                  <a:solidFill>
                                    <a:schemeClr val="tx1"/>
                                  </a:solidFill>
                                  <a:latin typeface="Cambria Math" panose="02040503050406030204" pitchFamily="18" charset="0"/>
                                  <a:cs typeface="Times New Roman" panose="02020603050405020304" pitchFamily="18" charset="0"/>
                                </a:rPr>
                                <m:t>𝒀</m:t>
                              </m:r>
                              <m:r>
                                <a:rPr lang="en-US" altLang="sv-SE" sz="4000" b="1" i="1">
                                  <a:solidFill>
                                    <a:schemeClr val="tx1"/>
                                  </a:solidFill>
                                  <a:latin typeface="Cambria Math" panose="02040503050406030204" pitchFamily="18" charset="0"/>
                                  <a:cs typeface="Times New Roman" panose="02020603050405020304" pitchFamily="18" charset="0"/>
                                </a:rPr>
                                <m:t>𝟏</m:t>
                              </m:r>
                            </m:sub>
                          </m:sSub>
                          <m:r>
                            <a:rPr lang="en-US" altLang="sv-SE" sz="4000" b="1" i="1">
                              <a:solidFill>
                                <a:schemeClr val="tx1"/>
                              </a:solidFill>
                              <a:latin typeface="Cambria Math" panose="02040503050406030204" pitchFamily="18" charset="0"/>
                              <a:cs typeface="Times New Roman" panose="02020603050405020304" pitchFamily="18" charset="0"/>
                            </a:rPr>
                            <m:t>−</m:t>
                          </m:r>
                          <m:sSub>
                            <m:sSubPr>
                              <m:ctrlPr>
                                <a:rPr lang="en-US" altLang="sv-SE" sz="4000" b="1" i="1">
                                  <a:solidFill>
                                    <a:schemeClr val="tx1"/>
                                  </a:solidFill>
                                  <a:latin typeface="Cambria Math" panose="02040503050406030204" pitchFamily="18" charset="0"/>
                                  <a:cs typeface="Times New Roman" panose="02020603050405020304" pitchFamily="18" charset="0"/>
                                </a:rPr>
                              </m:ctrlPr>
                            </m:sSubPr>
                            <m:e>
                              <m:r>
                                <a:rPr lang="en-US" altLang="sv-SE" sz="4000" b="1" i="1" smtClean="0">
                                  <a:solidFill>
                                    <a:schemeClr val="tx1"/>
                                  </a:solidFill>
                                  <a:latin typeface="Cambria Math" panose="02040503050406030204" pitchFamily="18" charset="0"/>
                                  <a:cs typeface="Times New Roman" panose="02020603050405020304" pitchFamily="18" charset="0"/>
                                </a:rPr>
                                <m:t>𝑷</m:t>
                              </m:r>
                            </m:e>
                            <m:sub>
                              <m:r>
                                <a:rPr lang="en-US" altLang="sv-SE" sz="4000" b="1" i="1" smtClean="0">
                                  <a:solidFill>
                                    <a:schemeClr val="tx1"/>
                                  </a:solidFill>
                                  <a:latin typeface="Cambria Math" panose="02040503050406030204" pitchFamily="18" charset="0"/>
                                  <a:cs typeface="Times New Roman" panose="02020603050405020304" pitchFamily="18" charset="0"/>
                                </a:rPr>
                                <m:t>𝒀</m:t>
                              </m:r>
                              <m:r>
                                <a:rPr lang="en-US" altLang="sv-SE" sz="4000" b="1" i="1">
                                  <a:solidFill>
                                    <a:schemeClr val="tx1"/>
                                  </a:solidFill>
                                  <a:latin typeface="Cambria Math" panose="02040503050406030204" pitchFamily="18" charset="0"/>
                                  <a:cs typeface="Times New Roman" panose="02020603050405020304" pitchFamily="18" charset="0"/>
                                </a:rPr>
                                <m:t>𝟎</m:t>
                              </m:r>
                            </m:sub>
                          </m:sSub>
                        </m:den>
                      </m:f>
                      <m:r>
                        <a:rPr lang="en-US" altLang="sv-SE" sz="40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sv-SE" sz="40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altLang="sv-SE" sz="4000" b="1" i="1">
                                  <a:solidFill>
                                    <a:schemeClr val="tx1"/>
                                  </a:solidFill>
                                  <a:latin typeface="Cambria Math" panose="02040503050406030204" pitchFamily="18" charset="0"/>
                                  <a:cs typeface="Times New Roman" panose="02020603050405020304" pitchFamily="18" charset="0"/>
                                </a:rPr>
                              </m:ctrlPr>
                            </m:sSubPr>
                            <m:e>
                              <m:r>
                                <a:rPr lang="en-US" altLang="sv-SE" sz="4000" b="1" i="1" smtClean="0">
                                  <a:solidFill>
                                    <a:schemeClr val="tx1"/>
                                  </a:solidFill>
                                  <a:latin typeface="Cambria Math" panose="02040503050406030204" pitchFamily="18" charset="0"/>
                                  <a:cs typeface="Times New Roman" panose="02020603050405020304" pitchFamily="18" charset="0"/>
                                </a:rPr>
                                <m:t>𝑷</m:t>
                              </m:r>
                            </m:e>
                            <m:sub>
                              <m:r>
                                <a:rPr lang="en-US" altLang="sv-SE" sz="4000" b="1" i="1" smtClean="0">
                                  <a:solidFill>
                                    <a:schemeClr val="tx1"/>
                                  </a:solidFill>
                                  <a:latin typeface="Cambria Math" panose="02040503050406030204" pitchFamily="18" charset="0"/>
                                  <a:cs typeface="Times New Roman" panose="02020603050405020304" pitchFamily="18" charset="0"/>
                                </a:rPr>
                                <m:t>𝒀</m:t>
                              </m:r>
                              <m:r>
                                <a:rPr lang="en-US" altLang="sv-SE" sz="4000" b="1" i="1">
                                  <a:solidFill>
                                    <a:schemeClr val="tx1"/>
                                  </a:solidFill>
                                  <a:latin typeface="Cambria Math" panose="02040503050406030204" pitchFamily="18" charset="0"/>
                                  <a:cs typeface="Times New Roman" panose="02020603050405020304" pitchFamily="18" charset="0"/>
                                </a:rPr>
                                <m:t>𝟎</m:t>
                              </m:r>
                            </m:sub>
                          </m:sSub>
                        </m:num>
                        <m:den>
                          <m:sSub>
                            <m:sSubPr>
                              <m:ctrlPr>
                                <a:rPr lang="en-US" altLang="sv-SE" sz="4000" b="1" i="1">
                                  <a:solidFill>
                                    <a:schemeClr val="tx1"/>
                                  </a:solidFill>
                                  <a:latin typeface="Cambria Math" panose="02040503050406030204" pitchFamily="18" charset="0"/>
                                  <a:cs typeface="Times New Roman" panose="02020603050405020304" pitchFamily="18" charset="0"/>
                                </a:rPr>
                              </m:ctrlPr>
                            </m:sSubPr>
                            <m:e>
                              <m:r>
                                <a:rPr lang="en-US" altLang="sv-SE" sz="4000" b="1" i="1">
                                  <a:solidFill>
                                    <a:schemeClr val="tx1"/>
                                  </a:solidFill>
                                  <a:latin typeface="Cambria Math" panose="02040503050406030204" pitchFamily="18" charset="0"/>
                                  <a:cs typeface="Times New Roman" panose="02020603050405020304" pitchFamily="18" charset="0"/>
                                </a:rPr>
                                <m:t>𝑸</m:t>
                              </m:r>
                            </m:e>
                            <m:sub>
                              <m:r>
                                <a:rPr lang="en-US" altLang="sv-SE" sz="4000" b="1" i="1" smtClean="0">
                                  <a:solidFill>
                                    <a:schemeClr val="tx1"/>
                                  </a:solidFill>
                                  <a:latin typeface="Cambria Math" panose="02040503050406030204" pitchFamily="18" charset="0"/>
                                  <a:cs typeface="Times New Roman" panose="02020603050405020304" pitchFamily="18" charset="0"/>
                                </a:rPr>
                                <m:t>𝑫𝑿</m:t>
                              </m:r>
                              <m:r>
                                <a:rPr lang="en-US" altLang="sv-SE" sz="4000" b="1" i="1">
                                  <a:solidFill>
                                    <a:schemeClr val="tx1"/>
                                  </a:solidFill>
                                  <a:latin typeface="Cambria Math" panose="02040503050406030204" pitchFamily="18" charset="0"/>
                                  <a:cs typeface="Times New Roman" panose="02020603050405020304" pitchFamily="18" charset="0"/>
                                </a:rPr>
                                <m:t>𝟎</m:t>
                              </m:r>
                            </m:sub>
                          </m:sSub>
                        </m:den>
                      </m:f>
                    </m:oMath>
                  </m:oMathPara>
                </a14:m>
                <a:endParaRPr lang="en-US" altLang="sv-SE" sz="3300" b="1" dirty="0">
                  <a:solidFill>
                    <a:schemeClr val="tx1"/>
                  </a:solidFill>
                  <a:latin typeface="Times New Roman" panose="02020603050405020304" pitchFamily="18" charset="0"/>
                  <a:cs typeface="Times New Roman" panose="02020603050405020304" pitchFamily="18" charset="0"/>
                </a:endParaRPr>
              </a:p>
              <a:p>
                <a:pPr algn="l" eaLnBrk="1" hangingPunct="1"/>
                <a:endParaRPr lang="en-US" altLang="sv-SE" sz="3300" b="1" dirty="0">
                  <a:solidFill>
                    <a:schemeClr val="tx1"/>
                  </a:solidFill>
                  <a:latin typeface="Times New Roman" panose="02020603050405020304" pitchFamily="18" charset="0"/>
                  <a:cs typeface="Times New Roman" panose="02020603050405020304" pitchFamily="18" charset="0"/>
                </a:endParaRPr>
              </a:p>
              <a:p>
                <a:pPr algn="l" eaLnBrk="1" hangingPunct="1"/>
                <a:r>
                  <a:rPr lang="en-US" altLang="sv-SE" sz="3300" b="1" dirty="0">
                    <a:solidFill>
                      <a:schemeClr val="tx1"/>
                    </a:solidFill>
                    <a:latin typeface="Times New Roman" panose="02020603050405020304" pitchFamily="18" charset="0"/>
                    <a:cs typeface="Times New Roman" panose="02020603050405020304" pitchFamily="18" charset="0"/>
                  </a:rPr>
                  <a:t>For Arc Elasticity:</a:t>
                </a:r>
              </a:p>
              <a:p>
                <a:pPr algn="l" eaLnBrk="1" hangingPunct="1"/>
                <a:endParaRPr lang="en-US" altLang="sv-SE" sz="3300" b="1" dirty="0">
                  <a:solidFill>
                    <a:schemeClr val="tx1"/>
                  </a:solidFill>
                  <a:latin typeface="Times New Roman" panose="02020603050405020304" pitchFamily="18" charset="0"/>
                  <a:cs typeface="Times New Roman" panose="02020603050405020304" pitchFamily="18" charset="0"/>
                </a:endParaRPr>
              </a:p>
              <a:p>
                <a:pPr algn="l" eaLnBrk="1" hangingPunct="1"/>
                <a14:m>
                  <m:oMathPara xmlns:m="http://schemas.openxmlformats.org/officeDocument/2006/math">
                    <m:oMathParaPr>
                      <m:jc m:val="centerGroup"/>
                    </m:oMathParaPr>
                    <m:oMath xmlns:m="http://schemas.openxmlformats.org/officeDocument/2006/math">
                      <m:r>
                        <a:rPr lang="en-US" altLang="sv-SE" sz="3600" b="1" i="1" smtClean="0">
                          <a:solidFill>
                            <a:schemeClr val="tx1"/>
                          </a:solidFill>
                          <a:latin typeface="Cambria Math" panose="02040503050406030204" pitchFamily="18" charset="0"/>
                          <a:cs typeface="Times New Roman" panose="02020603050405020304" pitchFamily="18" charset="0"/>
                        </a:rPr>
                        <m:t>𝑪𝑷𝑬𝑫</m:t>
                      </m:r>
                      <m:r>
                        <a:rPr lang="en-US" altLang="sv-SE" sz="3600" b="1" i="1">
                          <a:solidFill>
                            <a:schemeClr val="tx1"/>
                          </a:solidFill>
                          <a:latin typeface="Cambria Math" panose="02040503050406030204" pitchFamily="18" charset="0"/>
                          <a:cs typeface="Times New Roman" panose="02020603050405020304" pitchFamily="18" charset="0"/>
                        </a:rPr>
                        <m:t>=</m:t>
                      </m:r>
                      <m:f>
                        <m:fPr>
                          <m:ctrlPr>
                            <a:rPr lang="en-US" altLang="sv-SE" sz="3600" b="1" i="1">
                              <a:latin typeface="Cambria Math" panose="02040503050406030204" pitchFamily="18" charset="0"/>
                              <a:cs typeface="Times New Roman" panose="02020603050405020304" pitchFamily="18" charset="0"/>
                            </a:rPr>
                          </m:ctrlPr>
                        </m:fPr>
                        <m:num>
                          <m:sSub>
                            <m:sSubPr>
                              <m:ctrlPr>
                                <a:rPr lang="en-US" altLang="sv-SE" sz="3600" b="1" i="1">
                                  <a:latin typeface="Cambria Math" panose="02040503050406030204" pitchFamily="18" charset="0"/>
                                  <a:cs typeface="Times New Roman" panose="02020603050405020304" pitchFamily="18" charset="0"/>
                                </a:rPr>
                              </m:ctrlPr>
                            </m:sSubPr>
                            <m:e>
                              <m:r>
                                <a:rPr lang="en-US" altLang="sv-SE" sz="3600" b="1" i="1">
                                  <a:latin typeface="Cambria Math" panose="02040503050406030204" pitchFamily="18" charset="0"/>
                                  <a:cs typeface="Times New Roman" panose="02020603050405020304" pitchFamily="18" charset="0"/>
                                </a:rPr>
                                <m:t>𝑸</m:t>
                              </m:r>
                            </m:e>
                            <m:sub>
                              <m:r>
                                <a:rPr lang="en-US" altLang="sv-SE" sz="3600" b="1" i="1">
                                  <a:latin typeface="Cambria Math" panose="02040503050406030204" pitchFamily="18" charset="0"/>
                                  <a:cs typeface="Times New Roman" panose="02020603050405020304" pitchFamily="18" charset="0"/>
                                </a:rPr>
                                <m:t>𝑫𝑿</m:t>
                              </m:r>
                              <m:r>
                                <a:rPr lang="en-US" altLang="sv-SE" sz="3600" b="1" i="1">
                                  <a:latin typeface="Cambria Math" panose="02040503050406030204" pitchFamily="18" charset="0"/>
                                  <a:cs typeface="Times New Roman" panose="02020603050405020304" pitchFamily="18" charset="0"/>
                                </a:rPr>
                                <m:t>𝟏</m:t>
                              </m:r>
                            </m:sub>
                          </m:sSub>
                          <m:r>
                            <a:rPr lang="en-US" altLang="sv-SE" sz="3600" b="1" i="1">
                              <a:latin typeface="Cambria Math" panose="02040503050406030204" pitchFamily="18" charset="0"/>
                              <a:cs typeface="Times New Roman" panose="02020603050405020304" pitchFamily="18" charset="0"/>
                            </a:rPr>
                            <m:t>−</m:t>
                          </m:r>
                          <m:sSub>
                            <m:sSubPr>
                              <m:ctrlPr>
                                <a:rPr lang="en-US" altLang="sv-SE" sz="3600" b="1" i="1">
                                  <a:latin typeface="Cambria Math" panose="02040503050406030204" pitchFamily="18" charset="0"/>
                                  <a:cs typeface="Times New Roman" panose="02020603050405020304" pitchFamily="18" charset="0"/>
                                </a:rPr>
                              </m:ctrlPr>
                            </m:sSubPr>
                            <m:e>
                              <m:r>
                                <a:rPr lang="en-US" altLang="sv-SE" sz="3600" b="1" i="1">
                                  <a:latin typeface="Cambria Math" panose="02040503050406030204" pitchFamily="18" charset="0"/>
                                  <a:cs typeface="Times New Roman" panose="02020603050405020304" pitchFamily="18" charset="0"/>
                                </a:rPr>
                                <m:t>𝑸</m:t>
                              </m:r>
                            </m:e>
                            <m:sub>
                              <m:r>
                                <a:rPr lang="en-US" altLang="sv-SE" sz="3600" b="1" i="1">
                                  <a:latin typeface="Cambria Math" panose="02040503050406030204" pitchFamily="18" charset="0"/>
                                  <a:cs typeface="Times New Roman" panose="02020603050405020304" pitchFamily="18" charset="0"/>
                                </a:rPr>
                                <m:t>𝑫𝑿</m:t>
                              </m:r>
                              <m:r>
                                <a:rPr lang="en-US" altLang="sv-SE" sz="3600" b="1" i="1">
                                  <a:latin typeface="Cambria Math" panose="02040503050406030204" pitchFamily="18" charset="0"/>
                                  <a:cs typeface="Times New Roman" panose="02020603050405020304" pitchFamily="18" charset="0"/>
                                </a:rPr>
                                <m:t>𝟎</m:t>
                              </m:r>
                            </m:sub>
                          </m:sSub>
                        </m:num>
                        <m:den>
                          <m:sSub>
                            <m:sSubPr>
                              <m:ctrlPr>
                                <a:rPr lang="en-US" altLang="sv-SE" sz="3600" b="1" i="1">
                                  <a:latin typeface="Cambria Math" panose="02040503050406030204" pitchFamily="18" charset="0"/>
                                  <a:cs typeface="Times New Roman" panose="02020603050405020304" pitchFamily="18" charset="0"/>
                                </a:rPr>
                              </m:ctrlPr>
                            </m:sSubPr>
                            <m:e>
                              <m:r>
                                <a:rPr lang="en-US" altLang="sv-SE" sz="3600" b="1" i="1">
                                  <a:latin typeface="Cambria Math" panose="02040503050406030204" pitchFamily="18" charset="0"/>
                                  <a:cs typeface="Times New Roman" panose="02020603050405020304" pitchFamily="18" charset="0"/>
                                </a:rPr>
                                <m:t>𝑷</m:t>
                              </m:r>
                            </m:e>
                            <m:sub>
                              <m:r>
                                <a:rPr lang="en-US" altLang="sv-SE" sz="3600" b="1" i="1">
                                  <a:latin typeface="Cambria Math" panose="02040503050406030204" pitchFamily="18" charset="0"/>
                                  <a:cs typeface="Times New Roman" panose="02020603050405020304" pitchFamily="18" charset="0"/>
                                </a:rPr>
                                <m:t>𝒀</m:t>
                              </m:r>
                              <m:r>
                                <a:rPr lang="en-US" altLang="sv-SE" sz="3600" b="1" i="1">
                                  <a:latin typeface="Cambria Math" panose="02040503050406030204" pitchFamily="18" charset="0"/>
                                  <a:cs typeface="Times New Roman" panose="02020603050405020304" pitchFamily="18" charset="0"/>
                                </a:rPr>
                                <m:t>𝟏</m:t>
                              </m:r>
                            </m:sub>
                          </m:sSub>
                          <m:r>
                            <a:rPr lang="en-US" altLang="sv-SE" sz="3600" b="1" i="1">
                              <a:latin typeface="Cambria Math" panose="02040503050406030204" pitchFamily="18" charset="0"/>
                              <a:cs typeface="Times New Roman" panose="02020603050405020304" pitchFamily="18" charset="0"/>
                            </a:rPr>
                            <m:t>−</m:t>
                          </m:r>
                          <m:sSub>
                            <m:sSubPr>
                              <m:ctrlPr>
                                <a:rPr lang="en-US" altLang="sv-SE" sz="3600" b="1" i="1">
                                  <a:latin typeface="Cambria Math" panose="02040503050406030204" pitchFamily="18" charset="0"/>
                                  <a:cs typeface="Times New Roman" panose="02020603050405020304" pitchFamily="18" charset="0"/>
                                </a:rPr>
                              </m:ctrlPr>
                            </m:sSubPr>
                            <m:e>
                              <m:r>
                                <a:rPr lang="en-US" altLang="sv-SE" sz="3600" b="1" i="1">
                                  <a:latin typeface="Cambria Math" panose="02040503050406030204" pitchFamily="18" charset="0"/>
                                  <a:cs typeface="Times New Roman" panose="02020603050405020304" pitchFamily="18" charset="0"/>
                                </a:rPr>
                                <m:t>𝑷</m:t>
                              </m:r>
                            </m:e>
                            <m:sub>
                              <m:r>
                                <a:rPr lang="en-US" altLang="sv-SE" sz="3600" b="1" i="1">
                                  <a:latin typeface="Cambria Math" panose="02040503050406030204" pitchFamily="18" charset="0"/>
                                  <a:cs typeface="Times New Roman" panose="02020603050405020304" pitchFamily="18" charset="0"/>
                                </a:rPr>
                                <m:t>𝒀</m:t>
                              </m:r>
                              <m:r>
                                <a:rPr lang="en-US" altLang="sv-SE" sz="3600" b="1" i="1">
                                  <a:latin typeface="Cambria Math" panose="02040503050406030204" pitchFamily="18" charset="0"/>
                                  <a:cs typeface="Times New Roman" panose="02020603050405020304" pitchFamily="18" charset="0"/>
                                </a:rPr>
                                <m:t>𝟎</m:t>
                              </m:r>
                            </m:sub>
                          </m:sSub>
                        </m:den>
                      </m:f>
                      <m:r>
                        <a:rPr lang="en-US" altLang="sv-SE" sz="36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sv-SE" sz="3600" b="1" i="1">
                              <a:solidFill>
                                <a:schemeClr val="tx1"/>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altLang="sv-SE" sz="3600" b="1" i="1">
                                  <a:latin typeface="Cambria Math" panose="02040503050406030204" pitchFamily="18" charset="0"/>
                                  <a:cs typeface="Times New Roman" panose="02020603050405020304" pitchFamily="18" charset="0"/>
                                </a:rPr>
                              </m:ctrlPr>
                            </m:sSubPr>
                            <m:e>
                              <m:r>
                                <a:rPr lang="en-US" altLang="sv-SE" sz="3600" b="1" i="1">
                                  <a:latin typeface="Cambria Math" panose="02040503050406030204" pitchFamily="18" charset="0"/>
                                  <a:cs typeface="Times New Roman" panose="02020603050405020304" pitchFamily="18" charset="0"/>
                                </a:rPr>
                                <m:t>𝑷</m:t>
                              </m:r>
                            </m:e>
                            <m:sub>
                              <m:r>
                                <a:rPr lang="en-US" altLang="sv-SE" sz="3600" b="1" i="1">
                                  <a:latin typeface="Cambria Math" panose="02040503050406030204" pitchFamily="18" charset="0"/>
                                  <a:cs typeface="Times New Roman" panose="02020603050405020304" pitchFamily="18" charset="0"/>
                                </a:rPr>
                                <m:t>𝒀</m:t>
                              </m:r>
                              <m:r>
                                <a:rPr lang="en-US" altLang="sv-SE" sz="3600" b="1" i="1">
                                  <a:latin typeface="Cambria Math" panose="02040503050406030204" pitchFamily="18" charset="0"/>
                                  <a:cs typeface="Times New Roman" panose="02020603050405020304" pitchFamily="18" charset="0"/>
                                </a:rPr>
                                <m:t>𝟏</m:t>
                              </m:r>
                            </m:sub>
                          </m:sSub>
                          <m:r>
                            <a:rPr lang="en-US" altLang="sv-SE" sz="3600" b="1" i="1" smtClean="0">
                              <a:latin typeface="Cambria Math" panose="02040503050406030204" pitchFamily="18" charset="0"/>
                              <a:cs typeface="Times New Roman" panose="02020603050405020304" pitchFamily="18" charset="0"/>
                            </a:rPr>
                            <m:t>+</m:t>
                          </m:r>
                          <m:sSub>
                            <m:sSubPr>
                              <m:ctrlPr>
                                <a:rPr lang="en-US" altLang="sv-SE" sz="3600" b="1" i="1">
                                  <a:latin typeface="Cambria Math" panose="02040503050406030204" pitchFamily="18" charset="0"/>
                                  <a:cs typeface="Times New Roman" panose="02020603050405020304" pitchFamily="18" charset="0"/>
                                </a:rPr>
                              </m:ctrlPr>
                            </m:sSubPr>
                            <m:e>
                              <m:r>
                                <a:rPr lang="en-US" altLang="sv-SE" sz="3600" b="1" i="1">
                                  <a:latin typeface="Cambria Math" panose="02040503050406030204" pitchFamily="18" charset="0"/>
                                  <a:cs typeface="Times New Roman" panose="02020603050405020304" pitchFamily="18" charset="0"/>
                                </a:rPr>
                                <m:t>𝑷</m:t>
                              </m:r>
                            </m:e>
                            <m:sub>
                              <m:r>
                                <a:rPr lang="en-US" altLang="sv-SE" sz="3600" b="1" i="1">
                                  <a:latin typeface="Cambria Math" panose="02040503050406030204" pitchFamily="18" charset="0"/>
                                  <a:cs typeface="Times New Roman" panose="02020603050405020304" pitchFamily="18" charset="0"/>
                                </a:rPr>
                                <m:t>𝒀</m:t>
                              </m:r>
                              <m:r>
                                <a:rPr lang="en-US" altLang="sv-SE" sz="3600" b="1" i="1">
                                  <a:latin typeface="Cambria Math" panose="02040503050406030204" pitchFamily="18" charset="0"/>
                                  <a:cs typeface="Times New Roman" panose="02020603050405020304" pitchFamily="18" charset="0"/>
                                </a:rPr>
                                <m:t>𝟎</m:t>
                              </m:r>
                            </m:sub>
                          </m:sSub>
                        </m:num>
                        <m:den>
                          <m:sSub>
                            <m:sSubPr>
                              <m:ctrlPr>
                                <a:rPr lang="en-US" altLang="sv-SE" sz="3600" b="1" i="1">
                                  <a:latin typeface="Cambria Math" panose="02040503050406030204" pitchFamily="18" charset="0"/>
                                  <a:cs typeface="Times New Roman" panose="02020603050405020304" pitchFamily="18" charset="0"/>
                                </a:rPr>
                              </m:ctrlPr>
                            </m:sSubPr>
                            <m:e>
                              <m:r>
                                <a:rPr lang="en-US" altLang="sv-SE" sz="3600" b="1" i="1">
                                  <a:latin typeface="Cambria Math" panose="02040503050406030204" pitchFamily="18" charset="0"/>
                                  <a:cs typeface="Times New Roman" panose="02020603050405020304" pitchFamily="18" charset="0"/>
                                </a:rPr>
                                <m:t>𝑸</m:t>
                              </m:r>
                            </m:e>
                            <m:sub>
                              <m:r>
                                <a:rPr lang="en-US" altLang="sv-SE" sz="3600" b="1" i="1">
                                  <a:latin typeface="Cambria Math" panose="02040503050406030204" pitchFamily="18" charset="0"/>
                                  <a:cs typeface="Times New Roman" panose="02020603050405020304" pitchFamily="18" charset="0"/>
                                </a:rPr>
                                <m:t>𝑫𝑿</m:t>
                              </m:r>
                              <m:r>
                                <a:rPr lang="en-US" altLang="sv-SE" sz="3600" b="1" i="1">
                                  <a:latin typeface="Cambria Math" panose="02040503050406030204" pitchFamily="18" charset="0"/>
                                  <a:cs typeface="Times New Roman" panose="02020603050405020304" pitchFamily="18" charset="0"/>
                                </a:rPr>
                                <m:t>𝟏</m:t>
                              </m:r>
                            </m:sub>
                          </m:sSub>
                          <m:r>
                            <a:rPr lang="en-US" altLang="sv-SE" sz="3600" b="1" i="1" smtClean="0">
                              <a:latin typeface="Cambria Math" panose="02040503050406030204" pitchFamily="18" charset="0"/>
                              <a:cs typeface="Times New Roman" panose="02020603050405020304" pitchFamily="18" charset="0"/>
                            </a:rPr>
                            <m:t>+</m:t>
                          </m:r>
                          <m:sSub>
                            <m:sSubPr>
                              <m:ctrlPr>
                                <a:rPr lang="en-US" altLang="sv-SE" sz="3600" b="1" i="1">
                                  <a:latin typeface="Cambria Math" panose="02040503050406030204" pitchFamily="18" charset="0"/>
                                  <a:cs typeface="Times New Roman" panose="02020603050405020304" pitchFamily="18" charset="0"/>
                                </a:rPr>
                              </m:ctrlPr>
                            </m:sSubPr>
                            <m:e>
                              <m:r>
                                <a:rPr lang="en-US" altLang="sv-SE" sz="3600" b="1" i="1">
                                  <a:latin typeface="Cambria Math" panose="02040503050406030204" pitchFamily="18" charset="0"/>
                                  <a:cs typeface="Times New Roman" panose="02020603050405020304" pitchFamily="18" charset="0"/>
                                </a:rPr>
                                <m:t>𝑸</m:t>
                              </m:r>
                            </m:e>
                            <m:sub>
                              <m:r>
                                <a:rPr lang="en-US" altLang="sv-SE" sz="3600" b="1" i="1">
                                  <a:latin typeface="Cambria Math" panose="02040503050406030204" pitchFamily="18" charset="0"/>
                                  <a:cs typeface="Times New Roman" panose="02020603050405020304" pitchFamily="18" charset="0"/>
                                </a:rPr>
                                <m:t>𝑫𝑿</m:t>
                              </m:r>
                              <m:r>
                                <a:rPr lang="en-US" altLang="sv-SE" sz="3600" b="1" i="1">
                                  <a:latin typeface="Cambria Math" panose="02040503050406030204" pitchFamily="18" charset="0"/>
                                  <a:cs typeface="Times New Roman" panose="02020603050405020304" pitchFamily="18" charset="0"/>
                                </a:rPr>
                                <m:t>𝟎</m:t>
                              </m:r>
                            </m:sub>
                          </m:sSub>
                        </m:den>
                      </m:f>
                    </m:oMath>
                  </m:oMathPara>
                </a14:m>
                <a:endParaRPr lang="en-US" altLang="sv-SE" sz="3300" b="1" dirty="0">
                  <a:latin typeface="Times New Roman" panose="02020603050405020304" pitchFamily="18" charset="0"/>
                  <a:cs typeface="Times New Roman" panose="02020603050405020304" pitchFamily="18" charset="0"/>
                </a:endParaRPr>
              </a:p>
            </p:txBody>
          </p:sp>
        </mc:Choice>
        <mc:Fallback xmlns="">
          <p:sp>
            <p:nvSpPr>
              <p:cNvPr id="9219" name="Subtitle 7">
                <a:extLst>
                  <a:ext uri="{FF2B5EF4-FFF2-40B4-BE49-F238E27FC236}">
                    <a16:creationId xmlns:a16="http://schemas.microsoft.com/office/drawing/2014/main" id="{8E764AE0-6FEF-4081-9857-AD0AC8BA9479}"/>
                  </a:ext>
                </a:extLst>
              </p:cNvPr>
              <p:cNvSpPr>
                <a:spLocks noGrp="1" noRot="1" noChangeAspect="1" noMove="1" noResize="1" noEditPoints="1" noAdjustHandles="1" noChangeArrowheads="1" noChangeShapeType="1" noTextEdit="1"/>
              </p:cNvSpPr>
              <p:nvPr>
                <p:ph type="subTitle" idx="1"/>
              </p:nvPr>
            </p:nvSpPr>
            <p:spPr>
              <a:xfrm>
                <a:off x="177800" y="1340768"/>
                <a:ext cx="8870950" cy="5402262"/>
              </a:xfrm>
              <a:blipFill>
                <a:blip r:embed="rId2"/>
                <a:stretch>
                  <a:fillRect l="-1856"/>
                </a:stretch>
              </a:blipFill>
            </p:spPr>
            <p:txBody>
              <a:bodyPr/>
              <a:lstStyle/>
              <a:p>
                <a:r>
                  <a:rPr lang="en-US">
                    <a:noFill/>
                  </a:rPr>
                  <a:t> </a:t>
                </a:r>
              </a:p>
            </p:txBody>
          </p:sp>
        </mc:Fallback>
      </mc:AlternateContent>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2747694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431540" y="973137"/>
            <a:ext cx="8280920" cy="583655"/>
          </a:xfrm>
        </p:spPr>
        <p:txBody>
          <a:bodyPr/>
          <a:lstStyle/>
          <a:p>
            <a:pPr eaLnBrk="1" hangingPunct="1"/>
            <a:r>
              <a:rPr lang="en-US" altLang="en-US" sz="3600" b="1" dirty="0">
                <a:solidFill>
                  <a:srgbClr val="FF0000"/>
                </a:solidFill>
                <a:latin typeface="Times New Roman" panose="02020603050405020304" pitchFamily="18" charset="0"/>
                <a:cs typeface="Times New Roman" panose="02020603050405020304" pitchFamily="18" charset="0"/>
              </a:rPr>
              <a:t>Interpretation</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0" y="1412776"/>
            <a:ext cx="9144000" cy="5834310"/>
          </a:xfrm>
        </p:spPr>
        <p:txBody>
          <a:bodyPr/>
          <a:lstStyle/>
          <a:p>
            <a:pPr marL="457200" indent="-457200" algn="l" eaLnBrk="1" hangingPunct="1">
              <a:buFont typeface="Wingdings" panose="05000000000000000000" pitchFamily="2" charset="2"/>
              <a:buChar char="Ø"/>
            </a:pPr>
            <a:r>
              <a:rPr lang="en-US" altLang="sv-SE" sz="3600" dirty="0">
                <a:latin typeface="Times New Roman" panose="02020603050405020304" pitchFamily="18" charset="0"/>
                <a:cs typeface="Times New Roman" panose="02020603050405020304" pitchFamily="18" charset="0"/>
              </a:rPr>
              <a:t>If the value is positive, then the two goods are substitutes implying that percentage increase in the price of one good lea to an increase in the demand for the other good, and vice versa all things equal</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2672781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143000" y="795338"/>
            <a:ext cx="6858000" cy="660400"/>
          </a:xfrm>
        </p:spPr>
        <p:txBody>
          <a:bodyPr/>
          <a:lstStyle/>
          <a:p>
            <a:pPr eaLnBrk="1" hangingPunct="1"/>
            <a:r>
              <a:rPr lang="en-US" altLang="en-US" sz="4000" b="1" dirty="0">
                <a:solidFill>
                  <a:srgbClr val="FF0000"/>
                </a:solidFill>
                <a:latin typeface="Times New Roman" panose="02020603050405020304" pitchFamily="18" charset="0"/>
                <a:cs typeface="Times New Roman" panose="02020603050405020304" pitchFamily="18" charset="0"/>
              </a:rPr>
              <a:t>Elasticity</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36525" y="1268760"/>
            <a:ext cx="8870950" cy="5327303"/>
          </a:xfrm>
        </p:spPr>
        <p:txBody>
          <a:bodyPr/>
          <a:lstStyle/>
          <a:p>
            <a:pPr marL="457200" indent="-457200" algn="l" eaLnBrk="1" hangingPunct="1">
              <a:buFont typeface="Wingdings" panose="05000000000000000000" pitchFamily="2" charset="2"/>
              <a:buChar char="Ø"/>
            </a:pPr>
            <a:r>
              <a:rPr lang="en-US" altLang="sv-SE" sz="3200" dirty="0">
                <a:latin typeface="Times New Roman" panose="02020603050405020304" pitchFamily="18" charset="0"/>
                <a:cs typeface="Times New Roman" panose="02020603050405020304" pitchFamily="18" charset="0"/>
              </a:rPr>
              <a:t>Elasticity of demand measures the degree of responsiveness of quantity demanded to changes in the determinants of demand.  </a:t>
            </a:r>
          </a:p>
          <a:p>
            <a:pPr marL="457200" indent="-457200" algn="l" eaLnBrk="1" hangingPunct="1">
              <a:buFont typeface="Wingdings" panose="05000000000000000000" pitchFamily="2" charset="2"/>
              <a:buChar char="Ø"/>
            </a:pPr>
            <a:endParaRPr lang="en-US" altLang="sv-SE" sz="3200" dirty="0">
              <a:latin typeface="Times New Roman" panose="02020603050405020304" pitchFamily="18" charset="0"/>
              <a:cs typeface="Times New Roman" panose="02020603050405020304" pitchFamily="18" charset="0"/>
            </a:endParaRPr>
          </a:p>
          <a:p>
            <a:pPr marL="457200" indent="-457200" algn="l" eaLnBrk="1" hangingPunct="1">
              <a:buFont typeface="Wingdings" panose="05000000000000000000" pitchFamily="2" charset="2"/>
              <a:buChar char="Ø"/>
            </a:pPr>
            <a:r>
              <a:rPr lang="en-US" altLang="sv-SE" sz="3200" dirty="0">
                <a:latin typeface="Times New Roman" panose="02020603050405020304" pitchFamily="18" charset="0"/>
                <a:cs typeface="Times New Roman" panose="02020603050405020304" pitchFamily="18" charset="0"/>
              </a:rPr>
              <a:t>Since not all the factors that affect demand can be measured quantitatively, we will discuss three types of demand elasticity:</a:t>
            </a:r>
          </a:p>
          <a:p>
            <a:pPr marL="1485900" lvl="3" indent="-457200" algn="l" eaLnBrk="1" hangingPunct="1">
              <a:buFont typeface="Wingdings" panose="05000000000000000000" pitchFamily="2" charset="2"/>
              <a:buChar char="v"/>
            </a:pPr>
            <a:r>
              <a:rPr lang="en-US" altLang="sv-SE" sz="3600" b="1" dirty="0">
                <a:latin typeface="Times New Roman" panose="02020603050405020304" pitchFamily="18" charset="0"/>
                <a:cs typeface="Times New Roman" panose="02020603050405020304" pitchFamily="18" charset="0"/>
              </a:rPr>
              <a:t>Price Elasticity of Demand</a:t>
            </a:r>
          </a:p>
          <a:p>
            <a:pPr marL="1485900" lvl="3" indent="-457200" algn="l" eaLnBrk="1" hangingPunct="1">
              <a:buFont typeface="Wingdings" panose="05000000000000000000" pitchFamily="2" charset="2"/>
              <a:buChar char="v"/>
            </a:pPr>
            <a:r>
              <a:rPr lang="en-US" altLang="sv-SE" sz="3600" b="1" dirty="0">
                <a:latin typeface="Times New Roman" panose="02020603050405020304" pitchFamily="18" charset="0"/>
                <a:cs typeface="Times New Roman" panose="02020603050405020304" pitchFamily="18" charset="0"/>
              </a:rPr>
              <a:t>Income Elasticity of Demand and</a:t>
            </a:r>
          </a:p>
          <a:p>
            <a:pPr marL="1485900" lvl="3" indent="-457200" algn="l" eaLnBrk="1" hangingPunct="1">
              <a:buFont typeface="Wingdings" panose="05000000000000000000" pitchFamily="2" charset="2"/>
              <a:buChar char="v"/>
            </a:pPr>
            <a:r>
              <a:rPr lang="en-US" altLang="sv-SE" sz="3600" b="1" dirty="0">
                <a:latin typeface="Times New Roman" panose="02020603050405020304" pitchFamily="18" charset="0"/>
                <a:cs typeface="Times New Roman" panose="02020603050405020304" pitchFamily="18" charset="0"/>
              </a:rPr>
              <a:t>Cross-Price Elasticity of demand</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1999083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arn(inVertical)">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barn(inVertical)">
                                      <p:cBhvr>
                                        <p:cTn id="17" dur="500"/>
                                        <p:tgtEl>
                                          <p:spTgt spid="92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219">
                                            <p:txEl>
                                              <p:pRg st="4" end="4"/>
                                            </p:txEl>
                                          </p:spTgt>
                                        </p:tgtEl>
                                        <p:attrNameLst>
                                          <p:attrName>style.visibility</p:attrName>
                                        </p:attrNameLst>
                                      </p:cBhvr>
                                      <p:to>
                                        <p:strVal val="visible"/>
                                      </p:to>
                                    </p:set>
                                    <p:animEffect transition="in" filter="barn(inVertical)">
                                      <p:cBhvr>
                                        <p:cTn id="22" dur="500"/>
                                        <p:tgtEl>
                                          <p:spTgt spid="921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9219">
                                            <p:txEl>
                                              <p:pRg st="5" end="5"/>
                                            </p:txEl>
                                          </p:spTgt>
                                        </p:tgtEl>
                                        <p:attrNameLst>
                                          <p:attrName>style.visibility</p:attrName>
                                        </p:attrNameLst>
                                      </p:cBhvr>
                                      <p:to>
                                        <p:strVal val="visible"/>
                                      </p:to>
                                    </p:set>
                                    <p:animEffect transition="in" filter="barn(inVertical)">
                                      <p:cBhvr>
                                        <p:cTn id="27" dur="500"/>
                                        <p:tgtEl>
                                          <p:spTgt spid="92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431540" y="973137"/>
            <a:ext cx="8280920" cy="583655"/>
          </a:xfrm>
        </p:spPr>
        <p:txBody>
          <a:bodyPr/>
          <a:lstStyle/>
          <a:p>
            <a:pPr eaLnBrk="1" hangingPunct="1"/>
            <a:r>
              <a:rPr lang="en-US" altLang="en-US" sz="3600" b="1" dirty="0">
                <a:solidFill>
                  <a:srgbClr val="FF0000"/>
                </a:solidFill>
                <a:latin typeface="Times New Roman" panose="02020603050405020304" pitchFamily="18" charset="0"/>
                <a:cs typeface="Times New Roman" panose="02020603050405020304" pitchFamily="18" charset="0"/>
              </a:rPr>
              <a:t>Interpretation</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0" y="1412776"/>
            <a:ext cx="9144000" cy="5834310"/>
          </a:xfrm>
        </p:spPr>
        <p:txBody>
          <a:bodyPr/>
          <a:lstStyle/>
          <a:p>
            <a:pPr marL="457200" indent="-457200" algn="l" eaLnBrk="1" hangingPunct="1">
              <a:buFont typeface="Wingdings" panose="05000000000000000000" pitchFamily="2" charset="2"/>
              <a:buChar char="Ø"/>
            </a:pPr>
            <a:r>
              <a:rPr lang="en-US" altLang="sv-SE" sz="3600" dirty="0">
                <a:latin typeface="Times New Roman" panose="02020603050405020304" pitchFamily="18" charset="0"/>
                <a:cs typeface="Times New Roman" panose="02020603050405020304" pitchFamily="18" charset="0"/>
              </a:rPr>
              <a:t>If the value is negative, then the two goods are complements implying that percentage increase in the price of one good leads to a decrease in the demand for the other good, and vice versa, all things equal</a:t>
            </a:r>
          </a:p>
          <a:p>
            <a:pPr algn="l" eaLnBrk="1" hangingPunct="1"/>
            <a:endParaRPr lang="en-US" altLang="sv-SE" sz="3600" dirty="0">
              <a:latin typeface="Times New Roman" panose="02020603050405020304" pitchFamily="18" charset="0"/>
              <a:cs typeface="Times New Roman" panose="02020603050405020304" pitchFamily="18" charset="0"/>
            </a:endParaRPr>
          </a:p>
          <a:p>
            <a:pPr marL="457200" indent="-457200" algn="l" eaLnBrk="1" hangingPunct="1">
              <a:buFont typeface="Wingdings" panose="05000000000000000000" pitchFamily="2" charset="2"/>
              <a:buChar char="Ø"/>
            </a:pPr>
            <a:r>
              <a:rPr lang="en-US" altLang="sv-SE" sz="3600" dirty="0">
                <a:latin typeface="Times New Roman" panose="02020603050405020304" pitchFamily="18" charset="0"/>
                <a:cs typeface="Times New Roman" panose="02020603050405020304" pitchFamily="18" charset="0"/>
              </a:rPr>
              <a:t>If the value is zero, then the two goods are said to be unrelated</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4021931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arn(inVertical)">
                                      <p:cBhvr>
                                        <p:cTn id="12" dur="500"/>
                                        <p:tgtEl>
                                          <p:spTgt spid="92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C17263A6-C916-47CD-A07F-40C25356B8C4}"/>
              </a:ext>
            </a:extLst>
          </p:cNvPr>
          <p:cNvSpPr>
            <a:spLocks noGrp="1"/>
          </p:cNvSpPr>
          <p:nvPr>
            <p:ph type="body" idx="1"/>
          </p:nvPr>
        </p:nvSpPr>
        <p:spPr>
          <a:xfrm>
            <a:off x="201613" y="1900238"/>
            <a:ext cx="5384800" cy="4513262"/>
          </a:xfrm>
        </p:spPr>
        <p:txBody>
          <a:bodyPr/>
          <a:lstStyle/>
          <a:p>
            <a:pPr marL="571500" indent="-571500">
              <a:spcBef>
                <a:spcPct val="40000"/>
              </a:spcBef>
              <a:buClr>
                <a:srgbClr val="AF4600"/>
              </a:buClr>
              <a:buSzPct val="105000"/>
              <a:buFontTx/>
              <a:buAutoNum type="alphaUcPeriod"/>
            </a:pPr>
            <a:r>
              <a:rPr lang="en-GB" altLang="en-US" sz="2400"/>
              <a:t>X and Y are perfect substitutes.</a:t>
            </a:r>
          </a:p>
          <a:p>
            <a:pPr marL="571500" indent="-571500">
              <a:spcBef>
                <a:spcPct val="40000"/>
              </a:spcBef>
              <a:buClr>
                <a:srgbClr val="AF4600"/>
              </a:buClr>
              <a:buSzPct val="105000"/>
              <a:buFontTx/>
              <a:buAutoNum type="alphaUcPeriod"/>
            </a:pPr>
            <a:r>
              <a:rPr lang="en-GB" altLang="en-US" sz="2400">
                <a:cs typeface="Arial" panose="020B0604020202020204" pitchFamily="34" charset="0"/>
              </a:rPr>
              <a:t>X and Y are perfect complements.</a:t>
            </a:r>
            <a:endParaRPr lang="en-GB" altLang="en-US" sz="2400"/>
          </a:p>
          <a:p>
            <a:pPr marL="571500" indent="-571500">
              <a:spcBef>
                <a:spcPct val="40000"/>
              </a:spcBef>
              <a:buClr>
                <a:srgbClr val="AF4600"/>
              </a:buClr>
              <a:buSzPct val="105000"/>
              <a:buFontTx/>
              <a:buAutoNum type="alphaUcPeriod"/>
            </a:pPr>
            <a:r>
              <a:rPr lang="en-GB" altLang="en-US" sz="2400"/>
              <a:t>the cross-price elasticity of demand for Y with respect to X</a:t>
            </a:r>
            <a:br>
              <a:rPr lang="en-GB" altLang="en-US" sz="2400"/>
            </a:br>
            <a:r>
              <a:rPr lang="en-GB" altLang="en-US" sz="2400"/>
              <a:t>is infinite.</a:t>
            </a:r>
          </a:p>
          <a:p>
            <a:pPr marL="571500" indent="-571500">
              <a:spcBef>
                <a:spcPct val="40000"/>
              </a:spcBef>
              <a:buClr>
                <a:srgbClr val="AF4600"/>
              </a:buClr>
              <a:buSzPct val="105000"/>
              <a:buFontTx/>
              <a:buAutoNum type="alphaUcPeriod"/>
            </a:pPr>
            <a:r>
              <a:rPr lang="en-GB" altLang="en-US" sz="2400"/>
              <a:t>the cross-price elasticity of demand for Y with respect to X</a:t>
            </a:r>
            <a:br>
              <a:rPr lang="en-GB" altLang="en-US" sz="2400"/>
            </a:br>
            <a:r>
              <a:rPr lang="en-GB" altLang="en-US" sz="2400"/>
              <a:t>is 1.</a:t>
            </a:r>
          </a:p>
          <a:p>
            <a:pPr marL="571500" indent="-571500">
              <a:spcBef>
                <a:spcPct val="40000"/>
              </a:spcBef>
              <a:buClr>
                <a:srgbClr val="AF4600"/>
              </a:buClr>
              <a:buSzPct val="105000"/>
              <a:buFontTx/>
              <a:buAutoNum type="alphaUcPeriod"/>
            </a:pPr>
            <a:r>
              <a:rPr lang="en-GB" altLang="en-US" sz="2400"/>
              <a:t>the cross-price elasticity of demand for Y with respect to X</a:t>
            </a:r>
            <a:br>
              <a:rPr lang="en-GB" altLang="en-US" sz="2400"/>
            </a:br>
            <a:r>
              <a:rPr lang="en-GB" altLang="en-US" sz="2400"/>
              <a:t>is 0.</a:t>
            </a:r>
            <a:endParaRPr lang="en-GB" altLang="en-US" sz="2400">
              <a:cs typeface="Arial" panose="020B0604020202020204" pitchFamily="34" charset="0"/>
            </a:endParaRPr>
          </a:p>
        </p:txBody>
      </p:sp>
      <p:sp>
        <p:nvSpPr>
          <p:cNvPr id="64515" name="Rectangle 15">
            <a:extLst>
              <a:ext uri="{FF2B5EF4-FFF2-40B4-BE49-F238E27FC236}">
                <a16:creationId xmlns:a16="http://schemas.microsoft.com/office/drawing/2014/main" id="{FDE192A4-E689-47C7-979B-DE070F91ADD0}"/>
              </a:ext>
            </a:extLst>
          </p:cNvPr>
          <p:cNvSpPr>
            <a:spLocks noChangeArrowheads="1"/>
          </p:cNvSpPr>
          <p:nvPr/>
        </p:nvSpPr>
        <p:spPr bwMode="white">
          <a:xfrm>
            <a:off x="0" y="0"/>
            <a:ext cx="9144000" cy="16002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64516" name="Rectangle 4">
            <a:extLst>
              <a:ext uri="{FF2B5EF4-FFF2-40B4-BE49-F238E27FC236}">
                <a16:creationId xmlns:a16="http://schemas.microsoft.com/office/drawing/2014/main" id="{313BF7F7-C6F1-4C47-BF0C-AF26EDB9174E}"/>
              </a:ext>
            </a:extLst>
          </p:cNvPr>
          <p:cNvSpPr>
            <a:spLocks noGrp="1"/>
          </p:cNvSpPr>
          <p:nvPr>
            <p:ph type="title"/>
          </p:nvPr>
        </p:nvSpPr>
        <p:spPr>
          <a:xfrm>
            <a:off x="301625" y="228600"/>
            <a:ext cx="8534400" cy="1290638"/>
          </a:xfrm>
        </p:spPr>
        <p:txBody>
          <a:bodyPr anchor="ctr"/>
          <a:lstStyle/>
          <a:p>
            <a:r>
              <a:rPr lang="en-GB" altLang="en-US" sz="2800"/>
              <a:t>If a rise in the price of good X results</a:t>
            </a:r>
            <a:br>
              <a:rPr lang="en-GB" altLang="en-US" sz="2800"/>
            </a:br>
            <a:r>
              <a:rPr lang="en-GB" altLang="en-US" sz="2800"/>
              <a:t>in the amount of money spent on</a:t>
            </a:r>
            <a:br>
              <a:rPr lang="en-GB" altLang="en-US" sz="2800"/>
            </a:br>
            <a:r>
              <a:rPr lang="en-GB" altLang="en-US" sz="2800"/>
              <a:t>good Y remaining the same, then</a:t>
            </a:r>
          </a:p>
        </p:txBody>
      </p:sp>
      <p:sp>
        <p:nvSpPr>
          <p:cNvPr id="64517" name="Rectangle 16">
            <a:extLst>
              <a:ext uri="{FF2B5EF4-FFF2-40B4-BE49-F238E27FC236}">
                <a16:creationId xmlns:a16="http://schemas.microsoft.com/office/drawing/2014/main" id="{FC09D729-0C96-4207-B54A-99FB5596E6C4}"/>
              </a:ext>
            </a:extLst>
          </p:cNvPr>
          <p:cNvSpPr>
            <a:spLocks noChangeArrowheads="1"/>
          </p:cNvSpPr>
          <p:nvPr/>
        </p:nvSpPr>
        <p:spPr bwMode="white">
          <a:xfrm>
            <a:off x="0" y="6705600"/>
            <a:ext cx="9144000" cy="1524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64518" name="Rectangle 17">
            <a:extLst>
              <a:ext uri="{FF2B5EF4-FFF2-40B4-BE49-F238E27FC236}">
                <a16:creationId xmlns:a16="http://schemas.microsoft.com/office/drawing/2014/main" id="{5C3D96E7-3AFA-4AC5-A84E-8DEC59D95E26}"/>
              </a:ext>
            </a:extLst>
          </p:cNvPr>
          <p:cNvSpPr>
            <a:spLocks noChangeArrowheads="1"/>
          </p:cNvSpPr>
          <p:nvPr/>
        </p:nvSpPr>
        <p:spPr bwMode="white">
          <a:xfrm>
            <a:off x="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64519" name="Rectangle 18">
            <a:extLst>
              <a:ext uri="{FF2B5EF4-FFF2-40B4-BE49-F238E27FC236}">
                <a16:creationId xmlns:a16="http://schemas.microsoft.com/office/drawing/2014/main" id="{FBA274A9-8B47-44D0-9F70-92283AE54A45}"/>
              </a:ext>
            </a:extLst>
          </p:cNvPr>
          <p:cNvSpPr>
            <a:spLocks noChangeArrowheads="1"/>
          </p:cNvSpPr>
          <p:nvPr/>
        </p:nvSpPr>
        <p:spPr bwMode="white">
          <a:xfrm>
            <a:off x="8991600" y="0"/>
            <a:ext cx="152400" cy="6858000"/>
          </a:xfrm>
          <a:prstGeom prst="rect">
            <a:avLst/>
          </a:prstGeom>
          <a:solidFill>
            <a:srgbClr val="FF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endParaRPr lang="en-US" altLang="en-US" sz="2400"/>
          </a:p>
        </p:txBody>
      </p:sp>
      <p:sp>
        <p:nvSpPr>
          <p:cNvPr id="9" name="Rectangle 8">
            <a:extLst>
              <a:ext uri="{FF2B5EF4-FFF2-40B4-BE49-F238E27FC236}">
                <a16:creationId xmlns:a16="http://schemas.microsoft.com/office/drawing/2014/main" id="{3AC1EE8F-3B47-4B0B-B972-968F58BABC82}"/>
              </a:ext>
            </a:extLst>
          </p:cNvPr>
          <p:cNvSpPr>
            <a:spLocks noChangeArrowheads="1"/>
          </p:cNvSpPr>
          <p:nvPr/>
        </p:nvSpPr>
        <p:spPr bwMode="auto">
          <a:xfrm>
            <a:off x="149225" y="6388100"/>
            <a:ext cx="8832850" cy="309563"/>
          </a:xfrm>
          <a:prstGeom prst="rect">
            <a:avLst/>
          </a:prstGeom>
          <a:solidFill>
            <a:schemeClr val="accent3"/>
          </a:solidFill>
          <a:ln w="9525" cap="flat" cmpd="sng" algn="ctr">
            <a:noFill/>
            <a:prstDash val="solid"/>
            <a:miter lim="800000"/>
            <a:headEnd type="none" w="med" len="med"/>
            <a:tailEnd type="none" w="med" len="med"/>
          </a:ln>
          <a:effectLst/>
        </p:spPr>
        <p:txBody>
          <a:bodyPr wrap="none" anchor="ctr"/>
          <a:lstStyle/>
          <a:p>
            <a:pPr>
              <a:defRPr/>
            </a:pPr>
            <a:endParaRPr lang="en-US" sz="2400"/>
          </a:p>
        </p:txBody>
      </p:sp>
      <p:sp>
        <p:nvSpPr>
          <p:cNvPr id="8" name="Rectangle 7">
            <a:extLst>
              <a:ext uri="{FF2B5EF4-FFF2-40B4-BE49-F238E27FC236}">
                <a16:creationId xmlns:a16="http://schemas.microsoft.com/office/drawing/2014/main" id="{4B41A7FE-A8F1-40FF-A1A6-0E0E65B0E343}"/>
              </a:ext>
            </a:extLst>
          </p:cNvPr>
          <p:cNvSpPr>
            <a:spLocks noChangeArrowheads="1"/>
          </p:cNvSpPr>
          <p:nvPr/>
        </p:nvSpPr>
        <p:spPr bwMode="auto">
          <a:xfrm>
            <a:off x="152400" y="155575"/>
            <a:ext cx="8832850" cy="6546850"/>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wrap="none" anchor="ctr"/>
          <a:lstStyle/>
          <a:p>
            <a:pPr>
              <a:defRPr/>
            </a:pPr>
            <a:endParaRPr lang="en-US" sz="2400" dirty="0"/>
          </a:p>
        </p:txBody>
      </p:sp>
      <p:sp>
        <p:nvSpPr>
          <p:cNvPr id="64522" name="Straight Connector 9">
            <a:extLst>
              <a:ext uri="{FF2B5EF4-FFF2-40B4-BE49-F238E27FC236}">
                <a16:creationId xmlns:a16="http://schemas.microsoft.com/office/drawing/2014/main" id="{448959A5-332F-4049-B7E2-B1F126B4DB28}"/>
              </a:ext>
            </a:extLst>
          </p:cNvPr>
          <p:cNvSpPr>
            <a:spLocks noChangeShapeType="1"/>
          </p:cNvSpPr>
          <p:nvPr/>
        </p:nvSpPr>
        <p:spPr bwMode="auto">
          <a:xfrm>
            <a:off x="152400" y="1600200"/>
            <a:ext cx="8832850" cy="0"/>
          </a:xfrm>
          <a:prstGeom prst="line">
            <a:avLst/>
          </a:prstGeom>
          <a:noFill/>
          <a:ln w="12700" algn="ctr">
            <a:solidFill>
              <a:srgbClr val="7B9899"/>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4523" name="Text Box 13">
            <a:extLst>
              <a:ext uri="{FF2B5EF4-FFF2-40B4-BE49-F238E27FC236}">
                <a16:creationId xmlns:a16="http://schemas.microsoft.com/office/drawing/2014/main" id="{A9D7C1BE-28BB-4329-BFCE-3C438575FA23}"/>
              </a:ext>
            </a:extLst>
          </p:cNvPr>
          <p:cNvSpPr txBox="1">
            <a:spLocks noChangeArrowheads="1"/>
          </p:cNvSpPr>
          <p:nvPr/>
        </p:nvSpPr>
        <p:spPr bwMode="auto">
          <a:xfrm>
            <a:off x="1084263" y="147638"/>
            <a:ext cx="496887"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800">
                <a:solidFill>
                  <a:schemeClr val="tx1"/>
                </a:solidFill>
                <a:latin typeface="Times New Roman" panose="02020603050405020304" pitchFamily="18" charset="0"/>
              </a:defRPr>
            </a:lvl1pPr>
            <a:lvl2pPr marL="742950" indent="-285750">
              <a:defRPr sz="2800">
                <a:solidFill>
                  <a:schemeClr val="tx1"/>
                </a:solidFill>
                <a:latin typeface="Times New Roman" panose="02020603050405020304" pitchFamily="18" charset="0"/>
              </a:defRPr>
            </a:lvl2pPr>
            <a:lvl3pPr marL="1143000" indent="-228600">
              <a:defRPr sz="2800">
                <a:solidFill>
                  <a:schemeClr val="tx1"/>
                </a:solidFill>
                <a:latin typeface="Times New Roman" panose="02020603050405020304" pitchFamily="18" charset="0"/>
              </a:defRPr>
            </a:lvl3pPr>
            <a:lvl4pPr marL="1600200" indent="-228600">
              <a:defRPr sz="2800">
                <a:solidFill>
                  <a:schemeClr val="tx1"/>
                </a:solidFill>
                <a:latin typeface="Times New Roman" panose="02020603050405020304" pitchFamily="18" charset="0"/>
              </a:defRPr>
            </a:lvl4pPr>
            <a:lvl5pPr marL="2057400" indent="-228600">
              <a:defRPr sz="28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8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8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8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800">
                <a:solidFill>
                  <a:schemeClr val="tx1"/>
                </a:solidFill>
                <a:latin typeface="Times New Roman" panose="02020603050405020304" pitchFamily="18" charset="0"/>
              </a:defRPr>
            </a:lvl9pPr>
          </a:lstStyle>
          <a:p>
            <a:pPr algn="ctr"/>
            <a:r>
              <a:rPr lang="en-GB" altLang="en-US" sz="3000" b="1">
                <a:solidFill>
                  <a:srgbClr val="AF4701"/>
                </a:solidFill>
                <a:latin typeface="Georgia" panose="02040502050405020303" pitchFamily="18" charset="0"/>
              </a:rPr>
              <a:t>Q</a:t>
            </a:r>
          </a:p>
        </p:txBody>
      </p:sp>
      <p:graphicFrame>
        <p:nvGraphicFramePr>
          <p:cNvPr id="942094" name="TPChart">
            <a:extLst>
              <a:ext uri="{FF2B5EF4-FFF2-40B4-BE49-F238E27FC236}">
                <a16:creationId xmlns:a16="http://schemas.microsoft.com/office/drawing/2014/main" id="{E32EBCF4-CC34-40C2-BAB0-F4D6C9F51CA2}"/>
              </a:ext>
            </a:extLst>
          </p:cNvPr>
          <p:cNvGraphicFramePr>
            <a:graphicFrameLocks noChangeAspect="1"/>
          </p:cNvGraphicFramePr>
          <p:nvPr>
            <p:custDataLst>
              <p:tags r:id="rId2"/>
            </p:custDataLst>
          </p:nvPr>
        </p:nvGraphicFramePr>
        <p:xfrm>
          <a:off x="5187950" y="1917700"/>
          <a:ext cx="3956050" cy="4451350"/>
        </p:xfrm>
        <a:graphic>
          <a:graphicData uri="http://schemas.openxmlformats.org/presentationml/2006/ole">
            <mc:AlternateContent xmlns:mc="http://schemas.openxmlformats.org/markup-compatibility/2006">
              <mc:Choice xmlns:v="urn:schemas-microsoft-com:vml" Requires="v">
                <p:oleObj name="Chart" r:id="rId5" imgW="4572381" imgH="5143881" progId="MSGraph.Chart.8">
                  <p:embed followColorScheme="full"/>
                </p:oleObj>
              </mc:Choice>
              <mc:Fallback>
                <p:oleObj name="Chart" r:id="rId5" imgW="4572381" imgH="5143881" progId="MSGraph.Chart.8">
                  <p:embed followColorScheme="full"/>
                  <p:pic>
                    <p:nvPicPr>
                      <p:cNvPr id="0" name="TPChar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87950" y="1917700"/>
                        <a:ext cx="3956050" cy="4451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ustDataLst>
      <p:tags r:id="rId1"/>
    </p:custDataLst>
  </p:cSld>
  <p:clrMapOvr>
    <a:masterClrMapping/>
  </p:clrMapOvr>
  <p:transition spd="slow">
    <p:pull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420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OleChart spid="942094" grpId="0" 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143000" y="788243"/>
            <a:ext cx="6858000" cy="660400"/>
          </a:xfrm>
        </p:spPr>
        <p:txBody>
          <a:bodyPr/>
          <a:lstStyle/>
          <a:p>
            <a:pPr eaLnBrk="1" hangingPunct="1"/>
            <a:r>
              <a:rPr lang="en-US" altLang="en-US" sz="4000" b="1" dirty="0">
                <a:solidFill>
                  <a:srgbClr val="FF0000"/>
                </a:solidFill>
                <a:latin typeface="Times New Roman" panose="02020603050405020304" pitchFamily="18" charset="0"/>
                <a:cs typeface="Times New Roman" panose="02020603050405020304" pitchFamily="18" charset="0"/>
              </a:rPr>
              <a:t>Price Elasticity of demand</a:t>
            </a:r>
          </a:p>
        </p:txBody>
      </p:sp>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0" y="1455738"/>
            <a:ext cx="9144000" cy="5402262"/>
          </a:xfrm>
        </p:spPr>
        <p:txBody>
          <a:bodyPr/>
          <a:lstStyle/>
          <a:p>
            <a:pPr marL="457200" indent="-457200" algn="l" eaLnBrk="1" hangingPunct="1">
              <a:buFont typeface="Wingdings" panose="05000000000000000000" pitchFamily="2" charset="2"/>
              <a:buChar char="Ø"/>
            </a:pPr>
            <a:r>
              <a:rPr lang="en-US" altLang="sv-SE" sz="3300" dirty="0">
                <a:latin typeface="Times New Roman" panose="02020603050405020304" pitchFamily="18" charset="0"/>
                <a:cs typeface="Times New Roman" panose="02020603050405020304" pitchFamily="18" charset="0"/>
              </a:rPr>
              <a:t>Price elasticity of demand measures the degree of responsiveness of quantity demanded to changes in the commodity’s own price.</a:t>
            </a:r>
          </a:p>
          <a:p>
            <a:pPr algn="l" eaLnBrk="1" hangingPunct="1"/>
            <a:endParaRPr lang="en-US" altLang="sv-SE" sz="3300" dirty="0">
              <a:latin typeface="Times New Roman" panose="02020603050405020304" pitchFamily="18" charset="0"/>
              <a:cs typeface="Times New Roman" panose="02020603050405020304" pitchFamily="18" charset="0"/>
            </a:endParaRPr>
          </a:p>
          <a:p>
            <a:pPr marL="457200" indent="-457200" algn="l" eaLnBrk="1" hangingPunct="1">
              <a:buFont typeface="Wingdings" panose="05000000000000000000" pitchFamily="2" charset="2"/>
              <a:buChar char="Ø"/>
            </a:pPr>
            <a:r>
              <a:rPr lang="en-US" altLang="sv-SE" sz="3300" dirty="0">
                <a:latin typeface="Times New Roman" panose="02020603050405020304" pitchFamily="18" charset="0"/>
                <a:cs typeface="Times New Roman" panose="02020603050405020304" pitchFamily="18" charset="0"/>
              </a:rPr>
              <a:t>Elasticity compares the size of the change in quantity demanded to that price.</a:t>
            </a:r>
          </a:p>
          <a:p>
            <a:pPr marL="457200" indent="-457200" algn="l" eaLnBrk="1" hangingPunct="1">
              <a:buFont typeface="Wingdings" panose="05000000000000000000" pitchFamily="2" charset="2"/>
              <a:buChar char="Ø"/>
            </a:pPr>
            <a:endParaRPr lang="en-US" altLang="sv-SE" sz="3300" dirty="0">
              <a:latin typeface="Times New Roman" panose="02020603050405020304" pitchFamily="18" charset="0"/>
              <a:cs typeface="Times New Roman" panose="02020603050405020304" pitchFamily="18" charset="0"/>
            </a:endParaRPr>
          </a:p>
          <a:p>
            <a:pPr marL="457200" indent="-457200" algn="l" eaLnBrk="1" hangingPunct="1">
              <a:buFont typeface="Wingdings" panose="05000000000000000000" pitchFamily="2" charset="2"/>
              <a:buChar char="Ø"/>
            </a:pPr>
            <a:r>
              <a:rPr lang="en-US" altLang="sv-SE" sz="3300" dirty="0">
                <a:latin typeface="Times New Roman" panose="02020603050405020304" pitchFamily="18" charset="0"/>
                <a:cs typeface="Times New Roman" panose="02020603050405020304" pitchFamily="18" charset="0"/>
              </a:rPr>
              <a:t>Since quantity and price are measured in different units, the only sensible way to measure elasticity is to use proportionate or percentage changes.</a:t>
            </a:r>
          </a:p>
        </p:txBody>
      </p:sp>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462167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arn(inVertical)">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animEffect transition="in" filter="barn(inVertical)">
                                      <p:cBhvr>
                                        <p:cTn id="17"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410902" y="795338"/>
            <a:ext cx="8280920" cy="660400"/>
          </a:xfrm>
        </p:spPr>
        <p:txBody>
          <a:bodyPr/>
          <a:lstStyle/>
          <a:p>
            <a:pPr eaLnBrk="1" hangingPunct="1"/>
            <a:r>
              <a:rPr lang="en-US" altLang="en-US" sz="4000" b="1" dirty="0">
                <a:solidFill>
                  <a:srgbClr val="FF0000"/>
                </a:solidFill>
                <a:latin typeface="Times New Roman" panose="02020603050405020304" pitchFamily="18" charset="0"/>
                <a:cs typeface="Times New Roman" panose="02020603050405020304" pitchFamily="18" charset="0"/>
              </a:rPr>
              <a:t>Measurement of Price Elasticity:</a:t>
            </a:r>
          </a:p>
        </p:txBody>
      </p:sp>
      <mc:AlternateContent xmlns:mc="http://schemas.openxmlformats.org/markup-compatibility/2006" xmlns:a14="http://schemas.microsoft.com/office/drawing/2010/main">
        <mc:Choice Requires="a14">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0" y="1455738"/>
                <a:ext cx="9144000" cy="5402262"/>
              </a:xfrm>
            </p:spPr>
            <p:txBody>
              <a:bodyPr/>
              <a:lstStyle/>
              <a:p>
                <a:pPr algn="l" eaLnBrk="1" hangingPunct="1"/>
                <a14:m>
                  <m:oMathPara xmlns:m="http://schemas.openxmlformats.org/officeDocument/2006/math">
                    <m:oMathParaPr>
                      <m:jc m:val="centerGroup"/>
                    </m:oMathParaPr>
                    <m:oMath xmlns:m="http://schemas.openxmlformats.org/officeDocument/2006/math">
                      <m:r>
                        <a:rPr lang="en-US" altLang="sv-SE" sz="3300" b="0" i="1" smtClean="0">
                          <a:latin typeface="Cambria Math" panose="02040503050406030204" pitchFamily="18" charset="0"/>
                          <a:cs typeface="Times New Roman" panose="02020603050405020304" pitchFamily="18" charset="0"/>
                        </a:rPr>
                        <m:t>𝑃𝑟𝑖𝑐𝑒</m:t>
                      </m:r>
                      <m:r>
                        <a:rPr lang="en-US" altLang="sv-SE" sz="3300" b="0" i="1" smtClean="0">
                          <a:latin typeface="Cambria Math" panose="02040503050406030204" pitchFamily="18" charset="0"/>
                          <a:cs typeface="Times New Roman" panose="02020603050405020304" pitchFamily="18" charset="0"/>
                        </a:rPr>
                        <m:t> </m:t>
                      </m:r>
                      <m:r>
                        <a:rPr lang="en-US" altLang="sv-SE" sz="3300" b="0" i="1" smtClean="0">
                          <a:latin typeface="Cambria Math" panose="02040503050406030204" pitchFamily="18" charset="0"/>
                          <a:cs typeface="Times New Roman" panose="02020603050405020304" pitchFamily="18" charset="0"/>
                        </a:rPr>
                        <m:t>𝐸𝑙𝑎𝑠𝑡𝑖𝑐𝑖𝑡𝑦</m:t>
                      </m:r>
                      <m:r>
                        <a:rPr lang="en-US" altLang="sv-SE" sz="3300" b="0" i="1" smtClean="0">
                          <a:latin typeface="Cambria Math" panose="02040503050406030204" pitchFamily="18" charset="0"/>
                          <a:cs typeface="Times New Roman" panose="02020603050405020304" pitchFamily="18" charset="0"/>
                        </a:rPr>
                        <m:t> </m:t>
                      </m:r>
                      <m:r>
                        <a:rPr lang="en-US" altLang="sv-SE" sz="3300" b="0" i="1" smtClean="0">
                          <a:latin typeface="Cambria Math" panose="02040503050406030204" pitchFamily="18" charset="0"/>
                          <a:cs typeface="Times New Roman" panose="02020603050405020304" pitchFamily="18" charset="0"/>
                        </a:rPr>
                        <m:t>𝑜𝑓</m:t>
                      </m:r>
                      <m:r>
                        <a:rPr lang="en-US" altLang="sv-SE" sz="3300" b="0" i="1" smtClean="0">
                          <a:latin typeface="Cambria Math" panose="02040503050406030204" pitchFamily="18" charset="0"/>
                          <a:cs typeface="Times New Roman" panose="02020603050405020304" pitchFamily="18" charset="0"/>
                        </a:rPr>
                        <m:t> </m:t>
                      </m:r>
                      <m:r>
                        <a:rPr lang="en-US" altLang="sv-SE" sz="3300" b="0" i="1" smtClean="0">
                          <a:latin typeface="Cambria Math" panose="02040503050406030204" pitchFamily="18" charset="0"/>
                          <a:cs typeface="Times New Roman" panose="02020603050405020304" pitchFamily="18" charset="0"/>
                        </a:rPr>
                        <m:t>𝐷𝑒𝑚𝑎𝑛𝑑</m:t>
                      </m:r>
                    </m:oMath>
                  </m:oMathPara>
                </a14:m>
                <a:endParaRPr lang="en-US" altLang="sv-SE" sz="3300" b="0" i="1" dirty="0">
                  <a:latin typeface="Cambria Math" panose="02040503050406030204" pitchFamily="18" charset="0"/>
                  <a:cs typeface="Times New Roman" panose="02020603050405020304" pitchFamily="18" charset="0"/>
                </a:endParaRPr>
              </a:p>
              <a:p>
                <a:pPr algn="l" eaLnBrk="1" hangingPunct="1"/>
                <a:endParaRPr lang="en-US" altLang="sv-SE" sz="3300" b="0" i="1" dirty="0">
                  <a:latin typeface="Cambria Math" panose="02040503050406030204" pitchFamily="18" charset="0"/>
                  <a:cs typeface="Times New Roman" panose="02020603050405020304" pitchFamily="18" charset="0"/>
                </a:endParaRPr>
              </a:p>
              <a:p>
                <a:pPr algn="l" eaLnBrk="1" hangingPunct="1"/>
                <a14:m>
                  <m:oMathPara xmlns:m="http://schemas.openxmlformats.org/officeDocument/2006/math">
                    <m:oMathParaPr>
                      <m:jc m:val="centerGroup"/>
                    </m:oMathParaPr>
                    <m:oMath xmlns:m="http://schemas.openxmlformats.org/officeDocument/2006/math">
                      <m:r>
                        <a:rPr lang="en-US" altLang="sv-SE" sz="4000" b="1" i="1" smtClean="0">
                          <a:solidFill>
                            <a:srgbClr val="FF0000"/>
                          </a:solidFill>
                          <a:latin typeface="Cambria Math" panose="02040503050406030204" pitchFamily="18" charset="0"/>
                          <a:cs typeface="Times New Roman" panose="02020603050405020304" pitchFamily="18" charset="0"/>
                        </a:rPr>
                        <m:t>=</m:t>
                      </m:r>
                      <m:f>
                        <m:fPr>
                          <m:ctrlPr>
                            <a:rPr lang="en-US" altLang="sv-SE" sz="4000" b="1" i="1" smtClean="0">
                              <a:solidFill>
                                <a:srgbClr val="FF0000"/>
                              </a:solidFill>
                              <a:latin typeface="Cambria Math" panose="02040503050406030204" pitchFamily="18" charset="0"/>
                              <a:cs typeface="Times New Roman" panose="02020603050405020304" pitchFamily="18" charset="0"/>
                            </a:rPr>
                          </m:ctrlPr>
                        </m:fPr>
                        <m:num>
                          <m:r>
                            <a:rPr lang="en-US" altLang="sv-SE" sz="4000" b="1" i="1" smtClean="0">
                              <a:solidFill>
                                <a:srgbClr val="FF0000"/>
                              </a:solidFill>
                              <a:latin typeface="Cambria Math" panose="02040503050406030204" pitchFamily="18" charset="0"/>
                              <a:cs typeface="Times New Roman" panose="02020603050405020304" pitchFamily="18" charset="0"/>
                            </a:rPr>
                            <m:t>%</m:t>
                          </m:r>
                          <m:r>
                            <a:rPr lang="en-US" altLang="sv-SE" sz="4000" b="1" i="1" smtClean="0">
                              <a:solidFill>
                                <a:srgbClr val="FF0000"/>
                              </a:solidFill>
                              <a:latin typeface="Cambria Math" panose="02040503050406030204" pitchFamily="18" charset="0"/>
                              <a:cs typeface="Times New Roman" panose="02020603050405020304" pitchFamily="18" charset="0"/>
                            </a:rPr>
                            <m:t>𝑪𝒉𝒂𝒏𝒈𝒆</m:t>
                          </m:r>
                          <m:r>
                            <a:rPr lang="en-US" altLang="sv-SE" sz="4000" b="1" i="1" smtClean="0">
                              <a:solidFill>
                                <a:srgbClr val="FF0000"/>
                              </a:solidFill>
                              <a:latin typeface="Cambria Math" panose="02040503050406030204" pitchFamily="18" charset="0"/>
                              <a:cs typeface="Times New Roman" panose="02020603050405020304" pitchFamily="18" charset="0"/>
                            </a:rPr>
                            <m:t> </m:t>
                          </m:r>
                          <m:r>
                            <a:rPr lang="en-US" altLang="sv-SE" sz="4000" b="1" i="1" smtClean="0">
                              <a:solidFill>
                                <a:srgbClr val="FF0000"/>
                              </a:solidFill>
                              <a:latin typeface="Cambria Math" panose="02040503050406030204" pitchFamily="18" charset="0"/>
                              <a:cs typeface="Times New Roman" panose="02020603050405020304" pitchFamily="18" charset="0"/>
                            </a:rPr>
                            <m:t>𝒊𝒏</m:t>
                          </m:r>
                          <m:r>
                            <a:rPr lang="en-US" altLang="sv-SE" sz="4000" b="1" i="1" smtClean="0">
                              <a:solidFill>
                                <a:srgbClr val="FF0000"/>
                              </a:solidFill>
                              <a:latin typeface="Cambria Math" panose="02040503050406030204" pitchFamily="18" charset="0"/>
                              <a:cs typeface="Times New Roman" panose="02020603050405020304" pitchFamily="18" charset="0"/>
                            </a:rPr>
                            <m:t> </m:t>
                          </m:r>
                          <m:r>
                            <a:rPr lang="en-US" altLang="sv-SE" sz="4000" b="1" i="1" smtClean="0">
                              <a:solidFill>
                                <a:srgbClr val="FF0000"/>
                              </a:solidFill>
                              <a:latin typeface="Cambria Math" panose="02040503050406030204" pitchFamily="18" charset="0"/>
                              <a:cs typeface="Times New Roman" panose="02020603050405020304" pitchFamily="18" charset="0"/>
                            </a:rPr>
                            <m:t>𝑸𝒖𝒂𝒏𝒕𝒊𝒕𝒚</m:t>
                          </m:r>
                          <m:r>
                            <a:rPr lang="en-US" altLang="sv-SE" sz="4000" b="1" i="1" smtClean="0">
                              <a:solidFill>
                                <a:srgbClr val="FF0000"/>
                              </a:solidFill>
                              <a:latin typeface="Cambria Math" panose="02040503050406030204" pitchFamily="18" charset="0"/>
                              <a:cs typeface="Times New Roman" panose="02020603050405020304" pitchFamily="18" charset="0"/>
                            </a:rPr>
                            <m:t> </m:t>
                          </m:r>
                          <m:r>
                            <a:rPr lang="en-US" altLang="sv-SE" sz="4000" b="1" i="1" smtClean="0">
                              <a:solidFill>
                                <a:srgbClr val="FF0000"/>
                              </a:solidFill>
                              <a:latin typeface="Cambria Math" panose="02040503050406030204" pitchFamily="18" charset="0"/>
                              <a:cs typeface="Times New Roman" panose="02020603050405020304" pitchFamily="18" charset="0"/>
                            </a:rPr>
                            <m:t>𝑫𝒆𝒎𝒂𝒏𝒅𝒆𝒅</m:t>
                          </m:r>
                        </m:num>
                        <m:den>
                          <m:r>
                            <a:rPr lang="en-US" altLang="sv-SE" sz="4000" b="1" i="1" smtClean="0">
                              <a:solidFill>
                                <a:srgbClr val="FF0000"/>
                              </a:solidFill>
                              <a:latin typeface="Cambria Math" panose="02040503050406030204" pitchFamily="18" charset="0"/>
                              <a:cs typeface="Times New Roman" panose="02020603050405020304" pitchFamily="18" charset="0"/>
                            </a:rPr>
                            <m:t>% </m:t>
                          </m:r>
                          <m:r>
                            <a:rPr lang="en-US" altLang="sv-SE" sz="4000" b="1" i="1" smtClean="0">
                              <a:solidFill>
                                <a:srgbClr val="FF0000"/>
                              </a:solidFill>
                              <a:latin typeface="Cambria Math" panose="02040503050406030204" pitchFamily="18" charset="0"/>
                              <a:cs typeface="Times New Roman" panose="02020603050405020304" pitchFamily="18" charset="0"/>
                            </a:rPr>
                            <m:t>𝑪𝒉𝒂𝒏𝒈𝒆</m:t>
                          </m:r>
                          <m:r>
                            <a:rPr lang="en-US" altLang="sv-SE" sz="4000" b="1" i="1" smtClean="0">
                              <a:solidFill>
                                <a:srgbClr val="FF0000"/>
                              </a:solidFill>
                              <a:latin typeface="Cambria Math" panose="02040503050406030204" pitchFamily="18" charset="0"/>
                              <a:cs typeface="Times New Roman" panose="02020603050405020304" pitchFamily="18" charset="0"/>
                            </a:rPr>
                            <m:t> </m:t>
                          </m:r>
                          <m:r>
                            <a:rPr lang="en-US" altLang="sv-SE" sz="4000" b="1" i="1" smtClean="0">
                              <a:solidFill>
                                <a:srgbClr val="FF0000"/>
                              </a:solidFill>
                              <a:latin typeface="Cambria Math" panose="02040503050406030204" pitchFamily="18" charset="0"/>
                              <a:cs typeface="Times New Roman" panose="02020603050405020304" pitchFamily="18" charset="0"/>
                            </a:rPr>
                            <m:t>𝒊𝒏</m:t>
                          </m:r>
                          <m:r>
                            <a:rPr lang="en-US" altLang="sv-SE" sz="4000" b="1" i="1" smtClean="0">
                              <a:solidFill>
                                <a:srgbClr val="FF0000"/>
                              </a:solidFill>
                              <a:latin typeface="Cambria Math" panose="02040503050406030204" pitchFamily="18" charset="0"/>
                              <a:cs typeface="Times New Roman" panose="02020603050405020304" pitchFamily="18" charset="0"/>
                            </a:rPr>
                            <m:t> </m:t>
                          </m:r>
                          <m:r>
                            <a:rPr lang="en-US" altLang="sv-SE" sz="4000" b="1" i="1" smtClean="0">
                              <a:solidFill>
                                <a:srgbClr val="FF0000"/>
                              </a:solidFill>
                              <a:latin typeface="Cambria Math" panose="02040503050406030204" pitchFamily="18" charset="0"/>
                              <a:cs typeface="Times New Roman" panose="02020603050405020304" pitchFamily="18" charset="0"/>
                            </a:rPr>
                            <m:t>𝑷𝒓𝒊𝒄𝒆</m:t>
                          </m:r>
                        </m:den>
                      </m:f>
                    </m:oMath>
                  </m:oMathPara>
                </a14:m>
                <a:endParaRPr lang="en-US" altLang="sv-SE" sz="3300" b="1" dirty="0">
                  <a:latin typeface="Times New Roman" panose="02020603050405020304" pitchFamily="18" charset="0"/>
                  <a:cs typeface="Times New Roman" panose="02020603050405020304" pitchFamily="18" charset="0"/>
                </a:endParaRPr>
              </a:p>
              <a:p>
                <a:pPr algn="l" eaLnBrk="1" hangingPunct="1"/>
                <a:r>
                  <a:rPr lang="en-US" altLang="sv-SE" sz="3300" b="1" dirty="0">
                    <a:latin typeface="Times New Roman" panose="02020603050405020304" pitchFamily="18" charset="0"/>
                    <a:cs typeface="Times New Roman" panose="02020603050405020304" pitchFamily="18" charset="0"/>
                  </a:rPr>
                  <a:t>Or</a:t>
                </a:r>
              </a:p>
              <a:p>
                <a:pPr algn="l" eaLnBrk="1" hangingPunct="1"/>
                <a:endParaRPr lang="en-US" altLang="sv-SE" sz="3300" b="1" dirty="0">
                  <a:latin typeface="Times New Roman" panose="02020603050405020304" pitchFamily="18" charset="0"/>
                  <a:cs typeface="Times New Roman" panose="02020603050405020304" pitchFamily="18" charset="0"/>
                </a:endParaRPr>
              </a:p>
              <a:p>
                <a:pPr algn="l" eaLnBrk="1" hangingPunct="1"/>
                <a14:m>
                  <m:oMathPara xmlns:m="http://schemas.openxmlformats.org/officeDocument/2006/math">
                    <m:oMathParaPr>
                      <m:jc m:val="centerGroup"/>
                    </m:oMathParaPr>
                    <m:oMath xmlns:m="http://schemas.openxmlformats.org/officeDocument/2006/math">
                      <m:r>
                        <a:rPr lang="en-US" altLang="sv-SE" sz="3600" b="1" i="1" smtClean="0">
                          <a:solidFill>
                            <a:srgbClr val="FF0000"/>
                          </a:solidFill>
                          <a:latin typeface="Cambria Math" panose="02040503050406030204" pitchFamily="18" charset="0"/>
                          <a:cs typeface="Times New Roman" panose="02020603050405020304" pitchFamily="18" charset="0"/>
                        </a:rPr>
                        <m:t>𝑷𝑬𝑫</m:t>
                      </m:r>
                      <m:r>
                        <a:rPr lang="en-US" altLang="sv-SE" sz="3600" b="1" i="1" smtClean="0">
                          <a:solidFill>
                            <a:srgbClr val="FF0000"/>
                          </a:solidFill>
                          <a:latin typeface="Cambria Math" panose="02040503050406030204" pitchFamily="18" charset="0"/>
                          <a:cs typeface="Times New Roman" panose="02020603050405020304" pitchFamily="18" charset="0"/>
                        </a:rPr>
                        <m:t>=</m:t>
                      </m:r>
                      <m:f>
                        <m:fPr>
                          <m:ctrlPr>
                            <a:rPr lang="en-US" altLang="sv-SE" sz="3600" b="1" i="1">
                              <a:solidFill>
                                <a:srgbClr val="FF0000"/>
                              </a:solidFill>
                              <a:latin typeface="Cambria Math" panose="02040503050406030204" pitchFamily="18" charset="0"/>
                              <a:cs typeface="Times New Roman" panose="02020603050405020304" pitchFamily="18" charset="0"/>
                            </a:rPr>
                          </m:ctrlPr>
                        </m:fPr>
                        <m:num>
                          <m:r>
                            <a:rPr lang="en-US" altLang="sv-SE" sz="3600" b="1" i="1">
                              <a:solidFill>
                                <a:srgbClr val="FF0000"/>
                              </a:solidFill>
                              <a:latin typeface="Cambria Math" panose="02040503050406030204" pitchFamily="18" charset="0"/>
                              <a:cs typeface="Times New Roman" panose="02020603050405020304" pitchFamily="18" charset="0"/>
                            </a:rPr>
                            <m:t>%</m:t>
                          </m:r>
                          <m:r>
                            <a:rPr lang="en-US" altLang="sv-SE" sz="36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sv-SE" sz="36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sv-SE" sz="36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𝑸</m:t>
                              </m:r>
                            </m:e>
                            <m:sub>
                              <m:r>
                                <a:rPr lang="en-US" altLang="sv-SE" sz="36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𝑫</m:t>
                              </m:r>
                            </m:sub>
                          </m:sSub>
                        </m:num>
                        <m:den>
                          <m:r>
                            <a:rPr lang="en-US" altLang="sv-SE" sz="3600" b="1" i="1">
                              <a:solidFill>
                                <a:srgbClr val="FF0000"/>
                              </a:solidFill>
                              <a:latin typeface="Cambria Math" panose="02040503050406030204" pitchFamily="18" charset="0"/>
                              <a:cs typeface="Times New Roman" panose="02020603050405020304" pitchFamily="18" charset="0"/>
                            </a:rPr>
                            <m:t>% </m:t>
                          </m:r>
                          <m:r>
                            <a:rPr lang="en-US" altLang="sv-SE" sz="36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sv-SE" sz="36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𝑷</m:t>
                          </m:r>
                        </m:den>
                      </m:f>
                    </m:oMath>
                  </m:oMathPara>
                </a14:m>
                <a:endParaRPr lang="en-US" altLang="sv-SE" sz="3300" b="1" dirty="0">
                  <a:latin typeface="Times New Roman" panose="02020603050405020304" pitchFamily="18" charset="0"/>
                  <a:cs typeface="Times New Roman" panose="02020603050405020304" pitchFamily="18" charset="0"/>
                </a:endParaRPr>
              </a:p>
            </p:txBody>
          </p:sp>
        </mc:Choice>
        <mc:Fallback xmlns="">
          <p:sp>
            <p:nvSpPr>
              <p:cNvPr id="9219" name="Subtitle 7">
                <a:extLst>
                  <a:ext uri="{FF2B5EF4-FFF2-40B4-BE49-F238E27FC236}">
                    <a16:creationId xmlns:a16="http://schemas.microsoft.com/office/drawing/2014/main" id="{8E764AE0-6FEF-4081-9857-AD0AC8BA9479}"/>
                  </a:ext>
                </a:extLst>
              </p:cNvPr>
              <p:cNvSpPr>
                <a:spLocks noGrp="1" noRot="1" noChangeAspect="1" noMove="1" noResize="1" noEditPoints="1" noAdjustHandles="1" noChangeArrowheads="1" noChangeShapeType="1" noTextEdit="1"/>
              </p:cNvSpPr>
              <p:nvPr>
                <p:ph type="subTitle" idx="1"/>
              </p:nvPr>
            </p:nvSpPr>
            <p:spPr>
              <a:xfrm>
                <a:off x="0" y="1455738"/>
                <a:ext cx="9144000" cy="5402262"/>
              </a:xfrm>
              <a:blipFill>
                <a:blip r:embed="rId2"/>
                <a:stretch>
                  <a:fillRect l="-1800"/>
                </a:stretch>
              </a:blipFill>
            </p:spPr>
            <p:txBody>
              <a:bodyPr/>
              <a:lstStyle/>
              <a:p>
                <a:r>
                  <a:rPr lang="en-US">
                    <a:noFill/>
                  </a:rPr>
                  <a:t> </a:t>
                </a:r>
              </a:p>
            </p:txBody>
          </p:sp>
        </mc:Fallback>
      </mc:AlternateContent>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3750031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arn(inVertical)">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barn(inVertical)">
                                      <p:cBhvr>
                                        <p:cTn id="17" dur="500"/>
                                        <p:tgtEl>
                                          <p:spTgt spid="92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219">
                                            <p:txEl>
                                              <p:pRg st="5" end="5"/>
                                            </p:txEl>
                                          </p:spTgt>
                                        </p:tgtEl>
                                        <p:attrNameLst>
                                          <p:attrName>style.visibility</p:attrName>
                                        </p:attrNameLst>
                                      </p:cBhvr>
                                      <p:to>
                                        <p:strVal val="visible"/>
                                      </p:to>
                                    </p:set>
                                    <p:animEffect transition="in" filter="barn(inVertical)">
                                      <p:cBhvr>
                                        <p:cTn id="22" dur="500"/>
                                        <p:tgtEl>
                                          <p:spTgt spid="92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410902" y="795338"/>
            <a:ext cx="8280920" cy="660400"/>
          </a:xfrm>
        </p:spPr>
        <p:txBody>
          <a:bodyPr/>
          <a:lstStyle/>
          <a:p>
            <a:pPr eaLnBrk="1" hangingPunct="1"/>
            <a:r>
              <a:rPr lang="en-US" altLang="en-US" sz="4000" b="1" dirty="0">
                <a:solidFill>
                  <a:srgbClr val="FF0000"/>
                </a:solidFill>
                <a:latin typeface="Times New Roman" panose="02020603050405020304" pitchFamily="18" charset="0"/>
                <a:cs typeface="Times New Roman" panose="02020603050405020304" pitchFamily="18" charset="0"/>
              </a:rPr>
              <a:t>Measurement of Price Elasticity:</a:t>
            </a:r>
          </a:p>
        </p:txBody>
      </p:sp>
      <mc:AlternateContent xmlns:mc="http://schemas.openxmlformats.org/markup-compatibility/2006" xmlns:a14="http://schemas.microsoft.com/office/drawing/2010/main">
        <mc:Choice Requires="a14">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136525" y="1455738"/>
                <a:ext cx="8870950" cy="5402262"/>
              </a:xfrm>
            </p:spPr>
            <p:txBody>
              <a:bodyPr/>
              <a:lstStyle/>
              <a:p>
                <a:pPr algn="l" eaLnBrk="1" hangingPunct="1"/>
                <a:r>
                  <a:rPr lang="en-US" altLang="sv-SE" sz="3200" dirty="0">
                    <a:latin typeface="Times New Roman" panose="02020603050405020304" pitchFamily="18" charset="0"/>
                    <a:cs typeface="Times New Roman" panose="02020603050405020304" pitchFamily="18" charset="0"/>
                  </a:rPr>
                  <a:t>Percentage change in quantity is given as:</a:t>
                </a:r>
              </a:p>
              <a:p>
                <a:pPr algn="l" eaLnBrk="1" hangingPunct="1"/>
                <a:endParaRPr lang="en-US" altLang="sv-SE" sz="3200" b="1" i="1" dirty="0">
                  <a:solidFill>
                    <a:srgbClr val="FF0000"/>
                  </a:solidFill>
                  <a:latin typeface="Cambria Math" panose="02040503050406030204" pitchFamily="18" charset="0"/>
                  <a:cs typeface="Times New Roman" panose="02020603050405020304" pitchFamily="18" charset="0"/>
                </a:endParaRPr>
              </a:p>
              <a:p>
                <a:pPr algn="l" eaLnBrk="1" hangingPunct="1"/>
                <a14:m>
                  <m:oMathPara xmlns:m="http://schemas.openxmlformats.org/officeDocument/2006/math">
                    <m:oMathParaPr>
                      <m:jc m:val="centerGroup"/>
                    </m:oMathParaPr>
                    <m:oMath xmlns:m="http://schemas.openxmlformats.org/officeDocument/2006/math">
                      <m:f>
                        <m:fPr>
                          <m:ctrlPr>
                            <a:rPr lang="en-US" altLang="sv-SE" sz="4000" b="1" i="1" smtClean="0">
                              <a:solidFill>
                                <a:srgbClr val="FF0000"/>
                              </a:solidFill>
                              <a:latin typeface="Cambria Math" panose="02040503050406030204" pitchFamily="18" charset="0"/>
                              <a:cs typeface="Times New Roman" panose="02020603050405020304" pitchFamily="18" charset="0"/>
                            </a:rPr>
                          </m:ctrlPr>
                        </m:fPr>
                        <m:num>
                          <m:sSub>
                            <m:sSubPr>
                              <m:ctrlPr>
                                <a:rPr lang="en-US" altLang="sv-SE" sz="4000" b="1" i="1" smtClean="0">
                                  <a:solidFill>
                                    <a:srgbClr val="FF0000"/>
                                  </a:solidFill>
                                  <a:latin typeface="Cambria Math" panose="02040503050406030204" pitchFamily="18" charset="0"/>
                                  <a:cs typeface="Times New Roman" panose="02020603050405020304" pitchFamily="18" charset="0"/>
                                </a:rPr>
                              </m:ctrlPr>
                            </m:sSubPr>
                            <m:e>
                              <m:r>
                                <a:rPr lang="en-US" altLang="sv-SE" sz="4000" b="1" i="1" smtClean="0">
                                  <a:solidFill>
                                    <a:srgbClr val="FF0000"/>
                                  </a:solidFill>
                                  <a:latin typeface="Cambria Math" panose="02040503050406030204" pitchFamily="18" charset="0"/>
                                  <a:cs typeface="Times New Roman" panose="02020603050405020304" pitchFamily="18" charset="0"/>
                                </a:rPr>
                                <m:t>𝑸</m:t>
                              </m:r>
                            </m:e>
                            <m:sub>
                              <m:r>
                                <a:rPr lang="en-US" altLang="sv-SE" sz="4000" b="1" i="1" smtClean="0">
                                  <a:solidFill>
                                    <a:srgbClr val="FF0000"/>
                                  </a:solidFill>
                                  <a:latin typeface="Cambria Math" panose="02040503050406030204" pitchFamily="18" charset="0"/>
                                  <a:cs typeface="Times New Roman" panose="02020603050405020304" pitchFamily="18" charset="0"/>
                                </a:rPr>
                                <m:t>𝟏</m:t>
                              </m:r>
                            </m:sub>
                          </m:sSub>
                          <m:r>
                            <a:rPr lang="en-US" altLang="sv-SE" sz="4000" b="1" i="1" smtClean="0">
                              <a:solidFill>
                                <a:srgbClr val="FF0000"/>
                              </a:solidFill>
                              <a:latin typeface="Cambria Math" panose="02040503050406030204" pitchFamily="18" charset="0"/>
                              <a:cs typeface="Times New Roman" panose="02020603050405020304" pitchFamily="18" charset="0"/>
                            </a:rPr>
                            <m:t>−</m:t>
                          </m:r>
                          <m:sSub>
                            <m:sSubPr>
                              <m:ctrlPr>
                                <a:rPr lang="en-US" altLang="sv-SE" sz="4000" b="1" i="1" smtClean="0">
                                  <a:solidFill>
                                    <a:srgbClr val="FF0000"/>
                                  </a:solidFill>
                                  <a:latin typeface="Cambria Math" panose="02040503050406030204" pitchFamily="18" charset="0"/>
                                  <a:cs typeface="Times New Roman" panose="02020603050405020304" pitchFamily="18" charset="0"/>
                                </a:rPr>
                              </m:ctrlPr>
                            </m:sSubPr>
                            <m:e>
                              <m:r>
                                <a:rPr lang="en-US" altLang="sv-SE" sz="4000" b="1" i="1" smtClean="0">
                                  <a:solidFill>
                                    <a:srgbClr val="FF0000"/>
                                  </a:solidFill>
                                  <a:latin typeface="Cambria Math" panose="02040503050406030204" pitchFamily="18" charset="0"/>
                                  <a:cs typeface="Times New Roman" panose="02020603050405020304" pitchFamily="18" charset="0"/>
                                </a:rPr>
                                <m:t>𝑸</m:t>
                              </m:r>
                            </m:e>
                            <m:sub>
                              <m:r>
                                <a:rPr lang="en-US" altLang="sv-SE" sz="4000" b="1" i="1" smtClean="0">
                                  <a:solidFill>
                                    <a:srgbClr val="FF0000"/>
                                  </a:solidFill>
                                  <a:latin typeface="Cambria Math" panose="02040503050406030204" pitchFamily="18" charset="0"/>
                                  <a:cs typeface="Times New Roman" panose="02020603050405020304" pitchFamily="18" charset="0"/>
                                </a:rPr>
                                <m:t>𝟎</m:t>
                              </m:r>
                            </m:sub>
                          </m:sSub>
                        </m:num>
                        <m:den>
                          <m:sSub>
                            <m:sSubPr>
                              <m:ctrlPr>
                                <a:rPr lang="en-US" altLang="sv-SE" sz="4000" b="1" i="1" smtClean="0">
                                  <a:solidFill>
                                    <a:srgbClr val="FF0000"/>
                                  </a:solidFill>
                                  <a:latin typeface="Cambria Math" panose="02040503050406030204" pitchFamily="18" charset="0"/>
                                  <a:cs typeface="Times New Roman" panose="02020603050405020304" pitchFamily="18" charset="0"/>
                                </a:rPr>
                              </m:ctrlPr>
                            </m:sSubPr>
                            <m:e>
                              <m:r>
                                <a:rPr lang="en-US" altLang="sv-SE" sz="4000" b="1" i="1" smtClean="0">
                                  <a:solidFill>
                                    <a:srgbClr val="FF0000"/>
                                  </a:solidFill>
                                  <a:latin typeface="Cambria Math" panose="02040503050406030204" pitchFamily="18" charset="0"/>
                                  <a:cs typeface="Times New Roman" panose="02020603050405020304" pitchFamily="18" charset="0"/>
                                </a:rPr>
                                <m:t>𝑸</m:t>
                              </m:r>
                            </m:e>
                            <m:sub>
                              <m:r>
                                <a:rPr lang="en-US" altLang="sv-SE" sz="4000" b="1" i="1" smtClean="0">
                                  <a:solidFill>
                                    <a:srgbClr val="FF0000"/>
                                  </a:solidFill>
                                  <a:latin typeface="Cambria Math" panose="02040503050406030204" pitchFamily="18" charset="0"/>
                                  <a:cs typeface="Times New Roman" panose="02020603050405020304" pitchFamily="18" charset="0"/>
                                </a:rPr>
                                <m:t>𝟎</m:t>
                              </m:r>
                            </m:sub>
                          </m:sSub>
                        </m:den>
                      </m:f>
                      <m:r>
                        <a:rPr lang="en-US" altLang="sv-SE" sz="40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sv-SE" sz="40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𝟏𝟎𝟎</m:t>
                      </m:r>
                      <m:r>
                        <a:rPr lang="en-US" altLang="sv-SE" sz="40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altLang="sv-SE" sz="3300" b="1" dirty="0">
                  <a:latin typeface="Times New Roman" panose="02020603050405020304" pitchFamily="18" charset="0"/>
                  <a:cs typeface="Times New Roman" panose="02020603050405020304" pitchFamily="18" charset="0"/>
                </a:endParaRPr>
              </a:p>
              <a:p>
                <a:pPr algn="l" eaLnBrk="1" hangingPunct="1"/>
                <a:endParaRPr lang="en-US" altLang="sv-SE" sz="3300" b="1" dirty="0">
                  <a:latin typeface="Times New Roman" panose="02020603050405020304" pitchFamily="18" charset="0"/>
                  <a:cs typeface="Times New Roman" panose="02020603050405020304" pitchFamily="18" charset="0"/>
                </a:endParaRPr>
              </a:p>
              <a:p>
                <a:pPr algn="l" eaLnBrk="1" hangingPunct="1"/>
                <a:r>
                  <a:rPr lang="en-US" altLang="sv-SE" sz="3600" dirty="0">
                    <a:latin typeface="Times New Roman" panose="02020603050405020304" pitchFamily="18" charset="0"/>
                    <a:cs typeface="Times New Roman" panose="02020603050405020304" pitchFamily="18" charset="0"/>
                  </a:rPr>
                  <a:t>Percentage change in Price is given as:</a:t>
                </a:r>
              </a:p>
              <a:p>
                <a:pPr algn="l" eaLnBrk="1" hangingPunct="1"/>
                <a:endParaRPr lang="en-US" altLang="sv-SE" sz="3300" b="1" dirty="0">
                  <a:latin typeface="Times New Roman" panose="02020603050405020304" pitchFamily="18" charset="0"/>
                  <a:cs typeface="Times New Roman" panose="02020603050405020304" pitchFamily="18" charset="0"/>
                </a:endParaRPr>
              </a:p>
              <a:p>
                <a:pPr algn="l" eaLnBrk="1" hangingPunct="1"/>
                <a14:m>
                  <m:oMathPara xmlns:m="http://schemas.openxmlformats.org/officeDocument/2006/math">
                    <m:oMathParaPr>
                      <m:jc m:val="centerGroup"/>
                    </m:oMathParaPr>
                    <m:oMath xmlns:m="http://schemas.openxmlformats.org/officeDocument/2006/math">
                      <m:f>
                        <m:fPr>
                          <m:ctrlPr>
                            <a:rPr lang="en-US" altLang="sv-SE" sz="4000" b="1" i="1">
                              <a:solidFill>
                                <a:srgbClr val="FF0000"/>
                              </a:solidFill>
                              <a:latin typeface="Cambria Math" panose="02040503050406030204" pitchFamily="18" charset="0"/>
                              <a:cs typeface="Times New Roman" panose="02020603050405020304" pitchFamily="18" charset="0"/>
                            </a:rPr>
                          </m:ctrlPr>
                        </m:fPr>
                        <m:num>
                          <m:sSub>
                            <m:sSubPr>
                              <m:ctrlPr>
                                <a:rPr lang="en-US" altLang="sv-SE" sz="4000" b="1" i="1">
                                  <a:solidFill>
                                    <a:srgbClr val="FF0000"/>
                                  </a:solidFill>
                                  <a:latin typeface="Cambria Math" panose="02040503050406030204" pitchFamily="18" charset="0"/>
                                  <a:cs typeface="Times New Roman" panose="02020603050405020304" pitchFamily="18" charset="0"/>
                                </a:rPr>
                              </m:ctrlPr>
                            </m:sSubPr>
                            <m:e>
                              <m:r>
                                <a:rPr lang="en-US" altLang="sv-SE" sz="4000" b="1" i="1" smtClean="0">
                                  <a:solidFill>
                                    <a:srgbClr val="FF0000"/>
                                  </a:solidFill>
                                  <a:latin typeface="Cambria Math" panose="02040503050406030204" pitchFamily="18" charset="0"/>
                                  <a:cs typeface="Times New Roman" panose="02020603050405020304" pitchFamily="18" charset="0"/>
                                </a:rPr>
                                <m:t>𝑷</m:t>
                              </m:r>
                            </m:e>
                            <m:sub>
                              <m:r>
                                <a:rPr lang="en-US" altLang="sv-SE" sz="4000" b="1" i="1">
                                  <a:solidFill>
                                    <a:srgbClr val="FF0000"/>
                                  </a:solidFill>
                                  <a:latin typeface="Cambria Math" panose="02040503050406030204" pitchFamily="18" charset="0"/>
                                  <a:cs typeface="Times New Roman" panose="02020603050405020304" pitchFamily="18" charset="0"/>
                                </a:rPr>
                                <m:t>𝟏</m:t>
                              </m:r>
                            </m:sub>
                          </m:sSub>
                          <m:r>
                            <a:rPr lang="en-US" altLang="sv-SE" sz="4000" b="1" i="1">
                              <a:solidFill>
                                <a:srgbClr val="FF0000"/>
                              </a:solidFill>
                              <a:latin typeface="Cambria Math" panose="02040503050406030204" pitchFamily="18" charset="0"/>
                              <a:cs typeface="Times New Roman" panose="02020603050405020304" pitchFamily="18" charset="0"/>
                            </a:rPr>
                            <m:t>−</m:t>
                          </m:r>
                          <m:sSub>
                            <m:sSubPr>
                              <m:ctrlPr>
                                <a:rPr lang="en-US" altLang="sv-SE" sz="4000" b="1" i="1">
                                  <a:solidFill>
                                    <a:srgbClr val="FF0000"/>
                                  </a:solidFill>
                                  <a:latin typeface="Cambria Math" panose="02040503050406030204" pitchFamily="18" charset="0"/>
                                  <a:cs typeface="Times New Roman" panose="02020603050405020304" pitchFamily="18" charset="0"/>
                                </a:rPr>
                              </m:ctrlPr>
                            </m:sSubPr>
                            <m:e>
                              <m:r>
                                <a:rPr lang="en-US" altLang="sv-SE" sz="4000" b="1" i="1" smtClean="0">
                                  <a:solidFill>
                                    <a:srgbClr val="FF0000"/>
                                  </a:solidFill>
                                  <a:latin typeface="Cambria Math" panose="02040503050406030204" pitchFamily="18" charset="0"/>
                                  <a:cs typeface="Times New Roman" panose="02020603050405020304" pitchFamily="18" charset="0"/>
                                </a:rPr>
                                <m:t>𝑷</m:t>
                              </m:r>
                            </m:e>
                            <m:sub>
                              <m:r>
                                <a:rPr lang="en-US" altLang="sv-SE" sz="4000" b="1" i="1">
                                  <a:solidFill>
                                    <a:srgbClr val="FF0000"/>
                                  </a:solidFill>
                                  <a:latin typeface="Cambria Math" panose="02040503050406030204" pitchFamily="18" charset="0"/>
                                  <a:cs typeface="Times New Roman" panose="02020603050405020304" pitchFamily="18" charset="0"/>
                                </a:rPr>
                                <m:t>𝟎</m:t>
                              </m:r>
                            </m:sub>
                          </m:sSub>
                        </m:num>
                        <m:den>
                          <m:sSub>
                            <m:sSubPr>
                              <m:ctrlPr>
                                <a:rPr lang="en-US" altLang="sv-SE" sz="4000" b="1" i="1">
                                  <a:solidFill>
                                    <a:srgbClr val="FF0000"/>
                                  </a:solidFill>
                                  <a:latin typeface="Cambria Math" panose="02040503050406030204" pitchFamily="18" charset="0"/>
                                  <a:cs typeface="Times New Roman" panose="02020603050405020304" pitchFamily="18" charset="0"/>
                                </a:rPr>
                              </m:ctrlPr>
                            </m:sSubPr>
                            <m:e>
                              <m:r>
                                <a:rPr lang="en-US" altLang="sv-SE" sz="4000" b="1" i="1">
                                  <a:solidFill>
                                    <a:srgbClr val="FF0000"/>
                                  </a:solidFill>
                                  <a:latin typeface="Cambria Math" panose="02040503050406030204" pitchFamily="18" charset="0"/>
                                  <a:cs typeface="Times New Roman" panose="02020603050405020304" pitchFamily="18" charset="0"/>
                                </a:rPr>
                                <m:t>𝑷</m:t>
                              </m:r>
                            </m:e>
                            <m:sub>
                              <m:r>
                                <a:rPr lang="en-US" altLang="sv-SE" sz="4000" b="1" i="1">
                                  <a:solidFill>
                                    <a:srgbClr val="FF0000"/>
                                  </a:solidFill>
                                  <a:latin typeface="Cambria Math" panose="02040503050406030204" pitchFamily="18" charset="0"/>
                                  <a:cs typeface="Times New Roman" panose="02020603050405020304" pitchFamily="18" charset="0"/>
                                </a:rPr>
                                <m:t>𝟎</m:t>
                              </m:r>
                            </m:sub>
                          </m:sSub>
                        </m:den>
                      </m:f>
                      <m:r>
                        <a:rPr lang="en-US" altLang="sv-SE" sz="40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sv-SE" sz="40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𝟏𝟎𝟎</m:t>
                      </m:r>
                      <m:r>
                        <a:rPr lang="en-US" altLang="sv-SE" sz="40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en-US" altLang="sv-SE" sz="3600" b="1" dirty="0">
                  <a:latin typeface="Times New Roman" panose="02020603050405020304" pitchFamily="18" charset="0"/>
                  <a:cs typeface="Times New Roman" panose="02020603050405020304" pitchFamily="18" charset="0"/>
                </a:endParaRPr>
              </a:p>
              <a:p>
                <a:pPr algn="l" eaLnBrk="1" hangingPunct="1"/>
                <a:endParaRPr lang="en-US" altLang="sv-SE" sz="3300" b="1" dirty="0">
                  <a:latin typeface="Times New Roman" panose="02020603050405020304" pitchFamily="18" charset="0"/>
                  <a:cs typeface="Times New Roman" panose="02020603050405020304" pitchFamily="18" charset="0"/>
                </a:endParaRPr>
              </a:p>
            </p:txBody>
          </p:sp>
        </mc:Choice>
        <mc:Fallback xmlns="">
          <p:sp>
            <p:nvSpPr>
              <p:cNvPr id="9219" name="Subtitle 7">
                <a:extLst>
                  <a:ext uri="{FF2B5EF4-FFF2-40B4-BE49-F238E27FC236}">
                    <a16:creationId xmlns:a16="http://schemas.microsoft.com/office/drawing/2014/main" id="{8E764AE0-6FEF-4081-9857-AD0AC8BA9479}"/>
                  </a:ext>
                </a:extLst>
              </p:cNvPr>
              <p:cNvSpPr>
                <a:spLocks noGrp="1" noRot="1" noChangeAspect="1" noMove="1" noResize="1" noEditPoints="1" noAdjustHandles="1" noChangeArrowheads="1" noChangeShapeType="1" noTextEdit="1"/>
              </p:cNvSpPr>
              <p:nvPr>
                <p:ph type="subTitle" idx="1"/>
              </p:nvPr>
            </p:nvSpPr>
            <p:spPr>
              <a:xfrm>
                <a:off x="136525" y="1455738"/>
                <a:ext cx="8870950" cy="5402262"/>
              </a:xfrm>
              <a:blipFill>
                <a:blip r:embed="rId2"/>
                <a:stretch>
                  <a:fillRect l="-2060" t="-2483"/>
                </a:stretch>
              </a:blipFill>
            </p:spPr>
            <p:txBody>
              <a:bodyPr/>
              <a:lstStyle/>
              <a:p>
                <a:r>
                  <a:rPr lang="en-US">
                    <a:noFill/>
                  </a:rPr>
                  <a:t> </a:t>
                </a:r>
              </a:p>
            </p:txBody>
          </p:sp>
        </mc:Fallback>
      </mc:AlternateContent>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2194876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arn(inVertical)">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animEffect transition="in" filter="barn(inVertical)">
                                      <p:cBhvr>
                                        <p:cTn id="17" dur="500"/>
                                        <p:tgtEl>
                                          <p:spTgt spid="921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9219">
                                            <p:txEl>
                                              <p:pRg st="6" end="6"/>
                                            </p:txEl>
                                          </p:spTgt>
                                        </p:tgtEl>
                                        <p:attrNameLst>
                                          <p:attrName>style.visibility</p:attrName>
                                        </p:attrNameLst>
                                      </p:cBhvr>
                                      <p:to>
                                        <p:strVal val="visible"/>
                                      </p:to>
                                    </p:set>
                                    <p:animEffect transition="in" filter="barn(inVertical)">
                                      <p:cBhvr>
                                        <p:cTn id="22" dur="500"/>
                                        <p:tgtEl>
                                          <p:spTgt spid="92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B965E7D3-0387-4F9C-BC6A-535938384F77}"/>
              </a:ext>
            </a:extLst>
          </p:cNvPr>
          <p:cNvSpPr>
            <a:spLocks noGrp="1" noChangeArrowheads="1"/>
          </p:cNvSpPr>
          <p:nvPr>
            <p:ph type="ctrTitle"/>
          </p:nvPr>
        </p:nvSpPr>
        <p:spPr>
          <a:xfrm>
            <a:off x="1143000" y="788243"/>
            <a:ext cx="6858000" cy="660400"/>
          </a:xfrm>
        </p:spPr>
        <p:txBody>
          <a:bodyPr/>
          <a:lstStyle/>
          <a:p>
            <a:pPr eaLnBrk="1" hangingPunct="1"/>
            <a:r>
              <a:rPr lang="en-US" altLang="en-US" sz="4000" b="1" dirty="0">
                <a:solidFill>
                  <a:srgbClr val="FF0000"/>
                </a:solidFill>
                <a:latin typeface="Times New Roman" panose="02020603050405020304" pitchFamily="18" charset="0"/>
                <a:cs typeface="Times New Roman" panose="02020603050405020304" pitchFamily="18" charset="0"/>
              </a:rPr>
              <a:t>Price Elasticity of demand</a:t>
            </a:r>
          </a:p>
        </p:txBody>
      </p:sp>
      <mc:AlternateContent xmlns:mc="http://schemas.openxmlformats.org/markup-compatibility/2006" xmlns:a14="http://schemas.microsoft.com/office/drawing/2010/main">
        <mc:Choice Requires="a14">
          <p:sp>
            <p:nvSpPr>
              <p:cNvPr id="9219" name="Subtitle 7">
                <a:extLst>
                  <a:ext uri="{FF2B5EF4-FFF2-40B4-BE49-F238E27FC236}">
                    <a16:creationId xmlns:a16="http://schemas.microsoft.com/office/drawing/2014/main" id="{8E764AE0-6FEF-4081-9857-AD0AC8BA9479}"/>
                  </a:ext>
                </a:extLst>
              </p:cNvPr>
              <p:cNvSpPr>
                <a:spLocks noGrp="1" noChangeArrowheads="1"/>
              </p:cNvSpPr>
              <p:nvPr>
                <p:ph type="subTitle" idx="1"/>
              </p:nvPr>
            </p:nvSpPr>
            <p:spPr>
              <a:xfrm>
                <a:off x="0" y="1455738"/>
                <a:ext cx="9144000" cy="5402262"/>
              </a:xfrm>
            </p:spPr>
            <p:txBody>
              <a:bodyPr/>
              <a:lstStyle/>
              <a:p>
                <a:pPr marL="457200" indent="-457200" algn="l" eaLnBrk="1" hangingPunct="1">
                  <a:buFont typeface="Wingdings" panose="05000000000000000000" pitchFamily="2" charset="2"/>
                  <a:buChar char="Ø"/>
                </a:pPr>
                <a:r>
                  <a:rPr lang="en-US" altLang="sv-SE" sz="3300" dirty="0">
                    <a:latin typeface="Times New Roman" panose="02020603050405020304" pitchFamily="18" charset="0"/>
                    <a:cs typeface="Times New Roman" panose="02020603050405020304" pitchFamily="18" charset="0"/>
                  </a:rPr>
                  <a:t>An alternative method, which is derived from the percentage changes is often used</a:t>
                </a:r>
              </a:p>
              <a:p>
                <a:pPr algn="l" eaLnBrk="1" hangingPunct="1"/>
                <a:endParaRPr lang="en-US" altLang="sv-SE" sz="3300" dirty="0">
                  <a:latin typeface="Times New Roman" panose="02020603050405020304" pitchFamily="18" charset="0"/>
                  <a:cs typeface="Times New Roman" panose="02020603050405020304" pitchFamily="18" charset="0"/>
                </a:endParaRPr>
              </a:p>
              <a:p>
                <a:pPr marL="457200" indent="-457200" algn="l" eaLnBrk="1" hangingPunct="1">
                  <a:buFont typeface="Wingdings" panose="05000000000000000000" pitchFamily="2" charset="2"/>
                  <a:buChar char="Ø"/>
                </a:pPr>
                <a:r>
                  <a:rPr lang="en-US" altLang="sv-SE" sz="3300" dirty="0">
                    <a:latin typeface="Times New Roman" panose="02020603050405020304" pitchFamily="18" charset="0"/>
                    <a:cs typeface="Times New Roman" panose="02020603050405020304" pitchFamily="18" charset="0"/>
                  </a:rPr>
                  <a:t>This is given as:</a:t>
                </a:r>
              </a:p>
              <a:p>
                <a:pPr marL="457200" indent="-457200" algn="l" eaLnBrk="1" hangingPunct="1">
                  <a:buFont typeface="Wingdings" panose="05000000000000000000" pitchFamily="2" charset="2"/>
                  <a:buChar char="Ø"/>
                </a:pPr>
                <a:endParaRPr lang="en-US" altLang="sv-SE" sz="3300" dirty="0">
                  <a:latin typeface="Times New Roman" panose="02020603050405020304" pitchFamily="18" charset="0"/>
                  <a:cs typeface="Times New Roman" panose="02020603050405020304" pitchFamily="18" charset="0"/>
                </a:endParaRPr>
              </a:p>
              <a:p>
                <a:pPr algn="l" eaLnBrk="1" hangingPunct="1"/>
                <a14:m>
                  <m:oMathPara xmlns:m="http://schemas.openxmlformats.org/officeDocument/2006/math">
                    <m:oMathParaPr>
                      <m:jc m:val="centerGroup"/>
                    </m:oMathParaPr>
                    <m:oMath xmlns:m="http://schemas.openxmlformats.org/officeDocument/2006/math">
                      <m:r>
                        <a:rPr lang="en-US" altLang="sv-SE" sz="3600" b="1" i="1" smtClean="0">
                          <a:solidFill>
                            <a:srgbClr val="FF0000"/>
                          </a:solidFill>
                          <a:latin typeface="Cambria Math" panose="02040503050406030204" pitchFamily="18" charset="0"/>
                          <a:cs typeface="Times New Roman" panose="02020603050405020304" pitchFamily="18" charset="0"/>
                        </a:rPr>
                        <m:t>𝑷𝑬𝑫</m:t>
                      </m:r>
                      <m:r>
                        <a:rPr lang="en-US" altLang="sv-SE" sz="3600" b="1" i="1" smtClean="0">
                          <a:solidFill>
                            <a:srgbClr val="FF0000"/>
                          </a:solidFill>
                          <a:latin typeface="Cambria Math" panose="02040503050406030204" pitchFamily="18" charset="0"/>
                          <a:cs typeface="Times New Roman" panose="02020603050405020304" pitchFamily="18" charset="0"/>
                        </a:rPr>
                        <m:t>=</m:t>
                      </m:r>
                      <m:f>
                        <m:fPr>
                          <m:ctrlPr>
                            <a:rPr lang="en-US" altLang="sv-SE" sz="3600" b="1" i="1">
                              <a:solidFill>
                                <a:srgbClr val="FF0000"/>
                              </a:solidFill>
                              <a:latin typeface="Cambria Math" panose="02040503050406030204" pitchFamily="18" charset="0"/>
                              <a:cs typeface="Times New Roman" panose="02020603050405020304" pitchFamily="18" charset="0"/>
                            </a:rPr>
                          </m:ctrlPr>
                        </m:fPr>
                        <m:num>
                          <m:sSub>
                            <m:sSubPr>
                              <m:ctrlPr>
                                <a:rPr lang="en-US" altLang="sv-SE" sz="3600" b="1" i="1">
                                  <a:solidFill>
                                    <a:srgbClr val="FF0000"/>
                                  </a:solidFill>
                                  <a:latin typeface="Cambria Math" panose="02040503050406030204" pitchFamily="18" charset="0"/>
                                  <a:cs typeface="Times New Roman" panose="02020603050405020304" pitchFamily="18" charset="0"/>
                                </a:rPr>
                              </m:ctrlPr>
                            </m:sSubPr>
                            <m:e>
                              <m:r>
                                <a:rPr lang="en-US" altLang="sv-SE" sz="3600" b="1" i="1">
                                  <a:solidFill>
                                    <a:srgbClr val="FF0000"/>
                                  </a:solidFill>
                                  <a:latin typeface="Cambria Math" panose="02040503050406030204" pitchFamily="18" charset="0"/>
                                  <a:cs typeface="Times New Roman" panose="02020603050405020304" pitchFamily="18" charset="0"/>
                                </a:rPr>
                                <m:t>𝑸</m:t>
                              </m:r>
                            </m:e>
                            <m:sub>
                              <m:r>
                                <a:rPr lang="en-US" altLang="sv-SE" sz="3600" b="1" i="1">
                                  <a:solidFill>
                                    <a:srgbClr val="FF0000"/>
                                  </a:solidFill>
                                  <a:latin typeface="Cambria Math" panose="02040503050406030204" pitchFamily="18" charset="0"/>
                                  <a:cs typeface="Times New Roman" panose="02020603050405020304" pitchFamily="18" charset="0"/>
                                </a:rPr>
                                <m:t>𝟏</m:t>
                              </m:r>
                            </m:sub>
                          </m:sSub>
                          <m:r>
                            <a:rPr lang="en-US" altLang="sv-SE" sz="3600" b="1" i="1">
                              <a:solidFill>
                                <a:srgbClr val="FF0000"/>
                              </a:solidFill>
                              <a:latin typeface="Cambria Math" panose="02040503050406030204" pitchFamily="18" charset="0"/>
                              <a:cs typeface="Times New Roman" panose="02020603050405020304" pitchFamily="18" charset="0"/>
                            </a:rPr>
                            <m:t>−</m:t>
                          </m:r>
                          <m:sSub>
                            <m:sSubPr>
                              <m:ctrlPr>
                                <a:rPr lang="en-US" altLang="sv-SE" sz="3600" b="1" i="1">
                                  <a:solidFill>
                                    <a:srgbClr val="FF0000"/>
                                  </a:solidFill>
                                  <a:latin typeface="Cambria Math" panose="02040503050406030204" pitchFamily="18" charset="0"/>
                                  <a:cs typeface="Times New Roman" panose="02020603050405020304" pitchFamily="18" charset="0"/>
                                </a:rPr>
                              </m:ctrlPr>
                            </m:sSubPr>
                            <m:e>
                              <m:r>
                                <a:rPr lang="en-US" altLang="sv-SE" sz="3600" b="1" i="1">
                                  <a:solidFill>
                                    <a:srgbClr val="FF0000"/>
                                  </a:solidFill>
                                  <a:latin typeface="Cambria Math" panose="02040503050406030204" pitchFamily="18" charset="0"/>
                                  <a:cs typeface="Times New Roman" panose="02020603050405020304" pitchFamily="18" charset="0"/>
                                </a:rPr>
                                <m:t>𝑸</m:t>
                              </m:r>
                            </m:e>
                            <m:sub>
                              <m:r>
                                <a:rPr lang="en-US" altLang="sv-SE" sz="3600" b="1" i="1">
                                  <a:solidFill>
                                    <a:srgbClr val="FF0000"/>
                                  </a:solidFill>
                                  <a:latin typeface="Cambria Math" panose="02040503050406030204" pitchFamily="18" charset="0"/>
                                  <a:cs typeface="Times New Roman" panose="02020603050405020304" pitchFamily="18" charset="0"/>
                                </a:rPr>
                                <m:t>𝟎</m:t>
                              </m:r>
                            </m:sub>
                          </m:sSub>
                        </m:num>
                        <m:den>
                          <m:sSub>
                            <m:sSubPr>
                              <m:ctrlPr>
                                <a:rPr lang="en-US" altLang="sv-SE" sz="3600" b="1" i="1">
                                  <a:solidFill>
                                    <a:srgbClr val="FF0000"/>
                                  </a:solidFill>
                                  <a:latin typeface="Cambria Math" panose="02040503050406030204" pitchFamily="18" charset="0"/>
                                  <a:cs typeface="Times New Roman" panose="02020603050405020304" pitchFamily="18" charset="0"/>
                                </a:rPr>
                              </m:ctrlPr>
                            </m:sSubPr>
                            <m:e>
                              <m:r>
                                <a:rPr lang="en-US" altLang="sv-SE" sz="3600" b="1" i="1" smtClean="0">
                                  <a:solidFill>
                                    <a:srgbClr val="FF0000"/>
                                  </a:solidFill>
                                  <a:latin typeface="Cambria Math" panose="02040503050406030204" pitchFamily="18" charset="0"/>
                                  <a:cs typeface="Times New Roman" panose="02020603050405020304" pitchFamily="18" charset="0"/>
                                </a:rPr>
                                <m:t>𝑷</m:t>
                              </m:r>
                            </m:e>
                            <m:sub>
                              <m:r>
                                <a:rPr lang="en-US" altLang="sv-SE" sz="3600" b="1" i="1">
                                  <a:solidFill>
                                    <a:srgbClr val="FF0000"/>
                                  </a:solidFill>
                                  <a:latin typeface="Cambria Math" panose="02040503050406030204" pitchFamily="18" charset="0"/>
                                  <a:cs typeface="Times New Roman" panose="02020603050405020304" pitchFamily="18" charset="0"/>
                                </a:rPr>
                                <m:t>𝟏</m:t>
                              </m:r>
                            </m:sub>
                          </m:sSub>
                          <m:r>
                            <a:rPr lang="en-US" altLang="sv-SE" sz="3600" b="1" i="1">
                              <a:solidFill>
                                <a:srgbClr val="FF0000"/>
                              </a:solidFill>
                              <a:latin typeface="Cambria Math" panose="02040503050406030204" pitchFamily="18" charset="0"/>
                              <a:cs typeface="Times New Roman" panose="02020603050405020304" pitchFamily="18" charset="0"/>
                            </a:rPr>
                            <m:t>−</m:t>
                          </m:r>
                          <m:sSub>
                            <m:sSubPr>
                              <m:ctrlPr>
                                <a:rPr lang="en-US" altLang="sv-SE" sz="3600" b="1" i="1">
                                  <a:solidFill>
                                    <a:srgbClr val="FF0000"/>
                                  </a:solidFill>
                                  <a:latin typeface="Cambria Math" panose="02040503050406030204" pitchFamily="18" charset="0"/>
                                  <a:cs typeface="Times New Roman" panose="02020603050405020304" pitchFamily="18" charset="0"/>
                                </a:rPr>
                              </m:ctrlPr>
                            </m:sSubPr>
                            <m:e>
                              <m:r>
                                <a:rPr lang="en-US" altLang="sv-SE" sz="3600" b="1" i="1" smtClean="0">
                                  <a:solidFill>
                                    <a:srgbClr val="FF0000"/>
                                  </a:solidFill>
                                  <a:latin typeface="Cambria Math" panose="02040503050406030204" pitchFamily="18" charset="0"/>
                                  <a:cs typeface="Times New Roman" panose="02020603050405020304" pitchFamily="18" charset="0"/>
                                </a:rPr>
                                <m:t>𝑷</m:t>
                              </m:r>
                            </m:e>
                            <m:sub>
                              <m:r>
                                <a:rPr lang="en-US" altLang="sv-SE" sz="3600" b="1" i="1">
                                  <a:solidFill>
                                    <a:srgbClr val="FF0000"/>
                                  </a:solidFill>
                                  <a:latin typeface="Cambria Math" panose="02040503050406030204" pitchFamily="18" charset="0"/>
                                  <a:cs typeface="Times New Roman" panose="02020603050405020304" pitchFamily="18" charset="0"/>
                                </a:rPr>
                                <m:t>𝟎</m:t>
                              </m:r>
                            </m:sub>
                          </m:sSub>
                        </m:den>
                      </m:f>
                      <m:r>
                        <a:rPr lang="en-US" altLang="sv-SE" sz="3600" b="1" i="1">
                          <a:solidFill>
                            <a:srgbClr val="FF0000"/>
                          </a:solidFill>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sv-SE" sz="3600" b="1" i="1" smtClean="0">
                              <a:solidFill>
                                <a:srgbClr val="FF0000"/>
                              </a:solidFill>
                              <a:latin typeface="Cambria Math" panose="02040503050406030204" pitchFamily="18" charset="0"/>
                              <a:ea typeface="Cambria Math" panose="02040503050406030204" pitchFamily="18" charset="0"/>
                              <a:cs typeface="Times New Roman" panose="02020603050405020304" pitchFamily="18" charset="0"/>
                            </a:rPr>
                          </m:ctrlPr>
                        </m:fPr>
                        <m:num>
                          <m:sSub>
                            <m:sSubPr>
                              <m:ctrlPr>
                                <a:rPr lang="en-US" altLang="sv-SE" sz="3600" b="1" i="1">
                                  <a:solidFill>
                                    <a:srgbClr val="FF0000"/>
                                  </a:solidFill>
                                  <a:latin typeface="Cambria Math" panose="02040503050406030204" pitchFamily="18" charset="0"/>
                                  <a:cs typeface="Times New Roman" panose="02020603050405020304" pitchFamily="18" charset="0"/>
                                </a:rPr>
                              </m:ctrlPr>
                            </m:sSubPr>
                            <m:e>
                              <m:r>
                                <a:rPr lang="en-US" altLang="sv-SE" sz="3600" b="1" i="1">
                                  <a:solidFill>
                                    <a:srgbClr val="FF0000"/>
                                  </a:solidFill>
                                  <a:latin typeface="Cambria Math" panose="02040503050406030204" pitchFamily="18" charset="0"/>
                                  <a:cs typeface="Times New Roman" panose="02020603050405020304" pitchFamily="18" charset="0"/>
                                </a:rPr>
                                <m:t>𝑷</m:t>
                              </m:r>
                            </m:e>
                            <m:sub>
                              <m:r>
                                <a:rPr lang="en-US" altLang="sv-SE" sz="3600" b="1" i="1">
                                  <a:solidFill>
                                    <a:srgbClr val="FF0000"/>
                                  </a:solidFill>
                                  <a:latin typeface="Cambria Math" panose="02040503050406030204" pitchFamily="18" charset="0"/>
                                  <a:cs typeface="Times New Roman" panose="02020603050405020304" pitchFamily="18" charset="0"/>
                                </a:rPr>
                                <m:t>𝟎</m:t>
                              </m:r>
                            </m:sub>
                          </m:sSub>
                        </m:num>
                        <m:den>
                          <m:sSub>
                            <m:sSubPr>
                              <m:ctrlPr>
                                <a:rPr lang="en-US" altLang="sv-SE" sz="3600" b="1" i="1">
                                  <a:solidFill>
                                    <a:srgbClr val="FF0000"/>
                                  </a:solidFill>
                                  <a:latin typeface="Cambria Math" panose="02040503050406030204" pitchFamily="18" charset="0"/>
                                  <a:cs typeface="Times New Roman" panose="02020603050405020304" pitchFamily="18" charset="0"/>
                                </a:rPr>
                              </m:ctrlPr>
                            </m:sSubPr>
                            <m:e>
                              <m:r>
                                <a:rPr lang="en-US" altLang="sv-SE" sz="3600" b="1" i="1" smtClean="0">
                                  <a:solidFill>
                                    <a:srgbClr val="FF0000"/>
                                  </a:solidFill>
                                  <a:latin typeface="Cambria Math" panose="02040503050406030204" pitchFamily="18" charset="0"/>
                                  <a:cs typeface="Times New Roman" panose="02020603050405020304" pitchFamily="18" charset="0"/>
                                </a:rPr>
                                <m:t>𝑸</m:t>
                              </m:r>
                            </m:e>
                            <m:sub>
                              <m:r>
                                <a:rPr lang="en-US" altLang="sv-SE" sz="3600" b="1" i="1">
                                  <a:solidFill>
                                    <a:srgbClr val="FF0000"/>
                                  </a:solidFill>
                                  <a:latin typeface="Cambria Math" panose="02040503050406030204" pitchFamily="18" charset="0"/>
                                  <a:cs typeface="Times New Roman" panose="02020603050405020304" pitchFamily="18" charset="0"/>
                                </a:rPr>
                                <m:t>𝟎</m:t>
                              </m:r>
                            </m:sub>
                          </m:sSub>
                        </m:den>
                      </m:f>
                    </m:oMath>
                  </m:oMathPara>
                </a14:m>
                <a:endParaRPr lang="en-US" altLang="sv-SE" sz="3300" dirty="0">
                  <a:latin typeface="Times New Roman" panose="02020603050405020304" pitchFamily="18" charset="0"/>
                  <a:cs typeface="Times New Roman" panose="02020603050405020304" pitchFamily="18" charset="0"/>
                </a:endParaRPr>
              </a:p>
            </p:txBody>
          </p:sp>
        </mc:Choice>
        <mc:Fallback xmlns="">
          <p:sp>
            <p:nvSpPr>
              <p:cNvPr id="9219" name="Subtitle 7">
                <a:extLst>
                  <a:ext uri="{FF2B5EF4-FFF2-40B4-BE49-F238E27FC236}">
                    <a16:creationId xmlns:a16="http://schemas.microsoft.com/office/drawing/2014/main" id="{8E764AE0-6FEF-4081-9857-AD0AC8BA9479}"/>
                  </a:ext>
                </a:extLst>
              </p:cNvPr>
              <p:cNvSpPr>
                <a:spLocks noGrp="1" noRot="1" noChangeAspect="1" noMove="1" noResize="1" noEditPoints="1" noAdjustHandles="1" noChangeArrowheads="1" noChangeShapeType="1" noTextEdit="1"/>
              </p:cNvSpPr>
              <p:nvPr>
                <p:ph type="subTitle" idx="1"/>
              </p:nvPr>
            </p:nvSpPr>
            <p:spPr>
              <a:xfrm>
                <a:off x="0" y="1455738"/>
                <a:ext cx="9144000" cy="5402262"/>
              </a:xfrm>
              <a:blipFill>
                <a:blip r:embed="rId2"/>
                <a:stretch>
                  <a:fillRect l="-1600" t="-2596" r="-267"/>
                </a:stretch>
              </a:blipFill>
            </p:spPr>
            <p:txBody>
              <a:bodyPr/>
              <a:lstStyle/>
              <a:p>
                <a:r>
                  <a:rPr lang="en-US">
                    <a:noFill/>
                  </a:rPr>
                  <a:t> </a:t>
                </a:r>
              </a:p>
            </p:txBody>
          </p:sp>
        </mc:Fallback>
      </mc:AlternateContent>
      <p:sp>
        <p:nvSpPr>
          <p:cNvPr id="7" name="Rectangle 3">
            <a:extLst>
              <a:ext uri="{FF2B5EF4-FFF2-40B4-BE49-F238E27FC236}">
                <a16:creationId xmlns:a16="http://schemas.microsoft.com/office/drawing/2014/main" id="{C634CA57-5C73-4E14-B0E8-E41E578E1F17}"/>
              </a:ext>
            </a:extLst>
          </p:cNvPr>
          <p:cNvSpPr txBox="1">
            <a:spLocks noChangeArrowheads="1"/>
          </p:cNvSpPr>
          <p:nvPr/>
        </p:nvSpPr>
        <p:spPr>
          <a:xfrm>
            <a:off x="136525" y="795338"/>
            <a:ext cx="8829675" cy="5089525"/>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0" marR="0" lvl="0" indent="0" algn="l" defTabSz="457200" rtl="0" eaLnBrk="1" fontAlgn="auto" latinLnBrk="0" hangingPunct="1">
              <a:lnSpc>
                <a:spcPct val="100000"/>
              </a:lnSpc>
              <a:spcBef>
                <a:spcPct val="20000"/>
              </a:spcBef>
              <a:spcAft>
                <a:spcPts val="0"/>
              </a:spcAft>
              <a:buClrTx/>
              <a:buSzTx/>
              <a:buFont typeface="Arial"/>
              <a:buNone/>
              <a:tabLst/>
              <a:defRPr/>
            </a:pPr>
            <a:endParaRPr kumimoji="0" lang="sv-SE" sz="24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lang="sv-SE" sz="5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endParaRPr>
          </a:p>
        </p:txBody>
      </p:sp>
    </p:spTree>
    <p:extLst>
      <p:ext uri="{BB962C8B-B14F-4D97-AF65-F5344CB8AC3E}">
        <p14:creationId xmlns:p14="http://schemas.microsoft.com/office/powerpoint/2010/main" val="1813015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barn(inVertical)">
                                      <p:cBhvr>
                                        <p:cTn id="7" dur="500"/>
                                        <p:tgtEl>
                                          <p:spTgt spid="9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arn(inVertical)">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9219">
                                            <p:txEl>
                                              <p:pRg st="4" end="4"/>
                                            </p:txEl>
                                          </p:spTgt>
                                        </p:tgtEl>
                                        <p:attrNameLst>
                                          <p:attrName>style.visibility</p:attrName>
                                        </p:attrNameLst>
                                      </p:cBhvr>
                                      <p:to>
                                        <p:strVal val="visible"/>
                                      </p:to>
                                    </p:set>
                                    <p:animEffect transition="in" filter="barn(inVertical)">
                                      <p:cBhvr>
                                        <p:cTn id="17" dur="5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USESECONDARYMONITOR" val="True"/>
  <p:tag name="BULLETTYPE" val="1"/>
  <p:tag name="RESPCOUNTERSTYLE" val="-1"/>
  <p:tag name="INPUTSOURCE" val="1"/>
  <p:tag name="BACKUPSESSIONS" val="True"/>
  <p:tag name="PARTICIPANTSINLEADERBOARD" val="5"/>
  <p:tag name="BUBBLESIZEVISIBLE" val="True"/>
  <p:tag name="CUSTOMGRIDBACKCOLOR" val="-2830136"/>
  <p:tag name="CUSTOMCELLBACKCOLOR3" val="-268652"/>
  <p:tag name="DISPLAYDEVICENUMBER" val="True"/>
  <p:tag name="AUTOSIZEGRID" val="True"/>
  <p:tag name="CHARTCOLORS" val="2"/>
  <p:tag name="MULTIRESPDIVISOR" val="1"/>
  <p:tag name="CORRECTPOINTVALUE" val="100"/>
  <p:tag name="ADDINALWAYSLOADED" val="False"/>
  <p:tag name="TPVERSION" val="2006"/>
  <p:tag name="DEFAULTPORT" val="1001"/>
  <p:tag name="COUNTDOWNSTYLE" val="-1"/>
  <p:tag name="USEENTERPRISEMANAGER" val="False"/>
  <p:tag name="CHARTVALUEFORMAT" val="0"/>
  <p:tag name="STDCHART" val="1"/>
  <p:tag name="BUBBLEVALUEFORMAT" val="0.0"/>
  <p:tag name="CUSTOMCELLBACKCOLOR1" val="-657956"/>
  <p:tag name="DISPLAYNAME" val="True"/>
  <p:tag name="GRIDSIZE" val="{Width=800, Height=600}"/>
  <p:tag name="RESETCHARTS" val="True"/>
  <p:tag name="ALLOWUSERFEEDBACK" val="True"/>
  <p:tag name="ZEROBASED" val="False"/>
  <p:tag name="EXPANDSHOWBAR" val="True"/>
  <p:tag name="ANSWERNOWTEXT" val="Answer Now"/>
  <p:tag name="NUMRESPONSES" val="1"/>
  <p:tag name="ROTATIONINTERVAL" val="2"/>
  <p:tag name="BUBBLENAMEVISIBLE" val="True"/>
  <p:tag name="CUSTOMCELLBACKCOLOR2" val="-13395457"/>
  <p:tag name="GRIDOPACITY" val="90"/>
  <p:tag name="CHARTLABELS" val="1"/>
  <p:tag name="INCORRECTPOINTVALUE" val="0"/>
  <p:tag name="ANSWERNOWSTYLE" val="-1"/>
  <p:tag name="ALLOWDUPLICATES" val="False"/>
  <p:tag name="TEAMSINLEADERBOARD" val="4"/>
  <p:tag name="CUSTOMCELLFORECOLOR" val="-16777216"/>
  <p:tag name="GRIDROTATIONINTERVAL" val="2"/>
  <p:tag name="PARTLISTDEFAULT" val="0"/>
  <p:tag name="AUTOADJUSTPARTRANGE" val="True"/>
  <p:tag name="RESPCOUNTERFORMAT" val="0"/>
  <p:tag name="AUTOADVANCE" val="False"/>
  <p:tag name="DEFAULTNUMTEAMS" val="5"/>
  <p:tag name="GRIDPOSITION" val="1"/>
  <p:tag name="REALTIMEBACKUP" val="False"/>
  <p:tag name="REQUIREPASSWORD" val="False"/>
  <p:tag name="AUTOUPDATEALIASES" val="True"/>
  <p:tag name="USESCHEMECOLORS" val="True"/>
  <p:tag name="INCLUDEPPT" val="True"/>
  <p:tag name="RESPTABLESTYLE" val="-1"/>
  <p:tag name="BUBBLEGROUPING" val="3"/>
  <p:tag name="INCLUDENONRESPONDERS" val="False"/>
  <p:tag name="COUNTDOWNSECONDS" val="10"/>
  <p:tag name="DISPLAYDEVICEID" val="True"/>
  <p:tag name="ENABLEPRESENTERVPAD" val="False"/>
  <p:tag name="POLLINGCYCLE" val="2"/>
  <p:tag name="MAXRESPONDERS" val="20"/>
  <p:tag name="BACKUPMAINTENANCE" val="7"/>
  <p:tag name="CUSTOMCELLBACKCOLOR4" val="-8355712"/>
  <p:tag name="SHOWBARVISIBLE" val="True"/>
  <p:tag name="REALTIMEBACKUPPATH" val="(None)"/>
  <p:tag name="DELIMITERS" val="3.1"/>
  <p:tag name="REVIEWONLY" val="False"/>
  <p:tag name="CHARTSCALE" val="False"/>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 name="DELIMITERS" val="3.1"/>
  <p:tag name="SLIDEGUID" val="B5A8639186254CB1A34AC6AABD6C4FDC"/>
  <p:tag name="SLIDEID" val="B5A8639186254CB1A34AC6AABD6C4FDC"/>
  <p:tag name="SLIDEORDER" val="1"/>
  <p:tag name="SLIDETYPE" val="Q"/>
  <p:tag name="DEMOGRAPHIC" val="False"/>
  <p:tag name="SPEEDSCORING" val="False"/>
  <p:tag name="CORRECTPOINTVALUE" val="100"/>
  <p:tag name="INCORRECTPOINTVALUE" val="0"/>
  <p:tag name="VALUES" val="Incorrect|smicln|Incorrect|smicln|Incorrect|smicln|Correct|smicln|Incorrect"/>
  <p:tag name="QUESTIONALIAS" val="If the price of good X rises from £9 to £11 andas a result quantity demanded falls from 100 units to 60 units, what is the price elasticity of demand between these prices?"/>
  <p:tag name="ANSWERSALIAS" val="2/–80 = –0.025|smicln|–80/2 = –40|smicln|0.2/–0.5 = –0.4|smicln|–0.5/0.2 = –2.5|smicln|–1"/>
</p:tagLst>
</file>

<file path=ppt/tags/tag15.xml><?xml version="1.0" encoding="utf-8"?>
<p:tagLst xmlns:a="http://schemas.openxmlformats.org/drawingml/2006/main" xmlns:r="http://schemas.openxmlformats.org/officeDocument/2006/relationships" xmlns:p="http://schemas.openxmlformats.org/presentationml/2006/main">
  <p:tag name="CHARTTYPE" val="0"/>
</p:tagLst>
</file>

<file path=ppt/tags/tag16.xml><?xml version="1.0" encoding="utf-8"?>
<p:tagLst xmlns:a="http://schemas.openxmlformats.org/drawingml/2006/main" xmlns:r="http://schemas.openxmlformats.org/officeDocument/2006/relationships" xmlns:p="http://schemas.openxmlformats.org/presentationml/2006/main">
  <p:tag name="TEXTLENGTH" val="65"/>
  <p:tag name="FONTSIZE" val="28"/>
  <p:tag name="BULLETTYPE" val="ppBulletAlphaUCPeriod"/>
  <p:tag name="ANSWERTEXT" val="2/–80 = –0.025&#10;–80/2 = –40&#10;0.2/–0.5 = –0.4&#10;–0.5/0.2 = –2.5&#10;–1"/>
  <p:tag name="OLDNUMANSWERS" val="5"/>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 name="DELIMITERS" val="3.1"/>
  <p:tag name="SLIDEGUID" val="91C2E4A36EB348E3B6C0CC07CD3658D6"/>
  <p:tag name="SLIDEID" val="91C2E4A36EB348E3B6C0CC07CD3658D6"/>
  <p:tag name="SLIDEORDER" val="1"/>
  <p:tag name="SLIDETYPE" val="Q"/>
  <p:tag name="DEMOGRAPHIC" val="False"/>
  <p:tag name="SPEEDSCORING" val="False"/>
  <p:tag name="CORRECTPOINTVALUE" val="100"/>
  <p:tag name="INCORRECTPOINTVALUE" val="0"/>
  <p:tag name="VALUES" val="Incorrect|smicln|Incorrect|smicln|Incorrect|smicln|Incorrect|smicln|Correct"/>
  <p:tag name="QUESTIONALIAS" val="In which one of the following cases isgood X likely to have a moreprice-elastic supply than good Y?"/>
  <p:tag name="ANSWERSALIAS" val="It is more costly to shift from producing X to another product than from Y to another product.|smicln|The supply of Y is considered over a longer period of timethan X.|smicln|X is a minor by-product of Y.|smicln|Consumers find it easier to find alternatives to Y than to X.|smicln|The cost of producing extra units increases more rapidly in the case of Y than in the case of X."/>
</p:tagLst>
</file>

<file path=ppt/tags/tag18.xml><?xml version="1.0" encoding="utf-8"?>
<p:tagLst xmlns:a="http://schemas.openxmlformats.org/drawingml/2006/main" xmlns:r="http://schemas.openxmlformats.org/officeDocument/2006/relationships" xmlns:p="http://schemas.openxmlformats.org/presentationml/2006/main">
  <p:tag name="TEXTLENGTH" val="354"/>
  <p:tag name="FONTSIZE" val="24"/>
  <p:tag name="BULLETTYPE" val="ppBulletAlphaUCPeriod"/>
  <p:tag name="ANSWERTEXT" val="It is more costly to shift from producing X to another product than from Y to another product.&#10;The supply of Y is considered over a longer period of timethan X.&#10;X is a minor by-product of Y.&#10;Consumers find it easier to find alternatives to Y than to X.&#10;The cost of producing extra units increases more rapidly in the case of Y than in the case of X."/>
  <p:tag name="OLDNUMANSWERS" val="5"/>
</p:tagLst>
</file>

<file path=ppt/tags/tag19.xml><?xml version="1.0" encoding="utf-8"?>
<p:tagLst xmlns:a="http://schemas.openxmlformats.org/drawingml/2006/main" xmlns:r="http://schemas.openxmlformats.org/officeDocument/2006/relationships" xmlns:p="http://schemas.openxmlformats.org/presentationml/2006/main">
  <p:tag name="NOPREFERENCE" val="False"/>
  <p:tag name="DELIMITERS" val="3.1"/>
  <p:tag name="SLIDEGUID" val="668ACD58A7ED4731AE197A188E0EA4B8"/>
  <p:tag name="SLIDEID" val="668ACD58A7ED4731AE197A188E0EA4B8"/>
  <p:tag name="SLIDEORDER" val="1"/>
  <p:tag name="SLIDETYPE" val="Q"/>
  <p:tag name="DEMOGRAPHIC" val="False"/>
  <p:tag name="SPEEDSCORING" val="False"/>
  <p:tag name="CORRECTPOINTVALUE" val="100"/>
  <p:tag name="INCORRECTPOINTVALUE" val="0"/>
  <p:tag name="VALUES" val="Incorrect|smicln|Incorrect|smicln|Correct|smicln|Incorrect|smicln|Incorrect"/>
  <p:tag name="QUESTIONALIAS" val="The data in the table refer to the incomeelasticities of demand for various commodities. Which one is a normal good and income inelastic?"/>
  <p:tag name="ANSWERSALIAS" val="Wine and Spirits|smicln|Travel Abroad|smicln|Dairy Produce|smicln|Bread and cereals|smicln|Coal"/>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0.xml><?xml version="1.0" encoding="utf-8"?>
<p:tagLst xmlns:a="http://schemas.openxmlformats.org/drawingml/2006/main" xmlns:r="http://schemas.openxmlformats.org/officeDocument/2006/relationships" xmlns:p="http://schemas.openxmlformats.org/presentationml/2006/main">
  <p:tag name="TEXTLENGTH" val="71"/>
  <p:tag name="FONTSIZE" val="27"/>
  <p:tag name="BULLETTYPE" val="ppBulletAlphaUCPeriod"/>
  <p:tag name="ANSWERTEXT" val="Wine and Spirits&#10;Travel Abroad&#10;Dairy Produce&#10;Bread and cereals&#10;Coal"/>
  <p:tag name="OLDNUMANSWERS" val="5"/>
</p:tagLst>
</file>

<file path=ppt/tags/tag2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2.xml><?xml version="1.0" encoding="utf-8"?>
<p:tagLst xmlns:a="http://schemas.openxmlformats.org/drawingml/2006/main" xmlns:r="http://schemas.openxmlformats.org/officeDocument/2006/relationships" xmlns:p="http://schemas.openxmlformats.org/presentationml/2006/main">
  <p:tag name="CHARTTYPE" val="0"/>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Default Design">
  <a:themeElements>
    <a:clrScheme name="">
      <a:dk1>
        <a:srgbClr val="000000"/>
      </a:dk1>
      <a:lt1>
        <a:srgbClr val="FFFFFF"/>
      </a:lt1>
      <a:dk2>
        <a:srgbClr val="0035AA"/>
      </a:dk2>
      <a:lt2>
        <a:srgbClr val="000000"/>
      </a:lt2>
      <a:accent1>
        <a:srgbClr val="800080"/>
      </a:accent1>
      <a:accent2>
        <a:srgbClr val="C40038"/>
      </a:accent2>
      <a:accent3>
        <a:srgbClr val="FFFFFF"/>
      </a:accent3>
      <a:accent4>
        <a:srgbClr val="000000"/>
      </a:accent4>
      <a:accent5>
        <a:srgbClr val="C0AAC0"/>
      </a:accent5>
      <a:accent6>
        <a:srgbClr val="B10032"/>
      </a:accent6>
      <a:hlink>
        <a:srgbClr val="663300"/>
      </a:hlink>
      <a:folHlink>
        <a:srgbClr val="006600"/>
      </a:folHlink>
    </a:clrScheme>
    <a:fontScheme name="Default Design">
      <a:majorFont>
        <a:latin typeface="Georgia"/>
        <a:ea typeface=""/>
        <a:cs typeface=""/>
      </a:majorFont>
      <a:minorFont>
        <a:latin typeface="Georg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ln w="25400" cap="flat" cmpd="sng" algn="ctr">
          <a:solidFill>
            <a:srgbClr val="FF6600"/>
          </a:solidFill>
          <a:prstDash val="solid"/>
          <a:round/>
          <a:headEnd type="none" w="med" len="med"/>
          <a:tailEnd type="none" w="med" len="med"/>
        </a:ln>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ln w="25400" cap="flat" cmpd="sng" algn="ctr">
          <a:solidFill>
            <a:srgbClr val="FF6600"/>
          </a:solidFill>
          <a:prstDash val="solid"/>
          <a:round/>
          <a:headEnd type="none" w="med" len="med"/>
          <a:tailEnd type="none" w="med" len="med"/>
        </a:ln>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outs:outSpaceData xmlns:outs="http://schemas.microsoft.com/office/2009/outspace/metadata">
  <outs:relatedDates>
    <outs:relatedDate>
      <outs:type>3</outs:type>
      <outs:displayName>Last Modified</outs:displayName>
      <outs:dateTime>2010-10-28T07:12:29Z</outs:dateTime>
      <outs:isPinned>true</outs:isPinned>
    </outs:relatedDate>
    <outs:relatedDate>
      <outs:type>2</outs:type>
      <outs:displayName>Created</outs:displayName>
      <outs:dateTime>2002-11-17T23:04:00Z</outs:dateTime>
      <outs:isPinned>true</outs:isPinned>
    </outs:relatedDate>
    <outs:relatedDate>
      <outs:type>4</outs:type>
      <outs:displayName>Last Printed</outs:displayName>
      <outs:dateTime/>
      <outs:isPinned>true</outs:isPinned>
    </outs:relatedDate>
  </outs:relatedDates>
  <outs:relatedDocuments>
    <outs:relatedDocument>
      <outs:type>2</outs:type>
      <outs:displayName>Other documents in current folder</outs:displayName>
      <outs:uri/>
      <outs:isPinned>true</outs:isPinned>
    </outs:relatedDocument>
  </outs:relatedDocuments>
  <outs:relatedPeople>
    <outs:relatedPeopleItem>
      <outs:category>Author</outs:category>
      <outs:people>
        <outs:relatedPerson>
          <outs:displayName>John Sloman</outs:displayName>
          <outs:accountName/>
        </outs:relatedPerson>
      </outs:people>
      <outs:source>0</outs:source>
      <outs:isPinned>true</outs:isPinned>
    </outs:relatedPeopleItem>
    <outs:relatedPeopleItem>
      <outs:category>Last modified by</outs:category>
      <outs:people>
        <outs:relatedPerson>
          <outs:displayName>Owner</outs:displayName>
          <outs:accountName/>
        </outs:relatedPerson>
      </outs:people>
      <outs:source>0</outs:source>
      <outs:isPinned>true</outs:isPinned>
    </outs:relatedPeopleItem>
    <outs:relatedPeopleItem>
      <outs:category>Manager</outs:category>
      <outs:people/>
      <outs:source>0</outs:source>
      <outs:isPinned>false</outs:isPinned>
    </outs:relatedPeopleItem>
  </outs:relatedPeople>
  <propertyMetadataList xmlns="http://schemas.microsoft.com/office/2009/outspace/metadata">
    <propertyMetadata>
      <type>0</type>
      <propertyId>2228224</propertyId>
      <propertyName/>
      <isPinned>true</isPinned>
    </propertyMetadata>
    <propertyMetadata>
      <type>0</type>
      <propertyId>1114115</propertyId>
      <propertyName/>
      <isPinned>true</isPinned>
    </propertyMetadata>
    <propertyMetadata>
      <type>0</type>
      <propertyId>1114117</propertyId>
      <propertyName/>
      <isPinned>true</isPinned>
    </propertyMetadata>
    <propertyMetadata>
      <type>0</type>
      <propertyId>589825</propertyId>
      <propertyName/>
      <isPinned>false</isPinned>
    </propertyMetadata>
    <propertyMetadata>
      <type>0</type>
      <propertyId>1114116</propertyId>
      <propertyName/>
      <isPinned>false</isPinned>
    </propertyMetadata>
    <propertyMetadata>
      <type>0</type>
      <propertyId>14</propertyId>
      <propertyName/>
      <isPinned>true</isPinned>
    </propertyMetadata>
    <propertyMetadata>
      <type>0</type>
      <propertyId>8</propertyId>
      <propertyName/>
      <isPinned>true</isPinned>
    </propertyMetadata>
    <propertyMetadata>
      <type>0</type>
      <propertyId>6</propertyId>
      <propertyName/>
      <isPinned>false</isPinned>
    </propertyMetadata>
    <propertyMetadata>
      <type>0</type>
      <propertyId>1114118</propertyId>
      <propertyName/>
      <isPinned>false</isPinned>
    </propertyMetadata>
    <propertyMetadata>
      <type>0</type>
      <propertyId>1179649</propertyId>
      <propertyName/>
      <isPinned>false</isPinned>
    </propertyMetadata>
    <propertyMetadata>
      <type>0</type>
      <propertyId>655365</propertyId>
      <propertyName/>
      <isPinned>false</isPinned>
    </propertyMetadata>
    <propertyMetadata>
      <type>0</type>
      <propertyId>1</propertyId>
      <propertyName/>
      <isPinned>false</isPinned>
    </propertyMetadata>
    <propertyMetadata>
      <type>0</type>
      <propertyId>0</propertyId>
      <propertyName/>
      <isPinned>true</isPinned>
    </propertyMetadata>
    <propertyMetadata>
      <type>0</type>
      <propertyId>13</propertyId>
      <propertyName/>
      <isPinned>false</isPinned>
    </propertyMetadata>
    <propertyMetadata>
      <type>0</type>
      <propertyId>1179653</propertyId>
      <propertyName/>
      <isPinned>false</isPinned>
    </propertyMetadata>
    <propertyMetadata>
      <type>0</type>
      <propertyId>22</propertyId>
      <propertyName/>
      <isPinned>false</isPinned>
    </propertyMetadata>
  </propertyMetadataList>
  <outs:corruptMetadataWasLost/>
</outs:outSpaceData>
</file>

<file path=customXml/itemProps1.xml><?xml version="1.0" encoding="utf-8"?>
<ds:datastoreItem xmlns:ds="http://schemas.openxmlformats.org/officeDocument/2006/customXml" ds:itemID="{187A3AB1-4230-4F09-BF36-BF645276FA2B}">
  <ds:schemaRefs>
    <ds:schemaRef ds:uri="http://schemas.microsoft.com/office/2009/outspace/metadata"/>
  </ds:schemaRefs>
</ds:datastoreItem>
</file>

<file path=docProps/app.xml><?xml version="1.0" encoding="utf-8"?>
<Properties xmlns="http://schemas.openxmlformats.org/officeDocument/2006/extended-properties" xmlns:vt="http://schemas.openxmlformats.org/officeDocument/2006/docPropsVTypes">
  <TotalTime>1504</TotalTime>
  <Words>2228</Words>
  <Application>Microsoft Office PowerPoint</Application>
  <PresentationFormat>On-screen Show (4:3)</PresentationFormat>
  <Paragraphs>465</Paragraphs>
  <Slides>51</Slides>
  <Notes>16</Notes>
  <HiddenSlides>0</HiddenSlides>
  <MMClips>0</MMClips>
  <ScaleCrop>false</ScaleCrop>
  <HeadingPairs>
    <vt:vector size="8" baseType="variant">
      <vt:variant>
        <vt:lpstr>Fonts Used</vt:lpstr>
      </vt:variant>
      <vt:variant>
        <vt:i4>11</vt:i4>
      </vt:variant>
      <vt:variant>
        <vt:lpstr>Theme</vt:lpstr>
      </vt:variant>
      <vt:variant>
        <vt:i4>2</vt:i4>
      </vt:variant>
      <vt:variant>
        <vt:lpstr>Embedded OLE Servers</vt:lpstr>
      </vt:variant>
      <vt:variant>
        <vt:i4>1</vt:i4>
      </vt:variant>
      <vt:variant>
        <vt:lpstr>Slide Titles</vt:lpstr>
      </vt:variant>
      <vt:variant>
        <vt:i4>51</vt:i4>
      </vt:variant>
    </vt:vector>
  </HeadingPairs>
  <TitlesOfParts>
    <vt:vector size="65" baseType="lpstr">
      <vt:lpstr>Arial</vt:lpstr>
      <vt:lpstr>Calibri</vt:lpstr>
      <vt:lpstr>Calibri Light</vt:lpstr>
      <vt:lpstr>Cambria Math</vt:lpstr>
      <vt:lpstr>Georgia</vt:lpstr>
      <vt:lpstr>Helvetica</vt:lpstr>
      <vt:lpstr>Playbill</vt:lpstr>
      <vt:lpstr>Symbol</vt:lpstr>
      <vt:lpstr>Times New Roman</vt:lpstr>
      <vt:lpstr>Wingdings</vt:lpstr>
      <vt:lpstr>Wingdings 2</vt:lpstr>
      <vt:lpstr>Default Design</vt:lpstr>
      <vt:lpstr>Office Theme</vt:lpstr>
      <vt:lpstr>Chart</vt:lpstr>
      <vt:lpstr>Elasticity </vt:lpstr>
      <vt:lpstr>Demand</vt:lpstr>
      <vt:lpstr>Introduction</vt:lpstr>
      <vt:lpstr>PowerPoint Presentation</vt:lpstr>
      <vt:lpstr>Elasticity</vt:lpstr>
      <vt:lpstr>Price Elasticity of demand</vt:lpstr>
      <vt:lpstr>Measurement of Price Elasticity:</vt:lpstr>
      <vt:lpstr>Measurement of Price Elasticity:</vt:lpstr>
      <vt:lpstr>Price Elasticity of demand</vt:lpstr>
      <vt:lpstr>Price Elasticity of demand: Example</vt:lpstr>
      <vt:lpstr>Price Elasticity of demand: Example</vt:lpstr>
      <vt:lpstr>Price Elasticity of demand: Example</vt:lpstr>
      <vt:lpstr>Interpretation of Elasticity Figures</vt:lpstr>
      <vt:lpstr>Interpretation of Elasticity Figures</vt:lpstr>
      <vt:lpstr>PowerPoint Presentation</vt:lpstr>
      <vt:lpstr>Interpretation of Elasticity Figures</vt:lpstr>
      <vt:lpstr>PowerPoint Presentation</vt:lpstr>
      <vt:lpstr>Interpretation of Elasticity Figures</vt:lpstr>
      <vt:lpstr>PowerPoint Presentation</vt:lpstr>
      <vt:lpstr>Interpretation of Elasticity Figures</vt:lpstr>
      <vt:lpstr>PowerPoint Presentation</vt:lpstr>
      <vt:lpstr>Interpretation of Elasticity Figures</vt:lpstr>
      <vt:lpstr>Summary of Price Elasticity of Demand</vt:lpstr>
      <vt:lpstr>Determinants of price elasticity of demand</vt:lpstr>
      <vt:lpstr>Price elasticity of demand and consumer expenditure </vt:lpstr>
      <vt:lpstr>Determinants of price elasticity of demand</vt:lpstr>
      <vt:lpstr>Determinants of price elasticity of demand</vt:lpstr>
      <vt:lpstr>Determinants of price elasticity of demand</vt:lpstr>
      <vt:lpstr>Determinants of price elasticity of demand</vt:lpstr>
      <vt:lpstr>Arc Elasticity</vt:lpstr>
      <vt:lpstr>PowerPoint Presentation</vt:lpstr>
      <vt:lpstr>PowerPoint Presentation</vt:lpstr>
      <vt:lpstr>PowerPoint Presentation</vt:lpstr>
      <vt:lpstr>PowerPoint Presentation</vt:lpstr>
      <vt:lpstr>PowerPoint Presentation</vt:lpstr>
      <vt:lpstr>PowerPoint Presentation</vt:lpstr>
      <vt:lpstr>If the price of good X rises from £9 to £11 and as a result quantity demanded falls from 100 units to 60 units, what is the price elasticity of demand between these prices?</vt:lpstr>
      <vt:lpstr>Price elasticity of supply</vt:lpstr>
      <vt:lpstr>Price elasticity of supply</vt:lpstr>
      <vt:lpstr>Determinants of Price elasticity of supply</vt:lpstr>
      <vt:lpstr>In which one of the following cases is good X likely to have a more price-elastic supply than good Y?</vt:lpstr>
      <vt:lpstr>Income Elasticity of Demand </vt:lpstr>
      <vt:lpstr>Income Elasticity of Demand </vt:lpstr>
      <vt:lpstr>Interpretation of Income Elasticity Figures</vt:lpstr>
      <vt:lpstr>Determinants of Income Elasticity</vt:lpstr>
      <vt:lpstr>The data in the table refer to the income elasticities of demand for various commodities. Which one is a normal good and income inelastic?</vt:lpstr>
      <vt:lpstr>Cross-Price Elasticity of Demand </vt:lpstr>
      <vt:lpstr>Cross-Price Elasticity of Demand </vt:lpstr>
      <vt:lpstr>Interpretation</vt:lpstr>
      <vt:lpstr>Interpretation</vt:lpstr>
      <vt:lpstr>If a rise in the price of good X results in the amount of money spent on good Y remaining the same, then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 Slide Title</dc:title>
  <dc:creator>John Sloman</dc:creator>
  <cp:lastModifiedBy>EMMANUEL BUABENG</cp:lastModifiedBy>
  <cp:revision>131</cp:revision>
  <dcterms:created xsi:type="dcterms:W3CDTF">2002-11-17T23:04:00Z</dcterms:created>
  <dcterms:modified xsi:type="dcterms:W3CDTF">2021-02-17T13:22:13Z</dcterms:modified>
</cp:coreProperties>
</file>