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tags/tag2.xml" ContentType="application/vnd.openxmlformats-officedocument.presentationml.tags+xml"/>
  <Override PartName="/ppt/notesSlides/notesSlide7.xml" ContentType="application/vnd.openxmlformats-officedocument.presentationml.notesSlide+xml"/>
  <Override PartName="/ppt/theme/themeOverride2.xml" ContentType="application/vnd.openxmlformats-officedocument.themeOverr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5.xml" ContentType="application/vnd.openxmlformats-officedocument.presentationml.notesSlide+xml"/>
  <Override PartName="/ppt/tags/tag21.xml" ContentType="application/vnd.openxmlformats-officedocument.presentationml.tags+xml"/>
  <Override PartName="/ppt/notesSlides/notesSlide26.xml" ContentType="application/vnd.openxmlformats-officedocument.presentationml.notesSlide+xml"/>
  <Override PartName="/ppt/tags/tag22.xml" ContentType="application/vnd.openxmlformats-officedocument.presentationml.tags+xml"/>
  <Override PartName="/ppt/notesSlides/notesSlide27.xml" ContentType="application/vnd.openxmlformats-officedocument.presentationml.notesSlide+xml"/>
  <Override PartName="/ppt/tags/tag23.xml" ContentType="application/vnd.openxmlformats-officedocument.presentationml.tags+xml"/>
  <Override PartName="/ppt/notesSlides/notesSlide28.xml" ContentType="application/vnd.openxmlformats-officedocument.presentationml.notesSlide+xml"/>
  <Override PartName="/ppt/tags/tag24.xml" ContentType="application/vnd.openxmlformats-officedocument.presentationml.tags+xml"/>
  <Override PartName="/ppt/notesSlides/notesSlide29.xml" ContentType="application/vnd.openxmlformats-officedocument.presentationml.notesSlide+xml"/>
  <Override PartName="/ppt/tags/tag25.xml" ContentType="application/vnd.openxmlformats-officedocument.presentationml.tags+xml"/>
  <Override PartName="/ppt/notesSlides/notesSlide30.xml" ContentType="application/vnd.openxmlformats-officedocument.presentationml.notesSlide+xml"/>
  <Override PartName="/ppt/tags/tag26.xml" ContentType="application/vnd.openxmlformats-officedocument.presentationml.tags+xml"/>
  <Override PartName="/ppt/notesSlides/notesSlide31.xml" ContentType="application/vnd.openxmlformats-officedocument.presentationml.notesSlide+xml"/>
  <Override PartName="/ppt/tags/tag27.xml" ContentType="application/vnd.openxmlformats-officedocument.presentationml.tags+xml"/>
  <Override PartName="/ppt/notesSlides/notesSlide32.xml" ContentType="application/vnd.openxmlformats-officedocument.presentationml.notesSlide+xml"/>
  <Override PartName="/ppt/tags/tag28.xml" ContentType="application/vnd.openxmlformats-officedocument.presentationml.tags+xml"/>
  <Override PartName="/ppt/notesSlides/notesSlide33.xml" ContentType="application/vnd.openxmlformats-officedocument.presentationml.notesSlide+xml"/>
  <Override PartName="/ppt/tags/tag29.xml" ContentType="application/vnd.openxmlformats-officedocument.presentationml.tags+xml"/>
  <Override PartName="/ppt/notesSlides/notesSlide3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3.xml" ContentType="application/vnd.openxmlformats-officedocument.presentationml.tags+xml"/>
  <Override PartName="/ppt/notesSlides/notesSlide37.xml" ContentType="application/vnd.openxmlformats-officedocument.presentationml.notesSlide+xml"/>
  <Override PartName="/ppt/tags/tag34.xml" ContentType="application/vnd.openxmlformats-officedocument.presentationml.tags+xml"/>
  <Override PartName="/ppt/notesSlides/notesSlide38.xml" ContentType="application/vnd.openxmlformats-officedocument.presentationml.notesSlide+xml"/>
  <Override PartName="/ppt/tags/tag35.xml" ContentType="application/vnd.openxmlformats-officedocument.presentationml.tags+xml"/>
  <Override PartName="/ppt/notesSlides/notesSlide39.xml" ContentType="application/vnd.openxmlformats-officedocument.presentationml.notesSlide+xml"/>
  <Override PartName="/ppt/tags/tag36.xml" ContentType="application/vnd.openxmlformats-officedocument.presentationml.tags+xml"/>
  <Override PartName="/ppt/notesSlides/notesSlide40.xml" ContentType="application/vnd.openxmlformats-officedocument.presentationml.notesSlide+xml"/>
  <Override PartName="/ppt/tags/tag37.xml" ContentType="application/vnd.openxmlformats-officedocument.presentationml.tags+xml"/>
  <Override PartName="/ppt/notesSlides/notesSlide41.xml" ContentType="application/vnd.openxmlformats-officedocument.presentationml.notesSlide+xml"/>
  <Override PartName="/ppt/tags/tag38.xml" ContentType="application/vnd.openxmlformats-officedocument.presentationml.tags+xml"/>
  <Override PartName="/ppt/notesSlides/notesSlide42.xml" ContentType="application/vnd.openxmlformats-officedocument.presentationml.notesSlide+xml"/>
  <Override PartName="/ppt/tags/tag39.xml" ContentType="application/vnd.openxmlformats-officedocument.presentationml.tags+xml"/>
  <Override PartName="/ppt/notesSlides/notesSlide43.xml" ContentType="application/vnd.openxmlformats-officedocument.presentationml.notesSlide+xml"/>
  <Override PartName="/ppt/tags/tag40.xml" ContentType="application/vnd.openxmlformats-officedocument.presentationml.tags+xml"/>
  <Override PartName="/ppt/notesSlides/notesSlide44.xml" ContentType="application/vnd.openxmlformats-officedocument.presentationml.notesSlide+xml"/>
  <Override PartName="/ppt/tags/tag41.xml" ContentType="application/vnd.openxmlformats-officedocument.presentationml.tags+xml"/>
  <Override PartName="/ppt/notesSlides/notesSlide45.xml" ContentType="application/vnd.openxmlformats-officedocument.presentationml.notesSlide+xml"/>
  <Override PartName="/ppt/tags/tag42.xml" ContentType="application/vnd.openxmlformats-officedocument.presentationml.tags+xml"/>
  <Override PartName="/ppt/notesSlides/notesSlide4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47.xml" ContentType="application/vnd.openxmlformats-officedocument.presentationml.notesSlide+xml"/>
  <Override PartName="/ppt/tags/tag46.xml" ContentType="application/vnd.openxmlformats-officedocument.presentationml.tags+xml"/>
  <Override PartName="/ppt/notesSlides/notesSlide48.xml" ContentType="application/vnd.openxmlformats-officedocument.presentationml.notesSlide+xml"/>
  <Override PartName="/ppt/theme/themeOverride3.xml" ContentType="application/vnd.openxmlformats-officedocument.themeOverride+xml"/>
  <Override PartName="/ppt/tags/tag47.xml" ContentType="application/vnd.openxmlformats-officedocument.presentationml.tags+xml"/>
  <Override PartName="/ppt/notesSlides/notesSlide49.xml" ContentType="application/vnd.openxmlformats-officedocument.presentationml.notesSlide+xml"/>
  <Override PartName="/ppt/theme/themeOverride4.xml" ContentType="application/vnd.openxmlformats-officedocument.themeOverride+xml"/>
  <Override PartName="/ppt/tags/tag48.xml" ContentType="application/vnd.openxmlformats-officedocument.presentationml.tags+xml"/>
  <Override PartName="/ppt/notesSlides/notesSlide50.xml" ContentType="application/vnd.openxmlformats-officedocument.presentationml.notesSlide+xml"/>
  <Override PartName="/ppt/theme/themeOverride5.xml" ContentType="application/vnd.openxmlformats-officedocument.themeOverride+xml"/>
  <Override PartName="/ppt/tags/tag49.xml" ContentType="application/vnd.openxmlformats-officedocument.presentationml.tags+xml"/>
  <Override PartName="/ppt/notesSlides/notesSlide51.xml" ContentType="application/vnd.openxmlformats-officedocument.presentationml.notesSlide+xml"/>
  <Override PartName="/ppt/theme/themeOverride6.xml" ContentType="application/vnd.openxmlformats-officedocument.themeOverride+xml"/>
  <Override PartName="/ppt/tags/tag50.xml" ContentType="application/vnd.openxmlformats-officedocument.presentationml.tags+xml"/>
  <Override PartName="/ppt/notesSlides/notesSlide52.xml" ContentType="application/vnd.openxmlformats-officedocument.presentationml.notesSlide+xml"/>
  <Override PartName="/ppt/theme/themeOverride7.xml" ContentType="application/vnd.openxmlformats-officedocument.themeOverride+xml"/>
  <Override PartName="/ppt/tags/tag51.xml" ContentType="application/vnd.openxmlformats-officedocument.presentationml.tags+xml"/>
  <Override PartName="/ppt/notesSlides/notesSlide53.xml" ContentType="application/vnd.openxmlformats-officedocument.presentationml.notesSlide+xml"/>
  <Override PartName="/ppt/theme/themeOverride8.xml" ContentType="application/vnd.openxmlformats-officedocument.themeOverride+xml"/>
  <Override PartName="/ppt/tags/tag52.xml" ContentType="application/vnd.openxmlformats-officedocument.presentationml.tags+xml"/>
  <Override PartName="/ppt/notesSlides/notesSlide54.xml" ContentType="application/vnd.openxmlformats-officedocument.presentationml.notesSlide+xml"/>
  <Override PartName="/ppt/theme/themeOverride9.xml" ContentType="application/vnd.openxmlformats-officedocument.themeOverride+xml"/>
  <Override PartName="/ppt/tags/tag53.xml" ContentType="application/vnd.openxmlformats-officedocument.presentationml.tags+xml"/>
  <Override PartName="/ppt/notesSlides/notesSlide55.xml" ContentType="application/vnd.openxmlformats-officedocument.presentationml.notesSlide+xml"/>
  <Override PartName="/ppt/tags/tag54.xml" ContentType="application/vnd.openxmlformats-officedocument.presentationml.tags+xml"/>
  <Override PartName="/ppt/notesSlides/notesSlide56.xml" ContentType="application/vnd.openxmlformats-officedocument.presentationml.notesSlide+xml"/>
  <Override PartName="/ppt/theme/themeOverride10.xml" ContentType="application/vnd.openxmlformats-officedocument.themeOverride+xml"/>
  <Override PartName="/ppt/tags/tag55.xml" ContentType="application/vnd.openxmlformats-officedocument.presentationml.tags+xml"/>
  <Override PartName="/ppt/notesSlides/notesSlide57.xml" ContentType="application/vnd.openxmlformats-officedocument.presentationml.notesSlide+xml"/>
  <Override PartName="/ppt/theme/themeOverride11.xml" ContentType="application/vnd.openxmlformats-officedocument.themeOverride+xml"/>
  <Override PartName="/ppt/tags/tag56.xml" ContentType="application/vnd.openxmlformats-officedocument.presentationml.tags+xml"/>
  <Override PartName="/ppt/notesSlides/notesSlide58.xml" ContentType="application/vnd.openxmlformats-officedocument.presentationml.notesSlide+xml"/>
  <Override PartName="/ppt/theme/themeOverride12.xml" ContentType="application/vnd.openxmlformats-officedocument.themeOverride+xml"/>
  <Override PartName="/ppt/tags/tag57.xml" ContentType="application/vnd.openxmlformats-officedocument.presentationml.tags+xml"/>
  <Override PartName="/ppt/notesSlides/notesSlide59.xml" ContentType="application/vnd.openxmlformats-officedocument.presentationml.notesSlide+xml"/>
  <Override PartName="/ppt/theme/themeOverride13.xml" ContentType="application/vnd.openxmlformats-officedocument.themeOverride+xml"/>
  <Override PartName="/ppt/tags/tag58.xml" ContentType="application/vnd.openxmlformats-officedocument.presentationml.tags+xml"/>
  <Override PartName="/ppt/notesSlides/notesSlide60.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61.xml" ContentType="application/vnd.openxmlformats-officedocument.presentationml.notesSlide+xml"/>
  <Override PartName="/ppt/tags/tag62.xml" ContentType="application/vnd.openxmlformats-officedocument.presentationml.tags+xml"/>
  <Override PartName="/ppt/notesSlides/notesSlide62.xml" ContentType="application/vnd.openxmlformats-officedocument.presentationml.notesSlide+xml"/>
  <Override PartName="/ppt/theme/themeOverride14.xml" ContentType="application/vnd.openxmlformats-officedocument.themeOverride+xml"/>
  <Override PartName="/ppt/tags/tag63.xml" ContentType="application/vnd.openxmlformats-officedocument.presentationml.tags+xml"/>
  <Override PartName="/ppt/notesSlides/notesSlide63.xml" ContentType="application/vnd.openxmlformats-officedocument.presentationml.notesSlide+xml"/>
  <Override PartName="/ppt/theme/themeOverride15.xml" ContentType="application/vnd.openxmlformats-officedocument.themeOverride+xml"/>
  <Override PartName="/ppt/tags/tag64.xml" ContentType="application/vnd.openxmlformats-officedocument.presentationml.tags+xml"/>
  <Override PartName="/ppt/notesSlides/notesSlide64.xml" ContentType="application/vnd.openxmlformats-officedocument.presentationml.notesSlide+xml"/>
  <Override PartName="/ppt/theme/themeOverride16.xml" ContentType="application/vnd.openxmlformats-officedocument.themeOverride+xml"/>
  <Override PartName="/ppt/tags/tag65.xml" ContentType="application/vnd.openxmlformats-officedocument.presentationml.tags+xml"/>
  <Override PartName="/ppt/notesSlides/notesSlide65.xml" ContentType="application/vnd.openxmlformats-officedocument.presentationml.notesSlide+xml"/>
  <Override PartName="/ppt/theme/themeOverride17.xml" ContentType="application/vnd.openxmlformats-officedocument.themeOverride+xml"/>
  <Override PartName="/ppt/tags/tag66.xml" ContentType="application/vnd.openxmlformats-officedocument.presentationml.tags+xml"/>
  <Override PartName="/ppt/notesSlides/notesSlide66.xml" ContentType="application/vnd.openxmlformats-officedocument.presentationml.notesSlide+xml"/>
  <Override PartName="/ppt/tags/tag67.xml" ContentType="application/vnd.openxmlformats-officedocument.presentationml.tags+xml"/>
  <Override PartName="/ppt/notesSlides/notesSlide67.xml" ContentType="application/vnd.openxmlformats-officedocument.presentationml.notesSlide+xml"/>
  <Override PartName="/ppt/theme/themeOverride18.xml" ContentType="application/vnd.openxmlformats-officedocument.themeOverride+xml"/>
  <Override PartName="/ppt/tags/tag68.xml" ContentType="application/vnd.openxmlformats-officedocument.presentationml.tags+xml"/>
  <Override PartName="/ppt/notesSlides/notesSlide68.xml" ContentType="application/vnd.openxmlformats-officedocument.presentationml.notesSlide+xml"/>
  <Override PartName="/ppt/theme/themeOverride19.xml" ContentType="application/vnd.openxmlformats-officedocument.themeOverride+xml"/>
  <Override PartName="/ppt/tags/tag69.xml" ContentType="application/vnd.openxmlformats-officedocument.presentationml.tags+xml"/>
  <Override PartName="/ppt/notesSlides/notesSlide69.xml" ContentType="application/vnd.openxmlformats-officedocument.presentationml.notesSlide+xml"/>
  <Override PartName="/ppt/theme/themeOverride20.xml" ContentType="application/vnd.openxmlformats-officedocument.themeOverride+xml"/>
  <Override PartName="/ppt/tags/tag70.xml" ContentType="application/vnd.openxmlformats-officedocument.presentationml.tags+xml"/>
  <Override PartName="/ppt/notesSlides/notesSlide70.xml" ContentType="application/vnd.openxmlformats-officedocument.presentationml.notesSlide+xml"/>
  <Override PartName="/ppt/theme/themeOverride21.xml" ContentType="application/vnd.openxmlformats-officedocument.themeOverride+xml"/>
  <Override PartName="/ppt/tags/tag71.xml" ContentType="application/vnd.openxmlformats-officedocument.presentationml.tags+xml"/>
  <Override PartName="/ppt/notesSlides/notesSlide71.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2" r:id="rId2"/>
    <p:sldMasterId id="2147483745" r:id="rId3"/>
    <p:sldMasterId id="2147483757" r:id="rId4"/>
    <p:sldMasterId id="2147483769" r:id="rId5"/>
    <p:sldMasterId id="2147483781" r:id="rId6"/>
  </p:sldMasterIdLst>
  <p:notesMasterIdLst>
    <p:notesMasterId r:id="rId126"/>
  </p:notesMasterIdLst>
  <p:sldIdLst>
    <p:sldId id="260" r:id="rId7"/>
    <p:sldId id="536" r:id="rId8"/>
    <p:sldId id="646" r:id="rId9"/>
    <p:sldId id="647" r:id="rId10"/>
    <p:sldId id="648" r:id="rId11"/>
    <p:sldId id="643" r:id="rId12"/>
    <p:sldId id="641" r:id="rId13"/>
    <p:sldId id="649" r:id="rId14"/>
    <p:sldId id="650" r:id="rId15"/>
    <p:sldId id="651" r:id="rId16"/>
    <p:sldId id="652" r:id="rId17"/>
    <p:sldId id="653" r:id="rId18"/>
    <p:sldId id="261" r:id="rId19"/>
    <p:sldId id="262" r:id="rId20"/>
    <p:sldId id="263" r:id="rId21"/>
    <p:sldId id="264" r:id="rId22"/>
    <p:sldId id="265" r:id="rId23"/>
    <p:sldId id="654" r:id="rId24"/>
    <p:sldId id="655" r:id="rId25"/>
    <p:sldId id="656" r:id="rId26"/>
    <p:sldId id="657" r:id="rId27"/>
    <p:sldId id="658" r:id="rId28"/>
    <p:sldId id="659" r:id="rId29"/>
    <p:sldId id="660" r:id="rId30"/>
    <p:sldId id="661" r:id="rId31"/>
    <p:sldId id="662" r:id="rId32"/>
    <p:sldId id="501" r:id="rId33"/>
    <p:sldId id="667" r:id="rId34"/>
    <p:sldId id="663" r:id="rId35"/>
    <p:sldId id="664" r:id="rId36"/>
    <p:sldId id="665" r:id="rId37"/>
    <p:sldId id="666" r:id="rId38"/>
    <p:sldId id="529" r:id="rId39"/>
    <p:sldId id="642" r:id="rId40"/>
    <p:sldId id="405" r:id="rId41"/>
    <p:sldId id="406" r:id="rId42"/>
    <p:sldId id="407" r:id="rId43"/>
    <p:sldId id="408" r:id="rId44"/>
    <p:sldId id="668" r:id="rId45"/>
    <p:sldId id="669" r:id="rId46"/>
    <p:sldId id="670" r:id="rId47"/>
    <p:sldId id="671" r:id="rId48"/>
    <p:sldId id="672" r:id="rId49"/>
    <p:sldId id="673" r:id="rId50"/>
    <p:sldId id="674" r:id="rId51"/>
    <p:sldId id="676" r:id="rId52"/>
    <p:sldId id="288" r:id="rId53"/>
    <p:sldId id="289" r:id="rId54"/>
    <p:sldId id="290" r:id="rId55"/>
    <p:sldId id="291" r:id="rId56"/>
    <p:sldId id="292" r:id="rId57"/>
    <p:sldId id="675" r:id="rId58"/>
    <p:sldId id="678" r:id="rId59"/>
    <p:sldId id="509" r:id="rId60"/>
    <p:sldId id="510" r:id="rId61"/>
    <p:sldId id="534" r:id="rId62"/>
    <p:sldId id="679" r:id="rId63"/>
    <p:sldId id="677" r:id="rId64"/>
    <p:sldId id="426" r:id="rId65"/>
    <p:sldId id="680" r:id="rId66"/>
    <p:sldId id="427" r:id="rId67"/>
    <p:sldId id="535" r:id="rId68"/>
    <p:sldId id="681" r:id="rId69"/>
    <p:sldId id="682" r:id="rId70"/>
    <p:sldId id="558" r:id="rId71"/>
    <p:sldId id="430" r:id="rId72"/>
    <p:sldId id="431" r:id="rId73"/>
    <p:sldId id="432" r:id="rId74"/>
    <p:sldId id="433" r:id="rId75"/>
    <p:sldId id="435" r:id="rId76"/>
    <p:sldId id="436" r:id="rId77"/>
    <p:sldId id="438" r:id="rId78"/>
    <p:sldId id="439" r:id="rId79"/>
    <p:sldId id="440" r:id="rId80"/>
    <p:sldId id="559" r:id="rId81"/>
    <p:sldId id="560" r:id="rId82"/>
    <p:sldId id="561" r:id="rId83"/>
    <p:sldId id="562" r:id="rId84"/>
    <p:sldId id="586" r:id="rId85"/>
    <p:sldId id="683" r:id="rId86"/>
    <p:sldId id="565" r:id="rId87"/>
    <p:sldId id="684" r:id="rId88"/>
    <p:sldId id="446" r:id="rId89"/>
    <p:sldId id="585" r:id="rId90"/>
    <p:sldId id="451" r:id="rId91"/>
    <p:sldId id="452" r:id="rId92"/>
    <p:sldId id="453" r:id="rId93"/>
    <p:sldId id="454" r:id="rId94"/>
    <p:sldId id="471" r:id="rId95"/>
    <p:sldId id="472" r:id="rId96"/>
    <p:sldId id="473" r:id="rId97"/>
    <p:sldId id="474" r:id="rId98"/>
    <p:sldId id="475" r:id="rId99"/>
    <p:sldId id="541" r:id="rId100"/>
    <p:sldId id="476" r:id="rId101"/>
    <p:sldId id="511" r:id="rId102"/>
    <p:sldId id="512" r:id="rId103"/>
    <p:sldId id="513" r:id="rId104"/>
    <p:sldId id="514" r:id="rId105"/>
    <p:sldId id="515" r:id="rId106"/>
    <p:sldId id="516" r:id="rId107"/>
    <p:sldId id="517" r:id="rId108"/>
    <p:sldId id="485" r:id="rId109"/>
    <p:sldId id="486" r:id="rId110"/>
    <p:sldId id="487" r:id="rId111"/>
    <p:sldId id="488" r:id="rId112"/>
    <p:sldId id="489" r:id="rId113"/>
    <p:sldId id="540" r:id="rId114"/>
    <p:sldId id="490" r:id="rId115"/>
    <p:sldId id="491" r:id="rId116"/>
    <p:sldId id="492" r:id="rId117"/>
    <p:sldId id="493" r:id="rId118"/>
    <p:sldId id="494" r:id="rId119"/>
    <p:sldId id="495" r:id="rId120"/>
    <p:sldId id="496" r:id="rId121"/>
    <p:sldId id="497" r:id="rId122"/>
    <p:sldId id="498" r:id="rId123"/>
    <p:sldId id="499" r:id="rId124"/>
    <p:sldId id="539" r:id="rId125"/>
  </p:sldIdLst>
  <p:sldSz cx="9144000" cy="6858000" type="screen4x3"/>
  <p:notesSz cx="6858000" cy="9144000"/>
  <p:custDataLst>
    <p:tags r:id="rId127"/>
  </p:custDataLst>
  <p:defaultTextStyle>
    <a:defPPr>
      <a:defRPr lang="en-GB"/>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7B70"/>
    <a:srgbClr val="8CADAE"/>
    <a:srgbClr val="CCB400"/>
    <a:srgbClr val="D16349"/>
    <a:srgbClr val="555B73"/>
    <a:srgbClr val="2F323F"/>
    <a:srgbClr val="005C5A"/>
    <a:srgbClr val="AF4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624" autoAdjust="0"/>
  </p:normalViewPr>
  <p:slideViewPr>
    <p:cSldViewPr>
      <p:cViewPr varScale="1">
        <p:scale>
          <a:sx n="82" d="100"/>
          <a:sy n="82" d="100"/>
        </p:scale>
        <p:origin x="1541"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Lst>
  </p:outlineViewPr>
  <p:notesTextViewPr>
    <p:cViewPr>
      <p:scale>
        <a:sx n="100" d="100"/>
        <a:sy n="100" d="100"/>
      </p:scale>
      <p:origin x="0" y="0"/>
    </p:cViewPr>
  </p:notesTextViewPr>
  <p:sorterViewPr>
    <p:cViewPr>
      <p:scale>
        <a:sx n="100" d="100"/>
        <a:sy n="100" d="100"/>
      </p:scale>
      <p:origin x="0" y="31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28" Type="http://schemas.openxmlformats.org/officeDocument/2006/relationships/presProps" Target="presProps.xml"/><Relationship Id="rId5" Type="http://schemas.openxmlformats.org/officeDocument/2006/relationships/slideMaster" Target="slideMasters/slideMaster4.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13" Type="http://schemas.openxmlformats.org/officeDocument/2006/relationships/slide" Target="slides/slide107.xml"/><Relationship Id="rId118" Type="http://schemas.openxmlformats.org/officeDocument/2006/relationships/slide" Target="slides/slide112.xml"/><Relationship Id="rId12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3" Type="http://schemas.openxmlformats.org/officeDocument/2006/relationships/slideMaster" Target="slideMasters/slideMaster2.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slide" Target="slides/slide102.xml"/><Relationship Id="rId116" Type="http://schemas.openxmlformats.org/officeDocument/2006/relationships/slide" Target="slides/slide110.xml"/><Relationship Id="rId124" Type="http://schemas.openxmlformats.org/officeDocument/2006/relationships/slide" Target="slides/slide118.xml"/><Relationship Id="rId129"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slide" Target="slides/slide105.xml"/><Relationship Id="rId1" Type="http://schemas.openxmlformats.org/officeDocument/2006/relationships/customXml" Target="../customXml/item1.xml"/><Relationship Id="rId6"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slide" Target="slides/slide108.xml"/><Relationship Id="rId119" Type="http://schemas.openxmlformats.org/officeDocument/2006/relationships/slide" Target="slides/slide113.xml"/><Relationship Id="rId127" Type="http://schemas.openxmlformats.org/officeDocument/2006/relationships/tags" Target="tags/tag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30" Type="http://schemas.openxmlformats.org/officeDocument/2006/relationships/theme" Target="theme/theme1.xml"/><Relationship Id="rId4" Type="http://schemas.openxmlformats.org/officeDocument/2006/relationships/slideMaster" Target="slideMasters/slideMaster3.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1.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tableStyles" Target="tableStyles.xml"/><Relationship Id="rId61" Type="http://schemas.openxmlformats.org/officeDocument/2006/relationships/slide" Target="slides/slide55.xml"/><Relationship Id="rId82" Type="http://schemas.openxmlformats.org/officeDocument/2006/relationships/slide" Target="slides/slide76.xml"/></Relationships>
</file>

<file path=ppt/_rels/viewProps.xml.rels><?xml version="1.0" encoding="UTF-8" standalone="yes"?>
<Relationships xmlns="http://schemas.openxmlformats.org/package/2006/relationships"><Relationship Id="rId8" Type="http://schemas.openxmlformats.org/officeDocument/2006/relationships/slide" Target="slides/slide66.xml"/><Relationship Id="rId13" Type="http://schemas.openxmlformats.org/officeDocument/2006/relationships/slide" Target="slides/slide71.xml"/><Relationship Id="rId18" Type="http://schemas.openxmlformats.org/officeDocument/2006/relationships/slide" Target="slides/slide91.xml"/><Relationship Id="rId26" Type="http://schemas.openxmlformats.org/officeDocument/2006/relationships/slide" Target="slides/slide99.xml"/><Relationship Id="rId3" Type="http://schemas.openxmlformats.org/officeDocument/2006/relationships/slide" Target="slides/slide35.xml"/><Relationship Id="rId21" Type="http://schemas.openxmlformats.org/officeDocument/2006/relationships/slide" Target="slides/slide94.xml"/><Relationship Id="rId34" Type="http://schemas.openxmlformats.org/officeDocument/2006/relationships/slide" Target="slides/slide119.xml"/><Relationship Id="rId7" Type="http://schemas.openxmlformats.org/officeDocument/2006/relationships/slide" Target="slides/slide62.xml"/><Relationship Id="rId12" Type="http://schemas.openxmlformats.org/officeDocument/2006/relationships/slide" Target="slides/slide70.xml"/><Relationship Id="rId17" Type="http://schemas.openxmlformats.org/officeDocument/2006/relationships/slide" Target="slides/slide90.xml"/><Relationship Id="rId25" Type="http://schemas.openxmlformats.org/officeDocument/2006/relationships/slide" Target="slides/slide98.xml"/><Relationship Id="rId33" Type="http://schemas.openxmlformats.org/officeDocument/2006/relationships/slide" Target="slides/slide114.xml"/><Relationship Id="rId2" Type="http://schemas.openxmlformats.org/officeDocument/2006/relationships/slide" Target="slides/slide34.xml"/><Relationship Id="rId16" Type="http://schemas.openxmlformats.org/officeDocument/2006/relationships/slide" Target="slides/slide89.xml"/><Relationship Id="rId20" Type="http://schemas.openxmlformats.org/officeDocument/2006/relationships/slide" Target="slides/slide93.xml"/><Relationship Id="rId29" Type="http://schemas.openxmlformats.org/officeDocument/2006/relationships/slide" Target="slides/slide102.xml"/><Relationship Id="rId1" Type="http://schemas.openxmlformats.org/officeDocument/2006/relationships/slide" Target="slides/slide33.xml"/><Relationship Id="rId6" Type="http://schemas.openxmlformats.org/officeDocument/2006/relationships/slide" Target="slides/slide56.xml"/><Relationship Id="rId11" Type="http://schemas.openxmlformats.org/officeDocument/2006/relationships/slide" Target="slides/slide69.xml"/><Relationship Id="rId24" Type="http://schemas.openxmlformats.org/officeDocument/2006/relationships/slide" Target="slides/slide97.xml"/><Relationship Id="rId32" Type="http://schemas.openxmlformats.org/officeDocument/2006/relationships/slide" Target="slides/slide109.xml"/><Relationship Id="rId5" Type="http://schemas.openxmlformats.org/officeDocument/2006/relationships/slide" Target="slides/slide55.xml"/><Relationship Id="rId15" Type="http://schemas.openxmlformats.org/officeDocument/2006/relationships/slide" Target="slides/slide83.xml"/><Relationship Id="rId23" Type="http://schemas.openxmlformats.org/officeDocument/2006/relationships/slide" Target="slides/slide96.xml"/><Relationship Id="rId28" Type="http://schemas.openxmlformats.org/officeDocument/2006/relationships/slide" Target="slides/slide101.xml"/><Relationship Id="rId10" Type="http://schemas.openxmlformats.org/officeDocument/2006/relationships/slide" Target="slides/slide68.xml"/><Relationship Id="rId19" Type="http://schemas.openxmlformats.org/officeDocument/2006/relationships/slide" Target="slides/slide92.xml"/><Relationship Id="rId31" Type="http://schemas.openxmlformats.org/officeDocument/2006/relationships/slide" Target="slides/slide108.xml"/><Relationship Id="rId4" Type="http://schemas.openxmlformats.org/officeDocument/2006/relationships/slide" Target="slides/slide54.xml"/><Relationship Id="rId9" Type="http://schemas.openxmlformats.org/officeDocument/2006/relationships/slide" Target="slides/slide67.xml"/><Relationship Id="rId14" Type="http://schemas.openxmlformats.org/officeDocument/2006/relationships/slide" Target="slides/slide79.xml"/><Relationship Id="rId22" Type="http://schemas.openxmlformats.org/officeDocument/2006/relationships/slide" Target="slides/slide95.xml"/><Relationship Id="rId27" Type="http://schemas.openxmlformats.org/officeDocument/2006/relationships/slide" Target="slides/slide100.xml"/><Relationship Id="rId30" Type="http://schemas.openxmlformats.org/officeDocument/2006/relationships/slide" Target="slides/slide10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41E745A-7B3F-4338-8CD9-AB99E7131FEE}"/>
              </a:ext>
            </a:extLst>
          </p:cNvPr>
          <p:cNvSpPr>
            <a:spLocks noGrp="1" noChangeArrowheads="1"/>
          </p:cNvSpPr>
          <p:nvPr>
            <p:ph type="hdr" sz="quarter"/>
          </p:nvPr>
        </p:nvSpPr>
        <p:spPr bwMode="auto">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5123" name="Rectangle 3">
            <a:extLst>
              <a:ext uri="{FF2B5EF4-FFF2-40B4-BE49-F238E27FC236}">
                <a16:creationId xmlns:a16="http://schemas.microsoft.com/office/drawing/2014/main" id="{05B3E03F-A788-4D59-8780-F15F67980077}"/>
              </a:ext>
            </a:extLst>
          </p:cNvPr>
          <p:cNvSpPr>
            <a:spLocks noGrp="1" noChangeArrowheads="1"/>
          </p:cNvSpPr>
          <p:nvPr>
            <p:ph type="dt" idx="1"/>
          </p:nvPr>
        </p:nvSpPr>
        <p:spPr bwMode="auto">
          <a:xfrm>
            <a:off x="3886200"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65540" name="Rectangle 4">
            <a:extLst>
              <a:ext uri="{FF2B5EF4-FFF2-40B4-BE49-F238E27FC236}">
                <a16:creationId xmlns:a16="http://schemas.microsoft.com/office/drawing/2014/main" id="{230B5E86-328C-4613-92D9-3A516586363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30D3C6F8-E255-41B1-9169-AFA703572150}"/>
              </a:ext>
            </a:extLst>
          </p:cNvPr>
          <p:cNvSpPr>
            <a:spLocks noGrp="1" noChangeArrowheads="1"/>
          </p:cNvSpPr>
          <p:nvPr>
            <p:ph type="body" sz="quarter" idx="3"/>
          </p:nvPr>
        </p:nvSpPr>
        <p:spPr bwMode="auto">
          <a:xfrm>
            <a:off x="914400" y="4343400"/>
            <a:ext cx="50292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126" name="Rectangle 6">
            <a:extLst>
              <a:ext uri="{FF2B5EF4-FFF2-40B4-BE49-F238E27FC236}">
                <a16:creationId xmlns:a16="http://schemas.microsoft.com/office/drawing/2014/main" id="{595CB11F-FC24-4743-9357-EBE77B42EE68}"/>
              </a:ext>
            </a:extLst>
          </p:cNvPr>
          <p:cNvSpPr>
            <a:spLocks noGrp="1" noChangeArrowheads="1"/>
          </p:cNvSpPr>
          <p:nvPr>
            <p:ph type="ftr" sz="quarter" idx="4"/>
          </p:nvPr>
        </p:nvSpPr>
        <p:spPr bwMode="auto">
          <a:xfrm>
            <a:off x="0" y="8686800"/>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5127" name="Rectangle 7">
            <a:extLst>
              <a:ext uri="{FF2B5EF4-FFF2-40B4-BE49-F238E27FC236}">
                <a16:creationId xmlns:a16="http://schemas.microsoft.com/office/drawing/2014/main" id="{8020D5A6-69C7-4E0D-8838-E7FEBAEA16C7}"/>
              </a:ext>
            </a:extLst>
          </p:cNvPr>
          <p:cNvSpPr>
            <a:spLocks noGrp="1" noChangeArrowheads="1"/>
          </p:cNvSpPr>
          <p:nvPr>
            <p:ph type="sldNum" sz="quarter" idx="5"/>
          </p:nvPr>
        </p:nvSpPr>
        <p:spPr bwMode="auto">
          <a:xfrm>
            <a:off x="3886200" y="8686800"/>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F1705BC-20AF-407D-A4A4-A934C3F37F9B}"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a:extLst>
              <a:ext uri="{FF2B5EF4-FFF2-40B4-BE49-F238E27FC236}">
                <a16:creationId xmlns:a16="http://schemas.microsoft.com/office/drawing/2014/main" id="{AB6A92E4-DC75-4A38-88E9-4AC17F28C05B}"/>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BA956F7-961D-4FEF-AD5A-7449F610D0DF}"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39" name="Rectangle 2">
            <a:extLst>
              <a:ext uri="{FF2B5EF4-FFF2-40B4-BE49-F238E27FC236}">
                <a16:creationId xmlns:a16="http://schemas.microsoft.com/office/drawing/2014/main" id="{BFC74D2B-2B20-454A-B146-839270D75EFD}"/>
              </a:ext>
            </a:extLst>
          </p:cNvPr>
          <p:cNvSpPr>
            <a:spLocks noGrp="1" noChangeArrowheads="1"/>
          </p:cNvSpPr>
          <p:nvPr>
            <p:ph type="body" idx="1"/>
          </p:nvPr>
        </p:nvSpPr>
        <p:spPr>
          <a:noFill/>
        </p:spPr>
        <p:txBody>
          <a:bodyPr lIns="92075" tIns="46038" rIns="92075" bIns="46038"/>
          <a:lstStyle/>
          <a:p>
            <a:endParaRPr lang="en-US" altLang="en-US" noProof="1"/>
          </a:p>
        </p:txBody>
      </p:sp>
      <p:sp>
        <p:nvSpPr>
          <p:cNvPr id="14340" name="Rectangle 3">
            <a:extLst>
              <a:ext uri="{FF2B5EF4-FFF2-40B4-BE49-F238E27FC236}">
                <a16:creationId xmlns:a16="http://schemas.microsoft.com/office/drawing/2014/main" id="{AC5A5957-08DF-4832-850C-85D39A59FAB0}"/>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BC515BB0-C631-4CEE-B7C5-F42028422D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1588ACE-4577-4F52-B217-BE8B65F20119}"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5171" name="Rectangle 2">
            <a:extLst>
              <a:ext uri="{FF2B5EF4-FFF2-40B4-BE49-F238E27FC236}">
                <a16:creationId xmlns:a16="http://schemas.microsoft.com/office/drawing/2014/main" id="{80F2D452-39C0-4B25-B8BC-3884D61B41F3}"/>
              </a:ext>
            </a:extLst>
          </p:cNvPr>
          <p:cNvSpPr>
            <a:spLocks noGrp="1" noRot="1" noChangeAspect="1" noChangeArrowheads="1" noTextEdit="1"/>
          </p:cNvSpPr>
          <p:nvPr>
            <p:ph type="sldImg"/>
          </p:nvPr>
        </p:nvSpPr>
        <p:spPr>
          <a:xfrm>
            <a:off x="1149350" y="712788"/>
            <a:ext cx="4560888" cy="3421062"/>
          </a:xfrm>
          <a:ln/>
        </p:spPr>
      </p:sp>
      <p:sp>
        <p:nvSpPr>
          <p:cNvPr id="135172" name="Rectangle 3">
            <a:extLst>
              <a:ext uri="{FF2B5EF4-FFF2-40B4-BE49-F238E27FC236}">
                <a16:creationId xmlns:a16="http://schemas.microsoft.com/office/drawing/2014/main" id="{5CC92C85-F2B4-4664-B4E6-0D8D36DBE05C}"/>
              </a:ext>
            </a:extLst>
          </p:cNvPr>
          <p:cNvSpPr>
            <a:spLocks noGrp="1" noChangeArrowheads="1"/>
          </p:cNvSpPr>
          <p:nvPr>
            <p:ph type="body" idx="1"/>
          </p:nvPr>
        </p:nvSpPr>
        <p:spPr>
          <a:xfrm>
            <a:off x="914400" y="4348163"/>
            <a:ext cx="5029200" cy="4135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973CA7F2-2BF8-4DCE-980B-CE17F9B89D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20B44E3-BA97-4898-917C-980374D0E1CF}"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35</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6195" name="Rectangle 2">
            <a:extLst>
              <a:ext uri="{FF2B5EF4-FFF2-40B4-BE49-F238E27FC236}">
                <a16:creationId xmlns:a16="http://schemas.microsoft.com/office/drawing/2014/main" id="{4BE473D7-1432-4573-B784-AD246BDFD3F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6196" name="Rectangle 3">
            <a:extLst>
              <a:ext uri="{FF2B5EF4-FFF2-40B4-BE49-F238E27FC236}">
                <a16:creationId xmlns:a16="http://schemas.microsoft.com/office/drawing/2014/main" id="{532EA9B9-58B2-49D8-BA3D-FE2F21586746}"/>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0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36197" name="Rectangle 4">
            <a:extLst>
              <a:ext uri="{FF2B5EF4-FFF2-40B4-BE49-F238E27FC236}">
                <a16:creationId xmlns:a16="http://schemas.microsoft.com/office/drawing/2014/main" id="{D1FD0002-EAF9-44A2-A8B7-5BA37837429C}"/>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6198" name="Rectangle 5">
            <a:extLst>
              <a:ext uri="{FF2B5EF4-FFF2-40B4-BE49-F238E27FC236}">
                <a16:creationId xmlns:a16="http://schemas.microsoft.com/office/drawing/2014/main" id="{05198527-1660-4828-9A36-01C6AEE6F2DF}"/>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6199" name="Rectangle 6">
            <a:extLst>
              <a:ext uri="{FF2B5EF4-FFF2-40B4-BE49-F238E27FC236}">
                <a16:creationId xmlns:a16="http://schemas.microsoft.com/office/drawing/2014/main" id="{166DFFAF-530E-40D4-826B-E7B31B82A1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136200" name="Rectangle 7">
            <a:extLst>
              <a:ext uri="{FF2B5EF4-FFF2-40B4-BE49-F238E27FC236}">
                <a16:creationId xmlns:a16="http://schemas.microsoft.com/office/drawing/2014/main" id="{115A17F7-3FC6-42E3-890B-05EABFECE853}"/>
              </a:ext>
            </a:extLst>
          </p:cNvPr>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9F9ABC89-6E45-41D3-8C0B-D620B4CD51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D183EFD-3349-458B-B301-B24E396EC7DD}"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7219" name="Rectangle 2">
            <a:extLst>
              <a:ext uri="{FF2B5EF4-FFF2-40B4-BE49-F238E27FC236}">
                <a16:creationId xmlns:a16="http://schemas.microsoft.com/office/drawing/2014/main" id="{F3432938-4ED0-4B0C-AA1D-8ED308501A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37220" name="Rectangle 3">
            <a:extLst>
              <a:ext uri="{FF2B5EF4-FFF2-40B4-BE49-F238E27FC236}">
                <a16:creationId xmlns:a16="http://schemas.microsoft.com/office/drawing/2014/main" id="{FD70FE85-F6D8-4F9A-BA4F-A307583CBA32}"/>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55174F71-48DE-46C3-9972-8D1F864766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04258B6-F143-4CC7-9A07-8362C1E0835E}"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8243" name="Rectangle 2">
            <a:extLst>
              <a:ext uri="{FF2B5EF4-FFF2-40B4-BE49-F238E27FC236}">
                <a16:creationId xmlns:a16="http://schemas.microsoft.com/office/drawing/2014/main" id="{10D3D7F5-E025-4492-ADD6-73FADA7980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38244" name="Rectangle 3">
            <a:extLst>
              <a:ext uri="{FF2B5EF4-FFF2-40B4-BE49-F238E27FC236}">
                <a16:creationId xmlns:a16="http://schemas.microsoft.com/office/drawing/2014/main" id="{EA70F6AD-BE1A-4481-94F7-00EB35058265}"/>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90C39898-5C69-403B-A5A5-34F343158E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83AE97D-1DAD-4D2A-AB5C-5384E8B0EBA4}"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38</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9267" name="Rectangle 2">
            <a:extLst>
              <a:ext uri="{FF2B5EF4-FFF2-40B4-BE49-F238E27FC236}">
                <a16:creationId xmlns:a16="http://schemas.microsoft.com/office/drawing/2014/main" id="{4032708C-88D9-4FC3-813F-5F87CC6DFB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39268" name="Rectangle 3">
            <a:extLst>
              <a:ext uri="{FF2B5EF4-FFF2-40B4-BE49-F238E27FC236}">
                <a16:creationId xmlns:a16="http://schemas.microsoft.com/office/drawing/2014/main" id="{F49195C7-9883-4AD6-801A-688B77781389}"/>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a:extLst>
              <a:ext uri="{FF2B5EF4-FFF2-40B4-BE49-F238E27FC236}">
                <a16:creationId xmlns:a16="http://schemas.microsoft.com/office/drawing/2014/main" id="{436AB260-DA38-4650-A4F8-151474877998}"/>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4562FA-B8A7-4041-B21A-3E3F6EAD09D8}"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47</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5779" name="Rectangle 2">
            <a:extLst>
              <a:ext uri="{FF2B5EF4-FFF2-40B4-BE49-F238E27FC236}">
                <a16:creationId xmlns:a16="http://schemas.microsoft.com/office/drawing/2014/main" id="{EF5ECCC7-3CD3-47FE-BBC8-6F2E1D5B63B0}"/>
              </a:ext>
            </a:extLst>
          </p:cNvPr>
          <p:cNvSpPr>
            <a:spLocks noGrp="1" noChangeArrowheads="1"/>
          </p:cNvSpPr>
          <p:nvPr>
            <p:ph type="body" idx="1"/>
          </p:nvPr>
        </p:nvSpPr>
        <p:spPr>
          <a:noFill/>
        </p:spPr>
        <p:txBody>
          <a:bodyPr lIns="92075" tIns="46038" rIns="92075" bIns="46038"/>
          <a:lstStyle/>
          <a:p>
            <a:endParaRPr lang="en-US" altLang="en-US" noProof="1"/>
          </a:p>
        </p:txBody>
      </p:sp>
      <p:sp>
        <p:nvSpPr>
          <p:cNvPr id="75780" name="Rectangle 3">
            <a:extLst>
              <a:ext uri="{FF2B5EF4-FFF2-40B4-BE49-F238E27FC236}">
                <a16:creationId xmlns:a16="http://schemas.microsoft.com/office/drawing/2014/main" id="{26D97211-6FFB-4023-B20B-E38DF61DE4F2}"/>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a:extLst>
              <a:ext uri="{FF2B5EF4-FFF2-40B4-BE49-F238E27FC236}">
                <a16:creationId xmlns:a16="http://schemas.microsoft.com/office/drawing/2014/main" id="{ED5220F7-7C49-4D96-B3AE-DDF2F51B2215}"/>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3DE4EBC-5918-4472-8C53-2260B76945EE}"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48</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7827" name="Rectangle 2">
            <a:extLst>
              <a:ext uri="{FF2B5EF4-FFF2-40B4-BE49-F238E27FC236}">
                <a16:creationId xmlns:a16="http://schemas.microsoft.com/office/drawing/2014/main" id="{45A16C90-0970-4911-A678-57D792C0BD61}"/>
              </a:ext>
            </a:extLst>
          </p:cNvPr>
          <p:cNvSpPr>
            <a:spLocks noGrp="1" noChangeArrowheads="1"/>
          </p:cNvSpPr>
          <p:nvPr>
            <p:ph type="body" idx="1"/>
          </p:nvPr>
        </p:nvSpPr>
        <p:spPr>
          <a:noFill/>
        </p:spPr>
        <p:txBody>
          <a:bodyPr lIns="92075" tIns="46038" rIns="92075" bIns="46038"/>
          <a:lstStyle/>
          <a:p>
            <a:endParaRPr lang="en-US" altLang="en-US" noProof="1"/>
          </a:p>
        </p:txBody>
      </p:sp>
      <p:sp>
        <p:nvSpPr>
          <p:cNvPr id="77828" name="Rectangle 3">
            <a:extLst>
              <a:ext uri="{FF2B5EF4-FFF2-40B4-BE49-F238E27FC236}">
                <a16:creationId xmlns:a16="http://schemas.microsoft.com/office/drawing/2014/main" id="{4660D1C8-E40B-45E4-B8C1-4AEF44E93C2D}"/>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1">
            <a:extLst>
              <a:ext uri="{FF2B5EF4-FFF2-40B4-BE49-F238E27FC236}">
                <a16:creationId xmlns:a16="http://schemas.microsoft.com/office/drawing/2014/main" id="{54E4CC40-E27F-475F-A32C-32B623F1B77A}"/>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B6A8A7-2241-4701-8C7F-18F947ECBA95}"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9875" name="Rectangle 2">
            <a:extLst>
              <a:ext uri="{FF2B5EF4-FFF2-40B4-BE49-F238E27FC236}">
                <a16:creationId xmlns:a16="http://schemas.microsoft.com/office/drawing/2014/main" id="{D170B9FA-F614-41E4-9CDA-6E305755E7E0}"/>
              </a:ext>
            </a:extLst>
          </p:cNvPr>
          <p:cNvSpPr>
            <a:spLocks noGrp="1" noChangeArrowheads="1"/>
          </p:cNvSpPr>
          <p:nvPr>
            <p:ph type="body" idx="1"/>
          </p:nvPr>
        </p:nvSpPr>
        <p:spPr>
          <a:noFill/>
        </p:spPr>
        <p:txBody>
          <a:bodyPr lIns="92075" tIns="46038" rIns="92075" bIns="46038"/>
          <a:lstStyle/>
          <a:p>
            <a:endParaRPr lang="en-US" altLang="en-US" noProof="1"/>
          </a:p>
        </p:txBody>
      </p:sp>
      <p:sp>
        <p:nvSpPr>
          <p:cNvPr id="79876" name="Rectangle 3">
            <a:extLst>
              <a:ext uri="{FF2B5EF4-FFF2-40B4-BE49-F238E27FC236}">
                <a16:creationId xmlns:a16="http://schemas.microsoft.com/office/drawing/2014/main" id="{83384EC5-B0DF-4238-ACFB-FE0E448FB3F3}"/>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a:extLst>
              <a:ext uri="{FF2B5EF4-FFF2-40B4-BE49-F238E27FC236}">
                <a16:creationId xmlns:a16="http://schemas.microsoft.com/office/drawing/2014/main" id="{781D83C9-A667-40B6-B557-B0B39C44E36E}"/>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C58682E-B221-414C-BDDD-6B6077D376B3}"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1923" name="Rectangle 2">
            <a:extLst>
              <a:ext uri="{FF2B5EF4-FFF2-40B4-BE49-F238E27FC236}">
                <a16:creationId xmlns:a16="http://schemas.microsoft.com/office/drawing/2014/main" id="{0B3DA381-F8EF-4738-A6DA-91CA84C2527A}"/>
              </a:ext>
            </a:extLst>
          </p:cNvPr>
          <p:cNvSpPr>
            <a:spLocks noGrp="1" noChangeArrowheads="1"/>
          </p:cNvSpPr>
          <p:nvPr>
            <p:ph type="body" idx="1"/>
          </p:nvPr>
        </p:nvSpPr>
        <p:spPr>
          <a:noFill/>
        </p:spPr>
        <p:txBody>
          <a:bodyPr lIns="92075" tIns="46038" rIns="92075" bIns="46038"/>
          <a:lstStyle/>
          <a:p>
            <a:endParaRPr lang="en-US" altLang="en-US" noProof="1"/>
          </a:p>
        </p:txBody>
      </p:sp>
      <p:sp>
        <p:nvSpPr>
          <p:cNvPr id="81924" name="Rectangle 3">
            <a:extLst>
              <a:ext uri="{FF2B5EF4-FFF2-40B4-BE49-F238E27FC236}">
                <a16:creationId xmlns:a16="http://schemas.microsoft.com/office/drawing/2014/main" id="{F8F16C83-636D-4E77-A3C6-946072CCC7DB}"/>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a:extLst>
              <a:ext uri="{FF2B5EF4-FFF2-40B4-BE49-F238E27FC236}">
                <a16:creationId xmlns:a16="http://schemas.microsoft.com/office/drawing/2014/main" id="{46234D14-4C38-4695-AA42-5892A214BEE8}"/>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954C2A5-8EE3-476B-851A-C984FBCE6101}"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71" name="Rectangle 2">
            <a:extLst>
              <a:ext uri="{FF2B5EF4-FFF2-40B4-BE49-F238E27FC236}">
                <a16:creationId xmlns:a16="http://schemas.microsoft.com/office/drawing/2014/main" id="{8C1CB5ED-CF37-4FAD-AB37-65B75BC145E1}"/>
              </a:ext>
            </a:extLst>
          </p:cNvPr>
          <p:cNvSpPr>
            <a:spLocks noGrp="1" noChangeArrowheads="1"/>
          </p:cNvSpPr>
          <p:nvPr>
            <p:ph type="body" idx="1"/>
          </p:nvPr>
        </p:nvSpPr>
        <p:spPr>
          <a:noFill/>
        </p:spPr>
        <p:txBody>
          <a:bodyPr lIns="92075" tIns="46038" rIns="92075" bIns="46038"/>
          <a:lstStyle/>
          <a:p>
            <a:endParaRPr lang="en-US" altLang="en-US" noProof="1"/>
          </a:p>
        </p:txBody>
      </p:sp>
      <p:sp>
        <p:nvSpPr>
          <p:cNvPr id="83972" name="Rectangle 3">
            <a:extLst>
              <a:ext uri="{FF2B5EF4-FFF2-40B4-BE49-F238E27FC236}">
                <a16:creationId xmlns:a16="http://schemas.microsoft.com/office/drawing/2014/main" id="{45A72EF9-A4C0-42F1-B8F6-1A971253536D}"/>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a:extLst>
              <a:ext uri="{FF2B5EF4-FFF2-40B4-BE49-F238E27FC236}">
                <a16:creationId xmlns:a16="http://schemas.microsoft.com/office/drawing/2014/main" id="{F5E984A4-875B-46A9-97F2-19FC12591271}"/>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062E77B-67E7-42CD-AD09-FAF255BBFE48}"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87" name="Rectangle 2">
            <a:extLst>
              <a:ext uri="{FF2B5EF4-FFF2-40B4-BE49-F238E27FC236}">
                <a16:creationId xmlns:a16="http://schemas.microsoft.com/office/drawing/2014/main" id="{1316BE39-D8D2-4A4F-9862-8419114EDAC2}"/>
              </a:ext>
            </a:extLst>
          </p:cNvPr>
          <p:cNvSpPr>
            <a:spLocks noGrp="1" noChangeArrowheads="1"/>
          </p:cNvSpPr>
          <p:nvPr>
            <p:ph type="body" idx="1"/>
          </p:nvPr>
        </p:nvSpPr>
        <p:spPr>
          <a:noFill/>
        </p:spPr>
        <p:txBody>
          <a:bodyPr lIns="92075" tIns="46038" rIns="92075" bIns="46038"/>
          <a:lstStyle/>
          <a:p>
            <a:endParaRPr lang="en-US" altLang="en-US" noProof="1"/>
          </a:p>
        </p:txBody>
      </p:sp>
      <p:sp>
        <p:nvSpPr>
          <p:cNvPr id="16388" name="Rectangle 3">
            <a:extLst>
              <a:ext uri="{FF2B5EF4-FFF2-40B4-BE49-F238E27FC236}">
                <a16:creationId xmlns:a16="http://schemas.microsoft.com/office/drawing/2014/main" id="{629E8F35-2EFB-4497-936F-81E63289036E}"/>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460F7BC7-F18A-448B-AB64-573D27FE17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9D63D15-C25F-44C1-BA31-103CE529F013}"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54</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9507" name="Rectangle 2">
            <a:extLst>
              <a:ext uri="{FF2B5EF4-FFF2-40B4-BE49-F238E27FC236}">
                <a16:creationId xmlns:a16="http://schemas.microsoft.com/office/drawing/2014/main" id="{57D2542D-4BE3-40A5-846F-DDCBE0FCFD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149508" name="Rectangle 3">
            <a:extLst>
              <a:ext uri="{FF2B5EF4-FFF2-40B4-BE49-F238E27FC236}">
                <a16:creationId xmlns:a16="http://schemas.microsoft.com/office/drawing/2014/main" id="{E9C698F8-E1D8-43F5-B09E-A22C9C8401EF}"/>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A3F3C258-2704-4FE8-B249-05366A616E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BBC7505-68C8-4628-B07B-24E4B753926B}"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55</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0531" name="Rectangle 2">
            <a:extLst>
              <a:ext uri="{FF2B5EF4-FFF2-40B4-BE49-F238E27FC236}">
                <a16:creationId xmlns:a16="http://schemas.microsoft.com/office/drawing/2014/main" id="{ACB24919-828A-47A6-90BE-8600CC7BFC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150532" name="Rectangle 3">
            <a:extLst>
              <a:ext uri="{FF2B5EF4-FFF2-40B4-BE49-F238E27FC236}">
                <a16:creationId xmlns:a16="http://schemas.microsoft.com/office/drawing/2014/main" id="{05C41D8B-3C34-4383-BCBF-696D54800FC9}"/>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E5881F9C-FC8F-45ED-8A5D-640AD2425D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CA80EF0-AFAD-4945-9EA7-4F56F2309785}"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56</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1555" name="Rectangle 2">
            <a:extLst>
              <a:ext uri="{FF2B5EF4-FFF2-40B4-BE49-F238E27FC236}">
                <a16:creationId xmlns:a16="http://schemas.microsoft.com/office/drawing/2014/main" id="{81D5B150-6D90-4F9E-89E5-0757F211FCBF}"/>
              </a:ext>
            </a:extLst>
          </p:cNvPr>
          <p:cNvSpPr>
            <a:spLocks noGrp="1" noRot="1" noChangeAspect="1" noChangeArrowheads="1" noTextEdit="1"/>
          </p:cNvSpPr>
          <p:nvPr>
            <p:ph type="sldImg"/>
          </p:nvPr>
        </p:nvSpPr>
        <p:spPr>
          <a:xfrm>
            <a:off x="1149350" y="712788"/>
            <a:ext cx="4560888" cy="3421062"/>
          </a:xfrm>
          <a:ln/>
        </p:spPr>
      </p:sp>
      <p:sp>
        <p:nvSpPr>
          <p:cNvPr id="151556" name="Rectangle 3">
            <a:extLst>
              <a:ext uri="{FF2B5EF4-FFF2-40B4-BE49-F238E27FC236}">
                <a16:creationId xmlns:a16="http://schemas.microsoft.com/office/drawing/2014/main" id="{85FFE20E-AD68-4545-80A8-C2C393446758}"/>
              </a:ext>
            </a:extLst>
          </p:cNvPr>
          <p:cNvSpPr>
            <a:spLocks noGrp="1" noChangeArrowheads="1"/>
          </p:cNvSpPr>
          <p:nvPr>
            <p:ph type="body" idx="1"/>
          </p:nvPr>
        </p:nvSpPr>
        <p:spPr>
          <a:xfrm>
            <a:off x="914400" y="4348163"/>
            <a:ext cx="5029200" cy="4135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56CB7E30-5ECE-4D03-A30C-F2B23804F7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1932CA9-19FD-4E2B-B58F-6138C8436B0D}"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59</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603" name="Rectangle 2">
            <a:extLst>
              <a:ext uri="{FF2B5EF4-FFF2-40B4-BE49-F238E27FC236}">
                <a16:creationId xmlns:a16="http://schemas.microsoft.com/office/drawing/2014/main" id="{7244CBCF-19F4-40B3-914D-0E4A9C3071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53604" name="Rectangle 3">
            <a:extLst>
              <a:ext uri="{FF2B5EF4-FFF2-40B4-BE49-F238E27FC236}">
                <a16:creationId xmlns:a16="http://schemas.microsoft.com/office/drawing/2014/main" id="{CC37D890-099B-4257-AD89-8919FEC50669}"/>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4D68579F-6DC1-4154-8A20-00C4DD6FD1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E7DCF42-E4C9-43B0-ACE2-85FA220162AC}"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61</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4627" name="Rectangle 2">
            <a:extLst>
              <a:ext uri="{FF2B5EF4-FFF2-40B4-BE49-F238E27FC236}">
                <a16:creationId xmlns:a16="http://schemas.microsoft.com/office/drawing/2014/main" id="{A0152D10-4F56-4937-8AD2-C00BD155AA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54628" name="Rectangle 3">
            <a:extLst>
              <a:ext uri="{FF2B5EF4-FFF2-40B4-BE49-F238E27FC236}">
                <a16:creationId xmlns:a16="http://schemas.microsoft.com/office/drawing/2014/main" id="{C09CBA11-DC94-4CED-9C1B-39A90B4ABD45}"/>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03C94B4D-F9E3-42DD-84E2-B6C7F9687E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F53E8DF-0BA3-4649-B3FE-91B66FA354E4}"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62</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5651" name="Rectangle 2">
            <a:extLst>
              <a:ext uri="{FF2B5EF4-FFF2-40B4-BE49-F238E27FC236}">
                <a16:creationId xmlns:a16="http://schemas.microsoft.com/office/drawing/2014/main" id="{1DA1341A-7C73-4BC4-A9AA-90A85EC926DD}"/>
              </a:ext>
            </a:extLst>
          </p:cNvPr>
          <p:cNvSpPr>
            <a:spLocks noGrp="1" noRot="1" noChangeAspect="1" noChangeArrowheads="1" noTextEdit="1"/>
          </p:cNvSpPr>
          <p:nvPr>
            <p:ph type="sldImg"/>
          </p:nvPr>
        </p:nvSpPr>
        <p:spPr>
          <a:xfrm>
            <a:off x="1149350" y="712788"/>
            <a:ext cx="4560888" cy="3421062"/>
          </a:xfrm>
          <a:ln/>
        </p:spPr>
      </p:sp>
      <p:sp>
        <p:nvSpPr>
          <p:cNvPr id="155652" name="Rectangle 3">
            <a:extLst>
              <a:ext uri="{FF2B5EF4-FFF2-40B4-BE49-F238E27FC236}">
                <a16:creationId xmlns:a16="http://schemas.microsoft.com/office/drawing/2014/main" id="{3EF87207-8933-49DD-9CE4-395201378F31}"/>
              </a:ext>
            </a:extLst>
          </p:cNvPr>
          <p:cNvSpPr>
            <a:spLocks noGrp="1" noChangeArrowheads="1"/>
          </p:cNvSpPr>
          <p:nvPr>
            <p:ph type="body" idx="1"/>
          </p:nvPr>
        </p:nvSpPr>
        <p:spPr>
          <a:xfrm>
            <a:off x="914400" y="4348163"/>
            <a:ext cx="5029200" cy="4135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C56DE656-F2E0-4842-8B31-0C2CC0F53A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A03AB95-7F3C-464D-B99D-9E122E8424ED}"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66</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6675" name="Rectangle 2">
            <a:extLst>
              <a:ext uri="{FF2B5EF4-FFF2-40B4-BE49-F238E27FC236}">
                <a16:creationId xmlns:a16="http://schemas.microsoft.com/office/drawing/2014/main" id="{2869DD04-DECC-42DB-8182-17ACACF03A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56676" name="Rectangle 3">
            <a:extLst>
              <a:ext uri="{FF2B5EF4-FFF2-40B4-BE49-F238E27FC236}">
                <a16:creationId xmlns:a16="http://schemas.microsoft.com/office/drawing/2014/main" id="{3A3D3C4E-9D31-40A6-91E5-DB3565E3517F}"/>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B843E34E-2413-44BE-864A-1B15B80A6F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159FA7A-293B-48BF-B248-DB4462154E32}"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67</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7699" name="Rectangle 2">
            <a:extLst>
              <a:ext uri="{FF2B5EF4-FFF2-40B4-BE49-F238E27FC236}">
                <a16:creationId xmlns:a16="http://schemas.microsoft.com/office/drawing/2014/main" id="{25BC8769-92F8-4BB2-BCC0-C1E8EFAF28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57700" name="Rectangle 3">
            <a:extLst>
              <a:ext uri="{FF2B5EF4-FFF2-40B4-BE49-F238E27FC236}">
                <a16:creationId xmlns:a16="http://schemas.microsoft.com/office/drawing/2014/main" id="{2B9F85FC-8034-42DE-87E7-965BBBD48432}"/>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5AC1DAC7-BB40-4164-BA41-72F1B8B5DE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42472D1-AB18-4276-AC6B-B2D9543CC093}"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68</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8723" name="Rectangle 2">
            <a:extLst>
              <a:ext uri="{FF2B5EF4-FFF2-40B4-BE49-F238E27FC236}">
                <a16:creationId xmlns:a16="http://schemas.microsoft.com/office/drawing/2014/main" id="{1E6D183B-68C3-4108-94D9-EA96FD93EC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58724" name="Rectangle 3">
            <a:extLst>
              <a:ext uri="{FF2B5EF4-FFF2-40B4-BE49-F238E27FC236}">
                <a16:creationId xmlns:a16="http://schemas.microsoft.com/office/drawing/2014/main" id="{5743EF6A-A31F-4464-9AB1-9D282E01A237}"/>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41232742-C75B-48DE-9F5B-9BABC3A057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8E9F5AE-BEFD-40FF-B0FE-C61BDC6427FA}"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69</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9747" name="Rectangle 2">
            <a:extLst>
              <a:ext uri="{FF2B5EF4-FFF2-40B4-BE49-F238E27FC236}">
                <a16:creationId xmlns:a16="http://schemas.microsoft.com/office/drawing/2014/main" id="{7EFBED6F-D548-4F08-B2F0-B1E2B54629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59748" name="Rectangle 3">
            <a:extLst>
              <a:ext uri="{FF2B5EF4-FFF2-40B4-BE49-F238E27FC236}">
                <a16:creationId xmlns:a16="http://schemas.microsoft.com/office/drawing/2014/main" id="{24C03D20-310D-4FF3-952A-AF471EAD5FB2}"/>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a:extLst>
              <a:ext uri="{FF2B5EF4-FFF2-40B4-BE49-F238E27FC236}">
                <a16:creationId xmlns:a16="http://schemas.microsoft.com/office/drawing/2014/main" id="{3E93244B-D46D-4550-9445-1177E0322423}"/>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FA8523B-26ED-4AC2-A145-7763879DFB0D}"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35" name="Rectangle 2">
            <a:extLst>
              <a:ext uri="{FF2B5EF4-FFF2-40B4-BE49-F238E27FC236}">
                <a16:creationId xmlns:a16="http://schemas.microsoft.com/office/drawing/2014/main" id="{A5F26387-7841-4518-A772-23106BE39FA2}"/>
              </a:ext>
            </a:extLst>
          </p:cNvPr>
          <p:cNvSpPr>
            <a:spLocks noGrp="1" noChangeArrowheads="1"/>
          </p:cNvSpPr>
          <p:nvPr>
            <p:ph type="body" idx="1"/>
          </p:nvPr>
        </p:nvSpPr>
        <p:spPr>
          <a:noFill/>
        </p:spPr>
        <p:txBody>
          <a:bodyPr lIns="92075" tIns="46038" rIns="92075" bIns="46038"/>
          <a:lstStyle/>
          <a:p>
            <a:endParaRPr lang="en-US" altLang="en-US" noProof="1"/>
          </a:p>
        </p:txBody>
      </p:sp>
      <p:sp>
        <p:nvSpPr>
          <p:cNvPr id="18436" name="Rectangle 3">
            <a:extLst>
              <a:ext uri="{FF2B5EF4-FFF2-40B4-BE49-F238E27FC236}">
                <a16:creationId xmlns:a16="http://schemas.microsoft.com/office/drawing/2014/main" id="{D6C1E8DB-CEE6-407A-ABB5-F61628C0DF2E}"/>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9132CFB4-EE95-422A-8FD8-B149A0EE51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6C4DD4C-A43C-4A5A-AC80-1EE803407ADC}"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70</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0771" name="Rectangle 2">
            <a:extLst>
              <a:ext uri="{FF2B5EF4-FFF2-40B4-BE49-F238E27FC236}">
                <a16:creationId xmlns:a16="http://schemas.microsoft.com/office/drawing/2014/main" id="{8489E9B8-619F-4A8C-9EB9-C32B2C22E3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60772" name="Rectangle 3">
            <a:extLst>
              <a:ext uri="{FF2B5EF4-FFF2-40B4-BE49-F238E27FC236}">
                <a16:creationId xmlns:a16="http://schemas.microsoft.com/office/drawing/2014/main" id="{7EB44C2B-2A77-45C4-A698-6A8B1D41639F}"/>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75664F7B-DFEB-409E-B8B4-89E71ED237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89D9424-F647-494B-9E22-DA0B32341004}"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71</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1795" name="Rectangle 2">
            <a:extLst>
              <a:ext uri="{FF2B5EF4-FFF2-40B4-BE49-F238E27FC236}">
                <a16:creationId xmlns:a16="http://schemas.microsoft.com/office/drawing/2014/main" id="{A18B8B9C-5314-44D8-B7DF-6F5F5CAA17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61796" name="Rectangle 3">
            <a:extLst>
              <a:ext uri="{FF2B5EF4-FFF2-40B4-BE49-F238E27FC236}">
                <a16:creationId xmlns:a16="http://schemas.microsoft.com/office/drawing/2014/main" id="{665FFFC1-CA9D-4C87-BEEF-E75142033136}"/>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DA37C4AC-2ED4-4EAD-ABD3-B676A15C06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DA6FAB4-1808-4B72-B6EF-C0856F73C9C5}"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72</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2819" name="Rectangle 2">
            <a:extLst>
              <a:ext uri="{FF2B5EF4-FFF2-40B4-BE49-F238E27FC236}">
                <a16:creationId xmlns:a16="http://schemas.microsoft.com/office/drawing/2014/main" id="{DA6AFDD9-6F86-48E0-84B9-42FD364822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62820" name="Rectangle 3">
            <a:extLst>
              <a:ext uri="{FF2B5EF4-FFF2-40B4-BE49-F238E27FC236}">
                <a16:creationId xmlns:a16="http://schemas.microsoft.com/office/drawing/2014/main" id="{C3468C68-7042-4012-B827-98EFCE29444B}"/>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C57FF86D-2C51-4BA2-B7A9-F87B0B1765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63D9E6E-3A92-4185-BB38-0BCFB4A43304}"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73</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843" name="Rectangle 2">
            <a:extLst>
              <a:ext uri="{FF2B5EF4-FFF2-40B4-BE49-F238E27FC236}">
                <a16:creationId xmlns:a16="http://schemas.microsoft.com/office/drawing/2014/main" id="{EC1629C7-2E08-4C35-B74F-34839385D4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63844" name="Rectangle 3">
            <a:extLst>
              <a:ext uri="{FF2B5EF4-FFF2-40B4-BE49-F238E27FC236}">
                <a16:creationId xmlns:a16="http://schemas.microsoft.com/office/drawing/2014/main" id="{63291BB8-6B5D-4E52-8E46-52B3AF76464D}"/>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57ABC2D3-66F8-48CC-A1C4-717596F200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D4BFBE2-6D69-49AF-ADAC-C3718DFBF17E}"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74</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4867" name="Rectangle 2">
            <a:extLst>
              <a:ext uri="{FF2B5EF4-FFF2-40B4-BE49-F238E27FC236}">
                <a16:creationId xmlns:a16="http://schemas.microsoft.com/office/drawing/2014/main" id="{38065013-149E-4462-B744-95E14F4729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64868" name="Rectangle 3">
            <a:extLst>
              <a:ext uri="{FF2B5EF4-FFF2-40B4-BE49-F238E27FC236}">
                <a16:creationId xmlns:a16="http://schemas.microsoft.com/office/drawing/2014/main" id="{76BBB765-C266-4349-9C83-05362FCD084A}"/>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9306FE61-CC48-45DA-B1BE-99F3564F0A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38CA30F-CA5E-46B2-A36D-EC45F955E8CA}"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79</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5891" name="Rectangle 2">
            <a:extLst>
              <a:ext uri="{FF2B5EF4-FFF2-40B4-BE49-F238E27FC236}">
                <a16:creationId xmlns:a16="http://schemas.microsoft.com/office/drawing/2014/main" id="{838984CD-6874-4AB2-B7C1-8E1F3E755249}"/>
              </a:ext>
            </a:extLst>
          </p:cNvPr>
          <p:cNvSpPr>
            <a:spLocks noGrp="1" noRot="1" noChangeAspect="1" noChangeArrowheads="1" noTextEdit="1"/>
          </p:cNvSpPr>
          <p:nvPr>
            <p:ph type="sldImg"/>
          </p:nvPr>
        </p:nvSpPr>
        <p:spPr>
          <a:xfrm>
            <a:off x="1149350" y="712788"/>
            <a:ext cx="4560888" cy="3421062"/>
          </a:xfrm>
          <a:ln/>
        </p:spPr>
      </p:sp>
      <p:sp>
        <p:nvSpPr>
          <p:cNvPr id="165892" name="Rectangle 3">
            <a:extLst>
              <a:ext uri="{FF2B5EF4-FFF2-40B4-BE49-F238E27FC236}">
                <a16:creationId xmlns:a16="http://schemas.microsoft.com/office/drawing/2014/main" id="{202B16E5-7EAD-4B70-8DB2-01676A943752}"/>
              </a:ext>
            </a:extLst>
          </p:cNvPr>
          <p:cNvSpPr>
            <a:spLocks noGrp="1" noChangeArrowheads="1"/>
          </p:cNvSpPr>
          <p:nvPr>
            <p:ph type="body" idx="1"/>
          </p:nvPr>
        </p:nvSpPr>
        <p:spPr>
          <a:xfrm>
            <a:off x="914400" y="4348163"/>
            <a:ext cx="5029200" cy="4135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1705BC-20AF-407D-A4A4-A934C3F37F9B}" type="slidenum">
              <a:rPr lang="en-GB" altLang="en-US" smtClean="0"/>
              <a:pPr/>
              <a:t>82</a:t>
            </a:fld>
            <a:endParaRPr lang="en-GB" altLang="en-US"/>
          </a:p>
        </p:txBody>
      </p:sp>
    </p:spTree>
    <p:extLst>
      <p:ext uri="{BB962C8B-B14F-4D97-AF65-F5344CB8AC3E}">
        <p14:creationId xmlns:p14="http://schemas.microsoft.com/office/powerpoint/2010/main" val="1177170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7694472E-3F0E-41E3-84D3-29FAD811E2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1B7C985-0731-415D-AD06-528B7AEC05F5}"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83</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6915" name="Rectangle 2">
            <a:extLst>
              <a:ext uri="{FF2B5EF4-FFF2-40B4-BE49-F238E27FC236}">
                <a16:creationId xmlns:a16="http://schemas.microsoft.com/office/drawing/2014/main" id="{3FE4AC71-D8C3-4401-AB32-C0BCAEDD9F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66916" name="Rectangle 3">
            <a:extLst>
              <a:ext uri="{FF2B5EF4-FFF2-40B4-BE49-F238E27FC236}">
                <a16:creationId xmlns:a16="http://schemas.microsoft.com/office/drawing/2014/main" id="{97F826F3-C438-4038-BFD4-8F8966ACB895}"/>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3A3214AB-8F20-4955-966C-E8C3FA7006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1B017DF-0F36-4DF9-B37B-C422C3EB3732}"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85</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7939" name="Rectangle 2">
            <a:extLst>
              <a:ext uri="{FF2B5EF4-FFF2-40B4-BE49-F238E27FC236}">
                <a16:creationId xmlns:a16="http://schemas.microsoft.com/office/drawing/2014/main" id="{9541D2D3-1090-46D2-9B1A-60A8C920B3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67940" name="Rectangle 3">
            <a:extLst>
              <a:ext uri="{FF2B5EF4-FFF2-40B4-BE49-F238E27FC236}">
                <a16:creationId xmlns:a16="http://schemas.microsoft.com/office/drawing/2014/main" id="{E35ED4B6-8D5B-49E5-90A3-CDF2366B0B44}"/>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EEE4B662-4609-4752-B25F-4349617353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4B3E938-7F57-4F2D-A2E5-37C54B193972}"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86</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8963" name="Rectangle 2">
            <a:extLst>
              <a:ext uri="{FF2B5EF4-FFF2-40B4-BE49-F238E27FC236}">
                <a16:creationId xmlns:a16="http://schemas.microsoft.com/office/drawing/2014/main" id="{4B43889B-5621-44E2-90D1-BBC238AE9D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68964" name="Rectangle 3">
            <a:extLst>
              <a:ext uri="{FF2B5EF4-FFF2-40B4-BE49-F238E27FC236}">
                <a16:creationId xmlns:a16="http://schemas.microsoft.com/office/drawing/2014/main" id="{AD8DE3F5-1DC3-4C66-8710-0B290F32F6E8}"/>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a:extLst>
              <a:ext uri="{FF2B5EF4-FFF2-40B4-BE49-F238E27FC236}">
                <a16:creationId xmlns:a16="http://schemas.microsoft.com/office/drawing/2014/main" id="{E5E0FF45-D147-43CA-AAE1-257E36AED27E}"/>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1C2C2E5-1F8D-4620-A707-12E650E3BD5A}"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483" name="Rectangle 2">
            <a:extLst>
              <a:ext uri="{FF2B5EF4-FFF2-40B4-BE49-F238E27FC236}">
                <a16:creationId xmlns:a16="http://schemas.microsoft.com/office/drawing/2014/main" id="{6D9663AD-995B-46EA-BA06-6FF3F6C9940D}"/>
              </a:ext>
            </a:extLst>
          </p:cNvPr>
          <p:cNvSpPr>
            <a:spLocks noGrp="1" noChangeArrowheads="1"/>
          </p:cNvSpPr>
          <p:nvPr>
            <p:ph type="body" idx="1"/>
          </p:nvPr>
        </p:nvSpPr>
        <p:spPr>
          <a:noFill/>
        </p:spPr>
        <p:txBody>
          <a:bodyPr lIns="92075" tIns="46038" rIns="92075" bIns="46038"/>
          <a:lstStyle/>
          <a:p>
            <a:endParaRPr lang="en-US" altLang="en-US" noProof="1"/>
          </a:p>
        </p:txBody>
      </p:sp>
      <p:sp>
        <p:nvSpPr>
          <p:cNvPr id="20484" name="Rectangle 3">
            <a:extLst>
              <a:ext uri="{FF2B5EF4-FFF2-40B4-BE49-F238E27FC236}">
                <a16:creationId xmlns:a16="http://schemas.microsoft.com/office/drawing/2014/main" id="{0BE41309-6610-4924-8BCC-EF123DA40ADC}"/>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14B1769A-A083-46B4-A7D9-80B189EC8C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ADAFDAF-91DE-4720-9DFA-E547BE082DBB}"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87</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9987" name="Rectangle 2">
            <a:extLst>
              <a:ext uri="{FF2B5EF4-FFF2-40B4-BE49-F238E27FC236}">
                <a16:creationId xmlns:a16="http://schemas.microsoft.com/office/drawing/2014/main" id="{4A2A6075-C06A-4594-A3B0-00DE18FBEB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69988" name="Rectangle 3">
            <a:extLst>
              <a:ext uri="{FF2B5EF4-FFF2-40B4-BE49-F238E27FC236}">
                <a16:creationId xmlns:a16="http://schemas.microsoft.com/office/drawing/2014/main" id="{027485CA-683D-4373-BE63-FB35534D728B}"/>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DC92471C-7CAA-4BB9-90F7-A83283BE67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47CBF10-AB94-4DE7-BF1C-E5922CCD1664}"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88</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1011" name="Rectangle 2">
            <a:extLst>
              <a:ext uri="{FF2B5EF4-FFF2-40B4-BE49-F238E27FC236}">
                <a16:creationId xmlns:a16="http://schemas.microsoft.com/office/drawing/2014/main" id="{4DD392AF-75D8-46D3-AA40-BE43F4161E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71012" name="Rectangle 3">
            <a:extLst>
              <a:ext uri="{FF2B5EF4-FFF2-40B4-BE49-F238E27FC236}">
                <a16:creationId xmlns:a16="http://schemas.microsoft.com/office/drawing/2014/main" id="{84F8C206-5DC5-45FF-8B74-694DC6BE41D7}"/>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a:extLst>
              <a:ext uri="{FF2B5EF4-FFF2-40B4-BE49-F238E27FC236}">
                <a16:creationId xmlns:a16="http://schemas.microsoft.com/office/drawing/2014/main" id="{D4E28AE8-A06A-4C35-A130-82FB52D4B4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EE63943-031D-4808-AE86-F8BC0327D0F7}"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89</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1251" name="Rectangle 2">
            <a:extLst>
              <a:ext uri="{FF2B5EF4-FFF2-40B4-BE49-F238E27FC236}">
                <a16:creationId xmlns:a16="http://schemas.microsoft.com/office/drawing/2014/main" id="{696F2AB6-B4B6-44AE-914B-94AE777960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81252" name="Rectangle 3">
            <a:extLst>
              <a:ext uri="{FF2B5EF4-FFF2-40B4-BE49-F238E27FC236}">
                <a16:creationId xmlns:a16="http://schemas.microsoft.com/office/drawing/2014/main" id="{9DCD5AD0-E735-44EB-95B0-7EAEDC3211DC}"/>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E576CC0D-4E67-46E2-8A5E-1C5D2436C8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485FE89-6B4E-4F21-91EE-53727D64E622}"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90</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2275" name="Rectangle 2">
            <a:extLst>
              <a:ext uri="{FF2B5EF4-FFF2-40B4-BE49-F238E27FC236}">
                <a16:creationId xmlns:a16="http://schemas.microsoft.com/office/drawing/2014/main" id="{AE4148BF-906B-4601-A2D0-9CB64F8070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82276" name="Rectangle 3">
            <a:extLst>
              <a:ext uri="{FF2B5EF4-FFF2-40B4-BE49-F238E27FC236}">
                <a16:creationId xmlns:a16="http://schemas.microsoft.com/office/drawing/2014/main" id="{5FB29F73-88FE-4B7D-96F8-B7DA40FCDB5A}"/>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8813987A-1610-4991-BFA2-A949DCC34C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77B48E2-DFF5-463B-BB95-1BB5C6AC72CB}"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91</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3299" name="Rectangle 2">
            <a:extLst>
              <a:ext uri="{FF2B5EF4-FFF2-40B4-BE49-F238E27FC236}">
                <a16:creationId xmlns:a16="http://schemas.microsoft.com/office/drawing/2014/main" id="{1EA515EA-9DBA-4750-B038-34D0523BB3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83300" name="Rectangle 3">
            <a:extLst>
              <a:ext uri="{FF2B5EF4-FFF2-40B4-BE49-F238E27FC236}">
                <a16:creationId xmlns:a16="http://schemas.microsoft.com/office/drawing/2014/main" id="{2F86B83D-6ABE-4D03-BB03-7249E469C62F}"/>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F6C685DE-F240-41EF-915E-EB984B92ED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911966A-F23D-474D-9B96-54B2E7AF4E3A}"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92</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323" name="Rectangle 2">
            <a:extLst>
              <a:ext uri="{FF2B5EF4-FFF2-40B4-BE49-F238E27FC236}">
                <a16:creationId xmlns:a16="http://schemas.microsoft.com/office/drawing/2014/main" id="{7073A692-CFF7-41E7-B8AD-2347AC089D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84324" name="Rectangle 3">
            <a:extLst>
              <a:ext uri="{FF2B5EF4-FFF2-40B4-BE49-F238E27FC236}">
                <a16:creationId xmlns:a16="http://schemas.microsoft.com/office/drawing/2014/main" id="{9CF2CE33-D7FD-4F55-917C-2CC47BCAA645}"/>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a:extLst>
              <a:ext uri="{FF2B5EF4-FFF2-40B4-BE49-F238E27FC236}">
                <a16:creationId xmlns:a16="http://schemas.microsoft.com/office/drawing/2014/main" id="{B8493892-C542-4F98-B1BA-509CEF76BD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46529BD-EE2F-43CA-ABED-5C15AB8954FB}"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93</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5347" name="Rectangle 2">
            <a:extLst>
              <a:ext uri="{FF2B5EF4-FFF2-40B4-BE49-F238E27FC236}">
                <a16:creationId xmlns:a16="http://schemas.microsoft.com/office/drawing/2014/main" id="{E3C884FF-4334-4071-9410-D24D0D70A6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85348" name="Rectangle 3">
            <a:extLst>
              <a:ext uri="{FF2B5EF4-FFF2-40B4-BE49-F238E27FC236}">
                <a16:creationId xmlns:a16="http://schemas.microsoft.com/office/drawing/2014/main" id="{8B8FF0A1-05C3-41F6-B9D1-6C10FC7D7402}"/>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a:extLst>
              <a:ext uri="{FF2B5EF4-FFF2-40B4-BE49-F238E27FC236}">
                <a16:creationId xmlns:a16="http://schemas.microsoft.com/office/drawing/2014/main" id="{B12D0DE2-481B-45BB-B9D5-EE49511A5E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B312D23-4FBB-4204-BAAE-194A50AF0894}"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94</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6371" name="Rectangle 2">
            <a:extLst>
              <a:ext uri="{FF2B5EF4-FFF2-40B4-BE49-F238E27FC236}">
                <a16:creationId xmlns:a16="http://schemas.microsoft.com/office/drawing/2014/main" id="{5A003B7E-5B93-48C2-B98F-CD88AC1B3EF3}"/>
              </a:ext>
            </a:extLst>
          </p:cNvPr>
          <p:cNvSpPr>
            <a:spLocks noGrp="1" noRot="1" noChangeAspect="1" noChangeArrowheads="1" noTextEdit="1"/>
          </p:cNvSpPr>
          <p:nvPr>
            <p:ph type="sldImg"/>
          </p:nvPr>
        </p:nvSpPr>
        <p:spPr>
          <a:xfrm>
            <a:off x="1149350" y="712788"/>
            <a:ext cx="4560888" cy="3421062"/>
          </a:xfrm>
          <a:ln/>
        </p:spPr>
      </p:sp>
      <p:sp>
        <p:nvSpPr>
          <p:cNvPr id="186372" name="Rectangle 3">
            <a:extLst>
              <a:ext uri="{FF2B5EF4-FFF2-40B4-BE49-F238E27FC236}">
                <a16:creationId xmlns:a16="http://schemas.microsoft.com/office/drawing/2014/main" id="{F4F86FC2-7A00-4DE0-A0D1-E73230E81C23}"/>
              </a:ext>
            </a:extLst>
          </p:cNvPr>
          <p:cNvSpPr>
            <a:spLocks noGrp="1" noChangeArrowheads="1"/>
          </p:cNvSpPr>
          <p:nvPr>
            <p:ph type="body" idx="1"/>
          </p:nvPr>
        </p:nvSpPr>
        <p:spPr>
          <a:xfrm>
            <a:off x="914400" y="4348163"/>
            <a:ext cx="5029200" cy="4135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a:extLst>
              <a:ext uri="{FF2B5EF4-FFF2-40B4-BE49-F238E27FC236}">
                <a16:creationId xmlns:a16="http://schemas.microsoft.com/office/drawing/2014/main" id="{97316F30-8E32-472B-9AB6-EE142B0720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4A7EDBA-9023-41B6-9920-06CFA0466168}"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95</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7395" name="Rectangle 2">
            <a:extLst>
              <a:ext uri="{FF2B5EF4-FFF2-40B4-BE49-F238E27FC236}">
                <a16:creationId xmlns:a16="http://schemas.microsoft.com/office/drawing/2014/main" id="{DA5B777E-BB15-48C5-BE2C-B090434DABA8}"/>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7396" name="Rectangle 3">
            <a:extLst>
              <a:ext uri="{FF2B5EF4-FFF2-40B4-BE49-F238E27FC236}">
                <a16:creationId xmlns:a16="http://schemas.microsoft.com/office/drawing/2014/main" id="{A5D0118B-AEB6-4516-B1E7-6EC95740052C}"/>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0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8</a:t>
            </a:r>
          </a:p>
        </p:txBody>
      </p:sp>
      <p:sp>
        <p:nvSpPr>
          <p:cNvPr id="187397" name="Rectangle 4">
            <a:extLst>
              <a:ext uri="{FF2B5EF4-FFF2-40B4-BE49-F238E27FC236}">
                <a16:creationId xmlns:a16="http://schemas.microsoft.com/office/drawing/2014/main" id="{77E1C155-AAB7-484C-AD6C-2B28A682C56F}"/>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7398" name="Rectangle 5">
            <a:extLst>
              <a:ext uri="{FF2B5EF4-FFF2-40B4-BE49-F238E27FC236}">
                <a16:creationId xmlns:a16="http://schemas.microsoft.com/office/drawing/2014/main" id="{C7D8DC89-0E47-4A49-8AF7-C5FBF4E9FDF3}"/>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7399" name="Rectangle 6">
            <a:extLst>
              <a:ext uri="{FF2B5EF4-FFF2-40B4-BE49-F238E27FC236}">
                <a16:creationId xmlns:a16="http://schemas.microsoft.com/office/drawing/2014/main" id="{3229602F-9605-401E-8761-C7E13A5DA0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187400" name="Rectangle 7">
            <a:extLst>
              <a:ext uri="{FF2B5EF4-FFF2-40B4-BE49-F238E27FC236}">
                <a16:creationId xmlns:a16="http://schemas.microsoft.com/office/drawing/2014/main" id="{38EFF2C3-1AC5-4383-8B2D-1E933C716B64}"/>
              </a:ext>
            </a:extLst>
          </p:cNvPr>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a:extLst>
              <a:ext uri="{FF2B5EF4-FFF2-40B4-BE49-F238E27FC236}">
                <a16:creationId xmlns:a16="http://schemas.microsoft.com/office/drawing/2014/main" id="{1747D78B-6320-4A78-BE50-545340CD05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7043EA8-E326-42ED-B555-89C8F9F7B5A1}"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96</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8419" name="Rectangle 2">
            <a:extLst>
              <a:ext uri="{FF2B5EF4-FFF2-40B4-BE49-F238E27FC236}">
                <a16:creationId xmlns:a16="http://schemas.microsoft.com/office/drawing/2014/main" id="{5CD20D86-24EF-4CDE-A0A8-9450F320F3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188420" name="Rectangle 3">
            <a:extLst>
              <a:ext uri="{FF2B5EF4-FFF2-40B4-BE49-F238E27FC236}">
                <a16:creationId xmlns:a16="http://schemas.microsoft.com/office/drawing/2014/main" id="{9F18E7E6-76E6-4110-B313-EC719C5E6A4F}"/>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1">
            <a:extLst>
              <a:ext uri="{FF2B5EF4-FFF2-40B4-BE49-F238E27FC236}">
                <a16:creationId xmlns:a16="http://schemas.microsoft.com/office/drawing/2014/main" id="{EC2F5E35-6430-46F9-A5D3-6E5E50BD74F7}"/>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C730104-384A-47F1-BA17-AAFCAB094807}"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531" name="Rectangle 2">
            <a:extLst>
              <a:ext uri="{FF2B5EF4-FFF2-40B4-BE49-F238E27FC236}">
                <a16:creationId xmlns:a16="http://schemas.microsoft.com/office/drawing/2014/main" id="{E5D59B3E-E786-4B7F-93A3-391921C0D4B1}"/>
              </a:ext>
            </a:extLst>
          </p:cNvPr>
          <p:cNvSpPr>
            <a:spLocks noGrp="1" noChangeArrowheads="1"/>
          </p:cNvSpPr>
          <p:nvPr>
            <p:ph type="body" idx="1"/>
          </p:nvPr>
        </p:nvSpPr>
        <p:spPr>
          <a:noFill/>
        </p:spPr>
        <p:txBody>
          <a:bodyPr lIns="92075" tIns="46038" rIns="92075" bIns="46038"/>
          <a:lstStyle/>
          <a:p>
            <a:endParaRPr lang="en-US" altLang="en-US" noProof="1"/>
          </a:p>
        </p:txBody>
      </p:sp>
      <p:sp>
        <p:nvSpPr>
          <p:cNvPr id="22532" name="Rectangle 3">
            <a:extLst>
              <a:ext uri="{FF2B5EF4-FFF2-40B4-BE49-F238E27FC236}">
                <a16:creationId xmlns:a16="http://schemas.microsoft.com/office/drawing/2014/main" id="{103F7438-1D86-4B97-8CBB-3BB32540BA03}"/>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a:extLst>
              <a:ext uri="{FF2B5EF4-FFF2-40B4-BE49-F238E27FC236}">
                <a16:creationId xmlns:a16="http://schemas.microsoft.com/office/drawing/2014/main" id="{77013CCE-9729-4256-80DC-5D6851DA34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A1B5FD4-B234-4632-8FE0-5DA4B2DC4962}"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97</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9443" name="Rectangle 2">
            <a:extLst>
              <a:ext uri="{FF2B5EF4-FFF2-40B4-BE49-F238E27FC236}">
                <a16:creationId xmlns:a16="http://schemas.microsoft.com/office/drawing/2014/main" id="{6EF5AB01-DB41-480C-822C-97F7953839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189444" name="Rectangle 3">
            <a:extLst>
              <a:ext uri="{FF2B5EF4-FFF2-40B4-BE49-F238E27FC236}">
                <a16:creationId xmlns:a16="http://schemas.microsoft.com/office/drawing/2014/main" id="{163BD478-63E3-44E6-838F-D8F7AA2C2EE0}"/>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a:extLst>
              <a:ext uri="{FF2B5EF4-FFF2-40B4-BE49-F238E27FC236}">
                <a16:creationId xmlns:a16="http://schemas.microsoft.com/office/drawing/2014/main" id="{44E273B2-7267-4C65-9D4C-8D3E67F12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47662B9-F780-4BCE-9B9F-338B80BE7698}"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98</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0467" name="Rectangle 2">
            <a:extLst>
              <a:ext uri="{FF2B5EF4-FFF2-40B4-BE49-F238E27FC236}">
                <a16:creationId xmlns:a16="http://schemas.microsoft.com/office/drawing/2014/main" id="{0C29E990-CA93-4024-9B55-B55F4BDE27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190468" name="Rectangle 3">
            <a:extLst>
              <a:ext uri="{FF2B5EF4-FFF2-40B4-BE49-F238E27FC236}">
                <a16:creationId xmlns:a16="http://schemas.microsoft.com/office/drawing/2014/main" id="{CAE802AF-A4E1-48C8-A56F-C56A8DAADC91}"/>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a:extLst>
              <a:ext uri="{FF2B5EF4-FFF2-40B4-BE49-F238E27FC236}">
                <a16:creationId xmlns:a16="http://schemas.microsoft.com/office/drawing/2014/main" id="{712989E5-79C1-48B0-8AC5-4379D25FFF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F47C22F-622C-4BC8-9AED-015B075CEE9E}"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99</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1491" name="Rectangle 2">
            <a:extLst>
              <a:ext uri="{FF2B5EF4-FFF2-40B4-BE49-F238E27FC236}">
                <a16:creationId xmlns:a16="http://schemas.microsoft.com/office/drawing/2014/main" id="{584728B2-1611-47E1-A5E1-37CD47548C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191492" name="Rectangle 3">
            <a:extLst>
              <a:ext uri="{FF2B5EF4-FFF2-40B4-BE49-F238E27FC236}">
                <a16:creationId xmlns:a16="http://schemas.microsoft.com/office/drawing/2014/main" id="{287E79DB-5490-4976-9913-5BC520E5E68E}"/>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id="{3484D499-D45F-4B3F-A9CA-7CC8CE3B74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DEAE152-8E8E-4D9F-8F84-6C988710AD15}"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100</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2515" name="Rectangle 2">
            <a:extLst>
              <a:ext uri="{FF2B5EF4-FFF2-40B4-BE49-F238E27FC236}">
                <a16:creationId xmlns:a16="http://schemas.microsoft.com/office/drawing/2014/main" id="{CF0656B6-99F0-4DE7-9A99-310ADAAC91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192516" name="Rectangle 3">
            <a:extLst>
              <a:ext uri="{FF2B5EF4-FFF2-40B4-BE49-F238E27FC236}">
                <a16:creationId xmlns:a16="http://schemas.microsoft.com/office/drawing/2014/main" id="{AE4F48D1-00D3-4BD8-9611-CC8336F014DD}"/>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a:extLst>
              <a:ext uri="{FF2B5EF4-FFF2-40B4-BE49-F238E27FC236}">
                <a16:creationId xmlns:a16="http://schemas.microsoft.com/office/drawing/2014/main" id="{20586FA2-C7A4-4112-BF01-6F52437800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31CA24-5CFE-4FF7-AC3E-96F3B351898E}"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101</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3539" name="Rectangle 2">
            <a:extLst>
              <a:ext uri="{FF2B5EF4-FFF2-40B4-BE49-F238E27FC236}">
                <a16:creationId xmlns:a16="http://schemas.microsoft.com/office/drawing/2014/main" id="{2C4DC090-DDAE-4305-B245-EE2974BBDC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193540" name="Rectangle 3">
            <a:extLst>
              <a:ext uri="{FF2B5EF4-FFF2-40B4-BE49-F238E27FC236}">
                <a16:creationId xmlns:a16="http://schemas.microsoft.com/office/drawing/2014/main" id="{E41A824F-2A30-41D6-AF2A-96186D90DC83}"/>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a:extLst>
              <a:ext uri="{FF2B5EF4-FFF2-40B4-BE49-F238E27FC236}">
                <a16:creationId xmlns:a16="http://schemas.microsoft.com/office/drawing/2014/main" id="{0C7367F2-45A2-4F10-B51B-51B70B748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35F866E-4815-4B02-82EF-645C2A38D87E}"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102</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4563" name="Rectangle 2">
            <a:extLst>
              <a:ext uri="{FF2B5EF4-FFF2-40B4-BE49-F238E27FC236}">
                <a16:creationId xmlns:a16="http://schemas.microsoft.com/office/drawing/2014/main" id="{BC6BDF7D-F853-4F21-B740-91ED15CD13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194564" name="Rectangle 3">
            <a:extLst>
              <a:ext uri="{FF2B5EF4-FFF2-40B4-BE49-F238E27FC236}">
                <a16:creationId xmlns:a16="http://schemas.microsoft.com/office/drawing/2014/main" id="{A64957A0-E0FC-4675-AA01-58DC14F05821}"/>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C66903D5-7292-4DA8-A7D2-9AD44B2A5D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E0E232A-B18F-4FF2-806A-83C6A27A3632}"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103</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5587" name="Rectangle 2">
            <a:extLst>
              <a:ext uri="{FF2B5EF4-FFF2-40B4-BE49-F238E27FC236}">
                <a16:creationId xmlns:a16="http://schemas.microsoft.com/office/drawing/2014/main" id="{2AC6F453-8A86-43DE-A41D-F57EB94BFF24}"/>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5588" name="Rectangle 3">
            <a:extLst>
              <a:ext uri="{FF2B5EF4-FFF2-40B4-BE49-F238E27FC236}">
                <a16:creationId xmlns:a16="http://schemas.microsoft.com/office/drawing/2014/main" id="{80DD1A08-0958-49C5-A9FC-0FA62F755D08}"/>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0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8</a:t>
            </a:r>
          </a:p>
        </p:txBody>
      </p:sp>
      <p:sp>
        <p:nvSpPr>
          <p:cNvPr id="195589" name="Rectangle 4">
            <a:extLst>
              <a:ext uri="{FF2B5EF4-FFF2-40B4-BE49-F238E27FC236}">
                <a16:creationId xmlns:a16="http://schemas.microsoft.com/office/drawing/2014/main" id="{65790F80-7741-42AC-9756-6C2D641CFCED}"/>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5590" name="Rectangle 5">
            <a:extLst>
              <a:ext uri="{FF2B5EF4-FFF2-40B4-BE49-F238E27FC236}">
                <a16:creationId xmlns:a16="http://schemas.microsoft.com/office/drawing/2014/main" id="{E82C85D3-FEA7-46ED-B567-47766B2382DF}"/>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5591" name="Rectangle 6">
            <a:extLst>
              <a:ext uri="{FF2B5EF4-FFF2-40B4-BE49-F238E27FC236}">
                <a16:creationId xmlns:a16="http://schemas.microsoft.com/office/drawing/2014/main" id="{5CA96479-3CA2-464E-8FC0-82C32E378F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195592" name="Rectangle 7">
            <a:extLst>
              <a:ext uri="{FF2B5EF4-FFF2-40B4-BE49-F238E27FC236}">
                <a16:creationId xmlns:a16="http://schemas.microsoft.com/office/drawing/2014/main" id="{16C98E2D-ED4F-473D-AB80-30A8D320E5C6}"/>
              </a:ext>
            </a:extLst>
          </p:cNvPr>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a:extLst>
              <a:ext uri="{FF2B5EF4-FFF2-40B4-BE49-F238E27FC236}">
                <a16:creationId xmlns:a16="http://schemas.microsoft.com/office/drawing/2014/main" id="{0379724C-1DB7-4D6C-8D9D-649A59B716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5A0E4DE-0575-4BA3-B338-FC4A633EE47C}"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104</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6611" name="Rectangle 2">
            <a:extLst>
              <a:ext uri="{FF2B5EF4-FFF2-40B4-BE49-F238E27FC236}">
                <a16:creationId xmlns:a16="http://schemas.microsoft.com/office/drawing/2014/main" id="{9765950D-80BF-412D-A6EC-3164B39ED10A}"/>
              </a:ext>
            </a:extLst>
          </p:cNvPr>
          <p:cNvSpPr>
            <a:spLocks noGrp="1" noChangeArrowheads="1"/>
          </p:cNvSpPr>
          <p:nvPr>
            <p:ph type="body" idx="1"/>
          </p:nvPr>
        </p:nvSpPr>
        <p:spPr>
          <a:xfrm>
            <a:off x="914400" y="4344988"/>
            <a:ext cx="5029200" cy="3849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96612" name="Rectangle 3">
            <a:extLst>
              <a:ext uri="{FF2B5EF4-FFF2-40B4-BE49-F238E27FC236}">
                <a16:creationId xmlns:a16="http://schemas.microsoft.com/office/drawing/2014/main" id="{D6D4C8D9-C53A-4931-830C-570AE28801A6}"/>
              </a:ext>
            </a:extLst>
          </p:cNvPr>
          <p:cNvSpPr>
            <a:spLocks noGrp="1" noRot="1" noChangeAspect="1" noChangeArrowheads="1" noTextEdit="1"/>
          </p:cNvSpPr>
          <p:nvPr>
            <p:ph type="sldImg"/>
          </p:nvPr>
        </p:nvSpPr>
        <p:spPr>
          <a:xfrm>
            <a:off x="1298575" y="800100"/>
            <a:ext cx="4260850" cy="3195638"/>
          </a:xfrm>
          <a:ln w="12700" cap="flat">
            <a:solidFill>
              <a:schemeClr val="tx1"/>
            </a:solidFill>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3818979A-CC1E-4EA6-BFB7-69E3A0D5E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8A6AAE5-1CE8-4343-A6CC-A726E8FE059D}"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105</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7635" name="Rectangle 2">
            <a:extLst>
              <a:ext uri="{FF2B5EF4-FFF2-40B4-BE49-F238E27FC236}">
                <a16:creationId xmlns:a16="http://schemas.microsoft.com/office/drawing/2014/main" id="{6FF2F9BD-C0E6-4C5E-B92D-7B7A4AB8C3C0}"/>
              </a:ext>
            </a:extLst>
          </p:cNvPr>
          <p:cNvSpPr>
            <a:spLocks noGrp="1" noChangeArrowheads="1"/>
          </p:cNvSpPr>
          <p:nvPr>
            <p:ph type="body" idx="1"/>
          </p:nvPr>
        </p:nvSpPr>
        <p:spPr>
          <a:xfrm>
            <a:off x="914400" y="4344988"/>
            <a:ext cx="5029200" cy="3849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97636" name="Rectangle 3">
            <a:extLst>
              <a:ext uri="{FF2B5EF4-FFF2-40B4-BE49-F238E27FC236}">
                <a16:creationId xmlns:a16="http://schemas.microsoft.com/office/drawing/2014/main" id="{8BBC3B04-64BE-43B1-8603-2B595490A3A8}"/>
              </a:ext>
            </a:extLst>
          </p:cNvPr>
          <p:cNvSpPr>
            <a:spLocks noGrp="1" noRot="1" noChangeAspect="1" noChangeArrowheads="1" noTextEdit="1"/>
          </p:cNvSpPr>
          <p:nvPr>
            <p:ph type="sldImg"/>
          </p:nvPr>
        </p:nvSpPr>
        <p:spPr>
          <a:xfrm>
            <a:off x="1298575" y="800100"/>
            <a:ext cx="4260850" cy="3195638"/>
          </a:xfrm>
          <a:ln w="12700" cap="flat">
            <a:solidFill>
              <a:schemeClr val="tx1"/>
            </a:solidFill>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a:extLst>
              <a:ext uri="{FF2B5EF4-FFF2-40B4-BE49-F238E27FC236}">
                <a16:creationId xmlns:a16="http://schemas.microsoft.com/office/drawing/2014/main" id="{5E5836A3-78CF-4883-BB7F-0118B111B9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2AB3149-D401-4AC1-8C36-B5C293CC138E}"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106</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59" name="Rectangle 2">
            <a:extLst>
              <a:ext uri="{FF2B5EF4-FFF2-40B4-BE49-F238E27FC236}">
                <a16:creationId xmlns:a16="http://schemas.microsoft.com/office/drawing/2014/main" id="{245B7F59-15AA-46E0-B83A-D2E0D1C9D896}"/>
              </a:ext>
            </a:extLst>
          </p:cNvPr>
          <p:cNvSpPr>
            <a:spLocks noGrp="1" noChangeArrowheads="1"/>
          </p:cNvSpPr>
          <p:nvPr>
            <p:ph type="body" idx="1"/>
          </p:nvPr>
        </p:nvSpPr>
        <p:spPr>
          <a:xfrm>
            <a:off x="914400" y="4344988"/>
            <a:ext cx="5029200" cy="3849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98660" name="Rectangle 3">
            <a:extLst>
              <a:ext uri="{FF2B5EF4-FFF2-40B4-BE49-F238E27FC236}">
                <a16:creationId xmlns:a16="http://schemas.microsoft.com/office/drawing/2014/main" id="{3F22969C-B139-4C02-AA5D-D81A1BFCF701}"/>
              </a:ext>
            </a:extLst>
          </p:cNvPr>
          <p:cNvSpPr>
            <a:spLocks noGrp="1" noRot="1" noChangeAspect="1" noChangeArrowheads="1" noTextEdit="1"/>
          </p:cNvSpPr>
          <p:nvPr>
            <p:ph type="sldImg"/>
          </p:nvPr>
        </p:nvSpPr>
        <p:spPr>
          <a:xfrm>
            <a:off x="1298575" y="800100"/>
            <a:ext cx="4260850" cy="3195638"/>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a:extLst>
              <a:ext uri="{FF2B5EF4-FFF2-40B4-BE49-F238E27FC236}">
                <a16:creationId xmlns:a16="http://schemas.microsoft.com/office/drawing/2014/main" id="{D78FAC27-1DD3-4157-8182-580A82FFBDFD}"/>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E959318-BC59-4F05-B43E-012AA19657BE}"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579" name="Rectangle 2">
            <a:extLst>
              <a:ext uri="{FF2B5EF4-FFF2-40B4-BE49-F238E27FC236}">
                <a16:creationId xmlns:a16="http://schemas.microsoft.com/office/drawing/2014/main" id="{230556B5-62F8-456D-9288-86D1CC750A74}"/>
              </a:ext>
            </a:extLst>
          </p:cNvPr>
          <p:cNvSpPr>
            <a:spLocks noGrp="1" noChangeArrowheads="1"/>
          </p:cNvSpPr>
          <p:nvPr>
            <p:ph type="body" idx="1"/>
          </p:nvPr>
        </p:nvSpPr>
        <p:spPr>
          <a:noFill/>
        </p:spPr>
        <p:txBody>
          <a:bodyPr lIns="92075" tIns="46038" rIns="92075" bIns="46038"/>
          <a:lstStyle/>
          <a:p>
            <a:endParaRPr lang="en-US" altLang="en-US" noProof="1"/>
          </a:p>
        </p:txBody>
      </p:sp>
      <p:sp>
        <p:nvSpPr>
          <p:cNvPr id="24580" name="Rectangle 3">
            <a:extLst>
              <a:ext uri="{FF2B5EF4-FFF2-40B4-BE49-F238E27FC236}">
                <a16:creationId xmlns:a16="http://schemas.microsoft.com/office/drawing/2014/main" id="{6A11CCFA-18DB-45F5-B882-079EB24F24CC}"/>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a:extLst>
              <a:ext uri="{FF2B5EF4-FFF2-40B4-BE49-F238E27FC236}">
                <a16:creationId xmlns:a16="http://schemas.microsoft.com/office/drawing/2014/main" id="{FB05D590-9547-4060-AA60-F234CA9CE8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A20F7AC-434B-4E33-B50F-8925DA4364D0}"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107</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9683" name="Rectangle 2">
            <a:extLst>
              <a:ext uri="{FF2B5EF4-FFF2-40B4-BE49-F238E27FC236}">
                <a16:creationId xmlns:a16="http://schemas.microsoft.com/office/drawing/2014/main" id="{E89DA866-850C-4415-9416-DA97DA582E97}"/>
              </a:ext>
            </a:extLst>
          </p:cNvPr>
          <p:cNvSpPr>
            <a:spLocks noGrp="1" noChangeArrowheads="1"/>
          </p:cNvSpPr>
          <p:nvPr>
            <p:ph type="body" idx="1"/>
          </p:nvPr>
        </p:nvSpPr>
        <p:spPr>
          <a:xfrm>
            <a:off x="914400" y="4344988"/>
            <a:ext cx="5029200" cy="3849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99684" name="Rectangle 3">
            <a:extLst>
              <a:ext uri="{FF2B5EF4-FFF2-40B4-BE49-F238E27FC236}">
                <a16:creationId xmlns:a16="http://schemas.microsoft.com/office/drawing/2014/main" id="{323137B7-BA78-4AA8-A38E-29431B5C9754}"/>
              </a:ext>
            </a:extLst>
          </p:cNvPr>
          <p:cNvSpPr>
            <a:spLocks noGrp="1" noRot="1" noChangeAspect="1" noChangeArrowheads="1" noTextEdit="1"/>
          </p:cNvSpPr>
          <p:nvPr>
            <p:ph type="sldImg"/>
          </p:nvPr>
        </p:nvSpPr>
        <p:spPr>
          <a:xfrm>
            <a:off x="1298575" y="800100"/>
            <a:ext cx="4260850" cy="3195638"/>
          </a:xfrm>
          <a:ln w="12700" cap="flat">
            <a:solidFill>
              <a:schemeClr val="tx1"/>
            </a:solidFill>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a:extLst>
              <a:ext uri="{FF2B5EF4-FFF2-40B4-BE49-F238E27FC236}">
                <a16:creationId xmlns:a16="http://schemas.microsoft.com/office/drawing/2014/main" id="{AEA2F7A4-A590-4903-9F2E-C317473CFC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45CCC62-8BBA-4D2D-8910-28606EC6CE6F}"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108</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0707" name="Rectangle 2">
            <a:extLst>
              <a:ext uri="{FF2B5EF4-FFF2-40B4-BE49-F238E27FC236}">
                <a16:creationId xmlns:a16="http://schemas.microsoft.com/office/drawing/2014/main" id="{3919710A-8C34-4161-9AD4-BCBB8B30A553}"/>
              </a:ext>
            </a:extLst>
          </p:cNvPr>
          <p:cNvSpPr>
            <a:spLocks noGrp="1" noRot="1" noChangeAspect="1" noChangeArrowheads="1" noTextEdit="1"/>
          </p:cNvSpPr>
          <p:nvPr>
            <p:ph type="sldImg"/>
          </p:nvPr>
        </p:nvSpPr>
        <p:spPr>
          <a:xfrm>
            <a:off x="1149350" y="712788"/>
            <a:ext cx="4560888" cy="3421062"/>
          </a:xfrm>
          <a:ln/>
        </p:spPr>
      </p:sp>
      <p:sp>
        <p:nvSpPr>
          <p:cNvPr id="200708" name="Rectangle 3">
            <a:extLst>
              <a:ext uri="{FF2B5EF4-FFF2-40B4-BE49-F238E27FC236}">
                <a16:creationId xmlns:a16="http://schemas.microsoft.com/office/drawing/2014/main" id="{545859FA-DA9D-4783-81FE-B81FCFB296E6}"/>
              </a:ext>
            </a:extLst>
          </p:cNvPr>
          <p:cNvSpPr>
            <a:spLocks noGrp="1" noChangeArrowheads="1"/>
          </p:cNvSpPr>
          <p:nvPr>
            <p:ph type="body" idx="1"/>
          </p:nvPr>
        </p:nvSpPr>
        <p:spPr>
          <a:xfrm>
            <a:off x="914400" y="4348163"/>
            <a:ext cx="5029200" cy="4135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a:extLst>
              <a:ext uri="{FF2B5EF4-FFF2-40B4-BE49-F238E27FC236}">
                <a16:creationId xmlns:a16="http://schemas.microsoft.com/office/drawing/2014/main" id="{2B8A4B74-AAAF-452D-A25B-8AF361CF35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E30D53F-9271-43BD-843F-162B48A61B84}"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109</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1731" name="Rectangle 2">
            <a:extLst>
              <a:ext uri="{FF2B5EF4-FFF2-40B4-BE49-F238E27FC236}">
                <a16:creationId xmlns:a16="http://schemas.microsoft.com/office/drawing/2014/main" id="{A08A17EE-C520-46DB-B6C4-040395D37301}"/>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1732" name="Rectangle 3">
            <a:extLst>
              <a:ext uri="{FF2B5EF4-FFF2-40B4-BE49-F238E27FC236}">
                <a16:creationId xmlns:a16="http://schemas.microsoft.com/office/drawing/2014/main" id="{B504B7DA-2FB1-4F6E-8EF4-7EEB6E96677D}"/>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0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8</a:t>
            </a:r>
          </a:p>
        </p:txBody>
      </p:sp>
      <p:sp>
        <p:nvSpPr>
          <p:cNvPr id="201733" name="Rectangle 4">
            <a:extLst>
              <a:ext uri="{FF2B5EF4-FFF2-40B4-BE49-F238E27FC236}">
                <a16:creationId xmlns:a16="http://schemas.microsoft.com/office/drawing/2014/main" id="{04741C46-7665-4A13-8063-D342B3E3BCDB}"/>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1734" name="Rectangle 5">
            <a:extLst>
              <a:ext uri="{FF2B5EF4-FFF2-40B4-BE49-F238E27FC236}">
                <a16:creationId xmlns:a16="http://schemas.microsoft.com/office/drawing/2014/main" id="{62229F8A-9B6C-4C62-8AC2-CB260E1B7D7E}"/>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1735" name="Rectangle 6">
            <a:extLst>
              <a:ext uri="{FF2B5EF4-FFF2-40B4-BE49-F238E27FC236}">
                <a16:creationId xmlns:a16="http://schemas.microsoft.com/office/drawing/2014/main" id="{B81E6DD3-124E-4B90-B88E-5B762AF094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201736" name="Rectangle 7">
            <a:extLst>
              <a:ext uri="{FF2B5EF4-FFF2-40B4-BE49-F238E27FC236}">
                <a16:creationId xmlns:a16="http://schemas.microsoft.com/office/drawing/2014/main" id="{DC8CDEF8-F4C2-4C2D-9981-9F7FDCAD7F8E}"/>
              </a:ext>
            </a:extLst>
          </p:cNvPr>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a:extLst>
              <a:ext uri="{FF2B5EF4-FFF2-40B4-BE49-F238E27FC236}">
                <a16:creationId xmlns:a16="http://schemas.microsoft.com/office/drawing/2014/main" id="{D862527C-C420-47F2-BC03-0F02F45108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B0EE089-5A8C-4AE4-AB12-02524D285D14}"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110</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2755" name="Rectangle 2">
            <a:extLst>
              <a:ext uri="{FF2B5EF4-FFF2-40B4-BE49-F238E27FC236}">
                <a16:creationId xmlns:a16="http://schemas.microsoft.com/office/drawing/2014/main" id="{C7DA6C82-B09D-4702-B588-9462952DDC24}"/>
              </a:ext>
            </a:extLst>
          </p:cNvPr>
          <p:cNvSpPr>
            <a:spLocks noGrp="1" noChangeArrowheads="1"/>
          </p:cNvSpPr>
          <p:nvPr>
            <p:ph type="body" idx="1"/>
          </p:nvPr>
        </p:nvSpPr>
        <p:spPr>
          <a:xfrm>
            <a:off x="914400" y="4344988"/>
            <a:ext cx="5029200" cy="3849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202756" name="Rectangle 3">
            <a:extLst>
              <a:ext uri="{FF2B5EF4-FFF2-40B4-BE49-F238E27FC236}">
                <a16:creationId xmlns:a16="http://schemas.microsoft.com/office/drawing/2014/main" id="{F5472E53-0B4A-4377-BB86-217DBD2A5C54}"/>
              </a:ext>
            </a:extLst>
          </p:cNvPr>
          <p:cNvSpPr>
            <a:spLocks noGrp="1" noRot="1" noChangeAspect="1" noChangeArrowheads="1" noTextEdit="1"/>
          </p:cNvSpPr>
          <p:nvPr>
            <p:ph type="sldImg"/>
          </p:nvPr>
        </p:nvSpPr>
        <p:spPr>
          <a:xfrm>
            <a:off x="1298575" y="800100"/>
            <a:ext cx="4260850" cy="3195638"/>
          </a:xfrm>
          <a:ln w="12700" cap="flat">
            <a:solidFill>
              <a:schemeClr val="tx1"/>
            </a:solidFill>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a:extLst>
              <a:ext uri="{FF2B5EF4-FFF2-40B4-BE49-F238E27FC236}">
                <a16:creationId xmlns:a16="http://schemas.microsoft.com/office/drawing/2014/main" id="{C992427C-4F43-4833-A05E-0893027C0E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803128E-1C6A-4791-BDAE-DFB054D50724}"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111</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3779" name="Rectangle 2">
            <a:extLst>
              <a:ext uri="{FF2B5EF4-FFF2-40B4-BE49-F238E27FC236}">
                <a16:creationId xmlns:a16="http://schemas.microsoft.com/office/drawing/2014/main" id="{FE60D022-F93B-49D7-A880-4640A3909792}"/>
              </a:ext>
            </a:extLst>
          </p:cNvPr>
          <p:cNvSpPr>
            <a:spLocks noGrp="1" noChangeArrowheads="1"/>
          </p:cNvSpPr>
          <p:nvPr>
            <p:ph type="body" idx="1"/>
          </p:nvPr>
        </p:nvSpPr>
        <p:spPr>
          <a:xfrm>
            <a:off x="914400" y="4344988"/>
            <a:ext cx="5029200" cy="3849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203780" name="Rectangle 3">
            <a:extLst>
              <a:ext uri="{FF2B5EF4-FFF2-40B4-BE49-F238E27FC236}">
                <a16:creationId xmlns:a16="http://schemas.microsoft.com/office/drawing/2014/main" id="{9F2743CE-C8DF-41E2-84EB-FC89ED7024AC}"/>
              </a:ext>
            </a:extLst>
          </p:cNvPr>
          <p:cNvSpPr>
            <a:spLocks noGrp="1" noRot="1" noChangeAspect="1" noChangeArrowheads="1" noTextEdit="1"/>
          </p:cNvSpPr>
          <p:nvPr>
            <p:ph type="sldImg"/>
          </p:nvPr>
        </p:nvSpPr>
        <p:spPr>
          <a:xfrm>
            <a:off x="1298575" y="800100"/>
            <a:ext cx="4260850" cy="3195638"/>
          </a:xfrm>
          <a:ln w="12700" cap="flat">
            <a:solidFill>
              <a:schemeClr val="tx1"/>
            </a:solidFill>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a:extLst>
              <a:ext uri="{FF2B5EF4-FFF2-40B4-BE49-F238E27FC236}">
                <a16:creationId xmlns:a16="http://schemas.microsoft.com/office/drawing/2014/main" id="{D35BD838-AD98-465C-B619-78570E2F75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A6A8307-8E02-43DF-85D0-EEADB03285DB}"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112</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4803" name="Rectangle 2">
            <a:extLst>
              <a:ext uri="{FF2B5EF4-FFF2-40B4-BE49-F238E27FC236}">
                <a16:creationId xmlns:a16="http://schemas.microsoft.com/office/drawing/2014/main" id="{D5554DE8-FF68-4AD8-A949-722424ED0D38}"/>
              </a:ext>
            </a:extLst>
          </p:cNvPr>
          <p:cNvSpPr>
            <a:spLocks noGrp="1" noChangeArrowheads="1"/>
          </p:cNvSpPr>
          <p:nvPr>
            <p:ph type="body" idx="1"/>
          </p:nvPr>
        </p:nvSpPr>
        <p:spPr>
          <a:xfrm>
            <a:off x="914400" y="4344988"/>
            <a:ext cx="5029200" cy="3849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204804" name="Rectangle 3">
            <a:extLst>
              <a:ext uri="{FF2B5EF4-FFF2-40B4-BE49-F238E27FC236}">
                <a16:creationId xmlns:a16="http://schemas.microsoft.com/office/drawing/2014/main" id="{366FD5D1-AED5-408E-9293-E832CA5AFDF1}"/>
              </a:ext>
            </a:extLst>
          </p:cNvPr>
          <p:cNvSpPr>
            <a:spLocks noGrp="1" noRot="1" noChangeAspect="1" noChangeArrowheads="1" noTextEdit="1"/>
          </p:cNvSpPr>
          <p:nvPr>
            <p:ph type="sldImg"/>
          </p:nvPr>
        </p:nvSpPr>
        <p:spPr>
          <a:xfrm>
            <a:off x="1298575" y="800100"/>
            <a:ext cx="4260850" cy="3195638"/>
          </a:xfrm>
          <a:ln w="12700" cap="flat">
            <a:solidFill>
              <a:schemeClr val="tx1"/>
            </a:solidFill>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a:extLst>
              <a:ext uri="{FF2B5EF4-FFF2-40B4-BE49-F238E27FC236}">
                <a16:creationId xmlns:a16="http://schemas.microsoft.com/office/drawing/2014/main" id="{725CB2EB-1A22-4185-B632-0842EEF4BB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D5B368-B455-4E58-90E0-597FC12227F6}"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113</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5827" name="Rectangle 2">
            <a:extLst>
              <a:ext uri="{FF2B5EF4-FFF2-40B4-BE49-F238E27FC236}">
                <a16:creationId xmlns:a16="http://schemas.microsoft.com/office/drawing/2014/main" id="{06676C9B-5846-4E8C-91D6-C4A205D3DFFB}"/>
              </a:ext>
            </a:extLst>
          </p:cNvPr>
          <p:cNvSpPr>
            <a:spLocks noGrp="1" noChangeArrowheads="1"/>
          </p:cNvSpPr>
          <p:nvPr>
            <p:ph type="body" idx="1"/>
          </p:nvPr>
        </p:nvSpPr>
        <p:spPr>
          <a:xfrm>
            <a:off x="914400" y="4344988"/>
            <a:ext cx="5029200" cy="3849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205828" name="Rectangle 3">
            <a:extLst>
              <a:ext uri="{FF2B5EF4-FFF2-40B4-BE49-F238E27FC236}">
                <a16:creationId xmlns:a16="http://schemas.microsoft.com/office/drawing/2014/main" id="{8974181F-4D2C-45F2-98DC-728234F0E63B}"/>
              </a:ext>
            </a:extLst>
          </p:cNvPr>
          <p:cNvSpPr>
            <a:spLocks noGrp="1" noRot="1" noChangeAspect="1" noChangeArrowheads="1" noTextEdit="1"/>
          </p:cNvSpPr>
          <p:nvPr>
            <p:ph type="sldImg"/>
          </p:nvPr>
        </p:nvSpPr>
        <p:spPr>
          <a:xfrm>
            <a:off x="1298575" y="800100"/>
            <a:ext cx="4260850" cy="3195638"/>
          </a:xfrm>
          <a:ln w="12700" cap="flat">
            <a:solidFill>
              <a:schemeClr val="tx1"/>
            </a:solidFill>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a:extLst>
              <a:ext uri="{FF2B5EF4-FFF2-40B4-BE49-F238E27FC236}">
                <a16:creationId xmlns:a16="http://schemas.microsoft.com/office/drawing/2014/main" id="{43873D04-A757-4A42-B77A-86600E5262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6B849DC-F224-4E64-9D54-68167BC9C7D6}"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114</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6851" name="Rectangle 2">
            <a:extLst>
              <a:ext uri="{FF2B5EF4-FFF2-40B4-BE49-F238E27FC236}">
                <a16:creationId xmlns:a16="http://schemas.microsoft.com/office/drawing/2014/main" id="{5BC6160C-560B-49EB-A4DB-D62BC1755B81}"/>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6852" name="Rectangle 3">
            <a:extLst>
              <a:ext uri="{FF2B5EF4-FFF2-40B4-BE49-F238E27FC236}">
                <a16:creationId xmlns:a16="http://schemas.microsoft.com/office/drawing/2014/main" id="{CF4287A1-0A49-40D5-BE43-5EC2F9944631}"/>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0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8</a:t>
            </a:r>
          </a:p>
        </p:txBody>
      </p:sp>
      <p:sp>
        <p:nvSpPr>
          <p:cNvPr id="206853" name="Rectangle 4">
            <a:extLst>
              <a:ext uri="{FF2B5EF4-FFF2-40B4-BE49-F238E27FC236}">
                <a16:creationId xmlns:a16="http://schemas.microsoft.com/office/drawing/2014/main" id="{94B45E64-B52B-40E9-9143-76FFD6B23772}"/>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6854" name="Rectangle 5">
            <a:extLst>
              <a:ext uri="{FF2B5EF4-FFF2-40B4-BE49-F238E27FC236}">
                <a16:creationId xmlns:a16="http://schemas.microsoft.com/office/drawing/2014/main" id="{8400CE26-94AF-4552-86D4-A7EA485C700B}"/>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6855" name="Rectangle 6">
            <a:extLst>
              <a:ext uri="{FF2B5EF4-FFF2-40B4-BE49-F238E27FC236}">
                <a16:creationId xmlns:a16="http://schemas.microsoft.com/office/drawing/2014/main" id="{2932639D-591F-47DA-B22F-60D9548306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206856" name="Rectangle 7">
            <a:extLst>
              <a:ext uri="{FF2B5EF4-FFF2-40B4-BE49-F238E27FC236}">
                <a16:creationId xmlns:a16="http://schemas.microsoft.com/office/drawing/2014/main" id="{AF369773-D4B1-47A9-BD03-B432BDEFD564}"/>
              </a:ext>
            </a:extLst>
          </p:cNvPr>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a:extLst>
              <a:ext uri="{FF2B5EF4-FFF2-40B4-BE49-F238E27FC236}">
                <a16:creationId xmlns:a16="http://schemas.microsoft.com/office/drawing/2014/main" id="{6DB15637-56AA-4A94-A7F0-D3CF95B438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C21ADFA-AE97-4A3B-9701-072923E43633}"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115</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7875" name="Rectangle 2">
            <a:extLst>
              <a:ext uri="{FF2B5EF4-FFF2-40B4-BE49-F238E27FC236}">
                <a16:creationId xmlns:a16="http://schemas.microsoft.com/office/drawing/2014/main" id="{D378E809-2981-42D6-9955-B49BEFF4C028}"/>
              </a:ext>
            </a:extLst>
          </p:cNvPr>
          <p:cNvSpPr>
            <a:spLocks noGrp="1" noChangeArrowheads="1"/>
          </p:cNvSpPr>
          <p:nvPr>
            <p:ph type="body" idx="1"/>
          </p:nvPr>
        </p:nvSpPr>
        <p:spPr>
          <a:xfrm>
            <a:off x="914400" y="4344988"/>
            <a:ext cx="5029200" cy="3849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207876" name="Rectangle 3">
            <a:extLst>
              <a:ext uri="{FF2B5EF4-FFF2-40B4-BE49-F238E27FC236}">
                <a16:creationId xmlns:a16="http://schemas.microsoft.com/office/drawing/2014/main" id="{12851098-53BE-475E-9D3F-567DE6F9C49A}"/>
              </a:ext>
            </a:extLst>
          </p:cNvPr>
          <p:cNvSpPr>
            <a:spLocks noGrp="1" noRot="1" noChangeAspect="1" noChangeArrowheads="1" noTextEdit="1"/>
          </p:cNvSpPr>
          <p:nvPr>
            <p:ph type="sldImg"/>
          </p:nvPr>
        </p:nvSpPr>
        <p:spPr>
          <a:xfrm>
            <a:off x="1298575" y="800100"/>
            <a:ext cx="4260850" cy="3195638"/>
          </a:xfrm>
          <a:ln w="12700" cap="flat">
            <a:solidFill>
              <a:schemeClr val="tx1"/>
            </a:solidFill>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a:extLst>
              <a:ext uri="{FF2B5EF4-FFF2-40B4-BE49-F238E27FC236}">
                <a16:creationId xmlns:a16="http://schemas.microsoft.com/office/drawing/2014/main" id="{46C8BE16-6BF0-47B3-9958-730D0D7AC6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05F01FF-ACEA-4EE4-97C8-390B1111FD79}"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116</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8899" name="Rectangle 2">
            <a:extLst>
              <a:ext uri="{FF2B5EF4-FFF2-40B4-BE49-F238E27FC236}">
                <a16:creationId xmlns:a16="http://schemas.microsoft.com/office/drawing/2014/main" id="{D5B3E508-E0F2-419B-A3D8-99E7C246905C}"/>
              </a:ext>
            </a:extLst>
          </p:cNvPr>
          <p:cNvSpPr>
            <a:spLocks noGrp="1" noChangeArrowheads="1"/>
          </p:cNvSpPr>
          <p:nvPr>
            <p:ph type="body" idx="1"/>
          </p:nvPr>
        </p:nvSpPr>
        <p:spPr>
          <a:xfrm>
            <a:off x="914400" y="4344988"/>
            <a:ext cx="5029200" cy="3849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208900" name="Rectangle 3">
            <a:extLst>
              <a:ext uri="{FF2B5EF4-FFF2-40B4-BE49-F238E27FC236}">
                <a16:creationId xmlns:a16="http://schemas.microsoft.com/office/drawing/2014/main" id="{5D33C75E-F1C3-4078-ACED-F88799241256}"/>
              </a:ext>
            </a:extLst>
          </p:cNvPr>
          <p:cNvSpPr>
            <a:spLocks noGrp="1" noRot="1" noChangeAspect="1" noChangeArrowheads="1" noTextEdit="1"/>
          </p:cNvSpPr>
          <p:nvPr>
            <p:ph type="sldImg"/>
          </p:nvPr>
        </p:nvSpPr>
        <p:spPr>
          <a:xfrm>
            <a:off x="1298575" y="800100"/>
            <a:ext cx="4260850" cy="3195638"/>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9D0E81A5-45F6-4CEC-B4AF-B81F83F3CF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F83E07A-4A26-452A-BC2D-D555F455975C}"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3123" name="Rectangle 2">
            <a:extLst>
              <a:ext uri="{FF2B5EF4-FFF2-40B4-BE49-F238E27FC236}">
                <a16:creationId xmlns:a16="http://schemas.microsoft.com/office/drawing/2014/main" id="{D61E9488-2D68-4BFE-90E3-8A3F7148A4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133124" name="Rectangle 3">
            <a:extLst>
              <a:ext uri="{FF2B5EF4-FFF2-40B4-BE49-F238E27FC236}">
                <a16:creationId xmlns:a16="http://schemas.microsoft.com/office/drawing/2014/main" id="{3E8528BA-159E-47D9-88E5-2EACB7A9D6E1}"/>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a:extLst>
              <a:ext uri="{FF2B5EF4-FFF2-40B4-BE49-F238E27FC236}">
                <a16:creationId xmlns:a16="http://schemas.microsoft.com/office/drawing/2014/main" id="{86B78305-8AE9-4764-B40D-17ACC051A3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0280754-57F7-4CD7-9F80-3996089FBAD2}"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117</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9923" name="Rectangle 2">
            <a:extLst>
              <a:ext uri="{FF2B5EF4-FFF2-40B4-BE49-F238E27FC236}">
                <a16:creationId xmlns:a16="http://schemas.microsoft.com/office/drawing/2014/main" id="{5FE7ECF9-ADCF-4848-9657-71A4BF31C137}"/>
              </a:ext>
            </a:extLst>
          </p:cNvPr>
          <p:cNvSpPr>
            <a:spLocks noGrp="1" noChangeArrowheads="1"/>
          </p:cNvSpPr>
          <p:nvPr>
            <p:ph type="body" idx="1"/>
          </p:nvPr>
        </p:nvSpPr>
        <p:spPr>
          <a:xfrm>
            <a:off x="914400" y="4344988"/>
            <a:ext cx="5029200" cy="3849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209924" name="Rectangle 3">
            <a:extLst>
              <a:ext uri="{FF2B5EF4-FFF2-40B4-BE49-F238E27FC236}">
                <a16:creationId xmlns:a16="http://schemas.microsoft.com/office/drawing/2014/main" id="{2E74DC6D-746A-4C5F-BFC2-4CD67D24C30D}"/>
              </a:ext>
            </a:extLst>
          </p:cNvPr>
          <p:cNvSpPr>
            <a:spLocks noGrp="1" noRot="1" noChangeAspect="1" noChangeArrowheads="1" noTextEdit="1"/>
          </p:cNvSpPr>
          <p:nvPr>
            <p:ph type="sldImg"/>
          </p:nvPr>
        </p:nvSpPr>
        <p:spPr>
          <a:xfrm>
            <a:off x="1298575" y="800100"/>
            <a:ext cx="4260850" cy="3195638"/>
          </a:xfrm>
          <a:ln w="12700" cap="flat">
            <a:solidFill>
              <a:schemeClr val="tx1"/>
            </a:solidFill>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a:extLst>
              <a:ext uri="{FF2B5EF4-FFF2-40B4-BE49-F238E27FC236}">
                <a16:creationId xmlns:a16="http://schemas.microsoft.com/office/drawing/2014/main" id="{2E36F39C-BD8B-40A7-A2E7-9A52120FA1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A6417AD-416C-48D0-BE87-CC4AE11E9F1E}"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118</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0947" name="Rectangle 2">
            <a:extLst>
              <a:ext uri="{FF2B5EF4-FFF2-40B4-BE49-F238E27FC236}">
                <a16:creationId xmlns:a16="http://schemas.microsoft.com/office/drawing/2014/main" id="{E03A5986-FD2E-49B5-AF01-52968AB9B028}"/>
              </a:ext>
            </a:extLst>
          </p:cNvPr>
          <p:cNvSpPr>
            <a:spLocks noGrp="1" noChangeArrowheads="1"/>
          </p:cNvSpPr>
          <p:nvPr>
            <p:ph type="body" idx="1"/>
          </p:nvPr>
        </p:nvSpPr>
        <p:spPr>
          <a:xfrm>
            <a:off x="914400" y="4344988"/>
            <a:ext cx="5029200" cy="3849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210948" name="Rectangle 3">
            <a:extLst>
              <a:ext uri="{FF2B5EF4-FFF2-40B4-BE49-F238E27FC236}">
                <a16:creationId xmlns:a16="http://schemas.microsoft.com/office/drawing/2014/main" id="{F40087C9-465B-4296-8DC1-6ABD7F868255}"/>
              </a:ext>
            </a:extLst>
          </p:cNvPr>
          <p:cNvSpPr>
            <a:spLocks noGrp="1" noRot="1" noChangeAspect="1" noChangeArrowheads="1" noTextEdit="1"/>
          </p:cNvSpPr>
          <p:nvPr>
            <p:ph type="sldImg"/>
          </p:nvPr>
        </p:nvSpPr>
        <p:spPr>
          <a:xfrm>
            <a:off x="1298575" y="800100"/>
            <a:ext cx="4260850" cy="3195638"/>
          </a:xfrm>
          <a:ln w="12700" cap="flat">
            <a:solidFill>
              <a:schemeClr val="tx1"/>
            </a:solidFill>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a:extLst>
              <a:ext uri="{FF2B5EF4-FFF2-40B4-BE49-F238E27FC236}">
                <a16:creationId xmlns:a16="http://schemas.microsoft.com/office/drawing/2014/main" id="{06FC351B-1E32-4B23-B2A9-467FE01EBF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C86AB3A-CFB2-4D18-B64A-70525C48B524}"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119</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1971" name="Rectangle 2">
            <a:extLst>
              <a:ext uri="{FF2B5EF4-FFF2-40B4-BE49-F238E27FC236}">
                <a16:creationId xmlns:a16="http://schemas.microsoft.com/office/drawing/2014/main" id="{2E0A2C6D-9A62-4AEE-BFD6-678AE51FDD17}"/>
              </a:ext>
            </a:extLst>
          </p:cNvPr>
          <p:cNvSpPr>
            <a:spLocks noGrp="1" noRot="1" noChangeAspect="1" noChangeArrowheads="1" noTextEdit="1"/>
          </p:cNvSpPr>
          <p:nvPr>
            <p:ph type="sldImg"/>
          </p:nvPr>
        </p:nvSpPr>
        <p:spPr>
          <a:xfrm>
            <a:off x="1149350" y="712788"/>
            <a:ext cx="4560888" cy="3421062"/>
          </a:xfrm>
          <a:ln/>
        </p:spPr>
      </p:sp>
      <p:sp>
        <p:nvSpPr>
          <p:cNvPr id="211972" name="Rectangle 3">
            <a:extLst>
              <a:ext uri="{FF2B5EF4-FFF2-40B4-BE49-F238E27FC236}">
                <a16:creationId xmlns:a16="http://schemas.microsoft.com/office/drawing/2014/main" id="{84D92DE6-A087-4B3C-AD8D-EC94D7308D99}"/>
              </a:ext>
            </a:extLst>
          </p:cNvPr>
          <p:cNvSpPr>
            <a:spLocks noGrp="1" noChangeArrowheads="1"/>
          </p:cNvSpPr>
          <p:nvPr>
            <p:ph type="body" idx="1"/>
          </p:nvPr>
        </p:nvSpPr>
        <p:spPr>
          <a:xfrm>
            <a:off x="914400" y="4348163"/>
            <a:ext cx="5029200" cy="4135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9D0E81A5-45F6-4CEC-B4AF-B81F83F3CF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F83E07A-4A26-452A-BC2D-D555F455975C}"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3123" name="Rectangle 2">
            <a:extLst>
              <a:ext uri="{FF2B5EF4-FFF2-40B4-BE49-F238E27FC236}">
                <a16:creationId xmlns:a16="http://schemas.microsoft.com/office/drawing/2014/main" id="{D61E9488-2D68-4BFE-90E3-8A3F7148A4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133124" name="Rectangle 3">
            <a:extLst>
              <a:ext uri="{FF2B5EF4-FFF2-40B4-BE49-F238E27FC236}">
                <a16:creationId xmlns:a16="http://schemas.microsoft.com/office/drawing/2014/main" id="{3E8528BA-159E-47D9-88E5-2EACB7A9D6E1}"/>
              </a:ext>
            </a:extLst>
          </p:cNvPr>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2616312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71A35DAB-3282-40D7-B8E6-D81738A877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51DEFB5-4A06-4967-B6F1-605CA06F6E2B}"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4147" name="Rectangle 2">
            <a:extLst>
              <a:ext uri="{FF2B5EF4-FFF2-40B4-BE49-F238E27FC236}">
                <a16:creationId xmlns:a16="http://schemas.microsoft.com/office/drawing/2014/main" id="{650B08D4-848C-49AB-9E26-2DDA2501368D}"/>
              </a:ext>
            </a:extLst>
          </p:cNvPr>
          <p:cNvSpPr>
            <a:spLocks noGrp="1" noRot="1" noChangeAspect="1" noChangeArrowheads="1" noTextEdit="1"/>
          </p:cNvSpPr>
          <p:nvPr>
            <p:ph type="sldImg"/>
          </p:nvPr>
        </p:nvSpPr>
        <p:spPr>
          <a:xfrm>
            <a:off x="1149350" y="712788"/>
            <a:ext cx="4560888" cy="3421062"/>
          </a:xfrm>
          <a:ln/>
        </p:spPr>
      </p:sp>
      <p:sp>
        <p:nvSpPr>
          <p:cNvPr id="134148" name="Rectangle 3">
            <a:extLst>
              <a:ext uri="{FF2B5EF4-FFF2-40B4-BE49-F238E27FC236}">
                <a16:creationId xmlns:a16="http://schemas.microsoft.com/office/drawing/2014/main" id="{F3E43A53-6E38-446C-A760-60056EA200A7}"/>
              </a:ext>
            </a:extLst>
          </p:cNvPr>
          <p:cNvSpPr>
            <a:spLocks noGrp="1" noChangeArrowheads="1"/>
          </p:cNvSpPr>
          <p:nvPr>
            <p:ph type="body" idx="1"/>
          </p:nvPr>
        </p:nvSpPr>
        <p:spPr>
          <a:xfrm>
            <a:off x="914400" y="4348163"/>
            <a:ext cx="5029200" cy="4135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5B397824-6159-488F-81AD-B0AAEC7956D9}"/>
              </a:ext>
            </a:extLst>
          </p:cNvPr>
          <p:cNvGrpSpPr>
            <a:grpSpLocks/>
          </p:cNvGrpSpPr>
          <p:nvPr userDrawn="1"/>
        </p:nvGrpSpPr>
        <p:grpSpPr bwMode="auto">
          <a:xfrm>
            <a:off x="0" y="0"/>
            <a:ext cx="9144000" cy="854075"/>
            <a:chOff x="0" y="1"/>
            <a:chExt cx="9144000" cy="854748"/>
          </a:xfrm>
        </p:grpSpPr>
        <p:sp>
          <p:nvSpPr>
            <p:cNvPr id="5" name="Rectangle 4">
              <a:extLst>
                <a:ext uri="{FF2B5EF4-FFF2-40B4-BE49-F238E27FC236}">
                  <a16:creationId xmlns:a16="http://schemas.microsoft.com/office/drawing/2014/main" id="{09CA5460-0BEA-4DFF-9769-A17204A3F2B9}"/>
                </a:ext>
              </a:extLst>
            </p:cNvPr>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TextBox 5">
              <a:extLst>
                <a:ext uri="{FF2B5EF4-FFF2-40B4-BE49-F238E27FC236}">
                  <a16:creationId xmlns:a16="http://schemas.microsoft.com/office/drawing/2014/main" id="{CFB11CC6-82FB-4DE8-870A-A9F0667FC6D1}"/>
                </a:ext>
              </a:extLst>
            </p:cNvPr>
            <p:cNvSpPr txBox="1">
              <a:spLocks noChangeArrowheads="1"/>
            </p:cNvSpPr>
            <p:nvPr/>
          </p:nvSpPr>
          <p:spPr bwMode="auto">
            <a:xfrm>
              <a:off x="5487988" y="241491"/>
              <a:ext cx="3444875" cy="522700"/>
            </a:xfrm>
            <a:prstGeom prst="rect">
              <a:avLst/>
            </a:prstGeom>
            <a:noFill/>
            <a:ln>
              <a:noFill/>
            </a:ln>
          </p:spPr>
          <p:txBody>
            <a:bodyPr>
              <a:spAutoFit/>
            </a:bodyPr>
            <a:lstStyle>
              <a:lvl1pPr algn="ctr">
                <a:defRPr sz="2800">
                  <a:solidFill>
                    <a:schemeClr val="tx1"/>
                  </a:solidFill>
                  <a:latin typeface="Times New Roman" panose="02020603050405020304" pitchFamily="18" charset="0"/>
                </a:defRPr>
              </a:lvl1pPr>
              <a:lvl2pPr marL="742950" indent="-285750" algn="ctr">
                <a:defRPr sz="2800">
                  <a:solidFill>
                    <a:schemeClr val="tx1"/>
                  </a:solidFill>
                  <a:latin typeface="Times New Roman" panose="02020603050405020304" pitchFamily="18" charset="0"/>
                </a:defRPr>
              </a:lvl2pPr>
              <a:lvl3pPr marL="1143000" indent="-228600" algn="ctr">
                <a:defRPr sz="2800">
                  <a:solidFill>
                    <a:schemeClr val="tx1"/>
                  </a:solidFill>
                  <a:latin typeface="Times New Roman" panose="02020603050405020304" pitchFamily="18" charset="0"/>
                </a:defRPr>
              </a:lvl3pPr>
              <a:lvl4pPr marL="1600200" indent="-228600" algn="ctr">
                <a:defRPr sz="2800">
                  <a:solidFill>
                    <a:schemeClr val="tx1"/>
                  </a:solidFill>
                  <a:latin typeface="Times New Roman" panose="02020603050405020304" pitchFamily="18" charset="0"/>
                </a:defRPr>
              </a:lvl4pPr>
              <a:lvl5pPr marL="2057400" indent="-228600" algn="ctr">
                <a:defRPr sz="28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defRPr>
              </a:lvl9pPr>
            </a:lstStyle>
            <a:p>
              <a:pPr>
                <a:defRPr/>
              </a:pPr>
              <a:r>
                <a:rPr lang="en-US" altLang="en-US" sz="1400">
                  <a:solidFill>
                    <a:schemeClr val="bg1"/>
                  </a:solidFill>
                  <a:latin typeface="Helvetica" panose="020B0604020202020204" pitchFamily="34" charset="0"/>
                  <a:cs typeface="Helvetica" panose="020B0604020202020204" pitchFamily="34" charset="0"/>
                </a:rPr>
                <a:t>Kwame Nkrumah University of </a:t>
              </a:r>
            </a:p>
            <a:p>
              <a:pPr>
                <a:defRPr/>
              </a:pPr>
              <a:r>
                <a:rPr lang="en-US" altLang="en-US" sz="1400">
                  <a:solidFill>
                    <a:schemeClr val="bg1"/>
                  </a:solidFill>
                  <a:latin typeface="Helvetica" panose="020B0604020202020204" pitchFamily="34" charset="0"/>
                  <a:cs typeface="Helvetica" panose="020B0604020202020204" pitchFamily="34" charset="0"/>
                </a:rPr>
                <a:t>Science &amp; Technology, Kumasi, Ghana</a:t>
              </a:r>
            </a:p>
          </p:txBody>
        </p:sp>
        <p:pic>
          <p:nvPicPr>
            <p:cNvPr id="7" name="Picture 9" descr="KNUST_logo Vector.png">
              <a:extLst>
                <a:ext uri="{FF2B5EF4-FFF2-40B4-BE49-F238E27FC236}">
                  <a16:creationId xmlns:a16="http://schemas.microsoft.com/office/drawing/2014/main" id="{0C4C0C89-C380-4CB9-BCB8-EEC55C778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789" y="157852"/>
              <a:ext cx="491867" cy="62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8" name="Date Placeholder 3">
            <a:extLst>
              <a:ext uri="{FF2B5EF4-FFF2-40B4-BE49-F238E27FC236}">
                <a16:creationId xmlns:a16="http://schemas.microsoft.com/office/drawing/2014/main" id="{90C4B9F6-D333-455C-810B-53A20AE6A3D1}"/>
              </a:ext>
            </a:extLst>
          </p:cNvPr>
          <p:cNvSpPr>
            <a:spLocks noGrp="1"/>
          </p:cNvSpPr>
          <p:nvPr>
            <p:ph type="dt" sz="half" idx="10"/>
          </p:nvPr>
        </p:nvSpPr>
        <p:spPr/>
        <p:txBody>
          <a:bodyPr/>
          <a:lstStyle>
            <a:lvl1pPr>
              <a:defRPr/>
            </a:lvl1pPr>
          </a:lstStyle>
          <a:p>
            <a:pPr>
              <a:defRPr/>
            </a:pPr>
            <a:fld id="{89224247-B741-4BBF-8702-5538BB69E3DE}" type="datetimeFigureOut">
              <a:rPr lang="en-US"/>
              <a:pPr>
                <a:defRPr/>
              </a:pPr>
              <a:t>3/11/2021</a:t>
            </a:fld>
            <a:endParaRPr lang="en-US"/>
          </a:p>
        </p:txBody>
      </p:sp>
      <p:sp>
        <p:nvSpPr>
          <p:cNvPr id="9" name="Footer Placeholder 4">
            <a:extLst>
              <a:ext uri="{FF2B5EF4-FFF2-40B4-BE49-F238E27FC236}">
                <a16:creationId xmlns:a16="http://schemas.microsoft.com/office/drawing/2014/main" id="{41838F96-5227-4F36-B7B6-09BBB4FB61A3}"/>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408D172C-E950-4716-BC6A-DB07F03CE53C}"/>
              </a:ext>
            </a:extLst>
          </p:cNvPr>
          <p:cNvSpPr>
            <a:spLocks noGrp="1"/>
          </p:cNvSpPr>
          <p:nvPr>
            <p:ph type="sldNum" sz="quarter" idx="12"/>
          </p:nvPr>
        </p:nvSpPr>
        <p:spPr/>
        <p:txBody>
          <a:bodyPr/>
          <a:lstStyle>
            <a:lvl1pPr>
              <a:defRPr/>
            </a:lvl1pPr>
          </a:lstStyle>
          <a:p>
            <a:pPr>
              <a:defRPr/>
            </a:pPr>
            <a:fld id="{C74D0F86-0E61-485F-837C-4711120E6F7B}" type="slidenum">
              <a:rPr lang="en-US"/>
              <a:pPr>
                <a:defRPr/>
              </a:pPr>
              <a:t>‹#›</a:t>
            </a:fld>
            <a:endParaRPr lang="en-US"/>
          </a:p>
        </p:txBody>
      </p:sp>
    </p:spTree>
    <p:extLst>
      <p:ext uri="{BB962C8B-B14F-4D97-AF65-F5344CB8AC3E}">
        <p14:creationId xmlns:p14="http://schemas.microsoft.com/office/powerpoint/2010/main" val="33233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BFF69-E5FA-4368-8596-17F35625201E}"/>
              </a:ext>
            </a:extLst>
          </p:cNvPr>
          <p:cNvSpPr>
            <a:spLocks noGrp="1"/>
          </p:cNvSpPr>
          <p:nvPr>
            <p:ph type="dt" sz="half" idx="10"/>
          </p:nvPr>
        </p:nvSpPr>
        <p:spPr/>
        <p:txBody>
          <a:bodyPr/>
          <a:lstStyle>
            <a:lvl1pPr>
              <a:defRPr/>
            </a:lvl1pPr>
          </a:lstStyle>
          <a:p>
            <a:pPr>
              <a:defRPr/>
            </a:pPr>
            <a:fld id="{6004BF47-DBA8-4305-AD40-5CFF28D979A9}" type="datetimeFigureOut">
              <a:rPr lang="en-US"/>
              <a:pPr>
                <a:defRPr/>
              </a:pPr>
              <a:t>3/11/2021</a:t>
            </a:fld>
            <a:endParaRPr lang="en-US"/>
          </a:p>
        </p:txBody>
      </p:sp>
      <p:sp>
        <p:nvSpPr>
          <p:cNvPr id="5" name="Footer Placeholder 4">
            <a:extLst>
              <a:ext uri="{FF2B5EF4-FFF2-40B4-BE49-F238E27FC236}">
                <a16:creationId xmlns:a16="http://schemas.microsoft.com/office/drawing/2014/main" id="{05C4C56D-5109-46EF-A156-43B37A5A2EC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00C3F86-6EA2-49C7-99E1-ED88A27728B0}"/>
              </a:ext>
            </a:extLst>
          </p:cNvPr>
          <p:cNvSpPr>
            <a:spLocks noGrp="1"/>
          </p:cNvSpPr>
          <p:nvPr>
            <p:ph type="sldNum" sz="quarter" idx="12"/>
          </p:nvPr>
        </p:nvSpPr>
        <p:spPr/>
        <p:txBody>
          <a:bodyPr/>
          <a:lstStyle>
            <a:lvl1pPr>
              <a:defRPr/>
            </a:lvl1pPr>
          </a:lstStyle>
          <a:p>
            <a:pPr>
              <a:defRPr/>
            </a:pPr>
            <a:fld id="{F6BE4924-7BC0-48FD-AD55-50912EF4875F}" type="slidenum">
              <a:rPr lang="en-US"/>
              <a:pPr>
                <a:defRPr/>
              </a:pPr>
              <a:t>‹#›</a:t>
            </a:fld>
            <a:endParaRPr lang="en-US"/>
          </a:p>
        </p:txBody>
      </p:sp>
    </p:spTree>
    <p:extLst>
      <p:ext uri="{BB962C8B-B14F-4D97-AF65-F5344CB8AC3E}">
        <p14:creationId xmlns:p14="http://schemas.microsoft.com/office/powerpoint/2010/main" val="148393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434F2-59C8-41BF-9F03-CD48A66A25B7}"/>
              </a:ext>
            </a:extLst>
          </p:cNvPr>
          <p:cNvSpPr>
            <a:spLocks noGrp="1"/>
          </p:cNvSpPr>
          <p:nvPr>
            <p:ph type="dt" sz="half" idx="10"/>
          </p:nvPr>
        </p:nvSpPr>
        <p:spPr/>
        <p:txBody>
          <a:bodyPr/>
          <a:lstStyle>
            <a:lvl1pPr>
              <a:defRPr/>
            </a:lvl1pPr>
          </a:lstStyle>
          <a:p>
            <a:pPr>
              <a:defRPr/>
            </a:pPr>
            <a:fld id="{A539AF83-7138-4967-8511-5A3018DE4864}" type="datetimeFigureOut">
              <a:rPr lang="en-US"/>
              <a:pPr>
                <a:defRPr/>
              </a:pPr>
              <a:t>3/11/2021</a:t>
            </a:fld>
            <a:endParaRPr lang="en-US"/>
          </a:p>
        </p:txBody>
      </p:sp>
      <p:sp>
        <p:nvSpPr>
          <p:cNvPr id="5" name="Footer Placeholder 4">
            <a:extLst>
              <a:ext uri="{FF2B5EF4-FFF2-40B4-BE49-F238E27FC236}">
                <a16:creationId xmlns:a16="http://schemas.microsoft.com/office/drawing/2014/main" id="{464E98F0-B986-432C-8B82-781964EA2F6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8DD43A-8A68-4AFF-BEBE-439487E312FA}"/>
              </a:ext>
            </a:extLst>
          </p:cNvPr>
          <p:cNvSpPr>
            <a:spLocks noGrp="1"/>
          </p:cNvSpPr>
          <p:nvPr>
            <p:ph type="sldNum" sz="quarter" idx="12"/>
          </p:nvPr>
        </p:nvSpPr>
        <p:spPr/>
        <p:txBody>
          <a:bodyPr/>
          <a:lstStyle>
            <a:lvl1pPr>
              <a:defRPr/>
            </a:lvl1pPr>
          </a:lstStyle>
          <a:p>
            <a:pPr>
              <a:defRPr/>
            </a:pPr>
            <a:fld id="{4450FF04-633B-425E-BE79-6D7424D23A5D}" type="slidenum">
              <a:rPr lang="en-US"/>
              <a:pPr>
                <a:defRPr/>
              </a:pPr>
              <a:t>‹#›</a:t>
            </a:fld>
            <a:endParaRPr lang="en-US"/>
          </a:p>
        </p:txBody>
      </p:sp>
    </p:spTree>
    <p:extLst>
      <p:ext uri="{BB962C8B-B14F-4D97-AF65-F5344CB8AC3E}">
        <p14:creationId xmlns:p14="http://schemas.microsoft.com/office/powerpoint/2010/main" val="1959532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8470C320-F029-4580-9AB4-00FA82E70C86}"/>
              </a:ext>
            </a:extLst>
          </p:cNvPr>
          <p:cNvGrpSpPr>
            <a:grpSpLocks/>
          </p:cNvGrpSpPr>
          <p:nvPr userDrawn="1"/>
        </p:nvGrpSpPr>
        <p:grpSpPr bwMode="auto">
          <a:xfrm>
            <a:off x="0" y="0"/>
            <a:ext cx="9144000" cy="854075"/>
            <a:chOff x="0" y="1"/>
            <a:chExt cx="9144000" cy="854748"/>
          </a:xfrm>
        </p:grpSpPr>
        <p:sp>
          <p:nvSpPr>
            <p:cNvPr id="5" name="Rectangle 4">
              <a:extLst>
                <a:ext uri="{FF2B5EF4-FFF2-40B4-BE49-F238E27FC236}">
                  <a16:creationId xmlns:a16="http://schemas.microsoft.com/office/drawing/2014/main" id="{DB45E102-DBE3-4612-9950-E9291A2892BD}"/>
                </a:ext>
              </a:extLst>
            </p:cNvPr>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TextBox 5">
              <a:extLst>
                <a:ext uri="{FF2B5EF4-FFF2-40B4-BE49-F238E27FC236}">
                  <a16:creationId xmlns:a16="http://schemas.microsoft.com/office/drawing/2014/main" id="{C2530924-4CEE-44BD-BD18-AE68620A23F6}"/>
                </a:ext>
              </a:extLst>
            </p:cNvPr>
            <p:cNvSpPr txBox="1">
              <a:spLocks noChangeArrowheads="1"/>
            </p:cNvSpPr>
            <p:nvPr/>
          </p:nvSpPr>
          <p:spPr bwMode="auto">
            <a:xfrm>
              <a:off x="5487988" y="241491"/>
              <a:ext cx="3444875" cy="522700"/>
            </a:xfrm>
            <a:prstGeom prst="rect">
              <a:avLst/>
            </a:prstGeom>
            <a:noFill/>
            <a:ln>
              <a:noFill/>
            </a:ln>
          </p:spPr>
          <p:txBody>
            <a:bodyPr>
              <a:spAutoFit/>
            </a:bodyPr>
            <a:lstStyle>
              <a:lvl1pPr algn="ctr">
                <a:defRPr sz="2800">
                  <a:solidFill>
                    <a:schemeClr val="tx1"/>
                  </a:solidFill>
                  <a:latin typeface="Times New Roman" panose="02020603050405020304" pitchFamily="18" charset="0"/>
                </a:defRPr>
              </a:lvl1pPr>
              <a:lvl2pPr marL="742950" indent="-285750" algn="ctr">
                <a:defRPr sz="2800">
                  <a:solidFill>
                    <a:schemeClr val="tx1"/>
                  </a:solidFill>
                  <a:latin typeface="Times New Roman" panose="02020603050405020304" pitchFamily="18" charset="0"/>
                </a:defRPr>
              </a:lvl2pPr>
              <a:lvl3pPr marL="1143000" indent="-228600" algn="ctr">
                <a:defRPr sz="2800">
                  <a:solidFill>
                    <a:schemeClr val="tx1"/>
                  </a:solidFill>
                  <a:latin typeface="Times New Roman" panose="02020603050405020304" pitchFamily="18" charset="0"/>
                </a:defRPr>
              </a:lvl3pPr>
              <a:lvl4pPr marL="1600200" indent="-228600" algn="ctr">
                <a:defRPr sz="2800">
                  <a:solidFill>
                    <a:schemeClr val="tx1"/>
                  </a:solidFill>
                  <a:latin typeface="Times New Roman" panose="02020603050405020304" pitchFamily="18" charset="0"/>
                </a:defRPr>
              </a:lvl4pPr>
              <a:lvl5pPr marL="2057400" indent="-228600" algn="ctr">
                <a:defRPr sz="28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defRPr>
              </a:lvl9pPr>
            </a:lstStyle>
            <a:p>
              <a:pPr>
                <a:defRPr/>
              </a:pPr>
              <a:r>
                <a:rPr lang="en-US" altLang="en-US" sz="1400">
                  <a:solidFill>
                    <a:schemeClr val="bg1"/>
                  </a:solidFill>
                  <a:latin typeface="Helvetica" panose="020B0604020202020204" pitchFamily="34" charset="0"/>
                  <a:cs typeface="Helvetica" panose="020B0604020202020204" pitchFamily="34" charset="0"/>
                </a:rPr>
                <a:t>Kwame Nkrumah University of </a:t>
              </a:r>
            </a:p>
            <a:p>
              <a:pPr>
                <a:defRPr/>
              </a:pPr>
              <a:r>
                <a:rPr lang="en-US" altLang="en-US" sz="1400">
                  <a:solidFill>
                    <a:schemeClr val="bg1"/>
                  </a:solidFill>
                  <a:latin typeface="Helvetica" panose="020B0604020202020204" pitchFamily="34" charset="0"/>
                  <a:cs typeface="Helvetica" panose="020B0604020202020204" pitchFamily="34" charset="0"/>
                </a:rPr>
                <a:t>Science &amp; Technology, Kumasi, Ghana</a:t>
              </a:r>
            </a:p>
          </p:txBody>
        </p:sp>
        <p:pic>
          <p:nvPicPr>
            <p:cNvPr id="7" name="Picture 9" descr="KNUST_logo Vector.png">
              <a:extLst>
                <a:ext uri="{FF2B5EF4-FFF2-40B4-BE49-F238E27FC236}">
                  <a16:creationId xmlns:a16="http://schemas.microsoft.com/office/drawing/2014/main" id="{66F70E7D-E9E8-4E88-8170-976B79C50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789" y="157852"/>
              <a:ext cx="491867" cy="62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p>
            <a:r>
              <a:rPr lang="en-US" dirty="0"/>
              <a:t>Title</a:t>
            </a:r>
          </a:p>
        </p:txBody>
      </p:sp>
      <p:sp>
        <p:nvSpPr>
          <p:cNvPr id="12" name="Subtitle 2"/>
          <p:cNvSpPr>
            <a:spLocks noGrp="1"/>
          </p:cNvSpPr>
          <p:nvPr>
            <p:ph type="subTitle" idx="1"/>
          </p:nvPr>
        </p:nvSpPr>
        <p:spPr>
          <a:xfrm>
            <a:off x="728506" y="4010849"/>
            <a:ext cx="6400800" cy="1599330"/>
          </a:xfrm>
        </p:spPr>
        <p:txBody>
          <a:bodyPr/>
          <a:lstStyle>
            <a:lvl1pPr marL="0" indent="0">
              <a:buNone/>
              <a:defRPr>
                <a:solidFill>
                  <a:schemeClr val="bg1">
                    <a:lumMod val="50000"/>
                  </a:schemeClr>
                </a:solidFill>
              </a:defRPr>
            </a:lvl1pPr>
          </a:lstStyle>
          <a:p>
            <a:r>
              <a:rPr lang="en-US" dirty="0"/>
              <a:t>Name</a:t>
            </a:r>
          </a:p>
          <a:p>
            <a:r>
              <a:rPr lang="en-US" dirty="0"/>
              <a:t>Department</a:t>
            </a:r>
          </a:p>
          <a:p>
            <a:r>
              <a:rPr lang="en-US" dirty="0"/>
              <a:t>Faculty &amp; College</a:t>
            </a:r>
          </a:p>
        </p:txBody>
      </p:sp>
      <p:sp>
        <p:nvSpPr>
          <p:cNvPr id="8" name="Date Placeholder 3">
            <a:extLst>
              <a:ext uri="{FF2B5EF4-FFF2-40B4-BE49-F238E27FC236}">
                <a16:creationId xmlns:a16="http://schemas.microsoft.com/office/drawing/2014/main" id="{1FF02781-7294-420C-A9BB-4AF7524F5AF3}"/>
              </a:ext>
            </a:extLst>
          </p:cNvPr>
          <p:cNvSpPr>
            <a:spLocks noGrp="1"/>
          </p:cNvSpPr>
          <p:nvPr>
            <p:ph type="dt" sz="half" idx="10"/>
          </p:nvPr>
        </p:nvSpPr>
        <p:spPr/>
        <p:txBody>
          <a:bodyPr/>
          <a:lstStyle>
            <a:lvl1pPr>
              <a:defRPr/>
            </a:lvl1pPr>
          </a:lstStyle>
          <a:p>
            <a:pPr>
              <a:defRPr/>
            </a:pPr>
            <a:fld id="{8503CE7D-206B-4A8E-A5B9-B2B28B7E3303}" type="datetimeFigureOut">
              <a:rPr lang="en-US"/>
              <a:pPr>
                <a:defRPr/>
              </a:pPr>
              <a:t>3/11/2021</a:t>
            </a:fld>
            <a:endParaRPr lang="en-US"/>
          </a:p>
        </p:txBody>
      </p:sp>
      <p:sp>
        <p:nvSpPr>
          <p:cNvPr id="9" name="Slide Number Placeholder 5">
            <a:extLst>
              <a:ext uri="{FF2B5EF4-FFF2-40B4-BE49-F238E27FC236}">
                <a16:creationId xmlns:a16="http://schemas.microsoft.com/office/drawing/2014/main" id="{A9B4C4CF-BFC1-4788-8707-CDC610C357BB}"/>
              </a:ext>
            </a:extLst>
          </p:cNvPr>
          <p:cNvSpPr>
            <a:spLocks noGrp="1"/>
          </p:cNvSpPr>
          <p:nvPr>
            <p:ph type="sldNum" sz="quarter" idx="11"/>
          </p:nvPr>
        </p:nvSpPr>
        <p:spPr/>
        <p:txBody>
          <a:bodyPr/>
          <a:lstStyle>
            <a:lvl1pPr>
              <a:defRPr/>
            </a:lvl1pPr>
          </a:lstStyle>
          <a:p>
            <a:pPr>
              <a:defRPr/>
            </a:pPr>
            <a:fld id="{FB57A20C-B3A5-48D3-909A-B43D3316889C}" type="slidenum">
              <a:rPr lang="en-US"/>
              <a:pPr>
                <a:defRPr/>
              </a:pPr>
              <a:t>‹#›</a:t>
            </a:fld>
            <a:endParaRPr lang="en-US"/>
          </a:p>
        </p:txBody>
      </p:sp>
    </p:spTree>
    <p:extLst>
      <p:ext uri="{BB962C8B-B14F-4D97-AF65-F5344CB8AC3E}">
        <p14:creationId xmlns:p14="http://schemas.microsoft.com/office/powerpoint/2010/main" val="284536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4667FEA8-C904-49DB-AB1E-7341C69AE3AC}"/>
              </a:ext>
            </a:extLst>
          </p:cNvPr>
          <p:cNvSpPr>
            <a:spLocks noChangeArrowheads="1"/>
          </p:cNvSpPr>
          <p:nvPr userDrawn="1"/>
        </p:nvSpPr>
        <p:spPr bwMode="auto">
          <a:xfrm>
            <a:off x="0" y="0"/>
            <a:ext cx="9144000" cy="2500313"/>
          </a:xfrm>
          <a:prstGeom prst="rect">
            <a:avLst/>
          </a:prstGeom>
          <a:solidFill>
            <a:schemeClr val="bg1"/>
          </a:solidFill>
          <a:ln w="9525">
            <a:noFill/>
            <a:miter lim="800000"/>
            <a:headEnd/>
            <a:tailEnd/>
          </a:ln>
          <a:effectLst/>
        </p:spPr>
        <p:txBody>
          <a:bodyPr wrap="none" anchor="ctr"/>
          <a:lstStyle/>
          <a:p>
            <a:pPr>
              <a:defRPr/>
            </a:pPr>
            <a:endParaRPr lang="en-US"/>
          </a:p>
        </p:txBody>
      </p:sp>
      <p:sp>
        <p:nvSpPr>
          <p:cNvPr id="5" name="Rectangle 4">
            <a:extLst>
              <a:ext uri="{FF2B5EF4-FFF2-40B4-BE49-F238E27FC236}">
                <a16:creationId xmlns:a16="http://schemas.microsoft.com/office/drawing/2014/main" id="{D8B9444A-5FFB-4361-AB69-E2DE5C348A9D}"/>
              </a:ext>
            </a:extLst>
          </p:cNvPr>
          <p:cNvSpPr>
            <a:spLocks noChangeArrowheads="1"/>
          </p:cNvSpPr>
          <p:nvPr userDrawn="1"/>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6" name="Rectangle 5">
            <a:extLst>
              <a:ext uri="{FF2B5EF4-FFF2-40B4-BE49-F238E27FC236}">
                <a16:creationId xmlns:a16="http://schemas.microsoft.com/office/drawing/2014/main" id="{31B5CADF-0A9D-4E63-A5C0-4C083D8B4DB3}"/>
              </a:ext>
            </a:extLst>
          </p:cNvPr>
          <p:cNvSpPr>
            <a:spLocks noChangeArrowheads="1"/>
          </p:cNvSpPr>
          <p:nvPr userDrawn="1"/>
        </p:nvSpPr>
        <p:spPr bwMode="white">
          <a:xfrm>
            <a:off x="0" y="0"/>
            <a:ext cx="9144000" cy="744538"/>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7" name="Rectangle 6">
            <a:extLst>
              <a:ext uri="{FF2B5EF4-FFF2-40B4-BE49-F238E27FC236}">
                <a16:creationId xmlns:a16="http://schemas.microsoft.com/office/drawing/2014/main" id="{156CDFEA-45D5-4C25-8A1B-8E83555E3D04}"/>
              </a:ext>
            </a:extLst>
          </p:cNvPr>
          <p:cNvSpPr>
            <a:spLocks noChangeArrowheads="1"/>
          </p:cNvSpPr>
          <p:nvPr userDrawn="1"/>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8" name="Rectangle 7">
            <a:extLst>
              <a:ext uri="{FF2B5EF4-FFF2-40B4-BE49-F238E27FC236}">
                <a16:creationId xmlns:a16="http://schemas.microsoft.com/office/drawing/2014/main" id="{B88EE01C-FF22-42A9-9036-01ECA906DE4E}"/>
              </a:ext>
            </a:extLst>
          </p:cNvPr>
          <p:cNvSpPr>
            <a:spLocks noChangeArrowheads="1"/>
          </p:cNvSpPr>
          <p:nvPr userDrawn="1"/>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9" name="Rectangle 8">
            <a:extLst>
              <a:ext uri="{FF2B5EF4-FFF2-40B4-BE49-F238E27FC236}">
                <a16:creationId xmlns:a16="http://schemas.microsoft.com/office/drawing/2014/main" id="{9E289E6D-C214-48B1-8E07-A43C51D761EB}"/>
              </a:ext>
            </a:extLst>
          </p:cNvPr>
          <p:cNvSpPr>
            <a:spLocks noChangeArrowheads="1"/>
          </p:cNvSpPr>
          <p:nvPr userDrawn="1"/>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10" name="Rectangle 9">
            <a:extLst>
              <a:ext uri="{FF2B5EF4-FFF2-40B4-BE49-F238E27FC236}">
                <a16:creationId xmlns:a16="http://schemas.microsoft.com/office/drawing/2014/main" id="{AD655654-11F8-4B30-944E-EF00D7E16FC6}"/>
              </a:ext>
            </a:extLst>
          </p:cNvPr>
          <p:cNvSpPr>
            <a:spLocks noChangeArrowheads="1"/>
          </p:cNvSpPr>
          <p:nvPr userDrawn="1"/>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sz="2400" dirty="0"/>
          </a:p>
        </p:txBody>
      </p:sp>
      <p:sp>
        <p:nvSpPr>
          <p:cNvPr id="11" name="Straight Connector 10">
            <a:extLst>
              <a:ext uri="{FF2B5EF4-FFF2-40B4-BE49-F238E27FC236}">
                <a16:creationId xmlns:a16="http://schemas.microsoft.com/office/drawing/2014/main" id="{634D6855-2F4A-451F-84FD-14FFDFE5699F}"/>
              </a:ext>
            </a:extLst>
          </p:cNvPr>
          <p:cNvSpPr>
            <a:spLocks noChangeShapeType="1"/>
          </p:cNvSpPr>
          <p:nvPr userDrawn="1"/>
        </p:nvSpPr>
        <p:spPr bwMode="auto">
          <a:xfrm>
            <a:off x="152400" y="2379663"/>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sz="2400"/>
          </a:p>
        </p:txBody>
      </p:sp>
      <p:sp>
        <p:nvSpPr>
          <p:cNvPr id="12" name="Oval 11">
            <a:extLst>
              <a:ext uri="{FF2B5EF4-FFF2-40B4-BE49-F238E27FC236}">
                <a16:creationId xmlns:a16="http://schemas.microsoft.com/office/drawing/2014/main" id="{0B12AC12-E112-4894-AC22-6248D4BD635F}"/>
              </a:ext>
            </a:extLst>
          </p:cNvPr>
          <p:cNvSpPr/>
          <p:nvPr userDrawn="1"/>
        </p:nvSpPr>
        <p:spPr>
          <a:xfrm>
            <a:off x="4267200" y="2058988"/>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a:p>
        </p:txBody>
      </p:sp>
      <p:sp>
        <p:nvSpPr>
          <p:cNvPr id="13" name="Oval 12">
            <a:extLst>
              <a:ext uri="{FF2B5EF4-FFF2-40B4-BE49-F238E27FC236}">
                <a16:creationId xmlns:a16="http://schemas.microsoft.com/office/drawing/2014/main" id="{570B0212-9606-49C5-9FBF-6596704E8645}"/>
              </a:ext>
            </a:extLst>
          </p:cNvPr>
          <p:cNvSpPr/>
          <p:nvPr userDrawn="1"/>
        </p:nvSpPr>
        <p:spPr>
          <a:xfrm>
            <a:off x="4362450" y="2154238"/>
            <a:ext cx="419100" cy="420687"/>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a:p>
        </p:txBody>
      </p:sp>
      <p:sp>
        <p:nvSpPr>
          <p:cNvPr id="55299" name="Rectangle 3"/>
          <p:cNvSpPr>
            <a:spLocks noGrp="1" noChangeArrowheads="1"/>
          </p:cNvSpPr>
          <p:nvPr>
            <p:ph type="ctrTitle"/>
          </p:nvPr>
        </p:nvSpPr>
        <p:spPr>
          <a:xfrm>
            <a:off x="0" y="1335088"/>
            <a:ext cx="9144000" cy="796925"/>
          </a:xfrm>
        </p:spPr>
        <p:txBody>
          <a:bodyPr anchor="ctr"/>
          <a:lstStyle>
            <a:lvl1pPr>
              <a:defRPr sz="4200">
                <a:solidFill>
                  <a:srgbClr val="D16349"/>
                </a:solidFill>
              </a:defRPr>
            </a:lvl1pPr>
          </a:lstStyle>
          <a:p>
            <a:r>
              <a:rPr lang="en-GB"/>
              <a:t>Click to edit Master title style</a:t>
            </a:r>
          </a:p>
        </p:txBody>
      </p:sp>
      <p:sp>
        <p:nvSpPr>
          <p:cNvPr id="55301" name="Rectangle 5"/>
          <p:cNvSpPr>
            <a:spLocks noGrp="1" noChangeArrowheads="1"/>
          </p:cNvSpPr>
          <p:nvPr>
            <p:ph type="subTitle" idx="1"/>
          </p:nvPr>
        </p:nvSpPr>
        <p:spPr>
          <a:xfrm>
            <a:off x="412750" y="2951163"/>
            <a:ext cx="8312150" cy="760412"/>
          </a:xfrm>
        </p:spPr>
        <p:txBody>
          <a:bodyPr/>
          <a:lstStyle>
            <a:lvl1pPr marL="0" indent="0" algn="ctr">
              <a:buFont typeface="Wingdings 2" pitchFamily="18" charset="2"/>
              <a:buNone/>
              <a:defRPr sz="4000">
                <a:solidFill>
                  <a:srgbClr val="003B3A"/>
                </a:solidFill>
              </a:defRPr>
            </a:lvl1pPr>
          </a:lstStyle>
          <a:p>
            <a:r>
              <a:rPr lang="en-GB"/>
              <a:t>Click to edit Master subtitle style</a:t>
            </a:r>
          </a:p>
        </p:txBody>
      </p:sp>
    </p:spTree>
    <p:extLst>
      <p:ext uri="{BB962C8B-B14F-4D97-AF65-F5344CB8AC3E}">
        <p14:creationId xmlns:p14="http://schemas.microsoft.com/office/powerpoint/2010/main" val="2880381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685ED23D-E995-4A7F-9B36-1A0D6B57015B}"/>
              </a:ext>
            </a:extLst>
          </p:cNvPr>
          <p:cNvSpPr>
            <a:spLocks noGrp="1"/>
          </p:cNvSpPr>
          <p:nvPr>
            <p:ph type="sldNum" sz="quarter" idx="10"/>
          </p:nvPr>
        </p:nvSpPr>
        <p:spPr/>
        <p:txBody>
          <a:bodyPr/>
          <a:lstStyle>
            <a:lvl1pPr>
              <a:defRPr/>
            </a:lvl1pPr>
          </a:lstStyle>
          <a:p>
            <a:fld id="{76636581-00A7-41DD-ABF7-A71F3F5E0DA0}" type="slidenum">
              <a:rPr lang="en-GB" altLang="en-US"/>
              <a:pPr/>
              <a:t>‹#›</a:t>
            </a:fld>
            <a:endParaRPr lang="en-GB" altLang="en-US"/>
          </a:p>
        </p:txBody>
      </p:sp>
    </p:spTree>
    <p:extLst>
      <p:ext uri="{BB962C8B-B14F-4D97-AF65-F5344CB8AC3E}">
        <p14:creationId xmlns:p14="http://schemas.microsoft.com/office/powerpoint/2010/main" val="305081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5">
            <a:extLst>
              <a:ext uri="{FF2B5EF4-FFF2-40B4-BE49-F238E27FC236}">
                <a16:creationId xmlns:a16="http://schemas.microsoft.com/office/drawing/2014/main" id="{15F27D4E-C107-43F0-AA1E-ADC10C1ED313}"/>
              </a:ext>
            </a:extLst>
          </p:cNvPr>
          <p:cNvSpPr>
            <a:spLocks noGrp="1"/>
          </p:cNvSpPr>
          <p:nvPr>
            <p:ph type="sldNum" sz="quarter" idx="10"/>
          </p:nvPr>
        </p:nvSpPr>
        <p:spPr/>
        <p:txBody>
          <a:bodyPr/>
          <a:lstStyle>
            <a:lvl1pPr>
              <a:defRPr/>
            </a:lvl1pPr>
          </a:lstStyle>
          <a:p>
            <a:fld id="{378618A0-60AD-495C-8AB1-54474602C615}" type="slidenum">
              <a:rPr lang="en-GB" altLang="en-US"/>
              <a:pPr/>
              <a:t>‹#›</a:t>
            </a:fld>
            <a:endParaRPr lang="en-GB" altLang="en-US"/>
          </a:p>
        </p:txBody>
      </p:sp>
    </p:spTree>
    <p:extLst>
      <p:ext uri="{BB962C8B-B14F-4D97-AF65-F5344CB8AC3E}">
        <p14:creationId xmlns:p14="http://schemas.microsoft.com/office/powerpoint/2010/main" val="2914903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625" y="1524000"/>
            <a:ext cx="4191000" cy="4889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524000"/>
            <a:ext cx="4191000" cy="4889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2CF891C9-DA03-4D97-B70C-DCEEA0A50601}"/>
              </a:ext>
            </a:extLst>
          </p:cNvPr>
          <p:cNvSpPr>
            <a:spLocks noGrp="1"/>
          </p:cNvSpPr>
          <p:nvPr>
            <p:ph type="sldNum" sz="quarter" idx="10"/>
          </p:nvPr>
        </p:nvSpPr>
        <p:spPr/>
        <p:txBody>
          <a:bodyPr/>
          <a:lstStyle>
            <a:lvl1pPr>
              <a:defRPr/>
            </a:lvl1pPr>
          </a:lstStyle>
          <a:p>
            <a:fld id="{E5BCD722-2597-4687-9212-51D6BFC72070}" type="slidenum">
              <a:rPr lang="en-GB" altLang="en-US"/>
              <a:pPr/>
              <a:t>‹#›</a:t>
            </a:fld>
            <a:endParaRPr lang="en-GB" altLang="en-US"/>
          </a:p>
        </p:txBody>
      </p:sp>
    </p:spTree>
    <p:extLst>
      <p:ext uri="{BB962C8B-B14F-4D97-AF65-F5344CB8AC3E}">
        <p14:creationId xmlns:p14="http://schemas.microsoft.com/office/powerpoint/2010/main" val="3748345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B2EC8945-973B-45B7-8DE0-EE289C73AEDE}"/>
              </a:ext>
            </a:extLst>
          </p:cNvPr>
          <p:cNvSpPr>
            <a:spLocks noGrp="1"/>
          </p:cNvSpPr>
          <p:nvPr>
            <p:ph type="sldNum" sz="quarter" idx="10"/>
          </p:nvPr>
        </p:nvSpPr>
        <p:spPr/>
        <p:txBody>
          <a:bodyPr/>
          <a:lstStyle>
            <a:lvl1pPr>
              <a:defRPr/>
            </a:lvl1pPr>
          </a:lstStyle>
          <a:p>
            <a:fld id="{F95594EC-B242-4C3F-AF04-AB3098656005}" type="slidenum">
              <a:rPr lang="en-GB" altLang="en-US"/>
              <a:pPr/>
              <a:t>‹#›</a:t>
            </a:fld>
            <a:endParaRPr lang="en-GB" altLang="en-US"/>
          </a:p>
        </p:txBody>
      </p:sp>
    </p:spTree>
    <p:extLst>
      <p:ext uri="{BB962C8B-B14F-4D97-AF65-F5344CB8AC3E}">
        <p14:creationId xmlns:p14="http://schemas.microsoft.com/office/powerpoint/2010/main" val="25232930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a:extLst>
              <a:ext uri="{FF2B5EF4-FFF2-40B4-BE49-F238E27FC236}">
                <a16:creationId xmlns:a16="http://schemas.microsoft.com/office/drawing/2014/main" id="{8A8ED3D6-AC96-401F-946F-B8BCBFDC7C22}"/>
              </a:ext>
            </a:extLst>
          </p:cNvPr>
          <p:cNvSpPr>
            <a:spLocks noGrp="1"/>
          </p:cNvSpPr>
          <p:nvPr>
            <p:ph type="sldNum" sz="quarter" idx="10"/>
          </p:nvPr>
        </p:nvSpPr>
        <p:spPr/>
        <p:txBody>
          <a:bodyPr/>
          <a:lstStyle>
            <a:lvl1pPr>
              <a:defRPr/>
            </a:lvl1pPr>
          </a:lstStyle>
          <a:p>
            <a:fld id="{27BBB05F-F352-4926-8E56-9F4DA6B51F7C}" type="slidenum">
              <a:rPr lang="en-GB" altLang="en-US"/>
              <a:pPr/>
              <a:t>‹#›</a:t>
            </a:fld>
            <a:endParaRPr lang="en-GB" altLang="en-US"/>
          </a:p>
        </p:txBody>
      </p:sp>
    </p:spTree>
    <p:extLst>
      <p:ext uri="{BB962C8B-B14F-4D97-AF65-F5344CB8AC3E}">
        <p14:creationId xmlns:p14="http://schemas.microsoft.com/office/powerpoint/2010/main" val="1552527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49BBCB5F-962F-4D96-B3AF-91AF9ECB9014}"/>
              </a:ext>
            </a:extLst>
          </p:cNvPr>
          <p:cNvSpPr>
            <a:spLocks noGrp="1"/>
          </p:cNvSpPr>
          <p:nvPr>
            <p:ph type="sldNum" sz="quarter" idx="10"/>
          </p:nvPr>
        </p:nvSpPr>
        <p:spPr/>
        <p:txBody>
          <a:bodyPr/>
          <a:lstStyle>
            <a:lvl1pPr>
              <a:defRPr/>
            </a:lvl1pPr>
          </a:lstStyle>
          <a:p>
            <a:fld id="{E95A520F-FFC4-49AF-81AF-30C2E1A43ED5}" type="slidenum">
              <a:rPr lang="en-GB" altLang="en-US"/>
              <a:pPr/>
              <a:t>‹#›</a:t>
            </a:fld>
            <a:endParaRPr lang="en-GB" altLang="en-US"/>
          </a:p>
        </p:txBody>
      </p:sp>
    </p:spTree>
    <p:extLst>
      <p:ext uri="{BB962C8B-B14F-4D97-AF65-F5344CB8AC3E}">
        <p14:creationId xmlns:p14="http://schemas.microsoft.com/office/powerpoint/2010/main" val="86088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8C775-00F4-4C69-B6E8-625D4962A754}"/>
              </a:ext>
            </a:extLst>
          </p:cNvPr>
          <p:cNvSpPr>
            <a:spLocks noGrp="1"/>
          </p:cNvSpPr>
          <p:nvPr>
            <p:ph type="dt" sz="half" idx="10"/>
          </p:nvPr>
        </p:nvSpPr>
        <p:spPr/>
        <p:txBody>
          <a:bodyPr/>
          <a:lstStyle>
            <a:lvl1pPr>
              <a:defRPr/>
            </a:lvl1pPr>
          </a:lstStyle>
          <a:p>
            <a:pPr>
              <a:defRPr/>
            </a:pPr>
            <a:fld id="{D6292B72-5947-4422-8E2B-954E48CC68E9}" type="datetimeFigureOut">
              <a:rPr lang="en-US"/>
              <a:pPr>
                <a:defRPr/>
              </a:pPr>
              <a:t>3/11/2021</a:t>
            </a:fld>
            <a:endParaRPr lang="en-US"/>
          </a:p>
        </p:txBody>
      </p:sp>
      <p:sp>
        <p:nvSpPr>
          <p:cNvPr id="5" name="Footer Placeholder 4">
            <a:extLst>
              <a:ext uri="{FF2B5EF4-FFF2-40B4-BE49-F238E27FC236}">
                <a16:creationId xmlns:a16="http://schemas.microsoft.com/office/drawing/2014/main" id="{CBB7209C-B6E2-479B-8AD3-4B9D8266F0A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F1628BD-89AA-4BDE-B472-EBBA8A454C9E}"/>
              </a:ext>
            </a:extLst>
          </p:cNvPr>
          <p:cNvSpPr>
            <a:spLocks noGrp="1"/>
          </p:cNvSpPr>
          <p:nvPr>
            <p:ph type="sldNum" sz="quarter" idx="12"/>
          </p:nvPr>
        </p:nvSpPr>
        <p:spPr/>
        <p:txBody>
          <a:bodyPr/>
          <a:lstStyle>
            <a:lvl1pPr>
              <a:defRPr/>
            </a:lvl1pPr>
          </a:lstStyle>
          <a:p>
            <a:pPr>
              <a:defRPr/>
            </a:pPr>
            <a:fld id="{7155E2C8-FD04-4FF8-B7F4-84BBC0FAF7C4}" type="slidenum">
              <a:rPr lang="en-US"/>
              <a:pPr>
                <a:defRPr/>
              </a:pPr>
              <a:t>‹#›</a:t>
            </a:fld>
            <a:endParaRPr lang="en-US"/>
          </a:p>
        </p:txBody>
      </p:sp>
    </p:spTree>
    <p:extLst>
      <p:ext uri="{BB962C8B-B14F-4D97-AF65-F5344CB8AC3E}">
        <p14:creationId xmlns:p14="http://schemas.microsoft.com/office/powerpoint/2010/main" val="158239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a:extLst>
              <a:ext uri="{FF2B5EF4-FFF2-40B4-BE49-F238E27FC236}">
                <a16:creationId xmlns:a16="http://schemas.microsoft.com/office/drawing/2014/main" id="{8040067E-676E-458B-8153-37632F3B570F}"/>
              </a:ext>
            </a:extLst>
          </p:cNvPr>
          <p:cNvSpPr>
            <a:spLocks noGrp="1"/>
          </p:cNvSpPr>
          <p:nvPr>
            <p:ph type="sldNum" sz="quarter" idx="10"/>
          </p:nvPr>
        </p:nvSpPr>
        <p:spPr/>
        <p:txBody>
          <a:bodyPr/>
          <a:lstStyle>
            <a:lvl1pPr>
              <a:defRPr/>
            </a:lvl1pPr>
          </a:lstStyle>
          <a:p>
            <a:fld id="{017C9602-7BCE-4312-8872-0B64BADCF2AB}" type="slidenum">
              <a:rPr lang="en-GB" altLang="en-US"/>
              <a:pPr/>
              <a:t>‹#›</a:t>
            </a:fld>
            <a:endParaRPr lang="en-GB" altLang="en-US"/>
          </a:p>
        </p:txBody>
      </p:sp>
    </p:spTree>
    <p:extLst>
      <p:ext uri="{BB962C8B-B14F-4D97-AF65-F5344CB8AC3E}">
        <p14:creationId xmlns:p14="http://schemas.microsoft.com/office/powerpoint/2010/main" val="31832162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a:extLst>
              <a:ext uri="{FF2B5EF4-FFF2-40B4-BE49-F238E27FC236}">
                <a16:creationId xmlns:a16="http://schemas.microsoft.com/office/drawing/2014/main" id="{5E47D301-CE4D-40BA-A189-6FDDBAEACAA4}"/>
              </a:ext>
            </a:extLst>
          </p:cNvPr>
          <p:cNvSpPr>
            <a:spLocks noGrp="1"/>
          </p:cNvSpPr>
          <p:nvPr>
            <p:ph type="sldNum" sz="quarter" idx="10"/>
          </p:nvPr>
        </p:nvSpPr>
        <p:spPr/>
        <p:txBody>
          <a:bodyPr/>
          <a:lstStyle>
            <a:lvl1pPr>
              <a:defRPr/>
            </a:lvl1pPr>
          </a:lstStyle>
          <a:p>
            <a:fld id="{E844E0A0-3BC7-4560-BA75-7502285FD391}" type="slidenum">
              <a:rPr lang="en-GB" altLang="en-US"/>
              <a:pPr/>
              <a:t>‹#›</a:t>
            </a:fld>
            <a:endParaRPr lang="en-GB" altLang="en-US"/>
          </a:p>
        </p:txBody>
      </p:sp>
    </p:spTree>
    <p:extLst>
      <p:ext uri="{BB962C8B-B14F-4D97-AF65-F5344CB8AC3E}">
        <p14:creationId xmlns:p14="http://schemas.microsoft.com/office/powerpoint/2010/main" val="33110647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997DD7DE-454D-4B5E-BC1C-99D387265531}"/>
              </a:ext>
            </a:extLst>
          </p:cNvPr>
          <p:cNvSpPr>
            <a:spLocks noGrp="1"/>
          </p:cNvSpPr>
          <p:nvPr>
            <p:ph type="sldNum" sz="quarter" idx="10"/>
          </p:nvPr>
        </p:nvSpPr>
        <p:spPr/>
        <p:txBody>
          <a:bodyPr/>
          <a:lstStyle>
            <a:lvl1pPr>
              <a:defRPr/>
            </a:lvl1pPr>
          </a:lstStyle>
          <a:p>
            <a:fld id="{A8AEF8A1-BA4D-4A52-B21E-EF9EB7142AA5}" type="slidenum">
              <a:rPr lang="en-GB" altLang="en-US"/>
              <a:pPr/>
              <a:t>‹#›</a:t>
            </a:fld>
            <a:endParaRPr lang="en-GB" altLang="en-US"/>
          </a:p>
        </p:txBody>
      </p:sp>
    </p:spTree>
    <p:extLst>
      <p:ext uri="{BB962C8B-B14F-4D97-AF65-F5344CB8AC3E}">
        <p14:creationId xmlns:p14="http://schemas.microsoft.com/office/powerpoint/2010/main" val="746228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2425" y="228600"/>
            <a:ext cx="2133600" cy="6184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625" y="228600"/>
            <a:ext cx="6248400" cy="6184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9D34D924-BBCE-4D4A-91EB-43E90C28A77B}"/>
              </a:ext>
            </a:extLst>
          </p:cNvPr>
          <p:cNvSpPr>
            <a:spLocks noGrp="1"/>
          </p:cNvSpPr>
          <p:nvPr>
            <p:ph type="sldNum" sz="quarter" idx="10"/>
          </p:nvPr>
        </p:nvSpPr>
        <p:spPr/>
        <p:txBody>
          <a:bodyPr/>
          <a:lstStyle>
            <a:lvl1pPr>
              <a:defRPr/>
            </a:lvl1pPr>
          </a:lstStyle>
          <a:p>
            <a:fld id="{029E38A9-8888-4739-AFCA-21EADC590743}" type="slidenum">
              <a:rPr lang="en-GB" altLang="en-US"/>
              <a:pPr/>
              <a:t>‹#›</a:t>
            </a:fld>
            <a:endParaRPr lang="en-GB" altLang="en-US"/>
          </a:p>
        </p:txBody>
      </p:sp>
    </p:spTree>
    <p:extLst>
      <p:ext uri="{BB962C8B-B14F-4D97-AF65-F5344CB8AC3E}">
        <p14:creationId xmlns:p14="http://schemas.microsoft.com/office/powerpoint/2010/main" val="307930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Cd2002\glow.jpg">
            <a:extLst>
              <a:ext uri="{FF2B5EF4-FFF2-40B4-BE49-F238E27FC236}">
                <a16:creationId xmlns:a16="http://schemas.microsoft.com/office/drawing/2014/main" id="{B3502B7B-54DD-4A2A-8491-085EE51CFBEF}"/>
              </a:ext>
            </a:extLst>
          </p:cNvPr>
          <p:cNvPicPr>
            <a:picLocks noChangeAspect="1" noChangeArrowheads="1"/>
          </p:cNvPicPr>
          <p:nvPr/>
        </p:nvPicPr>
        <p:blipFill>
          <a:blip r:embed="rId2">
            <a:lum bright="-58000" contrast="-10000"/>
            <a:extLst>
              <a:ext uri="{28A0092B-C50C-407E-A947-70E740481C1C}">
                <a14:useLocalDpi xmlns:a14="http://schemas.microsoft.com/office/drawing/2010/main" val="0"/>
              </a:ext>
            </a:extLst>
          </a:blip>
          <a:srcRect l="331" t="11664" r="70047" b="453"/>
          <a:stretch>
            <a:fillRect/>
          </a:stretch>
        </p:blipFill>
        <p:spPr bwMode="auto">
          <a:xfrm>
            <a:off x="0" y="1588"/>
            <a:ext cx="9144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 name="Picture 3" descr="C:\Cd2002\partglow.jpg">
            <a:extLst>
              <a:ext uri="{FF2B5EF4-FFF2-40B4-BE49-F238E27FC236}">
                <a16:creationId xmlns:a16="http://schemas.microsoft.com/office/drawing/2014/main" id="{BF8E1324-4747-49C5-B505-2835DC614F53}"/>
              </a:ext>
            </a:extLst>
          </p:cNvPr>
          <p:cNvPicPr>
            <a:picLocks noChangeAspect="1" noChangeArrowheads="1"/>
          </p:cNvPicPr>
          <p:nvPr/>
        </p:nvPicPr>
        <p:blipFill>
          <a:blip r:embed="rId3">
            <a:lum bright="-62000"/>
            <a:extLst>
              <a:ext uri="{28A0092B-C50C-407E-A947-70E740481C1C}">
                <a14:useLocalDpi xmlns:a14="http://schemas.microsoft.com/office/drawing/2010/main" val="0"/>
              </a:ext>
            </a:extLst>
          </a:blip>
          <a:srcRect l="19069" t="12230" b="31555"/>
          <a:stretch>
            <a:fillRect/>
          </a:stretch>
        </p:blipFill>
        <p:spPr bwMode="auto">
          <a:xfrm>
            <a:off x="608013" y="1066800"/>
            <a:ext cx="8535987"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25080" dir="6837749" algn="ctr" rotWithShape="0">
                    <a:schemeClr val="tx1"/>
                  </a:outerShdw>
                </a:effectLst>
              </a14:hiddenEffects>
            </a:ext>
          </a:extLst>
        </p:spPr>
      </p:pic>
      <p:pic>
        <p:nvPicPr>
          <p:cNvPr id="6" name="Picture 6" descr="C:\Cd2002\glow.jpg">
            <a:extLst>
              <a:ext uri="{FF2B5EF4-FFF2-40B4-BE49-F238E27FC236}">
                <a16:creationId xmlns:a16="http://schemas.microsoft.com/office/drawing/2014/main" id="{D04DD718-102A-40C5-B33C-FC710C80B0B1}"/>
              </a:ext>
            </a:extLst>
          </p:cNvPr>
          <p:cNvPicPr>
            <a:picLocks noChangeAspect="1" noChangeArrowheads="1"/>
          </p:cNvPicPr>
          <p:nvPr/>
        </p:nvPicPr>
        <p:blipFill>
          <a:blip r:embed="rId2">
            <a:lum bright="-58000" contrast="-10000"/>
            <a:extLst>
              <a:ext uri="{28A0092B-C50C-407E-A947-70E740481C1C}">
                <a14:useLocalDpi xmlns:a14="http://schemas.microsoft.com/office/drawing/2010/main" val="0"/>
              </a:ext>
            </a:extLst>
          </a:blip>
          <a:srcRect l="624" t="25131" r="97217" b="453"/>
          <a:stretch>
            <a:fillRect/>
          </a:stretch>
        </p:blipFill>
        <p:spPr bwMode="auto">
          <a:xfrm>
            <a:off x="8629650" y="1050925"/>
            <a:ext cx="514350" cy="580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7284" name="Rectangle 4"/>
          <p:cNvSpPr>
            <a:spLocks noGrp="1" noChangeArrowheads="1"/>
          </p:cNvSpPr>
          <p:nvPr>
            <p:ph type="ctrTitle"/>
          </p:nvPr>
        </p:nvSpPr>
        <p:spPr>
          <a:xfrm>
            <a:off x="0" y="0"/>
            <a:ext cx="9144000" cy="784225"/>
          </a:xfrm>
        </p:spPr>
        <p:txBody>
          <a:bodyPr/>
          <a:lstStyle>
            <a:lvl1pPr>
              <a:defRPr sz="3200">
                <a:solidFill>
                  <a:schemeClr val="tx1"/>
                </a:solidFill>
              </a:defRPr>
            </a:lvl1pPr>
          </a:lstStyle>
          <a:p>
            <a:pPr lvl="0"/>
            <a:r>
              <a:rPr lang="en-GB" altLang="en-US" noProof="0"/>
              <a:t>Click to edit Master title style</a:t>
            </a:r>
          </a:p>
        </p:txBody>
      </p:sp>
      <p:sp>
        <p:nvSpPr>
          <p:cNvPr id="97285" name="Rectangle 5"/>
          <p:cNvSpPr>
            <a:spLocks noGrp="1" noChangeArrowheads="1"/>
          </p:cNvSpPr>
          <p:nvPr>
            <p:ph type="subTitle" idx="1"/>
          </p:nvPr>
        </p:nvSpPr>
        <p:spPr>
          <a:xfrm>
            <a:off x="1000125" y="2686050"/>
            <a:ext cx="7156450" cy="2008188"/>
          </a:xfrm>
          <a:effectLst>
            <a:outerShdw dist="53882" dir="2700000" algn="ctr" rotWithShape="0">
              <a:schemeClr val="bg1"/>
            </a:outerShdw>
          </a:effectLst>
        </p:spPr>
        <p:txBody>
          <a:bodyPr/>
          <a:lstStyle>
            <a:lvl1pPr marL="0" indent="0" algn="ctr">
              <a:lnSpc>
                <a:spcPct val="110000"/>
              </a:lnSpc>
              <a:buFontTx/>
              <a:buNone/>
              <a:defRPr sz="5400"/>
            </a:lvl1pPr>
          </a:lstStyle>
          <a:p>
            <a:pPr lvl="0"/>
            <a:r>
              <a:rPr lang="en-GB" altLang="en-US" noProof="0"/>
              <a:t>Click to edit Master subtitle style</a:t>
            </a:r>
          </a:p>
        </p:txBody>
      </p:sp>
    </p:spTree>
    <p:extLst>
      <p:ext uri="{BB962C8B-B14F-4D97-AF65-F5344CB8AC3E}">
        <p14:creationId xmlns:p14="http://schemas.microsoft.com/office/powerpoint/2010/main" val="27446421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052337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248994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182688"/>
            <a:ext cx="41529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991100" y="1182688"/>
            <a:ext cx="41529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2300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14046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18352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5D692B-8BC3-4822-8A91-A487E308CD74}"/>
              </a:ext>
            </a:extLst>
          </p:cNvPr>
          <p:cNvSpPr>
            <a:spLocks noGrp="1"/>
          </p:cNvSpPr>
          <p:nvPr>
            <p:ph type="dt" sz="half" idx="10"/>
          </p:nvPr>
        </p:nvSpPr>
        <p:spPr/>
        <p:txBody>
          <a:bodyPr/>
          <a:lstStyle>
            <a:lvl1pPr>
              <a:defRPr/>
            </a:lvl1pPr>
          </a:lstStyle>
          <a:p>
            <a:pPr>
              <a:defRPr/>
            </a:pPr>
            <a:fld id="{7401AF4D-9A73-496E-9773-06732795E175}" type="datetimeFigureOut">
              <a:rPr lang="en-US"/>
              <a:pPr>
                <a:defRPr/>
              </a:pPr>
              <a:t>3/11/2021</a:t>
            </a:fld>
            <a:endParaRPr lang="en-US"/>
          </a:p>
        </p:txBody>
      </p:sp>
      <p:sp>
        <p:nvSpPr>
          <p:cNvPr id="5" name="Footer Placeholder 4">
            <a:extLst>
              <a:ext uri="{FF2B5EF4-FFF2-40B4-BE49-F238E27FC236}">
                <a16:creationId xmlns:a16="http://schemas.microsoft.com/office/drawing/2014/main" id="{9EDAE657-0514-4BBF-BA6E-71E061DC9FD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B817541-E24B-40FA-AAC5-385F8B5A555D}"/>
              </a:ext>
            </a:extLst>
          </p:cNvPr>
          <p:cNvSpPr>
            <a:spLocks noGrp="1"/>
          </p:cNvSpPr>
          <p:nvPr>
            <p:ph type="sldNum" sz="quarter" idx="12"/>
          </p:nvPr>
        </p:nvSpPr>
        <p:spPr/>
        <p:txBody>
          <a:bodyPr/>
          <a:lstStyle>
            <a:lvl1pPr>
              <a:defRPr/>
            </a:lvl1pPr>
          </a:lstStyle>
          <a:p>
            <a:pPr>
              <a:defRPr/>
            </a:pPr>
            <a:fld id="{06B855B2-4FCB-4439-B378-76BD1CDC8BDD}" type="slidenum">
              <a:rPr lang="en-US"/>
              <a:pPr>
                <a:defRPr/>
              </a:pPr>
              <a:t>‹#›</a:t>
            </a:fld>
            <a:endParaRPr lang="en-US"/>
          </a:p>
        </p:txBody>
      </p:sp>
    </p:spTree>
    <p:extLst>
      <p:ext uri="{BB962C8B-B14F-4D97-AF65-F5344CB8AC3E}">
        <p14:creationId xmlns:p14="http://schemas.microsoft.com/office/powerpoint/2010/main" val="15492844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1837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728980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19106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525855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51668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0" y="0"/>
            <a:ext cx="6705600" cy="6516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451525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Cd2002\glow.jpg">
            <a:extLst>
              <a:ext uri="{FF2B5EF4-FFF2-40B4-BE49-F238E27FC236}">
                <a16:creationId xmlns:a16="http://schemas.microsoft.com/office/drawing/2014/main" id="{31C77585-3EA5-42A3-A198-914C79A36C4C}"/>
              </a:ext>
            </a:extLst>
          </p:cNvPr>
          <p:cNvPicPr>
            <a:picLocks noChangeAspect="1" noChangeArrowheads="1"/>
          </p:cNvPicPr>
          <p:nvPr/>
        </p:nvPicPr>
        <p:blipFill>
          <a:blip r:embed="rId2">
            <a:lum bright="-58000" contrast="-10000"/>
            <a:extLst>
              <a:ext uri="{28A0092B-C50C-407E-A947-70E740481C1C}">
                <a14:useLocalDpi xmlns:a14="http://schemas.microsoft.com/office/drawing/2010/main" val="0"/>
              </a:ext>
            </a:extLst>
          </a:blip>
          <a:srcRect l="331" t="11664" r="70047" b="453"/>
          <a:stretch>
            <a:fillRect/>
          </a:stretch>
        </p:blipFill>
        <p:spPr bwMode="auto">
          <a:xfrm>
            <a:off x="0" y="1588"/>
            <a:ext cx="9144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 name="Picture 3" descr="C:\Cd2002\partglow.jpg">
            <a:extLst>
              <a:ext uri="{FF2B5EF4-FFF2-40B4-BE49-F238E27FC236}">
                <a16:creationId xmlns:a16="http://schemas.microsoft.com/office/drawing/2014/main" id="{4FE33473-B32E-4D71-824D-245B23D0C378}"/>
              </a:ext>
            </a:extLst>
          </p:cNvPr>
          <p:cNvPicPr>
            <a:picLocks noChangeAspect="1" noChangeArrowheads="1"/>
          </p:cNvPicPr>
          <p:nvPr/>
        </p:nvPicPr>
        <p:blipFill>
          <a:blip r:embed="rId3">
            <a:lum bright="-62000"/>
            <a:extLst>
              <a:ext uri="{28A0092B-C50C-407E-A947-70E740481C1C}">
                <a14:useLocalDpi xmlns:a14="http://schemas.microsoft.com/office/drawing/2010/main" val="0"/>
              </a:ext>
            </a:extLst>
          </a:blip>
          <a:srcRect l="19069" t="12230" b="31555"/>
          <a:stretch>
            <a:fillRect/>
          </a:stretch>
        </p:blipFill>
        <p:spPr bwMode="auto">
          <a:xfrm>
            <a:off x="608013" y="1066800"/>
            <a:ext cx="8535987"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25080" dir="6837749" algn="ctr" rotWithShape="0">
                    <a:schemeClr val="tx1"/>
                  </a:outerShdw>
                </a:effectLst>
              </a14:hiddenEffects>
            </a:ext>
          </a:extLst>
        </p:spPr>
      </p:pic>
      <p:pic>
        <p:nvPicPr>
          <p:cNvPr id="6" name="Picture 6" descr="C:\Cd2002\glow.jpg">
            <a:extLst>
              <a:ext uri="{FF2B5EF4-FFF2-40B4-BE49-F238E27FC236}">
                <a16:creationId xmlns:a16="http://schemas.microsoft.com/office/drawing/2014/main" id="{89195510-A909-44B4-943A-3076FEE99A4D}"/>
              </a:ext>
            </a:extLst>
          </p:cNvPr>
          <p:cNvPicPr>
            <a:picLocks noChangeAspect="1" noChangeArrowheads="1"/>
          </p:cNvPicPr>
          <p:nvPr/>
        </p:nvPicPr>
        <p:blipFill>
          <a:blip r:embed="rId2">
            <a:lum bright="-58000" contrast="-10000"/>
            <a:extLst>
              <a:ext uri="{28A0092B-C50C-407E-A947-70E740481C1C}">
                <a14:useLocalDpi xmlns:a14="http://schemas.microsoft.com/office/drawing/2010/main" val="0"/>
              </a:ext>
            </a:extLst>
          </a:blip>
          <a:srcRect l="624" t="25131" r="97217" b="453"/>
          <a:stretch>
            <a:fillRect/>
          </a:stretch>
        </p:blipFill>
        <p:spPr bwMode="auto">
          <a:xfrm>
            <a:off x="8629650" y="1050925"/>
            <a:ext cx="514350" cy="580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7284" name="Rectangle 4"/>
          <p:cNvSpPr>
            <a:spLocks noGrp="1" noChangeArrowheads="1"/>
          </p:cNvSpPr>
          <p:nvPr>
            <p:ph type="ctrTitle"/>
          </p:nvPr>
        </p:nvSpPr>
        <p:spPr>
          <a:xfrm>
            <a:off x="0" y="0"/>
            <a:ext cx="9144000" cy="784225"/>
          </a:xfrm>
        </p:spPr>
        <p:txBody>
          <a:bodyPr/>
          <a:lstStyle>
            <a:lvl1pPr>
              <a:defRPr sz="3200">
                <a:solidFill>
                  <a:schemeClr val="tx1"/>
                </a:solidFill>
              </a:defRPr>
            </a:lvl1pPr>
          </a:lstStyle>
          <a:p>
            <a:pPr lvl="0"/>
            <a:r>
              <a:rPr lang="en-GB" altLang="en-US" noProof="0"/>
              <a:t>Click to edit Master title style</a:t>
            </a:r>
          </a:p>
        </p:txBody>
      </p:sp>
      <p:sp>
        <p:nvSpPr>
          <p:cNvPr id="97285" name="Rectangle 5"/>
          <p:cNvSpPr>
            <a:spLocks noGrp="1" noChangeArrowheads="1"/>
          </p:cNvSpPr>
          <p:nvPr>
            <p:ph type="subTitle" idx="1"/>
          </p:nvPr>
        </p:nvSpPr>
        <p:spPr>
          <a:xfrm>
            <a:off x="1000125" y="2686050"/>
            <a:ext cx="7156450" cy="2008188"/>
          </a:xfrm>
          <a:effectLst>
            <a:outerShdw dist="53882" dir="2700000" algn="ctr" rotWithShape="0">
              <a:schemeClr val="bg1"/>
            </a:outerShdw>
          </a:effectLst>
        </p:spPr>
        <p:txBody>
          <a:bodyPr/>
          <a:lstStyle>
            <a:lvl1pPr marL="0" indent="0" algn="ctr">
              <a:lnSpc>
                <a:spcPct val="110000"/>
              </a:lnSpc>
              <a:buFontTx/>
              <a:buNone/>
              <a:defRPr sz="5400"/>
            </a:lvl1pPr>
          </a:lstStyle>
          <a:p>
            <a:pPr lvl="0"/>
            <a:r>
              <a:rPr lang="en-GB" altLang="en-US" noProof="0"/>
              <a:t>Click to edit Master subtitle style</a:t>
            </a:r>
          </a:p>
        </p:txBody>
      </p:sp>
    </p:spTree>
    <p:extLst>
      <p:ext uri="{BB962C8B-B14F-4D97-AF65-F5344CB8AC3E}">
        <p14:creationId xmlns:p14="http://schemas.microsoft.com/office/powerpoint/2010/main" val="35748138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82212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6819137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182688"/>
            <a:ext cx="41529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991100" y="1182688"/>
            <a:ext cx="41529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969274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0666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9706E47-6F44-453A-81D0-A19C7979E436}"/>
              </a:ext>
            </a:extLst>
          </p:cNvPr>
          <p:cNvSpPr>
            <a:spLocks noGrp="1"/>
          </p:cNvSpPr>
          <p:nvPr>
            <p:ph type="dt" sz="half" idx="10"/>
          </p:nvPr>
        </p:nvSpPr>
        <p:spPr/>
        <p:txBody>
          <a:bodyPr/>
          <a:lstStyle>
            <a:lvl1pPr>
              <a:defRPr/>
            </a:lvl1pPr>
          </a:lstStyle>
          <a:p>
            <a:pPr>
              <a:defRPr/>
            </a:pPr>
            <a:fld id="{0EB2C500-7855-42E6-ACB8-D778A2876E80}" type="datetimeFigureOut">
              <a:rPr lang="en-US"/>
              <a:pPr>
                <a:defRPr/>
              </a:pPr>
              <a:t>3/11/2021</a:t>
            </a:fld>
            <a:endParaRPr lang="en-US"/>
          </a:p>
        </p:txBody>
      </p:sp>
      <p:sp>
        <p:nvSpPr>
          <p:cNvPr id="6" name="Footer Placeholder 4">
            <a:extLst>
              <a:ext uri="{FF2B5EF4-FFF2-40B4-BE49-F238E27FC236}">
                <a16:creationId xmlns:a16="http://schemas.microsoft.com/office/drawing/2014/main" id="{94B9C11D-884F-4F05-B0B5-B008F135B8D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112E2C1-862A-4B21-B620-63AAE62C077C}"/>
              </a:ext>
            </a:extLst>
          </p:cNvPr>
          <p:cNvSpPr>
            <a:spLocks noGrp="1"/>
          </p:cNvSpPr>
          <p:nvPr>
            <p:ph type="sldNum" sz="quarter" idx="12"/>
          </p:nvPr>
        </p:nvSpPr>
        <p:spPr/>
        <p:txBody>
          <a:bodyPr/>
          <a:lstStyle>
            <a:lvl1pPr>
              <a:defRPr/>
            </a:lvl1pPr>
          </a:lstStyle>
          <a:p>
            <a:pPr>
              <a:defRPr/>
            </a:pPr>
            <a:fld id="{4AF9B02F-5FBF-48AB-A01E-0217559B1F35}" type="slidenum">
              <a:rPr lang="en-US"/>
              <a:pPr>
                <a:defRPr/>
              </a:pPr>
              <a:t>‹#›</a:t>
            </a:fld>
            <a:endParaRPr lang="en-US"/>
          </a:p>
        </p:txBody>
      </p:sp>
    </p:spTree>
    <p:extLst>
      <p:ext uri="{BB962C8B-B14F-4D97-AF65-F5344CB8AC3E}">
        <p14:creationId xmlns:p14="http://schemas.microsoft.com/office/powerpoint/2010/main" val="19611817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332525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69253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70696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926791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123464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51668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0" y="0"/>
            <a:ext cx="6705600" cy="6516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410260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297BFF-E1CD-4D4B-9B3A-92C3DD54FF09}" type="datetimeFigureOut">
              <a:rPr lang="en-US" smtClean="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0B9F2B-DFBD-434C-BF14-62B2614A6FBB}" type="slidenum">
              <a:rPr lang="en-US" smtClean="0"/>
              <a:pPr/>
              <a:t>‹#›</a:t>
            </a:fld>
            <a:endParaRPr lang="en-US" dirty="0"/>
          </a:p>
        </p:txBody>
      </p:sp>
    </p:spTree>
    <p:extLst>
      <p:ext uri="{BB962C8B-B14F-4D97-AF65-F5344CB8AC3E}">
        <p14:creationId xmlns:p14="http://schemas.microsoft.com/office/powerpoint/2010/main" val="20934188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297BFF-E1CD-4D4B-9B3A-92C3DD54FF09}" type="datetimeFigureOut">
              <a:rPr lang="en-US" smtClean="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0B9F2B-DFBD-434C-BF14-62B2614A6FBB}" type="slidenum">
              <a:rPr lang="en-US" smtClean="0"/>
              <a:pPr/>
              <a:t>‹#›</a:t>
            </a:fld>
            <a:endParaRPr lang="en-US" dirty="0"/>
          </a:p>
        </p:txBody>
      </p:sp>
    </p:spTree>
    <p:extLst>
      <p:ext uri="{BB962C8B-B14F-4D97-AF65-F5344CB8AC3E}">
        <p14:creationId xmlns:p14="http://schemas.microsoft.com/office/powerpoint/2010/main" val="35617412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97BFF-E1CD-4D4B-9B3A-92C3DD54FF09}" type="datetimeFigureOut">
              <a:rPr lang="en-US" smtClean="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0B9F2B-DFBD-434C-BF14-62B2614A6FBB}" type="slidenum">
              <a:rPr lang="en-US" smtClean="0"/>
              <a:pPr/>
              <a:t>‹#›</a:t>
            </a:fld>
            <a:endParaRPr lang="en-US" dirty="0"/>
          </a:p>
        </p:txBody>
      </p:sp>
    </p:spTree>
    <p:extLst>
      <p:ext uri="{BB962C8B-B14F-4D97-AF65-F5344CB8AC3E}">
        <p14:creationId xmlns:p14="http://schemas.microsoft.com/office/powerpoint/2010/main" val="31307617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297BFF-E1CD-4D4B-9B3A-92C3DD54FF09}" type="datetimeFigureOut">
              <a:rPr lang="en-US" smtClean="0"/>
              <a:pPr/>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0B9F2B-DFBD-434C-BF14-62B2614A6FBB}" type="slidenum">
              <a:rPr lang="en-US" smtClean="0"/>
              <a:pPr/>
              <a:t>‹#›</a:t>
            </a:fld>
            <a:endParaRPr lang="en-US" dirty="0"/>
          </a:p>
        </p:txBody>
      </p:sp>
    </p:spTree>
    <p:extLst>
      <p:ext uri="{BB962C8B-B14F-4D97-AF65-F5344CB8AC3E}">
        <p14:creationId xmlns:p14="http://schemas.microsoft.com/office/powerpoint/2010/main" val="367403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28AC9B9-42BE-4F51-9EE3-FC6BADE1873E}"/>
              </a:ext>
            </a:extLst>
          </p:cNvPr>
          <p:cNvSpPr>
            <a:spLocks noGrp="1"/>
          </p:cNvSpPr>
          <p:nvPr>
            <p:ph type="dt" sz="half" idx="10"/>
          </p:nvPr>
        </p:nvSpPr>
        <p:spPr/>
        <p:txBody>
          <a:bodyPr/>
          <a:lstStyle>
            <a:lvl1pPr>
              <a:defRPr/>
            </a:lvl1pPr>
          </a:lstStyle>
          <a:p>
            <a:pPr>
              <a:defRPr/>
            </a:pPr>
            <a:fld id="{9226A2EE-B0CE-480A-8E6D-DB014BA9E869}" type="datetimeFigureOut">
              <a:rPr lang="en-US"/>
              <a:pPr>
                <a:defRPr/>
              </a:pPr>
              <a:t>3/11/2021</a:t>
            </a:fld>
            <a:endParaRPr lang="en-US"/>
          </a:p>
        </p:txBody>
      </p:sp>
      <p:sp>
        <p:nvSpPr>
          <p:cNvPr id="8" name="Footer Placeholder 4">
            <a:extLst>
              <a:ext uri="{FF2B5EF4-FFF2-40B4-BE49-F238E27FC236}">
                <a16:creationId xmlns:a16="http://schemas.microsoft.com/office/drawing/2014/main" id="{7BE21FC8-34EC-46BB-853F-6477F954278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FBD618C-66F2-4131-B7EA-9BFECAEFEDF5}"/>
              </a:ext>
            </a:extLst>
          </p:cNvPr>
          <p:cNvSpPr>
            <a:spLocks noGrp="1"/>
          </p:cNvSpPr>
          <p:nvPr>
            <p:ph type="sldNum" sz="quarter" idx="12"/>
          </p:nvPr>
        </p:nvSpPr>
        <p:spPr/>
        <p:txBody>
          <a:bodyPr/>
          <a:lstStyle>
            <a:lvl1pPr>
              <a:defRPr/>
            </a:lvl1pPr>
          </a:lstStyle>
          <a:p>
            <a:pPr>
              <a:defRPr/>
            </a:pPr>
            <a:fld id="{E7E1E469-672A-476C-8929-5C16CDD6D41D}" type="slidenum">
              <a:rPr lang="en-US"/>
              <a:pPr>
                <a:defRPr/>
              </a:pPr>
              <a:t>‹#›</a:t>
            </a:fld>
            <a:endParaRPr lang="en-US"/>
          </a:p>
        </p:txBody>
      </p:sp>
    </p:spTree>
    <p:extLst>
      <p:ext uri="{BB962C8B-B14F-4D97-AF65-F5344CB8AC3E}">
        <p14:creationId xmlns:p14="http://schemas.microsoft.com/office/powerpoint/2010/main" val="35469997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297BFF-E1CD-4D4B-9B3A-92C3DD54FF09}" type="datetimeFigureOut">
              <a:rPr lang="en-US" smtClean="0"/>
              <a:pPr/>
              <a:t>3/11/2021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0B9F2B-DFBD-434C-BF14-62B2614A6FBB}" type="slidenum">
              <a:rPr lang="en-US" smtClean="0"/>
              <a:pPr/>
              <a:t>‹#›</a:t>
            </a:fld>
            <a:endParaRPr lang="en-US" dirty="0"/>
          </a:p>
        </p:txBody>
      </p:sp>
    </p:spTree>
    <p:extLst>
      <p:ext uri="{BB962C8B-B14F-4D97-AF65-F5344CB8AC3E}">
        <p14:creationId xmlns:p14="http://schemas.microsoft.com/office/powerpoint/2010/main" val="18280828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297BFF-E1CD-4D4B-9B3A-92C3DD54FF09}" type="datetimeFigureOut">
              <a:rPr lang="en-US" smtClean="0"/>
              <a:pPr/>
              <a:t>3/11/2021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0B9F2B-DFBD-434C-BF14-62B2614A6FBB}" type="slidenum">
              <a:rPr lang="en-US" smtClean="0"/>
              <a:pPr/>
              <a:t>‹#›</a:t>
            </a:fld>
            <a:endParaRPr lang="en-US" dirty="0"/>
          </a:p>
        </p:txBody>
      </p:sp>
    </p:spTree>
    <p:extLst>
      <p:ext uri="{BB962C8B-B14F-4D97-AF65-F5344CB8AC3E}">
        <p14:creationId xmlns:p14="http://schemas.microsoft.com/office/powerpoint/2010/main" val="1670727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97BFF-E1CD-4D4B-9B3A-92C3DD54FF09}" type="datetimeFigureOut">
              <a:rPr lang="en-US" smtClean="0"/>
              <a:pPr/>
              <a:t>3/11/2021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0B9F2B-DFBD-434C-BF14-62B2614A6FBB}" type="slidenum">
              <a:rPr lang="en-US" smtClean="0"/>
              <a:pPr/>
              <a:t>‹#›</a:t>
            </a:fld>
            <a:endParaRPr lang="en-US" dirty="0"/>
          </a:p>
        </p:txBody>
      </p:sp>
    </p:spTree>
    <p:extLst>
      <p:ext uri="{BB962C8B-B14F-4D97-AF65-F5344CB8AC3E}">
        <p14:creationId xmlns:p14="http://schemas.microsoft.com/office/powerpoint/2010/main" val="42162496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97BFF-E1CD-4D4B-9B3A-92C3DD54FF09}" type="datetimeFigureOut">
              <a:rPr lang="en-US" smtClean="0"/>
              <a:pPr/>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0B9F2B-DFBD-434C-BF14-62B2614A6FBB}" type="slidenum">
              <a:rPr lang="en-US" smtClean="0"/>
              <a:pPr/>
              <a:t>‹#›</a:t>
            </a:fld>
            <a:endParaRPr lang="en-US" dirty="0"/>
          </a:p>
        </p:txBody>
      </p:sp>
    </p:spTree>
    <p:extLst>
      <p:ext uri="{BB962C8B-B14F-4D97-AF65-F5344CB8AC3E}">
        <p14:creationId xmlns:p14="http://schemas.microsoft.com/office/powerpoint/2010/main" val="15058858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97BFF-E1CD-4D4B-9B3A-92C3DD54FF09}" type="datetimeFigureOut">
              <a:rPr lang="en-US" smtClean="0"/>
              <a:pPr/>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0B9F2B-DFBD-434C-BF14-62B2614A6FBB}" type="slidenum">
              <a:rPr lang="en-US" smtClean="0"/>
              <a:pPr/>
              <a:t>‹#›</a:t>
            </a:fld>
            <a:endParaRPr lang="en-US" dirty="0"/>
          </a:p>
        </p:txBody>
      </p:sp>
    </p:spTree>
    <p:extLst>
      <p:ext uri="{BB962C8B-B14F-4D97-AF65-F5344CB8AC3E}">
        <p14:creationId xmlns:p14="http://schemas.microsoft.com/office/powerpoint/2010/main" val="10689567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297BFF-E1CD-4D4B-9B3A-92C3DD54FF09}" type="datetimeFigureOut">
              <a:rPr lang="en-US" smtClean="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0B9F2B-DFBD-434C-BF14-62B2614A6FBB}" type="slidenum">
              <a:rPr lang="en-US" smtClean="0"/>
              <a:pPr/>
              <a:t>‹#›</a:t>
            </a:fld>
            <a:endParaRPr lang="en-US" dirty="0"/>
          </a:p>
        </p:txBody>
      </p:sp>
    </p:spTree>
    <p:extLst>
      <p:ext uri="{BB962C8B-B14F-4D97-AF65-F5344CB8AC3E}">
        <p14:creationId xmlns:p14="http://schemas.microsoft.com/office/powerpoint/2010/main" val="20346210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297BFF-E1CD-4D4B-9B3A-92C3DD54FF09}" type="datetimeFigureOut">
              <a:rPr lang="en-US" smtClean="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0B9F2B-DFBD-434C-BF14-62B2614A6FBB}" type="slidenum">
              <a:rPr lang="en-US" smtClean="0"/>
              <a:pPr/>
              <a:t>‹#›</a:t>
            </a:fld>
            <a:endParaRPr lang="en-US" dirty="0"/>
          </a:p>
        </p:txBody>
      </p:sp>
    </p:spTree>
    <p:extLst>
      <p:ext uri="{BB962C8B-B14F-4D97-AF65-F5344CB8AC3E}">
        <p14:creationId xmlns:p14="http://schemas.microsoft.com/office/powerpoint/2010/main" val="38256489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33600" y="304800"/>
            <a:ext cx="6400800" cy="1447800"/>
          </a:xfrm>
        </p:spPr>
        <p:txBody>
          <a:bodyPr/>
          <a:lstStyle/>
          <a:p>
            <a:r>
              <a:rPr lang="en-US"/>
              <a:t>Click to edit Master title style</a:t>
            </a:r>
          </a:p>
        </p:txBody>
      </p:sp>
      <p:sp>
        <p:nvSpPr>
          <p:cNvPr id="3" name="Text Placeholder 2"/>
          <p:cNvSpPr>
            <a:spLocks noGrp="1"/>
          </p:cNvSpPr>
          <p:nvPr>
            <p:ph type="body" sz="half" idx="1"/>
          </p:nvPr>
        </p:nvSpPr>
        <p:spPr>
          <a:xfrm>
            <a:off x="2133600" y="1981200"/>
            <a:ext cx="31242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10200" y="1981200"/>
            <a:ext cx="31242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95577B0-2851-4BE0-AD5D-35678F02C416}" type="slidenum">
              <a:rPr lang="en-US"/>
              <a:pPr>
                <a:defRPr/>
              </a:pPr>
              <a:t>‹#›</a:t>
            </a:fld>
            <a:endParaRPr lang="en-US" dirty="0"/>
          </a:p>
        </p:txBody>
      </p:sp>
    </p:spTree>
    <p:extLst>
      <p:ext uri="{BB962C8B-B14F-4D97-AF65-F5344CB8AC3E}">
        <p14:creationId xmlns:p14="http://schemas.microsoft.com/office/powerpoint/2010/main" val="416057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366E966-802B-4BD1-A23A-26DC9D42406C}"/>
              </a:ext>
            </a:extLst>
          </p:cNvPr>
          <p:cNvSpPr>
            <a:spLocks noGrp="1"/>
          </p:cNvSpPr>
          <p:nvPr>
            <p:ph type="dt" sz="half" idx="10"/>
          </p:nvPr>
        </p:nvSpPr>
        <p:spPr/>
        <p:txBody>
          <a:bodyPr/>
          <a:lstStyle>
            <a:lvl1pPr>
              <a:defRPr/>
            </a:lvl1pPr>
          </a:lstStyle>
          <a:p>
            <a:pPr>
              <a:defRPr/>
            </a:pPr>
            <a:fld id="{0920B493-B3ED-49D6-AC1D-44FD23F3914F}" type="datetimeFigureOut">
              <a:rPr lang="en-US"/>
              <a:pPr>
                <a:defRPr/>
              </a:pPr>
              <a:t>3/11/2021</a:t>
            </a:fld>
            <a:endParaRPr lang="en-US"/>
          </a:p>
        </p:txBody>
      </p:sp>
      <p:sp>
        <p:nvSpPr>
          <p:cNvPr id="4" name="Footer Placeholder 4">
            <a:extLst>
              <a:ext uri="{FF2B5EF4-FFF2-40B4-BE49-F238E27FC236}">
                <a16:creationId xmlns:a16="http://schemas.microsoft.com/office/drawing/2014/main" id="{04338D15-319B-4651-BC4B-717E0352F9B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AC259C2-AAFC-4992-9701-A5713BC1ACFB}"/>
              </a:ext>
            </a:extLst>
          </p:cNvPr>
          <p:cNvSpPr>
            <a:spLocks noGrp="1"/>
          </p:cNvSpPr>
          <p:nvPr>
            <p:ph type="sldNum" sz="quarter" idx="12"/>
          </p:nvPr>
        </p:nvSpPr>
        <p:spPr/>
        <p:txBody>
          <a:bodyPr/>
          <a:lstStyle>
            <a:lvl1pPr>
              <a:defRPr/>
            </a:lvl1pPr>
          </a:lstStyle>
          <a:p>
            <a:pPr>
              <a:defRPr/>
            </a:pPr>
            <a:fld id="{CEE6152A-977A-4385-AD50-F7605327A6B0}" type="slidenum">
              <a:rPr lang="en-US"/>
              <a:pPr>
                <a:defRPr/>
              </a:pPr>
              <a:t>‹#›</a:t>
            </a:fld>
            <a:endParaRPr lang="en-US"/>
          </a:p>
        </p:txBody>
      </p:sp>
    </p:spTree>
    <p:extLst>
      <p:ext uri="{BB962C8B-B14F-4D97-AF65-F5344CB8AC3E}">
        <p14:creationId xmlns:p14="http://schemas.microsoft.com/office/powerpoint/2010/main" val="87486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A24FD4D-65CD-4AFA-ACE5-02DEEA72B826}"/>
              </a:ext>
            </a:extLst>
          </p:cNvPr>
          <p:cNvSpPr>
            <a:spLocks noGrp="1"/>
          </p:cNvSpPr>
          <p:nvPr>
            <p:ph type="dt" sz="half" idx="10"/>
          </p:nvPr>
        </p:nvSpPr>
        <p:spPr/>
        <p:txBody>
          <a:bodyPr/>
          <a:lstStyle>
            <a:lvl1pPr>
              <a:defRPr/>
            </a:lvl1pPr>
          </a:lstStyle>
          <a:p>
            <a:pPr>
              <a:defRPr/>
            </a:pPr>
            <a:fld id="{8A6F4F42-7DB4-4DC7-9313-C9910FE3B10E}" type="datetimeFigureOut">
              <a:rPr lang="en-US"/>
              <a:pPr>
                <a:defRPr/>
              </a:pPr>
              <a:t>3/11/2021</a:t>
            </a:fld>
            <a:endParaRPr lang="en-US"/>
          </a:p>
        </p:txBody>
      </p:sp>
      <p:sp>
        <p:nvSpPr>
          <p:cNvPr id="3" name="Footer Placeholder 4">
            <a:extLst>
              <a:ext uri="{FF2B5EF4-FFF2-40B4-BE49-F238E27FC236}">
                <a16:creationId xmlns:a16="http://schemas.microsoft.com/office/drawing/2014/main" id="{650CADC8-1693-4F40-B161-443FCF8151A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E6E08C68-C630-4B1E-9209-BB64B9487AA4}"/>
              </a:ext>
            </a:extLst>
          </p:cNvPr>
          <p:cNvSpPr>
            <a:spLocks noGrp="1"/>
          </p:cNvSpPr>
          <p:nvPr>
            <p:ph type="sldNum" sz="quarter" idx="12"/>
          </p:nvPr>
        </p:nvSpPr>
        <p:spPr/>
        <p:txBody>
          <a:bodyPr/>
          <a:lstStyle>
            <a:lvl1pPr>
              <a:defRPr/>
            </a:lvl1pPr>
          </a:lstStyle>
          <a:p>
            <a:pPr>
              <a:defRPr/>
            </a:pPr>
            <a:fld id="{0CF4C295-6707-4053-82D1-747532521056}" type="slidenum">
              <a:rPr lang="en-US"/>
              <a:pPr>
                <a:defRPr/>
              </a:pPr>
              <a:t>‹#›</a:t>
            </a:fld>
            <a:endParaRPr lang="en-US"/>
          </a:p>
        </p:txBody>
      </p:sp>
    </p:spTree>
    <p:extLst>
      <p:ext uri="{BB962C8B-B14F-4D97-AF65-F5344CB8AC3E}">
        <p14:creationId xmlns:p14="http://schemas.microsoft.com/office/powerpoint/2010/main" val="273961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FF1DC004-0CD9-41CE-A6D1-6B53CD99154D}"/>
              </a:ext>
            </a:extLst>
          </p:cNvPr>
          <p:cNvSpPr>
            <a:spLocks noGrp="1"/>
          </p:cNvSpPr>
          <p:nvPr>
            <p:ph type="dt" sz="half" idx="10"/>
          </p:nvPr>
        </p:nvSpPr>
        <p:spPr/>
        <p:txBody>
          <a:bodyPr/>
          <a:lstStyle>
            <a:lvl1pPr>
              <a:defRPr/>
            </a:lvl1pPr>
          </a:lstStyle>
          <a:p>
            <a:pPr>
              <a:defRPr/>
            </a:pPr>
            <a:fld id="{D1917E75-2646-43EB-8DB6-19FF43D27978}" type="datetimeFigureOut">
              <a:rPr lang="en-US"/>
              <a:pPr>
                <a:defRPr/>
              </a:pPr>
              <a:t>3/11/2021</a:t>
            </a:fld>
            <a:endParaRPr lang="en-US"/>
          </a:p>
        </p:txBody>
      </p:sp>
      <p:sp>
        <p:nvSpPr>
          <p:cNvPr id="6" name="Footer Placeholder 4">
            <a:extLst>
              <a:ext uri="{FF2B5EF4-FFF2-40B4-BE49-F238E27FC236}">
                <a16:creationId xmlns:a16="http://schemas.microsoft.com/office/drawing/2014/main" id="{FB5183A9-9045-4967-BA67-B6B304FFCBC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35A9C79-F510-4B86-ABFD-19137F6A8C0E}"/>
              </a:ext>
            </a:extLst>
          </p:cNvPr>
          <p:cNvSpPr>
            <a:spLocks noGrp="1"/>
          </p:cNvSpPr>
          <p:nvPr>
            <p:ph type="sldNum" sz="quarter" idx="12"/>
          </p:nvPr>
        </p:nvSpPr>
        <p:spPr/>
        <p:txBody>
          <a:bodyPr/>
          <a:lstStyle>
            <a:lvl1pPr>
              <a:defRPr/>
            </a:lvl1pPr>
          </a:lstStyle>
          <a:p>
            <a:pPr>
              <a:defRPr/>
            </a:pPr>
            <a:fld id="{A32EB2DD-81A3-4227-991D-1D2034D6B22C}" type="slidenum">
              <a:rPr lang="en-US"/>
              <a:pPr>
                <a:defRPr/>
              </a:pPr>
              <a:t>‹#›</a:t>
            </a:fld>
            <a:endParaRPr lang="en-US"/>
          </a:p>
        </p:txBody>
      </p:sp>
    </p:spTree>
    <p:extLst>
      <p:ext uri="{BB962C8B-B14F-4D97-AF65-F5344CB8AC3E}">
        <p14:creationId xmlns:p14="http://schemas.microsoft.com/office/powerpoint/2010/main" val="96357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4F35DD5A-8E48-41E8-8EC0-C719290757A8}"/>
              </a:ext>
            </a:extLst>
          </p:cNvPr>
          <p:cNvSpPr>
            <a:spLocks noGrp="1"/>
          </p:cNvSpPr>
          <p:nvPr>
            <p:ph type="dt" sz="half" idx="10"/>
          </p:nvPr>
        </p:nvSpPr>
        <p:spPr/>
        <p:txBody>
          <a:bodyPr/>
          <a:lstStyle>
            <a:lvl1pPr>
              <a:defRPr/>
            </a:lvl1pPr>
          </a:lstStyle>
          <a:p>
            <a:pPr>
              <a:defRPr/>
            </a:pPr>
            <a:fld id="{A6122078-1C5F-47BE-9129-4AA1087E855A}" type="datetimeFigureOut">
              <a:rPr lang="en-US"/>
              <a:pPr>
                <a:defRPr/>
              </a:pPr>
              <a:t>3/11/2021</a:t>
            </a:fld>
            <a:endParaRPr lang="en-US"/>
          </a:p>
        </p:txBody>
      </p:sp>
      <p:sp>
        <p:nvSpPr>
          <p:cNvPr id="6" name="Footer Placeholder 4">
            <a:extLst>
              <a:ext uri="{FF2B5EF4-FFF2-40B4-BE49-F238E27FC236}">
                <a16:creationId xmlns:a16="http://schemas.microsoft.com/office/drawing/2014/main" id="{7D2B581E-D926-4EF3-88FA-FBF92615E82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EFC92CA-C17C-4A4A-8A90-29F8069E7631}"/>
              </a:ext>
            </a:extLst>
          </p:cNvPr>
          <p:cNvSpPr>
            <a:spLocks noGrp="1"/>
          </p:cNvSpPr>
          <p:nvPr>
            <p:ph type="sldNum" sz="quarter" idx="12"/>
          </p:nvPr>
        </p:nvSpPr>
        <p:spPr/>
        <p:txBody>
          <a:bodyPr/>
          <a:lstStyle>
            <a:lvl1pPr>
              <a:defRPr/>
            </a:lvl1pPr>
          </a:lstStyle>
          <a:p>
            <a:pPr>
              <a:defRPr/>
            </a:pPr>
            <a:fld id="{E1454DC9-6BDE-4150-BEA8-0450382CA0DF}" type="slidenum">
              <a:rPr lang="en-US"/>
              <a:pPr>
                <a:defRPr/>
              </a:pPr>
              <a:t>‹#›</a:t>
            </a:fld>
            <a:endParaRPr lang="en-US"/>
          </a:p>
        </p:txBody>
      </p:sp>
    </p:spTree>
    <p:extLst>
      <p:ext uri="{BB962C8B-B14F-4D97-AF65-F5344CB8AC3E}">
        <p14:creationId xmlns:p14="http://schemas.microsoft.com/office/powerpoint/2010/main" val="3174750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2.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1E4654C3-2736-422A-A04E-A4E1C06CCC9D}"/>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E9D540ED-0F87-4D45-8C92-69EA4015CA11}"/>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5069B11-5125-4599-8D57-84CED2EADE2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3CD52507-2E5A-4467-9A08-6E5D8C054CB1}" type="datetimeFigureOut">
              <a:rPr lang="en-US"/>
              <a:pPr>
                <a:defRPr/>
              </a:pPr>
              <a:t>3/11/2021</a:t>
            </a:fld>
            <a:endParaRPr lang="en-US"/>
          </a:p>
        </p:txBody>
      </p:sp>
      <p:sp>
        <p:nvSpPr>
          <p:cNvPr id="5" name="Footer Placeholder 4">
            <a:extLst>
              <a:ext uri="{FF2B5EF4-FFF2-40B4-BE49-F238E27FC236}">
                <a16:creationId xmlns:a16="http://schemas.microsoft.com/office/drawing/2014/main" id="{C9024D78-5A27-4595-B40B-41F8F9DA1B0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4474B5BE-5640-44BA-B577-4586A784777C}"/>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62E301C5-E454-4C4C-8447-EB93AD75C901}" type="slidenum">
              <a:rPr lang="en-US"/>
              <a:pPr>
                <a:defRPr/>
              </a:pPr>
              <a:t>‹#›</a:t>
            </a:fld>
            <a:endParaRPr lang="en-US"/>
          </a:p>
        </p:txBody>
      </p:sp>
    </p:spTree>
    <p:extLst>
      <p:ext uri="{BB962C8B-B14F-4D97-AF65-F5344CB8AC3E}">
        <p14:creationId xmlns:p14="http://schemas.microsoft.com/office/powerpoint/2010/main" val="308380242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ED9DE"/>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158049B-8C80-4CA5-B958-AF9E2D736C1F}"/>
              </a:ext>
            </a:extLst>
          </p:cNvPr>
          <p:cNvSpPr>
            <a:spLocks noChangeArrowheads="1"/>
          </p:cNvSpPr>
          <p:nvPr userDrawn="1"/>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16" name="Rectangle 15">
            <a:extLst>
              <a:ext uri="{FF2B5EF4-FFF2-40B4-BE49-F238E27FC236}">
                <a16:creationId xmlns:a16="http://schemas.microsoft.com/office/drawing/2014/main" id="{B9A4BBA6-5A66-4360-B86F-1D1C4559C38D}"/>
              </a:ext>
            </a:extLst>
          </p:cNvPr>
          <p:cNvSpPr>
            <a:spLocks noChangeArrowheads="1"/>
          </p:cNvSpPr>
          <p:nvPr userDrawn="1"/>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18" name="Rectangle 17">
            <a:extLst>
              <a:ext uri="{FF2B5EF4-FFF2-40B4-BE49-F238E27FC236}">
                <a16:creationId xmlns:a16="http://schemas.microsoft.com/office/drawing/2014/main" id="{25B5E7AF-8B8C-493B-B766-DED4D80FC36C}"/>
              </a:ext>
            </a:extLst>
          </p:cNvPr>
          <p:cNvSpPr>
            <a:spLocks noChangeArrowheads="1"/>
          </p:cNvSpPr>
          <p:nvPr userDrawn="1"/>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19" name="Rectangle 18">
            <a:extLst>
              <a:ext uri="{FF2B5EF4-FFF2-40B4-BE49-F238E27FC236}">
                <a16:creationId xmlns:a16="http://schemas.microsoft.com/office/drawing/2014/main" id="{211E6805-00B3-4AA9-80E7-70FF82A283DE}"/>
              </a:ext>
            </a:extLst>
          </p:cNvPr>
          <p:cNvSpPr>
            <a:spLocks noChangeArrowheads="1"/>
          </p:cNvSpPr>
          <p:nvPr userDrawn="1"/>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9" name="Rectangle 8">
            <a:extLst>
              <a:ext uri="{FF2B5EF4-FFF2-40B4-BE49-F238E27FC236}">
                <a16:creationId xmlns:a16="http://schemas.microsoft.com/office/drawing/2014/main" id="{23F8A24C-6B03-4B14-8C67-ABB2C7B81600}"/>
              </a:ext>
            </a:extLst>
          </p:cNvPr>
          <p:cNvSpPr>
            <a:spLocks noChangeArrowheads="1"/>
          </p:cNvSpPr>
          <p:nvPr userDrawn="1"/>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8" name="Rectangle 7">
            <a:extLst>
              <a:ext uri="{FF2B5EF4-FFF2-40B4-BE49-F238E27FC236}">
                <a16:creationId xmlns:a16="http://schemas.microsoft.com/office/drawing/2014/main" id="{93F247E9-CE73-4FC0-915B-B4C583828AE1}"/>
              </a:ext>
            </a:extLst>
          </p:cNvPr>
          <p:cNvSpPr>
            <a:spLocks noChangeArrowheads="1"/>
          </p:cNvSpPr>
          <p:nvPr userDrawn="1"/>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sz="2400" dirty="0"/>
          </a:p>
        </p:txBody>
      </p:sp>
      <p:sp>
        <p:nvSpPr>
          <p:cNvPr id="10" name="Straight Connector 9">
            <a:extLst>
              <a:ext uri="{FF2B5EF4-FFF2-40B4-BE49-F238E27FC236}">
                <a16:creationId xmlns:a16="http://schemas.microsoft.com/office/drawing/2014/main" id="{850EA302-AEB0-451A-920F-D77B5A2AF9A1}"/>
              </a:ext>
            </a:extLst>
          </p:cNvPr>
          <p:cNvSpPr>
            <a:spLocks noChangeShapeType="1"/>
          </p:cNvSpPr>
          <p:nvPr userDrawn="1"/>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sz="2400"/>
          </a:p>
        </p:txBody>
      </p:sp>
      <p:sp>
        <p:nvSpPr>
          <p:cNvPr id="12" name="Oval 11">
            <a:extLst>
              <a:ext uri="{FF2B5EF4-FFF2-40B4-BE49-F238E27FC236}">
                <a16:creationId xmlns:a16="http://schemas.microsoft.com/office/drawing/2014/main" id="{CE9CA64B-E5E9-4FE6-B4B2-0E6826C46F52}"/>
              </a:ext>
            </a:extLst>
          </p:cNvPr>
          <p:cNvSpPr/>
          <p:nvPr userDrawn="1"/>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a:p>
        </p:txBody>
      </p:sp>
      <p:sp>
        <p:nvSpPr>
          <p:cNvPr id="15" name="Oval 14">
            <a:extLst>
              <a:ext uri="{FF2B5EF4-FFF2-40B4-BE49-F238E27FC236}">
                <a16:creationId xmlns:a16="http://schemas.microsoft.com/office/drawing/2014/main" id="{6681AE40-BCD8-4518-8B3A-BD7B6D3EE552}"/>
              </a:ext>
            </a:extLst>
          </p:cNvPr>
          <p:cNvSpPr/>
          <p:nvPr userDrawn="1"/>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a:p>
        </p:txBody>
      </p:sp>
      <p:sp>
        <p:nvSpPr>
          <p:cNvPr id="35851" name="Title Placeholder 21">
            <a:extLst>
              <a:ext uri="{FF2B5EF4-FFF2-40B4-BE49-F238E27FC236}">
                <a16:creationId xmlns:a16="http://schemas.microsoft.com/office/drawing/2014/main" id="{A91BE6B1-57BF-4294-87DA-24837B10AC63}"/>
              </a:ext>
            </a:extLst>
          </p:cNvPr>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5852" name="Text Placeholder 12">
            <a:extLst>
              <a:ext uri="{FF2B5EF4-FFF2-40B4-BE49-F238E27FC236}">
                <a16:creationId xmlns:a16="http://schemas.microsoft.com/office/drawing/2014/main" id="{980A6618-A2BF-48B3-9798-53366D3D8902}"/>
              </a:ext>
            </a:extLst>
          </p:cNvPr>
          <p:cNvSpPr>
            <a:spLocks noGrp="1"/>
          </p:cNvSpPr>
          <p:nvPr>
            <p:ph type="body" idx="1"/>
          </p:nvPr>
        </p:nvSpPr>
        <p:spPr bwMode="auto">
          <a:xfrm>
            <a:off x="301625" y="1524000"/>
            <a:ext cx="853440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22" name="Slide Number Placeholder 5">
            <a:extLst>
              <a:ext uri="{FF2B5EF4-FFF2-40B4-BE49-F238E27FC236}">
                <a16:creationId xmlns:a16="http://schemas.microsoft.com/office/drawing/2014/main" id="{D650D2AB-31BA-4A00-AA00-1588CD779F62}"/>
              </a:ext>
            </a:extLst>
          </p:cNvPr>
          <p:cNvSpPr>
            <a:spLocks noGrp="1"/>
          </p:cNvSpPr>
          <p:nvPr>
            <p:ph type="sldNum" sz="quarter" idx="4"/>
          </p:nvPr>
        </p:nvSpPr>
        <p:spPr>
          <a:xfrm>
            <a:off x="4362450" y="10271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eaLnBrk="1" hangingPunct="1">
              <a:defRPr sz="1600">
                <a:solidFill>
                  <a:srgbClr val="E1E1E1"/>
                </a:solidFill>
              </a:defRPr>
            </a:lvl1pPr>
          </a:lstStyle>
          <a:p>
            <a:fld id="{DF6C7019-4646-4FA1-A4C6-95525C50D840}" type="slidenum">
              <a:rPr lang="en-GB" altLang="en-US"/>
              <a:pPr/>
              <a:t>‹#›</a:t>
            </a:fld>
            <a:endParaRPr lang="en-GB" altLang="en-US"/>
          </a:p>
        </p:txBody>
      </p:sp>
    </p:spTree>
    <p:extLst>
      <p:ext uri="{BB962C8B-B14F-4D97-AF65-F5344CB8AC3E}">
        <p14:creationId xmlns:p14="http://schemas.microsoft.com/office/powerpoint/2010/main" val="337773440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ctr" rtl="0" eaLnBrk="0" fontAlgn="base" hangingPunct="0">
        <a:spcBef>
          <a:spcPct val="0"/>
        </a:spcBef>
        <a:spcAft>
          <a:spcPct val="0"/>
        </a:spcAft>
        <a:defRPr sz="3800">
          <a:solidFill>
            <a:srgbClr val="003B3A"/>
          </a:solidFill>
          <a:latin typeface="+mj-lt"/>
          <a:ea typeface="+mj-ea"/>
          <a:cs typeface="+mj-cs"/>
        </a:defRPr>
      </a:lvl1pPr>
      <a:lvl2pPr algn="ctr" rtl="0" eaLnBrk="0" fontAlgn="base" hangingPunct="0">
        <a:spcBef>
          <a:spcPct val="0"/>
        </a:spcBef>
        <a:spcAft>
          <a:spcPct val="0"/>
        </a:spcAft>
        <a:defRPr sz="3800">
          <a:solidFill>
            <a:srgbClr val="003B3A"/>
          </a:solidFill>
          <a:latin typeface="Georgia" pitchFamily="18" charset="0"/>
        </a:defRPr>
      </a:lvl2pPr>
      <a:lvl3pPr algn="ctr" rtl="0" eaLnBrk="0" fontAlgn="base" hangingPunct="0">
        <a:spcBef>
          <a:spcPct val="0"/>
        </a:spcBef>
        <a:spcAft>
          <a:spcPct val="0"/>
        </a:spcAft>
        <a:defRPr sz="3800">
          <a:solidFill>
            <a:srgbClr val="003B3A"/>
          </a:solidFill>
          <a:latin typeface="Georgia" pitchFamily="18" charset="0"/>
        </a:defRPr>
      </a:lvl3pPr>
      <a:lvl4pPr algn="ctr" rtl="0" eaLnBrk="0" fontAlgn="base" hangingPunct="0">
        <a:spcBef>
          <a:spcPct val="0"/>
        </a:spcBef>
        <a:spcAft>
          <a:spcPct val="0"/>
        </a:spcAft>
        <a:defRPr sz="3800">
          <a:solidFill>
            <a:srgbClr val="003B3A"/>
          </a:solidFill>
          <a:latin typeface="Georgia" pitchFamily="18" charset="0"/>
        </a:defRPr>
      </a:lvl4pPr>
      <a:lvl5pPr algn="ctr" rtl="0" eaLnBrk="0" fontAlgn="base" hangingPunct="0">
        <a:spcBef>
          <a:spcPct val="0"/>
        </a:spcBef>
        <a:spcAft>
          <a:spcPct val="0"/>
        </a:spcAft>
        <a:defRPr sz="3800">
          <a:solidFill>
            <a:srgbClr val="003B3A"/>
          </a:solidFill>
          <a:latin typeface="Georgia" pitchFamily="18" charset="0"/>
        </a:defRPr>
      </a:lvl5pPr>
      <a:lvl6pPr marL="457200" algn="ctr" rtl="0" eaLnBrk="0" fontAlgn="base" hangingPunct="0">
        <a:spcBef>
          <a:spcPct val="0"/>
        </a:spcBef>
        <a:spcAft>
          <a:spcPct val="0"/>
        </a:spcAft>
        <a:defRPr sz="3800">
          <a:solidFill>
            <a:srgbClr val="003B3A"/>
          </a:solidFill>
          <a:latin typeface="Georgia" pitchFamily="18" charset="0"/>
        </a:defRPr>
      </a:lvl6pPr>
      <a:lvl7pPr marL="914400" algn="ctr" rtl="0" eaLnBrk="0" fontAlgn="base" hangingPunct="0">
        <a:spcBef>
          <a:spcPct val="0"/>
        </a:spcBef>
        <a:spcAft>
          <a:spcPct val="0"/>
        </a:spcAft>
        <a:defRPr sz="3800">
          <a:solidFill>
            <a:srgbClr val="003B3A"/>
          </a:solidFill>
          <a:latin typeface="Georgia" pitchFamily="18" charset="0"/>
        </a:defRPr>
      </a:lvl7pPr>
      <a:lvl8pPr marL="1371600" algn="ctr" rtl="0" eaLnBrk="0" fontAlgn="base" hangingPunct="0">
        <a:spcBef>
          <a:spcPct val="0"/>
        </a:spcBef>
        <a:spcAft>
          <a:spcPct val="0"/>
        </a:spcAft>
        <a:defRPr sz="3800">
          <a:solidFill>
            <a:srgbClr val="003B3A"/>
          </a:solidFill>
          <a:latin typeface="Georgia" pitchFamily="18" charset="0"/>
        </a:defRPr>
      </a:lvl8pPr>
      <a:lvl9pPr marL="1828800" algn="ctr" rtl="0" eaLnBrk="0" fontAlgn="base" hangingPunct="0">
        <a:spcBef>
          <a:spcPct val="0"/>
        </a:spcBef>
        <a:spcAft>
          <a:spcPct val="0"/>
        </a:spcAft>
        <a:defRPr sz="3800">
          <a:solidFill>
            <a:srgbClr val="003B3A"/>
          </a:solidFill>
          <a:latin typeface="Georgia" pitchFamily="18" charset="0"/>
        </a:defRPr>
      </a:lvl9pPr>
    </p:titleStyle>
    <p:bodyStyle>
      <a:lvl1pPr marL="342900" indent="-342900" algn="l" rtl="0" eaLnBrk="0" fontAlgn="base" hangingPunct="0">
        <a:lnSpc>
          <a:spcPct val="90000"/>
        </a:lnSpc>
        <a:spcBef>
          <a:spcPct val="30000"/>
        </a:spcBef>
        <a:spcAft>
          <a:spcPct val="0"/>
        </a:spcAft>
        <a:buClr>
          <a:srgbClr val="D16349"/>
        </a:buClr>
        <a:buSzPct val="85000"/>
        <a:buFont typeface="Wingdings 2" panose="05020102010507070707" pitchFamily="18" charset="2"/>
        <a:buChar char=""/>
        <a:defRPr sz="3000">
          <a:solidFill>
            <a:schemeClr val="tx1"/>
          </a:solidFill>
          <a:latin typeface="+mn-lt"/>
          <a:ea typeface="+mn-ea"/>
          <a:cs typeface="+mn-cs"/>
        </a:defRPr>
      </a:lvl1pPr>
      <a:lvl2pPr marL="742950" indent="-285750" algn="l" rtl="0" eaLnBrk="0" fontAlgn="base" hangingPunct="0">
        <a:lnSpc>
          <a:spcPct val="90000"/>
        </a:lnSpc>
        <a:spcBef>
          <a:spcPct val="30000"/>
        </a:spcBef>
        <a:spcAft>
          <a:spcPct val="0"/>
        </a:spcAft>
        <a:buClr>
          <a:srgbClr val="CCB400"/>
        </a:buClr>
        <a:buSzPct val="70000"/>
        <a:buFont typeface="Wingdings" panose="05000000000000000000" pitchFamily="2" charset="2"/>
        <a:buChar char="¡"/>
        <a:defRPr sz="2600">
          <a:solidFill>
            <a:srgbClr val="19323F"/>
          </a:solidFill>
          <a:latin typeface="+mn-lt"/>
        </a:defRPr>
      </a:lvl2pPr>
      <a:lvl3pPr marL="1143000" indent="-228600" algn="l" rtl="0" eaLnBrk="0" fontAlgn="base" hangingPunct="0">
        <a:lnSpc>
          <a:spcPct val="90000"/>
        </a:lnSpc>
        <a:spcBef>
          <a:spcPct val="30000"/>
        </a:spcBef>
        <a:spcAft>
          <a:spcPct val="0"/>
        </a:spcAft>
        <a:buClr>
          <a:srgbClr val="8CADAE"/>
        </a:buClr>
        <a:buSzPct val="70000"/>
        <a:buFont typeface="Wingdings 2" panose="05020102010507070707" pitchFamily="18" charset="2"/>
        <a:buChar char="÷"/>
        <a:defRPr sz="2300">
          <a:solidFill>
            <a:srgbClr val="1E495C"/>
          </a:solidFill>
          <a:latin typeface="+mn-lt"/>
        </a:defRPr>
      </a:lvl3pPr>
      <a:lvl4pPr marL="1600200" indent="-228600" algn="l" rtl="0" eaLnBrk="0" fontAlgn="base" hangingPunct="0">
        <a:lnSpc>
          <a:spcPct val="90000"/>
        </a:lnSpc>
        <a:spcBef>
          <a:spcPct val="30000"/>
        </a:spcBef>
        <a:spcAft>
          <a:spcPct val="0"/>
        </a:spcAft>
        <a:buClr>
          <a:srgbClr val="8C7B70"/>
        </a:buClr>
        <a:buSzPct val="65000"/>
        <a:buFont typeface="Wingdings 2" panose="05020102010507070707" pitchFamily="18" charset="2"/>
        <a:buChar char=""/>
        <a:defRPr sz="2000">
          <a:solidFill>
            <a:srgbClr val="646B86"/>
          </a:solidFill>
          <a:latin typeface="+mn-lt"/>
        </a:defRPr>
      </a:lvl4pPr>
      <a:lvl5pPr marL="2057400" indent="-228600" algn="l" rtl="0" eaLnBrk="0" fontAlgn="base" hangingPunct="0">
        <a:lnSpc>
          <a:spcPct val="90000"/>
        </a:lnSpc>
        <a:spcBef>
          <a:spcPct val="30000"/>
        </a:spcBef>
        <a:spcAft>
          <a:spcPct val="0"/>
        </a:spcAft>
        <a:buChar char="»"/>
        <a:defRPr sz="1600">
          <a:solidFill>
            <a:schemeClr val="tx1"/>
          </a:solidFill>
          <a:latin typeface="+mn-lt"/>
        </a:defRPr>
      </a:lvl5pPr>
      <a:lvl6pPr marL="2514600" indent="-228600" algn="l" rtl="0" eaLnBrk="0" fontAlgn="base" hangingPunct="0">
        <a:lnSpc>
          <a:spcPct val="90000"/>
        </a:lnSpc>
        <a:spcBef>
          <a:spcPct val="30000"/>
        </a:spcBef>
        <a:spcAft>
          <a:spcPct val="0"/>
        </a:spcAft>
        <a:buChar char="»"/>
        <a:defRPr sz="1600">
          <a:solidFill>
            <a:schemeClr val="tx1"/>
          </a:solidFill>
          <a:latin typeface="+mn-lt"/>
        </a:defRPr>
      </a:lvl6pPr>
      <a:lvl7pPr marL="2971800" indent="-228600" algn="l" rtl="0" eaLnBrk="0" fontAlgn="base" hangingPunct="0">
        <a:lnSpc>
          <a:spcPct val="90000"/>
        </a:lnSpc>
        <a:spcBef>
          <a:spcPct val="30000"/>
        </a:spcBef>
        <a:spcAft>
          <a:spcPct val="0"/>
        </a:spcAft>
        <a:buChar char="»"/>
        <a:defRPr sz="1600">
          <a:solidFill>
            <a:schemeClr val="tx1"/>
          </a:solidFill>
          <a:latin typeface="+mn-lt"/>
        </a:defRPr>
      </a:lvl7pPr>
      <a:lvl8pPr marL="3429000" indent="-228600" algn="l" rtl="0" eaLnBrk="0" fontAlgn="base" hangingPunct="0">
        <a:lnSpc>
          <a:spcPct val="90000"/>
        </a:lnSpc>
        <a:spcBef>
          <a:spcPct val="30000"/>
        </a:spcBef>
        <a:spcAft>
          <a:spcPct val="0"/>
        </a:spcAft>
        <a:buChar char="»"/>
        <a:defRPr sz="1600">
          <a:solidFill>
            <a:schemeClr val="tx1"/>
          </a:solidFill>
          <a:latin typeface="+mn-lt"/>
        </a:defRPr>
      </a:lvl8pPr>
      <a:lvl9pPr marL="3886200" indent="-228600" algn="l" rtl="0" eaLnBrk="0" fontAlgn="base" hangingPunct="0">
        <a:lnSpc>
          <a:spcPct val="90000"/>
        </a:lnSpc>
        <a:spcBef>
          <a:spcPct val="3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C:\Cd2002\glow.jpg">
            <a:extLst>
              <a:ext uri="{FF2B5EF4-FFF2-40B4-BE49-F238E27FC236}">
                <a16:creationId xmlns:a16="http://schemas.microsoft.com/office/drawing/2014/main" id="{5466E972-EB34-4F0B-8DF7-8E71A9EBE19A}"/>
              </a:ext>
            </a:extLst>
          </p:cNvPr>
          <p:cNvPicPr>
            <a:picLocks noChangeAspect="1" noChangeArrowheads="1"/>
          </p:cNvPicPr>
          <p:nvPr/>
        </p:nvPicPr>
        <p:blipFill>
          <a:blip r:embed="rId13">
            <a:lum bright="-58000" contrast="-10000"/>
            <a:extLst>
              <a:ext uri="{28A0092B-C50C-407E-A947-70E740481C1C}">
                <a14:useLocalDpi xmlns:a14="http://schemas.microsoft.com/office/drawing/2010/main" val="0"/>
              </a:ext>
            </a:extLst>
          </a:blip>
          <a:srcRect l="331" t="11664" r="70047" b="453"/>
          <a:stretch>
            <a:fillRect/>
          </a:stretch>
        </p:blipFill>
        <p:spPr bwMode="auto">
          <a:xfrm>
            <a:off x="0" y="1588"/>
            <a:ext cx="9144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7" name="Picture 9" descr="C:\Cd2002\partglow.jpg">
            <a:extLst>
              <a:ext uri="{FF2B5EF4-FFF2-40B4-BE49-F238E27FC236}">
                <a16:creationId xmlns:a16="http://schemas.microsoft.com/office/drawing/2014/main" id="{564CD64B-BB13-4D4E-8BFC-C41C46AFEBFA}"/>
              </a:ext>
            </a:extLst>
          </p:cNvPr>
          <p:cNvPicPr>
            <a:picLocks noChangeAspect="1" noChangeArrowheads="1"/>
          </p:cNvPicPr>
          <p:nvPr/>
        </p:nvPicPr>
        <p:blipFill>
          <a:blip r:embed="rId14">
            <a:lum bright="-62000"/>
            <a:extLst>
              <a:ext uri="{28A0092B-C50C-407E-A947-70E740481C1C}">
                <a14:useLocalDpi xmlns:a14="http://schemas.microsoft.com/office/drawing/2010/main" val="0"/>
              </a:ext>
            </a:extLst>
          </a:blip>
          <a:srcRect l="19069" t="12230" b="31555"/>
          <a:stretch>
            <a:fillRect/>
          </a:stretch>
        </p:blipFill>
        <p:spPr bwMode="auto">
          <a:xfrm>
            <a:off x="685800" y="1066800"/>
            <a:ext cx="8458200"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25080" dir="6837749" algn="ctr" rotWithShape="0">
                    <a:schemeClr val="tx1"/>
                  </a:outerShdw>
                </a:effectLst>
              </a14:hiddenEffects>
            </a:ext>
          </a:extLst>
        </p:spPr>
      </p:pic>
      <p:sp>
        <p:nvSpPr>
          <p:cNvPr id="1028" name="Rectangle 2">
            <a:extLst>
              <a:ext uri="{FF2B5EF4-FFF2-40B4-BE49-F238E27FC236}">
                <a16:creationId xmlns:a16="http://schemas.microsoft.com/office/drawing/2014/main" id="{F7605084-D8C9-43F6-BFBA-1FEBA2C56003}"/>
              </a:ext>
            </a:extLst>
          </p:cNvPr>
          <p:cNvSpPr>
            <a:spLocks noGrp="1" noChangeArrowheads="1"/>
          </p:cNvSpPr>
          <p:nvPr>
            <p:ph type="title"/>
          </p:nvPr>
        </p:nvSpPr>
        <p:spPr bwMode="auto">
          <a:xfrm>
            <a:off x="0" y="0"/>
            <a:ext cx="9144000" cy="544513"/>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9" name="Rectangle 3">
            <a:extLst>
              <a:ext uri="{FF2B5EF4-FFF2-40B4-BE49-F238E27FC236}">
                <a16:creationId xmlns:a16="http://schemas.microsoft.com/office/drawing/2014/main" id="{722ABE68-86BF-4DF5-ACB6-A3B84B1ECC52}"/>
              </a:ext>
            </a:extLst>
          </p:cNvPr>
          <p:cNvSpPr>
            <a:spLocks noGrp="1" noChangeArrowheads="1"/>
          </p:cNvSpPr>
          <p:nvPr>
            <p:ph type="body" idx="1"/>
          </p:nvPr>
        </p:nvSpPr>
        <p:spPr bwMode="auto">
          <a:xfrm>
            <a:off x="685800" y="1182688"/>
            <a:ext cx="8458200" cy="5334000"/>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Tree>
    <p:extLst>
      <p:ext uri="{BB962C8B-B14F-4D97-AF65-F5344CB8AC3E}">
        <p14:creationId xmlns:p14="http://schemas.microsoft.com/office/powerpoint/2010/main" val="1720329572"/>
      </p:ext>
    </p:extLst>
  </p:cSld>
  <p:clrMap bg1="dk2" tx1="lt1" bg2="dk1"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ctr" rtl="0" eaLnBrk="0" fontAlgn="base" hangingPunct="0">
        <a:spcBef>
          <a:spcPct val="0"/>
        </a:spcBef>
        <a:spcAft>
          <a:spcPct val="0"/>
        </a:spcAft>
        <a:defRPr sz="2800" b="1" kern="1200">
          <a:solidFill>
            <a:schemeClr val="hlink"/>
          </a:solidFill>
          <a:latin typeface="+mj-lt"/>
          <a:ea typeface="+mj-ea"/>
          <a:cs typeface="+mj-cs"/>
        </a:defRPr>
      </a:lvl1pPr>
      <a:lvl2pPr algn="ctr" rtl="0" eaLnBrk="0" fontAlgn="base" hangingPunct="0">
        <a:spcBef>
          <a:spcPct val="0"/>
        </a:spcBef>
        <a:spcAft>
          <a:spcPct val="0"/>
        </a:spcAft>
        <a:defRPr sz="2800" b="1">
          <a:solidFill>
            <a:schemeClr val="hlink"/>
          </a:solidFill>
          <a:latin typeface="Arial" panose="020B0604020202020204" pitchFamily="34" charset="0"/>
        </a:defRPr>
      </a:lvl2pPr>
      <a:lvl3pPr algn="ctr" rtl="0" eaLnBrk="0" fontAlgn="base" hangingPunct="0">
        <a:spcBef>
          <a:spcPct val="0"/>
        </a:spcBef>
        <a:spcAft>
          <a:spcPct val="0"/>
        </a:spcAft>
        <a:defRPr sz="2800" b="1">
          <a:solidFill>
            <a:schemeClr val="hlink"/>
          </a:solidFill>
          <a:latin typeface="Arial" panose="020B0604020202020204" pitchFamily="34" charset="0"/>
        </a:defRPr>
      </a:lvl3pPr>
      <a:lvl4pPr algn="ctr" rtl="0" eaLnBrk="0" fontAlgn="base" hangingPunct="0">
        <a:spcBef>
          <a:spcPct val="0"/>
        </a:spcBef>
        <a:spcAft>
          <a:spcPct val="0"/>
        </a:spcAft>
        <a:defRPr sz="2800" b="1">
          <a:solidFill>
            <a:schemeClr val="hlink"/>
          </a:solidFill>
          <a:latin typeface="Arial" panose="020B0604020202020204" pitchFamily="34" charset="0"/>
        </a:defRPr>
      </a:lvl4pPr>
      <a:lvl5pPr algn="ctr" rtl="0" eaLnBrk="0" fontAlgn="base" hangingPunct="0">
        <a:spcBef>
          <a:spcPct val="0"/>
        </a:spcBef>
        <a:spcAft>
          <a:spcPct val="0"/>
        </a:spcAft>
        <a:defRPr sz="2800" b="1">
          <a:solidFill>
            <a:schemeClr val="hlink"/>
          </a:solidFill>
          <a:latin typeface="Arial" panose="020B0604020202020204" pitchFamily="34" charset="0"/>
        </a:defRPr>
      </a:lvl5pPr>
      <a:lvl6pPr marL="457200" algn="ctr" rtl="0" eaLnBrk="0" fontAlgn="base" hangingPunct="0">
        <a:spcBef>
          <a:spcPct val="0"/>
        </a:spcBef>
        <a:spcAft>
          <a:spcPct val="0"/>
        </a:spcAft>
        <a:defRPr sz="2800" b="1">
          <a:solidFill>
            <a:schemeClr val="hlink"/>
          </a:solidFill>
          <a:latin typeface="Arial" panose="020B0604020202020204" pitchFamily="34" charset="0"/>
        </a:defRPr>
      </a:lvl6pPr>
      <a:lvl7pPr marL="914400" algn="ctr" rtl="0" eaLnBrk="0" fontAlgn="base" hangingPunct="0">
        <a:spcBef>
          <a:spcPct val="0"/>
        </a:spcBef>
        <a:spcAft>
          <a:spcPct val="0"/>
        </a:spcAft>
        <a:defRPr sz="2800" b="1">
          <a:solidFill>
            <a:schemeClr val="hlink"/>
          </a:solidFill>
          <a:latin typeface="Arial" panose="020B0604020202020204" pitchFamily="34" charset="0"/>
        </a:defRPr>
      </a:lvl7pPr>
      <a:lvl8pPr marL="1371600" algn="ctr" rtl="0" eaLnBrk="0" fontAlgn="base" hangingPunct="0">
        <a:spcBef>
          <a:spcPct val="0"/>
        </a:spcBef>
        <a:spcAft>
          <a:spcPct val="0"/>
        </a:spcAft>
        <a:defRPr sz="2800" b="1">
          <a:solidFill>
            <a:schemeClr val="hlink"/>
          </a:solidFill>
          <a:latin typeface="Arial" panose="020B0604020202020204" pitchFamily="34" charset="0"/>
        </a:defRPr>
      </a:lvl8pPr>
      <a:lvl9pPr marL="1828800" algn="ctr" rtl="0" eaLnBrk="0" fontAlgn="base" hangingPunct="0">
        <a:spcBef>
          <a:spcPct val="0"/>
        </a:spcBef>
        <a:spcAft>
          <a:spcPct val="0"/>
        </a:spcAft>
        <a:defRPr sz="2800" b="1">
          <a:solidFill>
            <a:schemeClr val="hlink"/>
          </a:solidFill>
          <a:latin typeface="Arial" panose="020B0604020202020204" pitchFamily="34" charset="0"/>
        </a:defRPr>
      </a:lvl9pPr>
    </p:titleStyle>
    <p:bodyStyle>
      <a:lvl1pPr marL="342900" indent="-342900" algn="l" rtl="0" eaLnBrk="0" fontAlgn="base" hangingPunct="0">
        <a:lnSpc>
          <a:spcPct val="90000"/>
        </a:lnSpc>
        <a:spcBef>
          <a:spcPct val="30000"/>
        </a:spcBef>
        <a:spcAft>
          <a:spcPct val="0"/>
        </a:spcAft>
        <a:buClr>
          <a:srgbClr val="99CCFF"/>
        </a:buClr>
        <a:buChar char="•"/>
        <a:defRPr sz="3200" b="1" kern="1200">
          <a:solidFill>
            <a:srgbClr val="ABE3FF"/>
          </a:solidFill>
          <a:latin typeface="+mn-lt"/>
          <a:ea typeface="+mn-ea"/>
          <a:cs typeface="+mn-cs"/>
        </a:defRPr>
      </a:lvl1pPr>
      <a:lvl2pPr marL="742950" indent="-285750" algn="l" rtl="0" eaLnBrk="0" fontAlgn="base" hangingPunct="0">
        <a:lnSpc>
          <a:spcPct val="90000"/>
        </a:lnSpc>
        <a:spcBef>
          <a:spcPct val="30000"/>
        </a:spcBef>
        <a:spcAft>
          <a:spcPct val="0"/>
        </a:spcAft>
        <a:buClr>
          <a:srgbClr val="66FFCC"/>
        </a:buClr>
        <a:buChar char="–"/>
        <a:defRPr sz="2800" b="1" kern="1200">
          <a:solidFill>
            <a:srgbClr val="99FFCC"/>
          </a:solidFill>
          <a:latin typeface="+mn-lt"/>
          <a:ea typeface="+mn-ea"/>
          <a:cs typeface="+mn-cs"/>
        </a:defRPr>
      </a:lvl2pPr>
      <a:lvl3pPr marL="1143000" indent="-228600" algn="l" rtl="0" eaLnBrk="0" fontAlgn="base" hangingPunct="0">
        <a:lnSpc>
          <a:spcPct val="90000"/>
        </a:lnSpc>
        <a:spcBef>
          <a:spcPct val="30000"/>
        </a:spcBef>
        <a:spcAft>
          <a:spcPct val="0"/>
        </a:spcAft>
        <a:buClr>
          <a:srgbClr val="FF99FF"/>
        </a:buClr>
        <a:buChar char="•"/>
        <a:defRPr sz="2400" b="1" kern="1200">
          <a:solidFill>
            <a:srgbClr val="FFCCFF"/>
          </a:solidFill>
          <a:latin typeface="+mn-lt"/>
          <a:ea typeface="+mn-ea"/>
          <a:cs typeface="+mn-cs"/>
        </a:defRPr>
      </a:lvl3pPr>
      <a:lvl4pPr marL="1600200" indent="-228600" algn="l" rtl="0" eaLnBrk="0" fontAlgn="base" hangingPunct="0">
        <a:lnSpc>
          <a:spcPct val="90000"/>
        </a:lnSpc>
        <a:spcBef>
          <a:spcPct val="30000"/>
        </a:spcBef>
        <a:spcAft>
          <a:spcPct val="0"/>
        </a:spcAft>
        <a:buChar char="–"/>
        <a:defRPr sz="2000" b="1" kern="1200">
          <a:solidFill>
            <a:srgbClr val="FFCC99"/>
          </a:solidFill>
          <a:latin typeface="+mn-lt"/>
          <a:ea typeface="+mn-ea"/>
          <a:cs typeface="+mn-cs"/>
        </a:defRPr>
      </a:lvl4pPr>
      <a:lvl5pPr marL="2057400" indent="-228600" algn="l" rtl="0" eaLnBrk="0" fontAlgn="base" hangingPunct="0">
        <a:lnSpc>
          <a:spcPct val="90000"/>
        </a:lnSpc>
        <a:spcBef>
          <a:spcPct val="30000"/>
        </a:spcBef>
        <a:spcAft>
          <a:spcPct val="0"/>
        </a:spcAft>
        <a:buChar char="»"/>
        <a:defRPr sz="2000" kern="1200">
          <a:solidFill>
            <a:srgbClr val="CCFF9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C:\Cd2002\glow.jpg">
            <a:extLst>
              <a:ext uri="{FF2B5EF4-FFF2-40B4-BE49-F238E27FC236}">
                <a16:creationId xmlns:a16="http://schemas.microsoft.com/office/drawing/2014/main" id="{21DAC6B3-3816-4B69-AE32-FD0881369965}"/>
              </a:ext>
            </a:extLst>
          </p:cNvPr>
          <p:cNvPicPr>
            <a:picLocks noChangeAspect="1" noChangeArrowheads="1"/>
          </p:cNvPicPr>
          <p:nvPr/>
        </p:nvPicPr>
        <p:blipFill>
          <a:blip r:embed="rId13">
            <a:lum bright="-58000" contrast="-10000"/>
            <a:extLst>
              <a:ext uri="{28A0092B-C50C-407E-A947-70E740481C1C}">
                <a14:useLocalDpi xmlns:a14="http://schemas.microsoft.com/office/drawing/2010/main" val="0"/>
              </a:ext>
            </a:extLst>
          </a:blip>
          <a:srcRect l="331" t="11664" r="70047" b="453"/>
          <a:stretch>
            <a:fillRect/>
          </a:stretch>
        </p:blipFill>
        <p:spPr bwMode="auto">
          <a:xfrm>
            <a:off x="0" y="1588"/>
            <a:ext cx="9144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7" name="Picture 9" descr="C:\Cd2002\partglow.jpg">
            <a:extLst>
              <a:ext uri="{FF2B5EF4-FFF2-40B4-BE49-F238E27FC236}">
                <a16:creationId xmlns:a16="http://schemas.microsoft.com/office/drawing/2014/main" id="{8CA896B9-ED15-4AF0-A79E-5FC3F29C31CC}"/>
              </a:ext>
            </a:extLst>
          </p:cNvPr>
          <p:cNvPicPr>
            <a:picLocks noChangeAspect="1" noChangeArrowheads="1"/>
          </p:cNvPicPr>
          <p:nvPr/>
        </p:nvPicPr>
        <p:blipFill>
          <a:blip r:embed="rId14">
            <a:lum bright="-62000"/>
            <a:extLst>
              <a:ext uri="{28A0092B-C50C-407E-A947-70E740481C1C}">
                <a14:useLocalDpi xmlns:a14="http://schemas.microsoft.com/office/drawing/2010/main" val="0"/>
              </a:ext>
            </a:extLst>
          </a:blip>
          <a:srcRect l="19069" t="12230" b="31555"/>
          <a:stretch>
            <a:fillRect/>
          </a:stretch>
        </p:blipFill>
        <p:spPr bwMode="auto">
          <a:xfrm>
            <a:off x="685800" y="1066800"/>
            <a:ext cx="8458200"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25080" dir="6837749" algn="ctr" rotWithShape="0">
                    <a:schemeClr val="tx1"/>
                  </a:outerShdw>
                </a:effectLst>
              </a14:hiddenEffects>
            </a:ext>
          </a:extLst>
        </p:spPr>
      </p:pic>
      <p:sp>
        <p:nvSpPr>
          <p:cNvPr id="1028" name="Rectangle 2">
            <a:extLst>
              <a:ext uri="{FF2B5EF4-FFF2-40B4-BE49-F238E27FC236}">
                <a16:creationId xmlns:a16="http://schemas.microsoft.com/office/drawing/2014/main" id="{EB77A5F8-AC07-48B6-8ADB-91B8A3DD06F9}"/>
              </a:ext>
            </a:extLst>
          </p:cNvPr>
          <p:cNvSpPr>
            <a:spLocks noGrp="1" noChangeArrowheads="1"/>
          </p:cNvSpPr>
          <p:nvPr>
            <p:ph type="title"/>
          </p:nvPr>
        </p:nvSpPr>
        <p:spPr bwMode="auto">
          <a:xfrm>
            <a:off x="0" y="0"/>
            <a:ext cx="9144000" cy="544513"/>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9" name="Rectangle 3">
            <a:extLst>
              <a:ext uri="{FF2B5EF4-FFF2-40B4-BE49-F238E27FC236}">
                <a16:creationId xmlns:a16="http://schemas.microsoft.com/office/drawing/2014/main" id="{33470B25-0FD7-478B-A600-4C6508C6E0F6}"/>
              </a:ext>
            </a:extLst>
          </p:cNvPr>
          <p:cNvSpPr>
            <a:spLocks noGrp="1" noChangeArrowheads="1"/>
          </p:cNvSpPr>
          <p:nvPr>
            <p:ph type="body" idx="1"/>
          </p:nvPr>
        </p:nvSpPr>
        <p:spPr bwMode="auto">
          <a:xfrm>
            <a:off x="685800" y="1182688"/>
            <a:ext cx="8458200" cy="5334000"/>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Tree>
    <p:extLst>
      <p:ext uri="{BB962C8B-B14F-4D97-AF65-F5344CB8AC3E}">
        <p14:creationId xmlns:p14="http://schemas.microsoft.com/office/powerpoint/2010/main" val="3024246574"/>
      </p:ext>
    </p:extLst>
  </p:cSld>
  <p:clrMap bg1="dk2" tx1="lt1" bg2="dk1"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ctr" rtl="0" eaLnBrk="0" fontAlgn="base" hangingPunct="0">
        <a:spcBef>
          <a:spcPct val="0"/>
        </a:spcBef>
        <a:spcAft>
          <a:spcPct val="0"/>
        </a:spcAft>
        <a:defRPr sz="2800" b="1" kern="1200">
          <a:solidFill>
            <a:schemeClr val="hlink"/>
          </a:solidFill>
          <a:latin typeface="+mj-lt"/>
          <a:ea typeface="+mj-ea"/>
          <a:cs typeface="+mj-cs"/>
        </a:defRPr>
      </a:lvl1pPr>
      <a:lvl2pPr algn="ctr" rtl="0" eaLnBrk="0" fontAlgn="base" hangingPunct="0">
        <a:spcBef>
          <a:spcPct val="0"/>
        </a:spcBef>
        <a:spcAft>
          <a:spcPct val="0"/>
        </a:spcAft>
        <a:defRPr sz="2800" b="1">
          <a:solidFill>
            <a:schemeClr val="hlink"/>
          </a:solidFill>
          <a:latin typeface="Arial" panose="020B0604020202020204" pitchFamily="34" charset="0"/>
        </a:defRPr>
      </a:lvl2pPr>
      <a:lvl3pPr algn="ctr" rtl="0" eaLnBrk="0" fontAlgn="base" hangingPunct="0">
        <a:spcBef>
          <a:spcPct val="0"/>
        </a:spcBef>
        <a:spcAft>
          <a:spcPct val="0"/>
        </a:spcAft>
        <a:defRPr sz="2800" b="1">
          <a:solidFill>
            <a:schemeClr val="hlink"/>
          </a:solidFill>
          <a:latin typeface="Arial" panose="020B0604020202020204" pitchFamily="34" charset="0"/>
        </a:defRPr>
      </a:lvl3pPr>
      <a:lvl4pPr algn="ctr" rtl="0" eaLnBrk="0" fontAlgn="base" hangingPunct="0">
        <a:spcBef>
          <a:spcPct val="0"/>
        </a:spcBef>
        <a:spcAft>
          <a:spcPct val="0"/>
        </a:spcAft>
        <a:defRPr sz="2800" b="1">
          <a:solidFill>
            <a:schemeClr val="hlink"/>
          </a:solidFill>
          <a:latin typeface="Arial" panose="020B0604020202020204" pitchFamily="34" charset="0"/>
        </a:defRPr>
      </a:lvl4pPr>
      <a:lvl5pPr algn="ctr" rtl="0" eaLnBrk="0" fontAlgn="base" hangingPunct="0">
        <a:spcBef>
          <a:spcPct val="0"/>
        </a:spcBef>
        <a:spcAft>
          <a:spcPct val="0"/>
        </a:spcAft>
        <a:defRPr sz="2800" b="1">
          <a:solidFill>
            <a:schemeClr val="hlink"/>
          </a:solidFill>
          <a:latin typeface="Arial" panose="020B0604020202020204" pitchFamily="34" charset="0"/>
        </a:defRPr>
      </a:lvl5pPr>
      <a:lvl6pPr marL="457200" algn="ctr" rtl="0" eaLnBrk="0" fontAlgn="base" hangingPunct="0">
        <a:spcBef>
          <a:spcPct val="0"/>
        </a:spcBef>
        <a:spcAft>
          <a:spcPct val="0"/>
        </a:spcAft>
        <a:defRPr sz="2800" b="1">
          <a:solidFill>
            <a:schemeClr val="hlink"/>
          </a:solidFill>
          <a:latin typeface="Arial" panose="020B0604020202020204" pitchFamily="34" charset="0"/>
        </a:defRPr>
      </a:lvl6pPr>
      <a:lvl7pPr marL="914400" algn="ctr" rtl="0" eaLnBrk="0" fontAlgn="base" hangingPunct="0">
        <a:spcBef>
          <a:spcPct val="0"/>
        </a:spcBef>
        <a:spcAft>
          <a:spcPct val="0"/>
        </a:spcAft>
        <a:defRPr sz="2800" b="1">
          <a:solidFill>
            <a:schemeClr val="hlink"/>
          </a:solidFill>
          <a:latin typeface="Arial" panose="020B0604020202020204" pitchFamily="34" charset="0"/>
        </a:defRPr>
      </a:lvl7pPr>
      <a:lvl8pPr marL="1371600" algn="ctr" rtl="0" eaLnBrk="0" fontAlgn="base" hangingPunct="0">
        <a:spcBef>
          <a:spcPct val="0"/>
        </a:spcBef>
        <a:spcAft>
          <a:spcPct val="0"/>
        </a:spcAft>
        <a:defRPr sz="2800" b="1">
          <a:solidFill>
            <a:schemeClr val="hlink"/>
          </a:solidFill>
          <a:latin typeface="Arial" panose="020B0604020202020204" pitchFamily="34" charset="0"/>
        </a:defRPr>
      </a:lvl8pPr>
      <a:lvl9pPr marL="1828800" algn="ctr" rtl="0" eaLnBrk="0" fontAlgn="base" hangingPunct="0">
        <a:spcBef>
          <a:spcPct val="0"/>
        </a:spcBef>
        <a:spcAft>
          <a:spcPct val="0"/>
        </a:spcAft>
        <a:defRPr sz="2800" b="1">
          <a:solidFill>
            <a:schemeClr val="hlink"/>
          </a:solidFill>
          <a:latin typeface="Arial" panose="020B0604020202020204" pitchFamily="34" charset="0"/>
        </a:defRPr>
      </a:lvl9pPr>
    </p:titleStyle>
    <p:bodyStyle>
      <a:lvl1pPr marL="342900" indent="-342900" algn="l" rtl="0" eaLnBrk="0" fontAlgn="base" hangingPunct="0">
        <a:lnSpc>
          <a:spcPct val="90000"/>
        </a:lnSpc>
        <a:spcBef>
          <a:spcPct val="30000"/>
        </a:spcBef>
        <a:spcAft>
          <a:spcPct val="0"/>
        </a:spcAft>
        <a:buClr>
          <a:srgbClr val="99CCFF"/>
        </a:buClr>
        <a:buChar char="•"/>
        <a:defRPr sz="3200" b="1" kern="1200">
          <a:solidFill>
            <a:srgbClr val="ABE3FF"/>
          </a:solidFill>
          <a:latin typeface="+mn-lt"/>
          <a:ea typeface="+mn-ea"/>
          <a:cs typeface="+mn-cs"/>
        </a:defRPr>
      </a:lvl1pPr>
      <a:lvl2pPr marL="742950" indent="-285750" algn="l" rtl="0" eaLnBrk="0" fontAlgn="base" hangingPunct="0">
        <a:lnSpc>
          <a:spcPct val="90000"/>
        </a:lnSpc>
        <a:spcBef>
          <a:spcPct val="30000"/>
        </a:spcBef>
        <a:spcAft>
          <a:spcPct val="0"/>
        </a:spcAft>
        <a:buClr>
          <a:srgbClr val="66FFCC"/>
        </a:buClr>
        <a:buChar char="–"/>
        <a:defRPr sz="2800" b="1" kern="1200">
          <a:solidFill>
            <a:srgbClr val="99FFCC"/>
          </a:solidFill>
          <a:latin typeface="+mn-lt"/>
          <a:ea typeface="+mn-ea"/>
          <a:cs typeface="+mn-cs"/>
        </a:defRPr>
      </a:lvl2pPr>
      <a:lvl3pPr marL="1143000" indent="-228600" algn="l" rtl="0" eaLnBrk="0" fontAlgn="base" hangingPunct="0">
        <a:lnSpc>
          <a:spcPct val="90000"/>
        </a:lnSpc>
        <a:spcBef>
          <a:spcPct val="30000"/>
        </a:spcBef>
        <a:spcAft>
          <a:spcPct val="0"/>
        </a:spcAft>
        <a:buClr>
          <a:srgbClr val="FF99FF"/>
        </a:buClr>
        <a:buChar char="•"/>
        <a:defRPr sz="2400" b="1" kern="1200">
          <a:solidFill>
            <a:srgbClr val="FFCCFF"/>
          </a:solidFill>
          <a:latin typeface="+mn-lt"/>
          <a:ea typeface="+mn-ea"/>
          <a:cs typeface="+mn-cs"/>
        </a:defRPr>
      </a:lvl3pPr>
      <a:lvl4pPr marL="1600200" indent="-228600" algn="l" rtl="0" eaLnBrk="0" fontAlgn="base" hangingPunct="0">
        <a:lnSpc>
          <a:spcPct val="90000"/>
        </a:lnSpc>
        <a:spcBef>
          <a:spcPct val="30000"/>
        </a:spcBef>
        <a:spcAft>
          <a:spcPct val="0"/>
        </a:spcAft>
        <a:buChar char="–"/>
        <a:defRPr sz="2000" b="1" kern="1200">
          <a:solidFill>
            <a:srgbClr val="FFCC99"/>
          </a:solidFill>
          <a:latin typeface="+mn-lt"/>
          <a:ea typeface="+mn-ea"/>
          <a:cs typeface="+mn-cs"/>
        </a:defRPr>
      </a:lvl4pPr>
      <a:lvl5pPr marL="2057400" indent="-228600" algn="l" rtl="0" eaLnBrk="0" fontAlgn="base" hangingPunct="0">
        <a:lnSpc>
          <a:spcPct val="90000"/>
        </a:lnSpc>
        <a:spcBef>
          <a:spcPct val="30000"/>
        </a:spcBef>
        <a:spcAft>
          <a:spcPct val="0"/>
        </a:spcAft>
        <a:buChar char="»"/>
        <a:defRPr sz="2000" kern="1200">
          <a:solidFill>
            <a:srgbClr val="CCFF9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97BFF-E1CD-4D4B-9B3A-92C3DD54FF09}" type="datetimeFigureOut">
              <a:rPr lang="en-US" smtClean="0"/>
              <a:pPr/>
              <a:t>3/11/2021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0B9F2B-DFBD-434C-BF14-62B2614A6FBB}" type="slidenum">
              <a:rPr lang="en-US" smtClean="0"/>
              <a:pPr/>
              <a:t>‹#›</a:t>
            </a:fld>
            <a:endParaRPr lang="en-US" dirty="0"/>
          </a:p>
        </p:txBody>
      </p:sp>
    </p:spTree>
    <p:extLst>
      <p:ext uri="{BB962C8B-B14F-4D97-AF65-F5344CB8AC3E}">
        <p14:creationId xmlns:p14="http://schemas.microsoft.com/office/powerpoint/2010/main" val="257628209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1.xml"/><Relationship Id="rId1" Type="http://schemas.openxmlformats.org/officeDocument/2006/relationships/themeOverride" Target="../theme/themeOverride7.xml"/><Relationship Id="rId4" Type="http://schemas.openxmlformats.org/officeDocument/2006/relationships/notesSlide" Target="../notesSlides/notesSlide53.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2.xml"/><Relationship Id="rId1" Type="http://schemas.openxmlformats.org/officeDocument/2006/relationships/themeOverride" Target="../theme/themeOverride8.xml"/><Relationship Id="rId4" Type="http://schemas.openxmlformats.org/officeDocument/2006/relationships/notesSlide" Target="../notesSlides/notesSlide54.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3.xml"/><Relationship Id="rId1" Type="http://schemas.openxmlformats.org/officeDocument/2006/relationships/themeOverride" Target="../theme/themeOverride9.xml"/><Relationship Id="rId4" Type="http://schemas.openxmlformats.org/officeDocument/2006/relationships/notesSlide" Target="../notesSlides/notesSlide55.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4.xml"/><Relationship Id="rId1" Type="http://schemas.openxmlformats.org/officeDocument/2006/relationships/tags" Target="../tags/tag54.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5.xml"/><Relationship Id="rId1" Type="http://schemas.openxmlformats.org/officeDocument/2006/relationships/themeOverride" Target="../theme/themeOverride10.xml"/><Relationship Id="rId4" Type="http://schemas.openxmlformats.org/officeDocument/2006/relationships/notesSlide" Target="../notesSlides/notesSlide57.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6.xml"/><Relationship Id="rId1" Type="http://schemas.openxmlformats.org/officeDocument/2006/relationships/themeOverride" Target="../theme/themeOverride11.xml"/><Relationship Id="rId5" Type="http://schemas.openxmlformats.org/officeDocument/2006/relationships/image" Target="../media/image13.jpeg"/><Relationship Id="rId4" Type="http://schemas.openxmlformats.org/officeDocument/2006/relationships/notesSlide" Target="../notesSlides/notesSlide58.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7.xml"/><Relationship Id="rId1" Type="http://schemas.openxmlformats.org/officeDocument/2006/relationships/themeOverride" Target="../theme/themeOverride12.xml"/><Relationship Id="rId5" Type="http://schemas.openxmlformats.org/officeDocument/2006/relationships/image" Target="../media/image13.jpeg"/><Relationship Id="rId4" Type="http://schemas.openxmlformats.org/officeDocument/2006/relationships/notesSlide" Target="../notesSlides/notesSlide59.xml"/></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8.xml"/><Relationship Id="rId1" Type="http://schemas.openxmlformats.org/officeDocument/2006/relationships/themeOverride" Target="../theme/themeOverride13.xml"/><Relationship Id="rId5" Type="http://schemas.openxmlformats.org/officeDocument/2006/relationships/image" Target="../media/image13.jpeg"/><Relationship Id="rId4" Type="http://schemas.openxmlformats.org/officeDocument/2006/relationships/notesSlide" Target="../notesSlides/notesSlide60.xml"/></Relationships>
</file>

<file path=ppt/slides/_rels/slide108.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image" Target="../media/image42.emf"/><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oleObject" Target="../embeddings/oleObject33.bin"/><Relationship Id="rId5" Type="http://schemas.openxmlformats.org/officeDocument/2006/relationships/notesSlide" Target="../notesSlides/notesSlide61.xml"/><Relationship Id="rId4"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4.xml"/><Relationship Id="rId1" Type="http://schemas.openxmlformats.org/officeDocument/2006/relationships/tags" Target="../tags/tag6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3.xml"/><Relationship Id="rId1" Type="http://schemas.openxmlformats.org/officeDocument/2006/relationships/themeOverride" Target="../theme/themeOverride14.xml"/><Relationship Id="rId4" Type="http://schemas.openxmlformats.org/officeDocument/2006/relationships/notesSlide" Target="../notesSlides/notesSlide63.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4.xml"/><Relationship Id="rId1" Type="http://schemas.openxmlformats.org/officeDocument/2006/relationships/themeOverride" Target="../theme/themeOverride15.xml"/><Relationship Id="rId5" Type="http://schemas.openxmlformats.org/officeDocument/2006/relationships/image" Target="../media/image13.jpeg"/><Relationship Id="rId4" Type="http://schemas.openxmlformats.org/officeDocument/2006/relationships/notesSlide" Target="../notesSlides/notesSlide64.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5.xml"/><Relationship Id="rId1" Type="http://schemas.openxmlformats.org/officeDocument/2006/relationships/themeOverride" Target="../theme/themeOverride16.xml"/><Relationship Id="rId5" Type="http://schemas.openxmlformats.org/officeDocument/2006/relationships/image" Target="../media/image13.jpeg"/><Relationship Id="rId4" Type="http://schemas.openxmlformats.org/officeDocument/2006/relationships/notesSlide" Target="../notesSlides/notesSlide65.xml"/></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6.xml"/><Relationship Id="rId1" Type="http://schemas.openxmlformats.org/officeDocument/2006/relationships/themeOverride" Target="../theme/themeOverride17.xml"/><Relationship Id="rId5" Type="http://schemas.openxmlformats.org/officeDocument/2006/relationships/image" Target="../media/image13.jpeg"/><Relationship Id="rId4" Type="http://schemas.openxmlformats.org/officeDocument/2006/relationships/notesSlide" Target="../notesSlides/notesSlide66.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4.xml"/><Relationship Id="rId1" Type="http://schemas.openxmlformats.org/officeDocument/2006/relationships/tags" Target="../tags/tag67.xml"/></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8.xml"/><Relationship Id="rId1" Type="http://schemas.openxmlformats.org/officeDocument/2006/relationships/themeOverride" Target="../theme/themeOverride18.xml"/><Relationship Id="rId4" Type="http://schemas.openxmlformats.org/officeDocument/2006/relationships/notesSlide" Target="../notesSlides/notesSlide68.xml"/></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9.xml"/><Relationship Id="rId1" Type="http://schemas.openxmlformats.org/officeDocument/2006/relationships/themeOverride" Target="../theme/themeOverride19.xml"/><Relationship Id="rId5" Type="http://schemas.openxmlformats.org/officeDocument/2006/relationships/image" Target="../media/image13.jpeg"/><Relationship Id="rId4" Type="http://schemas.openxmlformats.org/officeDocument/2006/relationships/notesSlide" Target="../notesSlides/notesSlide69.xml"/></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0.xml"/><Relationship Id="rId1" Type="http://schemas.openxmlformats.org/officeDocument/2006/relationships/themeOverride" Target="../theme/themeOverride20.xml"/><Relationship Id="rId5" Type="http://schemas.openxmlformats.org/officeDocument/2006/relationships/image" Target="../media/image13.jpeg"/><Relationship Id="rId4" Type="http://schemas.openxmlformats.org/officeDocument/2006/relationships/notesSlide" Target="../notesSlides/notesSlide70.xml"/></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1.xml"/><Relationship Id="rId1" Type="http://schemas.openxmlformats.org/officeDocument/2006/relationships/themeOverride" Target="../theme/themeOverride21.xml"/><Relationship Id="rId5" Type="http://schemas.openxmlformats.org/officeDocument/2006/relationships/image" Target="../media/image13.jpeg"/><Relationship Id="rId4" Type="http://schemas.openxmlformats.org/officeDocument/2006/relationships/notesSlide" Target="../notesSlides/notesSlide71.xml"/></Relationships>
</file>

<file path=ppt/slides/_rels/slide119.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43.emf"/><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oleObject" Target="../embeddings/oleObject34.bin"/><Relationship Id="rId5" Type="http://schemas.openxmlformats.org/officeDocument/2006/relationships/notesSlide" Target="../notesSlides/notesSlide72.xml"/><Relationship Id="rId4"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9.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29.x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xml"/><Relationship Id="rId1" Type="http://schemas.openxmlformats.org/officeDocument/2006/relationships/themeOverride" Target="../theme/themeOverride1.xml"/><Relationship Id="rId4"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xml"/><Relationship Id="rId1" Type="http://schemas.openxmlformats.org/officeDocument/2006/relationships/themeOverride" Target="../theme/themeOverride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notesSlide" Target="../notesSlides/notesSlid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9.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tags" Target="../tags/tag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9.xml"/><Relationship Id="rId4" Type="http://schemas.openxmlformats.org/officeDocument/2006/relationships/image" Target="../media/image13.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ags" Target="../tags/tag10.xml"/><Relationship Id="rId4" Type="http://schemas.openxmlformats.org/officeDocument/2006/relationships/image" Target="../media/image13.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ags" Target="../tags/tag11.xml"/><Relationship Id="rId4" Type="http://schemas.openxmlformats.org/officeDocument/2006/relationships/image" Target="../media/image13.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6.xml"/><Relationship Id="rId1" Type="http://schemas.openxmlformats.org/officeDocument/2006/relationships/slideLayout" Target="../slideLayouts/slideLayout40.xml"/><Relationship Id="rId4" Type="http://schemas.openxmlformats.org/officeDocument/2006/relationships/image" Target="../media/image14.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7.xml"/><Relationship Id="rId1" Type="http://schemas.openxmlformats.org/officeDocument/2006/relationships/slideLayout" Target="../slideLayouts/slideLayout40.xml"/><Relationship Id="rId4" Type="http://schemas.openxmlformats.org/officeDocument/2006/relationships/image" Target="../media/image1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8.xml"/><Relationship Id="rId1" Type="http://schemas.openxmlformats.org/officeDocument/2006/relationships/slideLayout" Target="../slideLayouts/slideLayout40.xml"/><Relationship Id="rId4" Type="http://schemas.openxmlformats.org/officeDocument/2006/relationships/image" Target="../media/image16.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9.xml"/><Relationship Id="rId1" Type="http://schemas.openxmlformats.org/officeDocument/2006/relationships/slideLayout" Target="../slideLayouts/slideLayout40.xml"/><Relationship Id="rId4" Type="http://schemas.openxmlformats.org/officeDocument/2006/relationships/image" Target="../media/image17.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tags" Target="../tags/tag12.xml"/><Relationship Id="rId6" Type="http://schemas.openxmlformats.org/officeDocument/2006/relationships/image" Target="../media/image13.jpeg"/><Relationship Id="rId5" Type="http://schemas.openxmlformats.org/officeDocument/2006/relationships/image" Target="../media/image18.emf"/><Relationship Id="rId4" Type="http://schemas.openxmlformats.org/officeDocument/2006/relationships/oleObject" Target="../embeddings/oleObject11.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9.xml"/><Relationship Id="rId1" Type="http://schemas.openxmlformats.org/officeDocument/2006/relationships/tags" Target="../tags/tag13.xml"/><Relationship Id="rId6" Type="http://schemas.openxmlformats.org/officeDocument/2006/relationships/image" Target="../media/image13.jpeg"/><Relationship Id="rId5" Type="http://schemas.openxmlformats.org/officeDocument/2006/relationships/image" Target="../media/image19.emf"/><Relationship Id="rId4" Type="http://schemas.openxmlformats.org/officeDocument/2006/relationships/oleObject" Target="../embeddings/oleObject12.bin"/></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8.xml"/><Relationship Id="rId1" Type="http://schemas.openxmlformats.org/officeDocument/2006/relationships/tags" Target="../tags/tag16.xml"/><Relationship Id="rId5" Type="http://schemas.openxmlformats.org/officeDocument/2006/relationships/image" Target="../media/image20.emf"/><Relationship Id="rId4"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8.xml"/><Relationship Id="rId1" Type="http://schemas.openxmlformats.org/officeDocument/2006/relationships/tags" Target="../tags/tag17.xml"/><Relationship Id="rId5" Type="http://schemas.openxmlformats.org/officeDocument/2006/relationships/image" Target="../media/image21.emf"/><Relationship Id="rId4" Type="http://schemas.openxmlformats.org/officeDocument/2006/relationships/oleObject" Target="../embeddings/oleObject14.bin"/></Relationships>
</file>

<file path=ppt/slides/_rels/slide62.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22.emf"/><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oleObject" Target="../embeddings/oleObject15.bin"/><Relationship Id="rId5" Type="http://schemas.openxmlformats.org/officeDocument/2006/relationships/notesSlide" Target="../notesSlides/notesSlide25.xml"/><Relationship Id="rId4"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6.bin"/><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audio" Target="../media/audio1.wav"/><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9.xml"/><Relationship Id="rId1" Type="http://schemas.openxmlformats.org/officeDocument/2006/relationships/tags" Target="../tags/tag21.xml"/><Relationship Id="rId6" Type="http://schemas.openxmlformats.org/officeDocument/2006/relationships/image" Target="../media/image26.emf"/><Relationship Id="rId5" Type="http://schemas.openxmlformats.org/officeDocument/2006/relationships/oleObject" Target="../embeddings/oleObject17.bin"/><Relationship Id="rId4" Type="http://schemas.openxmlformats.org/officeDocument/2006/relationships/image" Target="../media/image13.jpe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9.xml"/><Relationship Id="rId1" Type="http://schemas.openxmlformats.org/officeDocument/2006/relationships/tags" Target="../tags/tag22.xml"/><Relationship Id="rId6" Type="http://schemas.openxmlformats.org/officeDocument/2006/relationships/image" Target="../media/image27.emf"/><Relationship Id="rId5" Type="http://schemas.openxmlformats.org/officeDocument/2006/relationships/oleObject" Target="../embeddings/oleObject18.bin"/><Relationship Id="rId4" Type="http://schemas.openxmlformats.org/officeDocument/2006/relationships/image" Target="../media/image13.jpe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9.xml"/><Relationship Id="rId1" Type="http://schemas.openxmlformats.org/officeDocument/2006/relationships/tags" Target="../tags/tag23.xml"/><Relationship Id="rId6" Type="http://schemas.openxmlformats.org/officeDocument/2006/relationships/image" Target="../media/image28.emf"/><Relationship Id="rId5" Type="http://schemas.openxmlformats.org/officeDocument/2006/relationships/oleObject" Target="../embeddings/oleObject19.bin"/><Relationship Id="rId4" Type="http://schemas.openxmlformats.org/officeDocument/2006/relationships/image" Target="../media/image13.jpe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9.xml"/><Relationship Id="rId1" Type="http://schemas.openxmlformats.org/officeDocument/2006/relationships/tags" Target="../tags/tag24.xml"/><Relationship Id="rId6" Type="http://schemas.openxmlformats.org/officeDocument/2006/relationships/image" Target="../media/image29.emf"/><Relationship Id="rId5" Type="http://schemas.openxmlformats.org/officeDocument/2006/relationships/oleObject" Target="../embeddings/oleObject20.bin"/><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9.xml"/><Relationship Id="rId1" Type="http://schemas.openxmlformats.org/officeDocument/2006/relationships/tags" Target="../tags/tag25.xml"/><Relationship Id="rId6" Type="http://schemas.openxmlformats.org/officeDocument/2006/relationships/image" Target="../media/image13.jpeg"/><Relationship Id="rId5" Type="http://schemas.openxmlformats.org/officeDocument/2006/relationships/image" Target="../media/image30.emf"/><Relationship Id="rId4" Type="http://schemas.openxmlformats.org/officeDocument/2006/relationships/oleObject" Target="../embeddings/oleObject21.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9.xml"/><Relationship Id="rId1" Type="http://schemas.openxmlformats.org/officeDocument/2006/relationships/tags" Target="../tags/tag26.xml"/><Relationship Id="rId6" Type="http://schemas.openxmlformats.org/officeDocument/2006/relationships/image" Target="../media/image13.jpeg"/><Relationship Id="rId5" Type="http://schemas.openxmlformats.org/officeDocument/2006/relationships/image" Target="../media/image31.emf"/><Relationship Id="rId4" Type="http://schemas.openxmlformats.org/officeDocument/2006/relationships/oleObject" Target="../embeddings/oleObject22.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8.xml"/><Relationship Id="rId1" Type="http://schemas.openxmlformats.org/officeDocument/2006/relationships/tags" Target="../tags/tag27.xml"/><Relationship Id="rId6" Type="http://schemas.openxmlformats.org/officeDocument/2006/relationships/image" Target="../media/image13.jpeg"/><Relationship Id="rId5" Type="http://schemas.openxmlformats.org/officeDocument/2006/relationships/image" Target="../media/image32.emf"/><Relationship Id="rId4" Type="http://schemas.openxmlformats.org/officeDocument/2006/relationships/oleObject" Target="../embeddings/oleObject23.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8.xml"/><Relationship Id="rId1" Type="http://schemas.openxmlformats.org/officeDocument/2006/relationships/tags" Target="../tags/tag28.xml"/><Relationship Id="rId6" Type="http://schemas.openxmlformats.org/officeDocument/2006/relationships/image" Target="../media/image13.jpeg"/><Relationship Id="rId5" Type="http://schemas.openxmlformats.org/officeDocument/2006/relationships/image" Target="../media/image33.emf"/><Relationship Id="rId4" Type="http://schemas.openxmlformats.org/officeDocument/2006/relationships/oleObject" Target="../embeddings/oleObject24.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8.xml"/><Relationship Id="rId1" Type="http://schemas.openxmlformats.org/officeDocument/2006/relationships/tags" Target="../tags/tag29.xml"/><Relationship Id="rId6" Type="http://schemas.openxmlformats.org/officeDocument/2006/relationships/image" Target="../media/image13.jpeg"/><Relationship Id="rId5" Type="http://schemas.openxmlformats.org/officeDocument/2006/relationships/image" Target="../media/image34.emf"/><Relationship Id="rId4" Type="http://schemas.openxmlformats.org/officeDocument/2006/relationships/oleObject" Target="../embeddings/oleObject25.bin"/></Relationships>
</file>

<file path=ppt/slides/_rels/slide7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35.emf"/><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oleObject" Target="../embeddings/oleObject26.bin"/><Relationship Id="rId5" Type="http://schemas.openxmlformats.org/officeDocument/2006/relationships/notesSlide" Target="../notesSlides/notesSlide35.xml"/><Relationship Id="rId4"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9.xml"/><Relationship Id="rId1" Type="http://schemas.openxmlformats.org/officeDocument/2006/relationships/tags" Target="../tags/tag3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8.xml"/><Relationship Id="rId1" Type="http://schemas.openxmlformats.org/officeDocument/2006/relationships/tags" Target="../tags/tag34.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8.xml"/><Relationship Id="rId1" Type="http://schemas.openxmlformats.org/officeDocument/2006/relationships/tags" Target="../tags/tag35.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8.xml"/><Relationship Id="rId1" Type="http://schemas.openxmlformats.org/officeDocument/2006/relationships/tags" Target="../tags/tag36.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8.xml"/><Relationship Id="rId1" Type="http://schemas.openxmlformats.org/officeDocument/2006/relationships/tags" Target="../tags/tag37.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9.xml"/><Relationship Id="rId1" Type="http://schemas.openxmlformats.org/officeDocument/2006/relationships/tags" Target="../tags/tag38.xml"/><Relationship Id="rId6" Type="http://schemas.openxmlformats.org/officeDocument/2006/relationships/image" Target="../media/image13.jpeg"/><Relationship Id="rId5" Type="http://schemas.openxmlformats.org/officeDocument/2006/relationships/image" Target="../media/image36.emf"/><Relationship Id="rId4"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9.xml"/><Relationship Id="rId1" Type="http://schemas.openxmlformats.org/officeDocument/2006/relationships/tags" Target="../tags/tag39.xml"/><Relationship Id="rId6" Type="http://schemas.openxmlformats.org/officeDocument/2006/relationships/image" Target="../media/image13.jpeg"/><Relationship Id="rId5" Type="http://schemas.openxmlformats.org/officeDocument/2006/relationships/image" Target="../media/image37.emf"/><Relationship Id="rId4" Type="http://schemas.openxmlformats.org/officeDocument/2006/relationships/oleObject" Target="../embeddings/oleObject28.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9.xml"/><Relationship Id="rId1" Type="http://schemas.openxmlformats.org/officeDocument/2006/relationships/tags" Target="../tags/tag40.xml"/><Relationship Id="rId6" Type="http://schemas.openxmlformats.org/officeDocument/2006/relationships/image" Target="../media/image13.jpeg"/><Relationship Id="rId5" Type="http://schemas.openxmlformats.org/officeDocument/2006/relationships/image" Target="../media/image38.emf"/><Relationship Id="rId4" Type="http://schemas.openxmlformats.org/officeDocument/2006/relationships/oleObject" Target="../embeddings/oleObject29.bin"/></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9.xml"/><Relationship Id="rId1" Type="http://schemas.openxmlformats.org/officeDocument/2006/relationships/tags" Target="../tags/tag41.xml"/><Relationship Id="rId6" Type="http://schemas.openxmlformats.org/officeDocument/2006/relationships/image" Target="../media/image13.jpeg"/><Relationship Id="rId5" Type="http://schemas.openxmlformats.org/officeDocument/2006/relationships/image" Target="../media/image39.emf"/><Relationship Id="rId4" Type="http://schemas.openxmlformats.org/officeDocument/2006/relationships/oleObject" Target="../embeddings/oleObject30.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9.xml"/><Relationship Id="rId1" Type="http://schemas.openxmlformats.org/officeDocument/2006/relationships/tags" Target="../tags/tag42.xml"/><Relationship Id="rId6" Type="http://schemas.openxmlformats.org/officeDocument/2006/relationships/image" Target="../media/image13.jpeg"/><Relationship Id="rId5" Type="http://schemas.openxmlformats.org/officeDocument/2006/relationships/image" Target="../media/image40.emf"/><Relationship Id="rId4" Type="http://schemas.openxmlformats.org/officeDocument/2006/relationships/oleObject" Target="../embeddings/oleObject31.bin"/></Relationships>
</file>

<file path=ppt/slides/_rels/slide94.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41.emf"/><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oleObject" Target="../embeddings/oleObject32.bin"/><Relationship Id="rId5" Type="http://schemas.openxmlformats.org/officeDocument/2006/relationships/notesSlide" Target="../notesSlides/notesSlide47.xml"/><Relationship Id="rId4"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4.xml"/><Relationship Id="rId1" Type="http://schemas.openxmlformats.org/officeDocument/2006/relationships/tags" Target="../tags/tag46.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7.xml"/><Relationship Id="rId1" Type="http://schemas.openxmlformats.org/officeDocument/2006/relationships/themeOverride" Target="../theme/themeOverride3.xml"/><Relationship Id="rId4" Type="http://schemas.openxmlformats.org/officeDocument/2006/relationships/notesSlide" Target="../notesSlides/notesSlide49.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8.xml"/><Relationship Id="rId1" Type="http://schemas.openxmlformats.org/officeDocument/2006/relationships/themeOverride" Target="../theme/themeOverride4.xml"/><Relationship Id="rId5" Type="http://schemas.openxmlformats.org/officeDocument/2006/relationships/image" Target="../media/image13.jpeg"/><Relationship Id="rId4" Type="http://schemas.openxmlformats.org/officeDocument/2006/relationships/notesSlide" Target="../notesSlides/notesSlide50.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9.xml"/><Relationship Id="rId1" Type="http://schemas.openxmlformats.org/officeDocument/2006/relationships/themeOverride" Target="../theme/themeOverride5.xml"/><Relationship Id="rId5" Type="http://schemas.openxmlformats.org/officeDocument/2006/relationships/image" Target="../media/image13.jpeg"/><Relationship Id="rId4" Type="http://schemas.openxmlformats.org/officeDocument/2006/relationships/notesSlide" Target="../notesSlides/notesSlide51.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0.xml"/><Relationship Id="rId1" Type="http://schemas.openxmlformats.org/officeDocument/2006/relationships/themeOverride" Target="../theme/themeOverride6.xml"/><Relationship Id="rId5" Type="http://schemas.openxmlformats.org/officeDocument/2006/relationships/image" Target="../media/image13.jpeg"/><Relationship Id="rId4" Type="http://schemas.openxmlformats.org/officeDocument/2006/relationships/notesSlide" Target="../notesSlides/notesSlide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BCE94C5F-B439-44FF-9175-84C79CF08D34}"/>
              </a:ext>
            </a:extLst>
          </p:cNvPr>
          <p:cNvSpPr>
            <a:spLocks noGrp="1" noChangeArrowheads="1"/>
          </p:cNvSpPr>
          <p:nvPr>
            <p:ph type="ctrTitle"/>
          </p:nvPr>
        </p:nvSpPr>
        <p:spPr>
          <a:xfrm>
            <a:off x="827584" y="1772816"/>
            <a:ext cx="7940675" cy="3384376"/>
          </a:xfrm>
        </p:spPr>
        <p:txBody>
          <a:bodyPr/>
          <a:lstStyle/>
          <a:p>
            <a:pPr eaLnBrk="1" hangingPunct="1"/>
            <a:r>
              <a:rPr lang="en-US" altLang="en-US" sz="7200" b="1" dirty="0">
                <a:solidFill>
                  <a:srgbClr val="FF0000"/>
                </a:solidFill>
                <a:latin typeface="Times New Roman" panose="02020603050405020304" pitchFamily="18" charset="0"/>
                <a:cs typeface="Times New Roman" panose="02020603050405020304" pitchFamily="18" charset="0"/>
              </a:rPr>
              <a:t>Lecture 4 Background</a:t>
            </a:r>
            <a:br>
              <a:rPr lang="en-US" altLang="en-US" sz="7200" b="1" dirty="0">
                <a:solidFill>
                  <a:srgbClr val="FF0000"/>
                </a:solidFill>
                <a:latin typeface="Times New Roman" panose="02020603050405020304" pitchFamily="18" charset="0"/>
                <a:cs typeface="Times New Roman" panose="02020603050405020304" pitchFamily="18" charset="0"/>
              </a:rPr>
            </a:br>
            <a:r>
              <a:rPr lang="en-US" altLang="en-US" sz="7200" b="1" dirty="0">
                <a:solidFill>
                  <a:srgbClr val="FF0000"/>
                </a:solidFill>
                <a:latin typeface="Times New Roman" panose="02020603050405020304" pitchFamily="18" charset="0"/>
                <a:cs typeface="Times New Roman" panose="02020603050405020304" pitchFamily="18" charset="0"/>
              </a:rPr>
              <a:t>to Demand</a:t>
            </a:r>
          </a:p>
        </p:txBody>
      </p:sp>
      <p:sp>
        <p:nvSpPr>
          <p:cNvPr id="7" name="Rectangle 3">
            <a:extLst>
              <a:ext uri="{FF2B5EF4-FFF2-40B4-BE49-F238E27FC236}">
                <a16:creationId xmlns:a16="http://schemas.microsoft.com/office/drawing/2014/main" id="{6D3F5A22-ACE8-422F-B4FD-808F9584A5B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43000" y="766940"/>
            <a:ext cx="6858000" cy="660400"/>
          </a:xfrm>
        </p:spPr>
        <p:txBody>
          <a:bodyPr/>
          <a:lstStyle/>
          <a:p>
            <a:pPr eaLnBrk="1" hangingPunct="1"/>
            <a:r>
              <a:rPr lang="en-GB" altLang="en-US" sz="3200" b="1" dirty="0">
                <a:solidFill>
                  <a:srgbClr val="FF0000"/>
                </a:solidFill>
                <a:latin typeface="Times New Roman" panose="02020603050405020304" pitchFamily="18" charset="0"/>
                <a:cs typeface="Times New Roman" panose="02020603050405020304" pitchFamily="18" charset="0"/>
              </a:rPr>
              <a:t>Total and marginal utility</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1427340"/>
            <a:ext cx="8870950" cy="5386036"/>
          </a:xfrm>
        </p:spPr>
        <p:txBody>
          <a:bodyPr/>
          <a:lstStyle/>
          <a:p>
            <a:pPr marL="571500" lvl="0" indent="-571500" algn="just" defTabSz="914400">
              <a:lnSpc>
                <a:spcPct val="80000"/>
              </a:lnSpc>
              <a:spcBef>
                <a:spcPct val="0"/>
              </a:spcBef>
              <a:buFont typeface="Wingdings" panose="05000000000000000000" pitchFamily="2" charset="2"/>
              <a:buChar char="Ø"/>
              <a:defRPr/>
            </a:pPr>
            <a:r>
              <a:rPr lang="en-US" altLang="en-US" sz="3600" dirty="0">
                <a:solidFill>
                  <a:srgbClr val="000000"/>
                </a:solidFill>
                <a:latin typeface="Times New Roman" panose="02020603050405020304" pitchFamily="18" charset="0"/>
              </a:rPr>
              <a:t>Marginal utility is the additional satisfaction derived from consuming one extra unit of the commodity within a given time period.</a:t>
            </a:r>
          </a:p>
          <a:p>
            <a:pPr lvl="0" algn="just" defTabSz="914400">
              <a:lnSpc>
                <a:spcPct val="80000"/>
              </a:lnSpc>
              <a:spcBef>
                <a:spcPct val="0"/>
              </a:spcBef>
              <a:defRPr/>
            </a:pPr>
            <a:endParaRPr lang="en-US" altLang="en-US" sz="3600" dirty="0">
              <a:solidFill>
                <a:srgbClr val="000000"/>
              </a:solidFill>
              <a:latin typeface="Times New Roman" panose="02020603050405020304" pitchFamily="18" charset="0"/>
            </a:endParaRPr>
          </a:p>
          <a:p>
            <a:pPr marL="571500" lvl="0" indent="-571500" algn="just" defTabSz="914400">
              <a:lnSpc>
                <a:spcPct val="80000"/>
              </a:lnSpc>
              <a:spcBef>
                <a:spcPct val="0"/>
              </a:spcBef>
              <a:buFont typeface="Wingdings" panose="05000000000000000000" pitchFamily="2" charset="2"/>
              <a:buChar char="Ø"/>
              <a:defRPr/>
            </a:pPr>
            <a:r>
              <a:rPr lang="en-US" altLang="en-US" sz="3600" dirty="0">
                <a:solidFill>
                  <a:srgbClr val="000000"/>
                </a:solidFill>
                <a:latin typeface="Times New Roman" panose="02020603050405020304" pitchFamily="18" charset="0"/>
              </a:rPr>
              <a:t>Put differently, Marginal utility is the change in total utility resulting from a one-unit change in consumption of a good.</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pic>
        <p:nvPicPr>
          <p:cNvPr id="5" name="Picture 3">
            <a:extLst>
              <a:ext uri="{FF2B5EF4-FFF2-40B4-BE49-F238E27FC236}">
                <a16:creationId xmlns:a16="http://schemas.microsoft.com/office/drawing/2014/main" id="{56478532-7105-4B5B-A81F-B3899B595DA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87675" y="4797425"/>
            <a:ext cx="2376488"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907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FB920EFE-3D45-4B99-9B64-DDC3E530DEE3}"/>
              </a:ext>
            </a:extLst>
          </p:cNvPr>
          <p:cNvSpPr>
            <a:spLocks noChangeArrowheads="1"/>
          </p:cNvSpPr>
          <p:nvPr/>
        </p:nvSpPr>
        <p:spPr bwMode="auto">
          <a:xfrm>
            <a:off x="2667000" y="609600"/>
            <a:ext cx="3962400" cy="2895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55" name="Rectangle 3">
            <a:extLst>
              <a:ext uri="{FF2B5EF4-FFF2-40B4-BE49-F238E27FC236}">
                <a16:creationId xmlns:a16="http://schemas.microsoft.com/office/drawing/2014/main" id="{AE5E1184-12F4-4752-BBF3-7571C96AFCBA}"/>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56" name="Rectangle 4">
            <a:extLst>
              <a:ext uri="{FF2B5EF4-FFF2-40B4-BE49-F238E27FC236}">
                <a16:creationId xmlns:a16="http://schemas.microsoft.com/office/drawing/2014/main" id="{1FF07EDB-A94F-4E0D-9652-1B6C2DBB785C}"/>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57" name="Line 6">
            <a:extLst>
              <a:ext uri="{FF2B5EF4-FFF2-40B4-BE49-F238E27FC236}">
                <a16:creationId xmlns:a16="http://schemas.microsoft.com/office/drawing/2014/main" id="{E2EB51E3-3F10-447E-8782-F48BCA35D01C}"/>
              </a:ext>
            </a:extLst>
          </p:cNvPr>
          <p:cNvSpPr>
            <a:spLocks noChangeShapeType="1"/>
          </p:cNvSpPr>
          <p:nvPr/>
        </p:nvSpPr>
        <p:spPr bwMode="auto">
          <a:xfrm>
            <a:off x="2667000" y="609600"/>
            <a:ext cx="0" cy="28956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58" name="Line 7">
            <a:extLst>
              <a:ext uri="{FF2B5EF4-FFF2-40B4-BE49-F238E27FC236}">
                <a16:creationId xmlns:a16="http://schemas.microsoft.com/office/drawing/2014/main" id="{BF7D3668-3730-4D40-8595-44973647BF30}"/>
              </a:ext>
            </a:extLst>
          </p:cNvPr>
          <p:cNvSpPr>
            <a:spLocks noChangeShapeType="1"/>
          </p:cNvSpPr>
          <p:nvPr/>
        </p:nvSpPr>
        <p:spPr bwMode="auto">
          <a:xfrm>
            <a:off x="2667000" y="3505200"/>
            <a:ext cx="3962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59" name="Line 8">
            <a:extLst>
              <a:ext uri="{FF2B5EF4-FFF2-40B4-BE49-F238E27FC236}">
                <a16:creationId xmlns:a16="http://schemas.microsoft.com/office/drawing/2014/main" id="{0BDC0F06-9BCA-4A2A-994F-434B04947AC4}"/>
              </a:ext>
            </a:extLst>
          </p:cNvPr>
          <p:cNvSpPr>
            <a:spLocks noChangeShapeType="1"/>
          </p:cNvSpPr>
          <p:nvPr/>
        </p:nvSpPr>
        <p:spPr bwMode="auto">
          <a:xfrm>
            <a:off x="2667000" y="1011238"/>
            <a:ext cx="1593850" cy="249078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60" name="Line 9">
            <a:extLst>
              <a:ext uri="{FF2B5EF4-FFF2-40B4-BE49-F238E27FC236}">
                <a16:creationId xmlns:a16="http://schemas.microsoft.com/office/drawing/2014/main" id="{F0CEEF88-5AA8-4A79-9E2E-0B193D555699}"/>
              </a:ext>
            </a:extLst>
          </p:cNvPr>
          <p:cNvSpPr>
            <a:spLocks noChangeShapeType="1"/>
          </p:cNvSpPr>
          <p:nvPr/>
        </p:nvSpPr>
        <p:spPr bwMode="auto">
          <a:xfrm>
            <a:off x="2667000" y="1028700"/>
            <a:ext cx="2398713" cy="247332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61" name="Line 10">
            <a:extLst>
              <a:ext uri="{FF2B5EF4-FFF2-40B4-BE49-F238E27FC236}">
                <a16:creationId xmlns:a16="http://schemas.microsoft.com/office/drawing/2014/main" id="{072E9A16-1D95-4CD4-B599-9BBF242F0F81}"/>
              </a:ext>
            </a:extLst>
          </p:cNvPr>
          <p:cNvSpPr>
            <a:spLocks noChangeShapeType="1"/>
          </p:cNvSpPr>
          <p:nvPr/>
        </p:nvSpPr>
        <p:spPr bwMode="auto">
          <a:xfrm>
            <a:off x="2667000" y="990600"/>
            <a:ext cx="3124200" cy="25146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62" name="Arc 11">
            <a:extLst>
              <a:ext uri="{FF2B5EF4-FFF2-40B4-BE49-F238E27FC236}">
                <a16:creationId xmlns:a16="http://schemas.microsoft.com/office/drawing/2014/main" id="{620B637C-A913-4DEC-AB57-227EF30121B6}"/>
              </a:ext>
            </a:extLst>
          </p:cNvPr>
          <p:cNvSpPr>
            <a:spLocks/>
          </p:cNvSpPr>
          <p:nvPr/>
        </p:nvSpPr>
        <p:spPr bwMode="auto">
          <a:xfrm>
            <a:off x="3175000" y="928688"/>
            <a:ext cx="2790825" cy="20066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63" name="Arc 12">
            <a:extLst>
              <a:ext uri="{FF2B5EF4-FFF2-40B4-BE49-F238E27FC236}">
                <a16:creationId xmlns:a16="http://schemas.microsoft.com/office/drawing/2014/main" id="{5620D85A-47FF-4B6D-A197-7E09FBC4627C}"/>
              </a:ext>
            </a:extLst>
          </p:cNvPr>
          <p:cNvSpPr>
            <a:spLocks/>
          </p:cNvSpPr>
          <p:nvPr/>
        </p:nvSpPr>
        <p:spPr bwMode="auto">
          <a:xfrm>
            <a:off x="2962275" y="1028700"/>
            <a:ext cx="2830513" cy="20193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64" name="Arc 13">
            <a:extLst>
              <a:ext uri="{FF2B5EF4-FFF2-40B4-BE49-F238E27FC236}">
                <a16:creationId xmlns:a16="http://schemas.microsoft.com/office/drawing/2014/main" id="{16B101E6-C6DD-441E-B88B-4E7C9FCA5DF3}"/>
              </a:ext>
            </a:extLst>
          </p:cNvPr>
          <p:cNvSpPr>
            <a:spLocks/>
          </p:cNvSpPr>
          <p:nvPr/>
        </p:nvSpPr>
        <p:spPr bwMode="auto">
          <a:xfrm>
            <a:off x="2797175" y="1047750"/>
            <a:ext cx="2673350" cy="2189163"/>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65" name="Rectangle 14">
            <a:extLst>
              <a:ext uri="{FF2B5EF4-FFF2-40B4-BE49-F238E27FC236}">
                <a16:creationId xmlns:a16="http://schemas.microsoft.com/office/drawing/2014/main" id="{628A94EF-6308-4CDD-8429-60C02CE62EAE}"/>
              </a:ext>
            </a:extLst>
          </p:cNvPr>
          <p:cNvSpPr>
            <a:spLocks noChangeArrowheads="1"/>
          </p:cNvSpPr>
          <p:nvPr/>
        </p:nvSpPr>
        <p:spPr bwMode="auto">
          <a:xfrm>
            <a:off x="3455988" y="3181350"/>
            <a:ext cx="396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6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1</a:t>
            </a:r>
          </a:p>
        </p:txBody>
      </p:sp>
      <p:sp>
        <p:nvSpPr>
          <p:cNvPr id="100366" name="Rectangle 15">
            <a:extLst>
              <a:ext uri="{FF2B5EF4-FFF2-40B4-BE49-F238E27FC236}">
                <a16:creationId xmlns:a16="http://schemas.microsoft.com/office/drawing/2014/main" id="{43596872-65B7-4A1A-BEDA-A44F917553E9}"/>
              </a:ext>
            </a:extLst>
          </p:cNvPr>
          <p:cNvSpPr>
            <a:spLocks noChangeArrowheads="1"/>
          </p:cNvSpPr>
          <p:nvPr/>
        </p:nvSpPr>
        <p:spPr bwMode="auto">
          <a:xfrm>
            <a:off x="4211638" y="3186113"/>
            <a:ext cx="396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6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2</a:t>
            </a:r>
          </a:p>
        </p:txBody>
      </p:sp>
      <p:sp>
        <p:nvSpPr>
          <p:cNvPr id="100367" name="Rectangle 16">
            <a:extLst>
              <a:ext uri="{FF2B5EF4-FFF2-40B4-BE49-F238E27FC236}">
                <a16:creationId xmlns:a16="http://schemas.microsoft.com/office/drawing/2014/main" id="{4D6793DB-A57B-4D07-B398-FC03C5F9B47A}"/>
              </a:ext>
            </a:extLst>
          </p:cNvPr>
          <p:cNvSpPr>
            <a:spLocks noChangeArrowheads="1"/>
          </p:cNvSpPr>
          <p:nvPr/>
        </p:nvSpPr>
        <p:spPr bwMode="auto">
          <a:xfrm>
            <a:off x="4986338" y="3173413"/>
            <a:ext cx="403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8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3</a:t>
            </a:r>
          </a:p>
        </p:txBody>
      </p:sp>
      <p:sp>
        <p:nvSpPr>
          <p:cNvPr id="100368" name="Rectangle 17">
            <a:extLst>
              <a:ext uri="{FF2B5EF4-FFF2-40B4-BE49-F238E27FC236}">
                <a16:creationId xmlns:a16="http://schemas.microsoft.com/office/drawing/2014/main" id="{C26DEA35-FA18-473E-8F23-28D753A6416C}"/>
              </a:ext>
            </a:extLst>
          </p:cNvPr>
          <p:cNvSpPr>
            <a:spLocks noChangeArrowheads="1"/>
          </p:cNvSpPr>
          <p:nvPr/>
        </p:nvSpPr>
        <p:spPr bwMode="auto">
          <a:xfrm>
            <a:off x="5926138" y="2760663"/>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3</a:t>
            </a:r>
          </a:p>
        </p:txBody>
      </p:sp>
      <p:sp>
        <p:nvSpPr>
          <p:cNvPr id="100369" name="Rectangle 18">
            <a:extLst>
              <a:ext uri="{FF2B5EF4-FFF2-40B4-BE49-F238E27FC236}">
                <a16:creationId xmlns:a16="http://schemas.microsoft.com/office/drawing/2014/main" id="{21AF0DFF-5E5F-4320-BEC5-4A1D44A23B67}"/>
              </a:ext>
            </a:extLst>
          </p:cNvPr>
          <p:cNvSpPr>
            <a:spLocks noChangeArrowheads="1"/>
          </p:cNvSpPr>
          <p:nvPr/>
        </p:nvSpPr>
        <p:spPr bwMode="auto">
          <a:xfrm>
            <a:off x="5786438" y="2894013"/>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2</a:t>
            </a:r>
          </a:p>
        </p:txBody>
      </p:sp>
      <p:sp>
        <p:nvSpPr>
          <p:cNvPr id="100370" name="Rectangle 19">
            <a:extLst>
              <a:ext uri="{FF2B5EF4-FFF2-40B4-BE49-F238E27FC236}">
                <a16:creationId xmlns:a16="http://schemas.microsoft.com/office/drawing/2014/main" id="{02A0CFD1-359F-455D-9F01-94A9A1DB12C7}"/>
              </a:ext>
            </a:extLst>
          </p:cNvPr>
          <p:cNvSpPr>
            <a:spLocks noChangeArrowheads="1"/>
          </p:cNvSpPr>
          <p:nvPr/>
        </p:nvSpPr>
        <p:spPr bwMode="auto">
          <a:xfrm>
            <a:off x="5462588" y="3046413"/>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1</a:t>
            </a:r>
          </a:p>
        </p:txBody>
      </p:sp>
      <p:sp>
        <p:nvSpPr>
          <p:cNvPr id="100371" name="Line 20">
            <a:extLst>
              <a:ext uri="{FF2B5EF4-FFF2-40B4-BE49-F238E27FC236}">
                <a16:creationId xmlns:a16="http://schemas.microsoft.com/office/drawing/2014/main" id="{F9910E72-3527-4F77-A323-111D254D714A}"/>
              </a:ext>
            </a:extLst>
          </p:cNvPr>
          <p:cNvSpPr>
            <a:spLocks noChangeShapeType="1"/>
          </p:cNvSpPr>
          <p:nvPr/>
        </p:nvSpPr>
        <p:spPr bwMode="auto">
          <a:xfrm>
            <a:off x="2667000" y="1028700"/>
            <a:ext cx="842963" cy="247332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72" name="Arc 21">
            <a:extLst>
              <a:ext uri="{FF2B5EF4-FFF2-40B4-BE49-F238E27FC236}">
                <a16:creationId xmlns:a16="http://schemas.microsoft.com/office/drawing/2014/main" id="{2644B8F2-3FE9-4802-B12C-52D6865E5B37}"/>
              </a:ext>
            </a:extLst>
          </p:cNvPr>
          <p:cNvSpPr>
            <a:spLocks/>
          </p:cNvSpPr>
          <p:nvPr/>
        </p:nvSpPr>
        <p:spPr bwMode="auto">
          <a:xfrm>
            <a:off x="3455988" y="950913"/>
            <a:ext cx="2747962" cy="185578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73" name="Rectangle 22">
            <a:extLst>
              <a:ext uri="{FF2B5EF4-FFF2-40B4-BE49-F238E27FC236}">
                <a16:creationId xmlns:a16="http://schemas.microsoft.com/office/drawing/2014/main" id="{61D1A76B-4724-42BD-8EC8-4CEC7AB4A792}"/>
              </a:ext>
            </a:extLst>
          </p:cNvPr>
          <p:cNvSpPr>
            <a:spLocks noChangeArrowheads="1"/>
          </p:cNvSpPr>
          <p:nvPr/>
        </p:nvSpPr>
        <p:spPr bwMode="auto">
          <a:xfrm>
            <a:off x="6170613" y="2582863"/>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4</a:t>
            </a:r>
          </a:p>
        </p:txBody>
      </p:sp>
      <p:sp>
        <p:nvSpPr>
          <p:cNvPr id="100374" name="Rectangle 23">
            <a:extLst>
              <a:ext uri="{FF2B5EF4-FFF2-40B4-BE49-F238E27FC236}">
                <a16:creationId xmlns:a16="http://schemas.microsoft.com/office/drawing/2014/main" id="{93AC6542-DEF3-451E-8358-5957862D47FE}"/>
              </a:ext>
            </a:extLst>
          </p:cNvPr>
          <p:cNvSpPr>
            <a:spLocks noChangeArrowheads="1"/>
          </p:cNvSpPr>
          <p:nvPr/>
        </p:nvSpPr>
        <p:spPr bwMode="auto">
          <a:xfrm>
            <a:off x="5688013" y="3160713"/>
            <a:ext cx="403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8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4</a:t>
            </a:r>
          </a:p>
        </p:txBody>
      </p:sp>
      <p:sp>
        <p:nvSpPr>
          <p:cNvPr id="100375" name="Rectangle 24">
            <a:extLst>
              <a:ext uri="{FF2B5EF4-FFF2-40B4-BE49-F238E27FC236}">
                <a16:creationId xmlns:a16="http://schemas.microsoft.com/office/drawing/2014/main" id="{34311D81-96F9-4D37-9EDA-E9764A725284}"/>
              </a:ext>
            </a:extLst>
          </p:cNvPr>
          <p:cNvSpPr>
            <a:spLocks noChangeArrowheads="1"/>
          </p:cNvSpPr>
          <p:nvPr/>
        </p:nvSpPr>
        <p:spPr bwMode="auto">
          <a:xfrm rot="-5400000">
            <a:off x="1315244" y="1753394"/>
            <a:ext cx="1722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Expenditure on</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all other goods</a:t>
            </a:r>
          </a:p>
        </p:txBody>
      </p:sp>
      <p:sp>
        <p:nvSpPr>
          <p:cNvPr id="100376" name="Rectangle 25">
            <a:extLst>
              <a:ext uri="{FF2B5EF4-FFF2-40B4-BE49-F238E27FC236}">
                <a16:creationId xmlns:a16="http://schemas.microsoft.com/office/drawing/2014/main" id="{A7F981AE-36FB-4E25-BBC3-AC7D2C5ACC4C}"/>
              </a:ext>
            </a:extLst>
          </p:cNvPr>
          <p:cNvSpPr>
            <a:spLocks noChangeArrowheads="1"/>
          </p:cNvSpPr>
          <p:nvPr/>
        </p:nvSpPr>
        <p:spPr bwMode="auto">
          <a:xfrm>
            <a:off x="4872038" y="3635375"/>
            <a:ext cx="1747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grpSp>
        <p:nvGrpSpPr>
          <p:cNvPr id="2" name="Group 26">
            <a:extLst>
              <a:ext uri="{FF2B5EF4-FFF2-40B4-BE49-F238E27FC236}">
                <a16:creationId xmlns:a16="http://schemas.microsoft.com/office/drawing/2014/main" id="{A2508FFF-D7B5-4BFA-8970-760993337CE0}"/>
              </a:ext>
            </a:extLst>
          </p:cNvPr>
          <p:cNvGrpSpPr>
            <a:grpSpLocks/>
          </p:cNvGrpSpPr>
          <p:nvPr/>
        </p:nvGrpSpPr>
        <p:grpSpPr bwMode="auto">
          <a:xfrm>
            <a:off x="2795588" y="1504950"/>
            <a:ext cx="3683000" cy="796925"/>
            <a:chOff x="1761" y="948"/>
            <a:chExt cx="2320" cy="502"/>
          </a:xfrm>
        </p:grpSpPr>
        <p:sp>
          <p:nvSpPr>
            <p:cNvPr id="100387" name="Freeform 27">
              <a:extLst>
                <a:ext uri="{FF2B5EF4-FFF2-40B4-BE49-F238E27FC236}">
                  <a16:creationId xmlns:a16="http://schemas.microsoft.com/office/drawing/2014/main" id="{5A2BBC95-7437-44B2-9F53-608E28DD2CF1}"/>
                </a:ext>
              </a:extLst>
            </p:cNvPr>
            <p:cNvSpPr>
              <a:spLocks/>
            </p:cNvSpPr>
            <p:nvPr/>
          </p:nvSpPr>
          <p:spPr bwMode="auto">
            <a:xfrm>
              <a:off x="1761" y="948"/>
              <a:ext cx="1039" cy="394"/>
            </a:xfrm>
            <a:custGeom>
              <a:avLst/>
              <a:gdLst>
                <a:gd name="T0" fmla="*/ 0 w 1039"/>
                <a:gd name="T1" fmla="*/ 0 h 394"/>
                <a:gd name="T2" fmla="*/ 81 w 1039"/>
                <a:gd name="T3" fmla="*/ 104 h 394"/>
                <a:gd name="T4" fmla="*/ 300 w 1039"/>
                <a:gd name="T5" fmla="*/ 266 h 394"/>
                <a:gd name="T6" fmla="*/ 577 w 1039"/>
                <a:gd name="T7" fmla="*/ 393 h 394"/>
                <a:gd name="T8" fmla="*/ 796 w 1039"/>
                <a:gd name="T9" fmla="*/ 393 h 394"/>
                <a:gd name="T10" fmla="*/ 1038 w 1039"/>
                <a:gd name="T11" fmla="*/ 335 h 394"/>
                <a:gd name="T12" fmla="*/ 0 60000 65536"/>
                <a:gd name="T13" fmla="*/ 0 60000 65536"/>
                <a:gd name="T14" fmla="*/ 0 60000 65536"/>
                <a:gd name="T15" fmla="*/ 0 60000 65536"/>
                <a:gd name="T16" fmla="*/ 0 60000 65536"/>
                <a:gd name="T17" fmla="*/ 0 60000 65536"/>
                <a:gd name="T18" fmla="*/ 0 w 1039"/>
                <a:gd name="T19" fmla="*/ 0 h 394"/>
                <a:gd name="T20" fmla="*/ 1039 w 1039"/>
                <a:gd name="T21" fmla="*/ 394 h 394"/>
              </a:gdLst>
              <a:ahLst/>
              <a:cxnLst>
                <a:cxn ang="T12">
                  <a:pos x="T0" y="T1"/>
                </a:cxn>
                <a:cxn ang="T13">
                  <a:pos x="T2" y="T3"/>
                </a:cxn>
                <a:cxn ang="T14">
                  <a:pos x="T4" y="T5"/>
                </a:cxn>
                <a:cxn ang="T15">
                  <a:pos x="T6" y="T7"/>
                </a:cxn>
                <a:cxn ang="T16">
                  <a:pos x="T8" y="T9"/>
                </a:cxn>
                <a:cxn ang="T17">
                  <a:pos x="T10" y="T11"/>
                </a:cxn>
              </a:cxnLst>
              <a:rect l="T18" t="T19" r="T20" b="T21"/>
              <a:pathLst>
                <a:path w="1039" h="394">
                  <a:moveTo>
                    <a:pt x="0" y="0"/>
                  </a:moveTo>
                  <a:lnTo>
                    <a:pt x="81" y="104"/>
                  </a:lnTo>
                  <a:lnTo>
                    <a:pt x="300" y="266"/>
                  </a:lnTo>
                  <a:lnTo>
                    <a:pt x="577" y="393"/>
                  </a:lnTo>
                  <a:lnTo>
                    <a:pt x="796" y="393"/>
                  </a:lnTo>
                  <a:lnTo>
                    <a:pt x="1038" y="335"/>
                  </a:lnTo>
                </a:path>
              </a:pathLst>
            </a:custGeom>
            <a:noFill/>
            <a:ln w="25400" cap="rnd" cmpd="sng">
              <a:solidFill>
                <a:srgbClr val="660066"/>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88" name="Rectangle 28">
              <a:extLst>
                <a:ext uri="{FF2B5EF4-FFF2-40B4-BE49-F238E27FC236}">
                  <a16:creationId xmlns:a16="http://schemas.microsoft.com/office/drawing/2014/main" id="{7CC4996E-ED94-45C2-8ADC-3973632F1FDF}"/>
                </a:ext>
              </a:extLst>
            </p:cNvPr>
            <p:cNvSpPr>
              <a:spLocks noChangeArrowheads="1"/>
            </p:cNvSpPr>
            <p:nvPr/>
          </p:nvSpPr>
          <p:spPr bwMode="auto">
            <a:xfrm>
              <a:off x="2757" y="989"/>
              <a:ext cx="132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Price</a:t>
              </a:r>
              <a:r>
                <a:rPr kumimoji="0" lang="en-GB" altLang="en-US" sz="2400" b="0" i="0" u="none" strike="noStrike" kern="1200" cap="none" spc="0" normalizeH="0" baseline="0" noProof="0">
                  <a:ln>
                    <a:noFill/>
                  </a:ln>
                  <a:solidFill>
                    <a:srgbClr val="660066"/>
                  </a:solidFill>
                  <a:effectLst/>
                  <a:uLnTx/>
                  <a:uFillTx/>
                  <a:latin typeface="Arial" panose="020B0604020202020204" pitchFamily="34" charset="0"/>
                  <a:ea typeface="+mn-ea"/>
                  <a:cs typeface="+mn-cs"/>
                </a:rPr>
                <a:t>-</a:t>
              </a: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consumption</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curve</a:t>
              </a:r>
            </a:p>
          </p:txBody>
        </p:sp>
      </p:grpSp>
      <p:sp>
        <p:nvSpPr>
          <p:cNvPr id="100378" name="Oval 29">
            <a:extLst>
              <a:ext uri="{FF2B5EF4-FFF2-40B4-BE49-F238E27FC236}">
                <a16:creationId xmlns:a16="http://schemas.microsoft.com/office/drawing/2014/main" id="{0D9F3DC3-AB96-42AB-A2F7-CD59F1B8C3BE}"/>
              </a:ext>
            </a:extLst>
          </p:cNvPr>
          <p:cNvSpPr>
            <a:spLocks noChangeArrowheads="1"/>
          </p:cNvSpPr>
          <p:nvPr/>
        </p:nvSpPr>
        <p:spPr bwMode="auto">
          <a:xfrm>
            <a:off x="2844800" y="1609725"/>
            <a:ext cx="103188" cy="103188"/>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79" name="Rectangle 30">
            <a:extLst>
              <a:ext uri="{FF2B5EF4-FFF2-40B4-BE49-F238E27FC236}">
                <a16:creationId xmlns:a16="http://schemas.microsoft.com/office/drawing/2014/main" id="{E2D88741-0751-467B-B63A-E0904EA5A186}"/>
              </a:ext>
            </a:extLst>
          </p:cNvPr>
          <p:cNvSpPr>
            <a:spLocks noChangeArrowheads="1"/>
          </p:cNvSpPr>
          <p:nvPr/>
        </p:nvSpPr>
        <p:spPr bwMode="auto">
          <a:xfrm>
            <a:off x="2620963" y="15446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a</a:t>
            </a:r>
            <a:endParaRPr kumimoji="0" lang="en-GB" altLang="en-US" sz="1800" b="0" i="0" u="none" strike="noStrike" kern="1200" cap="none" spc="0" normalizeH="0" baseline="0" noProof="0">
              <a:ln>
                <a:noFill/>
              </a:ln>
              <a:solidFill>
                <a:srgbClr val="CC99FF"/>
              </a:solidFill>
              <a:effectLst/>
              <a:uLnTx/>
              <a:uFillTx/>
              <a:latin typeface="Arial" panose="020B0604020202020204" pitchFamily="34" charset="0"/>
              <a:ea typeface="+mn-ea"/>
              <a:cs typeface="+mn-cs"/>
            </a:endParaRPr>
          </a:p>
        </p:txBody>
      </p:sp>
      <p:sp>
        <p:nvSpPr>
          <p:cNvPr id="100380" name="Oval 31">
            <a:extLst>
              <a:ext uri="{FF2B5EF4-FFF2-40B4-BE49-F238E27FC236}">
                <a16:creationId xmlns:a16="http://schemas.microsoft.com/office/drawing/2014/main" id="{9C75124D-4EB9-426D-84BF-4F03FF642081}"/>
              </a:ext>
            </a:extLst>
          </p:cNvPr>
          <p:cNvSpPr>
            <a:spLocks noChangeArrowheads="1"/>
          </p:cNvSpPr>
          <p:nvPr/>
        </p:nvSpPr>
        <p:spPr bwMode="auto">
          <a:xfrm>
            <a:off x="4022725" y="2073275"/>
            <a:ext cx="103188" cy="103188"/>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81" name="Oval 32">
            <a:extLst>
              <a:ext uri="{FF2B5EF4-FFF2-40B4-BE49-F238E27FC236}">
                <a16:creationId xmlns:a16="http://schemas.microsoft.com/office/drawing/2014/main" id="{0A0036DB-A643-416D-9D28-6F0E08399CF1}"/>
              </a:ext>
            </a:extLst>
          </p:cNvPr>
          <p:cNvSpPr>
            <a:spLocks noChangeArrowheads="1"/>
          </p:cNvSpPr>
          <p:nvPr/>
        </p:nvSpPr>
        <p:spPr bwMode="auto">
          <a:xfrm>
            <a:off x="3203575" y="1858963"/>
            <a:ext cx="103188" cy="103187"/>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82" name="Oval 33">
            <a:extLst>
              <a:ext uri="{FF2B5EF4-FFF2-40B4-BE49-F238E27FC236}">
                <a16:creationId xmlns:a16="http://schemas.microsoft.com/office/drawing/2014/main" id="{7FBB4F24-711E-445E-83A6-24668B209C67}"/>
              </a:ext>
            </a:extLst>
          </p:cNvPr>
          <p:cNvSpPr>
            <a:spLocks noChangeArrowheads="1"/>
          </p:cNvSpPr>
          <p:nvPr/>
        </p:nvSpPr>
        <p:spPr bwMode="auto">
          <a:xfrm>
            <a:off x="3667125" y="2066925"/>
            <a:ext cx="103188" cy="103188"/>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0383" name="Rectangle 34">
            <a:extLst>
              <a:ext uri="{FF2B5EF4-FFF2-40B4-BE49-F238E27FC236}">
                <a16:creationId xmlns:a16="http://schemas.microsoft.com/office/drawing/2014/main" id="{154DE944-9B99-49CF-91F3-6735DBFA6E52}"/>
              </a:ext>
            </a:extLst>
          </p:cNvPr>
          <p:cNvSpPr>
            <a:spLocks noChangeArrowheads="1"/>
          </p:cNvSpPr>
          <p:nvPr/>
        </p:nvSpPr>
        <p:spPr bwMode="auto">
          <a:xfrm>
            <a:off x="3105150" y="1582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b</a:t>
            </a:r>
            <a:endParaRPr kumimoji="0" lang="en-GB" altLang="en-US" sz="1800" b="0" i="0" u="none" strike="noStrike" kern="1200" cap="none" spc="0" normalizeH="0" baseline="0" noProof="0">
              <a:ln>
                <a:noFill/>
              </a:ln>
              <a:solidFill>
                <a:srgbClr val="CC99FF"/>
              </a:solidFill>
              <a:effectLst/>
              <a:uLnTx/>
              <a:uFillTx/>
              <a:latin typeface="Arial" panose="020B0604020202020204" pitchFamily="34" charset="0"/>
              <a:ea typeface="+mn-ea"/>
              <a:cs typeface="+mn-cs"/>
            </a:endParaRPr>
          </a:p>
        </p:txBody>
      </p:sp>
      <p:sp>
        <p:nvSpPr>
          <p:cNvPr id="100384" name="Rectangle 35">
            <a:extLst>
              <a:ext uri="{FF2B5EF4-FFF2-40B4-BE49-F238E27FC236}">
                <a16:creationId xmlns:a16="http://schemas.microsoft.com/office/drawing/2014/main" id="{69FB3751-05C1-4936-A52F-EE9F19CE0896}"/>
              </a:ext>
            </a:extLst>
          </p:cNvPr>
          <p:cNvSpPr>
            <a:spLocks noChangeArrowheads="1"/>
          </p:cNvSpPr>
          <p:nvPr/>
        </p:nvSpPr>
        <p:spPr bwMode="auto">
          <a:xfrm>
            <a:off x="3579813" y="1765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c</a:t>
            </a:r>
            <a:endParaRPr kumimoji="0" lang="en-GB" altLang="en-US" sz="1800" b="0" i="0" u="none" strike="noStrike" kern="1200" cap="none" spc="0" normalizeH="0" baseline="0" noProof="0">
              <a:ln>
                <a:noFill/>
              </a:ln>
              <a:solidFill>
                <a:srgbClr val="CC99FF"/>
              </a:solidFill>
              <a:effectLst/>
              <a:uLnTx/>
              <a:uFillTx/>
              <a:latin typeface="Arial" panose="020B0604020202020204" pitchFamily="34" charset="0"/>
              <a:ea typeface="+mn-ea"/>
              <a:cs typeface="+mn-cs"/>
            </a:endParaRPr>
          </a:p>
        </p:txBody>
      </p:sp>
      <p:sp>
        <p:nvSpPr>
          <p:cNvPr id="100385" name="Rectangle 36">
            <a:extLst>
              <a:ext uri="{FF2B5EF4-FFF2-40B4-BE49-F238E27FC236}">
                <a16:creationId xmlns:a16="http://schemas.microsoft.com/office/drawing/2014/main" id="{4A303700-E2E4-4C50-B6FC-E41AEBE36F59}"/>
              </a:ext>
            </a:extLst>
          </p:cNvPr>
          <p:cNvSpPr>
            <a:spLocks noChangeArrowheads="1"/>
          </p:cNvSpPr>
          <p:nvPr/>
        </p:nvSpPr>
        <p:spPr bwMode="auto">
          <a:xfrm>
            <a:off x="3983038" y="1785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d</a:t>
            </a:r>
            <a:endParaRPr kumimoji="0" lang="en-GB" altLang="en-US" sz="1800" b="0" i="0" u="none" strike="noStrike" kern="1200" cap="none" spc="0" normalizeH="0" baseline="0" noProof="0">
              <a:ln>
                <a:noFill/>
              </a:ln>
              <a:solidFill>
                <a:srgbClr val="CC99FF"/>
              </a:solidFill>
              <a:effectLst/>
              <a:uLnTx/>
              <a:uFillTx/>
              <a:latin typeface="Arial" panose="020B0604020202020204" pitchFamily="34" charset="0"/>
              <a:ea typeface="+mn-ea"/>
              <a:cs typeface="+mn-cs"/>
            </a:endParaRPr>
          </a:p>
        </p:txBody>
      </p:sp>
      <p:sp>
        <p:nvSpPr>
          <p:cNvPr id="773158" name="Text Box 38">
            <a:extLst>
              <a:ext uri="{FF2B5EF4-FFF2-40B4-BE49-F238E27FC236}">
                <a16:creationId xmlns:a16="http://schemas.microsoft.com/office/drawing/2014/main" id="{0A4C30B5-9FD8-46B0-B0D7-23757CDE7D68}"/>
              </a:ext>
            </a:extLst>
          </p:cNvPr>
          <p:cNvSpPr txBox="1">
            <a:spLocks noChangeArrowheads="1"/>
          </p:cNvSpPr>
          <p:nvPr/>
        </p:nvSpPr>
        <p:spPr bwMode="auto">
          <a:xfrm>
            <a:off x="0" y="0"/>
            <a:ext cx="9144000" cy="473075"/>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500" b="1" i="0" u="none" strike="noStrike" kern="1200" cap="none" spc="0" normalizeH="0" baseline="0" noProof="0">
                <a:ln>
                  <a:noFill/>
                </a:ln>
                <a:solidFill>
                  <a:srgbClr val="003B3A"/>
                </a:solidFill>
                <a:effectLst/>
                <a:uLnTx/>
                <a:uFillTx/>
                <a:latin typeface="Arial" charset="0"/>
                <a:ea typeface="+mn-ea"/>
                <a:cs typeface="+mn-cs"/>
              </a:rPr>
              <a:t>Deriving a demand curve from a price-consumption curve</a:t>
            </a:r>
          </a:p>
        </p:txBody>
      </p:sp>
    </p:spTree>
    <p:custDataLst>
      <p:tags r:id="rId2"/>
    </p:custDataLst>
  </p:cSld>
  <p:clrMapOvr>
    <a:overrideClrMapping bg1="lt1" tx1="dk1" bg2="lt2" tx2="dk2" accent1="accent1" accent2="accent2" accent3="accent3" accent4="accent4" accent5="accent5" accent6="accent6" hlink="hlink" folHlink="folHlink"/>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5D5B8B71-B680-43C7-A9A6-9B69A5C7ECBB}"/>
              </a:ext>
            </a:extLst>
          </p:cNvPr>
          <p:cNvSpPr>
            <a:spLocks noChangeArrowheads="1"/>
          </p:cNvSpPr>
          <p:nvPr/>
        </p:nvSpPr>
        <p:spPr bwMode="auto">
          <a:xfrm>
            <a:off x="2667000" y="3622675"/>
            <a:ext cx="3962400" cy="2895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379" name="Rectangle 3">
            <a:extLst>
              <a:ext uri="{FF2B5EF4-FFF2-40B4-BE49-F238E27FC236}">
                <a16:creationId xmlns:a16="http://schemas.microsoft.com/office/drawing/2014/main" id="{8FCE6BC5-B05F-4C19-810D-031B15254B81}"/>
              </a:ext>
            </a:extLst>
          </p:cNvPr>
          <p:cNvSpPr>
            <a:spLocks noChangeArrowheads="1"/>
          </p:cNvSpPr>
          <p:nvPr/>
        </p:nvSpPr>
        <p:spPr bwMode="auto">
          <a:xfrm>
            <a:off x="2667000" y="609600"/>
            <a:ext cx="3962400" cy="2895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380" name="Line 4">
            <a:extLst>
              <a:ext uri="{FF2B5EF4-FFF2-40B4-BE49-F238E27FC236}">
                <a16:creationId xmlns:a16="http://schemas.microsoft.com/office/drawing/2014/main" id="{2D2FCD53-34F9-47C7-A35C-7378EE180F24}"/>
              </a:ext>
            </a:extLst>
          </p:cNvPr>
          <p:cNvSpPr>
            <a:spLocks noChangeShapeType="1"/>
          </p:cNvSpPr>
          <p:nvPr/>
        </p:nvSpPr>
        <p:spPr bwMode="auto">
          <a:xfrm>
            <a:off x="2887663" y="1670050"/>
            <a:ext cx="0" cy="4854575"/>
          </a:xfrm>
          <a:prstGeom prst="line">
            <a:avLst/>
          </a:prstGeom>
          <a:noFill/>
          <a:ln w="12700">
            <a:solidFill>
              <a:schemeClr va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381" name="Rectangle 5">
            <a:extLst>
              <a:ext uri="{FF2B5EF4-FFF2-40B4-BE49-F238E27FC236}">
                <a16:creationId xmlns:a16="http://schemas.microsoft.com/office/drawing/2014/main" id="{B38837D7-D15D-48F7-B197-AE57F0F8AC7A}"/>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382" name="Rectangle 6">
            <a:extLst>
              <a:ext uri="{FF2B5EF4-FFF2-40B4-BE49-F238E27FC236}">
                <a16:creationId xmlns:a16="http://schemas.microsoft.com/office/drawing/2014/main" id="{176BF6AB-5A24-4749-AF27-65CF9883C70A}"/>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383" name="Line 8">
            <a:extLst>
              <a:ext uri="{FF2B5EF4-FFF2-40B4-BE49-F238E27FC236}">
                <a16:creationId xmlns:a16="http://schemas.microsoft.com/office/drawing/2014/main" id="{F16FE20B-6009-4405-9932-D879342E32CC}"/>
              </a:ext>
            </a:extLst>
          </p:cNvPr>
          <p:cNvSpPr>
            <a:spLocks noChangeShapeType="1"/>
          </p:cNvSpPr>
          <p:nvPr/>
        </p:nvSpPr>
        <p:spPr bwMode="auto">
          <a:xfrm>
            <a:off x="2667000" y="609600"/>
            <a:ext cx="0" cy="28956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384" name="Line 9">
            <a:extLst>
              <a:ext uri="{FF2B5EF4-FFF2-40B4-BE49-F238E27FC236}">
                <a16:creationId xmlns:a16="http://schemas.microsoft.com/office/drawing/2014/main" id="{263DCDF5-CBA5-4995-B07A-7741620A8BBE}"/>
              </a:ext>
            </a:extLst>
          </p:cNvPr>
          <p:cNvSpPr>
            <a:spLocks noChangeShapeType="1"/>
          </p:cNvSpPr>
          <p:nvPr/>
        </p:nvSpPr>
        <p:spPr bwMode="auto">
          <a:xfrm>
            <a:off x="2667000" y="3505200"/>
            <a:ext cx="3962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385" name="Line 10">
            <a:extLst>
              <a:ext uri="{FF2B5EF4-FFF2-40B4-BE49-F238E27FC236}">
                <a16:creationId xmlns:a16="http://schemas.microsoft.com/office/drawing/2014/main" id="{E8FB29EF-FDD9-4406-9AE5-B2E16A796512}"/>
              </a:ext>
            </a:extLst>
          </p:cNvPr>
          <p:cNvSpPr>
            <a:spLocks noChangeShapeType="1"/>
          </p:cNvSpPr>
          <p:nvPr/>
        </p:nvSpPr>
        <p:spPr bwMode="auto">
          <a:xfrm>
            <a:off x="2667000" y="1011238"/>
            <a:ext cx="1593850" cy="249078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386" name="Line 11">
            <a:extLst>
              <a:ext uri="{FF2B5EF4-FFF2-40B4-BE49-F238E27FC236}">
                <a16:creationId xmlns:a16="http://schemas.microsoft.com/office/drawing/2014/main" id="{393EA374-BD5E-44E5-8461-7FDBD1EAF8A1}"/>
              </a:ext>
            </a:extLst>
          </p:cNvPr>
          <p:cNvSpPr>
            <a:spLocks noChangeShapeType="1"/>
          </p:cNvSpPr>
          <p:nvPr/>
        </p:nvSpPr>
        <p:spPr bwMode="auto">
          <a:xfrm>
            <a:off x="2667000" y="1028700"/>
            <a:ext cx="2398713" cy="247332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387" name="Line 12">
            <a:extLst>
              <a:ext uri="{FF2B5EF4-FFF2-40B4-BE49-F238E27FC236}">
                <a16:creationId xmlns:a16="http://schemas.microsoft.com/office/drawing/2014/main" id="{2CF5CE6F-10C3-4D94-9D91-9800E1BEB7B2}"/>
              </a:ext>
            </a:extLst>
          </p:cNvPr>
          <p:cNvSpPr>
            <a:spLocks noChangeShapeType="1"/>
          </p:cNvSpPr>
          <p:nvPr/>
        </p:nvSpPr>
        <p:spPr bwMode="auto">
          <a:xfrm>
            <a:off x="2667000" y="990600"/>
            <a:ext cx="3124200" cy="25146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388" name="Arc 13">
            <a:extLst>
              <a:ext uri="{FF2B5EF4-FFF2-40B4-BE49-F238E27FC236}">
                <a16:creationId xmlns:a16="http://schemas.microsoft.com/office/drawing/2014/main" id="{DA370E5C-A4BD-4595-8C29-F89981178F49}"/>
              </a:ext>
            </a:extLst>
          </p:cNvPr>
          <p:cNvSpPr>
            <a:spLocks/>
          </p:cNvSpPr>
          <p:nvPr/>
        </p:nvSpPr>
        <p:spPr bwMode="auto">
          <a:xfrm>
            <a:off x="3175000" y="928688"/>
            <a:ext cx="2790825" cy="20066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389" name="Arc 14">
            <a:extLst>
              <a:ext uri="{FF2B5EF4-FFF2-40B4-BE49-F238E27FC236}">
                <a16:creationId xmlns:a16="http://schemas.microsoft.com/office/drawing/2014/main" id="{ED806268-CA0F-4BAA-A681-9099F9EDF7A1}"/>
              </a:ext>
            </a:extLst>
          </p:cNvPr>
          <p:cNvSpPr>
            <a:spLocks/>
          </p:cNvSpPr>
          <p:nvPr/>
        </p:nvSpPr>
        <p:spPr bwMode="auto">
          <a:xfrm>
            <a:off x="2962275" y="1028700"/>
            <a:ext cx="2830513" cy="20193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390" name="Arc 15">
            <a:extLst>
              <a:ext uri="{FF2B5EF4-FFF2-40B4-BE49-F238E27FC236}">
                <a16:creationId xmlns:a16="http://schemas.microsoft.com/office/drawing/2014/main" id="{36FE9DF2-97DA-484E-B586-81BAC0DA1A23}"/>
              </a:ext>
            </a:extLst>
          </p:cNvPr>
          <p:cNvSpPr>
            <a:spLocks/>
          </p:cNvSpPr>
          <p:nvPr/>
        </p:nvSpPr>
        <p:spPr bwMode="auto">
          <a:xfrm>
            <a:off x="2797175" y="1047750"/>
            <a:ext cx="2673350" cy="2189163"/>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391" name="Rectangle 16">
            <a:extLst>
              <a:ext uri="{FF2B5EF4-FFF2-40B4-BE49-F238E27FC236}">
                <a16:creationId xmlns:a16="http://schemas.microsoft.com/office/drawing/2014/main" id="{8EFC02F8-8D49-4017-BAC5-B7D1BC1CBB77}"/>
              </a:ext>
            </a:extLst>
          </p:cNvPr>
          <p:cNvSpPr>
            <a:spLocks noChangeArrowheads="1"/>
          </p:cNvSpPr>
          <p:nvPr/>
        </p:nvSpPr>
        <p:spPr bwMode="auto">
          <a:xfrm>
            <a:off x="3455988" y="3181350"/>
            <a:ext cx="396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6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1</a:t>
            </a:r>
          </a:p>
        </p:txBody>
      </p:sp>
      <p:sp>
        <p:nvSpPr>
          <p:cNvPr id="101392" name="Rectangle 17">
            <a:extLst>
              <a:ext uri="{FF2B5EF4-FFF2-40B4-BE49-F238E27FC236}">
                <a16:creationId xmlns:a16="http://schemas.microsoft.com/office/drawing/2014/main" id="{11640B09-5077-4A38-9E00-630C39E0D0F4}"/>
              </a:ext>
            </a:extLst>
          </p:cNvPr>
          <p:cNvSpPr>
            <a:spLocks noChangeArrowheads="1"/>
          </p:cNvSpPr>
          <p:nvPr/>
        </p:nvSpPr>
        <p:spPr bwMode="auto">
          <a:xfrm>
            <a:off x="4211638" y="3186113"/>
            <a:ext cx="396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6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2</a:t>
            </a:r>
          </a:p>
        </p:txBody>
      </p:sp>
      <p:sp>
        <p:nvSpPr>
          <p:cNvPr id="101393" name="Rectangle 18">
            <a:extLst>
              <a:ext uri="{FF2B5EF4-FFF2-40B4-BE49-F238E27FC236}">
                <a16:creationId xmlns:a16="http://schemas.microsoft.com/office/drawing/2014/main" id="{06D5EE95-3C05-4B7D-9E56-6E04536D1F85}"/>
              </a:ext>
            </a:extLst>
          </p:cNvPr>
          <p:cNvSpPr>
            <a:spLocks noChangeArrowheads="1"/>
          </p:cNvSpPr>
          <p:nvPr/>
        </p:nvSpPr>
        <p:spPr bwMode="auto">
          <a:xfrm>
            <a:off x="4986338" y="3173413"/>
            <a:ext cx="403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8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3</a:t>
            </a:r>
          </a:p>
        </p:txBody>
      </p:sp>
      <p:sp>
        <p:nvSpPr>
          <p:cNvPr id="101394" name="Rectangle 19">
            <a:extLst>
              <a:ext uri="{FF2B5EF4-FFF2-40B4-BE49-F238E27FC236}">
                <a16:creationId xmlns:a16="http://schemas.microsoft.com/office/drawing/2014/main" id="{47D63E44-C39B-416D-9B71-63E5FD325B40}"/>
              </a:ext>
            </a:extLst>
          </p:cNvPr>
          <p:cNvSpPr>
            <a:spLocks noChangeArrowheads="1"/>
          </p:cNvSpPr>
          <p:nvPr/>
        </p:nvSpPr>
        <p:spPr bwMode="auto">
          <a:xfrm>
            <a:off x="5926138" y="2760663"/>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3</a:t>
            </a:r>
          </a:p>
        </p:txBody>
      </p:sp>
      <p:sp>
        <p:nvSpPr>
          <p:cNvPr id="101395" name="Rectangle 20">
            <a:extLst>
              <a:ext uri="{FF2B5EF4-FFF2-40B4-BE49-F238E27FC236}">
                <a16:creationId xmlns:a16="http://schemas.microsoft.com/office/drawing/2014/main" id="{A13684CE-0D5D-4A36-849F-4FCDAD2A90AD}"/>
              </a:ext>
            </a:extLst>
          </p:cNvPr>
          <p:cNvSpPr>
            <a:spLocks noChangeArrowheads="1"/>
          </p:cNvSpPr>
          <p:nvPr/>
        </p:nvSpPr>
        <p:spPr bwMode="auto">
          <a:xfrm>
            <a:off x="5786438" y="2894013"/>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2</a:t>
            </a:r>
          </a:p>
        </p:txBody>
      </p:sp>
      <p:sp>
        <p:nvSpPr>
          <p:cNvPr id="101396" name="Rectangle 21">
            <a:extLst>
              <a:ext uri="{FF2B5EF4-FFF2-40B4-BE49-F238E27FC236}">
                <a16:creationId xmlns:a16="http://schemas.microsoft.com/office/drawing/2014/main" id="{422AFA93-378F-4189-83BB-14DC802E7D34}"/>
              </a:ext>
            </a:extLst>
          </p:cNvPr>
          <p:cNvSpPr>
            <a:spLocks noChangeArrowheads="1"/>
          </p:cNvSpPr>
          <p:nvPr/>
        </p:nvSpPr>
        <p:spPr bwMode="auto">
          <a:xfrm>
            <a:off x="5462588" y="3046413"/>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1</a:t>
            </a:r>
          </a:p>
        </p:txBody>
      </p:sp>
      <p:sp>
        <p:nvSpPr>
          <p:cNvPr id="101397" name="Line 22">
            <a:extLst>
              <a:ext uri="{FF2B5EF4-FFF2-40B4-BE49-F238E27FC236}">
                <a16:creationId xmlns:a16="http://schemas.microsoft.com/office/drawing/2014/main" id="{2E806178-53ED-4239-AADD-04D2BE363BF2}"/>
              </a:ext>
            </a:extLst>
          </p:cNvPr>
          <p:cNvSpPr>
            <a:spLocks noChangeShapeType="1"/>
          </p:cNvSpPr>
          <p:nvPr/>
        </p:nvSpPr>
        <p:spPr bwMode="auto">
          <a:xfrm>
            <a:off x="2667000" y="1028700"/>
            <a:ext cx="842963" cy="247332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398" name="Arc 23">
            <a:extLst>
              <a:ext uri="{FF2B5EF4-FFF2-40B4-BE49-F238E27FC236}">
                <a16:creationId xmlns:a16="http://schemas.microsoft.com/office/drawing/2014/main" id="{DF18E8D3-580F-4EDC-9185-9CF32C842432}"/>
              </a:ext>
            </a:extLst>
          </p:cNvPr>
          <p:cNvSpPr>
            <a:spLocks/>
          </p:cNvSpPr>
          <p:nvPr/>
        </p:nvSpPr>
        <p:spPr bwMode="auto">
          <a:xfrm>
            <a:off x="3455988" y="950913"/>
            <a:ext cx="2747962" cy="185578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399" name="Rectangle 24">
            <a:extLst>
              <a:ext uri="{FF2B5EF4-FFF2-40B4-BE49-F238E27FC236}">
                <a16:creationId xmlns:a16="http://schemas.microsoft.com/office/drawing/2014/main" id="{DB07C077-05A6-469D-97E5-B028D00DFE0C}"/>
              </a:ext>
            </a:extLst>
          </p:cNvPr>
          <p:cNvSpPr>
            <a:spLocks noChangeArrowheads="1"/>
          </p:cNvSpPr>
          <p:nvPr/>
        </p:nvSpPr>
        <p:spPr bwMode="auto">
          <a:xfrm>
            <a:off x="6170613" y="2582863"/>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4</a:t>
            </a:r>
          </a:p>
        </p:txBody>
      </p:sp>
      <p:sp>
        <p:nvSpPr>
          <p:cNvPr id="101400" name="Rectangle 25">
            <a:extLst>
              <a:ext uri="{FF2B5EF4-FFF2-40B4-BE49-F238E27FC236}">
                <a16:creationId xmlns:a16="http://schemas.microsoft.com/office/drawing/2014/main" id="{215A23D9-6FF0-4C82-B14A-5B0D1E1EC6AB}"/>
              </a:ext>
            </a:extLst>
          </p:cNvPr>
          <p:cNvSpPr>
            <a:spLocks noChangeArrowheads="1"/>
          </p:cNvSpPr>
          <p:nvPr/>
        </p:nvSpPr>
        <p:spPr bwMode="auto">
          <a:xfrm>
            <a:off x="5688013" y="3160713"/>
            <a:ext cx="403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8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4</a:t>
            </a:r>
          </a:p>
        </p:txBody>
      </p:sp>
      <p:sp>
        <p:nvSpPr>
          <p:cNvPr id="101401" name="Rectangle 26">
            <a:extLst>
              <a:ext uri="{FF2B5EF4-FFF2-40B4-BE49-F238E27FC236}">
                <a16:creationId xmlns:a16="http://schemas.microsoft.com/office/drawing/2014/main" id="{EF0F1BA1-F1EE-404C-BDD4-3052440CDC68}"/>
              </a:ext>
            </a:extLst>
          </p:cNvPr>
          <p:cNvSpPr>
            <a:spLocks noChangeArrowheads="1"/>
          </p:cNvSpPr>
          <p:nvPr/>
        </p:nvSpPr>
        <p:spPr bwMode="auto">
          <a:xfrm rot="-5400000">
            <a:off x="1315244" y="1753394"/>
            <a:ext cx="1722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Expenditure on</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all other goods</a:t>
            </a:r>
          </a:p>
        </p:txBody>
      </p:sp>
      <p:sp>
        <p:nvSpPr>
          <p:cNvPr id="101402" name="Rectangle 27">
            <a:extLst>
              <a:ext uri="{FF2B5EF4-FFF2-40B4-BE49-F238E27FC236}">
                <a16:creationId xmlns:a16="http://schemas.microsoft.com/office/drawing/2014/main" id="{10365B7F-0E99-4279-A009-6E6BB30F61E3}"/>
              </a:ext>
            </a:extLst>
          </p:cNvPr>
          <p:cNvSpPr>
            <a:spLocks noChangeArrowheads="1"/>
          </p:cNvSpPr>
          <p:nvPr/>
        </p:nvSpPr>
        <p:spPr bwMode="auto">
          <a:xfrm>
            <a:off x="4872038" y="3635375"/>
            <a:ext cx="1747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101403" name="Freeform 28">
            <a:extLst>
              <a:ext uri="{FF2B5EF4-FFF2-40B4-BE49-F238E27FC236}">
                <a16:creationId xmlns:a16="http://schemas.microsoft.com/office/drawing/2014/main" id="{DA559F66-C3EF-4674-BEA2-E44C73B35742}"/>
              </a:ext>
            </a:extLst>
          </p:cNvPr>
          <p:cNvSpPr>
            <a:spLocks/>
          </p:cNvSpPr>
          <p:nvPr/>
        </p:nvSpPr>
        <p:spPr bwMode="auto">
          <a:xfrm>
            <a:off x="2795588" y="1504950"/>
            <a:ext cx="1649412" cy="625475"/>
          </a:xfrm>
          <a:custGeom>
            <a:avLst/>
            <a:gdLst>
              <a:gd name="T0" fmla="*/ 0 w 1039"/>
              <a:gd name="T1" fmla="*/ 0 h 394"/>
              <a:gd name="T2" fmla="*/ 2147483647 w 1039"/>
              <a:gd name="T3" fmla="*/ 2147483647 h 394"/>
              <a:gd name="T4" fmla="*/ 2147483647 w 1039"/>
              <a:gd name="T5" fmla="*/ 2147483647 h 394"/>
              <a:gd name="T6" fmla="*/ 2147483647 w 1039"/>
              <a:gd name="T7" fmla="*/ 2147483647 h 394"/>
              <a:gd name="T8" fmla="*/ 2147483647 w 1039"/>
              <a:gd name="T9" fmla="*/ 2147483647 h 394"/>
              <a:gd name="T10" fmla="*/ 2147483647 w 1039"/>
              <a:gd name="T11" fmla="*/ 2147483647 h 394"/>
              <a:gd name="T12" fmla="*/ 0 60000 65536"/>
              <a:gd name="T13" fmla="*/ 0 60000 65536"/>
              <a:gd name="T14" fmla="*/ 0 60000 65536"/>
              <a:gd name="T15" fmla="*/ 0 60000 65536"/>
              <a:gd name="T16" fmla="*/ 0 60000 65536"/>
              <a:gd name="T17" fmla="*/ 0 60000 65536"/>
              <a:gd name="T18" fmla="*/ 0 w 1039"/>
              <a:gd name="T19" fmla="*/ 0 h 394"/>
              <a:gd name="T20" fmla="*/ 1039 w 1039"/>
              <a:gd name="T21" fmla="*/ 394 h 394"/>
            </a:gdLst>
            <a:ahLst/>
            <a:cxnLst>
              <a:cxn ang="T12">
                <a:pos x="T0" y="T1"/>
              </a:cxn>
              <a:cxn ang="T13">
                <a:pos x="T2" y="T3"/>
              </a:cxn>
              <a:cxn ang="T14">
                <a:pos x="T4" y="T5"/>
              </a:cxn>
              <a:cxn ang="T15">
                <a:pos x="T6" y="T7"/>
              </a:cxn>
              <a:cxn ang="T16">
                <a:pos x="T8" y="T9"/>
              </a:cxn>
              <a:cxn ang="T17">
                <a:pos x="T10" y="T11"/>
              </a:cxn>
            </a:cxnLst>
            <a:rect l="T18" t="T19" r="T20" b="T21"/>
            <a:pathLst>
              <a:path w="1039" h="394">
                <a:moveTo>
                  <a:pt x="0" y="0"/>
                </a:moveTo>
                <a:lnTo>
                  <a:pt x="81" y="104"/>
                </a:lnTo>
                <a:lnTo>
                  <a:pt x="300" y="266"/>
                </a:lnTo>
                <a:lnTo>
                  <a:pt x="577" y="393"/>
                </a:lnTo>
                <a:lnTo>
                  <a:pt x="796" y="393"/>
                </a:lnTo>
                <a:lnTo>
                  <a:pt x="1038" y="335"/>
                </a:lnTo>
              </a:path>
            </a:pathLst>
          </a:custGeom>
          <a:noFill/>
          <a:ln w="25400" cap="rnd" cmpd="sng">
            <a:solidFill>
              <a:schemeClr val="hlink"/>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404" name="Oval 29">
            <a:extLst>
              <a:ext uri="{FF2B5EF4-FFF2-40B4-BE49-F238E27FC236}">
                <a16:creationId xmlns:a16="http://schemas.microsoft.com/office/drawing/2014/main" id="{4EF8E554-B085-499D-9AA1-ED205494019E}"/>
              </a:ext>
            </a:extLst>
          </p:cNvPr>
          <p:cNvSpPr>
            <a:spLocks noChangeArrowheads="1"/>
          </p:cNvSpPr>
          <p:nvPr/>
        </p:nvSpPr>
        <p:spPr bwMode="auto">
          <a:xfrm>
            <a:off x="2844800" y="1609725"/>
            <a:ext cx="103188" cy="103188"/>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405" name="Rectangle 30">
            <a:extLst>
              <a:ext uri="{FF2B5EF4-FFF2-40B4-BE49-F238E27FC236}">
                <a16:creationId xmlns:a16="http://schemas.microsoft.com/office/drawing/2014/main" id="{24171172-22CA-4727-ABC5-116C155C79E7}"/>
              </a:ext>
            </a:extLst>
          </p:cNvPr>
          <p:cNvSpPr>
            <a:spLocks noChangeArrowheads="1"/>
          </p:cNvSpPr>
          <p:nvPr/>
        </p:nvSpPr>
        <p:spPr bwMode="auto">
          <a:xfrm>
            <a:off x="2620963" y="15446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a</a:t>
            </a:r>
          </a:p>
        </p:txBody>
      </p:sp>
      <p:sp>
        <p:nvSpPr>
          <p:cNvPr id="101406" name="Oval 31">
            <a:extLst>
              <a:ext uri="{FF2B5EF4-FFF2-40B4-BE49-F238E27FC236}">
                <a16:creationId xmlns:a16="http://schemas.microsoft.com/office/drawing/2014/main" id="{D79A9019-14EF-433A-B0C2-C9D418307A84}"/>
              </a:ext>
            </a:extLst>
          </p:cNvPr>
          <p:cNvSpPr>
            <a:spLocks noChangeArrowheads="1"/>
          </p:cNvSpPr>
          <p:nvPr/>
        </p:nvSpPr>
        <p:spPr bwMode="auto">
          <a:xfrm>
            <a:off x="4022725" y="2073275"/>
            <a:ext cx="103188" cy="103188"/>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407" name="Oval 32">
            <a:extLst>
              <a:ext uri="{FF2B5EF4-FFF2-40B4-BE49-F238E27FC236}">
                <a16:creationId xmlns:a16="http://schemas.microsoft.com/office/drawing/2014/main" id="{9F95CEF2-F078-4BF6-9763-95DBCFD50175}"/>
              </a:ext>
            </a:extLst>
          </p:cNvPr>
          <p:cNvSpPr>
            <a:spLocks noChangeArrowheads="1"/>
          </p:cNvSpPr>
          <p:nvPr/>
        </p:nvSpPr>
        <p:spPr bwMode="auto">
          <a:xfrm>
            <a:off x="3203575" y="1858963"/>
            <a:ext cx="103188" cy="103187"/>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408" name="Oval 33">
            <a:extLst>
              <a:ext uri="{FF2B5EF4-FFF2-40B4-BE49-F238E27FC236}">
                <a16:creationId xmlns:a16="http://schemas.microsoft.com/office/drawing/2014/main" id="{AE6F2D91-7A32-4CCE-916E-7F5BC289031D}"/>
              </a:ext>
            </a:extLst>
          </p:cNvPr>
          <p:cNvSpPr>
            <a:spLocks noChangeArrowheads="1"/>
          </p:cNvSpPr>
          <p:nvPr/>
        </p:nvSpPr>
        <p:spPr bwMode="auto">
          <a:xfrm>
            <a:off x="3667125" y="2066925"/>
            <a:ext cx="103188" cy="103188"/>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409" name="Rectangle 34">
            <a:extLst>
              <a:ext uri="{FF2B5EF4-FFF2-40B4-BE49-F238E27FC236}">
                <a16:creationId xmlns:a16="http://schemas.microsoft.com/office/drawing/2014/main" id="{FAE5E82D-D641-460A-A7A1-73798B99F4AE}"/>
              </a:ext>
            </a:extLst>
          </p:cNvPr>
          <p:cNvSpPr>
            <a:spLocks noChangeArrowheads="1"/>
          </p:cNvSpPr>
          <p:nvPr/>
        </p:nvSpPr>
        <p:spPr bwMode="auto">
          <a:xfrm>
            <a:off x="4376738" y="1570038"/>
            <a:ext cx="210185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Price</a:t>
            </a:r>
            <a:r>
              <a:rPr kumimoji="0" lang="en-GB" altLang="en-US" sz="2400" b="0" i="0" u="none" strike="noStrike" kern="1200" cap="none" spc="0" normalizeH="0" baseline="0" noProof="0">
                <a:ln>
                  <a:noFill/>
                </a:ln>
                <a:solidFill>
                  <a:srgbClr val="660066"/>
                </a:solidFill>
                <a:effectLst/>
                <a:uLnTx/>
                <a:uFillTx/>
                <a:latin typeface="Arial" panose="020B0604020202020204" pitchFamily="34" charset="0"/>
                <a:ea typeface="+mn-ea"/>
                <a:cs typeface="+mn-cs"/>
              </a:rPr>
              <a:t>-</a:t>
            </a: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consumption</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curve</a:t>
            </a:r>
          </a:p>
        </p:txBody>
      </p:sp>
      <p:sp>
        <p:nvSpPr>
          <p:cNvPr id="101410" name="Rectangle 35">
            <a:extLst>
              <a:ext uri="{FF2B5EF4-FFF2-40B4-BE49-F238E27FC236}">
                <a16:creationId xmlns:a16="http://schemas.microsoft.com/office/drawing/2014/main" id="{4F7AD392-A695-4C0F-9D3C-5F23C5EAA9A4}"/>
              </a:ext>
            </a:extLst>
          </p:cNvPr>
          <p:cNvSpPr>
            <a:spLocks noChangeArrowheads="1"/>
          </p:cNvSpPr>
          <p:nvPr/>
        </p:nvSpPr>
        <p:spPr bwMode="auto">
          <a:xfrm>
            <a:off x="3105150" y="1582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b</a:t>
            </a:r>
          </a:p>
        </p:txBody>
      </p:sp>
      <p:sp>
        <p:nvSpPr>
          <p:cNvPr id="101411" name="Rectangle 36">
            <a:extLst>
              <a:ext uri="{FF2B5EF4-FFF2-40B4-BE49-F238E27FC236}">
                <a16:creationId xmlns:a16="http://schemas.microsoft.com/office/drawing/2014/main" id="{4935409B-1CFE-4124-9AAD-45A625DF1D96}"/>
              </a:ext>
            </a:extLst>
          </p:cNvPr>
          <p:cNvSpPr>
            <a:spLocks noChangeArrowheads="1"/>
          </p:cNvSpPr>
          <p:nvPr/>
        </p:nvSpPr>
        <p:spPr bwMode="auto">
          <a:xfrm>
            <a:off x="3579813" y="1765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c</a:t>
            </a:r>
          </a:p>
        </p:txBody>
      </p:sp>
      <p:sp>
        <p:nvSpPr>
          <p:cNvPr id="101412" name="Rectangle 37">
            <a:extLst>
              <a:ext uri="{FF2B5EF4-FFF2-40B4-BE49-F238E27FC236}">
                <a16:creationId xmlns:a16="http://schemas.microsoft.com/office/drawing/2014/main" id="{65A69D08-E552-4A76-87B1-2C21D845FE6D}"/>
              </a:ext>
            </a:extLst>
          </p:cNvPr>
          <p:cNvSpPr>
            <a:spLocks noChangeArrowheads="1"/>
          </p:cNvSpPr>
          <p:nvPr/>
        </p:nvSpPr>
        <p:spPr bwMode="auto">
          <a:xfrm>
            <a:off x="3983038" y="1785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d</a:t>
            </a:r>
          </a:p>
        </p:txBody>
      </p:sp>
      <p:sp>
        <p:nvSpPr>
          <p:cNvPr id="101413" name="Line 38">
            <a:extLst>
              <a:ext uri="{FF2B5EF4-FFF2-40B4-BE49-F238E27FC236}">
                <a16:creationId xmlns:a16="http://schemas.microsoft.com/office/drawing/2014/main" id="{094B69E2-9722-4E61-B366-D6FDD28DEDE0}"/>
              </a:ext>
            </a:extLst>
          </p:cNvPr>
          <p:cNvSpPr>
            <a:spLocks noChangeShapeType="1"/>
          </p:cNvSpPr>
          <p:nvPr/>
        </p:nvSpPr>
        <p:spPr bwMode="auto">
          <a:xfrm>
            <a:off x="2667000" y="3621088"/>
            <a:ext cx="0" cy="2897187"/>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414" name="Line 39">
            <a:extLst>
              <a:ext uri="{FF2B5EF4-FFF2-40B4-BE49-F238E27FC236}">
                <a16:creationId xmlns:a16="http://schemas.microsoft.com/office/drawing/2014/main" id="{7450117E-E305-4F40-934F-EA252B583ABC}"/>
              </a:ext>
            </a:extLst>
          </p:cNvPr>
          <p:cNvSpPr>
            <a:spLocks noChangeShapeType="1"/>
          </p:cNvSpPr>
          <p:nvPr/>
        </p:nvSpPr>
        <p:spPr bwMode="auto">
          <a:xfrm>
            <a:off x="2667000" y="6516688"/>
            <a:ext cx="3962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415" name="Rectangle 40">
            <a:extLst>
              <a:ext uri="{FF2B5EF4-FFF2-40B4-BE49-F238E27FC236}">
                <a16:creationId xmlns:a16="http://schemas.microsoft.com/office/drawing/2014/main" id="{C4635828-B8A7-48AC-8156-4CAE1752389E}"/>
              </a:ext>
            </a:extLst>
          </p:cNvPr>
          <p:cNvSpPr>
            <a:spLocks noChangeArrowheads="1"/>
          </p:cNvSpPr>
          <p:nvPr/>
        </p:nvSpPr>
        <p:spPr bwMode="auto">
          <a:xfrm rot="-5400000">
            <a:off x="1263650" y="4897438"/>
            <a:ext cx="1747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Price of good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101416" name="Rectangle 41">
            <a:extLst>
              <a:ext uri="{FF2B5EF4-FFF2-40B4-BE49-F238E27FC236}">
                <a16:creationId xmlns:a16="http://schemas.microsoft.com/office/drawing/2014/main" id="{DFEC1C2C-3DC8-405D-9413-A6CBD071CC53}"/>
              </a:ext>
            </a:extLst>
          </p:cNvPr>
          <p:cNvSpPr>
            <a:spLocks noChangeArrowheads="1"/>
          </p:cNvSpPr>
          <p:nvPr/>
        </p:nvSpPr>
        <p:spPr bwMode="auto">
          <a:xfrm>
            <a:off x="4883150" y="6553200"/>
            <a:ext cx="1747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grpSp>
        <p:nvGrpSpPr>
          <p:cNvPr id="2" name="Group 42">
            <a:extLst>
              <a:ext uri="{FF2B5EF4-FFF2-40B4-BE49-F238E27FC236}">
                <a16:creationId xmlns:a16="http://schemas.microsoft.com/office/drawing/2014/main" id="{6F587FFB-C32B-4216-BCD4-88437C7E5692}"/>
              </a:ext>
            </a:extLst>
          </p:cNvPr>
          <p:cNvGrpSpPr>
            <a:grpSpLocks/>
          </p:cNvGrpSpPr>
          <p:nvPr/>
        </p:nvGrpSpPr>
        <p:grpSpPr bwMode="auto">
          <a:xfrm>
            <a:off x="2281238" y="4111625"/>
            <a:ext cx="606425" cy="366713"/>
            <a:chOff x="1437" y="2590"/>
            <a:chExt cx="382" cy="231"/>
          </a:xfrm>
        </p:grpSpPr>
        <p:sp>
          <p:nvSpPr>
            <p:cNvPr id="101423" name="Line 43">
              <a:extLst>
                <a:ext uri="{FF2B5EF4-FFF2-40B4-BE49-F238E27FC236}">
                  <a16:creationId xmlns:a16="http://schemas.microsoft.com/office/drawing/2014/main" id="{EB30FC55-6007-4CB7-8AB4-D0F4D4ABB7F7}"/>
                </a:ext>
              </a:extLst>
            </p:cNvPr>
            <p:cNvSpPr>
              <a:spLocks noChangeShapeType="1"/>
            </p:cNvSpPr>
            <p:nvPr/>
          </p:nvSpPr>
          <p:spPr bwMode="auto">
            <a:xfrm>
              <a:off x="1680" y="2714"/>
              <a:ext cx="139" cy="0"/>
            </a:xfrm>
            <a:prstGeom prst="line">
              <a:avLst/>
            </a:prstGeom>
            <a:noFill/>
            <a:ln w="12700">
              <a:solidFill>
                <a:schemeClr va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424" name="Rectangle 44">
              <a:extLst>
                <a:ext uri="{FF2B5EF4-FFF2-40B4-BE49-F238E27FC236}">
                  <a16:creationId xmlns:a16="http://schemas.microsoft.com/office/drawing/2014/main" id="{53B29265-EB45-4588-97F8-A913B3CBC5A8}"/>
                </a:ext>
              </a:extLst>
            </p:cNvPr>
            <p:cNvSpPr>
              <a:spLocks noChangeArrowheads="1"/>
            </p:cNvSpPr>
            <p:nvPr/>
          </p:nvSpPr>
          <p:spPr bwMode="auto">
            <a:xfrm>
              <a:off x="1437" y="2590"/>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663300"/>
                  </a:solidFill>
                  <a:effectLst/>
                  <a:uLnTx/>
                  <a:uFillTx/>
                  <a:latin typeface="Arial" panose="020B0604020202020204" pitchFamily="34" charset="0"/>
                  <a:ea typeface="+mn-ea"/>
                  <a:cs typeface="+mn-cs"/>
                </a:rPr>
                <a:t>P</a:t>
              </a:r>
              <a:r>
                <a:rPr kumimoji="0" lang="en-GB" altLang="en-US" sz="1800" b="0" i="0" u="none" strike="noStrike" kern="1200" cap="none" spc="0" normalizeH="0" baseline="-25000" noProof="0">
                  <a:ln>
                    <a:noFill/>
                  </a:ln>
                  <a:solidFill>
                    <a:srgbClr val="663300"/>
                  </a:solidFill>
                  <a:effectLst/>
                  <a:uLnTx/>
                  <a:uFillTx/>
                  <a:latin typeface="Arial" panose="020B0604020202020204" pitchFamily="34" charset="0"/>
                  <a:ea typeface="+mn-ea"/>
                  <a:cs typeface="+mn-cs"/>
                </a:rPr>
                <a:t>1</a:t>
              </a:r>
            </a:p>
          </p:txBody>
        </p:sp>
      </p:grpSp>
      <p:sp>
        <p:nvSpPr>
          <p:cNvPr id="101418" name="Rectangle 45">
            <a:extLst>
              <a:ext uri="{FF2B5EF4-FFF2-40B4-BE49-F238E27FC236}">
                <a16:creationId xmlns:a16="http://schemas.microsoft.com/office/drawing/2014/main" id="{9367F6F9-4ADE-4B1D-A388-7EBB62ECA2CE}"/>
              </a:ext>
            </a:extLst>
          </p:cNvPr>
          <p:cNvSpPr>
            <a:spLocks noChangeArrowheads="1"/>
          </p:cNvSpPr>
          <p:nvPr/>
        </p:nvSpPr>
        <p:spPr bwMode="auto">
          <a:xfrm>
            <a:off x="2670175" y="6489700"/>
            <a:ext cx="446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663300"/>
                </a:solidFill>
                <a:effectLst/>
                <a:uLnTx/>
                <a:uFillTx/>
                <a:latin typeface="Arial" panose="020B0604020202020204" pitchFamily="34" charset="0"/>
                <a:ea typeface="+mn-ea"/>
                <a:cs typeface="+mn-cs"/>
              </a:rPr>
              <a:t>Q</a:t>
            </a:r>
            <a:r>
              <a:rPr kumimoji="0" lang="en-GB" altLang="en-US" sz="1800" b="0" i="0" u="none" strike="noStrike" kern="1200" cap="none" spc="0" normalizeH="0" baseline="-25000" noProof="0">
                <a:ln>
                  <a:noFill/>
                </a:ln>
                <a:solidFill>
                  <a:srgbClr val="663300"/>
                </a:solidFill>
                <a:effectLst/>
                <a:uLnTx/>
                <a:uFillTx/>
                <a:latin typeface="Arial" panose="020B0604020202020204" pitchFamily="34" charset="0"/>
                <a:ea typeface="+mn-ea"/>
                <a:cs typeface="+mn-cs"/>
              </a:rPr>
              <a:t>1</a:t>
            </a:r>
          </a:p>
        </p:txBody>
      </p:sp>
      <p:grpSp>
        <p:nvGrpSpPr>
          <p:cNvPr id="3" name="Group 46">
            <a:extLst>
              <a:ext uri="{FF2B5EF4-FFF2-40B4-BE49-F238E27FC236}">
                <a16:creationId xmlns:a16="http://schemas.microsoft.com/office/drawing/2014/main" id="{B258DE54-28CA-49AB-AA1A-124963657087}"/>
              </a:ext>
            </a:extLst>
          </p:cNvPr>
          <p:cNvGrpSpPr>
            <a:grpSpLocks/>
          </p:cNvGrpSpPr>
          <p:nvPr/>
        </p:nvGrpSpPr>
        <p:grpSpPr bwMode="auto">
          <a:xfrm>
            <a:off x="2843213" y="4038600"/>
            <a:ext cx="354012" cy="366713"/>
            <a:chOff x="1791" y="2544"/>
            <a:chExt cx="223" cy="231"/>
          </a:xfrm>
        </p:grpSpPr>
        <p:sp>
          <p:nvSpPr>
            <p:cNvPr id="101421" name="Oval 47">
              <a:extLst>
                <a:ext uri="{FF2B5EF4-FFF2-40B4-BE49-F238E27FC236}">
                  <a16:creationId xmlns:a16="http://schemas.microsoft.com/office/drawing/2014/main" id="{708DC642-4F54-49D4-96D1-7292AA3ECEA4}"/>
                </a:ext>
              </a:extLst>
            </p:cNvPr>
            <p:cNvSpPr>
              <a:spLocks noChangeArrowheads="1"/>
            </p:cNvSpPr>
            <p:nvPr/>
          </p:nvSpPr>
          <p:spPr bwMode="auto">
            <a:xfrm>
              <a:off x="1791" y="2675"/>
              <a:ext cx="65" cy="65"/>
            </a:xfrm>
            <a:prstGeom prst="ellipse">
              <a:avLst/>
            </a:prstGeom>
            <a:solidFill>
              <a:schemeClr val="accent2"/>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1422" name="Rectangle 48">
              <a:extLst>
                <a:ext uri="{FF2B5EF4-FFF2-40B4-BE49-F238E27FC236}">
                  <a16:creationId xmlns:a16="http://schemas.microsoft.com/office/drawing/2014/main" id="{6503E4CD-39E4-403C-BA9E-78E91486FA8A}"/>
                </a:ext>
              </a:extLst>
            </p:cNvPr>
            <p:cNvSpPr>
              <a:spLocks noChangeArrowheads="1"/>
            </p:cNvSpPr>
            <p:nvPr/>
          </p:nvSpPr>
          <p:spPr bwMode="auto">
            <a:xfrm>
              <a:off x="1818" y="254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CC0000"/>
                  </a:solidFill>
                  <a:effectLst/>
                  <a:uLnTx/>
                  <a:uFillTx/>
                  <a:latin typeface="Arial" panose="020B0604020202020204" pitchFamily="34" charset="0"/>
                  <a:ea typeface="+mn-ea"/>
                  <a:cs typeface="+mn-cs"/>
                </a:rPr>
                <a:t>a</a:t>
              </a:r>
              <a:endParaRPr kumimoji="0" lang="en-GB" altLang="en-US" sz="1800" b="0" i="0" u="none" strike="noStrike" kern="1200" cap="none" spc="0" normalizeH="0" baseline="0" noProof="0">
                <a:ln>
                  <a:noFill/>
                </a:ln>
                <a:solidFill>
                  <a:srgbClr val="FFCCCC"/>
                </a:solidFill>
                <a:effectLst/>
                <a:uLnTx/>
                <a:uFillTx/>
                <a:latin typeface="Arial" panose="020B0604020202020204" pitchFamily="34" charset="0"/>
                <a:ea typeface="+mn-ea"/>
                <a:cs typeface="+mn-cs"/>
              </a:endParaRPr>
            </a:p>
          </p:txBody>
        </p:sp>
      </p:grpSp>
      <p:sp>
        <p:nvSpPr>
          <p:cNvPr id="775218" name="Text Box 50">
            <a:extLst>
              <a:ext uri="{FF2B5EF4-FFF2-40B4-BE49-F238E27FC236}">
                <a16:creationId xmlns:a16="http://schemas.microsoft.com/office/drawing/2014/main" id="{2C9EC69C-F787-49A7-8240-65C754EADB02}"/>
              </a:ext>
            </a:extLst>
          </p:cNvPr>
          <p:cNvSpPr txBox="1">
            <a:spLocks noChangeArrowheads="1"/>
          </p:cNvSpPr>
          <p:nvPr/>
        </p:nvSpPr>
        <p:spPr bwMode="auto">
          <a:xfrm>
            <a:off x="0" y="0"/>
            <a:ext cx="9144000" cy="473075"/>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500" b="1" i="0" u="none" strike="noStrike" kern="1200" cap="none" spc="0" normalizeH="0" baseline="0" noProof="0">
                <a:ln>
                  <a:noFill/>
                </a:ln>
                <a:solidFill>
                  <a:srgbClr val="003B3A"/>
                </a:solidFill>
                <a:effectLst/>
                <a:uLnTx/>
                <a:uFillTx/>
                <a:latin typeface="Arial" charset="0"/>
                <a:ea typeface="+mn-ea"/>
                <a:cs typeface="+mn-cs"/>
              </a:rPr>
              <a:t>Deriving a demand curve from a price-consumption curve</a:t>
            </a:r>
          </a:p>
        </p:txBody>
      </p:sp>
    </p:spTree>
    <p:custDataLst>
      <p:tags r:id="rId2"/>
    </p:custDataLst>
  </p:cSld>
  <p:clrMapOvr>
    <a:overrideClrMapping bg1="lt1" tx1="dk1" bg2="lt2" tx2="dk2" accent1="accent1" accent2="accent2" accent3="accent3" accent4="accent4" accent5="accent5" accent6="accent6" hlink="hlink" folHlink="folHlink"/>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398F7051-C6F6-4724-BF3C-D0CF555163BB}"/>
              </a:ext>
            </a:extLst>
          </p:cNvPr>
          <p:cNvSpPr>
            <a:spLocks noChangeArrowheads="1"/>
          </p:cNvSpPr>
          <p:nvPr/>
        </p:nvSpPr>
        <p:spPr bwMode="auto">
          <a:xfrm>
            <a:off x="2667000" y="3622675"/>
            <a:ext cx="3962400" cy="2895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03" name="Rectangle 3">
            <a:extLst>
              <a:ext uri="{FF2B5EF4-FFF2-40B4-BE49-F238E27FC236}">
                <a16:creationId xmlns:a16="http://schemas.microsoft.com/office/drawing/2014/main" id="{FC53D8FE-6723-4105-B199-963E3B6D5544}"/>
              </a:ext>
            </a:extLst>
          </p:cNvPr>
          <p:cNvSpPr>
            <a:spLocks noChangeArrowheads="1"/>
          </p:cNvSpPr>
          <p:nvPr/>
        </p:nvSpPr>
        <p:spPr bwMode="auto">
          <a:xfrm>
            <a:off x="2667000" y="609600"/>
            <a:ext cx="3962400" cy="2895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04" name="Line 4">
            <a:extLst>
              <a:ext uri="{FF2B5EF4-FFF2-40B4-BE49-F238E27FC236}">
                <a16:creationId xmlns:a16="http://schemas.microsoft.com/office/drawing/2014/main" id="{EEF411F6-B258-405E-A748-37182F87E6E6}"/>
              </a:ext>
            </a:extLst>
          </p:cNvPr>
          <p:cNvSpPr>
            <a:spLocks noChangeShapeType="1"/>
          </p:cNvSpPr>
          <p:nvPr/>
        </p:nvSpPr>
        <p:spPr bwMode="auto">
          <a:xfrm>
            <a:off x="2887663" y="1670050"/>
            <a:ext cx="0" cy="4854575"/>
          </a:xfrm>
          <a:prstGeom prst="line">
            <a:avLst/>
          </a:prstGeom>
          <a:noFill/>
          <a:ln w="12700">
            <a:solidFill>
              <a:schemeClr va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05" name="Line 5">
            <a:extLst>
              <a:ext uri="{FF2B5EF4-FFF2-40B4-BE49-F238E27FC236}">
                <a16:creationId xmlns:a16="http://schemas.microsoft.com/office/drawing/2014/main" id="{DF0C5DA5-2B47-4AC7-AD49-0F3124C1370E}"/>
              </a:ext>
            </a:extLst>
          </p:cNvPr>
          <p:cNvSpPr>
            <a:spLocks noChangeShapeType="1"/>
          </p:cNvSpPr>
          <p:nvPr/>
        </p:nvSpPr>
        <p:spPr bwMode="auto">
          <a:xfrm>
            <a:off x="2667000" y="4308475"/>
            <a:ext cx="220663" cy="0"/>
          </a:xfrm>
          <a:prstGeom prst="line">
            <a:avLst/>
          </a:prstGeom>
          <a:noFill/>
          <a:ln w="12700">
            <a:solidFill>
              <a:schemeClr va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06" name="Line 6">
            <a:extLst>
              <a:ext uri="{FF2B5EF4-FFF2-40B4-BE49-F238E27FC236}">
                <a16:creationId xmlns:a16="http://schemas.microsoft.com/office/drawing/2014/main" id="{4E84E1BC-18D4-4AAC-A6C6-8128ED859FDB}"/>
              </a:ext>
            </a:extLst>
          </p:cNvPr>
          <p:cNvSpPr>
            <a:spLocks noChangeShapeType="1"/>
          </p:cNvSpPr>
          <p:nvPr/>
        </p:nvSpPr>
        <p:spPr bwMode="auto">
          <a:xfrm>
            <a:off x="3252788" y="1927225"/>
            <a:ext cx="0" cy="4597400"/>
          </a:xfrm>
          <a:prstGeom prst="line">
            <a:avLst/>
          </a:prstGeom>
          <a:noFill/>
          <a:ln w="12700">
            <a:solidFill>
              <a:schemeClr va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07" name="Rectangle 7">
            <a:extLst>
              <a:ext uri="{FF2B5EF4-FFF2-40B4-BE49-F238E27FC236}">
                <a16:creationId xmlns:a16="http://schemas.microsoft.com/office/drawing/2014/main" id="{C49A3681-2247-445A-95EE-4690259EB54B}"/>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08" name="Rectangle 8">
            <a:extLst>
              <a:ext uri="{FF2B5EF4-FFF2-40B4-BE49-F238E27FC236}">
                <a16:creationId xmlns:a16="http://schemas.microsoft.com/office/drawing/2014/main" id="{E527C34A-1092-4B6A-897D-313B149E8559}"/>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09" name="Line 10">
            <a:extLst>
              <a:ext uri="{FF2B5EF4-FFF2-40B4-BE49-F238E27FC236}">
                <a16:creationId xmlns:a16="http://schemas.microsoft.com/office/drawing/2014/main" id="{6270DEFC-B739-4434-8BC6-E752974B3D3A}"/>
              </a:ext>
            </a:extLst>
          </p:cNvPr>
          <p:cNvSpPr>
            <a:spLocks noChangeShapeType="1"/>
          </p:cNvSpPr>
          <p:nvPr/>
        </p:nvSpPr>
        <p:spPr bwMode="auto">
          <a:xfrm>
            <a:off x="2667000" y="609600"/>
            <a:ext cx="0" cy="28956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10" name="Line 11">
            <a:extLst>
              <a:ext uri="{FF2B5EF4-FFF2-40B4-BE49-F238E27FC236}">
                <a16:creationId xmlns:a16="http://schemas.microsoft.com/office/drawing/2014/main" id="{822542B2-B8B4-46AF-A51D-CAD1B74E1582}"/>
              </a:ext>
            </a:extLst>
          </p:cNvPr>
          <p:cNvSpPr>
            <a:spLocks noChangeShapeType="1"/>
          </p:cNvSpPr>
          <p:nvPr/>
        </p:nvSpPr>
        <p:spPr bwMode="auto">
          <a:xfrm>
            <a:off x="2667000" y="3505200"/>
            <a:ext cx="3962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11" name="Line 12">
            <a:extLst>
              <a:ext uri="{FF2B5EF4-FFF2-40B4-BE49-F238E27FC236}">
                <a16:creationId xmlns:a16="http://schemas.microsoft.com/office/drawing/2014/main" id="{29AEAB53-E080-4CED-BF3B-DE522FECD396}"/>
              </a:ext>
            </a:extLst>
          </p:cNvPr>
          <p:cNvSpPr>
            <a:spLocks noChangeShapeType="1"/>
          </p:cNvSpPr>
          <p:nvPr/>
        </p:nvSpPr>
        <p:spPr bwMode="auto">
          <a:xfrm>
            <a:off x="2667000" y="1011238"/>
            <a:ext cx="1593850" cy="249078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12" name="Line 13">
            <a:extLst>
              <a:ext uri="{FF2B5EF4-FFF2-40B4-BE49-F238E27FC236}">
                <a16:creationId xmlns:a16="http://schemas.microsoft.com/office/drawing/2014/main" id="{B47E9944-C375-4E60-8737-C1E45B08233C}"/>
              </a:ext>
            </a:extLst>
          </p:cNvPr>
          <p:cNvSpPr>
            <a:spLocks noChangeShapeType="1"/>
          </p:cNvSpPr>
          <p:nvPr/>
        </p:nvSpPr>
        <p:spPr bwMode="auto">
          <a:xfrm>
            <a:off x="2667000" y="1028700"/>
            <a:ext cx="2398713" cy="247332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13" name="Line 14">
            <a:extLst>
              <a:ext uri="{FF2B5EF4-FFF2-40B4-BE49-F238E27FC236}">
                <a16:creationId xmlns:a16="http://schemas.microsoft.com/office/drawing/2014/main" id="{B343422F-5E85-46ED-B301-BE5477156E60}"/>
              </a:ext>
            </a:extLst>
          </p:cNvPr>
          <p:cNvSpPr>
            <a:spLocks noChangeShapeType="1"/>
          </p:cNvSpPr>
          <p:nvPr/>
        </p:nvSpPr>
        <p:spPr bwMode="auto">
          <a:xfrm>
            <a:off x="2667000" y="990600"/>
            <a:ext cx="3124200" cy="25146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14" name="Arc 15">
            <a:extLst>
              <a:ext uri="{FF2B5EF4-FFF2-40B4-BE49-F238E27FC236}">
                <a16:creationId xmlns:a16="http://schemas.microsoft.com/office/drawing/2014/main" id="{ADE3D49A-DD25-4CC9-B949-01190EB5A0EE}"/>
              </a:ext>
            </a:extLst>
          </p:cNvPr>
          <p:cNvSpPr>
            <a:spLocks/>
          </p:cNvSpPr>
          <p:nvPr/>
        </p:nvSpPr>
        <p:spPr bwMode="auto">
          <a:xfrm>
            <a:off x="3175000" y="928688"/>
            <a:ext cx="2790825" cy="20066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15" name="Arc 16">
            <a:extLst>
              <a:ext uri="{FF2B5EF4-FFF2-40B4-BE49-F238E27FC236}">
                <a16:creationId xmlns:a16="http://schemas.microsoft.com/office/drawing/2014/main" id="{AB649155-656F-4C4F-AEAA-2BDC5F954706}"/>
              </a:ext>
            </a:extLst>
          </p:cNvPr>
          <p:cNvSpPr>
            <a:spLocks/>
          </p:cNvSpPr>
          <p:nvPr/>
        </p:nvSpPr>
        <p:spPr bwMode="auto">
          <a:xfrm>
            <a:off x="2962275" y="1028700"/>
            <a:ext cx="2830513" cy="20193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16" name="Arc 17">
            <a:extLst>
              <a:ext uri="{FF2B5EF4-FFF2-40B4-BE49-F238E27FC236}">
                <a16:creationId xmlns:a16="http://schemas.microsoft.com/office/drawing/2014/main" id="{CF5061DD-121D-4540-BE4C-828D5747EB63}"/>
              </a:ext>
            </a:extLst>
          </p:cNvPr>
          <p:cNvSpPr>
            <a:spLocks/>
          </p:cNvSpPr>
          <p:nvPr/>
        </p:nvSpPr>
        <p:spPr bwMode="auto">
          <a:xfrm>
            <a:off x="2797175" y="1047750"/>
            <a:ext cx="2673350" cy="2189163"/>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17" name="Rectangle 18">
            <a:extLst>
              <a:ext uri="{FF2B5EF4-FFF2-40B4-BE49-F238E27FC236}">
                <a16:creationId xmlns:a16="http://schemas.microsoft.com/office/drawing/2014/main" id="{77754917-174D-467D-B404-C3995C2F62EF}"/>
              </a:ext>
            </a:extLst>
          </p:cNvPr>
          <p:cNvSpPr>
            <a:spLocks noChangeArrowheads="1"/>
          </p:cNvSpPr>
          <p:nvPr/>
        </p:nvSpPr>
        <p:spPr bwMode="auto">
          <a:xfrm>
            <a:off x="3455988" y="3181350"/>
            <a:ext cx="396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6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1</a:t>
            </a:r>
          </a:p>
        </p:txBody>
      </p:sp>
      <p:sp>
        <p:nvSpPr>
          <p:cNvPr id="102418" name="Rectangle 19">
            <a:extLst>
              <a:ext uri="{FF2B5EF4-FFF2-40B4-BE49-F238E27FC236}">
                <a16:creationId xmlns:a16="http://schemas.microsoft.com/office/drawing/2014/main" id="{5A1C7E1A-BB7D-4B8D-8234-AED8B4C99E91}"/>
              </a:ext>
            </a:extLst>
          </p:cNvPr>
          <p:cNvSpPr>
            <a:spLocks noChangeArrowheads="1"/>
          </p:cNvSpPr>
          <p:nvPr/>
        </p:nvSpPr>
        <p:spPr bwMode="auto">
          <a:xfrm>
            <a:off x="4211638" y="3186113"/>
            <a:ext cx="396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6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2</a:t>
            </a:r>
          </a:p>
        </p:txBody>
      </p:sp>
      <p:sp>
        <p:nvSpPr>
          <p:cNvPr id="102419" name="Rectangle 20">
            <a:extLst>
              <a:ext uri="{FF2B5EF4-FFF2-40B4-BE49-F238E27FC236}">
                <a16:creationId xmlns:a16="http://schemas.microsoft.com/office/drawing/2014/main" id="{59215F54-E9EE-491B-84D9-28332D45FE3C}"/>
              </a:ext>
            </a:extLst>
          </p:cNvPr>
          <p:cNvSpPr>
            <a:spLocks noChangeArrowheads="1"/>
          </p:cNvSpPr>
          <p:nvPr/>
        </p:nvSpPr>
        <p:spPr bwMode="auto">
          <a:xfrm>
            <a:off x="4986338" y="3173413"/>
            <a:ext cx="403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8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3</a:t>
            </a:r>
          </a:p>
        </p:txBody>
      </p:sp>
      <p:sp>
        <p:nvSpPr>
          <p:cNvPr id="102420" name="Rectangle 21">
            <a:extLst>
              <a:ext uri="{FF2B5EF4-FFF2-40B4-BE49-F238E27FC236}">
                <a16:creationId xmlns:a16="http://schemas.microsoft.com/office/drawing/2014/main" id="{C8559845-A4A9-4C61-B764-B5680CEC29E6}"/>
              </a:ext>
            </a:extLst>
          </p:cNvPr>
          <p:cNvSpPr>
            <a:spLocks noChangeArrowheads="1"/>
          </p:cNvSpPr>
          <p:nvPr/>
        </p:nvSpPr>
        <p:spPr bwMode="auto">
          <a:xfrm>
            <a:off x="5926138" y="2760663"/>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3</a:t>
            </a:r>
          </a:p>
        </p:txBody>
      </p:sp>
      <p:sp>
        <p:nvSpPr>
          <p:cNvPr id="102421" name="Rectangle 22">
            <a:extLst>
              <a:ext uri="{FF2B5EF4-FFF2-40B4-BE49-F238E27FC236}">
                <a16:creationId xmlns:a16="http://schemas.microsoft.com/office/drawing/2014/main" id="{684525AA-1FF4-4EC9-B84A-479B834CBB11}"/>
              </a:ext>
            </a:extLst>
          </p:cNvPr>
          <p:cNvSpPr>
            <a:spLocks noChangeArrowheads="1"/>
          </p:cNvSpPr>
          <p:nvPr/>
        </p:nvSpPr>
        <p:spPr bwMode="auto">
          <a:xfrm>
            <a:off x="5786438" y="2894013"/>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2</a:t>
            </a:r>
          </a:p>
        </p:txBody>
      </p:sp>
      <p:sp>
        <p:nvSpPr>
          <p:cNvPr id="102422" name="Rectangle 23">
            <a:extLst>
              <a:ext uri="{FF2B5EF4-FFF2-40B4-BE49-F238E27FC236}">
                <a16:creationId xmlns:a16="http://schemas.microsoft.com/office/drawing/2014/main" id="{029CE858-2C63-40B4-8E41-69208AF7C88C}"/>
              </a:ext>
            </a:extLst>
          </p:cNvPr>
          <p:cNvSpPr>
            <a:spLocks noChangeArrowheads="1"/>
          </p:cNvSpPr>
          <p:nvPr/>
        </p:nvSpPr>
        <p:spPr bwMode="auto">
          <a:xfrm>
            <a:off x="5462588" y="3046413"/>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1</a:t>
            </a:r>
          </a:p>
        </p:txBody>
      </p:sp>
      <p:sp>
        <p:nvSpPr>
          <p:cNvPr id="102423" name="Line 24">
            <a:extLst>
              <a:ext uri="{FF2B5EF4-FFF2-40B4-BE49-F238E27FC236}">
                <a16:creationId xmlns:a16="http://schemas.microsoft.com/office/drawing/2014/main" id="{B72FD9B6-9303-4D6C-8E97-DC249C312C86}"/>
              </a:ext>
            </a:extLst>
          </p:cNvPr>
          <p:cNvSpPr>
            <a:spLocks noChangeShapeType="1"/>
          </p:cNvSpPr>
          <p:nvPr/>
        </p:nvSpPr>
        <p:spPr bwMode="auto">
          <a:xfrm>
            <a:off x="2667000" y="1028700"/>
            <a:ext cx="842963" cy="247332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24" name="Arc 25">
            <a:extLst>
              <a:ext uri="{FF2B5EF4-FFF2-40B4-BE49-F238E27FC236}">
                <a16:creationId xmlns:a16="http://schemas.microsoft.com/office/drawing/2014/main" id="{0D152B0A-8B31-458F-85E4-7213522233D8}"/>
              </a:ext>
            </a:extLst>
          </p:cNvPr>
          <p:cNvSpPr>
            <a:spLocks/>
          </p:cNvSpPr>
          <p:nvPr/>
        </p:nvSpPr>
        <p:spPr bwMode="auto">
          <a:xfrm>
            <a:off x="3455988" y="950913"/>
            <a:ext cx="2747962" cy="185578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25" name="Rectangle 26">
            <a:extLst>
              <a:ext uri="{FF2B5EF4-FFF2-40B4-BE49-F238E27FC236}">
                <a16:creationId xmlns:a16="http://schemas.microsoft.com/office/drawing/2014/main" id="{6965E420-04D3-42A7-829E-FAF4AF1B38FB}"/>
              </a:ext>
            </a:extLst>
          </p:cNvPr>
          <p:cNvSpPr>
            <a:spLocks noChangeArrowheads="1"/>
          </p:cNvSpPr>
          <p:nvPr/>
        </p:nvSpPr>
        <p:spPr bwMode="auto">
          <a:xfrm>
            <a:off x="6170613" y="2582863"/>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4</a:t>
            </a:r>
          </a:p>
        </p:txBody>
      </p:sp>
      <p:sp>
        <p:nvSpPr>
          <p:cNvPr id="102426" name="Rectangle 27">
            <a:extLst>
              <a:ext uri="{FF2B5EF4-FFF2-40B4-BE49-F238E27FC236}">
                <a16:creationId xmlns:a16="http://schemas.microsoft.com/office/drawing/2014/main" id="{7E1E71D8-10CD-4382-ABC4-D19959105E5C}"/>
              </a:ext>
            </a:extLst>
          </p:cNvPr>
          <p:cNvSpPr>
            <a:spLocks noChangeArrowheads="1"/>
          </p:cNvSpPr>
          <p:nvPr/>
        </p:nvSpPr>
        <p:spPr bwMode="auto">
          <a:xfrm>
            <a:off x="5688013" y="3160713"/>
            <a:ext cx="403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8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4</a:t>
            </a:r>
          </a:p>
        </p:txBody>
      </p:sp>
      <p:sp>
        <p:nvSpPr>
          <p:cNvPr id="102427" name="Rectangle 28">
            <a:extLst>
              <a:ext uri="{FF2B5EF4-FFF2-40B4-BE49-F238E27FC236}">
                <a16:creationId xmlns:a16="http://schemas.microsoft.com/office/drawing/2014/main" id="{DC9AB5DB-FF7B-4130-BAEA-1DD6E42D2D15}"/>
              </a:ext>
            </a:extLst>
          </p:cNvPr>
          <p:cNvSpPr>
            <a:spLocks noChangeArrowheads="1"/>
          </p:cNvSpPr>
          <p:nvPr/>
        </p:nvSpPr>
        <p:spPr bwMode="auto">
          <a:xfrm rot="-5400000">
            <a:off x="1315244" y="1753394"/>
            <a:ext cx="1722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Expenditure on</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all other goods</a:t>
            </a:r>
          </a:p>
        </p:txBody>
      </p:sp>
      <p:sp>
        <p:nvSpPr>
          <p:cNvPr id="102428" name="Rectangle 29">
            <a:extLst>
              <a:ext uri="{FF2B5EF4-FFF2-40B4-BE49-F238E27FC236}">
                <a16:creationId xmlns:a16="http://schemas.microsoft.com/office/drawing/2014/main" id="{751D3085-41C9-4211-9CD4-18A014F1C46D}"/>
              </a:ext>
            </a:extLst>
          </p:cNvPr>
          <p:cNvSpPr>
            <a:spLocks noChangeArrowheads="1"/>
          </p:cNvSpPr>
          <p:nvPr/>
        </p:nvSpPr>
        <p:spPr bwMode="auto">
          <a:xfrm>
            <a:off x="4872038" y="3635375"/>
            <a:ext cx="1747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102429" name="Freeform 30">
            <a:extLst>
              <a:ext uri="{FF2B5EF4-FFF2-40B4-BE49-F238E27FC236}">
                <a16:creationId xmlns:a16="http://schemas.microsoft.com/office/drawing/2014/main" id="{006F9037-709F-423A-B461-42F0781ABC63}"/>
              </a:ext>
            </a:extLst>
          </p:cNvPr>
          <p:cNvSpPr>
            <a:spLocks/>
          </p:cNvSpPr>
          <p:nvPr/>
        </p:nvSpPr>
        <p:spPr bwMode="auto">
          <a:xfrm>
            <a:off x="2795588" y="1504950"/>
            <a:ext cx="1649412" cy="625475"/>
          </a:xfrm>
          <a:custGeom>
            <a:avLst/>
            <a:gdLst>
              <a:gd name="T0" fmla="*/ 0 w 1039"/>
              <a:gd name="T1" fmla="*/ 0 h 394"/>
              <a:gd name="T2" fmla="*/ 2147483647 w 1039"/>
              <a:gd name="T3" fmla="*/ 2147483647 h 394"/>
              <a:gd name="T4" fmla="*/ 2147483647 w 1039"/>
              <a:gd name="T5" fmla="*/ 2147483647 h 394"/>
              <a:gd name="T6" fmla="*/ 2147483647 w 1039"/>
              <a:gd name="T7" fmla="*/ 2147483647 h 394"/>
              <a:gd name="T8" fmla="*/ 2147483647 w 1039"/>
              <a:gd name="T9" fmla="*/ 2147483647 h 394"/>
              <a:gd name="T10" fmla="*/ 2147483647 w 1039"/>
              <a:gd name="T11" fmla="*/ 2147483647 h 394"/>
              <a:gd name="T12" fmla="*/ 0 60000 65536"/>
              <a:gd name="T13" fmla="*/ 0 60000 65536"/>
              <a:gd name="T14" fmla="*/ 0 60000 65536"/>
              <a:gd name="T15" fmla="*/ 0 60000 65536"/>
              <a:gd name="T16" fmla="*/ 0 60000 65536"/>
              <a:gd name="T17" fmla="*/ 0 60000 65536"/>
              <a:gd name="T18" fmla="*/ 0 w 1039"/>
              <a:gd name="T19" fmla="*/ 0 h 394"/>
              <a:gd name="T20" fmla="*/ 1039 w 1039"/>
              <a:gd name="T21" fmla="*/ 394 h 394"/>
            </a:gdLst>
            <a:ahLst/>
            <a:cxnLst>
              <a:cxn ang="T12">
                <a:pos x="T0" y="T1"/>
              </a:cxn>
              <a:cxn ang="T13">
                <a:pos x="T2" y="T3"/>
              </a:cxn>
              <a:cxn ang="T14">
                <a:pos x="T4" y="T5"/>
              </a:cxn>
              <a:cxn ang="T15">
                <a:pos x="T6" y="T7"/>
              </a:cxn>
              <a:cxn ang="T16">
                <a:pos x="T8" y="T9"/>
              </a:cxn>
              <a:cxn ang="T17">
                <a:pos x="T10" y="T11"/>
              </a:cxn>
            </a:cxnLst>
            <a:rect l="T18" t="T19" r="T20" b="T21"/>
            <a:pathLst>
              <a:path w="1039" h="394">
                <a:moveTo>
                  <a:pt x="0" y="0"/>
                </a:moveTo>
                <a:lnTo>
                  <a:pt x="81" y="104"/>
                </a:lnTo>
                <a:lnTo>
                  <a:pt x="300" y="266"/>
                </a:lnTo>
                <a:lnTo>
                  <a:pt x="577" y="393"/>
                </a:lnTo>
                <a:lnTo>
                  <a:pt x="796" y="393"/>
                </a:lnTo>
                <a:lnTo>
                  <a:pt x="1038" y="335"/>
                </a:lnTo>
              </a:path>
            </a:pathLst>
          </a:custGeom>
          <a:noFill/>
          <a:ln w="25400" cap="rnd" cmpd="sng">
            <a:solidFill>
              <a:srgbClr val="660066"/>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30" name="Rectangle 31">
            <a:extLst>
              <a:ext uri="{FF2B5EF4-FFF2-40B4-BE49-F238E27FC236}">
                <a16:creationId xmlns:a16="http://schemas.microsoft.com/office/drawing/2014/main" id="{CC5CBE30-8219-4E99-9BE7-AEC8B155CAD0}"/>
              </a:ext>
            </a:extLst>
          </p:cNvPr>
          <p:cNvSpPr>
            <a:spLocks noChangeArrowheads="1"/>
          </p:cNvSpPr>
          <p:nvPr/>
        </p:nvSpPr>
        <p:spPr bwMode="auto">
          <a:xfrm>
            <a:off x="2620963" y="15446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a</a:t>
            </a:r>
          </a:p>
        </p:txBody>
      </p:sp>
      <p:sp>
        <p:nvSpPr>
          <p:cNvPr id="102431" name="Rectangle 32">
            <a:extLst>
              <a:ext uri="{FF2B5EF4-FFF2-40B4-BE49-F238E27FC236}">
                <a16:creationId xmlns:a16="http://schemas.microsoft.com/office/drawing/2014/main" id="{24A683D5-EFC3-4E20-9FE8-4428B250EAC7}"/>
              </a:ext>
            </a:extLst>
          </p:cNvPr>
          <p:cNvSpPr>
            <a:spLocks noChangeArrowheads="1"/>
          </p:cNvSpPr>
          <p:nvPr/>
        </p:nvSpPr>
        <p:spPr bwMode="auto">
          <a:xfrm>
            <a:off x="4376738" y="1570038"/>
            <a:ext cx="210185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Price</a:t>
            </a:r>
            <a:r>
              <a:rPr kumimoji="0" lang="en-GB" altLang="en-US" sz="2400" b="0" i="0" u="none" strike="noStrike" kern="1200" cap="none" spc="0" normalizeH="0" baseline="0" noProof="0">
                <a:ln>
                  <a:noFill/>
                </a:ln>
                <a:solidFill>
                  <a:srgbClr val="660066"/>
                </a:solidFill>
                <a:effectLst/>
                <a:uLnTx/>
                <a:uFillTx/>
                <a:latin typeface="Arial" panose="020B0604020202020204" pitchFamily="34" charset="0"/>
                <a:ea typeface="+mn-ea"/>
                <a:cs typeface="+mn-cs"/>
              </a:rPr>
              <a:t>-</a:t>
            </a: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consumption</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curve</a:t>
            </a:r>
          </a:p>
        </p:txBody>
      </p:sp>
      <p:sp>
        <p:nvSpPr>
          <p:cNvPr id="102432" name="Rectangle 33">
            <a:extLst>
              <a:ext uri="{FF2B5EF4-FFF2-40B4-BE49-F238E27FC236}">
                <a16:creationId xmlns:a16="http://schemas.microsoft.com/office/drawing/2014/main" id="{CB0C1E03-4A39-4A7E-8DAD-62529D59E1B1}"/>
              </a:ext>
            </a:extLst>
          </p:cNvPr>
          <p:cNvSpPr>
            <a:spLocks noChangeArrowheads="1"/>
          </p:cNvSpPr>
          <p:nvPr/>
        </p:nvSpPr>
        <p:spPr bwMode="auto">
          <a:xfrm>
            <a:off x="3105150" y="1582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b</a:t>
            </a:r>
          </a:p>
        </p:txBody>
      </p:sp>
      <p:sp>
        <p:nvSpPr>
          <p:cNvPr id="102433" name="Rectangle 34">
            <a:extLst>
              <a:ext uri="{FF2B5EF4-FFF2-40B4-BE49-F238E27FC236}">
                <a16:creationId xmlns:a16="http://schemas.microsoft.com/office/drawing/2014/main" id="{2A131C2E-2BA4-4A9A-B22F-D4BB76041370}"/>
              </a:ext>
            </a:extLst>
          </p:cNvPr>
          <p:cNvSpPr>
            <a:spLocks noChangeArrowheads="1"/>
          </p:cNvSpPr>
          <p:nvPr/>
        </p:nvSpPr>
        <p:spPr bwMode="auto">
          <a:xfrm>
            <a:off x="3579813" y="1765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c</a:t>
            </a:r>
          </a:p>
        </p:txBody>
      </p:sp>
      <p:sp>
        <p:nvSpPr>
          <p:cNvPr id="102434" name="Rectangle 35">
            <a:extLst>
              <a:ext uri="{FF2B5EF4-FFF2-40B4-BE49-F238E27FC236}">
                <a16:creationId xmlns:a16="http://schemas.microsoft.com/office/drawing/2014/main" id="{4DBAFA71-4B4A-4BA1-A99A-BFB409A4C02D}"/>
              </a:ext>
            </a:extLst>
          </p:cNvPr>
          <p:cNvSpPr>
            <a:spLocks noChangeArrowheads="1"/>
          </p:cNvSpPr>
          <p:nvPr/>
        </p:nvSpPr>
        <p:spPr bwMode="auto">
          <a:xfrm>
            <a:off x="3983038" y="1785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d</a:t>
            </a:r>
          </a:p>
        </p:txBody>
      </p:sp>
      <p:sp>
        <p:nvSpPr>
          <p:cNvPr id="102435" name="Line 36">
            <a:extLst>
              <a:ext uri="{FF2B5EF4-FFF2-40B4-BE49-F238E27FC236}">
                <a16:creationId xmlns:a16="http://schemas.microsoft.com/office/drawing/2014/main" id="{E8AD776D-6E3A-4665-85AD-CBA9BCE15249}"/>
              </a:ext>
            </a:extLst>
          </p:cNvPr>
          <p:cNvSpPr>
            <a:spLocks noChangeShapeType="1"/>
          </p:cNvSpPr>
          <p:nvPr/>
        </p:nvSpPr>
        <p:spPr bwMode="auto">
          <a:xfrm>
            <a:off x="2667000" y="3621088"/>
            <a:ext cx="0" cy="2897187"/>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36" name="Line 37">
            <a:extLst>
              <a:ext uri="{FF2B5EF4-FFF2-40B4-BE49-F238E27FC236}">
                <a16:creationId xmlns:a16="http://schemas.microsoft.com/office/drawing/2014/main" id="{C488720B-5779-444E-9D01-E3EF3027F79C}"/>
              </a:ext>
            </a:extLst>
          </p:cNvPr>
          <p:cNvSpPr>
            <a:spLocks noChangeShapeType="1"/>
          </p:cNvSpPr>
          <p:nvPr/>
        </p:nvSpPr>
        <p:spPr bwMode="auto">
          <a:xfrm>
            <a:off x="2667000" y="6516688"/>
            <a:ext cx="3962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37" name="Rectangle 38">
            <a:extLst>
              <a:ext uri="{FF2B5EF4-FFF2-40B4-BE49-F238E27FC236}">
                <a16:creationId xmlns:a16="http://schemas.microsoft.com/office/drawing/2014/main" id="{3DBF4999-78F3-4164-96F9-04E8364F4D49}"/>
              </a:ext>
            </a:extLst>
          </p:cNvPr>
          <p:cNvSpPr>
            <a:spLocks noChangeArrowheads="1"/>
          </p:cNvSpPr>
          <p:nvPr/>
        </p:nvSpPr>
        <p:spPr bwMode="auto">
          <a:xfrm rot="-5400000">
            <a:off x="1263650" y="4897438"/>
            <a:ext cx="1747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Price of good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102438" name="Rectangle 39">
            <a:extLst>
              <a:ext uri="{FF2B5EF4-FFF2-40B4-BE49-F238E27FC236}">
                <a16:creationId xmlns:a16="http://schemas.microsoft.com/office/drawing/2014/main" id="{1F5419F7-2E54-4B4E-86AA-91D198068BE8}"/>
              </a:ext>
            </a:extLst>
          </p:cNvPr>
          <p:cNvSpPr>
            <a:spLocks noChangeArrowheads="1"/>
          </p:cNvSpPr>
          <p:nvPr/>
        </p:nvSpPr>
        <p:spPr bwMode="auto">
          <a:xfrm>
            <a:off x="4883150" y="6553200"/>
            <a:ext cx="1747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102439" name="Rectangle 40">
            <a:extLst>
              <a:ext uri="{FF2B5EF4-FFF2-40B4-BE49-F238E27FC236}">
                <a16:creationId xmlns:a16="http://schemas.microsoft.com/office/drawing/2014/main" id="{8113B9E3-39EE-4C18-96CD-6AED73C90F94}"/>
              </a:ext>
            </a:extLst>
          </p:cNvPr>
          <p:cNvSpPr>
            <a:spLocks noChangeArrowheads="1"/>
          </p:cNvSpPr>
          <p:nvPr/>
        </p:nvSpPr>
        <p:spPr bwMode="auto">
          <a:xfrm>
            <a:off x="2886075" y="4038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CC0000"/>
                </a:solidFill>
                <a:effectLst/>
                <a:uLnTx/>
                <a:uFillTx/>
                <a:latin typeface="Arial" panose="020B0604020202020204" pitchFamily="34" charset="0"/>
                <a:ea typeface="+mn-ea"/>
                <a:cs typeface="+mn-cs"/>
              </a:rPr>
              <a:t>a</a:t>
            </a:r>
          </a:p>
        </p:txBody>
      </p:sp>
      <p:grpSp>
        <p:nvGrpSpPr>
          <p:cNvPr id="2" name="Group 41">
            <a:extLst>
              <a:ext uri="{FF2B5EF4-FFF2-40B4-BE49-F238E27FC236}">
                <a16:creationId xmlns:a16="http://schemas.microsoft.com/office/drawing/2014/main" id="{973401E3-0B4F-4DB9-B833-973F84B90313}"/>
              </a:ext>
            </a:extLst>
          </p:cNvPr>
          <p:cNvGrpSpPr>
            <a:grpSpLocks/>
          </p:cNvGrpSpPr>
          <p:nvPr/>
        </p:nvGrpSpPr>
        <p:grpSpPr bwMode="auto">
          <a:xfrm>
            <a:off x="2795588" y="3978275"/>
            <a:ext cx="2751137" cy="2368550"/>
            <a:chOff x="1761" y="2506"/>
            <a:chExt cx="1733" cy="1492"/>
          </a:xfrm>
        </p:grpSpPr>
        <p:sp>
          <p:nvSpPr>
            <p:cNvPr id="102474" name="Freeform 42">
              <a:extLst>
                <a:ext uri="{FF2B5EF4-FFF2-40B4-BE49-F238E27FC236}">
                  <a16:creationId xmlns:a16="http://schemas.microsoft.com/office/drawing/2014/main" id="{E10003F1-2F69-46E4-A1F6-0C2CA123CC92}"/>
                </a:ext>
              </a:extLst>
            </p:cNvPr>
            <p:cNvSpPr>
              <a:spLocks/>
            </p:cNvSpPr>
            <p:nvPr/>
          </p:nvSpPr>
          <p:spPr bwMode="auto">
            <a:xfrm>
              <a:off x="1761" y="2506"/>
              <a:ext cx="1039" cy="1363"/>
            </a:xfrm>
            <a:custGeom>
              <a:avLst/>
              <a:gdLst>
                <a:gd name="T0" fmla="*/ 0 w 1039"/>
                <a:gd name="T1" fmla="*/ 0 h 1363"/>
                <a:gd name="T2" fmla="*/ 58 w 1039"/>
                <a:gd name="T3" fmla="*/ 208 h 1363"/>
                <a:gd name="T4" fmla="*/ 288 w 1039"/>
                <a:gd name="T5" fmla="*/ 877 h 1363"/>
                <a:gd name="T6" fmla="*/ 565 w 1039"/>
                <a:gd name="T7" fmla="*/ 1154 h 1363"/>
                <a:gd name="T8" fmla="*/ 819 w 1039"/>
                <a:gd name="T9" fmla="*/ 1304 h 1363"/>
                <a:gd name="T10" fmla="*/ 1038 w 1039"/>
                <a:gd name="T11" fmla="*/ 1362 h 1363"/>
                <a:gd name="T12" fmla="*/ 0 60000 65536"/>
                <a:gd name="T13" fmla="*/ 0 60000 65536"/>
                <a:gd name="T14" fmla="*/ 0 60000 65536"/>
                <a:gd name="T15" fmla="*/ 0 60000 65536"/>
                <a:gd name="T16" fmla="*/ 0 60000 65536"/>
                <a:gd name="T17" fmla="*/ 0 60000 65536"/>
                <a:gd name="T18" fmla="*/ 0 w 1039"/>
                <a:gd name="T19" fmla="*/ 0 h 1363"/>
                <a:gd name="T20" fmla="*/ 1039 w 1039"/>
                <a:gd name="T21" fmla="*/ 1363 h 1363"/>
              </a:gdLst>
              <a:ahLst/>
              <a:cxnLst>
                <a:cxn ang="T12">
                  <a:pos x="T0" y="T1"/>
                </a:cxn>
                <a:cxn ang="T13">
                  <a:pos x="T2" y="T3"/>
                </a:cxn>
                <a:cxn ang="T14">
                  <a:pos x="T4" y="T5"/>
                </a:cxn>
                <a:cxn ang="T15">
                  <a:pos x="T6" y="T7"/>
                </a:cxn>
                <a:cxn ang="T16">
                  <a:pos x="T8" y="T9"/>
                </a:cxn>
                <a:cxn ang="T17">
                  <a:pos x="T10" y="T11"/>
                </a:cxn>
              </a:cxnLst>
              <a:rect l="T18" t="T19" r="T20" b="T21"/>
              <a:pathLst>
                <a:path w="1039" h="1363">
                  <a:moveTo>
                    <a:pt x="0" y="0"/>
                  </a:moveTo>
                  <a:lnTo>
                    <a:pt x="58" y="208"/>
                  </a:lnTo>
                  <a:lnTo>
                    <a:pt x="288" y="877"/>
                  </a:lnTo>
                  <a:lnTo>
                    <a:pt x="565" y="1154"/>
                  </a:lnTo>
                  <a:lnTo>
                    <a:pt x="819" y="1304"/>
                  </a:lnTo>
                  <a:lnTo>
                    <a:pt x="1038" y="1362"/>
                  </a:lnTo>
                </a:path>
              </a:pathLst>
            </a:custGeom>
            <a:noFill/>
            <a:ln w="25400" cap="rnd" cmpd="sng">
              <a:solidFill>
                <a:srgbClr val="CC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75" name="Rectangle 43">
              <a:extLst>
                <a:ext uri="{FF2B5EF4-FFF2-40B4-BE49-F238E27FC236}">
                  <a16:creationId xmlns:a16="http://schemas.microsoft.com/office/drawing/2014/main" id="{9E9A5774-B49B-4609-BC82-1712D692357B}"/>
                </a:ext>
              </a:extLst>
            </p:cNvPr>
            <p:cNvSpPr>
              <a:spLocks noChangeArrowheads="1"/>
            </p:cNvSpPr>
            <p:nvPr/>
          </p:nvSpPr>
          <p:spPr bwMode="auto">
            <a:xfrm>
              <a:off x="2834" y="3767"/>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CC0000"/>
                  </a:solidFill>
                  <a:effectLst/>
                  <a:uLnTx/>
                  <a:uFillTx/>
                  <a:latin typeface="Arial" panose="020B0604020202020204" pitchFamily="34" charset="0"/>
                  <a:ea typeface="+mn-ea"/>
                  <a:cs typeface="+mn-cs"/>
                </a:rPr>
                <a:t>Demand</a:t>
              </a:r>
              <a:endParaRPr kumimoji="0" lang="en-GB" altLang="en-US" sz="1800" b="0" i="0" u="none" strike="noStrike" kern="1200" cap="none" spc="0" normalizeH="0" baseline="0" noProof="0">
                <a:ln>
                  <a:noFill/>
                </a:ln>
                <a:solidFill>
                  <a:srgbClr val="FFCCCC"/>
                </a:solidFill>
                <a:effectLst/>
                <a:uLnTx/>
                <a:uFillTx/>
                <a:latin typeface="Arial" panose="020B0604020202020204" pitchFamily="34" charset="0"/>
                <a:ea typeface="+mn-ea"/>
                <a:cs typeface="+mn-cs"/>
              </a:endParaRPr>
            </a:p>
          </p:txBody>
        </p:sp>
      </p:grpSp>
      <p:sp>
        <p:nvSpPr>
          <p:cNvPr id="102441" name="Rectangle 44">
            <a:extLst>
              <a:ext uri="{FF2B5EF4-FFF2-40B4-BE49-F238E27FC236}">
                <a16:creationId xmlns:a16="http://schemas.microsoft.com/office/drawing/2014/main" id="{292E5FC2-AD45-409D-8475-8959503608F2}"/>
              </a:ext>
            </a:extLst>
          </p:cNvPr>
          <p:cNvSpPr>
            <a:spLocks noChangeArrowheads="1"/>
          </p:cNvSpPr>
          <p:nvPr/>
        </p:nvSpPr>
        <p:spPr bwMode="auto">
          <a:xfrm>
            <a:off x="2281238" y="4111625"/>
            <a:ext cx="4206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p>
        </p:txBody>
      </p:sp>
      <p:grpSp>
        <p:nvGrpSpPr>
          <p:cNvPr id="3" name="Group 45">
            <a:extLst>
              <a:ext uri="{FF2B5EF4-FFF2-40B4-BE49-F238E27FC236}">
                <a16:creationId xmlns:a16="http://schemas.microsoft.com/office/drawing/2014/main" id="{9CA66597-9EDC-47E0-B571-CCFE5E482318}"/>
              </a:ext>
            </a:extLst>
          </p:cNvPr>
          <p:cNvGrpSpPr>
            <a:grpSpLocks/>
          </p:cNvGrpSpPr>
          <p:nvPr/>
        </p:nvGrpSpPr>
        <p:grpSpPr bwMode="auto">
          <a:xfrm>
            <a:off x="2305050" y="5162550"/>
            <a:ext cx="947738" cy="366713"/>
            <a:chOff x="1452" y="3252"/>
            <a:chExt cx="597" cy="231"/>
          </a:xfrm>
        </p:grpSpPr>
        <p:sp>
          <p:nvSpPr>
            <p:cNvPr id="102472" name="Line 46">
              <a:extLst>
                <a:ext uri="{FF2B5EF4-FFF2-40B4-BE49-F238E27FC236}">
                  <a16:creationId xmlns:a16="http://schemas.microsoft.com/office/drawing/2014/main" id="{90CF8E44-2007-42FA-AE68-3BF5B2DBD3C6}"/>
                </a:ext>
              </a:extLst>
            </p:cNvPr>
            <p:cNvSpPr>
              <a:spLocks noChangeShapeType="1"/>
            </p:cNvSpPr>
            <p:nvPr/>
          </p:nvSpPr>
          <p:spPr bwMode="auto">
            <a:xfrm>
              <a:off x="1680" y="3383"/>
              <a:ext cx="369" cy="0"/>
            </a:xfrm>
            <a:prstGeom prst="line">
              <a:avLst/>
            </a:prstGeom>
            <a:noFill/>
            <a:ln w="12700">
              <a:solidFill>
                <a:schemeClr va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73" name="Rectangle 47">
              <a:extLst>
                <a:ext uri="{FF2B5EF4-FFF2-40B4-BE49-F238E27FC236}">
                  <a16:creationId xmlns:a16="http://schemas.microsoft.com/office/drawing/2014/main" id="{BF20647C-60EB-40F2-A290-BB6CAD7ACC39}"/>
                </a:ext>
              </a:extLst>
            </p:cNvPr>
            <p:cNvSpPr>
              <a:spLocks noChangeArrowheads="1"/>
            </p:cNvSpPr>
            <p:nvPr/>
          </p:nvSpPr>
          <p:spPr bwMode="auto">
            <a:xfrm>
              <a:off x="1452" y="3252"/>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p>
          </p:txBody>
        </p:sp>
      </p:grpSp>
      <p:grpSp>
        <p:nvGrpSpPr>
          <p:cNvPr id="4" name="Group 48">
            <a:extLst>
              <a:ext uri="{FF2B5EF4-FFF2-40B4-BE49-F238E27FC236}">
                <a16:creationId xmlns:a16="http://schemas.microsoft.com/office/drawing/2014/main" id="{EE112702-44E3-4053-97C1-CCCADD80F6A3}"/>
              </a:ext>
            </a:extLst>
          </p:cNvPr>
          <p:cNvGrpSpPr>
            <a:grpSpLocks/>
          </p:cNvGrpSpPr>
          <p:nvPr/>
        </p:nvGrpSpPr>
        <p:grpSpPr bwMode="auto">
          <a:xfrm>
            <a:off x="2309813" y="5553075"/>
            <a:ext cx="1401762" cy="366713"/>
            <a:chOff x="1455" y="3498"/>
            <a:chExt cx="883" cy="231"/>
          </a:xfrm>
        </p:grpSpPr>
        <p:sp>
          <p:nvSpPr>
            <p:cNvPr id="102470" name="Line 49">
              <a:extLst>
                <a:ext uri="{FF2B5EF4-FFF2-40B4-BE49-F238E27FC236}">
                  <a16:creationId xmlns:a16="http://schemas.microsoft.com/office/drawing/2014/main" id="{2C163D4B-5DB2-4FDC-A985-F9C1BBBF5CAB}"/>
                </a:ext>
              </a:extLst>
            </p:cNvPr>
            <p:cNvSpPr>
              <a:spLocks noChangeShapeType="1"/>
            </p:cNvSpPr>
            <p:nvPr/>
          </p:nvSpPr>
          <p:spPr bwMode="auto">
            <a:xfrm>
              <a:off x="1680" y="3660"/>
              <a:ext cx="658" cy="0"/>
            </a:xfrm>
            <a:prstGeom prst="line">
              <a:avLst/>
            </a:prstGeom>
            <a:noFill/>
            <a:ln w="12700">
              <a:solidFill>
                <a:schemeClr va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71" name="Rectangle 50">
              <a:extLst>
                <a:ext uri="{FF2B5EF4-FFF2-40B4-BE49-F238E27FC236}">
                  <a16:creationId xmlns:a16="http://schemas.microsoft.com/office/drawing/2014/main" id="{F07A7DB3-87B0-4F95-8E9E-B003DDE9AA88}"/>
                </a:ext>
              </a:extLst>
            </p:cNvPr>
            <p:cNvSpPr>
              <a:spLocks noChangeArrowheads="1"/>
            </p:cNvSpPr>
            <p:nvPr/>
          </p:nvSpPr>
          <p:spPr bwMode="auto">
            <a:xfrm>
              <a:off x="1455" y="349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3</a:t>
              </a:r>
            </a:p>
          </p:txBody>
        </p:sp>
      </p:grpSp>
      <p:grpSp>
        <p:nvGrpSpPr>
          <p:cNvPr id="5" name="Group 51">
            <a:extLst>
              <a:ext uri="{FF2B5EF4-FFF2-40B4-BE49-F238E27FC236}">
                <a16:creationId xmlns:a16="http://schemas.microsoft.com/office/drawing/2014/main" id="{5B48C3D7-7E02-407F-841B-A37D0775F523}"/>
              </a:ext>
            </a:extLst>
          </p:cNvPr>
          <p:cNvGrpSpPr>
            <a:grpSpLocks/>
          </p:cNvGrpSpPr>
          <p:nvPr/>
        </p:nvGrpSpPr>
        <p:grpSpPr bwMode="auto">
          <a:xfrm>
            <a:off x="2297113" y="5816600"/>
            <a:ext cx="1779587" cy="366713"/>
            <a:chOff x="1447" y="3664"/>
            <a:chExt cx="1121" cy="231"/>
          </a:xfrm>
        </p:grpSpPr>
        <p:sp>
          <p:nvSpPr>
            <p:cNvPr id="102468" name="Line 52">
              <a:extLst>
                <a:ext uri="{FF2B5EF4-FFF2-40B4-BE49-F238E27FC236}">
                  <a16:creationId xmlns:a16="http://schemas.microsoft.com/office/drawing/2014/main" id="{9AF3CFC1-9EC7-4176-BB05-B5C22B56ADC5}"/>
                </a:ext>
              </a:extLst>
            </p:cNvPr>
            <p:cNvSpPr>
              <a:spLocks noChangeShapeType="1"/>
            </p:cNvSpPr>
            <p:nvPr/>
          </p:nvSpPr>
          <p:spPr bwMode="auto">
            <a:xfrm>
              <a:off x="1679" y="3810"/>
              <a:ext cx="889" cy="0"/>
            </a:xfrm>
            <a:prstGeom prst="line">
              <a:avLst/>
            </a:prstGeom>
            <a:noFill/>
            <a:ln w="12700">
              <a:solidFill>
                <a:schemeClr va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69" name="Rectangle 53">
              <a:extLst>
                <a:ext uri="{FF2B5EF4-FFF2-40B4-BE49-F238E27FC236}">
                  <a16:creationId xmlns:a16="http://schemas.microsoft.com/office/drawing/2014/main" id="{D4FF8817-1673-405C-8BBA-CD6B01D1D83D}"/>
                </a:ext>
              </a:extLst>
            </p:cNvPr>
            <p:cNvSpPr>
              <a:spLocks noChangeArrowheads="1"/>
            </p:cNvSpPr>
            <p:nvPr/>
          </p:nvSpPr>
          <p:spPr bwMode="auto">
            <a:xfrm>
              <a:off x="1447" y="3664"/>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4</a:t>
              </a:r>
            </a:p>
          </p:txBody>
        </p:sp>
      </p:grpSp>
      <p:sp>
        <p:nvSpPr>
          <p:cNvPr id="102445" name="Rectangle 54">
            <a:extLst>
              <a:ext uri="{FF2B5EF4-FFF2-40B4-BE49-F238E27FC236}">
                <a16:creationId xmlns:a16="http://schemas.microsoft.com/office/drawing/2014/main" id="{35C24EA4-3CE0-432F-93B2-C64D5220C3C8}"/>
              </a:ext>
            </a:extLst>
          </p:cNvPr>
          <p:cNvSpPr>
            <a:spLocks noChangeArrowheads="1"/>
          </p:cNvSpPr>
          <p:nvPr/>
        </p:nvSpPr>
        <p:spPr bwMode="auto">
          <a:xfrm>
            <a:off x="2670175" y="6489700"/>
            <a:ext cx="446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Q</a:t>
            </a:r>
            <a:r>
              <a:rPr kumimoji="0" lang="en-GB"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p>
        </p:txBody>
      </p:sp>
      <p:sp>
        <p:nvSpPr>
          <p:cNvPr id="102446" name="Rectangle 55">
            <a:extLst>
              <a:ext uri="{FF2B5EF4-FFF2-40B4-BE49-F238E27FC236}">
                <a16:creationId xmlns:a16="http://schemas.microsoft.com/office/drawing/2014/main" id="{E1C6940E-FC0B-4F64-BA2B-E1470802728A}"/>
              </a:ext>
            </a:extLst>
          </p:cNvPr>
          <p:cNvSpPr>
            <a:spLocks noChangeArrowheads="1"/>
          </p:cNvSpPr>
          <p:nvPr/>
        </p:nvSpPr>
        <p:spPr bwMode="auto">
          <a:xfrm>
            <a:off x="3024188" y="6497638"/>
            <a:ext cx="446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Q</a:t>
            </a:r>
            <a:r>
              <a:rPr kumimoji="0" lang="en-GB"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2</a:t>
            </a:r>
          </a:p>
        </p:txBody>
      </p:sp>
      <p:grpSp>
        <p:nvGrpSpPr>
          <p:cNvPr id="6" name="Group 56">
            <a:extLst>
              <a:ext uri="{FF2B5EF4-FFF2-40B4-BE49-F238E27FC236}">
                <a16:creationId xmlns:a16="http://schemas.microsoft.com/office/drawing/2014/main" id="{CE49A79C-20F2-43B3-87A3-81394DEB51B4}"/>
              </a:ext>
            </a:extLst>
          </p:cNvPr>
          <p:cNvGrpSpPr>
            <a:grpSpLocks/>
          </p:cNvGrpSpPr>
          <p:nvPr/>
        </p:nvGrpSpPr>
        <p:grpSpPr bwMode="auto">
          <a:xfrm>
            <a:off x="3487738" y="2128838"/>
            <a:ext cx="446087" cy="4727575"/>
            <a:chOff x="2197" y="1341"/>
            <a:chExt cx="281" cy="2978"/>
          </a:xfrm>
        </p:grpSpPr>
        <p:sp>
          <p:nvSpPr>
            <p:cNvPr id="102466" name="Line 57">
              <a:extLst>
                <a:ext uri="{FF2B5EF4-FFF2-40B4-BE49-F238E27FC236}">
                  <a16:creationId xmlns:a16="http://schemas.microsoft.com/office/drawing/2014/main" id="{B5494BF7-6961-49A4-92C8-71270A0FFF21}"/>
                </a:ext>
              </a:extLst>
            </p:cNvPr>
            <p:cNvSpPr>
              <a:spLocks noChangeShapeType="1"/>
            </p:cNvSpPr>
            <p:nvPr/>
          </p:nvSpPr>
          <p:spPr bwMode="auto">
            <a:xfrm>
              <a:off x="2338" y="1341"/>
              <a:ext cx="0" cy="2769"/>
            </a:xfrm>
            <a:prstGeom prst="line">
              <a:avLst/>
            </a:prstGeom>
            <a:noFill/>
            <a:ln w="12700">
              <a:solidFill>
                <a:schemeClr va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67" name="Rectangle 58">
              <a:extLst>
                <a:ext uri="{FF2B5EF4-FFF2-40B4-BE49-F238E27FC236}">
                  <a16:creationId xmlns:a16="http://schemas.microsoft.com/office/drawing/2014/main" id="{59D196CA-1774-45F7-A62E-5AC9890843D3}"/>
                </a:ext>
              </a:extLst>
            </p:cNvPr>
            <p:cNvSpPr>
              <a:spLocks noChangeArrowheads="1"/>
            </p:cNvSpPr>
            <p:nvPr/>
          </p:nvSpPr>
          <p:spPr bwMode="auto">
            <a:xfrm>
              <a:off x="2197" y="4088"/>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Q</a:t>
              </a:r>
              <a:r>
                <a:rPr kumimoji="0" lang="en-GB"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3</a:t>
              </a:r>
            </a:p>
          </p:txBody>
        </p:sp>
      </p:grpSp>
      <p:grpSp>
        <p:nvGrpSpPr>
          <p:cNvPr id="7" name="Group 59">
            <a:extLst>
              <a:ext uri="{FF2B5EF4-FFF2-40B4-BE49-F238E27FC236}">
                <a16:creationId xmlns:a16="http://schemas.microsoft.com/office/drawing/2014/main" id="{E60C6D70-8466-46FB-A3BE-7E27FB93FCE5}"/>
              </a:ext>
            </a:extLst>
          </p:cNvPr>
          <p:cNvGrpSpPr>
            <a:grpSpLocks/>
          </p:cNvGrpSpPr>
          <p:nvPr/>
        </p:nvGrpSpPr>
        <p:grpSpPr bwMode="auto">
          <a:xfrm>
            <a:off x="3860800" y="2128838"/>
            <a:ext cx="446088" cy="4727575"/>
            <a:chOff x="2432" y="1341"/>
            <a:chExt cx="281" cy="2978"/>
          </a:xfrm>
        </p:grpSpPr>
        <p:sp>
          <p:nvSpPr>
            <p:cNvPr id="102464" name="Line 60">
              <a:extLst>
                <a:ext uri="{FF2B5EF4-FFF2-40B4-BE49-F238E27FC236}">
                  <a16:creationId xmlns:a16="http://schemas.microsoft.com/office/drawing/2014/main" id="{21B12C7A-56E5-4111-A18C-53E2D975C2E3}"/>
                </a:ext>
              </a:extLst>
            </p:cNvPr>
            <p:cNvSpPr>
              <a:spLocks noChangeShapeType="1"/>
            </p:cNvSpPr>
            <p:nvPr/>
          </p:nvSpPr>
          <p:spPr bwMode="auto">
            <a:xfrm>
              <a:off x="2569" y="1341"/>
              <a:ext cx="0" cy="2769"/>
            </a:xfrm>
            <a:prstGeom prst="line">
              <a:avLst/>
            </a:prstGeom>
            <a:noFill/>
            <a:ln w="12700">
              <a:solidFill>
                <a:schemeClr va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65" name="Rectangle 61">
              <a:extLst>
                <a:ext uri="{FF2B5EF4-FFF2-40B4-BE49-F238E27FC236}">
                  <a16:creationId xmlns:a16="http://schemas.microsoft.com/office/drawing/2014/main" id="{8284E69B-921B-4A19-8965-80ED9CAB6F98}"/>
                </a:ext>
              </a:extLst>
            </p:cNvPr>
            <p:cNvSpPr>
              <a:spLocks noChangeArrowheads="1"/>
            </p:cNvSpPr>
            <p:nvPr/>
          </p:nvSpPr>
          <p:spPr bwMode="auto">
            <a:xfrm>
              <a:off x="2432" y="4088"/>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Q</a:t>
              </a:r>
              <a:r>
                <a:rPr kumimoji="0" lang="en-GB" altLang="en-US" sz="18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4</a:t>
              </a:r>
            </a:p>
          </p:txBody>
        </p:sp>
      </p:grpSp>
      <p:grpSp>
        <p:nvGrpSpPr>
          <p:cNvPr id="8" name="Group 62">
            <a:extLst>
              <a:ext uri="{FF2B5EF4-FFF2-40B4-BE49-F238E27FC236}">
                <a16:creationId xmlns:a16="http://schemas.microsoft.com/office/drawing/2014/main" id="{2F972EEA-72CB-476D-A7F6-A3B75195E3E3}"/>
              </a:ext>
            </a:extLst>
          </p:cNvPr>
          <p:cNvGrpSpPr>
            <a:grpSpLocks/>
          </p:cNvGrpSpPr>
          <p:nvPr/>
        </p:nvGrpSpPr>
        <p:grpSpPr bwMode="auto">
          <a:xfrm>
            <a:off x="3214688" y="5118100"/>
            <a:ext cx="385762" cy="366713"/>
            <a:chOff x="2025" y="3224"/>
            <a:chExt cx="243" cy="231"/>
          </a:xfrm>
        </p:grpSpPr>
        <p:sp>
          <p:nvSpPr>
            <p:cNvPr id="102462" name="Oval 63">
              <a:extLst>
                <a:ext uri="{FF2B5EF4-FFF2-40B4-BE49-F238E27FC236}">
                  <a16:creationId xmlns:a16="http://schemas.microsoft.com/office/drawing/2014/main" id="{8594E5B3-793A-4A9A-8B7A-7937A663F28C}"/>
                </a:ext>
              </a:extLst>
            </p:cNvPr>
            <p:cNvSpPr>
              <a:spLocks noChangeArrowheads="1"/>
            </p:cNvSpPr>
            <p:nvPr/>
          </p:nvSpPr>
          <p:spPr bwMode="auto">
            <a:xfrm>
              <a:off x="2025" y="3359"/>
              <a:ext cx="65" cy="65"/>
            </a:xfrm>
            <a:prstGeom prst="ellipse">
              <a:avLst/>
            </a:prstGeom>
            <a:solidFill>
              <a:schemeClr val="accent2"/>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63" name="Rectangle 64">
              <a:extLst>
                <a:ext uri="{FF2B5EF4-FFF2-40B4-BE49-F238E27FC236}">
                  <a16:creationId xmlns:a16="http://schemas.microsoft.com/office/drawing/2014/main" id="{1FA92F89-8040-405B-B6AD-E18338DE1DD1}"/>
                </a:ext>
              </a:extLst>
            </p:cNvPr>
            <p:cNvSpPr>
              <a:spLocks noChangeArrowheads="1"/>
            </p:cNvSpPr>
            <p:nvPr/>
          </p:nvSpPr>
          <p:spPr bwMode="auto">
            <a:xfrm>
              <a:off x="2072" y="322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CC0000"/>
                  </a:solidFill>
                  <a:effectLst/>
                  <a:uLnTx/>
                  <a:uFillTx/>
                  <a:latin typeface="Arial" panose="020B0604020202020204" pitchFamily="34" charset="0"/>
                  <a:ea typeface="+mn-ea"/>
                  <a:cs typeface="+mn-cs"/>
                </a:rPr>
                <a:t>b</a:t>
              </a:r>
            </a:p>
          </p:txBody>
        </p:sp>
      </p:grpSp>
      <p:grpSp>
        <p:nvGrpSpPr>
          <p:cNvPr id="9" name="Group 65">
            <a:extLst>
              <a:ext uri="{FF2B5EF4-FFF2-40B4-BE49-F238E27FC236}">
                <a16:creationId xmlns:a16="http://schemas.microsoft.com/office/drawing/2014/main" id="{8015A684-6464-4E0B-8851-A47D282D9C5C}"/>
              </a:ext>
            </a:extLst>
          </p:cNvPr>
          <p:cNvGrpSpPr>
            <a:grpSpLocks/>
          </p:cNvGrpSpPr>
          <p:nvPr/>
        </p:nvGrpSpPr>
        <p:grpSpPr bwMode="auto">
          <a:xfrm>
            <a:off x="3660775" y="5540375"/>
            <a:ext cx="349250" cy="366713"/>
            <a:chOff x="2306" y="3490"/>
            <a:chExt cx="220" cy="231"/>
          </a:xfrm>
        </p:grpSpPr>
        <p:sp>
          <p:nvSpPr>
            <p:cNvPr id="102460" name="Oval 66">
              <a:extLst>
                <a:ext uri="{FF2B5EF4-FFF2-40B4-BE49-F238E27FC236}">
                  <a16:creationId xmlns:a16="http://schemas.microsoft.com/office/drawing/2014/main" id="{1C12A504-F8DF-4A64-A76B-6E3E702E983C}"/>
                </a:ext>
              </a:extLst>
            </p:cNvPr>
            <p:cNvSpPr>
              <a:spLocks noChangeArrowheads="1"/>
            </p:cNvSpPr>
            <p:nvPr/>
          </p:nvSpPr>
          <p:spPr bwMode="auto">
            <a:xfrm>
              <a:off x="2306" y="3617"/>
              <a:ext cx="65" cy="65"/>
            </a:xfrm>
            <a:prstGeom prst="ellipse">
              <a:avLst/>
            </a:prstGeom>
            <a:solidFill>
              <a:schemeClr val="accent2"/>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61" name="Rectangle 67">
              <a:extLst>
                <a:ext uri="{FF2B5EF4-FFF2-40B4-BE49-F238E27FC236}">
                  <a16:creationId xmlns:a16="http://schemas.microsoft.com/office/drawing/2014/main" id="{60057E67-B81A-4F18-A066-66504D3563FD}"/>
                </a:ext>
              </a:extLst>
            </p:cNvPr>
            <p:cNvSpPr>
              <a:spLocks noChangeArrowheads="1"/>
            </p:cNvSpPr>
            <p:nvPr/>
          </p:nvSpPr>
          <p:spPr bwMode="auto">
            <a:xfrm>
              <a:off x="2338" y="349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CC0000"/>
                  </a:solidFill>
                  <a:effectLst/>
                  <a:uLnTx/>
                  <a:uFillTx/>
                  <a:latin typeface="Arial" panose="020B0604020202020204" pitchFamily="34" charset="0"/>
                  <a:ea typeface="+mn-ea"/>
                  <a:cs typeface="+mn-cs"/>
                </a:rPr>
                <a:t>c</a:t>
              </a:r>
            </a:p>
          </p:txBody>
        </p:sp>
      </p:grpSp>
      <p:grpSp>
        <p:nvGrpSpPr>
          <p:cNvPr id="10" name="Group 68">
            <a:extLst>
              <a:ext uri="{FF2B5EF4-FFF2-40B4-BE49-F238E27FC236}">
                <a16:creationId xmlns:a16="http://schemas.microsoft.com/office/drawing/2014/main" id="{3C10F93A-4764-4F7C-9CD3-AEA40DCFA149}"/>
              </a:ext>
            </a:extLst>
          </p:cNvPr>
          <p:cNvGrpSpPr>
            <a:grpSpLocks/>
          </p:cNvGrpSpPr>
          <p:nvPr/>
        </p:nvGrpSpPr>
        <p:grpSpPr bwMode="auto">
          <a:xfrm>
            <a:off x="4032250" y="5761038"/>
            <a:ext cx="355600" cy="366712"/>
            <a:chOff x="2540" y="3629"/>
            <a:chExt cx="224" cy="231"/>
          </a:xfrm>
        </p:grpSpPr>
        <p:sp>
          <p:nvSpPr>
            <p:cNvPr id="102458" name="Rectangle 69">
              <a:extLst>
                <a:ext uri="{FF2B5EF4-FFF2-40B4-BE49-F238E27FC236}">
                  <a16:creationId xmlns:a16="http://schemas.microsoft.com/office/drawing/2014/main" id="{2D5C50C3-AF55-4EC7-9FD4-D7A803F1D906}"/>
                </a:ext>
              </a:extLst>
            </p:cNvPr>
            <p:cNvSpPr>
              <a:spLocks noChangeArrowheads="1"/>
            </p:cNvSpPr>
            <p:nvPr/>
          </p:nvSpPr>
          <p:spPr bwMode="auto">
            <a:xfrm>
              <a:off x="2568" y="362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CC0000"/>
                  </a:solidFill>
                  <a:effectLst/>
                  <a:uLnTx/>
                  <a:uFillTx/>
                  <a:latin typeface="Arial" panose="020B0604020202020204" pitchFamily="34" charset="0"/>
                  <a:ea typeface="+mn-ea"/>
                  <a:cs typeface="+mn-cs"/>
                </a:rPr>
                <a:t>d</a:t>
              </a:r>
            </a:p>
          </p:txBody>
        </p:sp>
        <p:sp>
          <p:nvSpPr>
            <p:cNvPr id="102459" name="Oval 70">
              <a:extLst>
                <a:ext uri="{FF2B5EF4-FFF2-40B4-BE49-F238E27FC236}">
                  <a16:creationId xmlns:a16="http://schemas.microsoft.com/office/drawing/2014/main" id="{A22FF6D7-0CC8-4D4F-8996-EB8B5586869B}"/>
                </a:ext>
              </a:extLst>
            </p:cNvPr>
            <p:cNvSpPr>
              <a:spLocks noChangeArrowheads="1"/>
            </p:cNvSpPr>
            <p:nvPr/>
          </p:nvSpPr>
          <p:spPr bwMode="auto">
            <a:xfrm>
              <a:off x="2540" y="3770"/>
              <a:ext cx="65" cy="65"/>
            </a:xfrm>
            <a:prstGeom prst="ellipse">
              <a:avLst/>
            </a:prstGeom>
            <a:solidFill>
              <a:schemeClr val="accent2"/>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102452" name="Oval 71">
            <a:extLst>
              <a:ext uri="{FF2B5EF4-FFF2-40B4-BE49-F238E27FC236}">
                <a16:creationId xmlns:a16="http://schemas.microsoft.com/office/drawing/2014/main" id="{D8EC6BA4-43F3-4D80-B545-C37F9B2B5CE1}"/>
              </a:ext>
            </a:extLst>
          </p:cNvPr>
          <p:cNvSpPr>
            <a:spLocks noChangeArrowheads="1"/>
          </p:cNvSpPr>
          <p:nvPr/>
        </p:nvSpPr>
        <p:spPr bwMode="auto">
          <a:xfrm>
            <a:off x="2843213" y="4246563"/>
            <a:ext cx="103187" cy="103187"/>
          </a:xfrm>
          <a:prstGeom prst="ellipse">
            <a:avLst/>
          </a:prstGeom>
          <a:solidFill>
            <a:schemeClr val="accent2"/>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53" name="Oval 72">
            <a:extLst>
              <a:ext uri="{FF2B5EF4-FFF2-40B4-BE49-F238E27FC236}">
                <a16:creationId xmlns:a16="http://schemas.microsoft.com/office/drawing/2014/main" id="{C7AB901F-E304-4760-8B6A-5151894B025A}"/>
              </a:ext>
            </a:extLst>
          </p:cNvPr>
          <p:cNvSpPr>
            <a:spLocks noChangeArrowheads="1"/>
          </p:cNvSpPr>
          <p:nvPr/>
        </p:nvSpPr>
        <p:spPr bwMode="auto">
          <a:xfrm>
            <a:off x="2844800" y="1609725"/>
            <a:ext cx="103188" cy="103188"/>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54" name="Oval 73">
            <a:extLst>
              <a:ext uri="{FF2B5EF4-FFF2-40B4-BE49-F238E27FC236}">
                <a16:creationId xmlns:a16="http://schemas.microsoft.com/office/drawing/2014/main" id="{4578FD23-5889-44B3-B541-ECFFC4C20393}"/>
              </a:ext>
            </a:extLst>
          </p:cNvPr>
          <p:cNvSpPr>
            <a:spLocks noChangeArrowheads="1"/>
          </p:cNvSpPr>
          <p:nvPr/>
        </p:nvSpPr>
        <p:spPr bwMode="auto">
          <a:xfrm>
            <a:off x="4022725" y="2073275"/>
            <a:ext cx="103188" cy="103188"/>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55" name="Oval 74">
            <a:extLst>
              <a:ext uri="{FF2B5EF4-FFF2-40B4-BE49-F238E27FC236}">
                <a16:creationId xmlns:a16="http://schemas.microsoft.com/office/drawing/2014/main" id="{1AE5733C-E515-4790-9FA0-CE30AEC570CB}"/>
              </a:ext>
            </a:extLst>
          </p:cNvPr>
          <p:cNvSpPr>
            <a:spLocks noChangeArrowheads="1"/>
          </p:cNvSpPr>
          <p:nvPr/>
        </p:nvSpPr>
        <p:spPr bwMode="auto">
          <a:xfrm>
            <a:off x="3203575" y="1858963"/>
            <a:ext cx="103188" cy="103187"/>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456" name="Oval 75">
            <a:extLst>
              <a:ext uri="{FF2B5EF4-FFF2-40B4-BE49-F238E27FC236}">
                <a16:creationId xmlns:a16="http://schemas.microsoft.com/office/drawing/2014/main" id="{CBA40A38-0D38-4625-A868-E72C6B9B2AFD}"/>
              </a:ext>
            </a:extLst>
          </p:cNvPr>
          <p:cNvSpPr>
            <a:spLocks noChangeArrowheads="1"/>
          </p:cNvSpPr>
          <p:nvPr/>
        </p:nvSpPr>
        <p:spPr bwMode="auto">
          <a:xfrm>
            <a:off x="3667125" y="2066925"/>
            <a:ext cx="103188" cy="103188"/>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77293" name="Text Box 77">
            <a:extLst>
              <a:ext uri="{FF2B5EF4-FFF2-40B4-BE49-F238E27FC236}">
                <a16:creationId xmlns:a16="http://schemas.microsoft.com/office/drawing/2014/main" id="{3BF3D871-E905-4677-B44F-553B33A21A65}"/>
              </a:ext>
            </a:extLst>
          </p:cNvPr>
          <p:cNvSpPr txBox="1">
            <a:spLocks noChangeArrowheads="1"/>
          </p:cNvSpPr>
          <p:nvPr/>
        </p:nvSpPr>
        <p:spPr bwMode="auto">
          <a:xfrm>
            <a:off x="0" y="0"/>
            <a:ext cx="9144000" cy="473075"/>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500" b="1" i="0" u="none" strike="noStrike" kern="1200" cap="none" spc="0" normalizeH="0" baseline="0" noProof="0">
                <a:ln>
                  <a:noFill/>
                </a:ln>
                <a:solidFill>
                  <a:srgbClr val="003B3A"/>
                </a:solidFill>
                <a:effectLst/>
                <a:uLnTx/>
                <a:uFillTx/>
                <a:latin typeface="Arial" charset="0"/>
                <a:ea typeface="+mn-ea"/>
                <a:cs typeface="+mn-cs"/>
              </a:rPr>
              <a:t>Deriving a demand curve from a price-consumption curve</a:t>
            </a:r>
          </a:p>
        </p:txBody>
      </p:sp>
    </p:spTree>
    <p:custDataLst>
      <p:tags r:id="rId2"/>
    </p:custDataLst>
  </p:cSld>
  <p:clrMapOvr>
    <a:overrideClrMapping bg1="lt1" tx1="dk1" bg2="lt2" tx2="dk2" accent1="accent1" accent2="accent2" accent3="accent3" accent4="accent4" accent5="accent5" accent6="accent6" hlink="hlink" folHlink="folHlink"/>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 calcmode="lin" valueType="num">
                                      <p:cBhvr>
                                        <p:cTn id="14"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5"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1000" fill="hold"/>
                                        <p:tgtEl>
                                          <p:spTgt spid="9"/>
                                        </p:tgtEl>
                                        <p:attrNameLst>
                                          <p:attrName>ppt_w</p:attrName>
                                        </p:attrNameLst>
                                      </p:cBhvr>
                                      <p:tavLst>
                                        <p:tav tm="0">
                                          <p:val>
                                            <p:fltVal val="0"/>
                                          </p:val>
                                        </p:tav>
                                        <p:tav tm="100000">
                                          <p:val>
                                            <p:strVal val="#ppt_w"/>
                                          </p:val>
                                        </p:tav>
                                      </p:tavLst>
                                    </p:anim>
                                    <p:anim calcmode="lin" valueType="num">
                                      <p:cBhvr>
                                        <p:cTn id="31" dur="1000" fill="hold"/>
                                        <p:tgtEl>
                                          <p:spTgt spid="9"/>
                                        </p:tgtEl>
                                        <p:attrNameLst>
                                          <p:attrName>ppt_h</p:attrName>
                                        </p:attrNameLst>
                                      </p:cBhvr>
                                      <p:tavLst>
                                        <p:tav tm="0">
                                          <p:val>
                                            <p:fltVal val="0"/>
                                          </p:val>
                                        </p:tav>
                                        <p:tav tm="100000">
                                          <p:val>
                                            <p:strVal val="#ppt_h"/>
                                          </p:val>
                                        </p:tav>
                                      </p:tavLst>
                                    </p:anim>
                                    <p:anim calcmode="lin" valueType="num">
                                      <p:cBhvr>
                                        <p:cTn id="32"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up)">
                                      <p:cBhvr>
                                        <p:cTn id="38" dur="500"/>
                                        <p:tgtEl>
                                          <p:spTgt spid="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5" presetClass="entr" presetSubtype="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1000" fill="hold"/>
                                        <p:tgtEl>
                                          <p:spTgt spid="10"/>
                                        </p:tgtEl>
                                        <p:attrNameLst>
                                          <p:attrName>ppt_w</p:attrName>
                                        </p:attrNameLst>
                                      </p:cBhvr>
                                      <p:tavLst>
                                        <p:tav tm="0">
                                          <p:val>
                                            <p:fltVal val="0"/>
                                          </p:val>
                                        </p:tav>
                                        <p:tav tm="100000">
                                          <p:val>
                                            <p:strVal val="#ppt_w"/>
                                          </p:val>
                                        </p:tav>
                                      </p:tavLst>
                                    </p:anim>
                                    <p:anim calcmode="lin" valueType="num">
                                      <p:cBhvr>
                                        <p:cTn id="49" dur="1000" fill="hold"/>
                                        <p:tgtEl>
                                          <p:spTgt spid="10"/>
                                        </p:tgtEl>
                                        <p:attrNameLst>
                                          <p:attrName>ppt_h</p:attrName>
                                        </p:attrNameLst>
                                      </p:cBhvr>
                                      <p:tavLst>
                                        <p:tav tm="0">
                                          <p:val>
                                            <p:fltVal val="0"/>
                                          </p:val>
                                        </p:tav>
                                        <p:tav tm="100000">
                                          <p:val>
                                            <p:strVal val="#ppt_h"/>
                                          </p:val>
                                        </p:tav>
                                      </p:tavLst>
                                    </p:anim>
                                    <p:anim calcmode="lin" valueType="num">
                                      <p:cBhvr>
                                        <p:cTn id="50"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left)">
                                      <p:cBhvr>
                                        <p:cTn id="5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584931BA-F15E-46F6-9F8A-662198F31D3E}"/>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3427" name="Rectangle 3">
            <a:extLst>
              <a:ext uri="{FF2B5EF4-FFF2-40B4-BE49-F238E27FC236}">
                <a16:creationId xmlns:a16="http://schemas.microsoft.com/office/drawing/2014/main" id="{2887982A-D424-4964-9ACF-33317FB3F938}"/>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3428" name="Rectangle 5">
            <a:extLst>
              <a:ext uri="{FF2B5EF4-FFF2-40B4-BE49-F238E27FC236}">
                <a16:creationId xmlns:a16="http://schemas.microsoft.com/office/drawing/2014/main" id="{867A4F1F-6BDC-412F-BB41-428CBDE7C2C2}"/>
              </a:ext>
            </a:extLst>
          </p:cNvPr>
          <p:cNvSpPr>
            <a:spLocks noGrp="1"/>
          </p:cNvSpPr>
          <p:nvPr>
            <p:ph type="body" idx="1"/>
          </p:nvPr>
        </p:nvSpPr>
        <p:spPr>
          <a:xfrm>
            <a:off x="180975" y="1524000"/>
            <a:ext cx="8793163" cy="1862138"/>
          </a:xfrm>
        </p:spPr>
        <p:txBody>
          <a:bodyPr/>
          <a:lstStyle/>
          <a:p>
            <a:pPr>
              <a:lnSpc>
                <a:spcPct val="120000"/>
              </a:lnSpc>
            </a:pPr>
            <a:r>
              <a:rPr lang="en-GB" altLang="en-US">
                <a:solidFill>
                  <a:srgbClr val="646B86"/>
                </a:solidFill>
              </a:rPr>
              <a:t>The effect of changes in price</a:t>
            </a:r>
          </a:p>
          <a:p>
            <a:pPr lvl="1">
              <a:lnSpc>
                <a:spcPct val="120000"/>
              </a:lnSpc>
            </a:pPr>
            <a:r>
              <a:rPr lang="en-GB" altLang="en-US">
                <a:solidFill>
                  <a:srgbClr val="646B86"/>
                </a:solidFill>
              </a:rPr>
              <a:t>the price–consumption curve</a:t>
            </a:r>
          </a:p>
          <a:p>
            <a:pPr lvl="1">
              <a:lnSpc>
                <a:spcPct val="120000"/>
              </a:lnSpc>
            </a:pPr>
            <a:r>
              <a:rPr lang="en-GB" altLang="en-US">
                <a:solidFill>
                  <a:srgbClr val="646B86"/>
                </a:solidFill>
              </a:rPr>
              <a:t>deriving the individual's demand curve</a:t>
            </a:r>
          </a:p>
        </p:txBody>
      </p:sp>
      <p:sp>
        <p:nvSpPr>
          <p:cNvPr id="103429" name="Rectangle 6">
            <a:extLst>
              <a:ext uri="{FF2B5EF4-FFF2-40B4-BE49-F238E27FC236}">
                <a16:creationId xmlns:a16="http://schemas.microsoft.com/office/drawing/2014/main" id="{1E476324-D8D2-43A3-A7F0-A918E031F27D}"/>
              </a:ext>
            </a:extLst>
          </p:cNvPr>
          <p:cNvSpPr>
            <a:spLocks noGrp="1"/>
          </p:cNvSpPr>
          <p:nvPr>
            <p:ph type="title"/>
          </p:nvPr>
        </p:nvSpPr>
        <p:spPr/>
        <p:txBody>
          <a:bodyPr/>
          <a:lstStyle/>
          <a:p>
            <a:r>
              <a:rPr lang="en-GB" altLang="en-US"/>
              <a:t>Indifference analysis</a:t>
            </a:r>
          </a:p>
        </p:txBody>
      </p:sp>
      <p:sp>
        <p:nvSpPr>
          <p:cNvPr id="669703" name="Rectangle 7">
            <a:extLst>
              <a:ext uri="{FF2B5EF4-FFF2-40B4-BE49-F238E27FC236}">
                <a16:creationId xmlns:a16="http://schemas.microsoft.com/office/drawing/2014/main" id="{3538C6F2-9132-4770-B116-52F7B75F4531}"/>
              </a:ext>
            </a:extLst>
          </p:cNvPr>
          <p:cNvSpPr>
            <a:spLocks/>
          </p:cNvSpPr>
          <p:nvPr/>
        </p:nvSpPr>
        <p:spPr bwMode="auto">
          <a:xfrm>
            <a:off x="180975" y="3463925"/>
            <a:ext cx="8793163"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20000"/>
              </a:lnSpc>
              <a:spcBef>
                <a:spcPct val="30000"/>
              </a:spcBef>
              <a:spcAft>
                <a:spcPct val="0"/>
              </a:spcAft>
              <a:buClr>
                <a:srgbClr val="D16349"/>
              </a:buClr>
              <a:buSzPct val="85000"/>
              <a:buFont typeface="Wingdings 2" panose="05020102010507070707" pitchFamily="18" charset="2"/>
              <a:buChar char=""/>
              <a:tabLst/>
              <a:defRPr/>
            </a:pPr>
            <a:r>
              <a:rPr kumimoji="0" lang="en-GB" altLang="en-US" sz="3000" b="0" i="0" u="none" strike="noStrike" kern="1200" cap="none" spc="0" normalizeH="0" baseline="0" noProof="0">
                <a:ln>
                  <a:noFill/>
                </a:ln>
                <a:solidFill>
                  <a:srgbClr val="000000"/>
                </a:solidFill>
                <a:effectLst/>
                <a:uLnTx/>
                <a:uFillTx/>
                <a:latin typeface="Georgia" panose="02040502050405020303" pitchFamily="18" charset="0"/>
                <a:ea typeface="+mn-ea"/>
                <a:cs typeface="+mn-cs"/>
              </a:rPr>
              <a:t>Income and substitution effects of a price change</a:t>
            </a:r>
          </a:p>
          <a:p>
            <a:pPr marL="742950" marR="0" lvl="1" indent="-285750" algn="l" defTabSz="914400" rtl="0" eaLnBrk="0" fontAlgn="base" latinLnBrk="0" hangingPunct="0">
              <a:lnSpc>
                <a:spcPct val="120000"/>
              </a:lnSpc>
              <a:spcBef>
                <a:spcPct val="30000"/>
              </a:spcBef>
              <a:spcAft>
                <a:spcPct val="0"/>
              </a:spcAft>
              <a:buClr>
                <a:srgbClr val="CCB400"/>
              </a:buClr>
              <a:buSzPct val="70000"/>
              <a:buFont typeface="Wingdings" panose="05000000000000000000" pitchFamily="2" charset="2"/>
              <a:buChar char="¡"/>
              <a:tabLst/>
              <a:defRPr/>
            </a:pPr>
            <a:r>
              <a:rPr kumimoji="0" lang="en-GB" altLang="en-US" sz="2600" b="0" i="0" u="none" strike="noStrike" kern="1200" cap="none" spc="0" normalizeH="0" baseline="0" noProof="0">
                <a:ln>
                  <a:noFill/>
                </a:ln>
                <a:solidFill>
                  <a:srgbClr val="19323F"/>
                </a:solidFill>
                <a:effectLst/>
                <a:uLnTx/>
                <a:uFillTx/>
                <a:latin typeface="Georgia" panose="02040502050405020303" pitchFamily="18" charset="0"/>
                <a:ea typeface="+mn-ea"/>
                <a:cs typeface="+mn-cs"/>
              </a:rPr>
              <a:t>a normal good</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69703">
                                            <p:txEl>
                                              <p:pRg st="0" end="0"/>
                                            </p:txEl>
                                          </p:spTgt>
                                        </p:tgtEl>
                                        <p:attrNameLst>
                                          <p:attrName>style.visibility</p:attrName>
                                        </p:attrNameLst>
                                      </p:cBhvr>
                                      <p:to>
                                        <p:strVal val="visible"/>
                                      </p:to>
                                    </p:set>
                                    <p:animEffect transition="in" filter="slide(fromBottom)">
                                      <p:cBhvr>
                                        <p:cTn id="7" dur="500"/>
                                        <p:tgtEl>
                                          <p:spTgt spid="6697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69703">
                                            <p:txEl>
                                              <p:pRg st="1" end="1"/>
                                            </p:txEl>
                                          </p:spTgt>
                                        </p:tgtEl>
                                        <p:attrNameLst>
                                          <p:attrName>style.visibility</p:attrName>
                                        </p:attrNameLst>
                                      </p:cBhvr>
                                      <p:to>
                                        <p:strVal val="visible"/>
                                      </p:to>
                                    </p:set>
                                    <p:animEffect transition="in" filter="slide(fromBottom)">
                                      <p:cBhvr>
                                        <p:cTn id="12" dur="500"/>
                                        <p:tgtEl>
                                          <p:spTgt spid="6697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3" grpId="0" build="p" bldLvl="2"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69CBAA16-1108-4B58-B017-928A51CB006E}"/>
              </a:ext>
            </a:extLst>
          </p:cNvPr>
          <p:cNvSpPr>
            <a:spLocks noChangeArrowheads="1"/>
          </p:cNvSpPr>
          <p:nvPr/>
        </p:nvSpPr>
        <p:spPr bwMode="auto">
          <a:xfrm>
            <a:off x="800100" y="790575"/>
            <a:ext cx="7818438" cy="51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4451" name="Line 3">
            <a:extLst>
              <a:ext uri="{FF2B5EF4-FFF2-40B4-BE49-F238E27FC236}">
                <a16:creationId xmlns:a16="http://schemas.microsoft.com/office/drawing/2014/main" id="{308A9802-8385-479A-B208-2C2D6351ADC0}"/>
              </a:ext>
            </a:extLst>
          </p:cNvPr>
          <p:cNvSpPr>
            <a:spLocks noChangeShapeType="1"/>
          </p:cNvSpPr>
          <p:nvPr/>
        </p:nvSpPr>
        <p:spPr bwMode="auto">
          <a:xfrm flipV="1">
            <a:off x="798513" y="777875"/>
            <a:ext cx="0" cy="518160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4452" name="Line 4">
            <a:extLst>
              <a:ext uri="{FF2B5EF4-FFF2-40B4-BE49-F238E27FC236}">
                <a16:creationId xmlns:a16="http://schemas.microsoft.com/office/drawing/2014/main" id="{1014EBCA-E981-4EE8-976C-B5462F376D65}"/>
              </a:ext>
            </a:extLst>
          </p:cNvPr>
          <p:cNvSpPr>
            <a:spLocks noChangeShapeType="1"/>
          </p:cNvSpPr>
          <p:nvPr/>
        </p:nvSpPr>
        <p:spPr bwMode="auto">
          <a:xfrm>
            <a:off x="800100" y="5975350"/>
            <a:ext cx="7837488" cy="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4453" name="Rectangle 5">
            <a:extLst>
              <a:ext uri="{FF2B5EF4-FFF2-40B4-BE49-F238E27FC236}">
                <a16:creationId xmlns:a16="http://schemas.microsoft.com/office/drawing/2014/main" id="{F27498C1-6DDB-4F9A-AA15-3F84EB2F3E96}"/>
              </a:ext>
            </a:extLst>
          </p:cNvPr>
          <p:cNvSpPr>
            <a:spLocks noChangeArrowheads="1"/>
          </p:cNvSpPr>
          <p:nvPr/>
        </p:nvSpPr>
        <p:spPr bwMode="auto">
          <a:xfrm>
            <a:off x="1919288"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4454" name="Rectangle 6">
            <a:extLst>
              <a:ext uri="{FF2B5EF4-FFF2-40B4-BE49-F238E27FC236}">
                <a16:creationId xmlns:a16="http://schemas.microsoft.com/office/drawing/2014/main" id="{FA513270-F47A-4D41-AC84-34DC80B31066}"/>
              </a:ext>
            </a:extLst>
          </p:cNvPr>
          <p:cNvSpPr>
            <a:spLocks noChangeArrowheads="1"/>
          </p:cNvSpPr>
          <p:nvPr/>
        </p:nvSpPr>
        <p:spPr bwMode="auto">
          <a:xfrm>
            <a:off x="3205163"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4455" name="Rectangle 7">
            <a:extLst>
              <a:ext uri="{FF2B5EF4-FFF2-40B4-BE49-F238E27FC236}">
                <a16:creationId xmlns:a16="http://schemas.microsoft.com/office/drawing/2014/main" id="{5712917B-031B-412F-B959-CB9C1D61A509}"/>
              </a:ext>
            </a:extLst>
          </p:cNvPr>
          <p:cNvSpPr>
            <a:spLocks noChangeArrowheads="1"/>
          </p:cNvSpPr>
          <p:nvPr/>
        </p:nvSpPr>
        <p:spPr bwMode="auto">
          <a:xfrm rot="-5400000">
            <a:off x="-611187" y="288131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104456" name="Arc 8">
            <a:extLst>
              <a:ext uri="{FF2B5EF4-FFF2-40B4-BE49-F238E27FC236}">
                <a16:creationId xmlns:a16="http://schemas.microsoft.com/office/drawing/2014/main" id="{A8AE7B2D-A629-4C11-B4FE-F3022F546B54}"/>
              </a:ext>
            </a:extLst>
          </p:cNvPr>
          <p:cNvSpPr>
            <a:spLocks/>
          </p:cNvSpPr>
          <p:nvPr/>
        </p:nvSpPr>
        <p:spPr bwMode="auto">
          <a:xfrm>
            <a:off x="1962150" y="925513"/>
            <a:ext cx="6253163" cy="3948112"/>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4457" name="Arc 9">
            <a:extLst>
              <a:ext uri="{FF2B5EF4-FFF2-40B4-BE49-F238E27FC236}">
                <a16:creationId xmlns:a16="http://schemas.microsoft.com/office/drawing/2014/main" id="{8DD23224-68D2-4506-859A-681CBA31FDE9}"/>
              </a:ext>
            </a:extLst>
          </p:cNvPr>
          <p:cNvSpPr>
            <a:spLocks/>
          </p:cNvSpPr>
          <p:nvPr/>
        </p:nvSpPr>
        <p:spPr bwMode="auto">
          <a:xfrm>
            <a:off x="2376488" y="879475"/>
            <a:ext cx="5884862" cy="35020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4458" name="Arc 10">
            <a:extLst>
              <a:ext uri="{FF2B5EF4-FFF2-40B4-BE49-F238E27FC236}">
                <a16:creationId xmlns:a16="http://schemas.microsoft.com/office/drawing/2014/main" id="{8B6BDE0C-2F95-4B0A-A6DA-E89E5C6C2D79}"/>
              </a:ext>
            </a:extLst>
          </p:cNvPr>
          <p:cNvSpPr>
            <a:spLocks/>
          </p:cNvSpPr>
          <p:nvPr/>
        </p:nvSpPr>
        <p:spPr bwMode="auto">
          <a:xfrm>
            <a:off x="2776538" y="833438"/>
            <a:ext cx="5468937" cy="31337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4459" name="Arc 11">
            <a:extLst>
              <a:ext uri="{FF2B5EF4-FFF2-40B4-BE49-F238E27FC236}">
                <a16:creationId xmlns:a16="http://schemas.microsoft.com/office/drawing/2014/main" id="{DFD1A1F0-C372-468C-AB56-B531E6EF3428}"/>
              </a:ext>
            </a:extLst>
          </p:cNvPr>
          <p:cNvSpPr>
            <a:spLocks/>
          </p:cNvSpPr>
          <p:nvPr/>
        </p:nvSpPr>
        <p:spPr bwMode="auto">
          <a:xfrm>
            <a:off x="1531938" y="1001713"/>
            <a:ext cx="6637337" cy="425608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4460" name="Arc 12">
            <a:extLst>
              <a:ext uri="{FF2B5EF4-FFF2-40B4-BE49-F238E27FC236}">
                <a16:creationId xmlns:a16="http://schemas.microsoft.com/office/drawing/2014/main" id="{F49875D4-9967-4819-96B2-81627D9B59D3}"/>
              </a:ext>
            </a:extLst>
          </p:cNvPr>
          <p:cNvSpPr>
            <a:spLocks/>
          </p:cNvSpPr>
          <p:nvPr/>
        </p:nvSpPr>
        <p:spPr bwMode="auto">
          <a:xfrm>
            <a:off x="1117600" y="1171575"/>
            <a:ext cx="7005638" cy="443865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4461" name="Arc 13">
            <a:extLst>
              <a:ext uri="{FF2B5EF4-FFF2-40B4-BE49-F238E27FC236}">
                <a16:creationId xmlns:a16="http://schemas.microsoft.com/office/drawing/2014/main" id="{3FAAA29A-A537-4A23-966E-45FCEC1F6EE8}"/>
              </a:ext>
            </a:extLst>
          </p:cNvPr>
          <p:cNvSpPr>
            <a:spLocks/>
          </p:cNvSpPr>
          <p:nvPr/>
        </p:nvSpPr>
        <p:spPr bwMode="auto">
          <a:xfrm>
            <a:off x="887413" y="1231900"/>
            <a:ext cx="7173912" cy="46863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4462" name="Rectangle 14">
            <a:extLst>
              <a:ext uri="{FF2B5EF4-FFF2-40B4-BE49-F238E27FC236}">
                <a16:creationId xmlns:a16="http://schemas.microsoft.com/office/drawing/2014/main" id="{6B4496E4-15FB-4446-B734-78F1772475E1}"/>
              </a:ext>
            </a:extLst>
          </p:cNvPr>
          <p:cNvSpPr>
            <a:spLocks noChangeArrowheads="1"/>
          </p:cNvSpPr>
          <p:nvPr/>
        </p:nvSpPr>
        <p:spPr bwMode="auto">
          <a:xfrm>
            <a:off x="8289925" y="36147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1</a:t>
            </a:r>
          </a:p>
        </p:txBody>
      </p:sp>
      <p:sp>
        <p:nvSpPr>
          <p:cNvPr id="104463" name="Rectangle 15">
            <a:extLst>
              <a:ext uri="{FF2B5EF4-FFF2-40B4-BE49-F238E27FC236}">
                <a16:creationId xmlns:a16="http://schemas.microsoft.com/office/drawing/2014/main" id="{1BF85AFB-73B9-474E-8073-70B1A7DFEFB7}"/>
              </a:ext>
            </a:extLst>
          </p:cNvPr>
          <p:cNvSpPr>
            <a:spLocks noChangeArrowheads="1"/>
          </p:cNvSpPr>
          <p:nvPr/>
        </p:nvSpPr>
        <p:spPr bwMode="auto">
          <a:xfrm>
            <a:off x="8305800" y="40767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2</a:t>
            </a:r>
          </a:p>
        </p:txBody>
      </p:sp>
      <p:sp>
        <p:nvSpPr>
          <p:cNvPr id="104464" name="Rectangle 16">
            <a:extLst>
              <a:ext uri="{FF2B5EF4-FFF2-40B4-BE49-F238E27FC236}">
                <a16:creationId xmlns:a16="http://schemas.microsoft.com/office/drawing/2014/main" id="{6A60B396-5B1F-4C8A-9021-496FF5C681E8}"/>
              </a:ext>
            </a:extLst>
          </p:cNvPr>
          <p:cNvSpPr>
            <a:spLocks noChangeArrowheads="1"/>
          </p:cNvSpPr>
          <p:nvPr/>
        </p:nvSpPr>
        <p:spPr bwMode="auto">
          <a:xfrm>
            <a:off x="8274050" y="45831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3</a:t>
            </a:r>
          </a:p>
        </p:txBody>
      </p:sp>
      <p:sp>
        <p:nvSpPr>
          <p:cNvPr id="104465" name="Rectangle 17">
            <a:extLst>
              <a:ext uri="{FF2B5EF4-FFF2-40B4-BE49-F238E27FC236}">
                <a16:creationId xmlns:a16="http://schemas.microsoft.com/office/drawing/2014/main" id="{85584909-4C49-4F33-BF9A-C53B74F38D05}"/>
              </a:ext>
            </a:extLst>
          </p:cNvPr>
          <p:cNvSpPr>
            <a:spLocks noChangeArrowheads="1"/>
          </p:cNvSpPr>
          <p:nvPr/>
        </p:nvSpPr>
        <p:spPr bwMode="auto">
          <a:xfrm>
            <a:off x="8243888" y="49672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4</a:t>
            </a:r>
          </a:p>
        </p:txBody>
      </p:sp>
      <p:sp>
        <p:nvSpPr>
          <p:cNvPr id="104466" name="Rectangle 18">
            <a:extLst>
              <a:ext uri="{FF2B5EF4-FFF2-40B4-BE49-F238E27FC236}">
                <a16:creationId xmlns:a16="http://schemas.microsoft.com/office/drawing/2014/main" id="{9D2DE60B-D2B7-4B5D-B313-21568D6ED229}"/>
              </a:ext>
            </a:extLst>
          </p:cNvPr>
          <p:cNvSpPr>
            <a:spLocks noChangeArrowheads="1"/>
          </p:cNvSpPr>
          <p:nvPr/>
        </p:nvSpPr>
        <p:spPr bwMode="auto">
          <a:xfrm>
            <a:off x="8181975" y="5287963"/>
            <a:ext cx="45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5</a:t>
            </a:r>
          </a:p>
        </p:txBody>
      </p:sp>
      <p:sp>
        <p:nvSpPr>
          <p:cNvPr id="104467" name="Rectangle 19">
            <a:extLst>
              <a:ext uri="{FF2B5EF4-FFF2-40B4-BE49-F238E27FC236}">
                <a16:creationId xmlns:a16="http://schemas.microsoft.com/office/drawing/2014/main" id="{F22A527E-928E-4B7F-85C6-C5C9DA06D99E}"/>
              </a:ext>
            </a:extLst>
          </p:cNvPr>
          <p:cNvSpPr>
            <a:spLocks noChangeArrowheads="1"/>
          </p:cNvSpPr>
          <p:nvPr/>
        </p:nvSpPr>
        <p:spPr bwMode="auto">
          <a:xfrm>
            <a:off x="8089900" y="55514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6</a:t>
            </a:r>
          </a:p>
        </p:txBody>
      </p:sp>
      <p:sp>
        <p:nvSpPr>
          <p:cNvPr id="671764" name="Line 20">
            <a:extLst>
              <a:ext uri="{FF2B5EF4-FFF2-40B4-BE49-F238E27FC236}">
                <a16:creationId xmlns:a16="http://schemas.microsoft.com/office/drawing/2014/main" id="{C0EF87CD-D6CF-4D32-9B3B-D87A7587B488}"/>
              </a:ext>
            </a:extLst>
          </p:cNvPr>
          <p:cNvSpPr>
            <a:spLocks noChangeShapeType="1"/>
          </p:cNvSpPr>
          <p:nvPr/>
        </p:nvSpPr>
        <p:spPr bwMode="auto">
          <a:xfrm>
            <a:off x="3773488" y="3705225"/>
            <a:ext cx="0" cy="2273300"/>
          </a:xfrm>
          <a:prstGeom prst="line">
            <a:avLst/>
          </a:prstGeom>
          <a:noFill/>
          <a:ln w="1905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nvGrpSpPr>
          <p:cNvPr id="2" name="Group 21">
            <a:extLst>
              <a:ext uri="{FF2B5EF4-FFF2-40B4-BE49-F238E27FC236}">
                <a16:creationId xmlns:a16="http://schemas.microsoft.com/office/drawing/2014/main" id="{A5762C3D-CEAF-4AC6-A686-64A4EF75FE12}"/>
              </a:ext>
            </a:extLst>
          </p:cNvPr>
          <p:cNvGrpSpPr>
            <a:grpSpLocks/>
          </p:cNvGrpSpPr>
          <p:nvPr/>
        </p:nvGrpSpPr>
        <p:grpSpPr bwMode="auto">
          <a:xfrm>
            <a:off x="804863" y="1854200"/>
            <a:ext cx="6738937" cy="4116388"/>
            <a:chOff x="507" y="1168"/>
            <a:chExt cx="4245" cy="2593"/>
          </a:xfrm>
        </p:grpSpPr>
        <p:sp>
          <p:nvSpPr>
            <p:cNvPr id="104476" name="Rectangle 22">
              <a:extLst>
                <a:ext uri="{FF2B5EF4-FFF2-40B4-BE49-F238E27FC236}">
                  <a16:creationId xmlns:a16="http://schemas.microsoft.com/office/drawing/2014/main" id="{98C38B2D-0ED9-47B4-A256-4B8C174EA8DF}"/>
                </a:ext>
              </a:extLst>
            </p:cNvPr>
            <p:cNvSpPr>
              <a:spLocks noChangeArrowheads="1"/>
            </p:cNvSpPr>
            <p:nvPr/>
          </p:nvSpPr>
          <p:spPr bwMode="auto">
            <a:xfrm>
              <a:off x="4471" y="3492"/>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sp>
          <p:nvSpPr>
            <p:cNvPr id="104477" name="Freeform 23">
              <a:extLst>
                <a:ext uri="{FF2B5EF4-FFF2-40B4-BE49-F238E27FC236}">
                  <a16:creationId xmlns:a16="http://schemas.microsoft.com/office/drawing/2014/main" id="{E5DC68B3-06D8-4CD9-8BE9-8FD607342063}"/>
                </a:ext>
              </a:extLst>
            </p:cNvPr>
            <p:cNvSpPr>
              <a:spLocks/>
            </p:cNvSpPr>
            <p:nvPr/>
          </p:nvSpPr>
          <p:spPr bwMode="auto">
            <a:xfrm>
              <a:off x="507" y="1168"/>
              <a:ext cx="4138" cy="2593"/>
            </a:xfrm>
            <a:custGeom>
              <a:avLst/>
              <a:gdLst>
                <a:gd name="T0" fmla="*/ 0 w 4138"/>
                <a:gd name="T1" fmla="*/ 0 h 2593"/>
                <a:gd name="T2" fmla="*/ 4137 w 4138"/>
                <a:gd name="T3" fmla="*/ 2592 h 2593"/>
                <a:gd name="T4" fmla="*/ 0 60000 65536"/>
                <a:gd name="T5" fmla="*/ 0 60000 65536"/>
                <a:gd name="T6" fmla="*/ 0 w 4138"/>
                <a:gd name="T7" fmla="*/ 0 h 2593"/>
                <a:gd name="T8" fmla="*/ 4138 w 4138"/>
                <a:gd name="T9" fmla="*/ 2593 h 2593"/>
              </a:gdLst>
              <a:ahLst/>
              <a:cxnLst>
                <a:cxn ang="T4">
                  <a:pos x="T0" y="T1"/>
                </a:cxn>
                <a:cxn ang="T5">
                  <a:pos x="T2" y="T3"/>
                </a:cxn>
              </a:cxnLst>
              <a:rect l="T6" t="T7" r="T8" b="T9"/>
              <a:pathLst>
                <a:path w="4138" h="2593">
                  <a:moveTo>
                    <a:pt x="0" y="0"/>
                  </a:moveTo>
                  <a:lnTo>
                    <a:pt x="4137" y="2592"/>
                  </a:lnTo>
                </a:path>
              </a:pathLst>
            </a:custGeom>
            <a:noFill/>
            <a:ln w="381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grpSp>
        <p:nvGrpSpPr>
          <p:cNvPr id="3" name="Group 24">
            <a:extLst>
              <a:ext uri="{FF2B5EF4-FFF2-40B4-BE49-F238E27FC236}">
                <a16:creationId xmlns:a16="http://schemas.microsoft.com/office/drawing/2014/main" id="{DA34F063-CF96-4FF8-9234-8B8487ACC067}"/>
              </a:ext>
            </a:extLst>
          </p:cNvPr>
          <p:cNvGrpSpPr>
            <a:grpSpLocks/>
          </p:cNvGrpSpPr>
          <p:nvPr/>
        </p:nvGrpSpPr>
        <p:grpSpPr bwMode="auto">
          <a:xfrm>
            <a:off x="3695700" y="3330575"/>
            <a:ext cx="261938" cy="442913"/>
            <a:chOff x="2328" y="2098"/>
            <a:chExt cx="165" cy="279"/>
          </a:xfrm>
        </p:grpSpPr>
        <p:sp>
          <p:nvSpPr>
            <p:cNvPr id="104474" name="Rectangle 25">
              <a:extLst>
                <a:ext uri="{FF2B5EF4-FFF2-40B4-BE49-F238E27FC236}">
                  <a16:creationId xmlns:a16="http://schemas.microsoft.com/office/drawing/2014/main" id="{C28E705C-B964-4092-A53A-15EDC25F691A}"/>
                </a:ext>
              </a:extLst>
            </p:cNvPr>
            <p:cNvSpPr>
              <a:spLocks noChangeArrowheads="1"/>
            </p:cNvSpPr>
            <p:nvPr/>
          </p:nvSpPr>
          <p:spPr bwMode="auto">
            <a:xfrm>
              <a:off x="2328" y="2098"/>
              <a:ext cx="16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6600"/>
                  </a:solidFill>
                  <a:effectLst/>
                  <a:uLnTx/>
                  <a:uFillTx/>
                  <a:latin typeface="Arial" panose="020B0604020202020204" pitchFamily="34" charset="0"/>
                  <a:ea typeface="+mn-ea"/>
                  <a:cs typeface="+mn-cs"/>
                </a:rPr>
                <a:t>f</a:t>
              </a:r>
            </a:p>
          </p:txBody>
        </p:sp>
        <p:sp>
          <p:nvSpPr>
            <p:cNvPr id="104475" name="Oval 26">
              <a:extLst>
                <a:ext uri="{FF2B5EF4-FFF2-40B4-BE49-F238E27FC236}">
                  <a16:creationId xmlns:a16="http://schemas.microsoft.com/office/drawing/2014/main" id="{74F29CD3-5AA2-4141-949B-FFFA02E4C73D}"/>
                </a:ext>
              </a:extLst>
            </p:cNvPr>
            <p:cNvSpPr>
              <a:spLocks noChangeArrowheads="1"/>
            </p:cNvSpPr>
            <p:nvPr/>
          </p:nvSpPr>
          <p:spPr bwMode="auto">
            <a:xfrm>
              <a:off x="2342" y="2304"/>
              <a:ext cx="73" cy="73"/>
            </a:xfrm>
            <a:prstGeom prst="ellipse">
              <a:avLst/>
            </a:prstGeom>
            <a:solidFill>
              <a:srgbClr val="99FF99"/>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sp>
        <p:nvSpPr>
          <p:cNvPr id="671771" name="Rectangle 27">
            <a:extLst>
              <a:ext uri="{FF2B5EF4-FFF2-40B4-BE49-F238E27FC236}">
                <a16:creationId xmlns:a16="http://schemas.microsoft.com/office/drawing/2014/main" id="{AE140C8E-CEF2-4CFA-B103-5944083F734F}"/>
              </a:ext>
            </a:extLst>
          </p:cNvPr>
          <p:cNvSpPr>
            <a:spLocks noChangeArrowheads="1"/>
          </p:cNvSpPr>
          <p:nvPr/>
        </p:nvSpPr>
        <p:spPr bwMode="auto">
          <a:xfrm>
            <a:off x="3475038" y="5975350"/>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006600"/>
                </a:solidFill>
                <a:effectLst/>
                <a:uLnTx/>
                <a:uFillTx/>
                <a:latin typeface="Arial" panose="020B0604020202020204" pitchFamily="34" charset="0"/>
                <a:ea typeface="+mn-ea"/>
                <a:cs typeface="+mn-cs"/>
              </a:rPr>
              <a:t>1</a:t>
            </a:r>
          </a:p>
        </p:txBody>
      </p:sp>
      <p:sp>
        <p:nvSpPr>
          <p:cNvPr id="671772" name="Rectangle 28">
            <a:extLst>
              <a:ext uri="{FF2B5EF4-FFF2-40B4-BE49-F238E27FC236}">
                <a16:creationId xmlns:a16="http://schemas.microsoft.com/office/drawing/2014/main" id="{6C476D1F-EAC2-45FE-989E-ADF69C385883}"/>
              </a:ext>
            </a:extLst>
          </p:cNvPr>
          <p:cNvSpPr>
            <a:spLocks noChangeArrowheads="1"/>
          </p:cNvSpPr>
          <p:nvPr/>
        </p:nvSpPr>
        <p:spPr bwMode="auto">
          <a:xfrm>
            <a:off x="0" y="14288"/>
            <a:ext cx="9007475" cy="519112"/>
          </a:xfrm>
          <a:prstGeom prst="rect">
            <a:avLst/>
          </a:prstGeom>
          <a:noFill/>
          <a:ln w="9525">
            <a:noFill/>
            <a:miter lim="800000"/>
            <a:headEnd/>
            <a:tailEnd/>
          </a:ln>
          <a:effectLst>
            <a:outerShdw dist="17961" dir="2700000" algn="ctr" rotWithShape="0">
              <a:srgbClr val="000000"/>
            </a:outerShdw>
          </a:effectLst>
        </p:spPr>
        <p:txBody>
          <a:bodyPr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800080"/>
                </a:solidFill>
                <a:effectLst/>
                <a:uLnTx/>
                <a:uFillTx/>
                <a:latin typeface="Arial" charset="0"/>
                <a:ea typeface="+mn-ea"/>
                <a:cs typeface="+mn-cs"/>
              </a:rPr>
              <a:t>Income and substitution effects: normal good</a:t>
            </a:r>
          </a:p>
        </p:txBody>
      </p:sp>
      <p:sp>
        <p:nvSpPr>
          <p:cNvPr id="104473" name="Rectangle 29">
            <a:extLst>
              <a:ext uri="{FF2B5EF4-FFF2-40B4-BE49-F238E27FC236}">
                <a16:creationId xmlns:a16="http://schemas.microsoft.com/office/drawing/2014/main" id="{2F2D997C-D289-49CF-A22F-AF29824122BA}"/>
              </a:ext>
            </a:extLst>
          </p:cNvPr>
          <p:cNvSpPr>
            <a:spLocks noChangeArrowheads="1"/>
          </p:cNvSpPr>
          <p:nvPr/>
        </p:nvSpPr>
        <p:spPr bwMode="auto">
          <a:xfrm>
            <a:off x="6681788" y="6224588"/>
            <a:ext cx="197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Tree>
    <p:custDataLst>
      <p:tags r:id="rId2"/>
    </p:custDataLst>
  </p:cSld>
  <p:clrMapOvr>
    <a:overrideClrMapping bg1="lt1" tx1="dk1" bg2="lt2" tx2="dk2" accent1="accent1" accent2="accent2" accent3="accent3" accent4="accent4" accent5="accent5" accent6="accent6" hlink="hlink" folHlink="folHlink"/>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671764"/>
                                        </p:tgtEl>
                                        <p:attrNameLst>
                                          <p:attrName>style.visibility</p:attrName>
                                        </p:attrNameLst>
                                      </p:cBhvr>
                                      <p:to>
                                        <p:strVal val="visible"/>
                                      </p:to>
                                    </p:set>
                                    <p:animEffect transition="in" filter="wipe(up)">
                                      <p:cBhvr>
                                        <p:cTn id="20" dur="500"/>
                                        <p:tgtEl>
                                          <p:spTgt spid="67176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71771"/>
                                        </p:tgtEl>
                                        <p:attrNameLst>
                                          <p:attrName>style.visibility</p:attrName>
                                        </p:attrNameLst>
                                      </p:cBhvr>
                                      <p:to>
                                        <p:strVal val="visible"/>
                                      </p:to>
                                    </p:set>
                                    <p:anim calcmode="lin" valueType="num">
                                      <p:cBhvr additive="base">
                                        <p:cTn id="25" dur="500" fill="hold"/>
                                        <p:tgtEl>
                                          <p:spTgt spid="671771"/>
                                        </p:tgtEl>
                                        <p:attrNameLst>
                                          <p:attrName>ppt_x</p:attrName>
                                        </p:attrNameLst>
                                      </p:cBhvr>
                                      <p:tavLst>
                                        <p:tav tm="0">
                                          <p:val>
                                            <p:strVal val="#ppt_x"/>
                                          </p:val>
                                        </p:tav>
                                        <p:tav tm="100000">
                                          <p:val>
                                            <p:strVal val="#ppt_x"/>
                                          </p:val>
                                        </p:tav>
                                      </p:tavLst>
                                    </p:anim>
                                    <p:anim calcmode="lin" valueType="num">
                                      <p:cBhvr additive="base">
                                        <p:cTn id="26" dur="500" fill="hold"/>
                                        <p:tgtEl>
                                          <p:spTgt spid="671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71"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7F8F8BD6-78BA-4119-ACD6-B6F080D2BFC3}"/>
              </a:ext>
            </a:extLst>
          </p:cNvPr>
          <p:cNvSpPr>
            <a:spLocks noChangeArrowheads="1"/>
          </p:cNvSpPr>
          <p:nvPr/>
        </p:nvSpPr>
        <p:spPr bwMode="auto">
          <a:xfrm>
            <a:off x="800100" y="790575"/>
            <a:ext cx="7818438" cy="51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5475" name="AutoShape 3" descr="Parchment">
            <a:extLst>
              <a:ext uri="{FF2B5EF4-FFF2-40B4-BE49-F238E27FC236}">
                <a16:creationId xmlns:a16="http://schemas.microsoft.com/office/drawing/2014/main" id="{29DFF21C-F860-4504-BE61-DE85655A4692}"/>
              </a:ext>
            </a:extLst>
          </p:cNvPr>
          <p:cNvSpPr>
            <a:spLocks noChangeArrowheads="1"/>
          </p:cNvSpPr>
          <p:nvPr/>
        </p:nvSpPr>
        <p:spPr bwMode="auto">
          <a:xfrm>
            <a:off x="5878513" y="1493838"/>
            <a:ext cx="2038350" cy="755650"/>
          </a:xfrm>
          <a:prstGeom prst="roundRect">
            <a:avLst>
              <a:gd name="adj" fmla="val 12495"/>
            </a:avLst>
          </a:prstGeom>
          <a:blipFill dpi="0" rotWithShape="0">
            <a:blip r:embed="rId5"/>
            <a:srcRect/>
            <a:tile tx="0" ty="0" sx="100000" sy="100000" flip="none" algn="tl"/>
          </a:blipFill>
          <a:ln w="19050">
            <a:solidFill>
              <a:schemeClr val="accent1"/>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5476" name="Line 4">
            <a:extLst>
              <a:ext uri="{FF2B5EF4-FFF2-40B4-BE49-F238E27FC236}">
                <a16:creationId xmlns:a16="http://schemas.microsoft.com/office/drawing/2014/main" id="{98FB8C01-FA75-425B-8DA8-CD27EE9045A8}"/>
              </a:ext>
            </a:extLst>
          </p:cNvPr>
          <p:cNvSpPr>
            <a:spLocks noChangeShapeType="1"/>
          </p:cNvSpPr>
          <p:nvPr/>
        </p:nvSpPr>
        <p:spPr bwMode="auto">
          <a:xfrm flipV="1">
            <a:off x="798513" y="777875"/>
            <a:ext cx="0" cy="518160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5477" name="Line 5">
            <a:extLst>
              <a:ext uri="{FF2B5EF4-FFF2-40B4-BE49-F238E27FC236}">
                <a16:creationId xmlns:a16="http://schemas.microsoft.com/office/drawing/2014/main" id="{D59EE62C-0253-4B67-A77D-2064FBDA8FE3}"/>
              </a:ext>
            </a:extLst>
          </p:cNvPr>
          <p:cNvSpPr>
            <a:spLocks noChangeShapeType="1"/>
          </p:cNvSpPr>
          <p:nvPr/>
        </p:nvSpPr>
        <p:spPr bwMode="auto">
          <a:xfrm>
            <a:off x="800100" y="5975350"/>
            <a:ext cx="7837488" cy="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5478" name="Rectangle 6">
            <a:extLst>
              <a:ext uri="{FF2B5EF4-FFF2-40B4-BE49-F238E27FC236}">
                <a16:creationId xmlns:a16="http://schemas.microsoft.com/office/drawing/2014/main" id="{FC561E3E-9F66-45E3-A0E6-B4C21B67EC58}"/>
              </a:ext>
            </a:extLst>
          </p:cNvPr>
          <p:cNvSpPr>
            <a:spLocks noChangeArrowheads="1"/>
          </p:cNvSpPr>
          <p:nvPr/>
        </p:nvSpPr>
        <p:spPr bwMode="auto">
          <a:xfrm>
            <a:off x="1919288"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5479" name="Rectangle 7">
            <a:extLst>
              <a:ext uri="{FF2B5EF4-FFF2-40B4-BE49-F238E27FC236}">
                <a16:creationId xmlns:a16="http://schemas.microsoft.com/office/drawing/2014/main" id="{9A04B7E7-2566-4C55-B1BD-7C87C0562CE9}"/>
              </a:ext>
            </a:extLst>
          </p:cNvPr>
          <p:cNvSpPr>
            <a:spLocks noChangeArrowheads="1"/>
          </p:cNvSpPr>
          <p:nvPr/>
        </p:nvSpPr>
        <p:spPr bwMode="auto">
          <a:xfrm>
            <a:off x="3205163"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5480" name="Rectangle 8">
            <a:extLst>
              <a:ext uri="{FF2B5EF4-FFF2-40B4-BE49-F238E27FC236}">
                <a16:creationId xmlns:a16="http://schemas.microsoft.com/office/drawing/2014/main" id="{1371732E-F254-4D88-B230-57A90417C123}"/>
              </a:ext>
            </a:extLst>
          </p:cNvPr>
          <p:cNvSpPr>
            <a:spLocks noChangeArrowheads="1"/>
          </p:cNvSpPr>
          <p:nvPr/>
        </p:nvSpPr>
        <p:spPr bwMode="auto">
          <a:xfrm rot="-5400000">
            <a:off x="-611187" y="288131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105481" name="Arc 9">
            <a:extLst>
              <a:ext uri="{FF2B5EF4-FFF2-40B4-BE49-F238E27FC236}">
                <a16:creationId xmlns:a16="http://schemas.microsoft.com/office/drawing/2014/main" id="{26DFC8C2-7237-4729-ABB5-5CE10FF55B71}"/>
              </a:ext>
            </a:extLst>
          </p:cNvPr>
          <p:cNvSpPr>
            <a:spLocks/>
          </p:cNvSpPr>
          <p:nvPr/>
        </p:nvSpPr>
        <p:spPr bwMode="auto">
          <a:xfrm>
            <a:off x="1962150" y="925513"/>
            <a:ext cx="6253163" cy="3948112"/>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5482" name="Arc 10">
            <a:extLst>
              <a:ext uri="{FF2B5EF4-FFF2-40B4-BE49-F238E27FC236}">
                <a16:creationId xmlns:a16="http://schemas.microsoft.com/office/drawing/2014/main" id="{6031A3C4-B278-4D16-AD6C-0857FE7076E0}"/>
              </a:ext>
            </a:extLst>
          </p:cNvPr>
          <p:cNvSpPr>
            <a:spLocks/>
          </p:cNvSpPr>
          <p:nvPr/>
        </p:nvSpPr>
        <p:spPr bwMode="auto">
          <a:xfrm>
            <a:off x="2376488" y="879475"/>
            <a:ext cx="5884862" cy="35020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5483" name="Arc 11">
            <a:extLst>
              <a:ext uri="{FF2B5EF4-FFF2-40B4-BE49-F238E27FC236}">
                <a16:creationId xmlns:a16="http://schemas.microsoft.com/office/drawing/2014/main" id="{937016FA-9B14-4D24-B5BD-3FA7A071B9EF}"/>
              </a:ext>
            </a:extLst>
          </p:cNvPr>
          <p:cNvSpPr>
            <a:spLocks/>
          </p:cNvSpPr>
          <p:nvPr/>
        </p:nvSpPr>
        <p:spPr bwMode="auto">
          <a:xfrm>
            <a:off x="2776538" y="833438"/>
            <a:ext cx="5468937" cy="31337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5484" name="Arc 12">
            <a:extLst>
              <a:ext uri="{FF2B5EF4-FFF2-40B4-BE49-F238E27FC236}">
                <a16:creationId xmlns:a16="http://schemas.microsoft.com/office/drawing/2014/main" id="{FB425F95-7B17-4DFC-AC2C-828CB5C695FF}"/>
              </a:ext>
            </a:extLst>
          </p:cNvPr>
          <p:cNvSpPr>
            <a:spLocks/>
          </p:cNvSpPr>
          <p:nvPr/>
        </p:nvSpPr>
        <p:spPr bwMode="auto">
          <a:xfrm>
            <a:off x="1531938" y="1001713"/>
            <a:ext cx="6637337" cy="425608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5485" name="Arc 13">
            <a:extLst>
              <a:ext uri="{FF2B5EF4-FFF2-40B4-BE49-F238E27FC236}">
                <a16:creationId xmlns:a16="http://schemas.microsoft.com/office/drawing/2014/main" id="{01BCA482-05C0-4DF6-9415-3D6D80422803}"/>
              </a:ext>
            </a:extLst>
          </p:cNvPr>
          <p:cNvSpPr>
            <a:spLocks/>
          </p:cNvSpPr>
          <p:nvPr/>
        </p:nvSpPr>
        <p:spPr bwMode="auto">
          <a:xfrm>
            <a:off x="1117600" y="1171575"/>
            <a:ext cx="7005638" cy="443865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5486" name="Arc 14">
            <a:extLst>
              <a:ext uri="{FF2B5EF4-FFF2-40B4-BE49-F238E27FC236}">
                <a16:creationId xmlns:a16="http://schemas.microsoft.com/office/drawing/2014/main" id="{DEE9EEFB-AD5A-4BC8-AAB7-23020B6820FB}"/>
              </a:ext>
            </a:extLst>
          </p:cNvPr>
          <p:cNvSpPr>
            <a:spLocks/>
          </p:cNvSpPr>
          <p:nvPr/>
        </p:nvSpPr>
        <p:spPr bwMode="auto">
          <a:xfrm>
            <a:off x="887413" y="1231900"/>
            <a:ext cx="7173912" cy="46863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5487" name="Rectangle 15">
            <a:extLst>
              <a:ext uri="{FF2B5EF4-FFF2-40B4-BE49-F238E27FC236}">
                <a16:creationId xmlns:a16="http://schemas.microsoft.com/office/drawing/2014/main" id="{71EA9FD9-6F34-4E1A-897C-03C4418A39E2}"/>
              </a:ext>
            </a:extLst>
          </p:cNvPr>
          <p:cNvSpPr>
            <a:spLocks noChangeArrowheads="1"/>
          </p:cNvSpPr>
          <p:nvPr/>
        </p:nvSpPr>
        <p:spPr bwMode="auto">
          <a:xfrm>
            <a:off x="8289925" y="36147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1</a:t>
            </a:r>
          </a:p>
        </p:txBody>
      </p:sp>
      <p:sp>
        <p:nvSpPr>
          <p:cNvPr id="105488" name="Rectangle 16">
            <a:extLst>
              <a:ext uri="{FF2B5EF4-FFF2-40B4-BE49-F238E27FC236}">
                <a16:creationId xmlns:a16="http://schemas.microsoft.com/office/drawing/2014/main" id="{6212D064-D121-4891-A5F2-027C736C74BC}"/>
              </a:ext>
            </a:extLst>
          </p:cNvPr>
          <p:cNvSpPr>
            <a:spLocks noChangeArrowheads="1"/>
          </p:cNvSpPr>
          <p:nvPr/>
        </p:nvSpPr>
        <p:spPr bwMode="auto">
          <a:xfrm>
            <a:off x="8305800" y="40767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2</a:t>
            </a:r>
          </a:p>
        </p:txBody>
      </p:sp>
      <p:sp>
        <p:nvSpPr>
          <p:cNvPr id="105489" name="Rectangle 17">
            <a:extLst>
              <a:ext uri="{FF2B5EF4-FFF2-40B4-BE49-F238E27FC236}">
                <a16:creationId xmlns:a16="http://schemas.microsoft.com/office/drawing/2014/main" id="{96C0CF6D-52BF-48B6-90AD-05D2ECDA94FF}"/>
              </a:ext>
            </a:extLst>
          </p:cNvPr>
          <p:cNvSpPr>
            <a:spLocks noChangeArrowheads="1"/>
          </p:cNvSpPr>
          <p:nvPr/>
        </p:nvSpPr>
        <p:spPr bwMode="auto">
          <a:xfrm>
            <a:off x="8274050" y="45831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3</a:t>
            </a:r>
          </a:p>
        </p:txBody>
      </p:sp>
      <p:sp>
        <p:nvSpPr>
          <p:cNvPr id="105490" name="Rectangle 18">
            <a:extLst>
              <a:ext uri="{FF2B5EF4-FFF2-40B4-BE49-F238E27FC236}">
                <a16:creationId xmlns:a16="http://schemas.microsoft.com/office/drawing/2014/main" id="{6BACB257-C187-4603-A474-AF9897BF4852}"/>
              </a:ext>
            </a:extLst>
          </p:cNvPr>
          <p:cNvSpPr>
            <a:spLocks noChangeArrowheads="1"/>
          </p:cNvSpPr>
          <p:nvPr/>
        </p:nvSpPr>
        <p:spPr bwMode="auto">
          <a:xfrm>
            <a:off x="8243888" y="49672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4</a:t>
            </a:r>
          </a:p>
        </p:txBody>
      </p:sp>
      <p:sp>
        <p:nvSpPr>
          <p:cNvPr id="105491" name="Rectangle 19">
            <a:extLst>
              <a:ext uri="{FF2B5EF4-FFF2-40B4-BE49-F238E27FC236}">
                <a16:creationId xmlns:a16="http://schemas.microsoft.com/office/drawing/2014/main" id="{20FA4F09-41C5-46F0-8298-3649A5BE7C63}"/>
              </a:ext>
            </a:extLst>
          </p:cNvPr>
          <p:cNvSpPr>
            <a:spLocks noChangeArrowheads="1"/>
          </p:cNvSpPr>
          <p:nvPr/>
        </p:nvSpPr>
        <p:spPr bwMode="auto">
          <a:xfrm>
            <a:off x="8181975" y="5287963"/>
            <a:ext cx="45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5</a:t>
            </a:r>
          </a:p>
        </p:txBody>
      </p:sp>
      <p:sp>
        <p:nvSpPr>
          <p:cNvPr id="105492" name="Rectangle 20">
            <a:extLst>
              <a:ext uri="{FF2B5EF4-FFF2-40B4-BE49-F238E27FC236}">
                <a16:creationId xmlns:a16="http://schemas.microsoft.com/office/drawing/2014/main" id="{E216B52D-5095-43F4-B552-6092F3485A1F}"/>
              </a:ext>
            </a:extLst>
          </p:cNvPr>
          <p:cNvSpPr>
            <a:spLocks noChangeArrowheads="1"/>
          </p:cNvSpPr>
          <p:nvPr/>
        </p:nvSpPr>
        <p:spPr bwMode="auto">
          <a:xfrm>
            <a:off x="8089900" y="55514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6</a:t>
            </a:r>
          </a:p>
        </p:txBody>
      </p:sp>
      <p:sp>
        <p:nvSpPr>
          <p:cNvPr id="105493" name="Line 21">
            <a:extLst>
              <a:ext uri="{FF2B5EF4-FFF2-40B4-BE49-F238E27FC236}">
                <a16:creationId xmlns:a16="http://schemas.microsoft.com/office/drawing/2014/main" id="{8E76FD89-FF90-47E0-98B2-0003BF988A17}"/>
              </a:ext>
            </a:extLst>
          </p:cNvPr>
          <p:cNvSpPr>
            <a:spLocks noChangeShapeType="1"/>
          </p:cNvSpPr>
          <p:nvPr/>
        </p:nvSpPr>
        <p:spPr bwMode="auto">
          <a:xfrm>
            <a:off x="3773488" y="3705225"/>
            <a:ext cx="0" cy="2273300"/>
          </a:xfrm>
          <a:prstGeom prst="line">
            <a:avLst/>
          </a:prstGeom>
          <a:noFill/>
          <a:ln w="1905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673814" name="Line 22">
            <a:extLst>
              <a:ext uri="{FF2B5EF4-FFF2-40B4-BE49-F238E27FC236}">
                <a16:creationId xmlns:a16="http://schemas.microsoft.com/office/drawing/2014/main" id="{4C8FE8EC-C96F-4588-81AA-9A2A23B91EEA}"/>
              </a:ext>
            </a:extLst>
          </p:cNvPr>
          <p:cNvSpPr>
            <a:spLocks noChangeShapeType="1"/>
          </p:cNvSpPr>
          <p:nvPr/>
        </p:nvSpPr>
        <p:spPr bwMode="auto">
          <a:xfrm>
            <a:off x="1825625" y="3135313"/>
            <a:ext cx="1588" cy="2843212"/>
          </a:xfrm>
          <a:prstGeom prst="line">
            <a:avLst/>
          </a:prstGeom>
          <a:noFill/>
          <a:ln w="190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5495" name="Freeform 23">
            <a:extLst>
              <a:ext uri="{FF2B5EF4-FFF2-40B4-BE49-F238E27FC236}">
                <a16:creationId xmlns:a16="http://schemas.microsoft.com/office/drawing/2014/main" id="{291349A3-2CA3-4FEE-8403-EAC6E7C4C096}"/>
              </a:ext>
            </a:extLst>
          </p:cNvPr>
          <p:cNvSpPr>
            <a:spLocks/>
          </p:cNvSpPr>
          <p:nvPr/>
        </p:nvSpPr>
        <p:spPr bwMode="auto">
          <a:xfrm>
            <a:off x="804863" y="1854200"/>
            <a:ext cx="6569075" cy="4116388"/>
          </a:xfrm>
          <a:custGeom>
            <a:avLst/>
            <a:gdLst>
              <a:gd name="T0" fmla="*/ 0 w 4138"/>
              <a:gd name="T1" fmla="*/ 0 h 2593"/>
              <a:gd name="T2" fmla="*/ 2147483647 w 4138"/>
              <a:gd name="T3" fmla="*/ 2147483647 h 2593"/>
              <a:gd name="T4" fmla="*/ 0 60000 65536"/>
              <a:gd name="T5" fmla="*/ 0 60000 65536"/>
              <a:gd name="T6" fmla="*/ 0 w 4138"/>
              <a:gd name="T7" fmla="*/ 0 h 2593"/>
              <a:gd name="T8" fmla="*/ 4138 w 4138"/>
              <a:gd name="T9" fmla="*/ 2593 h 2593"/>
            </a:gdLst>
            <a:ahLst/>
            <a:cxnLst>
              <a:cxn ang="T4">
                <a:pos x="T0" y="T1"/>
              </a:cxn>
              <a:cxn ang="T5">
                <a:pos x="T2" y="T3"/>
              </a:cxn>
            </a:cxnLst>
            <a:rect l="T6" t="T7" r="T8" b="T9"/>
            <a:pathLst>
              <a:path w="4138" h="2593">
                <a:moveTo>
                  <a:pt x="0" y="0"/>
                </a:moveTo>
                <a:lnTo>
                  <a:pt x="4137" y="2592"/>
                </a:lnTo>
              </a:path>
            </a:pathLst>
          </a:custGeom>
          <a:noFill/>
          <a:ln w="381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5496" name="Oval 24">
            <a:extLst>
              <a:ext uri="{FF2B5EF4-FFF2-40B4-BE49-F238E27FC236}">
                <a16:creationId xmlns:a16="http://schemas.microsoft.com/office/drawing/2014/main" id="{2CD1C64B-26C8-41EC-AA4E-6CD7F2A7E599}"/>
              </a:ext>
            </a:extLst>
          </p:cNvPr>
          <p:cNvSpPr>
            <a:spLocks noChangeArrowheads="1"/>
          </p:cNvSpPr>
          <p:nvPr/>
        </p:nvSpPr>
        <p:spPr bwMode="auto">
          <a:xfrm>
            <a:off x="3717925" y="3657600"/>
            <a:ext cx="115888" cy="115888"/>
          </a:xfrm>
          <a:prstGeom prst="ellipse">
            <a:avLst/>
          </a:prstGeom>
          <a:solidFill>
            <a:srgbClr val="99FF99"/>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nvGrpSpPr>
          <p:cNvPr id="2" name="Group 25">
            <a:extLst>
              <a:ext uri="{FF2B5EF4-FFF2-40B4-BE49-F238E27FC236}">
                <a16:creationId xmlns:a16="http://schemas.microsoft.com/office/drawing/2014/main" id="{B302C9AB-F1EA-408E-922A-B20FDF3457F7}"/>
              </a:ext>
            </a:extLst>
          </p:cNvPr>
          <p:cNvGrpSpPr>
            <a:grpSpLocks/>
          </p:cNvGrpSpPr>
          <p:nvPr/>
        </p:nvGrpSpPr>
        <p:grpSpPr bwMode="auto">
          <a:xfrm>
            <a:off x="804863" y="1865313"/>
            <a:ext cx="3698875" cy="4105275"/>
            <a:chOff x="507" y="1175"/>
            <a:chExt cx="2330" cy="2586"/>
          </a:xfrm>
        </p:grpSpPr>
        <p:sp>
          <p:nvSpPr>
            <p:cNvPr id="105508" name="Rectangle 26">
              <a:extLst>
                <a:ext uri="{FF2B5EF4-FFF2-40B4-BE49-F238E27FC236}">
                  <a16:creationId xmlns:a16="http://schemas.microsoft.com/office/drawing/2014/main" id="{19B7D55A-6C08-407D-BDD9-38BDDEC187BE}"/>
                </a:ext>
              </a:extLst>
            </p:cNvPr>
            <p:cNvSpPr>
              <a:spLocks noChangeArrowheads="1"/>
            </p:cNvSpPr>
            <p:nvPr/>
          </p:nvSpPr>
          <p:spPr bwMode="auto">
            <a:xfrm>
              <a:off x="2474" y="3473"/>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A50021"/>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A50021"/>
                  </a:solidFill>
                  <a:effectLst/>
                  <a:uLnTx/>
                  <a:uFillTx/>
                  <a:latin typeface="Arial" panose="020B0604020202020204" pitchFamily="34" charset="0"/>
                  <a:ea typeface="+mn-ea"/>
                  <a:cs typeface="+mn-cs"/>
                </a:rPr>
                <a:t>2</a:t>
              </a:r>
            </a:p>
          </p:txBody>
        </p:sp>
        <p:sp>
          <p:nvSpPr>
            <p:cNvPr id="105509" name="Freeform 27">
              <a:extLst>
                <a:ext uri="{FF2B5EF4-FFF2-40B4-BE49-F238E27FC236}">
                  <a16:creationId xmlns:a16="http://schemas.microsoft.com/office/drawing/2014/main" id="{D837E0C3-0DD0-4B38-B10D-760DA3B6D7BB}"/>
                </a:ext>
              </a:extLst>
            </p:cNvPr>
            <p:cNvSpPr>
              <a:spLocks/>
            </p:cNvSpPr>
            <p:nvPr/>
          </p:nvSpPr>
          <p:spPr bwMode="auto">
            <a:xfrm>
              <a:off x="507" y="1175"/>
              <a:ext cx="2094" cy="2586"/>
            </a:xfrm>
            <a:custGeom>
              <a:avLst/>
              <a:gdLst>
                <a:gd name="T0" fmla="*/ 0 w 2094"/>
                <a:gd name="T1" fmla="*/ 0 h 2586"/>
                <a:gd name="T2" fmla="*/ 2093 w 2094"/>
                <a:gd name="T3" fmla="*/ 2585 h 2586"/>
                <a:gd name="T4" fmla="*/ 0 60000 65536"/>
                <a:gd name="T5" fmla="*/ 0 60000 65536"/>
                <a:gd name="T6" fmla="*/ 0 w 2094"/>
                <a:gd name="T7" fmla="*/ 0 h 2586"/>
                <a:gd name="T8" fmla="*/ 2094 w 2094"/>
                <a:gd name="T9" fmla="*/ 2586 h 2586"/>
              </a:gdLst>
              <a:ahLst/>
              <a:cxnLst>
                <a:cxn ang="T4">
                  <a:pos x="T0" y="T1"/>
                </a:cxn>
                <a:cxn ang="T5">
                  <a:pos x="T2" y="T3"/>
                </a:cxn>
              </a:cxnLst>
              <a:rect l="T6" t="T7" r="T8" b="T9"/>
              <a:pathLst>
                <a:path w="2094" h="2586">
                  <a:moveTo>
                    <a:pt x="0" y="0"/>
                  </a:moveTo>
                  <a:lnTo>
                    <a:pt x="2093" y="2585"/>
                  </a:lnTo>
                </a:path>
              </a:pathLst>
            </a:custGeom>
            <a:noFill/>
            <a:ln w="38100" cap="rnd" cmpd="sng">
              <a:solidFill>
                <a:schemeClr val="folHlink"/>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grpSp>
        <p:nvGrpSpPr>
          <p:cNvPr id="3" name="Group 28">
            <a:extLst>
              <a:ext uri="{FF2B5EF4-FFF2-40B4-BE49-F238E27FC236}">
                <a16:creationId xmlns:a16="http://schemas.microsoft.com/office/drawing/2014/main" id="{E10EB7C7-57A7-4521-B70A-D4037A65AF5C}"/>
              </a:ext>
            </a:extLst>
          </p:cNvPr>
          <p:cNvGrpSpPr>
            <a:grpSpLocks/>
          </p:cNvGrpSpPr>
          <p:nvPr/>
        </p:nvGrpSpPr>
        <p:grpSpPr bwMode="auto">
          <a:xfrm>
            <a:off x="1727200" y="2720975"/>
            <a:ext cx="339725" cy="458788"/>
            <a:chOff x="1088" y="1714"/>
            <a:chExt cx="214" cy="289"/>
          </a:xfrm>
        </p:grpSpPr>
        <p:sp>
          <p:nvSpPr>
            <p:cNvPr id="105506" name="Rectangle 29">
              <a:extLst>
                <a:ext uri="{FF2B5EF4-FFF2-40B4-BE49-F238E27FC236}">
                  <a16:creationId xmlns:a16="http://schemas.microsoft.com/office/drawing/2014/main" id="{3FC7A39A-36B9-48FC-99A4-6DE48079252C}"/>
                </a:ext>
              </a:extLst>
            </p:cNvPr>
            <p:cNvSpPr>
              <a:spLocks noChangeArrowheads="1"/>
            </p:cNvSpPr>
            <p:nvPr/>
          </p:nvSpPr>
          <p:spPr bwMode="auto">
            <a:xfrm>
              <a:off x="1088" y="1714"/>
              <a:ext cx="21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mn-cs"/>
                </a:rPr>
                <a:t>h</a:t>
              </a:r>
            </a:p>
          </p:txBody>
        </p:sp>
        <p:sp>
          <p:nvSpPr>
            <p:cNvPr id="105507" name="Oval 30">
              <a:extLst>
                <a:ext uri="{FF2B5EF4-FFF2-40B4-BE49-F238E27FC236}">
                  <a16:creationId xmlns:a16="http://schemas.microsoft.com/office/drawing/2014/main" id="{4FC7ADF7-5DA8-4260-8116-138744EB24CE}"/>
                </a:ext>
              </a:extLst>
            </p:cNvPr>
            <p:cNvSpPr>
              <a:spLocks noChangeArrowheads="1"/>
            </p:cNvSpPr>
            <p:nvPr/>
          </p:nvSpPr>
          <p:spPr bwMode="auto">
            <a:xfrm>
              <a:off x="1114" y="1930"/>
              <a:ext cx="73" cy="73"/>
            </a:xfrm>
            <a:prstGeom prst="ellipse">
              <a:avLst/>
            </a:prstGeom>
            <a:solidFill>
              <a:srgbClr val="FF9999"/>
            </a:solidFill>
            <a:ln w="12700">
              <a:solidFill>
                <a:srgbClr val="000000"/>
              </a:solidFill>
              <a:round/>
              <a:headEnd/>
              <a:tailEnd/>
            </a:ln>
          </p:spPr>
          <p:txBody>
            <a:bodyPr wrap="none" anchor="ct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1200" cap="none" spc="0" normalizeH="0" baseline="0" noProof="1">
                <a:ln>
                  <a:noFill/>
                </a:ln>
                <a:solidFill>
                  <a:srgbClr val="A50021"/>
                </a:solidFill>
                <a:effectLst/>
                <a:uLnTx/>
                <a:uFillTx/>
                <a:latin typeface="Arial" panose="020B0604020202020204" pitchFamily="34" charset="0"/>
                <a:ea typeface="+mn-ea"/>
                <a:cs typeface="+mn-cs"/>
              </a:endParaRPr>
            </a:p>
          </p:txBody>
        </p:sp>
      </p:grpSp>
      <p:sp>
        <p:nvSpPr>
          <p:cNvPr id="105499" name="Rectangle 31">
            <a:extLst>
              <a:ext uri="{FF2B5EF4-FFF2-40B4-BE49-F238E27FC236}">
                <a16:creationId xmlns:a16="http://schemas.microsoft.com/office/drawing/2014/main" id="{5B740EF1-4BFE-4F07-81D0-D787B3B06E6B}"/>
              </a:ext>
            </a:extLst>
          </p:cNvPr>
          <p:cNvSpPr>
            <a:spLocks noChangeArrowheads="1"/>
          </p:cNvSpPr>
          <p:nvPr/>
        </p:nvSpPr>
        <p:spPr bwMode="auto">
          <a:xfrm>
            <a:off x="7097713" y="5543550"/>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sp>
        <p:nvSpPr>
          <p:cNvPr id="105500" name="Rectangle 32">
            <a:extLst>
              <a:ext uri="{FF2B5EF4-FFF2-40B4-BE49-F238E27FC236}">
                <a16:creationId xmlns:a16="http://schemas.microsoft.com/office/drawing/2014/main" id="{FE858513-4E64-4369-9B60-3D0B7E1569BF}"/>
              </a:ext>
            </a:extLst>
          </p:cNvPr>
          <p:cNvSpPr>
            <a:spLocks noChangeArrowheads="1"/>
          </p:cNvSpPr>
          <p:nvPr/>
        </p:nvSpPr>
        <p:spPr bwMode="auto">
          <a:xfrm>
            <a:off x="3475038" y="5975350"/>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006600"/>
                </a:solidFill>
                <a:effectLst/>
                <a:uLnTx/>
                <a:uFillTx/>
                <a:latin typeface="Arial" panose="020B0604020202020204" pitchFamily="34" charset="0"/>
                <a:ea typeface="+mn-ea"/>
                <a:cs typeface="+mn-cs"/>
              </a:rPr>
              <a:t>1</a:t>
            </a:r>
          </a:p>
        </p:txBody>
      </p:sp>
      <p:sp>
        <p:nvSpPr>
          <p:cNvPr id="105501" name="Rectangle 33">
            <a:extLst>
              <a:ext uri="{FF2B5EF4-FFF2-40B4-BE49-F238E27FC236}">
                <a16:creationId xmlns:a16="http://schemas.microsoft.com/office/drawing/2014/main" id="{855DF0FC-458F-400C-8036-61B80FA9C93E}"/>
              </a:ext>
            </a:extLst>
          </p:cNvPr>
          <p:cNvSpPr>
            <a:spLocks noChangeArrowheads="1"/>
          </p:cNvSpPr>
          <p:nvPr/>
        </p:nvSpPr>
        <p:spPr bwMode="auto">
          <a:xfrm>
            <a:off x="3695700" y="3330575"/>
            <a:ext cx="2619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6600"/>
                </a:solidFill>
                <a:effectLst/>
                <a:uLnTx/>
                <a:uFillTx/>
                <a:latin typeface="Arial" panose="020B0604020202020204" pitchFamily="34" charset="0"/>
                <a:ea typeface="+mn-ea"/>
                <a:cs typeface="+mn-cs"/>
              </a:rPr>
              <a:t>f</a:t>
            </a:r>
          </a:p>
        </p:txBody>
      </p:sp>
      <p:sp>
        <p:nvSpPr>
          <p:cNvPr id="105502" name="Rectangle 34">
            <a:extLst>
              <a:ext uri="{FF2B5EF4-FFF2-40B4-BE49-F238E27FC236}">
                <a16:creationId xmlns:a16="http://schemas.microsoft.com/office/drawing/2014/main" id="{9BFF51A9-87A2-4FB9-A5FB-D8E13B962910}"/>
              </a:ext>
            </a:extLst>
          </p:cNvPr>
          <p:cNvSpPr>
            <a:spLocks noChangeArrowheads="1"/>
          </p:cNvSpPr>
          <p:nvPr/>
        </p:nvSpPr>
        <p:spPr bwMode="auto">
          <a:xfrm>
            <a:off x="5884863" y="1524000"/>
            <a:ext cx="2005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Rise in the price</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of good</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X</a:t>
            </a:r>
          </a:p>
        </p:txBody>
      </p:sp>
      <p:sp>
        <p:nvSpPr>
          <p:cNvPr id="673827" name="Rectangle 35">
            <a:extLst>
              <a:ext uri="{FF2B5EF4-FFF2-40B4-BE49-F238E27FC236}">
                <a16:creationId xmlns:a16="http://schemas.microsoft.com/office/drawing/2014/main" id="{AFD8FAE0-3849-4DC8-A440-1FCA537768C9}"/>
              </a:ext>
            </a:extLst>
          </p:cNvPr>
          <p:cNvSpPr>
            <a:spLocks noChangeArrowheads="1"/>
          </p:cNvSpPr>
          <p:nvPr/>
        </p:nvSpPr>
        <p:spPr bwMode="auto">
          <a:xfrm>
            <a:off x="0" y="14288"/>
            <a:ext cx="9007475" cy="519112"/>
          </a:xfrm>
          <a:prstGeom prst="rect">
            <a:avLst/>
          </a:prstGeom>
          <a:noFill/>
          <a:ln w="9525">
            <a:noFill/>
            <a:miter lim="800000"/>
            <a:headEnd/>
            <a:tailEnd/>
          </a:ln>
          <a:effectLst>
            <a:outerShdw dist="17961" dir="2700000" algn="ctr" rotWithShape="0">
              <a:srgbClr val="000000"/>
            </a:outerShdw>
          </a:effectLst>
        </p:spPr>
        <p:txBody>
          <a:bodyPr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800080"/>
                </a:solidFill>
                <a:effectLst/>
                <a:uLnTx/>
                <a:uFillTx/>
                <a:latin typeface="Arial" charset="0"/>
                <a:ea typeface="+mn-ea"/>
                <a:cs typeface="+mn-cs"/>
              </a:rPr>
              <a:t>Income and substitution effects: normal good</a:t>
            </a:r>
          </a:p>
        </p:txBody>
      </p:sp>
      <p:sp>
        <p:nvSpPr>
          <p:cNvPr id="105504" name="Rectangle 36">
            <a:extLst>
              <a:ext uri="{FF2B5EF4-FFF2-40B4-BE49-F238E27FC236}">
                <a16:creationId xmlns:a16="http://schemas.microsoft.com/office/drawing/2014/main" id="{FDD27007-68D1-4EAE-B7F1-CD3BA1437C06}"/>
              </a:ext>
            </a:extLst>
          </p:cNvPr>
          <p:cNvSpPr>
            <a:spLocks noChangeArrowheads="1"/>
          </p:cNvSpPr>
          <p:nvPr/>
        </p:nvSpPr>
        <p:spPr bwMode="auto">
          <a:xfrm>
            <a:off x="6681788" y="6224588"/>
            <a:ext cx="197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673829" name="Rectangle 37">
            <a:extLst>
              <a:ext uri="{FF2B5EF4-FFF2-40B4-BE49-F238E27FC236}">
                <a16:creationId xmlns:a16="http://schemas.microsoft.com/office/drawing/2014/main" id="{6D4BC95C-5B2B-42D2-950E-26C4D399AA7A}"/>
              </a:ext>
            </a:extLst>
          </p:cNvPr>
          <p:cNvSpPr>
            <a:spLocks noChangeArrowheads="1"/>
          </p:cNvSpPr>
          <p:nvPr/>
        </p:nvSpPr>
        <p:spPr bwMode="auto">
          <a:xfrm>
            <a:off x="1412875" y="5961063"/>
            <a:ext cx="582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A50021"/>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A50021"/>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A50021"/>
                </a:solidFill>
                <a:effectLst/>
                <a:uLnTx/>
                <a:uFillTx/>
                <a:latin typeface="Arial" panose="020B0604020202020204" pitchFamily="34" charset="0"/>
                <a:ea typeface="+mn-ea"/>
                <a:cs typeface="+mn-cs"/>
              </a:rPr>
              <a:t>3</a:t>
            </a:r>
          </a:p>
        </p:txBody>
      </p:sp>
    </p:spTree>
    <p:custDataLst>
      <p:tags r:id="rId2"/>
    </p:custDataLst>
  </p:cSld>
  <p:clrMapOvr>
    <a:overrideClrMapping bg1="lt1" tx1="dk1" bg2="lt2" tx2="dk2" accent1="accent1" accent2="accent2" accent3="accent3" accent4="accent4" accent5="accent5" accent6="accent6" hlink="hlink" folHlink="folHlink"/>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673814"/>
                                        </p:tgtEl>
                                        <p:attrNameLst>
                                          <p:attrName>style.visibility</p:attrName>
                                        </p:attrNameLst>
                                      </p:cBhvr>
                                      <p:to>
                                        <p:strVal val="visible"/>
                                      </p:to>
                                    </p:set>
                                    <p:animEffect transition="in" filter="wipe(up)">
                                      <p:cBhvr>
                                        <p:cTn id="20" dur="500"/>
                                        <p:tgtEl>
                                          <p:spTgt spid="67381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73829"/>
                                        </p:tgtEl>
                                        <p:attrNameLst>
                                          <p:attrName>style.visibility</p:attrName>
                                        </p:attrNameLst>
                                      </p:cBhvr>
                                      <p:to>
                                        <p:strVal val="visible"/>
                                      </p:to>
                                    </p:set>
                                    <p:anim calcmode="lin" valueType="num">
                                      <p:cBhvr additive="base">
                                        <p:cTn id="25" dur="500" fill="hold"/>
                                        <p:tgtEl>
                                          <p:spTgt spid="673829"/>
                                        </p:tgtEl>
                                        <p:attrNameLst>
                                          <p:attrName>ppt_x</p:attrName>
                                        </p:attrNameLst>
                                      </p:cBhvr>
                                      <p:tavLst>
                                        <p:tav tm="0">
                                          <p:val>
                                            <p:strVal val="#ppt_x"/>
                                          </p:val>
                                        </p:tav>
                                        <p:tav tm="100000">
                                          <p:val>
                                            <p:strVal val="#ppt_x"/>
                                          </p:val>
                                        </p:tav>
                                      </p:tavLst>
                                    </p:anim>
                                    <p:anim calcmode="lin" valueType="num">
                                      <p:cBhvr additive="base">
                                        <p:cTn id="26" dur="500" fill="hold"/>
                                        <p:tgtEl>
                                          <p:spTgt spid="6738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829"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6257B22B-64F1-456B-8D41-E56EB66AFA02}"/>
              </a:ext>
            </a:extLst>
          </p:cNvPr>
          <p:cNvSpPr>
            <a:spLocks noChangeArrowheads="1"/>
          </p:cNvSpPr>
          <p:nvPr/>
        </p:nvSpPr>
        <p:spPr bwMode="auto">
          <a:xfrm>
            <a:off x="800100" y="790575"/>
            <a:ext cx="7818438" cy="51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6499" name="Line 3">
            <a:extLst>
              <a:ext uri="{FF2B5EF4-FFF2-40B4-BE49-F238E27FC236}">
                <a16:creationId xmlns:a16="http://schemas.microsoft.com/office/drawing/2014/main" id="{A77D6F0A-8FFE-481D-9BDF-FB90BF500D70}"/>
              </a:ext>
            </a:extLst>
          </p:cNvPr>
          <p:cNvSpPr>
            <a:spLocks noChangeShapeType="1"/>
          </p:cNvSpPr>
          <p:nvPr/>
        </p:nvSpPr>
        <p:spPr bwMode="auto">
          <a:xfrm flipV="1">
            <a:off x="798513" y="777875"/>
            <a:ext cx="0" cy="518160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6500" name="Line 4">
            <a:extLst>
              <a:ext uri="{FF2B5EF4-FFF2-40B4-BE49-F238E27FC236}">
                <a16:creationId xmlns:a16="http://schemas.microsoft.com/office/drawing/2014/main" id="{06680974-C75E-4AEE-B4B9-803E396FAFEF}"/>
              </a:ext>
            </a:extLst>
          </p:cNvPr>
          <p:cNvSpPr>
            <a:spLocks noChangeShapeType="1"/>
          </p:cNvSpPr>
          <p:nvPr/>
        </p:nvSpPr>
        <p:spPr bwMode="auto">
          <a:xfrm>
            <a:off x="800100" y="5975350"/>
            <a:ext cx="7837488" cy="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6501" name="Freeform 5">
            <a:extLst>
              <a:ext uri="{FF2B5EF4-FFF2-40B4-BE49-F238E27FC236}">
                <a16:creationId xmlns:a16="http://schemas.microsoft.com/office/drawing/2014/main" id="{864E9746-F15E-4CFB-A548-C1CB3B5CB7F5}"/>
              </a:ext>
            </a:extLst>
          </p:cNvPr>
          <p:cNvSpPr>
            <a:spLocks/>
          </p:cNvSpPr>
          <p:nvPr/>
        </p:nvSpPr>
        <p:spPr bwMode="auto">
          <a:xfrm>
            <a:off x="804863" y="1865313"/>
            <a:ext cx="3324225" cy="4105275"/>
          </a:xfrm>
          <a:custGeom>
            <a:avLst/>
            <a:gdLst>
              <a:gd name="T0" fmla="*/ 0 w 2094"/>
              <a:gd name="T1" fmla="*/ 0 h 2586"/>
              <a:gd name="T2" fmla="*/ 2147483647 w 2094"/>
              <a:gd name="T3" fmla="*/ 2147483647 h 2586"/>
              <a:gd name="T4" fmla="*/ 0 60000 65536"/>
              <a:gd name="T5" fmla="*/ 0 60000 65536"/>
              <a:gd name="T6" fmla="*/ 0 w 2094"/>
              <a:gd name="T7" fmla="*/ 0 h 2586"/>
              <a:gd name="T8" fmla="*/ 2094 w 2094"/>
              <a:gd name="T9" fmla="*/ 2586 h 2586"/>
            </a:gdLst>
            <a:ahLst/>
            <a:cxnLst>
              <a:cxn ang="T4">
                <a:pos x="T0" y="T1"/>
              </a:cxn>
              <a:cxn ang="T5">
                <a:pos x="T2" y="T3"/>
              </a:cxn>
            </a:cxnLst>
            <a:rect l="T6" t="T7" r="T8" b="T9"/>
            <a:pathLst>
              <a:path w="2094" h="2586">
                <a:moveTo>
                  <a:pt x="0" y="0"/>
                </a:moveTo>
                <a:lnTo>
                  <a:pt x="2093" y="2585"/>
                </a:lnTo>
              </a:path>
            </a:pathLst>
          </a:custGeom>
          <a:noFill/>
          <a:ln w="38100" cap="rnd" cmpd="sng">
            <a:solidFill>
              <a:schemeClr val="folHlink"/>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6502" name="Rectangle 6">
            <a:extLst>
              <a:ext uri="{FF2B5EF4-FFF2-40B4-BE49-F238E27FC236}">
                <a16:creationId xmlns:a16="http://schemas.microsoft.com/office/drawing/2014/main" id="{561A4CF7-406C-493B-9F49-7C40ABCF796B}"/>
              </a:ext>
            </a:extLst>
          </p:cNvPr>
          <p:cNvSpPr>
            <a:spLocks noChangeArrowheads="1"/>
          </p:cNvSpPr>
          <p:nvPr/>
        </p:nvSpPr>
        <p:spPr bwMode="auto">
          <a:xfrm>
            <a:off x="1919288"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6503" name="Rectangle 7">
            <a:extLst>
              <a:ext uri="{FF2B5EF4-FFF2-40B4-BE49-F238E27FC236}">
                <a16:creationId xmlns:a16="http://schemas.microsoft.com/office/drawing/2014/main" id="{6081F87D-B910-4CDE-B5E5-4DA2BE0FC5AE}"/>
              </a:ext>
            </a:extLst>
          </p:cNvPr>
          <p:cNvSpPr>
            <a:spLocks noChangeArrowheads="1"/>
          </p:cNvSpPr>
          <p:nvPr/>
        </p:nvSpPr>
        <p:spPr bwMode="auto">
          <a:xfrm>
            <a:off x="3205163"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6504" name="Rectangle 8">
            <a:extLst>
              <a:ext uri="{FF2B5EF4-FFF2-40B4-BE49-F238E27FC236}">
                <a16:creationId xmlns:a16="http://schemas.microsoft.com/office/drawing/2014/main" id="{4C9801EF-6C00-4DB5-80E3-A69978BD0534}"/>
              </a:ext>
            </a:extLst>
          </p:cNvPr>
          <p:cNvSpPr>
            <a:spLocks noChangeArrowheads="1"/>
          </p:cNvSpPr>
          <p:nvPr/>
        </p:nvSpPr>
        <p:spPr bwMode="auto">
          <a:xfrm rot="-5400000">
            <a:off x="-611187" y="288131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106505" name="Arc 9">
            <a:extLst>
              <a:ext uri="{FF2B5EF4-FFF2-40B4-BE49-F238E27FC236}">
                <a16:creationId xmlns:a16="http://schemas.microsoft.com/office/drawing/2014/main" id="{46FC5F5E-4C58-461C-9343-C695417B4D54}"/>
              </a:ext>
            </a:extLst>
          </p:cNvPr>
          <p:cNvSpPr>
            <a:spLocks/>
          </p:cNvSpPr>
          <p:nvPr/>
        </p:nvSpPr>
        <p:spPr bwMode="auto">
          <a:xfrm>
            <a:off x="1962150" y="925513"/>
            <a:ext cx="6253163" cy="3948112"/>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6506" name="Arc 10">
            <a:extLst>
              <a:ext uri="{FF2B5EF4-FFF2-40B4-BE49-F238E27FC236}">
                <a16:creationId xmlns:a16="http://schemas.microsoft.com/office/drawing/2014/main" id="{6E1ADA47-13A7-49C3-859D-3E95166E899A}"/>
              </a:ext>
            </a:extLst>
          </p:cNvPr>
          <p:cNvSpPr>
            <a:spLocks/>
          </p:cNvSpPr>
          <p:nvPr/>
        </p:nvSpPr>
        <p:spPr bwMode="auto">
          <a:xfrm>
            <a:off x="2376488" y="879475"/>
            <a:ext cx="5884862" cy="35020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6507" name="Arc 11">
            <a:extLst>
              <a:ext uri="{FF2B5EF4-FFF2-40B4-BE49-F238E27FC236}">
                <a16:creationId xmlns:a16="http://schemas.microsoft.com/office/drawing/2014/main" id="{1A79DF24-2568-44C0-A47B-4FCDAB597C34}"/>
              </a:ext>
            </a:extLst>
          </p:cNvPr>
          <p:cNvSpPr>
            <a:spLocks/>
          </p:cNvSpPr>
          <p:nvPr/>
        </p:nvSpPr>
        <p:spPr bwMode="auto">
          <a:xfrm>
            <a:off x="2776538" y="833438"/>
            <a:ext cx="5468937" cy="31337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6508" name="Arc 12">
            <a:extLst>
              <a:ext uri="{FF2B5EF4-FFF2-40B4-BE49-F238E27FC236}">
                <a16:creationId xmlns:a16="http://schemas.microsoft.com/office/drawing/2014/main" id="{826F79CF-69AD-463B-AB79-4B34174F3115}"/>
              </a:ext>
            </a:extLst>
          </p:cNvPr>
          <p:cNvSpPr>
            <a:spLocks/>
          </p:cNvSpPr>
          <p:nvPr/>
        </p:nvSpPr>
        <p:spPr bwMode="auto">
          <a:xfrm>
            <a:off x="1531938" y="1001713"/>
            <a:ext cx="6637337" cy="425608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6509" name="Arc 13">
            <a:extLst>
              <a:ext uri="{FF2B5EF4-FFF2-40B4-BE49-F238E27FC236}">
                <a16:creationId xmlns:a16="http://schemas.microsoft.com/office/drawing/2014/main" id="{283031C5-7B90-4D09-A2FE-DCD83C5C148B}"/>
              </a:ext>
            </a:extLst>
          </p:cNvPr>
          <p:cNvSpPr>
            <a:spLocks/>
          </p:cNvSpPr>
          <p:nvPr/>
        </p:nvSpPr>
        <p:spPr bwMode="auto">
          <a:xfrm>
            <a:off x="1117600" y="1171575"/>
            <a:ext cx="7005638" cy="443865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6510" name="Arc 14">
            <a:extLst>
              <a:ext uri="{FF2B5EF4-FFF2-40B4-BE49-F238E27FC236}">
                <a16:creationId xmlns:a16="http://schemas.microsoft.com/office/drawing/2014/main" id="{B37D0852-323D-4921-9A47-C051404DC568}"/>
              </a:ext>
            </a:extLst>
          </p:cNvPr>
          <p:cNvSpPr>
            <a:spLocks/>
          </p:cNvSpPr>
          <p:nvPr/>
        </p:nvSpPr>
        <p:spPr bwMode="auto">
          <a:xfrm>
            <a:off x="887413" y="1231900"/>
            <a:ext cx="7173912" cy="46863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6511" name="Line 15">
            <a:extLst>
              <a:ext uri="{FF2B5EF4-FFF2-40B4-BE49-F238E27FC236}">
                <a16:creationId xmlns:a16="http://schemas.microsoft.com/office/drawing/2014/main" id="{A2B22C79-AC40-42E8-925F-71E3374AF779}"/>
              </a:ext>
            </a:extLst>
          </p:cNvPr>
          <p:cNvSpPr>
            <a:spLocks noChangeShapeType="1"/>
          </p:cNvSpPr>
          <p:nvPr/>
        </p:nvSpPr>
        <p:spPr bwMode="auto">
          <a:xfrm>
            <a:off x="3773488" y="3705225"/>
            <a:ext cx="0" cy="2273300"/>
          </a:xfrm>
          <a:prstGeom prst="line">
            <a:avLst/>
          </a:prstGeom>
          <a:noFill/>
          <a:ln w="1905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6512" name="Line 16">
            <a:extLst>
              <a:ext uri="{FF2B5EF4-FFF2-40B4-BE49-F238E27FC236}">
                <a16:creationId xmlns:a16="http://schemas.microsoft.com/office/drawing/2014/main" id="{DAA03597-2190-4BF7-AC64-1CD6B6790E09}"/>
              </a:ext>
            </a:extLst>
          </p:cNvPr>
          <p:cNvSpPr>
            <a:spLocks noChangeShapeType="1"/>
          </p:cNvSpPr>
          <p:nvPr/>
        </p:nvSpPr>
        <p:spPr bwMode="auto">
          <a:xfrm>
            <a:off x="1825625" y="3135313"/>
            <a:ext cx="1588" cy="2843212"/>
          </a:xfrm>
          <a:prstGeom prst="line">
            <a:avLst/>
          </a:prstGeom>
          <a:noFill/>
          <a:ln w="190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6513" name="Rectangle 17">
            <a:extLst>
              <a:ext uri="{FF2B5EF4-FFF2-40B4-BE49-F238E27FC236}">
                <a16:creationId xmlns:a16="http://schemas.microsoft.com/office/drawing/2014/main" id="{A98E0208-CFF5-4196-AB21-40D433514BDB}"/>
              </a:ext>
            </a:extLst>
          </p:cNvPr>
          <p:cNvSpPr>
            <a:spLocks noChangeArrowheads="1"/>
          </p:cNvSpPr>
          <p:nvPr/>
        </p:nvSpPr>
        <p:spPr bwMode="auto">
          <a:xfrm>
            <a:off x="3927475" y="5513388"/>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A50021"/>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A50021"/>
                </a:solidFill>
                <a:effectLst/>
                <a:uLnTx/>
                <a:uFillTx/>
                <a:latin typeface="Arial" panose="020B0604020202020204" pitchFamily="34" charset="0"/>
                <a:ea typeface="+mn-ea"/>
                <a:cs typeface="+mn-cs"/>
              </a:rPr>
              <a:t>2</a:t>
            </a:r>
          </a:p>
        </p:txBody>
      </p:sp>
      <p:sp>
        <p:nvSpPr>
          <p:cNvPr id="675858" name="Line 18">
            <a:extLst>
              <a:ext uri="{FF2B5EF4-FFF2-40B4-BE49-F238E27FC236}">
                <a16:creationId xmlns:a16="http://schemas.microsoft.com/office/drawing/2014/main" id="{299FEEB9-DFC7-4D85-929C-61DCC7F11A15}"/>
              </a:ext>
            </a:extLst>
          </p:cNvPr>
          <p:cNvSpPr>
            <a:spLocks noChangeShapeType="1"/>
          </p:cNvSpPr>
          <p:nvPr/>
        </p:nvSpPr>
        <p:spPr bwMode="auto">
          <a:xfrm>
            <a:off x="2662238" y="2722563"/>
            <a:ext cx="0" cy="3255962"/>
          </a:xfrm>
          <a:prstGeom prst="line">
            <a:avLst/>
          </a:prstGeom>
          <a:noFill/>
          <a:ln w="19050">
            <a:solidFill>
              <a:schemeClr val="accent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6515" name="Freeform 19">
            <a:extLst>
              <a:ext uri="{FF2B5EF4-FFF2-40B4-BE49-F238E27FC236}">
                <a16:creationId xmlns:a16="http://schemas.microsoft.com/office/drawing/2014/main" id="{6BAD973C-4659-464D-B798-8C78313C5C84}"/>
              </a:ext>
            </a:extLst>
          </p:cNvPr>
          <p:cNvSpPr>
            <a:spLocks/>
          </p:cNvSpPr>
          <p:nvPr/>
        </p:nvSpPr>
        <p:spPr bwMode="auto">
          <a:xfrm>
            <a:off x="804863" y="1854200"/>
            <a:ext cx="6569075" cy="4116388"/>
          </a:xfrm>
          <a:custGeom>
            <a:avLst/>
            <a:gdLst>
              <a:gd name="T0" fmla="*/ 0 w 4138"/>
              <a:gd name="T1" fmla="*/ 0 h 2593"/>
              <a:gd name="T2" fmla="*/ 2147483647 w 4138"/>
              <a:gd name="T3" fmla="*/ 2147483647 h 2593"/>
              <a:gd name="T4" fmla="*/ 0 60000 65536"/>
              <a:gd name="T5" fmla="*/ 0 60000 65536"/>
              <a:gd name="T6" fmla="*/ 0 w 4138"/>
              <a:gd name="T7" fmla="*/ 0 h 2593"/>
              <a:gd name="T8" fmla="*/ 4138 w 4138"/>
              <a:gd name="T9" fmla="*/ 2593 h 2593"/>
            </a:gdLst>
            <a:ahLst/>
            <a:cxnLst>
              <a:cxn ang="T4">
                <a:pos x="T0" y="T1"/>
              </a:cxn>
              <a:cxn ang="T5">
                <a:pos x="T2" y="T3"/>
              </a:cxn>
            </a:cxnLst>
            <a:rect l="T6" t="T7" r="T8" b="T9"/>
            <a:pathLst>
              <a:path w="4138" h="2593">
                <a:moveTo>
                  <a:pt x="0" y="0"/>
                </a:moveTo>
                <a:lnTo>
                  <a:pt x="4137" y="2592"/>
                </a:lnTo>
              </a:path>
            </a:pathLst>
          </a:custGeom>
          <a:noFill/>
          <a:ln w="381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6516" name="Oval 20">
            <a:extLst>
              <a:ext uri="{FF2B5EF4-FFF2-40B4-BE49-F238E27FC236}">
                <a16:creationId xmlns:a16="http://schemas.microsoft.com/office/drawing/2014/main" id="{4B44B3F8-EB50-497D-AF09-2ED31CB255A5}"/>
              </a:ext>
            </a:extLst>
          </p:cNvPr>
          <p:cNvSpPr>
            <a:spLocks noChangeArrowheads="1"/>
          </p:cNvSpPr>
          <p:nvPr/>
        </p:nvSpPr>
        <p:spPr bwMode="auto">
          <a:xfrm>
            <a:off x="3717925" y="3657600"/>
            <a:ext cx="115888" cy="115888"/>
          </a:xfrm>
          <a:prstGeom prst="ellipse">
            <a:avLst/>
          </a:prstGeom>
          <a:solidFill>
            <a:srgbClr val="99FF99"/>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nvGrpSpPr>
          <p:cNvPr id="2" name="Group 21">
            <a:extLst>
              <a:ext uri="{FF2B5EF4-FFF2-40B4-BE49-F238E27FC236}">
                <a16:creationId xmlns:a16="http://schemas.microsoft.com/office/drawing/2014/main" id="{17B00AFA-82B6-4CF8-9314-00FB5EA43315}"/>
              </a:ext>
            </a:extLst>
          </p:cNvPr>
          <p:cNvGrpSpPr>
            <a:grpSpLocks/>
          </p:cNvGrpSpPr>
          <p:nvPr/>
        </p:nvGrpSpPr>
        <p:grpSpPr bwMode="auto">
          <a:xfrm>
            <a:off x="2611438" y="6310313"/>
            <a:ext cx="1216025" cy="549275"/>
            <a:chOff x="1645" y="3975"/>
            <a:chExt cx="766" cy="346"/>
          </a:xfrm>
        </p:grpSpPr>
        <p:sp>
          <p:nvSpPr>
            <p:cNvPr id="106542" name="Rectangle 22">
              <a:extLst>
                <a:ext uri="{FF2B5EF4-FFF2-40B4-BE49-F238E27FC236}">
                  <a16:creationId xmlns:a16="http://schemas.microsoft.com/office/drawing/2014/main" id="{CE01C5F9-0A96-449E-B44B-65EFBD973F4E}"/>
                </a:ext>
              </a:extLst>
            </p:cNvPr>
            <p:cNvSpPr>
              <a:spLocks noChangeArrowheads="1"/>
            </p:cNvSpPr>
            <p:nvPr/>
          </p:nvSpPr>
          <p:spPr bwMode="auto">
            <a:xfrm>
              <a:off x="1645" y="3995"/>
              <a:ext cx="76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400" b="1" i="0" u="none" strike="noStrike" kern="1200" cap="none" spc="0" normalizeH="0" baseline="0" noProof="0">
                  <a:ln>
                    <a:noFill/>
                  </a:ln>
                  <a:solidFill>
                    <a:srgbClr val="663300"/>
                  </a:solidFill>
                  <a:effectLst/>
                  <a:uLnTx/>
                  <a:uFillTx/>
                  <a:latin typeface="Arial" panose="020B0604020202020204" pitchFamily="34" charset="0"/>
                  <a:ea typeface="+mn-ea"/>
                  <a:cs typeface="+mn-cs"/>
                </a:rPr>
                <a:t>Substitution</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400" b="1" i="0" u="none" strike="noStrike" kern="1200" cap="none" spc="0" normalizeH="0" baseline="0" noProof="0">
                  <a:ln>
                    <a:noFill/>
                  </a:ln>
                  <a:solidFill>
                    <a:srgbClr val="663300"/>
                  </a:solidFill>
                  <a:effectLst/>
                  <a:uLnTx/>
                  <a:uFillTx/>
                  <a:latin typeface="Arial" panose="020B0604020202020204" pitchFamily="34" charset="0"/>
                  <a:ea typeface="+mn-ea"/>
                  <a:cs typeface="+mn-cs"/>
                </a:rPr>
                <a:t>effect</a:t>
              </a:r>
            </a:p>
          </p:txBody>
        </p:sp>
        <p:sp>
          <p:nvSpPr>
            <p:cNvPr id="106543" name="Line 23">
              <a:extLst>
                <a:ext uri="{FF2B5EF4-FFF2-40B4-BE49-F238E27FC236}">
                  <a16:creationId xmlns:a16="http://schemas.microsoft.com/office/drawing/2014/main" id="{9782AB1D-7259-476B-8045-3BF47E3CF849}"/>
                </a:ext>
              </a:extLst>
            </p:cNvPr>
            <p:cNvSpPr>
              <a:spLocks noChangeShapeType="1"/>
            </p:cNvSpPr>
            <p:nvPr/>
          </p:nvSpPr>
          <p:spPr bwMode="auto">
            <a:xfrm flipH="1">
              <a:off x="1796" y="3975"/>
              <a:ext cx="484" cy="0"/>
            </a:xfrm>
            <a:prstGeom prst="line">
              <a:avLst/>
            </a:prstGeom>
            <a:noFill/>
            <a:ln w="1905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sp>
        <p:nvSpPr>
          <p:cNvPr id="106518" name="Rectangle 24">
            <a:extLst>
              <a:ext uri="{FF2B5EF4-FFF2-40B4-BE49-F238E27FC236}">
                <a16:creationId xmlns:a16="http://schemas.microsoft.com/office/drawing/2014/main" id="{750A0814-BE21-4860-AFC0-F36F99CD1C3D}"/>
              </a:ext>
            </a:extLst>
          </p:cNvPr>
          <p:cNvSpPr>
            <a:spLocks noChangeArrowheads="1"/>
          </p:cNvSpPr>
          <p:nvPr/>
        </p:nvSpPr>
        <p:spPr bwMode="auto">
          <a:xfrm>
            <a:off x="7097713" y="5543550"/>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sp>
        <p:nvSpPr>
          <p:cNvPr id="106519" name="Rectangle 25">
            <a:extLst>
              <a:ext uri="{FF2B5EF4-FFF2-40B4-BE49-F238E27FC236}">
                <a16:creationId xmlns:a16="http://schemas.microsoft.com/office/drawing/2014/main" id="{8492ACCA-ABF8-4943-B9A1-6EAD6FC60459}"/>
              </a:ext>
            </a:extLst>
          </p:cNvPr>
          <p:cNvSpPr>
            <a:spLocks noChangeArrowheads="1"/>
          </p:cNvSpPr>
          <p:nvPr/>
        </p:nvSpPr>
        <p:spPr bwMode="auto">
          <a:xfrm>
            <a:off x="3475038" y="5975350"/>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006600"/>
                </a:solidFill>
                <a:effectLst/>
                <a:uLnTx/>
                <a:uFillTx/>
                <a:latin typeface="Arial" panose="020B0604020202020204" pitchFamily="34" charset="0"/>
                <a:ea typeface="+mn-ea"/>
                <a:cs typeface="+mn-cs"/>
              </a:rPr>
              <a:t>1</a:t>
            </a:r>
          </a:p>
        </p:txBody>
      </p:sp>
      <p:sp>
        <p:nvSpPr>
          <p:cNvPr id="106520" name="Rectangle 26">
            <a:extLst>
              <a:ext uri="{FF2B5EF4-FFF2-40B4-BE49-F238E27FC236}">
                <a16:creationId xmlns:a16="http://schemas.microsoft.com/office/drawing/2014/main" id="{FC08A4FB-B67D-4FB2-AA5B-D38E67FB9C2A}"/>
              </a:ext>
            </a:extLst>
          </p:cNvPr>
          <p:cNvSpPr>
            <a:spLocks noChangeArrowheads="1"/>
          </p:cNvSpPr>
          <p:nvPr/>
        </p:nvSpPr>
        <p:spPr bwMode="auto">
          <a:xfrm>
            <a:off x="1727200" y="2720975"/>
            <a:ext cx="3397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mn-cs"/>
              </a:rPr>
              <a:t>h</a:t>
            </a:r>
          </a:p>
        </p:txBody>
      </p:sp>
      <p:sp>
        <p:nvSpPr>
          <p:cNvPr id="106521" name="Rectangle 27">
            <a:extLst>
              <a:ext uri="{FF2B5EF4-FFF2-40B4-BE49-F238E27FC236}">
                <a16:creationId xmlns:a16="http://schemas.microsoft.com/office/drawing/2014/main" id="{EF341156-663B-4A22-BE84-4A18CC59D724}"/>
              </a:ext>
            </a:extLst>
          </p:cNvPr>
          <p:cNvSpPr>
            <a:spLocks noChangeArrowheads="1"/>
          </p:cNvSpPr>
          <p:nvPr/>
        </p:nvSpPr>
        <p:spPr bwMode="auto">
          <a:xfrm>
            <a:off x="3695700" y="3330575"/>
            <a:ext cx="2619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6600"/>
                </a:solidFill>
                <a:effectLst/>
                <a:uLnTx/>
                <a:uFillTx/>
                <a:latin typeface="Arial" panose="020B0604020202020204" pitchFamily="34" charset="0"/>
                <a:ea typeface="+mn-ea"/>
                <a:cs typeface="+mn-cs"/>
              </a:rPr>
              <a:t>f</a:t>
            </a:r>
          </a:p>
        </p:txBody>
      </p:sp>
      <p:sp>
        <p:nvSpPr>
          <p:cNvPr id="106522" name="Rectangle 28">
            <a:extLst>
              <a:ext uri="{FF2B5EF4-FFF2-40B4-BE49-F238E27FC236}">
                <a16:creationId xmlns:a16="http://schemas.microsoft.com/office/drawing/2014/main" id="{FCC00115-7101-4F9D-990E-455552B3753E}"/>
              </a:ext>
            </a:extLst>
          </p:cNvPr>
          <p:cNvSpPr>
            <a:spLocks noChangeArrowheads="1"/>
          </p:cNvSpPr>
          <p:nvPr/>
        </p:nvSpPr>
        <p:spPr bwMode="auto">
          <a:xfrm>
            <a:off x="8289925" y="36147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1</a:t>
            </a:r>
          </a:p>
        </p:txBody>
      </p:sp>
      <p:sp>
        <p:nvSpPr>
          <p:cNvPr id="106523" name="Rectangle 29">
            <a:extLst>
              <a:ext uri="{FF2B5EF4-FFF2-40B4-BE49-F238E27FC236}">
                <a16:creationId xmlns:a16="http://schemas.microsoft.com/office/drawing/2014/main" id="{3F617F6D-905F-40A0-BB48-2DC85C54A074}"/>
              </a:ext>
            </a:extLst>
          </p:cNvPr>
          <p:cNvSpPr>
            <a:spLocks noChangeArrowheads="1"/>
          </p:cNvSpPr>
          <p:nvPr/>
        </p:nvSpPr>
        <p:spPr bwMode="auto">
          <a:xfrm>
            <a:off x="8305800" y="40767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2</a:t>
            </a:r>
          </a:p>
        </p:txBody>
      </p:sp>
      <p:sp>
        <p:nvSpPr>
          <p:cNvPr id="106524" name="Rectangle 30">
            <a:extLst>
              <a:ext uri="{FF2B5EF4-FFF2-40B4-BE49-F238E27FC236}">
                <a16:creationId xmlns:a16="http://schemas.microsoft.com/office/drawing/2014/main" id="{91256EFB-5CF9-4D7D-AD3A-9C8647BC83F7}"/>
              </a:ext>
            </a:extLst>
          </p:cNvPr>
          <p:cNvSpPr>
            <a:spLocks noChangeArrowheads="1"/>
          </p:cNvSpPr>
          <p:nvPr/>
        </p:nvSpPr>
        <p:spPr bwMode="auto">
          <a:xfrm>
            <a:off x="8274050" y="45831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3</a:t>
            </a:r>
          </a:p>
        </p:txBody>
      </p:sp>
      <p:sp>
        <p:nvSpPr>
          <p:cNvPr id="106525" name="Rectangle 31">
            <a:extLst>
              <a:ext uri="{FF2B5EF4-FFF2-40B4-BE49-F238E27FC236}">
                <a16:creationId xmlns:a16="http://schemas.microsoft.com/office/drawing/2014/main" id="{82CA8E5B-4D37-4492-80C6-7F681768D5CB}"/>
              </a:ext>
            </a:extLst>
          </p:cNvPr>
          <p:cNvSpPr>
            <a:spLocks noChangeArrowheads="1"/>
          </p:cNvSpPr>
          <p:nvPr/>
        </p:nvSpPr>
        <p:spPr bwMode="auto">
          <a:xfrm>
            <a:off x="8243888" y="49672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4</a:t>
            </a:r>
          </a:p>
        </p:txBody>
      </p:sp>
      <p:sp>
        <p:nvSpPr>
          <p:cNvPr id="106526" name="Rectangle 32">
            <a:extLst>
              <a:ext uri="{FF2B5EF4-FFF2-40B4-BE49-F238E27FC236}">
                <a16:creationId xmlns:a16="http://schemas.microsoft.com/office/drawing/2014/main" id="{1EAC9424-EE5E-4830-BA20-A59DFA9A785C}"/>
              </a:ext>
            </a:extLst>
          </p:cNvPr>
          <p:cNvSpPr>
            <a:spLocks noChangeArrowheads="1"/>
          </p:cNvSpPr>
          <p:nvPr/>
        </p:nvSpPr>
        <p:spPr bwMode="auto">
          <a:xfrm>
            <a:off x="8181975" y="5287963"/>
            <a:ext cx="45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5</a:t>
            </a:r>
          </a:p>
        </p:txBody>
      </p:sp>
      <p:sp>
        <p:nvSpPr>
          <p:cNvPr id="106527" name="Rectangle 33">
            <a:extLst>
              <a:ext uri="{FF2B5EF4-FFF2-40B4-BE49-F238E27FC236}">
                <a16:creationId xmlns:a16="http://schemas.microsoft.com/office/drawing/2014/main" id="{014537B8-0C3F-4598-91C0-396CD8A58935}"/>
              </a:ext>
            </a:extLst>
          </p:cNvPr>
          <p:cNvSpPr>
            <a:spLocks noChangeArrowheads="1"/>
          </p:cNvSpPr>
          <p:nvPr/>
        </p:nvSpPr>
        <p:spPr bwMode="auto">
          <a:xfrm>
            <a:off x="8089900" y="55514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6</a:t>
            </a:r>
          </a:p>
        </p:txBody>
      </p:sp>
      <p:sp>
        <p:nvSpPr>
          <p:cNvPr id="675874" name="Rectangle 34">
            <a:extLst>
              <a:ext uri="{FF2B5EF4-FFF2-40B4-BE49-F238E27FC236}">
                <a16:creationId xmlns:a16="http://schemas.microsoft.com/office/drawing/2014/main" id="{DE07B080-726A-4701-8120-26A73216AE27}"/>
              </a:ext>
            </a:extLst>
          </p:cNvPr>
          <p:cNvSpPr>
            <a:spLocks noChangeArrowheads="1"/>
          </p:cNvSpPr>
          <p:nvPr/>
        </p:nvSpPr>
        <p:spPr bwMode="auto">
          <a:xfrm>
            <a:off x="2344738" y="5981700"/>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663300"/>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663300"/>
                </a:solidFill>
                <a:effectLst/>
                <a:uLnTx/>
                <a:uFillTx/>
                <a:latin typeface="Arial" panose="020B0604020202020204" pitchFamily="34" charset="0"/>
                <a:ea typeface="+mn-ea"/>
                <a:cs typeface="+mn-cs"/>
              </a:rPr>
              <a:t>2</a:t>
            </a:r>
          </a:p>
        </p:txBody>
      </p:sp>
      <p:grpSp>
        <p:nvGrpSpPr>
          <p:cNvPr id="3" name="Group 35">
            <a:extLst>
              <a:ext uri="{FF2B5EF4-FFF2-40B4-BE49-F238E27FC236}">
                <a16:creationId xmlns:a16="http://schemas.microsoft.com/office/drawing/2014/main" id="{6EC630E4-71ED-4689-9FE0-F614A0DC7C5A}"/>
              </a:ext>
            </a:extLst>
          </p:cNvPr>
          <p:cNvGrpSpPr>
            <a:grpSpLocks/>
          </p:cNvGrpSpPr>
          <p:nvPr/>
        </p:nvGrpSpPr>
        <p:grpSpPr bwMode="auto">
          <a:xfrm>
            <a:off x="1130300" y="941388"/>
            <a:ext cx="4589463" cy="5040312"/>
            <a:chOff x="712" y="593"/>
            <a:chExt cx="2891" cy="3175"/>
          </a:xfrm>
        </p:grpSpPr>
        <p:sp>
          <p:nvSpPr>
            <p:cNvPr id="106540" name="Freeform 36">
              <a:extLst>
                <a:ext uri="{FF2B5EF4-FFF2-40B4-BE49-F238E27FC236}">
                  <a16:creationId xmlns:a16="http://schemas.microsoft.com/office/drawing/2014/main" id="{2A74EFA6-86EB-4F60-9BD2-F006C96DE5E5}"/>
                </a:ext>
              </a:extLst>
            </p:cNvPr>
            <p:cNvSpPr>
              <a:spLocks/>
            </p:cNvSpPr>
            <p:nvPr/>
          </p:nvSpPr>
          <p:spPr bwMode="auto">
            <a:xfrm>
              <a:off x="712" y="593"/>
              <a:ext cx="2662" cy="3175"/>
            </a:xfrm>
            <a:custGeom>
              <a:avLst/>
              <a:gdLst>
                <a:gd name="T0" fmla="*/ 0 w 2662"/>
                <a:gd name="T1" fmla="*/ 0 h 3175"/>
                <a:gd name="T2" fmla="*/ 2661 w 2662"/>
                <a:gd name="T3" fmla="*/ 3174 h 3175"/>
                <a:gd name="T4" fmla="*/ 0 60000 65536"/>
                <a:gd name="T5" fmla="*/ 0 60000 65536"/>
                <a:gd name="T6" fmla="*/ 0 w 2662"/>
                <a:gd name="T7" fmla="*/ 0 h 3175"/>
                <a:gd name="T8" fmla="*/ 2662 w 2662"/>
                <a:gd name="T9" fmla="*/ 3175 h 3175"/>
              </a:gdLst>
              <a:ahLst/>
              <a:cxnLst>
                <a:cxn ang="T4">
                  <a:pos x="T0" y="T1"/>
                </a:cxn>
                <a:cxn ang="T5">
                  <a:pos x="T2" y="T3"/>
                </a:cxn>
              </a:cxnLst>
              <a:rect l="T6" t="T7" r="T8" b="T9"/>
              <a:pathLst>
                <a:path w="2662" h="3175">
                  <a:moveTo>
                    <a:pt x="0" y="0"/>
                  </a:moveTo>
                  <a:lnTo>
                    <a:pt x="2661" y="3174"/>
                  </a:lnTo>
                </a:path>
              </a:pathLst>
            </a:custGeom>
            <a:noFill/>
            <a:ln w="38100" cap="rnd" cmpd="sng">
              <a:solidFill>
                <a:schemeClr val="accent1"/>
              </a:solidFill>
              <a:prstDash val="lg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6541" name="Rectangle 37">
              <a:extLst>
                <a:ext uri="{FF2B5EF4-FFF2-40B4-BE49-F238E27FC236}">
                  <a16:creationId xmlns:a16="http://schemas.microsoft.com/office/drawing/2014/main" id="{38F69D5F-B1DB-48BD-B938-5C65D974199F}"/>
                </a:ext>
              </a:extLst>
            </p:cNvPr>
            <p:cNvSpPr>
              <a:spLocks noChangeArrowheads="1"/>
            </p:cNvSpPr>
            <p:nvPr/>
          </p:nvSpPr>
          <p:spPr bwMode="auto">
            <a:xfrm>
              <a:off x="3264" y="3485"/>
              <a:ext cx="3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663300"/>
                  </a:solidFill>
                  <a:effectLst/>
                  <a:uLnTx/>
                  <a:uFillTx/>
                  <a:latin typeface="Arial" panose="020B0604020202020204" pitchFamily="34" charset="0"/>
                  <a:ea typeface="+mn-ea"/>
                  <a:cs typeface="+mn-cs"/>
                </a:rPr>
                <a:t>1a</a:t>
              </a:r>
            </a:p>
          </p:txBody>
        </p:sp>
      </p:grpSp>
      <p:grpSp>
        <p:nvGrpSpPr>
          <p:cNvPr id="4" name="Group 38">
            <a:extLst>
              <a:ext uri="{FF2B5EF4-FFF2-40B4-BE49-F238E27FC236}">
                <a16:creationId xmlns:a16="http://schemas.microsoft.com/office/drawing/2014/main" id="{16E01608-2DC7-42FE-93DC-C281AA6FDF7C}"/>
              </a:ext>
            </a:extLst>
          </p:cNvPr>
          <p:cNvGrpSpPr>
            <a:grpSpLocks/>
          </p:cNvGrpSpPr>
          <p:nvPr/>
        </p:nvGrpSpPr>
        <p:grpSpPr bwMode="auto">
          <a:xfrm>
            <a:off x="5768975" y="1493838"/>
            <a:ext cx="2220913" cy="755650"/>
            <a:chOff x="3634" y="941"/>
            <a:chExt cx="1399" cy="476"/>
          </a:xfrm>
        </p:grpSpPr>
        <p:sp>
          <p:nvSpPr>
            <p:cNvPr id="106538" name="AutoShape 39" descr="Parchment">
              <a:extLst>
                <a:ext uri="{FF2B5EF4-FFF2-40B4-BE49-F238E27FC236}">
                  <a16:creationId xmlns:a16="http://schemas.microsoft.com/office/drawing/2014/main" id="{CB31C06D-F85D-43A0-A080-6C171BFD93A9}"/>
                </a:ext>
              </a:extLst>
            </p:cNvPr>
            <p:cNvSpPr>
              <a:spLocks noChangeArrowheads="1"/>
            </p:cNvSpPr>
            <p:nvPr/>
          </p:nvSpPr>
          <p:spPr bwMode="auto">
            <a:xfrm>
              <a:off x="3634" y="941"/>
              <a:ext cx="1399" cy="476"/>
            </a:xfrm>
            <a:prstGeom prst="roundRect">
              <a:avLst>
                <a:gd name="adj" fmla="val 12495"/>
              </a:avLst>
            </a:prstGeom>
            <a:blipFill dpi="0" rotWithShape="0">
              <a:blip r:embed="rId5"/>
              <a:srcRect/>
              <a:tile tx="0" ty="0" sx="100000" sy="100000" flip="none" algn="tl"/>
            </a:blipFill>
            <a:ln w="19050">
              <a:solidFill>
                <a:schemeClr val="accent1"/>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6539" name="Rectangle 40">
              <a:extLst>
                <a:ext uri="{FF2B5EF4-FFF2-40B4-BE49-F238E27FC236}">
                  <a16:creationId xmlns:a16="http://schemas.microsoft.com/office/drawing/2014/main" id="{2B3457FB-33EF-4006-BCE4-B088C588BEE1}"/>
                </a:ext>
              </a:extLst>
            </p:cNvPr>
            <p:cNvSpPr>
              <a:spLocks noChangeArrowheads="1"/>
            </p:cNvSpPr>
            <p:nvPr/>
          </p:nvSpPr>
          <p:spPr bwMode="auto">
            <a:xfrm>
              <a:off x="3645" y="960"/>
              <a:ext cx="13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Substitution effect</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of the price rise</a:t>
              </a:r>
              <a:endPar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5" name="Group 41">
            <a:extLst>
              <a:ext uri="{FF2B5EF4-FFF2-40B4-BE49-F238E27FC236}">
                <a16:creationId xmlns:a16="http://schemas.microsoft.com/office/drawing/2014/main" id="{50B3049F-10D9-484A-A594-CDFC71B8F64A}"/>
              </a:ext>
            </a:extLst>
          </p:cNvPr>
          <p:cNvGrpSpPr>
            <a:grpSpLocks/>
          </p:cNvGrpSpPr>
          <p:nvPr/>
        </p:nvGrpSpPr>
        <p:grpSpPr bwMode="auto">
          <a:xfrm>
            <a:off x="2606675" y="2366963"/>
            <a:ext cx="342900" cy="427037"/>
            <a:chOff x="1642" y="1491"/>
            <a:chExt cx="216" cy="269"/>
          </a:xfrm>
        </p:grpSpPr>
        <p:sp>
          <p:nvSpPr>
            <p:cNvPr id="106536" name="Rectangle 42">
              <a:extLst>
                <a:ext uri="{FF2B5EF4-FFF2-40B4-BE49-F238E27FC236}">
                  <a16:creationId xmlns:a16="http://schemas.microsoft.com/office/drawing/2014/main" id="{902F5B32-EA60-4BB5-9CF2-330DAD76C974}"/>
                </a:ext>
              </a:extLst>
            </p:cNvPr>
            <p:cNvSpPr>
              <a:spLocks noChangeArrowheads="1"/>
            </p:cNvSpPr>
            <p:nvPr/>
          </p:nvSpPr>
          <p:spPr bwMode="auto">
            <a:xfrm>
              <a:off x="1644" y="1491"/>
              <a:ext cx="21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663300"/>
                  </a:solidFill>
                  <a:effectLst/>
                  <a:uLnTx/>
                  <a:uFillTx/>
                  <a:latin typeface="Arial" panose="020B0604020202020204" pitchFamily="34" charset="0"/>
                  <a:ea typeface="+mn-ea"/>
                  <a:cs typeface="+mn-cs"/>
                </a:rPr>
                <a:t>g</a:t>
              </a:r>
            </a:p>
          </p:txBody>
        </p:sp>
        <p:sp>
          <p:nvSpPr>
            <p:cNvPr id="106537" name="Oval 43">
              <a:extLst>
                <a:ext uri="{FF2B5EF4-FFF2-40B4-BE49-F238E27FC236}">
                  <a16:creationId xmlns:a16="http://schemas.microsoft.com/office/drawing/2014/main" id="{EA2189C6-9E03-4CA4-8746-5A97B0D8C8FE}"/>
                </a:ext>
              </a:extLst>
            </p:cNvPr>
            <p:cNvSpPr>
              <a:spLocks noChangeArrowheads="1"/>
            </p:cNvSpPr>
            <p:nvPr/>
          </p:nvSpPr>
          <p:spPr bwMode="auto">
            <a:xfrm>
              <a:off x="1642" y="1685"/>
              <a:ext cx="73" cy="73"/>
            </a:xfrm>
            <a:prstGeom prst="ellipse">
              <a:avLst/>
            </a:prstGeom>
            <a:solidFill>
              <a:srgbClr val="DCB996"/>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sp>
        <p:nvSpPr>
          <p:cNvPr id="106532" name="Oval 44">
            <a:extLst>
              <a:ext uri="{FF2B5EF4-FFF2-40B4-BE49-F238E27FC236}">
                <a16:creationId xmlns:a16="http://schemas.microsoft.com/office/drawing/2014/main" id="{B678FA92-47C2-4C9F-AC4A-0E6D40D4C3FB}"/>
              </a:ext>
            </a:extLst>
          </p:cNvPr>
          <p:cNvSpPr>
            <a:spLocks noChangeArrowheads="1"/>
          </p:cNvSpPr>
          <p:nvPr/>
        </p:nvSpPr>
        <p:spPr bwMode="auto">
          <a:xfrm>
            <a:off x="1768475" y="3063875"/>
            <a:ext cx="115888" cy="115888"/>
          </a:xfrm>
          <a:prstGeom prst="ellipse">
            <a:avLst/>
          </a:prstGeom>
          <a:solidFill>
            <a:srgbClr val="FF9999"/>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675885" name="Rectangle 45">
            <a:extLst>
              <a:ext uri="{FF2B5EF4-FFF2-40B4-BE49-F238E27FC236}">
                <a16:creationId xmlns:a16="http://schemas.microsoft.com/office/drawing/2014/main" id="{88ED20B5-4803-4256-97D9-36CFE4A57EF3}"/>
              </a:ext>
            </a:extLst>
          </p:cNvPr>
          <p:cNvSpPr>
            <a:spLocks noChangeArrowheads="1"/>
          </p:cNvSpPr>
          <p:nvPr/>
        </p:nvSpPr>
        <p:spPr bwMode="auto">
          <a:xfrm>
            <a:off x="0" y="14288"/>
            <a:ext cx="9007475" cy="519112"/>
          </a:xfrm>
          <a:prstGeom prst="rect">
            <a:avLst/>
          </a:prstGeom>
          <a:noFill/>
          <a:ln w="9525">
            <a:noFill/>
            <a:miter lim="800000"/>
            <a:headEnd/>
            <a:tailEnd/>
          </a:ln>
          <a:effectLst>
            <a:outerShdw dist="17961" dir="2700000" algn="ctr" rotWithShape="0">
              <a:srgbClr val="000000"/>
            </a:outerShdw>
          </a:effectLst>
        </p:spPr>
        <p:txBody>
          <a:bodyPr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800080"/>
                </a:solidFill>
                <a:effectLst/>
                <a:uLnTx/>
                <a:uFillTx/>
                <a:latin typeface="Arial" charset="0"/>
                <a:ea typeface="+mn-ea"/>
                <a:cs typeface="+mn-cs"/>
              </a:rPr>
              <a:t>Income and substitution effects: normal good</a:t>
            </a:r>
          </a:p>
        </p:txBody>
      </p:sp>
      <p:sp>
        <p:nvSpPr>
          <p:cNvPr id="106534" name="Rectangle 46">
            <a:extLst>
              <a:ext uri="{FF2B5EF4-FFF2-40B4-BE49-F238E27FC236}">
                <a16:creationId xmlns:a16="http://schemas.microsoft.com/office/drawing/2014/main" id="{BBE448E5-011C-4BCF-8DBD-93CF869DF7F4}"/>
              </a:ext>
            </a:extLst>
          </p:cNvPr>
          <p:cNvSpPr>
            <a:spLocks noChangeArrowheads="1"/>
          </p:cNvSpPr>
          <p:nvPr/>
        </p:nvSpPr>
        <p:spPr bwMode="auto">
          <a:xfrm>
            <a:off x="6681788" y="6224588"/>
            <a:ext cx="197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106535" name="Rectangle 47">
            <a:extLst>
              <a:ext uri="{FF2B5EF4-FFF2-40B4-BE49-F238E27FC236}">
                <a16:creationId xmlns:a16="http://schemas.microsoft.com/office/drawing/2014/main" id="{487FA7A3-F799-4AEC-AC9E-573C8C5197FE}"/>
              </a:ext>
            </a:extLst>
          </p:cNvPr>
          <p:cNvSpPr>
            <a:spLocks noChangeArrowheads="1"/>
          </p:cNvSpPr>
          <p:nvPr/>
        </p:nvSpPr>
        <p:spPr bwMode="auto">
          <a:xfrm>
            <a:off x="1412875" y="5961063"/>
            <a:ext cx="582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A50021"/>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A50021"/>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A50021"/>
                </a:solidFill>
                <a:effectLst/>
                <a:uLnTx/>
                <a:uFillTx/>
                <a:latin typeface="Arial" panose="020B0604020202020204" pitchFamily="34" charset="0"/>
                <a:ea typeface="+mn-ea"/>
                <a:cs typeface="+mn-cs"/>
              </a:rPr>
              <a:t>3</a:t>
            </a:r>
          </a:p>
        </p:txBody>
      </p:sp>
    </p:spTree>
    <p:custDataLst>
      <p:tags r:id="rId2"/>
    </p:custDataLst>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675858"/>
                                        </p:tgtEl>
                                        <p:attrNameLst>
                                          <p:attrName>style.visibility</p:attrName>
                                        </p:attrNameLst>
                                      </p:cBhvr>
                                      <p:to>
                                        <p:strVal val="visible"/>
                                      </p:to>
                                    </p:set>
                                    <p:animEffect transition="in" filter="wipe(up)">
                                      <p:cBhvr>
                                        <p:cTn id="26" dur="500"/>
                                        <p:tgtEl>
                                          <p:spTgt spid="67585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75874"/>
                                        </p:tgtEl>
                                        <p:attrNameLst>
                                          <p:attrName>style.visibility</p:attrName>
                                        </p:attrNameLst>
                                      </p:cBhvr>
                                      <p:to>
                                        <p:strVal val="visible"/>
                                      </p:to>
                                    </p:set>
                                    <p:anim calcmode="lin" valueType="num">
                                      <p:cBhvr additive="base">
                                        <p:cTn id="31" dur="500" fill="hold"/>
                                        <p:tgtEl>
                                          <p:spTgt spid="675874"/>
                                        </p:tgtEl>
                                        <p:attrNameLst>
                                          <p:attrName>ppt_x</p:attrName>
                                        </p:attrNameLst>
                                      </p:cBhvr>
                                      <p:tavLst>
                                        <p:tav tm="0">
                                          <p:val>
                                            <p:strVal val="#ppt_x"/>
                                          </p:val>
                                        </p:tav>
                                        <p:tav tm="100000">
                                          <p:val>
                                            <p:strVal val="#ppt_x"/>
                                          </p:val>
                                        </p:tav>
                                      </p:tavLst>
                                    </p:anim>
                                    <p:anim calcmode="lin" valueType="num">
                                      <p:cBhvr additive="base">
                                        <p:cTn id="32" dur="500" fill="hold"/>
                                        <p:tgtEl>
                                          <p:spTgt spid="67587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ppt_x</p:attrName>
                                        </p:attrNameLst>
                                      </p:cBhvr>
                                      <p:tavLst>
                                        <p:tav tm="0">
                                          <p:val>
                                            <p:strVal val="#ppt_x+#ppt_w/2"/>
                                          </p:val>
                                        </p:tav>
                                        <p:tav tm="100000">
                                          <p:val>
                                            <p:strVal val="#ppt_x"/>
                                          </p:val>
                                        </p:tav>
                                      </p:tavLst>
                                    </p:anim>
                                    <p:anim calcmode="lin" valueType="num">
                                      <p:cBhvr>
                                        <p:cTn id="38" dur="500" fill="hold"/>
                                        <p:tgtEl>
                                          <p:spTgt spid="2"/>
                                        </p:tgtEl>
                                        <p:attrNameLst>
                                          <p:attrName>ppt_y</p:attrName>
                                        </p:attrNameLst>
                                      </p:cBhvr>
                                      <p:tavLst>
                                        <p:tav tm="0">
                                          <p:val>
                                            <p:strVal val="#ppt_y"/>
                                          </p:val>
                                        </p:tav>
                                        <p:tav tm="100000">
                                          <p:val>
                                            <p:strVal val="#ppt_y"/>
                                          </p:val>
                                        </p:tav>
                                      </p:tavLst>
                                    </p:anim>
                                    <p:anim calcmode="lin" valueType="num">
                                      <p:cBhvr>
                                        <p:cTn id="39" dur="500" fill="hold"/>
                                        <p:tgtEl>
                                          <p:spTgt spid="2"/>
                                        </p:tgtEl>
                                        <p:attrNameLst>
                                          <p:attrName>ppt_w</p:attrName>
                                        </p:attrNameLst>
                                      </p:cBhvr>
                                      <p:tavLst>
                                        <p:tav tm="0">
                                          <p:val>
                                            <p:fltVal val="0"/>
                                          </p:val>
                                        </p:tav>
                                        <p:tav tm="100000">
                                          <p:val>
                                            <p:strVal val="#ppt_w"/>
                                          </p:val>
                                        </p:tav>
                                      </p:tavLst>
                                    </p:anim>
                                    <p:anim calcmode="lin" valueType="num">
                                      <p:cBhvr>
                                        <p:cTn id="4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4"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A3C82D89-08AA-4B42-8287-592E2E5F9C31}"/>
              </a:ext>
            </a:extLst>
          </p:cNvPr>
          <p:cNvSpPr>
            <a:spLocks noChangeArrowheads="1"/>
          </p:cNvSpPr>
          <p:nvPr/>
        </p:nvSpPr>
        <p:spPr bwMode="auto">
          <a:xfrm>
            <a:off x="800100" y="790575"/>
            <a:ext cx="7818438" cy="51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23" name="Line 3">
            <a:extLst>
              <a:ext uri="{FF2B5EF4-FFF2-40B4-BE49-F238E27FC236}">
                <a16:creationId xmlns:a16="http://schemas.microsoft.com/office/drawing/2014/main" id="{57CB030C-FC5E-45AC-B47D-8A8323C806E3}"/>
              </a:ext>
            </a:extLst>
          </p:cNvPr>
          <p:cNvSpPr>
            <a:spLocks noChangeShapeType="1"/>
          </p:cNvSpPr>
          <p:nvPr/>
        </p:nvSpPr>
        <p:spPr bwMode="auto">
          <a:xfrm flipV="1">
            <a:off x="798513" y="777875"/>
            <a:ext cx="0" cy="518160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24" name="Line 4">
            <a:extLst>
              <a:ext uri="{FF2B5EF4-FFF2-40B4-BE49-F238E27FC236}">
                <a16:creationId xmlns:a16="http://schemas.microsoft.com/office/drawing/2014/main" id="{5827DE98-A5AF-47B7-82F4-0A8B09853F4F}"/>
              </a:ext>
            </a:extLst>
          </p:cNvPr>
          <p:cNvSpPr>
            <a:spLocks noChangeShapeType="1"/>
          </p:cNvSpPr>
          <p:nvPr/>
        </p:nvSpPr>
        <p:spPr bwMode="auto">
          <a:xfrm>
            <a:off x="800100" y="5975350"/>
            <a:ext cx="7837488" cy="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25" name="Freeform 5">
            <a:extLst>
              <a:ext uri="{FF2B5EF4-FFF2-40B4-BE49-F238E27FC236}">
                <a16:creationId xmlns:a16="http://schemas.microsoft.com/office/drawing/2014/main" id="{835DB850-7E3A-40D0-8CDE-981700A4E11E}"/>
              </a:ext>
            </a:extLst>
          </p:cNvPr>
          <p:cNvSpPr>
            <a:spLocks/>
          </p:cNvSpPr>
          <p:nvPr/>
        </p:nvSpPr>
        <p:spPr bwMode="auto">
          <a:xfrm>
            <a:off x="804863" y="1865313"/>
            <a:ext cx="3324225" cy="4105275"/>
          </a:xfrm>
          <a:custGeom>
            <a:avLst/>
            <a:gdLst>
              <a:gd name="T0" fmla="*/ 0 w 2094"/>
              <a:gd name="T1" fmla="*/ 0 h 2586"/>
              <a:gd name="T2" fmla="*/ 2147483647 w 2094"/>
              <a:gd name="T3" fmla="*/ 2147483647 h 2586"/>
              <a:gd name="T4" fmla="*/ 0 60000 65536"/>
              <a:gd name="T5" fmla="*/ 0 60000 65536"/>
              <a:gd name="T6" fmla="*/ 0 w 2094"/>
              <a:gd name="T7" fmla="*/ 0 h 2586"/>
              <a:gd name="T8" fmla="*/ 2094 w 2094"/>
              <a:gd name="T9" fmla="*/ 2586 h 2586"/>
            </a:gdLst>
            <a:ahLst/>
            <a:cxnLst>
              <a:cxn ang="T4">
                <a:pos x="T0" y="T1"/>
              </a:cxn>
              <a:cxn ang="T5">
                <a:pos x="T2" y="T3"/>
              </a:cxn>
            </a:cxnLst>
            <a:rect l="T6" t="T7" r="T8" b="T9"/>
            <a:pathLst>
              <a:path w="2094" h="2586">
                <a:moveTo>
                  <a:pt x="0" y="0"/>
                </a:moveTo>
                <a:lnTo>
                  <a:pt x="2093" y="2585"/>
                </a:lnTo>
              </a:path>
            </a:pathLst>
          </a:custGeom>
          <a:noFill/>
          <a:ln w="38100" cap="rnd" cmpd="sng">
            <a:solidFill>
              <a:schemeClr val="folHlink"/>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26" name="Rectangle 6">
            <a:extLst>
              <a:ext uri="{FF2B5EF4-FFF2-40B4-BE49-F238E27FC236}">
                <a16:creationId xmlns:a16="http://schemas.microsoft.com/office/drawing/2014/main" id="{01F2A608-B300-4894-A188-A08346217907}"/>
              </a:ext>
            </a:extLst>
          </p:cNvPr>
          <p:cNvSpPr>
            <a:spLocks noChangeArrowheads="1"/>
          </p:cNvSpPr>
          <p:nvPr/>
        </p:nvSpPr>
        <p:spPr bwMode="auto">
          <a:xfrm>
            <a:off x="1919288"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27" name="Rectangle 7">
            <a:extLst>
              <a:ext uri="{FF2B5EF4-FFF2-40B4-BE49-F238E27FC236}">
                <a16:creationId xmlns:a16="http://schemas.microsoft.com/office/drawing/2014/main" id="{49199E82-064E-49DE-9FEE-9DF2ED39C1F6}"/>
              </a:ext>
            </a:extLst>
          </p:cNvPr>
          <p:cNvSpPr>
            <a:spLocks noChangeArrowheads="1"/>
          </p:cNvSpPr>
          <p:nvPr/>
        </p:nvSpPr>
        <p:spPr bwMode="auto">
          <a:xfrm>
            <a:off x="3205163"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28" name="Rectangle 8">
            <a:extLst>
              <a:ext uri="{FF2B5EF4-FFF2-40B4-BE49-F238E27FC236}">
                <a16:creationId xmlns:a16="http://schemas.microsoft.com/office/drawing/2014/main" id="{B223035E-C090-46C5-BDAE-554686D33054}"/>
              </a:ext>
            </a:extLst>
          </p:cNvPr>
          <p:cNvSpPr>
            <a:spLocks noChangeArrowheads="1"/>
          </p:cNvSpPr>
          <p:nvPr/>
        </p:nvSpPr>
        <p:spPr bwMode="auto">
          <a:xfrm>
            <a:off x="6681788" y="6224588"/>
            <a:ext cx="197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107529" name="Rectangle 9">
            <a:extLst>
              <a:ext uri="{FF2B5EF4-FFF2-40B4-BE49-F238E27FC236}">
                <a16:creationId xmlns:a16="http://schemas.microsoft.com/office/drawing/2014/main" id="{4E37943E-07FE-48E3-A51F-080AEB3581CC}"/>
              </a:ext>
            </a:extLst>
          </p:cNvPr>
          <p:cNvSpPr>
            <a:spLocks noChangeArrowheads="1"/>
          </p:cNvSpPr>
          <p:nvPr/>
        </p:nvSpPr>
        <p:spPr bwMode="auto">
          <a:xfrm rot="-5400000">
            <a:off x="-611187" y="288131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107530" name="Arc 10">
            <a:extLst>
              <a:ext uri="{FF2B5EF4-FFF2-40B4-BE49-F238E27FC236}">
                <a16:creationId xmlns:a16="http://schemas.microsoft.com/office/drawing/2014/main" id="{7125E2AC-93C5-48C8-ABFB-4F89DD13BA3B}"/>
              </a:ext>
            </a:extLst>
          </p:cNvPr>
          <p:cNvSpPr>
            <a:spLocks/>
          </p:cNvSpPr>
          <p:nvPr/>
        </p:nvSpPr>
        <p:spPr bwMode="auto">
          <a:xfrm>
            <a:off x="1962150" y="925513"/>
            <a:ext cx="6253163" cy="3948112"/>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31" name="Arc 11">
            <a:extLst>
              <a:ext uri="{FF2B5EF4-FFF2-40B4-BE49-F238E27FC236}">
                <a16:creationId xmlns:a16="http://schemas.microsoft.com/office/drawing/2014/main" id="{DAC0E7A7-EE6E-4B66-8BBA-9920E4FD293B}"/>
              </a:ext>
            </a:extLst>
          </p:cNvPr>
          <p:cNvSpPr>
            <a:spLocks/>
          </p:cNvSpPr>
          <p:nvPr/>
        </p:nvSpPr>
        <p:spPr bwMode="auto">
          <a:xfrm>
            <a:off x="2376488" y="879475"/>
            <a:ext cx="5884862" cy="35020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32" name="Arc 12">
            <a:extLst>
              <a:ext uri="{FF2B5EF4-FFF2-40B4-BE49-F238E27FC236}">
                <a16:creationId xmlns:a16="http://schemas.microsoft.com/office/drawing/2014/main" id="{4851A9A5-A8F8-4CD8-B21E-F5051AD0E14E}"/>
              </a:ext>
            </a:extLst>
          </p:cNvPr>
          <p:cNvSpPr>
            <a:spLocks/>
          </p:cNvSpPr>
          <p:nvPr/>
        </p:nvSpPr>
        <p:spPr bwMode="auto">
          <a:xfrm>
            <a:off x="2776538" y="833438"/>
            <a:ext cx="5468937" cy="31337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33" name="Arc 13">
            <a:extLst>
              <a:ext uri="{FF2B5EF4-FFF2-40B4-BE49-F238E27FC236}">
                <a16:creationId xmlns:a16="http://schemas.microsoft.com/office/drawing/2014/main" id="{94A9B452-E72B-4637-9FDB-0CF73C9A8F54}"/>
              </a:ext>
            </a:extLst>
          </p:cNvPr>
          <p:cNvSpPr>
            <a:spLocks/>
          </p:cNvSpPr>
          <p:nvPr/>
        </p:nvSpPr>
        <p:spPr bwMode="auto">
          <a:xfrm>
            <a:off x="1531938" y="1001713"/>
            <a:ext cx="6637337" cy="425608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34" name="Arc 14">
            <a:extLst>
              <a:ext uri="{FF2B5EF4-FFF2-40B4-BE49-F238E27FC236}">
                <a16:creationId xmlns:a16="http://schemas.microsoft.com/office/drawing/2014/main" id="{A19F2B3C-6092-4096-936F-F8FDB8A7879F}"/>
              </a:ext>
            </a:extLst>
          </p:cNvPr>
          <p:cNvSpPr>
            <a:spLocks/>
          </p:cNvSpPr>
          <p:nvPr/>
        </p:nvSpPr>
        <p:spPr bwMode="auto">
          <a:xfrm>
            <a:off x="1117600" y="1171575"/>
            <a:ext cx="7005638" cy="443865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35" name="Arc 15">
            <a:extLst>
              <a:ext uri="{FF2B5EF4-FFF2-40B4-BE49-F238E27FC236}">
                <a16:creationId xmlns:a16="http://schemas.microsoft.com/office/drawing/2014/main" id="{B5984A48-F430-49A7-B20E-290C95C75B5A}"/>
              </a:ext>
            </a:extLst>
          </p:cNvPr>
          <p:cNvSpPr>
            <a:spLocks/>
          </p:cNvSpPr>
          <p:nvPr/>
        </p:nvSpPr>
        <p:spPr bwMode="auto">
          <a:xfrm>
            <a:off x="887413" y="1231900"/>
            <a:ext cx="7173912" cy="46863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36" name="Rectangle 16">
            <a:extLst>
              <a:ext uri="{FF2B5EF4-FFF2-40B4-BE49-F238E27FC236}">
                <a16:creationId xmlns:a16="http://schemas.microsoft.com/office/drawing/2014/main" id="{5FDD9402-5AAB-4041-8F5E-5E04D84D09FC}"/>
              </a:ext>
            </a:extLst>
          </p:cNvPr>
          <p:cNvSpPr>
            <a:spLocks noChangeArrowheads="1"/>
          </p:cNvSpPr>
          <p:nvPr/>
        </p:nvSpPr>
        <p:spPr bwMode="auto">
          <a:xfrm>
            <a:off x="8289925" y="36147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1</a:t>
            </a:r>
          </a:p>
        </p:txBody>
      </p:sp>
      <p:sp>
        <p:nvSpPr>
          <p:cNvPr id="107537" name="Rectangle 17">
            <a:extLst>
              <a:ext uri="{FF2B5EF4-FFF2-40B4-BE49-F238E27FC236}">
                <a16:creationId xmlns:a16="http://schemas.microsoft.com/office/drawing/2014/main" id="{BAA20066-9B03-438B-938C-5A233C98DBD5}"/>
              </a:ext>
            </a:extLst>
          </p:cNvPr>
          <p:cNvSpPr>
            <a:spLocks noChangeArrowheads="1"/>
          </p:cNvSpPr>
          <p:nvPr/>
        </p:nvSpPr>
        <p:spPr bwMode="auto">
          <a:xfrm>
            <a:off x="8305800" y="40767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2</a:t>
            </a:r>
          </a:p>
        </p:txBody>
      </p:sp>
      <p:sp>
        <p:nvSpPr>
          <p:cNvPr id="107538" name="Rectangle 18">
            <a:extLst>
              <a:ext uri="{FF2B5EF4-FFF2-40B4-BE49-F238E27FC236}">
                <a16:creationId xmlns:a16="http://schemas.microsoft.com/office/drawing/2014/main" id="{122D3AB3-89FD-405F-9118-0975EB968F86}"/>
              </a:ext>
            </a:extLst>
          </p:cNvPr>
          <p:cNvSpPr>
            <a:spLocks noChangeArrowheads="1"/>
          </p:cNvSpPr>
          <p:nvPr/>
        </p:nvSpPr>
        <p:spPr bwMode="auto">
          <a:xfrm>
            <a:off x="8274050" y="45831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3</a:t>
            </a:r>
          </a:p>
        </p:txBody>
      </p:sp>
      <p:sp>
        <p:nvSpPr>
          <p:cNvPr id="107539" name="Rectangle 19">
            <a:extLst>
              <a:ext uri="{FF2B5EF4-FFF2-40B4-BE49-F238E27FC236}">
                <a16:creationId xmlns:a16="http://schemas.microsoft.com/office/drawing/2014/main" id="{68C2F9E6-858B-4449-8238-3BF792C0564E}"/>
              </a:ext>
            </a:extLst>
          </p:cNvPr>
          <p:cNvSpPr>
            <a:spLocks noChangeArrowheads="1"/>
          </p:cNvSpPr>
          <p:nvPr/>
        </p:nvSpPr>
        <p:spPr bwMode="auto">
          <a:xfrm>
            <a:off x="8243888" y="49672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4</a:t>
            </a:r>
          </a:p>
        </p:txBody>
      </p:sp>
      <p:sp>
        <p:nvSpPr>
          <p:cNvPr id="107540" name="Rectangle 20">
            <a:extLst>
              <a:ext uri="{FF2B5EF4-FFF2-40B4-BE49-F238E27FC236}">
                <a16:creationId xmlns:a16="http://schemas.microsoft.com/office/drawing/2014/main" id="{FD8FA670-4ECE-4B82-B5E7-2251C24BABBF}"/>
              </a:ext>
            </a:extLst>
          </p:cNvPr>
          <p:cNvSpPr>
            <a:spLocks noChangeArrowheads="1"/>
          </p:cNvSpPr>
          <p:nvPr/>
        </p:nvSpPr>
        <p:spPr bwMode="auto">
          <a:xfrm>
            <a:off x="8181975" y="5287963"/>
            <a:ext cx="45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5</a:t>
            </a:r>
          </a:p>
        </p:txBody>
      </p:sp>
      <p:sp>
        <p:nvSpPr>
          <p:cNvPr id="107541" name="Rectangle 21">
            <a:extLst>
              <a:ext uri="{FF2B5EF4-FFF2-40B4-BE49-F238E27FC236}">
                <a16:creationId xmlns:a16="http://schemas.microsoft.com/office/drawing/2014/main" id="{63F2E131-C5B4-48CB-B71B-4096982D7EB8}"/>
              </a:ext>
            </a:extLst>
          </p:cNvPr>
          <p:cNvSpPr>
            <a:spLocks noChangeArrowheads="1"/>
          </p:cNvSpPr>
          <p:nvPr/>
        </p:nvSpPr>
        <p:spPr bwMode="auto">
          <a:xfrm>
            <a:off x="8089900" y="55514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6</a:t>
            </a:r>
          </a:p>
        </p:txBody>
      </p:sp>
      <p:sp>
        <p:nvSpPr>
          <p:cNvPr id="107542" name="Line 22">
            <a:extLst>
              <a:ext uri="{FF2B5EF4-FFF2-40B4-BE49-F238E27FC236}">
                <a16:creationId xmlns:a16="http://schemas.microsoft.com/office/drawing/2014/main" id="{131CF613-F062-4228-891C-4E5E2A95FCBB}"/>
              </a:ext>
            </a:extLst>
          </p:cNvPr>
          <p:cNvSpPr>
            <a:spLocks noChangeShapeType="1"/>
          </p:cNvSpPr>
          <p:nvPr/>
        </p:nvSpPr>
        <p:spPr bwMode="auto">
          <a:xfrm>
            <a:off x="3773488" y="3705225"/>
            <a:ext cx="0" cy="2273300"/>
          </a:xfrm>
          <a:prstGeom prst="line">
            <a:avLst/>
          </a:prstGeom>
          <a:noFill/>
          <a:ln w="1905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43" name="Line 23">
            <a:extLst>
              <a:ext uri="{FF2B5EF4-FFF2-40B4-BE49-F238E27FC236}">
                <a16:creationId xmlns:a16="http://schemas.microsoft.com/office/drawing/2014/main" id="{6E6BB9B8-A6F0-4267-A36F-EC1A002E3A92}"/>
              </a:ext>
            </a:extLst>
          </p:cNvPr>
          <p:cNvSpPr>
            <a:spLocks noChangeShapeType="1"/>
          </p:cNvSpPr>
          <p:nvPr/>
        </p:nvSpPr>
        <p:spPr bwMode="auto">
          <a:xfrm>
            <a:off x="1825625" y="3135313"/>
            <a:ext cx="1588" cy="2843212"/>
          </a:xfrm>
          <a:prstGeom prst="line">
            <a:avLst/>
          </a:prstGeom>
          <a:noFill/>
          <a:ln w="190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44" name="Freeform 24">
            <a:extLst>
              <a:ext uri="{FF2B5EF4-FFF2-40B4-BE49-F238E27FC236}">
                <a16:creationId xmlns:a16="http://schemas.microsoft.com/office/drawing/2014/main" id="{B1170315-FEB3-48E8-A91F-6649F3CD4F55}"/>
              </a:ext>
            </a:extLst>
          </p:cNvPr>
          <p:cNvSpPr>
            <a:spLocks/>
          </p:cNvSpPr>
          <p:nvPr/>
        </p:nvSpPr>
        <p:spPr bwMode="auto">
          <a:xfrm>
            <a:off x="1130300" y="941388"/>
            <a:ext cx="4225925" cy="5040312"/>
          </a:xfrm>
          <a:custGeom>
            <a:avLst/>
            <a:gdLst>
              <a:gd name="T0" fmla="*/ 0 w 2662"/>
              <a:gd name="T1" fmla="*/ 0 h 3175"/>
              <a:gd name="T2" fmla="*/ 2147483647 w 2662"/>
              <a:gd name="T3" fmla="*/ 2147483647 h 3175"/>
              <a:gd name="T4" fmla="*/ 0 60000 65536"/>
              <a:gd name="T5" fmla="*/ 0 60000 65536"/>
              <a:gd name="T6" fmla="*/ 0 w 2662"/>
              <a:gd name="T7" fmla="*/ 0 h 3175"/>
              <a:gd name="T8" fmla="*/ 2662 w 2662"/>
              <a:gd name="T9" fmla="*/ 3175 h 3175"/>
            </a:gdLst>
            <a:ahLst/>
            <a:cxnLst>
              <a:cxn ang="T4">
                <a:pos x="T0" y="T1"/>
              </a:cxn>
              <a:cxn ang="T5">
                <a:pos x="T2" y="T3"/>
              </a:cxn>
            </a:cxnLst>
            <a:rect l="T6" t="T7" r="T8" b="T9"/>
            <a:pathLst>
              <a:path w="2662" h="3175">
                <a:moveTo>
                  <a:pt x="0" y="0"/>
                </a:moveTo>
                <a:lnTo>
                  <a:pt x="2661" y="3174"/>
                </a:lnTo>
              </a:path>
            </a:pathLst>
          </a:custGeom>
          <a:noFill/>
          <a:ln w="38100" cap="rnd" cmpd="sng">
            <a:solidFill>
              <a:schemeClr val="accent1"/>
            </a:solidFill>
            <a:prstDash val="lg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45" name="Line 25">
            <a:extLst>
              <a:ext uri="{FF2B5EF4-FFF2-40B4-BE49-F238E27FC236}">
                <a16:creationId xmlns:a16="http://schemas.microsoft.com/office/drawing/2014/main" id="{2446215B-BD4A-4FBB-AD5E-AFFB155F3902}"/>
              </a:ext>
            </a:extLst>
          </p:cNvPr>
          <p:cNvSpPr>
            <a:spLocks noChangeShapeType="1"/>
          </p:cNvSpPr>
          <p:nvPr/>
        </p:nvSpPr>
        <p:spPr bwMode="auto">
          <a:xfrm>
            <a:off x="2662238" y="2722563"/>
            <a:ext cx="0" cy="3255962"/>
          </a:xfrm>
          <a:prstGeom prst="line">
            <a:avLst/>
          </a:prstGeom>
          <a:noFill/>
          <a:ln w="19050">
            <a:solidFill>
              <a:schemeClr val="accent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46" name="Line 26">
            <a:extLst>
              <a:ext uri="{FF2B5EF4-FFF2-40B4-BE49-F238E27FC236}">
                <a16:creationId xmlns:a16="http://schemas.microsoft.com/office/drawing/2014/main" id="{A98920A3-A22E-4316-895D-1651E83FD8E7}"/>
              </a:ext>
            </a:extLst>
          </p:cNvPr>
          <p:cNvSpPr>
            <a:spLocks noChangeShapeType="1"/>
          </p:cNvSpPr>
          <p:nvPr/>
        </p:nvSpPr>
        <p:spPr bwMode="auto">
          <a:xfrm flipH="1">
            <a:off x="2851150" y="6310313"/>
            <a:ext cx="768350" cy="0"/>
          </a:xfrm>
          <a:prstGeom prst="line">
            <a:avLst/>
          </a:prstGeom>
          <a:noFill/>
          <a:ln w="1905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47" name="Rectangle 27">
            <a:extLst>
              <a:ext uri="{FF2B5EF4-FFF2-40B4-BE49-F238E27FC236}">
                <a16:creationId xmlns:a16="http://schemas.microsoft.com/office/drawing/2014/main" id="{52E43C5C-59DB-4C44-904D-42EA5C4C8E09}"/>
              </a:ext>
            </a:extLst>
          </p:cNvPr>
          <p:cNvSpPr>
            <a:spLocks noChangeArrowheads="1"/>
          </p:cNvSpPr>
          <p:nvPr/>
        </p:nvSpPr>
        <p:spPr bwMode="auto">
          <a:xfrm>
            <a:off x="2611438" y="6342063"/>
            <a:ext cx="12160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400" b="1" i="0" u="none" strike="noStrike" kern="1200" cap="none" spc="0" normalizeH="0" baseline="0" noProof="0">
                <a:ln>
                  <a:noFill/>
                </a:ln>
                <a:solidFill>
                  <a:srgbClr val="663300"/>
                </a:solidFill>
                <a:effectLst/>
                <a:uLnTx/>
                <a:uFillTx/>
                <a:latin typeface="Arial" panose="020B0604020202020204" pitchFamily="34" charset="0"/>
                <a:ea typeface="+mn-ea"/>
                <a:cs typeface="+mn-cs"/>
              </a:rPr>
              <a:t>Substitution</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400" b="1" i="0" u="none" strike="noStrike" kern="1200" cap="none" spc="0" normalizeH="0" baseline="0" noProof="0">
                <a:ln>
                  <a:noFill/>
                </a:ln>
                <a:solidFill>
                  <a:srgbClr val="663300"/>
                </a:solidFill>
                <a:effectLst/>
                <a:uLnTx/>
                <a:uFillTx/>
                <a:latin typeface="Arial" panose="020B0604020202020204" pitchFamily="34" charset="0"/>
                <a:ea typeface="+mn-ea"/>
                <a:cs typeface="+mn-cs"/>
              </a:rPr>
              <a:t>effect</a:t>
            </a:r>
          </a:p>
        </p:txBody>
      </p:sp>
      <p:sp>
        <p:nvSpPr>
          <p:cNvPr id="107548" name="Freeform 28">
            <a:extLst>
              <a:ext uri="{FF2B5EF4-FFF2-40B4-BE49-F238E27FC236}">
                <a16:creationId xmlns:a16="http://schemas.microsoft.com/office/drawing/2014/main" id="{2C94918B-D8F6-4FBF-9734-E1BA48E8408F}"/>
              </a:ext>
            </a:extLst>
          </p:cNvPr>
          <p:cNvSpPr>
            <a:spLocks/>
          </p:cNvSpPr>
          <p:nvPr/>
        </p:nvSpPr>
        <p:spPr bwMode="auto">
          <a:xfrm>
            <a:off x="804863" y="1854200"/>
            <a:ext cx="6569075" cy="4116388"/>
          </a:xfrm>
          <a:custGeom>
            <a:avLst/>
            <a:gdLst>
              <a:gd name="T0" fmla="*/ 0 w 4138"/>
              <a:gd name="T1" fmla="*/ 0 h 2593"/>
              <a:gd name="T2" fmla="*/ 2147483647 w 4138"/>
              <a:gd name="T3" fmla="*/ 2147483647 h 2593"/>
              <a:gd name="T4" fmla="*/ 0 60000 65536"/>
              <a:gd name="T5" fmla="*/ 0 60000 65536"/>
              <a:gd name="T6" fmla="*/ 0 w 4138"/>
              <a:gd name="T7" fmla="*/ 0 h 2593"/>
              <a:gd name="T8" fmla="*/ 4138 w 4138"/>
              <a:gd name="T9" fmla="*/ 2593 h 2593"/>
            </a:gdLst>
            <a:ahLst/>
            <a:cxnLst>
              <a:cxn ang="T4">
                <a:pos x="T0" y="T1"/>
              </a:cxn>
              <a:cxn ang="T5">
                <a:pos x="T2" y="T3"/>
              </a:cxn>
            </a:cxnLst>
            <a:rect l="T6" t="T7" r="T8" b="T9"/>
            <a:pathLst>
              <a:path w="4138" h="2593">
                <a:moveTo>
                  <a:pt x="0" y="0"/>
                </a:moveTo>
                <a:lnTo>
                  <a:pt x="4137" y="2592"/>
                </a:lnTo>
              </a:path>
            </a:pathLst>
          </a:custGeom>
          <a:noFill/>
          <a:ln w="381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49" name="Oval 29">
            <a:extLst>
              <a:ext uri="{FF2B5EF4-FFF2-40B4-BE49-F238E27FC236}">
                <a16:creationId xmlns:a16="http://schemas.microsoft.com/office/drawing/2014/main" id="{9A99D515-1A09-4B08-B80F-EB112ADB8D6A}"/>
              </a:ext>
            </a:extLst>
          </p:cNvPr>
          <p:cNvSpPr>
            <a:spLocks noChangeArrowheads="1"/>
          </p:cNvSpPr>
          <p:nvPr/>
        </p:nvSpPr>
        <p:spPr bwMode="auto">
          <a:xfrm>
            <a:off x="3717925" y="3657600"/>
            <a:ext cx="115888" cy="115888"/>
          </a:xfrm>
          <a:prstGeom prst="ellipse">
            <a:avLst/>
          </a:prstGeom>
          <a:solidFill>
            <a:srgbClr val="99FF99"/>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50" name="Oval 30">
            <a:extLst>
              <a:ext uri="{FF2B5EF4-FFF2-40B4-BE49-F238E27FC236}">
                <a16:creationId xmlns:a16="http://schemas.microsoft.com/office/drawing/2014/main" id="{337F4F3C-D042-4344-800F-3D1CEE7EDDC4}"/>
              </a:ext>
            </a:extLst>
          </p:cNvPr>
          <p:cNvSpPr>
            <a:spLocks noChangeArrowheads="1"/>
          </p:cNvSpPr>
          <p:nvPr/>
        </p:nvSpPr>
        <p:spPr bwMode="auto">
          <a:xfrm>
            <a:off x="2606675" y="2674938"/>
            <a:ext cx="115888" cy="115887"/>
          </a:xfrm>
          <a:prstGeom prst="ellipse">
            <a:avLst/>
          </a:prstGeom>
          <a:solidFill>
            <a:srgbClr val="DCB996"/>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51" name="Oval 31">
            <a:extLst>
              <a:ext uri="{FF2B5EF4-FFF2-40B4-BE49-F238E27FC236}">
                <a16:creationId xmlns:a16="http://schemas.microsoft.com/office/drawing/2014/main" id="{A1FD655A-A3F1-40B1-96AB-27D34538D1B5}"/>
              </a:ext>
            </a:extLst>
          </p:cNvPr>
          <p:cNvSpPr>
            <a:spLocks noChangeArrowheads="1"/>
          </p:cNvSpPr>
          <p:nvPr/>
        </p:nvSpPr>
        <p:spPr bwMode="auto">
          <a:xfrm>
            <a:off x="1768475" y="3063875"/>
            <a:ext cx="115888" cy="115888"/>
          </a:xfrm>
          <a:prstGeom prst="ellipse">
            <a:avLst/>
          </a:prstGeom>
          <a:solidFill>
            <a:srgbClr val="FF9999"/>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nvGrpSpPr>
          <p:cNvPr id="2" name="Group 32">
            <a:extLst>
              <a:ext uri="{FF2B5EF4-FFF2-40B4-BE49-F238E27FC236}">
                <a16:creationId xmlns:a16="http://schemas.microsoft.com/office/drawing/2014/main" id="{31A3E7F2-7795-440A-9507-B5922A133417}"/>
              </a:ext>
            </a:extLst>
          </p:cNvPr>
          <p:cNvGrpSpPr>
            <a:grpSpLocks/>
          </p:cNvGrpSpPr>
          <p:nvPr/>
        </p:nvGrpSpPr>
        <p:grpSpPr bwMode="auto">
          <a:xfrm>
            <a:off x="1787525" y="6296025"/>
            <a:ext cx="806450" cy="569913"/>
            <a:chOff x="1126" y="3966"/>
            <a:chExt cx="508" cy="359"/>
          </a:xfrm>
        </p:grpSpPr>
        <p:sp>
          <p:nvSpPr>
            <p:cNvPr id="107566" name="Line 33">
              <a:extLst>
                <a:ext uri="{FF2B5EF4-FFF2-40B4-BE49-F238E27FC236}">
                  <a16:creationId xmlns:a16="http://schemas.microsoft.com/office/drawing/2014/main" id="{B819A7C3-B62D-4C3D-B90D-9516722258C5}"/>
                </a:ext>
              </a:extLst>
            </p:cNvPr>
            <p:cNvSpPr>
              <a:spLocks noChangeShapeType="1"/>
            </p:cNvSpPr>
            <p:nvPr/>
          </p:nvSpPr>
          <p:spPr bwMode="auto">
            <a:xfrm flipH="1">
              <a:off x="1206" y="3966"/>
              <a:ext cx="348" cy="0"/>
            </a:xfrm>
            <a:prstGeom prst="line">
              <a:avLst/>
            </a:prstGeom>
            <a:noFill/>
            <a:ln w="1905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67" name="Rectangle 34">
              <a:extLst>
                <a:ext uri="{FF2B5EF4-FFF2-40B4-BE49-F238E27FC236}">
                  <a16:creationId xmlns:a16="http://schemas.microsoft.com/office/drawing/2014/main" id="{D8FA0044-C7DB-402F-A6CA-89F0B2245AC1}"/>
                </a:ext>
              </a:extLst>
            </p:cNvPr>
            <p:cNvSpPr>
              <a:spLocks noChangeArrowheads="1"/>
            </p:cNvSpPr>
            <p:nvPr/>
          </p:nvSpPr>
          <p:spPr bwMode="auto">
            <a:xfrm>
              <a:off x="1126" y="3999"/>
              <a:ext cx="50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400" b="1" i="0" u="none" strike="noStrike" kern="1200" cap="none" spc="0" normalizeH="0" baseline="0" noProof="0">
                  <a:ln>
                    <a:noFill/>
                  </a:ln>
                  <a:solidFill>
                    <a:srgbClr val="A50021"/>
                  </a:solidFill>
                  <a:effectLst/>
                  <a:uLnTx/>
                  <a:uFillTx/>
                  <a:latin typeface="Arial" panose="020B0604020202020204" pitchFamily="34" charset="0"/>
                  <a:ea typeface="+mn-ea"/>
                  <a:cs typeface="+mn-cs"/>
                </a:rPr>
                <a:t>Income</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400" b="1" i="0" u="none" strike="noStrike" kern="1200" cap="none" spc="0" normalizeH="0" baseline="0" noProof="0">
                  <a:ln>
                    <a:noFill/>
                  </a:ln>
                  <a:solidFill>
                    <a:srgbClr val="A50021"/>
                  </a:solidFill>
                  <a:effectLst/>
                  <a:uLnTx/>
                  <a:uFillTx/>
                  <a:latin typeface="Arial" panose="020B0604020202020204" pitchFamily="34" charset="0"/>
                  <a:ea typeface="+mn-ea"/>
                  <a:cs typeface="+mn-cs"/>
                </a:rPr>
                <a:t>effect</a:t>
              </a:r>
            </a:p>
          </p:txBody>
        </p:sp>
      </p:grpSp>
      <p:sp>
        <p:nvSpPr>
          <p:cNvPr id="107553" name="Rectangle 35">
            <a:extLst>
              <a:ext uri="{FF2B5EF4-FFF2-40B4-BE49-F238E27FC236}">
                <a16:creationId xmlns:a16="http://schemas.microsoft.com/office/drawing/2014/main" id="{FBFBAE3F-F6A0-4AE5-8481-B65DA1FFF380}"/>
              </a:ext>
            </a:extLst>
          </p:cNvPr>
          <p:cNvSpPr>
            <a:spLocks noChangeArrowheads="1"/>
          </p:cNvSpPr>
          <p:nvPr/>
        </p:nvSpPr>
        <p:spPr bwMode="auto">
          <a:xfrm>
            <a:off x="3475038" y="5975350"/>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006600"/>
                </a:solidFill>
                <a:effectLst/>
                <a:uLnTx/>
                <a:uFillTx/>
                <a:latin typeface="Arial" panose="020B0604020202020204" pitchFamily="34" charset="0"/>
                <a:ea typeface="+mn-ea"/>
                <a:cs typeface="+mn-cs"/>
              </a:rPr>
              <a:t>1</a:t>
            </a:r>
          </a:p>
        </p:txBody>
      </p:sp>
      <p:sp>
        <p:nvSpPr>
          <p:cNvPr id="107554" name="Rectangle 36">
            <a:extLst>
              <a:ext uri="{FF2B5EF4-FFF2-40B4-BE49-F238E27FC236}">
                <a16:creationId xmlns:a16="http://schemas.microsoft.com/office/drawing/2014/main" id="{BB8E92DD-6FDE-4C75-B550-EE8A378E7641}"/>
              </a:ext>
            </a:extLst>
          </p:cNvPr>
          <p:cNvSpPr>
            <a:spLocks noChangeArrowheads="1"/>
          </p:cNvSpPr>
          <p:nvPr/>
        </p:nvSpPr>
        <p:spPr bwMode="auto">
          <a:xfrm>
            <a:off x="1727200" y="2720975"/>
            <a:ext cx="3397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mn-cs"/>
              </a:rPr>
              <a:t>h</a:t>
            </a:r>
          </a:p>
        </p:txBody>
      </p:sp>
      <p:sp>
        <p:nvSpPr>
          <p:cNvPr id="107555" name="Rectangle 37">
            <a:extLst>
              <a:ext uri="{FF2B5EF4-FFF2-40B4-BE49-F238E27FC236}">
                <a16:creationId xmlns:a16="http://schemas.microsoft.com/office/drawing/2014/main" id="{047CF6C1-FBBB-4708-8118-20DF1AE3117C}"/>
              </a:ext>
            </a:extLst>
          </p:cNvPr>
          <p:cNvSpPr>
            <a:spLocks noChangeArrowheads="1"/>
          </p:cNvSpPr>
          <p:nvPr/>
        </p:nvSpPr>
        <p:spPr bwMode="auto">
          <a:xfrm>
            <a:off x="3695700" y="3330575"/>
            <a:ext cx="2619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6600"/>
                </a:solidFill>
                <a:effectLst/>
                <a:uLnTx/>
                <a:uFillTx/>
                <a:latin typeface="Arial" panose="020B0604020202020204" pitchFamily="34" charset="0"/>
                <a:ea typeface="+mn-ea"/>
                <a:cs typeface="+mn-cs"/>
              </a:rPr>
              <a:t>f</a:t>
            </a:r>
          </a:p>
        </p:txBody>
      </p:sp>
      <p:sp>
        <p:nvSpPr>
          <p:cNvPr id="107556" name="Rectangle 38">
            <a:extLst>
              <a:ext uri="{FF2B5EF4-FFF2-40B4-BE49-F238E27FC236}">
                <a16:creationId xmlns:a16="http://schemas.microsoft.com/office/drawing/2014/main" id="{435179D8-ABA4-4424-A57D-3E43F330BC88}"/>
              </a:ext>
            </a:extLst>
          </p:cNvPr>
          <p:cNvSpPr>
            <a:spLocks noChangeArrowheads="1"/>
          </p:cNvSpPr>
          <p:nvPr/>
        </p:nvSpPr>
        <p:spPr bwMode="auto">
          <a:xfrm>
            <a:off x="2609850" y="2366963"/>
            <a:ext cx="3397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663300"/>
                </a:solidFill>
                <a:effectLst/>
                <a:uLnTx/>
                <a:uFillTx/>
                <a:latin typeface="Arial" panose="020B0604020202020204" pitchFamily="34" charset="0"/>
                <a:ea typeface="+mn-ea"/>
                <a:cs typeface="+mn-cs"/>
              </a:rPr>
              <a:t>g</a:t>
            </a:r>
          </a:p>
        </p:txBody>
      </p:sp>
      <p:sp>
        <p:nvSpPr>
          <p:cNvPr id="107557" name="Rectangle 39">
            <a:extLst>
              <a:ext uri="{FF2B5EF4-FFF2-40B4-BE49-F238E27FC236}">
                <a16:creationId xmlns:a16="http://schemas.microsoft.com/office/drawing/2014/main" id="{C5A50A3F-0EB5-4692-B194-6191FF1D8032}"/>
              </a:ext>
            </a:extLst>
          </p:cNvPr>
          <p:cNvSpPr>
            <a:spLocks noChangeArrowheads="1"/>
          </p:cNvSpPr>
          <p:nvPr/>
        </p:nvSpPr>
        <p:spPr bwMode="auto">
          <a:xfrm>
            <a:off x="3927475" y="5513388"/>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A50021"/>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A50021"/>
                </a:solidFill>
                <a:effectLst/>
                <a:uLnTx/>
                <a:uFillTx/>
                <a:latin typeface="Arial" panose="020B0604020202020204" pitchFamily="34" charset="0"/>
                <a:ea typeface="+mn-ea"/>
                <a:cs typeface="+mn-cs"/>
              </a:rPr>
              <a:t>2</a:t>
            </a:r>
          </a:p>
        </p:txBody>
      </p:sp>
      <p:sp>
        <p:nvSpPr>
          <p:cNvPr id="107558" name="Rectangle 40">
            <a:extLst>
              <a:ext uri="{FF2B5EF4-FFF2-40B4-BE49-F238E27FC236}">
                <a16:creationId xmlns:a16="http://schemas.microsoft.com/office/drawing/2014/main" id="{F51329D6-657E-4AAA-A3BD-017542113B23}"/>
              </a:ext>
            </a:extLst>
          </p:cNvPr>
          <p:cNvSpPr>
            <a:spLocks noChangeArrowheads="1"/>
          </p:cNvSpPr>
          <p:nvPr/>
        </p:nvSpPr>
        <p:spPr bwMode="auto">
          <a:xfrm>
            <a:off x="7097713" y="5543550"/>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sp>
        <p:nvSpPr>
          <p:cNvPr id="107559" name="Rectangle 41">
            <a:extLst>
              <a:ext uri="{FF2B5EF4-FFF2-40B4-BE49-F238E27FC236}">
                <a16:creationId xmlns:a16="http://schemas.microsoft.com/office/drawing/2014/main" id="{A676F9E6-B41B-4BEB-8B67-1EA55FC8B5AD}"/>
              </a:ext>
            </a:extLst>
          </p:cNvPr>
          <p:cNvSpPr>
            <a:spLocks noChangeArrowheads="1"/>
          </p:cNvSpPr>
          <p:nvPr/>
        </p:nvSpPr>
        <p:spPr bwMode="auto">
          <a:xfrm>
            <a:off x="2344738" y="5981700"/>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663300"/>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663300"/>
                </a:solidFill>
                <a:effectLst/>
                <a:uLnTx/>
                <a:uFillTx/>
                <a:latin typeface="Arial" panose="020B0604020202020204" pitchFamily="34" charset="0"/>
                <a:ea typeface="+mn-ea"/>
                <a:cs typeface="+mn-cs"/>
              </a:rPr>
              <a:t>2</a:t>
            </a:r>
          </a:p>
        </p:txBody>
      </p:sp>
      <p:sp>
        <p:nvSpPr>
          <p:cNvPr id="107560" name="Rectangle 42">
            <a:extLst>
              <a:ext uri="{FF2B5EF4-FFF2-40B4-BE49-F238E27FC236}">
                <a16:creationId xmlns:a16="http://schemas.microsoft.com/office/drawing/2014/main" id="{212C5865-8B22-4258-9964-5CC8DA0D440E}"/>
              </a:ext>
            </a:extLst>
          </p:cNvPr>
          <p:cNvSpPr>
            <a:spLocks noChangeArrowheads="1"/>
          </p:cNvSpPr>
          <p:nvPr/>
        </p:nvSpPr>
        <p:spPr bwMode="auto">
          <a:xfrm>
            <a:off x="1412875" y="5961063"/>
            <a:ext cx="582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A50021"/>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A50021"/>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A50021"/>
                </a:solidFill>
                <a:effectLst/>
                <a:uLnTx/>
                <a:uFillTx/>
                <a:latin typeface="Arial" panose="020B0604020202020204" pitchFamily="34" charset="0"/>
                <a:ea typeface="+mn-ea"/>
                <a:cs typeface="+mn-cs"/>
              </a:rPr>
              <a:t>3</a:t>
            </a:r>
          </a:p>
        </p:txBody>
      </p:sp>
      <p:sp>
        <p:nvSpPr>
          <p:cNvPr id="107561" name="Rectangle 43">
            <a:extLst>
              <a:ext uri="{FF2B5EF4-FFF2-40B4-BE49-F238E27FC236}">
                <a16:creationId xmlns:a16="http://schemas.microsoft.com/office/drawing/2014/main" id="{71C76C40-4135-4C72-9C85-26FF4CBCF144}"/>
              </a:ext>
            </a:extLst>
          </p:cNvPr>
          <p:cNvSpPr>
            <a:spLocks noChangeArrowheads="1"/>
          </p:cNvSpPr>
          <p:nvPr/>
        </p:nvSpPr>
        <p:spPr bwMode="auto">
          <a:xfrm>
            <a:off x="5181600" y="5532438"/>
            <a:ext cx="538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663300"/>
                </a:solidFill>
                <a:effectLst/>
                <a:uLnTx/>
                <a:uFillTx/>
                <a:latin typeface="Arial" panose="020B0604020202020204" pitchFamily="34" charset="0"/>
                <a:ea typeface="+mn-ea"/>
                <a:cs typeface="+mn-cs"/>
              </a:rPr>
              <a:t>1a</a:t>
            </a:r>
          </a:p>
        </p:txBody>
      </p:sp>
      <p:grpSp>
        <p:nvGrpSpPr>
          <p:cNvPr id="3" name="Group 44">
            <a:extLst>
              <a:ext uri="{FF2B5EF4-FFF2-40B4-BE49-F238E27FC236}">
                <a16:creationId xmlns:a16="http://schemas.microsoft.com/office/drawing/2014/main" id="{FACE4599-5925-4809-8CA1-8D30DB4BA34F}"/>
              </a:ext>
            </a:extLst>
          </p:cNvPr>
          <p:cNvGrpSpPr>
            <a:grpSpLocks/>
          </p:cNvGrpSpPr>
          <p:nvPr/>
        </p:nvGrpSpPr>
        <p:grpSpPr bwMode="auto">
          <a:xfrm>
            <a:off x="5878513" y="1493838"/>
            <a:ext cx="2038350" cy="755650"/>
            <a:chOff x="3703" y="941"/>
            <a:chExt cx="1284" cy="476"/>
          </a:xfrm>
        </p:grpSpPr>
        <p:sp>
          <p:nvSpPr>
            <p:cNvPr id="107564" name="AutoShape 45" descr="Parchment">
              <a:extLst>
                <a:ext uri="{FF2B5EF4-FFF2-40B4-BE49-F238E27FC236}">
                  <a16:creationId xmlns:a16="http://schemas.microsoft.com/office/drawing/2014/main" id="{7D0A26AF-8423-41A2-8C55-783E8431849F}"/>
                </a:ext>
              </a:extLst>
            </p:cNvPr>
            <p:cNvSpPr>
              <a:spLocks noChangeArrowheads="1"/>
            </p:cNvSpPr>
            <p:nvPr/>
          </p:nvSpPr>
          <p:spPr bwMode="auto">
            <a:xfrm>
              <a:off x="3703" y="941"/>
              <a:ext cx="1284" cy="476"/>
            </a:xfrm>
            <a:prstGeom prst="roundRect">
              <a:avLst>
                <a:gd name="adj" fmla="val 12495"/>
              </a:avLst>
            </a:prstGeom>
            <a:blipFill dpi="0" rotWithShape="0">
              <a:blip r:embed="rId5"/>
              <a:srcRect/>
              <a:tile tx="0" ty="0" sx="100000" sy="100000" flip="none" algn="tl"/>
            </a:blipFill>
            <a:ln w="19050">
              <a:solidFill>
                <a:schemeClr val="accent1"/>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7565" name="Rectangle 46" descr="Parchment">
              <a:extLst>
                <a:ext uri="{FF2B5EF4-FFF2-40B4-BE49-F238E27FC236}">
                  <a16:creationId xmlns:a16="http://schemas.microsoft.com/office/drawing/2014/main" id="{324758E9-EA68-4749-82DA-FA6BBD0ABCF1}"/>
                </a:ext>
              </a:extLst>
            </p:cNvPr>
            <p:cNvSpPr>
              <a:spLocks noChangeArrowheads="1"/>
            </p:cNvSpPr>
            <p:nvPr/>
          </p:nvSpPr>
          <p:spPr bwMode="auto">
            <a:xfrm>
              <a:off x="3717" y="960"/>
              <a:ext cx="125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A50021"/>
                  </a:solidFill>
                  <a:effectLst/>
                  <a:uLnTx/>
                  <a:uFillTx/>
                  <a:latin typeface="Arial" panose="020B0604020202020204" pitchFamily="34" charset="0"/>
                  <a:ea typeface="+mn-ea"/>
                  <a:cs typeface="+mn-cs"/>
                </a:rPr>
                <a:t>Income effect of</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A50021"/>
                  </a:solidFill>
                  <a:effectLst/>
                  <a:uLnTx/>
                  <a:uFillTx/>
                  <a:latin typeface="Arial" panose="020B0604020202020204" pitchFamily="34" charset="0"/>
                  <a:ea typeface="+mn-ea"/>
                  <a:cs typeface="+mn-cs"/>
                </a:rPr>
                <a:t>the price rise</a:t>
              </a:r>
              <a:endPar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677935" name="Rectangle 47">
            <a:extLst>
              <a:ext uri="{FF2B5EF4-FFF2-40B4-BE49-F238E27FC236}">
                <a16:creationId xmlns:a16="http://schemas.microsoft.com/office/drawing/2014/main" id="{853ADCE4-BA24-4B55-8613-22492CC58A21}"/>
              </a:ext>
            </a:extLst>
          </p:cNvPr>
          <p:cNvSpPr>
            <a:spLocks noChangeArrowheads="1"/>
          </p:cNvSpPr>
          <p:nvPr/>
        </p:nvSpPr>
        <p:spPr bwMode="auto">
          <a:xfrm>
            <a:off x="0" y="14288"/>
            <a:ext cx="9007475" cy="519112"/>
          </a:xfrm>
          <a:prstGeom prst="rect">
            <a:avLst/>
          </a:prstGeom>
          <a:noFill/>
          <a:ln w="9525">
            <a:noFill/>
            <a:miter lim="800000"/>
            <a:headEnd/>
            <a:tailEnd/>
          </a:ln>
          <a:effectLst>
            <a:outerShdw dist="17961" dir="2700000" algn="ctr" rotWithShape="0">
              <a:srgbClr val="000000"/>
            </a:outerShdw>
          </a:effectLst>
        </p:spPr>
        <p:txBody>
          <a:bodyPr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800080"/>
                </a:solidFill>
                <a:effectLst/>
                <a:uLnTx/>
                <a:uFillTx/>
                <a:latin typeface="Arial" charset="0"/>
                <a:ea typeface="+mn-ea"/>
                <a:cs typeface="+mn-cs"/>
              </a:rPr>
              <a:t>Income and substitution effects: normal good</a:t>
            </a:r>
          </a:p>
        </p:txBody>
      </p:sp>
    </p:spTree>
    <p:custDataLst>
      <p:tags r:id="rId2"/>
    </p:custDataLst>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ppt_x</p:attrName>
                                        </p:attrNameLst>
                                      </p:cBhvr>
                                      <p:tavLst>
                                        <p:tav tm="0">
                                          <p:val>
                                            <p:strVal val="#ppt_x+#ppt_w/2"/>
                                          </p:val>
                                        </p:tav>
                                        <p:tav tm="100000">
                                          <p:val>
                                            <p:strVal val="#ppt_x"/>
                                          </p:val>
                                        </p:tav>
                                      </p:tavLst>
                                    </p:anim>
                                    <p:anim calcmode="lin" valueType="num">
                                      <p:cBhvr>
                                        <p:cTn id="14" dur="500" fill="hold"/>
                                        <p:tgtEl>
                                          <p:spTgt spid="2"/>
                                        </p:tgtEl>
                                        <p:attrNameLst>
                                          <p:attrName>ppt_y</p:attrName>
                                        </p:attrNameLst>
                                      </p:cBhvr>
                                      <p:tavLst>
                                        <p:tav tm="0">
                                          <p:val>
                                            <p:strVal val="#ppt_y"/>
                                          </p:val>
                                        </p:tav>
                                        <p:tav tm="100000">
                                          <p:val>
                                            <p:strVal val="#ppt_y"/>
                                          </p:val>
                                        </p:tav>
                                      </p:tavLst>
                                    </p:anim>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Rectangle 15">
            <a:extLst>
              <a:ext uri="{FF2B5EF4-FFF2-40B4-BE49-F238E27FC236}">
                <a16:creationId xmlns:a16="http://schemas.microsoft.com/office/drawing/2014/main" id="{FF6B3CDC-6E88-455A-A40A-55E39ACA021A}"/>
              </a:ext>
            </a:extLst>
          </p:cNvPr>
          <p:cNvSpPr>
            <a:spLocks noChangeArrowheads="1"/>
          </p:cNvSpPr>
          <p:nvPr/>
        </p:nvSpPr>
        <p:spPr bwMode="white">
          <a:xfrm>
            <a:off x="0" y="0"/>
            <a:ext cx="9144000" cy="1143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796" name="Rectangle 16">
            <a:extLst>
              <a:ext uri="{FF2B5EF4-FFF2-40B4-BE49-F238E27FC236}">
                <a16:creationId xmlns:a16="http://schemas.microsoft.com/office/drawing/2014/main" id="{45091E14-36CE-4AF7-B110-5002BC1D1FE0}"/>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797" name="Rectangle 17">
            <a:extLst>
              <a:ext uri="{FF2B5EF4-FFF2-40B4-BE49-F238E27FC236}">
                <a16:creationId xmlns:a16="http://schemas.microsoft.com/office/drawing/2014/main" id="{0177E540-EE0D-4503-AE1C-E4C71C071B43}"/>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798" name="Rectangle 18">
            <a:extLst>
              <a:ext uri="{FF2B5EF4-FFF2-40B4-BE49-F238E27FC236}">
                <a16:creationId xmlns:a16="http://schemas.microsoft.com/office/drawing/2014/main" id="{FF664964-4870-4697-B431-626B8B4EDFE3}"/>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 name="Rectangle 8">
            <a:extLst>
              <a:ext uri="{FF2B5EF4-FFF2-40B4-BE49-F238E27FC236}">
                <a16:creationId xmlns:a16="http://schemas.microsoft.com/office/drawing/2014/main" id="{AAD8D11D-C3D1-4DE7-AC7F-CBF4241639E6}"/>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 name="Rectangle 7">
            <a:extLst>
              <a:ext uri="{FF2B5EF4-FFF2-40B4-BE49-F238E27FC236}">
                <a16:creationId xmlns:a16="http://schemas.microsoft.com/office/drawing/2014/main" id="{F720DBF8-1BC9-4FAF-A1E6-80D7CD13EDD0}"/>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33801" name="Slide Number Placeholder 5">
            <a:extLst>
              <a:ext uri="{FF2B5EF4-FFF2-40B4-BE49-F238E27FC236}">
                <a16:creationId xmlns:a16="http://schemas.microsoft.com/office/drawing/2014/main" id="{E1A2FCF7-D9FE-416A-8786-A2083C8EE75C}"/>
              </a:ext>
            </a:extLst>
          </p:cNvPr>
          <p:cNvSpPr>
            <a:spLocks/>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7B9899"/>
              </a:solidFill>
              <a:effectLst/>
              <a:uLnTx/>
              <a:uFillTx/>
              <a:latin typeface="Times New Roman" panose="02020603050405020304" pitchFamily="18" charset="0"/>
              <a:ea typeface="+mn-ea"/>
              <a:cs typeface="+mn-cs"/>
            </a:endParaRPr>
          </a:p>
        </p:txBody>
      </p:sp>
      <p:sp>
        <p:nvSpPr>
          <p:cNvPr id="33802" name="Straight Connector 9">
            <a:extLst>
              <a:ext uri="{FF2B5EF4-FFF2-40B4-BE49-F238E27FC236}">
                <a16:creationId xmlns:a16="http://schemas.microsoft.com/office/drawing/2014/main" id="{B6ABBD91-E195-4B6F-84FF-E9196F22046A}"/>
              </a:ext>
            </a:extLst>
          </p:cNvPr>
          <p:cNvSpPr>
            <a:spLocks noChangeShapeType="1"/>
          </p:cNvSpPr>
          <p:nvPr/>
        </p:nvSpPr>
        <p:spPr bwMode="auto">
          <a:xfrm>
            <a:off x="152400" y="1143000"/>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03" name="Text Box 12">
            <a:extLst>
              <a:ext uri="{FF2B5EF4-FFF2-40B4-BE49-F238E27FC236}">
                <a16:creationId xmlns:a16="http://schemas.microsoft.com/office/drawing/2014/main" id="{A1E2CB9B-C10E-4B79-AAB2-171C1BA8C5AE}"/>
              </a:ext>
            </a:extLst>
          </p:cNvPr>
          <p:cNvSpPr txBox="1">
            <a:spLocks noChangeArrowheads="1"/>
          </p:cNvSpPr>
          <p:nvPr/>
        </p:nvSpPr>
        <p:spPr bwMode="auto">
          <a:xfrm>
            <a:off x="552450" y="1811338"/>
            <a:ext cx="808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04" name="TPQuestion">
            <a:extLst>
              <a:ext uri="{FF2B5EF4-FFF2-40B4-BE49-F238E27FC236}">
                <a16:creationId xmlns:a16="http://schemas.microsoft.com/office/drawing/2014/main" id="{0D70D7FA-56D1-494D-9BB1-0F83747D92DC}"/>
              </a:ext>
            </a:extLst>
          </p:cNvPr>
          <p:cNvSpPr>
            <a:spLocks noGrp="1"/>
          </p:cNvSpPr>
          <p:nvPr>
            <p:ph type="title"/>
          </p:nvPr>
        </p:nvSpPr>
        <p:spPr>
          <a:xfrm>
            <a:off x="609600" y="152400"/>
            <a:ext cx="7924800" cy="914400"/>
          </a:xfrm>
        </p:spPr>
        <p:txBody>
          <a:bodyPr anchor="ctr"/>
          <a:lstStyle/>
          <a:p>
            <a:pPr>
              <a:lnSpc>
                <a:spcPct val="105000"/>
              </a:lnSpc>
            </a:pPr>
            <a:r>
              <a:rPr lang="en-GB" altLang="en-US" sz="3000"/>
              <a:t>The substitution effect will be bigger:</a:t>
            </a:r>
          </a:p>
        </p:txBody>
      </p:sp>
      <p:sp>
        <p:nvSpPr>
          <p:cNvPr id="33805" name="Text Box 14">
            <a:extLst>
              <a:ext uri="{FF2B5EF4-FFF2-40B4-BE49-F238E27FC236}">
                <a16:creationId xmlns:a16="http://schemas.microsoft.com/office/drawing/2014/main" id="{10716631-4E61-4FDE-B073-CBA5DB46167A}"/>
              </a:ext>
            </a:extLst>
          </p:cNvPr>
          <p:cNvSpPr txBox="1">
            <a:spLocks noChangeArrowheads="1"/>
          </p:cNvSpPr>
          <p:nvPr/>
        </p:nvSpPr>
        <p:spPr bwMode="auto">
          <a:xfrm>
            <a:off x="777875" y="334963"/>
            <a:ext cx="517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en-US" sz="3200" b="1" i="0" u="none" strike="noStrike" kern="1200" cap="none" spc="0" normalizeH="0" baseline="0" noProof="0">
                <a:ln>
                  <a:noFill/>
                </a:ln>
                <a:solidFill>
                  <a:srgbClr val="AF4701"/>
                </a:solidFill>
                <a:effectLst/>
                <a:uLnTx/>
                <a:uFillTx/>
                <a:latin typeface="Georgia" panose="02040502050405020303" pitchFamily="18" charset="0"/>
                <a:ea typeface="+mn-ea"/>
                <a:cs typeface="+mn-cs"/>
              </a:rPr>
              <a:t>Q</a:t>
            </a:r>
          </a:p>
        </p:txBody>
      </p:sp>
      <p:graphicFrame>
        <p:nvGraphicFramePr>
          <p:cNvPr id="848912" name="TPChart">
            <a:extLst>
              <a:ext uri="{FF2B5EF4-FFF2-40B4-BE49-F238E27FC236}">
                <a16:creationId xmlns:a16="http://schemas.microsoft.com/office/drawing/2014/main" id="{069CE530-15A7-4A51-B222-0DF4C9051576}"/>
              </a:ext>
            </a:extLst>
          </p:cNvPr>
          <p:cNvGraphicFramePr>
            <a:graphicFrameLocks noChangeAspect="1"/>
          </p:cNvGraphicFramePr>
          <p:nvPr>
            <p:custDataLst>
              <p:tags r:id="rId2"/>
            </p:custDataLst>
          </p:nvPr>
        </p:nvGraphicFramePr>
        <p:xfrm>
          <a:off x="5486400" y="2057400"/>
          <a:ext cx="3657600" cy="4114800"/>
        </p:xfrm>
        <a:graphic>
          <a:graphicData uri="http://schemas.openxmlformats.org/presentationml/2006/ole">
            <mc:AlternateContent xmlns:mc="http://schemas.openxmlformats.org/markup-compatibility/2006">
              <mc:Choice xmlns:v="urn:schemas-microsoft-com:vml" Requires="v">
                <p:oleObj name="Chart" r:id="rId6" imgW="5715000" imgH="6429642" progId="MSGraph.Chart.8">
                  <p:embed followColorScheme="full"/>
                </p:oleObj>
              </mc:Choice>
              <mc:Fallback>
                <p:oleObj name="Chart" r:id="rId6" imgW="5715000" imgH="6429642" progId="MSGraph.Chart.8">
                  <p:embed followColorScheme="full"/>
                  <p:pic>
                    <p:nvPicPr>
                      <p:cNvPr id="848912" name="TPChart">
                        <a:extLst>
                          <a:ext uri="{FF2B5EF4-FFF2-40B4-BE49-F238E27FC236}">
                            <a16:creationId xmlns:a16="http://schemas.microsoft.com/office/drawing/2014/main" id="{069CE530-15A7-4A51-B222-0DF4C9051576}"/>
                          </a:ext>
                        </a:extLst>
                      </p:cNvPr>
                      <p:cNvPicPr>
                        <a:picLocks noChangeAspect="1" noChangeArrowheads="1"/>
                      </p:cNvPicPr>
                      <p:nvPr/>
                    </p:nvPicPr>
                    <p:blipFill>
                      <a:blip r:embed="rId7"/>
                      <a:srcRect/>
                      <a:stretch>
                        <a:fillRect/>
                      </a:stretch>
                    </p:blipFill>
                    <p:spPr bwMode="auto">
                      <a:xfrm>
                        <a:off x="5486400" y="2057400"/>
                        <a:ext cx="36576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6" name="TPAnswers">
            <a:extLst>
              <a:ext uri="{FF2B5EF4-FFF2-40B4-BE49-F238E27FC236}">
                <a16:creationId xmlns:a16="http://schemas.microsoft.com/office/drawing/2014/main" id="{49DDC3E3-8E00-43BA-B26D-44A912133764}"/>
              </a:ext>
            </a:extLst>
          </p:cNvPr>
          <p:cNvSpPr>
            <a:spLocks noGrp="1"/>
          </p:cNvSpPr>
          <p:nvPr>
            <p:ph type="body" idx="1"/>
            <p:custDataLst>
              <p:tags r:id="rId3"/>
            </p:custDataLst>
          </p:nvPr>
        </p:nvSpPr>
        <p:spPr>
          <a:xfrm>
            <a:off x="152400" y="1219200"/>
            <a:ext cx="5638800" cy="5105400"/>
          </a:xfrm>
        </p:spPr>
        <p:txBody>
          <a:bodyPr/>
          <a:lstStyle/>
          <a:p>
            <a:pPr marL="571500" indent="-571500">
              <a:lnSpc>
                <a:spcPct val="85000"/>
              </a:lnSpc>
              <a:spcBef>
                <a:spcPct val="35000"/>
              </a:spcBef>
              <a:buClr>
                <a:srgbClr val="AF4701"/>
              </a:buClr>
              <a:buSzPct val="105000"/>
              <a:buFont typeface="Wingdings 2" panose="05020102010507070707" pitchFamily="18" charset="2"/>
              <a:buAutoNum type="alphaUcPeriod"/>
            </a:pPr>
            <a:r>
              <a:rPr lang="en-GB" altLang="en-US" sz="2500"/>
              <a:t>the more similar the two goods are to each other and hence the more convex the indifference curves are.</a:t>
            </a:r>
          </a:p>
          <a:p>
            <a:pPr marL="571500" indent="-571500">
              <a:lnSpc>
                <a:spcPct val="85000"/>
              </a:lnSpc>
              <a:spcBef>
                <a:spcPct val="35000"/>
              </a:spcBef>
              <a:buClr>
                <a:srgbClr val="AF4701"/>
              </a:buClr>
              <a:buSzPct val="105000"/>
              <a:buFont typeface="Wingdings 2" panose="05020102010507070707" pitchFamily="18" charset="2"/>
              <a:buAutoNum type="alphaUcPeriod"/>
            </a:pPr>
            <a:r>
              <a:rPr lang="en-GB" altLang="en-US" sz="2500"/>
              <a:t>the less similar the two goods are to each other and hence the more convex the indifference curves are. </a:t>
            </a:r>
          </a:p>
          <a:p>
            <a:pPr marL="571500" indent="-571500">
              <a:lnSpc>
                <a:spcPct val="85000"/>
              </a:lnSpc>
              <a:spcBef>
                <a:spcPct val="35000"/>
              </a:spcBef>
              <a:buClr>
                <a:srgbClr val="AF4701"/>
              </a:buClr>
              <a:buSzPct val="105000"/>
              <a:buFont typeface="Wingdings 2" panose="05020102010507070707" pitchFamily="18" charset="2"/>
              <a:buAutoNum type="alphaUcPeriod"/>
            </a:pPr>
            <a:r>
              <a:rPr lang="en-GB" altLang="en-US" sz="2500"/>
              <a:t>the more similar the two goods are to each other and hence the straighter the indifference curves are.</a:t>
            </a:r>
          </a:p>
          <a:p>
            <a:pPr marL="571500" indent="-571500">
              <a:lnSpc>
                <a:spcPct val="85000"/>
              </a:lnSpc>
              <a:spcBef>
                <a:spcPct val="35000"/>
              </a:spcBef>
              <a:buClr>
                <a:srgbClr val="AF4701"/>
              </a:buClr>
              <a:buSzPct val="105000"/>
              <a:buFont typeface="Wingdings 2" panose="05020102010507070707" pitchFamily="18" charset="2"/>
              <a:buAutoNum type="alphaUcPeriod"/>
            </a:pPr>
            <a:r>
              <a:rPr lang="en-GB" altLang="en-US" sz="2500"/>
              <a:t>the less similar the two goods are to each other and hence the straighter the indifference curves are.</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89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848912" grpId="0" 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E184528A-71A0-483A-B85D-BC0E8219DF8F}"/>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47" name="Rectangle 3">
            <a:extLst>
              <a:ext uri="{FF2B5EF4-FFF2-40B4-BE49-F238E27FC236}">
                <a16:creationId xmlns:a16="http://schemas.microsoft.com/office/drawing/2014/main" id="{095425FD-EAAE-4390-A9F2-6E6BF123CA61}"/>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8548" name="Rectangle 5">
            <a:extLst>
              <a:ext uri="{FF2B5EF4-FFF2-40B4-BE49-F238E27FC236}">
                <a16:creationId xmlns:a16="http://schemas.microsoft.com/office/drawing/2014/main" id="{C7EF83AD-90C5-4B51-852A-CB831B28A3F4}"/>
              </a:ext>
            </a:extLst>
          </p:cNvPr>
          <p:cNvSpPr>
            <a:spLocks noGrp="1"/>
          </p:cNvSpPr>
          <p:nvPr>
            <p:ph type="body" idx="1"/>
          </p:nvPr>
        </p:nvSpPr>
        <p:spPr>
          <a:xfrm>
            <a:off x="165100" y="1524000"/>
            <a:ext cx="8809038" cy="4889500"/>
          </a:xfrm>
        </p:spPr>
        <p:txBody>
          <a:bodyPr/>
          <a:lstStyle/>
          <a:p>
            <a:pPr>
              <a:lnSpc>
                <a:spcPct val="120000"/>
              </a:lnSpc>
            </a:pPr>
            <a:r>
              <a:rPr lang="en-GB" altLang="en-US">
                <a:solidFill>
                  <a:srgbClr val="646B86"/>
                </a:solidFill>
              </a:rPr>
              <a:t>The effect of changes in price</a:t>
            </a:r>
          </a:p>
          <a:p>
            <a:pPr lvl="1">
              <a:lnSpc>
                <a:spcPct val="120000"/>
              </a:lnSpc>
            </a:pPr>
            <a:r>
              <a:rPr lang="en-GB" altLang="en-US">
                <a:solidFill>
                  <a:srgbClr val="646B86"/>
                </a:solidFill>
              </a:rPr>
              <a:t>the price–consumption curve</a:t>
            </a:r>
          </a:p>
          <a:p>
            <a:pPr lvl="1">
              <a:lnSpc>
                <a:spcPct val="120000"/>
              </a:lnSpc>
            </a:pPr>
            <a:r>
              <a:rPr lang="en-GB" altLang="en-US">
                <a:solidFill>
                  <a:srgbClr val="646B86"/>
                </a:solidFill>
              </a:rPr>
              <a:t>deriving the individual's demand curve</a:t>
            </a:r>
          </a:p>
          <a:p>
            <a:pPr>
              <a:lnSpc>
                <a:spcPct val="120000"/>
              </a:lnSpc>
            </a:pPr>
            <a:r>
              <a:rPr lang="en-GB" altLang="en-US">
                <a:solidFill>
                  <a:srgbClr val="646B86"/>
                </a:solidFill>
              </a:rPr>
              <a:t>Income and substitution effects of a price change</a:t>
            </a:r>
          </a:p>
          <a:p>
            <a:pPr lvl="1">
              <a:lnSpc>
                <a:spcPct val="120000"/>
              </a:lnSpc>
            </a:pPr>
            <a:r>
              <a:rPr lang="en-GB" altLang="en-US">
                <a:solidFill>
                  <a:srgbClr val="646B86"/>
                </a:solidFill>
              </a:rPr>
              <a:t>a normal good</a:t>
            </a:r>
          </a:p>
          <a:p>
            <a:pPr lvl="1">
              <a:lnSpc>
                <a:spcPct val="120000"/>
              </a:lnSpc>
            </a:pPr>
            <a:r>
              <a:rPr lang="en-GB" altLang="en-US"/>
              <a:t>an inferior good</a:t>
            </a:r>
          </a:p>
        </p:txBody>
      </p:sp>
      <p:sp>
        <p:nvSpPr>
          <p:cNvPr id="108549" name="Rectangle 6">
            <a:extLst>
              <a:ext uri="{FF2B5EF4-FFF2-40B4-BE49-F238E27FC236}">
                <a16:creationId xmlns:a16="http://schemas.microsoft.com/office/drawing/2014/main" id="{0C03EFB0-125F-4F5C-BC0B-1B1DC06EB870}"/>
              </a:ext>
            </a:extLst>
          </p:cNvPr>
          <p:cNvSpPr>
            <a:spLocks noGrp="1"/>
          </p:cNvSpPr>
          <p:nvPr>
            <p:ph type="title"/>
          </p:nvPr>
        </p:nvSpPr>
        <p:spPr/>
        <p:txBody>
          <a:bodyPr/>
          <a:lstStyle/>
          <a:p>
            <a:r>
              <a:rPr lang="en-GB" altLang="en-US"/>
              <a:t>Indifference analysis</a:t>
            </a:r>
          </a:p>
        </p:txBody>
      </p:sp>
    </p:spTree>
    <p:custDataLst>
      <p:tags r:id="rId1"/>
    </p:custDataLst>
  </p:cSld>
  <p:clrMapOvr>
    <a:masterClrMapping/>
  </p:clrMapOvr>
  <p:transition spd="slow">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43000" y="766940"/>
            <a:ext cx="6858000" cy="660400"/>
          </a:xfrm>
        </p:spPr>
        <p:txBody>
          <a:bodyPr/>
          <a:lstStyle/>
          <a:p>
            <a:pPr eaLnBrk="1" hangingPunct="1"/>
            <a:r>
              <a:rPr lang="en-GB" altLang="en-US" sz="3200" b="1" dirty="0">
                <a:solidFill>
                  <a:srgbClr val="FF0000"/>
                </a:solidFill>
                <a:latin typeface="Times New Roman" panose="02020603050405020304" pitchFamily="18" charset="0"/>
                <a:cs typeface="Times New Roman" panose="02020603050405020304" pitchFamily="18" charset="0"/>
              </a:rPr>
              <a:t>Total and marginal utility</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1427340"/>
            <a:ext cx="8870950" cy="5386036"/>
          </a:xfrm>
        </p:spPr>
        <p:txBody>
          <a:bodyPr/>
          <a:lstStyle/>
          <a:p>
            <a:pPr lvl="0" algn="just" defTabSz="914400">
              <a:lnSpc>
                <a:spcPct val="80000"/>
              </a:lnSpc>
              <a:spcBef>
                <a:spcPct val="0"/>
              </a:spcBef>
              <a:defRPr/>
            </a:pPr>
            <a:endParaRPr lang="en-US" altLang="en-US" sz="3600" dirty="0">
              <a:solidFill>
                <a:srgbClr val="000000"/>
              </a:solidFill>
              <a:latin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graphicFrame>
        <p:nvGraphicFramePr>
          <p:cNvPr id="3" name="Table 3">
            <a:extLst>
              <a:ext uri="{FF2B5EF4-FFF2-40B4-BE49-F238E27FC236}">
                <a16:creationId xmlns:a16="http://schemas.microsoft.com/office/drawing/2014/main" id="{77AD4D57-A5D3-43EE-AF32-40BB1428BF63}"/>
              </a:ext>
            </a:extLst>
          </p:cNvPr>
          <p:cNvGraphicFramePr>
            <a:graphicFrameLocks noGrp="1"/>
          </p:cNvGraphicFramePr>
          <p:nvPr>
            <p:extLst>
              <p:ext uri="{D42A27DB-BD31-4B8C-83A1-F6EECF244321}">
                <p14:modId xmlns:p14="http://schemas.microsoft.com/office/powerpoint/2010/main" val="2645368422"/>
              </p:ext>
            </p:extLst>
          </p:nvPr>
        </p:nvGraphicFramePr>
        <p:xfrm>
          <a:off x="395536" y="1404622"/>
          <a:ext cx="8496944" cy="5303520"/>
        </p:xfrm>
        <a:graphic>
          <a:graphicData uri="http://schemas.openxmlformats.org/drawingml/2006/table">
            <a:tbl>
              <a:tblPr firstRow="1" bandRow="1">
                <a:tableStyleId>{5C22544A-7EE6-4342-B048-85BDC9FD1C3A}</a:tableStyleId>
              </a:tblPr>
              <a:tblGrid>
                <a:gridCol w="3674354">
                  <a:extLst>
                    <a:ext uri="{9D8B030D-6E8A-4147-A177-3AD203B41FA5}">
                      <a16:colId xmlns:a16="http://schemas.microsoft.com/office/drawing/2014/main" val="2560505583"/>
                    </a:ext>
                  </a:extLst>
                </a:gridCol>
                <a:gridCol w="1990275">
                  <a:extLst>
                    <a:ext uri="{9D8B030D-6E8A-4147-A177-3AD203B41FA5}">
                      <a16:colId xmlns:a16="http://schemas.microsoft.com/office/drawing/2014/main" val="1274929610"/>
                    </a:ext>
                  </a:extLst>
                </a:gridCol>
                <a:gridCol w="2832315">
                  <a:extLst>
                    <a:ext uri="{9D8B030D-6E8A-4147-A177-3AD203B41FA5}">
                      <a16:colId xmlns:a16="http://schemas.microsoft.com/office/drawing/2014/main" val="1450260340"/>
                    </a:ext>
                  </a:extLst>
                </a:gridCol>
              </a:tblGrid>
              <a:tr h="936103">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Units of Water Consumed	 (glasses)</a:t>
                      </a:r>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Total Utility	</a:t>
                      </a:r>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Marginal Utility</a:t>
                      </a:r>
                    </a:p>
                  </a:txBody>
                  <a:tcPr/>
                </a:tc>
                <a:extLst>
                  <a:ext uri="{0D108BD9-81ED-4DB2-BD59-A6C34878D82A}">
                    <a16:rowId xmlns:a16="http://schemas.microsoft.com/office/drawing/2014/main" val="136276834"/>
                  </a:ext>
                </a:extLst>
              </a:tr>
              <a:tr h="371720">
                <a:tc>
                  <a:txBody>
                    <a:bodyPr/>
                    <a:lstStyle/>
                    <a:p>
                      <a:pPr algn="ctr"/>
                      <a:r>
                        <a:rPr lang="en-US" sz="3400" dirty="0">
                          <a:latin typeface="Times New Roman" panose="02020603050405020304" pitchFamily="18" charset="0"/>
                          <a:cs typeface="Times New Roman" panose="02020603050405020304" pitchFamily="18" charset="0"/>
                        </a:rPr>
                        <a:t>0</a:t>
                      </a:r>
                    </a:p>
                  </a:txBody>
                  <a:tcPr/>
                </a:tc>
                <a:tc>
                  <a:txBody>
                    <a:bodyPr/>
                    <a:lstStyle/>
                    <a:p>
                      <a:pPr algn="ctr"/>
                      <a:r>
                        <a:rPr lang="en-US" sz="3400" dirty="0">
                          <a:latin typeface="Times New Roman" panose="02020603050405020304" pitchFamily="18" charset="0"/>
                          <a:cs typeface="Times New Roman" panose="02020603050405020304" pitchFamily="18" charset="0"/>
                        </a:rPr>
                        <a:t>0</a:t>
                      </a:r>
                    </a:p>
                  </a:txBody>
                  <a:tcPr/>
                </a:tc>
                <a:tc>
                  <a:txBody>
                    <a:bodyPr/>
                    <a:lstStyle/>
                    <a:p>
                      <a:pPr algn="ctr"/>
                      <a:r>
                        <a:rPr lang="en-US" sz="3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912929384"/>
                  </a:ext>
                </a:extLst>
              </a:tr>
              <a:tr h="371720">
                <a:tc>
                  <a:txBody>
                    <a:bodyPr/>
                    <a:lstStyle/>
                    <a:p>
                      <a:pPr algn="ctr"/>
                      <a:r>
                        <a:rPr lang="en-US" sz="3400" dirty="0">
                          <a:latin typeface="Times New Roman" panose="02020603050405020304" pitchFamily="18" charset="0"/>
                          <a:cs typeface="Times New Roman" panose="02020603050405020304" pitchFamily="18" charset="0"/>
                        </a:rPr>
                        <a:t>1</a:t>
                      </a:r>
                    </a:p>
                  </a:txBody>
                  <a:tcPr/>
                </a:tc>
                <a:tc>
                  <a:txBody>
                    <a:bodyPr/>
                    <a:lstStyle/>
                    <a:p>
                      <a:pPr algn="ctr"/>
                      <a:r>
                        <a:rPr lang="en-US" sz="3400" dirty="0">
                          <a:latin typeface="Times New Roman" panose="02020603050405020304" pitchFamily="18" charset="0"/>
                          <a:cs typeface="Times New Roman" panose="02020603050405020304" pitchFamily="18" charset="0"/>
                        </a:rPr>
                        <a:t>40</a:t>
                      </a:r>
                    </a:p>
                  </a:txBody>
                  <a:tcPr/>
                </a:tc>
                <a:tc>
                  <a:txBody>
                    <a:bodyPr/>
                    <a:lstStyle/>
                    <a:p>
                      <a:pPr algn="ctr"/>
                      <a:r>
                        <a:rPr lang="en-US" sz="3400" dirty="0">
                          <a:latin typeface="Times New Roman" panose="02020603050405020304" pitchFamily="18" charset="0"/>
                          <a:cs typeface="Times New Roman" panose="02020603050405020304" pitchFamily="18" charset="0"/>
                        </a:rPr>
                        <a:t>40</a:t>
                      </a:r>
                    </a:p>
                  </a:txBody>
                  <a:tcPr/>
                </a:tc>
                <a:extLst>
                  <a:ext uri="{0D108BD9-81ED-4DB2-BD59-A6C34878D82A}">
                    <a16:rowId xmlns:a16="http://schemas.microsoft.com/office/drawing/2014/main" val="1353567625"/>
                  </a:ext>
                </a:extLst>
              </a:tr>
              <a:tr h="371720">
                <a:tc>
                  <a:txBody>
                    <a:bodyPr/>
                    <a:lstStyle/>
                    <a:p>
                      <a:pPr algn="ctr"/>
                      <a:r>
                        <a:rPr lang="en-US" sz="3400" dirty="0">
                          <a:latin typeface="Times New Roman" panose="02020603050405020304" pitchFamily="18" charset="0"/>
                          <a:cs typeface="Times New Roman" panose="02020603050405020304" pitchFamily="18" charset="0"/>
                        </a:rPr>
                        <a:t>2</a:t>
                      </a:r>
                    </a:p>
                  </a:txBody>
                  <a:tcPr/>
                </a:tc>
                <a:tc>
                  <a:txBody>
                    <a:bodyPr/>
                    <a:lstStyle/>
                    <a:p>
                      <a:pPr algn="ctr"/>
                      <a:r>
                        <a:rPr lang="en-US" sz="3400" dirty="0">
                          <a:latin typeface="Times New Roman" panose="02020603050405020304" pitchFamily="18" charset="0"/>
                          <a:cs typeface="Times New Roman" panose="02020603050405020304" pitchFamily="18" charset="0"/>
                        </a:rPr>
                        <a:t>60</a:t>
                      </a:r>
                    </a:p>
                  </a:txBody>
                  <a:tcPr/>
                </a:tc>
                <a:tc>
                  <a:txBody>
                    <a:bodyPr/>
                    <a:lstStyle/>
                    <a:p>
                      <a:pPr algn="ctr"/>
                      <a:r>
                        <a:rPr lang="en-US" sz="3400"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706844679"/>
                  </a:ext>
                </a:extLst>
              </a:tr>
              <a:tr h="371720">
                <a:tc>
                  <a:txBody>
                    <a:bodyPr/>
                    <a:lstStyle/>
                    <a:p>
                      <a:pPr algn="ctr"/>
                      <a:r>
                        <a:rPr lang="en-US" sz="3400" dirty="0">
                          <a:latin typeface="Times New Roman" panose="02020603050405020304" pitchFamily="18" charset="0"/>
                          <a:cs typeface="Times New Roman" panose="02020603050405020304" pitchFamily="18" charset="0"/>
                        </a:rPr>
                        <a:t>3</a:t>
                      </a:r>
                    </a:p>
                  </a:txBody>
                  <a:tcPr/>
                </a:tc>
                <a:tc>
                  <a:txBody>
                    <a:bodyPr/>
                    <a:lstStyle/>
                    <a:p>
                      <a:pPr algn="ctr"/>
                      <a:r>
                        <a:rPr lang="en-US" sz="3400" dirty="0">
                          <a:latin typeface="Times New Roman" panose="02020603050405020304" pitchFamily="18" charset="0"/>
                          <a:cs typeface="Times New Roman" panose="02020603050405020304" pitchFamily="18" charset="0"/>
                        </a:rPr>
                        <a:t>70</a:t>
                      </a:r>
                    </a:p>
                  </a:txBody>
                  <a:tcPr/>
                </a:tc>
                <a:tc>
                  <a:txBody>
                    <a:bodyPr/>
                    <a:lstStyle/>
                    <a:p>
                      <a:pPr algn="ctr"/>
                      <a:r>
                        <a:rPr lang="en-US" sz="3400"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3841384259"/>
                  </a:ext>
                </a:extLst>
              </a:tr>
              <a:tr h="371720">
                <a:tc>
                  <a:txBody>
                    <a:bodyPr/>
                    <a:lstStyle/>
                    <a:p>
                      <a:pPr algn="ctr"/>
                      <a:r>
                        <a:rPr lang="en-US" sz="3400" dirty="0">
                          <a:latin typeface="Times New Roman" panose="02020603050405020304" pitchFamily="18" charset="0"/>
                          <a:cs typeface="Times New Roman" panose="02020603050405020304" pitchFamily="18" charset="0"/>
                        </a:rPr>
                        <a:t>4</a:t>
                      </a:r>
                    </a:p>
                  </a:txBody>
                  <a:tcPr/>
                </a:tc>
                <a:tc>
                  <a:txBody>
                    <a:bodyPr/>
                    <a:lstStyle/>
                    <a:p>
                      <a:pPr algn="ctr"/>
                      <a:r>
                        <a:rPr lang="en-US" sz="3400" dirty="0">
                          <a:latin typeface="Times New Roman" panose="02020603050405020304" pitchFamily="18" charset="0"/>
                          <a:cs typeface="Times New Roman" panose="02020603050405020304" pitchFamily="18" charset="0"/>
                        </a:rPr>
                        <a:t>75</a:t>
                      </a:r>
                    </a:p>
                  </a:txBody>
                  <a:tcPr/>
                </a:tc>
                <a:tc>
                  <a:txBody>
                    <a:bodyPr/>
                    <a:lstStyle/>
                    <a:p>
                      <a:pPr algn="ctr"/>
                      <a:r>
                        <a:rPr lang="en-US" sz="340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757913248"/>
                  </a:ext>
                </a:extLst>
              </a:tr>
              <a:tr h="371720">
                <a:tc>
                  <a:txBody>
                    <a:bodyPr/>
                    <a:lstStyle/>
                    <a:p>
                      <a:pPr algn="ctr"/>
                      <a:r>
                        <a:rPr lang="en-US" sz="3400" dirty="0">
                          <a:latin typeface="Times New Roman" panose="02020603050405020304" pitchFamily="18" charset="0"/>
                          <a:cs typeface="Times New Roman" panose="02020603050405020304" pitchFamily="18" charset="0"/>
                        </a:rPr>
                        <a:t>5</a:t>
                      </a:r>
                    </a:p>
                  </a:txBody>
                  <a:tcPr/>
                </a:tc>
                <a:tc>
                  <a:txBody>
                    <a:bodyPr/>
                    <a:lstStyle/>
                    <a:p>
                      <a:pPr algn="ctr"/>
                      <a:r>
                        <a:rPr lang="en-US" sz="3400" dirty="0">
                          <a:latin typeface="Times New Roman" panose="02020603050405020304" pitchFamily="18" charset="0"/>
                          <a:cs typeface="Times New Roman" panose="02020603050405020304" pitchFamily="18" charset="0"/>
                        </a:rPr>
                        <a:t>73</a:t>
                      </a:r>
                    </a:p>
                  </a:txBody>
                  <a:tcPr/>
                </a:tc>
                <a:tc>
                  <a:txBody>
                    <a:bodyPr/>
                    <a:lstStyle/>
                    <a:p>
                      <a:pPr algn="ctr"/>
                      <a:r>
                        <a:rPr lang="en-US" sz="34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1375296046"/>
                  </a:ext>
                </a:extLst>
              </a:tr>
            </a:tbl>
          </a:graphicData>
        </a:graphic>
      </p:graphicFrame>
    </p:spTree>
    <p:extLst>
      <p:ext uri="{BB962C8B-B14F-4D97-AF65-F5344CB8AC3E}">
        <p14:creationId xmlns:p14="http://schemas.microsoft.com/office/powerpoint/2010/main" val="365886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8110C148-64B4-42FE-9884-FF5AA0963D9A}"/>
              </a:ext>
            </a:extLst>
          </p:cNvPr>
          <p:cNvSpPr>
            <a:spLocks noChangeArrowheads="1"/>
          </p:cNvSpPr>
          <p:nvPr/>
        </p:nvSpPr>
        <p:spPr bwMode="auto">
          <a:xfrm>
            <a:off x="800100" y="790575"/>
            <a:ext cx="7818438" cy="51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9571" name="Arc 3">
            <a:extLst>
              <a:ext uri="{FF2B5EF4-FFF2-40B4-BE49-F238E27FC236}">
                <a16:creationId xmlns:a16="http://schemas.microsoft.com/office/drawing/2014/main" id="{81EDEC82-0C6A-48BC-91B8-1D604166F314}"/>
              </a:ext>
            </a:extLst>
          </p:cNvPr>
          <p:cNvSpPr>
            <a:spLocks/>
          </p:cNvSpPr>
          <p:nvPr/>
        </p:nvSpPr>
        <p:spPr bwMode="auto">
          <a:xfrm>
            <a:off x="1441450" y="590550"/>
            <a:ext cx="6869113" cy="3994150"/>
          </a:xfrm>
          <a:custGeom>
            <a:avLst/>
            <a:gdLst>
              <a:gd name="T0" fmla="*/ 2147483647 w 22675"/>
              <a:gd name="T1" fmla="*/ 2147483647 h 21600"/>
              <a:gd name="T2" fmla="*/ 0 w 22675"/>
              <a:gd name="T3" fmla="*/ 2147483647 h 21600"/>
              <a:gd name="T4" fmla="*/ 2147483647 w 22675"/>
              <a:gd name="T5" fmla="*/ 0 h 21600"/>
              <a:gd name="T6" fmla="*/ 0 60000 65536"/>
              <a:gd name="T7" fmla="*/ 0 60000 65536"/>
              <a:gd name="T8" fmla="*/ 0 60000 65536"/>
              <a:gd name="T9" fmla="*/ 0 w 22675"/>
              <a:gd name="T10" fmla="*/ 0 h 21600"/>
              <a:gd name="T11" fmla="*/ 22675 w 22675"/>
              <a:gd name="T12" fmla="*/ 21600 h 21600"/>
            </a:gdLst>
            <a:ahLst/>
            <a:cxnLst>
              <a:cxn ang="T6">
                <a:pos x="T0" y="T1"/>
              </a:cxn>
              <a:cxn ang="T7">
                <a:pos x="T2" y="T3"/>
              </a:cxn>
              <a:cxn ang="T8">
                <a:pos x="T4" y="T5"/>
              </a:cxn>
            </a:cxnLst>
            <a:rect l="T9" t="T10" r="T11" b="T12"/>
            <a:pathLst>
              <a:path w="22675" h="21600" fill="none" extrusionOk="0">
                <a:moveTo>
                  <a:pt x="22674" y="21570"/>
                </a:moveTo>
                <a:cubicBezTo>
                  <a:pt x="22299" y="21590"/>
                  <a:pt x="21923" y="21599"/>
                  <a:pt x="21548" y="21600"/>
                </a:cubicBezTo>
                <a:cubicBezTo>
                  <a:pt x="10201" y="21600"/>
                  <a:pt x="789" y="12820"/>
                  <a:pt x="0" y="1501"/>
                </a:cubicBezTo>
              </a:path>
              <a:path w="22675" h="21600" stroke="0" extrusionOk="0">
                <a:moveTo>
                  <a:pt x="22674" y="21570"/>
                </a:moveTo>
                <a:cubicBezTo>
                  <a:pt x="22299" y="21590"/>
                  <a:pt x="21923" y="21599"/>
                  <a:pt x="21548" y="21600"/>
                </a:cubicBezTo>
                <a:cubicBezTo>
                  <a:pt x="10201" y="21600"/>
                  <a:pt x="789" y="12820"/>
                  <a:pt x="0" y="1501"/>
                </a:cubicBezTo>
                <a:lnTo>
                  <a:pt x="21548"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9572" name="Line 4">
            <a:extLst>
              <a:ext uri="{FF2B5EF4-FFF2-40B4-BE49-F238E27FC236}">
                <a16:creationId xmlns:a16="http://schemas.microsoft.com/office/drawing/2014/main" id="{F30A6559-A993-4148-A4DB-675E37E1AAC8}"/>
              </a:ext>
            </a:extLst>
          </p:cNvPr>
          <p:cNvSpPr>
            <a:spLocks noChangeShapeType="1"/>
          </p:cNvSpPr>
          <p:nvPr/>
        </p:nvSpPr>
        <p:spPr bwMode="auto">
          <a:xfrm flipV="1">
            <a:off x="798513" y="777875"/>
            <a:ext cx="0" cy="518160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9573" name="Line 5">
            <a:extLst>
              <a:ext uri="{FF2B5EF4-FFF2-40B4-BE49-F238E27FC236}">
                <a16:creationId xmlns:a16="http://schemas.microsoft.com/office/drawing/2014/main" id="{601C3B74-103C-4196-9E19-7BC5E846C30C}"/>
              </a:ext>
            </a:extLst>
          </p:cNvPr>
          <p:cNvSpPr>
            <a:spLocks noChangeShapeType="1"/>
          </p:cNvSpPr>
          <p:nvPr/>
        </p:nvSpPr>
        <p:spPr bwMode="auto">
          <a:xfrm>
            <a:off x="800100" y="5975350"/>
            <a:ext cx="7837488" cy="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9574" name="Rectangle 6">
            <a:extLst>
              <a:ext uri="{FF2B5EF4-FFF2-40B4-BE49-F238E27FC236}">
                <a16:creationId xmlns:a16="http://schemas.microsoft.com/office/drawing/2014/main" id="{8800C853-0522-4FE1-BA71-8D9F1ABB2EF3}"/>
              </a:ext>
            </a:extLst>
          </p:cNvPr>
          <p:cNvSpPr>
            <a:spLocks noChangeArrowheads="1"/>
          </p:cNvSpPr>
          <p:nvPr/>
        </p:nvSpPr>
        <p:spPr bwMode="auto">
          <a:xfrm>
            <a:off x="1919288"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9575" name="Rectangle 7">
            <a:extLst>
              <a:ext uri="{FF2B5EF4-FFF2-40B4-BE49-F238E27FC236}">
                <a16:creationId xmlns:a16="http://schemas.microsoft.com/office/drawing/2014/main" id="{FB9DF656-08BC-457D-9A4D-472E19887D55}"/>
              </a:ext>
            </a:extLst>
          </p:cNvPr>
          <p:cNvSpPr>
            <a:spLocks noChangeArrowheads="1"/>
          </p:cNvSpPr>
          <p:nvPr/>
        </p:nvSpPr>
        <p:spPr bwMode="auto">
          <a:xfrm>
            <a:off x="3205163"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9576" name="Rectangle 8">
            <a:extLst>
              <a:ext uri="{FF2B5EF4-FFF2-40B4-BE49-F238E27FC236}">
                <a16:creationId xmlns:a16="http://schemas.microsoft.com/office/drawing/2014/main" id="{0A47B7A2-A7C4-4110-B786-9A6D871F9D5A}"/>
              </a:ext>
            </a:extLst>
          </p:cNvPr>
          <p:cNvSpPr>
            <a:spLocks noChangeArrowheads="1"/>
          </p:cNvSpPr>
          <p:nvPr/>
        </p:nvSpPr>
        <p:spPr bwMode="auto">
          <a:xfrm>
            <a:off x="7113588" y="6353175"/>
            <a:ext cx="1978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109577" name="Rectangle 9">
            <a:extLst>
              <a:ext uri="{FF2B5EF4-FFF2-40B4-BE49-F238E27FC236}">
                <a16:creationId xmlns:a16="http://schemas.microsoft.com/office/drawing/2014/main" id="{066AE747-B5AD-465E-AA24-A2D341BDBCC0}"/>
              </a:ext>
            </a:extLst>
          </p:cNvPr>
          <p:cNvSpPr>
            <a:spLocks noChangeArrowheads="1"/>
          </p:cNvSpPr>
          <p:nvPr/>
        </p:nvSpPr>
        <p:spPr bwMode="auto">
          <a:xfrm rot="-5400000">
            <a:off x="-611187" y="288131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681994" name="Line 10">
            <a:extLst>
              <a:ext uri="{FF2B5EF4-FFF2-40B4-BE49-F238E27FC236}">
                <a16:creationId xmlns:a16="http://schemas.microsoft.com/office/drawing/2014/main" id="{E4F6DF96-359F-4011-83F5-EDB321E3FF5E}"/>
              </a:ext>
            </a:extLst>
          </p:cNvPr>
          <p:cNvSpPr>
            <a:spLocks noChangeShapeType="1"/>
          </p:cNvSpPr>
          <p:nvPr/>
        </p:nvSpPr>
        <p:spPr bwMode="auto">
          <a:xfrm>
            <a:off x="3473450" y="3538538"/>
            <a:ext cx="7938" cy="2420937"/>
          </a:xfrm>
          <a:prstGeom prst="line">
            <a:avLst/>
          </a:prstGeom>
          <a:noFill/>
          <a:ln w="1905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nvGrpSpPr>
          <p:cNvPr id="2" name="Group 11">
            <a:extLst>
              <a:ext uri="{FF2B5EF4-FFF2-40B4-BE49-F238E27FC236}">
                <a16:creationId xmlns:a16="http://schemas.microsoft.com/office/drawing/2014/main" id="{0FD11E33-10A0-429A-9F78-0EF5DC83182A}"/>
              </a:ext>
            </a:extLst>
          </p:cNvPr>
          <p:cNvGrpSpPr>
            <a:grpSpLocks/>
          </p:cNvGrpSpPr>
          <p:nvPr/>
        </p:nvGrpSpPr>
        <p:grpSpPr bwMode="auto">
          <a:xfrm>
            <a:off x="817563" y="1836738"/>
            <a:ext cx="6751637" cy="4140200"/>
            <a:chOff x="515" y="1157"/>
            <a:chExt cx="4253" cy="2608"/>
          </a:xfrm>
        </p:grpSpPr>
        <p:sp>
          <p:nvSpPr>
            <p:cNvPr id="109588" name="Freeform 12">
              <a:extLst>
                <a:ext uri="{FF2B5EF4-FFF2-40B4-BE49-F238E27FC236}">
                  <a16:creationId xmlns:a16="http://schemas.microsoft.com/office/drawing/2014/main" id="{E910303A-D12C-47D9-A828-9B969A21CEDE}"/>
                </a:ext>
              </a:extLst>
            </p:cNvPr>
            <p:cNvSpPr>
              <a:spLocks/>
            </p:cNvSpPr>
            <p:nvPr/>
          </p:nvSpPr>
          <p:spPr bwMode="auto">
            <a:xfrm>
              <a:off x="515" y="1157"/>
              <a:ext cx="4166" cy="2608"/>
            </a:xfrm>
            <a:custGeom>
              <a:avLst/>
              <a:gdLst>
                <a:gd name="T0" fmla="*/ 0 w 4166"/>
                <a:gd name="T1" fmla="*/ 0 h 2608"/>
                <a:gd name="T2" fmla="*/ 4165 w 4166"/>
                <a:gd name="T3" fmla="*/ 2607 h 2608"/>
                <a:gd name="T4" fmla="*/ 0 60000 65536"/>
                <a:gd name="T5" fmla="*/ 0 60000 65536"/>
                <a:gd name="T6" fmla="*/ 0 w 4166"/>
                <a:gd name="T7" fmla="*/ 0 h 2608"/>
                <a:gd name="T8" fmla="*/ 4166 w 4166"/>
                <a:gd name="T9" fmla="*/ 2608 h 2608"/>
              </a:gdLst>
              <a:ahLst/>
              <a:cxnLst>
                <a:cxn ang="T4">
                  <a:pos x="T0" y="T1"/>
                </a:cxn>
                <a:cxn ang="T5">
                  <a:pos x="T2" y="T3"/>
                </a:cxn>
              </a:cxnLst>
              <a:rect l="T6" t="T7" r="T8" b="T9"/>
              <a:pathLst>
                <a:path w="4166" h="2608">
                  <a:moveTo>
                    <a:pt x="0" y="0"/>
                  </a:moveTo>
                  <a:lnTo>
                    <a:pt x="4165" y="2607"/>
                  </a:lnTo>
                </a:path>
              </a:pathLst>
            </a:custGeom>
            <a:noFill/>
            <a:ln w="28575"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9589" name="Rectangle 13">
              <a:extLst>
                <a:ext uri="{FF2B5EF4-FFF2-40B4-BE49-F238E27FC236}">
                  <a16:creationId xmlns:a16="http://schemas.microsoft.com/office/drawing/2014/main" id="{AF363AD4-8926-4639-8DA7-E0CB0DC7A9AA}"/>
                </a:ext>
              </a:extLst>
            </p:cNvPr>
            <p:cNvSpPr>
              <a:spLocks noChangeArrowheads="1"/>
            </p:cNvSpPr>
            <p:nvPr/>
          </p:nvSpPr>
          <p:spPr bwMode="auto">
            <a:xfrm>
              <a:off x="4487" y="3436"/>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grpSp>
      <p:sp>
        <p:nvSpPr>
          <p:cNvPr id="681998" name="Rectangle 14">
            <a:extLst>
              <a:ext uri="{FF2B5EF4-FFF2-40B4-BE49-F238E27FC236}">
                <a16:creationId xmlns:a16="http://schemas.microsoft.com/office/drawing/2014/main" id="{CDB1A426-E1F5-4FD3-8436-862D3E2F32D0}"/>
              </a:ext>
            </a:extLst>
          </p:cNvPr>
          <p:cNvSpPr>
            <a:spLocks noChangeArrowheads="1"/>
          </p:cNvSpPr>
          <p:nvPr/>
        </p:nvSpPr>
        <p:spPr bwMode="auto">
          <a:xfrm>
            <a:off x="0" y="60325"/>
            <a:ext cx="9144000" cy="457200"/>
          </a:xfrm>
          <a:prstGeom prst="rect">
            <a:avLst/>
          </a:prstGeom>
          <a:noFill/>
          <a:ln w="9525">
            <a:noFill/>
            <a:miter lim="800000"/>
            <a:headEnd/>
            <a:tailEnd/>
          </a:ln>
          <a:effectLst>
            <a:outerShdw dist="17961" dir="2700000" algn="ctr" rotWithShape="0">
              <a:srgbClr val="000000"/>
            </a:outerShdw>
          </a:effectLst>
        </p:spPr>
        <p:txBody>
          <a:bodyPr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a:ln>
                  <a:noFill/>
                </a:ln>
                <a:solidFill>
                  <a:srgbClr val="663300"/>
                </a:solidFill>
                <a:effectLst/>
                <a:uLnTx/>
                <a:uFillTx/>
                <a:latin typeface="Arial" charset="0"/>
                <a:ea typeface="+mn-ea"/>
                <a:cs typeface="+mn-cs"/>
              </a:rPr>
              <a:t>Income and substitution effects: Inferior (non-Giffen) good</a:t>
            </a:r>
          </a:p>
        </p:txBody>
      </p:sp>
      <p:grpSp>
        <p:nvGrpSpPr>
          <p:cNvPr id="3" name="Group 15">
            <a:extLst>
              <a:ext uri="{FF2B5EF4-FFF2-40B4-BE49-F238E27FC236}">
                <a16:creationId xmlns:a16="http://schemas.microsoft.com/office/drawing/2014/main" id="{8FFE152A-395F-4DE8-AA57-A1FAB11F502E}"/>
              </a:ext>
            </a:extLst>
          </p:cNvPr>
          <p:cNvGrpSpPr>
            <a:grpSpLocks/>
          </p:cNvGrpSpPr>
          <p:nvPr/>
        </p:nvGrpSpPr>
        <p:grpSpPr bwMode="auto">
          <a:xfrm>
            <a:off x="3384550" y="3092450"/>
            <a:ext cx="261938" cy="479425"/>
            <a:chOff x="2132" y="1948"/>
            <a:chExt cx="165" cy="302"/>
          </a:xfrm>
        </p:grpSpPr>
        <p:sp>
          <p:nvSpPr>
            <p:cNvPr id="109586" name="Rectangle 16">
              <a:extLst>
                <a:ext uri="{FF2B5EF4-FFF2-40B4-BE49-F238E27FC236}">
                  <a16:creationId xmlns:a16="http://schemas.microsoft.com/office/drawing/2014/main" id="{C45BBE31-B955-49BB-8A3C-A1BEAA60A488}"/>
                </a:ext>
              </a:extLst>
            </p:cNvPr>
            <p:cNvSpPr>
              <a:spLocks noChangeArrowheads="1"/>
            </p:cNvSpPr>
            <p:nvPr/>
          </p:nvSpPr>
          <p:spPr bwMode="auto">
            <a:xfrm>
              <a:off x="2132" y="1948"/>
              <a:ext cx="16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6600"/>
                  </a:solidFill>
                  <a:effectLst/>
                  <a:uLnTx/>
                  <a:uFillTx/>
                  <a:latin typeface="Arial" panose="020B0604020202020204" pitchFamily="34" charset="0"/>
                  <a:ea typeface="+mn-ea"/>
                  <a:cs typeface="+mn-cs"/>
                </a:rPr>
                <a:t>f</a:t>
              </a:r>
            </a:p>
          </p:txBody>
        </p:sp>
        <p:sp>
          <p:nvSpPr>
            <p:cNvPr id="109587" name="Oval 17">
              <a:extLst>
                <a:ext uri="{FF2B5EF4-FFF2-40B4-BE49-F238E27FC236}">
                  <a16:creationId xmlns:a16="http://schemas.microsoft.com/office/drawing/2014/main" id="{D527A0C5-F4CA-4A62-9D44-B84F1D479A8F}"/>
                </a:ext>
              </a:extLst>
            </p:cNvPr>
            <p:cNvSpPr>
              <a:spLocks noChangeArrowheads="1"/>
            </p:cNvSpPr>
            <p:nvPr/>
          </p:nvSpPr>
          <p:spPr bwMode="auto">
            <a:xfrm>
              <a:off x="2158" y="2177"/>
              <a:ext cx="73" cy="73"/>
            </a:xfrm>
            <a:prstGeom prst="ellipse">
              <a:avLst/>
            </a:prstGeom>
            <a:solidFill>
              <a:srgbClr val="99FF99"/>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sp>
        <p:nvSpPr>
          <p:cNvPr id="682002" name="Rectangle 18">
            <a:extLst>
              <a:ext uri="{FF2B5EF4-FFF2-40B4-BE49-F238E27FC236}">
                <a16:creationId xmlns:a16="http://schemas.microsoft.com/office/drawing/2014/main" id="{FD88122D-402F-441D-B178-B26B716C74A2}"/>
              </a:ext>
            </a:extLst>
          </p:cNvPr>
          <p:cNvSpPr>
            <a:spLocks noChangeArrowheads="1"/>
          </p:cNvSpPr>
          <p:nvPr/>
        </p:nvSpPr>
        <p:spPr bwMode="auto">
          <a:xfrm>
            <a:off x="3217863" y="5975350"/>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006600"/>
                </a:solidFill>
                <a:effectLst/>
                <a:uLnTx/>
                <a:uFillTx/>
                <a:latin typeface="Arial" panose="020B0604020202020204" pitchFamily="34" charset="0"/>
                <a:ea typeface="+mn-ea"/>
                <a:cs typeface="+mn-cs"/>
              </a:rPr>
              <a:t>1</a:t>
            </a:r>
          </a:p>
        </p:txBody>
      </p:sp>
      <p:sp>
        <p:nvSpPr>
          <p:cNvPr id="109583" name="Arc 19">
            <a:extLst>
              <a:ext uri="{FF2B5EF4-FFF2-40B4-BE49-F238E27FC236}">
                <a16:creationId xmlns:a16="http://schemas.microsoft.com/office/drawing/2014/main" id="{93CE0016-9556-456C-8603-4FFC963D1F22}"/>
              </a:ext>
            </a:extLst>
          </p:cNvPr>
          <p:cNvSpPr>
            <a:spLocks/>
          </p:cNvSpPr>
          <p:nvPr/>
        </p:nvSpPr>
        <p:spPr bwMode="auto">
          <a:xfrm rot="1440000">
            <a:off x="1152525" y="1266825"/>
            <a:ext cx="6635750" cy="3952875"/>
          </a:xfrm>
          <a:custGeom>
            <a:avLst/>
            <a:gdLst>
              <a:gd name="T0" fmla="*/ 2147483647 w 30829"/>
              <a:gd name="T1" fmla="*/ 2147483647 h 21600"/>
              <a:gd name="T2" fmla="*/ 0 w 30829"/>
              <a:gd name="T3" fmla="*/ 2147483647 h 21600"/>
              <a:gd name="T4" fmla="*/ 2147483647 w 30829"/>
              <a:gd name="T5" fmla="*/ 0 h 21600"/>
              <a:gd name="T6" fmla="*/ 0 60000 65536"/>
              <a:gd name="T7" fmla="*/ 0 60000 65536"/>
              <a:gd name="T8" fmla="*/ 0 60000 65536"/>
              <a:gd name="T9" fmla="*/ 0 w 30829"/>
              <a:gd name="T10" fmla="*/ 0 h 21600"/>
              <a:gd name="T11" fmla="*/ 30829 w 30829"/>
              <a:gd name="T12" fmla="*/ 21600 h 21600"/>
            </a:gdLst>
            <a:ahLst/>
            <a:cxnLst>
              <a:cxn ang="T6">
                <a:pos x="T0" y="T1"/>
              </a:cxn>
              <a:cxn ang="T7">
                <a:pos x="T2" y="T3"/>
              </a:cxn>
              <a:cxn ang="T8">
                <a:pos x="T4" y="T5"/>
              </a:cxn>
            </a:cxnLst>
            <a:rect l="T9" t="T10" r="T11" b="T12"/>
            <a:pathLst>
              <a:path w="30829" h="21600" fill="none" extrusionOk="0">
                <a:moveTo>
                  <a:pt x="30829" y="18166"/>
                </a:moveTo>
                <a:cubicBezTo>
                  <a:pt x="27344" y="20408"/>
                  <a:pt x="23287" y="21599"/>
                  <a:pt x="19144" y="21600"/>
                </a:cubicBezTo>
                <a:cubicBezTo>
                  <a:pt x="11101" y="21600"/>
                  <a:pt x="3725" y="17131"/>
                  <a:pt x="0" y="10003"/>
                </a:cubicBezTo>
              </a:path>
              <a:path w="30829" h="21600" stroke="0" extrusionOk="0">
                <a:moveTo>
                  <a:pt x="30829" y="18166"/>
                </a:moveTo>
                <a:cubicBezTo>
                  <a:pt x="27344" y="20408"/>
                  <a:pt x="23287" y="21599"/>
                  <a:pt x="19144" y="21600"/>
                </a:cubicBezTo>
                <a:cubicBezTo>
                  <a:pt x="11101" y="21600"/>
                  <a:pt x="3725" y="17131"/>
                  <a:pt x="0" y="10003"/>
                </a:cubicBezTo>
                <a:lnTo>
                  <a:pt x="19144"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09584" name="Rectangle 20">
            <a:extLst>
              <a:ext uri="{FF2B5EF4-FFF2-40B4-BE49-F238E27FC236}">
                <a16:creationId xmlns:a16="http://schemas.microsoft.com/office/drawing/2014/main" id="{E2A614A0-6BF5-4277-B7DE-397022614935}"/>
              </a:ext>
            </a:extLst>
          </p:cNvPr>
          <p:cNvSpPr>
            <a:spLocks noChangeArrowheads="1"/>
          </p:cNvSpPr>
          <p:nvPr/>
        </p:nvSpPr>
        <p:spPr bwMode="auto">
          <a:xfrm>
            <a:off x="8289925" y="43291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1</a:t>
            </a:r>
          </a:p>
        </p:txBody>
      </p:sp>
      <p:sp>
        <p:nvSpPr>
          <p:cNvPr id="109585" name="Rectangle 21">
            <a:extLst>
              <a:ext uri="{FF2B5EF4-FFF2-40B4-BE49-F238E27FC236}">
                <a16:creationId xmlns:a16="http://schemas.microsoft.com/office/drawing/2014/main" id="{600C39EE-766B-48B2-8C79-8395C53E875D}"/>
              </a:ext>
            </a:extLst>
          </p:cNvPr>
          <p:cNvSpPr>
            <a:spLocks noChangeArrowheads="1"/>
          </p:cNvSpPr>
          <p:nvPr/>
        </p:nvSpPr>
        <p:spPr bwMode="auto">
          <a:xfrm>
            <a:off x="6126163" y="53768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2</a:t>
            </a:r>
          </a:p>
        </p:txBody>
      </p:sp>
    </p:spTree>
    <p:custDataLst>
      <p:tags r:id="rId2"/>
    </p:custDataLst>
  </p:cSld>
  <p:clrMapOvr>
    <a:overrideClrMapping bg1="lt1" tx1="dk1" bg2="lt2" tx2="dk2" accent1="accent1" accent2="accent2" accent3="accent3" accent4="accent4" accent5="accent5" accent6="accent6" hlink="hlink" folHlink="folHlink"/>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681994"/>
                                        </p:tgtEl>
                                        <p:attrNameLst>
                                          <p:attrName>style.visibility</p:attrName>
                                        </p:attrNameLst>
                                      </p:cBhvr>
                                      <p:to>
                                        <p:strVal val="visible"/>
                                      </p:to>
                                    </p:set>
                                    <p:animEffect transition="in" filter="wipe(up)">
                                      <p:cBhvr>
                                        <p:cTn id="20" dur="500"/>
                                        <p:tgtEl>
                                          <p:spTgt spid="68199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82002"/>
                                        </p:tgtEl>
                                        <p:attrNameLst>
                                          <p:attrName>style.visibility</p:attrName>
                                        </p:attrNameLst>
                                      </p:cBhvr>
                                      <p:to>
                                        <p:strVal val="visible"/>
                                      </p:to>
                                    </p:set>
                                    <p:anim calcmode="lin" valueType="num">
                                      <p:cBhvr additive="base">
                                        <p:cTn id="25" dur="500" fill="hold"/>
                                        <p:tgtEl>
                                          <p:spTgt spid="682002"/>
                                        </p:tgtEl>
                                        <p:attrNameLst>
                                          <p:attrName>ppt_x</p:attrName>
                                        </p:attrNameLst>
                                      </p:cBhvr>
                                      <p:tavLst>
                                        <p:tav tm="0">
                                          <p:val>
                                            <p:strVal val="#ppt_x"/>
                                          </p:val>
                                        </p:tav>
                                        <p:tav tm="100000">
                                          <p:val>
                                            <p:strVal val="#ppt_x"/>
                                          </p:val>
                                        </p:tav>
                                      </p:tavLst>
                                    </p:anim>
                                    <p:anim calcmode="lin" valueType="num">
                                      <p:cBhvr additive="base">
                                        <p:cTn id="26" dur="500" fill="hold"/>
                                        <p:tgtEl>
                                          <p:spTgt spid="6820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002"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24AC5E98-BE20-4A50-AB45-9147A62DC3E8}"/>
              </a:ext>
            </a:extLst>
          </p:cNvPr>
          <p:cNvSpPr>
            <a:spLocks noChangeArrowheads="1"/>
          </p:cNvSpPr>
          <p:nvPr/>
        </p:nvSpPr>
        <p:spPr bwMode="auto">
          <a:xfrm>
            <a:off x="800100" y="790575"/>
            <a:ext cx="7818438" cy="51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0595" name="Arc 3">
            <a:extLst>
              <a:ext uri="{FF2B5EF4-FFF2-40B4-BE49-F238E27FC236}">
                <a16:creationId xmlns:a16="http://schemas.microsoft.com/office/drawing/2014/main" id="{32B7C93B-73D8-4F09-A3E8-74227D832EDF}"/>
              </a:ext>
            </a:extLst>
          </p:cNvPr>
          <p:cNvSpPr>
            <a:spLocks/>
          </p:cNvSpPr>
          <p:nvPr/>
        </p:nvSpPr>
        <p:spPr bwMode="auto">
          <a:xfrm>
            <a:off x="1441450" y="590550"/>
            <a:ext cx="6869113" cy="3994150"/>
          </a:xfrm>
          <a:custGeom>
            <a:avLst/>
            <a:gdLst>
              <a:gd name="T0" fmla="*/ 2147483647 w 22675"/>
              <a:gd name="T1" fmla="*/ 2147483647 h 21600"/>
              <a:gd name="T2" fmla="*/ 0 w 22675"/>
              <a:gd name="T3" fmla="*/ 2147483647 h 21600"/>
              <a:gd name="T4" fmla="*/ 2147483647 w 22675"/>
              <a:gd name="T5" fmla="*/ 0 h 21600"/>
              <a:gd name="T6" fmla="*/ 0 60000 65536"/>
              <a:gd name="T7" fmla="*/ 0 60000 65536"/>
              <a:gd name="T8" fmla="*/ 0 60000 65536"/>
              <a:gd name="T9" fmla="*/ 0 w 22675"/>
              <a:gd name="T10" fmla="*/ 0 h 21600"/>
              <a:gd name="T11" fmla="*/ 22675 w 22675"/>
              <a:gd name="T12" fmla="*/ 21600 h 21600"/>
            </a:gdLst>
            <a:ahLst/>
            <a:cxnLst>
              <a:cxn ang="T6">
                <a:pos x="T0" y="T1"/>
              </a:cxn>
              <a:cxn ang="T7">
                <a:pos x="T2" y="T3"/>
              </a:cxn>
              <a:cxn ang="T8">
                <a:pos x="T4" y="T5"/>
              </a:cxn>
            </a:cxnLst>
            <a:rect l="T9" t="T10" r="T11" b="T12"/>
            <a:pathLst>
              <a:path w="22675" h="21600" fill="none" extrusionOk="0">
                <a:moveTo>
                  <a:pt x="22674" y="21570"/>
                </a:moveTo>
                <a:cubicBezTo>
                  <a:pt x="22299" y="21590"/>
                  <a:pt x="21923" y="21599"/>
                  <a:pt x="21548" y="21600"/>
                </a:cubicBezTo>
                <a:cubicBezTo>
                  <a:pt x="10201" y="21600"/>
                  <a:pt x="789" y="12820"/>
                  <a:pt x="0" y="1501"/>
                </a:cubicBezTo>
              </a:path>
              <a:path w="22675" h="21600" stroke="0" extrusionOk="0">
                <a:moveTo>
                  <a:pt x="22674" y="21570"/>
                </a:moveTo>
                <a:cubicBezTo>
                  <a:pt x="22299" y="21590"/>
                  <a:pt x="21923" y="21599"/>
                  <a:pt x="21548" y="21600"/>
                </a:cubicBezTo>
                <a:cubicBezTo>
                  <a:pt x="10201" y="21600"/>
                  <a:pt x="789" y="12820"/>
                  <a:pt x="0" y="1501"/>
                </a:cubicBezTo>
                <a:lnTo>
                  <a:pt x="21548"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0596" name="Line 4">
            <a:extLst>
              <a:ext uri="{FF2B5EF4-FFF2-40B4-BE49-F238E27FC236}">
                <a16:creationId xmlns:a16="http://schemas.microsoft.com/office/drawing/2014/main" id="{35028F0C-E269-4BBB-942A-6D920BEE5F96}"/>
              </a:ext>
            </a:extLst>
          </p:cNvPr>
          <p:cNvSpPr>
            <a:spLocks noChangeShapeType="1"/>
          </p:cNvSpPr>
          <p:nvPr/>
        </p:nvSpPr>
        <p:spPr bwMode="auto">
          <a:xfrm flipV="1">
            <a:off x="798513" y="777875"/>
            <a:ext cx="0" cy="518160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0597" name="Line 5">
            <a:extLst>
              <a:ext uri="{FF2B5EF4-FFF2-40B4-BE49-F238E27FC236}">
                <a16:creationId xmlns:a16="http://schemas.microsoft.com/office/drawing/2014/main" id="{7C9106BD-3460-46D1-AD34-D1E85566DD10}"/>
              </a:ext>
            </a:extLst>
          </p:cNvPr>
          <p:cNvSpPr>
            <a:spLocks noChangeShapeType="1"/>
          </p:cNvSpPr>
          <p:nvPr/>
        </p:nvSpPr>
        <p:spPr bwMode="auto">
          <a:xfrm>
            <a:off x="800100" y="5975350"/>
            <a:ext cx="7837488" cy="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0598" name="Freeform 6">
            <a:extLst>
              <a:ext uri="{FF2B5EF4-FFF2-40B4-BE49-F238E27FC236}">
                <a16:creationId xmlns:a16="http://schemas.microsoft.com/office/drawing/2014/main" id="{3D067392-6D36-434E-B5E5-E40CD8A6C95D}"/>
              </a:ext>
            </a:extLst>
          </p:cNvPr>
          <p:cNvSpPr>
            <a:spLocks/>
          </p:cNvSpPr>
          <p:nvPr/>
        </p:nvSpPr>
        <p:spPr bwMode="auto">
          <a:xfrm>
            <a:off x="817563" y="1836738"/>
            <a:ext cx="6613525" cy="4140200"/>
          </a:xfrm>
          <a:custGeom>
            <a:avLst/>
            <a:gdLst>
              <a:gd name="T0" fmla="*/ 0 w 4166"/>
              <a:gd name="T1" fmla="*/ 0 h 2608"/>
              <a:gd name="T2" fmla="*/ 2147483647 w 4166"/>
              <a:gd name="T3" fmla="*/ 2147483647 h 2608"/>
              <a:gd name="T4" fmla="*/ 0 60000 65536"/>
              <a:gd name="T5" fmla="*/ 0 60000 65536"/>
              <a:gd name="T6" fmla="*/ 0 w 4166"/>
              <a:gd name="T7" fmla="*/ 0 h 2608"/>
              <a:gd name="T8" fmla="*/ 4166 w 4166"/>
              <a:gd name="T9" fmla="*/ 2608 h 2608"/>
            </a:gdLst>
            <a:ahLst/>
            <a:cxnLst>
              <a:cxn ang="T4">
                <a:pos x="T0" y="T1"/>
              </a:cxn>
              <a:cxn ang="T5">
                <a:pos x="T2" y="T3"/>
              </a:cxn>
            </a:cxnLst>
            <a:rect l="T6" t="T7" r="T8" b="T9"/>
            <a:pathLst>
              <a:path w="4166" h="2608">
                <a:moveTo>
                  <a:pt x="0" y="0"/>
                </a:moveTo>
                <a:lnTo>
                  <a:pt x="4165" y="2607"/>
                </a:lnTo>
              </a:path>
            </a:pathLst>
          </a:custGeom>
          <a:noFill/>
          <a:ln w="28575"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0599" name="Rectangle 7">
            <a:extLst>
              <a:ext uri="{FF2B5EF4-FFF2-40B4-BE49-F238E27FC236}">
                <a16:creationId xmlns:a16="http://schemas.microsoft.com/office/drawing/2014/main" id="{DF92CACE-093C-4E55-A511-165C4C498562}"/>
              </a:ext>
            </a:extLst>
          </p:cNvPr>
          <p:cNvSpPr>
            <a:spLocks noChangeArrowheads="1"/>
          </p:cNvSpPr>
          <p:nvPr/>
        </p:nvSpPr>
        <p:spPr bwMode="auto">
          <a:xfrm>
            <a:off x="1919288"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0600" name="Rectangle 8">
            <a:extLst>
              <a:ext uri="{FF2B5EF4-FFF2-40B4-BE49-F238E27FC236}">
                <a16:creationId xmlns:a16="http://schemas.microsoft.com/office/drawing/2014/main" id="{0E6F6F8A-4569-481D-AC4F-DEB722F12440}"/>
              </a:ext>
            </a:extLst>
          </p:cNvPr>
          <p:cNvSpPr>
            <a:spLocks noChangeArrowheads="1"/>
          </p:cNvSpPr>
          <p:nvPr/>
        </p:nvSpPr>
        <p:spPr bwMode="auto">
          <a:xfrm>
            <a:off x="3205163"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0601" name="Rectangle 9">
            <a:extLst>
              <a:ext uri="{FF2B5EF4-FFF2-40B4-BE49-F238E27FC236}">
                <a16:creationId xmlns:a16="http://schemas.microsoft.com/office/drawing/2014/main" id="{2C9EB331-2BBA-4648-9B1C-2E975AE2CAB0}"/>
              </a:ext>
            </a:extLst>
          </p:cNvPr>
          <p:cNvSpPr>
            <a:spLocks noChangeArrowheads="1"/>
          </p:cNvSpPr>
          <p:nvPr/>
        </p:nvSpPr>
        <p:spPr bwMode="auto">
          <a:xfrm>
            <a:off x="7113588" y="6353175"/>
            <a:ext cx="1978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110602" name="Rectangle 10">
            <a:extLst>
              <a:ext uri="{FF2B5EF4-FFF2-40B4-BE49-F238E27FC236}">
                <a16:creationId xmlns:a16="http://schemas.microsoft.com/office/drawing/2014/main" id="{99744043-98C4-4AC2-9B7C-56006F5D4954}"/>
              </a:ext>
            </a:extLst>
          </p:cNvPr>
          <p:cNvSpPr>
            <a:spLocks noChangeArrowheads="1"/>
          </p:cNvSpPr>
          <p:nvPr/>
        </p:nvSpPr>
        <p:spPr bwMode="auto">
          <a:xfrm rot="-5400000">
            <a:off x="-611187" y="288131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110603" name="Line 11">
            <a:extLst>
              <a:ext uri="{FF2B5EF4-FFF2-40B4-BE49-F238E27FC236}">
                <a16:creationId xmlns:a16="http://schemas.microsoft.com/office/drawing/2014/main" id="{D75EEDBE-FEB8-4F5E-9DA9-522E56638F89}"/>
              </a:ext>
            </a:extLst>
          </p:cNvPr>
          <p:cNvSpPr>
            <a:spLocks noChangeShapeType="1"/>
          </p:cNvSpPr>
          <p:nvPr/>
        </p:nvSpPr>
        <p:spPr bwMode="auto">
          <a:xfrm>
            <a:off x="3473450" y="3538538"/>
            <a:ext cx="7938" cy="2420937"/>
          </a:xfrm>
          <a:prstGeom prst="line">
            <a:avLst/>
          </a:prstGeom>
          <a:noFill/>
          <a:ln w="1905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0604" name="Rectangle 12">
            <a:extLst>
              <a:ext uri="{FF2B5EF4-FFF2-40B4-BE49-F238E27FC236}">
                <a16:creationId xmlns:a16="http://schemas.microsoft.com/office/drawing/2014/main" id="{71A6F54D-D3B4-4397-B945-DC2848E70F74}"/>
              </a:ext>
            </a:extLst>
          </p:cNvPr>
          <p:cNvSpPr>
            <a:spLocks noChangeArrowheads="1"/>
          </p:cNvSpPr>
          <p:nvPr/>
        </p:nvSpPr>
        <p:spPr bwMode="auto">
          <a:xfrm>
            <a:off x="3384550" y="3092450"/>
            <a:ext cx="2619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6600"/>
                </a:solidFill>
                <a:effectLst/>
                <a:uLnTx/>
                <a:uFillTx/>
                <a:latin typeface="Arial" panose="020B0604020202020204" pitchFamily="34" charset="0"/>
                <a:ea typeface="+mn-ea"/>
                <a:cs typeface="+mn-cs"/>
              </a:rPr>
              <a:t>f</a:t>
            </a:r>
          </a:p>
        </p:txBody>
      </p:sp>
      <p:sp>
        <p:nvSpPr>
          <p:cNvPr id="110605" name="Oval 13">
            <a:extLst>
              <a:ext uri="{FF2B5EF4-FFF2-40B4-BE49-F238E27FC236}">
                <a16:creationId xmlns:a16="http://schemas.microsoft.com/office/drawing/2014/main" id="{638E3FBA-4BAC-4C89-9491-B3AFCCD06433}"/>
              </a:ext>
            </a:extLst>
          </p:cNvPr>
          <p:cNvSpPr>
            <a:spLocks noChangeArrowheads="1"/>
          </p:cNvSpPr>
          <p:nvPr/>
        </p:nvSpPr>
        <p:spPr bwMode="auto">
          <a:xfrm>
            <a:off x="3425825" y="3455988"/>
            <a:ext cx="115888" cy="115887"/>
          </a:xfrm>
          <a:prstGeom prst="ellipse">
            <a:avLst/>
          </a:prstGeom>
          <a:solidFill>
            <a:srgbClr val="99FF99"/>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0606" name="Rectangle 14">
            <a:extLst>
              <a:ext uri="{FF2B5EF4-FFF2-40B4-BE49-F238E27FC236}">
                <a16:creationId xmlns:a16="http://schemas.microsoft.com/office/drawing/2014/main" id="{93D1A092-93B6-4499-BE94-7363A3401AC8}"/>
              </a:ext>
            </a:extLst>
          </p:cNvPr>
          <p:cNvSpPr>
            <a:spLocks noChangeArrowheads="1"/>
          </p:cNvSpPr>
          <p:nvPr/>
        </p:nvSpPr>
        <p:spPr bwMode="auto">
          <a:xfrm>
            <a:off x="3217863" y="5975350"/>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006600"/>
                </a:solidFill>
                <a:effectLst/>
                <a:uLnTx/>
                <a:uFillTx/>
                <a:latin typeface="Arial" panose="020B0604020202020204" pitchFamily="34" charset="0"/>
                <a:ea typeface="+mn-ea"/>
                <a:cs typeface="+mn-cs"/>
              </a:rPr>
              <a:t>1</a:t>
            </a:r>
          </a:p>
        </p:txBody>
      </p:sp>
      <p:sp>
        <p:nvSpPr>
          <p:cNvPr id="110607" name="Arc 15">
            <a:extLst>
              <a:ext uri="{FF2B5EF4-FFF2-40B4-BE49-F238E27FC236}">
                <a16:creationId xmlns:a16="http://schemas.microsoft.com/office/drawing/2014/main" id="{7FDD09D0-8BE5-4BA3-A8A0-30E4370BF015}"/>
              </a:ext>
            </a:extLst>
          </p:cNvPr>
          <p:cNvSpPr>
            <a:spLocks/>
          </p:cNvSpPr>
          <p:nvPr/>
        </p:nvSpPr>
        <p:spPr bwMode="auto">
          <a:xfrm rot="1440000">
            <a:off x="1152525" y="1266825"/>
            <a:ext cx="6635750" cy="3952875"/>
          </a:xfrm>
          <a:custGeom>
            <a:avLst/>
            <a:gdLst>
              <a:gd name="T0" fmla="*/ 2147483647 w 30829"/>
              <a:gd name="T1" fmla="*/ 2147483647 h 21600"/>
              <a:gd name="T2" fmla="*/ 0 w 30829"/>
              <a:gd name="T3" fmla="*/ 2147483647 h 21600"/>
              <a:gd name="T4" fmla="*/ 2147483647 w 30829"/>
              <a:gd name="T5" fmla="*/ 0 h 21600"/>
              <a:gd name="T6" fmla="*/ 0 60000 65536"/>
              <a:gd name="T7" fmla="*/ 0 60000 65536"/>
              <a:gd name="T8" fmla="*/ 0 60000 65536"/>
              <a:gd name="T9" fmla="*/ 0 w 30829"/>
              <a:gd name="T10" fmla="*/ 0 h 21600"/>
              <a:gd name="T11" fmla="*/ 30829 w 30829"/>
              <a:gd name="T12" fmla="*/ 21600 h 21600"/>
            </a:gdLst>
            <a:ahLst/>
            <a:cxnLst>
              <a:cxn ang="T6">
                <a:pos x="T0" y="T1"/>
              </a:cxn>
              <a:cxn ang="T7">
                <a:pos x="T2" y="T3"/>
              </a:cxn>
              <a:cxn ang="T8">
                <a:pos x="T4" y="T5"/>
              </a:cxn>
            </a:cxnLst>
            <a:rect l="T9" t="T10" r="T11" b="T12"/>
            <a:pathLst>
              <a:path w="30829" h="21600" fill="none" extrusionOk="0">
                <a:moveTo>
                  <a:pt x="30829" y="18166"/>
                </a:moveTo>
                <a:cubicBezTo>
                  <a:pt x="27344" y="20408"/>
                  <a:pt x="23287" y="21599"/>
                  <a:pt x="19144" y="21600"/>
                </a:cubicBezTo>
                <a:cubicBezTo>
                  <a:pt x="11101" y="21600"/>
                  <a:pt x="3725" y="17131"/>
                  <a:pt x="0" y="10003"/>
                </a:cubicBezTo>
              </a:path>
              <a:path w="30829" h="21600" stroke="0" extrusionOk="0">
                <a:moveTo>
                  <a:pt x="30829" y="18166"/>
                </a:moveTo>
                <a:cubicBezTo>
                  <a:pt x="27344" y="20408"/>
                  <a:pt x="23287" y="21599"/>
                  <a:pt x="19144" y="21600"/>
                </a:cubicBezTo>
                <a:cubicBezTo>
                  <a:pt x="11101" y="21600"/>
                  <a:pt x="3725" y="17131"/>
                  <a:pt x="0" y="10003"/>
                </a:cubicBezTo>
                <a:lnTo>
                  <a:pt x="19144"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nvGrpSpPr>
          <p:cNvPr id="2" name="Group 16">
            <a:extLst>
              <a:ext uri="{FF2B5EF4-FFF2-40B4-BE49-F238E27FC236}">
                <a16:creationId xmlns:a16="http://schemas.microsoft.com/office/drawing/2014/main" id="{5468C80F-B8BB-4927-9E55-1270C6AD21C1}"/>
              </a:ext>
            </a:extLst>
          </p:cNvPr>
          <p:cNvGrpSpPr>
            <a:grpSpLocks/>
          </p:cNvGrpSpPr>
          <p:nvPr/>
        </p:nvGrpSpPr>
        <p:grpSpPr bwMode="auto">
          <a:xfrm>
            <a:off x="804863" y="1865313"/>
            <a:ext cx="3698875" cy="4105275"/>
            <a:chOff x="507" y="1175"/>
            <a:chExt cx="2330" cy="2586"/>
          </a:xfrm>
        </p:grpSpPr>
        <p:sp>
          <p:nvSpPr>
            <p:cNvPr id="110620" name="Freeform 17">
              <a:extLst>
                <a:ext uri="{FF2B5EF4-FFF2-40B4-BE49-F238E27FC236}">
                  <a16:creationId xmlns:a16="http://schemas.microsoft.com/office/drawing/2014/main" id="{61FED56D-8B97-434C-89B0-D32732DC0B74}"/>
                </a:ext>
              </a:extLst>
            </p:cNvPr>
            <p:cNvSpPr>
              <a:spLocks/>
            </p:cNvSpPr>
            <p:nvPr/>
          </p:nvSpPr>
          <p:spPr bwMode="auto">
            <a:xfrm>
              <a:off x="507" y="1175"/>
              <a:ext cx="2094" cy="2586"/>
            </a:xfrm>
            <a:custGeom>
              <a:avLst/>
              <a:gdLst>
                <a:gd name="T0" fmla="*/ 0 w 2094"/>
                <a:gd name="T1" fmla="*/ 0 h 2586"/>
                <a:gd name="T2" fmla="*/ 2093 w 2094"/>
                <a:gd name="T3" fmla="*/ 2585 h 2586"/>
                <a:gd name="T4" fmla="*/ 0 60000 65536"/>
                <a:gd name="T5" fmla="*/ 0 60000 65536"/>
                <a:gd name="T6" fmla="*/ 0 w 2094"/>
                <a:gd name="T7" fmla="*/ 0 h 2586"/>
                <a:gd name="T8" fmla="*/ 2094 w 2094"/>
                <a:gd name="T9" fmla="*/ 2586 h 2586"/>
              </a:gdLst>
              <a:ahLst/>
              <a:cxnLst>
                <a:cxn ang="T4">
                  <a:pos x="T0" y="T1"/>
                </a:cxn>
                <a:cxn ang="T5">
                  <a:pos x="T2" y="T3"/>
                </a:cxn>
              </a:cxnLst>
              <a:rect l="T6" t="T7" r="T8" b="T9"/>
              <a:pathLst>
                <a:path w="2094" h="2586">
                  <a:moveTo>
                    <a:pt x="0" y="0"/>
                  </a:moveTo>
                  <a:lnTo>
                    <a:pt x="2093" y="2585"/>
                  </a:lnTo>
                </a:path>
              </a:pathLst>
            </a:custGeom>
            <a:noFill/>
            <a:ln w="28575" cap="rnd" cmpd="sng">
              <a:solidFill>
                <a:schemeClr val="folHlink"/>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0621" name="Rectangle 18">
              <a:extLst>
                <a:ext uri="{FF2B5EF4-FFF2-40B4-BE49-F238E27FC236}">
                  <a16:creationId xmlns:a16="http://schemas.microsoft.com/office/drawing/2014/main" id="{AAF34EBF-7E20-44A6-984F-C8D6BC636AD5}"/>
                </a:ext>
              </a:extLst>
            </p:cNvPr>
            <p:cNvSpPr>
              <a:spLocks noChangeArrowheads="1"/>
            </p:cNvSpPr>
            <p:nvPr/>
          </p:nvSpPr>
          <p:spPr bwMode="auto">
            <a:xfrm>
              <a:off x="2474" y="3473"/>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A50021"/>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A50021"/>
                  </a:solidFill>
                  <a:effectLst/>
                  <a:uLnTx/>
                  <a:uFillTx/>
                  <a:latin typeface="Arial" panose="020B0604020202020204" pitchFamily="34" charset="0"/>
                  <a:ea typeface="+mn-ea"/>
                  <a:cs typeface="+mn-cs"/>
                </a:rPr>
                <a:t>2</a:t>
              </a:r>
            </a:p>
          </p:txBody>
        </p:sp>
      </p:grpSp>
      <p:sp>
        <p:nvSpPr>
          <p:cNvPr id="684051" name="Line 19">
            <a:extLst>
              <a:ext uri="{FF2B5EF4-FFF2-40B4-BE49-F238E27FC236}">
                <a16:creationId xmlns:a16="http://schemas.microsoft.com/office/drawing/2014/main" id="{FFD2F8BA-7978-4A99-8AE1-AB781234A0D4}"/>
              </a:ext>
            </a:extLst>
          </p:cNvPr>
          <p:cNvSpPr>
            <a:spLocks noChangeShapeType="1"/>
          </p:cNvSpPr>
          <p:nvPr/>
        </p:nvSpPr>
        <p:spPr bwMode="auto">
          <a:xfrm>
            <a:off x="2503488" y="3997325"/>
            <a:ext cx="0" cy="1997075"/>
          </a:xfrm>
          <a:prstGeom prst="line">
            <a:avLst/>
          </a:prstGeom>
          <a:noFill/>
          <a:ln w="190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684052" name="Rectangle 20">
            <a:extLst>
              <a:ext uri="{FF2B5EF4-FFF2-40B4-BE49-F238E27FC236}">
                <a16:creationId xmlns:a16="http://schemas.microsoft.com/office/drawing/2014/main" id="{A3A9535A-141C-4BC0-94BD-212EEF40F9A9}"/>
              </a:ext>
            </a:extLst>
          </p:cNvPr>
          <p:cNvSpPr>
            <a:spLocks noChangeArrowheads="1"/>
          </p:cNvSpPr>
          <p:nvPr/>
        </p:nvSpPr>
        <p:spPr bwMode="auto">
          <a:xfrm>
            <a:off x="2219325" y="5965825"/>
            <a:ext cx="582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A50021"/>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A50021"/>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A50021"/>
                </a:solidFill>
                <a:effectLst/>
                <a:uLnTx/>
                <a:uFillTx/>
                <a:latin typeface="Arial" panose="020B0604020202020204" pitchFamily="34" charset="0"/>
                <a:ea typeface="+mn-ea"/>
                <a:cs typeface="+mn-cs"/>
              </a:rPr>
              <a:t>3</a:t>
            </a:r>
          </a:p>
        </p:txBody>
      </p:sp>
      <p:sp>
        <p:nvSpPr>
          <p:cNvPr id="110611" name="Rectangle 21">
            <a:extLst>
              <a:ext uri="{FF2B5EF4-FFF2-40B4-BE49-F238E27FC236}">
                <a16:creationId xmlns:a16="http://schemas.microsoft.com/office/drawing/2014/main" id="{0CB4D10F-D133-40A9-B87A-44BC6366FE0A}"/>
              </a:ext>
            </a:extLst>
          </p:cNvPr>
          <p:cNvSpPr>
            <a:spLocks noChangeArrowheads="1"/>
          </p:cNvSpPr>
          <p:nvPr/>
        </p:nvSpPr>
        <p:spPr bwMode="auto">
          <a:xfrm>
            <a:off x="8289925" y="43291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1</a:t>
            </a:r>
          </a:p>
        </p:txBody>
      </p:sp>
      <p:sp>
        <p:nvSpPr>
          <p:cNvPr id="110612" name="Rectangle 22">
            <a:extLst>
              <a:ext uri="{FF2B5EF4-FFF2-40B4-BE49-F238E27FC236}">
                <a16:creationId xmlns:a16="http://schemas.microsoft.com/office/drawing/2014/main" id="{3DA5C219-66F2-4B3C-B0F9-8019889D2B82}"/>
              </a:ext>
            </a:extLst>
          </p:cNvPr>
          <p:cNvSpPr>
            <a:spLocks noChangeArrowheads="1"/>
          </p:cNvSpPr>
          <p:nvPr/>
        </p:nvSpPr>
        <p:spPr bwMode="auto">
          <a:xfrm>
            <a:off x="6126163" y="53768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2</a:t>
            </a:r>
          </a:p>
        </p:txBody>
      </p:sp>
      <p:sp>
        <p:nvSpPr>
          <p:cNvPr id="110613" name="AutoShape 23" descr="Parchment">
            <a:extLst>
              <a:ext uri="{FF2B5EF4-FFF2-40B4-BE49-F238E27FC236}">
                <a16:creationId xmlns:a16="http://schemas.microsoft.com/office/drawing/2014/main" id="{48A4D1CB-6605-4AF1-AA89-F710147A68AC}"/>
              </a:ext>
            </a:extLst>
          </p:cNvPr>
          <p:cNvSpPr>
            <a:spLocks noChangeArrowheads="1"/>
          </p:cNvSpPr>
          <p:nvPr/>
        </p:nvSpPr>
        <p:spPr bwMode="auto">
          <a:xfrm>
            <a:off x="5878513" y="1493838"/>
            <a:ext cx="2038350" cy="755650"/>
          </a:xfrm>
          <a:prstGeom prst="roundRect">
            <a:avLst>
              <a:gd name="adj" fmla="val 12495"/>
            </a:avLst>
          </a:prstGeom>
          <a:blipFill dpi="0" rotWithShape="0">
            <a:blip r:embed="rId5"/>
            <a:srcRect/>
            <a:tile tx="0" ty="0" sx="100000" sy="100000" flip="none" algn="tl"/>
          </a:blipFill>
          <a:ln w="12700">
            <a:solidFill>
              <a:schemeClr val="accent1"/>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0614" name="Rectangle 24">
            <a:extLst>
              <a:ext uri="{FF2B5EF4-FFF2-40B4-BE49-F238E27FC236}">
                <a16:creationId xmlns:a16="http://schemas.microsoft.com/office/drawing/2014/main" id="{2CC65C52-3195-4FE0-8E0F-A7E8D070B844}"/>
              </a:ext>
            </a:extLst>
          </p:cNvPr>
          <p:cNvSpPr>
            <a:spLocks noChangeArrowheads="1"/>
          </p:cNvSpPr>
          <p:nvPr/>
        </p:nvSpPr>
        <p:spPr bwMode="auto">
          <a:xfrm>
            <a:off x="5884863" y="1524000"/>
            <a:ext cx="2005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A50021"/>
                </a:solidFill>
                <a:effectLst/>
                <a:uLnTx/>
                <a:uFillTx/>
                <a:latin typeface="Arial" panose="020B0604020202020204" pitchFamily="34" charset="0"/>
                <a:ea typeface="+mn-ea"/>
                <a:cs typeface="+mn-cs"/>
              </a:rPr>
              <a:t>Rise in the price</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A50021"/>
                </a:solidFill>
                <a:effectLst/>
                <a:uLnTx/>
                <a:uFillTx/>
                <a:latin typeface="Arial" panose="020B0604020202020204" pitchFamily="34" charset="0"/>
                <a:ea typeface="+mn-ea"/>
                <a:cs typeface="+mn-cs"/>
              </a:rPr>
              <a:t> of good</a:t>
            </a:r>
            <a:r>
              <a:rPr kumimoji="0" lang="en-GB" altLang="en-US" sz="2000" b="0" i="1" u="none" strike="noStrike" kern="1200" cap="none" spc="0" normalizeH="0" baseline="0" noProof="0">
                <a:ln>
                  <a:noFill/>
                </a:ln>
                <a:solidFill>
                  <a:srgbClr val="A50021"/>
                </a:solidFill>
                <a:effectLst/>
                <a:uLnTx/>
                <a:uFillTx/>
                <a:latin typeface="Arial" panose="020B0604020202020204" pitchFamily="34" charset="0"/>
                <a:ea typeface="+mn-ea"/>
                <a:cs typeface="+mn-cs"/>
              </a:rPr>
              <a:t> X</a:t>
            </a:r>
            <a:endPar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3" name="Group 25">
            <a:extLst>
              <a:ext uri="{FF2B5EF4-FFF2-40B4-BE49-F238E27FC236}">
                <a16:creationId xmlns:a16="http://schemas.microsoft.com/office/drawing/2014/main" id="{2D244122-D964-4BED-91C3-51EB2F681902}"/>
              </a:ext>
            </a:extLst>
          </p:cNvPr>
          <p:cNvGrpSpPr>
            <a:grpSpLocks/>
          </p:cNvGrpSpPr>
          <p:nvPr/>
        </p:nvGrpSpPr>
        <p:grpSpPr bwMode="auto">
          <a:xfrm>
            <a:off x="2389188" y="3557588"/>
            <a:ext cx="339725" cy="465137"/>
            <a:chOff x="1505" y="2241"/>
            <a:chExt cx="214" cy="293"/>
          </a:xfrm>
        </p:grpSpPr>
        <p:sp>
          <p:nvSpPr>
            <p:cNvPr id="110618" name="Rectangle 26">
              <a:extLst>
                <a:ext uri="{FF2B5EF4-FFF2-40B4-BE49-F238E27FC236}">
                  <a16:creationId xmlns:a16="http://schemas.microsoft.com/office/drawing/2014/main" id="{08A6E770-3069-4991-9064-1F863B9F5770}"/>
                </a:ext>
              </a:extLst>
            </p:cNvPr>
            <p:cNvSpPr>
              <a:spLocks noChangeArrowheads="1"/>
            </p:cNvSpPr>
            <p:nvPr/>
          </p:nvSpPr>
          <p:spPr bwMode="auto">
            <a:xfrm>
              <a:off x="1505" y="2241"/>
              <a:ext cx="21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mn-cs"/>
                </a:rPr>
                <a:t>h</a:t>
              </a:r>
            </a:p>
          </p:txBody>
        </p:sp>
        <p:sp>
          <p:nvSpPr>
            <p:cNvPr id="110619" name="Oval 27">
              <a:extLst>
                <a:ext uri="{FF2B5EF4-FFF2-40B4-BE49-F238E27FC236}">
                  <a16:creationId xmlns:a16="http://schemas.microsoft.com/office/drawing/2014/main" id="{BA39941B-7EC2-42EF-BD67-F390BE5D01C9}"/>
                </a:ext>
              </a:extLst>
            </p:cNvPr>
            <p:cNvSpPr>
              <a:spLocks noChangeArrowheads="1"/>
            </p:cNvSpPr>
            <p:nvPr/>
          </p:nvSpPr>
          <p:spPr bwMode="auto">
            <a:xfrm>
              <a:off x="1542" y="2461"/>
              <a:ext cx="73" cy="73"/>
            </a:xfrm>
            <a:prstGeom prst="ellipse">
              <a:avLst/>
            </a:prstGeom>
            <a:solidFill>
              <a:srgbClr val="FF00FF"/>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sp>
        <p:nvSpPr>
          <p:cNvPr id="110616" name="Rectangle 28">
            <a:extLst>
              <a:ext uri="{FF2B5EF4-FFF2-40B4-BE49-F238E27FC236}">
                <a16:creationId xmlns:a16="http://schemas.microsoft.com/office/drawing/2014/main" id="{3C50A2B5-B0C7-4D4D-B326-73377C933E5C}"/>
              </a:ext>
            </a:extLst>
          </p:cNvPr>
          <p:cNvSpPr>
            <a:spLocks noChangeArrowheads="1"/>
          </p:cNvSpPr>
          <p:nvPr/>
        </p:nvSpPr>
        <p:spPr bwMode="auto">
          <a:xfrm>
            <a:off x="7123113" y="5454650"/>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sp>
        <p:nvSpPr>
          <p:cNvPr id="684061" name="Rectangle 29">
            <a:extLst>
              <a:ext uri="{FF2B5EF4-FFF2-40B4-BE49-F238E27FC236}">
                <a16:creationId xmlns:a16="http://schemas.microsoft.com/office/drawing/2014/main" id="{46F5A6C0-4BE2-4360-8F1C-A3700E642BDA}"/>
              </a:ext>
            </a:extLst>
          </p:cNvPr>
          <p:cNvSpPr>
            <a:spLocks noChangeArrowheads="1"/>
          </p:cNvSpPr>
          <p:nvPr/>
        </p:nvSpPr>
        <p:spPr bwMode="auto">
          <a:xfrm>
            <a:off x="0" y="60325"/>
            <a:ext cx="9144000" cy="457200"/>
          </a:xfrm>
          <a:prstGeom prst="rect">
            <a:avLst/>
          </a:prstGeom>
          <a:noFill/>
          <a:ln w="9525">
            <a:noFill/>
            <a:miter lim="800000"/>
            <a:headEnd/>
            <a:tailEnd/>
          </a:ln>
          <a:effectLst>
            <a:outerShdw dist="17961" dir="2700000" algn="ctr" rotWithShape="0">
              <a:srgbClr val="000000"/>
            </a:outerShdw>
          </a:effectLst>
        </p:spPr>
        <p:txBody>
          <a:bodyPr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a:ln>
                  <a:noFill/>
                </a:ln>
                <a:solidFill>
                  <a:srgbClr val="663300"/>
                </a:solidFill>
                <a:effectLst/>
                <a:uLnTx/>
                <a:uFillTx/>
                <a:latin typeface="Arial" charset="0"/>
                <a:ea typeface="+mn-ea"/>
                <a:cs typeface="+mn-cs"/>
              </a:rPr>
              <a:t>Income and substitution effects: Inferior (non-Giffen) good</a:t>
            </a:r>
          </a:p>
        </p:txBody>
      </p:sp>
    </p:spTree>
    <p:custDataLst>
      <p:tags r:id="rId2"/>
    </p:custDataLst>
  </p:cSld>
  <p:clrMapOvr>
    <a:overrideClrMapping bg1="lt1" tx1="dk1" bg2="lt2" tx2="dk2" accent1="accent1" accent2="accent2" accent3="accent3" accent4="accent4" accent5="accent5" accent6="accent6" hlink="hlink" folHlink="folHlink"/>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684051"/>
                                        </p:tgtEl>
                                        <p:attrNameLst>
                                          <p:attrName>style.visibility</p:attrName>
                                        </p:attrNameLst>
                                      </p:cBhvr>
                                      <p:to>
                                        <p:strVal val="visible"/>
                                      </p:to>
                                    </p:set>
                                    <p:animEffect transition="in" filter="wipe(up)">
                                      <p:cBhvr>
                                        <p:cTn id="20" dur="500"/>
                                        <p:tgtEl>
                                          <p:spTgt spid="68405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84052"/>
                                        </p:tgtEl>
                                        <p:attrNameLst>
                                          <p:attrName>style.visibility</p:attrName>
                                        </p:attrNameLst>
                                      </p:cBhvr>
                                      <p:to>
                                        <p:strVal val="visible"/>
                                      </p:to>
                                    </p:set>
                                    <p:anim calcmode="lin" valueType="num">
                                      <p:cBhvr additive="base">
                                        <p:cTn id="25" dur="500" fill="hold"/>
                                        <p:tgtEl>
                                          <p:spTgt spid="684052"/>
                                        </p:tgtEl>
                                        <p:attrNameLst>
                                          <p:attrName>ppt_x</p:attrName>
                                        </p:attrNameLst>
                                      </p:cBhvr>
                                      <p:tavLst>
                                        <p:tav tm="0">
                                          <p:val>
                                            <p:strVal val="#ppt_x"/>
                                          </p:val>
                                        </p:tav>
                                        <p:tav tm="100000">
                                          <p:val>
                                            <p:strVal val="#ppt_x"/>
                                          </p:val>
                                        </p:tav>
                                      </p:tavLst>
                                    </p:anim>
                                    <p:anim calcmode="lin" valueType="num">
                                      <p:cBhvr additive="base">
                                        <p:cTn id="26" dur="500" fill="hold"/>
                                        <p:tgtEl>
                                          <p:spTgt spid="684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52"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6C43735F-9011-462A-AA16-266999CC20EB}"/>
              </a:ext>
            </a:extLst>
          </p:cNvPr>
          <p:cNvSpPr>
            <a:spLocks noChangeArrowheads="1"/>
          </p:cNvSpPr>
          <p:nvPr/>
        </p:nvSpPr>
        <p:spPr bwMode="auto">
          <a:xfrm>
            <a:off x="7113588" y="6353175"/>
            <a:ext cx="1978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111619" name="Rectangle 3">
            <a:extLst>
              <a:ext uri="{FF2B5EF4-FFF2-40B4-BE49-F238E27FC236}">
                <a16:creationId xmlns:a16="http://schemas.microsoft.com/office/drawing/2014/main" id="{1C577711-4070-4BC1-8E16-BDD1AD895AB5}"/>
              </a:ext>
            </a:extLst>
          </p:cNvPr>
          <p:cNvSpPr>
            <a:spLocks noChangeArrowheads="1"/>
          </p:cNvSpPr>
          <p:nvPr/>
        </p:nvSpPr>
        <p:spPr bwMode="auto">
          <a:xfrm>
            <a:off x="800100" y="790575"/>
            <a:ext cx="7818438" cy="51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1620" name="Arc 4">
            <a:extLst>
              <a:ext uri="{FF2B5EF4-FFF2-40B4-BE49-F238E27FC236}">
                <a16:creationId xmlns:a16="http://schemas.microsoft.com/office/drawing/2014/main" id="{E00EC1D8-C87A-45DB-ACB5-4D2A7E9CBF06}"/>
              </a:ext>
            </a:extLst>
          </p:cNvPr>
          <p:cNvSpPr>
            <a:spLocks/>
          </p:cNvSpPr>
          <p:nvPr/>
        </p:nvSpPr>
        <p:spPr bwMode="auto">
          <a:xfrm>
            <a:off x="1441450" y="590550"/>
            <a:ext cx="6869113" cy="3994150"/>
          </a:xfrm>
          <a:custGeom>
            <a:avLst/>
            <a:gdLst>
              <a:gd name="T0" fmla="*/ 2147483647 w 22675"/>
              <a:gd name="T1" fmla="*/ 2147483647 h 21600"/>
              <a:gd name="T2" fmla="*/ 0 w 22675"/>
              <a:gd name="T3" fmla="*/ 2147483647 h 21600"/>
              <a:gd name="T4" fmla="*/ 2147483647 w 22675"/>
              <a:gd name="T5" fmla="*/ 0 h 21600"/>
              <a:gd name="T6" fmla="*/ 0 60000 65536"/>
              <a:gd name="T7" fmla="*/ 0 60000 65536"/>
              <a:gd name="T8" fmla="*/ 0 60000 65536"/>
              <a:gd name="T9" fmla="*/ 0 w 22675"/>
              <a:gd name="T10" fmla="*/ 0 h 21600"/>
              <a:gd name="T11" fmla="*/ 22675 w 22675"/>
              <a:gd name="T12" fmla="*/ 21600 h 21600"/>
            </a:gdLst>
            <a:ahLst/>
            <a:cxnLst>
              <a:cxn ang="T6">
                <a:pos x="T0" y="T1"/>
              </a:cxn>
              <a:cxn ang="T7">
                <a:pos x="T2" y="T3"/>
              </a:cxn>
              <a:cxn ang="T8">
                <a:pos x="T4" y="T5"/>
              </a:cxn>
            </a:cxnLst>
            <a:rect l="T9" t="T10" r="T11" b="T12"/>
            <a:pathLst>
              <a:path w="22675" h="21600" fill="none" extrusionOk="0">
                <a:moveTo>
                  <a:pt x="22674" y="21570"/>
                </a:moveTo>
                <a:cubicBezTo>
                  <a:pt x="22299" y="21590"/>
                  <a:pt x="21923" y="21599"/>
                  <a:pt x="21548" y="21600"/>
                </a:cubicBezTo>
                <a:cubicBezTo>
                  <a:pt x="10201" y="21600"/>
                  <a:pt x="789" y="12820"/>
                  <a:pt x="0" y="1501"/>
                </a:cubicBezTo>
              </a:path>
              <a:path w="22675" h="21600" stroke="0" extrusionOk="0">
                <a:moveTo>
                  <a:pt x="22674" y="21570"/>
                </a:moveTo>
                <a:cubicBezTo>
                  <a:pt x="22299" y="21590"/>
                  <a:pt x="21923" y="21599"/>
                  <a:pt x="21548" y="21600"/>
                </a:cubicBezTo>
                <a:cubicBezTo>
                  <a:pt x="10201" y="21600"/>
                  <a:pt x="789" y="12820"/>
                  <a:pt x="0" y="1501"/>
                </a:cubicBezTo>
                <a:lnTo>
                  <a:pt x="21548"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1621" name="Line 5">
            <a:extLst>
              <a:ext uri="{FF2B5EF4-FFF2-40B4-BE49-F238E27FC236}">
                <a16:creationId xmlns:a16="http://schemas.microsoft.com/office/drawing/2014/main" id="{C21DD149-446B-4BED-949C-CF8F4669C7F5}"/>
              </a:ext>
            </a:extLst>
          </p:cNvPr>
          <p:cNvSpPr>
            <a:spLocks noChangeShapeType="1"/>
          </p:cNvSpPr>
          <p:nvPr/>
        </p:nvSpPr>
        <p:spPr bwMode="auto">
          <a:xfrm flipV="1">
            <a:off x="798513" y="777875"/>
            <a:ext cx="0" cy="518160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1622" name="Line 6">
            <a:extLst>
              <a:ext uri="{FF2B5EF4-FFF2-40B4-BE49-F238E27FC236}">
                <a16:creationId xmlns:a16="http://schemas.microsoft.com/office/drawing/2014/main" id="{2F1CAEB9-9636-4607-AC6B-BF41DABD8121}"/>
              </a:ext>
            </a:extLst>
          </p:cNvPr>
          <p:cNvSpPr>
            <a:spLocks noChangeShapeType="1"/>
          </p:cNvSpPr>
          <p:nvPr/>
        </p:nvSpPr>
        <p:spPr bwMode="auto">
          <a:xfrm>
            <a:off x="800100" y="5975350"/>
            <a:ext cx="7837488" cy="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1623" name="Freeform 7">
            <a:extLst>
              <a:ext uri="{FF2B5EF4-FFF2-40B4-BE49-F238E27FC236}">
                <a16:creationId xmlns:a16="http://schemas.microsoft.com/office/drawing/2014/main" id="{3A928899-D87A-4EC5-BC75-72DD07758135}"/>
              </a:ext>
            </a:extLst>
          </p:cNvPr>
          <p:cNvSpPr>
            <a:spLocks/>
          </p:cNvSpPr>
          <p:nvPr/>
        </p:nvSpPr>
        <p:spPr bwMode="auto">
          <a:xfrm>
            <a:off x="817563" y="1836738"/>
            <a:ext cx="6613525" cy="4140200"/>
          </a:xfrm>
          <a:custGeom>
            <a:avLst/>
            <a:gdLst>
              <a:gd name="T0" fmla="*/ 0 w 4166"/>
              <a:gd name="T1" fmla="*/ 0 h 2608"/>
              <a:gd name="T2" fmla="*/ 2147483647 w 4166"/>
              <a:gd name="T3" fmla="*/ 2147483647 h 2608"/>
              <a:gd name="T4" fmla="*/ 0 60000 65536"/>
              <a:gd name="T5" fmla="*/ 0 60000 65536"/>
              <a:gd name="T6" fmla="*/ 0 w 4166"/>
              <a:gd name="T7" fmla="*/ 0 h 2608"/>
              <a:gd name="T8" fmla="*/ 4166 w 4166"/>
              <a:gd name="T9" fmla="*/ 2608 h 2608"/>
            </a:gdLst>
            <a:ahLst/>
            <a:cxnLst>
              <a:cxn ang="T4">
                <a:pos x="T0" y="T1"/>
              </a:cxn>
              <a:cxn ang="T5">
                <a:pos x="T2" y="T3"/>
              </a:cxn>
            </a:cxnLst>
            <a:rect l="T6" t="T7" r="T8" b="T9"/>
            <a:pathLst>
              <a:path w="4166" h="2608">
                <a:moveTo>
                  <a:pt x="0" y="0"/>
                </a:moveTo>
                <a:lnTo>
                  <a:pt x="4165" y="2607"/>
                </a:lnTo>
              </a:path>
            </a:pathLst>
          </a:custGeom>
          <a:noFill/>
          <a:ln w="28575"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1624" name="Rectangle 8">
            <a:extLst>
              <a:ext uri="{FF2B5EF4-FFF2-40B4-BE49-F238E27FC236}">
                <a16:creationId xmlns:a16="http://schemas.microsoft.com/office/drawing/2014/main" id="{0BA12FF6-5D01-4E31-9025-900E6DF00C61}"/>
              </a:ext>
            </a:extLst>
          </p:cNvPr>
          <p:cNvSpPr>
            <a:spLocks noChangeArrowheads="1"/>
          </p:cNvSpPr>
          <p:nvPr/>
        </p:nvSpPr>
        <p:spPr bwMode="auto">
          <a:xfrm>
            <a:off x="1919288"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1625" name="Rectangle 9">
            <a:extLst>
              <a:ext uri="{FF2B5EF4-FFF2-40B4-BE49-F238E27FC236}">
                <a16:creationId xmlns:a16="http://schemas.microsoft.com/office/drawing/2014/main" id="{CBA1B7E5-D912-4667-8FC2-91264923BD87}"/>
              </a:ext>
            </a:extLst>
          </p:cNvPr>
          <p:cNvSpPr>
            <a:spLocks noChangeArrowheads="1"/>
          </p:cNvSpPr>
          <p:nvPr/>
        </p:nvSpPr>
        <p:spPr bwMode="auto">
          <a:xfrm>
            <a:off x="3205163"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1626" name="Rectangle 10">
            <a:extLst>
              <a:ext uri="{FF2B5EF4-FFF2-40B4-BE49-F238E27FC236}">
                <a16:creationId xmlns:a16="http://schemas.microsoft.com/office/drawing/2014/main" id="{2389A42E-C55E-40A3-94EE-AC45A150E4AF}"/>
              </a:ext>
            </a:extLst>
          </p:cNvPr>
          <p:cNvSpPr>
            <a:spLocks noChangeArrowheads="1"/>
          </p:cNvSpPr>
          <p:nvPr/>
        </p:nvSpPr>
        <p:spPr bwMode="auto">
          <a:xfrm rot="-5400000">
            <a:off x="-611187" y="288131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111627" name="Line 11">
            <a:extLst>
              <a:ext uri="{FF2B5EF4-FFF2-40B4-BE49-F238E27FC236}">
                <a16:creationId xmlns:a16="http://schemas.microsoft.com/office/drawing/2014/main" id="{2F7DB84F-ECFF-4332-8C8C-FBA680AAECDD}"/>
              </a:ext>
            </a:extLst>
          </p:cNvPr>
          <p:cNvSpPr>
            <a:spLocks noChangeShapeType="1"/>
          </p:cNvSpPr>
          <p:nvPr/>
        </p:nvSpPr>
        <p:spPr bwMode="auto">
          <a:xfrm>
            <a:off x="3473450" y="3538538"/>
            <a:ext cx="7938" cy="2420937"/>
          </a:xfrm>
          <a:prstGeom prst="line">
            <a:avLst/>
          </a:prstGeom>
          <a:noFill/>
          <a:ln w="1905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1628" name="Rectangle 12">
            <a:extLst>
              <a:ext uri="{FF2B5EF4-FFF2-40B4-BE49-F238E27FC236}">
                <a16:creationId xmlns:a16="http://schemas.microsoft.com/office/drawing/2014/main" id="{F43A8321-79EE-411A-9920-6098A27899DF}"/>
              </a:ext>
            </a:extLst>
          </p:cNvPr>
          <p:cNvSpPr>
            <a:spLocks noChangeArrowheads="1"/>
          </p:cNvSpPr>
          <p:nvPr/>
        </p:nvSpPr>
        <p:spPr bwMode="auto">
          <a:xfrm>
            <a:off x="3384550" y="3092450"/>
            <a:ext cx="2619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6600"/>
                </a:solidFill>
                <a:effectLst/>
                <a:uLnTx/>
                <a:uFillTx/>
                <a:latin typeface="Arial" panose="020B0604020202020204" pitchFamily="34" charset="0"/>
                <a:ea typeface="+mn-ea"/>
                <a:cs typeface="+mn-cs"/>
              </a:rPr>
              <a:t>f</a:t>
            </a:r>
          </a:p>
        </p:txBody>
      </p:sp>
      <p:sp>
        <p:nvSpPr>
          <p:cNvPr id="111629" name="Oval 13">
            <a:extLst>
              <a:ext uri="{FF2B5EF4-FFF2-40B4-BE49-F238E27FC236}">
                <a16:creationId xmlns:a16="http://schemas.microsoft.com/office/drawing/2014/main" id="{EA381539-213B-444F-8B99-CA2542FA76BE}"/>
              </a:ext>
            </a:extLst>
          </p:cNvPr>
          <p:cNvSpPr>
            <a:spLocks noChangeArrowheads="1"/>
          </p:cNvSpPr>
          <p:nvPr/>
        </p:nvSpPr>
        <p:spPr bwMode="auto">
          <a:xfrm>
            <a:off x="3425825" y="3455988"/>
            <a:ext cx="115888" cy="115887"/>
          </a:xfrm>
          <a:prstGeom prst="ellipse">
            <a:avLst/>
          </a:prstGeom>
          <a:solidFill>
            <a:srgbClr val="99FF99"/>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1630" name="Rectangle 14">
            <a:extLst>
              <a:ext uri="{FF2B5EF4-FFF2-40B4-BE49-F238E27FC236}">
                <a16:creationId xmlns:a16="http://schemas.microsoft.com/office/drawing/2014/main" id="{58A147EF-A836-4130-9254-CD7C5AC32930}"/>
              </a:ext>
            </a:extLst>
          </p:cNvPr>
          <p:cNvSpPr>
            <a:spLocks noChangeArrowheads="1"/>
          </p:cNvSpPr>
          <p:nvPr/>
        </p:nvSpPr>
        <p:spPr bwMode="auto">
          <a:xfrm>
            <a:off x="3217863" y="5975350"/>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006600"/>
                </a:solidFill>
                <a:effectLst/>
                <a:uLnTx/>
                <a:uFillTx/>
                <a:latin typeface="Arial" panose="020B0604020202020204" pitchFamily="34" charset="0"/>
                <a:ea typeface="+mn-ea"/>
                <a:cs typeface="+mn-cs"/>
              </a:rPr>
              <a:t>1</a:t>
            </a:r>
          </a:p>
        </p:txBody>
      </p:sp>
      <p:sp>
        <p:nvSpPr>
          <p:cNvPr id="111631" name="Arc 15">
            <a:extLst>
              <a:ext uri="{FF2B5EF4-FFF2-40B4-BE49-F238E27FC236}">
                <a16:creationId xmlns:a16="http://schemas.microsoft.com/office/drawing/2014/main" id="{5A4F10AA-F38F-4F83-98BD-47230B15660B}"/>
              </a:ext>
            </a:extLst>
          </p:cNvPr>
          <p:cNvSpPr>
            <a:spLocks/>
          </p:cNvSpPr>
          <p:nvPr/>
        </p:nvSpPr>
        <p:spPr bwMode="auto">
          <a:xfrm rot="1440000">
            <a:off x="1152525" y="1266825"/>
            <a:ext cx="6635750" cy="3952875"/>
          </a:xfrm>
          <a:custGeom>
            <a:avLst/>
            <a:gdLst>
              <a:gd name="T0" fmla="*/ 2147483647 w 30829"/>
              <a:gd name="T1" fmla="*/ 2147483647 h 21600"/>
              <a:gd name="T2" fmla="*/ 0 w 30829"/>
              <a:gd name="T3" fmla="*/ 2147483647 h 21600"/>
              <a:gd name="T4" fmla="*/ 2147483647 w 30829"/>
              <a:gd name="T5" fmla="*/ 0 h 21600"/>
              <a:gd name="T6" fmla="*/ 0 60000 65536"/>
              <a:gd name="T7" fmla="*/ 0 60000 65536"/>
              <a:gd name="T8" fmla="*/ 0 60000 65536"/>
              <a:gd name="T9" fmla="*/ 0 w 30829"/>
              <a:gd name="T10" fmla="*/ 0 h 21600"/>
              <a:gd name="T11" fmla="*/ 30829 w 30829"/>
              <a:gd name="T12" fmla="*/ 21600 h 21600"/>
            </a:gdLst>
            <a:ahLst/>
            <a:cxnLst>
              <a:cxn ang="T6">
                <a:pos x="T0" y="T1"/>
              </a:cxn>
              <a:cxn ang="T7">
                <a:pos x="T2" y="T3"/>
              </a:cxn>
              <a:cxn ang="T8">
                <a:pos x="T4" y="T5"/>
              </a:cxn>
            </a:cxnLst>
            <a:rect l="T9" t="T10" r="T11" b="T12"/>
            <a:pathLst>
              <a:path w="30829" h="21600" fill="none" extrusionOk="0">
                <a:moveTo>
                  <a:pt x="30829" y="18166"/>
                </a:moveTo>
                <a:cubicBezTo>
                  <a:pt x="27344" y="20408"/>
                  <a:pt x="23287" y="21599"/>
                  <a:pt x="19144" y="21600"/>
                </a:cubicBezTo>
                <a:cubicBezTo>
                  <a:pt x="11101" y="21600"/>
                  <a:pt x="3725" y="17131"/>
                  <a:pt x="0" y="10003"/>
                </a:cubicBezTo>
              </a:path>
              <a:path w="30829" h="21600" stroke="0" extrusionOk="0">
                <a:moveTo>
                  <a:pt x="30829" y="18166"/>
                </a:moveTo>
                <a:cubicBezTo>
                  <a:pt x="27344" y="20408"/>
                  <a:pt x="23287" y="21599"/>
                  <a:pt x="19144" y="21600"/>
                </a:cubicBezTo>
                <a:cubicBezTo>
                  <a:pt x="11101" y="21600"/>
                  <a:pt x="3725" y="17131"/>
                  <a:pt x="0" y="10003"/>
                </a:cubicBezTo>
                <a:lnTo>
                  <a:pt x="19144"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1632" name="Freeform 16">
            <a:extLst>
              <a:ext uri="{FF2B5EF4-FFF2-40B4-BE49-F238E27FC236}">
                <a16:creationId xmlns:a16="http://schemas.microsoft.com/office/drawing/2014/main" id="{6443BB6B-A7F1-499A-81BE-3CF277D0CA81}"/>
              </a:ext>
            </a:extLst>
          </p:cNvPr>
          <p:cNvSpPr>
            <a:spLocks/>
          </p:cNvSpPr>
          <p:nvPr/>
        </p:nvSpPr>
        <p:spPr bwMode="auto">
          <a:xfrm>
            <a:off x="804863" y="1865313"/>
            <a:ext cx="3324225" cy="4105275"/>
          </a:xfrm>
          <a:custGeom>
            <a:avLst/>
            <a:gdLst>
              <a:gd name="T0" fmla="*/ 0 w 2094"/>
              <a:gd name="T1" fmla="*/ 0 h 2586"/>
              <a:gd name="T2" fmla="*/ 2147483647 w 2094"/>
              <a:gd name="T3" fmla="*/ 2147483647 h 2586"/>
              <a:gd name="T4" fmla="*/ 0 60000 65536"/>
              <a:gd name="T5" fmla="*/ 0 60000 65536"/>
              <a:gd name="T6" fmla="*/ 0 w 2094"/>
              <a:gd name="T7" fmla="*/ 0 h 2586"/>
              <a:gd name="T8" fmla="*/ 2094 w 2094"/>
              <a:gd name="T9" fmla="*/ 2586 h 2586"/>
            </a:gdLst>
            <a:ahLst/>
            <a:cxnLst>
              <a:cxn ang="T4">
                <a:pos x="T0" y="T1"/>
              </a:cxn>
              <a:cxn ang="T5">
                <a:pos x="T2" y="T3"/>
              </a:cxn>
            </a:cxnLst>
            <a:rect l="T6" t="T7" r="T8" b="T9"/>
            <a:pathLst>
              <a:path w="2094" h="2586">
                <a:moveTo>
                  <a:pt x="0" y="0"/>
                </a:moveTo>
                <a:lnTo>
                  <a:pt x="2093" y="2585"/>
                </a:lnTo>
              </a:path>
            </a:pathLst>
          </a:custGeom>
          <a:noFill/>
          <a:ln w="28575" cap="rnd" cmpd="sng">
            <a:solidFill>
              <a:schemeClr val="folHlink"/>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1633" name="Rectangle 17">
            <a:extLst>
              <a:ext uri="{FF2B5EF4-FFF2-40B4-BE49-F238E27FC236}">
                <a16:creationId xmlns:a16="http://schemas.microsoft.com/office/drawing/2014/main" id="{FB6AF91B-5384-4ADE-B00B-046DFFFD292E}"/>
              </a:ext>
            </a:extLst>
          </p:cNvPr>
          <p:cNvSpPr>
            <a:spLocks noChangeArrowheads="1"/>
          </p:cNvSpPr>
          <p:nvPr/>
        </p:nvSpPr>
        <p:spPr bwMode="auto">
          <a:xfrm>
            <a:off x="3927475" y="5513388"/>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A50021"/>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A50021"/>
                </a:solidFill>
                <a:effectLst/>
                <a:uLnTx/>
                <a:uFillTx/>
                <a:latin typeface="Arial" panose="020B0604020202020204" pitchFamily="34" charset="0"/>
                <a:ea typeface="+mn-ea"/>
                <a:cs typeface="+mn-cs"/>
              </a:rPr>
              <a:t>2</a:t>
            </a:r>
          </a:p>
        </p:txBody>
      </p:sp>
      <p:sp>
        <p:nvSpPr>
          <p:cNvPr id="111634" name="Rectangle 18">
            <a:extLst>
              <a:ext uri="{FF2B5EF4-FFF2-40B4-BE49-F238E27FC236}">
                <a16:creationId xmlns:a16="http://schemas.microsoft.com/office/drawing/2014/main" id="{288035F7-98EE-4B5F-A968-48E5C68C27C9}"/>
              </a:ext>
            </a:extLst>
          </p:cNvPr>
          <p:cNvSpPr>
            <a:spLocks noChangeArrowheads="1"/>
          </p:cNvSpPr>
          <p:nvPr/>
        </p:nvSpPr>
        <p:spPr bwMode="auto">
          <a:xfrm>
            <a:off x="2389188" y="3557588"/>
            <a:ext cx="3397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800080"/>
                </a:solidFill>
                <a:effectLst/>
                <a:uLnTx/>
                <a:uFillTx/>
                <a:latin typeface="Arial" panose="020B0604020202020204" pitchFamily="34" charset="0"/>
                <a:ea typeface="+mn-ea"/>
                <a:cs typeface="+mn-cs"/>
              </a:rPr>
              <a:t>h</a:t>
            </a:r>
          </a:p>
        </p:txBody>
      </p:sp>
      <p:sp>
        <p:nvSpPr>
          <p:cNvPr id="686099" name="Line 19">
            <a:extLst>
              <a:ext uri="{FF2B5EF4-FFF2-40B4-BE49-F238E27FC236}">
                <a16:creationId xmlns:a16="http://schemas.microsoft.com/office/drawing/2014/main" id="{4A92938B-8D1B-4A20-9953-9778C8B610DC}"/>
              </a:ext>
            </a:extLst>
          </p:cNvPr>
          <p:cNvSpPr>
            <a:spLocks noChangeShapeType="1"/>
          </p:cNvSpPr>
          <p:nvPr/>
        </p:nvSpPr>
        <p:spPr bwMode="auto">
          <a:xfrm>
            <a:off x="2112963" y="2403475"/>
            <a:ext cx="0" cy="3571875"/>
          </a:xfrm>
          <a:prstGeom prst="line">
            <a:avLst/>
          </a:prstGeom>
          <a:noFill/>
          <a:ln w="19050">
            <a:solidFill>
              <a:schemeClr val="accent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686100" name="Rectangle 20">
            <a:extLst>
              <a:ext uri="{FF2B5EF4-FFF2-40B4-BE49-F238E27FC236}">
                <a16:creationId xmlns:a16="http://schemas.microsoft.com/office/drawing/2014/main" id="{249BFB7D-24D6-42D2-8952-C9801F242DCD}"/>
              </a:ext>
            </a:extLst>
          </p:cNvPr>
          <p:cNvSpPr>
            <a:spLocks noChangeArrowheads="1"/>
          </p:cNvSpPr>
          <p:nvPr/>
        </p:nvSpPr>
        <p:spPr bwMode="auto">
          <a:xfrm>
            <a:off x="1795463" y="5981700"/>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663300"/>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663300"/>
                </a:solidFill>
                <a:effectLst/>
                <a:uLnTx/>
                <a:uFillTx/>
                <a:latin typeface="Arial" panose="020B0604020202020204" pitchFamily="34" charset="0"/>
                <a:ea typeface="+mn-ea"/>
                <a:cs typeface="+mn-cs"/>
              </a:rPr>
              <a:t>2</a:t>
            </a:r>
          </a:p>
        </p:txBody>
      </p:sp>
      <p:sp>
        <p:nvSpPr>
          <p:cNvPr id="111637" name="Rectangle 21">
            <a:extLst>
              <a:ext uri="{FF2B5EF4-FFF2-40B4-BE49-F238E27FC236}">
                <a16:creationId xmlns:a16="http://schemas.microsoft.com/office/drawing/2014/main" id="{8C4D1C7F-CC26-4381-95AB-8D1E8E2A3956}"/>
              </a:ext>
            </a:extLst>
          </p:cNvPr>
          <p:cNvSpPr>
            <a:spLocks noChangeArrowheads="1"/>
          </p:cNvSpPr>
          <p:nvPr/>
        </p:nvSpPr>
        <p:spPr bwMode="auto">
          <a:xfrm>
            <a:off x="8289925" y="43291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1</a:t>
            </a:r>
          </a:p>
        </p:txBody>
      </p:sp>
      <p:sp>
        <p:nvSpPr>
          <p:cNvPr id="111638" name="Rectangle 22">
            <a:extLst>
              <a:ext uri="{FF2B5EF4-FFF2-40B4-BE49-F238E27FC236}">
                <a16:creationId xmlns:a16="http://schemas.microsoft.com/office/drawing/2014/main" id="{59302E42-C958-48B5-BADB-88CC02D8D4B3}"/>
              </a:ext>
            </a:extLst>
          </p:cNvPr>
          <p:cNvSpPr>
            <a:spLocks noChangeArrowheads="1"/>
          </p:cNvSpPr>
          <p:nvPr/>
        </p:nvSpPr>
        <p:spPr bwMode="auto">
          <a:xfrm>
            <a:off x="6126163" y="53768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2</a:t>
            </a:r>
          </a:p>
        </p:txBody>
      </p:sp>
      <p:sp>
        <p:nvSpPr>
          <p:cNvPr id="111639" name="Oval 23">
            <a:extLst>
              <a:ext uri="{FF2B5EF4-FFF2-40B4-BE49-F238E27FC236}">
                <a16:creationId xmlns:a16="http://schemas.microsoft.com/office/drawing/2014/main" id="{B6988185-1516-42E3-BA9E-159E1F8DC637}"/>
              </a:ext>
            </a:extLst>
          </p:cNvPr>
          <p:cNvSpPr>
            <a:spLocks noChangeArrowheads="1"/>
          </p:cNvSpPr>
          <p:nvPr/>
        </p:nvSpPr>
        <p:spPr bwMode="auto">
          <a:xfrm>
            <a:off x="2447925" y="3906838"/>
            <a:ext cx="115888" cy="115887"/>
          </a:xfrm>
          <a:prstGeom prst="ellipse">
            <a:avLst/>
          </a:prstGeom>
          <a:solidFill>
            <a:srgbClr val="FF00FF"/>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nvGrpSpPr>
          <p:cNvPr id="2" name="Group 24">
            <a:extLst>
              <a:ext uri="{FF2B5EF4-FFF2-40B4-BE49-F238E27FC236}">
                <a16:creationId xmlns:a16="http://schemas.microsoft.com/office/drawing/2014/main" id="{70F4B024-DBA1-4837-9326-F72DA3047F1E}"/>
              </a:ext>
            </a:extLst>
          </p:cNvPr>
          <p:cNvGrpSpPr>
            <a:grpSpLocks/>
          </p:cNvGrpSpPr>
          <p:nvPr/>
        </p:nvGrpSpPr>
        <p:grpSpPr bwMode="auto">
          <a:xfrm>
            <a:off x="2100263" y="6313488"/>
            <a:ext cx="3300412" cy="336550"/>
            <a:chOff x="1323" y="3977"/>
            <a:chExt cx="2079" cy="212"/>
          </a:xfrm>
        </p:grpSpPr>
        <p:sp>
          <p:nvSpPr>
            <p:cNvPr id="111652" name="Rectangle 25">
              <a:extLst>
                <a:ext uri="{FF2B5EF4-FFF2-40B4-BE49-F238E27FC236}">
                  <a16:creationId xmlns:a16="http://schemas.microsoft.com/office/drawing/2014/main" id="{0F607ABB-AF49-4CBC-A143-E771E1A731CB}"/>
                </a:ext>
              </a:extLst>
            </p:cNvPr>
            <p:cNvSpPr>
              <a:spLocks noChangeArrowheads="1"/>
            </p:cNvSpPr>
            <p:nvPr/>
          </p:nvSpPr>
          <p:spPr bwMode="auto">
            <a:xfrm>
              <a:off x="2268" y="3977"/>
              <a:ext cx="11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0" u="none" strike="noStrike" kern="1200" cap="none" spc="0" normalizeH="0" baseline="0" noProof="0">
                  <a:ln>
                    <a:noFill/>
                  </a:ln>
                  <a:solidFill>
                    <a:srgbClr val="663300"/>
                  </a:solidFill>
                  <a:effectLst/>
                  <a:uLnTx/>
                  <a:uFillTx/>
                  <a:latin typeface="Arial" panose="020B0604020202020204" pitchFamily="34" charset="0"/>
                  <a:ea typeface="+mn-ea"/>
                  <a:cs typeface="+mn-cs"/>
                </a:rPr>
                <a:t>Substitution effect</a:t>
              </a:r>
            </a:p>
          </p:txBody>
        </p:sp>
        <p:sp>
          <p:nvSpPr>
            <p:cNvPr id="111653" name="Line 26">
              <a:extLst>
                <a:ext uri="{FF2B5EF4-FFF2-40B4-BE49-F238E27FC236}">
                  <a16:creationId xmlns:a16="http://schemas.microsoft.com/office/drawing/2014/main" id="{908CB5BA-2AF3-490F-ACA6-7CEC14DA65CD}"/>
                </a:ext>
              </a:extLst>
            </p:cNvPr>
            <p:cNvSpPr>
              <a:spLocks noChangeShapeType="1"/>
            </p:cNvSpPr>
            <p:nvPr/>
          </p:nvSpPr>
          <p:spPr bwMode="auto">
            <a:xfrm flipH="1">
              <a:off x="1323" y="4076"/>
              <a:ext cx="865" cy="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grpSp>
        <p:nvGrpSpPr>
          <p:cNvPr id="3" name="Group 27">
            <a:extLst>
              <a:ext uri="{FF2B5EF4-FFF2-40B4-BE49-F238E27FC236}">
                <a16:creationId xmlns:a16="http://schemas.microsoft.com/office/drawing/2014/main" id="{990D9E51-0CBE-4770-80F7-5627247B17D9}"/>
              </a:ext>
            </a:extLst>
          </p:cNvPr>
          <p:cNvGrpSpPr>
            <a:grpSpLocks/>
          </p:cNvGrpSpPr>
          <p:nvPr/>
        </p:nvGrpSpPr>
        <p:grpSpPr bwMode="auto">
          <a:xfrm>
            <a:off x="909638" y="882650"/>
            <a:ext cx="4516437" cy="5076825"/>
            <a:chOff x="573" y="556"/>
            <a:chExt cx="2845" cy="3198"/>
          </a:xfrm>
        </p:grpSpPr>
        <p:sp>
          <p:nvSpPr>
            <p:cNvPr id="111650" name="Freeform 28">
              <a:extLst>
                <a:ext uri="{FF2B5EF4-FFF2-40B4-BE49-F238E27FC236}">
                  <a16:creationId xmlns:a16="http://schemas.microsoft.com/office/drawing/2014/main" id="{EC1EC037-0C15-4B42-B832-6940600CF229}"/>
                </a:ext>
              </a:extLst>
            </p:cNvPr>
            <p:cNvSpPr>
              <a:spLocks/>
            </p:cNvSpPr>
            <p:nvPr/>
          </p:nvSpPr>
          <p:spPr bwMode="auto">
            <a:xfrm>
              <a:off x="573" y="556"/>
              <a:ext cx="2585" cy="3198"/>
            </a:xfrm>
            <a:custGeom>
              <a:avLst/>
              <a:gdLst>
                <a:gd name="T0" fmla="*/ 0 w 2585"/>
                <a:gd name="T1" fmla="*/ 0 h 3198"/>
                <a:gd name="T2" fmla="*/ 2584 w 2585"/>
                <a:gd name="T3" fmla="*/ 3197 h 3198"/>
                <a:gd name="T4" fmla="*/ 0 60000 65536"/>
                <a:gd name="T5" fmla="*/ 0 60000 65536"/>
                <a:gd name="T6" fmla="*/ 0 w 2585"/>
                <a:gd name="T7" fmla="*/ 0 h 3198"/>
                <a:gd name="T8" fmla="*/ 2585 w 2585"/>
                <a:gd name="T9" fmla="*/ 3198 h 3198"/>
              </a:gdLst>
              <a:ahLst/>
              <a:cxnLst>
                <a:cxn ang="T4">
                  <a:pos x="T0" y="T1"/>
                </a:cxn>
                <a:cxn ang="T5">
                  <a:pos x="T2" y="T3"/>
                </a:cxn>
              </a:cxnLst>
              <a:rect l="T6" t="T7" r="T8" b="T9"/>
              <a:pathLst>
                <a:path w="2585" h="3198">
                  <a:moveTo>
                    <a:pt x="0" y="0"/>
                  </a:moveTo>
                  <a:lnTo>
                    <a:pt x="2584" y="3197"/>
                  </a:lnTo>
                </a:path>
              </a:pathLst>
            </a:custGeom>
            <a:noFill/>
            <a:ln w="28575" cap="rnd" cmpd="sng">
              <a:solidFill>
                <a:schemeClr val="accent1"/>
              </a:solidFill>
              <a:prstDash val="lg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1651" name="Rectangle 29">
              <a:extLst>
                <a:ext uri="{FF2B5EF4-FFF2-40B4-BE49-F238E27FC236}">
                  <a16:creationId xmlns:a16="http://schemas.microsoft.com/office/drawing/2014/main" id="{AA51D00C-B7DC-44C6-9765-E22E0EB19F70}"/>
                </a:ext>
              </a:extLst>
            </p:cNvPr>
            <p:cNvSpPr>
              <a:spLocks noChangeArrowheads="1"/>
            </p:cNvSpPr>
            <p:nvPr/>
          </p:nvSpPr>
          <p:spPr bwMode="auto">
            <a:xfrm>
              <a:off x="3055" y="3488"/>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663300"/>
                  </a:solidFill>
                  <a:effectLst/>
                  <a:uLnTx/>
                  <a:uFillTx/>
                  <a:latin typeface="Arial" panose="020B0604020202020204" pitchFamily="34" charset="0"/>
                  <a:ea typeface="+mn-ea"/>
                  <a:cs typeface="+mn-cs"/>
                </a:rPr>
                <a:t>1a</a:t>
              </a:r>
            </a:p>
          </p:txBody>
        </p:sp>
      </p:grpSp>
      <p:grpSp>
        <p:nvGrpSpPr>
          <p:cNvPr id="4" name="Group 30">
            <a:extLst>
              <a:ext uri="{FF2B5EF4-FFF2-40B4-BE49-F238E27FC236}">
                <a16:creationId xmlns:a16="http://schemas.microsoft.com/office/drawing/2014/main" id="{C71687EC-B81B-4AB1-BB3F-A10668F7F5F5}"/>
              </a:ext>
            </a:extLst>
          </p:cNvPr>
          <p:cNvGrpSpPr>
            <a:grpSpLocks/>
          </p:cNvGrpSpPr>
          <p:nvPr/>
        </p:nvGrpSpPr>
        <p:grpSpPr bwMode="auto">
          <a:xfrm>
            <a:off x="5768975" y="1493838"/>
            <a:ext cx="2220913" cy="755650"/>
            <a:chOff x="3634" y="941"/>
            <a:chExt cx="1399" cy="476"/>
          </a:xfrm>
        </p:grpSpPr>
        <p:sp>
          <p:nvSpPr>
            <p:cNvPr id="111648" name="AutoShape 31" descr="Parchment">
              <a:extLst>
                <a:ext uri="{FF2B5EF4-FFF2-40B4-BE49-F238E27FC236}">
                  <a16:creationId xmlns:a16="http://schemas.microsoft.com/office/drawing/2014/main" id="{D36D179F-A666-4B91-A2BC-CB335D6BB340}"/>
                </a:ext>
              </a:extLst>
            </p:cNvPr>
            <p:cNvSpPr>
              <a:spLocks noChangeArrowheads="1"/>
            </p:cNvSpPr>
            <p:nvPr/>
          </p:nvSpPr>
          <p:spPr bwMode="auto">
            <a:xfrm>
              <a:off x="3634" y="941"/>
              <a:ext cx="1399" cy="476"/>
            </a:xfrm>
            <a:prstGeom prst="roundRect">
              <a:avLst>
                <a:gd name="adj" fmla="val 12495"/>
              </a:avLst>
            </a:prstGeom>
            <a:blipFill dpi="0" rotWithShape="0">
              <a:blip r:embed="rId5"/>
              <a:srcRect/>
              <a:tile tx="0" ty="0" sx="100000" sy="100000" flip="none" algn="tl"/>
            </a:blipFill>
            <a:ln w="12700">
              <a:solidFill>
                <a:schemeClr val="accent1"/>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1">
                <a:ln>
                  <a:noFill/>
                </a:ln>
                <a:solidFill>
                  <a:srgbClr val="663300"/>
                </a:solidFill>
                <a:effectLst/>
                <a:uLnTx/>
                <a:uFillTx/>
                <a:latin typeface="Times New Roman" panose="02020603050405020304" pitchFamily="18" charset="0"/>
                <a:ea typeface="+mn-ea"/>
                <a:cs typeface="+mn-cs"/>
              </a:endParaRPr>
            </a:p>
          </p:txBody>
        </p:sp>
        <p:sp>
          <p:nvSpPr>
            <p:cNvPr id="111649" name="Rectangle 32">
              <a:extLst>
                <a:ext uri="{FF2B5EF4-FFF2-40B4-BE49-F238E27FC236}">
                  <a16:creationId xmlns:a16="http://schemas.microsoft.com/office/drawing/2014/main" id="{23A83C9A-133B-45DC-8BC3-6C15B487A86E}"/>
                </a:ext>
              </a:extLst>
            </p:cNvPr>
            <p:cNvSpPr>
              <a:spLocks noChangeArrowheads="1"/>
            </p:cNvSpPr>
            <p:nvPr/>
          </p:nvSpPr>
          <p:spPr bwMode="auto">
            <a:xfrm>
              <a:off x="3645" y="960"/>
              <a:ext cx="13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Substitution effect</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of the price rise</a:t>
              </a:r>
              <a:endPar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11643" name="Rectangle 33">
            <a:extLst>
              <a:ext uri="{FF2B5EF4-FFF2-40B4-BE49-F238E27FC236}">
                <a16:creationId xmlns:a16="http://schemas.microsoft.com/office/drawing/2014/main" id="{EE6BA882-2778-48AE-841E-3D8494706338}"/>
              </a:ext>
            </a:extLst>
          </p:cNvPr>
          <p:cNvSpPr>
            <a:spLocks noChangeArrowheads="1"/>
          </p:cNvSpPr>
          <p:nvPr/>
        </p:nvSpPr>
        <p:spPr bwMode="auto">
          <a:xfrm>
            <a:off x="7123113" y="5454650"/>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sp>
        <p:nvSpPr>
          <p:cNvPr id="686114" name="Rectangle 34">
            <a:extLst>
              <a:ext uri="{FF2B5EF4-FFF2-40B4-BE49-F238E27FC236}">
                <a16:creationId xmlns:a16="http://schemas.microsoft.com/office/drawing/2014/main" id="{608DF613-8267-49C4-BEF2-CA988DE482D3}"/>
              </a:ext>
            </a:extLst>
          </p:cNvPr>
          <p:cNvSpPr>
            <a:spLocks noChangeArrowheads="1"/>
          </p:cNvSpPr>
          <p:nvPr/>
        </p:nvSpPr>
        <p:spPr bwMode="auto">
          <a:xfrm>
            <a:off x="0" y="60325"/>
            <a:ext cx="9144000" cy="457200"/>
          </a:xfrm>
          <a:prstGeom prst="rect">
            <a:avLst/>
          </a:prstGeom>
          <a:noFill/>
          <a:ln w="9525">
            <a:noFill/>
            <a:miter lim="800000"/>
            <a:headEnd/>
            <a:tailEnd/>
          </a:ln>
          <a:effectLst>
            <a:outerShdw dist="17961" dir="2700000" algn="ctr" rotWithShape="0">
              <a:srgbClr val="000000"/>
            </a:outerShdw>
          </a:effectLst>
        </p:spPr>
        <p:txBody>
          <a:bodyPr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a:ln>
                  <a:noFill/>
                </a:ln>
                <a:solidFill>
                  <a:srgbClr val="663300"/>
                </a:solidFill>
                <a:effectLst/>
                <a:uLnTx/>
                <a:uFillTx/>
                <a:latin typeface="Arial" charset="0"/>
                <a:ea typeface="+mn-ea"/>
                <a:cs typeface="+mn-cs"/>
              </a:rPr>
              <a:t>Income and substitution effects: Inferior (non-Giffen) good</a:t>
            </a:r>
          </a:p>
        </p:txBody>
      </p:sp>
      <p:grpSp>
        <p:nvGrpSpPr>
          <p:cNvPr id="5" name="Group 35">
            <a:extLst>
              <a:ext uri="{FF2B5EF4-FFF2-40B4-BE49-F238E27FC236}">
                <a16:creationId xmlns:a16="http://schemas.microsoft.com/office/drawing/2014/main" id="{AFC9FC7D-2E6D-4E78-82D0-9E5499633DE8}"/>
              </a:ext>
            </a:extLst>
          </p:cNvPr>
          <p:cNvGrpSpPr>
            <a:grpSpLocks/>
          </p:cNvGrpSpPr>
          <p:nvPr/>
        </p:nvGrpSpPr>
        <p:grpSpPr bwMode="auto">
          <a:xfrm>
            <a:off x="2057400" y="1990725"/>
            <a:ext cx="368300" cy="450850"/>
            <a:chOff x="1296" y="1254"/>
            <a:chExt cx="232" cy="284"/>
          </a:xfrm>
        </p:grpSpPr>
        <p:sp>
          <p:nvSpPr>
            <p:cNvPr id="111646" name="Rectangle 36">
              <a:extLst>
                <a:ext uri="{FF2B5EF4-FFF2-40B4-BE49-F238E27FC236}">
                  <a16:creationId xmlns:a16="http://schemas.microsoft.com/office/drawing/2014/main" id="{7764A28C-FABE-4680-8C2E-508BCC286DF1}"/>
                </a:ext>
              </a:extLst>
            </p:cNvPr>
            <p:cNvSpPr>
              <a:spLocks noChangeArrowheads="1"/>
            </p:cNvSpPr>
            <p:nvPr/>
          </p:nvSpPr>
          <p:spPr bwMode="auto">
            <a:xfrm>
              <a:off x="1314" y="1254"/>
              <a:ext cx="21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663300"/>
                  </a:solidFill>
                  <a:effectLst/>
                  <a:uLnTx/>
                  <a:uFillTx/>
                  <a:latin typeface="Arial" panose="020B0604020202020204" pitchFamily="34" charset="0"/>
                  <a:ea typeface="+mn-ea"/>
                  <a:cs typeface="+mn-cs"/>
                </a:rPr>
                <a:t>g</a:t>
              </a:r>
            </a:p>
          </p:txBody>
        </p:sp>
        <p:sp>
          <p:nvSpPr>
            <p:cNvPr id="111647" name="Oval 37">
              <a:extLst>
                <a:ext uri="{FF2B5EF4-FFF2-40B4-BE49-F238E27FC236}">
                  <a16:creationId xmlns:a16="http://schemas.microsoft.com/office/drawing/2014/main" id="{E92BB8DC-75F1-481E-96F9-6ABD3443ED68}"/>
                </a:ext>
              </a:extLst>
            </p:cNvPr>
            <p:cNvSpPr>
              <a:spLocks noChangeArrowheads="1"/>
            </p:cNvSpPr>
            <p:nvPr/>
          </p:nvSpPr>
          <p:spPr bwMode="auto">
            <a:xfrm>
              <a:off x="1296" y="1465"/>
              <a:ext cx="73" cy="73"/>
            </a:xfrm>
            <a:prstGeom prst="ellipse">
              <a:avLst/>
            </a:prstGeom>
            <a:solidFill>
              <a:srgbClr val="DCB996"/>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spTree>
    <p:custDataLst>
      <p:tags r:id="rId2"/>
    </p:custDataLst>
  </p:cSld>
  <p:clrMapOvr>
    <a:overrideClrMapping bg1="lt1" tx1="dk1" bg2="lt2" tx2="dk2" accent1="accent1" accent2="accent2" accent3="accent3" accent4="accent4" accent5="accent5" accent6="accent6" hlink="hlink" folHlink="folHlink"/>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686099"/>
                                        </p:tgtEl>
                                        <p:attrNameLst>
                                          <p:attrName>style.visibility</p:attrName>
                                        </p:attrNameLst>
                                      </p:cBhvr>
                                      <p:to>
                                        <p:strVal val="visible"/>
                                      </p:to>
                                    </p:set>
                                    <p:animEffect transition="in" filter="wipe(up)">
                                      <p:cBhvr>
                                        <p:cTn id="26" dur="500"/>
                                        <p:tgtEl>
                                          <p:spTgt spid="68609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86100"/>
                                        </p:tgtEl>
                                        <p:attrNameLst>
                                          <p:attrName>style.visibility</p:attrName>
                                        </p:attrNameLst>
                                      </p:cBhvr>
                                      <p:to>
                                        <p:strVal val="visible"/>
                                      </p:to>
                                    </p:set>
                                    <p:anim calcmode="lin" valueType="num">
                                      <p:cBhvr additive="base">
                                        <p:cTn id="31" dur="500" fill="hold"/>
                                        <p:tgtEl>
                                          <p:spTgt spid="686100"/>
                                        </p:tgtEl>
                                        <p:attrNameLst>
                                          <p:attrName>ppt_x</p:attrName>
                                        </p:attrNameLst>
                                      </p:cBhvr>
                                      <p:tavLst>
                                        <p:tav tm="0">
                                          <p:val>
                                            <p:strVal val="#ppt_x"/>
                                          </p:val>
                                        </p:tav>
                                        <p:tav tm="100000">
                                          <p:val>
                                            <p:strVal val="#ppt_x"/>
                                          </p:val>
                                        </p:tav>
                                      </p:tavLst>
                                    </p:anim>
                                    <p:anim calcmode="lin" valueType="num">
                                      <p:cBhvr additive="base">
                                        <p:cTn id="32" dur="500" fill="hold"/>
                                        <p:tgtEl>
                                          <p:spTgt spid="68610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ppt_x</p:attrName>
                                        </p:attrNameLst>
                                      </p:cBhvr>
                                      <p:tavLst>
                                        <p:tav tm="0">
                                          <p:val>
                                            <p:strVal val="#ppt_x+#ppt_w/2"/>
                                          </p:val>
                                        </p:tav>
                                        <p:tav tm="100000">
                                          <p:val>
                                            <p:strVal val="#ppt_x"/>
                                          </p:val>
                                        </p:tav>
                                      </p:tavLst>
                                    </p:anim>
                                    <p:anim calcmode="lin" valueType="num">
                                      <p:cBhvr>
                                        <p:cTn id="38" dur="500" fill="hold"/>
                                        <p:tgtEl>
                                          <p:spTgt spid="2"/>
                                        </p:tgtEl>
                                        <p:attrNameLst>
                                          <p:attrName>ppt_y</p:attrName>
                                        </p:attrNameLst>
                                      </p:cBhvr>
                                      <p:tavLst>
                                        <p:tav tm="0">
                                          <p:val>
                                            <p:strVal val="#ppt_y"/>
                                          </p:val>
                                        </p:tav>
                                        <p:tav tm="100000">
                                          <p:val>
                                            <p:strVal val="#ppt_y"/>
                                          </p:val>
                                        </p:tav>
                                      </p:tavLst>
                                    </p:anim>
                                    <p:anim calcmode="lin" valueType="num">
                                      <p:cBhvr>
                                        <p:cTn id="39" dur="500" fill="hold"/>
                                        <p:tgtEl>
                                          <p:spTgt spid="2"/>
                                        </p:tgtEl>
                                        <p:attrNameLst>
                                          <p:attrName>ppt_w</p:attrName>
                                        </p:attrNameLst>
                                      </p:cBhvr>
                                      <p:tavLst>
                                        <p:tav tm="0">
                                          <p:val>
                                            <p:fltVal val="0"/>
                                          </p:val>
                                        </p:tav>
                                        <p:tav tm="100000">
                                          <p:val>
                                            <p:strVal val="#ppt_w"/>
                                          </p:val>
                                        </p:tav>
                                      </p:tavLst>
                                    </p:anim>
                                    <p:anim calcmode="lin" valueType="num">
                                      <p:cBhvr>
                                        <p:cTn id="4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0"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226F0CFA-FA63-4BC0-9701-E71398181265}"/>
              </a:ext>
            </a:extLst>
          </p:cNvPr>
          <p:cNvSpPr>
            <a:spLocks noChangeArrowheads="1"/>
          </p:cNvSpPr>
          <p:nvPr/>
        </p:nvSpPr>
        <p:spPr bwMode="auto">
          <a:xfrm>
            <a:off x="7113588" y="6353175"/>
            <a:ext cx="1978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112643" name="Rectangle 3">
            <a:extLst>
              <a:ext uri="{FF2B5EF4-FFF2-40B4-BE49-F238E27FC236}">
                <a16:creationId xmlns:a16="http://schemas.microsoft.com/office/drawing/2014/main" id="{8A1EC8A4-628C-4A97-8059-905C6A00DB84}"/>
              </a:ext>
            </a:extLst>
          </p:cNvPr>
          <p:cNvSpPr>
            <a:spLocks noChangeArrowheads="1"/>
          </p:cNvSpPr>
          <p:nvPr/>
        </p:nvSpPr>
        <p:spPr bwMode="auto">
          <a:xfrm>
            <a:off x="800100" y="790575"/>
            <a:ext cx="7818438" cy="51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2644" name="Arc 4">
            <a:extLst>
              <a:ext uri="{FF2B5EF4-FFF2-40B4-BE49-F238E27FC236}">
                <a16:creationId xmlns:a16="http://schemas.microsoft.com/office/drawing/2014/main" id="{F043C82D-E531-4906-9252-5FBD75273B1E}"/>
              </a:ext>
            </a:extLst>
          </p:cNvPr>
          <p:cNvSpPr>
            <a:spLocks/>
          </p:cNvSpPr>
          <p:nvPr/>
        </p:nvSpPr>
        <p:spPr bwMode="auto">
          <a:xfrm>
            <a:off x="1441450" y="590550"/>
            <a:ext cx="6869113" cy="3994150"/>
          </a:xfrm>
          <a:custGeom>
            <a:avLst/>
            <a:gdLst>
              <a:gd name="T0" fmla="*/ 2147483647 w 22675"/>
              <a:gd name="T1" fmla="*/ 2147483647 h 21600"/>
              <a:gd name="T2" fmla="*/ 0 w 22675"/>
              <a:gd name="T3" fmla="*/ 2147483647 h 21600"/>
              <a:gd name="T4" fmla="*/ 2147483647 w 22675"/>
              <a:gd name="T5" fmla="*/ 0 h 21600"/>
              <a:gd name="T6" fmla="*/ 0 60000 65536"/>
              <a:gd name="T7" fmla="*/ 0 60000 65536"/>
              <a:gd name="T8" fmla="*/ 0 60000 65536"/>
              <a:gd name="T9" fmla="*/ 0 w 22675"/>
              <a:gd name="T10" fmla="*/ 0 h 21600"/>
              <a:gd name="T11" fmla="*/ 22675 w 22675"/>
              <a:gd name="T12" fmla="*/ 21600 h 21600"/>
            </a:gdLst>
            <a:ahLst/>
            <a:cxnLst>
              <a:cxn ang="T6">
                <a:pos x="T0" y="T1"/>
              </a:cxn>
              <a:cxn ang="T7">
                <a:pos x="T2" y="T3"/>
              </a:cxn>
              <a:cxn ang="T8">
                <a:pos x="T4" y="T5"/>
              </a:cxn>
            </a:cxnLst>
            <a:rect l="T9" t="T10" r="T11" b="T12"/>
            <a:pathLst>
              <a:path w="22675" h="21600" fill="none" extrusionOk="0">
                <a:moveTo>
                  <a:pt x="22674" y="21570"/>
                </a:moveTo>
                <a:cubicBezTo>
                  <a:pt x="22299" y="21590"/>
                  <a:pt x="21923" y="21599"/>
                  <a:pt x="21548" y="21600"/>
                </a:cubicBezTo>
                <a:cubicBezTo>
                  <a:pt x="10201" y="21600"/>
                  <a:pt x="789" y="12820"/>
                  <a:pt x="0" y="1501"/>
                </a:cubicBezTo>
              </a:path>
              <a:path w="22675" h="21600" stroke="0" extrusionOk="0">
                <a:moveTo>
                  <a:pt x="22674" y="21570"/>
                </a:moveTo>
                <a:cubicBezTo>
                  <a:pt x="22299" y="21590"/>
                  <a:pt x="21923" y="21599"/>
                  <a:pt x="21548" y="21600"/>
                </a:cubicBezTo>
                <a:cubicBezTo>
                  <a:pt x="10201" y="21600"/>
                  <a:pt x="789" y="12820"/>
                  <a:pt x="0" y="1501"/>
                </a:cubicBezTo>
                <a:lnTo>
                  <a:pt x="21548"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2645" name="Line 5">
            <a:extLst>
              <a:ext uri="{FF2B5EF4-FFF2-40B4-BE49-F238E27FC236}">
                <a16:creationId xmlns:a16="http://schemas.microsoft.com/office/drawing/2014/main" id="{1B2D75DC-E375-4B80-A77F-CF69A1030899}"/>
              </a:ext>
            </a:extLst>
          </p:cNvPr>
          <p:cNvSpPr>
            <a:spLocks noChangeShapeType="1"/>
          </p:cNvSpPr>
          <p:nvPr/>
        </p:nvSpPr>
        <p:spPr bwMode="auto">
          <a:xfrm flipV="1">
            <a:off x="798513" y="777875"/>
            <a:ext cx="0" cy="518160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2646" name="Line 6">
            <a:extLst>
              <a:ext uri="{FF2B5EF4-FFF2-40B4-BE49-F238E27FC236}">
                <a16:creationId xmlns:a16="http://schemas.microsoft.com/office/drawing/2014/main" id="{FF471B6A-A3AE-4C70-9E8F-AED76387E78D}"/>
              </a:ext>
            </a:extLst>
          </p:cNvPr>
          <p:cNvSpPr>
            <a:spLocks noChangeShapeType="1"/>
          </p:cNvSpPr>
          <p:nvPr/>
        </p:nvSpPr>
        <p:spPr bwMode="auto">
          <a:xfrm>
            <a:off x="800100" y="5975350"/>
            <a:ext cx="7837488" cy="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2647" name="Freeform 7">
            <a:extLst>
              <a:ext uri="{FF2B5EF4-FFF2-40B4-BE49-F238E27FC236}">
                <a16:creationId xmlns:a16="http://schemas.microsoft.com/office/drawing/2014/main" id="{101C5974-B054-448C-87AF-06EFF932B176}"/>
              </a:ext>
            </a:extLst>
          </p:cNvPr>
          <p:cNvSpPr>
            <a:spLocks/>
          </p:cNvSpPr>
          <p:nvPr/>
        </p:nvSpPr>
        <p:spPr bwMode="auto">
          <a:xfrm>
            <a:off x="817563" y="1836738"/>
            <a:ext cx="6613525" cy="4140200"/>
          </a:xfrm>
          <a:custGeom>
            <a:avLst/>
            <a:gdLst>
              <a:gd name="T0" fmla="*/ 0 w 4166"/>
              <a:gd name="T1" fmla="*/ 0 h 2608"/>
              <a:gd name="T2" fmla="*/ 2147483647 w 4166"/>
              <a:gd name="T3" fmla="*/ 2147483647 h 2608"/>
              <a:gd name="T4" fmla="*/ 0 60000 65536"/>
              <a:gd name="T5" fmla="*/ 0 60000 65536"/>
              <a:gd name="T6" fmla="*/ 0 w 4166"/>
              <a:gd name="T7" fmla="*/ 0 h 2608"/>
              <a:gd name="T8" fmla="*/ 4166 w 4166"/>
              <a:gd name="T9" fmla="*/ 2608 h 2608"/>
            </a:gdLst>
            <a:ahLst/>
            <a:cxnLst>
              <a:cxn ang="T4">
                <a:pos x="T0" y="T1"/>
              </a:cxn>
              <a:cxn ang="T5">
                <a:pos x="T2" y="T3"/>
              </a:cxn>
            </a:cxnLst>
            <a:rect l="T6" t="T7" r="T8" b="T9"/>
            <a:pathLst>
              <a:path w="4166" h="2608">
                <a:moveTo>
                  <a:pt x="0" y="0"/>
                </a:moveTo>
                <a:lnTo>
                  <a:pt x="4165" y="2607"/>
                </a:lnTo>
              </a:path>
            </a:pathLst>
          </a:custGeom>
          <a:noFill/>
          <a:ln w="28575"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2648" name="Rectangle 8">
            <a:extLst>
              <a:ext uri="{FF2B5EF4-FFF2-40B4-BE49-F238E27FC236}">
                <a16:creationId xmlns:a16="http://schemas.microsoft.com/office/drawing/2014/main" id="{C6D6FA84-EC92-4CFE-8DB9-EAB754A60090}"/>
              </a:ext>
            </a:extLst>
          </p:cNvPr>
          <p:cNvSpPr>
            <a:spLocks noChangeArrowheads="1"/>
          </p:cNvSpPr>
          <p:nvPr/>
        </p:nvSpPr>
        <p:spPr bwMode="auto">
          <a:xfrm>
            <a:off x="1919288"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2649" name="Rectangle 9">
            <a:extLst>
              <a:ext uri="{FF2B5EF4-FFF2-40B4-BE49-F238E27FC236}">
                <a16:creationId xmlns:a16="http://schemas.microsoft.com/office/drawing/2014/main" id="{20E28C60-AA49-4A2D-934E-F913A7EB31FE}"/>
              </a:ext>
            </a:extLst>
          </p:cNvPr>
          <p:cNvSpPr>
            <a:spLocks noChangeArrowheads="1"/>
          </p:cNvSpPr>
          <p:nvPr/>
        </p:nvSpPr>
        <p:spPr bwMode="auto">
          <a:xfrm>
            <a:off x="3205163"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2650" name="Rectangle 10">
            <a:extLst>
              <a:ext uri="{FF2B5EF4-FFF2-40B4-BE49-F238E27FC236}">
                <a16:creationId xmlns:a16="http://schemas.microsoft.com/office/drawing/2014/main" id="{85507DD7-A852-4ED5-B324-CD8968095D47}"/>
              </a:ext>
            </a:extLst>
          </p:cNvPr>
          <p:cNvSpPr>
            <a:spLocks noChangeArrowheads="1"/>
          </p:cNvSpPr>
          <p:nvPr/>
        </p:nvSpPr>
        <p:spPr bwMode="auto">
          <a:xfrm rot="-5400000">
            <a:off x="-611187" y="288131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112651" name="Line 11">
            <a:extLst>
              <a:ext uri="{FF2B5EF4-FFF2-40B4-BE49-F238E27FC236}">
                <a16:creationId xmlns:a16="http://schemas.microsoft.com/office/drawing/2014/main" id="{9FAB96DB-9F9E-46B9-95A2-3E2E4C55B55D}"/>
              </a:ext>
            </a:extLst>
          </p:cNvPr>
          <p:cNvSpPr>
            <a:spLocks noChangeShapeType="1"/>
          </p:cNvSpPr>
          <p:nvPr/>
        </p:nvSpPr>
        <p:spPr bwMode="auto">
          <a:xfrm>
            <a:off x="3473450" y="3538538"/>
            <a:ext cx="7938" cy="2420937"/>
          </a:xfrm>
          <a:prstGeom prst="line">
            <a:avLst/>
          </a:prstGeom>
          <a:noFill/>
          <a:ln w="1905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2652" name="Rectangle 12">
            <a:extLst>
              <a:ext uri="{FF2B5EF4-FFF2-40B4-BE49-F238E27FC236}">
                <a16:creationId xmlns:a16="http://schemas.microsoft.com/office/drawing/2014/main" id="{ED9BE301-6245-488A-AD28-319F90387DFC}"/>
              </a:ext>
            </a:extLst>
          </p:cNvPr>
          <p:cNvSpPr>
            <a:spLocks noChangeArrowheads="1"/>
          </p:cNvSpPr>
          <p:nvPr/>
        </p:nvSpPr>
        <p:spPr bwMode="auto">
          <a:xfrm>
            <a:off x="3384550" y="3092450"/>
            <a:ext cx="2619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6600"/>
                </a:solidFill>
                <a:effectLst/>
                <a:uLnTx/>
                <a:uFillTx/>
                <a:latin typeface="Arial" panose="020B0604020202020204" pitchFamily="34" charset="0"/>
                <a:ea typeface="+mn-ea"/>
                <a:cs typeface="+mn-cs"/>
              </a:rPr>
              <a:t>f</a:t>
            </a:r>
          </a:p>
        </p:txBody>
      </p:sp>
      <p:sp>
        <p:nvSpPr>
          <p:cNvPr id="112653" name="Oval 13">
            <a:extLst>
              <a:ext uri="{FF2B5EF4-FFF2-40B4-BE49-F238E27FC236}">
                <a16:creationId xmlns:a16="http://schemas.microsoft.com/office/drawing/2014/main" id="{0608284E-E432-4B32-88E5-A5A96C214914}"/>
              </a:ext>
            </a:extLst>
          </p:cNvPr>
          <p:cNvSpPr>
            <a:spLocks noChangeArrowheads="1"/>
          </p:cNvSpPr>
          <p:nvPr/>
        </p:nvSpPr>
        <p:spPr bwMode="auto">
          <a:xfrm>
            <a:off x="3425825" y="3455988"/>
            <a:ext cx="115888" cy="115887"/>
          </a:xfrm>
          <a:prstGeom prst="ellipse">
            <a:avLst/>
          </a:prstGeom>
          <a:solidFill>
            <a:srgbClr val="99FF99"/>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2654" name="Rectangle 14">
            <a:extLst>
              <a:ext uri="{FF2B5EF4-FFF2-40B4-BE49-F238E27FC236}">
                <a16:creationId xmlns:a16="http://schemas.microsoft.com/office/drawing/2014/main" id="{D9758B52-48AC-4153-8A8E-FA8C3DC0A43C}"/>
              </a:ext>
            </a:extLst>
          </p:cNvPr>
          <p:cNvSpPr>
            <a:spLocks noChangeArrowheads="1"/>
          </p:cNvSpPr>
          <p:nvPr/>
        </p:nvSpPr>
        <p:spPr bwMode="auto">
          <a:xfrm>
            <a:off x="3217863" y="5975350"/>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006600"/>
                </a:solidFill>
                <a:effectLst/>
                <a:uLnTx/>
                <a:uFillTx/>
                <a:latin typeface="Arial" panose="020B0604020202020204" pitchFamily="34" charset="0"/>
                <a:ea typeface="+mn-ea"/>
                <a:cs typeface="+mn-cs"/>
              </a:rPr>
              <a:t>1</a:t>
            </a:r>
          </a:p>
        </p:txBody>
      </p:sp>
      <p:sp>
        <p:nvSpPr>
          <p:cNvPr id="112655" name="Arc 15">
            <a:extLst>
              <a:ext uri="{FF2B5EF4-FFF2-40B4-BE49-F238E27FC236}">
                <a16:creationId xmlns:a16="http://schemas.microsoft.com/office/drawing/2014/main" id="{D93EE473-BDCB-4ABD-92EC-787AFBF08E0B}"/>
              </a:ext>
            </a:extLst>
          </p:cNvPr>
          <p:cNvSpPr>
            <a:spLocks/>
          </p:cNvSpPr>
          <p:nvPr/>
        </p:nvSpPr>
        <p:spPr bwMode="auto">
          <a:xfrm rot="1440000">
            <a:off x="1152525" y="1266825"/>
            <a:ext cx="6635750" cy="3952875"/>
          </a:xfrm>
          <a:custGeom>
            <a:avLst/>
            <a:gdLst>
              <a:gd name="T0" fmla="*/ 2147483647 w 30829"/>
              <a:gd name="T1" fmla="*/ 2147483647 h 21600"/>
              <a:gd name="T2" fmla="*/ 0 w 30829"/>
              <a:gd name="T3" fmla="*/ 2147483647 h 21600"/>
              <a:gd name="T4" fmla="*/ 2147483647 w 30829"/>
              <a:gd name="T5" fmla="*/ 0 h 21600"/>
              <a:gd name="T6" fmla="*/ 0 60000 65536"/>
              <a:gd name="T7" fmla="*/ 0 60000 65536"/>
              <a:gd name="T8" fmla="*/ 0 60000 65536"/>
              <a:gd name="T9" fmla="*/ 0 w 30829"/>
              <a:gd name="T10" fmla="*/ 0 h 21600"/>
              <a:gd name="T11" fmla="*/ 30829 w 30829"/>
              <a:gd name="T12" fmla="*/ 21600 h 21600"/>
            </a:gdLst>
            <a:ahLst/>
            <a:cxnLst>
              <a:cxn ang="T6">
                <a:pos x="T0" y="T1"/>
              </a:cxn>
              <a:cxn ang="T7">
                <a:pos x="T2" y="T3"/>
              </a:cxn>
              <a:cxn ang="T8">
                <a:pos x="T4" y="T5"/>
              </a:cxn>
            </a:cxnLst>
            <a:rect l="T9" t="T10" r="T11" b="T12"/>
            <a:pathLst>
              <a:path w="30829" h="21600" fill="none" extrusionOk="0">
                <a:moveTo>
                  <a:pt x="30829" y="18166"/>
                </a:moveTo>
                <a:cubicBezTo>
                  <a:pt x="27344" y="20408"/>
                  <a:pt x="23287" y="21599"/>
                  <a:pt x="19144" y="21600"/>
                </a:cubicBezTo>
                <a:cubicBezTo>
                  <a:pt x="11101" y="21600"/>
                  <a:pt x="3725" y="17131"/>
                  <a:pt x="0" y="10003"/>
                </a:cubicBezTo>
              </a:path>
              <a:path w="30829" h="21600" stroke="0" extrusionOk="0">
                <a:moveTo>
                  <a:pt x="30829" y="18166"/>
                </a:moveTo>
                <a:cubicBezTo>
                  <a:pt x="27344" y="20408"/>
                  <a:pt x="23287" y="21599"/>
                  <a:pt x="19144" y="21600"/>
                </a:cubicBezTo>
                <a:cubicBezTo>
                  <a:pt x="11101" y="21600"/>
                  <a:pt x="3725" y="17131"/>
                  <a:pt x="0" y="10003"/>
                </a:cubicBezTo>
                <a:lnTo>
                  <a:pt x="19144"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2656" name="Freeform 16">
            <a:extLst>
              <a:ext uri="{FF2B5EF4-FFF2-40B4-BE49-F238E27FC236}">
                <a16:creationId xmlns:a16="http://schemas.microsoft.com/office/drawing/2014/main" id="{F68350DD-2A1E-400A-9DE0-29F5C6F4CCA1}"/>
              </a:ext>
            </a:extLst>
          </p:cNvPr>
          <p:cNvSpPr>
            <a:spLocks/>
          </p:cNvSpPr>
          <p:nvPr/>
        </p:nvSpPr>
        <p:spPr bwMode="auto">
          <a:xfrm>
            <a:off x="804863" y="1865313"/>
            <a:ext cx="3324225" cy="4105275"/>
          </a:xfrm>
          <a:custGeom>
            <a:avLst/>
            <a:gdLst>
              <a:gd name="T0" fmla="*/ 0 w 2094"/>
              <a:gd name="T1" fmla="*/ 0 h 2586"/>
              <a:gd name="T2" fmla="*/ 2147483647 w 2094"/>
              <a:gd name="T3" fmla="*/ 2147483647 h 2586"/>
              <a:gd name="T4" fmla="*/ 0 60000 65536"/>
              <a:gd name="T5" fmla="*/ 0 60000 65536"/>
              <a:gd name="T6" fmla="*/ 0 w 2094"/>
              <a:gd name="T7" fmla="*/ 0 h 2586"/>
              <a:gd name="T8" fmla="*/ 2094 w 2094"/>
              <a:gd name="T9" fmla="*/ 2586 h 2586"/>
            </a:gdLst>
            <a:ahLst/>
            <a:cxnLst>
              <a:cxn ang="T4">
                <a:pos x="T0" y="T1"/>
              </a:cxn>
              <a:cxn ang="T5">
                <a:pos x="T2" y="T3"/>
              </a:cxn>
            </a:cxnLst>
            <a:rect l="T6" t="T7" r="T8" b="T9"/>
            <a:pathLst>
              <a:path w="2094" h="2586">
                <a:moveTo>
                  <a:pt x="0" y="0"/>
                </a:moveTo>
                <a:lnTo>
                  <a:pt x="2093" y="2585"/>
                </a:lnTo>
              </a:path>
            </a:pathLst>
          </a:custGeom>
          <a:noFill/>
          <a:ln w="28575" cap="rnd" cmpd="sng">
            <a:solidFill>
              <a:schemeClr val="folHlink"/>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2657" name="Rectangle 17">
            <a:extLst>
              <a:ext uri="{FF2B5EF4-FFF2-40B4-BE49-F238E27FC236}">
                <a16:creationId xmlns:a16="http://schemas.microsoft.com/office/drawing/2014/main" id="{4D30988E-D1DB-414E-B601-DB352B8B5E02}"/>
              </a:ext>
            </a:extLst>
          </p:cNvPr>
          <p:cNvSpPr>
            <a:spLocks noChangeArrowheads="1"/>
          </p:cNvSpPr>
          <p:nvPr/>
        </p:nvSpPr>
        <p:spPr bwMode="auto">
          <a:xfrm>
            <a:off x="3927475" y="5513388"/>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A50021"/>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A50021"/>
                </a:solidFill>
                <a:effectLst/>
                <a:uLnTx/>
                <a:uFillTx/>
                <a:latin typeface="Arial" panose="020B0604020202020204" pitchFamily="34" charset="0"/>
                <a:ea typeface="+mn-ea"/>
                <a:cs typeface="+mn-cs"/>
              </a:rPr>
              <a:t>2</a:t>
            </a:r>
          </a:p>
        </p:txBody>
      </p:sp>
      <p:sp>
        <p:nvSpPr>
          <p:cNvPr id="112658" name="Freeform 18">
            <a:extLst>
              <a:ext uri="{FF2B5EF4-FFF2-40B4-BE49-F238E27FC236}">
                <a16:creationId xmlns:a16="http://schemas.microsoft.com/office/drawing/2014/main" id="{39874E9A-0CB8-4ACE-89F9-BB8B86DE3814}"/>
              </a:ext>
            </a:extLst>
          </p:cNvPr>
          <p:cNvSpPr>
            <a:spLocks/>
          </p:cNvSpPr>
          <p:nvPr/>
        </p:nvSpPr>
        <p:spPr bwMode="auto">
          <a:xfrm>
            <a:off x="909638" y="882650"/>
            <a:ext cx="4103687" cy="5076825"/>
          </a:xfrm>
          <a:custGeom>
            <a:avLst/>
            <a:gdLst>
              <a:gd name="T0" fmla="*/ 0 w 2585"/>
              <a:gd name="T1" fmla="*/ 0 h 3198"/>
              <a:gd name="T2" fmla="*/ 2147483647 w 2585"/>
              <a:gd name="T3" fmla="*/ 2147483647 h 3198"/>
              <a:gd name="T4" fmla="*/ 0 60000 65536"/>
              <a:gd name="T5" fmla="*/ 0 60000 65536"/>
              <a:gd name="T6" fmla="*/ 0 w 2585"/>
              <a:gd name="T7" fmla="*/ 0 h 3198"/>
              <a:gd name="T8" fmla="*/ 2585 w 2585"/>
              <a:gd name="T9" fmla="*/ 3198 h 3198"/>
            </a:gdLst>
            <a:ahLst/>
            <a:cxnLst>
              <a:cxn ang="T4">
                <a:pos x="T0" y="T1"/>
              </a:cxn>
              <a:cxn ang="T5">
                <a:pos x="T2" y="T3"/>
              </a:cxn>
            </a:cxnLst>
            <a:rect l="T6" t="T7" r="T8" b="T9"/>
            <a:pathLst>
              <a:path w="2585" h="3198">
                <a:moveTo>
                  <a:pt x="0" y="0"/>
                </a:moveTo>
                <a:lnTo>
                  <a:pt x="2584" y="3197"/>
                </a:lnTo>
              </a:path>
            </a:pathLst>
          </a:custGeom>
          <a:noFill/>
          <a:ln w="28575" cap="rnd" cmpd="sng">
            <a:solidFill>
              <a:schemeClr val="accent1"/>
            </a:solidFill>
            <a:prstDash val="lg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2659" name="Rectangle 19">
            <a:extLst>
              <a:ext uri="{FF2B5EF4-FFF2-40B4-BE49-F238E27FC236}">
                <a16:creationId xmlns:a16="http://schemas.microsoft.com/office/drawing/2014/main" id="{5E77A1BC-CB58-4CDC-987B-7A5D662165BD}"/>
              </a:ext>
            </a:extLst>
          </p:cNvPr>
          <p:cNvSpPr>
            <a:spLocks noChangeArrowheads="1"/>
          </p:cNvSpPr>
          <p:nvPr/>
        </p:nvSpPr>
        <p:spPr bwMode="auto">
          <a:xfrm>
            <a:off x="2084388" y="1992313"/>
            <a:ext cx="3397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663300"/>
                </a:solidFill>
                <a:effectLst/>
                <a:uLnTx/>
                <a:uFillTx/>
                <a:latin typeface="Arial" panose="020B0604020202020204" pitchFamily="34" charset="0"/>
                <a:ea typeface="+mn-ea"/>
                <a:cs typeface="+mn-cs"/>
              </a:rPr>
              <a:t>g</a:t>
            </a:r>
          </a:p>
        </p:txBody>
      </p:sp>
      <p:sp>
        <p:nvSpPr>
          <p:cNvPr id="688148" name="Line 20">
            <a:extLst>
              <a:ext uri="{FF2B5EF4-FFF2-40B4-BE49-F238E27FC236}">
                <a16:creationId xmlns:a16="http://schemas.microsoft.com/office/drawing/2014/main" id="{E3FAE577-08C4-4FFD-A8C4-D91F2AFEB032}"/>
              </a:ext>
            </a:extLst>
          </p:cNvPr>
          <p:cNvSpPr>
            <a:spLocks noChangeShapeType="1"/>
          </p:cNvSpPr>
          <p:nvPr/>
        </p:nvSpPr>
        <p:spPr bwMode="auto">
          <a:xfrm>
            <a:off x="2503488" y="3997325"/>
            <a:ext cx="0" cy="1997075"/>
          </a:xfrm>
          <a:prstGeom prst="line">
            <a:avLst/>
          </a:prstGeom>
          <a:noFill/>
          <a:ln w="190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2661" name="Line 21">
            <a:extLst>
              <a:ext uri="{FF2B5EF4-FFF2-40B4-BE49-F238E27FC236}">
                <a16:creationId xmlns:a16="http://schemas.microsoft.com/office/drawing/2014/main" id="{FBD40AA8-3DB1-4D9D-9CB7-7D4CC4F68823}"/>
              </a:ext>
            </a:extLst>
          </p:cNvPr>
          <p:cNvSpPr>
            <a:spLocks noChangeShapeType="1"/>
          </p:cNvSpPr>
          <p:nvPr/>
        </p:nvSpPr>
        <p:spPr bwMode="auto">
          <a:xfrm>
            <a:off x="2112963" y="2403475"/>
            <a:ext cx="0" cy="3571875"/>
          </a:xfrm>
          <a:prstGeom prst="line">
            <a:avLst/>
          </a:prstGeom>
          <a:noFill/>
          <a:ln w="19050">
            <a:solidFill>
              <a:schemeClr val="accent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2662" name="Rectangle 22">
            <a:extLst>
              <a:ext uri="{FF2B5EF4-FFF2-40B4-BE49-F238E27FC236}">
                <a16:creationId xmlns:a16="http://schemas.microsoft.com/office/drawing/2014/main" id="{B65CE3ED-B813-4F74-B301-E78629595D69}"/>
              </a:ext>
            </a:extLst>
          </p:cNvPr>
          <p:cNvSpPr>
            <a:spLocks noChangeArrowheads="1"/>
          </p:cNvSpPr>
          <p:nvPr/>
        </p:nvSpPr>
        <p:spPr bwMode="auto">
          <a:xfrm>
            <a:off x="1795463" y="5981700"/>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663300"/>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663300"/>
                </a:solidFill>
                <a:effectLst/>
                <a:uLnTx/>
                <a:uFillTx/>
                <a:latin typeface="Arial" panose="020B0604020202020204" pitchFamily="34" charset="0"/>
                <a:ea typeface="+mn-ea"/>
                <a:cs typeface="+mn-cs"/>
              </a:rPr>
              <a:t>2</a:t>
            </a:r>
          </a:p>
        </p:txBody>
      </p:sp>
      <p:sp>
        <p:nvSpPr>
          <p:cNvPr id="688151" name="Rectangle 23">
            <a:extLst>
              <a:ext uri="{FF2B5EF4-FFF2-40B4-BE49-F238E27FC236}">
                <a16:creationId xmlns:a16="http://schemas.microsoft.com/office/drawing/2014/main" id="{E1E1F69B-50F2-471F-A95F-A76A7FAF43E5}"/>
              </a:ext>
            </a:extLst>
          </p:cNvPr>
          <p:cNvSpPr>
            <a:spLocks noChangeArrowheads="1"/>
          </p:cNvSpPr>
          <p:nvPr/>
        </p:nvSpPr>
        <p:spPr bwMode="auto">
          <a:xfrm>
            <a:off x="2219325" y="5965825"/>
            <a:ext cx="582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A50021"/>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A50021"/>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A50021"/>
                </a:solidFill>
                <a:effectLst/>
                <a:uLnTx/>
                <a:uFillTx/>
                <a:latin typeface="Arial" panose="020B0604020202020204" pitchFamily="34" charset="0"/>
                <a:ea typeface="+mn-ea"/>
                <a:cs typeface="+mn-cs"/>
              </a:rPr>
              <a:t>3</a:t>
            </a:r>
          </a:p>
        </p:txBody>
      </p:sp>
      <p:sp>
        <p:nvSpPr>
          <p:cNvPr id="112664" name="Rectangle 24">
            <a:extLst>
              <a:ext uri="{FF2B5EF4-FFF2-40B4-BE49-F238E27FC236}">
                <a16:creationId xmlns:a16="http://schemas.microsoft.com/office/drawing/2014/main" id="{858D6C97-80DE-493D-A407-C096F22EA9B1}"/>
              </a:ext>
            </a:extLst>
          </p:cNvPr>
          <p:cNvSpPr>
            <a:spLocks noChangeArrowheads="1"/>
          </p:cNvSpPr>
          <p:nvPr/>
        </p:nvSpPr>
        <p:spPr bwMode="auto">
          <a:xfrm>
            <a:off x="8289925" y="43291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1</a:t>
            </a:r>
          </a:p>
        </p:txBody>
      </p:sp>
      <p:sp>
        <p:nvSpPr>
          <p:cNvPr id="112665" name="Rectangle 25">
            <a:extLst>
              <a:ext uri="{FF2B5EF4-FFF2-40B4-BE49-F238E27FC236}">
                <a16:creationId xmlns:a16="http://schemas.microsoft.com/office/drawing/2014/main" id="{4C097BBF-DF6F-424F-A209-35118D5FE0F5}"/>
              </a:ext>
            </a:extLst>
          </p:cNvPr>
          <p:cNvSpPr>
            <a:spLocks noChangeArrowheads="1"/>
          </p:cNvSpPr>
          <p:nvPr/>
        </p:nvSpPr>
        <p:spPr bwMode="auto">
          <a:xfrm>
            <a:off x="6126163" y="53768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2</a:t>
            </a:r>
          </a:p>
        </p:txBody>
      </p:sp>
      <p:sp>
        <p:nvSpPr>
          <p:cNvPr id="112666" name="Rectangle 26">
            <a:extLst>
              <a:ext uri="{FF2B5EF4-FFF2-40B4-BE49-F238E27FC236}">
                <a16:creationId xmlns:a16="http://schemas.microsoft.com/office/drawing/2014/main" id="{73680A46-DA01-49F9-A1B4-F1E78F63A263}"/>
              </a:ext>
            </a:extLst>
          </p:cNvPr>
          <p:cNvSpPr>
            <a:spLocks noChangeArrowheads="1"/>
          </p:cNvSpPr>
          <p:nvPr/>
        </p:nvSpPr>
        <p:spPr bwMode="auto">
          <a:xfrm>
            <a:off x="3600450" y="6313488"/>
            <a:ext cx="1800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0" u="none" strike="noStrike" kern="1200" cap="none" spc="0" normalizeH="0" baseline="0" noProof="0">
                <a:ln>
                  <a:noFill/>
                </a:ln>
                <a:solidFill>
                  <a:srgbClr val="663300"/>
                </a:solidFill>
                <a:effectLst/>
                <a:uLnTx/>
                <a:uFillTx/>
                <a:latin typeface="Arial" panose="020B0604020202020204" pitchFamily="34" charset="0"/>
                <a:ea typeface="+mn-ea"/>
                <a:cs typeface="+mn-cs"/>
              </a:rPr>
              <a:t>Substitution effect</a:t>
            </a:r>
          </a:p>
        </p:txBody>
      </p:sp>
      <p:sp>
        <p:nvSpPr>
          <p:cNvPr id="112667" name="Rectangle 27">
            <a:extLst>
              <a:ext uri="{FF2B5EF4-FFF2-40B4-BE49-F238E27FC236}">
                <a16:creationId xmlns:a16="http://schemas.microsoft.com/office/drawing/2014/main" id="{BFEFD282-A831-4B4F-B330-033FD33B0D7E}"/>
              </a:ext>
            </a:extLst>
          </p:cNvPr>
          <p:cNvSpPr>
            <a:spLocks noChangeArrowheads="1"/>
          </p:cNvSpPr>
          <p:nvPr/>
        </p:nvSpPr>
        <p:spPr bwMode="auto">
          <a:xfrm>
            <a:off x="2389188" y="3557588"/>
            <a:ext cx="3397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800080"/>
                </a:solidFill>
                <a:effectLst/>
                <a:uLnTx/>
                <a:uFillTx/>
                <a:latin typeface="Arial" panose="020B0604020202020204" pitchFamily="34" charset="0"/>
                <a:ea typeface="+mn-ea"/>
                <a:cs typeface="+mn-cs"/>
              </a:rPr>
              <a:t>h</a:t>
            </a:r>
          </a:p>
        </p:txBody>
      </p:sp>
      <p:sp>
        <p:nvSpPr>
          <p:cNvPr id="112668" name="Oval 28">
            <a:extLst>
              <a:ext uri="{FF2B5EF4-FFF2-40B4-BE49-F238E27FC236}">
                <a16:creationId xmlns:a16="http://schemas.microsoft.com/office/drawing/2014/main" id="{67781CA6-683F-42F7-BD1D-321024EA55AF}"/>
              </a:ext>
            </a:extLst>
          </p:cNvPr>
          <p:cNvSpPr>
            <a:spLocks noChangeArrowheads="1"/>
          </p:cNvSpPr>
          <p:nvPr/>
        </p:nvSpPr>
        <p:spPr bwMode="auto">
          <a:xfrm>
            <a:off x="2447925" y="3906838"/>
            <a:ext cx="115888" cy="115887"/>
          </a:xfrm>
          <a:prstGeom prst="ellipse">
            <a:avLst/>
          </a:prstGeom>
          <a:solidFill>
            <a:srgbClr val="FF00FF"/>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2669" name="Line 29">
            <a:extLst>
              <a:ext uri="{FF2B5EF4-FFF2-40B4-BE49-F238E27FC236}">
                <a16:creationId xmlns:a16="http://schemas.microsoft.com/office/drawing/2014/main" id="{D172865D-4958-4200-8D72-8F23491191F7}"/>
              </a:ext>
            </a:extLst>
          </p:cNvPr>
          <p:cNvSpPr>
            <a:spLocks noChangeShapeType="1"/>
          </p:cNvSpPr>
          <p:nvPr/>
        </p:nvSpPr>
        <p:spPr bwMode="auto">
          <a:xfrm flipH="1">
            <a:off x="2100263" y="6470650"/>
            <a:ext cx="1373187" cy="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nvGrpSpPr>
          <p:cNvPr id="2" name="Group 30">
            <a:extLst>
              <a:ext uri="{FF2B5EF4-FFF2-40B4-BE49-F238E27FC236}">
                <a16:creationId xmlns:a16="http://schemas.microsoft.com/office/drawing/2014/main" id="{4B80A842-0B29-476F-ADC7-1B2160FB6437}"/>
              </a:ext>
            </a:extLst>
          </p:cNvPr>
          <p:cNvGrpSpPr>
            <a:grpSpLocks/>
          </p:cNvGrpSpPr>
          <p:nvPr/>
        </p:nvGrpSpPr>
        <p:grpSpPr bwMode="auto">
          <a:xfrm>
            <a:off x="676275" y="6497638"/>
            <a:ext cx="1844675" cy="336550"/>
            <a:chOff x="426" y="4093"/>
            <a:chExt cx="1162" cy="212"/>
          </a:xfrm>
        </p:grpSpPr>
        <p:sp>
          <p:nvSpPr>
            <p:cNvPr id="112679" name="Rectangle 31">
              <a:extLst>
                <a:ext uri="{FF2B5EF4-FFF2-40B4-BE49-F238E27FC236}">
                  <a16:creationId xmlns:a16="http://schemas.microsoft.com/office/drawing/2014/main" id="{F7B7C11D-0F56-44E4-A23A-67DE2B7BEF80}"/>
                </a:ext>
              </a:extLst>
            </p:cNvPr>
            <p:cNvSpPr>
              <a:spLocks noChangeArrowheads="1"/>
            </p:cNvSpPr>
            <p:nvPr/>
          </p:nvSpPr>
          <p:spPr bwMode="auto">
            <a:xfrm>
              <a:off x="426" y="4093"/>
              <a:ext cx="8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600" b="0" i="0" u="none" strike="noStrike" kern="1200" cap="none" spc="0" normalizeH="0" baseline="0" noProof="0">
                  <a:ln>
                    <a:noFill/>
                  </a:ln>
                  <a:solidFill>
                    <a:srgbClr val="A50021"/>
                  </a:solidFill>
                  <a:effectLst/>
                  <a:uLnTx/>
                  <a:uFillTx/>
                  <a:latin typeface="Arial" panose="020B0604020202020204" pitchFamily="34" charset="0"/>
                  <a:ea typeface="+mn-ea"/>
                  <a:cs typeface="+mn-cs"/>
                </a:rPr>
                <a:t>Income effect</a:t>
              </a:r>
            </a:p>
          </p:txBody>
        </p:sp>
        <p:sp>
          <p:nvSpPr>
            <p:cNvPr id="112680" name="Line 32">
              <a:extLst>
                <a:ext uri="{FF2B5EF4-FFF2-40B4-BE49-F238E27FC236}">
                  <a16:creationId xmlns:a16="http://schemas.microsoft.com/office/drawing/2014/main" id="{633C398B-7ED9-46E2-954E-FF53B3BE8637}"/>
                </a:ext>
              </a:extLst>
            </p:cNvPr>
            <p:cNvSpPr>
              <a:spLocks noChangeShapeType="1"/>
            </p:cNvSpPr>
            <p:nvPr/>
          </p:nvSpPr>
          <p:spPr bwMode="auto">
            <a:xfrm>
              <a:off x="1323" y="4203"/>
              <a:ext cx="265" cy="0"/>
            </a:xfrm>
            <a:prstGeom prst="line">
              <a:avLst/>
            </a:prstGeom>
            <a:noFill/>
            <a:ln w="127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sp>
        <p:nvSpPr>
          <p:cNvPr id="112671" name="Rectangle 33">
            <a:extLst>
              <a:ext uri="{FF2B5EF4-FFF2-40B4-BE49-F238E27FC236}">
                <a16:creationId xmlns:a16="http://schemas.microsoft.com/office/drawing/2014/main" id="{0A930FEA-4264-46DF-A6FB-FF83596C8914}"/>
              </a:ext>
            </a:extLst>
          </p:cNvPr>
          <p:cNvSpPr>
            <a:spLocks noChangeArrowheads="1"/>
          </p:cNvSpPr>
          <p:nvPr/>
        </p:nvSpPr>
        <p:spPr bwMode="auto">
          <a:xfrm>
            <a:off x="4849813" y="5537200"/>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663300"/>
                </a:solidFill>
                <a:effectLst/>
                <a:uLnTx/>
                <a:uFillTx/>
                <a:latin typeface="Arial" panose="020B0604020202020204" pitchFamily="34" charset="0"/>
                <a:ea typeface="+mn-ea"/>
                <a:cs typeface="+mn-cs"/>
              </a:rPr>
              <a:t>1a</a:t>
            </a:r>
          </a:p>
        </p:txBody>
      </p:sp>
      <p:grpSp>
        <p:nvGrpSpPr>
          <p:cNvPr id="3" name="Group 34">
            <a:extLst>
              <a:ext uri="{FF2B5EF4-FFF2-40B4-BE49-F238E27FC236}">
                <a16:creationId xmlns:a16="http://schemas.microsoft.com/office/drawing/2014/main" id="{9032A8F5-F4F1-4FC5-8554-DC81F68F01C7}"/>
              </a:ext>
            </a:extLst>
          </p:cNvPr>
          <p:cNvGrpSpPr>
            <a:grpSpLocks/>
          </p:cNvGrpSpPr>
          <p:nvPr/>
        </p:nvGrpSpPr>
        <p:grpSpPr bwMode="auto">
          <a:xfrm>
            <a:off x="5878513" y="1493838"/>
            <a:ext cx="2038350" cy="755650"/>
            <a:chOff x="3703" y="941"/>
            <a:chExt cx="1284" cy="476"/>
          </a:xfrm>
        </p:grpSpPr>
        <p:sp>
          <p:nvSpPr>
            <p:cNvPr id="112677" name="AutoShape 35" descr="Parchment">
              <a:extLst>
                <a:ext uri="{FF2B5EF4-FFF2-40B4-BE49-F238E27FC236}">
                  <a16:creationId xmlns:a16="http://schemas.microsoft.com/office/drawing/2014/main" id="{D82C69D1-A3C7-43C7-AF76-8399D86583BB}"/>
                </a:ext>
              </a:extLst>
            </p:cNvPr>
            <p:cNvSpPr>
              <a:spLocks noChangeArrowheads="1"/>
            </p:cNvSpPr>
            <p:nvPr/>
          </p:nvSpPr>
          <p:spPr bwMode="auto">
            <a:xfrm>
              <a:off x="3703" y="941"/>
              <a:ext cx="1284" cy="476"/>
            </a:xfrm>
            <a:prstGeom prst="roundRect">
              <a:avLst>
                <a:gd name="adj" fmla="val 12495"/>
              </a:avLst>
            </a:prstGeom>
            <a:blipFill dpi="0" rotWithShape="0">
              <a:blip r:embed="rId5"/>
              <a:srcRect/>
              <a:tile tx="0" ty="0" sx="100000" sy="100000" flip="none" algn="tl"/>
            </a:blipFill>
            <a:ln w="12700">
              <a:solidFill>
                <a:schemeClr val="fo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2678" name="Rectangle 36">
              <a:extLst>
                <a:ext uri="{FF2B5EF4-FFF2-40B4-BE49-F238E27FC236}">
                  <a16:creationId xmlns:a16="http://schemas.microsoft.com/office/drawing/2014/main" id="{A6C336B0-719F-403C-92FB-B2630282B464}"/>
                </a:ext>
              </a:extLst>
            </p:cNvPr>
            <p:cNvSpPr>
              <a:spLocks noChangeArrowheads="1"/>
            </p:cNvSpPr>
            <p:nvPr/>
          </p:nvSpPr>
          <p:spPr bwMode="auto">
            <a:xfrm>
              <a:off x="3717" y="960"/>
              <a:ext cx="125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A50021"/>
                  </a:solidFill>
                  <a:effectLst/>
                  <a:uLnTx/>
                  <a:uFillTx/>
                  <a:latin typeface="Arial" panose="020B0604020202020204" pitchFamily="34" charset="0"/>
                  <a:ea typeface="+mn-ea"/>
                  <a:cs typeface="+mn-cs"/>
                </a:rPr>
                <a:t>Income effect of</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A50021"/>
                  </a:solidFill>
                  <a:effectLst/>
                  <a:uLnTx/>
                  <a:uFillTx/>
                  <a:latin typeface="Arial" panose="020B0604020202020204" pitchFamily="34" charset="0"/>
                  <a:ea typeface="+mn-ea"/>
                  <a:cs typeface="+mn-cs"/>
                </a:rPr>
                <a:t>the price rise</a:t>
              </a:r>
              <a:endPar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12673" name="Rectangle 37">
            <a:extLst>
              <a:ext uri="{FF2B5EF4-FFF2-40B4-BE49-F238E27FC236}">
                <a16:creationId xmlns:a16="http://schemas.microsoft.com/office/drawing/2014/main" id="{0FE100C7-2D86-46E2-9B36-E76C955C5E4A}"/>
              </a:ext>
            </a:extLst>
          </p:cNvPr>
          <p:cNvSpPr>
            <a:spLocks noChangeArrowheads="1"/>
          </p:cNvSpPr>
          <p:nvPr/>
        </p:nvSpPr>
        <p:spPr bwMode="auto">
          <a:xfrm>
            <a:off x="7123113" y="5454650"/>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sp>
        <p:nvSpPr>
          <p:cNvPr id="688166" name="Rectangle 38">
            <a:extLst>
              <a:ext uri="{FF2B5EF4-FFF2-40B4-BE49-F238E27FC236}">
                <a16:creationId xmlns:a16="http://schemas.microsoft.com/office/drawing/2014/main" id="{2E6127DE-4995-4C8C-B4C0-1BA0AFA132BE}"/>
              </a:ext>
            </a:extLst>
          </p:cNvPr>
          <p:cNvSpPr>
            <a:spLocks noChangeArrowheads="1"/>
          </p:cNvSpPr>
          <p:nvPr/>
        </p:nvSpPr>
        <p:spPr bwMode="auto">
          <a:xfrm>
            <a:off x="0" y="60325"/>
            <a:ext cx="9144000" cy="457200"/>
          </a:xfrm>
          <a:prstGeom prst="rect">
            <a:avLst/>
          </a:prstGeom>
          <a:noFill/>
          <a:ln w="9525">
            <a:noFill/>
            <a:miter lim="800000"/>
            <a:headEnd/>
            <a:tailEnd/>
          </a:ln>
          <a:effectLst>
            <a:outerShdw dist="17961" dir="2700000" algn="ctr" rotWithShape="0">
              <a:srgbClr val="000000"/>
            </a:outerShdw>
          </a:effectLst>
        </p:spPr>
        <p:txBody>
          <a:bodyPr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a:ln>
                  <a:noFill/>
                </a:ln>
                <a:solidFill>
                  <a:srgbClr val="663300"/>
                </a:solidFill>
                <a:effectLst/>
                <a:uLnTx/>
                <a:uFillTx/>
                <a:latin typeface="Arial" charset="0"/>
                <a:ea typeface="+mn-ea"/>
                <a:cs typeface="+mn-cs"/>
              </a:rPr>
              <a:t>Income and substitution effects: Inferior (non-Giffen) good</a:t>
            </a:r>
          </a:p>
        </p:txBody>
      </p:sp>
      <p:sp>
        <p:nvSpPr>
          <p:cNvPr id="112675" name="Oval 39">
            <a:extLst>
              <a:ext uri="{FF2B5EF4-FFF2-40B4-BE49-F238E27FC236}">
                <a16:creationId xmlns:a16="http://schemas.microsoft.com/office/drawing/2014/main" id="{9C2F26FE-0A3A-4A6D-9A3F-85C87F11B0BE}"/>
              </a:ext>
            </a:extLst>
          </p:cNvPr>
          <p:cNvSpPr>
            <a:spLocks noChangeArrowheads="1"/>
          </p:cNvSpPr>
          <p:nvPr/>
        </p:nvSpPr>
        <p:spPr bwMode="auto">
          <a:xfrm>
            <a:off x="2057400" y="2325688"/>
            <a:ext cx="115888" cy="115887"/>
          </a:xfrm>
          <a:prstGeom prst="ellipse">
            <a:avLst/>
          </a:prstGeom>
          <a:solidFill>
            <a:srgbClr val="DCB996"/>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688168" name="AutoShape 40" descr="Parchment">
            <a:extLst>
              <a:ext uri="{FF2B5EF4-FFF2-40B4-BE49-F238E27FC236}">
                <a16:creationId xmlns:a16="http://schemas.microsoft.com/office/drawing/2014/main" id="{933B69E9-7F7E-42C2-B864-566B55D2F683}"/>
              </a:ext>
            </a:extLst>
          </p:cNvPr>
          <p:cNvSpPr>
            <a:spLocks noChangeArrowheads="1"/>
          </p:cNvSpPr>
          <p:nvPr/>
        </p:nvSpPr>
        <p:spPr bwMode="auto">
          <a:xfrm>
            <a:off x="5826125" y="2425700"/>
            <a:ext cx="2617788" cy="1333500"/>
          </a:xfrm>
          <a:prstGeom prst="roundRect">
            <a:avLst>
              <a:gd name="adj" fmla="val 16667"/>
            </a:avLst>
          </a:prstGeom>
          <a:blipFill dpi="0" rotWithShape="0">
            <a:blip r:embed="rId5"/>
            <a:srcRect/>
            <a:tile tx="0" ty="0" sx="100000" sy="100000" flip="none" algn="tl"/>
          </a:blipFill>
          <a:ln w="22225">
            <a:solidFill>
              <a:schemeClr val="accent1"/>
            </a:solidFill>
            <a:round/>
            <a:headEnd type="none" w="sm" len="sm"/>
            <a:tailEnd type="none" w="sm" len="sm"/>
          </a:ln>
        </p:spPr>
        <p:txBody>
          <a:bodyPr anchor="ctr">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800080"/>
                </a:solidFill>
                <a:effectLst/>
                <a:uLnTx/>
                <a:uFillTx/>
                <a:latin typeface="Arial" panose="020B0604020202020204" pitchFamily="34" charset="0"/>
                <a:ea typeface="+mn-ea"/>
                <a:cs typeface="+mn-cs"/>
              </a:rPr>
              <a:t>A </a:t>
            </a:r>
            <a:r>
              <a:rPr kumimoji="0" lang="en-GB" altLang="en-US" sz="1800" b="0" i="1" u="none" strike="noStrike" kern="1200" cap="none" spc="0" normalizeH="0" baseline="0" noProof="0">
                <a:ln>
                  <a:noFill/>
                </a:ln>
                <a:solidFill>
                  <a:srgbClr val="800080"/>
                </a:solidFill>
                <a:effectLst/>
                <a:uLnTx/>
                <a:uFillTx/>
                <a:latin typeface="Arial" panose="020B0604020202020204" pitchFamily="34" charset="0"/>
                <a:ea typeface="+mn-ea"/>
                <a:cs typeface="+mn-cs"/>
              </a:rPr>
              <a:t>positive</a:t>
            </a:r>
            <a:r>
              <a:rPr kumimoji="0" lang="en-GB" altLang="en-US" sz="1800" b="0" i="0" u="none" strike="noStrike" kern="1200" cap="none" spc="0" normalizeH="0" baseline="0" noProof="0">
                <a:ln>
                  <a:noFill/>
                </a:ln>
                <a:solidFill>
                  <a:srgbClr val="800080"/>
                </a:solidFill>
                <a:effectLst/>
                <a:uLnTx/>
                <a:uFillTx/>
                <a:latin typeface="Arial" panose="020B0604020202020204" pitchFamily="34" charset="0"/>
                <a:ea typeface="+mn-ea"/>
                <a:cs typeface="+mn-cs"/>
              </a:rPr>
              <a:t> income effect: a rise in price partially offsetting the fall in consumption.</a:t>
            </a:r>
          </a:p>
        </p:txBody>
      </p:sp>
    </p:spTree>
    <p:custDataLst>
      <p:tags r:id="rId2"/>
    </p:custDataLst>
  </p:cSld>
  <p:clrMapOvr>
    <a:overrideClrMapping bg1="lt1" tx1="dk1" bg2="lt2" tx2="dk2" accent1="accent1" accent2="accent2" accent3="accent3" accent4="accent4" accent5="accent5" accent6="accent6" hlink="hlink" folHlink="folHlink"/>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688148"/>
                                        </p:tgtEl>
                                        <p:attrNameLst>
                                          <p:attrName>style.visibility</p:attrName>
                                        </p:attrNameLst>
                                      </p:cBhvr>
                                      <p:to>
                                        <p:strVal val="visible"/>
                                      </p:to>
                                    </p:set>
                                    <p:animEffect transition="in" filter="wipe(up)">
                                      <p:cBhvr>
                                        <p:cTn id="13" dur="500"/>
                                        <p:tgtEl>
                                          <p:spTgt spid="6881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88151"/>
                                        </p:tgtEl>
                                        <p:attrNameLst>
                                          <p:attrName>style.visibility</p:attrName>
                                        </p:attrNameLst>
                                      </p:cBhvr>
                                      <p:to>
                                        <p:strVal val="visible"/>
                                      </p:to>
                                    </p:set>
                                    <p:anim calcmode="lin" valueType="num">
                                      <p:cBhvr additive="base">
                                        <p:cTn id="18" dur="500" fill="hold"/>
                                        <p:tgtEl>
                                          <p:spTgt spid="688151"/>
                                        </p:tgtEl>
                                        <p:attrNameLst>
                                          <p:attrName>ppt_x</p:attrName>
                                        </p:attrNameLst>
                                      </p:cBhvr>
                                      <p:tavLst>
                                        <p:tav tm="0">
                                          <p:val>
                                            <p:strVal val="#ppt_x"/>
                                          </p:val>
                                        </p:tav>
                                        <p:tav tm="100000">
                                          <p:val>
                                            <p:strVal val="#ppt_x"/>
                                          </p:val>
                                        </p:tav>
                                      </p:tavLst>
                                    </p:anim>
                                    <p:anim calcmode="lin" valueType="num">
                                      <p:cBhvr additive="base">
                                        <p:cTn id="19" dur="500" fill="hold"/>
                                        <p:tgtEl>
                                          <p:spTgt spid="68815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ppt_x</p:attrName>
                                        </p:attrNameLst>
                                      </p:cBhvr>
                                      <p:tavLst>
                                        <p:tav tm="0">
                                          <p:val>
                                            <p:strVal val="#ppt_x-#ppt_w/2"/>
                                          </p:val>
                                        </p:tav>
                                        <p:tav tm="100000">
                                          <p:val>
                                            <p:strVal val="#ppt_x"/>
                                          </p:val>
                                        </p:tav>
                                      </p:tavLst>
                                    </p:anim>
                                    <p:anim calcmode="lin" valueType="num">
                                      <p:cBhvr>
                                        <p:cTn id="25" dur="500" fill="hold"/>
                                        <p:tgtEl>
                                          <p:spTgt spid="2"/>
                                        </p:tgtEl>
                                        <p:attrNameLst>
                                          <p:attrName>ppt_y</p:attrName>
                                        </p:attrNameLst>
                                      </p:cBhvr>
                                      <p:tavLst>
                                        <p:tav tm="0">
                                          <p:val>
                                            <p:strVal val="#ppt_y"/>
                                          </p:val>
                                        </p:tav>
                                        <p:tav tm="100000">
                                          <p:val>
                                            <p:strVal val="#ppt_y"/>
                                          </p:val>
                                        </p:tav>
                                      </p:tavLst>
                                    </p:anim>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688168"/>
                                        </p:tgtEl>
                                        <p:attrNameLst>
                                          <p:attrName>style.visibility</p:attrName>
                                        </p:attrNameLst>
                                      </p:cBhvr>
                                      <p:to>
                                        <p:strVal val="visible"/>
                                      </p:to>
                                    </p:set>
                                    <p:anim calcmode="lin" valueType="num">
                                      <p:cBhvr>
                                        <p:cTn id="32" dur="500" fill="hold"/>
                                        <p:tgtEl>
                                          <p:spTgt spid="688168"/>
                                        </p:tgtEl>
                                        <p:attrNameLst>
                                          <p:attrName>ppt_w</p:attrName>
                                        </p:attrNameLst>
                                      </p:cBhvr>
                                      <p:tavLst>
                                        <p:tav tm="0">
                                          <p:val>
                                            <p:fltVal val="0"/>
                                          </p:val>
                                        </p:tav>
                                        <p:tav tm="100000">
                                          <p:val>
                                            <p:strVal val="#ppt_w"/>
                                          </p:val>
                                        </p:tav>
                                      </p:tavLst>
                                    </p:anim>
                                    <p:anim calcmode="lin" valueType="num">
                                      <p:cBhvr>
                                        <p:cTn id="33" dur="500" fill="hold"/>
                                        <p:tgtEl>
                                          <p:spTgt spid="6881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51" grpId="0" autoUpdateAnimBg="0"/>
      <p:bldP spid="688168" grpId="0" animBg="1"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BE27841D-34B8-45DC-96F5-B41396BB373F}"/>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3667" name="Rectangle 3">
            <a:extLst>
              <a:ext uri="{FF2B5EF4-FFF2-40B4-BE49-F238E27FC236}">
                <a16:creationId xmlns:a16="http://schemas.microsoft.com/office/drawing/2014/main" id="{0267F80D-DFD5-4FEB-B3BF-3FE03473D68F}"/>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3668" name="Rectangle 5">
            <a:extLst>
              <a:ext uri="{FF2B5EF4-FFF2-40B4-BE49-F238E27FC236}">
                <a16:creationId xmlns:a16="http://schemas.microsoft.com/office/drawing/2014/main" id="{87EC059C-24A2-466D-8850-39F5141154BC}"/>
              </a:ext>
            </a:extLst>
          </p:cNvPr>
          <p:cNvSpPr>
            <a:spLocks noGrp="1"/>
          </p:cNvSpPr>
          <p:nvPr>
            <p:ph type="body" idx="1"/>
          </p:nvPr>
        </p:nvSpPr>
        <p:spPr>
          <a:xfrm>
            <a:off x="206375" y="1524000"/>
            <a:ext cx="8767763" cy="4889500"/>
          </a:xfrm>
        </p:spPr>
        <p:txBody>
          <a:bodyPr/>
          <a:lstStyle/>
          <a:p>
            <a:pPr>
              <a:lnSpc>
                <a:spcPct val="130000"/>
              </a:lnSpc>
            </a:pPr>
            <a:r>
              <a:rPr lang="en-GB" altLang="en-US">
                <a:solidFill>
                  <a:srgbClr val="646B86"/>
                </a:solidFill>
              </a:rPr>
              <a:t>The effect of changes in price</a:t>
            </a:r>
          </a:p>
          <a:p>
            <a:pPr lvl="1">
              <a:lnSpc>
                <a:spcPct val="130000"/>
              </a:lnSpc>
            </a:pPr>
            <a:r>
              <a:rPr lang="en-GB" altLang="en-US">
                <a:solidFill>
                  <a:srgbClr val="646B86"/>
                </a:solidFill>
              </a:rPr>
              <a:t>the price–consumption curve</a:t>
            </a:r>
          </a:p>
          <a:p>
            <a:pPr lvl="1">
              <a:lnSpc>
                <a:spcPct val="130000"/>
              </a:lnSpc>
            </a:pPr>
            <a:r>
              <a:rPr lang="en-GB" altLang="en-US">
                <a:solidFill>
                  <a:srgbClr val="646B86"/>
                </a:solidFill>
              </a:rPr>
              <a:t>deriving the individual's demand curve</a:t>
            </a:r>
          </a:p>
          <a:p>
            <a:pPr>
              <a:lnSpc>
                <a:spcPct val="130000"/>
              </a:lnSpc>
            </a:pPr>
            <a:r>
              <a:rPr lang="en-GB" altLang="en-US">
                <a:solidFill>
                  <a:srgbClr val="646B86"/>
                </a:solidFill>
              </a:rPr>
              <a:t>Income and substitution effects of a price change</a:t>
            </a:r>
          </a:p>
          <a:p>
            <a:pPr lvl="1">
              <a:lnSpc>
                <a:spcPct val="130000"/>
              </a:lnSpc>
            </a:pPr>
            <a:r>
              <a:rPr lang="en-GB" altLang="en-US">
                <a:solidFill>
                  <a:srgbClr val="646B86"/>
                </a:solidFill>
              </a:rPr>
              <a:t>a normal good</a:t>
            </a:r>
          </a:p>
          <a:p>
            <a:pPr lvl="1">
              <a:lnSpc>
                <a:spcPct val="130000"/>
              </a:lnSpc>
            </a:pPr>
            <a:r>
              <a:rPr lang="en-GB" altLang="en-US">
                <a:solidFill>
                  <a:srgbClr val="646B86"/>
                </a:solidFill>
              </a:rPr>
              <a:t>an inferior good</a:t>
            </a:r>
          </a:p>
          <a:p>
            <a:pPr lvl="1">
              <a:lnSpc>
                <a:spcPct val="130000"/>
              </a:lnSpc>
            </a:pPr>
            <a:r>
              <a:rPr lang="en-GB" altLang="en-US"/>
              <a:t>a Giffen good (a special type of inferior good)</a:t>
            </a:r>
          </a:p>
        </p:txBody>
      </p:sp>
      <p:sp>
        <p:nvSpPr>
          <p:cNvPr id="113669" name="Rectangle 6">
            <a:extLst>
              <a:ext uri="{FF2B5EF4-FFF2-40B4-BE49-F238E27FC236}">
                <a16:creationId xmlns:a16="http://schemas.microsoft.com/office/drawing/2014/main" id="{D9367791-154B-4028-94CE-53AB35F49166}"/>
              </a:ext>
            </a:extLst>
          </p:cNvPr>
          <p:cNvSpPr>
            <a:spLocks noGrp="1"/>
          </p:cNvSpPr>
          <p:nvPr>
            <p:ph type="title"/>
          </p:nvPr>
        </p:nvSpPr>
        <p:spPr/>
        <p:txBody>
          <a:bodyPr/>
          <a:lstStyle/>
          <a:p>
            <a:r>
              <a:rPr lang="en-GB" altLang="en-US"/>
              <a:t>Indifference analysis</a:t>
            </a:r>
          </a:p>
        </p:txBody>
      </p:sp>
    </p:spTree>
    <p:custDataLst>
      <p:tags r:id="rId1"/>
    </p:custDataLst>
  </p:cSld>
  <p:clrMapOvr>
    <a:masterClrMapping/>
  </p:clrMapOvr>
  <p:transition spd="slow">
    <p:pull dir="r"/>
  </p:transition>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8783E029-98E7-4A4D-9DFC-25A63311796A}"/>
              </a:ext>
            </a:extLst>
          </p:cNvPr>
          <p:cNvSpPr>
            <a:spLocks noChangeArrowheads="1"/>
          </p:cNvSpPr>
          <p:nvPr/>
        </p:nvSpPr>
        <p:spPr bwMode="auto">
          <a:xfrm>
            <a:off x="7113588" y="6353175"/>
            <a:ext cx="1978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114691" name="Rectangle 3">
            <a:extLst>
              <a:ext uri="{FF2B5EF4-FFF2-40B4-BE49-F238E27FC236}">
                <a16:creationId xmlns:a16="http://schemas.microsoft.com/office/drawing/2014/main" id="{E356BEDE-B992-43B0-B70C-B160F409B048}"/>
              </a:ext>
            </a:extLst>
          </p:cNvPr>
          <p:cNvSpPr>
            <a:spLocks noChangeArrowheads="1"/>
          </p:cNvSpPr>
          <p:nvPr/>
        </p:nvSpPr>
        <p:spPr bwMode="auto">
          <a:xfrm>
            <a:off x="800100" y="790575"/>
            <a:ext cx="7818438" cy="51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4692" name="Arc 4">
            <a:extLst>
              <a:ext uri="{FF2B5EF4-FFF2-40B4-BE49-F238E27FC236}">
                <a16:creationId xmlns:a16="http://schemas.microsoft.com/office/drawing/2014/main" id="{E0C876A1-6A8A-41DF-9EAF-E126C5168F82}"/>
              </a:ext>
            </a:extLst>
          </p:cNvPr>
          <p:cNvSpPr>
            <a:spLocks/>
          </p:cNvSpPr>
          <p:nvPr/>
        </p:nvSpPr>
        <p:spPr bwMode="auto">
          <a:xfrm>
            <a:off x="1377950" y="881063"/>
            <a:ext cx="3424238" cy="269398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4693" name="Arc 5">
            <a:extLst>
              <a:ext uri="{FF2B5EF4-FFF2-40B4-BE49-F238E27FC236}">
                <a16:creationId xmlns:a16="http://schemas.microsoft.com/office/drawing/2014/main" id="{68797140-E98F-44A9-A395-E7DF95FE31EA}"/>
              </a:ext>
            </a:extLst>
          </p:cNvPr>
          <p:cNvSpPr>
            <a:spLocks/>
          </p:cNvSpPr>
          <p:nvPr/>
        </p:nvSpPr>
        <p:spPr bwMode="auto">
          <a:xfrm>
            <a:off x="1741488" y="127000"/>
            <a:ext cx="4462462" cy="5775325"/>
          </a:xfrm>
          <a:custGeom>
            <a:avLst/>
            <a:gdLst>
              <a:gd name="T0" fmla="*/ 2147483647 w 20790"/>
              <a:gd name="T1" fmla="*/ 2147483647 h 21600"/>
              <a:gd name="T2" fmla="*/ 0 w 20790"/>
              <a:gd name="T3" fmla="*/ 2147483647 h 21600"/>
              <a:gd name="T4" fmla="*/ 2147483647 w 20790"/>
              <a:gd name="T5" fmla="*/ 0 h 21600"/>
              <a:gd name="T6" fmla="*/ 0 60000 65536"/>
              <a:gd name="T7" fmla="*/ 0 60000 65536"/>
              <a:gd name="T8" fmla="*/ 0 60000 65536"/>
              <a:gd name="T9" fmla="*/ 0 w 20790"/>
              <a:gd name="T10" fmla="*/ 0 h 21600"/>
              <a:gd name="T11" fmla="*/ 20790 w 20790"/>
              <a:gd name="T12" fmla="*/ 21600 h 21600"/>
            </a:gdLst>
            <a:ahLst/>
            <a:cxnLst>
              <a:cxn ang="T6">
                <a:pos x="T0" y="T1"/>
              </a:cxn>
              <a:cxn ang="T7">
                <a:pos x="T2" y="T3"/>
              </a:cxn>
              <a:cxn ang="T8">
                <a:pos x="T4" y="T5"/>
              </a:cxn>
            </a:cxnLst>
            <a:rect l="T9" t="T10" r="T11" b="T12"/>
            <a:pathLst>
              <a:path w="20790" h="21600" fill="none" extrusionOk="0">
                <a:moveTo>
                  <a:pt x="20789" y="21578"/>
                </a:moveTo>
                <a:cubicBezTo>
                  <a:pt x="20469" y="21592"/>
                  <a:pt x="20149" y="21599"/>
                  <a:pt x="19829" y="21600"/>
                </a:cubicBezTo>
                <a:cubicBezTo>
                  <a:pt x="11211" y="21600"/>
                  <a:pt x="3417" y="16477"/>
                  <a:pt x="0" y="8565"/>
                </a:cubicBezTo>
              </a:path>
              <a:path w="20790" h="21600" stroke="0" extrusionOk="0">
                <a:moveTo>
                  <a:pt x="20789" y="21578"/>
                </a:moveTo>
                <a:cubicBezTo>
                  <a:pt x="20469" y="21592"/>
                  <a:pt x="20149" y="21599"/>
                  <a:pt x="19829" y="21600"/>
                </a:cubicBezTo>
                <a:cubicBezTo>
                  <a:pt x="11211" y="21600"/>
                  <a:pt x="3417" y="16477"/>
                  <a:pt x="0" y="8565"/>
                </a:cubicBezTo>
                <a:lnTo>
                  <a:pt x="19829"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4694" name="Line 6">
            <a:extLst>
              <a:ext uri="{FF2B5EF4-FFF2-40B4-BE49-F238E27FC236}">
                <a16:creationId xmlns:a16="http://schemas.microsoft.com/office/drawing/2014/main" id="{0A7616B9-F170-47A9-8BE9-BAE081843FCB}"/>
              </a:ext>
            </a:extLst>
          </p:cNvPr>
          <p:cNvSpPr>
            <a:spLocks noChangeShapeType="1"/>
          </p:cNvSpPr>
          <p:nvPr/>
        </p:nvSpPr>
        <p:spPr bwMode="auto">
          <a:xfrm flipV="1">
            <a:off x="798513" y="777875"/>
            <a:ext cx="0" cy="518160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4695" name="Line 7">
            <a:extLst>
              <a:ext uri="{FF2B5EF4-FFF2-40B4-BE49-F238E27FC236}">
                <a16:creationId xmlns:a16="http://schemas.microsoft.com/office/drawing/2014/main" id="{CC94A88E-3050-4E7B-BC70-87BD5D6C5C88}"/>
              </a:ext>
            </a:extLst>
          </p:cNvPr>
          <p:cNvSpPr>
            <a:spLocks noChangeShapeType="1"/>
          </p:cNvSpPr>
          <p:nvPr/>
        </p:nvSpPr>
        <p:spPr bwMode="auto">
          <a:xfrm>
            <a:off x="800100" y="5975350"/>
            <a:ext cx="7837488" cy="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4696" name="Rectangle 8">
            <a:extLst>
              <a:ext uri="{FF2B5EF4-FFF2-40B4-BE49-F238E27FC236}">
                <a16:creationId xmlns:a16="http://schemas.microsoft.com/office/drawing/2014/main" id="{7361DC91-C388-4FAC-91D2-A1EB6320484E}"/>
              </a:ext>
            </a:extLst>
          </p:cNvPr>
          <p:cNvSpPr>
            <a:spLocks noChangeArrowheads="1"/>
          </p:cNvSpPr>
          <p:nvPr/>
        </p:nvSpPr>
        <p:spPr bwMode="auto">
          <a:xfrm>
            <a:off x="1919288"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4697" name="Rectangle 9">
            <a:extLst>
              <a:ext uri="{FF2B5EF4-FFF2-40B4-BE49-F238E27FC236}">
                <a16:creationId xmlns:a16="http://schemas.microsoft.com/office/drawing/2014/main" id="{E9E10BCA-2C2B-4933-862E-00E87F9EF94B}"/>
              </a:ext>
            </a:extLst>
          </p:cNvPr>
          <p:cNvSpPr>
            <a:spLocks noChangeArrowheads="1"/>
          </p:cNvSpPr>
          <p:nvPr/>
        </p:nvSpPr>
        <p:spPr bwMode="auto">
          <a:xfrm>
            <a:off x="3205163"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4698" name="Rectangle 10">
            <a:extLst>
              <a:ext uri="{FF2B5EF4-FFF2-40B4-BE49-F238E27FC236}">
                <a16:creationId xmlns:a16="http://schemas.microsoft.com/office/drawing/2014/main" id="{7C77804C-D5DA-4AA5-8156-4C7CD8720BB8}"/>
              </a:ext>
            </a:extLst>
          </p:cNvPr>
          <p:cNvSpPr>
            <a:spLocks noChangeArrowheads="1"/>
          </p:cNvSpPr>
          <p:nvPr/>
        </p:nvSpPr>
        <p:spPr bwMode="auto">
          <a:xfrm rot="-5400000">
            <a:off x="-611187" y="288131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692235" name="Line 11">
            <a:extLst>
              <a:ext uri="{FF2B5EF4-FFF2-40B4-BE49-F238E27FC236}">
                <a16:creationId xmlns:a16="http://schemas.microsoft.com/office/drawing/2014/main" id="{9C327E6D-4F30-4BCD-BF30-226567416C35}"/>
              </a:ext>
            </a:extLst>
          </p:cNvPr>
          <p:cNvSpPr>
            <a:spLocks noChangeShapeType="1"/>
          </p:cNvSpPr>
          <p:nvPr/>
        </p:nvSpPr>
        <p:spPr bwMode="auto">
          <a:xfrm>
            <a:off x="2570163" y="2933700"/>
            <a:ext cx="0" cy="3060700"/>
          </a:xfrm>
          <a:prstGeom prst="line">
            <a:avLst/>
          </a:prstGeom>
          <a:noFill/>
          <a:ln w="1905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nvGrpSpPr>
          <p:cNvPr id="2" name="Group 12">
            <a:extLst>
              <a:ext uri="{FF2B5EF4-FFF2-40B4-BE49-F238E27FC236}">
                <a16:creationId xmlns:a16="http://schemas.microsoft.com/office/drawing/2014/main" id="{4E6EBFEB-3BF3-4A76-8D18-D685C688AB4E}"/>
              </a:ext>
            </a:extLst>
          </p:cNvPr>
          <p:cNvGrpSpPr>
            <a:grpSpLocks/>
          </p:cNvGrpSpPr>
          <p:nvPr/>
        </p:nvGrpSpPr>
        <p:grpSpPr bwMode="auto">
          <a:xfrm>
            <a:off x="817563" y="1836738"/>
            <a:ext cx="6789737" cy="4140200"/>
            <a:chOff x="515" y="1157"/>
            <a:chExt cx="4277" cy="2608"/>
          </a:xfrm>
        </p:grpSpPr>
        <p:sp>
          <p:nvSpPr>
            <p:cNvPr id="114708" name="Freeform 13">
              <a:extLst>
                <a:ext uri="{FF2B5EF4-FFF2-40B4-BE49-F238E27FC236}">
                  <a16:creationId xmlns:a16="http://schemas.microsoft.com/office/drawing/2014/main" id="{25EAB311-4CB4-4CF9-8F73-B6498DF497EF}"/>
                </a:ext>
              </a:extLst>
            </p:cNvPr>
            <p:cNvSpPr>
              <a:spLocks/>
            </p:cNvSpPr>
            <p:nvPr/>
          </p:nvSpPr>
          <p:spPr bwMode="auto">
            <a:xfrm>
              <a:off x="515" y="1157"/>
              <a:ext cx="4166" cy="2608"/>
            </a:xfrm>
            <a:custGeom>
              <a:avLst/>
              <a:gdLst>
                <a:gd name="T0" fmla="*/ 0 w 4166"/>
                <a:gd name="T1" fmla="*/ 0 h 2608"/>
                <a:gd name="T2" fmla="*/ 4165 w 4166"/>
                <a:gd name="T3" fmla="*/ 2607 h 2608"/>
                <a:gd name="T4" fmla="*/ 0 60000 65536"/>
                <a:gd name="T5" fmla="*/ 0 60000 65536"/>
                <a:gd name="T6" fmla="*/ 0 w 4166"/>
                <a:gd name="T7" fmla="*/ 0 h 2608"/>
                <a:gd name="T8" fmla="*/ 4166 w 4166"/>
                <a:gd name="T9" fmla="*/ 2608 h 2608"/>
              </a:gdLst>
              <a:ahLst/>
              <a:cxnLst>
                <a:cxn ang="T4">
                  <a:pos x="T0" y="T1"/>
                </a:cxn>
                <a:cxn ang="T5">
                  <a:pos x="T2" y="T3"/>
                </a:cxn>
              </a:cxnLst>
              <a:rect l="T6" t="T7" r="T8" b="T9"/>
              <a:pathLst>
                <a:path w="4166" h="2608">
                  <a:moveTo>
                    <a:pt x="0" y="0"/>
                  </a:moveTo>
                  <a:lnTo>
                    <a:pt x="4165" y="2607"/>
                  </a:lnTo>
                </a:path>
              </a:pathLst>
            </a:custGeom>
            <a:noFill/>
            <a:ln w="28575"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4709" name="Rectangle 14">
              <a:extLst>
                <a:ext uri="{FF2B5EF4-FFF2-40B4-BE49-F238E27FC236}">
                  <a16:creationId xmlns:a16="http://schemas.microsoft.com/office/drawing/2014/main" id="{5DC6888D-FF94-4F2F-A2D4-6BF408ACD441}"/>
                </a:ext>
              </a:extLst>
            </p:cNvPr>
            <p:cNvSpPr>
              <a:spLocks noChangeArrowheads="1"/>
            </p:cNvSpPr>
            <p:nvPr/>
          </p:nvSpPr>
          <p:spPr bwMode="auto">
            <a:xfrm>
              <a:off x="4511" y="3460"/>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grpSp>
      <p:sp>
        <p:nvSpPr>
          <p:cNvPr id="692239" name="Rectangle 15">
            <a:extLst>
              <a:ext uri="{FF2B5EF4-FFF2-40B4-BE49-F238E27FC236}">
                <a16:creationId xmlns:a16="http://schemas.microsoft.com/office/drawing/2014/main" id="{8EAE2A6E-D67A-4167-BCF5-E43A34F2014B}"/>
              </a:ext>
            </a:extLst>
          </p:cNvPr>
          <p:cNvSpPr>
            <a:spLocks noChangeArrowheads="1"/>
          </p:cNvSpPr>
          <p:nvPr/>
        </p:nvSpPr>
        <p:spPr bwMode="auto">
          <a:xfrm>
            <a:off x="0" y="14288"/>
            <a:ext cx="9007475" cy="519112"/>
          </a:xfrm>
          <a:prstGeom prst="rect">
            <a:avLst/>
          </a:prstGeom>
          <a:noFill/>
          <a:ln w="9525">
            <a:noFill/>
            <a:miter lim="800000"/>
            <a:headEnd/>
            <a:tailEnd/>
          </a:ln>
          <a:effectLst>
            <a:outerShdw dist="17961" dir="2700000" algn="ctr" rotWithShape="0">
              <a:srgbClr val="000000"/>
            </a:outerShdw>
          </a:effectLst>
        </p:spPr>
        <p:txBody>
          <a:bodyPr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333399"/>
                </a:solidFill>
                <a:effectLst/>
                <a:uLnTx/>
                <a:uFillTx/>
                <a:latin typeface="Arial" charset="0"/>
                <a:ea typeface="+mn-ea"/>
                <a:cs typeface="+mn-cs"/>
              </a:rPr>
              <a:t>Income and substitution effects: Giffen good</a:t>
            </a:r>
          </a:p>
        </p:txBody>
      </p:sp>
      <p:grpSp>
        <p:nvGrpSpPr>
          <p:cNvPr id="3" name="Group 16">
            <a:extLst>
              <a:ext uri="{FF2B5EF4-FFF2-40B4-BE49-F238E27FC236}">
                <a16:creationId xmlns:a16="http://schemas.microsoft.com/office/drawing/2014/main" id="{7B6E7B96-26CA-4A8F-A5E2-547ACA85F78B}"/>
              </a:ext>
            </a:extLst>
          </p:cNvPr>
          <p:cNvGrpSpPr>
            <a:grpSpLocks/>
          </p:cNvGrpSpPr>
          <p:nvPr/>
        </p:nvGrpSpPr>
        <p:grpSpPr bwMode="auto">
          <a:xfrm>
            <a:off x="2470150" y="2470150"/>
            <a:ext cx="261938" cy="515938"/>
            <a:chOff x="1556" y="1556"/>
            <a:chExt cx="165" cy="325"/>
          </a:xfrm>
        </p:grpSpPr>
        <p:sp>
          <p:nvSpPr>
            <p:cNvPr id="114706" name="Rectangle 17">
              <a:extLst>
                <a:ext uri="{FF2B5EF4-FFF2-40B4-BE49-F238E27FC236}">
                  <a16:creationId xmlns:a16="http://schemas.microsoft.com/office/drawing/2014/main" id="{A62F9DA5-2386-418F-9CB2-74CDC353FA5D}"/>
                </a:ext>
              </a:extLst>
            </p:cNvPr>
            <p:cNvSpPr>
              <a:spLocks noChangeArrowheads="1"/>
            </p:cNvSpPr>
            <p:nvPr/>
          </p:nvSpPr>
          <p:spPr bwMode="auto">
            <a:xfrm>
              <a:off x="1556" y="1556"/>
              <a:ext cx="16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6600"/>
                  </a:solidFill>
                  <a:effectLst/>
                  <a:uLnTx/>
                  <a:uFillTx/>
                  <a:latin typeface="Arial" panose="020B0604020202020204" pitchFamily="34" charset="0"/>
                  <a:ea typeface="+mn-ea"/>
                  <a:cs typeface="+mn-cs"/>
                </a:rPr>
                <a:t>f</a:t>
              </a:r>
            </a:p>
          </p:txBody>
        </p:sp>
        <p:sp>
          <p:nvSpPr>
            <p:cNvPr id="114707" name="Oval 18">
              <a:extLst>
                <a:ext uri="{FF2B5EF4-FFF2-40B4-BE49-F238E27FC236}">
                  <a16:creationId xmlns:a16="http://schemas.microsoft.com/office/drawing/2014/main" id="{3C6B210E-75A2-4B0B-9AE9-F494B2E8025F}"/>
                </a:ext>
              </a:extLst>
            </p:cNvPr>
            <p:cNvSpPr>
              <a:spLocks noChangeArrowheads="1"/>
            </p:cNvSpPr>
            <p:nvPr/>
          </p:nvSpPr>
          <p:spPr bwMode="auto">
            <a:xfrm>
              <a:off x="1582" y="1808"/>
              <a:ext cx="73" cy="73"/>
            </a:xfrm>
            <a:prstGeom prst="ellipse">
              <a:avLst/>
            </a:prstGeom>
            <a:solidFill>
              <a:srgbClr val="99FF99"/>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sp>
        <p:nvSpPr>
          <p:cNvPr id="692243" name="Rectangle 19">
            <a:extLst>
              <a:ext uri="{FF2B5EF4-FFF2-40B4-BE49-F238E27FC236}">
                <a16:creationId xmlns:a16="http://schemas.microsoft.com/office/drawing/2014/main" id="{CBED168E-91C3-4189-B8D7-E1F12B5BA925}"/>
              </a:ext>
            </a:extLst>
          </p:cNvPr>
          <p:cNvSpPr>
            <a:spLocks noChangeArrowheads="1"/>
          </p:cNvSpPr>
          <p:nvPr/>
        </p:nvSpPr>
        <p:spPr bwMode="auto">
          <a:xfrm>
            <a:off x="2228850" y="5975350"/>
            <a:ext cx="582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006600"/>
                </a:solidFill>
                <a:effectLst/>
                <a:uLnTx/>
                <a:uFillTx/>
                <a:latin typeface="Arial" panose="020B0604020202020204" pitchFamily="34" charset="0"/>
                <a:ea typeface="+mn-ea"/>
                <a:cs typeface="+mn-cs"/>
              </a:rPr>
              <a:t>1</a:t>
            </a:r>
          </a:p>
        </p:txBody>
      </p:sp>
      <p:sp>
        <p:nvSpPr>
          <p:cNvPr id="114704" name="Rectangle 20">
            <a:extLst>
              <a:ext uri="{FF2B5EF4-FFF2-40B4-BE49-F238E27FC236}">
                <a16:creationId xmlns:a16="http://schemas.microsoft.com/office/drawing/2014/main" id="{4A43AFF5-D48E-4D6A-BFE6-A758E4BAE0DE}"/>
              </a:ext>
            </a:extLst>
          </p:cNvPr>
          <p:cNvSpPr>
            <a:spLocks noChangeArrowheads="1"/>
          </p:cNvSpPr>
          <p:nvPr/>
        </p:nvSpPr>
        <p:spPr bwMode="auto">
          <a:xfrm>
            <a:off x="4829175" y="33020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1</a:t>
            </a:r>
          </a:p>
        </p:txBody>
      </p:sp>
      <p:sp>
        <p:nvSpPr>
          <p:cNvPr id="114705" name="Rectangle 21">
            <a:extLst>
              <a:ext uri="{FF2B5EF4-FFF2-40B4-BE49-F238E27FC236}">
                <a16:creationId xmlns:a16="http://schemas.microsoft.com/office/drawing/2014/main" id="{520C7B80-0A10-497E-8634-852B52449642}"/>
              </a:ext>
            </a:extLst>
          </p:cNvPr>
          <p:cNvSpPr>
            <a:spLocks noChangeArrowheads="1"/>
          </p:cNvSpPr>
          <p:nvPr/>
        </p:nvSpPr>
        <p:spPr bwMode="auto">
          <a:xfrm>
            <a:off x="6162675" y="55610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2</a:t>
            </a:r>
          </a:p>
        </p:txBody>
      </p:sp>
    </p:spTree>
    <p:custDataLst>
      <p:tags r:id="rId2"/>
    </p:custDataLst>
  </p:cSld>
  <p:clrMapOvr>
    <a:overrideClrMapping bg1="lt1" tx1="dk1" bg2="lt2" tx2="dk2" accent1="accent1" accent2="accent2" accent3="accent3" accent4="accent4" accent5="accent5" accent6="accent6" hlink="hlink" folHlink="folHlink"/>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692235"/>
                                        </p:tgtEl>
                                        <p:attrNameLst>
                                          <p:attrName>style.visibility</p:attrName>
                                        </p:attrNameLst>
                                      </p:cBhvr>
                                      <p:to>
                                        <p:strVal val="visible"/>
                                      </p:to>
                                    </p:set>
                                    <p:animEffect transition="in" filter="wipe(up)">
                                      <p:cBhvr>
                                        <p:cTn id="20" dur="500"/>
                                        <p:tgtEl>
                                          <p:spTgt spid="69223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2243"/>
                                        </p:tgtEl>
                                        <p:attrNameLst>
                                          <p:attrName>style.visibility</p:attrName>
                                        </p:attrNameLst>
                                      </p:cBhvr>
                                      <p:to>
                                        <p:strVal val="visible"/>
                                      </p:to>
                                    </p:set>
                                    <p:anim calcmode="lin" valueType="num">
                                      <p:cBhvr additive="base">
                                        <p:cTn id="25" dur="500" fill="hold"/>
                                        <p:tgtEl>
                                          <p:spTgt spid="692243"/>
                                        </p:tgtEl>
                                        <p:attrNameLst>
                                          <p:attrName>ppt_x</p:attrName>
                                        </p:attrNameLst>
                                      </p:cBhvr>
                                      <p:tavLst>
                                        <p:tav tm="0">
                                          <p:val>
                                            <p:strVal val="#ppt_x"/>
                                          </p:val>
                                        </p:tav>
                                        <p:tav tm="100000">
                                          <p:val>
                                            <p:strVal val="#ppt_x"/>
                                          </p:val>
                                        </p:tav>
                                      </p:tavLst>
                                    </p:anim>
                                    <p:anim calcmode="lin" valueType="num">
                                      <p:cBhvr additive="base">
                                        <p:cTn id="26" dur="500" fill="hold"/>
                                        <p:tgtEl>
                                          <p:spTgt spid="692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43"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F675B657-0962-4531-812E-5B44035530A8}"/>
              </a:ext>
            </a:extLst>
          </p:cNvPr>
          <p:cNvSpPr>
            <a:spLocks noChangeArrowheads="1"/>
          </p:cNvSpPr>
          <p:nvPr/>
        </p:nvSpPr>
        <p:spPr bwMode="auto">
          <a:xfrm>
            <a:off x="7113588" y="6353175"/>
            <a:ext cx="1978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115715" name="Rectangle 3">
            <a:extLst>
              <a:ext uri="{FF2B5EF4-FFF2-40B4-BE49-F238E27FC236}">
                <a16:creationId xmlns:a16="http://schemas.microsoft.com/office/drawing/2014/main" id="{8428B777-36D4-4125-ACF6-7ECEDDAB6141}"/>
              </a:ext>
            </a:extLst>
          </p:cNvPr>
          <p:cNvSpPr>
            <a:spLocks noChangeArrowheads="1"/>
          </p:cNvSpPr>
          <p:nvPr/>
        </p:nvSpPr>
        <p:spPr bwMode="auto">
          <a:xfrm>
            <a:off x="800100" y="790575"/>
            <a:ext cx="7818438" cy="51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5716" name="Arc 4">
            <a:extLst>
              <a:ext uri="{FF2B5EF4-FFF2-40B4-BE49-F238E27FC236}">
                <a16:creationId xmlns:a16="http://schemas.microsoft.com/office/drawing/2014/main" id="{937E9DAF-55B8-463F-BAB4-A558B1B5D283}"/>
              </a:ext>
            </a:extLst>
          </p:cNvPr>
          <p:cNvSpPr>
            <a:spLocks/>
          </p:cNvSpPr>
          <p:nvPr/>
        </p:nvSpPr>
        <p:spPr bwMode="auto">
          <a:xfrm>
            <a:off x="1377950" y="881063"/>
            <a:ext cx="3424238" cy="269398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5717" name="Arc 5">
            <a:extLst>
              <a:ext uri="{FF2B5EF4-FFF2-40B4-BE49-F238E27FC236}">
                <a16:creationId xmlns:a16="http://schemas.microsoft.com/office/drawing/2014/main" id="{CDBE8389-2F3A-4DC4-A9F6-8CE41F0427AB}"/>
              </a:ext>
            </a:extLst>
          </p:cNvPr>
          <p:cNvSpPr>
            <a:spLocks/>
          </p:cNvSpPr>
          <p:nvPr/>
        </p:nvSpPr>
        <p:spPr bwMode="auto">
          <a:xfrm>
            <a:off x="1741488" y="127000"/>
            <a:ext cx="4462462" cy="5775325"/>
          </a:xfrm>
          <a:custGeom>
            <a:avLst/>
            <a:gdLst>
              <a:gd name="T0" fmla="*/ 2147483647 w 20790"/>
              <a:gd name="T1" fmla="*/ 2147483647 h 21600"/>
              <a:gd name="T2" fmla="*/ 0 w 20790"/>
              <a:gd name="T3" fmla="*/ 2147483647 h 21600"/>
              <a:gd name="T4" fmla="*/ 2147483647 w 20790"/>
              <a:gd name="T5" fmla="*/ 0 h 21600"/>
              <a:gd name="T6" fmla="*/ 0 60000 65536"/>
              <a:gd name="T7" fmla="*/ 0 60000 65536"/>
              <a:gd name="T8" fmla="*/ 0 60000 65536"/>
              <a:gd name="T9" fmla="*/ 0 w 20790"/>
              <a:gd name="T10" fmla="*/ 0 h 21600"/>
              <a:gd name="T11" fmla="*/ 20790 w 20790"/>
              <a:gd name="T12" fmla="*/ 21600 h 21600"/>
            </a:gdLst>
            <a:ahLst/>
            <a:cxnLst>
              <a:cxn ang="T6">
                <a:pos x="T0" y="T1"/>
              </a:cxn>
              <a:cxn ang="T7">
                <a:pos x="T2" y="T3"/>
              </a:cxn>
              <a:cxn ang="T8">
                <a:pos x="T4" y="T5"/>
              </a:cxn>
            </a:cxnLst>
            <a:rect l="T9" t="T10" r="T11" b="T12"/>
            <a:pathLst>
              <a:path w="20790" h="21600" fill="none" extrusionOk="0">
                <a:moveTo>
                  <a:pt x="20789" y="21578"/>
                </a:moveTo>
                <a:cubicBezTo>
                  <a:pt x="20469" y="21592"/>
                  <a:pt x="20149" y="21599"/>
                  <a:pt x="19829" y="21600"/>
                </a:cubicBezTo>
                <a:cubicBezTo>
                  <a:pt x="11211" y="21600"/>
                  <a:pt x="3417" y="16477"/>
                  <a:pt x="0" y="8565"/>
                </a:cubicBezTo>
              </a:path>
              <a:path w="20790" h="21600" stroke="0" extrusionOk="0">
                <a:moveTo>
                  <a:pt x="20789" y="21578"/>
                </a:moveTo>
                <a:cubicBezTo>
                  <a:pt x="20469" y="21592"/>
                  <a:pt x="20149" y="21599"/>
                  <a:pt x="19829" y="21600"/>
                </a:cubicBezTo>
                <a:cubicBezTo>
                  <a:pt x="11211" y="21600"/>
                  <a:pt x="3417" y="16477"/>
                  <a:pt x="0" y="8565"/>
                </a:cubicBezTo>
                <a:lnTo>
                  <a:pt x="19829"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5718" name="Line 6">
            <a:extLst>
              <a:ext uri="{FF2B5EF4-FFF2-40B4-BE49-F238E27FC236}">
                <a16:creationId xmlns:a16="http://schemas.microsoft.com/office/drawing/2014/main" id="{58F8B86F-1D03-4EEC-9E7E-06F7C2D4B4B3}"/>
              </a:ext>
            </a:extLst>
          </p:cNvPr>
          <p:cNvSpPr>
            <a:spLocks noChangeShapeType="1"/>
          </p:cNvSpPr>
          <p:nvPr/>
        </p:nvSpPr>
        <p:spPr bwMode="auto">
          <a:xfrm flipV="1">
            <a:off x="798513" y="777875"/>
            <a:ext cx="0" cy="518160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5719" name="Line 7">
            <a:extLst>
              <a:ext uri="{FF2B5EF4-FFF2-40B4-BE49-F238E27FC236}">
                <a16:creationId xmlns:a16="http://schemas.microsoft.com/office/drawing/2014/main" id="{6FF7C004-A306-4D53-A1DE-472B72718497}"/>
              </a:ext>
            </a:extLst>
          </p:cNvPr>
          <p:cNvSpPr>
            <a:spLocks noChangeShapeType="1"/>
          </p:cNvSpPr>
          <p:nvPr/>
        </p:nvSpPr>
        <p:spPr bwMode="auto">
          <a:xfrm>
            <a:off x="800100" y="5975350"/>
            <a:ext cx="7837488" cy="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5720" name="Freeform 8">
            <a:extLst>
              <a:ext uri="{FF2B5EF4-FFF2-40B4-BE49-F238E27FC236}">
                <a16:creationId xmlns:a16="http://schemas.microsoft.com/office/drawing/2014/main" id="{CC424CFC-3531-45F7-8E05-D5E46C64F5E6}"/>
              </a:ext>
            </a:extLst>
          </p:cNvPr>
          <p:cNvSpPr>
            <a:spLocks/>
          </p:cNvSpPr>
          <p:nvPr/>
        </p:nvSpPr>
        <p:spPr bwMode="auto">
          <a:xfrm>
            <a:off x="817563" y="1836738"/>
            <a:ext cx="6613525" cy="4140200"/>
          </a:xfrm>
          <a:custGeom>
            <a:avLst/>
            <a:gdLst>
              <a:gd name="T0" fmla="*/ 0 w 4166"/>
              <a:gd name="T1" fmla="*/ 0 h 2608"/>
              <a:gd name="T2" fmla="*/ 2147483647 w 4166"/>
              <a:gd name="T3" fmla="*/ 2147483647 h 2608"/>
              <a:gd name="T4" fmla="*/ 0 60000 65536"/>
              <a:gd name="T5" fmla="*/ 0 60000 65536"/>
              <a:gd name="T6" fmla="*/ 0 w 4166"/>
              <a:gd name="T7" fmla="*/ 0 h 2608"/>
              <a:gd name="T8" fmla="*/ 4166 w 4166"/>
              <a:gd name="T9" fmla="*/ 2608 h 2608"/>
            </a:gdLst>
            <a:ahLst/>
            <a:cxnLst>
              <a:cxn ang="T4">
                <a:pos x="T0" y="T1"/>
              </a:cxn>
              <a:cxn ang="T5">
                <a:pos x="T2" y="T3"/>
              </a:cxn>
            </a:cxnLst>
            <a:rect l="T6" t="T7" r="T8" b="T9"/>
            <a:pathLst>
              <a:path w="4166" h="2608">
                <a:moveTo>
                  <a:pt x="0" y="0"/>
                </a:moveTo>
                <a:lnTo>
                  <a:pt x="4165" y="2607"/>
                </a:lnTo>
              </a:path>
            </a:pathLst>
          </a:custGeom>
          <a:noFill/>
          <a:ln w="28575"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5721" name="Rectangle 9">
            <a:extLst>
              <a:ext uri="{FF2B5EF4-FFF2-40B4-BE49-F238E27FC236}">
                <a16:creationId xmlns:a16="http://schemas.microsoft.com/office/drawing/2014/main" id="{FD4F89EA-C12C-4DEF-932D-0FF42963DD4D}"/>
              </a:ext>
            </a:extLst>
          </p:cNvPr>
          <p:cNvSpPr>
            <a:spLocks noChangeArrowheads="1"/>
          </p:cNvSpPr>
          <p:nvPr/>
        </p:nvSpPr>
        <p:spPr bwMode="auto">
          <a:xfrm>
            <a:off x="1919288"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5722" name="Rectangle 10">
            <a:extLst>
              <a:ext uri="{FF2B5EF4-FFF2-40B4-BE49-F238E27FC236}">
                <a16:creationId xmlns:a16="http://schemas.microsoft.com/office/drawing/2014/main" id="{0D2C05FB-07EB-4FF7-9F92-AEDDE7267D97}"/>
              </a:ext>
            </a:extLst>
          </p:cNvPr>
          <p:cNvSpPr>
            <a:spLocks noChangeArrowheads="1"/>
          </p:cNvSpPr>
          <p:nvPr/>
        </p:nvSpPr>
        <p:spPr bwMode="auto">
          <a:xfrm>
            <a:off x="3205163"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5723" name="Rectangle 11">
            <a:extLst>
              <a:ext uri="{FF2B5EF4-FFF2-40B4-BE49-F238E27FC236}">
                <a16:creationId xmlns:a16="http://schemas.microsoft.com/office/drawing/2014/main" id="{D1F5BA84-EC7F-421B-90B8-BAD4C3BB5360}"/>
              </a:ext>
            </a:extLst>
          </p:cNvPr>
          <p:cNvSpPr>
            <a:spLocks noChangeArrowheads="1"/>
          </p:cNvSpPr>
          <p:nvPr/>
        </p:nvSpPr>
        <p:spPr bwMode="auto">
          <a:xfrm rot="-5400000">
            <a:off x="-611187" y="288131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115724" name="Line 12">
            <a:extLst>
              <a:ext uri="{FF2B5EF4-FFF2-40B4-BE49-F238E27FC236}">
                <a16:creationId xmlns:a16="http://schemas.microsoft.com/office/drawing/2014/main" id="{68548F9E-9691-4E3E-90B4-43057B8E5AA2}"/>
              </a:ext>
            </a:extLst>
          </p:cNvPr>
          <p:cNvSpPr>
            <a:spLocks noChangeShapeType="1"/>
          </p:cNvSpPr>
          <p:nvPr/>
        </p:nvSpPr>
        <p:spPr bwMode="auto">
          <a:xfrm>
            <a:off x="2570163" y="2933700"/>
            <a:ext cx="0" cy="3060700"/>
          </a:xfrm>
          <a:prstGeom prst="line">
            <a:avLst/>
          </a:prstGeom>
          <a:noFill/>
          <a:ln w="1905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5725" name="Rectangle 13">
            <a:extLst>
              <a:ext uri="{FF2B5EF4-FFF2-40B4-BE49-F238E27FC236}">
                <a16:creationId xmlns:a16="http://schemas.microsoft.com/office/drawing/2014/main" id="{0B0EBD8A-9FCF-460A-B6D5-6ED314F54CA7}"/>
              </a:ext>
            </a:extLst>
          </p:cNvPr>
          <p:cNvSpPr>
            <a:spLocks noChangeArrowheads="1"/>
          </p:cNvSpPr>
          <p:nvPr/>
        </p:nvSpPr>
        <p:spPr bwMode="auto">
          <a:xfrm>
            <a:off x="2470150" y="2470150"/>
            <a:ext cx="2619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6600"/>
                </a:solidFill>
                <a:effectLst/>
                <a:uLnTx/>
                <a:uFillTx/>
                <a:latin typeface="Arial" panose="020B0604020202020204" pitchFamily="34" charset="0"/>
                <a:ea typeface="+mn-ea"/>
                <a:cs typeface="+mn-cs"/>
              </a:rPr>
              <a:t>f</a:t>
            </a:r>
          </a:p>
        </p:txBody>
      </p:sp>
      <p:sp>
        <p:nvSpPr>
          <p:cNvPr id="115726" name="Oval 14">
            <a:extLst>
              <a:ext uri="{FF2B5EF4-FFF2-40B4-BE49-F238E27FC236}">
                <a16:creationId xmlns:a16="http://schemas.microsoft.com/office/drawing/2014/main" id="{BAEBFF27-67B6-41C8-B418-E9CC83273551}"/>
              </a:ext>
            </a:extLst>
          </p:cNvPr>
          <p:cNvSpPr>
            <a:spLocks noChangeArrowheads="1"/>
          </p:cNvSpPr>
          <p:nvPr/>
        </p:nvSpPr>
        <p:spPr bwMode="auto">
          <a:xfrm>
            <a:off x="2511425" y="2870200"/>
            <a:ext cx="115888" cy="115888"/>
          </a:xfrm>
          <a:prstGeom prst="ellipse">
            <a:avLst/>
          </a:prstGeom>
          <a:solidFill>
            <a:srgbClr val="99FF99"/>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5727" name="Rectangle 15">
            <a:extLst>
              <a:ext uri="{FF2B5EF4-FFF2-40B4-BE49-F238E27FC236}">
                <a16:creationId xmlns:a16="http://schemas.microsoft.com/office/drawing/2014/main" id="{6B82B3CD-EF13-4F4D-A063-252E47022F54}"/>
              </a:ext>
            </a:extLst>
          </p:cNvPr>
          <p:cNvSpPr>
            <a:spLocks noChangeArrowheads="1"/>
          </p:cNvSpPr>
          <p:nvPr/>
        </p:nvSpPr>
        <p:spPr bwMode="auto">
          <a:xfrm>
            <a:off x="2228850" y="5975350"/>
            <a:ext cx="582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006600"/>
                </a:solidFill>
                <a:effectLst/>
                <a:uLnTx/>
                <a:uFillTx/>
                <a:latin typeface="Arial" panose="020B0604020202020204" pitchFamily="34" charset="0"/>
                <a:ea typeface="+mn-ea"/>
                <a:cs typeface="+mn-cs"/>
              </a:rPr>
              <a:t>1</a:t>
            </a:r>
          </a:p>
        </p:txBody>
      </p:sp>
      <p:grpSp>
        <p:nvGrpSpPr>
          <p:cNvPr id="2" name="Group 16">
            <a:extLst>
              <a:ext uri="{FF2B5EF4-FFF2-40B4-BE49-F238E27FC236}">
                <a16:creationId xmlns:a16="http://schemas.microsoft.com/office/drawing/2014/main" id="{9D253FC9-1348-4ED7-8504-4AAF8F9CA345}"/>
              </a:ext>
            </a:extLst>
          </p:cNvPr>
          <p:cNvGrpSpPr>
            <a:grpSpLocks/>
          </p:cNvGrpSpPr>
          <p:nvPr/>
        </p:nvGrpSpPr>
        <p:grpSpPr bwMode="auto">
          <a:xfrm>
            <a:off x="804863" y="1865313"/>
            <a:ext cx="3698875" cy="4105275"/>
            <a:chOff x="507" y="1175"/>
            <a:chExt cx="2330" cy="2586"/>
          </a:xfrm>
        </p:grpSpPr>
        <p:sp>
          <p:nvSpPr>
            <p:cNvPr id="115740" name="Freeform 17">
              <a:extLst>
                <a:ext uri="{FF2B5EF4-FFF2-40B4-BE49-F238E27FC236}">
                  <a16:creationId xmlns:a16="http://schemas.microsoft.com/office/drawing/2014/main" id="{E8A2B168-A43F-4379-82C8-E5A921CE7A50}"/>
                </a:ext>
              </a:extLst>
            </p:cNvPr>
            <p:cNvSpPr>
              <a:spLocks/>
            </p:cNvSpPr>
            <p:nvPr/>
          </p:nvSpPr>
          <p:spPr bwMode="auto">
            <a:xfrm>
              <a:off x="507" y="1175"/>
              <a:ext cx="2094" cy="2586"/>
            </a:xfrm>
            <a:custGeom>
              <a:avLst/>
              <a:gdLst>
                <a:gd name="T0" fmla="*/ 0 w 2094"/>
                <a:gd name="T1" fmla="*/ 0 h 2586"/>
                <a:gd name="T2" fmla="*/ 2093 w 2094"/>
                <a:gd name="T3" fmla="*/ 2585 h 2586"/>
                <a:gd name="T4" fmla="*/ 0 60000 65536"/>
                <a:gd name="T5" fmla="*/ 0 60000 65536"/>
                <a:gd name="T6" fmla="*/ 0 w 2094"/>
                <a:gd name="T7" fmla="*/ 0 h 2586"/>
                <a:gd name="T8" fmla="*/ 2094 w 2094"/>
                <a:gd name="T9" fmla="*/ 2586 h 2586"/>
              </a:gdLst>
              <a:ahLst/>
              <a:cxnLst>
                <a:cxn ang="T4">
                  <a:pos x="T0" y="T1"/>
                </a:cxn>
                <a:cxn ang="T5">
                  <a:pos x="T2" y="T3"/>
                </a:cxn>
              </a:cxnLst>
              <a:rect l="T6" t="T7" r="T8" b="T9"/>
              <a:pathLst>
                <a:path w="2094" h="2586">
                  <a:moveTo>
                    <a:pt x="0" y="0"/>
                  </a:moveTo>
                  <a:lnTo>
                    <a:pt x="2093" y="2585"/>
                  </a:lnTo>
                </a:path>
              </a:pathLst>
            </a:custGeom>
            <a:noFill/>
            <a:ln w="28575" cap="rnd" cmpd="sng">
              <a:solidFill>
                <a:schemeClr val="folHlink"/>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5741" name="Rectangle 18">
              <a:extLst>
                <a:ext uri="{FF2B5EF4-FFF2-40B4-BE49-F238E27FC236}">
                  <a16:creationId xmlns:a16="http://schemas.microsoft.com/office/drawing/2014/main" id="{7BA5544D-C60B-4216-8AB9-0E709B0D3F51}"/>
                </a:ext>
              </a:extLst>
            </p:cNvPr>
            <p:cNvSpPr>
              <a:spLocks noChangeArrowheads="1"/>
            </p:cNvSpPr>
            <p:nvPr/>
          </p:nvSpPr>
          <p:spPr bwMode="auto">
            <a:xfrm>
              <a:off x="2474" y="3473"/>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A50021"/>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A50021"/>
                  </a:solidFill>
                  <a:effectLst/>
                  <a:uLnTx/>
                  <a:uFillTx/>
                  <a:latin typeface="Arial" panose="020B0604020202020204" pitchFamily="34" charset="0"/>
                  <a:ea typeface="+mn-ea"/>
                  <a:cs typeface="+mn-cs"/>
                </a:rPr>
                <a:t>2</a:t>
              </a:r>
              <a:endParaRPr kumimoji="0" lang="en-GB" altLang="en-US" sz="2000" b="0" i="0" u="none" strike="noStrike" kern="1200" cap="none" spc="0" normalizeH="0" baseline="-25000" noProof="0">
                <a:ln>
                  <a:noFill/>
                </a:ln>
                <a:solidFill>
                  <a:srgbClr val="FF9999"/>
                </a:solidFill>
                <a:effectLst/>
                <a:uLnTx/>
                <a:uFillTx/>
                <a:latin typeface="Arial" panose="020B0604020202020204" pitchFamily="34" charset="0"/>
                <a:ea typeface="+mn-ea"/>
                <a:cs typeface="+mn-cs"/>
              </a:endParaRPr>
            </a:p>
          </p:txBody>
        </p:sp>
      </p:grpSp>
      <p:sp>
        <p:nvSpPr>
          <p:cNvPr id="694291" name="Line 19">
            <a:extLst>
              <a:ext uri="{FF2B5EF4-FFF2-40B4-BE49-F238E27FC236}">
                <a16:creationId xmlns:a16="http://schemas.microsoft.com/office/drawing/2014/main" id="{23113F86-46CB-4121-9FCE-D25191F4EE0B}"/>
              </a:ext>
            </a:extLst>
          </p:cNvPr>
          <p:cNvSpPr>
            <a:spLocks noChangeShapeType="1"/>
          </p:cNvSpPr>
          <p:nvPr/>
        </p:nvSpPr>
        <p:spPr bwMode="auto">
          <a:xfrm>
            <a:off x="2795588" y="4344988"/>
            <a:ext cx="1587" cy="1666875"/>
          </a:xfrm>
          <a:prstGeom prst="line">
            <a:avLst/>
          </a:prstGeom>
          <a:noFill/>
          <a:ln w="190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694292" name="Rectangle 20">
            <a:extLst>
              <a:ext uri="{FF2B5EF4-FFF2-40B4-BE49-F238E27FC236}">
                <a16:creationId xmlns:a16="http://schemas.microsoft.com/office/drawing/2014/main" id="{BA625321-7DD5-4041-A222-B575557C96B6}"/>
              </a:ext>
            </a:extLst>
          </p:cNvPr>
          <p:cNvSpPr>
            <a:spLocks noChangeArrowheads="1"/>
          </p:cNvSpPr>
          <p:nvPr/>
        </p:nvSpPr>
        <p:spPr bwMode="auto">
          <a:xfrm>
            <a:off x="2603500" y="5965825"/>
            <a:ext cx="582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A50021"/>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A50021"/>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A50021"/>
                </a:solidFill>
                <a:effectLst/>
                <a:uLnTx/>
                <a:uFillTx/>
                <a:latin typeface="Arial" panose="020B0604020202020204" pitchFamily="34" charset="0"/>
                <a:ea typeface="+mn-ea"/>
                <a:cs typeface="+mn-cs"/>
              </a:rPr>
              <a:t>3</a:t>
            </a:r>
          </a:p>
        </p:txBody>
      </p:sp>
      <p:sp>
        <p:nvSpPr>
          <p:cNvPr id="115731" name="Rectangle 21">
            <a:extLst>
              <a:ext uri="{FF2B5EF4-FFF2-40B4-BE49-F238E27FC236}">
                <a16:creationId xmlns:a16="http://schemas.microsoft.com/office/drawing/2014/main" id="{EDDD8AAC-D3B4-4568-8C32-6890FA747714}"/>
              </a:ext>
            </a:extLst>
          </p:cNvPr>
          <p:cNvSpPr>
            <a:spLocks noChangeArrowheads="1"/>
          </p:cNvSpPr>
          <p:nvPr/>
        </p:nvSpPr>
        <p:spPr bwMode="auto">
          <a:xfrm>
            <a:off x="4829175" y="33020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1</a:t>
            </a:r>
          </a:p>
        </p:txBody>
      </p:sp>
      <p:sp>
        <p:nvSpPr>
          <p:cNvPr id="115732" name="Rectangle 22">
            <a:extLst>
              <a:ext uri="{FF2B5EF4-FFF2-40B4-BE49-F238E27FC236}">
                <a16:creationId xmlns:a16="http://schemas.microsoft.com/office/drawing/2014/main" id="{D410B8E3-6DCE-431E-BE99-901B5C37D019}"/>
              </a:ext>
            </a:extLst>
          </p:cNvPr>
          <p:cNvSpPr>
            <a:spLocks noChangeArrowheads="1"/>
          </p:cNvSpPr>
          <p:nvPr/>
        </p:nvSpPr>
        <p:spPr bwMode="auto">
          <a:xfrm>
            <a:off x="6162675" y="55610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2</a:t>
            </a:r>
          </a:p>
        </p:txBody>
      </p:sp>
      <p:sp>
        <p:nvSpPr>
          <p:cNvPr id="115733" name="AutoShape 23" descr="Parchment">
            <a:extLst>
              <a:ext uri="{FF2B5EF4-FFF2-40B4-BE49-F238E27FC236}">
                <a16:creationId xmlns:a16="http://schemas.microsoft.com/office/drawing/2014/main" id="{5ABBFD0B-1D16-4201-9EF8-C1DF8FFB1D32}"/>
              </a:ext>
            </a:extLst>
          </p:cNvPr>
          <p:cNvSpPr>
            <a:spLocks noChangeArrowheads="1"/>
          </p:cNvSpPr>
          <p:nvPr/>
        </p:nvSpPr>
        <p:spPr bwMode="auto">
          <a:xfrm>
            <a:off x="5878513" y="1493838"/>
            <a:ext cx="2038350" cy="755650"/>
          </a:xfrm>
          <a:prstGeom prst="roundRect">
            <a:avLst>
              <a:gd name="adj" fmla="val 12495"/>
            </a:avLst>
          </a:prstGeom>
          <a:blipFill dpi="0" rotWithShape="0">
            <a:blip r:embed="rId5"/>
            <a:srcRect/>
            <a:tile tx="0" ty="0" sx="100000" sy="100000" flip="none" algn="tl"/>
          </a:blipFill>
          <a:ln w="19050">
            <a:solidFill>
              <a:srgbClr val="FF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5734" name="Rectangle 24">
            <a:extLst>
              <a:ext uri="{FF2B5EF4-FFF2-40B4-BE49-F238E27FC236}">
                <a16:creationId xmlns:a16="http://schemas.microsoft.com/office/drawing/2014/main" id="{11F2B537-2444-4873-860F-AFEE4AFD9D0A}"/>
              </a:ext>
            </a:extLst>
          </p:cNvPr>
          <p:cNvSpPr>
            <a:spLocks noChangeArrowheads="1"/>
          </p:cNvSpPr>
          <p:nvPr/>
        </p:nvSpPr>
        <p:spPr bwMode="auto">
          <a:xfrm>
            <a:off x="5884863" y="1524000"/>
            <a:ext cx="2005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A50021"/>
                </a:solidFill>
                <a:effectLst/>
                <a:uLnTx/>
                <a:uFillTx/>
                <a:latin typeface="Arial" panose="020B0604020202020204" pitchFamily="34" charset="0"/>
                <a:ea typeface="+mn-ea"/>
                <a:cs typeface="+mn-cs"/>
              </a:rPr>
              <a:t>Rise in the price</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A50021"/>
                </a:solidFill>
                <a:effectLst/>
                <a:uLnTx/>
                <a:uFillTx/>
                <a:latin typeface="Arial" panose="020B0604020202020204" pitchFamily="34" charset="0"/>
                <a:ea typeface="+mn-ea"/>
                <a:cs typeface="+mn-cs"/>
              </a:rPr>
              <a:t> of good</a:t>
            </a:r>
            <a:r>
              <a:rPr kumimoji="0" lang="en-GB" altLang="en-US" sz="2000" b="0" i="1" u="none" strike="noStrike" kern="1200" cap="none" spc="0" normalizeH="0" baseline="0" noProof="0">
                <a:ln>
                  <a:noFill/>
                </a:ln>
                <a:solidFill>
                  <a:srgbClr val="A50021"/>
                </a:solidFill>
                <a:effectLst/>
                <a:uLnTx/>
                <a:uFillTx/>
                <a:latin typeface="Arial" panose="020B0604020202020204" pitchFamily="34" charset="0"/>
                <a:ea typeface="+mn-ea"/>
                <a:cs typeface="+mn-cs"/>
              </a:rPr>
              <a:t> X</a:t>
            </a:r>
            <a:endPar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3" name="Group 25">
            <a:extLst>
              <a:ext uri="{FF2B5EF4-FFF2-40B4-BE49-F238E27FC236}">
                <a16:creationId xmlns:a16="http://schemas.microsoft.com/office/drawing/2014/main" id="{3F4511C3-1882-4D8C-808C-2E185E3DAAF5}"/>
              </a:ext>
            </a:extLst>
          </p:cNvPr>
          <p:cNvGrpSpPr>
            <a:grpSpLocks/>
          </p:cNvGrpSpPr>
          <p:nvPr/>
        </p:nvGrpSpPr>
        <p:grpSpPr bwMode="auto">
          <a:xfrm>
            <a:off x="2663825" y="3886200"/>
            <a:ext cx="339725" cy="484188"/>
            <a:chOff x="1678" y="2448"/>
            <a:chExt cx="214" cy="305"/>
          </a:xfrm>
        </p:grpSpPr>
        <p:sp>
          <p:nvSpPr>
            <p:cNvPr id="115738" name="Rectangle 26">
              <a:extLst>
                <a:ext uri="{FF2B5EF4-FFF2-40B4-BE49-F238E27FC236}">
                  <a16:creationId xmlns:a16="http://schemas.microsoft.com/office/drawing/2014/main" id="{0554A153-01EF-4769-B11E-6A20AACD27E8}"/>
                </a:ext>
              </a:extLst>
            </p:cNvPr>
            <p:cNvSpPr>
              <a:spLocks noChangeArrowheads="1"/>
            </p:cNvSpPr>
            <p:nvPr/>
          </p:nvSpPr>
          <p:spPr bwMode="auto">
            <a:xfrm>
              <a:off x="1678" y="2448"/>
              <a:ext cx="21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mn-cs"/>
                </a:rPr>
                <a:t>h</a:t>
              </a:r>
            </a:p>
          </p:txBody>
        </p:sp>
        <p:sp>
          <p:nvSpPr>
            <p:cNvPr id="115739" name="Oval 27">
              <a:extLst>
                <a:ext uri="{FF2B5EF4-FFF2-40B4-BE49-F238E27FC236}">
                  <a16:creationId xmlns:a16="http://schemas.microsoft.com/office/drawing/2014/main" id="{26F5DADC-6E26-493C-8122-730735ECA553}"/>
                </a:ext>
              </a:extLst>
            </p:cNvPr>
            <p:cNvSpPr>
              <a:spLocks noChangeArrowheads="1"/>
            </p:cNvSpPr>
            <p:nvPr/>
          </p:nvSpPr>
          <p:spPr bwMode="auto">
            <a:xfrm>
              <a:off x="1726" y="2680"/>
              <a:ext cx="73" cy="73"/>
            </a:xfrm>
            <a:prstGeom prst="ellipse">
              <a:avLst/>
            </a:prstGeom>
            <a:solidFill>
              <a:srgbClr val="FF9999"/>
            </a:solidFill>
            <a:ln w="12700">
              <a:solidFill>
                <a:srgbClr val="000000"/>
              </a:solidFill>
              <a:round/>
              <a:headEnd/>
              <a:tailEnd/>
            </a:ln>
          </p:spPr>
          <p:txBody>
            <a:bodyPr wrap="none" anchor="ct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1200" cap="none" spc="0" normalizeH="0" baseline="0" noProof="1">
                <a:ln>
                  <a:noFill/>
                </a:ln>
                <a:solidFill>
                  <a:srgbClr val="A50021"/>
                </a:solidFill>
                <a:effectLst/>
                <a:uLnTx/>
                <a:uFillTx/>
                <a:latin typeface="Arial" panose="020B0604020202020204" pitchFamily="34" charset="0"/>
                <a:ea typeface="+mn-ea"/>
                <a:cs typeface="+mn-cs"/>
              </a:endParaRPr>
            </a:p>
          </p:txBody>
        </p:sp>
      </p:grpSp>
      <p:sp>
        <p:nvSpPr>
          <p:cNvPr id="115736" name="Rectangle 28">
            <a:extLst>
              <a:ext uri="{FF2B5EF4-FFF2-40B4-BE49-F238E27FC236}">
                <a16:creationId xmlns:a16="http://schemas.microsoft.com/office/drawing/2014/main" id="{23B1FEF0-4E7B-4613-A020-5D9ABA87A668}"/>
              </a:ext>
            </a:extLst>
          </p:cNvPr>
          <p:cNvSpPr>
            <a:spLocks noChangeArrowheads="1"/>
          </p:cNvSpPr>
          <p:nvPr/>
        </p:nvSpPr>
        <p:spPr bwMode="auto">
          <a:xfrm>
            <a:off x="7161213" y="5492750"/>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sp>
        <p:nvSpPr>
          <p:cNvPr id="694301" name="Rectangle 29">
            <a:extLst>
              <a:ext uri="{FF2B5EF4-FFF2-40B4-BE49-F238E27FC236}">
                <a16:creationId xmlns:a16="http://schemas.microsoft.com/office/drawing/2014/main" id="{7CE569DC-43AB-4A63-800D-7FC078EF759E}"/>
              </a:ext>
            </a:extLst>
          </p:cNvPr>
          <p:cNvSpPr>
            <a:spLocks noChangeArrowheads="1"/>
          </p:cNvSpPr>
          <p:nvPr/>
        </p:nvSpPr>
        <p:spPr bwMode="auto">
          <a:xfrm>
            <a:off x="0" y="14288"/>
            <a:ext cx="9007475" cy="519112"/>
          </a:xfrm>
          <a:prstGeom prst="rect">
            <a:avLst/>
          </a:prstGeom>
          <a:noFill/>
          <a:ln w="9525">
            <a:noFill/>
            <a:miter lim="800000"/>
            <a:headEnd/>
            <a:tailEnd/>
          </a:ln>
          <a:effectLst>
            <a:outerShdw dist="17961" dir="2700000" algn="ctr" rotWithShape="0">
              <a:srgbClr val="000000"/>
            </a:outerShdw>
          </a:effectLst>
        </p:spPr>
        <p:txBody>
          <a:bodyPr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333399"/>
                </a:solidFill>
                <a:effectLst/>
                <a:uLnTx/>
                <a:uFillTx/>
                <a:latin typeface="Arial" charset="0"/>
                <a:ea typeface="+mn-ea"/>
                <a:cs typeface="+mn-cs"/>
              </a:rPr>
              <a:t>Income and substitution effects: Giffen good</a:t>
            </a:r>
          </a:p>
        </p:txBody>
      </p:sp>
    </p:spTree>
    <p:custDataLst>
      <p:tags r:id="rId2"/>
    </p:custDataLst>
  </p:cSld>
  <p:clrMapOvr>
    <a:overrideClrMapping bg1="lt1" tx1="dk1" bg2="lt2" tx2="dk2" accent1="accent1" accent2="accent2" accent3="accent3" accent4="accent4" accent5="accent5" accent6="accent6" hlink="hlink" folHlink="folHlink"/>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694291"/>
                                        </p:tgtEl>
                                        <p:attrNameLst>
                                          <p:attrName>style.visibility</p:attrName>
                                        </p:attrNameLst>
                                      </p:cBhvr>
                                      <p:to>
                                        <p:strVal val="visible"/>
                                      </p:to>
                                    </p:set>
                                    <p:animEffect transition="in" filter="wipe(up)">
                                      <p:cBhvr>
                                        <p:cTn id="20" dur="500"/>
                                        <p:tgtEl>
                                          <p:spTgt spid="69429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4292"/>
                                        </p:tgtEl>
                                        <p:attrNameLst>
                                          <p:attrName>style.visibility</p:attrName>
                                        </p:attrNameLst>
                                      </p:cBhvr>
                                      <p:to>
                                        <p:strVal val="visible"/>
                                      </p:to>
                                    </p:set>
                                    <p:anim calcmode="lin" valueType="num">
                                      <p:cBhvr additive="base">
                                        <p:cTn id="25" dur="500" fill="hold"/>
                                        <p:tgtEl>
                                          <p:spTgt spid="694292"/>
                                        </p:tgtEl>
                                        <p:attrNameLst>
                                          <p:attrName>ppt_x</p:attrName>
                                        </p:attrNameLst>
                                      </p:cBhvr>
                                      <p:tavLst>
                                        <p:tav tm="0">
                                          <p:val>
                                            <p:strVal val="#ppt_x"/>
                                          </p:val>
                                        </p:tav>
                                        <p:tav tm="100000">
                                          <p:val>
                                            <p:strVal val="#ppt_x"/>
                                          </p:val>
                                        </p:tav>
                                      </p:tavLst>
                                    </p:anim>
                                    <p:anim calcmode="lin" valueType="num">
                                      <p:cBhvr additive="base">
                                        <p:cTn id="26" dur="500" fill="hold"/>
                                        <p:tgtEl>
                                          <p:spTgt spid="694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92"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00CEDEAB-AE0D-4D36-B03C-17E19CF99F4B}"/>
              </a:ext>
            </a:extLst>
          </p:cNvPr>
          <p:cNvSpPr>
            <a:spLocks noChangeArrowheads="1"/>
          </p:cNvSpPr>
          <p:nvPr/>
        </p:nvSpPr>
        <p:spPr bwMode="auto">
          <a:xfrm>
            <a:off x="7113588" y="6353175"/>
            <a:ext cx="1978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116739" name="Rectangle 3">
            <a:extLst>
              <a:ext uri="{FF2B5EF4-FFF2-40B4-BE49-F238E27FC236}">
                <a16:creationId xmlns:a16="http://schemas.microsoft.com/office/drawing/2014/main" id="{C2AEAB82-D4DD-48E1-95B7-BCD95B991674}"/>
              </a:ext>
            </a:extLst>
          </p:cNvPr>
          <p:cNvSpPr>
            <a:spLocks noChangeArrowheads="1"/>
          </p:cNvSpPr>
          <p:nvPr/>
        </p:nvSpPr>
        <p:spPr bwMode="auto">
          <a:xfrm>
            <a:off x="800100" y="790575"/>
            <a:ext cx="7818438" cy="51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6740" name="Arc 4">
            <a:extLst>
              <a:ext uri="{FF2B5EF4-FFF2-40B4-BE49-F238E27FC236}">
                <a16:creationId xmlns:a16="http://schemas.microsoft.com/office/drawing/2014/main" id="{12B4E23D-7568-4DC4-83C1-64F74CE4EB25}"/>
              </a:ext>
            </a:extLst>
          </p:cNvPr>
          <p:cNvSpPr>
            <a:spLocks/>
          </p:cNvSpPr>
          <p:nvPr/>
        </p:nvSpPr>
        <p:spPr bwMode="auto">
          <a:xfrm>
            <a:off x="1377950" y="881063"/>
            <a:ext cx="3424238" cy="269398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6741" name="Arc 5">
            <a:extLst>
              <a:ext uri="{FF2B5EF4-FFF2-40B4-BE49-F238E27FC236}">
                <a16:creationId xmlns:a16="http://schemas.microsoft.com/office/drawing/2014/main" id="{29CFE961-C45D-4C09-9D3D-191043C0B4D6}"/>
              </a:ext>
            </a:extLst>
          </p:cNvPr>
          <p:cNvSpPr>
            <a:spLocks/>
          </p:cNvSpPr>
          <p:nvPr/>
        </p:nvSpPr>
        <p:spPr bwMode="auto">
          <a:xfrm>
            <a:off x="1741488" y="127000"/>
            <a:ext cx="4462462" cy="5775325"/>
          </a:xfrm>
          <a:custGeom>
            <a:avLst/>
            <a:gdLst>
              <a:gd name="T0" fmla="*/ 2147483647 w 20790"/>
              <a:gd name="T1" fmla="*/ 2147483647 h 21600"/>
              <a:gd name="T2" fmla="*/ 0 w 20790"/>
              <a:gd name="T3" fmla="*/ 2147483647 h 21600"/>
              <a:gd name="T4" fmla="*/ 2147483647 w 20790"/>
              <a:gd name="T5" fmla="*/ 0 h 21600"/>
              <a:gd name="T6" fmla="*/ 0 60000 65536"/>
              <a:gd name="T7" fmla="*/ 0 60000 65536"/>
              <a:gd name="T8" fmla="*/ 0 60000 65536"/>
              <a:gd name="T9" fmla="*/ 0 w 20790"/>
              <a:gd name="T10" fmla="*/ 0 h 21600"/>
              <a:gd name="T11" fmla="*/ 20790 w 20790"/>
              <a:gd name="T12" fmla="*/ 21600 h 21600"/>
            </a:gdLst>
            <a:ahLst/>
            <a:cxnLst>
              <a:cxn ang="T6">
                <a:pos x="T0" y="T1"/>
              </a:cxn>
              <a:cxn ang="T7">
                <a:pos x="T2" y="T3"/>
              </a:cxn>
              <a:cxn ang="T8">
                <a:pos x="T4" y="T5"/>
              </a:cxn>
            </a:cxnLst>
            <a:rect l="T9" t="T10" r="T11" b="T12"/>
            <a:pathLst>
              <a:path w="20790" h="21600" fill="none" extrusionOk="0">
                <a:moveTo>
                  <a:pt x="20789" y="21578"/>
                </a:moveTo>
                <a:cubicBezTo>
                  <a:pt x="20469" y="21592"/>
                  <a:pt x="20149" y="21599"/>
                  <a:pt x="19829" y="21600"/>
                </a:cubicBezTo>
                <a:cubicBezTo>
                  <a:pt x="11211" y="21600"/>
                  <a:pt x="3417" y="16477"/>
                  <a:pt x="0" y="8565"/>
                </a:cubicBezTo>
              </a:path>
              <a:path w="20790" h="21600" stroke="0" extrusionOk="0">
                <a:moveTo>
                  <a:pt x="20789" y="21578"/>
                </a:moveTo>
                <a:cubicBezTo>
                  <a:pt x="20469" y="21592"/>
                  <a:pt x="20149" y="21599"/>
                  <a:pt x="19829" y="21600"/>
                </a:cubicBezTo>
                <a:cubicBezTo>
                  <a:pt x="11211" y="21600"/>
                  <a:pt x="3417" y="16477"/>
                  <a:pt x="0" y="8565"/>
                </a:cubicBezTo>
                <a:lnTo>
                  <a:pt x="19829"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6742" name="Line 6">
            <a:extLst>
              <a:ext uri="{FF2B5EF4-FFF2-40B4-BE49-F238E27FC236}">
                <a16:creationId xmlns:a16="http://schemas.microsoft.com/office/drawing/2014/main" id="{742FF922-9C68-4BAF-85D5-E477B44F19B2}"/>
              </a:ext>
            </a:extLst>
          </p:cNvPr>
          <p:cNvSpPr>
            <a:spLocks noChangeShapeType="1"/>
          </p:cNvSpPr>
          <p:nvPr/>
        </p:nvSpPr>
        <p:spPr bwMode="auto">
          <a:xfrm flipV="1">
            <a:off x="798513" y="777875"/>
            <a:ext cx="0" cy="518160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6743" name="Line 7">
            <a:extLst>
              <a:ext uri="{FF2B5EF4-FFF2-40B4-BE49-F238E27FC236}">
                <a16:creationId xmlns:a16="http://schemas.microsoft.com/office/drawing/2014/main" id="{F5B6842A-A706-49D4-AF1E-297B7886C904}"/>
              </a:ext>
            </a:extLst>
          </p:cNvPr>
          <p:cNvSpPr>
            <a:spLocks noChangeShapeType="1"/>
          </p:cNvSpPr>
          <p:nvPr/>
        </p:nvSpPr>
        <p:spPr bwMode="auto">
          <a:xfrm>
            <a:off x="800100" y="5975350"/>
            <a:ext cx="7837488" cy="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6744" name="Freeform 8">
            <a:extLst>
              <a:ext uri="{FF2B5EF4-FFF2-40B4-BE49-F238E27FC236}">
                <a16:creationId xmlns:a16="http://schemas.microsoft.com/office/drawing/2014/main" id="{5863A9CB-23AE-49B3-BCC2-AA39F077586E}"/>
              </a:ext>
            </a:extLst>
          </p:cNvPr>
          <p:cNvSpPr>
            <a:spLocks/>
          </p:cNvSpPr>
          <p:nvPr/>
        </p:nvSpPr>
        <p:spPr bwMode="auto">
          <a:xfrm>
            <a:off x="817563" y="1836738"/>
            <a:ext cx="6613525" cy="4140200"/>
          </a:xfrm>
          <a:custGeom>
            <a:avLst/>
            <a:gdLst>
              <a:gd name="T0" fmla="*/ 0 w 4166"/>
              <a:gd name="T1" fmla="*/ 0 h 2608"/>
              <a:gd name="T2" fmla="*/ 2147483647 w 4166"/>
              <a:gd name="T3" fmla="*/ 2147483647 h 2608"/>
              <a:gd name="T4" fmla="*/ 0 60000 65536"/>
              <a:gd name="T5" fmla="*/ 0 60000 65536"/>
              <a:gd name="T6" fmla="*/ 0 w 4166"/>
              <a:gd name="T7" fmla="*/ 0 h 2608"/>
              <a:gd name="T8" fmla="*/ 4166 w 4166"/>
              <a:gd name="T9" fmla="*/ 2608 h 2608"/>
            </a:gdLst>
            <a:ahLst/>
            <a:cxnLst>
              <a:cxn ang="T4">
                <a:pos x="T0" y="T1"/>
              </a:cxn>
              <a:cxn ang="T5">
                <a:pos x="T2" y="T3"/>
              </a:cxn>
            </a:cxnLst>
            <a:rect l="T6" t="T7" r="T8" b="T9"/>
            <a:pathLst>
              <a:path w="4166" h="2608">
                <a:moveTo>
                  <a:pt x="0" y="0"/>
                </a:moveTo>
                <a:lnTo>
                  <a:pt x="4165" y="2607"/>
                </a:lnTo>
              </a:path>
            </a:pathLst>
          </a:custGeom>
          <a:noFill/>
          <a:ln w="28575"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6745" name="Rectangle 9">
            <a:extLst>
              <a:ext uri="{FF2B5EF4-FFF2-40B4-BE49-F238E27FC236}">
                <a16:creationId xmlns:a16="http://schemas.microsoft.com/office/drawing/2014/main" id="{D852A591-D81D-4AD3-B465-FB2E27E01E7A}"/>
              </a:ext>
            </a:extLst>
          </p:cNvPr>
          <p:cNvSpPr>
            <a:spLocks noChangeArrowheads="1"/>
          </p:cNvSpPr>
          <p:nvPr/>
        </p:nvSpPr>
        <p:spPr bwMode="auto">
          <a:xfrm>
            <a:off x="1919288"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6746" name="Rectangle 10">
            <a:extLst>
              <a:ext uri="{FF2B5EF4-FFF2-40B4-BE49-F238E27FC236}">
                <a16:creationId xmlns:a16="http://schemas.microsoft.com/office/drawing/2014/main" id="{4418F8A0-6E6E-41B1-A09E-3360F785C9E7}"/>
              </a:ext>
            </a:extLst>
          </p:cNvPr>
          <p:cNvSpPr>
            <a:spLocks noChangeArrowheads="1"/>
          </p:cNvSpPr>
          <p:nvPr/>
        </p:nvSpPr>
        <p:spPr bwMode="auto">
          <a:xfrm>
            <a:off x="3205163"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6747" name="Rectangle 11">
            <a:extLst>
              <a:ext uri="{FF2B5EF4-FFF2-40B4-BE49-F238E27FC236}">
                <a16:creationId xmlns:a16="http://schemas.microsoft.com/office/drawing/2014/main" id="{897A8D26-A970-4A04-9D92-8E5C1058D45A}"/>
              </a:ext>
            </a:extLst>
          </p:cNvPr>
          <p:cNvSpPr>
            <a:spLocks noChangeArrowheads="1"/>
          </p:cNvSpPr>
          <p:nvPr/>
        </p:nvSpPr>
        <p:spPr bwMode="auto">
          <a:xfrm rot="-5400000">
            <a:off x="-611187" y="288131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116748" name="Line 12">
            <a:extLst>
              <a:ext uri="{FF2B5EF4-FFF2-40B4-BE49-F238E27FC236}">
                <a16:creationId xmlns:a16="http://schemas.microsoft.com/office/drawing/2014/main" id="{899F137E-9F39-45CF-AA00-B03AE37DF5C2}"/>
              </a:ext>
            </a:extLst>
          </p:cNvPr>
          <p:cNvSpPr>
            <a:spLocks noChangeShapeType="1"/>
          </p:cNvSpPr>
          <p:nvPr/>
        </p:nvSpPr>
        <p:spPr bwMode="auto">
          <a:xfrm>
            <a:off x="2570163" y="2933700"/>
            <a:ext cx="0" cy="3060700"/>
          </a:xfrm>
          <a:prstGeom prst="line">
            <a:avLst/>
          </a:prstGeom>
          <a:noFill/>
          <a:ln w="1905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6749" name="Rectangle 13">
            <a:extLst>
              <a:ext uri="{FF2B5EF4-FFF2-40B4-BE49-F238E27FC236}">
                <a16:creationId xmlns:a16="http://schemas.microsoft.com/office/drawing/2014/main" id="{7A91C38A-0DEB-47A3-A178-618CBA992451}"/>
              </a:ext>
            </a:extLst>
          </p:cNvPr>
          <p:cNvSpPr>
            <a:spLocks noChangeArrowheads="1"/>
          </p:cNvSpPr>
          <p:nvPr/>
        </p:nvSpPr>
        <p:spPr bwMode="auto">
          <a:xfrm>
            <a:off x="2470150" y="2470150"/>
            <a:ext cx="2619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6600"/>
                </a:solidFill>
                <a:effectLst/>
                <a:uLnTx/>
                <a:uFillTx/>
                <a:latin typeface="Arial" panose="020B0604020202020204" pitchFamily="34" charset="0"/>
                <a:ea typeface="+mn-ea"/>
                <a:cs typeface="+mn-cs"/>
              </a:rPr>
              <a:t>f</a:t>
            </a:r>
          </a:p>
        </p:txBody>
      </p:sp>
      <p:sp>
        <p:nvSpPr>
          <p:cNvPr id="116750" name="Oval 14">
            <a:extLst>
              <a:ext uri="{FF2B5EF4-FFF2-40B4-BE49-F238E27FC236}">
                <a16:creationId xmlns:a16="http://schemas.microsoft.com/office/drawing/2014/main" id="{CC9507C4-DEE0-4F9A-AB68-3B3296210361}"/>
              </a:ext>
            </a:extLst>
          </p:cNvPr>
          <p:cNvSpPr>
            <a:spLocks noChangeArrowheads="1"/>
          </p:cNvSpPr>
          <p:nvPr/>
        </p:nvSpPr>
        <p:spPr bwMode="auto">
          <a:xfrm>
            <a:off x="2511425" y="2870200"/>
            <a:ext cx="115888" cy="115888"/>
          </a:xfrm>
          <a:prstGeom prst="ellipse">
            <a:avLst/>
          </a:prstGeom>
          <a:solidFill>
            <a:srgbClr val="99FF99"/>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6751" name="Rectangle 15">
            <a:extLst>
              <a:ext uri="{FF2B5EF4-FFF2-40B4-BE49-F238E27FC236}">
                <a16:creationId xmlns:a16="http://schemas.microsoft.com/office/drawing/2014/main" id="{3BA99F64-5481-48E7-B5DF-72DDC9507FB4}"/>
              </a:ext>
            </a:extLst>
          </p:cNvPr>
          <p:cNvSpPr>
            <a:spLocks noChangeArrowheads="1"/>
          </p:cNvSpPr>
          <p:nvPr/>
        </p:nvSpPr>
        <p:spPr bwMode="auto">
          <a:xfrm>
            <a:off x="2228850" y="5975350"/>
            <a:ext cx="582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006600"/>
                </a:solidFill>
                <a:effectLst/>
                <a:uLnTx/>
                <a:uFillTx/>
                <a:latin typeface="Arial" panose="020B0604020202020204" pitchFamily="34" charset="0"/>
                <a:ea typeface="+mn-ea"/>
                <a:cs typeface="+mn-cs"/>
              </a:rPr>
              <a:t>1</a:t>
            </a:r>
          </a:p>
        </p:txBody>
      </p:sp>
      <p:sp>
        <p:nvSpPr>
          <p:cNvPr id="116752" name="Freeform 16">
            <a:extLst>
              <a:ext uri="{FF2B5EF4-FFF2-40B4-BE49-F238E27FC236}">
                <a16:creationId xmlns:a16="http://schemas.microsoft.com/office/drawing/2014/main" id="{295F1B9B-76C0-40EB-B0D6-347388F4BDF4}"/>
              </a:ext>
            </a:extLst>
          </p:cNvPr>
          <p:cNvSpPr>
            <a:spLocks/>
          </p:cNvSpPr>
          <p:nvPr/>
        </p:nvSpPr>
        <p:spPr bwMode="auto">
          <a:xfrm>
            <a:off x="804863" y="1865313"/>
            <a:ext cx="3324225" cy="4105275"/>
          </a:xfrm>
          <a:custGeom>
            <a:avLst/>
            <a:gdLst>
              <a:gd name="T0" fmla="*/ 0 w 2094"/>
              <a:gd name="T1" fmla="*/ 0 h 2586"/>
              <a:gd name="T2" fmla="*/ 2147483647 w 2094"/>
              <a:gd name="T3" fmla="*/ 2147483647 h 2586"/>
              <a:gd name="T4" fmla="*/ 0 60000 65536"/>
              <a:gd name="T5" fmla="*/ 0 60000 65536"/>
              <a:gd name="T6" fmla="*/ 0 w 2094"/>
              <a:gd name="T7" fmla="*/ 0 h 2586"/>
              <a:gd name="T8" fmla="*/ 2094 w 2094"/>
              <a:gd name="T9" fmla="*/ 2586 h 2586"/>
            </a:gdLst>
            <a:ahLst/>
            <a:cxnLst>
              <a:cxn ang="T4">
                <a:pos x="T0" y="T1"/>
              </a:cxn>
              <a:cxn ang="T5">
                <a:pos x="T2" y="T3"/>
              </a:cxn>
            </a:cxnLst>
            <a:rect l="T6" t="T7" r="T8" b="T9"/>
            <a:pathLst>
              <a:path w="2094" h="2586">
                <a:moveTo>
                  <a:pt x="0" y="0"/>
                </a:moveTo>
                <a:lnTo>
                  <a:pt x="2093" y="2585"/>
                </a:lnTo>
              </a:path>
            </a:pathLst>
          </a:custGeom>
          <a:noFill/>
          <a:ln w="28575" cap="rnd" cmpd="sng">
            <a:solidFill>
              <a:schemeClr val="folHlink"/>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6753" name="Rectangle 17">
            <a:extLst>
              <a:ext uri="{FF2B5EF4-FFF2-40B4-BE49-F238E27FC236}">
                <a16:creationId xmlns:a16="http://schemas.microsoft.com/office/drawing/2014/main" id="{3885D08F-E6CB-43B2-98F1-D4CB4D8745E8}"/>
              </a:ext>
            </a:extLst>
          </p:cNvPr>
          <p:cNvSpPr>
            <a:spLocks noChangeArrowheads="1"/>
          </p:cNvSpPr>
          <p:nvPr/>
        </p:nvSpPr>
        <p:spPr bwMode="auto">
          <a:xfrm>
            <a:off x="3927475" y="5513388"/>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A50021"/>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A50021"/>
                </a:solidFill>
                <a:effectLst/>
                <a:uLnTx/>
                <a:uFillTx/>
                <a:latin typeface="Arial" panose="020B0604020202020204" pitchFamily="34" charset="0"/>
                <a:ea typeface="+mn-ea"/>
                <a:cs typeface="+mn-cs"/>
              </a:rPr>
              <a:t>2</a:t>
            </a:r>
          </a:p>
        </p:txBody>
      </p:sp>
      <p:sp>
        <p:nvSpPr>
          <p:cNvPr id="116754" name="Line 18">
            <a:extLst>
              <a:ext uri="{FF2B5EF4-FFF2-40B4-BE49-F238E27FC236}">
                <a16:creationId xmlns:a16="http://schemas.microsoft.com/office/drawing/2014/main" id="{4E5F29C5-2669-4FBA-B790-1FF522A2C7E8}"/>
              </a:ext>
            </a:extLst>
          </p:cNvPr>
          <p:cNvSpPr>
            <a:spLocks noChangeShapeType="1"/>
          </p:cNvSpPr>
          <p:nvPr/>
        </p:nvSpPr>
        <p:spPr bwMode="auto">
          <a:xfrm>
            <a:off x="2795588" y="4344988"/>
            <a:ext cx="1587" cy="1666875"/>
          </a:xfrm>
          <a:prstGeom prst="line">
            <a:avLst/>
          </a:prstGeom>
          <a:noFill/>
          <a:ln w="190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6755" name="Rectangle 19">
            <a:extLst>
              <a:ext uri="{FF2B5EF4-FFF2-40B4-BE49-F238E27FC236}">
                <a16:creationId xmlns:a16="http://schemas.microsoft.com/office/drawing/2014/main" id="{81548BD7-EE44-41E0-86F9-D5FCB030E7E3}"/>
              </a:ext>
            </a:extLst>
          </p:cNvPr>
          <p:cNvSpPr>
            <a:spLocks noChangeArrowheads="1"/>
          </p:cNvSpPr>
          <p:nvPr/>
        </p:nvSpPr>
        <p:spPr bwMode="auto">
          <a:xfrm>
            <a:off x="2663825" y="3886200"/>
            <a:ext cx="3397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mn-cs"/>
              </a:rPr>
              <a:t>h</a:t>
            </a:r>
          </a:p>
        </p:txBody>
      </p:sp>
      <p:sp>
        <p:nvSpPr>
          <p:cNvPr id="116756" name="Rectangle 20">
            <a:extLst>
              <a:ext uri="{FF2B5EF4-FFF2-40B4-BE49-F238E27FC236}">
                <a16:creationId xmlns:a16="http://schemas.microsoft.com/office/drawing/2014/main" id="{35122DD3-CB94-4A5D-A71C-94F98E0D6000}"/>
              </a:ext>
            </a:extLst>
          </p:cNvPr>
          <p:cNvSpPr>
            <a:spLocks noChangeArrowheads="1"/>
          </p:cNvSpPr>
          <p:nvPr/>
        </p:nvSpPr>
        <p:spPr bwMode="auto">
          <a:xfrm>
            <a:off x="2603500" y="5965825"/>
            <a:ext cx="582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A50021"/>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A50021"/>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A50021"/>
                </a:solidFill>
                <a:effectLst/>
                <a:uLnTx/>
                <a:uFillTx/>
                <a:latin typeface="Arial" panose="020B0604020202020204" pitchFamily="34" charset="0"/>
                <a:ea typeface="+mn-ea"/>
                <a:cs typeface="+mn-cs"/>
              </a:rPr>
              <a:t>3</a:t>
            </a:r>
          </a:p>
        </p:txBody>
      </p:sp>
      <p:sp>
        <p:nvSpPr>
          <p:cNvPr id="116757" name="Rectangle 21">
            <a:extLst>
              <a:ext uri="{FF2B5EF4-FFF2-40B4-BE49-F238E27FC236}">
                <a16:creationId xmlns:a16="http://schemas.microsoft.com/office/drawing/2014/main" id="{0E190C47-4A76-45E6-B98B-7C0ACBC9F799}"/>
              </a:ext>
            </a:extLst>
          </p:cNvPr>
          <p:cNvSpPr>
            <a:spLocks noChangeArrowheads="1"/>
          </p:cNvSpPr>
          <p:nvPr/>
        </p:nvSpPr>
        <p:spPr bwMode="auto">
          <a:xfrm>
            <a:off x="4829175" y="33020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1</a:t>
            </a:r>
          </a:p>
        </p:txBody>
      </p:sp>
      <p:sp>
        <p:nvSpPr>
          <p:cNvPr id="116758" name="Rectangle 22">
            <a:extLst>
              <a:ext uri="{FF2B5EF4-FFF2-40B4-BE49-F238E27FC236}">
                <a16:creationId xmlns:a16="http://schemas.microsoft.com/office/drawing/2014/main" id="{6D3972D3-7762-4CB7-AF3C-9660EB1D8736}"/>
              </a:ext>
            </a:extLst>
          </p:cNvPr>
          <p:cNvSpPr>
            <a:spLocks noChangeArrowheads="1"/>
          </p:cNvSpPr>
          <p:nvPr/>
        </p:nvSpPr>
        <p:spPr bwMode="auto">
          <a:xfrm>
            <a:off x="6162675" y="55610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2</a:t>
            </a:r>
          </a:p>
        </p:txBody>
      </p:sp>
      <p:sp>
        <p:nvSpPr>
          <p:cNvPr id="116759" name="Oval 23">
            <a:extLst>
              <a:ext uri="{FF2B5EF4-FFF2-40B4-BE49-F238E27FC236}">
                <a16:creationId xmlns:a16="http://schemas.microsoft.com/office/drawing/2014/main" id="{E97616B7-8AA7-42FF-A835-7D3209740B80}"/>
              </a:ext>
            </a:extLst>
          </p:cNvPr>
          <p:cNvSpPr>
            <a:spLocks noChangeArrowheads="1"/>
          </p:cNvSpPr>
          <p:nvPr/>
        </p:nvSpPr>
        <p:spPr bwMode="auto">
          <a:xfrm>
            <a:off x="2740025" y="4254500"/>
            <a:ext cx="115888" cy="115888"/>
          </a:xfrm>
          <a:prstGeom prst="ellipse">
            <a:avLst/>
          </a:prstGeom>
          <a:solidFill>
            <a:srgbClr val="FF9999"/>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696344" name="Line 24">
            <a:extLst>
              <a:ext uri="{FF2B5EF4-FFF2-40B4-BE49-F238E27FC236}">
                <a16:creationId xmlns:a16="http://schemas.microsoft.com/office/drawing/2014/main" id="{B8D62B6D-38F9-4C60-A38F-5F4AD1D21737}"/>
              </a:ext>
            </a:extLst>
          </p:cNvPr>
          <p:cNvSpPr>
            <a:spLocks noChangeShapeType="1"/>
          </p:cNvSpPr>
          <p:nvPr/>
        </p:nvSpPr>
        <p:spPr bwMode="auto">
          <a:xfrm>
            <a:off x="1879600" y="2311400"/>
            <a:ext cx="0" cy="3644900"/>
          </a:xfrm>
          <a:prstGeom prst="line">
            <a:avLst/>
          </a:prstGeom>
          <a:noFill/>
          <a:ln w="19050">
            <a:solidFill>
              <a:schemeClr val="accent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696345" name="Rectangle 25">
            <a:extLst>
              <a:ext uri="{FF2B5EF4-FFF2-40B4-BE49-F238E27FC236}">
                <a16:creationId xmlns:a16="http://schemas.microsoft.com/office/drawing/2014/main" id="{1E2DF581-2135-46EA-B3BA-569841EA0840}"/>
              </a:ext>
            </a:extLst>
          </p:cNvPr>
          <p:cNvSpPr>
            <a:spLocks noChangeArrowheads="1"/>
          </p:cNvSpPr>
          <p:nvPr/>
        </p:nvSpPr>
        <p:spPr bwMode="auto">
          <a:xfrm>
            <a:off x="1611313" y="5981700"/>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663300"/>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663300"/>
                </a:solidFill>
                <a:effectLst/>
                <a:uLnTx/>
                <a:uFillTx/>
                <a:latin typeface="Arial" panose="020B0604020202020204" pitchFamily="34" charset="0"/>
                <a:ea typeface="+mn-ea"/>
                <a:cs typeface="+mn-cs"/>
              </a:rPr>
              <a:t>2</a:t>
            </a:r>
          </a:p>
        </p:txBody>
      </p:sp>
      <p:grpSp>
        <p:nvGrpSpPr>
          <p:cNvPr id="2" name="Group 26">
            <a:extLst>
              <a:ext uri="{FF2B5EF4-FFF2-40B4-BE49-F238E27FC236}">
                <a16:creationId xmlns:a16="http://schemas.microsoft.com/office/drawing/2014/main" id="{A3D60260-7B72-46AC-A1F1-1BBCC794460B}"/>
              </a:ext>
            </a:extLst>
          </p:cNvPr>
          <p:cNvGrpSpPr>
            <a:grpSpLocks/>
          </p:cNvGrpSpPr>
          <p:nvPr/>
        </p:nvGrpSpPr>
        <p:grpSpPr bwMode="auto">
          <a:xfrm>
            <a:off x="817563" y="992188"/>
            <a:ext cx="4237037" cy="4984750"/>
            <a:chOff x="515" y="625"/>
            <a:chExt cx="2669" cy="3140"/>
          </a:xfrm>
        </p:grpSpPr>
        <p:sp>
          <p:nvSpPr>
            <p:cNvPr id="116774" name="Freeform 27">
              <a:extLst>
                <a:ext uri="{FF2B5EF4-FFF2-40B4-BE49-F238E27FC236}">
                  <a16:creationId xmlns:a16="http://schemas.microsoft.com/office/drawing/2014/main" id="{63E41E53-7A7B-437E-BE18-7333B7181D37}"/>
                </a:ext>
              </a:extLst>
            </p:cNvPr>
            <p:cNvSpPr>
              <a:spLocks/>
            </p:cNvSpPr>
            <p:nvPr/>
          </p:nvSpPr>
          <p:spPr bwMode="auto">
            <a:xfrm>
              <a:off x="515" y="625"/>
              <a:ext cx="2550" cy="3140"/>
            </a:xfrm>
            <a:custGeom>
              <a:avLst/>
              <a:gdLst>
                <a:gd name="T0" fmla="*/ 0 w 2550"/>
                <a:gd name="T1" fmla="*/ 0 h 3140"/>
                <a:gd name="T2" fmla="*/ 2549 w 2550"/>
                <a:gd name="T3" fmla="*/ 3139 h 3140"/>
                <a:gd name="T4" fmla="*/ 0 60000 65536"/>
                <a:gd name="T5" fmla="*/ 0 60000 65536"/>
                <a:gd name="T6" fmla="*/ 0 w 2550"/>
                <a:gd name="T7" fmla="*/ 0 h 3140"/>
                <a:gd name="T8" fmla="*/ 2550 w 2550"/>
                <a:gd name="T9" fmla="*/ 3140 h 3140"/>
              </a:gdLst>
              <a:ahLst/>
              <a:cxnLst>
                <a:cxn ang="T4">
                  <a:pos x="T0" y="T1"/>
                </a:cxn>
                <a:cxn ang="T5">
                  <a:pos x="T2" y="T3"/>
                </a:cxn>
              </a:cxnLst>
              <a:rect l="T6" t="T7" r="T8" b="T9"/>
              <a:pathLst>
                <a:path w="2550" h="3140">
                  <a:moveTo>
                    <a:pt x="0" y="0"/>
                  </a:moveTo>
                  <a:lnTo>
                    <a:pt x="2549" y="3139"/>
                  </a:lnTo>
                </a:path>
              </a:pathLst>
            </a:custGeom>
            <a:noFill/>
            <a:ln w="28575" cap="rnd" cmpd="sng">
              <a:solidFill>
                <a:schemeClr val="accent1"/>
              </a:solidFill>
              <a:prstDash val="lg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6775" name="Rectangle 28">
              <a:extLst>
                <a:ext uri="{FF2B5EF4-FFF2-40B4-BE49-F238E27FC236}">
                  <a16:creationId xmlns:a16="http://schemas.microsoft.com/office/drawing/2014/main" id="{17A3303C-9090-4EC7-BCE7-EC5DC5D5B965}"/>
                </a:ext>
              </a:extLst>
            </p:cNvPr>
            <p:cNvSpPr>
              <a:spLocks noChangeArrowheads="1"/>
            </p:cNvSpPr>
            <p:nvPr/>
          </p:nvSpPr>
          <p:spPr bwMode="auto">
            <a:xfrm>
              <a:off x="2821" y="3298"/>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663300"/>
                  </a:solidFill>
                  <a:effectLst/>
                  <a:uLnTx/>
                  <a:uFillTx/>
                  <a:latin typeface="Arial" panose="020B0604020202020204" pitchFamily="34" charset="0"/>
                  <a:ea typeface="+mn-ea"/>
                  <a:cs typeface="+mn-cs"/>
                </a:rPr>
                <a:t>1a</a:t>
              </a:r>
            </a:p>
          </p:txBody>
        </p:sp>
      </p:grpSp>
      <p:grpSp>
        <p:nvGrpSpPr>
          <p:cNvPr id="3" name="Group 29">
            <a:extLst>
              <a:ext uri="{FF2B5EF4-FFF2-40B4-BE49-F238E27FC236}">
                <a16:creationId xmlns:a16="http://schemas.microsoft.com/office/drawing/2014/main" id="{33BD3EE8-86BD-48F1-A3E5-EA791BB17954}"/>
              </a:ext>
            </a:extLst>
          </p:cNvPr>
          <p:cNvGrpSpPr>
            <a:grpSpLocks/>
          </p:cNvGrpSpPr>
          <p:nvPr/>
        </p:nvGrpSpPr>
        <p:grpSpPr bwMode="auto">
          <a:xfrm>
            <a:off x="1819275" y="1852613"/>
            <a:ext cx="360363" cy="496887"/>
            <a:chOff x="1146" y="1167"/>
            <a:chExt cx="227" cy="313"/>
          </a:xfrm>
        </p:grpSpPr>
        <p:sp>
          <p:nvSpPr>
            <p:cNvPr id="116772" name="Rectangle 30">
              <a:extLst>
                <a:ext uri="{FF2B5EF4-FFF2-40B4-BE49-F238E27FC236}">
                  <a16:creationId xmlns:a16="http://schemas.microsoft.com/office/drawing/2014/main" id="{69E940F2-FE47-407E-B8C2-16AF0E12A331}"/>
                </a:ext>
              </a:extLst>
            </p:cNvPr>
            <p:cNvSpPr>
              <a:spLocks noChangeArrowheads="1"/>
            </p:cNvSpPr>
            <p:nvPr/>
          </p:nvSpPr>
          <p:spPr bwMode="auto">
            <a:xfrm>
              <a:off x="1159" y="1167"/>
              <a:ext cx="21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663300"/>
                  </a:solidFill>
                  <a:effectLst/>
                  <a:uLnTx/>
                  <a:uFillTx/>
                  <a:latin typeface="Arial" panose="020B0604020202020204" pitchFamily="34" charset="0"/>
                  <a:ea typeface="+mn-ea"/>
                  <a:cs typeface="+mn-cs"/>
                </a:rPr>
                <a:t>g</a:t>
              </a:r>
            </a:p>
          </p:txBody>
        </p:sp>
        <p:sp>
          <p:nvSpPr>
            <p:cNvPr id="116773" name="Oval 31">
              <a:extLst>
                <a:ext uri="{FF2B5EF4-FFF2-40B4-BE49-F238E27FC236}">
                  <a16:creationId xmlns:a16="http://schemas.microsoft.com/office/drawing/2014/main" id="{E8825ACB-7E8E-4EEF-953E-32C53026B6E0}"/>
                </a:ext>
              </a:extLst>
            </p:cNvPr>
            <p:cNvSpPr>
              <a:spLocks noChangeArrowheads="1"/>
            </p:cNvSpPr>
            <p:nvPr/>
          </p:nvSpPr>
          <p:spPr bwMode="auto">
            <a:xfrm>
              <a:off x="1146" y="1407"/>
              <a:ext cx="73" cy="73"/>
            </a:xfrm>
            <a:prstGeom prst="ellipse">
              <a:avLst/>
            </a:prstGeom>
            <a:solidFill>
              <a:srgbClr val="DCB996"/>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grpSp>
        <p:nvGrpSpPr>
          <p:cNvPr id="4" name="Group 32">
            <a:extLst>
              <a:ext uri="{FF2B5EF4-FFF2-40B4-BE49-F238E27FC236}">
                <a16:creationId xmlns:a16="http://schemas.microsoft.com/office/drawing/2014/main" id="{127507EC-B90B-49A6-B26D-A30855C019C9}"/>
              </a:ext>
            </a:extLst>
          </p:cNvPr>
          <p:cNvGrpSpPr>
            <a:grpSpLocks/>
          </p:cNvGrpSpPr>
          <p:nvPr/>
        </p:nvGrpSpPr>
        <p:grpSpPr bwMode="auto">
          <a:xfrm>
            <a:off x="1862138" y="6350000"/>
            <a:ext cx="2549525" cy="336550"/>
            <a:chOff x="1173" y="4000"/>
            <a:chExt cx="1606" cy="212"/>
          </a:xfrm>
        </p:grpSpPr>
        <p:sp>
          <p:nvSpPr>
            <p:cNvPr id="116770" name="Rectangle 33">
              <a:extLst>
                <a:ext uri="{FF2B5EF4-FFF2-40B4-BE49-F238E27FC236}">
                  <a16:creationId xmlns:a16="http://schemas.microsoft.com/office/drawing/2014/main" id="{3C1F64FB-5DDD-4F9D-90F0-DB24D692B3AA}"/>
                </a:ext>
              </a:extLst>
            </p:cNvPr>
            <p:cNvSpPr>
              <a:spLocks noChangeArrowheads="1"/>
            </p:cNvSpPr>
            <p:nvPr/>
          </p:nvSpPr>
          <p:spPr bwMode="auto">
            <a:xfrm>
              <a:off x="1645" y="4000"/>
              <a:ext cx="11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0" u="none" strike="noStrike" kern="1200" cap="none" spc="0" normalizeH="0" baseline="0" noProof="0">
                  <a:ln>
                    <a:noFill/>
                  </a:ln>
                  <a:solidFill>
                    <a:srgbClr val="663300"/>
                  </a:solidFill>
                  <a:effectLst/>
                  <a:uLnTx/>
                  <a:uFillTx/>
                  <a:latin typeface="Arial" panose="020B0604020202020204" pitchFamily="34" charset="0"/>
                  <a:ea typeface="+mn-ea"/>
                  <a:cs typeface="+mn-cs"/>
                </a:rPr>
                <a:t>Substitution effect</a:t>
              </a:r>
            </a:p>
          </p:txBody>
        </p:sp>
        <p:sp>
          <p:nvSpPr>
            <p:cNvPr id="116771" name="Line 34">
              <a:extLst>
                <a:ext uri="{FF2B5EF4-FFF2-40B4-BE49-F238E27FC236}">
                  <a16:creationId xmlns:a16="http://schemas.microsoft.com/office/drawing/2014/main" id="{77915D90-51A2-4A5E-AC57-EC801D6FAD23}"/>
                </a:ext>
              </a:extLst>
            </p:cNvPr>
            <p:cNvSpPr>
              <a:spLocks noChangeShapeType="1"/>
            </p:cNvSpPr>
            <p:nvPr/>
          </p:nvSpPr>
          <p:spPr bwMode="auto">
            <a:xfrm flipH="1">
              <a:off x="1173" y="4099"/>
              <a:ext cx="450" cy="0"/>
            </a:xfrm>
            <a:prstGeom prst="line">
              <a:avLst/>
            </a:prstGeom>
            <a:noFill/>
            <a:ln w="1905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grpSp>
        <p:nvGrpSpPr>
          <p:cNvPr id="5" name="Group 35">
            <a:extLst>
              <a:ext uri="{FF2B5EF4-FFF2-40B4-BE49-F238E27FC236}">
                <a16:creationId xmlns:a16="http://schemas.microsoft.com/office/drawing/2014/main" id="{AF647AE9-109A-4643-B65A-8102AA2B9F62}"/>
              </a:ext>
            </a:extLst>
          </p:cNvPr>
          <p:cNvGrpSpPr>
            <a:grpSpLocks/>
          </p:cNvGrpSpPr>
          <p:nvPr/>
        </p:nvGrpSpPr>
        <p:grpSpPr bwMode="auto">
          <a:xfrm>
            <a:off x="5768975" y="1493838"/>
            <a:ext cx="2220913" cy="755650"/>
            <a:chOff x="3634" y="941"/>
            <a:chExt cx="1399" cy="476"/>
          </a:xfrm>
        </p:grpSpPr>
        <p:sp>
          <p:nvSpPr>
            <p:cNvPr id="116768" name="AutoShape 36" descr="Parchment">
              <a:extLst>
                <a:ext uri="{FF2B5EF4-FFF2-40B4-BE49-F238E27FC236}">
                  <a16:creationId xmlns:a16="http://schemas.microsoft.com/office/drawing/2014/main" id="{D74E3A42-A281-4E08-8427-56A72131CF0D}"/>
                </a:ext>
              </a:extLst>
            </p:cNvPr>
            <p:cNvSpPr>
              <a:spLocks noChangeArrowheads="1"/>
            </p:cNvSpPr>
            <p:nvPr/>
          </p:nvSpPr>
          <p:spPr bwMode="auto">
            <a:xfrm>
              <a:off x="3634" y="941"/>
              <a:ext cx="1399" cy="476"/>
            </a:xfrm>
            <a:prstGeom prst="roundRect">
              <a:avLst>
                <a:gd name="adj" fmla="val 12495"/>
              </a:avLst>
            </a:prstGeom>
            <a:blipFill dpi="0" rotWithShape="0">
              <a:blip r:embed="rId5"/>
              <a:srcRect/>
              <a:tile tx="0" ty="0" sx="100000" sy="100000" flip="none" algn="tl"/>
            </a:blipFill>
            <a:ln w="19050">
              <a:solidFill>
                <a:schemeClr val="accent1"/>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6769" name="Rectangle 37">
              <a:extLst>
                <a:ext uri="{FF2B5EF4-FFF2-40B4-BE49-F238E27FC236}">
                  <a16:creationId xmlns:a16="http://schemas.microsoft.com/office/drawing/2014/main" id="{D711B01F-5D5D-44A4-A363-51102F3F3D4B}"/>
                </a:ext>
              </a:extLst>
            </p:cNvPr>
            <p:cNvSpPr>
              <a:spLocks noChangeArrowheads="1"/>
            </p:cNvSpPr>
            <p:nvPr/>
          </p:nvSpPr>
          <p:spPr bwMode="auto">
            <a:xfrm>
              <a:off x="3645" y="960"/>
              <a:ext cx="13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Substitution effect</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of the price rise</a:t>
              </a:r>
              <a:endPar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16766" name="Rectangle 38">
            <a:extLst>
              <a:ext uri="{FF2B5EF4-FFF2-40B4-BE49-F238E27FC236}">
                <a16:creationId xmlns:a16="http://schemas.microsoft.com/office/drawing/2014/main" id="{70A32575-25EF-49AB-8A0B-C02257CDA528}"/>
              </a:ext>
            </a:extLst>
          </p:cNvPr>
          <p:cNvSpPr>
            <a:spLocks noChangeArrowheads="1"/>
          </p:cNvSpPr>
          <p:nvPr/>
        </p:nvSpPr>
        <p:spPr bwMode="auto">
          <a:xfrm>
            <a:off x="7161213" y="5492750"/>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sp>
        <p:nvSpPr>
          <p:cNvPr id="696359" name="Rectangle 39">
            <a:extLst>
              <a:ext uri="{FF2B5EF4-FFF2-40B4-BE49-F238E27FC236}">
                <a16:creationId xmlns:a16="http://schemas.microsoft.com/office/drawing/2014/main" id="{729A0330-E66A-4D61-90FA-1BBDA14F3087}"/>
              </a:ext>
            </a:extLst>
          </p:cNvPr>
          <p:cNvSpPr>
            <a:spLocks noChangeArrowheads="1"/>
          </p:cNvSpPr>
          <p:nvPr/>
        </p:nvSpPr>
        <p:spPr bwMode="auto">
          <a:xfrm>
            <a:off x="0" y="14288"/>
            <a:ext cx="9007475" cy="519112"/>
          </a:xfrm>
          <a:prstGeom prst="rect">
            <a:avLst/>
          </a:prstGeom>
          <a:noFill/>
          <a:ln w="9525">
            <a:noFill/>
            <a:miter lim="800000"/>
            <a:headEnd/>
            <a:tailEnd/>
          </a:ln>
          <a:effectLst>
            <a:outerShdw dist="17961" dir="2700000" algn="ctr" rotWithShape="0">
              <a:srgbClr val="000000"/>
            </a:outerShdw>
          </a:effectLst>
        </p:spPr>
        <p:txBody>
          <a:bodyPr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333399"/>
                </a:solidFill>
                <a:effectLst/>
                <a:uLnTx/>
                <a:uFillTx/>
                <a:latin typeface="Arial" charset="0"/>
                <a:ea typeface="+mn-ea"/>
                <a:cs typeface="+mn-cs"/>
              </a:rPr>
              <a:t>Income and substitution effects: Giffen good</a:t>
            </a:r>
          </a:p>
        </p:txBody>
      </p:sp>
    </p:spTree>
    <p:custDataLst>
      <p:tags r:id="rId2"/>
    </p:custDataLst>
  </p:cSld>
  <p:clrMapOvr>
    <a:overrideClrMapping bg1="lt1" tx1="dk1" bg2="lt2" tx2="dk2" accent1="accent1" accent2="accent2" accent3="accent3" accent4="accent4" accent5="accent5" accent6="accent6" hlink="hlink" folHlink="folHlink"/>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 calcmode="lin" valueType="num">
                                      <p:cBhvr>
                                        <p:cTn id="20"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696344"/>
                                        </p:tgtEl>
                                        <p:attrNameLst>
                                          <p:attrName>style.visibility</p:attrName>
                                        </p:attrNameLst>
                                      </p:cBhvr>
                                      <p:to>
                                        <p:strVal val="visible"/>
                                      </p:to>
                                    </p:set>
                                    <p:animEffect transition="in" filter="wipe(up)">
                                      <p:cBhvr>
                                        <p:cTn id="26" dur="500"/>
                                        <p:tgtEl>
                                          <p:spTgt spid="69634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96345"/>
                                        </p:tgtEl>
                                        <p:attrNameLst>
                                          <p:attrName>style.visibility</p:attrName>
                                        </p:attrNameLst>
                                      </p:cBhvr>
                                      <p:to>
                                        <p:strVal val="visible"/>
                                      </p:to>
                                    </p:set>
                                    <p:anim calcmode="lin" valueType="num">
                                      <p:cBhvr additive="base">
                                        <p:cTn id="31" dur="500" fill="hold"/>
                                        <p:tgtEl>
                                          <p:spTgt spid="696345"/>
                                        </p:tgtEl>
                                        <p:attrNameLst>
                                          <p:attrName>ppt_x</p:attrName>
                                        </p:attrNameLst>
                                      </p:cBhvr>
                                      <p:tavLst>
                                        <p:tav tm="0">
                                          <p:val>
                                            <p:strVal val="#ppt_x"/>
                                          </p:val>
                                        </p:tav>
                                        <p:tav tm="100000">
                                          <p:val>
                                            <p:strVal val="#ppt_x"/>
                                          </p:val>
                                        </p:tav>
                                      </p:tavLst>
                                    </p:anim>
                                    <p:anim calcmode="lin" valueType="num">
                                      <p:cBhvr additive="base">
                                        <p:cTn id="32" dur="500" fill="hold"/>
                                        <p:tgtEl>
                                          <p:spTgt spid="69634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ppt_x</p:attrName>
                                        </p:attrNameLst>
                                      </p:cBhvr>
                                      <p:tavLst>
                                        <p:tav tm="0">
                                          <p:val>
                                            <p:strVal val="#ppt_x+#ppt_w/2"/>
                                          </p:val>
                                        </p:tav>
                                        <p:tav tm="100000">
                                          <p:val>
                                            <p:strVal val="#ppt_x"/>
                                          </p:val>
                                        </p:tav>
                                      </p:tavLst>
                                    </p:anim>
                                    <p:anim calcmode="lin" valueType="num">
                                      <p:cBhvr>
                                        <p:cTn id="38" dur="500" fill="hold"/>
                                        <p:tgtEl>
                                          <p:spTgt spid="4"/>
                                        </p:tgtEl>
                                        <p:attrNameLst>
                                          <p:attrName>ppt_y</p:attrName>
                                        </p:attrNameLst>
                                      </p:cBhvr>
                                      <p:tavLst>
                                        <p:tav tm="0">
                                          <p:val>
                                            <p:strVal val="#ppt_y"/>
                                          </p:val>
                                        </p:tav>
                                        <p:tav tm="100000">
                                          <p:val>
                                            <p:strVal val="#ppt_y"/>
                                          </p:val>
                                        </p:tav>
                                      </p:tavLst>
                                    </p:anim>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5"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FFF3FAEF-485A-4BFC-B4B9-502B5DB523B0}"/>
              </a:ext>
            </a:extLst>
          </p:cNvPr>
          <p:cNvSpPr>
            <a:spLocks noChangeArrowheads="1"/>
          </p:cNvSpPr>
          <p:nvPr/>
        </p:nvSpPr>
        <p:spPr bwMode="auto">
          <a:xfrm>
            <a:off x="7113588" y="6353175"/>
            <a:ext cx="1978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117763" name="Rectangle 3">
            <a:extLst>
              <a:ext uri="{FF2B5EF4-FFF2-40B4-BE49-F238E27FC236}">
                <a16:creationId xmlns:a16="http://schemas.microsoft.com/office/drawing/2014/main" id="{5E33E537-C2ED-446B-AB08-F69A5E8D5D72}"/>
              </a:ext>
            </a:extLst>
          </p:cNvPr>
          <p:cNvSpPr>
            <a:spLocks noChangeArrowheads="1"/>
          </p:cNvSpPr>
          <p:nvPr/>
        </p:nvSpPr>
        <p:spPr bwMode="auto">
          <a:xfrm>
            <a:off x="800100" y="790575"/>
            <a:ext cx="7818438" cy="51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7764" name="Arc 4">
            <a:extLst>
              <a:ext uri="{FF2B5EF4-FFF2-40B4-BE49-F238E27FC236}">
                <a16:creationId xmlns:a16="http://schemas.microsoft.com/office/drawing/2014/main" id="{C55FCA31-1833-4DC1-9451-D5ACD699597A}"/>
              </a:ext>
            </a:extLst>
          </p:cNvPr>
          <p:cNvSpPr>
            <a:spLocks/>
          </p:cNvSpPr>
          <p:nvPr/>
        </p:nvSpPr>
        <p:spPr bwMode="auto">
          <a:xfrm>
            <a:off x="1377950" y="881063"/>
            <a:ext cx="3424238" cy="269398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7765" name="Arc 5">
            <a:extLst>
              <a:ext uri="{FF2B5EF4-FFF2-40B4-BE49-F238E27FC236}">
                <a16:creationId xmlns:a16="http://schemas.microsoft.com/office/drawing/2014/main" id="{3412D848-5FC5-42F7-8DEF-3B51FDADA966}"/>
              </a:ext>
            </a:extLst>
          </p:cNvPr>
          <p:cNvSpPr>
            <a:spLocks/>
          </p:cNvSpPr>
          <p:nvPr/>
        </p:nvSpPr>
        <p:spPr bwMode="auto">
          <a:xfrm>
            <a:off x="1741488" y="127000"/>
            <a:ext cx="4462462" cy="5775325"/>
          </a:xfrm>
          <a:custGeom>
            <a:avLst/>
            <a:gdLst>
              <a:gd name="T0" fmla="*/ 2147483647 w 20790"/>
              <a:gd name="T1" fmla="*/ 2147483647 h 21600"/>
              <a:gd name="T2" fmla="*/ 0 w 20790"/>
              <a:gd name="T3" fmla="*/ 2147483647 h 21600"/>
              <a:gd name="T4" fmla="*/ 2147483647 w 20790"/>
              <a:gd name="T5" fmla="*/ 0 h 21600"/>
              <a:gd name="T6" fmla="*/ 0 60000 65536"/>
              <a:gd name="T7" fmla="*/ 0 60000 65536"/>
              <a:gd name="T8" fmla="*/ 0 60000 65536"/>
              <a:gd name="T9" fmla="*/ 0 w 20790"/>
              <a:gd name="T10" fmla="*/ 0 h 21600"/>
              <a:gd name="T11" fmla="*/ 20790 w 20790"/>
              <a:gd name="T12" fmla="*/ 21600 h 21600"/>
            </a:gdLst>
            <a:ahLst/>
            <a:cxnLst>
              <a:cxn ang="T6">
                <a:pos x="T0" y="T1"/>
              </a:cxn>
              <a:cxn ang="T7">
                <a:pos x="T2" y="T3"/>
              </a:cxn>
              <a:cxn ang="T8">
                <a:pos x="T4" y="T5"/>
              </a:cxn>
            </a:cxnLst>
            <a:rect l="T9" t="T10" r="T11" b="T12"/>
            <a:pathLst>
              <a:path w="20790" h="21600" fill="none" extrusionOk="0">
                <a:moveTo>
                  <a:pt x="20789" y="21578"/>
                </a:moveTo>
                <a:cubicBezTo>
                  <a:pt x="20469" y="21592"/>
                  <a:pt x="20149" y="21599"/>
                  <a:pt x="19829" y="21600"/>
                </a:cubicBezTo>
                <a:cubicBezTo>
                  <a:pt x="11211" y="21600"/>
                  <a:pt x="3417" y="16477"/>
                  <a:pt x="0" y="8565"/>
                </a:cubicBezTo>
              </a:path>
              <a:path w="20790" h="21600" stroke="0" extrusionOk="0">
                <a:moveTo>
                  <a:pt x="20789" y="21578"/>
                </a:moveTo>
                <a:cubicBezTo>
                  <a:pt x="20469" y="21592"/>
                  <a:pt x="20149" y="21599"/>
                  <a:pt x="19829" y="21600"/>
                </a:cubicBezTo>
                <a:cubicBezTo>
                  <a:pt x="11211" y="21600"/>
                  <a:pt x="3417" y="16477"/>
                  <a:pt x="0" y="8565"/>
                </a:cubicBezTo>
                <a:lnTo>
                  <a:pt x="19829"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7766" name="Line 6">
            <a:extLst>
              <a:ext uri="{FF2B5EF4-FFF2-40B4-BE49-F238E27FC236}">
                <a16:creationId xmlns:a16="http://schemas.microsoft.com/office/drawing/2014/main" id="{88C83562-B2D6-4287-B20B-C5B6693DFB63}"/>
              </a:ext>
            </a:extLst>
          </p:cNvPr>
          <p:cNvSpPr>
            <a:spLocks noChangeShapeType="1"/>
          </p:cNvSpPr>
          <p:nvPr/>
        </p:nvSpPr>
        <p:spPr bwMode="auto">
          <a:xfrm flipV="1">
            <a:off x="798513" y="777875"/>
            <a:ext cx="0" cy="518160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7767" name="Line 7">
            <a:extLst>
              <a:ext uri="{FF2B5EF4-FFF2-40B4-BE49-F238E27FC236}">
                <a16:creationId xmlns:a16="http://schemas.microsoft.com/office/drawing/2014/main" id="{99DD1CC6-7E96-49DB-B0FE-06ECBCCB2D5E}"/>
              </a:ext>
            </a:extLst>
          </p:cNvPr>
          <p:cNvSpPr>
            <a:spLocks noChangeShapeType="1"/>
          </p:cNvSpPr>
          <p:nvPr/>
        </p:nvSpPr>
        <p:spPr bwMode="auto">
          <a:xfrm>
            <a:off x="800100" y="5975350"/>
            <a:ext cx="7837488" cy="0"/>
          </a:xfrm>
          <a:prstGeom prst="line">
            <a:avLst/>
          </a:prstGeom>
          <a:noFill/>
          <a:ln w="254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7768" name="Freeform 8">
            <a:extLst>
              <a:ext uri="{FF2B5EF4-FFF2-40B4-BE49-F238E27FC236}">
                <a16:creationId xmlns:a16="http://schemas.microsoft.com/office/drawing/2014/main" id="{0BA8C179-9640-489F-B543-7974D2375DBD}"/>
              </a:ext>
            </a:extLst>
          </p:cNvPr>
          <p:cNvSpPr>
            <a:spLocks/>
          </p:cNvSpPr>
          <p:nvPr/>
        </p:nvSpPr>
        <p:spPr bwMode="auto">
          <a:xfrm>
            <a:off x="817563" y="1836738"/>
            <a:ext cx="6613525" cy="4140200"/>
          </a:xfrm>
          <a:custGeom>
            <a:avLst/>
            <a:gdLst>
              <a:gd name="T0" fmla="*/ 0 w 4166"/>
              <a:gd name="T1" fmla="*/ 0 h 2608"/>
              <a:gd name="T2" fmla="*/ 2147483647 w 4166"/>
              <a:gd name="T3" fmla="*/ 2147483647 h 2608"/>
              <a:gd name="T4" fmla="*/ 0 60000 65536"/>
              <a:gd name="T5" fmla="*/ 0 60000 65536"/>
              <a:gd name="T6" fmla="*/ 0 w 4166"/>
              <a:gd name="T7" fmla="*/ 0 h 2608"/>
              <a:gd name="T8" fmla="*/ 4166 w 4166"/>
              <a:gd name="T9" fmla="*/ 2608 h 2608"/>
            </a:gdLst>
            <a:ahLst/>
            <a:cxnLst>
              <a:cxn ang="T4">
                <a:pos x="T0" y="T1"/>
              </a:cxn>
              <a:cxn ang="T5">
                <a:pos x="T2" y="T3"/>
              </a:cxn>
            </a:cxnLst>
            <a:rect l="T6" t="T7" r="T8" b="T9"/>
            <a:pathLst>
              <a:path w="4166" h="2608">
                <a:moveTo>
                  <a:pt x="0" y="0"/>
                </a:moveTo>
                <a:lnTo>
                  <a:pt x="4165" y="2607"/>
                </a:lnTo>
              </a:path>
            </a:pathLst>
          </a:custGeom>
          <a:noFill/>
          <a:ln w="28575"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7769" name="Rectangle 9">
            <a:extLst>
              <a:ext uri="{FF2B5EF4-FFF2-40B4-BE49-F238E27FC236}">
                <a16:creationId xmlns:a16="http://schemas.microsoft.com/office/drawing/2014/main" id="{D13B61C3-C60B-4E9A-9D90-6652102E1C8C}"/>
              </a:ext>
            </a:extLst>
          </p:cNvPr>
          <p:cNvSpPr>
            <a:spLocks noChangeArrowheads="1"/>
          </p:cNvSpPr>
          <p:nvPr/>
        </p:nvSpPr>
        <p:spPr bwMode="auto">
          <a:xfrm>
            <a:off x="1919288"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7770" name="Rectangle 10">
            <a:extLst>
              <a:ext uri="{FF2B5EF4-FFF2-40B4-BE49-F238E27FC236}">
                <a16:creationId xmlns:a16="http://schemas.microsoft.com/office/drawing/2014/main" id="{2E153BAC-856B-4C3E-9861-152F8848F07B}"/>
              </a:ext>
            </a:extLst>
          </p:cNvPr>
          <p:cNvSpPr>
            <a:spLocks noChangeArrowheads="1"/>
          </p:cNvSpPr>
          <p:nvPr/>
        </p:nvSpPr>
        <p:spPr bwMode="auto">
          <a:xfrm>
            <a:off x="3205163" y="6030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7771" name="Rectangle 11">
            <a:extLst>
              <a:ext uri="{FF2B5EF4-FFF2-40B4-BE49-F238E27FC236}">
                <a16:creationId xmlns:a16="http://schemas.microsoft.com/office/drawing/2014/main" id="{85307F39-5889-47FF-8609-04239751A2C2}"/>
              </a:ext>
            </a:extLst>
          </p:cNvPr>
          <p:cNvSpPr>
            <a:spLocks noChangeArrowheads="1"/>
          </p:cNvSpPr>
          <p:nvPr/>
        </p:nvSpPr>
        <p:spPr bwMode="auto">
          <a:xfrm rot="-5400000">
            <a:off x="-611187" y="288131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117772" name="Line 12">
            <a:extLst>
              <a:ext uri="{FF2B5EF4-FFF2-40B4-BE49-F238E27FC236}">
                <a16:creationId xmlns:a16="http://schemas.microsoft.com/office/drawing/2014/main" id="{5AD329CD-8733-4643-AE06-D74B435E9809}"/>
              </a:ext>
            </a:extLst>
          </p:cNvPr>
          <p:cNvSpPr>
            <a:spLocks noChangeShapeType="1"/>
          </p:cNvSpPr>
          <p:nvPr/>
        </p:nvSpPr>
        <p:spPr bwMode="auto">
          <a:xfrm>
            <a:off x="2570163" y="2933700"/>
            <a:ext cx="0" cy="3060700"/>
          </a:xfrm>
          <a:prstGeom prst="line">
            <a:avLst/>
          </a:prstGeom>
          <a:noFill/>
          <a:ln w="1905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7773" name="Rectangle 13">
            <a:extLst>
              <a:ext uri="{FF2B5EF4-FFF2-40B4-BE49-F238E27FC236}">
                <a16:creationId xmlns:a16="http://schemas.microsoft.com/office/drawing/2014/main" id="{AC3567F9-6675-4668-8FCD-B9DE049E6C66}"/>
              </a:ext>
            </a:extLst>
          </p:cNvPr>
          <p:cNvSpPr>
            <a:spLocks noChangeArrowheads="1"/>
          </p:cNvSpPr>
          <p:nvPr/>
        </p:nvSpPr>
        <p:spPr bwMode="auto">
          <a:xfrm>
            <a:off x="2470150" y="2470150"/>
            <a:ext cx="2619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6600"/>
                </a:solidFill>
                <a:effectLst/>
                <a:uLnTx/>
                <a:uFillTx/>
                <a:latin typeface="Arial" panose="020B0604020202020204" pitchFamily="34" charset="0"/>
                <a:ea typeface="+mn-ea"/>
                <a:cs typeface="+mn-cs"/>
              </a:rPr>
              <a:t>f</a:t>
            </a:r>
          </a:p>
        </p:txBody>
      </p:sp>
      <p:sp>
        <p:nvSpPr>
          <p:cNvPr id="117774" name="Oval 14">
            <a:extLst>
              <a:ext uri="{FF2B5EF4-FFF2-40B4-BE49-F238E27FC236}">
                <a16:creationId xmlns:a16="http://schemas.microsoft.com/office/drawing/2014/main" id="{0DF26EA0-3B15-48B5-8FA0-DA6017AA45AD}"/>
              </a:ext>
            </a:extLst>
          </p:cNvPr>
          <p:cNvSpPr>
            <a:spLocks noChangeArrowheads="1"/>
          </p:cNvSpPr>
          <p:nvPr/>
        </p:nvSpPr>
        <p:spPr bwMode="auto">
          <a:xfrm>
            <a:off x="2511425" y="2870200"/>
            <a:ext cx="115888" cy="115888"/>
          </a:xfrm>
          <a:prstGeom prst="ellipse">
            <a:avLst/>
          </a:prstGeom>
          <a:solidFill>
            <a:srgbClr val="99FF99"/>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7775" name="Rectangle 15">
            <a:extLst>
              <a:ext uri="{FF2B5EF4-FFF2-40B4-BE49-F238E27FC236}">
                <a16:creationId xmlns:a16="http://schemas.microsoft.com/office/drawing/2014/main" id="{6622FE21-91DB-42F8-BAF1-72200815C184}"/>
              </a:ext>
            </a:extLst>
          </p:cNvPr>
          <p:cNvSpPr>
            <a:spLocks noChangeArrowheads="1"/>
          </p:cNvSpPr>
          <p:nvPr/>
        </p:nvSpPr>
        <p:spPr bwMode="auto">
          <a:xfrm>
            <a:off x="2228850" y="5975350"/>
            <a:ext cx="582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006600"/>
                </a:solidFill>
                <a:effectLst/>
                <a:uLnTx/>
                <a:uFillTx/>
                <a:latin typeface="Arial" panose="020B0604020202020204" pitchFamily="34" charset="0"/>
                <a:ea typeface="+mn-ea"/>
                <a:cs typeface="+mn-cs"/>
              </a:rPr>
              <a:t>1</a:t>
            </a:r>
          </a:p>
        </p:txBody>
      </p:sp>
      <p:sp>
        <p:nvSpPr>
          <p:cNvPr id="117776" name="Freeform 16">
            <a:extLst>
              <a:ext uri="{FF2B5EF4-FFF2-40B4-BE49-F238E27FC236}">
                <a16:creationId xmlns:a16="http://schemas.microsoft.com/office/drawing/2014/main" id="{F2C980C3-A8E2-4EDE-94A7-5E0DE0D39E1F}"/>
              </a:ext>
            </a:extLst>
          </p:cNvPr>
          <p:cNvSpPr>
            <a:spLocks/>
          </p:cNvSpPr>
          <p:nvPr/>
        </p:nvSpPr>
        <p:spPr bwMode="auto">
          <a:xfrm>
            <a:off x="804863" y="1865313"/>
            <a:ext cx="3324225" cy="4105275"/>
          </a:xfrm>
          <a:custGeom>
            <a:avLst/>
            <a:gdLst>
              <a:gd name="T0" fmla="*/ 0 w 2094"/>
              <a:gd name="T1" fmla="*/ 0 h 2586"/>
              <a:gd name="T2" fmla="*/ 2147483647 w 2094"/>
              <a:gd name="T3" fmla="*/ 2147483647 h 2586"/>
              <a:gd name="T4" fmla="*/ 0 60000 65536"/>
              <a:gd name="T5" fmla="*/ 0 60000 65536"/>
              <a:gd name="T6" fmla="*/ 0 w 2094"/>
              <a:gd name="T7" fmla="*/ 0 h 2586"/>
              <a:gd name="T8" fmla="*/ 2094 w 2094"/>
              <a:gd name="T9" fmla="*/ 2586 h 2586"/>
            </a:gdLst>
            <a:ahLst/>
            <a:cxnLst>
              <a:cxn ang="T4">
                <a:pos x="T0" y="T1"/>
              </a:cxn>
              <a:cxn ang="T5">
                <a:pos x="T2" y="T3"/>
              </a:cxn>
            </a:cxnLst>
            <a:rect l="T6" t="T7" r="T8" b="T9"/>
            <a:pathLst>
              <a:path w="2094" h="2586">
                <a:moveTo>
                  <a:pt x="0" y="0"/>
                </a:moveTo>
                <a:lnTo>
                  <a:pt x="2093" y="2585"/>
                </a:lnTo>
              </a:path>
            </a:pathLst>
          </a:custGeom>
          <a:noFill/>
          <a:ln w="28575" cap="rnd" cmpd="sng">
            <a:solidFill>
              <a:schemeClr val="folHlink"/>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7777" name="Rectangle 17">
            <a:extLst>
              <a:ext uri="{FF2B5EF4-FFF2-40B4-BE49-F238E27FC236}">
                <a16:creationId xmlns:a16="http://schemas.microsoft.com/office/drawing/2014/main" id="{D3577721-E40C-472C-B8D3-D3980D193832}"/>
              </a:ext>
            </a:extLst>
          </p:cNvPr>
          <p:cNvSpPr>
            <a:spLocks noChangeArrowheads="1"/>
          </p:cNvSpPr>
          <p:nvPr/>
        </p:nvSpPr>
        <p:spPr bwMode="auto">
          <a:xfrm>
            <a:off x="3927475" y="5513388"/>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A50021"/>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A50021"/>
                </a:solidFill>
                <a:effectLst/>
                <a:uLnTx/>
                <a:uFillTx/>
                <a:latin typeface="Arial" panose="020B0604020202020204" pitchFamily="34" charset="0"/>
                <a:ea typeface="+mn-ea"/>
                <a:cs typeface="+mn-cs"/>
              </a:rPr>
              <a:t>2</a:t>
            </a:r>
          </a:p>
        </p:txBody>
      </p:sp>
      <p:sp>
        <p:nvSpPr>
          <p:cNvPr id="117778" name="Line 18">
            <a:extLst>
              <a:ext uri="{FF2B5EF4-FFF2-40B4-BE49-F238E27FC236}">
                <a16:creationId xmlns:a16="http://schemas.microsoft.com/office/drawing/2014/main" id="{93B6DE26-92E5-479E-9AEE-62F174035A87}"/>
              </a:ext>
            </a:extLst>
          </p:cNvPr>
          <p:cNvSpPr>
            <a:spLocks noChangeShapeType="1"/>
          </p:cNvSpPr>
          <p:nvPr/>
        </p:nvSpPr>
        <p:spPr bwMode="auto">
          <a:xfrm>
            <a:off x="2795588" y="4344988"/>
            <a:ext cx="1587" cy="1666875"/>
          </a:xfrm>
          <a:prstGeom prst="line">
            <a:avLst/>
          </a:prstGeom>
          <a:noFill/>
          <a:ln w="190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7779" name="Rectangle 19">
            <a:extLst>
              <a:ext uri="{FF2B5EF4-FFF2-40B4-BE49-F238E27FC236}">
                <a16:creationId xmlns:a16="http://schemas.microsoft.com/office/drawing/2014/main" id="{2BC5D09E-C995-41E7-9AAF-A8D68B201ACE}"/>
              </a:ext>
            </a:extLst>
          </p:cNvPr>
          <p:cNvSpPr>
            <a:spLocks noChangeArrowheads="1"/>
          </p:cNvSpPr>
          <p:nvPr/>
        </p:nvSpPr>
        <p:spPr bwMode="auto">
          <a:xfrm>
            <a:off x="2663825" y="3886200"/>
            <a:ext cx="3397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mn-cs"/>
              </a:rPr>
              <a:t>h</a:t>
            </a:r>
          </a:p>
        </p:txBody>
      </p:sp>
      <p:sp>
        <p:nvSpPr>
          <p:cNvPr id="117780" name="Rectangle 20">
            <a:extLst>
              <a:ext uri="{FF2B5EF4-FFF2-40B4-BE49-F238E27FC236}">
                <a16:creationId xmlns:a16="http://schemas.microsoft.com/office/drawing/2014/main" id="{BD65503F-33C2-4DCE-A9B8-5AC17A8AAC0F}"/>
              </a:ext>
            </a:extLst>
          </p:cNvPr>
          <p:cNvSpPr>
            <a:spLocks noChangeArrowheads="1"/>
          </p:cNvSpPr>
          <p:nvPr/>
        </p:nvSpPr>
        <p:spPr bwMode="auto">
          <a:xfrm>
            <a:off x="2603500" y="5965825"/>
            <a:ext cx="582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A50021"/>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A50021"/>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A50021"/>
                </a:solidFill>
                <a:effectLst/>
                <a:uLnTx/>
                <a:uFillTx/>
                <a:latin typeface="Arial" panose="020B0604020202020204" pitchFamily="34" charset="0"/>
                <a:ea typeface="+mn-ea"/>
                <a:cs typeface="+mn-cs"/>
              </a:rPr>
              <a:t>3</a:t>
            </a:r>
          </a:p>
        </p:txBody>
      </p:sp>
      <p:sp>
        <p:nvSpPr>
          <p:cNvPr id="117781" name="Rectangle 21">
            <a:extLst>
              <a:ext uri="{FF2B5EF4-FFF2-40B4-BE49-F238E27FC236}">
                <a16:creationId xmlns:a16="http://schemas.microsoft.com/office/drawing/2014/main" id="{344BF637-898B-41D0-A590-421D2E0BB999}"/>
              </a:ext>
            </a:extLst>
          </p:cNvPr>
          <p:cNvSpPr>
            <a:spLocks noChangeArrowheads="1"/>
          </p:cNvSpPr>
          <p:nvPr/>
        </p:nvSpPr>
        <p:spPr bwMode="auto">
          <a:xfrm>
            <a:off x="4829175" y="33020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1</a:t>
            </a:r>
          </a:p>
        </p:txBody>
      </p:sp>
      <p:sp>
        <p:nvSpPr>
          <p:cNvPr id="117782" name="Rectangle 22">
            <a:extLst>
              <a:ext uri="{FF2B5EF4-FFF2-40B4-BE49-F238E27FC236}">
                <a16:creationId xmlns:a16="http://schemas.microsoft.com/office/drawing/2014/main" id="{CE1089B4-2EF6-47AE-A4A3-43831D62ED9E}"/>
              </a:ext>
            </a:extLst>
          </p:cNvPr>
          <p:cNvSpPr>
            <a:spLocks noChangeArrowheads="1"/>
          </p:cNvSpPr>
          <p:nvPr/>
        </p:nvSpPr>
        <p:spPr bwMode="auto">
          <a:xfrm>
            <a:off x="6162675" y="55610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0099"/>
                </a:solidFill>
                <a:effectLst/>
                <a:uLnTx/>
                <a:uFillTx/>
                <a:latin typeface="Times New Roman" panose="02020603050405020304" pitchFamily="18" charset="0"/>
                <a:ea typeface="+mn-ea"/>
                <a:cs typeface="+mn-cs"/>
              </a:rPr>
              <a:t>I</a:t>
            </a:r>
            <a:r>
              <a:rPr kumimoji="0" lang="en-GB" altLang="en-US" sz="2400" b="0" i="1" u="none" strike="noStrike" kern="1200" cap="none" spc="0" normalizeH="0" baseline="-25000" noProof="0">
                <a:ln>
                  <a:noFill/>
                </a:ln>
                <a:solidFill>
                  <a:srgbClr val="000099"/>
                </a:solidFill>
                <a:effectLst/>
                <a:uLnTx/>
                <a:uFillTx/>
                <a:latin typeface="Times New Roman" panose="02020603050405020304" pitchFamily="18" charset="0"/>
                <a:ea typeface="+mn-ea"/>
                <a:cs typeface="+mn-cs"/>
              </a:rPr>
              <a:t>2</a:t>
            </a:r>
          </a:p>
        </p:txBody>
      </p:sp>
      <p:sp>
        <p:nvSpPr>
          <p:cNvPr id="117783" name="Oval 23">
            <a:extLst>
              <a:ext uri="{FF2B5EF4-FFF2-40B4-BE49-F238E27FC236}">
                <a16:creationId xmlns:a16="http://schemas.microsoft.com/office/drawing/2014/main" id="{B69AED2D-7397-4289-A8C6-02AE2DA41954}"/>
              </a:ext>
            </a:extLst>
          </p:cNvPr>
          <p:cNvSpPr>
            <a:spLocks noChangeArrowheads="1"/>
          </p:cNvSpPr>
          <p:nvPr/>
        </p:nvSpPr>
        <p:spPr bwMode="auto">
          <a:xfrm>
            <a:off x="2740025" y="4254500"/>
            <a:ext cx="115888" cy="115888"/>
          </a:xfrm>
          <a:prstGeom prst="ellipse">
            <a:avLst/>
          </a:prstGeom>
          <a:solidFill>
            <a:srgbClr val="FF9999"/>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7784" name="Freeform 24">
            <a:extLst>
              <a:ext uri="{FF2B5EF4-FFF2-40B4-BE49-F238E27FC236}">
                <a16:creationId xmlns:a16="http://schemas.microsoft.com/office/drawing/2014/main" id="{78475448-63AC-4E25-B15D-DB9C58DC2D02}"/>
              </a:ext>
            </a:extLst>
          </p:cNvPr>
          <p:cNvSpPr>
            <a:spLocks/>
          </p:cNvSpPr>
          <p:nvPr/>
        </p:nvSpPr>
        <p:spPr bwMode="auto">
          <a:xfrm>
            <a:off x="817563" y="992188"/>
            <a:ext cx="4048125" cy="4984750"/>
          </a:xfrm>
          <a:custGeom>
            <a:avLst/>
            <a:gdLst>
              <a:gd name="T0" fmla="*/ 0 w 2550"/>
              <a:gd name="T1" fmla="*/ 0 h 3140"/>
              <a:gd name="T2" fmla="*/ 2147483647 w 2550"/>
              <a:gd name="T3" fmla="*/ 2147483647 h 3140"/>
              <a:gd name="T4" fmla="*/ 0 60000 65536"/>
              <a:gd name="T5" fmla="*/ 0 60000 65536"/>
              <a:gd name="T6" fmla="*/ 0 w 2550"/>
              <a:gd name="T7" fmla="*/ 0 h 3140"/>
              <a:gd name="T8" fmla="*/ 2550 w 2550"/>
              <a:gd name="T9" fmla="*/ 3140 h 3140"/>
            </a:gdLst>
            <a:ahLst/>
            <a:cxnLst>
              <a:cxn ang="T4">
                <a:pos x="T0" y="T1"/>
              </a:cxn>
              <a:cxn ang="T5">
                <a:pos x="T2" y="T3"/>
              </a:cxn>
            </a:cxnLst>
            <a:rect l="T6" t="T7" r="T8" b="T9"/>
            <a:pathLst>
              <a:path w="2550" h="3140">
                <a:moveTo>
                  <a:pt x="0" y="0"/>
                </a:moveTo>
                <a:lnTo>
                  <a:pt x="2549" y="3139"/>
                </a:lnTo>
              </a:path>
            </a:pathLst>
          </a:custGeom>
          <a:noFill/>
          <a:ln w="28575" cap="rnd" cmpd="sng">
            <a:solidFill>
              <a:schemeClr val="accent1"/>
            </a:solidFill>
            <a:prstDash val="lg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7785" name="Rectangle 25">
            <a:extLst>
              <a:ext uri="{FF2B5EF4-FFF2-40B4-BE49-F238E27FC236}">
                <a16:creationId xmlns:a16="http://schemas.microsoft.com/office/drawing/2014/main" id="{2DA40A88-9E89-41A7-BA7F-DEBF1D8A4336}"/>
              </a:ext>
            </a:extLst>
          </p:cNvPr>
          <p:cNvSpPr>
            <a:spLocks noChangeArrowheads="1"/>
          </p:cNvSpPr>
          <p:nvPr/>
        </p:nvSpPr>
        <p:spPr bwMode="auto">
          <a:xfrm>
            <a:off x="1839913" y="1852613"/>
            <a:ext cx="3397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663300"/>
                </a:solidFill>
                <a:effectLst/>
                <a:uLnTx/>
                <a:uFillTx/>
                <a:latin typeface="Arial" panose="020B0604020202020204" pitchFamily="34" charset="0"/>
                <a:ea typeface="+mn-ea"/>
                <a:cs typeface="+mn-cs"/>
              </a:rPr>
              <a:t>g</a:t>
            </a:r>
          </a:p>
        </p:txBody>
      </p:sp>
      <p:sp>
        <p:nvSpPr>
          <p:cNvPr id="117786" name="Line 26">
            <a:extLst>
              <a:ext uri="{FF2B5EF4-FFF2-40B4-BE49-F238E27FC236}">
                <a16:creationId xmlns:a16="http://schemas.microsoft.com/office/drawing/2014/main" id="{B2DBB3BA-2C3C-4DCF-BD5C-FDE48CF6EDB5}"/>
              </a:ext>
            </a:extLst>
          </p:cNvPr>
          <p:cNvSpPr>
            <a:spLocks noChangeShapeType="1"/>
          </p:cNvSpPr>
          <p:nvPr/>
        </p:nvSpPr>
        <p:spPr bwMode="auto">
          <a:xfrm>
            <a:off x="1879600" y="2311400"/>
            <a:ext cx="0" cy="3644900"/>
          </a:xfrm>
          <a:prstGeom prst="line">
            <a:avLst/>
          </a:prstGeom>
          <a:noFill/>
          <a:ln w="19050">
            <a:solidFill>
              <a:schemeClr val="accent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7787" name="Rectangle 27">
            <a:extLst>
              <a:ext uri="{FF2B5EF4-FFF2-40B4-BE49-F238E27FC236}">
                <a16:creationId xmlns:a16="http://schemas.microsoft.com/office/drawing/2014/main" id="{CDAC8AC4-EFC2-43A6-B0BE-BCAD3AA888AB}"/>
              </a:ext>
            </a:extLst>
          </p:cNvPr>
          <p:cNvSpPr>
            <a:spLocks noChangeArrowheads="1"/>
          </p:cNvSpPr>
          <p:nvPr/>
        </p:nvSpPr>
        <p:spPr bwMode="auto">
          <a:xfrm>
            <a:off x="1611313" y="5981700"/>
            <a:ext cx="58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663300"/>
                </a:solidFill>
                <a:effectLst/>
                <a:uLnTx/>
                <a:uFillTx/>
                <a:latin typeface="Arial" panose="020B0604020202020204" pitchFamily="34" charset="0"/>
                <a:ea typeface="+mn-ea"/>
                <a:cs typeface="+mn-cs"/>
              </a:rPr>
              <a:t>X</a:t>
            </a:r>
            <a:r>
              <a:rPr kumimoji="0" lang="en-GB" altLang="en-US" sz="2000" b="0" i="0" u="none" strike="noStrike" kern="1200" cap="none" spc="0" normalizeH="0" baseline="-40000" noProof="0">
                <a:ln>
                  <a:noFill/>
                </a:ln>
                <a:solidFill>
                  <a:srgbClr val="663300"/>
                </a:solidFill>
                <a:effectLst/>
                <a:uLnTx/>
                <a:uFillTx/>
                <a:latin typeface="Arial" panose="020B0604020202020204" pitchFamily="34" charset="0"/>
                <a:ea typeface="+mn-ea"/>
                <a:cs typeface="+mn-cs"/>
              </a:rPr>
              <a:t>2</a:t>
            </a:r>
          </a:p>
        </p:txBody>
      </p:sp>
      <p:sp>
        <p:nvSpPr>
          <p:cNvPr id="117788" name="Rectangle 28">
            <a:extLst>
              <a:ext uri="{FF2B5EF4-FFF2-40B4-BE49-F238E27FC236}">
                <a16:creationId xmlns:a16="http://schemas.microsoft.com/office/drawing/2014/main" id="{CF06996B-647F-4641-BBBF-65FB64D4B03A}"/>
              </a:ext>
            </a:extLst>
          </p:cNvPr>
          <p:cNvSpPr>
            <a:spLocks noChangeArrowheads="1"/>
          </p:cNvSpPr>
          <p:nvPr/>
        </p:nvSpPr>
        <p:spPr bwMode="auto">
          <a:xfrm>
            <a:off x="2611438" y="6350000"/>
            <a:ext cx="1800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0" u="none" strike="noStrike" kern="1200" cap="none" spc="0" normalizeH="0" baseline="0" noProof="0">
                <a:ln>
                  <a:noFill/>
                </a:ln>
                <a:solidFill>
                  <a:srgbClr val="663300"/>
                </a:solidFill>
                <a:effectLst/>
                <a:uLnTx/>
                <a:uFillTx/>
                <a:latin typeface="Arial" panose="020B0604020202020204" pitchFamily="34" charset="0"/>
                <a:ea typeface="+mn-ea"/>
                <a:cs typeface="+mn-cs"/>
              </a:rPr>
              <a:t>Substitution effect</a:t>
            </a:r>
          </a:p>
        </p:txBody>
      </p:sp>
      <p:sp>
        <p:nvSpPr>
          <p:cNvPr id="117789" name="Line 29">
            <a:extLst>
              <a:ext uri="{FF2B5EF4-FFF2-40B4-BE49-F238E27FC236}">
                <a16:creationId xmlns:a16="http://schemas.microsoft.com/office/drawing/2014/main" id="{02DC97CD-8767-417D-B717-7C854FC11472}"/>
              </a:ext>
            </a:extLst>
          </p:cNvPr>
          <p:cNvSpPr>
            <a:spLocks noChangeShapeType="1"/>
          </p:cNvSpPr>
          <p:nvPr/>
        </p:nvSpPr>
        <p:spPr bwMode="auto">
          <a:xfrm flipH="1">
            <a:off x="1862138" y="6507163"/>
            <a:ext cx="714375" cy="0"/>
          </a:xfrm>
          <a:prstGeom prst="line">
            <a:avLst/>
          </a:prstGeom>
          <a:noFill/>
          <a:ln w="1905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7790" name="Oval 30">
            <a:extLst>
              <a:ext uri="{FF2B5EF4-FFF2-40B4-BE49-F238E27FC236}">
                <a16:creationId xmlns:a16="http://schemas.microsoft.com/office/drawing/2014/main" id="{8D209AD2-A5A6-495D-8149-8B37372F30A2}"/>
              </a:ext>
            </a:extLst>
          </p:cNvPr>
          <p:cNvSpPr>
            <a:spLocks noChangeArrowheads="1"/>
          </p:cNvSpPr>
          <p:nvPr/>
        </p:nvSpPr>
        <p:spPr bwMode="auto">
          <a:xfrm>
            <a:off x="1819275" y="2233613"/>
            <a:ext cx="115888" cy="115887"/>
          </a:xfrm>
          <a:prstGeom prst="ellipse">
            <a:avLst/>
          </a:prstGeom>
          <a:solidFill>
            <a:srgbClr val="DCB996"/>
          </a:solidFill>
          <a:ln w="12700">
            <a:solidFill>
              <a:srgbClr val="000000"/>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nvGrpSpPr>
          <p:cNvPr id="2" name="Group 31">
            <a:extLst>
              <a:ext uri="{FF2B5EF4-FFF2-40B4-BE49-F238E27FC236}">
                <a16:creationId xmlns:a16="http://schemas.microsoft.com/office/drawing/2014/main" id="{F97307AD-1528-4856-BEEA-B6042171C997}"/>
              </a:ext>
            </a:extLst>
          </p:cNvPr>
          <p:cNvGrpSpPr>
            <a:grpSpLocks/>
          </p:cNvGrpSpPr>
          <p:nvPr/>
        </p:nvGrpSpPr>
        <p:grpSpPr bwMode="auto">
          <a:xfrm>
            <a:off x="474663" y="6519863"/>
            <a:ext cx="2320925" cy="336550"/>
            <a:chOff x="299" y="4107"/>
            <a:chExt cx="1462" cy="212"/>
          </a:xfrm>
        </p:grpSpPr>
        <p:sp>
          <p:nvSpPr>
            <p:cNvPr id="117799" name="Rectangle 32">
              <a:extLst>
                <a:ext uri="{FF2B5EF4-FFF2-40B4-BE49-F238E27FC236}">
                  <a16:creationId xmlns:a16="http://schemas.microsoft.com/office/drawing/2014/main" id="{B4EAE9AC-5123-4E51-BFDF-BEE9F0D2685B}"/>
                </a:ext>
              </a:extLst>
            </p:cNvPr>
            <p:cNvSpPr>
              <a:spLocks noChangeArrowheads="1"/>
            </p:cNvSpPr>
            <p:nvPr/>
          </p:nvSpPr>
          <p:spPr bwMode="auto">
            <a:xfrm>
              <a:off x="299" y="4107"/>
              <a:ext cx="8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600" b="0" i="0" u="none" strike="noStrike" kern="1200" cap="none" spc="0" normalizeH="0" baseline="0" noProof="0">
                  <a:ln>
                    <a:noFill/>
                  </a:ln>
                  <a:solidFill>
                    <a:srgbClr val="A50021"/>
                  </a:solidFill>
                  <a:effectLst/>
                  <a:uLnTx/>
                  <a:uFillTx/>
                  <a:latin typeface="Arial" panose="020B0604020202020204" pitchFamily="34" charset="0"/>
                  <a:ea typeface="+mn-ea"/>
                  <a:cs typeface="+mn-cs"/>
                </a:rPr>
                <a:t>Income effect</a:t>
              </a:r>
              <a:endParaRPr kumimoji="0" lang="en-GB" altLang="en-US" sz="1600" b="0" i="0" u="none" strike="noStrike" kern="1200" cap="none" spc="0" normalizeH="0" baseline="0" noProof="0">
                <a:ln>
                  <a:noFill/>
                </a:ln>
                <a:solidFill>
                  <a:srgbClr val="FF9999"/>
                </a:solidFill>
                <a:effectLst/>
                <a:uLnTx/>
                <a:uFillTx/>
                <a:latin typeface="Arial" panose="020B0604020202020204" pitchFamily="34" charset="0"/>
                <a:ea typeface="+mn-ea"/>
                <a:cs typeface="+mn-cs"/>
              </a:endParaRPr>
            </a:p>
          </p:txBody>
        </p:sp>
        <p:sp>
          <p:nvSpPr>
            <p:cNvPr id="117800" name="Line 33">
              <a:extLst>
                <a:ext uri="{FF2B5EF4-FFF2-40B4-BE49-F238E27FC236}">
                  <a16:creationId xmlns:a16="http://schemas.microsoft.com/office/drawing/2014/main" id="{F4056BCE-579F-497E-A459-5A4B7F19B34B}"/>
                </a:ext>
              </a:extLst>
            </p:cNvPr>
            <p:cNvSpPr>
              <a:spLocks noChangeShapeType="1"/>
            </p:cNvSpPr>
            <p:nvPr/>
          </p:nvSpPr>
          <p:spPr bwMode="auto">
            <a:xfrm>
              <a:off x="1173" y="4214"/>
              <a:ext cx="588" cy="0"/>
            </a:xfrm>
            <a:prstGeom prst="line">
              <a:avLst/>
            </a:prstGeom>
            <a:noFill/>
            <a:ln w="1905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grpSp>
      <p:grpSp>
        <p:nvGrpSpPr>
          <p:cNvPr id="3" name="Group 34">
            <a:extLst>
              <a:ext uri="{FF2B5EF4-FFF2-40B4-BE49-F238E27FC236}">
                <a16:creationId xmlns:a16="http://schemas.microsoft.com/office/drawing/2014/main" id="{2881BF42-AECA-4992-B47B-6E812661D22D}"/>
              </a:ext>
            </a:extLst>
          </p:cNvPr>
          <p:cNvGrpSpPr>
            <a:grpSpLocks/>
          </p:cNvGrpSpPr>
          <p:nvPr/>
        </p:nvGrpSpPr>
        <p:grpSpPr bwMode="auto">
          <a:xfrm>
            <a:off x="5878513" y="1493838"/>
            <a:ext cx="2038350" cy="755650"/>
            <a:chOff x="3703" y="941"/>
            <a:chExt cx="1284" cy="476"/>
          </a:xfrm>
        </p:grpSpPr>
        <p:sp>
          <p:nvSpPr>
            <p:cNvPr id="117797" name="AutoShape 35" descr="Parchment">
              <a:extLst>
                <a:ext uri="{FF2B5EF4-FFF2-40B4-BE49-F238E27FC236}">
                  <a16:creationId xmlns:a16="http://schemas.microsoft.com/office/drawing/2014/main" id="{C43BD251-E13A-49C6-82E3-2F60BE49A995}"/>
                </a:ext>
              </a:extLst>
            </p:cNvPr>
            <p:cNvSpPr>
              <a:spLocks noChangeArrowheads="1"/>
            </p:cNvSpPr>
            <p:nvPr/>
          </p:nvSpPr>
          <p:spPr bwMode="auto">
            <a:xfrm>
              <a:off x="3703" y="941"/>
              <a:ext cx="1284" cy="476"/>
            </a:xfrm>
            <a:prstGeom prst="roundRect">
              <a:avLst>
                <a:gd name="adj" fmla="val 12495"/>
              </a:avLst>
            </a:prstGeom>
            <a:blipFill dpi="0" rotWithShape="0">
              <a:blip r:embed="rId5"/>
              <a:srcRect/>
              <a:tile tx="0" ty="0" sx="100000" sy="100000" flip="none" algn="tl"/>
            </a:blipFill>
            <a:ln w="19050">
              <a:solidFill>
                <a:schemeClr val="fo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99"/>
                </a:solidFill>
                <a:effectLst/>
                <a:uLnTx/>
                <a:uFillTx/>
                <a:latin typeface="Times New Roman" panose="02020603050405020304" pitchFamily="18" charset="0"/>
                <a:ea typeface="+mn-ea"/>
                <a:cs typeface="+mn-cs"/>
              </a:endParaRPr>
            </a:p>
          </p:txBody>
        </p:sp>
        <p:sp>
          <p:nvSpPr>
            <p:cNvPr id="117798" name="Rectangle 36">
              <a:extLst>
                <a:ext uri="{FF2B5EF4-FFF2-40B4-BE49-F238E27FC236}">
                  <a16:creationId xmlns:a16="http://schemas.microsoft.com/office/drawing/2014/main" id="{0A355B32-6ED2-40A3-9DE0-A71F2E395CBE}"/>
                </a:ext>
              </a:extLst>
            </p:cNvPr>
            <p:cNvSpPr>
              <a:spLocks noChangeArrowheads="1"/>
            </p:cNvSpPr>
            <p:nvPr/>
          </p:nvSpPr>
          <p:spPr bwMode="auto">
            <a:xfrm>
              <a:off x="3717" y="960"/>
              <a:ext cx="125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A50021"/>
                  </a:solidFill>
                  <a:effectLst/>
                  <a:uLnTx/>
                  <a:uFillTx/>
                  <a:latin typeface="Arial" panose="020B0604020202020204" pitchFamily="34" charset="0"/>
                  <a:ea typeface="+mn-ea"/>
                  <a:cs typeface="+mn-cs"/>
                </a:rPr>
                <a:t>Income effect of</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A50021"/>
                  </a:solidFill>
                  <a:effectLst/>
                  <a:uLnTx/>
                  <a:uFillTx/>
                  <a:latin typeface="Arial" panose="020B0604020202020204" pitchFamily="34" charset="0"/>
                  <a:ea typeface="+mn-ea"/>
                  <a:cs typeface="+mn-cs"/>
                </a:rPr>
                <a:t>the price rise</a:t>
              </a:r>
              <a:endPar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17793" name="Rectangle 37">
            <a:extLst>
              <a:ext uri="{FF2B5EF4-FFF2-40B4-BE49-F238E27FC236}">
                <a16:creationId xmlns:a16="http://schemas.microsoft.com/office/drawing/2014/main" id="{C24C24D5-82F9-4287-88E6-B73ED6428B59}"/>
              </a:ext>
            </a:extLst>
          </p:cNvPr>
          <p:cNvSpPr>
            <a:spLocks noChangeArrowheads="1"/>
          </p:cNvSpPr>
          <p:nvPr/>
        </p:nvSpPr>
        <p:spPr bwMode="auto">
          <a:xfrm>
            <a:off x="7161213" y="5492750"/>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sp>
        <p:nvSpPr>
          <p:cNvPr id="698406" name="Rectangle 38">
            <a:extLst>
              <a:ext uri="{FF2B5EF4-FFF2-40B4-BE49-F238E27FC236}">
                <a16:creationId xmlns:a16="http://schemas.microsoft.com/office/drawing/2014/main" id="{F9C06DA3-C030-4005-BBF4-67375C1C0926}"/>
              </a:ext>
            </a:extLst>
          </p:cNvPr>
          <p:cNvSpPr>
            <a:spLocks noChangeArrowheads="1"/>
          </p:cNvSpPr>
          <p:nvPr/>
        </p:nvSpPr>
        <p:spPr bwMode="auto">
          <a:xfrm>
            <a:off x="0" y="14288"/>
            <a:ext cx="9007475" cy="519112"/>
          </a:xfrm>
          <a:prstGeom prst="rect">
            <a:avLst/>
          </a:prstGeom>
          <a:noFill/>
          <a:ln w="9525">
            <a:noFill/>
            <a:miter lim="800000"/>
            <a:headEnd/>
            <a:tailEnd/>
          </a:ln>
          <a:effectLst>
            <a:outerShdw dist="17961" dir="2700000" algn="ctr" rotWithShape="0">
              <a:srgbClr val="000000"/>
            </a:outerShdw>
          </a:effectLst>
        </p:spPr>
        <p:txBody>
          <a:bodyPr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333399"/>
                </a:solidFill>
                <a:effectLst/>
                <a:uLnTx/>
                <a:uFillTx/>
                <a:latin typeface="Arial" charset="0"/>
                <a:ea typeface="+mn-ea"/>
                <a:cs typeface="+mn-cs"/>
              </a:rPr>
              <a:t>Income and substitution effects: Giffen good</a:t>
            </a:r>
          </a:p>
        </p:txBody>
      </p:sp>
      <p:sp>
        <p:nvSpPr>
          <p:cNvPr id="117795" name="Rectangle 39">
            <a:extLst>
              <a:ext uri="{FF2B5EF4-FFF2-40B4-BE49-F238E27FC236}">
                <a16:creationId xmlns:a16="http://schemas.microsoft.com/office/drawing/2014/main" id="{2FFF7034-8E5E-41FF-8E77-7FC9C15D32AC}"/>
              </a:ext>
            </a:extLst>
          </p:cNvPr>
          <p:cNvSpPr>
            <a:spLocks noChangeArrowheads="1"/>
          </p:cNvSpPr>
          <p:nvPr/>
        </p:nvSpPr>
        <p:spPr bwMode="auto">
          <a:xfrm>
            <a:off x="4478338" y="5235575"/>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663300"/>
                </a:solidFill>
                <a:effectLst/>
                <a:uLnTx/>
                <a:uFillTx/>
                <a:latin typeface="Arial" panose="020B0604020202020204" pitchFamily="34" charset="0"/>
                <a:ea typeface="+mn-ea"/>
                <a:cs typeface="+mn-cs"/>
              </a:rPr>
              <a:t>1a</a:t>
            </a:r>
          </a:p>
        </p:txBody>
      </p:sp>
      <p:sp>
        <p:nvSpPr>
          <p:cNvPr id="698408" name="AutoShape 40" descr="Parchment">
            <a:extLst>
              <a:ext uri="{FF2B5EF4-FFF2-40B4-BE49-F238E27FC236}">
                <a16:creationId xmlns:a16="http://schemas.microsoft.com/office/drawing/2014/main" id="{B3C3B16F-37E5-4AF6-8845-1B0FCCBB901D}"/>
              </a:ext>
            </a:extLst>
          </p:cNvPr>
          <p:cNvSpPr>
            <a:spLocks noChangeArrowheads="1"/>
          </p:cNvSpPr>
          <p:nvPr/>
        </p:nvSpPr>
        <p:spPr bwMode="auto">
          <a:xfrm>
            <a:off x="6321425" y="3136900"/>
            <a:ext cx="2563813" cy="1943100"/>
          </a:xfrm>
          <a:prstGeom prst="roundRect">
            <a:avLst>
              <a:gd name="adj" fmla="val 16667"/>
            </a:avLst>
          </a:prstGeom>
          <a:blipFill dpi="0" rotWithShape="0">
            <a:blip r:embed="rId5"/>
            <a:srcRect/>
            <a:tile tx="0" ty="0" sx="100000" sy="100000" flip="none" algn="tl"/>
          </a:blipFill>
          <a:ln w="22225">
            <a:solidFill>
              <a:srgbClr val="009999"/>
            </a:solidFill>
            <a:round/>
            <a:headEnd type="none" w="sm" len="sm"/>
            <a:tailEnd type="none" w="sm" len="sm"/>
          </a:ln>
        </p:spPr>
        <p:txBody>
          <a:bodyPr anchor="ctr">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7600"/>
                </a:solidFill>
                <a:effectLst/>
                <a:uLnTx/>
                <a:uFillTx/>
                <a:latin typeface="Arial" panose="020B0604020202020204" pitchFamily="34" charset="0"/>
                <a:ea typeface="+mn-ea"/>
                <a:cs typeface="+mn-cs"/>
              </a:rPr>
              <a:t>A </a:t>
            </a:r>
            <a:r>
              <a:rPr kumimoji="0" lang="en-GB" altLang="en-US" sz="1800" b="0" i="1" u="none" strike="noStrike" kern="1200" cap="none" spc="0" normalizeH="0" baseline="0" noProof="0">
                <a:ln>
                  <a:noFill/>
                </a:ln>
                <a:solidFill>
                  <a:srgbClr val="007600"/>
                </a:solidFill>
                <a:effectLst/>
                <a:uLnTx/>
                <a:uFillTx/>
                <a:latin typeface="Arial" panose="020B0604020202020204" pitchFamily="34" charset="0"/>
                <a:ea typeface="+mn-ea"/>
                <a:cs typeface="+mn-cs"/>
              </a:rPr>
              <a:t>positive</a:t>
            </a:r>
            <a:r>
              <a:rPr kumimoji="0" lang="en-GB" altLang="en-US" sz="1800" b="0" i="0" u="none" strike="noStrike" kern="1200" cap="none" spc="0" normalizeH="0" baseline="0" noProof="0">
                <a:ln>
                  <a:noFill/>
                </a:ln>
                <a:solidFill>
                  <a:srgbClr val="007600"/>
                </a:solidFill>
                <a:effectLst/>
                <a:uLnTx/>
                <a:uFillTx/>
                <a:latin typeface="Arial" panose="020B0604020202020204" pitchFamily="34" charset="0"/>
                <a:ea typeface="+mn-ea"/>
                <a:cs typeface="+mn-cs"/>
              </a:rPr>
              <a:t> income effect that is bigger than the negative substitution effect. A </a:t>
            </a:r>
            <a:r>
              <a:rPr kumimoji="0" lang="en-GB" altLang="en-US" sz="1800" b="0" i="1" u="none" strike="noStrike" kern="1200" cap="none" spc="0" normalizeH="0" baseline="0" noProof="0">
                <a:ln>
                  <a:noFill/>
                </a:ln>
                <a:solidFill>
                  <a:srgbClr val="007600"/>
                </a:solidFill>
                <a:effectLst/>
                <a:uLnTx/>
                <a:uFillTx/>
                <a:latin typeface="Arial" panose="020B0604020202020204" pitchFamily="34" charset="0"/>
                <a:ea typeface="+mn-ea"/>
                <a:cs typeface="+mn-cs"/>
              </a:rPr>
              <a:t>rise</a:t>
            </a:r>
            <a:r>
              <a:rPr kumimoji="0" lang="en-GB" altLang="en-US" sz="1800" b="0" i="0" u="none" strike="noStrike" kern="1200" cap="none" spc="0" normalizeH="0" baseline="0" noProof="0">
                <a:ln>
                  <a:noFill/>
                </a:ln>
                <a:solidFill>
                  <a:srgbClr val="007600"/>
                </a:solidFill>
                <a:effectLst/>
                <a:uLnTx/>
                <a:uFillTx/>
                <a:latin typeface="Arial" panose="020B0604020202020204" pitchFamily="34" charset="0"/>
                <a:ea typeface="+mn-ea"/>
                <a:cs typeface="+mn-cs"/>
              </a:rPr>
              <a:t> in price causes a</a:t>
            </a:r>
            <a:r>
              <a:rPr kumimoji="0" lang="en-GB" altLang="en-US" sz="1800" b="0" i="1" u="none" strike="noStrike" kern="1200" cap="none" spc="0" normalizeH="0" baseline="0" noProof="0">
                <a:ln>
                  <a:noFill/>
                </a:ln>
                <a:solidFill>
                  <a:srgbClr val="007600"/>
                </a:solidFill>
                <a:effectLst/>
                <a:uLnTx/>
                <a:uFillTx/>
                <a:latin typeface="Arial" panose="020B0604020202020204" pitchFamily="34" charset="0"/>
                <a:ea typeface="+mn-ea"/>
                <a:cs typeface="+mn-cs"/>
              </a:rPr>
              <a:t> rise</a:t>
            </a:r>
            <a:r>
              <a:rPr kumimoji="0" lang="en-GB" altLang="en-US" sz="1800" b="0" i="0" u="none" strike="noStrike" kern="1200" cap="none" spc="0" normalizeH="0" baseline="0" noProof="0">
                <a:ln>
                  <a:noFill/>
                </a:ln>
                <a:solidFill>
                  <a:srgbClr val="007600"/>
                </a:solidFill>
                <a:effectLst/>
                <a:uLnTx/>
                <a:uFillTx/>
                <a:latin typeface="Arial" panose="020B0604020202020204" pitchFamily="34" charset="0"/>
                <a:ea typeface="+mn-ea"/>
                <a:cs typeface="+mn-cs"/>
              </a:rPr>
              <a:t> in consumption.</a:t>
            </a:r>
          </a:p>
        </p:txBody>
      </p:sp>
    </p:spTree>
    <p:custDataLst>
      <p:tags r:id="rId2"/>
    </p:custDataLst>
  </p:cSld>
  <p:clrMapOvr>
    <a:overrideClrMapping bg1="lt1" tx1="dk1" bg2="lt2" tx2="dk2" accent1="accent1" accent2="accent2" accent3="accent3" accent4="accent4" accent5="accent5" accent6="accent6" hlink="hlink" folHlink="folHlink"/>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ppt_x</p:attrName>
                                        </p:attrNameLst>
                                      </p:cBhvr>
                                      <p:tavLst>
                                        <p:tav tm="0">
                                          <p:val>
                                            <p:strVal val="#ppt_x-#ppt_w/2"/>
                                          </p:val>
                                        </p:tav>
                                        <p:tav tm="100000">
                                          <p:val>
                                            <p:strVal val="#ppt_x"/>
                                          </p:val>
                                        </p:tav>
                                      </p:tavLst>
                                    </p:anim>
                                    <p:anim calcmode="lin" valueType="num">
                                      <p:cBhvr>
                                        <p:cTn id="14" dur="500" fill="hold"/>
                                        <p:tgtEl>
                                          <p:spTgt spid="2"/>
                                        </p:tgtEl>
                                        <p:attrNameLst>
                                          <p:attrName>ppt_y</p:attrName>
                                        </p:attrNameLst>
                                      </p:cBhvr>
                                      <p:tavLst>
                                        <p:tav tm="0">
                                          <p:val>
                                            <p:strVal val="#ppt_y"/>
                                          </p:val>
                                        </p:tav>
                                        <p:tav tm="100000">
                                          <p:val>
                                            <p:strVal val="#ppt_y"/>
                                          </p:val>
                                        </p:tav>
                                      </p:tavLst>
                                    </p:anim>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698408"/>
                                        </p:tgtEl>
                                        <p:attrNameLst>
                                          <p:attrName>style.visibility</p:attrName>
                                        </p:attrNameLst>
                                      </p:cBhvr>
                                      <p:to>
                                        <p:strVal val="visible"/>
                                      </p:to>
                                    </p:set>
                                    <p:anim calcmode="lin" valueType="num">
                                      <p:cBhvr>
                                        <p:cTn id="21" dur="500" fill="hold"/>
                                        <p:tgtEl>
                                          <p:spTgt spid="698408"/>
                                        </p:tgtEl>
                                        <p:attrNameLst>
                                          <p:attrName>ppt_w</p:attrName>
                                        </p:attrNameLst>
                                      </p:cBhvr>
                                      <p:tavLst>
                                        <p:tav tm="0">
                                          <p:val>
                                            <p:fltVal val="0"/>
                                          </p:val>
                                        </p:tav>
                                        <p:tav tm="100000">
                                          <p:val>
                                            <p:strVal val="#ppt_w"/>
                                          </p:val>
                                        </p:tav>
                                      </p:tavLst>
                                    </p:anim>
                                    <p:anim calcmode="lin" valueType="num">
                                      <p:cBhvr>
                                        <p:cTn id="22" dur="500" fill="hold"/>
                                        <p:tgtEl>
                                          <p:spTgt spid="69840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408" grpId="0" animBg="1"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Rectangle 15">
            <a:extLst>
              <a:ext uri="{FF2B5EF4-FFF2-40B4-BE49-F238E27FC236}">
                <a16:creationId xmlns:a16="http://schemas.microsoft.com/office/drawing/2014/main" id="{07C2FD4E-D235-4A55-BFDC-4C8471C45D69}"/>
              </a:ext>
            </a:extLst>
          </p:cNvPr>
          <p:cNvSpPr>
            <a:spLocks noChangeArrowheads="1"/>
          </p:cNvSpPr>
          <p:nvPr/>
        </p:nvSpPr>
        <p:spPr bwMode="white">
          <a:xfrm>
            <a:off x="0" y="0"/>
            <a:ext cx="9144000" cy="1684338"/>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820" name="TPQuestion">
            <a:extLst>
              <a:ext uri="{FF2B5EF4-FFF2-40B4-BE49-F238E27FC236}">
                <a16:creationId xmlns:a16="http://schemas.microsoft.com/office/drawing/2014/main" id="{EC456393-2A12-4292-A04A-6F421580AFDB}"/>
              </a:ext>
            </a:extLst>
          </p:cNvPr>
          <p:cNvSpPr>
            <a:spLocks noGrp="1"/>
          </p:cNvSpPr>
          <p:nvPr>
            <p:ph type="title"/>
          </p:nvPr>
        </p:nvSpPr>
        <p:spPr>
          <a:xfrm>
            <a:off x="304800" y="152400"/>
            <a:ext cx="8534400" cy="1524000"/>
          </a:xfrm>
        </p:spPr>
        <p:txBody>
          <a:bodyPr anchor="ctr"/>
          <a:lstStyle/>
          <a:p>
            <a:r>
              <a:rPr lang="en-GB" altLang="en-US" sz="3000"/>
              <a:t>If the income and substitution effects of</a:t>
            </a:r>
            <a:br>
              <a:rPr lang="en-GB" altLang="en-US" sz="3000"/>
            </a:br>
            <a:r>
              <a:rPr lang="en-GB" altLang="en-US" sz="3000"/>
              <a:t>a price change work in the same direction,</a:t>
            </a:r>
            <a:br>
              <a:rPr lang="en-GB" altLang="en-US" sz="3000"/>
            </a:br>
            <a:r>
              <a:rPr lang="en-GB" altLang="en-US" sz="3000"/>
              <a:t>the good whose price has changed is:</a:t>
            </a:r>
          </a:p>
        </p:txBody>
      </p:sp>
      <p:sp>
        <p:nvSpPr>
          <p:cNvPr id="34821" name="Rectangle 16">
            <a:extLst>
              <a:ext uri="{FF2B5EF4-FFF2-40B4-BE49-F238E27FC236}">
                <a16:creationId xmlns:a16="http://schemas.microsoft.com/office/drawing/2014/main" id="{AC6374FB-A99B-440A-80D4-3DC42DC70DE9}"/>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822" name="Rectangle 17">
            <a:extLst>
              <a:ext uri="{FF2B5EF4-FFF2-40B4-BE49-F238E27FC236}">
                <a16:creationId xmlns:a16="http://schemas.microsoft.com/office/drawing/2014/main" id="{F84F4CCA-9461-4245-AC35-B84D6116DE3D}"/>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823" name="Rectangle 18">
            <a:extLst>
              <a:ext uri="{FF2B5EF4-FFF2-40B4-BE49-F238E27FC236}">
                <a16:creationId xmlns:a16="http://schemas.microsoft.com/office/drawing/2014/main" id="{5D2830DE-58E4-4AA1-B62C-89A20B27579D}"/>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 name="Rectangle 8">
            <a:extLst>
              <a:ext uri="{FF2B5EF4-FFF2-40B4-BE49-F238E27FC236}">
                <a16:creationId xmlns:a16="http://schemas.microsoft.com/office/drawing/2014/main" id="{C608D2F4-8837-4F2E-A2FB-9FF5428FC90C}"/>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 name="Rectangle 7">
            <a:extLst>
              <a:ext uri="{FF2B5EF4-FFF2-40B4-BE49-F238E27FC236}">
                <a16:creationId xmlns:a16="http://schemas.microsoft.com/office/drawing/2014/main" id="{2B88CA7E-34D7-42D2-8BBC-408FDDCAB7B3}"/>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34826" name="Slide Number Placeholder 5">
            <a:extLst>
              <a:ext uri="{FF2B5EF4-FFF2-40B4-BE49-F238E27FC236}">
                <a16:creationId xmlns:a16="http://schemas.microsoft.com/office/drawing/2014/main" id="{8A4AFC50-6B3C-4601-A8D1-F2C43A081854}"/>
              </a:ext>
            </a:extLst>
          </p:cNvPr>
          <p:cNvSpPr>
            <a:spLocks/>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7B9899"/>
              </a:solidFill>
              <a:effectLst/>
              <a:uLnTx/>
              <a:uFillTx/>
              <a:latin typeface="Times New Roman" panose="02020603050405020304" pitchFamily="18" charset="0"/>
              <a:ea typeface="+mn-ea"/>
              <a:cs typeface="+mn-cs"/>
            </a:endParaRPr>
          </a:p>
        </p:txBody>
      </p:sp>
      <p:sp>
        <p:nvSpPr>
          <p:cNvPr id="34827" name="Straight Connector 9">
            <a:extLst>
              <a:ext uri="{FF2B5EF4-FFF2-40B4-BE49-F238E27FC236}">
                <a16:creationId xmlns:a16="http://schemas.microsoft.com/office/drawing/2014/main" id="{E759EE96-F0B5-479E-9E9D-5616F06A26EA}"/>
              </a:ext>
            </a:extLst>
          </p:cNvPr>
          <p:cNvSpPr>
            <a:spLocks noChangeShapeType="1"/>
          </p:cNvSpPr>
          <p:nvPr/>
        </p:nvSpPr>
        <p:spPr bwMode="auto">
          <a:xfrm>
            <a:off x="152400" y="1685925"/>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828" name="Text Box 13">
            <a:extLst>
              <a:ext uri="{FF2B5EF4-FFF2-40B4-BE49-F238E27FC236}">
                <a16:creationId xmlns:a16="http://schemas.microsoft.com/office/drawing/2014/main" id="{0ADF6267-61E6-47DE-9239-CAB7F4AE426F}"/>
              </a:ext>
            </a:extLst>
          </p:cNvPr>
          <p:cNvSpPr txBox="1">
            <a:spLocks noChangeArrowheads="1"/>
          </p:cNvSpPr>
          <p:nvPr/>
        </p:nvSpPr>
        <p:spPr bwMode="auto">
          <a:xfrm>
            <a:off x="668338" y="134938"/>
            <a:ext cx="506412"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en-US" sz="3100" b="1" i="0" u="none" strike="noStrike" kern="1200" cap="none" spc="0" normalizeH="0" baseline="0" noProof="0">
                <a:ln>
                  <a:noFill/>
                </a:ln>
                <a:solidFill>
                  <a:srgbClr val="AF4701"/>
                </a:solidFill>
                <a:effectLst/>
                <a:uLnTx/>
                <a:uFillTx/>
                <a:latin typeface="Georgia" panose="02040502050405020303" pitchFamily="18" charset="0"/>
                <a:ea typeface="+mn-ea"/>
                <a:cs typeface="+mn-cs"/>
              </a:rPr>
              <a:t>Q</a:t>
            </a:r>
          </a:p>
        </p:txBody>
      </p:sp>
      <p:sp>
        <p:nvSpPr>
          <p:cNvPr id="34829" name="TPAnswers">
            <a:extLst>
              <a:ext uri="{FF2B5EF4-FFF2-40B4-BE49-F238E27FC236}">
                <a16:creationId xmlns:a16="http://schemas.microsoft.com/office/drawing/2014/main" id="{E558829E-E7E0-4BDB-8B9D-870E40DDC6A7}"/>
              </a:ext>
            </a:extLst>
          </p:cNvPr>
          <p:cNvSpPr>
            <a:spLocks noGrp="1"/>
          </p:cNvSpPr>
          <p:nvPr>
            <p:ph type="body" idx="1"/>
            <p:custDataLst>
              <p:tags r:id="rId2"/>
            </p:custDataLst>
          </p:nvPr>
        </p:nvSpPr>
        <p:spPr>
          <a:xfrm>
            <a:off x="228600" y="1828800"/>
            <a:ext cx="4803775" cy="4584700"/>
          </a:xfrm>
        </p:spPr>
        <p:txBody>
          <a:bodyPr/>
          <a:lstStyle/>
          <a:p>
            <a:pPr marL="571500" indent="-571500">
              <a:lnSpc>
                <a:spcPct val="95000"/>
              </a:lnSpc>
              <a:spcBef>
                <a:spcPct val="90000"/>
              </a:spcBef>
              <a:buClr>
                <a:srgbClr val="AF4701"/>
              </a:buClr>
              <a:buSzTx/>
              <a:buFontTx/>
              <a:buAutoNum type="alphaUcPeriod"/>
            </a:pPr>
            <a:r>
              <a:rPr lang="en-US" altLang="en-US" sz="2700">
                <a:cs typeface="Times New Roman" panose="02020603050405020304" pitchFamily="18" charset="0"/>
              </a:rPr>
              <a:t>a normal good.</a:t>
            </a:r>
            <a:endParaRPr lang="en-GB" altLang="en-US" sz="2700"/>
          </a:p>
          <a:p>
            <a:pPr marL="571500" indent="-571500">
              <a:lnSpc>
                <a:spcPct val="95000"/>
              </a:lnSpc>
              <a:spcBef>
                <a:spcPct val="90000"/>
              </a:spcBef>
              <a:buClr>
                <a:srgbClr val="AF4701"/>
              </a:buClr>
              <a:buSzTx/>
              <a:buFontTx/>
              <a:buAutoNum type="alphaUcPeriod"/>
            </a:pPr>
            <a:r>
              <a:rPr lang="en-US" altLang="en-US" sz="2700">
                <a:cs typeface="Times New Roman" panose="02020603050405020304" pitchFamily="18" charset="0"/>
              </a:rPr>
              <a:t>an inferior good.</a:t>
            </a:r>
            <a:endParaRPr lang="en-GB" altLang="en-US" sz="2700"/>
          </a:p>
          <a:p>
            <a:pPr marL="571500" indent="-571500">
              <a:lnSpc>
                <a:spcPct val="95000"/>
              </a:lnSpc>
              <a:spcBef>
                <a:spcPct val="90000"/>
              </a:spcBef>
              <a:buClr>
                <a:srgbClr val="AF4701"/>
              </a:buClr>
              <a:buSzTx/>
              <a:buFontTx/>
              <a:buAutoNum type="alphaUcPeriod"/>
            </a:pPr>
            <a:r>
              <a:rPr lang="en-US" altLang="en-US" sz="2700">
                <a:cs typeface="Times New Roman" panose="02020603050405020304" pitchFamily="18" charset="0"/>
              </a:rPr>
              <a:t>a Giffen good</a:t>
            </a:r>
            <a:r>
              <a:rPr lang="en-GB" altLang="en-US" sz="2700"/>
              <a:t>.</a:t>
            </a:r>
          </a:p>
          <a:p>
            <a:pPr marL="571500" indent="-571500">
              <a:lnSpc>
                <a:spcPct val="95000"/>
              </a:lnSpc>
              <a:spcBef>
                <a:spcPct val="90000"/>
              </a:spcBef>
              <a:buClr>
                <a:srgbClr val="AF4701"/>
              </a:buClr>
              <a:buSzTx/>
              <a:buFontTx/>
              <a:buAutoNum type="alphaUcPeriod"/>
            </a:pPr>
            <a:r>
              <a:rPr lang="en-US" altLang="en-US" sz="2700">
                <a:cs typeface="Times New Roman" panose="02020603050405020304" pitchFamily="18" charset="0"/>
              </a:rPr>
              <a:t>a normal or inferior good, but not a Giffen good.</a:t>
            </a:r>
            <a:r>
              <a:rPr lang="en-GB" altLang="en-US" sz="2700">
                <a:cs typeface="Arial" panose="020B0604020202020204" pitchFamily="34" charset="0"/>
              </a:rPr>
              <a:t> </a:t>
            </a:r>
          </a:p>
          <a:p>
            <a:pPr marL="571500" indent="-571500">
              <a:lnSpc>
                <a:spcPct val="95000"/>
              </a:lnSpc>
              <a:spcBef>
                <a:spcPct val="90000"/>
              </a:spcBef>
              <a:buClr>
                <a:srgbClr val="AF4701"/>
              </a:buClr>
              <a:buSzTx/>
              <a:buFontTx/>
              <a:buAutoNum type="alphaUcPeriod"/>
            </a:pPr>
            <a:r>
              <a:rPr lang="en-US" altLang="en-US" sz="2700">
                <a:cs typeface="Times New Roman" panose="02020603050405020304" pitchFamily="18" charset="0"/>
              </a:rPr>
              <a:t>an inferior or Giffen good, but not a normal good.</a:t>
            </a:r>
            <a:endParaRPr lang="en-GB" altLang="en-US" sz="2700">
              <a:cs typeface="Times New Roman" panose="02020603050405020304" pitchFamily="18" charset="0"/>
            </a:endParaRPr>
          </a:p>
        </p:txBody>
      </p:sp>
      <p:graphicFrame>
        <p:nvGraphicFramePr>
          <p:cNvPr id="846863" name="TPChart">
            <a:extLst>
              <a:ext uri="{FF2B5EF4-FFF2-40B4-BE49-F238E27FC236}">
                <a16:creationId xmlns:a16="http://schemas.microsoft.com/office/drawing/2014/main" id="{18D73833-8099-4AB7-97D1-409C92A7C099}"/>
              </a:ext>
            </a:extLst>
          </p:cNvPr>
          <p:cNvGraphicFramePr>
            <a:graphicFrameLocks noChangeAspect="1"/>
          </p:cNvGraphicFramePr>
          <p:nvPr>
            <p:custDataLst>
              <p:tags r:id="rId3"/>
            </p:custDataLst>
          </p:nvPr>
        </p:nvGraphicFramePr>
        <p:xfrm>
          <a:off x="4760913" y="1600200"/>
          <a:ext cx="4383087" cy="4930775"/>
        </p:xfrm>
        <a:graphic>
          <a:graphicData uri="http://schemas.openxmlformats.org/presentationml/2006/ole">
            <mc:AlternateContent xmlns:mc="http://schemas.openxmlformats.org/markup-compatibility/2006">
              <mc:Choice xmlns:v="urn:schemas-microsoft-com:vml" Requires="v">
                <p:oleObj name="Chart" r:id="rId6" imgW="5715000" imgH="6429642" progId="MSGraph.Chart.8">
                  <p:embed followColorScheme="full"/>
                </p:oleObj>
              </mc:Choice>
              <mc:Fallback>
                <p:oleObj name="Chart" r:id="rId6" imgW="5715000" imgH="6429642" progId="MSGraph.Chart.8">
                  <p:embed followColorScheme="full"/>
                  <p:pic>
                    <p:nvPicPr>
                      <p:cNvPr id="846863" name="TPChart">
                        <a:extLst>
                          <a:ext uri="{FF2B5EF4-FFF2-40B4-BE49-F238E27FC236}">
                            <a16:creationId xmlns:a16="http://schemas.microsoft.com/office/drawing/2014/main" id="{18D73833-8099-4AB7-97D1-409C92A7C099}"/>
                          </a:ext>
                        </a:extLst>
                      </p:cNvPr>
                      <p:cNvPicPr>
                        <a:picLocks noChangeAspect="1" noChangeArrowheads="1"/>
                      </p:cNvPicPr>
                      <p:nvPr/>
                    </p:nvPicPr>
                    <p:blipFill>
                      <a:blip r:embed="rId7"/>
                      <a:srcRect/>
                      <a:stretch>
                        <a:fillRect/>
                      </a:stretch>
                    </p:blipFill>
                    <p:spPr bwMode="auto">
                      <a:xfrm>
                        <a:off x="4760913" y="1600200"/>
                        <a:ext cx="4383087" cy="493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68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846863" grpId="0" 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rgbClr val="000A14"/>
            </a:gs>
          </a:gsLst>
          <a:path path="rect">
            <a:fillToRect l="100000" b="100000"/>
          </a:path>
        </a:gradFill>
        <a:effectLst/>
      </p:bgPr>
    </p:bg>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113CFA41-5FCC-4794-A759-A39477DD5740}"/>
              </a:ext>
            </a:extLst>
          </p:cNvPr>
          <p:cNvSpPr>
            <a:spLocks noChangeArrowheads="1"/>
          </p:cNvSpPr>
          <p:nvPr/>
        </p:nvSpPr>
        <p:spPr bwMode="auto">
          <a:xfrm>
            <a:off x="1066800" y="609600"/>
            <a:ext cx="7010400" cy="5334000"/>
          </a:xfrm>
          <a:prstGeom prst="rect">
            <a:avLst/>
          </a:prstGeom>
          <a:gradFill rotWithShape="0">
            <a:gsLst>
              <a:gs pos="0">
                <a:schemeClr val="bg1"/>
              </a:gs>
              <a:gs pos="100000">
                <a:schemeClr val="bg1">
                  <a:gamma/>
                  <a:shade val="0"/>
                  <a:invGamma/>
                </a:schemeClr>
              </a:gs>
            </a:gsLst>
            <a:path path="rect">
              <a:fillToRect t="100000" r="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graphicFrame>
        <p:nvGraphicFramePr>
          <p:cNvPr id="13315" name="Object 3">
            <a:extLst>
              <a:ext uri="{FF2B5EF4-FFF2-40B4-BE49-F238E27FC236}">
                <a16:creationId xmlns:a16="http://schemas.microsoft.com/office/drawing/2014/main" id="{3DC40C52-6EDB-4CF0-958C-F8C369F6795E}"/>
              </a:ext>
            </a:extLst>
          </p:cNvPr>
          <p:cNvGraphicFramePr>
            <a:graphicFrameLocks/>
          </p:cNvGraphicFramePr>
          <p:nvPr/>
        </p:nvGraphicFramePr>
        <p:xfrm>
          <a:off x="608013" y="304800"/>
          <a:ext cx="7546975" cy="5969000"/>
        </p:xfrm>
        <a:graphic>
          <a:graphicData uri="http://schemas.openxmlformats.org/presentationml/2006/ole">
            <mc:AlternateContent xmlns:mc="http://schemas.openxmlformats.org/markup-compatibility/2006">
              <mc:Choice xmlns:v="urn:schemas-microsoft-com:vml" Requires="v">
                <p:oleObj name="Chart" r:id="rId3" imgW="9322627" imgH="6655636" progId="MSGraph.Chart.8">
                  <p:embed followColorScheme="full"/>
                </p:oleObj>
              </mc:Choice>
              <mc:Fallback>
                <p:oleObj name="Chart" r:id="rId3" imgW="9322627" imgH="6655636" progId="MSGraph.Chart.8">
                  <p:embed followColorScheme="full"/>
                  <p:pic>
                    <p:nvPicPr>
                      <p:cNvPr id="13315" name="Object 3">
                        <a:extLst>
                          <a:ext uri="{FF2B5EF4-FFF2-40B4-BE49-F238E27FC236}">
                            <a16:creationId xmlns:a16="http://schemas.microsoft.com/office/drawing/2014/main" id="{3DC40C52-6EDB-4CF0-958C-F8C369F6795E}"/>
                          </a:ext>
                        </a:extLst>
                      </p:cNvPr>
                      <p:cNvPicPr>
                        <a:picLocks noChangeArrowheads="1"/>
                      </p:cNvPicPr>
                      <p:nvPr/>
                    </p:nvPicPr>
                    <p:blipFill>
                      <a:blip r:embed="rId4"/>
                      <a:srcRect/>
                      <a:stretch>
                        <a:fillRect/>
                      </a:stretch>
                    </p:blipFill>
                    <p:spPr bwMode="auto">
                      <a:xfrm>
                        <a:off x="608013" y="304800"/>
                        <a:ext cx="7546975" cy="596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AutoShape 4">
            <a:extLst>
              <a:ext uri="{FF2B5EF4-FFF2-40B4-BE49-F238E27FC236}">
                <a16:creationId xmlns:a16="http://schemas.microsoft.com/office/drawing/2014/main" id="{CB4310D3-E342-4A52-92EA-AEDF39D06FAB}"/>
              </a:ext>
            </a:extLst>
          </p:cNvPr>
          <p:cNvSpPr>
            <a:spLocks noChangeArrowheads="1"/>
          </p:cNvSpPr>
          <p:nvPr/>
        </p:nvSpPr>
        <p:spPr bwMode="auto">
          <a:xfrm>
            <a:off x="5622925" y="1787525"/>
            <a:ext cx="2203450" cy="3875948"/>
          </a:xfrm>
          <a:prstGeom prst="roundRect">
            <a:avLst>
              <a:gd name="adj" fmla="val 12495"/>
            </a:avLst>
          </a:prstGeom>
          <a:solidFill>
            <a:schemeClr val="bg2"/>
          </a:solidFill>
          <a:ln w="28575">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3317" name="Rectangle 5">
            <a:extLst>
              <a:ext uri="{FF2B5EF4-FFF2-40B4-BE49-F238E27FC236}">
                <a16:creationId xmlns:a16="http://schemas.microsoft.com/office/drawing/2014/main" id="{F62F8EE4-DB66-475C-A0B9-92EE15F9A3B2}"/>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3318" name="Rectangle 6">
            <a:extLst>
              <a:ext uri="{FF2B5EF4-FFF2-40B4-BE49-F238E27FC236}">
                <a16:creationId xmlns:a16="http://schemas.microsoft.com/office/drawing/2014/main" id="{D5191EC8-4A8D-4AFA-A697-73CF0440731A}"/>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3319" name="Rectangle 8">
            <a:extLst>
              <a:ext uri="{FF2B5EF4-FFF2-40B4-BE49-F238E27FC236}">
                <a16:creationId xmlns:a16="http://schemas.microsoft.com/office/drawing/2014/main" id="{5FD20F44-C723-4197-AD2C-129DF6820B76}"/>
              </a:ext>
            </a:extLst>
          </p:cNvPr>
          <p:cNvSpPr>
            <a:spLocks noChangeArrowheads="1"/>
          </p:cNvSpPr>
          <p:nvPr/>
        </p:nvSpPr>
        <p:spPr bwMode="auto">
          <a:xfrm>
            <a:off x="5743575" y="1839913"/>
            <a:ext cx="1035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Packets</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of crisps</a:t>
            </a:r>
          </a:p>
        </p:txBody>
      </p:sp>
      <p:sp>
        <p:nvSpPr>
          <p:cNvPr id="13320" name="Rectangle 9">
            <a:extLst>
              <a:ext uri="{FF2B5EF4-FFF2-40B4-BE49-F238E27FC236}">
                <a16:creationId xmlns:a16="http://schemas.microsoft.com/office/drawing/2014/main" id="{0176E557-CFC9-4B5E-A27C-4878FFA71E30}"/>
              </a:ext>
            </a:extLst>
          </p:cNvPr>
          <p:cNvSpPr>
            <a:spLocks noChangeArrowheads="1"/>
          </p:cNvSpPr>
          <p:nvPr/>
        </p:nvSpPr>
        <p:spPr bwMode="auto">
          <a:xfrm>
            <a:off x="6940550" y="1839913"/>
            <a:ext cx="83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66FFFF"/>
                </a:solidFill>
                <a:effectLst/>
                <a:uLnTx/>
                <a:uFillTx/>
                <a:latin typeface="Arial" panose="020B0604020202020204" pitchFamily="34" charset="0"/>
                <a:ea typeface="+mn-ea"/>
                <a:cs typeface="+mn-cs"/>
              </a:rPr>
              <a:t>TU</a:t>
            </a:r>
            <a:endPar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in utils</a:t>
            </a:r>
          </a:p>
        </p:txBody>
      </p:sp>
      <p:sp>
        <p:nvSpPr>
          <p:cNvPr id="13321" name="Line 10">
            <a:extLst>
              <a:ext uri="{FF2B5EF4-FFF2-40B4-BE49-F238E27FC236}">
                <a16:creationId xmlns:a16="http://schemas.microsoft.com/office/drawing/2014/main" id="{1E13CDD1-462E-4484-A42A-5E5A89B4C08D}"/>
              </a:ext>
            </a:extLst>
          </p:cNvPr>
          <p:cNvSpPr>
            <a:spLocks noChangeShapeType="1"/>
          </p:cNvSpPr>
          <p:nvPr/>
        </p:nvSpPr>
        <p:spPr bwMode="auto">
          <a:xfrm>
            <a:off x="5853113" y="2495550"/>
            <a:ext cx="1812925" cy="0"/>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3322" name="Rectangle 11">
            <a:extLst>
              <a:ext uri="{FF2B5EF4-FFF2-40B4-BE49-F238E27FC236}">
                <a16:creationId xmlns:a16="http://schemas.microsoft.com/office/drawing/2014/main" id="{61E6E8EE-5AB5-41A6-B622-B0B441D9BDB0}"/>
              </a:ext>
            </a:extLst>
          </p:cNvPr>
          <p:cNvSpPr>
            <a:spLocks noChangeArrowheads="1"/>
          </p:cNvSpPr>
          <p:nvPr/>
        </p:nvSpPr>
        <p:spPr bwMode="auto">
          <a:xfrm>
            <a:off x="6045713" y="2554288"/>
            <a:ext cx="386324" cy="3109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1</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2</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3</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4</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5</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6</a:t>
            </a:r>
            <a:endParaRPr kumimoji="0" lang="en-GB" alt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3323" name="Rectangle 12">
            <a:extLst>
              <a:ext uri="{FF2B5EF4-FFF2-40B4-BE49-F238E27FC236}">
                <a16:creationId xmlns:a16="http://schemas.microsoft.com/office/drawing/2014/main" id="{48C89C62-D48D-419C-A45F-22D729DD6813}"/>
              </a:ext>
            </a:extLst>
          </p:cNvPr>
          <p:cNvSpPr>
            <a:spLocks noChangeArrowheads="1"/>
          </p:cNvSpPr>
          <p:nvPr/>
        </p:nvSpPr>
        <p:spPr bwMode="auto">
          <a:xfrm>
            <a:off x="6934875" y="2554288"/>
            <a:ext cx="586700" cy="3109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66FFFF"/>
                </a:solidFill>
                <a:effectLst/>
                <a:uLnTx/>
                <a:uFillTx/>
                <a:latin typeface="Arial" panose="020B0604020202020204" pitchFamily="34" charset="0"/>
                <a:ea typeface="+mn-ea"/>
                <a:cs typeface="+mn-cs"/>
              </a:rPr>
              <a:t>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66FFFF"/>
                </a:solidFill>
                <a:effectLst/>
                <a:uLnTx/>
                <a:uFillTx/>
                <a:latin typeface="Arial" panose="020B0604020202020204" pitchFamily="34" charset="0"/>
                <a:ea typeface="+mn-ea"/>
                <a:cs typeface="+mn-cs"/>
              </a:rPr>
              <a:t>7</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66FFFF"/>
                </a:solidFill>
                <a:effectLst/>
                <a:uLnTx/>
                <a:uFillTx/>
                <a:latin typeface="Arial" panose="020B0604020202020204" pitchFamily="34" charset="0"/>
                <a:ea typeface="+mn-ea"/>
                <a:cs typeface="+mn-cs"/>
              </a:rPr>
              <a:t>11</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66FFFF"/>
                </a:solidFill>
                <a:effectLst/>
                <a:uLnTx/>
                <a:uFillTx/>
                <a:latin typeface="Arial" panose="020B0604020202020204" pitchFamily="34" charset="0"/>
                <a:ea typeface="+mn-ea"/>
                <a:cs typeface="+mn-cs"/>
              </a:rPr>
              <a:t>13</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66FFFF"/>
                </a:solidFill>
                <a:effectLst/>
                <a:uLnTx/>
                <a:uFillTx/>
                <a:latin typeface="Arial" panose="020B0604020202020204" pitchFamily="34" charset="0"/>
                <a:ea typeface="+mn-ea"/>
                <a:cs typeface="+mn-cs"/>
              </a:rPr>
              <a:t>14</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66FFFF"/>
                </a:solidFill>
                <a:effectLst/>
                <a:uLnTx/>
                <a:uFillTx/>
                <a:latin typeface="Arial" panose="020B0604020202020204" pitchFamily="34" charset="0"/>
                <a:ea typeface="+mn-ea"/>
                <a:cs typeface="+mn-cs"/>
              </a:rPr>
              <a:t>14</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800" b="0" i="0" u="none" strike="noStrike" kern="1200" cap="none" spc="0" normalizeH="0" baseline="0" noProof="0" dirty="0">
                <a:ln>
                  <a:noFill/>
                </a:ln>
                <a:solidFill>
                  <a:srgbClr val="66FFFF"/>
                </a:solidFill>
                <a:effectLst/>
                <a:uLnTx/>
                <a:uFillTx/>
                <a:latin typeface="Arial" panose="020B0604020202020204" pitchFamily="34" charset="0"/>
                <a:ea typeface="+mn-ea"/>
                <a:cs typeface="+mn-cs"/>
              </a:rPr>
              <a:t>13</a:t>
            </a:r>
            <a:endParaRPr kumimoji="0" lang="en-GB" altLang="en-US" sz="1800" b="0" i="0" u="none" strike="noStrike" kern="1200" cap="none" spc="0" normalizeH="0" baseline="0" noProof="0" dirty="0">
              <a:ln>
                <a:noFill/>
              </a:ln>
              <a:solidFill>
                <a:srgbClr val="66FFFF"/>
              </a:solidFill>
              <a:effectLst/>
              <a:uLnTx/>
              <a:uFillTx/>
              <a:latin typeface="Arial" panose="020B0604020202020204" pitchFamily="34" charset="0"/>
              <a:ea typeface="+mn-ea"/>
              <a:cs typeface="+mn-cs"/>
            </a:endParaRPr>
          </a:p>
        </p:txBody>
      </p:sp>
      <p:sp>
        <p:nvSpPr>
          <p:cNvPr id="13324" name="Rectangle 13">
            <a:extLst>
              <a:ext uri="{FF2B5EF4-FFF2-40B4-BE49-F238E27FC236}">
                <a16:creationId xmlns:a16="http://schemas.microsoft.com/office/drawing/2014/main" id="{9A44540B-C767-44D2-BDD6-16C86DE04432}"/>
              </a:ext>
            </a:extLst>
          </p:cNvPr>
          <p:cNvSpPr>
            <a:spLocks noChangeArrowheads="1"/>
          </p:cNvSpPr>
          <p:nvPr/>
        </p:nvSpPr>
        <p:spPr bwMode="auto">
          <a:xfrm rot="-5400000">
            <a:off x="-367505" y="2948781"/>
            <a:ext cx="1497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Utility (utils)</a:t>
            </a:r>
          </a:p>
        </p:txBody>
      </p:sp>
      <p:sp>
        <p:nvSpPr>
          <p:cNvPr id="13325" name="Rectangle 14">
            <a:extLst>
              <a:ext uri="{FF2B5EF4-FFF2-40B4-BE49-F238E27FC236}">
                <a16:creationId xmlns:a16="http://schemas.microsoft.com/office/drawing/2014/main" id="{3AF8C80D-643D-45C6-8F1E-198B55D8E046}"/>
              </a:ext>
            </a:extLst>
          </p:cNvPr>
          <p:cNvSpPr>
            <a:spLocks noChangeArrowheads="1"/>
          </p:cNvSpPr>
          <p:nvPr/>
        </p:nvSpPr>
        <p:spPr bwMode="auto">
          <a:xfrm>
            <a:off x="2351088" y="6232525"/>
            <a:ext cx="4433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Packets of crisps consumed (per day)</a:t>
            </a:r>
          </a:p>
        </p:txBody>
      </p:sp>
      <p:sp>
        <p:nvSpPr>
          <p:cNvPr id="13326" name="Rectangle 15">
            <a:extLst>
              <a:ext uri="{FF2B5EF4-FFF2-40B4-BE49-F238E27FC236}">
                <a16:creationId xmlns:a16="http://schemas.microsoft.com/office/drawing/2014/main" id="{69966B34-534F-4038-81A9-FE041FE66208}"/>
              </a:ext>
            </a:extLst>
          </p:cNvPr>
          <p:cNvSpPr>
            <a:spLocks noGrp="1" noChangeArrowheads="1"/>
          </p:cNvSpPr>
          <p:nvPr>
            <p:ph type="title"/>
          </p:nvPr>
        </p:nvSpPr>
        <p:spPr>
          <a:effectLst>
            <a:outerShdw dist="35921" dir="2700000" algn="ctr" rotWithShape="0">
              <a:srgbClr val="000000"/>
            </a:outerShdw>
          </a:effectLst>
        </p:spPr>
        <p:txBody>
          <a:bodyPr/>
          <a:lstStyle/>
          <a:p>
            <a:r>
              <a:rPr lang="en-GB" altLang="en-US"/>
              <a:t>Darren’s utility from consuming crisps (daily)</a:t>
            </a:r>
          </a:p>
        </p:txBody>
      </p:sp>
    </p:spTree>
  </p:cSld>
  <p:clrMapOvr>
    <a:masterClrMapping/>
  </p:clrMapOvr>
  <p:transition spd="slow">
    <p:pull dir="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rgbClr val="000A14"/>
            </a:gs>
          </a:gsLst>
          <a:path path="rect">
            <a:fillToRect l="100000" b="100000"/>
          </a:path>
        </a:gradFill>
        <a:effectLst/>
      </p:bgPr>
    </p:bg>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694CE28B-FEAF-4336-B9E0-32CA1C3EB8BE}"/>
              </a:ext>
            </a:extLst>
          </p:cNvPr>
          <p:cNvSpPr>
            <a:spLocks noChangeArrowheads="1"/>
          </p:cNvSpPr>
          <p:nvPr/>
        </p:nvSpPr>
        <p:spPr bwMode="auto">
          <a:xfrm>
            <a:off x="1066800" y="609600"/>
            <a:ext cx="7010400" cy="5334000"/>
          </a:xfrm>
          <a:prstGeom prst="rect">
            <a:avLst/>
          </a:prstGeom>
          <a:gradFill rotWithShape="0">
            <a:gsLst>
              <a:gs pos="0">
                <a:schemeClr val="bg1"/>
              </a:gs>
              <a:gs pos="100000">
                <a:schemeClr val="bg1">
                  <a:gamma/>
                  <a:shade val="0"/>
                  <a:invGamma/>
                </a:schemeClr>
              </a:gs>
            </a:gsLst>
            <a:path path="rect">
              <a:fillToRect t="100000" r="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graphicFrame>
        <p:nvGraphicFramePr>
          <p:cNvPr id="15363" name="Object 3">
            <a:extLst>
              <a:ext uri="{FF2B5EF4-FFF2-40B4-BE49-F238E27FC236}">
                <a16:creationId xmlns:a16="http://schemas.microsoft.com/office/drawing/2014/main" id="{909D0362-B492-4039-A37F-9EC10F0BF4F6}"/>
              </a:ext>
            </a:extLst>
          </p:cNvPr>
          <p:cNvGraphicFramePr>
            <a:graphicFrameLocks/>
          </p:cNvGraphicFramePr>
          <p:nvPr/>
        </p:nvGraphicFramePr>
        <p:xfrm>
          <a:off x="608013" y="304800"/>
          <a:ext cx="7546975" cy="5969000"/>
        </p:xfrm>
        <a:graphic>
          <a:graphicData uri="http://schemas.openxmlformats.org/presentationml/2006/ole">
            <mc:AlternateContent xmlns:mc="http://schemas.openxmlformats.org/markup-compatibility/2006">
              <mc:Choice xmlns:v="urn:schemas-microsoft-com:vml" Requires="v">
                <p:oleObj name="Chart" r:id="rId3" imgW="9322627" imgH="6655636" progId="MSGraph.Chart.8">
                  <p:embed followColorScheme="full"/>
                </p:oleObj>
              </mc:Choice>
              <mc:Fallback>
                <p:oleObj name="Chart" r:id="rId3" imgW="9322627" imgH="6655636" progId="MSGraph.Chart.8">
                  <p:embed followColorScheme="full"/>
                  <p:pic>
                    <p:nvPicPr>
                      <p:cNvPr id="15363" name="Object 3">
                        <a:extLst>
                          <a:ext uri="{FF2B5EF4-FFF2-40B4-BE49-F238E27FC236}">
                            <a16:creationId xmlns:a16="http://schemas.microsoft.com/office/drawing/2014/main" id="{909D0362-B492-4039-A37F-9EC10F0BF4F6}"/>
                          </a:ext>
                        </a:extLst>
                      </p:cNvPr>
                      <p:cNvPicPr>
                        <a:picLocks noChangeArrowheads="1"/>
                      </p:cNvPicPr>
                      <p:nvPr/>
                    </p:nvPicPr>
                    <p:blipFill>
                      <a:blip r:embed="rId4"/>
                      <a:srcRect/>
                      <a:stretch>
                        <a:fillRect/>
                      </a:stretch>
                    </p:blipFill>
                    <p:spPr bwMode="auto">
                      <a:xfrm>
                        <a:off x="608013" y="304800"/>
                        <a:ext cx="7546975" cy="596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 name="AutoShape 4">
            <a:extLst>
              <a:ext uri="{FF2B5EF4-FFF2-40B4-BE49-F238E27FC236}">
                <a16:creationId xmlns:a16="http://schemas.microsoft.com/office/drawing/2014/main" id="{9895412E-0F58-409F-AC57-630061DC07AF}"/>
              </a:ext>
            </a:extLst>
          </p:cNvPr>
          <p:cNvSpPr>
            <a:spLocks noChangeArrowheads="1"/>
          </p:cNvSpPr>
          <p:nvPr/>
        </p:nvSpPr>
        <p:spPr bwMode="auto">
          <a:xfrm>
            <a:off x="5622925" y="1787525"/>
            <a:ext cx="2203450" cy="2808288"/>
          </a:xfrm>
          <a:prstGeom prst="roundRect">
            <a:avLst>
              <a:gd name="adj" fmla="val 12495"/>
            </a:avLst>
          </a:prstGeom>
          <a:solidFill>
            <a:schemeClr val="bg2"/>
          </a:solidFill>
          <a:ln w="28575">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5365" name="Rectangle 5">
            <a:extLst>
              <a:ext uri="{FF2B5EF4-FFF2-40B4-BE49-F238E27FC236}">
                <a16:creationId xmlns:a16="http://schemas.microsoft.com/office/drawing/2014/main" id="{4695D859-B5C6-4DCA-BCAA-D3E51475456A}"/>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5366" name="Rectangle 6">
            <a:extLst>
              <a:ext uri="{FF2B5EF4-FFF2-40B4-BE49-F238E27FC236}">
                <a16:creationId xmlns:a16="http://schemas.microsoft.com/office/drawing/2014/main" id="{DB84E0D5-0E6E-46D3-9FDA-F5349CC165C5}"/>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5367" name="Rectangle 8">
            <a:extLst>
              <a:ext uri="{FF2B5EF4-FFF2-40B4-BE49-F238E27FC236}">
                <a16:creationId xmlns:a16="http://schemas.microsoft.com/office/drawing/2014/main" id="{2E0AF442-3B4E-4F2B-9563-8447E35EC4F7}"/>
              </a:ext>
            </a:extLst>
          </p:cNvPr>
          <p:cNvSpPr>
            <a:spLocks noChangeArrowheads="1"/>
          </p:cNvSpPr>
          <p:nvPr/>
        </p:nvSpPr>
        <p:spPr bwMode="auto">
          <a:xfrm>
            <a:off x="5743575" y="1839913"/>
            <a:ext cx="1035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Packets</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of crisps</a:t>
            </a:r>
          </a:p>
        </p:txBody>
      </p:sp>
      <p:sp>
        <p:nvSpPr>
          <p:cNvPr id="15368" name="Rectangle 9">
            <a:extLst>
              <a:ext uri="{FF2B5EF4-FFF2-40B4-BE49-F238E27FC236}">
                <a16:creationId xmlns:a16="http://schemas.microsoft.com/office/drawing/2014/main" id="{C92FEB47-09E7-443A-BE14-D4A669E242BB}"/>
              </a:ext>
            </a:extLst>
          </p:cNvPr>
          <p:cNvSpPr>
            <a:spLocks noChangeArrowheads="1"/>
          </p:cNvSpPr>
          <p:nvPr/>
        </p:nvSpPr>
        <p:spPr bwMode="auto">
          <a:xfrm>
            <a:off x="6940550" y="1839913"/>
            <a:ext cx="83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66FFFF"/>
                </a:solidFill>
                <a:effectLst/>
                <a:uLnTx/>
                <a:uFillTx/>
                <a:latin typeface="Arial" panose="020B0604020202020204" pitchFamily="34" charset="0"/>
                <a:ea typeface="+mn-ea"/>
                <a:cs typeface="+mn-cs"/>
              </a:rPr>
              <a:t>TU</a:t>
            </a:r>
            <a:endPar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in utils</a:t>
            </a:r>
          </a:p>
        </p:txBody>
      </p:sp>
      <p:sp>
        <p:nvSpPr>
          <p:cNvPr id="15369" name="Line 10">
            <a:extLst>
              <a:ext uri="{FF2B5EF4-FFF2-40B4-BE49-F238E27FC236}">
                <a16:creationId xmlns:a16="http://schemas.microsoft.com/office/drawing/2014/main" id="{0842B6BF-ED2D-4F13-A937-4A292F829625}"/>
              </a:ext>
            </a:extLst>
          </p:cNvPr>
          <p:cNvSpPr>
            <a:spLocks noChangeShapeType="1"/>
          </p:cNvSpPr>
          <p:nvPr/>
        </p:nvSpPr>
        <p:spPr bwMode="auto">
          <a:xfrm>
            <a:off x="5853113" y="2495550"/>
            <a:ext cx="1812925" cy="0"/>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5370" name="Rectangle 11">
            <a:extLst>
              <a:ext uri="{FF2B5EF4-FFF2-40B4-BE49-F238E27FC236}">
                <a16:creationId xmlns:a16="http://schemas.microsoft.com/office/drawing/2014/main" id="{CC013FE9-AC7C-4A61-8CA7-11215EE65953}"/>
              </a:ext>
            </a:extLst>
          </p:cNvPr>
          <p:cNvSpPr>
            <a:spLocks noChangeArrowheads="1"/>
          </p:cNvSpPr>
          <p:nvPr/>
        </p:nvSpPr>
        <p:spPr bwMode="auto">
          <a:xfrm>
            <a:off x="6083300" y="2554288"/>
            <a:ext cx="3111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1</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2</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3</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4</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5</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6</a:t>
            </a:r>
          </a:p>
        </p:txBody>
      </p:sp>
      <p:sp>
        <p:nvSpPr>
          <p:cNvPr id="15371" name="Rectangle 12">
            <a:extLst>
              <a:ext uri="{FF2B5EF4-FFF2-40B4-BE49-F238E27FC236}">
                <a16:creationId xmlns:a16="http://schemas.microsoft.com/office/drawing/2014/main" id="{68C9485D-C695-4D95-98C0-13AF60380378}"/>
              </a:ext>
            </a:extLst>
          </p:cNvPr>
          <p:cNvSpPr>
            <a:spLocks noChangeArrowheads="1"/>
          </p:cNvSpPr>
          <p:nvPr/>
        </p:nvSpPr>
        <p:spPr bwMode="auto">
          <a:xfrm>
            <a:off x="7083425" y="2554288"/>
            <a:ext cx="4381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7</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11</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13</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14</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14</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13</a:t>
            </a:r>
          </a:p>
        </p:txBody>
      </p:sp>
      <p:sp>
        <p:nvSpPr>
          <p:cNvPr id="15372" name="Rectangle 13">
            <a:extLst>
              <a:ext uri="{FF2B5EF4-FFF2-40B4-BE49-F238E27FC236}">
                <a16:creationId xmlns:a16="http://schemas.microsoft.com/office/drawing/2014/main" id="{E4418477-CFAE-49D8-9CF4-46EBC864F8BD}"/>
              </a:ext>
            </a:extLst>
          </p:cNvPr>
          <p:cNvSpPr>
            <a:spLocks noChangeArrowheads="1"/>
          </p:cNvSpPr>
          <p:nvPr/>
        </p:nvSpPr>
        <p:spPr bwMode="auto">
          <a:xfrm rot="-5400000">
            <a:off x="-367505" y="2948781"/>
            <a:ext cx="1497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Utility (utils)</a:t>
            </a:r>
          </a:p>
        </p:txBody>
      </p:sp>
      <p:sp>
        <p:nvSpPr>
          <p:cNvPr id="15373" name="Rectangle 14">
            <a:extLst>
              <a:ext uri="{FF2B5EF4-FFF2-40B4-BE49-F238E27FC236}">
                <a16:creationId xmlns:a16="http://schemas.microsoft.com/office/drawing/2014/main" id="{AAE043FE-B90E-47F0-BA16-4FB8230BF905}"/>
              </a:ext>
            </a:extLst>
          </p:cNvPr>
          <p:cNvSpPr>
            <a:spLocks noChangeArrowheads="1"/>
          </p:cNvSpPr>
          <p:nvPr/>
        </p:nvSpPr>
        <p:spPr bwMode="auto">
          <a:xfrm>
            <a:off x="2351088" y="6232525"/>
            <a:ext cx="4433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Packets of crisps consumed (per day)</a:t>
            </a:r>
          </a:p>
        </p:txBody>
      </p:sp>
      <p:sp>
        <p:nvSpPr>
          <p:cNvPr id="15374" name="Rectangle 15">
            <a:extLst>
              <a:ext uri="{FF2B5EF4-FFF2-40B4-BE49-F238E27FC236}">
                <a16:creationId xmlns:a16="http://schemas.microsoft.com/office/drawing/2014/main" id="{514FAEEA-F1EE-48E2-A35C-4F403A597CFB}"/>
              </a:ext>
            </a:extLst>
          </p:cNvPr>
          <p:cNvSpPr>
            <a:spLocks noChangeArrowheads="1"/>
          </p:cNvSpPr>
          <p:nvPr/>
        </p:nvSpPr>
        <p:spPr bwMode="auto">
          <a:xfrm>
            <a:off x="7556500" y="1004888"/>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66FFFF"/>
                </a:solidFill>
                <a:effectLst/>
                <a:uLnTx/>
                <a:uFillTx/>
                <a:latin typeface="Arial" panose="020B0604020202020204" pitchFamily="34" charset="0"/>
                <a:ea typeface="+mn-ea"/>
                <a:cs typeface="+mn-cs"/>
              </a:rPr>
              <a:t>TU</a:t>
            </a:r>
          </a:p>
        </p:txBody>
      </p:sp>
      <p:sp>
        <p:nvSpPr>
          <p:cNvPr id="15375" name="Rectangle 16">
            <a:extLst>
              <a:ext uri="{FF2B5EF4-FFF2-40B4-BE49-F238E27FC236}">
                <a16:creationId xmlns:a16="http://schemas.microsoft.com/office/drawing/2014/main" id="{0FD489C3-7A9F-4E4F-A2CA-70E3CDBF3C98}"/>
              </a:ext>
            </a:extLst>
          </p:cNvPr>
          <p:cNvSpPr>
            <a:spLocks noGrp="1" noChangeArrowheads="1"/>
          </p:cNvSpPr>
          <p:nvPr>
            <p:ph type="title"/>
          </p:nvPr>
        </p:nvSpPr>
        <p:spPr>
          <a:effectLst>
            <a:outerShdw dist="35921" dir="2700000" algn="ctr" rotWithShape="0">
              <a:srgbClr val="000000"/>
            </a:outerShdw>
          </a:effectLst>
        </p:spPr>
        <p:txBody>
          <a:bodyPr/>
          <a:lstStyle/>
          <a:p>
            <a:r>
              <a:rPr lang="en-GB" altLang="en-US"/>
              <a:t>Darren’s utility from consuming crisps (daily)</a:t>
            </a:r>
          </a:p>
        </p:txBody>
      </p:sp>
    </p:spTree>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rgbClr val="000A14"/>
            </a:gs>
          </a:gsLst>
          <a:path path="rect">
            <a:fillToRect l="100000" b="100000"/>
          </a:path>
        </a:gradFill>
        <a:effectLst/>
      </p:bgPr>
    </p:bg>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A4188E09-FBE7-4AA1-9087-8EA9BCA5BD9A}"/>
              </a:ext>
            </a:extLst>
          </p:cNvPr>
          <p:cNvSpPr>
            <a:spLocks noChangeArrowheads="1"/>
          </p:cNvSpPr>
          <p:nvPr/>
        </p:nvSpPr>
        <p:spPr bwMode="auto">
          <a:xfrm>
            <a:off x="1066800" y="609600"/>
            <a:ext cx="7010400" cy="5334000"/>
          </a:xfrm>
          <a:prstGeom prst="rect">
            <a:avLst/>
          </a:prstGeom>
          <a:gradFill rotWithShape="0">
            <a:gsLst>
              <a:gs pos="0">
                <a:schemeClr val="bg1"/>
              </a:gs>
              <a:gs pos="100000">
                <a:schemeClr val="bg1">
                  <a:gamma/>
                  <a:shade val="0"/>
                  <a:invGamma/>
                </a:schemeClr>
              </a:gs>
            </a:gsLst>
            <a:path path="rect">
              <a:fillToRect t="100000" r="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7411" name="Rectangle 3">
            <a:extLst>
              <a:ext uri="{FF2B5EF4-FFF2-40B4-BE49-F238E27FC236}">
                <a16:creationId xmlns:a16="http://schemas.microsoft.com/office/drawing/2014/main" id="{0A4CFE55-AFCD-43BF-9957-BF731E9BE1BF}"/>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7412" name="Rectangle 4">
            <a:extLst>
              <a:ext uri="{FF2B5EF4-FFF2-40B4-BE49-F238E27FC236}">
                <a16:creationId xmlns:a16="http://schemas.microsoft.com/office/drawing/2014/main" id="{FD99304A-9B1F-4322-BFAD-1E706DDCBEAD}"/>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graphicFrame>
        <p:nvGraphicFramePr>
          <p:cNvPr id="17413" name="Object 5">
            <a:extLst>
              <a:ext uri="{FF2B5EF4-FFF2-40B4-BE49-F238E27FC236}">
                <a16:creationId xmlns:a16="http://schemas.microsoft.com/office/drawing/2014/main" id="{5D4880E6-4F91-4196-A970-2717495EEE1E}"/>
              </a:ext>
            </a:extLst>
          </p:cNvPr>
          <p:cNvGraphicFramePr>
            <a:graphicFrameLocks/>
          </p:cNvGraphicFramePr>
          <p:nvPr/>
        </p:nvGraphicFramePr>
        <p:xfrm>
          <a:off x="608013" y="304800"/>
          <a:ext cx="7546975" cy="5969000"/>
        </p:xfrm>
        <a:graphic>
          <a:graphicData uri="http://schemas.openxmlformats.org/presentationml/2006/ole">
            <mc:AlternateContent xmlns:mc="http://schemas.openxmlformats.org/markup-compatibility/2006">
              <mc:Choice xmlns:v="urn:schemas-microsoft-com:vml" Requires="v">
                <p:oleObj name="Chart" r:id="rId3" imgW="9322627" imgH="6655636" progId="MSGraph.Chart.8">
                  <p:embed followColorScheme="full"/>
                </p:oleObj>
              </mc:Choice>
              <mc:Fallback>
                <p:oleObj name="Chart" r:id="rId3" imgW="9322627" imgH="6655636" progId="MSGraph.Chart.8">
                  <p:embed followColorScheme="full"/>
                  <p:pic>
                    <p:nvPicPr>
                      <p:cNvPr id="17413" name="Object 5">
                        <a:extLst>
                          <a:ext uri="{FF2B5EF4-FFF2-40B4-BE49-F238E27FC236}">
                            <a16:creationId xmlns:a16="http://schemas.microsoft.com/office/drawing/2014/main" id="{5D4880E6-4F91-4196-A970-2717495EEE1E}"/>
                          </a:ext>
                        </a:extLst>
                      </p:cNvPr>
                      <p:cNvPicPr>
                        <a:picLocks noChangeArrowheads="1"/>
                      </p:cNvPicPr>
                      <p:nvPr/>
                    </p:nvPicPr>
                    <p:blipFill>
                      <a:blip r:embed="rId4"/>
                      <a:srcRect/>
                      <a:stretch>
                        <a:fillRect/>
                      </a:stretch>
                    </p:blipFill>
                    <p:spPr bwMode="auto">
                      <a:xfrm>
                        <a:off x="608013" y="304800"/>
                        <a:ext cx="7546975" cy="596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AutoShape 6">
            <a:extLst>
              <a:ext uri="{FF2B5EF4-FFF2-40B4-BE49-F238E27FC236}">
                <a16:creationId xmlns:a16="http://schemas.microsoft.com/office/drawing/2014/main" id="{D9C4BD08-E24C-4100-9F67-D63E83802173}"/>
              </a:ext>
            </a:extLst>
          </p:cNvPr>
          <p:cNvSpPr>
            <a:spLocks noChangeArrowheads="1"/>
          </p:cNvSpPr>
          <p:nvPr/>
        </p:nvSpPr>
        <p:spPr bwMode="auto">
          <a:xfrm>
            <a:off x="4706938" y="1677988"/>
            <a:ext cx="2879725" cy="2808287"/>
          </a:xfrm>
          <a:prstGeom prst="roundRect">
            <a:avLst>
              <a:gd name="adj" fmla="val 12495"/>
            </a:avLst>
          </a:prstGeom>
          <a:solidFill>
            <a:schemeClr val="bg2"/>
          </a:solidFill>
          <a:ln w="28575">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7415" name="Rectangle 7">
            <a:extLst>
              <a:ext uri="{FF2B5EF4-FFF2-40B4-BE49-F238E27FC236}">
                <a16:creationId xmlns:a16="http://schemas.microsoft.com/office/drawing/2014/main" id="{09A58BA4-3B35-4047-B56F-623077CFD548}"/>
              </a:ext>
            </a:extLst>
          </p:cNvPr>
          <p:cNvSpPr>
            <a:spLocks noChangeArrowheads="1"/>
          </p:cNvSpPr>
          <p:nvPr/>
        </p:nvSpPr>
        <p:spPr bwMode="auto">
          <a:xfrm>
            <a:off x="4827588" y="1730375"/>
            <a:ext cx="1035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Packets</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of crisps</a:t>
            </a:r>
          </a:p>
        </p:txBody>
      </p:sp>
      <p:sp>
        <p:nvSpPr>
          <p:cNvPr id="17416" name="Rectangle 8">
            <a:extLst>
              <a:ext uri="{FF2B5EF4-FFF2-40B4-BE49-F238E27FC236}">
                <a16:creationId xmlns:a16="http://schemas.microsoft.com/office/drawing/2014/main" id="{C3728375-E39A-4CD8-ABE8-E13261E7D7E4}"/>
              </a:ext>
            </a:extLst>
          </p:cNvPr>
          <p:cNvSpPr>
            <a:spLocks noChangeArrowheads="1"/>
          </p:cNvSpPr>
          <p:nvPr/>
        </p:nvSpPr>
        <p:spPr bwMode="auto">
          <a:xfrm>
            <a:off x="5872163" y="1730375"/>
            <a:ext cx="83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66FFFF"/>
                </a:solidFill>
                <a:effectLst/>
                <a:uLnTx/>
                <a:uFillTx/>
                <a:latin typeface="Arial" panose="020B0604020202020204" pitchFamily="34" charset="0"/>
                <a:ea typeface="+mn-ea"/>
                <a:cs typeface="+mn-cs"/>
              </a:rPr>
              <a:t>TU</a:t>
            </a:r>
            <a:endPar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in utils</a:t>
            </a:r>
          </a:p>
        </p:txBody>
      </p:sp>
      <p:sp>
        <p:nvSpPr>
          <p:cNvPr id="17417" name="Line 9">
            <a:extLst>
              <a:ext uri="{FF2B5EF4-FFF2-40B4-BE49-F238E27FC236}">
                <a16:creationId xmlns:a16="http://schemas.microsoft.com/office/drawing/2014/main" id="{55D02FEA-481D-459B-A2FE-17060977302F}"/>
              </a:ext>
            </a:extLst>
          </p:cNvPr>
          <p:cNvSpPr>
            <a:spLocks noChangeShapeType="1"/>
          </p:cNvSpPr>
          <p:nvPr/>
        </p:nvSpPr>
        <p:spPr bwMode="auto">
          <a:xfrm>
            <a:off x="4953000" y="2362200"/>
            <a:ext cx="2514600" cy="0"/>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7418" name="Rectangle 10">
            <a:extLst>
              <a:ext uri="{FF2B5EF4-FFF2-40B4-BE49-F238E27FC236}">
                <a16:creationId xmlns:a16="http://schemas.microsoft.com/office/drawing/2014/main" id="{2B74A79F-1095-430B-8300-A0E1061EA488}"/>
              </a:ext>
            </a:extLst>
          </p:cNvPr>
          <p:cNvSpPr>
            <a:spLocks noChangeArrowheads="1"/>
          </p:cNvSpPr>
          <p:nvPr/>
        </p:nvSpPr>
        <p:spPr bwMode="auto">
          <a:xfrm>
            <a:off x="5167313" y="2444750"/>
            <a:ext cx="3111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1</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2</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3</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4</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5</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6</a:t>
            </a:r>
          </a:p>
        </p:txBody>
      </p:sp>
      <p:sp>
        <p:nvSpPr>
          <p:cNvPr id="17419" name="Rectangle 11">
            <a:extLst>
              <a:ext uri="{FF2B5EF4-FFF2-40B4-BE49-F238E27FC236}">
                <a16:creationId xmlns:a16="http://schemas.microsoft.com/office/drawing/2014/main" id="{C019EB5B-A022-44D5-8AE4-6B42C3E4644E}"/>
              </a:ext>
            </a:extLst>
          </p:cNvPr>
          <p:cNvSpPr>
            <a:spLocks noChangeArrowheads="1"/>
          </p:cNvSpPr>
          <p:nvPr/>
        </p:nvSpPr>
        <p:spPr bwMode="auto">
          <a:xfrm>
            <a:off x="6015038" y="2444750"/>
            <a:ext cx="4381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7</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11</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13</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14</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14</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13</a:t>
            </a:r>
          </a:p>
        </p:txBody>
      </p:sp>
      <p:sp>
        <p:nvSpPr>
          <p:cNvPr id="17420" name="Rectangle 12">
            <a:extLst>
              <a:ext uri="{FF2B5EF4-FFF2-40B4-BE49-F238E27FC236}">
                <a16:creationId xmlns:a16="http://schemas.microsoft.com/office/drawing/2014/main" id="{835BD6A4-7054-4F8D-B9D8-CE93BA3183CA}"/>
              </a:ext>
            </a:extLst>
          </p:cNvPr>
          <p:cNvSpPr>
            <a:spLocks noChangeArrowheads="1"/>
          </p:cNvSpPr>
          <p:nvPr/>
        </p:nvSpPr>
        <p:spPr bwMode="auto">
          <a:xfrm>
            <a:off x="6672263" y="1728788"/>
            <a:ext cx="83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FFB5B5"/>
                </a:solidFill>
                <a:effectLst/>
                <a:uLnTx/>
                <a:uFillTx/>
                <a:latin typeface="Arial" panose="020B0604020202020204" pitchFamily="34" charset="0"/>
                <a:ea typeface="+mn-ea"/>
                <a:cs typeface="+mn-cs"/>
              </a:rPr>
              <a:t>MU</a:t>
            </a:r>
            <a:endParaRPr kumimoji="0" lang="en-GB" altLang="en-US" sz="1800" b="0" i="0" u="none" strike="noStrike" kern="1200" cap="none" spc="0" normalizeH="0" baseline="0" noProof="0">
              <a:ln>
                <a:noFill/>
              </a:ln>
              <a:solidFill>
                <a:srgbClr val="FFB5B5"/>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B5B5"/>
                </a:solidFill>
                <a:effectLst/>
                <a:uLnTx/>
                <a:uFillTx/>
                <a:latin typeface="Arial" panose="020B0604020202020204" pitchFamily="34" charset="0"/>
                <a:ea typeface="+mn-ea"/>
                <a:cs typeface="+mn-cs"/>
              </a:rPr>
              <a:t>in utils</a:t>
            </a:r>
          </a:p>
        </p:txBody>
      </p:sp>
      <p:sp>
        <p:nvSpPr>
          <p:cNvPr id="17421" name="Rectangle 13">
            <a:extLst>
              <a:ext uri="{FF2B5EF4-FFF2-40B4-BE49-F238E27FC236}">
                <a16:creationId xmlns:a16="http://schemas.microsoft.com/office/drawing/2014/main" id="{BE294842-E6CB-42E2-8B8B-BC1E5DAAD91C}"/>
              </a:ext>
            </a:extLst>
          </p:cNvPr>
          <p:cNvSpPr>
            <a:spLocks noChangeArrowheads="1"/>
          </p:cNvSpPr>
          <p:nvPr/>
        </p:nvSpPr>
        <p:spPr bwMode="auto">
          <a:xfrm>
            <a:off x="6867525" y="2433638"/>
            <a:ext cx="3873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B5B5"/>
                </a:solidFill>
                <a:effectLst/>
                <a:uLnTx/>
                <a:uFillTx/>
                <a:latin typeface="Arial" panose="020B0604020202020204" pitchFamily="34" charset="0"/>
                <a:ea typeface="+mn-ea"/>
                <a:cs typeface="+mn-cs"/>
              </a:rPr>
              <a:t>-</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B5B5"/>
                </a:solidFill>
                <a:effectLst/>
                <a:uLnTx/>
                <a:uFillTx/>
                <a:latin typeface="Arial" panose="020B0604020202020204" pitchFamily="34" charset="0"/>
                <a:ea typeface="+mn-ea"/>
                <a:cs typeface="+mn-cs"/>
              </a:rPr>
              <a:t>7</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B5B5"/>
                </a:solidFill>
                <a:effectLst/>
                <a:uLnTx/>
                <a:uFillTx/>
                <a:latin typeface="Arial" panose="020B0604020202020204" pitchFamily="34" charset="0"/>
                <a:ea typeface="+mn-ea"/>
                <a:cs typeface="+mn-cs"/>
              </a:rPr>
              <a:t>4</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B5B5"/>
                </a:solidFill>
                <a:effectLst/>
                <a:uLnTx/>
                <a:uFillTx/>
                <a:latin typeface="Arial" panose="020B0604020202020204" pitchFamily="34" charset="0"/>
                <a:ea typeface="+mn-ea"/>
                <a:cs typeface="+mn-cs"/>
              </a:rPr>
              <a:t>2</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B5B5"/>
                </a:solidFill>
                <a:effectLst/>
                <a:uLnTx/>
                <a:uFillTx/>
                <a:latin typeface="Arial" panose="020B0604020202020204" pitchFamily="34" charset="0"/>
                <a:ea typeface="+mn-ea"/>
                <a:cs typeface="+mn-cs"/>
              </a:rPr>
              <a:t>1</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B5B5"/>
                </a:solidFill>
                <a:effectLst/>
                <a:uLnTx/>
                <a:uFillTx/>
                <a:latin typeface="Arial" panose="020B0604020202020204" pitchFamily="34" charset="0"/>
                <a:ea typeface="+mn-ea"/>
                <a:cs typeface="+mn-cs"/>
              </a:rPr>
              <a:t>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B5B5"/>
                </a:solidFill>
                <a:effectLst/>
                <a:uLnTx/>
                <a:uFillTx/>
                <a:latin typeface="Arial" panose="020B0604020202020204" pitchFamily="34" charset="0"/>
                <a:ea typeface="+mn-ea"/>
                <a:cs typeface="+mn-cs"/>
              </a:rPr>
              <a:t>-1</a:t>
            </a:r>
          </a:p>
        </p:txBody>
      </p:sp>
      <p:sp>
        <p:nvSpPr>
          <p:cNvPr id="17422" name="Rectangle 14">
            <a:extLst>
              <a:ext uri="{FF2B5EF4-FFF2-40B4-BE49-F238E27FC236}">
                <a16:creationId xmlns:a16="http://schemas.microsoft.com/office/drawing/2014/main" id="{E33C0AC4-114F-4A56-9123-166AF9E1F987}"/>
              </a:ext>
            </a:extLst>
          </p:cNvPr>
          <p:cNvSpPr>
            <a:spLocks noChangeArrowheads="1"/>
          </p:cNvSpPr>
          <p:nvPr/>
        </p:nvSpPr>
        <p:spPr bwMode="auto">
          <a:xfrm rot="-5400000">
            <a:off x="-367506" y="2950369"/>
            <a:ext cx="1497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Utility (utils)</a:t>
            </a:r>
          </a:p>
        </p:txBody>
      </p:sp>
      <p:sp>
        <p:nvSpPr>
          <p:cNvPr id="17423" name="Rectangle 15">
            <a:extLst>
              <a:ext uri="{FF2B5EF4-FFF2-40B4-BE49-F238E27FC236}">
                <a16:creationId xmlns:a16="http://schemas.microsoft.com/office/drawing/2014/main" id="{022D20DC-6FA2-48DE-9247-240BFA6DAADC}"/>
              </a:ext>
            </a:extLst>
          </p:cNvPr>
          <p:cNvSpPr>
            <a:spLocks noChangeArrowheads="1"/>
          </p:cNvSpPr>
          <p:nvPr/>
        </p:nvSpPr>
        <p:spPr bwMode="auto">
          <a:xfrm>
            <a:off x="2351088" y="6232525"/>
            <a:ext cx="4433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Packets of crisps consumed (per day)</a:t>
            </a:r>
          </a:p>
        </p:txBody>
      </p:sp>
      <p:sp>
        <p:nvSpPr>
          <p:cNvPr id="17424" name="Rectangle 16">
            <a:extLst>
              <a:ext uri="{FF2B5EF4-FFF2-40B4-BE49-F238E27FC236}">
                <a16:creationId xmlns:a16="http://schemas.microsoft.com/office/drawing/2014/main" id="{D8CB8F82-0052-432B-925B-FD6E588F1DAB}"/>
              </a:ext>
            </a:extLst>
          </p:cNvPr>
          <p:cNvSpPr>
            <a:spLocks noChangeArrowheads="1"/>
          </p:cNvSpPr>
          <p:nvPr/>
        </p:nvSpPr>
        <p:spPr bwMode="auto">
          <a:xfrm>
            <a:off x="7556500" y="1004888"/>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66FFFF"/>
                </a:solidFill>
                <a:effectLst/>
                <a:uLnTx/>
                <a:uFillTx/>
                <a:latin typeface="Arial" panose="020B0604020202020204" pitchFamily="34" charset="0"/>
                <a:ea typeface="+mn-ea"/>
                <a:cs typeface="+mn-cs"/>
              </a:rPr>
              <a:t>TU</a:t>
            </a:r>
          </a:p>
        </p:txBody>
      </p:sp>
      <p:sp>
        <p:nvSpPr>
          <p:cNvPr id="17425" name="Rectangle 18">
            <a:extLst>
              <a:ext uri="{FF2B5EF4-FFF2-40B4-BE49-F238E27FC236}">
                <a16:creationId xmlns:a16="http://schemas.microsoft.com/office/drawing/2014/main" id="{A6F4C835-1B14-4B27-884B-23BC03F61C4C}"/>
              </a:ext>
            </a:extLst>
          </p:cNvPr>
          <p:cNvSpPr>
            <a:spLocks noGrp="1" noChangeArrowheads="1"/>
          </p:cNvSpPr>
          <p:nvPr>
            <p:ph type="title"/>
          </p:nvPr>
        </p:nvSpPr>
        <p:spPr>
          <a:effectLst>
            <a:outerShdw dist="35921" dir="2700000" algn="ctr" rotWithShape="0">
              <a:srgbClr val="000000"/>
            </a:outerShdw>
          </a:effectLst>
        </p:spPr>
        <p:txBody>
          <a:bodyPr/>
          <a:lstStyle/>
          <a:p>
            <a:r>
              <a:rPr lang="en-GB" altLang="en-US"/>
              <a:t>Darren’s utility from consuming crisps (daily)</a:t>
            </a:r>
          </a:p>
        </p:txBody>
      </p:sp>
    </p:spTree>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rgbClr val="000A14"/>
            </a:gs>
          </a:gsLst>
          <a:path path="rect">
            <a:fillToRect l="100000" b="100000"/>
          </a:path>
        </a:gradFill>
        <a:effectLst/>
      </p:bgPr>
    </p:bg>
    <p:spTree>
      <p:nvGrpSpPr>
        <p:cNvPr id="1" name=""/>
        <p:cNvGrpSpPr/>
        <p:nvPr/>
      </p:nvGrpSpPr>
      <p:grpSpPr>
        <a:xfrm>
          <a:off x="0" y="0"/>
          <a:ext cx="0" cy="0"/>
          <a:chOff x="0" y="0"/>
          <a:chExt cx="0" cy="0"/>
        </a:xfrm>
      </p:grpSpPr>
      <p:sp>
        <p:nvSpPr>
          <p:cNvPr id="19458" name="Rectangle 19">
            <a:extLst>
              <a:ext uri="{FF2B5EF4-FFF2-40B4-BE49-F238E27FC236}">
                <a16:creationId xmlns:a16="http://schemas.microsoft.com/office/drawing/2014/main" id="{7A4A4CFE-9B33-450A-8BA9-BDF8CEC6A0F7}"/>
              </a:ext>
            </a:extLst>
          </p:cNvPr>
          <p:cNvSpPr>
            <a:spLocks noGrp="1" noChangeArrowheads="1"/>
          </p:cNvSpPr>
          <p:nvPr>
            <p:ph type="title"/>
          </p:nvPr>
        </p:nvSpPr>
        <p:spPr>
          <a:effectLst>
            <a:outerShdw dist="35921" dir="2700000" algn="ctr" rotWithShape="0">
              <a:srgbClr val="000000"/>
            </a:outerShdw>
          </a:effectLst>
        </p:spPr>
        <p:txBody>
          <a:bodyPr/>
          <a:lstStyle/>
          <a:p>
            <a:r>
              <a:rPr lang="en-GB" altLang="en-US"/>
              <a:t>Darren’s utility from consuming crisps (daily)</a:t>
            </a:r>
          </a:p>
        </p:txBody>
      </p:sp>
      <p:sp>
        <p:nvSpPr>
          <p:cNvPr id="136194" name="Rectangle 2">
            <a:extLst>
              <a:ext uri="{FF2B5EF4-FFF2-40B4-BE49-F238E27FC236}">
                <a16:creationId xmlns:a16="http://schemas.microsoft.com/office/drawing/2014/main" id="{83768CA2-EF9D-4B95-9044-1CBF2E5D4D21}"/>
              </a:ext>
            </a:extLst>
          </p:cNvPr>
          <p:cNvSpPr>
            <a:spLocks noChangeArrowheads="1"/>
          </p:cNvSpPr>
          <p:nvPr/>
        </p:nvSpPr>
        <p:spPr bwMode="auto">
          <a:xfrm>
            <a:off x="1066800" y="609600"/>
            <a:ext cx="7010400" cy="5334000"/>
          </a:xfrm>
          <a:prstGeom prst="rect">
            <a:avLst/>
          </a:prstGeom>
          <a:gradFill rotWithShape="0">
            <a:gsLst>
              <a:gs pos="0">
                <a:schemeClr val="bg1"/>
              </a:gs>
              <a:gs pos="100000">
                <a:schemeClr val="bg1">
                  <a:gamma/>
                  <a:shade val="0"/>
                  <a:invGamma/>
                </a:schemeClr>
              </a:gs>
            </a:gsLst>
            <a:path path="rect">
              <a:fillToRect t="100000" r="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9460" name="Rectangle 3">
            <a:extLst>
              <a:ext uri="{FF2B5EF4-FFF2-40B4-BE49-F238E27FC236}">
                <a16:creationId xmlns:a16="http://schemas.microsoft.com/office/drawing/2014/main" id="{93080CD1-2F88-42CC-AC2A-D062DB5C1232}"/>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9461" name="Rectangle 4">
            <a:extLst>
              <a:ext uri="{FF2B5EF4-FFF2-40B4-BE49-F238E27FC236}">
                <a16:creationId xmlns:a16="http://schemas.microsoft.com/office/drawing/2014/main" id="{EFDB39D4-BF73-44A7-AD67-E2EC33CE4B34}"/>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graphicFrame>
        <p:nvGraphicFramePr>
          <p:cNvPr id="19462" name="Object 5">
            <a:extLst>
              <a:ext uri="{FF2B5EF4-FFF2-40B4-BE49-F238E27FC236}">
                <a16:creationId xmlns:a16="http://schemas.microsoft.com/office/drawing/2014/main" id="{B95E9EC4-BF09-4A4C-A06D-25B45DF2B7E5}"/>
              </a:ext>
            </a:extLst>
          </p:cNvPr>
          <p:cNvGraphicFramePr>
            <a:graphicFrameLocks/>
          </p:cNvGraphicFramePr>
          <p:nvPr/>
        </p:nvGraphicFramePr>
        <p:xfrm>
          <a:off x="608013" y="304800"/>
          <a:ext cx="7546975" cy="5969000"/>
        </p:xfrm>
        <a:graphic>
          <a:graphicData uri="http://schemas.openxmlformats.org/presentationml/2006/ole">
            <mc:AlternateContent xmlns:mc="http://schemas.openxmlformats.org/markup-compatibility/2006">
              <mc:Choice xmlns:v="urn:schemas-microsoft-com:vml" Requires="v">
                <p:oleObj name="Chart" r:id="rId3" imgW="9322627" imgH="6655636" progId="MSGraph.Chart.8">
                  <p:embed followColorScheme="full"/>
                </p:oleObj>
              </mc:Choice>
              <mc:Fallback>
                <p:oleObj name="Chart" r:id="rId3" imgW="9322627" imgH="6655636" progId="MSGraph.Chart.8">
                  <p:embed followColorScheme="full"/>
                  <p:pic>
                    <p:nvPicPr>
                      <p:cNvPr id="19462" name="Object 5">
                        <a:extLst>
                          <a:ext uri="{FF2B5EF4-FFF2-40B4-BE49-F238E27FC236}">
                            <a16:creationId xmlns:a16="http://schemas.microsoft.com/office/drawing/2014/main" id="{B95E9EC4-BF09-4A4C-A06D-25B45DF2B7E5}"/>
                          </a:ext>
                        </a:extLst>
                      </p:cNvPr>
                      <p:cNvPicPr>
                        <a:picLocks noChangeArrowheads="1"/>
                      </p:cNvPicPr>
                      <p:nvPr/>
                    </p:nvPicPr>
                    <p:blipFill>
                      <a:blip r:embed="rId4"/>
                      <a:srcRect/>
                      <a:stretch>
                        <a:fillRect/>
                      </a:stretch>
                    </p:blipFill>
                    <p:spPr bwMode="auto">
                      <a:xfrm>
                        <a:off x="608013" y="304800"/>
                        <a:ext cx="7546975" cy="596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3" name="AutoShape 6">
            <a:extLst>
              <a:ext uri="{FF2B5EF4-FFF2-40B4-BE49-F238E27FC236}">
                <a16:creationId xmlns:a16="http://schemas.microsoft.com/office/drawing/2014/main" id="{434D8D7B-4374-4D58-8264-1D2C940409FC}"/>
              </a:ext>
            </a:extLst>
          </p:cNvPr>
          <p:cNvSpPr>
            <a:spLocks noChangeArrowheads="1"/>
          </p:cNvSpPr>
          <p:nvPr/>
        </p:nvSpPr>
        <p:spPr bwMode="auto">
          <a:xfrm>
            <a:off x="4706938" y="1677988"/>
            <a:ext cx="2879725" cy="2808287"/>
          </a:xfrm>
          <a:prstGeom prst="roundRect">
            <a:avLst>
              <a:gd name="adj" fmla="val 12495"/>
            </a:avLst>
          </a:prstGeom>
          <a:solidFill>
            <a:schemeClr val="bg2"/>
          </a:solidFill>
          <a:ln w="28575">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9464" name="Rectangle 7">
            <a:extLst>
              <a:ext uri="{FF2B5EF4-FFF2-40B4-BE49-F238E27FC236}">
                <a16:creationId xmlns:a16="http://schemas.microsoft.com/office/drawing/2014/main" id="{256BFC86-B9F5-41B2-9979-546A9F4D29EB}"/>
              </a:ext>
            </a:extLst>
          </p:cNvPr>
          <p:cNvSpPr>
            <a:spLocks noChangeArrowheads="1"/>
          </p:cNvSpPr>
          <p:nvPr/>
        </p:nvSpPr>
        <p:spPr bwMode="auto">
          <a:xfrm>
            <a:off x="4827588" y="1730375"/>
            <a:ext cx="1035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Packets</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of crisps</a:t>
            </a:r>
          </a:p>
        </p:txBody>
      </p:sp>
      <p:sp>
        <p:nvSpPr>
          <p:cNvPr id="19465" name="Rectangle 8">
            <a:extLst>
              <a:ext uri="{FF2B5EF4-FFF2-40B4-BE49-F238E27FC236}">
                <a16:creationId xmlns:a16="http://schemas.microsoft.com/office/drawing/2014/main" id="{D010249E-E09B-4288-AD05-E548CE17B707}"/>
              </a:ext>
            </a:extLst>
          </p:cNvPr>
          <p:cNvSpPr>
            <a:spLocks noChangeArrowheads="1"/>
          </p:cNvSpPr>
          <p:nvPr/>
        </p:nvSpPr>
        <p:spPr bwMode="auto">
          <a:xfrm>
            <a:off x="5872163" y="1730375"/>
            <a:ext cx="83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66FFFF"/>
                </a:solidFill>
                <a:effectLst/>
                <a:uLnTx/>
                <a:uFillTx/>
                <a:latin typeface="Arial" panose="020B0604020202020204" pitchFamily="34" charset="0"/>
                <a:ea typeface="+mn-ea"/>
                <a:cs typeface="+mn-cs"/>
              </a:rPr>
              <a:t>TU</a:t>
            </a:r>
            <a:endPar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in utils</a:t>
            </a:r>
          </a:p>
        </p:txBody>
      </p:sp>
      <p:sp>
        <p:nvSpPr>
          <p:cNvPr id="19466" name="Line 9">
            <a:extLst>
              <a:ext uri="{FF2B5EF4-FFF2-40B4-BE49-F238E27FC236}">
                <a16:creationId xmlns:a16="http://schemas.microsoft.com/office/drawing/2014/main" id="{9152D590-7A14-4A91-A548-300008D47229}"/>
              </a:ext>
            </a:extLst>
          </p:cNvPr>
          <p:cNvSpPr>
            <a:spLocks noChangeShapeType="1"/>
          </p:cNvSpPr>
          <p:nvPr/>
        </p:nvSpPr>
        <p:spPr bwMode="auto">
          <a:xfrm>
            <a:off x="4953000" y="2362200"/>
            <a:ext cx="2514600" cy="0"/>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9467" name="Rectangle 10">
            <a:extLst>
              <a:ext uri="{FF2B5EF4-FFF2-40B4-BE49-F238E27FC236}">
                <a16:creationId xmlns:a16="http://schemas.microsoft.com/office/drawing/2014/main" id="{AEE1119D-B937-4A61-B05E-5C3DA43F78AB}"/>
              </a:ext>
            </a:extLst>
          </p:cNvPr>
          <p:cNvSpPr>
            <a:spLocks noChangeArrowheads="1"/>
          </p:cNvSpPr>
          <p:nvPr/>
        </p:nvSpPr>
        <p:spPr bwMode="auto">
          <a:xfrm>
            <a:off x="5167313" y="2444750"/>
            <a:ext cx="3111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1</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2</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3</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4</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5</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6</a:t>
            </a:r>
          </a:p>
        </p:txBody>
      </p:sp>
      <p:sp>
        <p:nvSpPr>
          <p:cNvPr id="19468" name="Rectangle 11">
            <a:extLst>
              <a:ext uri="{FF2B5EF4-FFF2-40B4-BE49-F238E27FC236}">
                <a16:creationId xmlns:a16="http://schemas.microsoft.com/office/drawing/2014/main" id="{4FE7BB05-F69C-4EA6-ADD4-8618CE46DB9B}"/>
              </a:ext>
            </a:extLst>
          </p:cNvPr>
          <p:cNvSpPr>
            <a:spLocks noChangeArrowheads="1"/>
          </p:cNvSpPr>
          <p:nvPr/>
        </p:nvSpPr>
        <p:spPr bwMode="auto">
          <a:xfrm>
            <a:off x="6015038" y="2444750"/>
            <a:ext cx="4381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7</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11</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13</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14</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14</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13</a:t>
            </a:r>
          </a:p>
        </p:txBody>
      </p:sp>
      <p:sp>
        <p:nvSpPr>
          <p:cNvPr id="19469" name="Rectangle 12">
            <a:extLst>
              <a:ext uri="{FF2B5EF4-FFF2-40B4-BE49-F238E27FC236}">
                <a16:creationId xmlns:a16="http://schemas.microsoft.com/office/drawing/2014/main" id="{49B1E9E3-2E83-4D3E-897C-6A5A953DEF28}"/>
              </a:ext>
            </a:extLst>
          </p:cNvPr>
          <p:cNvSpPr>
            <a:spLocks noChangeArrowheads="1"/>
          </p:cNvSpPr>
          <p:nvPr/>
        </p:nvSpPr>
        <p:spPr bwMode="auto">
          <a:xfrm>
            <a:off x="6672263" y="1728788"/>
            <a:ext cx="83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FFB5B5"/>
                </a:solidFill>
                <a:effectLst/>
                <a:uLnTx/>
                <a:uFillTx/>
                <a:latin typeface="Arial" panose="020B0604020202020204" pitchFamily="34" charset="0"/>
                <a:ea typeface="+mn-ea"/>
                <a:cs typeface="+mn-cs"/>
              </a:rPr>
              <a:t>MU</a:t>
            </a:r>
            <a:endParaRPr kumimoji="0" lang="en-GB" altLang="en-US" sz="1800" b="0" i="0" u="none" strike="noStrike" kern="1200" cap="none" spc="0" normalizeH="0" baseline="0" noProof="0">
              <a:ln>
                <a:noFill/>
              </a:ln>
              <a:solidFill>
                <a:srgbClr val="FFB5B5"/>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B5B5"/>
                </a:solidFill>
                <a:effectLst/>
                <a:uLnTx/>
                <a:uFillTx/>
                <a:latin typeface="Arial" panose="020B0604020202020204" pitchFamily="34" charset="0"/>
                <a:ea typeface="+mn-ea"/>
                <a:cs typeface="+mn-cs"/>
              </a:rPr>
              <a:t>in utils</a:t>
            </a:r>
          </a:p>
        </p:txBody>
      </p:sp>
      <p:sp>
        <p:nvSpPr>
          <p:cNvPr id="19470" name="Rectangle 13">
            <a:extLst>
              <a:ext uri="{FF2B5EF4-FFF2-40B4-BE49-F238E27FC236}">
                <a16:creationId xmlns:a16="http://schemas.microsoft.com/office/drawing/2014/main" id="{DFA7224D-B79E-4572-AE65-027014482C23}"/>
              </a:ext>
            </a:extLst>
          </p:cNvPr>
          <p:cNvSpPr>
            <a:spLocks noChangeArrowheads="1"/>
          </p:cNvSpPr>
          <p:nvPr/>
        </p:nvSpPr>
        <p:spPr bwMode="auto">
          <a:xfrm>
            <a:off x="6867525" y="2433638"/>
            <a:ext cx="3873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B5B5"/>
                </a:solidFill>
                <a:effectLst/>
                <a:uLnTx/>
                <a:uFillTx/>
                <a:latin typeface="Arial" panose="020B0604020202020204" pitchFamily="34" charset="0"/>
                <a:ea typeface="+mn-ea"/>
                <a:cs typeface="+mn-cs"/>
              </a:rPr>
              <a:t>-</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B5B5"/>
                </a:solidFill>
                <a:effectLst/>
                <a:uLnTx/>
                <a:uFillTx/>
                <a:latin typeface="Arial" panose="020B0604020202020204" pitchFamily="34" charset="0"/>
                <a:ea typeface="+mn-ea"/>
                <a:cs typeface="+mn-cs"/>
              </a:rPr>
              <a:t>7</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B5B5"/>
                </a:solidFill>
                <a:effectLst/>
                <a:uLnTx/>
                <a:uFillTx/>
                <a:latin typeface="Arial" panose="020B0604020202020204" pitchFamily="34" charset="0"/>
                <a:ea typeface="+mn-ea"/>
                <a:cs typeface="+mn-cs"/>
              </a:rPr>
              <a:t>4</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B5B5"/>
                </a:solidFill>
                <a:effectLst/>
                <a:uLnTx/>
                <a:uFillTx/>
                <a:latin typeface="Arial" panose="020B0604020202020204" pitchFamily="34" charset="0"/>
                <a:ea typeface="+mn-ea"/>
                <a:cs typeface="+mn-cs"/>
              </a:rPr>
              <a:t>2</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B5B5"/>
                </a:solidFill>
                <a:effectLst/>
                <a:uLnTx/>
                <a:uFillTx/>
                <a:latin typeface="Arial" panose="020B0604020202020204" pitchFamily="34" charset="0"/>
                <a:ea typeface="+mn-ea"/>
                <a:cs typeface="+mn-cs"/>
              </a:rPr>
              <a:t>1</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B5B5"/>
                </a:solidFill>
                <a:effectLst/>
                <a:uLnTx/>
                <a:uFillTx/>
                <a:latin typeface="Arial" panose="020B0604020202020204" pitchFamily="34" charset="0"/>
                <a:ea typeface="+mn-ea"/>
                <a:cs typeface="+mn-cs"/>
              </a:rPr>
              <a:t>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B5B5"/>
                </a:solidFill>
                <a:effectLst/>
                <a:uLnTx/>
                <a:uFillTx/>
                <a:latin typeface="Arial" panose="020B0604020202020204" pitchFamily="34" charset="0"/>
                <a:ea typeface="+mn-ea"/>
                <a:cs typeface="+mn-cs"/>
              </a:rPr>
              <a:t>-1</a:t>
            </a:r>
          </a:p>
        </p:txBody>
      </p:sp>
      <p:sp>
        <p:nvSpPr>
          <p:cNvPr id="19471" name="Rectangle 14">
            <a:extLst>
              <a:ext uri="{FF2B5EF4-FFF2-40B4-BE49-F238E27FC236}">
                <a16:creationId xmlns:a16="http://schemas.microsoft.com/office/drawing/2014/main" id="{0F8227BF-5080-411A-9A6A-E139196D7EAC}"/>
              </a:ext>
            </a:extLst>
          </p:cNvPr>
          <p:cNvSpPr>
            <a:spLocks noChangeArrowheads="1"/>
          </p:cNvSpPr>
          <p:nvPr/>
        </p:nvSpPr>
        <p:spPr bwMode="auto">
          <a:xfrm rot="-5400000">
            <a:off x="-367505" y="2948781"/>
            <a:ext cx="1497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Utility (utils)</a:t>
            </a:r>
          </a:p>
        </p:txBody>
      </p:sp>
      <p:sp>
        <p:nvSpPr>
          <p:cNvPr id="19472" name="Rectangle 15">
            <a:extLst>
              <a:ext uri="{FF2B5EF4-FFF2-40B4-BE49-F238E27FC236}">
                <a16:creationId xmlns:a16="http://schemas.microsoft.com/office/drawing/2014/main" id="{4FE91EC3-BCA9-4509-B6AE-EA66675A8D81}"/>
              </a:ext>
            </a:extLst>
          </p:cNvPr>
          <p:cNvSpPr>
            <a:spLocks noChangeArrowheads="1"/>
          </p:cNvSpPr>
          <p:nvPr/>
        </p:nvSpPr>
        <p:spPr bwMode="auto">
          <a:xfrm>
            <a:off x="2351088" y="6232525"/>
            <a:ext cx="4433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Packets of crisps consumed (per day)</a:t>
            </a:r>
          </a:p>
        </p:txBody>
      </p:sp>
      <p:sp>
        <p:nvSpPr>
          <p:cNvPr id="19473" name="Rectangle 16">
            <a:extLst>
              <a:ext uri="{FF2B5EF4-FFF2-40B4-BE49-F238E27FC236}">
                <a16:creationId xmlns:a16="http://schemas.microsoft.com/office/drawing/2014/main" id="{18D90412-39BA-4DD3-AFA1-79D8C78A0839}"/>
              </a:ext>
            </a:extLst>
          </p:cNvPr>
          <p:cNvSpPr>
            <a:spLocks noChangeArrowheads="1"/>
          </p:cNvSpPr>
          <p:nvPr/>
        </p:nvSpPr>
        <p:spPr bwMode="auto">
          <a:xfrm>
            <a:off x="7556500" y="1004888"/>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66FFFF"/>
                </a:solidFill>
                <a:effectLst/>
                <a:uLnTx/>
                <a:uFillTx/>
                <a:latin typeface="Arial" panose="020B0604020202020204" pitchFamily="34" charset="0"/>
                <a:ea typeface="+mn-ea"/>
                <a:cs typeface="+mn-cs"/>
              </a:rPr>
              <a:t>TU</a:t>
            </a:r>
          </a:p>
        </p:txBody>
      </p:sp>
      <p:sp>
        <p:nvSpPr>
          <p:cNvPr id="19474" name="Rectangle 17">
            <a:extLst>
              <a:ext uri="{FF2B5EF4-FFF2-40B4-BE49-F238E27FC236}">
                <a16:creationId xmlns:a16="http://schemas.microsoft.com/office/drawing/2014/main" id="{7469681A-C265-4504-ADA1-62F160C0490A}"/>
              </a:ext>
            </a:extLst>
          </p:cNvPr>
          <p:cNvSpPr>
            <a:spLocks noChangeArrowheads="1"/>
          </p:cNvSpPr>
          <p:nvPr/>
        </p:nvSpPr>
        <p:spPr bwMode="auto">
          <a:xfrm>
            <a:off x="7299325" y="5592763"/>
            <a:ext cx="65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FFB5B5"/>
                </a:solidFill>
                <a:effectLst/>
                <a:uLnTx/>
                <a:uFillTx/>
                <a:latin typeface="Arial" panose="020B0604020202020204" pitchFamily="34" charset="0"/>
                <a:ea typeface="+mn-ea"/>
                <a:cs typeface="+mn-cs"/>
              </a:rPr>
              <a:t>MU</a:t>
            </a:r>
          </a:p>
        </p:txBody>
      </p:sp>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rgbClr val="000A14"/>
            </a:gs>
          </a:gsLst>
          <a:path path="rect">
            <a:fillToRect l="100000" b="100000"/>
          </a:path>
        </a:gradFill>
        <a:effectLst/>
      </p:bgPr>
    </p:bg>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154338DE-3530-4EB3-B476-02270E824612}"/>
              </a:ext>
            </a:extLst>
          </p:cNvPr>
          <p:cNvSpPr>
            <a:spLocks noChangeArrowheads="1"/>
          </p:cNvSpPr>
          <p:nvPr/>
        </p:nvSpPr>
        <p:spPr bwMode="auto">
          <a:xfrm>
            <a:off x="1066800" y="609600"/>
            <a:ext cx="7010400" cy="5334000"/>
          </a:xfrm>
          <a:prstGeom prst="rect">
            <a:avLst/>
          </a:prstGeom>
          <a:gradFill rotWithShape="0">
            <a:gsLst>
              <a:gs pos="0">
                <a:schemeClr val="bg1"/>
              </a:gs>
              <a:gs pos="100000">
                <a:schemeClr val="bg1">
                  <a:gamma/>
                  <a:shade val="0"/>
                  <a:invGamma/>
                </a:schemeClr>
              </a:gs>
            </a:gsLst>
            <a:path path="rect">
              <a:fillToRect t="100000" r="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graphicFrame>
        <p:nvGraphicFramePr>
          <p:cNvPr id="21507" name="Object 3">
            <a:extLst>
              <a:ext uri="{FF2B5EF4-FFF2-40B4-BE49-F238E27FC236}">
                <a16:creationId xmlns:a16="http://schemas.microsoft.com/office/drawing/2014/main" id="{411B91A2-FAE5-4927-B1F2-F4800140F76A}"/>
              </a:ext>
            </a:extLst>
          </p:cNvPr>
          <p:cNvGraphicFramePr>
            <a:graphicFrameLocks/>
          </p:cNvGraphicFramePr>
          <p:nvPr/>
        </p:nvGraphicFramePr>
        <p:xfrm>
          <a:off x="608013" y="304800"/>
          <a:ext cx="7546975" cy="5969000"/>
        </p:xfrm>
        <a:graphic>
          <a:graphicData uri="http://schemas.openxmlformats.org/presentationml/2006/ole">
            <mc:AlternateContent xmlns:mc="http://schemas.openxmlformats.org/markup-compatibility/2006">
              <mc:Choice xmlns:v="urn:schemas-microsoft-com:vml" Requires="v">
                <p:oleObj name="Chart" r:id="rId3" imgW="9322627" imgH="6655636" progId="MSGraph.Chart.8">
                  <p:embed followColorScheme="full"/>
                </p:oleObj>
              </mc:Choice>
              <mc:Fallback>
                <p:oleObj name="Chart" r:id="rId3" imgW="9322627" imgH="6655636" progId="MSGraph.Chart.8">
                  <p:embed followColorScheme="full"/>
                  <p:pic>
                    <p:nvPicPr>
                      <p:cNvPr id="21507" name="Object 3">
                        <a:extLst>
                          <a:ext uri="{FF2B5EF4-FFF2-40B4-BE49-F238E27FC236}">
                            <a16:creationId xmlns:a16="http://schemas.microsoft.com/office/drawing/2014/main" id="{411B91A2-FAE5-4927-B1F2-F4800140F76A}"/>
                          </a:ext>
                        </a:extLst>
                      </p:cNvPr>
                      <p:cNvPicPr>
                        <a:picLocks noChangeArrowheads="1"/>
                      </p:cNvPicPr>
                      <p:nvPr/>
                    </p:nvPicPr>
                    <p:blipFill>
                      <a:blip r:embed="rId4"/>
                      <a:srcRect/>
                      <a:stretch>
                        <a:fillRect/>
                      </a:stretch>
                    </p:blipFill>
                    <p:spPr bwMode="auto">
                      <a:xfrm>
                        <a:off x="608013" y="304800"/>
                        <a:ext cx="7546975" cy="596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44" name="Line 4">
            <a:extLst>
              <a:ext uri="{FF2B5EF4-FFF2-40B4-BE49-F238E27FC236}">
                <a16:creationId xmlns:a16="http://schemas.microsoft.com/office/drawing/2014/main" id="{06343BBE-9A31-44A4-8878-D08E0410AB2E}"/>
              </a:ext>
            </a:extLst>
          </p:cNvPr>
          <p:cNvSpPr>
            <a:spLocks noChangeShapeType="1"/>
          </p:cNvSpPr>
          <p:nvPr/>
        </p:nvSpPr>
        <p:spPr bwMode="auto">
          <a:xfrm>
            <a:off x="1065213" y="4760913"/>
            <a:ext cx="3432175" cy="0"/>
          </a:xfrm>
          <a:prstGeom prst="line">
            <a:avLst/>
          </a:prstGeom>
          <a:noFill/>
          <a:ln w="1905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38245" name="Line 5">
            <a:extLst>
              <a:ext uri="{FF2B5EF4-FFF2-40B4-BE49-F238E27FC236}">
                <a16:creationId xmlns:a16="http://schemas.microsoft.com/office/drawing/2014/main" id="{7CA698A3-EE2B-4330-80CF-45391C55A8A6}"/>
              </a:ext>
            </a:extLst>
          </p:cNvPr>
          <p:cNvSpPr>
            <a:spLocks noChangeShapeType="1"/>
          </p:cNvSpPr>
          <p:nvPr/>
        </p:nvSpPr>
        <p:spPr bwMode="auto">
          <a:xfrm>
            <a:off x="4540250" y="4816475"/>
            <a:ext cx="0" cy="533400"/>
          </a:xfrm>
          <a:prstGeom prst="line">
            <a:avLst/>
          </a:prstGeom>
          <a:noFill/>
          <a:ln w="1905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21510" name="Rectangle 6">
            <a:extLst>
              <a:ext uri="{FF2B5EF4-FFF2-40B4-BE49-F238E27FC236}">
                <a16:creationId xmlns:a16="http://schemas.microsoft.com/office/drawing/2014/main" id="{6D16DF50-E811-4F83-B330-1AE2335DE1F7}"/>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21511" name="Rectangle 7">
            <a:extLst>
              <a:ext uri="{FF2B5EF4-FFF2-40B4-BE49-F238E27FC236}">
                <a16:creationId xmlns:a16="http://schemas.microsoft.com/office/drawing/2014/main" id="{5162A2E5-4B01-4980-A03E-3E92455E1745}"/>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21512" name="Rectangle 8">
            <a:extLst>
              <a:ext uri="{FF2B5EF4-FFF2-40B4-BE49-F238E27FC236}">
                <a16:creationId xmlns:a16="http://schemas.microsoft.com/office/drawing/2014/main" id="{953BF340-294E-4ED3-8966-B17875E5812F}"/>
              </a:ext>
            </a:extLst>
          </p:cNvPr>
          <p:cNvSpPr>
            <a:spLocks noChangeArrowheads="1"/>
          </p:cNvSpPr>
          <p:nvPr/>
        </p:nvSpPr>
        <p:spPr bwMode="auto">
          <a:xfrm>
            <a:off x="7299325" y="5592763"/>
            <a:ext cx="65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FFB5B5"/>
                </a:solidFill>
                <a:effectLst/>
                <a:uLnTx/>
                <a:uFillTx/>
                <a:latin typeface="Arial" panose="020B0604020202020204" pitchFamily="34" charset="0"/>
                <a:ea typeface="+mn-ea"/>
                <a:cs typeface="+mn-cs"/>
              </a:rPr>
              <a:t>MU</a:t>
            </a:r>
          </a:p>
        </p:txBody>
      </p:sp>
      <p:grpSp>
        <p:nvGrpSpPr>
          <p:cNvPr id="138249" name="Group 9">
            <a:extLst>
              <a:ext uri="{FF2B5EF4-FFF2-40B4-BE49-F238E27FC236}">
                <a16:creationId xmlns:a16="http://schemas.microsoft.com/office/drawing/2014/main" id="{04F61BA6-EB40-48C5-891A-06EF51E557C4}"/>
              </a:ext>
            </a:extLst>
          </p:cNvPr>
          <p:cNvGrpSpPr>
            <a:grpSpLocks/>
          </p:cNvGrpSpPr>
          <p:nvPr/>
        </p:nvGrpSpPr>
        <p:grpSpPr bwMode="auto">
          <a:xfrm>
            <a:off x="4518025" y="1592263"/>
            <a:ext cx="1108075" cy="541337"/>
            <a:chOff x="2846" y="1003"/>
            <a:chExt cx="698" cy="341"/>
          </a:xfrm>
        </p:grpSpPr>
        <p:sp>
          <p:nvSpPr>
            <p:cNvPr id="21524" name="Line 10">
              <a:extLst>
                <a:ext uri="{FF2B5EF4-FFF2-40B4-BE49-F238E27FC236}">
                  <a16:creationId xmlns:a16="http://schemas.microsoft.com/office/drawing/2014/main" id="{5361B7C8-F4C1-4A1D-947A-9C815997A97F}"/>
                </a:ext>
              </a:extLst>
            </p:cNvPr>
            <p:cNvSpPr>
              <a:spLocks noChangeShapeType="1"/>
            </p:cNvSpPr>
            <p:nvPr/>
          </p:nvSpPr>
          <p:spPr bwMode="auto">
            <a:xfrm>
              <a:off x="2859" y="1003"/>
              <a:ext cx="0" cy="341"/>
            </a:xfrm>
            <a:prstGeom prst="line">
              <a:avLst/>
            </a:prstGeom>
            <a:noFill/>
            <a:ln w="28575">
              <a:solidFill>
                <a:schemeClr val="folHlink"/>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21525" name="Rectangle 11">
              <a:extLst>
                <a:ext uri="{FF2B5EF4-FFF2-40B4-BE49-F238E27FC236}">
                  <a16:creationId xmlns:a16="http://schemas.microsoft.com/office/drawing/2014/main" id="{BB571A9A-C53C-4CA3-9AB3-63CD23CB6E47}"/>
                </a:ext>
              </a:extLst>
            </p:cNvPr>
            <p:cNvSpPr>
              <a:spLocks noChangeArrowheads="1"/>
            </p:cNvSpPr>
            <p:nvPr/>
          </p:nvSpPr>
          <p:spPr bwMode="auto">
            <a:xfrm>
              <a:off x="2846" y="1027"/>
              <a:ext cx="6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66FF33"/>
                  </a:solidFill>
                  <a:effectLst/>
                  <a:uLnTx/>
                  <a:uFillTx/>
                  <a:latin typeface="Symbol" panose="05050102010706020507" pitchFamily="18" charset="2"/>
                  <a:ea typeface="+mn-ea"/>
                  <a:cs typeface="+mn-cs"/>
                </a:rPr>
                <a:t>D</a:t>
              </a:r>
              <a:r>
                <a:rPr kumimoji="0" lang="en-GB" altLang="en-US" sz="2000" b="0" i="1" u="none" strike="noStrike" kern="1200" cap="none" spc="0" normalizeH="0" baseline="0" noProof="0">
                  <a:ln>
                    <a:noFill/>
                  </a:ln>
                  <a:solidFill>
                    <a:srgbClr val="66FF33"/>
                  </a:solidFill>
                  <a:effectLst/>
                  <a:uLnTx/>
                  <a:uFillTx/>
                  <a:latin typeface="Arial" panose="020B0604020202020204" pitchFamily="34" charset="0"/>
                  <a:ea typeface="+mn-ea"/>
                  <a:cs typeface="+mn-cs"/>
                </a:rPr>
                <a:t>TU</a:t>
              </a:r>
              <a:r>
                <a:rPr kumimoji="0" lang="en-GB" altLang="en-US" sz="2000" b="0" i="0" u="none" strike="noStrike" kern="1200" cap="none" spc="0" normalizeH="0" baseline="0" noProof="0">
                  <a:ln>
                    <a:noFill/>
                  </a:ln>
                  <a:solidFill>
                    <a:srgbClr val="66FF33"/>
                  </a:solidFill>
                  <a:effectLst/>
                  <a:uLnTx/>
                  <a:uFillTx/>
                  <a:latin typeface="Arial" panose="020B0604020202020204" pitchFamily="34" charset="0"/>
                  <a:ea typeface="+mn-ea"/>
                  <a:cs typeface="+mn-cs"/>
                </a:rPr>
                <a:t> = 2</a:t>
              </a:r>
            </a:p>
          </p:txBody>
        </p:sp>
      </p:grpSp>
      <p:grpSp>
        <p:nvGrpSpPr>
          <p:cNvPr id="138252" name="Group 12">
            <a:extLst>
              <a:ext uri="{FF2B5EF4-FFF2-40B4-BE49-F238E27FC236}">
                <a16:creationId xmlns:a16="http://schemas.microsoft.com/office/drawing/2014/main" id="{3DB8583A-ED89-420D-922B-8478C72BA2F8}"/>
              </a:ext>
            </a:extLst>
          </p:cNvPr>
          <p:cNvGrpSpPr>
            <a:grpSpLocks/>
          </p:cNvGrpSpPr>
          <p:nvPr/>
        </p:nvGrpSpPr>
        <p:grpSpPr bwMode="auto">
          <a:xfrm>
            <a:off x="3429000" y="2133600"/>
            <a:ext cx="1111250" cy="427038"/>
            <a:chOff x="2160" y="1344"/>
            <a:chExt cx="720" cy="269"/>
          </a:xfrm>
        </p:grpSpPr>
        <p:sp>
          <p:nvSpPr>
            <p:cNvPr id="21522" name="Line 13">
              <a:extLst>
                <a:ext uri="{FF2B5EF4-FFF2-40B4-BE49-F238E27FC236}">
                  <a16:creationId xmlns:a16="http://schemas.microsoft.com/office/drawing/2014/main" id="{513E15D4-60AB-4AB5-8233-7D1B79B21458}"/>
                </a:ext>
              </a:extLst>
            </p:cNvPr>
            <p:cNvSpPr>
              <a:spLocks noChangeShapeType="1"/>
            </p:cNvSpPr>
            <p:nvPr/>
          </p:nvSpPr>
          <p:spPr bwMode="auto">
            <a:xfrm>
              <a:off x="2160" y="1344"/>
              <a:ext cx="720" cy="0"/>
            </a:xfrm>
            <a:prstGeom prst="line">
              <a:avLst/>
            </a:prstGeom>
            <a:noFill/>
            <a:ln w="28575">
              <a:solidFill>
                <a:schemeClr val="accent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21523" name="Rectangle 14">
              <a:extLst>
                <a:ext uri="{FF2B5EF4-FFF2-40B4-BE49-F238E27FC236}">
                  <a16:creationId xmlns:a16="http://schemas.microsoft.com/office/drawing/2014/main" id="{4A03D431-1E32-427D-A984-6337AAA2D7E3}"/>
                </a:ext>
              </a:extLst>
            </p:cNvPr>
            <p:cNvSpPr>
              <a:spLocks noChangeArrowheads="1"/>
            </p:cNvSpPr>
            <p:nvPr/>
          </p:nvSpPr>
          <p:spPr bwMode="auto">
            <a:xfrm>
              <a:off x="2232" y="1363"/>
              <a:ext cx="6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D4A9FF"/>
                  </a:solidFill>
                  <a:effectLst/>
                  <a:uLnTx/>
                  <a:uFillTx/>
                  <a:latin typeface="Symbol" panose="05050102010706020507" pitchFamily="18" charset="2"/>
                  <a:ea typeface="+mn-ea"/>
                  <a:cs typeface="+mn-cs"/>
                </a:rPr>
                <a:t>D</a:t>
              </a:r>
              <a:r>
                <a:rPr kumimoji="0" lang="en-GB" altLang="en-US" sz="2000" b="0" i="1" u="none" strike="noStrike" kern="1200" cap="none" spc="0" normalizeH="0" baseline="0" noProof="0">
                  <a:ln>
                    <a:noFill/>
                  </a:ln>
                  <a:solidFill>
                    <a:srgbClr val="D4A9FF"/>
                  </a:solidFill>
                  <a:effectLst/>
                  <a:uLnTx/>
                  <a:uFillTx/>
                  <a:latin typeface="Arial" panose="020B0604020202020204" pitchFamily="34" charset="0"/>
                  <a:ea typeface="+mn-ea"/>
                  <a:cs typeface="+mn-cs"/>
                </a:rPr>
                <a:t>Q</a:t>
              </a:r>
              <a:r>
                <a:rPr kumimoji="0" lang="en-GB" altLang="en-US" sz="2000" b="0" i="0" u="none" strike="noStrike" kern="1200" cap="none" spc="0" normalizeH="0" baseline="0" noProof="0">
                  <a:ln>
                    <a:noFill/>
                  </a:ln>
                  <a:solidFill>
                    <a:srgbClr val="D4A9FF"/>
                  </a:solidFill>
                  <a:effectLst/>
                  <a:uLnTx/>
                  <a:uFillTx/>
                  <a:latin typeface="Arial" panose="020B0604020202020204" pitchFamily="34" charset="0"/>
                  <a:ea typeface="+mn-ea"/>
                  <a:cs typeface="+mn-cs"/>
                </a:rPr>
                <a:t> = 1</a:t>
              </a:r>
            </a:p>
          </p:txBody>
        </p:sp>
      </p:grpSp>
      <p:grpSp>
        <p:nvGrpSpPr>
          <p:cNvPr id="138255" name="Group 15">
            <a:extLst>
              <a:ext uri="{FF2B5EF4-FFF2-40B4-BE49-F238E27FC236}">
                <a16:creationId xmlns:a16="http://schemas.microsoft.com/office/drawing/2014/main" id="{36543B18-7F7D-43A1-9FF7-A4316AFE0110}"/>
              </a:ext>
            </a:extLst>
          </p:cNvPr>
          <p:cNvGrpSpPr>
            <a:grpSpLocks/>
          </p:cNvGrpSpPr>
          <p:nvPr/>
        </p:nvGrpSpPr>
        <p:grpSpPr bwMode="auto">
          <a:xfrm>
            <a:off x="3376613" y="3236913"/>
            <a:ext cx="1952625" cy="1411287"/>
            <a:chOff x="2127" y="2039"/>
            <a:chExt cx="1230" cy="889"/>
          </a:xfrm>
        </p:grpSpPr>
        <p:sp>
          <p:nvSpPr>
            <p:cNvPr id="21520" name="Line 16">
              <a:extLst>
                <a:ext uri="{FF2B5EF4-FFF2-40B4-BE49-F238E27FC236}">
                  <a16:creationId xmlns:a16="http://schemas.microsoft.com/office/drawing/2014/main" id="{18F36386-95E2-419D-8FDB-E4FCFB30D2DD}"/>
                </a:ext>
              </a:extLst>
            </p:cNvPr>
            <p:cNvSpPr>
              <a:spLocks noChangeShapeType="1"/>
            </p:cNvSpPr>
            <p:nvPr/>
          </p:nvSpPr>
          <p:spPr bwMode="auto">
            <a:xfrm flipV="1">
              <a:off x="2880" y="2256"/>
              <a:ext cx="240" cy="672"/>
            </a:xfrm>
            <a:prstGeom prst="line">
              <a:avLst/>
            </a:prstGeom>
            <a:noFill/>
            <a:ln w="28575">
              <a:solidFill>
                <a:srgbClr val="0066FF"/>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21521" name="Rectangle 17">
              <a:extLst>
                <a:ext uri="{FF2B5EF4-FFF2-40B4-BE49-F238E27FC236}">
                  <a16:creationId xmlns:a16="http://schemas.microsoft.com/office/drawing/2014/main" id="{DF3762AD-636A-4A4A-B501-2794C86DF868}"/>
                </a:ext>
              </a:extLst>
            </p:cNvPr>
            <p:cNvSpPr>
              <a:spLocks noChangeArrowheads="1"/>
            </p:cNvSpPr>
            <p:nvPr/>
          </p:nvSpPr>
          <p:spPr bwMode="auto">
            <a:xfrm>
              <a:off x="2127" y="2039"/>
              <a:ext cx="1230" cy="268"/>
            </a:xfrm>
            <a:prstGeom prst="rect">
              <a:avLst/>
            </a:prstGeom>
            <a:solidFill>
              <a:schemeClr val="bg2"/>
            </a:solidFill>
            <a:ln w="2857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FFFF66"/>
                  </a:solidFill>
                  <a:effectLst/>
                  <a:uLnTx/>
                  <a:uFillTx/>
                  <a:latin typeface="Arial" panose="020B0604020202020204" pitchFamily="34" charset="0"/>
                  <a:ea typeface="+mn-ea"/>
                  <a:cs typeface="+mn-cs"/>
                </a:rPr>
                <a:t>MU = </a:t>
              </a:r>
              <a:r>
                <a:rPr kumimoji="0" lang="en-GB" altLang="en-US" sz="2000" b="0" i="1" u="none" strike="noStrike" kern="1200" cap="none" spc="0" normalizeH="0" baseline="0" noProof="0">
                  <a:ln>
                    <a:noFill/>
                  </a:ln>
                  <a:solidFill>
                    <a:srgbClr val="FFFF66"/>
                  </a:solidFill>
                  <a:effectLst/>
                  <a:uLnTx/>
                  <a:uFillTx/>
                  <a:latin typeface="Symbol" panose="05050102010706020507" pitchFamily="18" charset="2"/>
                  <a:ea typeface="+mn-ea"/>
                  <a:cs typeface="+mn-cs"/>
                </a:rPr>
                <a:t>D</a:t>
              </a:r>
              <a:r>
                <a:rPr kumimoji="0" lang="en-GB" altLang="en-US" sz="2000" b="0" i="1" u="none" strike="noStrike" kern="1200" cap="none" spc="0" normalizeH="0" baseline="0" noProof="0">
                  <a:ln>
                    <a:noFill/>
                  </a:ln>
                  <a:solidFill>
                    <a:srgbClr val="FFFF66"/>
                  </a:solidFill>
                  <a:effectLst/>
                  <a:uLnTx/>
                  <a:uFillTx/>
                  <a:latin typeface="Arial" panose="020B0604020202020204" pitchFamily="34" charset="0"/>
                  <a:ea typeface="+mn-ea"/>
                  <a:cs typeface="+mn-cs"/>
                </a:rPr>
                <a:t>TU / </a:t>
              </a:r>
              <a:r>
                <a:rPr kumimoji="0" lang="en-GB" altLang="en-US" sz="2000" b="0" i="1" u="none" strike="noStrike" kern="1200" cap="none" spc="0" normalizeH="0" baseline="0" noProof="0">
                  <a:ln>
                    <a:noFill/>
                  </a:ln>
                  <a:solidFill>
                    <a:srgbClr val="FFFF66"/>
                  </a:solidFill>
                  <a:effectLst/>
                  <a:uLnTx/>
                  <a:uFillTx/>
                  <a:latin typeface="Symbol" panose="05050102010706020507" pitchFamily="18" charset="2"/>
                  <a:ea typeface="+mn-ea"/>
                  <a:cs typeface="+mn-cs"/>
                </a:rPr>
                <a:t>D</a:t>
              </a:r>
              <a:r>
                <a:rPr kumimoji="0" lang="en-GB" altLang="en-US" sz="2000" b="0" i="1" u="none" strike="noStrike" kern="1200" cap="none" spc="0" normalizeH="0" baseline="0" noProof="0">
                  <a:ln>
                    <a:noFill/>
                  </a:ln>
                  <a:solidFill>
                    <a:srgbClr val="FFFF66"/>
                  </a:solidFill>
                  <a:effectLst/>
                  <a:uLnTx/>
                  <a:uFillTx/>
                  <a:latin typeface="Arial" panose="020B0604020202020204" pitchFamily="34" charset="0"/>
                  <a:ea typeface="+mn-ea"/>
                  <a:cs typeface="+mn-cs"/>
                </a:rPr>
                <a:t>Q</a:t>
              </a:r>
              <a:endParaRPr kumimoji="0" lang="en-GB" altLang="en-US" sz="2000" b="0" i="0" u="none" strike="noStrike" kern="1200" cap="none" spc="0" normalizeH="0" baseline="0" noProof="0">
                <a:ln>
                  <a:noFill/>
                </a:ln>
                <a:solidFill>
                  <a:srgbClr val="FFFF66"/>
                </a:solidFill>
                <a:effectLst/>
                <a:uLnTx/>
                <a:uFillTx/>
                <a:latin typeface="Arial" panose="020B0604020202020204" pitchFamily="34" charset="0"/>
                <a:ea typeface="+mn-ea"/>
                <a:cs typeface="+mn-cs"/>
              </a:endParaRPr>
            </a:p>
          </p:txBody>
        </p:sp>
      </p:grpSp>
      <p:sp>
        <p:nvSpPr>
          <p:cNvPr id="21516" name="Rectangle 18">
            <a:extLst>
              <a:ext uri="{FF2B5EF4-FFF2-40B4-BE49-F238E27FC236}">
                <a16:creationId xmlns:a16="http://schemas.microsoft.com/office/drawing/2014/main" id="{5D41A83D-41BB-4034-9270-C9214FB736BC}"/>
              </a:ext>
            </a:extLst>
          </p:cNvPr>
          <p:cNvSpPr>
            <a:spLocks noChangeArrowheads="1"/>
          </p:cNvSpPr>
          <p:nvPr/>
        </p:nvSpPr>
        <p:spPr bwMode="auto">
          <a:xfrm rot="-5400000">
            <a:off x="-367506" y="2950369"/>
            <a:ext cx="1497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Utility (utils)</a:t>
            </a:r>
          </a:p>
        </p:txBody>
      </p:sp>
      <p:sp>
        <p:nvSpPr>
          <p:cNvPr id="21517" name="Rectangle 19">
            <a:extLst>
              <a:ext uri="{FF2B5EF4-FFF2-40B4-BE49-F238E27FC236}">
                <a16:creationId xmlns:a16="http://schemas.microsoft.com/office/drawing/2014/main" id="{108C9636-15F2-4FDA-9029-0F497154B148}"/>
              </a:ext>
            </a:extLst>
          </p:cNvPr>
          <p:cNvSpPr>
            <a:spLocks noChangeArrowheads="1"/>
          </p:cNvSpPr>
          <p:nvPr/>
        </p:nvSpPr>
        <p:spPr bwMode="auto">
          <a:xfrm>
            <a:off x="2351088" y="6232525"/>
            <a:ext cx="4433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Packets of crisps consumed (per day)</a:t>
            </a:r>
          </a:p>
        </p:txBody>
      </p:sp>
      <p:sp>
        <p:nvSpPr>
          <p:cNvPr id="21518" name="Rectangle 20">
            <a:extLst>
              <a:ext uri="{FF2B5EF4-FFF2-40B4-BE49-F238E27FC236}">
                <a16:creationId xmlns:a16="http://schemas.microsoft.com/office/drawing/2014/main" id="{E8B9EC3E-EA40-46FF-BE11-3EA575FFACBE}"/>
              </a:ext>
            </a:extLst>
          </p:cNvPr>
          <p:cNvSpPr>
            <a:spLocks noChangeArrowheads="1"/>
          </p:cNvSpPr>
          <p:nvPr/>
        </p:nvSpPr>
        <p:spPr bwMode="auto">
          <a:xfrm>
            <a:off x="7556500" y="1004888"/>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66FFFF"/>
                </a:solidFill>
                <a:effectLst/>
                <a:uLnTx/>
                <a:uFillTx/>
                <a:latin typeface="Arial" panose="020B0604020202020204" pitchFamily="34" charset="0"/>
                <a:ea typeface="+mn-ea"/>
                <a:cs typeface="+mn-cs"/>
              </a:rPr>
              <a:t>TU</a:t>
            </a:r>
          </a:p>
        </p:txBody>
      </p:sp>
      <p:sp>
        <p:nvSpPr>
          <p:cNvPr id="21519" name="Rectangle 22">
            <a:extLst>
              <a:ext uri="{FF2B5EF4-FFF2-40B4-BE49-F238E27FC236}">
                <a16:creationId xmlns:a16="http://schemas.microsoft.com/office/drawing/2014/main" id="{2BD8E6F6-DA90-422E-8B2B-CC80FD5F46C8}"/>
              </a:ext>
            </a:extLst>
          </p:cNvPr>
          <p:cNvSpPr>
            <a:spLocks noGrp="1" noChangeArrowheads="1"/>
          </p:cNvSpPr>
          <p:nvPr>
            <p:ph type="title"/>
          </p:nvPr>
        </p:nvSpPr>
        <p:spPr>
          <a:effectLst>
            <a:outerShdw dist="35921" dir="2700000" algn="ctr" rotWithShape="0">
              <a:srgbClr val="000000"/>
            </a:outerShdw>
          </a:effectLst>
        </p:spPr>
        <p:txBody>
          <a:bodyPr/>
          <a:lstStyle/>
          <a:p>
            <a:r>
              <a:rPr lang="en-GB" altLang="en-US"/>
              <a:t>Darren’s utility from consuming crisps (daily)</a:t>
            </a: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wipe(left)">
                                      <p:cBhvr>
                                        <p:cTn id="7" dur="500"/>
                                        <p:tgtEl>
                                          <p:spTgt spid="138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38245"/>
                                        </p:tgtEl>
                                        <p:attrNameLst>
                                          <p:attrName>style.visibility</p:attrName>
                                        </p:attrNameLst>
                                      </p:cBhvr>
                                      <p:to>
                                        <p:strVal val="visible"/>
                                      </p:to>
                                    </p:set>
                                    <p:animEffect transition="in" filter="wipe(up)">
                                      <p:cBhvr>
                                        <p:cTn id="12" dur="500"/>
                                        <p:tgtEl>
                                          <p:spTgt spid="1382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138255"/>
                                        </p:tgtEl>
                                        <p:attrNameLst>
                                          <p:attrName>style.visibility</p:attrName>
                                        </p:attrNameLst>
                                      </p:cBhvr>
                                      <p:to>
                                        <p:strVal val="visible"/>
                                      </p:to>
                                    </p:set>
                                    <p:anim calcmode="lin" valueType="num">
                                      <p:cBhvr>
                                        <p:cTn id="17" dur="500" fill="hold"/>
                                        <p:tgtEl>
                                          <p:spTgt spid="138255"/>
                                        </p:tgtEl>
                                        <p:attrNameLst>
                                          <p:attrName>ppt_w</p:attrName>
                                        </p:attrNameLst>
                                      </p:cBhvr>
                                      <p:tavLst>
                                        <p:tav tm="0">
                                          <p:val>
                                            <p:fltVal val="0"/>
                                          </p:val>
                                        </p:tav>
                                        <p:tav tm="100000">
                                          <p:val>
                                            <p:strVal val="#ppt_w"/>
                                          </p:val>
                                        </p:tav>
                                      </p:tavLst>
                                    </p:anim>
                                    <p:anim calcmode="lin" valueType="num">
                                      <p:cBhvr>
                                        <p:cTn id="18" dur="500" fill="hold"/>
                                        <p:tgtEl>
                                          <p:spTgt spid="138255"/>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138252"/>
                                        </p:tgtEl>
                                        <p:attrNameLst>
                                          <p:attrName>style.visibility</p:attrName>
                                        </p:attrNameLst>
                                      </p:cBhvr>
                                      <p:to>
                                        <p:strVal val="visible"/>
                                      </p:to>
                                    </p:set>
                                    <p:anim calcmode="lin" valueType="num">
                                      <p:cBhvr>
                                        <p:cTn id="23" dur="500" fill="hold"/>
                                        <p:tgtEl>
                                          <p:spTgt spid="138252"/>
                                        </p:tgtEl>
                                        <p:attrNameLst>
                                          <p:attrName>ppt_w</p:attrName>
                                        </p:attrNameLst>
                                      </p:cBhvr>
                                      <p:tavLst>
                                        <p:tav tm="0">
                                          <p:val>
                                            <p:fltVal val="0"/>
                                          </p:val>
                                        </p:tav>
                                        <p:tav tm="100000">
                                          <p:val>
                                            <p:strVal val="#ppt_w"/>
                                          </p:val>
                                        </p:tav>
                                      </p:tavLst>
                                    </p:anim>
                                    <p:anim calcmode="lin" valueType="num">
                                      <p:cBhvr>
                                        <p:cTn id="24" dur="500" fill="hold"/>
                                        <p:tgtEl>
                                          <p:spTgt spid="138252"/>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4" fill="hold" nodeType="clickEffect">
                                  <p:stCondLst>
                                    <p:cond delay="0"/>
                                  </p:stCondLst>
                                  <p:childTnLst>
                                    <p:set>
                                      <p:cBhvr>
                                        <p:cTn id="28" dur="1" fill="hold">
                                          <p:stCondLst>
                                            <p:cond delay="0"/>
                                          </p:stCondLst>
                                        </p:cTn>
                                        <p:tgtEl>
                                          <p:spTgt spid="138249"/>
                                        </p:tgtEl>
                                        <p:attrNameLst>
                                          <p:attrName>style.visibility</p:attrName>
                                        </p:attrNameLst>
                                      </p:cBhvr>
                                      <p:to>
                                        <p:strVal val="visible"/>
                                      </p:to>
                                    </p:set>
                                    <p:anim calcmode="lin" valueType="num">
                                      <p:cBhvr>
                                        <p:cTn id="29" dur="500" fill="hold"/>
                                        <p:tgtEl>
                                          <p:spTgt spid="138249"/>
                                        </p:tgtEl>
                                        <p:attrNameLst>
                                          <p:attrName>ppt_x</p:attrName>
                                        </p:attrNameLst>
                                      </p:cBhvr>
                                      <p:tavLst>
                                        <p:tav tm="0">
                                          <p:val>
                                            <p:strVal val="#ppt_x"/>
                                          </p:val>
                                        </p:tav>
                                        <p:tav tm="100000">
                                          <p:val>
                                            <p:strVal val="#ppt_x"/>
                                          </p:val>
                                        </p:tav>
                                      </p:tavLst>
                                    </p:anim>
                                    <p:anim calcmode="lin" valueType="num">
                                      <p:cBhvr>
                                        <p:cTn id="30" dur="500" fill="hold"/>
                                        <p:tgtEl>
                                          <p:spTgt spid="138249"/>
                                        </p:tgtEl>
                                        <p:attrNameLst>
                                          <p:attrName>ppt_y</p:attrName>
                                        </p:attrNameLst>
                                      </p:cBhvr>
                                      <p:tavLst>
                                        <p:tav tm="0">
                                          <p:val>
                                            <p:strVal val="#ppt_y+#ppt_h/2"/>
                                          </p:val>
                                        </p:tav>
                                        <p:tav tm="100000">
                                          <p:val>
                                            <p:strVal val="#ppt_y"/>
                                          </p:val>
                                        </p:tav>
                                      </p:tavLst>
                                    </p:anim>
                                    <p:anim calcmode="lin" valueType="num">
                                      <p:cBhvr>
                                        <p:cTn id="31" dur="500" fill="hold"/>
                                        <p:tgtEl>
                                          <p:spTgt spid="138249"/>
                                        </p:tgtEl>
                                        <p:attrNameLst>
                                          <p:attrName>ppt_w</p:attrName>
                                        </p:attrNameLst>
                                      </p:cBhvr>
                                      <p:tavLst>
                                        <p:tav tm="0">
                                          <p:val>
                                            <p:strVal val="#ppt_w"/>
                                          </p:val>
                                        </p:tav>
                                        <p:tav tm="100000">
                                          <p:val>
                                            <p:strVal val="#ppt_w"/>
                                          </p:val>
                                        </p:tav>
                                      </p:tavLst>
                                    </p:anim>
                                    <p:anim calcmode="lin" valueType="num">
                                      <p:cBhvr>
                                        <p:cTn id="32" dur="500" fill="hold"/>
                                        <p:tgtEl>
                                          <p:spTgt spid="1382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rgbClr val="000A14"/>
            </a:gs>
          </a:gsLst>
          <a:path path="rect">
            <a:fillToRect l="100000" b="100000"/>
          </a:path>
        </a:gradFill>
        <a:effectLst/>
      </p:bgPr>
    </p:bg>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80FA5AE4-8F81-4547-AAB1-B387C3A3A943}"/>
              </a:ext>
            </a:extLst>
          </p:cNvPr>
          <p:cNvSpPr>
            <a:spLocks noChangeArrowheads="1"/>
          </p:cNvSpPr>
          <p:nvPr/>
        </p:nvSpPr>
        <p:spPr bwMode="auto">
          <a:xfrm>
            <a:off x="1066800" y="609600"/>
            <a:ext cx="7010400" cy="5334000"/>
          </a:xfrm>
          <a:prstGeom prst="rect">
            <a:avLst/>
          </a:prstGeom>
          <a:gradFill rotWithShape="0">
            <a:gsLst>
              <a:gs pos="0">
                <a:schemeClr val="bg1"/>
              </a:gs>
              <a:gs pos="100000">
                <a:schemeClr val="bg1">
                  <a:gamma/>
                  <a:shade val="0"/>
                  <a:invGamma/>
                </a:schemeClr>
              </a:gs>
            </a:gsLst>
            <a:path path="rect">
              <a:fillToRect t="100000" r="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graphicFrame>
        <p:nvGraphicFramePr>
          <p:cNvPr id="23555" name="Object 3">
            <a:extLst>
              <a:ext uri="{FF2B5EF4-FFF2-40B4-BE49-F238E27FC236}">
                <a16:creationId xmlns:a16="http://schemas.microsoft.com/office/drawing/2014/main" id="{F3805E59-7E41-4450-BA39-33537D188666}"/>
              </a:ext>
            </a:extLst>
          </p:cNvPr>
          <p:cNvGraphicFramePr>
            <a:graphicFrameLocks/>
          </p:cNvGraphicFramePr>
          <p:nvPr/>
        </p:nvGraphicFramePr>
        <p:xfrm>
          <a:off x="608013" y="304800"/>
          <a:ext cx="7546975" cy="5969000"/>
        </p:xfrm>
        <a:graphic>
          <a:graphicData uri="http://schemas.openxmlformats.org/presentationml/2006/ole">
            <mc:AlternateContent xmlns:mc="http://schemas.openxmlformats.org/markup-compatibility/2006">
              <mc:Choice xmlns:v="urn:schemas-microsoft-com:vml" Requires="v">
                <p:oleObj name="Chart" r:id="rId3" imgW="9322627" imgH="6655636" progId="MSGraph.Chart.8">
                  <p:embed followColorScheme="full"/>
                </p:oleObj>
              </mc:Choice>
              <mc:Fallback>
                <p:oleObj name="Chart" r:id="rId3" imgW="9322627" imgH="6655636" progId="MSGraph.Chart.8">
                  <p:embed followColorScheme="full"/>
                  <p:pic>
                    <p:nvPicPr>
                      <p:cNvPr id="23555" name="Object 3">
                        <a:extLst>
                          <a:ext uri="{FF2B5EF4-FFF2-40B4-BE49-F238E27FC236}">
                            <a16:creationId xmlns:a16="http://schemas.microsoft.com/office/drawing/2014/main" id="{F3805E59-7E41-4450-BA39-33537D188666}"/>
                          </a:ext>
                        </a:extLst>
                      </p:cNvPr>
                      <p:cNvPicPr>
                        <a:picLocks noChangeArrowheads="1"/>
                      </p:cNvPicPr>
                      <p:nvPr/>
                    </p:nvPicPr>
                    <p:blipFill>
                      <a:blip r:embed="rId4"/>
                      <a:srcRect/>
                      <a:stretch>
                        <a:fillRect/>
                      </a:stretch>
                    </p:blipFill>
                    <p:spPr bwMode="auto">
                      <a:xfrm>
                        <a:off x="608013" y="304800"/>
                        <a:ext cx="7546975" cy="596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6" name="Line 4">
            <a:extLst>
              <a:ext uri="{FF2B5EF4-FFF2-40B4-BE49-F238E27FC236}">
                <a16:creationId xmlns:a16="http://schemas.microsoft.com/office/drawing/2014/main" id="{50645ED0-D35E-414F-BCA2-B62509517227}"/>
              </a:ext>
            </a:extLst>
          </p:cNvPr>
          <p:cNvSpPr>
            <a:spLocks noChangeShapeType="1"/>
          </p:cNvSpPr>
          <p:nvPr/>
        </p:nvSpPr>
        <p:spPr bwMode="auto">
          <a:xfrm>
            <a:off x="1065213" y="4760913"/>
            <a:ext cx="3432175" cy="0"/>
          </a:xfrm>
          <a:prstGeom prst="line">
            <a:avLst/>
          </a:prstGeom>
          <a:noFill/>
          <a:ln w="1905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23557" name="Line 5">
            <a:extLst>
              <a:ext uri="{FF2B5EF4-FFF2-40B4-BE49-F238E27FC236}">
                <a16:creationId xmlns:a16="http://schemas.microsoft.com/office/drawing/2014/main" id="{2DD15BE0-CB20-4D05-9E88-BC20F081E36E}"/>
              </a:ext>
            </a:extLst>
          </p:cNvPr>
          <p:cNvSpPr>
            <a:spLocks noChangeShapeType="1"/>
          </p:cNvSpPr>
          <p:nvPr/>
        </p:nvSpPr>
        <p:spPr bwMode="auto">
          <a:xfrm>
            <a:off x="4540250" y="4816475"/>
            <a:ext cx="0" cy="533400"/>
          </a:xfrm>
          <a:prstGeom prst="line">
            <a:avLst/>
          </a:prstGeom>
          <a:noFill/>
          <a:ln w="1905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23558" name="Rectangle 6">
            <a:extLst>
              <a:ext uri="{FF2B5EF4-FFF2-40B4-BE49-F238E27FC236}">
                <a16:creationId xmlns:a16="http://schemas.microsoft.com/office/drawing/2014/main" id="{A328B030-7B3B-4ACD-BB10-62C427F012F8}"/>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23559" name="Rectangle 7">
            <a:extLst>
              <a:ext uri="{FF2B5EF4-FFF2-40B4-BE49-F238E27FC236}">
                <a16:creationId xmlns:a16="http://schemas.microsoft.com/office/drawing/2014/main" id="{D536D806-BCEC-4E35-AA48-5F6BB8226955}"/>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23560" name="Rectangle 8">
            <a:extLst>
              <a:ext uri="{FF2B5EF4-FFF2-40B4-BE49-F238E27FC236}">
                <a16:creationId xmlns:a16="http://schemas.microsoft.com/office/drawing/2014/main" id="{501DA889-639C-49E6-AA62-F3507293F48B}"/>
              </a:ext>
            </a:extLst>
          </p:cNvPr>
          <p:cNvSpPr>
            <a:spLocks noChangeArrowheads="1"/>
          </p:cNvSpPr>
          <p:nvPr/>
        </p:nvSpPr>
        <p:spPr bwMode="auto">
          <a:xfrm>
            <a:off x="7299325" y="5592763"/>
            <a:ext cx="65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FFB5B5"/>
                </a:solidFill>
                <a:effectLst/>
                <a:uLnTx/>
                <a:uFillTx/>
                <a:latin typeface="Arial" panose="020B0604020202020204" pitchFamily="34" charset="0"/>
                <a:ea typeface="+mn-ea"/>
                <a:cs typeface="+mn-cs"/>
              </a:rPr>
              <a:t>MU</a:t>
            </a:r>
          </a:p>
        </p:txBody>
      </p:sp>
      <p:sp>
        <p:nvSpPr>
          <p:cNvPr id="23561" name="Line 9">
            <a:extLst>
              <a:ext uri="{FF2B5EF4-FFF2-40B4-BE49-F238E27FC236}">
                <a16:creationId xmlns:a16="http://schemas.microsoft.com/office/drawing/2014/main" id="{8CFDB9F5-21D4-47E9-92FF-85D8DCD7AD50}"/>
              </a:ext>
            </a:extLst>
          </p:cNvPr>
          <p:cNvSpPr>
            <a:spLocks noChangeShapeType="1"/>
          </p:cNvSpPr>
          <p:nvPr/>
        </p:nvSpPr>
        <p:spPr bwMode="auto">
          <a:xfrm flipV="1">
            <a:off x="4572000" y="3581400"/>
            <a:ext cx="381000" cy="1066800"/>
          </a:xfrm>
          <a:prstGeom prst="line">
            <a:avLst/>
          </a:prstGeom>
          <a:noFill/>
          <a:ln w="28575">
            <a:solidFill>
              <a:srgbClr val="0066FF"/>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23562" name="Rectangle 10">
            <a:extLst>
              <a:ext uri="{FF2B5EF4-FFF2-40B4-BE49-F238E27FC236}">
                <a16:creationId xmlns:a16="http://schemas.microsoft.com/office/drawing/2014/main" id="{20C38B69-B301-49A0-A40A-97F4A127BE88}"/>
              </a:ext>
            </a:extLst>
          </p:cNvPr>
          <p:cNvSpPr>
            <a:spLocks noChangeArrowheads="1"/>
          </p:cNvSpPr>
          <p:nvPr/>
        </p:nvSpPr>
        <p:spPr bwMode="auto">
          <a:xfrm>
            <a:off x="3376613" y="3236913"/>
            <a:ext cx="3021012" cy="425450"/>
          </a:xfrm>
          <a:prstGeom prst="rect">
            <a:avLst/>
          </a:prstGeom>
          <a:solidFill>
            <a:schemeClr val="bg2"/>
          </a:solidFill>
          <a:ln w="2857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FFFF66"/>
                </a:solidFill>
                <a:effectLst/>
                <a:uLnTx/>
                <a:uFillTx/>
                <a:latin typeface="Arial" panose="020B0604020202020204" pitchFamily="34" charset="0"/>
                <a:ea typeface="+mn-ea"/>
                <a:cs typeface="+mn-cs"/>
              </a:rPr>
              <a:t>MU = </a:t>
            </a:r>
            <a:r>
              <a:rPr kumimoji="0" lang="en-GB" altLang="en-US" sz="2000" b="0" i="1" u="none" strike="noStrike" kern="1200" cap="none" spc="0" normalizeH="0" baseline="0" noProof="0">
                <a:ln>
                  <a:noFill/>
                </a:ln>
                <a:solidFill>
                  <a:srgbClr val="FFFF66"/>
                </a:solidFill>
                <a:effectLst/>
                <a:uLnTx/>
                <a:uFillTx/>
                <a:latin typeface="Symbol" panose="05050102010706020507" pitchFamily="18" charset="2"/>
                <a:ea typeface="+mn-ea"/>
                <a:cs typeface="+mn-cs"/>
              </a:rPr>
              <a:t>D</a:t>
            </a:r>
            <a:r>
              <a:rPr kumimoji="0" lang="en-GB" altLang="en-US" sz="2000" b="0" i="1" u="none" strike="noStrike" kern="1200" cap="none" spc="0" normalizeH="0" baseline="0" noProof="0">
                <a:ln>
                  <a:noFill/>
                </a:ln>
                <a:solidFill>
                  <a:srgbClr val="FFFF66"/>
                </a:solidFill>
                <a:effectLst/>
                <a:uLnTx/>
                <a:uFillTx/>
                <a:latin typeface="Arial" panose="020B0604020202020204" pitchFamily="34" charset="0"/>
                <a:ea typeface="+mn-ea"/>
                <a:cs typeface="+mn-cs"/>
              </a:rPr>
              <a:t>TU / </a:t>
            </a:r>
            <a:r>
              <a:rPr kumimoji="0" lang="en-GB" altLang="en-US" sz="2000" b="0" i="1" u="none" strike="noStrike" kern="1200" cap="none" spc="0" normalizeH="0" baseline="0" noProof="0">
                <a:ln>
                  <a:noFill/>
                </a:ln>
                <a:solidFill>
                  <a:srgbClr val="FFFF66"/>
                </a:solidFill>
                <a:effectLst/>
                <a:uLnTx/>
                <a:uFillTx/>
                <a:latin typeface="Symbol" panose="05050102010706020507" pitchFamily="18" charset="2"/>
                <a:ea typeface="+mn-ea"/>
                <a:cs typeface="+mn-cs"/>
              </a:rPr>
              <a:t>D</a:t>
            </a:r>
            <a:r>
              <a:rPr kumimoji="0" lang="en-GB" altLang="en-US" sz="2000" b="0" i="1" u="none" strike="noStrike" kern="1200" cap="none" spc="0" normalizeH="0" baseline="0" noProof="0">
                <a:ln>
                  <a:noFill/>
                </a:ln>
                <a:solidFill>
                  <a:srgbClr val="FFFF66"/>
                </a:solidFill>
                <a:effectLst/>
                <a:uLnTx/>
                <a:uFillTx/>
                <a:latin typeface="Arial" panose="020B0604020202020204" pitchFamily="34" charset="0"/>
                <a:ea typeface="+mn-ea"/>
                <a:cs typeface="+mn-cs"/>
              </a:rPr>
              <a:t>Q </a:t>
            </a:r>
            <a:r>
              <a:rPr kumimoji="0" lang="en-GB" altLang="en-US" sz="2000" b="0" i="0" u="none" strike="noStrike" kern="1200" cap="none" spc="0" normalizeH="0" baseline="0" noProof="0">
                <a:ln>
                  <a:noFill/>
                </a:ln>
                <a:solidFill>
                  <a:srgbClr val="FFFF66"/>
                </a:solidFill>
                <a:effectLst/>
                <a:uLnTx/>
                <a:uFillTx/>
                <a:latin typeface="Arial" panose="020B0604020202020204" pitchFamily="34" charset="0"/>
                <a:ea typeface="+mn-ea"/>
                <a:cs typeface="+mn-cs"/>
              </a:rPr>
              <a:t>= 2/1 = 2</a:t>
            </a:r>
          </a:p>
        </p:txBody>
      </p:sp>
      <p:sp>
        <p:nvSpPr>
          <p:cNvPr id="23563" name="Rectangle 11">
            <a:extLst>
              <a:ext uri="{FF2B5EF4-FFF2-40B4-BE49-F238E27FC236}">
                <a16:creationId xmlns:a16="http://schemas.microsoft.com/office/drawing/2014/main" id="{E6EE40B9-B271-4D5F-A72F-463742031743}"/>
              </a:ext>
            </a:extLst>
          </p:cNvPr>
          <p:cNvSpPr>
            <a:spLocks noChangeArrowheads="1"/>
          </p:cNvSpPr>
          <p:nvPr/>
        </p:nvSpPr>
        <p:spPr bwMode="auto">
          <a:xfrm rot="-5400000">
            <a:off x="-367506" y="2950369"/>
            <a:ext cx="1497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Utility (utils)</a:t>
            </a:r>
          </a:p>
        </p:txBody>
      </p:sp>
      <p:sp>
        <p:nvSpPr>
          <p:cNvPr id="23564" name="Rectangle 12">
            <a:extLst>
              <a:ext uri="{FF2B5EF4-FFF2-40B4-BE49-F238E27FC236}">
                <a16:creationId xmlns:a16="http://schemas.microsoft.com/office/drawing/2014/main" id="{3DB93FA0-99E1-4578-8528-6AE519F347EF}"/>
              </a:ext>
            </a:extLst>
          </p:cNvPr>
          <p:cNvSpPr>
            <a:spLocks noChangeArrowheads="1"/>
          </p:cNvSpPr>
          <p:nvPr/>
        </p:nvSpPr>
        <p:spPr bwMode="auto">
          <a:xfrm>
            <a:off x="2351088" y="6232525"/>
            <a:ext cx="4433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Packets of crisps consumed (per day)</a:t>
            </a:r>
          </a:p>
        </p:txBody>
      </p:sp>
      <p:sp>
        <p:nvSpPr>
          <p:cNvPr id="23565" name="Rectangle 13">
            <a:extLst>
              <a:ext uri="{FF2B5EF4-FFF2-40B4-BE49-F238E27FC236}">
                <a16:creationId xmlns:a16="http://schemas.microsoft.com/office/drawing/2014/main" id="{A09C2506-96EB-460A-9DA4-FFD094EEB30A}"/>
              </a:ext>
            </a:extLst>
          </p:cNvPr>
          <p:cNvSpPr>
            <a:spLocks noChangeArrowheads="1"/>
          </p:cNvSpPr>
          <p:nvPr/>
        </p:nvSpPr>
        <p:spPr bwMode="auto">
          <a:xfrm>
            <a:off x="7556500" y="1004888"/>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66FFFF"/>
                </a:solidFill>
                <a:effectLst/>
                <a:uLnTx/>
                <a:uFillTx/>
                <a:latin typeface="Arial" panose="020B0604020202020204" pitchFamily="34" charset="0"/>
                <a:ea typeface="+mn-ea"/>
                <a:cs typeface="+mn-cs"/>
              </a:rPr>
              <a:t>TU</a:t>
            </a:r>
          </a:p>
        </p:txBody>
      </p:sp>
      <p:sp>
        <p:nvSpPr>
          <p:cNvPr id="23566" name="Line 15">
            <a:extLst>
              <a:ext uri="{FF2B5EF4-FFF2-40B4-BE49-F238E27FC236}">
                <a16:creationId xmlns:a16="http://schemas.microsoft.com/office/drawing/2014/main" id="{42220DD6-B886-45F6-A6EC-69C4CED221C9}"/>
              </a:ext>
            </a:extLst>
          </p:cNvPr>
          <p:cNvSpPr>
            <a:spLocks noChangeShapeType="1"/>
          </p:cNvSpPr>
          <p:nvPr/>
        </p:nvSpPr>
        <p:spPr bwMode="auto">
          <a:xfrm>
            <a:off x="4538663" y="1592263"/>
            <a:ext cx="0" cy="541337"/>
          </a:xfrm>
          <a:prstGeom prst="line">
            <a:avLst/>
          </a:prstGeom>
          <a:noFill/>
          <a:ln w="28575">
            <a:solidFill>
              <a:schemeClr val="folHlink"/>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23567" name="Rectangle 16">
            <a:extLst>
              <a:ext uri="{FF2B5EF4-FFF2-40B4-BE49-F238E27FC236}">
                <a16:creationId xmlns:a16="http://schemas.microsoft.com/office/drawing/2014/main" id="{D53C9EB5-59EE-4D43-BAE5-A0B56FB26CF1}"/>
              </a:ext>
            </a:extLst>
          </p:cNvPr>
          <p:cNvSpPr>
            <a:spLocks noChangeArrowheads="1"/>
          </p:cNvSpPr>
          <p:nvPr/>
        </p:nvSpPr>
        <p:spPr bwMode="auto">
          <a:xfrm>
            <a:off x="4518025" y="1630363"/>
            <a:ext cx="1108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66FF33"/>
                </a:solidFill>
                <a:effectLst/>
                <a:uLnTx/>
                <a:uFillTx/>
                <a:latin typeface="Symbol" panose="05050102010706020507" pitchFamily="18" charset="2"/>
                <a:ea typeface="+mn-ea"/>
                <a:cs typeface="+mn-cs"/>
              </a:rPr>
              <a:t>D</a:t>
            </a:r>
            <a:r>
              <a:rPr kumimoji="0" lang="en-GB" altLang="en-US" sz="2000" b="0" i="1" u="none" strike="noStrike" kern="1200" cap="none" spc="0" normalizeH="0" baseline="0" noProof="0">
                <a:ln>
                  <a:noFill/>
                </a:ln>
                <a:solidFill>
                  <a:srgbClr val="66FF33"/>
                </a:solidFill>
                <a:effectLst/>
                <a:uLnTx/>
                <a:uFillTx/>
                <a:latin typeface="Arial" panose="020B0604020202020204" pitchFamily="34" charset="0"/>
                <a:ea typeface="+mn-ea"/>
                <a:cs typeface="+mn-cs"/>
              </a:rPr>
              <a:t>TU</a:t>
            </a:r>
            <a:r>
              <a:rPr kumimoji="0" lang="en-GB" altLang="en-US" sz="2000" b="0" i="0" u="none" strike="noStrike" kern="1200" cap="none" spc="0" normalizeH="0" baseline="0" noProof="0">
                <a:ln>
                  <a:noFill/>
                </a:ln>
                <a:solidFill>
                  <a:srgbClr val="66FF33"/>
                </a:solidFill>
                <a:effectLst/>
                <a:uLnTx/>
                <a:uFillTx/>
                <a:latin typeface="Arial" panose="020B0604020202020204" pitchFamily="34" charset="0"/>
                <a:ea typeface="+mn-ea"/>
                <a:cs typeface="+mn-cs"/>
              </a:rPr>
              <a:t> = 2</a:t>
            </a:r>
          </a:p>
        </p:txBody>
      </p:sp>
      <p:sp>
        <p:nvSpPr>
          <p:cNvPr id="23568" name="Line 17">
            <a:extLst>
              <a:ext uri="{FF2B5EF4-FFF2-40B4-BE49-F238E27FC236}">
                <a16:creationId xmlns:a16="http://schemas.microsoft.com/office/drawing/2014/main" id="{D5D25C0A-1CB0-43D7-B85E-A9EE42621F6C}"/>
              </a:ext>
            </a:extLst>
          </p:cNvPr>
          <p:cNvSpPr>
            <a:spLocks noChangeShapeType="1"/>
          </p:cNvSpPr>
          <p:nvPr/>
        </p:nvSpPr>
        <p:spPr bwMode="auto">
          <a:xfrm>
            <a:off x="3429000" y="2133600"/>
            <a:ext cx="1111250" cy="0"/>
          </a:xfrm>
          <a:prstGeom prst="line">
            <a:avLst/>
          </a:prstGeom>
          <a:noFill/>
          <a:ln w="28575">
            <a:solidFill>
              <a:schemeClr val="accent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23569" name="Rectangle 18">
            <a:extLst>
              <a:ext uri="{FF2B5EF4-FFF2-40B4-BE49-F238E27FC236}">
                <a16:creationId xmlns:a16="http://schemas.microsoft.com/office/drawing/2014/main" id="{BE58F3D9-219D-4A17-A599-337F03AD019D}"/>
              </a:ext>
            </a:extLst>
          </p:cNvPr>
          <p:cNvSpPr>
            <a:spLocks noChangeArrowheads="1"/>
          </p:cNvSpPr>
          <p:nvPr/>
        </p:nvSpPr>
        <p:spPr bwMode="auto">
          <a:xfrm>
            <a:off x="3540125" y="2163763"/>
            <a:ext cx="96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D4A9FF"/>
                </a:solidFill>
                <a:effectLst/>
                <a:uLnTx/>
                <a:uFillTx/>
                <a:latin typeface="Symbol" panose="05050102010706020507" pitchFamily="18" charset="2"/>
                <a:ea typeface="+mn-ea"/>
                <a:cs typeface="+mn-cs"/>
              </a:rPr>
              <a:t>D</a:t>
            </a:r>
            <a:r>
              <a:rPr kumimoji="0" lang="en-GB" altLang="en-US" sz="2000" b="0" i="1" u="none" strike="noStrike" kern="1200" cap="none" spc="0" normalizeH="0" baseline="0" noProof="0">
                <a:ln>
                  <a:noFill/>
                </a:ln>
                <a:solidFill>
                  <a:srgbClr val="D4A9FF"/>
                </a:solidFill>
                <a:effectLst/>
                <a:uLnTx/>
                <a:uFillTx/>
                <a:latin typeface="Arial" panose="020B0604020202020204" pitchFamily="34" charset="0"/>
                <a:ea typeface="+mn-ea"/>
                <a:cs typeface="+mn-cs"/>
              </a:rPr>
              <a:t>Q</a:t>
            </a:r>
            <a:r>
              <a:rPr kumimoji="0" lang="en-GB" altLang="en-US" sz="2000" b="0" i="0" u="none" strike="noStrike" kern="1200" cap="none" spc="0" normalizeH="0" baseline="0" noProof="0">
                <a:ln>
                  <a:noFill/>
                </a:ln>
                <a:solidFill>
                  <a:srgbClr val="D4A9FF"/>
                </a:solidFill>
                <a:effectLst/>
                <a:uLnTx/>
                <a:uFillTx/>
                <a:latin typeface="Arial" panose="020B0604020202020204" pitchFamily="34" charset="0"/>
                <a:ea typeface="+mn-ea"/>
                <a:cs typeface="+mn-cs"/>
              </a:rPr>
              <a:t> = 1</a:t>
            </a:r>
          </a:p>
        </p:txBody>
      </p:sp>
      <p:sp>
        <p:nvSpPr>
          <p:cNvPr id="23570" name="Rectangle 19">
            <a:extLst>
              <a:ext uri="{FF2B5EF4-FFF2-40B4-BE49-F238E27FC236}">
                <a16:creationId xmlns:a16="http://schemas.microsoft.com/office/drawing/2014/main" id="{FC39F9A0-7CB2-425F-8ECF-C925BD29D2A3}"/>
              </a:ext>
            </a:extLst>
          </p:cNvPr>
          <p:cNvSpPr>
            <a:spLocks noGrp="1" noChangeArrowheads="1"/>
          </p:cNvSpPr>
          <p:nvPr>
            <p:ph type="title"/>
          </p:nvPr>
        </p:nvSpPr>
        <p:spPr>
          <a:effectLst>
            <a:outerShdw dist="35921" dir="2700000" algn="ctr" rotWithShape="0">
              <a:srgbClr val="000000"/>
            </a:outerShdw>
          </a:effectLst>
        </p:spPr>
        <p:txBody>
          <a:bodyPr/>
          <a:lstStyle/>
          <a:p>
            <a:r>
              <a:rPr lang="en-GB" altLang="en-US"/>
              <a:t>Darren’s utility from consuming crisps (daily)</a:t>
            </a:r>
          </a:p>
        </p:txBody>
      </p:sp>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43000" y="720081"/>
            <a:ext cx="6858000" cy="660400"/>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Total and Marginal Utility curves. </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1427340"/>
            <a:ext cx="8870950" cy="5386036"/>
          </a:xfrm>
        </p:spPr>
        <p:txBody>
          <a:bodyPr/>
          <a:lstStyle/>
          <a:p>
            <a:pPr lvl="0" algn="just" defTabSz="914400">
              <a:lnSpc>
                <a:spcPct val="80000"/>
              </a:lnSpc>
              <a:spcBef>
                <a:spcPct val="0"/>
              </a:spcBef>
              <a:defRPr/>
            </a:pPr>
            <a:r>
              <a:rPr lang="en-US" altLang="en-US" sz="3400" dirty="0">
                <a:solidFill>
                  <a:srgbClr val="000000"/>
                </a:solidFill>
                <a:latin typeface="Times New Roman" panose="02020603050405020304" pitchFamily="18" charset="0"/>
              </a:rPr>
              <a:t>You Must notice the following about the TU and MU Curves:</a:t>
            </a:r>
          </a:p>
          <a:p>
            <a:pPr lvl="0" algn="just" defTabSz="914400">
              <a:lnSpc>
                <a:spcPct val="80000"/>
              </a:lnSpc>
              <a:spcBef>
                <a:spcPct val="0"/>
              </a:spcBef>
              <a:defRPr/>
            </a:pPr>
            <a:endParaRPr lang="en-US" altLang="en-US" sz="3400" dirty="0">
              <a:solidFill>
                <a:srgbClr val="000000"/>
              </a:solidFill>
              <a:latin typeface="Times New Roman" panose="02020603050405020304" pitchFamily="18" charset="0"/>
            </a:endParaRPr>
          </a:p>
          <a:p>
            <a:pPr marL="571500" lvl="0" indent="-571500" algn="just" defTabSz="914400">
              <a:lnSpc>
                <a:spcPct val="80000"/>
              </a:lnSpc>
              <a:spcBef>
                <a:spcPct val="0"/>
              </a:spcBef>
              <a:buFont typeface="Wingdings" panose="05000000000000000000" pitchFamily="2" charset="2"/>
              <a:buChar char="Ø"/>
              <a:defRPr/>
            </a:pPr>
            <a:r>
              <a:rPr lang="en-US" altLang="en-US" sz="3400" dirty="0">
                <a:solidFill>
                  <a:srgbClr val="000000"/>
                </a:solidFill>
                <a:latin typeface="Times New Roman" panose="02020603050405020304" pitchFamily="18" charset="0"/>
              </a:rPr>
              <a:t>The MU curve slopes downwards, this illustrates the concept of diminishing marginal utility.</a:t>
            </a:r>
          </a:p>
          <a:p>
            <a:pPr lvl="0" algn="just" defTabSz="914400">
              <a:lnSpc>
                <a:spcPct val="80000"/>
              </a:lnSpc>
              <a:spcBef>
                <a:spcPct val="0"/>
              </a:spcBef>
              <a:defRPr/>
            </a:pPr>
            <a:endParaRPr lang="en-US" altLang="en-US" sz="3400" dirty="0">
              <a:solidFill>
                <a:srgbClr val="000000"/>
              </a:solidFill>
              <a:latin typeface="Times New Roman" panose="02020603050405020304" pitchFamily="18" charset="0"/>
            </a:endParaRPr>
          </a:p>
          <a:p>
            <a:pPr marL="571500" lvl="0" indent="-571500" algn="just" defTabSz="914400">
              <a:lnSpc>
                <a:spcPct val="80000"/>
              </a:lnSpc>
              <a:spcBef>
                <a:spcPct val="0"/>
              </a:spcBef>
              <a:buFont typeface="Wingdings" panose="05000000000000000000" pitchFamily="2" charset="2"/>
              <a:buChar char="Ø"/>
              <a:defRPr/>
            </a:pPr>
            <a:r>
              <a:rPr lang="en-US" altLang="en-US" sz="3400" dirty="0">
                <a:solidFill>
                  <a:srgbClr val="000000"/>
                </a:solidFill>
                <a:latin typeface="Times New Roman" panose="02020603050405020304" pitchFamily="18" charset="0"/>
              </a:rPr>
              <a:t>The TU curve stars from the origin, implying that zero consumption yields zero utility.</a:t>
            </a:r>
          </a:p>
          <a:p>
            <a:pPr marL="571500" lvl="0" indent="-571500" algn="just" defTabSz="914400">
              <a:lnSpc>
                <a:spcPct val="80000"/>
              </a:lnSpc>
              <a:spcBef>
                <a:spcPct val="0"/>
              </a:spcBef>
              <a:buFont typeface="Wingdings" panose="05000000000000000000" pitchFamily="2" charset="2"/>
              <a:buChar char="Ø"/>
              <a:defRPr/>
            </a:pPr>
            <a:endParaRPr lang="en-US" altLang="en-US" sz="3400" dirty="0">
              <a:solidFill>
                <a:srgbClr val="000000"/>
              </a:solidFill>
              <a:latin typeface="Times New Roman" panose="02020603050405020304" pitchFamily="18" charset="0"/>
            </a:endParaRPr>
          </a:p>
          <a:p>
            <a:pPr marL="571500" lvl="0" indent="-571500" algn="just" defTabSz="914400">
              <a:lnSpc>
                <a:spcPct val="80000"/>
              </a:lnSpc>
              <a:spcBef>
                <a:spcPct val="0"/>
              </a:spcBef>
              <a:buFont typeface="Wingdings" panose="05000000000000000000" pitchFamily="2" charset="2"/>
              <a:buChar char="Ø"/>
              <a:defRPr/>
            </a:pPr>
            <a:r>
              <a:rPr lang="en-US" altLang="en-US" sz="3400" dirty="0">
                <a:solidFill>
                  <a:srgbClr val="000000"/>
                </a:solidFill>
                <a:latin typeface="Times New Roman" panose="02020603050405020304" pitchFamily="18" charset="0"/>
              </a:rPr>
              <a:t>The Marginal utility is zero when TU reaches its maximum.</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61274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6" end="6"/>
                                            </p:txEl>
                                          </p:spTgt>
                                        </p:tgtEl>
                                        <p:attrNameLst>
                                          <p:attrName>style.visibility</p:attrName>
                                        </p:attrNameLst>
                                      </p:cBhvr>
                                      <p:to>
                                        <p:strVal val="visible"/>
                                      </p:to>
                                    </p:set>
                                    <p:animEffect transition="in" filter="barn(inVertical)">
                                      <p:cBhvr>
                                        <p:cTn id="22"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43000" y="685596"/>
            <a:ext cx="6858000" cy="660400"/>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Law of Diminishing Marginal Utility</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306600"/>
            <a:ext cx="8870950" cy="5722800"/>
          </a:xfrm>
        </p:spPr>
        <p:txBody>
          <a:bodyPr/>
          <a:lstStyle/>
          <a:p>
            <a:pPr marL="571500" indent="-571500" algn="l">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The more of a good an individual consumes per time period, other things constant, the smaller the increase in total utility from additional consumption.</a:t>
            </a:r>
          </a:p>
          <a:p>
            <a:pPr marL="571500" indent="-571500" algn="l">
              <a:buFont typeface="Wingdings" panose="05000000000000000000" pitchFamily="2" charset="2"/>
              <a:buChar char="Ø"/>
            </a:pPr>
            <a:endParaRPr lang="en-US" altLang="en-US" sz="3400" dirty="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The law of diminishing marginal utility states that as more and more units of a particular good is consumed, the extra satisfaction derived from extra units consumed declines.</a:t>
            </a:r>
          </a:p>
          <a:p>
            <a:pPr marL="571500" indent="-571500" algn="l">
              <a:buFont typeface="Wingdings" panose="05000000000000000000" pitchFamily="2" charset="2"/>
              <a:buChar char="Ø"/>
            </a:pPr>
            <a:r>
              <a:rPr lang="en-US" altLang="en-US" sz="3400" b="1" dirty="0">
                <a:latin typeface="Times New Roman" panose="02020603050405020304" pitchFamily="18" charset="0"/>
                <a:cs typeface="Times New Roman" panose="02020603050405020304" pitchFamily="18" charset="0"/>
              </a:rPr>
              <a:t>This applies to all consumption (Proverbs 25:17</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76199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87624" y="973137"/>
            <a:ext cx="7533456"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Water - Diamond Paradox</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1849856"/>
            <a:ext cx="8788400" cy="4675909"/>
          </a:xfrm>
        </p:spPr>
        <p:txBody>
          <a:bodyPr/>
          <a:lstStyle/>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Adam Smith in the 1760s gave the example of water and diamonds. </a:t>
            </a:r>
          </a:p>
          <a:p>
            <a:pPr marL="457200" indent="-457200" algn="l" eaLnBrk="1" hangingPunct="1">
              <a:buFont typeface="Wingdings" panose="05000000000000000000" pitchFamily="2" charset="2"/>
              <a:buChar char="v"/>
            </a:pPr>
            <a:r>
              <a:rPr lang="en-US" altLang="sv-SE" sz="3200" b="1" dirty="0">
                <a:latin typeface="Times New Roman" panose="02020603050405020304" pitchFamily="18" charset="0"/>
                <a:cs typeface="Times New Roman" panose="02020603050405020304" pitchFamily="18" charset="0"/>
              </a:rPr>
              <a:t>‘How is it’, he asked, ‘that water which is so essential to human life, and thus has such a high -“value-in-use”, has such a low market value (or “value-in- exchange”)</a:t>
            </a:r>
            <a:r>
              <a:rPr lang="en-US" altLang="sv-SE" sz="3200" dirty="0">
                <a:latin typeface="Times New Roman" panose="02020603050405020304" pitchFamily="18" charset="0"/>
                <a:cs typeface="Times New Roman" panose="02020603050405020304" pitchFamily="18" charset="0"/>
              </a:rPr>
              <a:t> ?</a:t>
            </a:r>
            <a:endParaRPr lang="en-US" altLang="sv-SE" sz="3200" b="1"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v"/>
            </a:pPr>
            <a:r>
              <a:rPr lang="en-US" altLang="sv-SE" sz="3200" b="1" dirty="0">
                <a:latin typeface="Times New Roman" panose="02020603050405020304" pitchFamily="18" charset="0"/>
                <a:cs typeface="Times New Roman" panose="02020603050405020304" pitchFamily="18" charset="0"/>
              </a:rPr>
              <a:t>And how is it that diamonds which are relatively so trivial have such a high market value?’</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arn(inVertic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86725" y="980728"/>
            <a:ext cx="8705755" cy="2448272"/>
          </a:xfrm>
        </p:spPr>
        <p:txBody>
          <a:bodyPr/>
          <a:lstStyle/>
          <a:p>
            <a:pPr algn="l" eaLnBrk="1" hangingPunct="1"/>
            <a:r>
              <a:rPr lang="en-GB" altLang="en-US" sz="3600" b="1" dirty="0">
                <a:solidFill>
                  <a:srgbClr val="FF0000"/>
                </a:solidFill>
                <a:latin typeface="Times New Roman" panose="02020603050405020304" pitchFamily="18" charset="0"/>
                <a:cs typeface="Times New Roman" panose="02020603050405020304" pitchFamily="18" charset="0"/>
              </a:rPr>
              <a:t>Question:</a:t>
            </a:r>
            <a:br>
              <a:rPr lang="en-GB" altLang="en-US" sz="3600" dirty="0">
                <a:solidFill>
                  <a:srgbClr val="FF0000"/>
                </a:solidFill>
                <a:latin typeface="Times New Roman" panose="02020603050405020304" pitchFamily="18" charset="0"/>
                <a:cs typeface="Times New Roman" panose="02020603050405020304" pitchFamily="18" charset="0"/>
              </a:rPr>
            </a:br>
            <a:r>
              <a:rPr lang="en-GB" altLang="en-US" sz="3600" dirty="0">
                <a:solidFill>
                  <a:srgbClr val="FF0000"/>
                </a:solidFill>
                <a:latin typeface="Times New Roman" panose="02020603050405020304" pitchFamily="18" charset="0"/>
                <a:cs typeface="Times New Roman" panose="02020603050405020304" pitchFamily="18" charset="0"/>
              </a:rPr>
              <a:t>Christabel eats five slices of pizza one evening but admits that each slice of pizza doesn't taste as good as the previous one. This suggests that for Christabel</a:t>
            </a:r>
            <a:endParaRPr lang="en-US" altLang="en-US" sz="4400" b="1" dirty="0">
              <a:solidFill>
                <a:srgbClr val="FF0000"/>
              </a:solidFill>
              <a:latin typeface="Times New Roman" panose="02020603050405020304" pitchFamily="18" charset="0"/>
              <a:cs typeface="Times New Roman" panose="02020603050405020304" pitchFamily="18" charset="0"/>
            </a:endParaRP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86325" y="3573016"/>
            <a:ext cx="8870950" cy="3168352"/>
          </a:xfrm>
        </p:spPr>
        <p:txBody>
          <a:bodyPr/>
          <a:lstStyle/>
          <a:p>
            <a:pPr marL="571500" lvl="0" indent="-571500" algn="l" defTabSz="914400">
              <a:spcBef>
                <a:spcPct val="40000"/>
              </a:spcBef>
              <a:buClr>
                <a:srgbClr val="AF4701"/>
              </a:buClr>
              <a:buFontTx/>
              <a:buAutoNum type="alphaUcPeriod"/>
            </a:pPr>
            <a:r>
              <a:rPr lang="en-GB" altLang="en-US" sz="3200" kern="0" dirty="0">
                <a:solidFill>
                  <a:srgbClr val="000000"/>
                </a:solidFill>
                <a:latin typeface="Times New Roman" panose="02020603050405020304" pitchFamily="18" charset="0"/>
                <a:cs typeface="Times New Roman" panose="02020603050405020304" pitchFamily="18" charset="0"/>
              </a:rPr>
              <a:t>The </a:t>
            </a:r>
            <a:r>
              <a:rPr lang="en-GB" altLang="en-US" sz="3200" i="1" kern="0" dirty="0">
                <a:solidFill>
                  <a:srgbClr val="000000"/>
                </a:solidFill>
                <a:latin typeface="Times New Roman" panose="02020603050405020304" pitchFamily="18" charset="0"/>
                <a:cs typeface="Times New Roman" panose="02020603050405020304" pitchFamily="18" charset="0"/>
              </a:rPr>
              <a:t>TU</a:t>
            </a:r>
            <a:r>
              <a:rPr lang="en-GB" altLang="en-US" sz="3200" kern="0" dirty="0">
                <a:solidFill>
                  <a:srgbClr val="000000"/>
                </a:solidFill>
                <a:latin typeface="Times New Roman" panose="02020603050405020304" pitchFamily="18" charset="0"/>
                <a:cs typeface="Times New Roman" panose="02020603050405020304" pitchFamily="18" charset="0"/>
              </a:rPr>
              <a:t> from pizzas is past its maximum point.</a:t>
            </a:r>
          </a:p>
          <a:p>
            <a:pPr marL="571500" lvl="0" indent="-571500" algn="l" defTabSz="914400">
              <a:spcBef>
                <a:spcPct val="40000"/>
              </a:spcBef>
              <a:buClr>
                <a:srgbClr val="AF4701"/>
              </a:buClr>
              <a:buFontTx/>
              <a:buAutoNum type="alphaUcPeriod"/>
            </a:pPr>
            <a:r>
              <a:rPr lang="en-GB" altLang="en-US" sz="3200" kern="0" dirty="0">
                <a:solidFill>
                  <a:srgbClr val="000000"/>
                </a:solidFill>
                <a:latin typeface="Times New Roman" panose="02020603050405020304" pitchFamily="18" charset="0"/>
                <a:cs typeface="Times New Roman" panose="02020603050405020304" pitchFamily="18" charset="0"/>
              </a:rPr>
              <a:t>The </a:t>
            </a:r>
            <a:r>
              <a:rPr lang="en-GB" altLang="en-US" sz="3200" i="1" kern="0" dirty="0">
                <a:solidFill>
                  <a:srgbClr val="000000"/>
                </a:solidFill>
                <a:latin typeface="Times New Roman" panose="02020603050405020304" pitchFamily="18" charset="0"/>
                <a:cs typeface="Times New Roman" panose="02020603050405020304" pitchFamily="18" charset="0"/>
              </a:rPr>
              <a:t>MU</a:t>
            </a:r>
            <a:r>
              <a:rPr lang="en-GB" altLang="en-US" sz="3200" kern="0" dirty="0">
                <a:solidFill>
                  <a:srgbClr val="000000"/>
                </a:solidFill>
                <a:latin typeface="Times New Roman" panose="02020603050405020304" pitchFamily="18" charset="0"/>
                <a:cs typeface="Times New Roman" panose="02020603050405020304" pitchFamily="18" charset="0"/>
              </a:rPr>
              <a:t> of a slice of pizza is negative.</a:t>
            </a:r>
          </a:p>
          <a:p>
            <a:pPr marL="571500" lvl="0" indent="-571500" algn="l" defTabSz="914400">
              <a:spcBef>
                <a:spcPct val="40000"/>
              </a:spcBef>
              <a:buClr>
                <a:srgbClr val="AF4701"/>
              </a:buClr>
              <a:buFontTx/>
              <a:buAutoNum type="alphaUcPeriod"/>
            </a:pPr>
            <a:r>
              <a:rPr lang="en-GB" altLang="en-US" sz="3200" kern="0" dirty="0">
                <a:solidFill>
                  <a:srgbClr val="000000"/>
                </a:solidFill>
                <a:latin typeface="Times New Roman" panose="02020603050405020304" pitchFamily="18" charset="0"/>
                <a:cs typeface="Times New Roman" panose="02020603050405020304" pitchFamily="18" charset="0"/>
              </a:rPr>
              <a:t>The </a:t>
            </a:r>
            <a:r>
              <a:rPr lang="en-GB" altLang="en-US" sz="3200" i="1" kern="0" dirty="0">
                <a:solidFill>
                  <a:srgbClr val="000000"/>
                </a:solidFill>
                <a:latin typeface="Times New Roman" panose="02020603050405020304" pitchFamily="18" charset="0"/>
                <a:cs typeface="Times New Roman" panose="02020603050405020304" pitchFamily="18" charset="0"/>
              </a:rPr>
              <a:t>MU</a:t>
            </a:r>
            <a:r>
              <a:rPr lang="en-GB" altLang="en-US" sz="3200" kern="0" dirty="0">
                <a:solidFill>
                  <a:srgbClr val="000000"/>
                </a:solidFill>
                <a:latin typeface="Times New Roman" panose="02020603050405020304" pitchFamily="18" charset="0"/>
                <a:cs typeface="Times New Roman" panose="02020603050405020304" pitchFamily="18" charset="0"/>
              </a:rPr>
              <a:t> is still rising but by smaller amounts.</a:t>
            </a:r>
          </a:p>
          <a:p>
            <a:pPr marL="571500" lvl="0" indent="-571500" algn="l" defTabSz="914400">
              <a:spcBef>
                <a:spcPct val="40000"/>
              </a:spcBef>
              <a:buClr>
                <a:srgbClr val="AF4701"/>
              </a:buClr>
              <a:buFontTx/>
              <a:buAutoNum type="alphaUcPeriod"/>
            </a:pPr>
            <a:r>
              <a:rPr lang="en-GB" altLang="en-US" sz="3200" kern="0" dirty="0">
                <a:solidFill>
                  <a:srgbClr val="000000"/>
                </a:solidFill>
                <a:latin typeface="Times New Roman" panose="02020603050405020304" pitchFamily="18" charset="0"/>
                <a:cs typeface="Times New Roman" panose="02020603050405020304" pitchFamily="18" charset="0"/>
              </a:rPr>
              <a:t>The </a:t>
            </a:r>
            <a:r>
              <a:rPr lang="en-GB" altLang="en-US" sz="3200" i="1" kern="0" dirty="0">
                <a:solidFill>
                  <a:srgbClr val="000000"/>
                </a:solidFill>
                <a:latin typeface="Times New Roman" panose="02020603050405020304" pitchFamily="18" charset="0"/>
                <a:cs typeface="Times New Roman" panose="02020603050405020304" pitchFamily="18" charset="0"/>
              </a:rPr>
              <a:t>MU</a:t>
            </a:r>
            <a:r>
              <a:rPr lang="en-GB" altLang="en-US" sz="3200" kern="0" dirty="0">
                <a:solidFill>
                  <a:srgbClr val="000000"/>
                </a:solidFill>
                <a:latin typeface="Times New Roman" panose="02020603050405020304" pitchFamily="18" charset="0"/>
                <a:cs typeface="Times New Roman" panose="02020603050405020304" pitchFamily="18" charset="0"/>
              </a:rPr>
              <a:t> is positive but declining.</a:t>
            </a:r>
          </a:p>
          <a:p>
            <a:pPr marL="571500" lvl="0" indent="-571500" algn="l" defTabSz="914400">
              <a:spcBef>
                <a:spcPct val="40000"/>
              </a:spcBef>
              <a:buClr>
                <a:srgbClr val="AF4701"/>
              </a:buClr>
              <a:buFontTx/>
              <a:buAutoNum type="alphaUcPeriod"/>
            </a:pPr>
            <a:r>
              <a:rPr lang="en-GB" altLang="en-US" sz="3200" kern="0" dirty="0">
                <a:solidFill>
                  <a:srgbClr val="000000"/>
                </a:solidFill>
                <a:latin typeface="Times New Roman" panose="02020603050405020304" pitchFamily="18" charset="0"/>
                <a:cs typeface="Times New Roman" panose="02020603050405020304" pitchFamily="18" charset="0"/>
              </a:rPr>
              <a:t>The </a:t>
            </a:r>
            <a:r>
              <a:rPr lang="en-GB" altLang="en-US" sz="3200" i="1" kern="0" dirty="0">
                <a:solidFill>
                  <a:srgbClr val="000000"/>
                </a:solidFill>
                <a:latin typeface="Times New Roman" panose="02020603050405020304" pitchFamily="18" charset="0"/>
                <a:cs typeface="Times New Roman" panose="02020603050405020304" pitchFamily="18" charset="0"/>
              </a:rPr>
              <a:t>TU</a:t>
            </a:r>
            <a:r>
              <a:rPr lang="en-GB" altLang="en-US" sz="3200" kern="0" dirty="0">
                <a:solidFill>
                  <a:srgbClr val="000000"/>
                </a:solidFill>
                <a:latin typeface="Times New Roman" panose="02020603050405020304" pitchFamily="18" charset="0"/>
                <a:cs typeface="Times New Roman" panose="02020603050405020304" pitchFamily="18" charset="0"/>
              </a:rPr>
              <a:t> is positive but declining.</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rPr>
              <a:t>        		</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30489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arn(inVertic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arn(inVertic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arn(inVertical)">
                                      <p:cBhvr>
                                        <p:cTn id="2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 y="764704"/>
            <a:ext cx="8957274" cy="1008112"/>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The optimum level of consumption:  the one-commodity version</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673424"/>
            <a:ext cx="8870950" cy="5184576"/>
          </a:xfrm>
        </p:spPr>
        <p:txBody>
          <a:bodyPr/>
          <a:lstStyle/>
          <a:p>
            <a:pPr marL="571500" indent="-571500" algn="l">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One solution to the problem is to measure utility with money.</a:t>
            </a:r>
          </a:p>
          <a:p>
            <a:pPr marL="571500" indent="-571500" algn="l">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utility becomes the value that people place on their consumption. Marginal utility thus becomes the amount of money a person would be prepared to pay to obtain one more unit.</a:t>
            </a:r>
          </a:p>
          <a:p>
            <a:pPr marL="571500" indent="-571500" algn="l">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If Philip is prepared to pay GH¢2 to obtain an extra packet of plantain chips, then we can say that packet yields him GH¢2 worth of utility: MU = GH¢ 2.</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57744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arn(inVertic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 y="764704"/>
            <a:ext cx="8957274" cy="1008112"/>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The optimum level of consumption:  the one-commodity version</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916832"/>
            <a:ext cx="8870950" cy="4941168"/>
          </a:xfrm>
        </p:spPr>
        <p:txBody>
          <a:bodyPr/>
          <a:lstStyle/>
          <a:p>
            <a:pPr marL="571500" indent="-571500" algn="l">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So how many packets should he consume if he is to act rationally? To answer this we need to introduce the concept of </a:t>
            </a:r>
            <a:r>
              <a:rPr lang="en-US" altLang="en-US" sz="3400" b="1" i="1" dirty="0">
                <a:latin typeface="Times New Roman" panose="02020603050405020304" pitchFamily="18" charset="0"/>
                <a:cs typeface="Times New Roman" panose="02020603050405020304" pitchFamily="18" charset="0"/>
              </a:rPr>
              <a:t>consumer surplus</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68475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Consumer Surplus</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490139"/>
            <a:ext cx="8870950" cy="5367861"/>
          </a:xfrm>
        </p:spPr>
        <p:txBody>
          <a:bodyPr/>
          <a:lstStyle/>
          <a:p>
            <a:pPr marL="571500" indent="-571500" algn="l">
              <a:buFont typeface="Wingdings" panose="05000000000000000000" pitchFamily="2" charset="2"/>
              <a:buChar char="Ø"/>
            </a:pPr>
            <a:r>
              <a:rPr lang="en-US" altLang="en-US" sz="3400" b="1" dirty="0">
                <a:latin typeface="Times New Roman" panose="02020603050405020304" pitchFamily="18" charset="0"/>
                <a:cs typeface="Times New Roman" panose="02020603050405020304" pitchFamily="18" charset="0"/>
              </a:rPr>
              <a:t>Consumer Surplus</a:t>
            </a:r>
            <a:r>
              <a:rPr lang="en-US" altLang="en-US" sz="3400" dirty="0">
                <a:latin typeface="Times New Roman" panose="02020603050405020304" pitchFamily="18" charset="0"/>
                <a:cs typeface="Times New Roman" panose="02020603050405020304" pitchFamily="18" charset="0"/>
              </a:rPr>
              <a:t> is the excess of what a person would have been willing to pay for a good (i.e. The utility) over what that person actually pays.</a:t>
            </a:r>
          </a:p>
          <a:p>
            <a:pPr marL="571500" indent="-571500" algn="l">
              <a:buFont typeface="Wingdings" panose="05000000000000000000" pitchFamily="2" charset="2"/>
              <a:buChar char="Ø"/>
            </a:pPr>
            <a:r>
              <a:rPr lang="en-US" altLang="en-US" sz="3400" b="1" i="1" dirty="0">
                <a:latin typeface="Times New Roman" panose="02020603050405020304" pitchFamily="18" charset="0"/>
                <a:cs typeface="Times New Roman" panose="02020603050405020304" pitchFamily="18" charset="0"/>
              </a:rPr>
              <a:t>Marginal consumer surplus </a:t>
            </a:r>
            <a:r>
              <a:rPr lang="en-US" altLang="en-US" sz="3400" dirty="0">
                <a:latin typeface="Times New Roman" panose="02020603050405020304" pitchFamily="18" charset="0"/>
                <a:cs typeface="Times New Roman" panose="02020603050405020304" pitchFamily="18" charset="0"/>
              </a:rPr>
              <a:t>is the difference between what a consumer would be willing to pay for one more unit of a product and what the person actually pays.</a:t>
            </a:r>
          </a:p>
          <a:p>
            <a:pPr marL="571500" indent="-571500" algn="l">
              <a:buFont typeface="Wingdings" panose="05000000000000000000" pitchFamily="2" charset="2"/>
              <a:buChar char="Ø"/>
            </a:pPr>
            <a:r>
              <a:rPr lang="en-US" altLang="en-US" sz="3400" b="1" dirty="0">
                <a:latin typeface="Times New Roman" panose="02020603050405020304" pitchFamily="18" charset="0"/>
                <a:cs typeface="Times New Roman" panose="02020603050405020304" pitchFamily="18" charset="0"/>
              </a:rPr>
              <a:t>Thus: MCS = MU - P</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309347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arn(inVertic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Consumer Surplus</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490139"/>
            <a:ext cx="8870950" cy="5367861"/>
          </a:xfrm>
        </p:spPr>
        <p:txBody>
          <a:bodyPr/>
          <a:lstStyle/>
          <a:p>
            <a:pPr marL="571500" indent="-571500" algn="l">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If </a:t>
            </a:r>
            <a:r>
              <a:rPr lang="en-US" altLang="en-US" sz="3400" dirty="0" err="1">
                <a:latin typeface="Times New Roman" panose="02020603050405020304" pitchFamily="18" charset="0"/>
                <a:cs typeface="Times New Roman" panose="02020603050405020304" pitchFamily="18" charset="0"/>
              </a:rPr>
              <a:t>Novelta</a:t>
            </a:r>
            <a:r>
              <a:rPr lang="en-US" altLang="en-US" sz="3400" dirty="0">
                <a:latin typeface="Times New Roman" panose="02020603050405020304" pitchFamily="18" charset="0"/>
                <a:cs typeface="Times New Roman" panose="02020603050405020304" pitchFamily="18" charset="0"/>
              </a:rPr>
              <a:t> were willing to pay GH¢3 for additional plate of </a:t>
            </a:r>
            <a:r>
              <a:rPr lang="en-US" altLang="en-US" sz="3400" dirty="0" err="1">
                <a:latin typeface="Times New Roman" panose="02020603050405020304" pitchFamily="18" charset="0"/>
                <a:cs typeface="Times New Roman" panose="02020603050405020304" pitchFamily="18" charset="0"/>
              </a:rPr>
              <a:t>indomie</a:t>
            </a:r>
            <a:r>
              <a:rPr lang="en-US" altLang="en-US" sz="3400" dirty="0">
                <a:latin typeface="Times New Roman" panose="02020603050405020304" pitchFamily="18" charset="0"/>
                <a:cs typeface="Times New Roman" panose="02020603050405020304" pitchFamily="18" charset="0"/>
              </a:rPr>
              <a:t>, which in fact only cost her GH¢2.5, then she would be getting a marginal consumer surplus of 50pesewas.</a:t>
            </a:r>
          </a:p>
          <a:p>
            <a:pPr marL="571500" indent="-571500" algn="l">
              <a:buFont typeface="Wingdings" panose="05000000000000000000" pitchFamily="2" charset="2"/>
              <a:buChar char="Ø"/>
            </a:pPr>
            <a:endParaRPr lang="en-US" altLang="en-US" sz="3400" dirty="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If Philo is willing to pay GH¢5000 for </a:t>
            </a:r>
            <a:r>
              <a:rPr lang="en-US" altLang="en-US" sz="3400" dirty="0" err="1">
                <a:latin typeface="Times New Roman" panose="02020603050405020304" pitchFamily="18" charset="0"/>
                <a:cs typeface="Times New Roman" panose="02020603050405020304" pitchFamily="18" charset="0"/>
              </a:rPr>
              <a:t>Iphone</a:t>
            </a:r>
            <a:r>
              <a:rPr lang="en-US" altLang="en-US" sz="3400" dirty="0">
                <a:latin typeface="Times New Roman" panose="02020603050405020304" pitchFamily="18" charset="0"/>
                <a:cs typeface="Times New Roman" panose="02020603050405020304" pitchFamily="18" charset="0"/>
              </a:rPr>
              <a:t> 12 but the price is actually GH¢4850, then her consumer surplus is GH¢150. </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44589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Consumer Surplus</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490139"/>
                <a:ext cx="8870950" cy="5367861"/>
              </a:xfrm>
            </p:spPr>
            <p:txBody>
              <a:bodyPr/>
              <a:lstStyle/>
              <a:p>
                <a:pPr marL="571500" indent="-571500" algn="l">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Total consumer surplus is the sum of all the marginal consumer surpluses obtained from all the units of a good she consumes. </a:t>
                </a:r>
              </a:p>
              <a:p>
                <a:pPr algn="l"/>
                <a:endParaRPr lang="en-US" altLang="en-US" sz="3400" dirty="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 It is the difference between the total utilities from all the units a consumer consumes and the total expenditures.  THUS</a:t>
                </a:r>
              </a:p>
              <a:p>
                <a:pPr marL="571500" indent="-571500" algn="l">
                  <a:buFont typeface="Wingdings" panose="05000000000000000000" pitchFamily="2" charset="2"/>
                  <a:buChar char="Ø"/>
                </a:pPr>
                <a:endParaRPr lang="en-US" altLang="en-US" sz="3400" dirty="0">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centerGroup"/>
                    </m:oMathParaPr>
                    <m:oMath xmlns:m="http://schemas.openxmlformats.org/officeDocument/2006/math">
                      <m:r>
                        <a:rPr lang="en-US" altLang="en-US" sz="3400" b="1" i="1" smtClean="0">
                          <a:latin typeface="Cambria Math" panose="02040503050406030204" pitchFamily="18" charset="0"/>
                          <a:cs typeface="Times New Roman" panose="02020603050405020304" pitchFamily="18" charset="0"/>
                        </a:rPr>
                        <m:t>𝑻𝑪𝑺</m:t>
                      </m:r>
                      <m:r>
                        <a:rPr lang="en-US" altLang="en-US" sz="3400" b="1" i="1" smtClean="0">
                          <a:latin typeface="Cambria Math" panose="02040503050406030204" pitchFamily="18" charset="0"/>
                          <a:cs typeface="Times New Roman" panose="02020603050405020304" pitchFamily="18" charset="0"/>
                        </a:rPr>
                        <m:t>=</m:t>
                      </m:r>
                      <m:r>
                        <a:rPr lang="en-US" altLang="en-US" sz="3400" b="1" i="1" smtClean="0">
                          <a:latin typeface="Cambria Math" panose="02040503050406030204" pitchFamily="18" charset="0"/>
                          <a:cs typeface="Times New Roman" panose="02020603050405020304" pitchFamily="18" charset="0"/>
                        </a:rPr>
                        <m:t>𝑻𝑼</m:t>
                      </m:r>
                      <m:r>
                        <a:rPr lang="en-US" altLang="en-US" sz="3400" b="1" i="1" smtClean="0">
                          <a:latin typeface="Cambria Math" panose="02040503050406030204" pitchFamily="18" charset="0"/>
                          <a:cs typeface="Times New Roman" panose="02020603050405020304" pitchFamily="18" charset="0"/>
                        </a:rPr>
                        <m:t>−</m:t>
                      </m:r>
                      <m:r>
                        <a:rPr lang="en-US" altLang="en-US" sz="3400" b="1" i="1" smtClean="0">
                          <a:latin typeface="Cambria Math" panose="02040503050406030204" pitchFamily="18" charset="0"/>
                          <a:cs typeface="Times New Roman" panose="02020603050405020304" pitchFamily="18" charset="0"/>
                        </a:rPr>
                        <m:t>𝑻𝑬</m:t>
                      </m:r>
                    </m:oMath>
                  </m:oMathPara>
                </a14:m>
                <a:endParaRPr lang="en-US" altLang="en-US" sz="3400" b="1" dirty="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endParaRPr lang="en-US" altLang="en-US" sz="3400" dirty="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endParaRPr lang="en-US" altLang="en-US" sz="3400" dirty="0">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145450" y="1490139"/>
                <a:ext cx="8870950" cy="5367861"/>
              </a:xfrm>
              <a:blipFill>
                <a:blip r:embed="rId2"/>
                <a:stretch>
                  <a:fillRect l="-1718" t="-2611"/>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328825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Consumer Surplus</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490139"/>
            <a:ext cx="8870950" cy="5367861"/>
          </a:xfrm>
        </p:spPr>
        <p:txBody>
          <a:bodyPr/>
          <a:lstStyle/>
          <a:p>
            <a:pPr marL="571500" indent="-571500" algn="just">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If </a:t>
            </a:r>
            <a:r>
              <a:rPr lang="en-US" altLang="en-US" sz="3400" dirty="0" err="1">
                <a:latin typeface="Times New Roman" panose="02020603050405020304" pitchFamily="18" charset="0"/>
                <a:cs typeface="Times New Roman" panose="02020603050405020304" pitchFamily="18" charset="0"/>
              </a:rPr>
              <a:t>Novelta</a:t>
            </a:r>
            <a:r>
              <a:rPr lang="en-US" altLang="en-US" sz="3400" dirty="0">
                <a:latin typeface="Times New Roman" panose="02020603050405020304" pitchFamily="18" charset="0"/>
                <a:cs typeface="Times New Roman" panose="02020603050405020304" pitchFamily="18" charset="0"/>
              </a:rPr>
              <a:t> consumes four packs of chocolate, and if she would have been prepared to spend GH¢16 on them and only had to spend GH¢12, then her total consumer surplus GH¢4</a:t>
            </a:r>
          </a:p>
          <a:p>
            <a:pPr marL="571500" indent="-571500" algn="just">
              <a:buFont typeface="Wingdings" panose="05000000000000000000" pitchFamily="2" charset="2"/>
              <a:buChar char="Ø"/>
            </a:pPr>
            <a:endParaRPr lang="en-US" altLang="en-US" sz="34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Suppose Christabel is willing to spend GH¢240 on ten plates of pizza for her roommates. If the price per box of pizza is GH¢9.50, what is her total consumer surplus on the ten boxes of pizza? </a:t>
            </a:r>
          </a:p>
          <a:p>
            <a:pPr marL="571500" indent="-571500" algn="l">
              <a:buFont typeface="Wingdings" panose="05000000000000000000" pitchFamily="2" charset="2"/>
              <a:buChar char="Ø"/>
            </a:pPr>
            <a:endParaRPr lang="en-US" altLang="en-US" sz="34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811756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BA2959DA-A323-4A31-97A6-5C32AD41A76A}"/>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156" name="Rectangle 4">
            <a:extLst>
              <a:ext uri="{FF2B5EF4-FFF2-40B4-BE49-F238E27FC236}">
                <a16:creationId xmlns:a16="http://schemas.microsoft.com/office/drawing/2014/main" id="{79FC5996-FE18-41E1-8B79-7EA734D8EC1D}"/>
              </a:ext>
            </a:extLst>
          </p:cNvPr>
          <p:cNvSpPr>
            <a:spLocks noChangeArrowheads="1"/>
          </p:cNvSpPr>
          <p:nvPr/>
        </p:nvSpPr>
        <p:spPr bwMode="auto">
          <a:xfrm>
            <a:off x="1104900" y="563094"/>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159" name="Line 11">
            <a:extLst>
              <a:ext uri="{FF2B5EF4-FFF2-40B4-BE49-F238E27FC236}">
                <a16:creationId xmlns:a16="http://schemas.microsoft.com/office/drawing/2014/main" id="{70A70911-B76C-42FC-A512-E48A68EA2CD6}"/>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160" name="Line 12">
            <a:extLst>
              <a:ext uri="{FF2B5EF4-FFF2-40B4-BE49-F238E27FC236}">
                <a16:creationId xmlns:a16="http://schemas.microsoft.com/office/drawing/2014/main" id="{475B0182-FD2A-4E8A-BB41-03911FA56375}"/>
              </a:ext>
            </a:extLst>
          </p:cNvPr>
          <p:cNvSpPr>
            <a:spLocks noChangeShapeType="1"/>
          </p:cNvSpPr>
          <p:nvPr/>
        </p:nvSpPr>
        <p:spPr bwMode="auto">
          <a:xfrm>
            <a:off x="1060580" y="563094"/>
            <a:ext cx="0" cy="53340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173" name="Line 14">
            <a:extLst>
              <a:ext uri="{FF2B5EF4-FFF2-40B4-BE49-F238E27FC236}">
                <a16:creationId xmlns:a16="http://schemas.microsoft.com/office/drawing/2014/main" id="{88BDDB0C-6EAE-4076-846C-D51EC959B09E}"/>
              </a:ext>
            </a:extLst>
          </p:cNvPr>
          <p:cNvSpPr>
            <a:spLocks noChangeShapeType="1"/>
          </p:cNvSpPr>
          <p:nvPr/>
        </p:nvSpPr>
        <p:spPr bwMode="auto">
          <a:xfrm>
            <a:off x="1066800" y="1752600"/>
            <a:ext cx="6705600" cy="2743200"/>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174" name="Rectangle 15">
            <a:extLst>
              <a:ext uri="{FF2B5EF4-FFF2-40B4-BE49-F238E27FC236}">
                <a16:creationId xmlns:a16="http://schemas.microsoft.com/office/drawing/2014/main" id="{2A26F7F2-6A4A-41E9-8283-AF38217E98F7}"/>
              </a:ext>
            </a:extLst>
          </p:cNvPr>
          <p:cNvSpPr>
            <a:spLocks noChangeArrowheads="1"/>
          </p:cNvSpPr>
          <p:nvPr/>
        </p:nvSpPr>
        <p:spPr bwMode="auto">
          <a:xfrm>
            <a:off x="6912181" y="4495800"/>
            <a:ext cx="123563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dirty="0">
                <a:ln>
                  <a:noFill/>
                </a:ln>
                <a:solidFill>
                  <a:srgbClr val="CC0000"/>
                </a:solidFill>
                <a:effectLst/>
                <a:uLnTx/>
                <a:uFillTx/>
                <a:latin typeface="Arial" panose="020B0604020202020204" pitchFamily="34" charset="0"/>
                <a:ea typeface="+mn-ea"/>
                <a:cs typeface="+mn-cs"/>
              </a:rPr>
              <a:t>MU/D</a:t>
            </a:r>
          </a:p>
        </p:txBody>
      </p:sp>
      <p:sp>
        <p:nvSpPr>
          <p:cNvPr id="49162" name="Rectangle 16">
            <a:extLst>
              <a:ext uri="{FF2B5EF4-FFF2-40B4-BE49-F238E27FC236}">
                <a16:creationId xmlns:a16="http://schemas.microsoft.com/office/drawing/2014/main" id="{40BF9195-DD10-4EF5-84C0-7D3F92454278}"/>
              </a:ext>
            </a:extLst>
          </p:cNvPr>
          <p:cNvSpPr>
            <a:spLocks noChangeArrowheads="1"/>
          </p:cNvSpPr>
          <p:nvPr/>
        </p:nvSpPr>
        <p:spPr bwMode="auto">
          <a:xfrm>
            <a:off x="0" y="533400"/>
            <a:ext cx="9604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MU, P</a:t>
            </a:r>
          </a:p>
        </p:txBody>
      </p:sp>
      <p:sp>
        <p:nvSpPr>
          <p:cNvPr id="49163" name="Rectangle 17">
            <a:extLst>
              <a:ext uri="{FF2B5EF4-FFF2-40B4-BE49-F238E27FC236}">
                <a16:creationId xmlns:a16="http://schemas.microsoft.com/office/drawing/2014/main" id="{A1D0D1D1-0BEC-4893-84F1-04DBDE918F97}"/>
              </a:ext>
            </a:extLst>
          </p:cNvPr>
          <p:cNvSpPr>
            <a:spLocks noChangeArrowheads="1"/>
          </p:cNvSpPr>
          <p:nvPr/>
        </p:nvSpPr>
        <p:spPr bwMode="auto">
          <a:xfrm>
            <a:off x="8061325" y="6049963"/>
            <a:ext cx="4016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Q</a:t>
            </a:r>
          </a:p>
        </p:txBody>
      </p:sp>
      <p:sp>
        <p:nvSpPr>
          <p:cNvPr id="49164" name="Rectangle 18">
            <a:extLst>
              <a:ext uri="{FF2B5EF4-FFF2-40B4-BE49-F238E27FC236}">
                <a16:creationId xmlns:a16="http://schemas.microsoft.com/office/drawing/2014/main" id="{405881DC-799E-42B8-B736-320400CE8BB7}"/>
              </a:ext>
            </a:extLst>
          </p:cNvPr>
          <p:cNvSpPr>
            <a:spLocks noChangeArrowheads="1"/>
          </p:cNvSpPr>
          <p:nvPr/>
        </p:nvSpPr>
        <p:spPr bwMode="auto">
          <a:xfrm>
            <a:off x="669925" y="597376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O</a:t>
            </a:r>
          </a:p>
        </p:txBody>
      </p:sp>
      <p:sp>
        <p:nvSpPr>
          <p:cNvPr id="49171" name="Rectangle 22">
            <a:extLst>
              <a:ext uri="{FF2B5EF4-FFF2-40B4-BE49-F238E27FC236}">
                <a16:creationId xmlns:a16="http://schemas.microsoft.com/office/drawing/2014/main" id="{A4916B39-95E1-422B-AF57-D0AB23065261}"/>
              </a:ext>
            </a:extLst>
          </p:cNvPr>
          <p:cNvSpPr>
            <a:spLocks noChangeArrowheads="1"/>
          </p:cNvSpPr>
          <p:nvPr/>
        </p:nvSpPr>
        <p:spPr bwMode="auto">
          <a:xfrm>
            <a:off x="650875" y="3028951"/>
            <a:ext cx="471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10</a:t>
            </a:r>
            <a:endParaRPr kumimoji="0" lang="en-GB" altLang="en-US" sz="2000" b="0" i="0" u="none" strike="noStrike" kern="1200" cap="none" spc="0" normalizeH="0" baseline="-25000" noProof="0" dirty="0">
              <a:ln>
                <a:noFill/>
              </a:ln>
              <a:solidFill>
                <a:srgbClr val="000000"/>
              </a:solidFill>
              <a:effectLst/>
              <a:uLnTx/>
              <a:uFillTx/>
              <a:latin typeface="Arial" panose="020B0604020202020204" pitchFamily="34" charset="0"/>
              <a:ea typeface="+mn-ea"/>
              <a:cs typeface="+mn-cs"/>
            </a:endParaRPr>
          </a:p>
        </p:txBody>
      </p:sp>
      <p:sp>
        <p:nvSpPr>
          <p:cNvPr id="49172" name="Line 23">
            <a:extLst>
              <a:ext uri="{FF2B5EF4-FFF2-40B4-BE49-F238E27FC236}">
                <a16:creationId xmlns:a16="http://schemas.microsoft.com/office/drawing/2014/main" id="{FD593EF4-87B6-4219-BB88-405B9D2E1F77}"/>
              </a:ext>
            </a:extLst>
          </p:cNvPr>
          <p:cNvSpPr>
            <a:spLocks noChangeShapeType="1"/>
          </p:cNvSpPr>
          <p:nvPr/>
        </p:nvSpPr>
        <p:spPr bwMode="auto">
          <a:xfrm flipH="1">
            <a:off x="1077913" y="3208339"/>
            <a:ext cx="3519488" cy="0"/>
          </a:xfrm>
          <a:prstGeom prst="line">
            <a:avLst/>
          </a:prstGeom>
          <a:noFill/>
          <a:ln w="15875">
            <a:solidFill>
              <a:schemeClr val="bg2"/>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169" name="Rectangle 25">
            <a:extLst>
              <a:ext uri="{FF2B5EF4-FFF2-40B4-BE49-F238E27FC236}">
                <a16:creationId xmlns:a16="http://schemas.microsoft.com/office/drawing/2014/main" id="{3620410E-7431-42A2-977C-13AA7641C1EB}"/>
              </a:ext>
            </a:extLst>
          </p:cNvPr>
          <p:cNvSpPr>
            <a:spLocks noChangeArrowheads="1"/>
          </p:cNvSpPr>
          <p:nvPr/>
        </p:nvSpPr>
        <p:spPr bwMode="auto">
          <a:xfrm>
            <a:off x="3543382" y="6002663"/>
            <a:ext cx="328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3</a:t>
            </a:r>
            <a:endParaRPr kumimoji="0" lang="en-GB" altLang="en-US" sz="2000" b="0" i="0" u="none" strike="noStrike" kern="1200" cap="none" spc="0" normalizeH="0" baseline="-25000" noProof="0" dirty="0">
              <a:ln>
                <a:noFill/>
              </a:ln>
              <a:solidFill>
                <a:srgbClr val="000000"/>
              </a:solidFill>
              <a:effectLst/>
              <a:uLnTx/>
              <a:uFillTx/>
              <a:latin typeface="Arial" panose="020B0604020202020204" pitchFamily="34" charset="0"/>
              <a:ea typeface="+mn-ea"/>
              <a:cs typeface="+mn-cs"/>
            </a:endParaRPr>
          </a:p>
        </p:txBody>
      </p:sp>
      <p:sp>
        <p:nvSpPr>
          <p:cNvPr id="49170" name="Line 26">
            <a:extLst>
              <a:ext uri="{FF2B5EF4-FFF2-40B4-BE49-F238E27FC236}">
                <a16:creationId xmlns:a16="http://schemas.microsoft.com/office/drawing/2014/main" id="{62F52FD5-212D-4DDA-A068-C368C0D4F9D7}"/>
              </a:ext>
            </a:extLst>
          </p:cNvPr>
          <p:cNvSpPr>
            <a:spLocks noChangeShapeType="1"/>
          </p:cNvSpPr>
          <p:nvPr/>
        </p:nvSpPr>
        <p:spPr bwMode="auto">
          <a:xfrm>
            <a:off x="3771982" y="2856238"/>
            <a:ext cx="0" cy="3095625"/>
          </a:xfrm>
          <a:prstGeom prst="line">
            <a:avLst/>
          </a:prstGeom>
          <a:noFill/>
          <a:ln w="15875">
            <a:solidFill>
              <a:schemeClr val="bg2"/>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02492" name="Text Box 28">
            <a:extLst>
              <a:ext uri="{FF2B5EF4-FFF2-40B4-BE49-F238E27FC236}">
                <a16:creationId xmlns:a16="http://schemas.microsoft.com/office/drawing/2014/main" id="{ACC58965-4DB4-4992-8CD6-EEEBF8A9343F}"/>
              </a:ext>
            </a:extLst>
          </p:cNvPr>
          <p:cNvSpPr txBox="1">
            <a:spLocks noChangeArrowheads="1"/>
          </p:cNvSpPr>
          <p:nvPr/>
        </p:nvSpPr>
        <p:spPr bwMode="auto">
          <a:xfrm>
            <a:off x="0" y="0"/>
            <a:ext cx="914400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GB" sz="2800" b="1" i="0" u="none" strike="noStrike" kern="1200" cap="none" spc="0" normalizeH="0" baseline="0" noProof="0">
                <a:ln>
                  <a:noFill/>
                </a:ln>
                <a:solidFill>
                  <a:srgbClr val="000066"/>
                </a:solidFill>
                <a:effectLst/>
                <a:uLnTx/>
                <a:uFillTx/>
                <a:latin typeface="Arial" charset="0"/>
                <a:ea typeface="+mn-ea"/>
                <a:cs typeface="+mn-cs"/>
              </a:rPr>
              <a:t>Consumer surplus</a:t>
            </a:r>
          </a:p>
        </p:txBody>
      </p:sp>
      <p:sp>
        <p:nvSpPr>
          <p:cNvPr id="28" name="Rectangle 22">
            <a:extLst>
              <a:ext uri="{FF2B5EF4-FFF2-40B4-BE49-F238E27FC236}">
                <a16:creationId xmlns:a16="http://schemas.microsoft.com/office/drawing/2014/main" id="{DF5CBAAC-CECB-4719-A964-1903D7F43FA5}"/>
              </a:ext>
            </a:extLst>
          </p:cNvPr>
          <p:cNvSpPr>
            <a:spLocks noChangeArrowheads="1"/>
          </p:cNvSpPr>
          <p:nvPr/>
        </p:nvSpPr>
        <p:spPr bwMode="auto">
          <a:xfrm>
            <a:off x="611187" y="2667294"/>
            <a:ext cx="471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14</a:t>
            </a:r>
            <a:endParaRPr kumimoji="0" lang="en-GB" altLang="en-US" sz="2000" b="0" i="0" u="none" strike="noStrike" kern="1200" cap="none" spc="0" normalizeH="0" baseline="-25000" noProof="0" dirty="0">
              <a:ln>
                <a:noFill/>
              </a:ln>
              <a:solidFill>
                <a:srgbClr val="000000"/>
              </a:solidFill>
              <a:effectLst/>
              <a:uLnTx/>
              <a:uFillTx/>
              <a:latin typeface="Arial" panose="020B0604020202020204" pitchFamily="34" charset="0"/>
              <a:ea typeface="+mn-ea"/>
              <a:cs typeface="+mn-cs"/>
            </a:endParaRPr>
          </a:p>
        </p:txBody>
      </p:sp>
      <p:sp>
        <p:nvSpPr>
          <p:cNvPr id="29" name="Line 23">
            <a:extLst>
              <a:ext uri="{FF2B5EF4-FFF2-40B4-BE49-F238E27FC236}">
                <a16:creationId xmlns:a16="http://schemas.microsoft.com/office/drawing/2014/main" id="{2138DE75-1F63-45B1-9A99-B36E7A463BAB}"/>
              </a:ext>
            </a:extLst>
          </p:cNvPr>
          <p:cNvSpPr>
            <a:spLocks noChangeShapeType="1"/>
          </p:cNvSpPr>
          <p:nvPr/>
        </p:nvSpPr>
        <p:spPr bwMode="auto">
          <a:xfrm flipH="1">
            <a:off x="1077402" y="2873669"/>
            <a:ext cx="2702511" cy="0"/>
          </a:xfrm>
          <a:prstGeom prst="line">
            <a:avLst/>
          </a:prstGeom>
          <a:noFill/>
          <a:ln w="15875">
            <a:solidFill>
              <a:schemeClr val="bg2"/>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 name="Rectangle 22">
            <a:extLst>
              <a:ext uri="{FF2B5EF4-FFF2-40B4-BE49-F238E27FC236}">
                <a16:creationId xmlns:a16="http://schemas.microsoft.com/office/drawing/2014/main" id="{E7F74BEA-CD6A-42B7-9F8D-2D095173E82B}"/>
              </a:ext>
            </a:extLst>
          </p:cNvPr>
          <p:cNvSpPr>
            <a:spLocks noChangeArrowheads="1"/>
          </p:cNvSpPr>
          <p:nvPr/>
        </p:nvSpPr>
        <p:spPr bwMode="auto">
          <a:xfrm>
            <a:off x="656255" y="2170487"/>
            <a:ext cx="47128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16</a:t>
            </a:r>
            <a:endParaRPr kumimoji="0" lang="en-GB" altLang="en-US" sz="2000" b="0" i="0" u="none" strike="noStrike" kern="1200" cap="none" spc="0" normalizeH="0" baseline="-25000" noProof="0" dirty="0">
              <a:ln>
                <a:noFill/>
              </a:ln>
              <a:solidFill>
                <a:srgbClr val="000000"/>
              </a:solidFill>
              <a:effectLst/>
              <a:uLnTx/>
              <a:uFillTx/>
              <a:latin typeface="Arial" panose="020B0604020202020204" pitchFamily="34" charset="0"/>
              <a:ea typeface="+mn-ea"/>
              <a:cs typeface="+mn-cs"/>
            </a:endParaRPr>
          </a:p>
        </p:txBody>
      </p:sp>
      <p:sp>
        <p:nvSpPr>
          <p:cNvPr id="50" name="Line 23">
            <a:extLst>
              <a:ext uri="{FF2B5EF4-FFF2-40B4-BE49-F238E27FC236}">
                <a16:creationId xmlns:a16="http://schemas.microsoft.com/office/drawing/2014/main" id="{A0176AE2-86B2-4B31-8B41-476D05D8BEB7}"/>
              </a:ext>
            </a:extLst>
          </p:cNvPr>
          <p:cNvSpPr>
            <a:spLocks noChangeShapeType="1"/>
          </p:cNvSpPr>
          <p:nvPr/>
        </p:nvSpPr>
        <p:spPr bwMode="auto">
          <a:xfrm flipH="1">
            <a:off x="1078046" y="2376862"/>
            <a:ext cx="1531299" cy="12700"/>
          </a:xfrm>
          <a:prstGeom prst="line">
            <a:avLst/>
          </a:prstGeom>
          <a:noFill/>
          <a:ln w="15875">
            <a:solidFill>
              <a:schemeClr val="bg2"/>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5" name="Rectangle 22">
            <a:extLst>
              <a:ext uri="{FF2B5EF4-FFF2-40B4-BE49-F238E27FC236}">
                <a16:creationId xmlns:a16="http://schemas.microsoft.com/office/drawing/2014/main" id="{040E007F-7E24-47BF-84CD-43F8AE136E56}"/>
              </a:ext>
            </a:extLst>
          </p:cNvPr>
          <p:cNvSpPr>
            <a:spLocks noChangeArrowheads="1"/>
          </p:cNvSpPr>
          <p:nvPr/>
        </p:nvSpPr>
        <p:spPr bwMode="auto">
          <a:xfrm>
            <a:off x="650875" y="1651375"/>
            <a:ext cx="490576"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3200" b="0" i="0" u="none" strike="noStrike" kern="1200" cap="none" spc="0" normalizeH="0" baseline="-25000" noProof="0" dirty="0">
                <a:ln>
                  <a:noFill/>
                </a:ln>
                <a:solidFill>
                  <a:srgbClr val="000000"/>
                </a:solidFill>
                <a:effectLst/>
                <a:uLnTx/>
                <a:uFillTx/>
                <a:latin typeface="Arial" panose="020B0604020202020204" pitchFamily="34" charset="0"/>
                <a:ea typeface="+mn-ea"/>
                <a:cs typeface="+mn-cs"/>
              </a:rPr>
              <a:t>20</a:t>
            </a:r>
          </a:p>
        </p:txBody>
      </p:sp>
      <p:sp>
        <p:nvSpPr>
          <p:cNvPr id="56" name="Line 23">
            <a:extLst>
              <a:ext uri="{FF2B5EF4-FFF2-40B4-BE49-F238E27FC236}">
                <a16:creationId xmlns:a16="http://schemas.microsoft.com/office/drawing/2014/main" id="{69DD63B3-C777-4FB0-AABA-4AF201A28005}"/>
              </a:ext>
            </a:extLst>
          </p:cNvPr>
          <p:cNvSpPr>
            <a:spLocks noChangeShapeType="1"/>
          </p:cNvSpPr>
          <p:nvPr/>
        </p:nvSpPr>
        <p:spPr bwMode="auto">
          <a:xfrm flipH="1">
            <a:off x="1098680" y="1972053"/>
            <a:ext cx="475326" cy="2798"/>
          </a:xfrm>
          <a:prstGeom prst="line">
            <a:avLst/>
          </a:prstGeom>
          <a:noFill/>
          <a:ln w="15875">
            <a:solidFill>
              <a:schemeClr val="bg2"/>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8" name="Rectangle 25">
            <a:extLst>
              <a:ext uri="{FF2B5EF4-FFF2-40B4-BE49-F238E27FC236}">
                <a16:creationId xmlns:a16="http://schemas.microsoft.com/office/drawing/2014/main" id="{7EB9DAC3-8AF5-4B33-8B6F-7EE7726C5047}"/>
              </a:ext>
            </a:extLst>
          </p:cNvPr>
          <p:cNvSpPr>
            <a:spLocks noChangeArrowheads="1"/>
          </p:cNvSpPr>
          <p:nvPr/>
        </p:nvSpPr>
        <p:spPr bwMode="auto">
          <a:xfrm>
            <a:off x="4424633" y="6007069"/>
            <a:ext cx="328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4</a:t>
            </a:r>
            <a:endParaRPr kumimoji="0" lang="en-GB" altLang="en-US" sz="2000" b="0" i="0" u="none" strike="noStrike" kern="1200" cap="none" spc="0" normalizeH="0" baseline="-25000" noProof="0" dirty="0">
              <a:ln>
                <a:noFill/>
              </a:ln>
              <a:solidFill>
                <a:srgbClr val="000000"/>
              </a:solidFill>
              <a:effectLst/>
              <a:uLnTx/>
              <a:uFillTx/>
              <a:latin typeface="Arial" panose="020B0604020202020204" pitchFamily="34" charset="0"/>
              <a:ea typeface="+mn-ea"/>
              <a:cs typeface="+mn-cs"/>
            </a:endParaRPr>
          </a:p>
        </p:txBody>
      </p:sp>
      <p:sp>
        <p:nvSpPr>
          <p:cNvPr id="59" name="Line 26">
            <a:extLst>
              <a:ext uri="{FF2B5EF4-FFF2-40B4-BE49-F238E27FC236}">
                <a16:creationId xmlns:a16="http://schemas.microsoft.com/office/drawing/2014/main" id="{B3521306-6747-43A2-8108-FE32406E1255}"/>
              </a:ext>
            </a:extLst>
          </p:cNvPr>
          <p:cNvSpPr>
            <a:spLocks noChangeShapeType="1"/>
          </p:cNvSpPr>
          <p:nvPr/>
        </p:nvSpPr>
        <p:spPr bwMode="auto">
          <a:xfrm>
            <a:off x="4661171" y="3197194"/>
            <a:ext cx="0" cy="2667000"/>
          </a:xfrm>
          <a:prstGeom prst="line">
            <a:avLst/>
          </a:prstGeom>
          <a:noFill/>
          <a:ln w="15875">
            <a:solidFill>
              <a:schemeClr val="bg2"/>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0" name="Rectangle 25">
            <a:extLst>
              <a:ext uri="{FF2B5EF4-FFF2-40B4-BE49-F238E27FC236}">
                <a16:creationId xmlns:a16="http://schemas.microsoft.com/office/drawing/2014/main" id="{EC78F7B8-0E17-444E-AC0A-684AAF1744E0}"/>
              </a:ext>
            </a:extLst>
          </p:cNvPr>
          <p:cNvSpPr>
            <a:spLocks noChangeArrowheads="1"/>
          </p:cNvSpPr>
          <p:nvPr/>
        </p:nvSpPr>
        <p:spPr bwMode="auto">
          <a:xfrm>
            <a:off x="2338394" y="5957015"/>
            <a:ext cx="328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2</a:t>
            </a:r>
            <a:endParaRPr kumimoji="0" lang="en-GB" altLang="en-US" sz="2000" b="0" i="0" u="none" strike="noStrike" kern="1200" cap="none" spc="0" normalizeH="0" baseline="-25000" noProof="0" dirty="0">
              <a:ln>
                <a:noFill/>
              </a:ln>
              <a:solidFill>
                <a:srgbClr val="000000"/>
              </a:solidFill>
              <a:effectLst/>
              <a:uLnTx/>
              <a:uFillTx/>
              <a:latin typeface="Arial" panose="020B0604020202020204" pitchFamily="34" charset="0"/>
              <a:ea typeface="+mn-ea"/>
              <a:cs typeface="+mn-cs"/>
            </a:endParaRPr>
          </a:p>
        </p:txBody>
      </p:sp>
      <p:sp>
        <p:nvSpPr>
          <p:cNvPr id="71" name="Line 26">
            <a:extLst>
              <a:ext uri="{FF2B5EF4-FFF2-40B4-BE49-F238E27FC236}">
                <a16:creationId xmlns:a16="http://schemas.microsoft.com/office/drawing/2014/main" id="{C17423F7-7DB3-4A73-9D23-7561CC6F4F47}"/>
              </a:ext>
            </a:extLst>
          </p:cNvPr>
          <p:cNvSpPr>
            <a:spLocks noChangeShapeType="1"/>
          </p:cNvSpPr>
          <p:nvPr/>
        </p:nvSpPr>
        <p:spPr bwMode="auto">
          <a:xfrm flipH="1">
            <a:off x="2535244" y="2377202"/>
            <a:ext cx="0" cy="3597275"/>
          </a:xfrm>
          <a:prstGeom prst="line">
            <a:avLst/>
          </a:prstGeom>
          <a:noFill/>
          <a:ln w="15875">
            <a:solidFill>
              <a:schemeClr val="bg2"/>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6" name="Rectangle 25">
            <a:extLst>
              <a:ext uri="{FF2B5EF4-FFF2-40B4-BE49-F238E27FC236}">
                <a16:creationId xmlns:a16="http://schemas.microsoft.com/office/drawing/2014/main" id="{477A704D-704F-4E18-BD97-2BD1DC3F1661}"/>
              </a:ext>
            </a:extLst>
          </p:cNvPr>
          <p:cNvSpPr>
            <a:spLocks noChangeArrowheads="1"/>
          </p:cNvSpPr>
          <p:nvPr/>
        </p:nvSpPr>
        <p:spPr bwMode="auto">
          <a:xfrm>
            <a:off x="1306519" y="5928474"/>
            <a:ext cx="328613" cy="40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1</a:t>
            </a:r>
            <a:endParaRPr kumimoji="0" lang="en-GB" altLang="en-US" sz="2000" b="0" i="0" u="none" strike="noStrike" kern="1200" cap="none" spc="0" normalizeH="0" baseline="-25000" noProof="0" dirty="0">
              <a:ln>
                <a:noFill/>
              </a:ln>
              <a:solidFill>
                <a:srgbClr val="000000"/>
              </a:solidFill>
              <a:effectLst/>
              <a:uLnTx/>
              <a:uFillTx/>
              <a:latin typeface="Arial" panose="020B0604020202020204" pitchFamily="34" charset="0"/>
              <a:ea typeface="+mn-ea"/>
              <a:cs typeface="+mn-cs"/>
            </a:endParaRPr>
          </a:p>
        </p:txBody>
      </p:sp>
      <p:sp>
        <p:nvSpPr>
          <p:cNvPr id="77" name="Line 26">
            <a:extLst>
              <a:ext uri="{FF2B5EF4-FFF2-40B4-BE49-F238E27FC236}">
                <a16:creationId xmlns:a16="http://schemas.microsoft.com/office/drawing/2014/main" id="{FF9995FC-6729-444F-B981-2548C64879B9}"/>
              </a:ext>
            </a:extLst>
          </p:cNvPr>
          <p:cNvSpPr>
            <a:spLocks noChangeShapeType="1"/>
          </p:cNvSpPr>
          <p:nvPr/>
        </p:nvSpPr>
        <p:spPr bwMode="auto">
          <a:xfrm flipH="1">
            <a:off x="1524007" y="1948982"/>
            <a:ext cx="19050" cy="3963982"/>
          </a:xfrm>
          <a:prstGeom prst="line">
            <a:avLst/>
          </a:prstGeom>
          <a:noFill/>
          <a:ln w="15875">
            <a:solidFill>
              <a:schemeClr val="bg2"/>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ustDataLst>
      <p:tags r:id="rId2"/>
    </p:custDataLst>
  </p:cSld>
  <p:clrMapOvr>
    <a:overrideClrMapping bg1="lt1" tx1="dk1" bg2="lt2" tx2="dk2" accent1="accent1" accent2="accent2" accent3="accent3" accent4="accent4" accent5="accent5" accent6="accent6" hlink="hlink" folHlink="folHlink"/>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9160"/>
                                        </p:tgtEl>
                                        <p:attrNameLst>
                                          <p:attrName>style.visibility</p:attrName>
                                        </p:attrNameLst>
                                      </p:cBhvr>
                                      <p:to>
                                        <p:strVal val="visible"/>
                                      </p:to>
                                    </p:set>
                                    <p:animEffect transition="in" filter="barn(inVertical)">
                                      <p:cBhvr>
                                        <p:cTn id="7" dur="500"/>
                                        <p:tgtEl>
                                          <p:spTgt spid="4916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9162"/>
                                        </p:tgtEl>
                                        <p:attrNameLst>
                                          <p:attrName>style.visibility</p:attrName>
                                        </p:attrNameLst>
                                      </p:cBhvr>
                                      <p:to>
                                        <p:strVal val="visible"/>
                                      </p:to>
                                    </p:set>
                                    <p:animEffect transition="in" filter="barn(inVertical)">
                                      <p:cBhvr>
                                        <p:cTn id="10" dur="500"/>
                                        <p:tgtEl>
                                          <p:spTgt spid="4916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9159"/>
                                        </p:tgtEl>
                                        <p:attrNameLst>
                                          <p:attrName>style.visibility</p:attrName>
                                        </p:attrNameLst>
                                      </p:cBhvr>
                                      <p:to>
                                        <p:strVal val="visible"/>
                                      </p:to>
                                    </p:set>
                                    <p:anim calcmode="lin" valueType="num">
                                      <p:cBhvr additive="base">
                                        <p:cTn id="15" dur="500" fill="hold"/>
                                        <p:tgtEl>
                                          <p:spTgt spid="49159"/>
                                        </p:tgtEl>
                                        <p:attrNameLst>
                                          <p:attrName>ppt_x</p:attrName>
                                        </p:attrNameLst>
                                      </p:cBhvr>
                                      <p:tavLst>
                                        <p:tav tm="0">
                                          <p:val>
                                            <p:strVal val="#ppt_x"/>
                                          </p:val>
                                        </p:tav>
                                        <p:tav tm="100000">
                                          <p:val>
                                            <p:strVal val="#ppt_x"/>
                                          </p:val>
                                        </p:tav>
                                      </p:tavLst>
                                    </p:anim>
                                    <p:anim calcmode="lin" valueType="num">
                                      <p:cBhvr additive="base">
                                        <p:cTn id="16" dur="500" fill="hold"/>
                                        <p:tgtEl>
                                          <p:spTgt spid="4915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163"/>
                                        </p:tgtEl>
                                        <p:attrNameLst>
                                          <p:attrName>style.visibility</p:attrName>
                                        </p:attrNameLst>
                                      </p:cBhvr>
                                      <p:to>
                                        <p:strVal val="visible"/>
                                      </p:to>
                                    </p:set>
                                    <p:anim calcmode="lin" valueType="num">
                                      <p:cBhvr additive="base">
                                        <p:cTn id="19" dur="500" fill="hold"/>
                                        <p:tgtEl>
                                          <p:spTgt spid="49163"/>
                                        </p:tgtEl>
                                        <p:attrNameLst>
                                          <p:attrName>ppt_x</p:attrName>
                                        </p:attrNameLst>
                                      </p:cBhvr>
                                      <p:tavLst>
                                        <p:tav tm="0">
                                          <p:val>
                                            <p:strVal val="#ppt_x"/>
                                          </p:val>
                                        </p:tav>
                                        <p:tav tm="100000">
                                          <p:val>
                                            <p:strVal val="#ppt_x"/>
                                          </p:val>
                                        </p:tav>
                                      </p:tavLst>
                                    </p:anim>
                                    <p:anim calcmode="lin" valueType="num">
                                      <p:cBhvr additive="base">
                                        <p:cTn id="20" dur="500" fill="hold"/>
                                        <p:tgtEl>
                                          <p:spTgt spid="491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164"/>
                                        </p:tgtEl>
                                        <p:attrNameLst>
                                          <p:attrName>style.visibility</p:attrName>
                                        </p:attrNameLst>
                                      </p:cBhvr>
                                      <p:to>
                                        <p:strVal val="visible"/>
                                      </p:to>
                                    </p:set>
                                    <p:anim calcmode="lin" valueType="num">
                                      <p:cBhvr additive="base">
                                        <p:cTn id="25" dur="500" fill="hold"/>
                                        <p:tgtEl>
                                          <p:spTgt spid="49164"/>
                                        </p:tgtEl>
                                        <p:attrNameLst>
                                          <p:attrName>ppt_x</p:attrName>
                                        </p:attrNameLst>
                                      </p:cBhvr>
                                      <p:tavLst>
                                        <p:tav tm="0">
                                          <p:val>
                                            <p:strVal val="#ppt_x"/>
                                          </p:val>
                                        </p:tav>
                                        <p:tav tm="100000">
                                          <p:val>
                                            <p:strVal val="#ppt_x"/>
                                          </p:val>
                                        </p:tav>
                                      </p:tavLst>
                                    </p:anim>
                                    <p:anim calcmode="lin" valueType="num">
                                      <p:cBhvr additive="base">
                                        <p:cTn id="26" dur="500" fill="hold"/>
                                        <p:tgtEl>
                                          <p:spTgt spid="4916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49174"/>
                                        </p:tgtEl>
                                        <p:attrNameLst>
                                          <p:attrName>style.visibility</p:attrName>
                                        </p:attrNameLst>
                                      </p:cBhvr>
                                      <p:to>
                                        <p:strVal val="visible"/>
                                      </p:to>
                                    </p:set>
                                    <p:animEffect transition="in" filter="barn(inVertical)">
                                      <p:cBhvr>
                                        <p:cTn id="31" dur="500"/>
                                        <p:tgtEl>
                                          <p:spTgt spid="4917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49173"/>
                                        </p:tgtEl>
                                        <p:attrNameLst>
                                          <p:attrName>style.visibility</p:attrName>
                                        </p:attrNameLst>
                                      </p:cBhvr>
                                      <p:to>
                                        <p:strVal val="visible"/>
                                      </p:to>
                                    </p:set>
                                    <p:animEffect transition="in" filter="barn(inVertical)">
                                      <p:cBhvr>
                                        <p:cTn id="34" dur="500"/>
                                        <p:tgtEl>
                                          <p:spTgt spid="49173"/>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barn(inVertical)">
                                      <p:cBhvr>
                                        <p:cTn id="39" dur="500"/>
                                        <p:tgtEl>
                                          <p:spTgt spid="77"/>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barn(inVertical)">
                                      <p:cBhvr>
                                        <p:cTn id="42" dur="500"/>
                                        <p:tgtEl>
                                          <p:spTgt spid="7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barn(inVertical)">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barn(inVertical)">
                                      <p:cBhvr>
                                        <p:cTn id="52" dur="500"/>
                                        <p:tgtEl>
                                          <p:spTgt spid="55"/>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barn(inVertical)">
                                      <p:cBhvr>
                                        <p:cTn id="57" dur="500"/>
                                        <p:tgtEl>
                                          <p:spTgt spid="71"/>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barn(inVertical)">
                                      <p:cBhvr>
                                        <p:cTn id="60" dur="500"/>
                                        <p:tgtEl>
                                          <p:spTgt spid="70"/>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barn(inVertical)">
                                      <p:cBhvr>
                                        <p:cTn id="65" dur="500"/>
                                        <p:tgtEl>
                                          <p:spTgt spid="50"/>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barn(inVertical)">
                                      <p:cBhvr>
                                        <p:cTn id="68" dur="500"/>
                                        <p:tgtEl>
                                          <p:spTgt spid="49"/>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49170"/>
                                        </p:tgtEl>
                                        <p:attrNameLst>
                                          <p:attrName>style.visibility</p:attrName>
                                        </p:attrNameLst>
                                      </p:cBhvr>
                                      <p:to>
                                        <p:strVal val="visible"/>
                                      </p:to>
                                    </p:set>
                                    <p:animEffect transition="in" filter="barn(inVertical)">
                                      <p:cBhvr>
                                        <p:cTn id="73" dur="500"/>
                                        <p:tgtEl>
                                          <p:spTgt spid="49170"/>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49169"/>
                                        </p:tgtEl>
                                        <p:attrNameLst>
                                          <p:attrName>style.visibility</p:attrName>
                                        </p:attrNameLst>
                                      </p:cBhvr>
                                      <p:to>
                                        <p:strVal val="visible"/>
                                      </p:to>
                                    </p:set>
                                    <p:animEffect transition="in" filter="barn(inVertical)">
                                      <p:cBhvr>
                                        <p:cTn id="76" dur="500"/>
                                        <p:tgtEl>
                                          <p:spTgt spid="49169"/>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barn(inVertical)">
                                      <p:cBhvr>
                                        <p:cTn id="81" dur="500"/>
                                        <p:tgtEl>
                                          <p:spTgt spid="29"/>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barn(inVertical)">
                                      <p:cBhvr>
                                        <p:cTn id="84" dur="500"/>
                                        <p:tgtEl>
                                          <p:spTgt spid="28"/>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59"/>
                                        </p:tgtEl>
                                        <p:attrNameLst>
                                          <p:attrName>style.visibility</p:attrName>
                                        </p:attrNameLst>
                                      </p:cBhvr>
                                      <p:to>
                                        <p:strVal val="visible"/>
                                      </p:to>
                                    </p:set>
                                    <p:animEffect transition="in" filter="barn(inVertical)">
                                      <p:cBhvr>
                                        <p:cTn id="89" dur="500"/>
                                        <p:tgtEl>
                                          <p:spTgt spid="59"/>
                                        </p:tgtEl>
                                      </p:cBhvr>
                                    </p:animEffect>
                                  </p:childTnLst>
                                </p:cTn>
                              </p:par>
                              <p:par>
                                <p:cTn id="90" presetID="16" presetClass="entr" presetSubtype="21" fill="hold" grpId="0" nodeType="withEffect">
                                  <p:stCondLst>
                                    <p:cond delay="0"/>
                                  </p:stCondLst>
                                  <p:childTnLst>
                                    <p:set>
                                      <p:cBhvr>
                                        <p:cTn id="91" dur="1" fill="hold">
                                          <p:stCondLst>
                                            <p:cond delay="0"/>
                                          </p:stCondLst>
                                        </p:cTn>
                                        <p:tgtEl>
                                          <p:spTgt spid="58"/>
                                        </p:tgtEl>
                                        <p:attrNameLst>
                                          <p:attrName>style.visibility</p:attrName>
                                        </p:attrNameLst>
                                      </p:cBhvr>
                                      <p:to>
                                        <p:strVal val="visible"/>
                                      </p:to>
                                    </p:set>
                                    <p:animEffect transition="in" filter="barn(inVertical)">
                                      <p:cBhvr>
                                        <p:cTn id="92" dur="500"/>
                                        <p:tgtEl>
                                          <p:spTgt spid="58"/>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49172"/>
                                        </p:tgtEl>
                                        <p:attrNameLst>
                                          <p:attrName>style.visibility</p:attrName>
                                        </p:attrNameLst>
                                      </p:cBhvr>
                                      <p:to>
                                        <p:strVal val="visible"/>
                                      </p:to>
                                    </p:set>
                                    <p:animEffect transition="in" filter="barn(inVertical)">
                                      <p:cBhvr>
                                        <p:cTn id="97" dur="500"/>
                                        <p:tgtEl>
                                          <p:spTgt spid="49172"/>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49171"/>
                                        </p:tgtEl>
                                        <p:attrNameLst>
                                          <p:attrName>style.visibility</p:attrName>
                                        </p:attrNameLst>
                                      </p:cBhvr>
                                      <p:to>
                                        <p:strVal val="visible"/>
                                      </p:to>
                                    </p:set>
                                    <p:animEffect transition="in" filter="barn(inVertical)">
                                      <p:cBhvr>
                                        <p:cTn id="100" dur="500"/>
                                        <p:tgtEl>
                                          <p:spTgt spid="49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animBg="1"/>
      <p:bldP spid="49160" grpId="0" animBg="1"/>
      <p:bldP spid="49173" grpId="0" animBg="1"/>
      <p:bldP spid="49174" grpId="0"/>
      <p:bldP spid="49162" grpId="0"/>
      <p:bldP spid="49163" grpId="0"/>
      <p:bldP spid="49164" grpId="0"/>
      <p:bldP spid="49171" grpId="0"/>
      <p:bldP spid="49172" grpId="0" animBg="1"/>
      <p:bldP spid="49169" grpId="0"/>
      <p:bldP spid="49170" grpId="0" animBg="1"/>
      <p:bldP spid="28" grpId="0"/>
      <p:bldP spid="29" grpId="0" animBg="1"/>
      <p:bldP spid="49" grpId="0"/>
      <p:bldP spid="50" grpId="0" animBg="1"/>
      <p:bldP spid="55" grpId="0"/>
      <p:bldP spid="56" grpId="0" animBg="1"/>
      <p:bldP spid="58" grpId="0"/>
      <p:bldP spid="59" grpId="0" animBg="1"/>
      <p:bldP spid="70" grpId="0"/>
      <p:bldP spid="71" grpId="0" animBg="1"/>
      <p:bldP spid="76" grpId="0"/>
      <p:bldP spid="77"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C671C00-AE80-4415-B728-4223E4381F31}"/>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155" name="Rectangle 3">
            <a:extLst>
              <a:ext uri="{FF2B5EF4-FFF2-40B4-BE49-F238E27FC236}">
                <a16:creationId xmlns:a16="http://schemas.microsoft.com/office/drawing/2014/main" id="{BA2959DA-A323-4A31-97A6-5C32AD41A76A}"/>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156" name="Rectangle 4">
            <a:extLst>
              <a:ext uri="{FF2B5EF4-FFF2-40B4-BE49-F238E27FC236}">
                <a16:creationId xmlns:a16="http://schemas.microsoft.com/office/drawing/2014/main" id="{79FC5996-FE18-41E1-8B79-7EA734D8EC1D}"/>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2" name="Group 5">
            <a:extLst>
              <a:ext uri="{FF2B5EF4-FFF2-40B4-BE49-F238E27FC236}">
                <a16:creationId xmlns:a16="http://schemas.microsoft.com/office/drawing/2014/main" id="{5C4E19FA-4B7C-405E-BD74-70ED0B2031F3}"/>
              </a:ext>
            </a:extLst>
          </p:cNvPr>
          <p:cNvGrpSpPr>
            <a:grpSpLocks/>
          </p:cNvGrpSpPr>
          <p:nvPr/>
        </p:nvGrpSpPr>
        <p:grpSpPr bwMode="auto">
          <a:xfrm>
            <a:off x="1066800" y="3206750"/>
            <a:ext cx="3575050" cy="2736850"/>
            <a:chOff x="672" y="2020"/>
            <a:chExt cx="2252" cy="1724"/>
          </a:xfrm>
        </p:grpSpPr>
        <p:sp>
          <p:nvSpPr>
            <p:cNvPr id="49177" name="Rectangle 6" descr="Pink tissue paper">
              <a:extLst>
                <a:ext uri="{FF2B5EF4-FFF2-40B4-BE49-F238E27FC236}">
                  <a16:creationId xmlns:a16="http://schemas.microsoft.com/office/drawing/2014/main" id="{BD7F67EB-B7B5-49D9-9031-797701D1AE4E}"/>
                </a:ext>
              </a:extLst>
            </p:cNvPr>
            <p:cNvSpPr>
              <a:spLocks noChangeArrowheads="1"/>
            </p:cNvSpPr>
            <p:nvPr/>
          </p:nvSpPr>
          <p:spPr bwMode="auto">
            <a:xfrm>
              <a:off x="672" y="2020"/>
              <a:ext cx="2252" cy="1724"/>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15875">
                  <a:solidFill>
                    <a:srgbClr val="000000"/>
                  </a:solidFill>
                  <a:prstDash val="dash"/>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02471" name="Rectangle 7">
              <a:extLst>
                <a:ext uri="{FF2B5EF4-FFF2-40B4-BE49-F238E27FC236}">
                  <a16:creationId xmlns:a16="http://schemas.microsoft.com/office/drawing/2014/main" id="{4B18C51F-B2AE-4A49-B970-E4545FB6A9E4}"/>
                </a:ext>
              </a:extLst>
            </p:cNvPr>
            <p:cNvSpPr>
              <a:spLocks noChangeArrowheads="1"/>
            </p:cNvSpPr>
            <p:nvPr/>
          </p:nvSpPr>
          <p:spPr bwMode="auto">
            <a:xfrm>
              <a:off x="1038" y="2486"/>
              <a:ext cx="1388" cy="865"/>
            </a:xfrm>
            <a:prstGeom prst="rect">
              <a:avLst/>
            </a:prstGeom>
            <a:noFill/>
            <a:ln w="9525">
              <a:noFill/>
              <a:miter lim="800000"/>
              <a:headEnd/>
              <a:tailEnd/>
            </a:ln>
            <a:effectLst>
              <a:outerShdw dist="17961" dir="2700000" algn="ctr" rotWithShape="0">
                <a:schemeClr val="tx1"/>
              </a:outerShdw>
            </a:effectLst>
          </p:spPr>
          <p:txBody>
            <a:bodyPr wrap="none"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CC0000"/>
                  </a:solidFill>
                  <a:effectLst/>
                  <a:uLnTx/>
                  <a:uFillTx/>
                  <a:latin typeface="Arial" charset="0"/>
                  <a:ea typeface="+mn-ea"/>
                  <a:cs typeface="+mn-cs"/>
                </a:rPr>
                <a:t>Total</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CC0000"/>
                  </a:solidFill>
                  <a:effectLst/>
                  <a:uLnTx/>
                  <a:uFillTx/>
                  <a:latin typeface="Arial" charset="0"/>
                  <a:ea typeface="+mn-ea"/>
                  <a:cs typeface="+mn-cs"/>
                </a:rPr>
                <a:t>consumer</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CC0000"/>
                  </a:solidFill>
                  <a:effectLst/>
                  <a:uLnTx/>
                  <a:uFillTx/>
                  <a:latin typeface="Arial" charset="0"/>
                  <a:ea typeface="+mn-ea"/>
                  <a:cs typeface="+mn-cs"/>
                </a:rPr>
                <a:t>expenditure</a:t>
              </a:r>
            </a:p>
          </p:txBody>
        </p:sp>
      </p:grpSp>
      <p:grpSp>
        <p:nvGrpSpPr>
          <p:cNvPr id="3" name="Group 8">
            <a:extLst>
              <a:ext uri="{FF2B5EF4-FFF2-40B4-BE49-F238E27FC236}">
                <a16:creationId xmlns:a16="http://schemas.microsoft.com/office/drawing/2014/main" id="{99ABAF2A-81BF-4F92-9F65-4A7D3D8A0985}"/>
              </a:ext>
            </a:extLst>
          </p:cNvPr>
          <p:cNvGrpSpPr>
            <a:grpSpLocks/>
          </p:cNvGrpSpPr>
          <p:nvPr/>
        </p:nvGrpSpPr>
        <p:grpSpPr bwMode="auto">
          <a:xfrm>
            <a:off x="1050925" y="1752600"/>
            <a:ext cx="3598863" cy="1476375"/>
            <a:chOff x="662" y="1104"/>
            <a:chExt cx="2267" cy="930"/>
          </a:xfrm>
        </p:grpSpPr>
        <p:sp>
          <p:nvSpPr>
            <p:cNvPr id="49175" name="Freeform 9" descr="Blue tissue paper">
              <a:extLst>
                <a:ext uri="{FF2B5EF4-FFF2-40B4-BE49-F238E27FC236}">
                  <a16:creationId xmlns:a16="http://schemas.microsoft.com/office/drawing/2014/main" id="{97887764-40E4-4BB9-BFEF-F1CCAAEF8B10}"/>
                </a:ext>
              </a:extLst>
            </p:cNvPr>
            <p:cNvSpPr>
              <a:spLocks/>
            </p:cNvSpPr>
            <p:nvPr/>
          </p:nvSpPr>
          <p:spPr bwMode="auto">
            <a:xfrm>
              <a:off x="672" y="1104"/>
              <a:ext cx="2257" cy="923"/>
            </a:xfrm>
            <a:custGeom>
              <a:avLst/>
              <a:gdLst>
                <a:gd name="T0" fmla="*/ 0 w 2257"/>
                <a:gd name="T1" fmla="*/ 0 h 913"/>
                <a:gd name="T2" fmla="*/ 2256 w 2257"/>
                <a:gd name="T3" fmla="*/ 973 h 913"/>
                <a:gd name="T4" fmla="*/ 0 w 2257"/>
                <a:gd name="T5" fmla="*/ 973 h 913"/>
                <a:gd name="T6" fmla="*/ 0 w 2257"/>
                <a:gd name="T7" fmla="*/ 0 h 913"/>
                <a:gd name="T8" fmla="*/ 0 60000 65536"/>
                <a:gd name="T9" fmla="*/ 0 60000 65536"/>
                <a:gd name="T10" fmla="*/ 0 60000 65536"/>
                <a:gd name="T11" fmla="*/ 0 60000 65536"/>
                <a:gd name="T12" fmla="*/ 0 w 2257"/>
                <a:gd name="T13" fmla="*/ 0 h 913"/>
                <a:gd name="T14" fmla="*/ 2257 w 2257"/>
                <a:gd name="T15" fmla="*/ 913 h 913"/>
              </a:gdLst>
              <a:ahLst/>
              <a:cxnLst>
                <a:cxn ang="T8">
                  <a:pos x="T0" y="T1"/>
                </a:cxn>
                <a:cxn ang="T9">
                  <a:pos x="T2" y="T3"/>
                </a:cxn>
                <a:cxn ang="T10">
                  <a:pos x="T4" y="T5"/>
                </a:cxn>
                <a:cxn ang="T11">
                  <a:pos x="T6" y="T7"/>
                </a:cxn>
              </a:cxnLst>
              <a:rect l="T12" t="T13" r="T14" b="T15"/>
              <a:pathLst>
                <a:path w="2257" h="913">
                  <a:moveTo>
                    <a:pt x="0" y="0"/>
                  </a:moveTo>
                  <a:lnTo>
                    <a:pt x="2256" y="912"/>
                  </a:lnTo>
                  <a:lnTo>
                    <a:pt x="0" y="912"/>
                  </a:lnTo>
                  <a:lnTo>
                    <a:pt x="0" y="0"/>
                  </a:lnTo>
                </a:path>
              </a:pathLst>
            </a:custGeom>
            <a:blipFill dpi="0" rotWithShape="0">
              <a:blip r:embed="rId6"/>
              <a:srcRect/>
              <a:tile tx="0" ty="0" sx="100000" sy="100000" flip="none" algn="tl"/>
            </a:blipFill>
            <a:ln>
              <a:noFill/>
            </a:ln>
            <a:extLst>
              <a:ext uri="{91240B29-F687-4F45-9708-019B960494DF}">
                <a14:hiddenLine xmlns:a14="http://schemas.microsoft.com/office/drawing/2010/main" w="19050" cap="rnd" cmpd="sng">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02474" name="Rectangle 10">
              <a:extLst>
                <a:ext uri="{FF2B5EF4-FFF2-40B4-BE49-F238E27FC236}">
                  <a16:creationId xmlns:a16="http://schemas.microsoft.com/office/drawing/2014/main" id="{4ACB3B71-4DA9-4415-B1F2-7899AFA59D12}"/>
                </a:ext>
              </a:extLst>
            </p:cNvPr>
            <p:cNvSpPr>
              <a:spLocks noChangeArrowheads="1"/>
            </p:cNvSpPr>
            <p:nvPr/>
          </p:nvSpPr>
          <p:spPr bwMode="auto">
            <a:xfrm>
              <a:off x="662" y="1286"/>
              <a:ext cx="1498" cy="748"/>
            </a:xfrm>
            <a:prstGeom prst="rect">
              <a:avLst/>
            </a:prstGeom>
            <a:noFill/>
            <a:ln w="9525">
              <a:noFill/>
              <a:miter lim="800000"/>
              <a:headEnd/>
              <a:tailEnd/>
            </a:ln>
            <a:effectLst>
              <a:outerShdw dist="17961" dir="2700000" algn="ctr" rotWithShape="0">
                <a:schemeClr val="bg2"/>
              </a:outerShdw>
            </a:effectLst>
          </p:spPr>
          <p:txBody>
            <a:bodyPr wrap="none" lIns="92075" tIns="46038" rIns="92075" bIns="46038">
              <a:spAutoFit/>
            </a:body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a:ln>
                    <a:noFill/>
                  </a:ln>
                  <a:solidFill>
                    <a:srgbClr val="0000CC"/>
                  </a:solidFill>
                  <a:effectLst/>
                  <a:uLnTx/>
                  <a:uFillTx/>
                  <a:latin typeface="Arial" charset="0"/>
                  <a:ea typeface="+mn-ea"/>
                  <a:cs typeface="+mn-cs"/>
                </a:rPr>
                <a:t>Total</a:t>
              </a:r>
            </a:p>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a:ln>
                    <a:noFill/>
                  </a:ln>
                  <a:solidFill>
                    <a:srgbClr val="0000CC"/>
                  </a:solidFill>
                  <a:effectLst/>
                  <a:uLnTx/>
                  <a:uFillTx/>
                  <a:latin typeface="Arial" charset="0"/>
                  <a:ea typeface="+mn-ea"/>
                  <a:cs typeface="+mn-cs"/>
                </a:rPr>
                <a:t>   consumer</a:t>
              </a:r>
            </a:p>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a:ln>
                    <a:noFill/>
                  </a:ln>
                  <a:solidFill>
                    <a:srgbClr val="0000CC"/>
                  </a:solidFill>
                  <a:effectLst/>
                  <a:uLnTx/>
                  <a:uFillTx/>
                  <a:latin typeface="Arial" charset="0"/>
                  <a:ea typeface="+mn-ea"/>
                  <a:cs typeface="+mn-cs"/>
                </a:rPr>
                <a:t>             surplus</a:t>
              </a:r>
            </a:p>
          </p:txBody>
        </p:sp>
      </p:grpSp>
      <p:sp>
        <p:nvSpPr>
          <p:cNvPr id="49159" name="Line 11">
            <a:extLst>
              <a:ext uri="{FF2B5EF4-FFF2-40B4-BE49-F238E27FC236}">
                <a16:creationId xmlns:a16="http://schemas.microsoft.com/office/drawing/2014/main" id="{70A70911-B76C-42FC-A512-E48A68EA2CD6}"/>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160" name="Line 12">
            <a:extLst>
              <a:ext uri="{FF2B5EF4-FFF2-40B4-BE49-F238E27FC236}">
                <a16:creationId xmlns:a16="http://schemas.microsoft.com/office/drawing/2014/main" id="{475B0182-FD2A-4E8A-BB41-03911FA56375}"/>
              </a:ext>
            </a:extLst>
          </p:cNvPr>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4" name="Group 13">
            <a:extLst>
              <a:ext uri="{FF2B5EF4-FFF2-40B4-BE49-F238E27FC236}">
                <a16:creationId xmlns:a16="http://schemas.microsoft.com/office/drawing/2014/main" id="{B922B3C6-8BA9-419E-B6BA-61C7507458F5}"/>
              </a:ext>
            </a:extLst>
          </p:cNvPr>
          <p:cNvGrpSpPr>
            <a:grpSpLocks/>
          </p:cNvGrpSpPr>
          <p:nvPr/>
        </p:nvGrpSpPr>
        <p:grpSpPr bwMode="auto">
          <a:xfrm>
            <a:off x="1066800" y="1752600"/>
            <a:ext cx="6794500" cy="3154363"/>
            <a:chOff x="672" y="1104"/>
            <a:chExt cx="4280" cy="1987"/>
          </a:xfrm>
        </p:grpSpPr>
        <p:sp>
          <p:nvSpPr>
            <p:cNvPr id="49173" name="Line 14">
              <a:extLst>
                <a:ext uri="{FF2B5EF4-FFF2-40B4-BE49-F238E27FC236}">
                  <a16:creationId xmlns:a16="http://schemas.microsoft.com/office/drawing/2014/main" id="{88BDDB0C-6EAE-4076-846C-D51EC959B09E}"/>
                </a:ext>
              </a:extLst>
            </p:cNvPr>
            <p:cNvSpPr>
              <a:spLocks noChangeShapeType="1"/>
            </p:cNvSpPr>
            <p:nvPr/>
          </p:nvSpPr>
          <p:spPr bwMode="auto">
            <a:xfrm>
              <a:off x="672" y="1104"/>
              <a:ext cx="4224" cy="1728"/>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174" name="Rectangle 15">
              <a:extLst>
                <a:ext uri="{FF2B5EF4-FFF2-40B4-BE49-F238E27FC236}">
                  <a16:creationId xmlns:a16="http://schemas.microsoft.com/office/drawing/2014/main" id="{2A26F7F2-6A4A-41E9-8283-AF38217E98F7}"/>
                </a:ext>
              </a:extLst>
            </p:cNvPr>
            <p:cNvSpPr>
              <a:spLocks noChangeArrowheads="1"/>
            </p:cNvSpPr>
            <p:nvPr/>
          </p:nvSpPr>
          <p:spPr bwMode="auto">
            <a:xfrm>
              <a:off x="4339" y="2800"/>
              <a:ext cx="6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dirty="0">
                  <a:ln>
                    <a:noFill/>
                  </a:ln>
                  <a:solidFill>
                    <a:srgbClr val="CC0000"/>
                  </a:solidFill>
                  <a:effectLst/>
                  <a:uLnTx/>
                  <a:uFillTx/>
                  <a:latin typeface="Arial" panose="020B0604020202020204" pitchFamily="34" charset="0"/>
                  <a:ea typeface="+mn-ea"/>
                  <a:cs typeface="+mn-cs"/>
                </a:rPr>
                <a:t>MU/D</a:t>
              </a:r>
            </a:p>
          </p:txBody>
        </p:sp>
      </p:grpSp>
      <p:sp>
        <p:nvSpPr>
          <p:cNvPr id="49162" name="Rectangle 16">
            <a:extLst>
              <a:ext uri="{FF2B5EF4-FFF2-40B4-BE49-F238E27FC236}">
                <a16:creationId xmlns:a16="http://schemas.microsoft.com/office/drawing/2014/main" id="{40BF9195-DD10-4EF5-84C0-7D3F92454278}"/>
              </a:ext>
            </a:extLst>
          </p:cNvPr>
          <p:cNvSpPr>
            <a:spLocks noChangeArrowheads="1"/>
          </p:cNvSpPr>
          <p:nvPr/>
        </p:nvSpPr>
        <p:spPr bwMode="auto">
          <a:xfrm>
            <a:off x="0" y="533400"/>
            <a:ext cx="9604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1" u="none" strike="noStrike" kern="1200" cap="none" spc="0" normalizeH="0" baseline="0" noProof="0">
                <a:ln>
                  <a:noFill/>
                </a:ln>
                <a:solidFill>
                  <a:srgbClr val="000000"/>
                </a:solidFill>
                <a:effectLst/>
                <a:uLnTx/>
                <a:uFillTx/>
                <a:latin typeface="Arial" panose="020B0604020202020204" pitchFamily="34" charset="0"/>
                <a:ea typeface="+mn-ea"/>
                <a:cs typeface="+mn-cs"/>
              </a:rPr>
              <a:t>MU, P</a:t>
            </a:r>
          </a:p>
        </p:txBody>
      </p:sp>
      <p:sp>
        <p:nvSpPr>
          <p:cNvPr id="49163" name="Rectangle 17">
            <a:extLst>
              <a:ext uri="{FF2B5EF4-FFF2-40B4-BE49-F238E27FC236}">
                <a16:creationId xmlns:a16="http://schemas.microsoft.com/office/drawing/2014/main" id="{A1D0D1D1-0BEC-4893-84F1-04DBDE918F97}"/>
              </a:ext>
            </a:extLst>
          </p:cNvPr>
          <p:cNvSpPr>
            <a:spLocks noChangeArrowheads="1"/>
          </p:cNvSpPr>
          <p:nvPr/>
        </p:nvSpPr>
        <p:spPr bwMode="auto">
          <a:xfrm>
            <a:off x="8061325" y="6049963"/>
            <a:ext cx="4016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Q</a:t>
            </a:r>
          </a:p>
        </p:txBody>
      </p:sp>
      <p:sp>
        <p:nvSpPr>
          <p:cNvPr id="49164" name="Rectangle 18">
            <a:extLst>
              <a:ext uri="{FF2B5EF4-FFF2-40B4-BE49-F238E27FC236}">
                <a16:creationId xmlns:a16="http://schemas.microsoft.com/office/drawing/2014/main" id="{405881DC-799E-42B8-B736-320400CE8BB7}"/>
              </a:ext>
            </a:extLst>
          </p:cNvPr>
          <p:cNvSpPr>
            <a:spLocks noChangeArrowheads="1"/>
          </p:cNvSpPr>
          <p:nvPr/>
        </p:nvSpPr>
        <p:spPr bwMode="auto">
          <a:xfrm>
            <a:off x="669925" y="597376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p>
        </p:txBody>
      </p:sp>
      <p:sp>
        <p:nvSpPr>
          <p:cNvPr id="702484" name="Oval 20">
            <a:extLst>
              <a:ext uri="{FF2B5EF4-FFF2-40B4-BE49-F238E27FC236}">
                <a16:creationId xmlns:a16="http://schemas.microsoft.com/office/drawing/2014/main" id="{B7074C5A-3EF6-42FE-B511-110D92EF6AEC}"/>
              </a:ext>
            </a:extLst>
          </p:cNvPr>
          <p:cNvSpPr>
            <a:spLocks noChangeArrowheads="1"/>
          </p:cNvSpPr>
          <p:nvPr/>
        </p:nvSpPr>
        <p:spPr bwMode="auto">
          <a:xfrm>
            <a:off x="4586288" y="3152775"/>
            <a:ext cx="106362" cy="106363"/>
          </a:xfrm>
          <a:prstGeom prst="ellipse">
            <a:avLst/>
          </a:prstGeom>
          <a:solidFill>
            <a:srgbClr val="FFCCCC"/>
          </a:solidFill>
          <a:ln w="28575">
            <a:solidFill>
              <a:schemeClr val="tx1"/>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5" name="Group 21">
            <a:extLst>
              <a:ext uri="{FF2B5EF4-FFF2-40B4-BE49-F238E27FC236}">
                <a16:creationId xmlns:a16="http://schemas.microsoft.com/office/drawing/2014/main" id="{CE03B7C3-5AD4-4A30-9D66-DD693EA0A20F}"/>
              </a:ext>
            </a:extLst>
          </p:cNvPr>
          <p:cNvGrpSpPr>
            <a:grpSpLocks/>
          </p:cNvGrpSpPr>
          <p:nvPr/>
        </p:nvGrpSpPr>
        <p:grpSpPr bwMode="auto">
          <a:xfrm>
            <a:off x="669925" y="3001963"/>
            <a:ext cx="3927475" cy="396875"/>
            <a:chOff x="422" y="1891"/>
            <a:chExt cx="2474" cy="250"/>
          </a:xfrm>
        </p:grpSpPr>
        <p:sp>
          <p:nvSpPr>
            <p:cNvPr id="49171" name="Rectangle 22">
              <a:extLst>
                <a:ext uri="{FF2B5EF4-FFF2-40B4-BE49-F238E27FC236}">
                  <a16:creationId xmlns:a16="http://schemas.microsoft.com/office/drawing/2014/main" id="{A4916B39-95E1-422B-AF57-D0AB23065261}"/>
                </a:ext>
              </a:extLst>
            </p:cNvPr>
            <p:cNvSpPr>
              <a:spLocks noChangeArrowheads="1"/>
            </p:cNvSpPr>
            <p:nvPr/>
          </p:nvSpPr>
          <p:spPr bwMode="auto">
            <a:xfrm>
              <a:off x="422" y="1891"/>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20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p>
          </p:txBody>
        </p:sp>
        <p:sp>
          <p:nvSpPr>
            <p:cNvPr id="49172" name="Line 23">
              <a:extLst>
                <a:ext uri="{FF2B5EF4-FFF2-40B4-BE49-F238E27FC236}">
                  <a16:creationId xmlns:a16="http://schemas.microsoft.com/office/drawing/2014/main" id="{FD593EF4-87B6-4219-BB88-405B9D2E1F77}"/>
                </a:ext>
              </a:extLst>
            </p:cNvPr>
            <p:cNvSpPr>
              <a:spLocks noChangeShapeType="1"/>
            </p:cNvSpPr>
            <p:nvPr/>
          </p:nvSpPr>
          <p:spPr bwMode="auto">
            <a:xfrm flipH="1">
              <a:off x="679" y="2021"/>
              <a:ext cx="2217" cy="0"/>
            </a:xfrm>
            <a:prstGeom prst="line">
              <a:avLst/>
            </a:prstGeom>
            <a:noFill/>
            <a:ln w="15875">
              <a:solidFill>
                <a:schemeClr val="bg2"/>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6" name="Group 24">
            <a:extLst>
              <a:ext uri="{FF2B5EF4-FFF2-40B4-BE49-F238E27FC236}">
                <a16:creationId xmlns:a16="http://schemas.microsoft.com/office/drawing/2014/main" id="{038D9AE3-BE99-4AEC-A361-046842C260CE}"/>
              </a:ext>
            </a:extLst>
          </p:cNvPr>
          <p:cNvGrpSpPr>
            <a:grpSpLocks/>
          </p:cNvGrpSpPr>
          <p:nvPr/>
        </p:nvGrpSpPr>
        <p:grpSpPr bwMode="auto">
          <a:xfrm>
            <a:off x="4403725" y="3268663"/>
            <a:ext cx="473075" cy="3101975"/>
            <a:chOff x="2774" y="2059"/>
            <a:chExt cx="298" cy="1954"/>
          </a:xfrm>
        </p:grpSpPr>
        <p:sp>
          <p:nvSpPr>
            <p:cNvPr id="49169" name="Rectangle 25">
              <a:extLst>
                <a:ext uri="{FF2B5EF4-FFF2-40B4-BE49-F238E27FC236}">
                  <a16:creationId xmlns:a16="http://schemas.microsoft.com/office/drawing/2014/main" id="{3620410E-7431-42A2-977C-13AA7641C1EB}"/>
                </a:ext>
              </a:extLst>
            </p:cNvPr>
            <p:cNvSpPr>
              <a:spLocks noChangeArrowheads="1"/>
            </p:cNvSpPr>
            <p:nvPr/>
          </p:nvSpPr>
          <p:spPr bwMode="auto">
            <a:xfrm>
              <a:off x="2774" y="3763"/>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Q</a:t>
              </a:r>
              <a:r>
                <a:rPr kumimoji="0" lang="en-GB" altLang="en-US" sz="2000" b="0" i="0" u="none" strike="noStrike" kern="1200" cap="none" spc="0" normalizeH="0" baseline="-25000" noProof="0">
                  <a:ln>
                    <a:noFill/>
                  </a:ln>
                  <a:solidFill>
                    <a:srgbClr val="000000"/>
                  </a:solidFill>
                  <a:effectLst/>
                  <a:uLnTx/>
                  <a:uFillTx/>
                  <a:latin typeface="Arial" panose="020B0604020202020204" pitchFamily="34" charset="0"/>
                  <a:ea typeface="+mn-ea"/>
                  <a:cs typeface="+mn-cs"/>
                </a:rPr>
                <a:t>1</a:t>
              </a:r>
            </a:p>
          </p:txBody>
        </p:sp>
        <p:sp>
          <p:nvSpPr>
            <p:cNvPr id="49170" name="Line 26">
              <a:extLst>
                <a:ext uri="{FF2B5EF4-FFF2-40B4-BE49-F238E27FC236}">
                  <a16:creationId xmlns:a16="http://schemas.microsoft.com/office/drawing/2014/main" id="{62F52FD5-212D-4DDA-A068-C368C0D4F9D7}"/>
                </a:ext>
              </a:extLst>
            </p:cNvPr>
            <p:cNvSpPr>
              <a:spLocks noChangeShapeType="1"/>
            </p:cNvSpPr>
            <p:nvPr/>
          </p:nvSpPr>
          <p:spPr bwMode="auto">
            <a:xfrm>
              <a:off x="2923" y="2059"/>
              <a:ext cx="0" cy="1680"/>
            </a:xfrm>
            <a:prstGeom prst="line">
              <a:avLst/>
            </a:prstGeom>
            <a:noFill/>
            <a:ln w="15875">
              <a:solidFill>
                <a:schemeClr val="bg2"/>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702492" name="Text Box 28">
            <a:extLst>
              <a:ext uri="{FF2B5EF4-FFF2-40B4-BE49-F238E27FC236}">
                <a16:creationId xmlns:a16="http://schemas.microsoft.com/office/drawing/2014/main" id="{ACC58965-4DB4-4992-8CD6-EEEBF8A9343F}"/>
              </a:ext>
            </a:extLst>
          </p:cNvPr>
          <p:cNvSpPr txBox="1">
            <a:spLocks noChangeArrowheads="1"/>
          </p:cNvSpPr>
          <p:nvPr/>
        </p:nvSpPr>
        <p:spPr bwMode="auto">
          <a:xfrm>
            <a:off x="0" y="0"/>
            <a:ext cx="914400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GB" sz="2800" b="1" i="0" u="none" strike="noStrike" kern="1200" cap="none" spc="0" normalizeH="0" baseline="0" noProof="0">
                <a:ln>
                  <a:noFill/>
                </a:ln>
                <a:solidFill>
                  <a:srgbClr val="000066"/>
                </a:solidFill>
                <a:effectLst/>
                <a:uLnTx/>
                <a:uFillTx/>
                <a:latin typeface="Arial" charset="0"/>
                <a:ea typeface="+mn-ea"/>
                <a:cs typeface="+mn-cs"/>
              </a:rPr>
              <a:t>Consumer surplus</a:t>
            </a:r>
          </a:p>
        </p:txBody>
      </p:sp>
    </p:spTree>
    <p:custDataLst>
      <p:tags r:id="rId2"/>
    </p:custDataLst>
    <p:extLst>
      <p:ext uri="{BB962C8B-B14F-4D97-AF65-F5344CB8AC3E}">
        <p14:creationId xmlns:p14="http://schemas.microsoft.com/office/powerpoint/2010/main" val="1611651821"/>
      </p:ext>
    </p:extLst>
  </p:cSld>
  <p:clrMapOvr>
    <a:overrideClrMapping bg1="lt1" tx1="dk1" bg2="lt2" tx2="dk2" accent1="accent1" accent2="accent2" accent3="accent3" accent4="accent4" accent5="accent5" accent6="accent6" hlink="hlink" folHlink="folHlink"/>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702484"/>
                                        </p:tgtEl>
                                        <p:attrNameLst>
                                          <p:attrName>style.visibility</p:attrName>
                                        </p:attrNameLst>
                                      </p:cBhvr>
                                      <p:to>
                                        <p:strVal val="visible"/>
                                      </p:to>
                                    </p:set>
                                    <p:anim calcmode="lin" valueType="num">
                                      <p:cBhvr>
                                        <p:cTn id="12" dur="1000" fill="hold"/>
                                        <p:tgtEl>
                                          <p:spTgt spid="702484"/>
                                        </p:tgtEl>
                                        <p:attrNameLst>
                                          <p:attrName>ppt_w</p:attrName>
                                        </p:attrNameLst>
                                      </p:cBhvr>
                                      <p:tavLst>
                                        <p:tav tm="0">
                                          <p:val>
                                            <p:fltVal val="0"/>
                                          </p:val>
                                        </p:tav>
                                        <p:tav tm="100000">
                                          <p:val>
                                            <p:strVal val="#ppt_w"/>
                                          </p:val>
                                        </p:tav>
                                      </p:tavLst>
                                    </p:anim>
                                    <p:anim calcmode="lin" valueType="num">
                                      <p:cBhvr>
                                        <p:cTn id="13" dur="1000" fill="hold"/>
                                        <p:tgtEl>
                                          <p:spTgt spid="702484"/>
                                        </p:tgtEl>
                                        <p:attrNameLst>
                                          <p:attrName>ppt_h</p:attrName>
                                        </p:attrNameLst>
                                      </p:cBhvr>
                                      <p:tavLst>
                                        <p:tav tm="0">
                                          <p:val>
                                            <p:fltVal val="0"/>
                                          </p:val>
                                        </p:tav>
                                        <p:tav tm="100000">
                                          <p:val>
                                            <p:strVal val="#ppt_h"/>
                                          </p:val>
                                        </p:tav>
                                      </p:tavLst>
                                    </p:anim>
                                    <p:anim calcmode="lin" valueType="num">
                                      <p:cBhvr>
                                        <p:cTn id="14" dur="1000" fill="hold"/>
                                        <p:tgtEl>
                                          <p:spTgt spid="702484"/>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70248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right)">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8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Utility maximization  Rule</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490139"/>
            <a:ext cx="8870950" cy="5367861"/>
          </a:xfrm>
        </p:spPr>
        <p:txBody>
          <a:bodyPr/>
          <a:lstStyle/>
          <a:p>
            <a:pPr marL="571500" indent="-571500" algn="just">
              <a:buFont typeface="Wingdings" panose="05000000000000000000" pitchFamily="2" charset="2"/>
              <a:buChar char="Ø"/>
            </a:pPr>
            <a:r>
              <a:rPr lang="en-US" altLang="en-US" sz="3600" dirty="0">
                <a:latin typeface="Times New Roman" panose="02020603050405020304" pitchFamily="18" charset="0"/>
                <a:cs typeface="Times New Roman" panose="02020603050405020304" pitchFamily="18" charset="0"/>
              </a:rPr>
              <a:t>If we define rational consumer behaviour as the attempt to maximize consumer surplus.</a:t>
            </a:r>
          </a:p>
          <a:p>
            <a:pPr marL="571500" indent="-571500" algn="just">
              <a:buFont typeface="Wingdings" panose="05000000000000000000" pitchFamily="2" charset="2"/>
              <a:buChar char="Ø"/>
            </a:pPr>
            <a:endParaRPr lang="en-US" altLang="en-US" sz="36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en-US" altLang="en-US" sz="3600" dirty="0">
                <a:latin typeface="Times New Roman" panose="02020603050405020304" pitchFamily="18" charset="0"/>
                <a:cs typeface="Times New Roman" panose="02020603050405020304" pitchFamily="18" charset="0"/>
              </a:rPr>
              <a:t> </a:t>
            </a:r>
            <a:r>
              <a:rPr lang="en-US" altLang="en-US" sz="3600" b="1" i="1" dirty="0">
                <a:solidFill>
                  <a:srgbClr val="FF0000"/>
                </a:solidFill>
                <a:latin typeface="Times New Roman" panose="02020603050405020304" pitchFamily="18" charset="0"/>
                <a:cs typeface="Times New Roman" panose="02020603050405020304" pitchFamily="18" charset="0"/>
              </a:rPr>
              <a:t>How do people set about doing this?</a:t>
            </a:r>
          </a:p>
          <a:p>
            <a:pPr algn="just"/>
            <a:endParaRPr lang="en-US" altLang="en-US" sz="3600" b="1" i="1" dirty="0">
              <a:solidFill>
                <a:srgbClr val="FF0000"/>
              </a:solidFill>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en-US" altLang="en-US" sz="3600" dirty="0">
                <a:latin typeface="Times New Roman" panose="02020603050405020304" pitchFamily="18" charset="0"/>
                <a:cs typeface="Times New Roman" panose="02020603050405020304" pitchFamily="18" charset="0"/>
              </a:rPr>
              <a:t>People will go on purchasing additional units as long as they gain additional consumer surplus: (MU&gt;P). </a:t>
            </a:r>
          </a:p>
          <a:p>
            <a:pPr algn="l"/>
            <a:endParaRPr lang="en-US" altLang="en-US" sz="34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42803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 calcmode="lin" valueType="num">
                                      <p:cBhvr additive="base">
                                        <p:cTn id="13"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animEffect transition="in" filter="barn(inVertical)">
                                      <p:cBhvr>
                                        <p:cTn id="19"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87624" y="973137"/>
            <a:ext cx="7533456"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Water - Diamond Paradox</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1849856"/>
            <a:ext cx="8788400" cy="4675909"/>
          </a:xfrm>
        </p:spPr>
        <p:txBody>
          <a:bodyPr/>
          <a:lstStyle/>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The marginal utility revolution of the 1870s. William Stanley Jevons (1835–82) in England, Carl </a:t>
            </a:r>
            <a:r>
              <a:rPr lang="en-US" altLang="sv-SE" sz="3200" dirty="0" err="1">
                <a:latin typeface="Times New Roman" panose="02020603050405020304" pitchFamily="18" charset="0"/>
                <a:cs typeface="Times New Roman" panose="02020603050405020304" pitchFamily="18" charset="0"/>
              </a:rPr>
              <a:t>Menger</a:t>
            </a:r>
            <a:r>
              <a:rPr lang="en-US" altLang="sv-SE" sz="3200" dirty="0">
                <a:latin typeface="Times New Roman" panose="02020603050405020304" pitchFamily="18" charset="0"/>
                <a:cs typeface="Times New Roman" panose="02020603050405020304" pitchFamily="18" charset="0"/>
              </a:rPr>
              <a:t> (1840–1921) in Austria, and Leon Walras (1834–1910) in Switzerland all independently claimed that </a:t>
            </a:r>
            <a:r>
              <a:rPr lang="en-US" altLang="sv-SE" sz="3200" b="1" i="1" dirty="0">
                <a:latin typeface="Times New Roman" panose="02020603050405020304" pitchFamily="18" charset="0"/>
                <a:cs typeface="Times New Roman" panose="02020603050405020304" pitchFamily="18" charset="0"/>
              </a:rPr>
              <a:t>the source of the market value of a good was its marginal utility, not its total utility.</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31619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Utility maximization  Rule</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360646"/>
            <a:ext cx="8870950" cy="5367861"/>
          </a:xfrm>
        </p:spPr>
        <p:txBody>
          <a:bodyPr/>
          <a:lstStyle/>
          <a:p>
            <a:pPr marL="571500" indent="-571500" algn="just">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But as more units are purchased, so they will experience diminishing marginal utility. </a:t>
            </a:r>
          </a:p>
          <a:p>
            <a:pPr marL="571500" indent="-571500" algn="just">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Their marginal utility will go on falling until MU = P:</a:t>
            </a:r>
          </a:p>
          <a:p>
            <a:pPr algn="just"/>
            <a:r>
              <a:rPr lang="en-US" altLang="en-US" sz="3400" dirty="0">
                <a:latin typeface="Times New Roman" panose="02020603050405020304" pitchFamily="18" charset="0"/>
                <a:cs typeface="Times New Roman" panose="02020603050405020304" pitchFamily="18" charset="0"/>
              </a:rPr>
              <a:t> i.e. until no further consumer surplus can be gained.</a:t>
            </a:r>
          </a:p>
          <a:p>
            <a:pPr algn="just"/>
            <a:endParaRPr lang="en-US" altLang="en-US" sz="34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Their optimum level of consumption has been reached: consumer surplus has been maximized.</a:t>
            </a:r>
          </a:p>
          <a:p>
            <a:pPr marL="571500" indent="-571500" algn="l">
              <a:buFont typeface="Wingdings" panose="05000000000000000000" pitchFamily="2" charset="2"/>
              <a:buChar char="Ø"/>
            </a:pPr>
            <a:endParaRPr lang="en-US" altLang="en-US" sz="34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5906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arn(inVertic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barn(inVertical)">
                                      <p:cBhvr>
                                        <p:cTn id="22"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Utility maximization  Rule</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360646"/>
            <a:ext cx="8870950" cy="5367861"/>
          </a:xfrm>
        </p:spPr>
        <p:txBody>
          <a:bodyPr/>
          <a:lstStyle/>
          <a:p>
            <a:pPr marL="571500" indent="-571500" algn="just">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A rational consumer attempts to maximize consumer surplus.</a:t>
            </a:r>
          </a:p>
          <a:p>
            <a:pPr algn="just"/>
            <a:endParaRPr lang="en-US" altLang="en-US" sz="34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A rational consumer would buy an additional unit of a good as long as the perceived dollar value of the utility of one additional unit of that good (say, its marginal dollar utility) is greater than its market price. </a:t>
            </a:r>
          </a:p>
          <a:p>
            <a:pPr marL="571500" indent="-571500" algn="l">
              <a:buFont typeface="Wingdings" panose="05000000000000000000" pitchFamily="2" charset="2"/>
              <a:buChar char="Ø"/>
            </a:pPr>
            <a:endParaRPr lang="en-US" altLang="en-US" sz="34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22743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Utility maximization  Rule</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360646"/>
            <a:ext cx="8870950" cy="5367861"/>
          </a:xfrm>
        </p:spPr>
        <p:txBody>
          <a:bodyPr/>
          <a:lstStyle/>
          <a:p>
            <a:pPr marL="571500" indent="-571500" algn="just">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The equilibrium occurs where:</a:t>
            </a:r>
          </a:p>
          <a:p>
            <a:pPr algn="just"/>
            <a:r>
              <a:rPr lang="en-US" altLang="en-US" sz="3400" dirty="0">
                <a:latin typeface="Times New Roman" panose="02020603050405020304" pitchFamily="18" charset="0"/>
                <a:cs typeface="Times New Roman" panose="02020603050405020304" pitchFamily="18" charset="0"/>
              </a:rPr>
              <a:t>			MU = P</a:t>
            </a:r>
          </a:p>
          <a:p>
            <a:pPr marL="571500" indent="-571500" algn="just">
              <a:buFont typeface="Wingdings" panose="05000000000000000000" pitchFamily="2" charset="2"/>
              <a:buChar char="Ø"/>
            </a:pPr>
            <a:endParaRPr lang="en-US" altLang="en-US" sz="34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If MU&gt;P,  the consumer must buy more since the surplus is positive</a:t>
            </a:r>
          </a:p>
          <a:p>
            <a:pPr marL="571500" indent="-571500" algn="just">
              <a:buFont typeface="Wingdings" panose="05000000000000000000" pitchFamily="2" charset="2"/>
              <a:buChar char="Ø"/>
            </a:pPr>
            <a:endParaRPr lang="en-US" altLang="en-US" sz="34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en-US" altLang="en-US" sz="3400" dirty="0">
                <a:latin typeface="Times New Roman" panose="02020603050405020304" pitchFamily="18" charset="0"/>
                <a:cs typeface="Times New Roman" panose="02020603050405020304" pitchFamily="18" charset="0"/>
              </a:rPr>
              <a:t>If MU &lt; P, the consumer must buy less since the consumer surplus is negative.</a:t>
            </a:r>
          </a:p>
          <a:p>
            <a:pPr marL="571500" indent="-571500" algn="l">
              <a:buFont typeface="Wingdings" panose="05000000000000000000" pitchFamily="2" charset="2"/>
              <a:buChar char="Ø"/>
            </a:pPr>
            <a:endParaRPr lang="en-US" altLang="en-US" sz="34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40511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5" end="5"/>
                                            </p:txEl>
                                          </p:spTgt>
                                        </p:tgtEl>
                                        <p:attrNameLst>
                                          <p:attrName>style.visibility</p:attrName>
                                        </p:attrNameLst>
                                      </p:cBhvr>
                                      <p:to>
                                        <p:strVal val="visible"/>
                                      </p:to>
                                    </p:set>
                                    <p:animEffect transition="in" filter="barn(inVertical)">
                                      <p:cBhvr>
                                        <p:cTn id="2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15">
            <a:extLst>
              <a:ext uri="{FF2B5EF4-FFF2-40B4-BE49-F238E27FC236}">
                <a16:creationId xmlns:a16="http://schemas.microsoft.com/office/drawing/2014/main" id="{ED82F41F-3C0D-4FE2-BB30-B4A8CB6957F2}"/>
              </a:ext>
            </a:extLst>
          </p:cNvPr>
          <p:cNvSpPr>
            <a:spLocks noChangeArrowheads="1"/>
          </p:cNvSpPr>
          <p:nvPr/>
        </p:nvSpPr>
        <p:spPr bwMode="white">
          <a:xfrm>
            <a:off x="0" y="0"/>
            <a:ext cx="9144000" cy="1524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227" name="Rectangle 16">
            <a:extLst>
              <a:ext uri="{FF2B5EF4-FFF2-40B4-BE49-F238E27FC236}">
                <a16:creationId xmlns:a16="http://schemas.microsoft.com/office/drawing/2014/main" id="{270EA38E-9DDF-4BFE-8BCE-EEE0A0D2E3C1}"/>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228" name="Rectangle 17">
            <a:extLst>
              <a:ext uri="{FF2B5EF4-FFF2-40B4-BE49-F238E27FC236}">
                <a16:creationId xmlns:a16="http://schemas.microsoft.com/office/drawing/2014/main" id="{F0A980DD-DAF4-41FB-8E59-972FB59978FE}"/>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229" name="Rectangle 18">
            <a:extLst>
              <a:ext uri="{FF2B5EF4-FFF2-40B4-BE49-F238E27FC236}">
                <a16:creationId xmlns:a16="http://schemas.microsoft.com/office/drawing/2014/main" id="{F4AAB65F-FAF6-47CC-92B3-7F0422325815}"/>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 name="Rectangle 8">
            <a:extLst>
              <a:ext uri="{FF2B5EF4-FFF2-40B4-BE49-F238E27FC236}">
                <a16:creationId xmlns:a16="http://schemas.microsoft.com/office/drawing/2014/main" id="{9230A6F1-1816-4AEC-8034-DB90F5D028FC}"/>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 name="Rectangle 7">
            <a:extLst>
              <a:ext uri="{FF2B5EF4-FFF2-40B4-BE49-F238E27FC236}">
                <a16:creationId xmlns:a16="http://schemas.microsoft.com/office/drawing/2014/main" id="{C6E58127-553A-4754-A3C4-7FE1F11CBEB3}"/>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52232" name="Slide Number Placeholder 5">
            <a:extLst>
              <a:ext uri="{FF2B5EF4-FFF2-40B4-BE49-F238E27FC236}">
                <a16:creationId xmlns:a16="http://schemas.microsoft.com/office/drawing/2014/main" id="{4339C0FA-1D28-4F0A-BAF5-C86CDA68FC90}"/>
              </a:ext>
            </a:extLst>
          </p:cNvPr>
          <p:cNvSpPr>
            <a:spLocks/>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7B9899"/>
              </a:solidFill>
              <a:effectLst/>
              <a:uLnTx/>
              <a:uFillTx/>
              <a:latin typeface="Times New Roman" panose="02020603050405020304" pitchFamily="18" charset="0"/>
              <a:ea typeface="+mn-ea"/>
              <a:cs typeface="+mn-cs"/>
            </a:endParaRPr>
          </a:p>
        </p:txBody>
      </p:sp>
      <p:sp>
        <p:nvSpPr>
          <p:cNvPr id="52233" name="Straight Connector 9">
            <a:extLst>
              <a:ext uri="{FF2B5EF4-FFF2-40B4-BE49-F238E27FC236}">
                <a16:creationId xmlns:a16="http://schemas.microsoft.com/office/drawing/2014/main" id="{7459A779-6416-4669-8D16-46B145FECDDF}"/>
              </a:ext>
            </a:extLst>
          </p:cNvPr>
          <p:cNvSpPr>
            <a:spLocks noChangeShapeType="1"/>
          </p:cNvSpPr>
          <p:nvPr/>
        </p:nvSpPr>
        <p:spPr bwMode="auto">
          <a:xfrm>
            <a:off x="152400" y="1533525"/>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234" name="Text Box 12">
            <a:extLst>
              <a:ext uri="{FF2B5EF4-FFF2-40B4-BE49-F238E27FC236}">
                <a16:creationId xmlns:a16="http://schemas.microsoft.com/office/drawing/2014/main" id="{78DA3F3A-FC07-42F7-BDBC-07D2AC22D43F}"/>
              </a:ext>
            </a:extLst>
          </p:cNvPr>
          <p:cNvSpPr txBox="1">
            <a:spLocks noChangeArrowheads="1"/>
          </p:cNvSpPr>
          <p:nvPr/>
        </p:nvSpPr>
        <p:spPr bwMode="auto">
          <a:xfrm>
            <a:off x="552450" y="1811338"/>
            <a:ext cx="808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235" name="TPQuestion">
            <a:extLst>
              <a:ext uri="{FF2B5EF4-FFF2-40B4-BE49-F238E27FC236}">
                <a16:creationId xmlns:a16="http://schemas.microsoft.com/office/drawing/2014/main" id="{FF2BD0A9-413B-4782-9195-0BF0FCB838D2}"/>
              </a:ext>
            </a:extLst>
          </p:cNvPr>
          <p:cNvSpPr>
            <a:spLocks noGrp="1"/>
          </p:cNvSpPr>
          <p:nvPr>
            <p:ph type="title"/>
          </p:nvPr>
        </p:nvSpPr>
        <p:spPr>
          <a:xfrm>
            <a:off x="342900" y="198438"/>
            <a:ext cx="8534400" cy="1290637"/>
          </a:xfrm>
        </p:spPr>
        <p:txBody>
          <a:bodyPr anchor="ctr"/>
          <a:lstStyle/>
          <a:p>
            <a:pPr>
              <a:lnSpc>
                <a:spcPct val="105000"/>
              </a:lnSpc>
            </a:pPr>
            <a:r>
              <a:rPr lang="en-GB" altLang="en-US" sz="3000"/>
              <a:t>Rational consumer behaviour is where a</a:t>
            </a:r>
            <a:br>
              <a:rPr lang="en-GB" altLang="en-US" sz="3000"/>
            </a:br>
            <a:r>
              <a:rPr lang="en-GB" altLang="en-US" sz="3000"/>
              <a:t>person consumes the amount of a good that</a:t>
            </a:r>
          </a:p>
        </p:txBody>
      </p:sp>
      <p:sp>
        <p:nvSpPr>
          <p:cNvPr id="52236" name="Text Box 14">
            <a:extLst>
              <a:ext uri="{FF2B5EF4-FFF2-40B4-BE49-F238E27FC236}">
                <a16:creationId xmlns:a16="http://schemas.microsoft.com/office/drawing/2014/main" id="{5799CCAA-FD57-4AA5-A0FF-779CB50A4752}"/>
              </a:ext>
            </a:extLst>
          </p:cNvPr>
          <p:cNvSpPr txBox="1">
            <a:spLocks noChangeArrowheads="1"/>
          </p:cNvSpPr>
          <p:nvPr/>
        </p:nvSpPr>
        <p:spPr bwMode="auto">
          <a:xfrm>
            <a:off x="395288" y="303213"/>
            <a:ext cx="5381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en-US" sz="3400" b="1" i="0" u="none" strike="noStrike" kern="1200" cap="none" spc="0" normalizeH="0" baseline="0" noProof="0">
                <a:ln>
                  <a:noFill/>
                </a:ln>
                <a:solidFill>
                  <a:srgbClr val="AF4701"/>
                </a:solidFill>
                <a:effectLst/>
                <a:uLnTx/>
                <a:uFillTx/>
                <a:latin typeface="Georgia" panose="02040502050405020303" pitchFamily="18" charset="0"/>
                <a:ea typeface="+mn-ea"/>
                <a:cs typeface="+mn-cs"/>
              </a:rPr>
              <a:t>Q</a:t>
            </a:r>
          </a:p>
        </p:txBody>
      </p:sp>
      <p:sp>
        <p:nvSpPr>
          <p:cNvPr id="52237" name="TPAnswers">
            <a:extLst>
              <a:ext uri="{FF2B5EF4-FFF2-40B4-BE49-F238E27FC236}">
                <a16:creationId xmlns:a16="http://schemas.microsoft.com/office/drawing/2014/main" id="{539FF641-1074-4C88-8986-60F0553C3031}"/>
              </a:ext>
            </a:extLst>
          </p:cNvPr>
          <p:cNvSpPr>
            <a:spLocks noGrp="1"/>
          </p:cNvSpPr>
          <p:nvPr>
            <p:ph type="body" idx="1"/>
            <p:custDataLst>
              <p:tags r:id="rId2"/>
            </p:custDataLst>
          </p:nvPr>
        </p:nvSpPr>
        <p:spPr>
          <a:xfrm>
            <a:off x="215900" y="1677988"/>
            <a:ext cx="4814888" cy="4735512"/>
          </a:xfrm>
        </p:spPr>
        <p:txBody>
          <a:bodyPr/>
          <a:lstStyle/>
          <a:p>
            <a:pPr marL="571500" indent="-571500">
              <a:spcBef>
                <a:spcPct val="40000"/>
              </a:spcBef>
              <a:buClr>
                <a:srgbClr val="AF4701"/>
              </a:buClr>
              <a:buSzPct val="105000"/>
              <a:buFont typeface="Wingdings 2" panose="05020102010507070707" pitchFamily="18" charset="2"/>
              <a:buAutoNum type="alphaUcPeriod"/>
            </a:pPr>
            <a:r>
              <a:rPr lang="en-GB" altLang="en-US" sz="2500"/>
              <a:t>maximises the total utility from the good.</a:t>
            </a:r>
          </a:p>
          <a:p>
            <a:pPr marL="571500" indent="-571500">
              <a:spcBef>
                <a:spcPct val="40000"/>
              </a:spcBef>
              <a:buClr>
                <a:srgbClr val="AF4701"/>
              </a:buClr>
              <a:buSzPct val="105000"/>
              <a:buFont typeface="Wingdings 2" panose="05020102010507070707" pitchFamily="18" charset="2"/>
              <a:buAutoNum type="alphaUcPeriod"/>
            </a:pPr>
            <a:r>
              <a:rPr lang="en-GB" altLang="en-US" sz="2500"/>
              <a:t>maximises the consumer surplus from the good.</a:t>
            </a:r>
          </a:p>
          <a:p>
            <a:pPr marL="571500" indent="-571500">
              <a:spcBef>
                <a:spcPct val="40000"/>
              </a:spcBef>
              <a:buClr>
                <a:srgbClr val="AF4701"/>
              </a:buClr>
              <a:buSzPct val="105000"/>
              <a:buFont typeface="Wingdings 2" panose="05020102010507070707" pitchFamily="18" charset="2"/>
              <a:buAutoNum type="alphaUcPeriod"/>
            </a:pPr>
            <a:r>
              <a:rPr lang="en-GB" altLang="en-US" sz="2500"/>
              <a:t>minimises the amount spent on the good to achieve a given level of utility.</a:t>
            </a:r>
          </a:p>
          <a:p>
            <a:pPr marL="571500" indent="-571500">
              <a:spcBef>
                <a:spcPct val="40000"/>
              </a:spcBef>
              <a:buClr>
                <a:srgbClr val="AF4701"/>
              </a:buClr>
              <a:buSzPct val="105000"/>
              <a:buFont typeface="Wingdings 2" panose="05020102010507070707" pitchFamily="18" charset="2"/>
              <a:buAutoNum type="alphaUcPeriod"/>
            </a:pPr>
            <a:r>
              <a:rPr lang="en-GB" altLang="en-US" sz="2500"/>
              <a:t>maximises the marginal utility from the good.</a:t>
            </a:r>
          </a:p>
          <a:p>
            <a:pPr marL="571500" indent="-571500">
              <a:spcBef>
                <a:spcPct val="40000"/>
              </a:spcBef>
              <a:buClr>
                <a:srgbClr val="AF4701"/>
              </a:buClr>
              <a:buSzPct val="105000"/>
              <a:buFont typeface="Wingdings 2" panose="05020102010507070707" pitchFamily="18" charset="2"/>
              <a:buAutoNum type="alphaUcPeriod"/>
            </a:pPr>
            <a:r>
              <a:rPr lang="en-GB" altLang="en-US" sz="2500"/>
              <a:t>equates the marginal utility with that from other goods.</a:t>
            </a:r>
          </a:p>
        </p:txBody>
      </p:sp>
    </p:spTree>
    <p:custDataLst>
      <p:tags r:id="rId1"/>
    </p:custDataLst>
  </p:cSld>
  <p:clrMapOvr>
    <a:masterClrMapping/>
  </p:clrMapOvr>
  <p:transition spd="slow">
    <p:pull dir="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15">
            <a:extLst>
              <a:ext uri="{FF2B5EF4-FFF2-40B4-BE49-F238E27FC236}">
                <a16:creationId xmlns:a16="http://schemas.microsoft.com/office/drawing/2014/main" id="{D9612EBD-3B7A-4E0B-B42A-81ECCA403E58}"/>
              </a:ext>
            </a:extLst>
          </p:cNvPr>
          <p:cNvSpPr>
            <a:spLocks noChangeArrowheads="1"/>
          </p:cNvSpPr>
          <p:nvPr/>
        </p:nvSpPr>
        <p:spPr bwMode="white">
          <a:xfrm>
            <a:off x="0" y="0"/>
            <a:ext cx="9144000" cy="1524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3251" name="Rectangle 16">
            <a:extLst>
              <a:ext uri="{FF2B5EF4-FFF2-40B4-BE49-F238E27FC236}">
                <a16:creationId xmlns:a16="http://schemas.microsoft.com/office/drawing/2014/main" id="{28C2ABDF-AB4F-452E-B933-D94750A2B9AD}"/>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3252" name="Rectangle 17">
            <a:extLst>
              <a:ext uri="{FF2B5EF4-FFF2-40B4-BE49-F238E27FC236}">
                <a16:creationId xmlns:a16="http://schemas.microsoft.com/office/drawing/2014/main" id="{818A8714-8C7C-46A2-818C-35A3671E2695}"/>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3253" name="Rectangle 18">
            <a:extLst>
              <a:ext uri="{FF2B5EF4-FFF2-40B4-BE49-F238E27FC236}">
                <a16:creationId xmlns:a16="http://schemas.microsoft.com/office/drawing/2014/main" id="{A9545832-9F86-43B5-AC50-FC3CB522339E}"/>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 name="Rectangle 8">
            <a:extLst>
              <a:ext uri="{FF2B5EF4-FFF2-40B4-BE49-F238E27FC236}">
                <a16:creationId xmlns:a16="http://schemas.microsoft.com/office/drawing/2014/main" id="{D3636C76-B3DC-4142-B873-A40662D25285}"/>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 name="Rectangle 7">
            <a:extLst>
              <a:ext uri="{FF2B5EF4-FFF2-40B4-BE49-F238E27FC236}">
                <a16:creationId xmlns:a16="http://schemas.microsoft.com/office/drawing/2014/main" id="{470D9551-FF70-4A20-921E-71A521F9B9B0}"/>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53256" name="Slide Number Placeholder 5">
            <a:extLst>
              <a:ext uri="{FF2B5EF4-FFF2-40B4-BE49-F238E27FC236}">
                <a16:creationId xmlns:a16="http://schemas.microsoft.com/office/drawing/2014/main" id="{9F05EA82-66DF-46A0-8192-D519B570A8A7}"/>
              </a:ext>
            </a:extLst>
          </p:cNvPr>
          <p:cNvSpPr>
            <a:spLocks/>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7B9899"/>
              </a:solidFill>
              <a:effectLst/>
              <a:uLnTx/>
              <a:uFillTx/>
              <a:latin typeface="Times New Roman" panose="02020603050405020304" pitchFamily="18" charset="0"/>
              <a:ea typeface="+mn-ea"/>
              <a:cs typeface="+mn-cs"/>
            </a:endParaRPr>
          </a:p>
        </p:txBody>
      </p:sp>
      <p:sp>
        <p:nvSpPr>
          <p:cNvPr id="53257" name="Straight Connector 9">
            <a:extLst>
              <a:ext uri="{FF2B5EF4-FFF2-40B4-BE49-F238E27FC236}">
                <a16:creationId xmlns:a16="http://schemas.microsoft.com/office/drawing/2014/main" id="{200632F8-F334-4257-B31F-38010E269D85}"/>
              </a:ext>
            </a:extLst>
          </p:cNvPr>
          <p:cNvSpPr>
            <a:spLocks noChangeShapeType="1"/>
          </p:cNvSpPr>
          <p:nvPr/>
        </p:nvSpPr>
        <p:spPr bwMode="auto">
          <a:xfrm>
            <a:off x="152400" y="1533525"/>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3258" name="Text Box 12">
            <a:extLst>
              <a:ext uri="{FF2B5EF4-FFF2-40B4-BE49-F238E27FC236}">
                <a16:creationId xmlns:a16="http://schemas.microsoft.com/office/drawing/2014/main" id="{3551FAF0-3B80-4162-AAF8-EA8508B13AFA}"/>
              </a:ext>
            </a:extLst>
          </p:cNvPr>
          <p:cNvSpPr txBox="1">
            <a:spLocks noChangeArrowheads="1"/>
          </p:cNvSpPr>
          <p:nvPr/>
        </p:nvSpPr>
        <p:spPr bwMode="auto">
          <a:xfrm>
            <a:off x="552450" y="1811338"/>
            <a:ext cx="808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3259" name="TPQuestion">
            <a:extLst>
              <a:ext uri="{FF2B5EF4-FFF2-40B4-BE49-F238E27FC236}">
                <a16:creationId xmlns:a16="http://schemas.microsoft.com/office/drawing/2014/main" id="{16DCEDF2-57DB-48AD-ACEA-6B3B1525D706}"/>
              </a:ext>
            </a:extLst>
          </p:cNvPr>
          <p:cNvSpPr>
            <a:spLocks noGrp="1"/>
          </p:cNvSpPr>
          <p:nvPr>
            <p:ph type="title"/>
          </p:nvPr>
        </p:nvSpPr>
        <p:spPr>
          <a:xfrm>
            <a:off x="457200" y="207963"/>
            <a:ext cx="7966075" cy="1290637"/>
          </a:xfrm>
        </p:spPr>
        <p:txBody>
          <a:bodyPr anchor="ctr"/>
          <a:lstStyle/>
          <a:p>
            <a:pPr>
              <a:lnSpc>
                <a:spcPct val="105000"/>
              </a:lnSpc>
            </a:pPr>
            <a:r>
              <a:rPr lang="en-GB" altLang="en-US" sz="2900"/>
              <a:t>An individual’s consumer surplus</a:t>
            </a:r>
            <a:br>
              <a:rPr lang="en-GB" altLang="en-US" sz="2900"/>
            </a:br>
            <a:r>
              <a:rPr lang="en-GB" altLang="en-US" sz="2900"/>
              <a:t>will tend to fall as:</a:t>
            </a:r>
          </a:p>
        </p:txBody>
      </p:sp>
      <p:sp>
        <p:nvSpPr>
          <p:cNvPr id="53260" name="Text Box 14">
            <a:extLst>
              <a:ext uri="{FF2B5EF4-FFF2-40B4-BE49-F238E27FC236}">
                <a16:creationId xmlns:a16="http://schemas.microsoft.com/office/drawing/2014/main" id="{88F69C70-2F3A-4DA0-84C8-E354FAFEED9F}"/>
              </a:ext>
            </a:extLst>
          </p:cNvPr>
          <p:cNvSpPr txBox="1">
            <a:spLocks noChangeArrowheads="1"/>
          </p:cNvSpPr>
          <p:nvPr/>
        </p:nvSpPr>
        <p:spPr bwMode="auto">
          <a:xfrm>
            <a:off x="981075" y="365125"/>
            <a:ext cx="4968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en-US" sz="3000" b="1" i="0" u="none" strike="noStrike" kern="1200" cap="none" spc="0" normalizeH="0" baseline="0" noProof="0">
                <a:ln>
                  <a:noFill/>
                </a:ln>
                <a:solidFill>
                  <a:srgbClr val="AF4701"/>
                </a:solidFill>
                <a:effectLst/>
                <a:uLnTx/>
                <a:uFillTx/>
                <a:latin typeface="Georgia" panose="02040502050405020303" pitchFamily="18" charset="0"/>
                <a:ea typeface="+mn-ea"/>
                <a:cs typeface="+mn-cs"/>
              </a:rPr>
              <a:t>Q</a:t>
            </a:r>
          </a:p>
        </p:txBody>
      </p:sp>
      <p:sp>
        <p:nvSpPr>
          <p:cNvPr id="53261" name="TPAnswers">
            <a:extLst>
              <a:ext uri="{FF2B5EF4-FFF2-40B4-BE49-F238E27FC236}">
                <a16:creationId xmlns:a16="http://schemas.microsoft.com/office/drawing/2014/main" id="{2AB5F46D-033A-4F2E-8AA2-360637F7B952}"/>
              </a:ext>
            </a:extLst>
          </p:cNvPr>
          <p:cNvSpPr>
            <a:spLocks noGrp="1"/>
          </p:cNvSpPr>
          <p:nvPr>
            <p:ph type="body" idx="1"/>
            <p:custDataLst>
              <p:tags r:id="rId2"/>
            </p:custDataLst>
          </p:nvPr>
        </p:nvSpPr>
        <p:spPr>
          <a:xfrm>
            <a:off x="206375" y="1598613"/>
            <a:ext cx="5051425" cy="4814887"/>
          </a:xfrm>
        </p:spPr>
        <p:txBody>
          <a:bodyPr/>
          <a:lstStyle/>
          <a:p>
            <a:pPr marL="571500" indent="-571500">
              <a:lnSpc>
                <a:spcPct val="85000"/>
              </a:lnSpc>
              <a:spcBef>
                <a:spcPct val="40000"/>
              </a:spcBef>
              <a:buClr>
                <a:srgbClr val="AF4701"/>
              </a:buClr>
              <a:buSzPct val="110000"/>
              <a:buFont typeface="Wingdings 2" panose="05020102010507070707" pitchFamily="18" charset="2"/>
              <a:buAutoNum type="alphaUcPeriod"/>
            </a:pPr>
            <a:r>
              <a:rPr lang="en-GB" altLang="en-US" sz="2400"/>
              <a:t>the market approaches equilibrium.</a:t>
            </a:r>
          </a:p>
          <a:p>
            <a:pPr marL="571500" indent="-571500">
              <a:lnSpc>
                <a:spcPct val="85000"/>
              </a:lnSpc>
              <a:spcBef>
                <a:spcPct val="40000"/>
              </a:spcBef>
              <a:buClr>
                <a:srgbClr val="AF4701"/>
              </a:buClr>
              <a:buSzPct val="110000"/>
              <a:buFont typeface="Wingdings 2" panose="05020102010507070707" pitchFamily="18" charset="2"/>
              <a:buAutoNum type="alphaUcPeriod"/>
            </a:pPr>
            <a:r>
              <a:rPr lang="en-GB" altLang="en-US" sz="2400"/>
              <a:t>the market supply curve shifts to the right.</a:t>
            </a:r>
          </a:p>
          <a:p>
            <a:pPr marL="571500" indent="-571500">
              <a:lnSpc>
                <a:spcPct val="85000"/>
              </a:lnSpc>
              <a:spcBef>
                <a:spcPct val="40000"/>
              </a:spcBef>
              <a:buClr>
                <a:srgbClr val="AF4701"/>
              </a:buClr>
              <a:buSzPct val="110000"/>
              <a:buFont typeface="Wingdings 2" panose="05020102010507070707" pitchFamily="18" charset="2"/>
              <a:buAutoNum type="alphaUcPeriod"/>
            </a:pPr>
            <a:r>
              <a:rPr lang="en-GB" altLang="en-US" sz="2400"/>
              <a:t>marginal utility increases at higher prices.</a:t>
            </a:r>
          </a:p>
          <a:p>
            <a:pPr marL="571500" indent="-571500">
              <a:lnSpc>
                <a:spcPct val="85000"/>
              </a:lnSpc>
              <a:spcBef>
                <a:spcPct val="40000"/>
              </a:spcBef>
              <a:buClr>
                <a:srgbClr val="AF4701"/>
              </a:buClr>
              <a:buSzPct val="110000"/>
              <a:buFont typeface="Wingdings 2" panose="05020102010507070707" pitchFamily="18" charset="2"/>
              <a:buAutoNum type="alphaUcPeriod"/>
            </a:pPr>
            <a:r>
              <a:rPr lang="en-GB" altLang="en-US" sz="2400"/>
              <a:t>the individual’s demand curve becomes more price elastic at the optimum level of consumption.</a:t>
            </a:r>
          </a:p>
          <a:p>
            <a:pPr marL="571500" indent="-571500">
              <a:lnSpc>
                <a:spcPct val="85000"/>
              </a:lnSpc>
              <a:spcBef>
                <a:spcPct val="40000"/>
              </a:spcBef>
              <a:buClr>
                <a:srgbClr val="AF4701"/>
              </a:buClr>
              <a:buSzPct val="110000"/>
              <a:buFont typeface="Wingdings 2" panose="05020102010507070707" pitchFamily="18" charset="2"/>
              <a:buAutoNum type="alphaUcPeriod"/>
            </a:pPr>
            <a:r>
              <a:rPr lang="en-GB" altLang="en-US" sz="2400"/>
              <a:t>the individual’s demand curve becomes less price elastic at the optimum level of consumption.</a:t>
            </a:r>
          </a:p>
        </p:txBody>
      </p:sp>
    </p:spTree>
    <p:custDataLst>
      <p:tags r:id="rId1"/>
    </p:custDataLst>
  </p:cSld>
  <p:clrMapOvr>
    <a:masterClrMapping/>
  </p:clrMapOvr>
  <p:transition spd="slow">
    <p:pull dir="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65D8572-81B3-49A3-8A79-34D552973E41}"/>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275" name="Rectangle 3">
            <a:extLst>
              <a:ext uri="{FF2B5EF4-FFF2-40B4-BE49-F238E27FC236}">
                <a16:creationId xmlns:a16="http://schemas.microsoft.com/office/drawing/2014/main" id="{11489189-E019-436C-BE9A-B8D51014BF85}"/>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05862" name="Rectangle 6">
            <a:extLst>
              <a:ext uri="{FF2B5EF4-FFF2-40B4-BE49-F238E27FC236}">
                <a16:creationId xmlns:a16="http://schemas.microsoft.com/office/drawing/2014/main" id="{92A069E6-C286-404A-8814-9B527CB5B208}"/>
              </a:ext>
            </a:extLst>
          </p:cNvPr>
          <p:cNvSpPr>
            <a:spLocks/>
          </p:cNvSpPr>
          <p:nvPr/>
        </p:nvSpPr>
        <p:spPr bwMode="auto">
          <a:xfrm>
            <a:off x="179388" y="1412875"/>
            <a:ext cx="878522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742950" marR="0" lvl="1" indent="-285750" algn="l" defTabSz="914400" rtl="0" eaLnBrk="0" fontAlgn="base" latinLnBrk="0" hangingPunct="0">
              <a:lnSpc>
                <a:spcPct val="100000"/>
              </a:lnSpc>
              <a:spcBef>
                <a:spcPct val="70000"/>
              </a:spcBef>
              <a:spcAft>
                <a:spcPct val="0"/>
              </a:spcAft>
              <a:buClr>
                <a:srgbClr val="CCB400"/>
              </a:buClr>
              <a:buSzPct val="70000"/>
              <a:buFont typeface="Wingdings" panose="05000000000000000000" pitchFamily="2" charset="2"/>
              <a:buChar char="¡"/>
              <a:tabLst/>
              <a:defRPr/>
            </a:pPr>
            <a:r>
              <a:rPr kumimoji="0" lang="en-GB" altLang="en-US" sz="2600" b="0" i="0" u="none" strike="noStrike" kern="1200" cap="none" spc="0" normalizeH="0" baseline="0" noProof="0">
                <a:ln>
                  <a:noFill/>
                </a:ln>
                <a:solidFill>
                  <a:srgbClr val="19323F"/>
                </a:solidFill>
                <a:effectLst/>
                <a:uLnTx/>
                <a:uFillTx/>
                <a:latin typeface="Georgia" panose="02040502050405020303" pitchFamily="18" charset="0"/>
                <a:ea typeface="+mn-ea"/>
                <a:cs typeface="+mn-cs"/>
              </a:rPr>
              <a:t>maximising consumer surplus: </a:t>
            </a:r>
            <a:r>
              <a:rPr kumimoji="0" lang="en-GB" altLang="en-US" sz="2600" b="0" i="1" u="none" strike="noStrike" kern="1200" cap="none" spc="0" normalizeH="0" baseline="0" noProof="0">
                <a:ln>
                  <a:noFill/>
                </a:ln>
                <a:solidFill>
                  <a:srgbClr val="19323F"/>
                </a:solidFill>
                <a:effectLst/>
                <a:uLnTx/>
                <a:uFillTx/>
                <a:latin typeface="Georgia" panose="02040502050405020303" pitchFamily="18" charset="0"/>
                <a:ea typeface="+mn-ea"/>
                <a:cs typeface="+mn-cs"/>
              </a:rPr>
              <a:t>P = MU</a:t>
            </a:r>
          </a:p>
          <a:p>
            <a:pPr marL="342900" marR="0" lvl="0" indent="-342900" algn="l" defTabSz="914400" rtl="0" eaLnBrk="0" fontAlgn="base" latinLnBrk="0" hangingPunct="0">
              <a:lnSpc>
                <a:spcPct val="100000"/>
              </a:lnSpc>
              <a:spcBef>
                <a:spcPct val="70000"/>
              </a:spcBef>
              <a:spcAft>
                <a:spcPct val="0"/>
              </a:spcAft>
              <a:buClr>
                <a:srgbClr val="D16349"/>
              </a:buClr>
              <a:buSzPct val="85000"/>
              <a:buFont typeface="Wingdings 2" panose="05020102010507070707" pitchFamily="18" charset="2"/>
              <a:buChar char=""/>
              <a:tabLst/>
              <a:defRPr/>
            </a:pPr>
            <a:r>
              <a:rPr kumimoji="0" lang="en-GB" altLang="en-US" sz="3000" b="0" i="0" u="none" strike="noStrike" kern="1200" cap="none" spc="0" normalizeH="0" baseline="0" noProof="0">
                <a:ln>
                  <a:noFill/>
                </a:ln>
                <a:solidFill>
                  <a:srgbClr val="000000"/>
                </a:solidFill>
                <a:effectLst/>
                <a:uLnTx/>
                <a:uFillTx/>
                <a:latin typeface="Georgia" panose="02040502050405020303" pitchFamily="18" charset="0"/>
                <a:ea typeface="+mn-ea"/>
                <a:cs typeface="+mn-cs"/>
              </a:rPr>
              <a:t>Individual's demand curve for any good is the same as their marginal utility curve for that good, where utility is measured in monetary terms.</a:t>
            </a:r>
          </a:p>
          <a:p>
            <a:pPr marL="342900" marR="0" lvl="0" indent="-342900" algn="l" defTabSz="914400" rtl="0" eaLnBrk="0" fontAlgn="base" latinLnBrk="0" hangingPunct="0">
              <a:lnSpc>
                <a:spcPct val="100000"/>
              </a:lnSpc>
              <a:spcBef>
                <a:spcPct val="70000"/>
              </a:spcBef>
              <a:spcAft>
                <a:spcPct val="0"/>
              </a:spcAft>
              <a:buClr>
                <a:srgbClr val="D16349"/>
              </a:buClr>
              <a:buSzPct val="85000"/>
              <a:buFont typeface="Wingdings 2" panose="05020102010507070707" pitchFamily="18" charset="2"/>
              <a:buChar char=""/>
              <a:tabLst/>
              <a:defRPr/>
            </a:pPr>
            <a:r>
              <a:rPr kumimoji="0" lang="en-GB" altLang="en-US" sz="3000" b="0" i="0" u="none" strike="noStrike" kern="1200" cap="none" spc="0" normalizeH="0" baseline="0" noProof="0">
                <a:ln>
                  <a:noFill/>
                </a:ln>
                <a:solidFill>
                  <a:srgbClr val="000000"/>
                </a:solidFill>
                <a:effectLst/>
                <a:uLnTx/>
                <a:uFillTx/>
                <a:latin typeface="Georgia" panose="02040502050405020303" pitchFamily="18" charset="0"/>
                <a:ea typeface="+mn-ea"/>
                <a:cs typeface="+mn-cs"/>
              </a:rPr>
              <a:t>This is shown in the figure below:</a:t>
            </a:r>
          </a:p>
          <a:p>
            <a:pPr marL="342900" marR="0" lvl="0" indent="-342900" algn="l" defTabSz="914400" rtl="0" eaLnBrk="0" fontAlgn="base" latinLnBrk="0" hangingPunct="0">
              <a:lnSpc>
                <a:spcPct val="100000"/>
              </a:lnSpc>
              <a:spcBef>
                <a:spcPct val="70000"/>
              </a:spcBef>
              <a:spcAft>
                <a:spcPct val="0"/>
              </a:spcAft>
              <a:buClr>
                <a:srgbClr val="D16349"/>
              </a:buClr>
              <a:buSzPct val="85000"/>
              <a:buFont typeface="Wingdings 2" panose="05020102010507070707" pitchFamily="18" charset="2"/>
              <a:buChar char=""/>
              <a:tabLst/>
              <a:defRPr/>
            </a:pPr>
            <a:endParaRPr kumimoji="0" lang="en-GB" altLang="en-US" sz="3000" b="0" i="0" u="none" strike="noStrike" kern="1200" cap="none" spc="0" normalizeH="0" baseline="0" noProof="0">
              <a:ln>
                <a:noFill/>
              </a:ln>
              <a:solidFill>
                <a:srgbClr val="000000"/>
              </a:solidFill>
              <a:effectLst/>
              <a:uLnTx/>
              <a:uFillTx/>
              <a:latin typeface="Georgia" panose="02040502050405020303" pitchFamily="18" charset="0"/>
              <a:ea typeface="+mn-ea"/>
              <a:cs typeface="+mn-cs"/>
            </a:endParaRPr>
          </a:p>
        </p:txBody>
      </p:sp>
      <p:sp>
        <p:nvSpPr>
          <p:cNvPr id="54277" name="Rectangle 8">
            <a:extLst>
              <a:ext uri="{FF2B5EF4-FFF2-40B4-BE49-F238E27FC236}">
                <a16:creationId xmlns:a16="http://schemas.microsoft.com/office/drawing/2014/main" id="{8E7985D4-619F-47DB-A5F2-5B7456818AB4}"/>
              </a:ext>
            </a:extLst>
          </p:cNvPr>
          <p:cNvSpPr>
            <a:spLocks noGrp="1"/>
          </p:cNvSpPr>
          <p:nvPr>
            <p:ph type="title"/>
          </p:nvPr>
        </p:nvSpPr>
        <p:spPr>
          <a:noFill/>
        </p:spPr>
        <p:txBody>
          <a:bodyPr/>
          <a:lstStyle/>
          <a:p>
            <a:r>
              <a:rPr lang="en-GB" altLang="en-US"/>
              <a:t>Marginal utility and the demand  curve</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5862">
                                            <p:txEl>
                                              <p:pRg st="0" end="0"/>
                                            </p:txEl>
                                          </p:spTgt>
                                        </p:tgtEl>
                                        <p:attrNameLst>
                                          <p:attrName>style.visibility</p:attrName>
                                        </p:attrNameLst>
                                      </p:cBhvr>
                                      <p:to>
                                        <p:strVal val="visible"/>
                                      </p:to>
                                    </p:set>
                                    <p:animEffect transition="in" filter="slide(fromBottom)">
                                      <p:cBhvr>
                                        <p:cTn id="7" dur="500"/>
                                        <p:tgtEl>
                                          <p:spTgt spid="5058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05862">
                                            <p:txEl>
                                              <p:pRg st="1" end="1"/>
                                            </p:txEl>
                                          </p:spTgt>
                                        </p:tgtEl>
                                        <p:attrNameLst>
                                          <p:attrName>style.visibility</p:attrName>
                                        </p:attrNameLst>
                                      </p:cBhvr>
                                      <p:to>
                                        <p:strVal val="visible"/>
                                      </p:to>
                                    </p:set>
                                    <p:animEffect transition="in" filter="slide(fromBottom)">
                                      <p:cBhvr>
                                        <p:cTn id="12" dur="500"/>
                                        <p:tgtEl>
                                          <p:spTgt spid="5058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05862">
                                            <p:txEl>
                                              <p:pRg st="2" end="2"/>
                                            </p:txEl>
                                          </p:spTgt>
                                        </p:tgtEl>
                                        <p:attrNameLst>
                                          <p:attrName>style.visibility</p:attrName>
                                        </p:attrNameLst>
                                      </p:cBhvr>
                                      <p:to>
                                        <p:strVal val="visible"/>
                                      </p:to>
                                    </p:set>
                                    <p:animEffect transition="in" filter="slide(fromBottom)">
                                      <p:cBhvr>
                                        <p:cTn id="17" dur="500"/>
                                        <p:tgtEl>
                                          <p:spTgt spid="5058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2"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887244A-7D05-47E2-BAD4-EA688E23A186}"/>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5299" name="Rectangle 3">
            <a:extLst>
              <a:ext uri="{FF2B5EF4-FFF2-40B4-BE49-F238E27FC236}">
                <a16:creationId xmlns:a16="http://schemas.microsoft.com/office/drawing/2014/main" id="{8E9E756C-35BD-483B-9C16-747D7B18D1F8}"/>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5300" name="Rectangle 4">
            <a:extLst>
              <a:ext uri="{FF2B5EF4-FFF2-40B4-BE49-F238E27FC236}">
                <a16:creationId xmlns:a16="http://schemas.microsoft.com/office/drawing/2014/main" id="{AD88D3B0-F5B9-4B94-9B92-F1B0BA9EC7D3}"/>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5301" name="Line 5">
            <a:extLst>
              <a:ext uri="{FF2B5EF4-FFF2-40B4-BE49-F238E27FC236}">
                <a16:creationId xmlns:a16="http://schemas.microsoft.com/office/drawing/2014/main" id="{4284FB46-9427-4141-94A4-C64AC27F6AB0}"/>
              </a:ext>
            </a:extLst>
          </p:cNvPr>
          <p:cNvSpPr>
            <a:spLocks noChangeShapeType="1"/>
          </p:cNvSpPr>
          <p:nvPr/>
        </p:nvSpPr>
        <p:spPr bwMode="auto">
          <a:xfrm>
            <a:off x="1066800" y="1752600"/>
            <a:ext cx="6705600" cy="274320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5302" name="Rectangle 6">
            <a:extLst>
              <a:ext uri="{FF2B5EF4-FFF2-40B4-BE49-F238E27FC236}">
                <a16:creationId xmlns:a16="http://schemas.microsoft.com/office/drawing/2014/main" id="{B4B3DAE7-4C8B-4976-8CA9-1F5D1A2C12C1}"/>
              </a:ext>
            </a:extLst>
          </p:cNvPr>
          <p:cNvSpPr>
            <a:spLocks noChangeArrowheads="1"/>
          </p:cNvSpPr>
          <p:nvPr/>
        </p:nvSpPr>
        <p:spPr bwMode="auto">
          <a:xfrm>
            <a:off x="6858000" y="4495800"/>
            <a:ext cx="1225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35AA"/>
                </a:solidFill>
                <a:effectLst/>
                <a:uLnTx/>
                <a:uFillTx/>
                <a:latin typeface="Arial" panose="020B0604020202020204" pitchFamily="34" charset="0"/>
                <a:ea typeface="+mn-ea"/>
                <a:cs typeface="+mn-cs"/>
              </a:rPr>
              <a:t>MU = D</a:t>
            </a:r>
          </a:p>
        </p:txBody>
      </p:sp>
      <p:sp>
        <p:nvSpPr>
          <p:cNvPr id="55303" name="Rectangle 7">
            <a:extLst>
              <a:ext uri="{FF2B5EF4-FFF2-40B4-BE49-F238E27FC236}">
                <a16:creationId xmlns:a16="http://schemas.microsoft.com/office/drawing/2014/main" id="{106763CF-A3FA-4AF7-8AE3-9182AD5C7109}"/>
              </a:ext>
            </a:extLst>
          </p:cNvPr>
          <p:cNvSpPr>
            <a:spLocks noChangeArrowheads="1"/>
          </p:cNvSpPr>
          <p:nvPr/>
        </p:nvSpPr>
        <p:spPr bwMode="auto">
          <a:xfrm>
            <a:off x="0" y="533400"/>
            <a:ext cx="9604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1" u="none" strike="noStrike" kern="1200" cap="none" spc="0" normalizeH="0" baseline="0" noProof="0">
                <a:ln>
                  <a:noFill/>
                </a:ln>
                <a:solidFill>
                  <a:srgbClr val="000000"/>
                </a:solidFill>
                <a:effectLst/>
                <a:uLnTx/>
                <a:uFillTx/>
                <a:latin typeface="Arial" panose="020B0604020202020204" pitchFamily="34" charset="0"/>
                <a:ea typeface="+mn-ea"/>
                <a:cs typeface="+mn-cs"/>
              </a:rPr>
              <a:t>MU, P</a:t>
            </a:r>
          </a:p>
        </p:txBody>
      </p:sp>
      <p:sp>
        <p:nvSpPr>
          <p:cNvPr id="55304" name="Rectangle 8">
            <a:extLst>
              <a:ext uri="{FF2B5EF4-FFF2-40B4-BE49-F238E27FC236}">
                <a16:creationId xmlns:a16="http://schemas.microsoft.com/office/drawing/2014/main" id="{B02501D0-1123-42C2-919F-9A3FC6FFDEF5}"/>
              </a:ext>
            </a:extLst>
          </p:cNvPr>
          <p:cNvSpPr>
            <a:spLocks noChangeArrowheads="1"/>
          </p:cNvSpPr>
          <p:nvPr/>
        </p:nvSpPr>
        <p:spPr bwMode="auto">
          <a:xfrm>
            <a:off x="8061325" y="6049963"/>
            <a:ext cx="4016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Q</a:t>
            </a:r>
          </a:p>
        </p:txBody>
      </p:sp>
      <p:sp>
        <p:nvSpPr>
          <p:cNvPr id="55305" name="Rectangle 9">
            <a:extLst>
              <a:ext uri="{FF2B5EF4-FFF2-40B4-BE49-F238E27FC236}">
                <a16:creationId xmlns:a16="http://schemas.microsoft.com/office/drawing/2014/main" id="{F0084F7F-EA24-4CDB-8771-15A1E5B6C7F9}"/>
              </a:ext>
            </a:extLst>
          </p:cNvPr>
          <p:cNvSpPr>
            <a:spLocks noChangeArrowheads="1"/>
          </p:cNvSpPr>
          <p:nvPr/>
        </p:nvSpPr>
        <p:spPr bwMode="auto">
          <a:xfrm>
            <a:off x="669925" y="597376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p>
        </p:txBody>
      </p:sp>
      <p:sp>
        <p:nvSpPr>
          <p:cNvPr id="55306" name="Line 10">
            <a:extLst>
              <a:ext uri="{FF2B5EF4-FFF2-40B4-BE49-F238E27FC236}">
                <a16:creationId xmlns:a16="http://schemas.microsoft.com/office/drawing/2014/main" id="{9FB8E92F-57D6-44F5-994A-002D66AD76A1}"/>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5307" name="Line 11">
            <a:extLst>
              <a:ext uri="{FF2B5EF4-FFF2-40B4-BE49-F238E27FC236}">
                <a16:creationId xmlns:a16="http://schemas.microsoft.com/office/drawing/2014/main" id="{E2EA619B-5FE8-42C7-B649-404D6410A93C}"/>
              </a:ext>
            </a:extLst>
          </p:cNvPr>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2" name="Group 12">
            <a:extLst>
              <a:ext uri="{FF2B5EF4-FFF2-40B4-BE49-F238E27FC236}">
                <a16:creationId xmlns:a16="http://schemas.microsoft.com/office/drawing/2014/main" id="{2BE8BCAD-C1E5-4BDF-A73E-C001F23AAF81}"/>
              </a:ext>
            </a:extLst>
          </p:cNvPr>
          <p:cNvGrpSpPr>
            <a:grpSpLocks/>
          </p:cNvGrpSpPr>
          <p:nvPr/>
        </p:nvGrpSpPr>
        <p:grpSpPr bwMode="auto">
          <a:xfrm>
            <a:off x="2651125" y="2514600"/>
            <a:ext cx="473075" cy="3856038"/>
            <a:chOff x="1670" y="1584"/>
            <a:chExt cx="298" cy="2429"/>
          </a:xfrm>
        </p:grpSpPr>
        <p:sp>
          <p:nvSpPr>
            <p:cNvPr id="55318" name="Line 13">
              <a:extLst>
                <a:ext uri="{FF2B5EF4-FFF2-40B4-BE49-F238E27FC236}">
                  <a16:creationId xmlns:a16="http://schemas.microsoft.com/office/drawing/2014/main" id="{E41A043B-B5BE-4E66-8412-43B783555697}"/>
                </a:ext>
              </a:extLst>
            </p:cNvPr>
            <p:cNvSpPr>
              <a:spLocks noChangeShapeType="1"/>
            </p:cNvSpPr>
            <p:nvPr/>
          </p:nvSpPr>
          <p:spPr bwMode="auto">
            <a:xfrm>
              <a:off x="1824" y="1584"/>
              <a:ext cx="0" cy="2160"/>
            </a:xfrm>
            <a:prstGeom prst="line">
              <a:avLst/>
            </a:prstGeom>
            <a:noFill/>
            <a:ln w="190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5319" name="Rectangle 14">
              <a:extLst>
                <a:ext uri="{FF2B5EF4-FFF2-40B4-BE49-F238E27FC236}">
                  <a16:creationId xmlns:a16="http://schemas.microsoft.com/office/drawing/2014/main" id="{5E9F464D-F01B-456E-B446-1CE06C263D50}"/>
                </a:ext>
              </a:extLst>
            </p:cNvPr>
            <p:cNvSpPr>
              <a:spLocks noChangeArrowheads="1"/>
            </p:cNvSpPr>
            <p:nvPr/>
          </p:nvSpPr>
          <p:spPr bwMode="auto">
            <a:xfrm>
              <a:off x="1670" y="3763"/>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grpSp>
      <p:grpSp>
        <p:nvGrpSpPr>
          <p:cNvPr id="3" name="Group 15">
            <a:extLst>
              <a:ext uri="{FF2B5EF4-FFF2-40B4-BE49-F238E27FC236}">
                <a16:creationId xmlns:a16="http://schemas.microsoft.com/office/drawing/2014/main" id="{DC36CF9D-9EE4-45A1-B433-B9B9FA77C9CF}"/>
              </a:ext>
            </a:extLst>
          </p:cNvPr>
          <p:cNvGrpSpPr>
            <a:grpSpLocks/>
          </p:cNvGrpSpPr>
          <p:nvPr/>
        </p:nvGrpSpPr>
        <p:grpSpPr bwMode="auto">
          <a:xfrm>
            <a:off x="669925" y="2117725"/>
            <a:ext cx="2563813" cy="595313"/>
            <a:chOff x="422" y="1334"/>
            <a:chExt cx="1615" cy="375"/>
          </a:xfrm>
        </p:grpSpPr>
        <p:sp>
          <p:nvSpPr>
            <p:cNvPr id="55314" name="Line 16">
              <a:extLst>
                <a:ext uri="{FF2B5EF4-FFF2-40B4-BE49-F238E27FC236}">
                  <a16:creationId xmlns:a16="http://schemas.microsoft.com/office/drawing/2014/main" id="{3AD1EF7E-54A9-445F-B1AE-C7C994B83B13}"/>
                </a:ext>
              </a:extLst>
            </p:cNvPr>
            <p:cNvSpPr>
              <a:spLocks noChangeShapeType="1"/>
            </p:cNvSpPr>
            <p:nvPr/>
          </p:nvSpPr>
          <p:spPr bwMode="auto">
            <a:xfrm flipH="1">
              <a:off x="672" y="1584"/>
              <a:ext cx="1152" cy="0"/>
            </a:xfrm>
            <a:prstGeom prst="line">
              <a:avLst/>
            </a:prstGeom>
            <a:noFill/>
            <a:ln w="190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5315" name="Oval 17">
              <a:extLst>
                <a:ext uri="{FF2B5EF4-FFF2-40B4-BE49-F238E27FC236}">
                  <a16:creationId xmlns:a16="http://schemas.microsoft.com/office/drawing/2014/main" id="{DBCC39D5-EC00-4868-AD4F-43DAC772D0D3}"/>
                </a:ext>
              </a:extLst>
            </p:cNvPr>
            <p:cNvSpPr>
              <a:spLocks noChangeArrowheads="1"/>
            </p:cNvSpPr>
            <p:nvPr/>
          </p:nvSpPr>
          <p:spPr bwMode="auto">
            <a:xfrm>
              <a:off x="1784" y="1544"/>
              <a:ext cx="80" cy="80"/>
            </a:xfrm>
            <a:prstGeom prst="ellipse">
              <a:avLst/>
            </a:prstGeom>
            <a:solidFill>
              <a:srgbClr val="66FF66"/>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5316" name="Rectangle 18">
              <a:extLst>
                <a:ext uri="{FF2B5EF4-FFF2-40B4-BE49-F238E27FC236}">
                  <a16:creationId xmlns:a16="http://schemas.microsoft.com/office/drawing/2014/main" id="{2D5C835E-43C9-441E-AC65-B2576ED7F210}"/>
                </a:ext>
              </a:extLst>
            </p:cNvPr>
            <p:cNvSpPr>
              <a:spLocks noChangeArrowheads="1"/>
            </p:cNvSpPr>
            <p:nvPr/>
          </p:nvSpPr>
          <p:spPr bwMode="auto">
            <a:xfrm>
              <a:off x="422" y="1459"/>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P</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sp>
          <p:nvSpPr>
            <p:cNvPr id="55317" name="Rectangle 19">
              <a:extLst>
                <a:ext uri="{FF2B5EF4-FFF2-40B4-BE49-F238E27FC236}">
                  <a16:creationId xmlns:a16="http://schemas.microsoft.com/office/drawing/2014/main" id="{89B353D7-22F0-405A-9324-BD80B5D91D20}"/>
                </a:ext>
              </a:extLst>
            </p:cNvPr>
            <p:cNvSpPr>
              <a:spLocks noChangeArrowheads="1"/>
            </p:cNvSpPr>
            <p:nvPr/>
          </p:nvSpPr>
          <p:spPr bwMode="auto">
            <a:xfrm>
              <a:off x="1814" y="133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0" u="none" strike="noStrike" kern="1200" cap="none" spc="0" normalizeH="0" baseline="0" noProof="0">
                  <a:ln>
                    <a:noFill/>
                  </a:ln>
                  <a:solidFill>
                    <a:srgbClr val="006600"/>
                  </a:solidFill>
                  <a:effectLst/>
                  <a:uLnTx/>
                  <a:uFillTx/>
                  <a:latin typeface="Arial" panose="020B0604020202020204" pitchFamily="34" charset="0"/>
                  <a:ea typeface="+mn-ea"/>
                  <a:cs typeface="+mn-cs"/>
                </a:rPr>
                <a:t>a</a:t>
              </a:r>
            </a:p>
          </p:txBody>
        </p:sp>
      </p:grpSp>
      <p:grpSp>
        <p:nvGrpSpPr>
          <p:cNvPr id="4" name="Group 20">
            <a:extLst>
              <a:ext uri="{FF2B5EF4-FFF2-40B4-BE49-F238E27FC236}">
                <a16:creationId xmlns:a16="http://schemas.microsoft.com/office/drawing/2014/main" id="{E4C36B62-8CA8-4537-B04B-8E18E12742ED}"/>
              </a:ext>
            </a:extLst>
          </p:cNvPr>
          <p:cNvGrpSpPr>
            <a:grpSpLocks/>
          </p:cNvGrpSpPr>
          <p:nvPr/>
        </p:nvGrpSpPr>
        <p:grpSpPr bwMode="auto">
          <a:xfrm>
            <a:off x="3124200" y="1782763"/>
            <a:ext cx="3602038" cy="731837"/>
            <a:chOff x="1968" y="1123"/>
            <a:chExt cx="2269" cy="461"/>
          </a:xfrm>
        </p:grpSpPr>
        <p:sp>
          <p:nvSpPr>
            <p:cNvPr id="55312" name="Line 21">
              <a:extLst>
                <a:ext uri="{FF2B5EF4-FFF2-40B4-BE49-F238E27FC236}">
                  <a16:creationId xmlns:a16="http://schemas.microsoft.com/office/drawing/2014/main" id="{C6874BDF-D430-4E84-B6ED-6928905EEBCE}"/>
                </a:ext>
              </a:extLst>
            </p:cNvPr>
            <p:cNvSpPr>
              <a:spLocks noChangeShapeType="1"/>
            </p:cNvSpPr>
            <p:nvPr/>
          </p:nvSpPr>
          <p:spPr bwMode="auto">
            <a:xfrm flipV="1">
              <a:off x="1968" y="1344"/>
              <a:ext cx="816" cy="240"/>
            </a:xfrm>
            <a:prstGeom prst="line">
              <a:avLst/>
            </a:prstGeom>
            <a:noFill/>
            <a:ln w="28575">
              <a:solidFill>
                <a:schemeClr val="hlink"/>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5313" name="Rectangle 22" descr="Parchment">
              <a:extLst>
                <a:ext uri="{FF2B5EF4-FFF2-40B4-BE49-F238E27FC236}">
                  <a16:creationId xmlns:a16="http://schemas.microsoft.com/office/drawing/2014/main" id="{7D6105E9-BF85-4662-B984-2F599E55FC5C}"/>
                </a:ext>
              </a:extLst>
            </p:cNvPr>
            <p:cNvSpPr>
              <a:spLocks noChangeArrowheads="1"/>
            </p:cNvSpPr>
            <p:nvPr/>
          </p:nvSpPr>
          <p:spPr bwMode="auto">
            <a:xfrm>
              <a:off x="2757" y="1123"/>
              <a:ext cx="1480" cy="460"/>
            </a:xfrm>
            <a:prstGeom prst="rect">
              <a:avLst/>
            </a:prstGeom>
            <a:blipFill dpi="0" rotWithShape="0">
              <a:blip r:embed="rId4"/>
              <a:srcRect/>
              <a:tile tx="0" ty="0" sx="100000" sy="100000" flip="none" algn="tl"/>
            </a:blipFill>
            <a:ln w="28575">
              <a:solidFill>
                <a:schemeClr val="hlink"/>
              </a:solidFill>
              <a:miter lim="800000"/>
              <a:headEnd/>
              <a:tailEnd/>
            </a:ln>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6600"/>
                  </a:solidFill>
                  <a:effectLst/>
                  <a:uLnTx/>
                  <a:uFillTx/>
                  <a:latin typeface="Arial" panose="020B0604020202020204" pitchFamily="34" charset="0"/>
                  <a:ea typeface="+mn-ea"/>
                  <a:cs typeface="+mn-cs"/>
                </a:rPr>
                <a:t>Consumption at </a:t>
              </a: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endPar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6600"/>
                  </a:solidFill>
                  <a:effectLst/>
                  <a:uLnTx/>
                  <a:uFillTx/>
                  <a:latin typeface="Arial" panose="020B0604020202020204" pitchFamily="34" charset="0"/>
                  <a:ea typeface="+mn-ea"/>
                  <a:cs typeface="+mn-cs"/>
                </a:rPr>
                <a:t>where</a:t>
              </a: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 P</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 = MU</a:t>
              </a:r>
            </a:p>
          </p:txBody>
        </p:sp>
      </p:grpSp>
      <p:sp>
        <p:nvSpPr>
          <p:cNvPr id="507932" name="Text Box 28">
            <a:extLst>
              <a:ext uri="{FF2B5EF4-FFF2-40B4-BE49-F238E27FC236}">
                <a16:creationId xmlns:a16="http://schemas.microsoft.com/office/drawing/2014/main" id="{3D197260-5FC2-4FD3-8F8B-993218A06A7F}"/>
              </a:ext>
            </a:extLst>
          </p:cNvPr>
          <p:cNvSpPr txBox="1">
            <a:spLocks noChangeArrowheads="1"/>
          </p:cNvSpPr>
          <p:nvPr/>
        </p:nvSpPr>
        <p:spPr bwMode="auto">
          <a:xfrm>
            <a:off x="0" y="0"/>
            <a:ext cx="914400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003B3A"/>
                </a:solidFill>
                <a:effectLst/>
                <a:uLnTx/>
                <a:uFillTx/>
                <a:latin typeface="Arial" charset="0"/>
                <a:ea typeface="+mn-ea"/>
                <a:cs typeface="+mn-cs"/>
              </a:rPr>
              <a:t>Deriving an individual person’s demand curve</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947D42F-31D7-457B-983F-B141E466D91C}"/>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323" name="Rectangle 3">
            <a:extLst>
              <a:ext uri="{FF2B5EF4-FFF2-40B4-BE49-F238E27FC236}">
                <a16:creationId xmlns:a16="http://schemas.microsoft.com/office/drawing/2014/main" id="{B1EB4BEB-10F3-4744-AA8E-EF31223C2EB0}"/>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324" name="Rectangle 4">
            <a:extLst>
              <a:ext uri="{FF2B5EF4-FFF2-40B4-BE49-F238E27FC236}">
                <a16:creationId xmlns:a16="http://schemas.microsoft.com/office/drawing/2014/main" id="{A14DAA12-8A49-4768-9884-9D46D6360D8E}"/>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325" name="Line 5">
            <a:extLst>
              <a:ext uri="{FF2B5EF4-FFF2-40B4-BE49-F238E27FC236}">
                <a16:creationId xmlns:a16="http://schemas.microsoft.com/office/drawing/2014/main" id="{697809E2-4663-4F68-89C8-11D6EA4CD71F}"/>
              </a:ext>
            </a:extLst>
          </p:cNvPr>
          <p:cNvSpPr>
            <a:spLocks noChangeShapeType="1"/>
          </p:cNvSpPr>
          <p:nvPr/>
        </p:nvSpPr>
        <p:spPr bwMode="auto">
          <a:xfrm flipH="1">
            <a:off x="1066800" y="2514600"/>
            <a:ext cx="1828800" cy="0"/>
          </a:xfrm>
          <a:prstGeom prst="line">
            <a:avLst/>
          </a:prstGeom>
          <a:noFill/>
          <a:ln w="190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326" name="Line 6">
            <a:extLst>
              <a:ext uri="{FF2B5EF4-FFF2-40B4-BE49-F238E27FC236}">
                <a16:creationId xmlns:a16="http://schemas.microsoft.com/office/drawing/2014/main" id="{7F9CB6CC-CE8E-47FA-9668-A23CAEF65AE6}"/>
              </a:ext>
            </a:extLst>
          </p:cNvPr>
          <p:cNvSpPr>
            <a:spLocks noChangeShapeType="1"/>
          </p:cNvSpPr>
          <p:nvPr/>
        </p:nvSpPr>
        <p:spPr bwMode="auto">
          <a:xfrm>
            <a:off x="2895600" y="2514600"/>
            <a:ext cx="0" cy="3429000"/>
          </a:xfrm>
          <a:prstGeom prst="line">
            <a:avLst/>
          </a:prstGeom>
          <a:noFill/>
          <a:ln w="190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327" name="Line 7">
            <a:extLst>
              <a:ext uri="{FF2B5EF4-FFF2-40B4-BE49-F238E27FC236}">
                <a16:creationId xmlns:a16="http://schemas.microsoft.com/office/drawing/2014/main" id="{5776D89E-B0B7-47EB-9E98-CAE5383217FD}"/>
              </a:ext>
            </a:extLst>
          </p:cNvPr>
          <p:cNvSpPr>
            <a:spLocks noChangeShapeType="1"/>
          </p:cNvSpPr>
          <p:nvPr/>
        </p:nvSpPr>
        <p:spPr bwMode="auto">
          <a:xfrm>
            <a:off x="1066800" y="1752600"/>
            <a:ext cx="6705600" cy="274320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2" name="Group 8">
            <a:extLst>
              <a:ext uri="{FF2B5EF4-FFF2-40B4-BE49-F238E27FC236}">
                <a16:creationId xmlns:a16="http://schemas.microsoft.com/office/drawing/2014/main" id="{AA515048-2331-4CC1-A32C-304F3969C8B0}"/>
              </a:ext>
            </a:extLst>
          </p:cNvPr>
          <p:cNvGrpSpPr>
            <a:grpSpLocks/>
          </p:cNvGrpSpPr>
          <p:nvPr/>
        </p:nvGrpSpPr>
        <p:grpSpPr bwMode="auto">
          <a:xfrm>
            <a:off x="4403725" y="3200400"/>
            <a:ext cx="473075" cy="3170238"/>
            <a:chOff x="2774" y="2016"/>
            <a:chExt cx="298" cy="1997"/>
          </a:xfrm>
        </p:grpSpPr>
        <p:sp>
          <p:nvSpPr>
            <p:cNvPr id="56348" name="Line 9">
              <a:extLst>
                <a:ext uri="{FF2B5EF4-FFF2-40B4-BE49-F238E27FC236}">
                  <a16:creationId xmlns:a16="http://schemas.microsoft.com/office/drawing/2014/main" id="{723BFC6A-1903-472D-BA31-3777CF7FE88C}"/>
                </a:ext>
              </a:extLst>
            </p:cNvPr>
            <p:cNvSpPr>
              <a:spLocks noChangeShapeType="1"/>
            </p:cNvSpPr>
            <p:nvPr/>
          </p:nvSpPr>
          <p:spPr bwMode="auto">
            <a:xfrm>
              <a:off x="2928" y="2016"/>
              <a:ext cx="0" cy="1728"/>
            </a:xfrm>
            <a:prstGeom prst="line">
              <a:avLst/>
            </a:prstGeom>
            <a:noFill/>
            <a:ln w="19050">
              <a:solidFill>
                <a:schemeClr va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349" name="Rectangle 10">
              <a:extLst>
                <a:ext uri="{FF2B5EF4-FFF2-40B4-BE49-F238E27FC236}">
                  <a16:creationId xmlns:a16="http://schemas.microsoft.com/office/drawing/2014/main" id="{CB022D6A-1FC1-498C-8122-E34A74053939}"/>
                </a:ext>
              </a:extLst>
            </p:cNvPr>
            <p:cNvSpPr>
              <a:spLocks noChangeArrowheads="1"/>
            </p:cNvSpPr>
            <p:nvPr/>
          </p:nvSpPr>
          <p:spPr bwMode="auto">
            <a:xfrm>
              <a:off x="2774" y="3763"/>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663300"/>
                  </a:solidFill>
                  <a:effectLst/>
                  <a:uLnTx/>
                  <a:uFillTx/>
                  <a:latin typeface="Arial" panose="020B0604020202020204" pitchFamily="34" charset="0"/>
                  <a:ea typeface="+mn-ea"/>
                  <a:cs typeface="+mn-cs"/>
                </a:rPr>
                <a:t>2</a:t>
              </a:r>
            </a:p>
          </p:txBody>
        </p:sp>
      </p:grpSp>
      <p:sp>
        <p:nvSpPr>
          <p:cNvPr id="56329" name="Rectangle 11">
            <a:extLst>
              <a:ext uri="{FF2B5EF4-FFF2-40B4-BE49-F238E27FC236}">
                <a16:creationId xmlns:a16="http://schemas.microsoft.com/office/drawing/2014/main" id="{1320360A-8BC0-40BE-B793-29D0AA7781D9}"/>
              </a:ext>
            </a:extLst>
          </p:cNvPr>
          <p:cNvSpPr>
            <a:spLocks noChangeArrowheads="1"/>
          </p:cNvSpPr>
          <p:nvPr/>
        </p:nvSpPr>
        <p:spPr bwMode="auto">
          <a:xfrm>
            <a:off x="669925" y="597376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p>
        </p:txBody>
      </p:sp>
      <p:sp>
        <p:nvSpPr>
          <p:cNvPr id="56330" name="Oval 12">
            <a:extLst>
              <a:ext uri="{FF2B5EF4-FFF2-40B4-BE49-F238E27FC236}">
                <a16:creationId xmlns:a16="http://schemas.microsoft.com/office/drawing/2014/main" id="{290E3ACB-AF4E-42D3-9EDD-C2C1AA32749F}"/>
              </a:ext>
            </a:extLst>
          </p:cNvPr>
          <p:cNvSpPr>
            <a:spLocks noChangeArrowheads="1"/>
          </p:cNvSpPr>
          <p:nvPr/>
        </p:nvSpPr>
        <p:spPr bwMode="auto">
          <a:xfrm>
            <a:off x="2832100" y="2451100"/>
            <a:ext cx="127000" cy="127000"/>
          </a:xfrm>
          <a:prstGeom prst="ellipse">
            <a:avLst/>
          </a:prstGeom>
          <a:solidFill>
            <a:srgbClr val="66FF66"/>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331" name="Line 13">
            <a:extLst>
              <a:ext uri="{FF2B5EF4-FFF2-40B4-BE49-F238E27FC236}">
                <a16:creationId xmlns:a16="http://schemas.microsoft.com/office/drawing/2014/main" id="{5B932BF6-F034-4A22-A354-9B21A13D6284}"/>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332" name="Line 14">
            <a:extLst>
              <a:ext uri="{FF2B5EF4-FFF2-40B4-BE49-F238E27FC236}">
                <a16:creationId xmlns:a16="http://schemas.microsoft.com/office/drawing/2014/main" id="{60DB3AE3-8E22-4B09-A783-F7C0D8937340}"/>
              </a:ext>
            </a:extLst>
          </p:cNvPr>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333" name="Rectangle 15">
            <a:extLst>
              <a:ext uri="{FF2B5EF4-FFF2-40B4-BE49-F238E27FC236}">
                <a16:creationId xmlns:a16="http://schemas.microsoft.com/office/drawing/2014/main" id="{B529CD57-23F0-4541-A11A-4ABB132AEE70}"/>
              </a:ext>
            </a:extLst>
          </p:cNvPr>
          <p:cNvSpPr>
            <a:spLocks noChangeArrowheads="1"/>
          </p:cNvSpPr>
          <p:nvPr/>
        </p:nvSpPr>
        <p:spPr bwMode="auto">
          <a:xfrm>
            <a:off x="669925" y="2316163"/>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P</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sp>
        <p:nvSpPr>
          <p:cNvPr id="56334" name="Rectangle 16">
            <a:extLst>
              <a:ext uri="{FF2B5EF4-FFF2-40B4-BE49-F238E27FC236}">
                <a16:creationId xmlns:a16="http://schemas.microsoft.com/office/drawing/2014/main" id="{A58915B8-E15A-4044-952F-B294BEFD6EAF}"/>
              </a:ext>
            </a:extLst>
          </p:cNvPr>
          <p:cNvSpPr>
            <a:spLocks noChangeArrowheads="1"/>
          </p:cNvSpPr>
          <p:nvPr/>
        </p:nvSpPr>
        <p:spPr bwMode="auto">
          <a:xfrm>
            <a:off x="2651125" y="5973763"/>
            <a:ext cx="47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sp>
        <p:nvSpPr>
          <p:cNvPr id="56335" name="Rectangle 17">
            <a:extLst>
              <a:ext uri="{FF2B5EF4-FFF2-40B4-BE49-F238E27FC236}">
                <a16:creationId xmlns:a16="http://schemas.microsoft.com/office/drawing/2014/main" id="{8D452988-2919-473B-BB9D-642D41B5EB3A}"/>
              </a:ext>
            </a:extLst>
          </p:cNvPr>
          <p:cNvSpPr>
            <a:spLocks noChangeArrowheads="1"/>
          </p:cNvSpPr>
          <p:nvPr/>
        </p:nvSpPr>
        <p:spPr bwMode="auto">
          <a:xfrm>
            <a:off x="2879725" y="21177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0" u="none" strike="noStrike" kern="1200" cap="none" spc="0" normalizeH="0" baseline="0" noProof="0">
                <a:ln>
                  <a:noFill/>
                </a:ln>
                <a:solidFill>
                  <a:srgbClr val="006600"/>
                </a:solidFill>
                <a:effectLst/>
                <a:uLnTx/>
                <a:uFillTx/>
                <a:latin typeface="Arial" panose="020B0604020202020204" pitchFamily="34" charset="0"/>
                <a:ea typeface="+mn-ea"/>
                <a:cs typeface="+mn-cs"/>
              </a:rPr>
              <a:t>a</a:t>
            </a:r>
          </a:p>
        </p:txBody>
      </p:sp>
      <p:grpSp>
        <p:nvGrpSpPr>
          <p:cNvPr id="3" name="Group 18">
            <a:extLst>
              <a:ext uri="{FF2B5EF4-FFF2-40B4-BE49-F238E27FC236}">
                <a16:creationId xmlns:a16="http://schemas.microsoft.com/office/drawing/2014/main" id="{779BD73B-A11B-4B9B-844C-D78508B570CC}"/>
              </a:ext>
            </a:extLst>
          </p:cNvPr>
          <p:cNvGrpSpPr>
            <a:grpSpLocks/>
          </p:cNvGrpSpPr>
          <p:nvPr/>
        </p:nvGrpSpPr>
        <p:grpSpPr bwMode="auto">
          <a:xfrm>
            <a:off x="669925" y="2727325"/>
            <a:ext cx="4240213" cy="671513"/>
            <a:chOff x="422" y="1718"/>
            <a:chExt cx="2671" cy="423"/>
          </a:xfrm>
        </p:grpSpPr>
        <p:sp>
          <p:nvSpPr>
            <p:cNvPr id="56344" name="Line 19">
              <a:extLst>
                <a:ext uri="{FF2B5EF4-FFF2-40B4-BE49-F238E27FC236}">
                  <a16:creationId xmlns:a16="http://schemas.microsoft.com/office/drawing/2014/main" id="{49873742-FA94-4BAA-B87A-6CC3C4FB33C6}"/>
                </a:ext>
              </a:extLst>
            </p:cNvPr>
            <p:cNvSpPr>
              <a:spLocks noChangeShapeType="1"/>
            </p:cNvSpPr>
            <p:nvPr/>
          </p:nvSpPr>
          <p:spPr bwMode="auto">
            <a:xfrm flipH="1">
              <a:off x="672" y="2016"/>
              <a:ext cx="2256" cy="0"/>
            </a:xfrm>
            <a:prstGeom prst="line">
              <a:avLst/>
            </a:prstGeom>
            <a:noFill/>
            <a:ln w="19050">
              <a:solidFill>
                <a:schemeClr va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345" name="Rectangle 20">
              <a:extLst>
                <a:ext uri="{FF2B5EF4-FFF2-40B4-BE49-F238E27FC236}">
                  <a16:creationId xmlns:a16="http://schemas.microsoft.com/office/drawing/2014/main" id="{5F41EA37-3768-474E-A8BF-87B17471BED9}"/>
                </a:ext>
              </a:extLst>
            </p:cNvPr>
            <p:cNvSpPr>
              <a:spLocks noChangeArrowheads="1"/>
            </p:cNvSpPr>
            <p:nvPr/>
          </p:nvSpPr>
          <p:spPr bwMode="auto">
            <a:xfrm>
              <a:off x="422" y="1891"/>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rPr>
                <a:t>P</a:t>
              </a:r>
              <a:r>
                <a:rPr kumimoji="0" lang="en-GB" altLang="en-US" sz="2000" b="0" i="1" u="none" strike="noStrike" kern="1200" cap="none" spc="0" normalizeH="0" baseline="-25000" noProof="0">
                  <a:ln>
                    <a:noFill/>
                  </a:ln>
                  <a:solidFill>
                    <a:srgbClr val="663300"/>
                  </a:solidFill>
                  <a:effectLst/>
                  <a:uLnTx/>
                  <a:uFillTx/>
                  <a:latin typeface="Arial" panose="020B0604020202020204" pitchFamily="34" charset="0"/>
                  <a:ea typeface="+mn-ea"/>
                  <a:cs typeface="+mn-cs"/>
                </a:rPr>
                <a:t>2</a:t>
              </a:r>
            </a:p>
          </p:txBody>
        </p:sp>
        <p:sp>
          <p:nvSpPr>
            <p:cNvPr id="56346" name="Oval 21">
              <a:extLst>
                <a:ext uri="{FF2B5EF4-FFF2-40B4-BE49-F238E27FC236}">
                  <a16:creationId xmlns:a16="http://schemas.microsoft.com/office/drawing/2014/main" id="{B4CCB211-CBCE-476C-9EC0-854307D1FDB5}"/>
                </a:ext>
              </a:extLst>
            </p:cNvPr>
            <p:cNvSpPr>
              <a:spLocks noChangeArrowheads="1"/>
            </p:cNvSpPr>
            <p:nvPr/>
          </p:nvSpPr>
          <p:spPr bwMode="auto">
            <a:xfrm>
              <a:off x="2888" y="1976"/>
              <a:ext cx="80" cy="80"/>
            </a:xfrm>
            <a:prstGeom prst="ellipse">
              <a:avLst/>
            </a:prstGeom>
            <a:solidFill>
              <a:srgbClr val="FFCC00"/>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347" name="Rectangle 22">
              <a:extLst>
                <a:ext uri="{FF2B5EF4-FFF2-40B4-BE49-F238E27FC236}">
                  <a16:creationId xmlns:a16="http://schemas.microsoft.com/office/drawing/2014/main" id="{909C03F2-3AEE-4427-83A8-634530DF830C}"/>
                </a:ext>
              </a:extLst>
            </p:cNvPr>
            <p:cNvSpPr>
              <a:spLocks noChangeArrowheads="1"/>
            </p:cNvSpPr>
            <p:nvPr/>
          </p:nvSpPr>
          <p:spPr bwMode="auto">
            <a:xfrm>
              <a:off x="2870" y="171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0" u="none" strike="noStrike" kern="1200" cap="none" spc="0" normalizeH="0" baseline="0" noProof="0">
                  <a:ln>
                    <a:noFill/>
                  </a:ln>
                  <a:solidFill>
                    <a:srgbClr val="663300"/>
                  </a:solidFill>
                  <a:effectLst/>
                  <a:uLnTx/>
                  <a:uFillTx/>
                  <a:latin typeface="Arial" panose="020B0604020202020204" pitchFamily="34" charset="0"/>
                  <a:ea typeface="+mn-ea"/>
                  <a:cs typeface="+mn-cs"/>
                </a:rPr>
                <a:t>b</a:t>
              </a:r>
            </a:p>
          </p:txBody>
        </p:sp>
      </p:grpSp>
      <p:grpSp>
        <p:nvGrpSpPr>
          <p:cNvPr id="4" name="Group 23">
            <a:extLst>
              <a:ext uri="{FF2B5EF4-FFF2-40B4-BE49-F238E27FC236}">
                <a16:creationId xmlns:a16="http://schemas.microsoft.com/office/drawing/2014/main" id="{82B70891-422C-491E-9B1B-852BF1C588E3}"/>
              </a:ext>
            </a:extLst>
          </p:cNvPr>
          <p:cNvGrpSpPr>
            <a:grpSpLocks/>
          </p:cNvGrpSpPr>
          <p:nvPr/>
        </p:nvGrpSpPr>
        <p:grpSpPr bwMode="auto">
          <a:xfrm>
            <a:off x="4376738" y="1782763"/>
            <a:ext cx="2349500" cy="1417637"/>
            <a:chOff x="2757" y="1123"/>
            <a:chExt cx="1480" cy="893"/>
          </a:xfrm>
        </p:grpSpPr>
        <p:sp>
          <p:nvSpPr>
            <p:cNvPr id="56342" name="Line 24">
              <a:extLst>
                <a:ext uri="{FF2B5EF4-FFF2-40B4-BE49-F238E27FC236}">
                  <a16:creationId xmlns:a16="http://schemas.microsoft.com/office/drawing/2014/main" id="{030B3A05-E828-4420-BDE3-9DCECF393BB1}"/>
                </a:ext>
              </a:extLst>
            </p:cNvPr>
            <p:cNvSpPr>
              <a:spLocks noChangeShapeType="1"/>
            </p:cNvSpPr>
            <p:nvPr/>
          </p:nvSpPr>
          <p:spPr bwMode="auto">
            <a:xfrm flipV="1">
              <a:off x="3024" y="1536"/>
              <a:ext cx="768" cy="480"/>
            </a:xfrm>
            <a:prstGeom prst="line">
              <a:avLst/>
            </a:prstGeom>
            <a:noFill/>
            <a:ln w="28575">
              <a:solidFill>
                <a:schemeClr val="hlink"/>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343" name="Rectangle 25" descr="Parchment">
              <a:extLst>
                <a:ext uri="{FF2B5EF4-FFF2-40B4-BE49-F238E27FC236}">
                  <a16:creationId xmlns:a16="http://schemas.microsoft.com/office/drawing/2014/main" id="{481C95CA-B2B1-44AC-B558-AD83F5797507}"/>
                </a:ext>
              </a:extLst>
            </p:cNvPr>
            <p:cNvSpPr>
              <a:spLocks noChangeArrowheads="1"/>
            </p:cNvSpPr>
            <p:nvPr/>
          </p:nvSpPr>
          <p:spPr bwMode="auto">
            <a:xfrm>
              <a:off x="2757" y="1123"/>
              <a:ext cx="1480" cy="460"/>
            </a:xfrm>
            <a:prstGeom prst="rect">
              <a:avLst/>
            </a:prstGeom>
            <a:blipFill dpi="0" rotWithShape="0">
              <a:blip r:embed="rId4"/>
              <a:srcRect/>
              <a:tile tx="0" ty="0" sx="100000" sy="100000" flip="none" algn="tl"/>
            </a:blipFill>
            <a:ln w="28575">
              <a:solidFill>
                <a:schemeClr val="hlink"/>
              </a:solidFill>
              <a:miter lim="800000"/>
              <a:headEnd/>
              <a:tailEnd/>
            </a:ln>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Consumption at </a:t>
              </a:r>
              <a:r>
                <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663300"/>
                  </a:solidFill>
                  <a:effectLst/>
                  <a:uLnTx/>
                  <a:uFillTx/>
                  <a:latin typeface="Arial" panose="020B0604020202020204" pitchFamily="34" charset="0"/>
                  <a:ea typeface="+mn-ea"/>
                  <a:cs typeface="+mn-cs"/>
                </a:rPr>
                <a:t>2</a:t>
              </a:r>
              <a:endPar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where</a:t>
              </a:r>
              <a:r>
                <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rPr>
                <a:t> P</a:t>
              </a:r>
              <a:r>
                <a:rPr kumimoji="0" lang="en-GB" altLang="en-US" sz="2000" b="0" i="1" u="none" strike="noStrike" kern="1200" cap="none" spc="0" normalizeH="0" baseline="-25000" noProof="0">
                  <a:ln>
                    <a:noFill/>
                  </a:ln>
                  <a:solidFill>
                    <a:srgbClr val="663300"/>
                  </a:solidFill>
                  <a:effectLst/>
                  <a:uLnTx/>
                  <a:uFillTx/>
                  <a:latin typeface="Arial" panose="020B0604020202020204" pitchFamily="34" charset="0"/>
                  <a:ea typeface="+mn-ea"/>
                  <a:cs typeface="+mn-cs"/>
                </a:rPr>
                <a:t>2</a:t>
              </a:r>
              <a:r>
                <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rPr>
                <a:t> = MU</a:t>
              </a:r>
            </a:p>
          </p:txBody>
        </p:sp>
      </p:grpSp>
      <p:sp>
        <p:nvSpPr>
          <p:cNvPr id="56338" name="Rectangle 26">
            <a:extLst>
              <a:ext uri="{FF2B5EF4-FFF2-40B4-BE49-F238E27FC236}">
                <a16:creationId xmlns:a16="http://schemas.microsoft.com/office/drawing/2014/main" id="{72DF5A85-9DE0-4824-B3B3-CD9C321CEE95}"/>
              </a:ext>
            </a:extLst>
          </p:cNvPr>
          <p:cNvSpPr>
            <a:spLocks noChangeArrowheads="1"/>
          </p:cNvSpPr>
          <p:nvPr/>
        </p:nvSpPr>
        <p:spPr bwMode="auto">
          <a:xfrm>
            <a:off x="0" y="533400"/>
            <a:ext cx="9604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1" u="none" strike="noStrike" kern="1200" cap="none" spc="0" normalizeH="0" baseline="0" noProof="0">
                <a:ln>
                  <a:noFill/>
                </a:ln>
                <a:solidFill>
                  <a:srgbClr val="000000"/>
                </a:solidFill>
                <a:effectLst/>
                <a:uLnTx/>
                <a:uFillTx/>
                <a:latin typeface="Arial" panose="020B0604020202020204" pitchFamily="34" charset="0"/>
                <a:ea typeface="+mn-ea"/>
                <a:cs typeface="+mn-cs"/>
              </a:rPr>
              <a:t>MU, P</a:t>
            </a:r>
          </a:p>
        </p:txBody>
      </p:sp>
      <p:sp>
        <p:nvSpPr>
          <p:cNvPr id="56339" name="Rectangle 27">
            <a:extLst>
              <a:ext uri="{FF2B5EF4-FFF2-40B4-BE49-F238E27FC236}">
                <a16:creationId xmlns:a16="http://schemas.microsoft.com/office/drawing/2014/main" id="{2CAE7BB2-394A-42D0-B278-5617BEEB7B99}"/>
              </a:ext>
            </a:extLst>
          </p:cNvPr>
          <p:cNvSpPr>
            <a:spLocks noChangeArrowheads="1"/>
          </p:cNvSpPr>
          <p:nvPr/>
        </p:nvSpPr>
        <p:spPr bwMode="auto">
          <a:xfrm>
            <a:off x="8061325" y="6049963"/>
            <a:ext cx="4016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Q</a:t>
            </a:r>
          </a:p>
        </p:txBody>
      </p:sp>
      <p:sp>
        <p:nvSpPr>
          <p:cNvPr id="56340" name="Rectangle 28">
            <a:extLst>
              <a:ext uri="{FF2B5EF4-FFF2-40B4-BE49-F238E27FC236}">
                <a16:creationId xmlns:a16="http://schemas.microsoft.com/office/drawing/2014/main" id="{58E4EFF1-C331-4A12-9BFB-49BEDE7C8243}"/>
              </a:ext>
            </a:extLst>
          </p:cNvPr>
          <p:cNvSpPr>
            <a:spLocks noChangeArrowheads="1"/>
          </p:cNvSpPr>
          <p:nvPr/>
        </p:nvSpPr>
        <p:spPr bwMode="auto">
          <a:xfrm>
            <a:off x="6858000" y="4495800"/>
            <a:ext cx="1225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35AA"/>
                </a:solidFill>
                <a:effectLst/>
                <a:uLnTx/>
                <a:uFillTx/>
                <a:latin typeface="Arial" panose="020B0604020202020204" pitchFamily="34" charset="0"/>
                <a:ea typeface="+mn-ea"/>
                <a:cs typeface="+mn-cs"/>
              </a:rPr>
              <a:t>MU = D</a:t>
            </a:r>
          </a:p>
        </p:txBody>
      </p:sp>
      <p:sp>
        <p:nvSpPr>
          <p:cNvPr id="509983" name="Text Box 31">
            <a:extLst>
              <a:ext uri="{FF2B5EF4-FFF2-40B4-BE49-F238E27FC236}">
                <a16:creationId xmlns:a16="http://schemas.microsoft.com/office/drawing/2014/main" id="{0DEB2221-0EB5-4666-9F53-1FC6F4094971}"/>
              </a:ext>
            </a:extLst>
          </p:cNvPr>
          <p:cNvSpPr txBox="1">
            <a:spLocks noChangeArrowheads="1"/>
          </p:cNvSpPr>
          <p:nvPr/>
        </p:nvSpPr>
        <p:spPr bwMode="auto">
          <a:xfrm>
            <a:off x="0" y="0"/>
            <a:ext cx="914400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003B3A"/>
                </a:solidFill>
                <a:effectLst/>
                <a:uLnTx/>
                <a:uFillTx/>
                <a:latin typeface="Arial" charset="0"/>
                <a:ea typeface="+mn-ea"/>
                <a:cs typeface="+mn-cs"/>
              </a:rPr>
              <a:t>Deriving an individual person’s demand curve</a:t>
            </a:r>
          </a:p>
        </p:txBody>
      </p:sp>
    </p:spTree>
    <p:custDataLst>
      <p:tags r:id="rId1"/>
    </p:custData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69930C9-E953-4312-B12D-B35E11E90766}"/>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47" name="Rectangle 3">
            <a:extLst>
              <a:ext uri="{FF2B5EF4-FFF2-40B4-BE49-F238E27FC236}">
                <a16:creationId xmlns:a16="http://schemas.microsoft.com/office/drawing/2014/main" id="{7BB15D8A-393A-41AD-8F6B-7F002A479275}"/>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48" name="Rectangle 4">
            <a:extLst>
              <a:ext uri="{FF2B5EF4-FFF2-40B4-BE49-F238E27FC236}">
                <a16:creationId xmlns:a16="http://schemas.microsoft.com/office/drawing/2014/main" id="{4DCDFD00-CCA5-4B91-8271-4308DC1C98A6}"/>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49" name="Line 5">
            <a:extLst>
              <a:ext uri="{FF2B5EF4-FFF2-40B4-BE49-F238E27FC236}">
                <a16:creationId xmlns:a16="http://schemas.microsoft.com/office/drawing/2014/main" id="{51817A72-EB96-4137-9468-C2FBCE930598}"/>
              </a:ext>
            </a:extLst>
          </p:cNvPr>
          <p:cNvSpPr>
            <a:spLocks noChangeShapeType="1"/>
          </p:cNvSpPr>
          <p:nvPr/>
        </p:nvSpPr>
        <p:spPr bwMode="auto">
          <a:xfrm flipH="1">
            <a:off x="1066800" y="3200400"/>
            <a:ext cx="3581400" cy="0"/>
          </a:xfrm>
          <a:prstGeom prst="line">
            <a:avLst/>
          </a:prstGeom>
          <a:noFill/>
          <a:ln w="19050">
            <a:solidFill>
              <a:schemeClr va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50" name="Line 6">
            <a:extLst>
              <a:ext uri="{FF2B5EF4-FFF2-40B4-BE49-F238E27FC236}">
                <a16:creationId xmlns:a16="http://schemas.microsoft.com/office/drawing/2014/main" id="{155E72D7-4529-42A8-8E2D-E06C9C73BF34}"/>
              </a:ext>
            </a:extLst>
          </p:cNvPr>
          <p:cNvSpPr>
            <a:spLocks noChangeShapeType="1"/>
          </p:cNvSpPr>
          <p:nvPr/>
        </p:nvSpPr>
        <p:spPr bwMode="auto">
          <a:xfrm>
            <a:off x="4648200" y="3200400"/>
            <a:ext cx="0" cy="2743200"/>
          </a:xfrm>
          <a:prstGeom prst="line">
            <a:avLst/>
          </a:prstGeom>
          <a:noFill/>
          <a:ln w="19050">
            <a:solidFill>
              <a:schemeClr va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51" name="Line 7">
            <a:extLst>
              <a:ext uri="{FF2B5EF4-FFF2-40B4-BE49-F238E27FC236}">
                <a16:creationId xmlns:a16="http://schemas.microsoft.com/office/drawing/2014/main" id="{89545155-D400-459D-AE66-B5873CFF63C3}"/>
              </a:ext>
            </a:extLst>
          </p:cNvPr>
          <p:cNvSpPr>
            <a:spLocks noChangeShapeType="1"/>
          </p:cNvSpPr>
          <p:nvPr/>
        </p:nvSpPr>
        <p:spPr bwMode="auto">
          <a:xfrm flipH="1">
            <a:off x="1066800" y="2514600"/>
            <a:ext cx="1828800" cy="0"/>
          </a:xfrm>
          <a:prstGeom prst="line">
            <a:avLst/>
          </a:prstGeom>
          <a:noFill/>
          <a:ln w="190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52" name="Line 8">
            <a:extLst>
              <a:ext uri="{FF2B5EF4-FFF2-40B4-BE49-F238E27FC236}">
                <a16:creationId xmlns:a16="http://schemas.microsoft.com/office/drawing/2014/main" id="{2F976B65-2F62-471F-A214-E047CB3BA56F}"/>
              </a:ext>
            </a:extLst>
          </p:cNvPr>
          <p:cNvSpPr>
            <a:spLocks noChangeShapeType="1"/>
          </p:cNvSpPr>
          <p:nvPr/>
        </p:nvSpPr>
        <p:spPr bwMode="auto">
          <a:xfrm>
            <a:off x="2895600" y="2514600"/>
            <a:ext cx="0" cy="3429000"/>
          </a:xfrm>
          <a:prstGeom prst="line">
            <a:avLst/>
          </a:prstGeom>
          <a:noFill/>
          <a:ln w="190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53" name="Line 9">
            <a:extLst>
              <a:ext uri="{FF2B5EF4-FFF2-40B4-BE49-F238E27FC236}">
                <a16:creationId xmlns:a16="http://schemas.microsoft.com/office/drawing/2014/main" id="{F59912E4-C39A-4C62-AC42-41FD3E696B54}"/>
              </a:ext>
            </a:extLst>
          </p:cNvPr>
          <p:cNvSpPr>
            <a:spLocks noChangeShapeType="1"/>
          </p:cNvSpPr>
          <p:nvPr/>
        </p:nvSpPr>
        <p:spPr bwMode="auto">
          <a:xfrm>
            <a:off x="1066800" y="1752600"/>
            <a:ext cx="6705600" cy="274320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54" name="Rectangle 10">
            <a:extLst>
              <a:ext uri="{FF2B5EF4-FFF2-40B4-BE49-F238E27FC236}">
                <a16:creationId xmlns:a16="http://schemas.microsoft.com/office/drawing/2014/main" id="{137B7DC4-96D9-4522-8461-FEED70746605}"/>
              </a:ext>
            </a:extLst>
          </p:cNvPr>
          <p:cNvSpPr>
            <a:spLocks noChangeArrowheads="1"/>
          </p:cNvSpPr>
          <p:nvPr/>
        </p:nvSpPr>
        <p:spPr bwMode="auto">
          <a:xfrm>
            <a:off x="669925" y="3001963"/>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rPr>
              <a:t>P</a:t>
            </a:r>
            <a:r>
              <a:rPr kumimoji="0" lang="en-GB" altLang="en-US" sz="2000" b="0" i="1" u="none" strike="noStrike" kern="1200" cap="none" spc="0" normalizeH="0" baseline="-25000" noProof="0">
                <a:ln>
                  <a:noFill/>
                </a:ln>
                <a:solidFill>
                  <a:srgbClr val="663300"/>
                </a:solidFill>
                <a:effectLst/>
                <a:uLnTx/>
                <a:uFillTx/>
                <a:latin typeface="Arial" panose="020B0604020202020204" pitchFamily="34" charset="0"/>
                <a:ea typeface="+mn-ea"/>
                <a:cs typeface="+mn-cs"/>
              </a:rPr>
              <a:t>2</a:t>
            </a:r>
          </a:p>
        </p:txBody>
      </p:sp>
      <p:sp>
        <p:nvSpPr>
          <p:cNvPr id="57355" name="Rectangle 11">
            <a:extLst>
              <a:ext uri="{FF2B5EF4-FFF2-40B4-BE49-F238E27FC236}">
                <a16:creationId xmlns:a16="http://schemas.microsoft.com/office/drawing/2014/main" id="{B87B8CB3-A741-4EF2-AB05-8E14EB4E73B9}"/>
              </a:ext>
            </a:extLst>
          </p:cNvPr>
          <p:cNvSpPr>
            <a:spLocks noChangeArrowheads="1"/>
          </p:cNvSpPr>
          <p:nvPr/>
        </p:nvSpPr>
        <p:spPr bwMode="auto">
          <a:xfrm>
            <a:off x="4403725" y="5973763"/>
            <a:ext cx="47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6633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663300"/>
                </a:solidFill>
                <a:effectLst/>
                <a:uLnTx/>
                <a:uFillTx/>
                <a:latin typeface="Arial" panose="020B0604020202020204" pitchFamily="34" charset="0"/>
                <a:ea typeface="+mn-ea"/>
                <a:cs typeface="+mn-cs"/>
              </a:rPr>
              <a:t>2</a:t>
            </a:r>
          </a:p>
        </p:txBody>
      </p:sp>
      <p:sp>
        <p:nvSpPr>
          <p:cNvPr id="57356" name="Oval 12">
            <a:extLst>
              <a:ext uri="{FF2B5EF4-FFF2-40B4-BE49-F238E27FC236}">
                <a16:creationId xmlns:a16="http://schemas.microsoft.com/office/drawing/2014/main" id="{C686E248-1C8B-4C0E-AA8B-8A816A170B15}"/>
              </a:ext>
            </a:extLst>
          </p:cNvPr>
          <p:cNvSpPr>
            <a:spLocks noChangeArrowheads="1"/>
          </p:cNvSpPr>
          <p:nvPr/>
        </p:nvSpPr>
        <p:spPr bwMode="auto">
          <a:xfrm>
            <a:off x="4584700" y="3136900"/>
            <a:ext cx="127000" cy="127000"/>
          </a:xfrm>
          <a:prstGeom prst="ellipse">
            <a:avLst/>
          </a:prstGeom>
          <a:solidFill>
            <a:srgbClr val="FFCC00"/>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57" name="Rectangle 13">
            <a:extLst>
              <a:ext uri="{FF2B5EF4-FFF2-40B4-BE49-F238E27FC236}">
                <a16:creationId xmlns:a16="http://schemas.microsoft.com/office/drawing/2014/main" id="{9F3CC7D2-4E47-4BC7-92AF-925FB7003C2B}"/>
              </a:ext>
            </a:extLst>
          </p:cNvPr>
          <p:cNvSpPr>
            <a:spLocks noChangeArrowheads="1"/>
          </p:cNvSpPr>
          <p:nvPr/>
        </p:nvSpPr>
        <p:spPr bwMode="auto">
          <a:xfrm>
            <a:off x="669925" y="597376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p>
        </p:txBody>
      </p:sp>
      <p:sp>
        <p:nvSpPr>
          <p:cNvPr id="57358" name="Oval 14">
            <a:extLst>
              <a:ext uri="{FF2B5EF4-FFF2-40B4-BE49-F238E27FC236}">
                <a16:creationId xmlns:a16="http://schemas.microsoft.com/office/drawing/2014/main" id="{7819D7F5-EE30-455D-A566-CD77D40B9F67}"/>
              </a:ext>
            </a:extLst>
          </p:cNvPr>
          <p:cNvSpPr>
            <a:spLocks noChangeArrowheads="1"/>
          </p:cNvSpPr>
          <p:nvPr/>
        </p:nvSpPr>
        <p:spPr bwMode="auto">
          <a:xfrm>
            <a:off x="2832100" y="2451100"/>
            <a:ext cx="127000" cy="127000"/>
          </a:xfrm>
          <a:prstGeom prst="ellipse">
            <a:avLst/>
          </a:prstGeom>
          <a:solidFill>
            <a:srgbClr val="66FF66"/>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59" name="Line 15">
            <a:extLst>
              <a:ext uri="{FF2B5EF4-FFF2-40B4-BE49-F238E27FC236}">
                <a16:creationId xmlns:a16="http://schemas.microsoft.com/office/drawing/2014/main" id="{A9A675EB-8D3E-424A-ACD1-143A4402FC77}"/>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60" name="Line 16">
            <a:extLst>
              <a:ext uri="{FF2B5EF4-FFF2-40B4-BE49-F238E27FC236}">
                <a16:creationId xmlns:a16="http://schemas.microsoft.com/office/drawing/2014/main" id="{AF0A52B0-C3B3-461C-BCD5-7153B0DE990A}"/>
              </a:ext>
            </a:extLst>
          </p:cNvPr>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61" name="Rectangle 17">
            <a:extLst>
              <a:ext uri="{FF2B5EF4-FFF2-40B4-BE49-F238E27FC236}">
                <a16:creationId xmlns:a16="http://schemas.microsoft.com/office/drawing/2014/main" id="{025CA461-6F40-457F-90AE-418176A3B457}"/>
              </a:ext>
            </a:extLst>
          </p:cNvPr>
          <p:cNvSpPr>
            <a:spLocks noChangeArrowheads="1"/>
          </p:cNvSpPr>
          <p:nvPr/>
        </p:nvSpPr>
        <p:spPr bwMode="auto">
          <a:xfrm>
            <a:off x="669925" y="2316163"/>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P</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grpSp>
        <p:nvGrpSpPr>
          <p:cNvPr id="2" name="Group 18">
            <a:extLst>
              <a:ext uri="{FF2B5EF4-FFF2-40B4-BE49-F238E27FC236}">
                <a16:creationId xmlns:a16="http://schemas.microsoft.com/office/drawing/2014/main" id="{7EB78323-4CE1-4DDD-98C0-8BBC81AF0F5C}"/>
              </a:ext>
            </a:extLst>
          </p:cNvPr>
          <p:cNvGrpSpPr>
            <a:grpSpLocks/>
          </p:cNvGrpSpPr>
          <p:nvPr/>
        </p:nvGrpSpPr>
        <p:grpSpPr bwMode="auto">
          <a:xfrm>
            <a:off x="5851525" y="3810000"/>
            <a:ext cx="473075" cy="2560638"/>
            <a:chOff x="3686" y="2400"/>
            <a:chExt cx="298" cy="1613"/>
          </a:xfrm>
        </p:grpSpPr>
        <p:sp>
          <p:nvSpPr>
            <p:cNvPr id="57378" name="Line 19">
              <a:extLst>
                <a:ext uri="{FF2B5EF4-FFF2-40B4-BE49-F238E27FC236}">
                  <a16:creationId xmlns:a16="http://schemas.microsoft.com/office/drawing/2014/main" id="{A5E5CB75-F1BD-4E57-8B04-13CDE2058E71}"/>
                </a:ext>
              </a:extLst>
            </p:cNvPr>
            <p:cNvSpPr>
              <a:spLocks noChangeShapeType="1"/>
            </p:cNvSpPr>
            <p:nvPr/>
          </p:nvSpPr>
          <p:spPr bwMode="auto">
            <a:xfrm>
              <a:off x="3840" y="2400"/>
              <a:ext cx="0" cy="1344"/>
            </a:xfrm>
            <a:prstGeom prst="line">
              <a:avLst/>
            </a:prstGeom>
            <a:noFill/>
            <a:ln w="1905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79" name="Rectangle 20">
              <a:extLst>
                <a:ext uri="{FF2B5EF4-FFF2-40B4-BE49-F238E27FC236}">
                  <a16:creationId xmlns:a16="http://schemas.microsoft.com/office/drawing/2014/main" id="{56C5AED7-9263-4CC8-8BD5-C3381EEC451B}"/>
                </a:ext>
              </a:extLst>
            </p:cNvPr>
            <p:cNvSpPr>
              <a:spLocks noChangeArrowheads="1"/>
            </p:cNvSpPr>
            <p:nvPr/>
          </p:nvSpPr>
          <p:spPr bwMode="auto">
            <a:xfrm>
              <a:off x="3686" y="3763"/>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0035AA"/>
                  </a:solidFill>
                  <a:effectLst/>
                  <a:uLnTx/>
                  <a:uFillTx/>
                  <a:latin typeface="Arial" panose="020B0604020202020204" pitchFamily="34" charset="0"/>
                  <a:ea typeface="+mn-ea"/>
                  <a:cs typeface="+mn-cs"/>
                </a:rPr>
                <a:t>3</a:t>
              </a:r>
            </a:p>
          </p:txBody>
        </p:sp>
      </p:grpSp>
      <p:sp>
        <p:nvSpPr>
          <p:cNvPr id="57363" name="Rectangle 21">
            <a:extLst>
              <a:ext uri="{FF2B5EF4-FFF2-40B4-BE49-F238E27FC236}">
                <a16:creationId xmlns:a16="http://schemas.microsoft.com/office/drawing/2014/main" id="{87CF8A7A-DACA-4849-95AF-CFE846FC3E51}"/>
              </a:ext>
            </a:extLst>
          </p:cNvPr>
          <p:cNvSpPr>
            <a:spLocks noChangeArrowheads="1"/>
          </p:cNvSpPr>
          <p:nvPr/>
        </p:nvSpPr>
        <p:spPr bwMode="auto">
          <a:xfrm>
            <a:off x="2651125" y="5973763"/>
            <a:ext cx="47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sp>
        <p:nvSpPr>
          <p:cNvPr id="57364" name="Rectangle 22">
            <a:extLst>
              <a:ext uri="{FF2B5EF4-FFF2-40B4-BE49-F238E27FC236}">
                <a16:creationId xmlns:a16="http://schemas.microsoft.com/office/drawing/2014/main" id="{733E0070-F16E-4556-B5F6-F7765211C6D9}"/>
              </a:ext>
            </a:extLst>
          </p:cNvPr>
          <p:cNvSpPr>
            <a:spLocks noChangeArrowheads="1"/>
          </p:cNvSpPr>
          <p:nvPr/>
        </p:nvSpPr>
        <p:spPr bwMode="auto">
          <a:xfrm>
            <a:off x="2879725" y="21177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0" u="none" strike="noStrike" kern="1200" cap="none" spc="0" normalizeH="0" baseline="0" noProof="0">
                <a:ln>
                  <a:noFill/>
                </a:ln>
                <a:solidFill>
                  <a:srgbClr val="006600"/>
                </a:solidFill>
                <a:effectLst/>
                <a:uLnTx/>
                <a:uFillTx/>
                <a:latin typeface="Arial" panose="020B0604020202020204" pitchFamily="34" charset="0"/>
                <a:ea typeface="+mn-ea"/>
                <a:cs typeface="+mn-cs"/>
              </a:rPr>
              <a:t>a</a:t>
            </a:r>
          </a:p>
        </p:txBody>
      </p:sp>
      <p:grpSp>
        <p:nvGrpSpPr>
          <p:cNvPr id="3" name="Group 23">
            <a:extLst>
              <a:ext uri="{FF2B5EF4-FFF2-40B4-BE49-F238E27FC236}">
                <a16:creationId xmlns:a16="http://schemas.microsoft.com/office/drawing/2014/main" id="{15902133-24DB-4679-8705-74F24D521AFF}"/>
              </a:ext>
            </a:extLst>
          </p:cNvPr>
          <p:cNvGrpSpPr>
            <a:grpSpLocks/>
          </p:cNvGrpSpPr>
          <p:nvPr/>
        </p:nvGrpSpPr>
        <p:grpSpPr bwMode="auto">
          <a:xfrm>
            <a:off x="669925" y="3413125"/>
            <a:ext cx="5746750" cy="595313"/>
            <a:chOff x="422" y="2150"/>
            <a:chExt cx="3620" cy="375"/>
          </a:xfrm>
        </p:grpSpPr>
        <p:sp>
          <p:nvSpPr>
            <p:cNvPr id="57374" name="Line 24">
              <a:extLst>
                <a:ext uri="{FF2B5EF4-FFF2-40B4-BE49-F238E27FC236}">
                  <a16:creationId xmlns:a16="http://schemas.microsoft.com/office/drawing/2014/main" id="{FDF8EEB9-1630-4987-ACF2-6E2289E19953}"/>
                </a:ext>
              </a:extLst>
            </p:cNvPr>
            <p:cNvSpPr>
              <a:spLocks noChangeShapeType="1"/>
            </p:cNvSpPr>
            <p:nvPr/>
          </p:nvSpPr>
          <p:spPr bwMode="auto">
            <a:xfrm flipH="1">
              <a:off x="672" y="2400"/>
              <a:ext cx="3168" cy="0"/>
            </a:xfrm>
            <a:prstGeom prst="line">
              <a:avLst/>
            </a:prstGeom>
            <a:noFill/>
            <a:ln w="1905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75" name="Oval 25">
              <a:extLst>
                <a:ext uri="{FF2B5EF4-FFF2-40B4-BE49-F238E27FC236}">
                  <a16:creationId xmlns:a16="http://schemas.microsoft.com/office/drawing/2014/main" id="{29082675-0568-4F53-A7EA-FF1B775D3397}"/>
                </a:ext>
              </a:extLst>
            </p:cNvPr>
            <p:cNvSpPr>
              <a:spLocks noChangeArrowheads="1"/>
            </p:cNvSpPr>
            <p:nvPr/>
          </p:nvSpPr>
          <p:spPr bwMode="auto">
            <a:xfrm>
              <a:off x="3800" y="2360"/>
              <a:ext cx="80" cy="80"/>
            </a:xfrm>
            <a:prstGeom prst="ellipse">
              <a:avLst/>
            </a:prstGeom>
            <a:solidFill>
              <a:srgbClr val="66CC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76" name="Rectangle 26">
              <a:extLst>
                <a:ext uri="{FF2B5EF4-FFF2-40B4-BE49-F238E27FC236}">
                  <a16:creationId xmlns:a16="http://schemas.microsoft.com/office/drawing/2014/main" id="{6ECABCE4-4F27-4EAB-8AF9-15FB4DB00038}"/>
                </a:ext>
              </a:extLst>
            </p:cNvPr>
            <p:cNvSpPr>
              <a:spLocks noChangeArrowheads="1"/>
            </p:cNvSpPr>
            <p:nvPr/>
          </p:nvSpPr>
          <p:spPr bwMode="auto">
            <a:xfrm>
              <a:off x="422" y="2275"/>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P</a:t>
              </a:r>
              <a:r>
                <a:rPr kumimoji="0" lang="en-GB" altLang="en-US" sz="2000" b="0" i="1" u="none" strike="noStrike" kern="1200" cap="none" spc="0" normalizeH="0" baseline="-25000" noProof="0">
                  <a:ln>
                    <a:noFill/>
                  </a:ln>
                  <a:solidFill>
                    <a:srgbClr val="0035AA"/>
                  </a:solidFill>
                  <a:effectLst/>
                  <a:uLnTx/>
                  <a:uFillTx/>
                  <a:latin typeface="Arial" panose="020B0604020202020204" pitchFamily="34" charset="0"/>
                  <a:ea typeface="+mn-ea"/>
                  <a:cs typeface="+mn-cs"/>
                </a:rPr>
                <a:t>3</a:t>
              </a:r>
            </a:p>
          </p:txBody>
        </p:sp>
        <p:sp>
          <p:nvSpPr>
            <p:cNvPr id="57377" name="Rectangle 27">
              <a:extLst>
                <a:ext uri="{FF2B5EF4-FFF2-40B4-BE49-F238E27FC236}">
                  <a16:creationId xmlns:a16="http://schemas.microsoft.com/office/drawing/2014/main" id="{D42BA390-76EB-48BC-B667-7273F4AACD0D}"/>
                </a:ext>
              </a:extLst>
            </p:cNvPr>
            <p:cNvSpPr>
              <a:spLocks noChangeArrowheads="1"/>
            </p:cNvSpPr>
            <p:nvPr/>
          </p:nvSpPr>
          <p:spPr bwMode="auto">
            <a:xfrm>
              <a:off x="3830" y="215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0" u="none" strike="noStrike" kern="1200" cap="none" spc="0" normalizeH="0" baseline="0" noProof="0">
                  <a:ln>
                    <a:noFill/>
                  </a:ln>
                  <a:solidFill>
                    <a:srgbClr val="0035AA"/>
                  </a:solidFill>
                  <a:effectLst/>
                  <a:uLnTx/>
                  <a:uFillTx/>
                  <a:latin typeface="Arial" panose="020B0604020202020204" pitchFamily="34" charset="0"/>
                  <a:ea typeface="+mn-ea"/>
                  <a:cs typeface="+mn-cs"/>
                </a:rPr>
                <a:t>c</a:t>
              </a:r>
            </a:p>
          </p:txBody>
        </p:sp>
      </p:grpSp>
      <p:grpSp>
        <p:nvGrpSpPr>
          <p:cNvPr id="4" name="Group 28">
            <a:extLst>
              <a:ext uri="{FF2B5EF4-FFF2-40B4-BE49-F238E27FC236}">
                <a16:creationId xmlns:a16="http://schemas.microsoft.com/office/drawing/2014/main" id="{3D16CD22-5DBE-419A-A44D-CFB6C01BFB4B}"/>
              </a:ext>
            </a:extLst>
          </p:cNvPr>
          <p:cNvGrpSpPr>
            <a:grpSpLocks/>
          </p:cNvGrpSpPr>
          <p:nvPr/>
        </p:nvGrpSpPr>
        <p:grpSpPr bwMode="auto">
          <a:xfrm>
            <a:off x="4376738" y="1782763"/>
            <a:ext cx="2349500" cy="1874837"/>
            <a:chOff x="2757" y="1123"/>
            <a:chExt cx="1480" cy="1181"/>
          </a:xfrm>
        </p:grpSpPr>
        <p:sp>
          <p:nvSpPr>
            <p:cNvPr id="57372" name="Line 29">
              <a:extLst>
                <a:ext uri="{FF2B5EF4-FFF2-40B4-BE49-F238E27FC236}">
                  <a16:creationId xmlns:a16="http://schemas.microsoft.com/office/drawing/2014/main" id="{21A10635-B3A1-4418-88BC-D83822F824D5}"/>
                </a:ext>
              </a:extLst>
            </p:cNvPr>
            <p:cNvSpPr>
              <a:spLocks noChangeShapeType="1"/>
            </p:cNvSpPr>
            <p:nvPr/>
          </p:nvSpPr>
          <p:spPr bwMode="auto">
            <a:xfrm>
              <a:off x="3504" y="1536"/>
              <a:ext cx="288" cy="768"/>
            </a:xfrm>
            <a:prstGeom prst="line">
              <a:avLst/>
            </a:prstGeom>
            <a:noFill/>
            <a:ln w="28575">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73" name="Rectangle 30" descr="Parchment">
              <a:extLst>
                <a:ext uri="{FF2B5EF4-FFF2-40B4-BE49-F238E27FC236}">
                  <a16:creationId xmlns:a16="http://schemas.microsoft.com/office/drawing/2014/main" id="{6D861371-38EC-4D2D-B1FF-3F832C4CF17B}"/>
                </a:ext>
              </a:extLst>
            </p:cNvPr>
            <p:cNvSpPr>
              <a:spLocks noChangeArrowheads="1"/>
            </p:cNvSpPr>
            <p:nvPr/>
          </p:nvSpPr>
          <p:spPr bwMode="auto">
            <a:xfrm>
              <a:off x="2757" y="1123"/>
              <a:ext cx="1480" cy="460"/>
            </a:xfrm>
            <a:prstGeom prst="rect">
              <a:avLst/>
            </a:prstGeom>
            <a:blipFill dpi="0" rotWithShape="0">
              <a:blip r:embed="rId4"/>
              <a:srcRect/>
              <a:tile tx="0" ty="0" sx="100000" sy="100000" flip="none" algn="tl"/>
            </a:blipFill>
            <a:ln w="28575">
              <a:solidFill>
                <a:schemeClr val="hlink"/>
              </a:solidFill>
              <a:miter lim="800000"/>
              <a:headEnd/>
              <a:tailEnd/>
            </a:ln>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35AA"/>
                  </a:solidFill>
                  <a:effectLst/>
                  <a:uLnTx/>
                  <a:uFillTx/>
                  <a:latin typeface="Arial" panose="020B0604020202020204" pitchFamily="34" charset="0"/>
                  <a:ea typeface="+mn-ea"/>
                  <a:cs typeface="+mn-cs"/>
                </a:rPr>
                <a:t>Consumption at </a:t>
              </a: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Q</a:t>
              </a:r>
              <a:r>
                <a:rPr kumimoji="0" lang="en-GB" altLang="en-US" sz="2000" b="0" i="1" u="none" strike="noStrike" kern="1200" cap="none" spc="0" normalizeH="0" baseline="-25000" noProof="0">
                  <a:ln>
                    <a:noFill/>
                  </a:ln>
                  <a:solidFill>
                    <a:srgbClr val="0035AA"/>
                  </a:solidFill>
                  <a:effectLst/>
                  <a:uLnTx/>
                  <a:uFillTx/>
                  <a:latin typeface="Arial" panose="020B0604020202020204" pitchFamily="34" charset="0"/>
                  <a:ea typeface="+mn-ea"/>
                  <a:cs typeface="+mn-cs"/>
                </a:rPr>
                <a:t>3</a:t>
              </a:r>
              <a:endPar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35AA"/>
                  </a:solidFill>
                  <a:effectLst/>
                  <a:uLnTx/>
                  <a:uFillTx/>
                  <a:latin typeface="Arial" panose="020B0604020202020204" pitchFamily="34" charset="0"/>
                  <a:ea typeface="+mn-ea"/>
                  <a:cs typeface="+mn-cs"/>
                </a:rPr>
                <a:t>where</a:t>
              </a: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 P</a:t>
              </a:r>
              <a:r>
                <a:rPr kumimoji="0" lang="en-GB" altLang="en-US" sz="2000" b="0" i="1" u="none" strike="noStrike" kern="1200" cap="none" spc="0" normalizeH="0" baseline="-25000" noProof="0">
                  <a:ln>
                    <a:noFill/>
                  </a:ln>
                  <a:solidFill>
                    <a:srgbClr val="0035AA"/>
                  </a:solidFill>
                  <a:effectLst/>
                  <a:uLnTx/>
                  <a:uFillTx/>
                  <a:latin typeface="Arial" panose="020B0604020202020204" pitchFamily="34" charset="0"/>
                  <a:ea typeface="+mn-ea"/>
                  <a:cs typeface="+mn-cs"/>
                </a:rPr>
                <a:t>3</a:t>
              </a: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 = MU</a:t>
              </a:r>
            </a:p>
          </p:txBody>
        </p:sp>
      </p:grpSp>
      <p:sp>
        <p:nvSpPr>
          <p:cNvPr id="57367" name="Rectangle 31">
            <a:extLst>
              <a:ext uri="{FF2B5EF4-FFF2-40B4-BE49-F238E27FC236}">
                <a16:creationId xmlns:a16="http://schemas.microsoft.com/office/drawing/2014/main" id="{59B8ECB2-969E-4E32-A52A-BC3086C46D8A}"/>
              </a:ext>
            </a:extLst>
          </p:cNvPr>
          <p:cNvSpPr>
            <a:spLocks noChangeArrowheads="1"/>
          </p:cNvSpPr>
          <p:nvPr/>
        </p:nvSpPr>
        <p:spPr bwMode="auto">
          <a:xfrm>
            <a:off x="4556125" y="27273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0" u="none" strike="noStrike" kern="1200" cap="none" spc="0" normalizeH="0" baseline="0" noProof="0">
                <a:ln>
                  <a:noFill/>
                </a:ln>
                <a:solidFill>
                  <a:srgbClr val="663300"/>
                </a:solidFill>
                <a:effectLst/>
                <a:uLnTx/>
                <a:uFillTx/>
                <a:latin typeface="Arial" panose="020B0604020202020204" pitchFamily="34" charset="0"/>
                <a:ea typeface="+mn-ea"/>
                <a:cs typeface="+mn-cs"/>
              </a:rPr>
              <a:t>b</a:t>
            </a:r>
          </a:p>
        </p:txBody>
      </p:sp>
      <p:sp>
        <p:nvSpPr>
          <p:cNvPr id="57368" name="Rectangle 32">
            <a:extLst>
              <a:ext uri="{FF2B5EF4-FFF2-40B4-BE49-F238E27FC236}">
                <a16:creationId xmlns:a16="http://schemas.microsoft.com/office/drawing/2014/main" id="{8A8DB9A1-2CC9-44AD-93BE-5EC5373A05E6}"/>
              </a:ext>
            </a:extLst>
          </p:cNvPr>
          <p:cNvSpPr>
            <a:spLocks noChangeArrowheads="1"/>
          </p:cNvSpPr>
          <p:nvPr/>
        </p:nvSpPr>
        <p:spPr bwMode="auto">
          <a:xfrm>
            <a:off x="0" y="533400"/>
            <a:ext cx="9604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1" u="none" strike="noStrike" kern="1200" cap="none" spc="0" normalizeH="0" baseline="0" noProof="0">
                <a:ln>
                  <a:noFill/>
                </a:ln>
                <a:solidFill>
                  <a:srgbClr val="000000"/>
                </a:solidFill>
                <a:effectLst/>
                <a:uLnTx/>
                <a:uFillTx/>
                <a:latin typeface="Arial" panose="020B0604020202020204" pitchFamily="34" charset="0"/>
                <a:ea typeface="+mn-ea"/>
                <a:cs typeface="+mn-cs"/>
              </a:rPr>
              <a:t>MU, P</a:t>
            </a:r>
          </a:p>
        </p:txBody>
      </p:sp>
      <p:sp>
        <p:nvSpPr>
          <p:cNvPr id="57369" name="Rectangle 33">
            <a:extLst>
              <a:ext uri="{FF2B5EF4-FFF2-40B4-BE49-F238E27FC236}">
                <a16:creationId xmlns:a16="http://schemas.microsoft.com/office/drawing/2014/main" id="{18C59148-0821-4596-9FB3-FF3D1B1D9BD6}"/>
              </a:ext>
            </a:extLst>
          </p:cNvPr>
          <p:cNvSpPr>
            <a:spLocks noChangeArrowheads="1"/>
          </p:cNvSpPr>
          <p:nvPr/>
        </p:nvSpPr>
        <p:spPr bwMode="auto">
          <a:xfrm>
            <a:off x="8061325" y="6049963"/>
            <a:ext cx="4016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Q</a:t>
            </a:r>
          </a:p>
        </p:txBody>
      </p:sp>
      <p:sp>
        <p:nvSpPr>
          <p:cNvPr id="57370" name="Rectangle 34">
            <a:extLst>
              <a:ext uri="{FF2B5EF4-FFF2-40B4-BE49-F238E27FC236}">
                <a16:creationId xmlns:a16="http://schemas.microsoft.com/office/drawing/2014/main" id="{0F16BE4F-9935-4054-9E7B-C2BAFE16CA7C}"/>
              </a:ext>
            </a:extLst>
          </p:cNvPr>
          <p:cNvSpPr>
            <a:spLocks noChangeArrowheads="1"/>
          </p:cNvSpPr>
          <p:nvPr/>
        </p:nvSpPr>
        <p:spPr bwMode="auto">
          <a:xfrm>
            <a:off x="6858000" y="4495800"/>
            <a:ext cx="1225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1" u="none" strike="noStrike" kern="1200" cap="none" spc="0" normalizeH="0" baseline="0" noProof="0">
                <a:ln>
                  <a:noFill/>
                </a:ln>
                <a:solidFill>
                  <a:srgbClr val="0035AA"/>
                </a:solidFill>
                <a:effectLst/>
                <a:uLnTx/>
                <a:uFillTx/>
                <a:latin typeface="Arial" panose="020B0604020202020204" pitchFamily="34" charset="0"/>
                <a:ea typeface="+mn-ea"/>
                <a:cs typeface="+mn-cs"/>
              </a:rPr>
              <a:t>MU = D</a:t>
            </a:r>
          </a:p>
        </p:txBody>
      </p:sp>
      <p:sp>
        <p:nvSpPr>
          <p:cNvPr id="512037" name="Text Box 37">
            <a:extLst>
              <a:ext uri="{FF2B5EF4-FFF2-40B4-BE49-F238E27FC236}">
                <a16:creationId xmlns:a16="http://schemas.microsoft.com/office/drawing/2014/main" id="{BBDE23B0-BF52-4740-8FD1-D17A0B6AD906}"/>
              </a:ext>
            </a:extLst>
          </p:cNvPr>
          <p:cNvSpPr txBox="1">
            <a:spLocks noChangeArrowheads="1"/>
          </p:cNvSpPr>
          <p:nvPr/>
        </p:nvSpPr>
        <p:spPr bwMode="auto">
          <a:xfrm>
            <a:off x="0" y="0"/>
            <a:ext cx="914400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003B3A"/>
                </a:solidFill>
                <a:effectLst/>
                <a:uLnTx/>
                <a:uFillTx/>
                <a:latin typeface="Arial" charset="0"/>
                <a:ea typeface="+mn-ea"/>
                <a:cs typeface="+mn-cs"/>
              </a:rPr>
              <a:t>Deriving an individual person’s demand curve</a:t>
            </a:r>
          </a:p>
        </p:txBody>
      </p:sp>
    </p:spTree>
    <p:custDataLst>
      <p:tags r:id="rId1"/>
    </p:custData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Multiple commodity rule:</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360646"/>
            <a:ext cx="8870950" cy="5367861"/>
          </a:xfrm>
        </p:spPr>
        <p:txBody>
          <a:bodyPr/>
          <a:lstStyle/>
          <a:p>
            <a:pPr algn="just">
              <a:lnSpc>
                <a:spcPct val="100000"/>
              </a:lnSpc>
              <a:spcBef>
                <a:spcPct val="50000"/>
              </a:spcBef>
            </a:pPr>
            <a:r>
              <a:rPr lang="en-GB" altLang="en-US" sz="3600" b="1" dirty="0">
                <a:latin typeface="Times New Roman" panose="02020603050405020304" pitchFamily="18" charset="0"/>
                <a:cs typeface="Times New Roman" panose="02020603050405020304" pitchFamily="18" charset="0"/>
              </a:rPr>
              <a:t>Limitations of the one-commodity version</a:t>
            </a:r>
          </a:p>
          <a:p>
            <a:pPr marL="457200" indent="-457200" algn="just">
              <a:lnSpc>
                <a:spcPct val="100000"/>
              </a:lnSpc>
              <a:spcBef>
                <a:spcPct val="50000"/>
              </a:spcBef>
              <a:buFont typeface="Wingdings" panose="05000000000000000000" pitchFamily="2" charset="2"/>
              <a:buChar char="Ø"/>
            </a:pPr>
            <a:r>
              <a:rPr lang="en-GB" altLang="en-US" sz="3200" dirty="0">
                <a:latin typeface="Times New Roman" panose="02020603050405020304" pitchFamily="18" charset="0"/>
                <a:cs typeface="Times New Roman" panose="02020603050405020304" pitchFamily="18" charset="0"/>
              </a:rPr>
              <a:t>marginal utility affected by consumption of other goods</a:t>
            </a:r>
          </a:p>
          <a:p>
            <a:pPr marL="457200" indent="-457200" algn="just">
              <a:lnSpc>
                <a:spcPct val="100000"/>
              </a:lnSpc>
              <a:spcBef>
                <a:spcPct val="50000"/>
              </a:spcBef>
              <a:buFont typeface="Wingdings" panose="05000000000000000000" pitchFamily="2" charset="2"/>
              <a:buChar char="Ø"/>
            </a:pPr>
            <a:r>
              <a:rPr lang="en-GB" altLang="en-US" sz="3200" dirty="0">
                <a:latin typeface="Times New Roman" panose="02020603050405020304" pitchFamily="18" charset="0"/>
                <a:cs typeface="Times New Roman" panose="02020603050405020304" pitchFamily="18" charset="0"/>
              </a:rPr>
              <a:t>marginal utility of money not constant</a:t>
            </a:r>
          </a:p>
          <a:p>
            <a:pPr algn="just">
              <a:lnSpc>
                <a:spcPct val="100000"/>
              </a:lnSpc>
              <a:spcBef>
                <a:spcPct val="50000"/>
              </a:spcBef>
            </a:pPr>
            <a:r>
              <a:rPr lang="en-GB" altLang="en-US" sz="3600" dirty="0">
                <a:latin typeface="Times New Roman" panose="02020603050405020304" pitchFamily="18" charset="0"/>
                <a:cs typeface="Times New Roman" panose="02020603050405020304" pitchFamily="18" charset="0"/>
              </a:rPr>
              <a:t>Optimum combination of goods</a:t>
            </a:r>
          </a:p>
          <a:p>
            <a:pPr lvl="1" algn="just">
              <a:lnSpc>
                <a:spcPct val="100000"/>
              </a:lnSpc>
              <a:spcBef>
                <a:spcPct val="50000"/>
              </a:spcBef>
            </a:pPr>
            <a:r>
              <a:rPr lang="en-GB" altLang="en-US" sz="3200" dirty="0">
                <a:latin typeface="Times New Roman" panose="02020603050405020304" pitchFamily="18" charset="0"/>
                <a:cs typeface="Times New Roman" panose="02020603050405020304" pitchFamily="18" charset="0"/>
              </a:rPr>
              <a:t>the </a:t>
            </a:r>
            <a:r>
              <a:rPr lang="en-GB" altLang="en-US" sz="3200" dirty="0" err="1">
                <a:latin typeface="Times New Roman" panose="02020603050405020304" pitchFamily="18" charset="0"/>
                <a:cs typeface="Times New Roman" panose="02020603050405020304" pitchFamily="18" charset="0"/>
              </a:rPr>
              <a:t>equi</a:t>
            </a:r>
            <a:r>
              <a:rPr lang="en-GB" altLang="en-US" sz="3200" dirty="0">
                <a:latin typeface="Times New Roman" panose="02020603050405020304" pitchFamily="18" charset="0"/>
                <a:cs typeface="Times New Roman" panose="02020603050405020304" pitchFamily="18" charset="0"/>
              </a:rPr>
              <a:t>-marginal principle </a:t>
            </a:r>
          </a:p>
          <a:p>
            <a:pPr lvl="1" algn="just">
              <a:lnSpc>
                <a:spcPct val="100000"/>
              </a:lnSpc>
              <a:spcBef>
                <a:spcPct val="50000"/>
              </a:spcBef>
            </a:pPr>
            <a:r>
              <a:rPr lang="en-GB" altLang="en-US" sz="3200" dirty="0">
                <a:latin typeface="Times New Roman" panose="02020603050405020304" pitchFamily="18" charset="0"/>
                <a:cs typeface="Times New Roman" panose="02020603050405020304" pitchFamily="18" charset="0"/>
              </a:rPr>
              <a:t>M</a:t>
            </a:r>
            <a:r>
              <a:rPr lang="en-GB" altLang="en-US" sz="2800" i="1" noProof="1">
                <a:latin typeface="Times New Roman" panose="02020603050405020304" pitchFamily="18" charset="0"/>
                <a:cs typeface="Times New Roman" panose="02020603050405020304" pitchFamily="18" charset="0"/>
              </a:rPr>
              <a:t>U</a:t>
            </a:r>
            <a:r>
              <a:rPr lang="en-GB" altLang="en-US" sz="2800" baseline="-25000" noProof="1">
                <a:latin typeface="Times New Roman" panose="02020603050405020304" pitchFamily="18" charset="0"/>
                <a:cs typeface="Times New Roman" panose="02020603050405020304" pitchFamily="18" charset="0"/>
              </a:rPr>
              <a:t>A</a:t>
            </a:r>
            <a:r>
              <a:rPr lang="en-GB" altLang="en-US" sz="2800" noProof="1">
                <a:latin typeface="Times New Roman" panose="02020603050405020304" pitchFamily="18" charset="0"/>
                <a:cs typeface="Times New Roman" panose="02020603050405020304" pitchFamily="18" charset="0"/>
              </a:rPr>
              <a:t>/</a:t>
            </a:r>
            <a:r>
              <a:rPr lang="en-GB" altLang="en-US" sz="2800" i="1" noProof="1">
                <a:latin typeface="Times New Roman" panose="02020603050405020304" pitchFamily="18" charset="0"/>
                <a:cs typeface="Times New Roman" panose="02020603050405020304" pitchFamily="18" charset="0"/>
              </a:rPr>
              <a:t>MU</a:t>
            </a:r>
            <a:r>
              <a:rPr lang="en-GB" altLang="en-US" sz="2800" baseline="-25000" noProof="1">
                <a:latin typeface="Times New Roman" panose="02020603050405020304" pitchFamily="18" charset="0"/>
                <a:cs typeface="Times New Roman" panose="02020603050405020304" pitchFamily="18" charset="0"/>
              </a:rPr>
              <a:t>B</a:t>
            </a:r>
            <a:r>
              <a:rPr lang="en-GB" altLang="en-US" sz="2800" i="1" noProof="1">
                <a:latin typeface="Times New Roman" panose="02020603050405020304" pitchFamily="18" charset="0"/>
                <a:cs typeface="Times New Roman" panose="02020603050405020304" pitchFamily="18" charset="0"/>
              </a:rPr>
              <a:t> = P</a:t>
            </a:r>
            <a:r>
              <a:rPr lang="en-GB" altLang="en-US" sz="2800" baseline="-25000" noProof="1">
                <a:latin typeface="Times New Roman" panose="02020603050405020304" pitchFamily="18" charset="0"/>
                <a:cs typeface="Times New Roman" panose="02020603050405020304" pitchFamily="18" charset="0"/>
              </a:rPr>
              <a:t>A</a:t>
            </a:r>
            <a:r>
              <a:rPr lang="en-GB" altLang="en-US" sz="2800" noProof="1">
                <a:latin typeface="Times New Roman" panose="02020603050405020304" pitchFamily="18" charset="0"/>
                <a:cs typeface="Times New Roman" panose="02020603050405020304" pitchFamily="18" charset="0"/>
              </a:rPr>
              <a:t>/</a:t>
            </a:r>
            <a:r>
              <a:rPr lang="en-GB" altLang="en-US" sz="2800" i="1" noProof="1">
                <a:latin typeface="Times New Roman" panose="02020603050405020304" pitchFamily="18" charset="0"/>
                <a:cs typeface="Times New Roman" panose="02020603050405020304" pitchFamily="18" charset="0"/>
              </a:rPr>
              <a:t>P</a:t>
            </a:r>
            <a:r>
              <a:rPr lang="en-GB" altLang="en-US" sz="2800" baseline="-25000" noProof="1">
                <a:latin typeface="Times New Roman" panose="02020603050405020304" pitchFamily="18" charset="0"/>
                <a:cs typeface="Times New Roman" panose="02020603050405020304" pitchFamily="18" charset="0"/>
              </a:rPr>
              <a:t>B</a:t>
            </a:r>
          </a:p>
          <a:p>
            <a:pPr lvl="1" algn="just">
              <a:lnSpc>
                <a:spcPct val="100000"/>
              </a:lnSpc>
              <a:spcBef>
                <a:spcPct val="50000"/>
              </a:spcBef>
            </a:pPr>
            <a:endParaRPr lang="en-GB" altLang="en-US" sz="2800" baseline="-250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45903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arn(inVertic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arn(inVertic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arn(inVertical)">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barn(inVertical)">
                                      <p:cBhvr>
                                        <p:cTn id="3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87624" y="973137"/>
            <a:ext cx="7533456"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Rational consumer</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1633537"/>
            <a:ext cx="8788400" cy="4675909"/>
          </a:xfrm>
        </p:spPr>
        <p:txBody>
          <a:bodyPr/>
          <a:lstStyle/>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It means a person who attempts to get the best value for money from his or her purchases. Given that we have limited income, we do not want to waste our money.</a:t>
            </a:r>
          </a:p>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Don’t confuse irrationality and ignorance.</a:t>
            </a:r>
          </a:p>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We are going to assume that consumers behave rationally, but that does not mean that they have perfect information.</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0254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arn(inVertic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Multiple commodity rule:</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360646"/>
            <a:ext cx="8870950" cy="5367861"/>
          </a:xfrm>
        </p:spPr>
        <p:txBody>
          <a:bodyPr/>
          <a:lstStyle/>
          <a:p>
            <a:pPr marL="800100" lvl="1" indent="-457200">
              <a:lnSpc>
                <a:spcPct val="100000"/>
              </a:lnSpc>
              <a:spcBef>
                <a:spcPct val="50000"/>
              </a:spcBef>
              <a:buFont typeface="Wingdings" panose="05000000000000000000" pitchFamily="2" charset="2"/>
              <a:buChar char="Ø"/>
            </a:pPr>
            <a:r>
              <a:rPr lang="en-US" altLang="en-US" sz="3350" i="1" noProof="1">
                <a:latin typeface="Times New Roman" panose="02020603050405020304" pitchFamily="18" charset="0"/>
                <a:cs typeface="Times New Roman" panose="02020603050405020304" pitchFamily="18" charset="0"/>
              </a:rPr>
              <a:t>If  the price of good a falls such that</a:t>
            </a:r>
          </a:p>
          <a:p>
            <a:pPr lvl="2">
              <a:lnSpc>
                <a:spcPct val="100000"/>
              </a:lnSpc>
              <a:spcBef>
                <a:spcPct val="50000"/>
              </a:spcBef>
            </a:pPr>
            <a:r>
              <a:rPr lang="en-US" altLang="en-US" sz="3200" i="1" noProof="1">
                <a:latin typeface="Times New Roman" panose="02020603050405020304" pitchFamily="18" charset="0"/>
                <a:cs typeface="Times New Roman" panose="02020603050405020304" pitchFamily="18" charset="0"/>
              </a:rPr>
              <a:t>MU</a:t>
            </a:r>
            <a:r>
              <a:rPr lang="en-US" altLang="en-US" sz="3200" baseline="-25000" noProof="1">
                <a:latin typeface="Times New Roman" panose="02020603050405020304" pitchFamily="18" charset="0"/>
                <a:cs typeface="Times New Roman" panose="02020603050405020304" pitchFamily="18" charset="0"/>
              </a:rPr>
              <a:t>A</a:t>
            </a:r>
            <a:r>
              <a:rPr lang="en-US" altLang="en-US" sz="3200" noProof="1">
                <a:latin typeface="Times New Roman" panose="02020603050405020304" pitchFamily="18" charset="0"/>
                <a:cs typeface="Times New Roman" panose="02020603050405020304" pitchFamily="18" charset="0"/>
              </a:rPr>
              <a:t>/</a:t>
            </a:r>
            <a:r>
              <a:rPr lang="en-US" altLang="en-US" sz="3200" i="1" noProof="1">
                <a:latin typeface="Times New Roman" panose="02020603050405020304" pitchFamily="18" charset="0"/>
                <a:cs typeface="Times New Roman" panose="02020603050405020304" pitchFamily="18" charset="0"/>
              </a:rPr>
              <a:t>MU</a:t>
            </a:r>
            <a:r>
              <a:rPr lang="en-US" altLang="en-US" sz="3200" baseline="-25000" noProof="1">
                <a:latin typeface="Times New Roman" panose="02020603050405020304" pitchFamily="18" charset="0"/>
                <a:cs typeface="Times New Roman" panose="02020603050405020304" pitchFamily="18" charset="0"/>
              </a:rPr>
              <a:t>B</a:t>
            </a:r>
            <a:r>
              <a:rPr lang="en-US" altLang="en-US" sz="3200" i="1" noProof="1">
                <a:latin typeface="Times New Roman" panose="02020603050405020304" pitchFamily="18" charset="0"/>
                <a:cs typeface="Times New Roman" panose="02020603050405020304" pitchFamily="18" charset="0"/>
              </a:rPr>
              <a:t> &gt; P</a:t>
            </a:r>
            <a:r>
              <a:rPr lang="en-US" altLang="en-US" sz="3200" baseline="-25000" noProof="1">
                <a:latin typeface="Times New Roman" panose="02020603050405020304" pitchFamily="18" charset="0"/>
                <a:cs typeface="Times New Roman" panose="02020603050405020304" pitchFamily="18" charset="0"/>
              </a:rPr>
              <a:t>A</a:t>
            </a:r>
            <a:r>
              <a:rPr lang="en-US" altLang="en-US" sz="3200" noProof="1">
                <a:latin typeface="Times New Roman" panose="02020603050405020304" pitchFamily="18" charset="0"/>
                <a:cs typeface="Times New Roman" panose="02020603050405020304" pitchFamily="18" charset="0"/>
              </a:rPr>
              <a:t>/</a:t>
            </a:r>
            <a:r>
              <a:rPr lang="en-US" altLang="en-US" sz="3200" i="1" noProof="1">
                <a:latin typeface="Times New Roman" panose="02020603050405020304" pitchFamily="18" charset="0"/>
                <a:cs typeface="Times New Roman" panose="02020603050405020304" pitchFamily="18" charset="0"/>
              </a:rPr>
              <a:t>P</a:t>
            </a:r>
            <a:r>
              <a:rPr lang="en-US" altLang="en-US" sz="3200" baseline="-25000" noProof="1">
                <a:latin typeface="Times New Roman" panose="02020603050405020304" pitchFamily="18" charset="0"/>
                <a:cs typeface="Times New Roman" panose="02020603050405020304" pitchFamily="18" charset="0"/>
              </a:rPr>
              <a:t>B  </a:t>
            </a:r>
            <a:endParaRPr lang="en-US" altLang="en-US" sz="3200" i="1" noProof="1">
              <a:latin typeface="Times New Roman" panose="02020603050405020304" pitchFamily="18" charset="0"/>
              <a:cs typeface="Times New Roman" panose="02020603050405020304" pitchFamily="18" charset="0"/>
            </a:endParaRPr>
          </a:p>
          <a:p>
            <a:pPr lvl="2">
              <a:lnSpc>
                <a:spcPct val="100000"/>
              </a:lnSpc>
              <a:spcBef>
                <a:spcPct val="50000"/>
              </a:spcBef>
            </a:pPr>
            <a:r>
              <a:rPr lang="en-US" altLang="en-US" sz="3200" b="1" i="1" noProof="1">
                <a:latin typeface="Times New Roman" panose="02020603050405020304" pitchFamily="18" charset="0"/>
                <a:cs typeface="Times New Roman" panose="02020603050405020304" pitchFamily="18" charset="0"/>
              </a:rPr>
              <a:t>The consumer would buy more of good A and less of other   goods</a:t>
            </a:r>
          </a:p>
          <a:p>
            <a:pPr marL="800100" lvl="1" indent="-457200" algn="l">
              <a:lnSpc>
                <a:spcPct val="100000"/>
              </a:lnSpc>
              <a:spcBef>
                <a:spcPct val="50000"/>
              </a:spcBef>
              <a:buFont typeface="Wingdings" panose="05000000000000000000" pitchFamily="2" charset="2"/>
              <a:buChar char="Ø"/>
            </a:pPr>
            <a:r>
              <a:rPr lang="en-US" altLang="en-US" sz="3350" noProof="1">
                <a:latin typeface="Times New Roman" panose="02020603050405020304" pitchFamily="18" charset="0"/>
                <a:cs typeface="Times New Roman" panose="02020603050405020304" pitchFamily="18" charset="0"/>
              </a:rPr>
              <a:t>If the price of good a rises such that </a:t>
            </a:r>
          </a:p>
          <a:p>
            <a:pPr lvl="2">
              <a:lnSpc>
                <a:spcPct val="100000"/>
              </a:lnSpc>
              <a:spcBef>
                <a:spcPct val="50000"/>
              </a:spcBef>
            </a:pPr>
            <a:r>
              <a:rPr lang="en-US" altLang="en-US" sz="3200" i="1" noProof="1">
                <a:latin typeface="Times New Roman" panose="02020603050405020304" pitchFamily="18" charset="0"/>
                <a:cs typeface="Times New Roman" panose="02020603050405020304" pitchFamily="18" charset="0"/>
              </a:rPr>
              <a:t>MU</a:t>
            </a:r>
            <a:r>
              <a:rPr lang="en-US" altLang="en-US" sz="3200" baseline="-25000" noProof="1">
                <a:latin typeface="Times New Roman" panose="02020603050405020304" pitchFamily="18" charset="0"/>
                <a:cs typeface="Times New Roman" panose="02020603050405020304" pitchFamily="18" charset="0"/>
              </a:rPr>
              <a:t>A</a:t>
            </a:r>
            <a:r>
              <a:rPr lang="en-US" altLang="en-US" sz="3200" noProof="1">
                <a:latin typeface="Times New Roman" panose="02020603050405020304" pitchFamily="18" charset="0"/>
                <a:cs typeface="Times New Roman" panose="02020603050405020304" pitchFamily="18" charset="0"/>
              </a:rPr>
              <a:t>/</a:t>
            </a:r>
            <a:r>
              <a:rPr lang="en-US" altLang="en-US" sz="3200" i="1" noProof="1">
                <a:latin typeface="Times New Roman" panose="02020603050405020304" pitchFamily="18" charset="0"/>
                <a:cs typeface="Times New Roman" panose="02020603050405020304" pitchFamily="18" charset="0"/>
              </a:rPr>
              <a:t>MU</a:t>
            </a:r>
            <a:r>
              <a:rPr lang="en-US" altLang="en-US" sz="3200" baseline="-25000" noProof="1">
                <a:latin typeface="Times New Roman" panose="02020603050405020304" pitchFamily="18" charset="0"/>
                <a:cs typeface="Times New Roman" panose="02020603050405020304" pitchFamily="18" charset="0"/>
              </a:rPr>
              <a:t>B</a:t>
            </a:r>
            <a:r>
              <a:rPr lang="en-US" altLang="en-US" sz="3200" i="1" noProof="1">
                <a:latin typeface="Times New Roman" panose="02020603050405020304" pitchFamily="18" charset="0"/>
                <a:cs typeface="Times New Roman" panose="02020603050405020304" pitchFamily="18" charset="0"/>
              </a:rPr>
              <a:t> &lt; P</a:t>
            </a:r>
            <a:r>
              <a:rPr lang="en-US" altLang="en-US" sz="3200" baseline="-25000" noProof="1">
                <a:latin typeface="Times New Roman" panose="02020603050405020304" pitchFamily="18" charset="0"/>
                <a:cs typeface="Times New Roman" panose="02020603050405020304" pitchFamily="18" charset="0"/>
              </a:rPr>
              <a:t>A</a:t>
            </a:r>
            <a:r>
              <a:rPr lang="en-US" altLang="en-US" sz="3200" noProof="1">
                <a:latin typeface="Times New Roman" panose="02020603050405020304" pitchFamily="18" charset="0"/>
                <a:cs typeface="Times New Roman" panose="02020603050405020304" pitchFamily="18" charset="0"/>
              </a:rPr>
              <a:t>/</a:t>
            </a:r>
            <a:r>
              <a:rPr lang="en-US" altLang="en-US" sz="3200" i="1" noProof="1">
                <a:latin typeface="Times New Roman" panose="02020603050405020304" pitchFamily="18" charset="0"/>
                <a:cs typeface="Times New Roman" panose="02020603050405020304" pitchFamily="18" charset="0"/>
              </a:rPr>
              <a:t>P</a:t>
            </a:r>
            <a:r>
              <a:rPr lang="en-US" altLang="en-US" sz="3200" baseline="-25000" noProof="1">
                <a:latin typeface="Times New Roman" panose="02020603050405020304" pitchFamily="18" charset="0"/>
                <a:cs typeface="Times New Roman" panose="02020603050405020304" pitchFamily="18" charset="0"/>
              </a:rPr>
              <a:t>B  </a:t>
            </a:r>
            <a:endParaRPr lang="en-US" altLang="en-US" sz="3200" i="1" noProof="1">
              <a:latin typeface="Times New Roman" panose="02020603050405020304" pitchFamily="18" charset="0"/>
              <a:cs typeface="Times New Roman" panose="02020603050405020304" pitchFamily="18" charset="0"/>
            </a:endParaRPr>
          </a:p>
          <a:p>
            <a:pPr lvl="2">
              <a:lnSpc>
                <a:spcPct val="100000"/>
              </a:lnSpc>
              <a:spcBef>
                <a:spcPct val="50000"/>
              </a:spcBef>
            </a:pPr>
            <a:r>
              <a:rPr lang="en-US" altLang="en-US" sz="3200" b="1" i="1" noProof="1">
                <a:latin typeface="Times New Roman" panose="02020603050405020304" pitchFamily="18" charset="0"/>
                <a:cs typeface="Times New Roman" panose="02020603050405020304" pitchFamily="18" charset="0"/>
              </a:rPr>
              <a:t>The consumer would buy less of good A and more of other   goods</a:t>
            </a:r>
          </a:p>
          <a:p>
            <a:pPr lvl="1" algn="just">
              <a:lnSpc>
                <a:spcPct val="100000"/>
              </a:lnSpc>
              <a:spcBef>
                <a:spcPct val="50000"/>
              </a:spcBef>
            </a:pPr>
            <a:endParaRPr lang="en-GB" altLang="en-US" sz="2800" baseline="-250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42697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arn(inVertic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arn(inVertic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arn(inVertical)">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barn(inVertical)">
                                      <p:cBhvr>
                                        <p:cTn id="3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67544" y="3429000"/>
            <a:ext cx="8957274" cy="498701"/>
          </a:xfrm>
        </p:spPr>
        <p:txBody>
          <a:bodyPr/>
          <a:lstStyle/>
          <a:p>
            <a:pPr eaLnBrk="1" hangingPunct="1"/>
            <a:r>
              <a:rPr lang="en-US" altLang="en-US" sz="7200" b="1" dirty="0">
                <a:solidFill>
                  <a:srgbClr val="FF0000"/>
                </a:solidFill>
                <a:latin typeface="Times New Roman" panose="02020603050405020304" pitchFamily="18" charset="0"/>
                <a:cs typeface="Times New Roman" panose="02020603050405020304" pitchFamily="18" charset="0"/>
              </a:rPr>
              <a:t>Indifference analysis</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191828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the indifference analysis</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360646"/>
            <a:ext cx="8870950" cy="5367861"/>
          </a:xfrm>
        </p:spPr>
        <p:txBody>
          <a:bodyPr/>
          <a:lstStyle/>
          <a:p>
            <a:pPr marL="457200" indent="-457200" algn="l">
              <a:lnSpc>
                <a:spcPct val="100000"/>
              </a:lnSpc>
              <a:spcBef>
                <a:spcPct val="50000"/>
              </a:spcBef>
              <a:buFont typeface="Wingdings" panose="05000000000000000000" pitchFamily="2" charset="2"/>
              <a:buChar char="Ø"/>
            </a:pPr>
            <a:r>
              <a:rPr lang="en-US" altLang="en-US" sz="3400" noProof="1">
                <a:latin typeface="Times New Roman" panose="02020603050405020304" pitchFamily="18" charset="0"/>
                <a:cs typeface="Times New Roman" panose="02020603050405020304" pitchFamily="18" charset="0"/>
              </a:rPr>
              <a:t>In the indifference analysis, we do not measure utility, we merely measure satisfaction by ranking various combinations of goods in order of preference. </a:t>
            </a:r>
          </a:p>
          <a:p>
            <a:pPr marL="457200" indent="-457200" algn="l">
              <a:lnSpc>
                <a:spcPct val="100000"/>
              </a:lnSpc>
              <a:spcBef>
                <a:spcPct val="50000"/>
              </a:spcBef>
              <a:buFont typeface="Wingdings" panose="05000000000000000000" pitchFamily="2" charset="2"/>
              <a:buChar char="Ø"/>
            </a:pPr>
            <a:r>
              <a:rPr lang="en-US" altLang="en-US" sz="3400" noProof="1">
                <a:latin typeface="Times New Roman" panose="02020603050405020304" pitchFamily="18" charset="0"/>
                <a:cs typeface="Times New Roman" panose="02020603050405020304" pitchFamily="18" charset="0"/>
              </a:rPr>
              <a:t>In other words, it assumes that consumers can decide whether they prefer one combination s of goods to another. </a:t>
            </a:r>
            <a:endParaRPr lang="en-GB" altLang="en-US" sz="3400" baseline="-250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345329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Assumptions of Consumer Behaviour</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360646"/>
            <a:ext cx="8870950" cy="5367861"/>
          </a:xfrm>
        </p:spPr>
        <p:txBody>
          <a:bodyPr/>
          <a:lstStyle/>
          <a:p>
            <a:pPr marL="457200" indent="-457200" algn="l">
              <a:lnSpc>
                <a:spcPct val="100000"/>
              </a:lnSpc>
              <a:spcBef>
                <a:spcPct val="50000"/>
              </a:spcBef>
              <a:buFont typeface="Wingdings" panose="05000000000000000000" pitchFamily="2" charset="2"/>
              <a:buChar char="Ø"/>
            </a:pPr>
            <a:r>
              <a:rPr lang="en-US" altLang="en-US" sz="3600" baseline="-25000" dirty="0">
                <a:latin typeface="Times New Roman" panose="02020603050405020304" pitchFamily="18" charset="0"/>
                <a:cs typeface="Times New Roman" panose="02020603050405020304" pitchFamily="18" charset="0"/>
              </a:rPr>
              <a:t>Baskets or bundles is a collection of goods or services that an individual might consume. </a:t>
            </a:r>
          </a:p>
          <a:p>
            <a:pPr>
              <a:lnSpc>
                <a:spcPct val="100000"/>
              </a:lnSpc>
              <a:spcBef>
                <a:spcPct val="50000"/>
              </a:spcBef>
            </a:pPr>
            <a:r>
              <a:rPr lang="en-US" altLang="en-US" sz="3600" b="1" baseline="-25000" dirty="0">
                <a:latin typeface="Times New Roman" panose="02020603050405020304" pitchFamily="18" charset="0"/>
                <a:cs typeface="Times New Roman" panose="02020603050405020304" pitchFamily="18" charset="0"/>
              </a:rPr>
              <a:t>1. Complete: </a:t>
            </a:r>
          </a:p>
          <a:p>
            <a:pPr marL="457200" indent="-457200" algn="l">
              <a:lnSpc>
                <a:spcPct val="100000"/>
              </a:lnSpc>
              <a:spcBef>
                <a:spcPct val="50000"/>
              </a:spcBef>
              <a:buFont typeface="Wingdings" panose="05000000000000000000" pitchFamily="2" charset="2"/>
              <a:buChar char="Ø"/>
            </a:pPr>
            <a:r>
              <a:rPr lang="en-US" altLang="en-US" sz="3600" baseline="-25000" dirty="0">
                <a:latin typeface="Times New Roman" panose="02020603050405020304" pitchFamily="18" charset="0"/>
                <a:cs typeface="Times New Roman" panose="02020603050405020304" pitchFamily="18" charset="0"/>
              </a:rPr>
              <a:t>Preferences are complete if the consumer can rank any two baskets of goods. Thus, the consumer can always do one of these: </a:t>
            </a:r>
          </a:p>
          <a:p>
            <a:pPr marL="1143000" lvl="2" indent="-457200" algn="l">
              <a:lnSpc>
                <a:spcPct val="100000"/>
              </a:lnSpc>
              <a:spcBef>
                <a:spcPct val="50000"/>
              </a:spcBef>
              <a:buFont typeface="Wingdings" panose="05000000000000000000" pitchFamily="2" charset="2"/>
              <a:buChar char="v"/>
            </a:pPr>
            <a:r>
              <a:rPr lang="en-US" altLang="en-US" sz="3600" baseline="-25000" dirty="0">
                <a:latin typeface="Times New Roman" panose="02020603050405020304" pitchFamily="18" charset="0"/>
                <a:cs typeface="Times New Roman" panose="02020603050405020304" pitchFamily="18" charset="0"/>
              </a:rPr>
              <a:t>A preferred to B</a:t>
            </a:r>
          </a:p>
          <a:p>
            <a:pPr marL="1143000" lvl="2" indent="-457200" algn="l">
              <a:lnSpc>
                <a:spcPct val="100000"/>
              </a:lnSpc>
              <a:spcBef>
                <a:spcPct val="50000"/>
              </a:spcBef>
              <a:buFont typeface="Wingdings" panose="05000000000000000000" pitchFamily="2" charset="2"/>
              <a:buChar char="v"/>
            </a:pPr>
            <a:r>
              <a:rPr lang="en-US" altLang="en-US" sz="3600" baseline="-25000" dirty="0">
                <a:latin typeface="Times New Roman" panose="02020603050405020304" pitchFamily="18" charset="0"/>
                <a:cs typeface="Times New Roman" panose="02020603050405020304" pitchFamily="18" charset="0"/>
              </a:rPr>
              <a:t>B preferred to A</a:t>
            </a:r>
          </a:p>
          <a:p>
            <a:pPr marL="1143000" lvl="2" indent="-457200" algn="l">
              <a:lnSpc>
                <a:spcPct val="100000"/>
              </a:lnSpc>
              <a:spcBef>
                <a:spcPct val="50000"/>
              </a:spcBef>
              <a:buFont typeface="Wingdings" panose="05000000000000000000" pitchFamily="2" charset="2"/>
              <a:buChar char="v"/>
            </a:pPr>
            <a:r>
              <a:rPr lang="en-US" altLang="en-US" sz="3600" baseline="-25000" dirty="0">
                <a:latin typeface="Times New Roman" panose="02020603050405020304" pitchFamily="18" charset="0"/>
                <a:cs typeface="Times New Roman" panose="02020603050405020304" pitchFamily="18" charset="0"/>
              </a:rPr>
              <a:t>indifferent between A and B</a:t>
            </a:r>
          </a:p>
          <a:p>
            <a:pPr marL="457200" indent="-457200" algn="l">
              <a:lnSpc>
                <a:spcPct val="100000"/>
              </a:lnSpc>
              <a:spcBef>
                <a:spcPct val="50000"/>
              </a:spcBef>
              <a:buFont typeface="Wingdings" panose="05000000000000000000" pitchFamily="2" charset="2"/>
              <a:buChar char="Ø"/>
            </a:pPr>
            <a:endParaRPr lang="en-GB" altLang="en-US" sz="3400" baseline="-250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86390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arn(inVertic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arn(inVertic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arn(inVertical)">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barn(inVertical)">
                                      <p:cBhvr>
                                        <p:cTn id="3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Assumptions of Consumer Behaviour</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360646"/>
            <a:ext cx="8870950" cy="5367861"/>
          </a:xfrm>
        </p:spPr>
        <p:txBody>
          <a:bodyPr/>
          <a:lstStyle/>
          <a:p>
            <a:r>
              <a:rPr lang="en-US" altLang="en-US" sz="3600" b="1" dirty="0">
                <a:latin typeface="Times New Roman" panose="02020603050405020304" pitchFamily="18" charset="0"/>
                <a:cs typeface="Times New Roman" panose="02020603050405020304" pitchFamily="18" charset="0"/>
              </a:rPr>
              <a:t>2. Transitive</a:t>
            </a:r>
            <a:r>
              <a:rPr lang="en-US" altLang="en-US" sz="3200" b="1" dirty="0">
                <a:latin typeface="Times New Roman" panose="02020603050405020304" pitchFamily="18" charset="0"/>
                <a:cs typeface="Times New Roman" panose="02020603050405020304" pitchFamily="18" charset="0"/>
              </a:rPr>
              <a:t>:  </a:t>
            </a:r>
          </a:p>
          <a:p>
            <a:r>
              <a:rPr lang="en-US" altLang="en-US" sz="3600" dirty="0">
                <a:latin typeface="Times New Roman" panose="02020603050405020304" pitchFamily="18" charset="0"/>
                <a:cs typeface="Times New Roman" panose="02020603050405020304" pitchFamily="18" charset="0"/>
              </a:rPr>
              <a:t>Preferences are transitive if a consumer who prefers basket A to basket B, and basket B to basket C also prefers basket A to basket C.</a:t>
            </a:r>
          </a:p>
          <a:p>
            <a:endParaRPr lang="en-US" altLang="en-US" sz="3600" dirty="0">
              <a:latin typeface="Times New Roman" panose="02020603050405020304" pitchFamily="18" charset="0"/>
              <a:cs typeface="Times New Roman" panose="02020603050405020304" pitchFamily="18" charset="0"/>
            </a:endParaRPr>
          </a:p>
          <a:p>
            <a:r>
              <a:rPr lang="en-US" altLang="en-US" sz="3600" dirty="0">
                <a:latin typeface="Times New Roman" panose="02020603050405020304" pitchFamily="18" charset="0"/>
                <a:cs typeface="Times New Roman" panose="02020603050405020304" pitchFamily="18" charset="0"/>
              </a:rPr>
              <a:t>3. </a:t>
            </a:r>
            <a:r>
              <a:rPr lang="en-US" altLang="en-US" sz="3600" b="1" dirty="0">
                <a:latin typeface="Times New Roman" panose="02020603050405020304" pitchFamily="18" charset="0"/>
                <a:cs typeface="Times New Roman" panose="02020603050405020304" pitchFamily="18" charset="0"/>
              </a:rPr>
              <a:t>More is better less. </a:t>
            </a:r>
          </a:p>
          <a:p>
            <a:r>
              <a:rPr lang="en-US" altLang="en-US" sz="3600" dirty="0">
                <a:latin typeface="Times New Roman" panose="02020603050405020304" pitchFamily="18" charset="0"/>
                <a:cs typeface="Times New Roman" panose="02020603050405020304" pitchFamily="18" charset="0"/>
              </a:rPr>
              <a:t>basket with more of </a:t>
            </a:r>
            <a:r>
              <a:rPr lang="en-US" altLang="en-US" sz="3600" i="1" dirty="0">
                <a:latin typeface="Times New Roman" panose="02020603050405020304" pitchFamily="18" charset="0"/>
                <a:cs typeface="Times New Roman" panose="02020603050405020304" pitchFamily="18" charset="0"/>
              </a:rPr>
              <a:t>at least one</a:t>
            </a:r>
            <a:r>
              <a:rPr lang="en-US" altLang="en-US" sz="3600" dirty="0">
                <a:latin typeface="Times New Roman" panose="02020603050405020304" pitchFamily="18" charset="0"/>
                <a:cs typeface="Times New Roman" panose="02020603050405020304" pitchFamily="18" charset="0"/>
              </a:rPr>
              <a:t> good and no less of any good is preferred to the original basket. Thus, there is non-satiation.  </a:t>
            </a:r>
          </a:p>
          <a:p>
            <a:pPr algn="l">
              <a:lnSpc>
                <a:spcPct val="100000"/>
              </a:lnSpc>
              <a:spcBef>
                <a:spcPct val="50000"/>
              </a:spcBef>
            </a:pPr>
            <a:endParaRPr lang="en-GB" altLang="en-US" sz="3400" baseline="-250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99343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barn(inVertical)">
                                      <p:cBhvr>
                                        <p:cTn id="22"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Assumptions of Consumer Behaviour</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360646"/>
            <a:ext cx="8870950" cy="5367861"/>
          </a:xfrm>
        </p:spPr>
        <p:txBody>
          <a:bodyPr/>
          <a:lstStyle/>
          <a:p>
            <a:pPr marL="571500" indent="-571500" algn="l">
              <a:buFont typeface="Wingdings" panose="05000000000000000000" pitchFamily="2" charset="2"/>
              <a:buChar char="Ø"/>
              <a:defRPr/>
            </a:pPr>
            <a:r>
              <a:rPr lang="en-GB" sz="3600" dirty="0">
                <a:latin typeface="Times New Roman" panose="02020603050405020304" pitchFamily="18" charset="0"/>
                <a:cs typeface="Times New Roman" panose="02020603050405020304" pitchFamily="18" charset="0"/>
              </a:rPr>
              <a:t>An Indifference curve shows all the various combinations of two goods that give an equal amount of satisfaction or utility to a consumer.</a:t>
            </a:r>
          </a:p>
          <a:p>
            <a:pPr algn="l">
              <a:lnSpc>
                <a:spcPct val="100000"/>
              </a:lnSpc>
              <a:spcBef>
                <a:spcPct val="50000"/>
              </a:spcBef>
            </a:pPr>
            <a:endParaRPr lang="en-GB" altLang="en-US" sz="3400" baseline="-250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40025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215947-E18E-458C-849E-85A4B577AD39}"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04807" name="Text Box 7"/>
          <p:cNvSpPr txBox="1">
            <a:spLocks noChangeArrowheads="1"/>
          </p:cNvSpPr>
          <p:nvPr/>
        </p:nvSpPr>
        <p:spPr bwMode="auto">
          <a:xfrm>
            <a:off x="3517900" y="3606800"/>
            <a:ext cx="260350" cy="457200"/>
          </a:xfrm>
          <a:prstGeom prst="rect">
            <a:avLst/>
          </a:prstGeom>
          <a:noFill/>
          <a:ln w="9525">
            <a:noFill/>
            <a:miter lim="800000"/>
            <a:headEnd/>
            <a:tailEnd/>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GB" sz="2400" b="1" i="0" u="none" strike="noStrike" kern="1200" cap="none" spc="0" normalizeH="0" baseline="0" noProof="0">
                <a:ln>
                  <a:noFill/>
                </a:ln>
                <a:solidFill>
                  <a:prstClr val="black"/>
                </a:solidFill>
                <a:effectLst/>
                <a:uLnTx/>
                <a:uFillTx/>
                <a:latin typeface="Calibri"/>
                <a:ea typeface="+mn-ea"/>
                <a:cs typeface="+mn-cs"/>
              </a:rPr>
              <a:t> </a:t>
            </a:r>
          </a:p>
        </p:txBody>
      </p:sp>
      <p:sp>
        <p:nvSpPr>
          <p:cNvPr id="204808" name="Text Box 8"/>
          <p:cNvSpPr txBox="1">
            <a:spLocks noChangeArrowheads="1"/>
          </p:cNvSpPr>
          <p:nvPr/>
        </p:nvSpPr>
        <p:spPr bwMode="auto">
          <a:xfrm>
            <a:off x="2819400" y="6061075"/>
            <a:ext cx="184150" cy="457200"/>
          </a:xfrm>
          <a:prstGeom prst="rect">
            <a:avLst/>
          </a:prstGeom>
          <a:noFill/>
          <a:ln w="9525">
            <a:noFill/>
            <a:miter lim="800000"/>
            <a:headEnd/>
            <a:tailEnd/>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prstClr val="black"/>
              </a:solidFill>
              <a:effectLst/>
              <a:uLnTx/>
              <a:uFillTx/>
              <a:latin typeface="Calibri"/>
              <a:ea typeface="+mn-ea"/>
              <a:cs typeface="+mn-cs"/>
            </a:endParaRPr>
          </a:p>
        </p:txBody>
      </p:sp>
      <p:grpSp>
        <p:nvGrpSpPr>
          <p:cNvPr id="33" name="Group 32"/>
          <p:cNvGrpSpPr/>
          <p:nvPr/>
        </p:nvGrpSpPr>
        <p:grpSpPr>
          <a:xfrm>
            <a:off x="1447800" y="1295399"/>
            <a:ext cx="6824663" cy="4354513"/>
            <a:chOff x="1060450" y="2189162"/>
            <a:chExt cx="6824663" cy="4354513"/>
          </a:xfrm>
        </p:grpSpPr>
        <p:sp>
          <p:nvSpPr>
            <p:cNvPr id="204802" name="Line 2"/>
            <p:cNvSpPr>
              <a:spLocks noChangeShapeType="1"/>
            </p:cNvSpPr>
            <p:nvPr/>
          </p:nvSpPr>
          <p:spPr bwMode="auto">
            <a:xfrm>
              <a:off x="1536700" y="6197600"/>
              <a:ext cx="5867400" cy="0"/>
            </a:xfrm>
            <a:prstGeom prst="line">
              <a:avLst/>
            </a:prstGeom>
            <a:noFill/>
            <a:ln w="57150">
              <a:solidFill>
                <a:schemeClr val="tx1"/>
              </a:solidFill>
              <a:round/>
              <a:headEnd/>
              <a:tailEnd type="triangle"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4803" name="Line 3"/>
            <p:cNvSpPr>
              <a:spLocks noChangeShapeType="1"/>
            </p:cNvSpPr>
            <p:nvPr/>
          </p:nvSpPr>
          <p:spPr bwMode="auto">
            <a:xfrm flipH="1" flipV="1">
              <a:off x="1517650" y="2189162"/>
              <a:ext cx="19050" cy="4008437"/>
            </a:xfrm>
            <a:prstGeom prst="line">
              <a:avLst/>
            </a:prstGeom>
            <a:noFill/>
            <a:ln w="57150">
              <a:solidFill>
                <a:schemeClr val="tx1"/>
              </a:solidFill>
              <a:round/>
              <a:headEnd/>
              <a:tailEnd type="triangle"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4805" name="Text Box 5"/>
            <p:cNvSpPr txBox="1">
              <a:spLocks noChangeArrowheads="1"/>
            </p:cNvSpPr>
            <p:nvPr/>
          </p:nvSpPr>
          <p:spPr bwMode="auto">
            <a:xfrm>
              <a:off x="1060450" y="2341563"/>
              <a:ext cx="404813" cy="457200"/>
            </a:xfrm>
            <a:prstGeom prst="rect">
              <a:avLst/>
            </a:prstGeom>
            <a:noFill/>
            <a:ln w="9525">
              <a:noFill/>
              <a:miter lim="800000"/>
              <a:headEnd/>
              <a:tailEnd/>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GB" sz="2400" b="1" i="0" u="none" strike="noStrike" kern="1200" cap="none" spc="0" normalizeH="0" baseline="0" noProof="0">
                  <a:ln>
                    <a:noFill/>
                  </a:ln>
                  <a:solidFill>
                    <a:prstClr val="black"/>
                  </a:solidFill>
                  <a:effectLst/>
                  <a:uLnTx/>
                  <a:uFillTx/>
                  <a:latin typeface="Calibri"/>
                  <a:ea typeface="+mn-ea"/>
                  <a:cs typeface="+mn-cs"/>
                </a:rPr>
                <a:t>Y</a:t>
              </a:r>
            </a:p>
          </p:txBody>
        </p:sp>
        <p:sp>
          <p:nvSpPr>
            <p:cNvPr id="204806" name="Text Box 6"/>
            <p:cNvSpPr txBox="1">
              <a:spLocks noChangeArrowheads="1"/>
            </p:cNvSpPr>
            <p:nvPr/>
          </p:nvSpPr>
          <p:spPr bwMode="auto">
            <a:xfrm>
              <a:off x="7480300" y="5969000"/>
              <a:ext cx="404813" cy="457200"/>
            </a:xfrm>
            <a:prstGeom prst="rect">
              <a:avLst/>
            </a:prstGeom>
            <a:noFill/>
            <a:ln w="9525">
              <a:noFill/>
              <a:miter lim="800000"/>
              <a:headEnd/>
              <a:tailEnd/>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GB" sz="2400" b="1" i="0" u="none" strike="noStrike" kern="1200" cap="none" spc="0" normalizeH="0" baseline="0" noProof="0">
                  <a:ln>
                    <a:noFill/>
                  </a:ln>
                  <a:solidFill>
                    <a:prstClr val="black"/>
                  </a:solidFill>
                  <a:effectLst/>
                  <a:uLnTx/>
                  <a:uFillTx/>
                  <a:latin typeface="Calibri"/>
                  <a:ea typeface="+mn-ea"/>
                  <a:cs typeface="+mn-cs"/>
                </a:rPr>
                <a:t>X</a:t>
              </a:r>
            </a:p>
          </p:txBody>
        </p:sp>
        <p:sp>
          <p:nvSpPr>
            <p:cNvPr id="204809" name="Arc 9"/>
            <p:cNvSpPr>
              <a:spLocks/>
            </p:cNvSpPr>
            <p:nvPr/>
          </p:nvSpPr>
          <p:spPr bwMode="auto">
            <a:xfrm>
              <a:off x="2249488" y="2692400"/>
              <a:ext cx="3190875" cy="2482850"/>
            </a:xfrm>
            <a:custGeom>
              <a:avLst/>
              <a:gdLst>
                <a:gd name="G0" fmla="+- 21399 0 0"/>
                <a:gd name="G1" fmla="+- 0 0 0"/>
                <a:gd name="G2" fmla="+- 21600 0 0"/>
                <a:gd name="T0" fmla="*/ 23295 w 23295"/>
                <a:gd name="T1" fmla="*/ 21517 h 21600"/>
                <a:gd name="T2" fmla="*/ 0 w 23295"/>
                <a:gd name="T3" fmla="*/ 2943 h 21600"/>
                <a:gd name="T4" fmla="*/ 21399 w 23295"/>
                <a:gd name="T5" fmla="*/ 0 h 21600"/>
              </a:gdLst>
              <a:ahLst/>
              <a:cxnLst>
                <a:cxn ang="0">
                  <a:pos x="T0" y="T1"/>
                </a:cxn>
                <a:cxn ang="0">
                  <a:pos x="T2" y="T3"/>
                </a:cxn>
                <a:cxn ang="0">
                  <a:pos x="T4" y="T5"/>
                </a:cxn>
              </a:cxnLst>
              <a:rect l="0" t="0" r="r" b="b"/>
              <a:pathLst>
                <a:path w="23295" h="21600" fill="none" extrusionOk="0">
                  <a:moveTo>
                    <a:pt x="23294" y="21516"/>
                  </a:moveTo>
                  <a:cubicBezTo>
                    <a:pt x="22664" y="21572"/>
                    <a:pt x="22031" y="21599"/>
                    <a:pt x="21399" y="21600"/>
                  </a:cubicBezTo>
                  <a:cubicBezTo>
                    <a:pt x="10606" y="21600"/>
                    <a:pt x="1470" y="13634"/>
                    <a:pt x="0" y="2942"/>
                  </a:cubicBezTo>
                </a:path>
                <a:path w="23295" h="21600" stroke="0" extrusionOk="0">
                  <a:moveTo>
                    <a:pt x="23294" y="21516"/>
                  </a:moveTo>
                  <a:cubicBezTo>
                    <a:pt x="22664" y="21572"/>
                    <a:pt x="22031" y="21599"/>
                    <a:pt x="21399" y="21600"/>
                  </a:cubicBezTo>
                  <a:cubicBezTo>
                    <a:pt x="10606" y="21600"/>
                    <a:pt x="1470" y="13634"/>
                    <a:pt x="0" y="2942"/>
                  </a:cubicBezTo>
                  <a:lnTo>
                    <a:pt x="21399" y="0"/>
                  </a:lnTo>
                  <a:close/>
                </a:path>
              </a:pathLst>
            </a:custGeom>
            <a:noFill/>
            <a:ln w="38100">
              <a:solidFill>
                <a:schemeClr val="tx1"/>
              </a:solidFill>
              <a:round/>
              <a:headEnd/>
              <a:tailEnd/>
            </a:ln>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204810" name="Text Box 10"/>
            <p:cNvSpPr txBox="1">
              <a:spLocks noChangeArrowheads="1"/>
            </p:cNvSpPr>
            <p:nvPr/>
          </p:nvSpPr>
          <p:spPr bwMode="auto">
            <a:xfrm>
              <a:off x="2663825" y="3810000"/>
              <a:ext cx="396875" cy="823913"/>
            </a:xfrm>
            <a:prstGeom prst="rect">
              <a:avLst/>
            </a:prstGeom>
            <a:noFill/>
            <a:ln w="9525">
              <a:noFill/>
              <a:miter lim="800000"/>
              <a:headEnd/>
              <a:tailEnd/>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GB" sz="4800" b="1" i="0" u="none" strike="noStrike" kern="1200" cap="none" spc="0" normalizeH="0" baseline="0" noProof="0" dirty="0">
                  <a:ln>
                    <a:noFill/>
                  </a:ln>
                  <a:solidFill>
                    <a:prstClr val="black"/>
                  </a:solidFill>
                  <a:effectLst/>
                  <a:uLnTx/>
                  <a:uFillTx/>
                  <a:latin typeface="Calibri"/>
                  <a:ea typeface="+mn-ea"/>
                  <a:cs typeface="+mn-cs"/>
                </a:rPr>
                <a:t>•</a:t>
              </a:r>
            </a:p>
          </p:txBody>
        </p:sp>
        <p:sp>
          <p:nvSpPr>
            <p:cNvPr id="204812" name="Text Box 12"/>
            <p:cNvSpPr txBox="1">
              <a:spLocks noChangeArrowheads="1"/>
            </p:cNvSpPr>
            <p:nvPr/>
          </p:nvSpPr>
          <p:spPr bwMode="auto">
            <a:xfrm>
              <a:off x="5407025" y="4943475"/>
              <a:ext cx="523875" cy="457200"/>
            </a:xfrm>
            <a:prstGeom prst="rect">
              <a:avLst/>
            </a:prstGeom>
            <a:noFill/>
            <a:ln w="9525">
              <a:noFill/>
              <a:miter lim="800000"/>
              <a:headEnd/>
              <a:tailEnd/>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GB" sz="2400" b="1" i="0" u="none" strike="noStrike" kern="1200" cap="none" spc="0" normalizeH="0" baseline="0" noProof="0">
                  <a:ln>
                    <a:noFill/>
                  </a:ln>
                  <a:solidFill>
                    <a:prstClr val="black"/>
                  </a:solidFill>
                  <a:effectLst/>
                  <a:uLnTx/>
                  <a:uFillTx/>
                  <a:latin typeface="Calibri"/>
                  <a:ea typeface="+mn-ea"/>
                  <a:cs typeface="+mn-cs"/>
                </a:rPr>
                <a:t>IC</a:t>
              </a:r>
            </a:p>
          </p:txBody>
        </p:sp>
        <p:sp>
          <p:nvSpPr>
            <p:cNvPr id="204814" name="Text Box 14"/>
            <p:cNvSpPr txBox="1">
              <a:spLocks noChangeArrowheads="1"/>
            </p:cNvSpPr>
            <p:nvPr/>
          </p:nvSpPr>
          <p:spPr bwMode="auto">
            <a:xfrm>
              <a:off x="1216025" y="6086475"/>
              <a:ext cx="336550" cy="457200"/>
            </a:xfrm>
            <a:prstGeom prst="rect">
              <a:avLst/>
            </a:prstGeom>
            <a:noFill/>
            <a:ln w="9525">
              <a:noFill/>
              <a:miter lim="800000"/>
              <a:headEnd/>
              <a:tailEnd/>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GB" sz="2400" b="1" i="0" u="none" strike="noStrike" kern="1200" cap="none" spc="0" normalizeH="0" baseline="0" noProof="0">
                  <a:ln>
                    <a:noFill/>
                  </a:ln>
                  <a:solidFill>
                    <a:prstClr val="black"/>
                  </a:solidFill>
                  <a:effectLst/>
                  <a:uLnTx/>
                  <a:uFillTx/>
                  <a:latin typeface="Calibri"/>
                  <a:ea typeface="+mn-ea"/>
                  <a:cs typeface="+mn-cs"/>
                </a:rPr>
                <a:t>0</a:t>
              </a:r>
            </a:p>
          </p:txBody>
        </p:sp>
        <p:sp>
          <p:nvSpPr>
            <p:cNvPr id="204816" name="Text Box 16"/>
            <p:cNvSpPr txBox="1">
              <a:spLocks noChangeArrowheads="1"/>
            </p:cNvSpPr>
            <p:nvPr/>
          </p:nvSpPr>
          <p:spPr bwMode="auto">
            <a:xfrm>
              <a:off x="3657600" y="4510087"/>
              <a:ext cx="396875" cy="823913"/>
            </a:xfrm>
            <a:prstGeom prst="rect">
              <a:avLst/>
            </a:prstGeom>
            <a:noFill/>
            <a:ln w="9525">
              <a:noFill/>
              <a:miter lim="800000"/>
              <a:headEnd/>
              <a:tailEnd/>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GB" sz="4800" b="1" i="0" u="none" strike="noStrike" kern="1200" cap="none" spc="0" normalizeH="0" baseline="0" noProof="0" dirty="0">
                  <a:ln>
                    <a:noFill/>
                  </a:ln>
                  <a:solidFill>
                    <a:prstClr val="black"/>
                  </a:solidFill>
                  <a:effectLst/>
                  <a:uLnTx/>
                  <a:uFillTx/>
                  <a:latin typeface="Calibri"/>
                  <a:ea typeface="+mn-ea"/>
                  <a:cs typeface="+mn-cs"/>
                </a:rPr>
                <a:t>•</a:t>
              </a:r>
            </a:p>
          </p:txBody>
        </p:sp>
      </p:grpSp>
      <p:cxnSp>
        <p:nvCxnSpPr>
          <p:cNvPr id="35" name="Straight Connector 34"/>
          <p:cNvCxnSpPr/>
          <p:nvPr/>
        </p:nvCxnSpPr>
        <p:spPr>
          <a:xfrm flipH="1">
            <a:off x="1905000" y="3352800"/>
            <a:ext cx="137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905000" y="4038600"/>
            <a:ext cx="2438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276600" y="3328194"/>
            <a:ext cx="19050" cy="20058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267200" y="4038600"/>
            <a:ext cx="1" cy="1295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371600" y="3124200"/>
            <a:ext cx="533400" cy="381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Y</a:t>
            </a:r>
            <a:r>
              <a:rPr kumimoji="0" lang="en-US" sz="1400" b="0" i="0" u="none" strike="noStrike" kern="1200" cap="none" spc="0" normalizeH="0" baseline="0" noProof="0" dirty="0">
                <a:ln>
                  <a:noFill/>
                </a:ln>
                <a:solidFill>
                  <a:prstClr val="black"/>
                </a:solidFill>
                <a:effectLst/>
                <a:uLnTx/>
                <a:uFillTx/>
                <a:latin typeface="Calibri"/>
                <a:ea typeface="+mn-ea"/>
                <a:cs typeface="+mn-cs"/>
              </a:rPr>
              <a:t>1</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8" name="TextBox 47"/>
          <p:cNvSpPr txBox="1"/>
          <p:nvPr/>
        </p:nvSpPr>
        <p:spPr>
          <a:xfrm>
            <a:off x="1371600" y="3810000"/>
            <a:ext cx="533400" cy="381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Y</a:t>
            </a:r>
            <a:r>
              <a:rPr kumimoji="0" lang="en-US" sz="1400" b="0" i="0" u="none" strike="noStrike" kern="1200" cap="none" spc="0" normalizeH="0" baseline="0" noProof="0" dirty="0">
                <a:ln>
                  <a:noFill/>
                </a:ln>
                <a:solidFill>
                  <a:prstClr val="black"/>
                </a:solidFill>
                <a:effectLst/>
                <a:uLnTx/>
                <a:uFillTx/>
                <a:latin typeface="Calibri"/>
                <a:ea typeface="+mn-ea"/>
                <a:cs typeface="+mn-cs"/>
              </a:rPr>
              <a:t>2</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9" name="TextBox 48"/>
          <p:cNvSpPr txBox="1"/>
          <p:nvPr/>
        </p:nvSpPr>
        <p:spPr>
          <a:xfrm>
            <a:off x="2971800" y="5334000"/>
            <a:ext cx="533400" cy="381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X</a:t>
            </a:r>
            <a:r>
              <a:rPr kumimoji="0" lang="en-US" sz="1400" b="0" i="0" u="none" strike="noStrike" kern="1200" cap="none" spc="0" normalizeH="0" baseline="0" noProof="0" dirty="0">
                <a:ln>
                  <a:noFill/>
                </a:ln>
                <a:solidFill>
                  <a:prstClr val="black"/>
                </a:solidFill>
                <a:effectLst/>
                <a:uLnTx/>
                <a:uFillTx/>
                <a:latin typeface="Calibri"/>
                <a:ea typeface="+mn-ea"/>
                <a:cs typeface="+mn-cs"/>
              </a:rPr>
              <a:t>1</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0" name="TextBox 49"/>
          <p:cNvSpPr txBox="1"/>
          <p:nvPr/>
        </p:nvSpPr>
        <p:spPr>
          <a:xfrm>
            <a:off x="4038600" y="5334000"/>
            <a:ext cx="533400" cy="381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X</a:t>
            </a:r>
            <a:r>
              <a:rPr kumimoji="0" lang="en-US" sz="1400" b="0" i="0" u="none" strike="noStrike" kern="1200" cap="none" spc="0" normalizeH="0" baseline="0" noProof="0" dirty="0">
                <a:ln>
                  <a:noFill/>
                </a:ln>
                <a:solidFill>
                  <a:prstClr val="black"/>
                </a:solidFill>
                <a:effectLst/>
                <a:uLnTx/>
                <a:uFillTx/>
                <a:latin typeface="Calibri"/>
                <a:ea typeface="+mn-ea"/>
                <a:cs typeface="+mn-cs"/>
              </a:rPr>
              <a:t>2</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2" name="TextBox 51"/>
          <p:cNvSpPr txBox="1"/>
          <p:nvPr/>
        </p:nvSpPr>
        <p:spPr>
          <a:xfrm>
            <a:off x="3352800" y="2971800"/>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a:t>
            </a:r>
          </a:p>
        </p:txBody>
      </p:sp>
      <p:sp>
        <p:nvSpPr>
          <p:cNvPr id="54" name="TextBox 53"/>
          <p:cNvSpPr txBox="1"/>
          <p:nvPr/>
        </p:nvSpPr>
        <p:spPr>
          <a:xfrm>
            <a:off x="4191000" y="3593068"/>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55" name="TextBox 54"/>
          <p:cNvSpPr txBox="1"/>
          <p:nvPr/>
        </p:nvSpPr>
        <p:spPr>
          <a:xfrm>
            <a:off x="1371600" y="381000"/>
            <a:ext cx="57150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A Typical Indifference curve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rgbClr val="000A14"/>
            </a:gs>
          </a:gsLst>
          <a:path path="rect">
            <a:fillToRect l="100000" b="100000"/>
          </a:path>
        </a:gradFill>
        <a:effectLst/>
      </p:bgPr>
    </p:bg>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71F4B1C-DEA4-4E0A-B668-5DC0A0167BE0}"/>
              </a:ext>
            </a:extLst>
          </p:cNvPr>
          <p:cNvSpPr>
            <a:spLocks noGrp="1" noChangeArrowheads="1"/>
          </p:cNvSpPr>
          <p:nvPr>
            <p:ph type="title"/>
          </p:nvPr>
        </p:nvSpPr>
        <p:spPr>
          <a:xfrm>
            <a:off x="0" y="0"/>
            <a:ext cx="9142413" cy="450850"/>
          </a:xfrm>
          <a:noFill/>
          <a:effectLst/>
          <a:extLst>
            <a:ext uri="{AF507438-7753-43E0-B8FC-AC1667EBCBE1}">
              <a14:hiddenEffects xmlns:a14="http://schemas.microsoft.com/office/drawing/2010/main">
                <a:effectLst>
                  <a:outerShdw dist="35921" dir="2700000" algn="ctr" rotWithShape="0">
                    <a:schemeClr val="bg1"/>
                  </a:outerShdw>
                </a:effectLst>
              </a14:hiddenEffects>
            </a:ext>
          </a:extLst>
        </p:spPr>
        <p:txBody>
          <a:bodyPr lIns="92075" tIns="46038" rIns="92075" bIns="46038"/>
          <a:lstStyle/>
          <a:p>
            <a:r>
              <a:rPr lang="en-GB" altLang="en-US"/>
              <a:t>Constructing an indifference curve</a:t>
            </a:r>
          </a:p>
        </p:txBody>
      </p:sp>
      <p:sp>
        <p:nvSpPr>
          <p:cNvPr id="74755" name="AutoShape 3">
            <a:extLst>
              <a:ext uri="{FF2B5EF4-FFF2-40B4-BE49-F238E27FC236}">
                <a16:creationId xmlns:a16="http://schemas.microsoft.com/office/drawing/2014/main" id="{C31A8D1B-CCBD-4443-82F3-89B0B8050064}"/>
              </a:ext>
            </a:extLst>
          </p:cNvPr>
          <p:cNvSpPr>
            <a:spLocks noChangeArrowheads="1"/>
          </p:cNvSpPr>
          <p:nvPr/>
        </p:nvSpPr>
        <p:spPr bwMode="auto">
          <a:xfrm>
            <a:off x="4999038" y="981075"/>
            <a:ext cx="2789237" cy="2514600"/>
          </a:xfrm>
          <a:prstGeom prst="roundRect">
            <a:avLst>
              <a:gd name="adj" fmla="val 12495"/>
            </a:avLst>
          </a:prstGeom>
          <a:solidFill>
            <a:schemeClr val="bg2"/>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4756" name="Rectangle 4">
            <a:extLst>
              <a:ext uri="{FF2B5EF4-FFF2-40B4-BE49-F238E27FC236}">
                <a16:creationId xmlns:a16="http://schemas.microsoft.com/office/drawing/2014/main" id="{EE9EEE39-7288-4752-B29F-86EC253058A0}"/>
              </a:ext>
            </a:extLst>
          </p:cNvPr>
          <p:cNvSpPr>
            <a:spLocks noChangeArrowheads="1"/>
          </p:cNvSpPr>
          <p:nvPr/>
        </p:nvSpPr>
        <p:spPr bwMode="auto">
          <a:xfrm>
            <a:off x="5097463" y="1050925"/>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Pears</a:t>
            </a:r>
          </a:p>
        </p:txBody>
      </p:sp>
      <p:sp>
        <p:nvSpPr>
          <p:cNvPr id="74757" name="Rectangle 5">
            <a:extLst>
              <a:ext uri="{FF2B5EF4-FFF2-40B4-BE49-F238E27FC236}">
                <a16:creationId xmlns:a16="http://schemas.microsoft.com/office/drawing/2014/main" id="{FDF31704-2E8D-40B9-8DC9-E546D64C6C88}"/>
              </a:ext>
            </a:extLst>
          </p:cNvPr>
          <p:cNvSpPr>
            <a:spLocks noChangeArrowheads="1"/>
          </p:cNvSpPr>
          <p:nvPr/>
        </p:nvSpPr>
        <p:spPr bwMode="auto">
          <a:xfrm>
            <a:off x="5268913" y="1454150"/>
            <a:ext cx="4381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30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24</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20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14</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10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8</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6</a:t>
            </a:r>
          </a:p>
        </p:txBody>
      </p:sp>
      <p:sp>
        <p:nvSpPr>
          <p:cNvPr id="74758" name="Rectangle 6">
            <a:extLst>
              <a:ext uri="{FF2B5EF4-FFF2-40B4-BE49-F238E27FC236}">
                <a16:creationId xmlns:a16="http://schemas.microsoft.com/office/drawing/2014/main" id="{B6745280-E8DF-4A35-8BC7-2CF06F296BD2}"/>
              </a:ext>
            </a:extLst>
          </p:cNvPr>
          <p:cNvSpPr>
            <a:spLocks noChangeArrowheads="1"/>
          </p:cNvSpPr>
          <p:nvPr/>
        </p:nvSpPr>
        <p:spPr bwMode="auto">
          <a:xfrm>
            <a:off x="5870575" y="1060450"/>
            <a:ext cx="106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Oranges</a:t>
            </a:r>
          </a:p>
        </p:txBody>
      </p:sp>
      <p:sp>
        <p:nvSpPr>
          <p:cNvPr id="74759" name="Rectangle 7">
            <a:extLst>
              <a:ext uri="{FF2B5EF4-FFF2-40B4-BE49-F238E27FC236}">
                <a16:creationId xmlns:a16="http://schemas.microsoft.com/office/drawing/2014/main" id="{19B32D4A-4FCE-43EC-A2CA-E7A110166DAA}"/>
              </a:ext>
            </a:extLst>
          </p:cNvPr>
          <p:cNvSpPr>
            <a:spLocks noChangeArrowheads="1"/>
          </p:cNvSpPr>
          <p:nvPr/>
        </p:nvSpPr>
        <p:spPr bwMode="auto">
          <a:xfrm>
            <a:off x="6186488" y="1454150"/>
            <a:ext cx="4381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6</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7</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8</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10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13</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15</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20</a:t>
            </a:r>
          </a:p>
        </p:txBody>
      </p:sp>
      <p:sp>
        <p:nvSpPr>
          <p:cNvPr id="74760" name="Rectangle 8">
            <a:extLst>
              <a:ext uri="{FF2B5EF4-FFF2-40B4-BE49-F238E27FC236}">
                <a16:creationId xmlns:a16="http://schemas.microsoft.com/office/drawing/2014/main" id="{7494DCF6-B930-4432-B1AB-B0B969A2B82F}"/>
              </a:ext>
            </a:extLst>
          </p:cNvPr>
          <p:cNvSpPr>
            <a:spLocks noChangeArrowheads="1"/>
          </p:cNvSpPr>
          <p:nvPr/>
        </p:nvSpPr>
        <p:spPr bwMode="auto">
          <a:xfrm>
            <a:off x="6985000" y="1050925"/>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Point</a:t>
            </a:r>
          </a:p>
        </p:txBody>
      </p:sp>
      <p:sp>
        <p:nvSpPr>
          <p:cNvPr id="74761" name="Rectangle 9">
            <a:extLst>
              <a:ext uri="{FF2B5EF4-FFF2-40B4-BE49-F238E27FC236}">
                <a16:creationId xmlns:a16="http://schemas.microsoft.com/office/drawing/2014/main" id="{209C908C-B189-4718-B478-EE0EE2F7DA4A}"/>
              </a:ext>
            </a:extLst>
          </p:cNvPr>
          <p:cNvSpPr>
            <a:spLocks noChangeArrowheads="1"/>
          </p:cNvSpPr>
          <p:nvPr/>
        </p:nvSpPr>
        <p:spPr bwMode="auto">
          <a:xfrm>
            <a:off x="7200900" y="1417638"/>
            <a:ext cx="3111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a</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b</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c</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d</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e</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f</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g</a:t>
            </a:r>
          </a:p>
        </p:txBody>
      </p:sp>
      <p:sp>
        <p:nvSpPr>
          <p:cNvPr id="187402" name="Rectangle 10">
            <a:extLst>
              <a:ext uri="{FF2B5EF4-FFF2-40B4-BE49-F238E27FC236}">
                <a16:creationId xmlns:a16="http://schemas.microsoft.com/office/drawing/2014/main" id="{2A5B840A-AEF6-4F77-8214-93C6D496308B}"/>
              </a:ext>
            </a:extLst>
          </p:cNvPr>
          <p:cNvSpPr>
            <a:spLocks noChangeArrowheads="1"/>
          </p:cNvSpPr>
          <p:nvPr/>
        </p:nvSpPr>
        <p:spPr bwMode="auto">
          <a:xfrm>
            <a:off x="4764088" y="3746500"/>
            <a:ext cx="3230562" cy="1323975"/>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Combinations of pears and</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oranges that Clive likes</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the same amount as</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10 pears and 13 oranges</a:t>
            </a:r>
          </a:p>
        </p:txBody>
      </p: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87402"/>
                                        </p:tgtEl>
                                        <p:attrNameLst>
                                          <p:attrName>style.visibility</p:attrName>
                                        </p:attrNameLst>
                                      </p:cBhvr>
                                      <p:to>
                                        <p:strVal val="visible"/>
                                      </p:to>
                                    </p:set>
                                    <p:anim calcmode="lin" valueType="num">
                                      <p:cBhvr>
                                        <p:cTn id="7" dur="500" fill="hold"/>
                                        <p:tgtEl>
                                          <p:spTgt spid="187402"/>
                                        </p:tgtEl>
                                        <p:attrNameLst>
                                          <p:attrName>ppt_w</p:attrName>
                                        </p:attrNameLst>
                                      </p:cBhvr>
                                      <p:tavLst>
                                        <p:tav tm="0">
                                          <p:val>
                                            <p:fltVal val="0"/>
                                          </p:val>
                                        </p:tav>
                                        <p:tav tm="100000">
                                          <p:val>
                                            <p:strVal val="#ppt_w"/>
                                          </p:val>
                                        </p:tav>
                                      </p:tavLst>
                                    </p:anim>
                                    <p:anim calcmode="lin" valueType="num">
                                      <p:cBhvr>
                                        <p:cTn id="8" dur="500" fill="hold"/>
                                        <p:tgtEl>
                                          <p:spTgt spid="18740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2"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rgbClr val="000A14"/>
            </a:gs>
          </a:gsLst>
          <a:path path="rect">
            <a:fillToRect l="100000" b="100000"/>
          </a:path>
        </a:gradFill>
        <a:effectLst/>
      </p:bgPr>
    </p:bg>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298580E7-696B-4AAB-A173-4D19CC4A147F}"/>
              </a:ext>
            </a:extLst>
          </p:cNvPr>
          <p:cNvSpPr>
            <a:spLocks noChangeArrowheads="1"/>
          </p:cNvSpPr>
          <p:nvPr/>
        </p:nvSpPr>
        <p:spPr bwMode="auto">
          <a:xfrm>
            <a:off x="1066800" y="609600"/>
            <a:ext cx="7010400" cy="5334000"/>
          </a:xfrm>
          <a:prstGeom prst="rect">
            <a:avLst/>
          </a:prstGeom>
          <a:gradFill rotWithShape="0">
            <a:gsLst>
              <a:gs pos="0">
                <a:schemeClr val="bg1"/>
              </a:gs>
              <a:gs pos="100000">
                <a:schemeClr val="bg1">
                  <a:gamma/>
                  <a:shade val="0"/>
                  <a:invGamma/>
                </a:schemeClr>
              </a:gs>
            </a:gsLst>
            <a:path path="rect">
              <a:fillToRect t="100000" r="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graphicFrame>
        <p:nvGraphicFramePr>
          <p:cNvPr id="76803" name="Object 3">
            <a:extLst>
              <a:ext uri="{FF2B5EF4-FFF2-40B4-BE49-F238E27FC236}">
                <a16:creationId xmlns:a16="http://schemas.microsoft.com/office/drawing/2014/main" id="{AA5991BD-E8B0-4E95-9BF3-F9B3B58B6417}"/>
              </a:ext>
            </a:extLst>
          </p:cNvPr>
          <p:cNvGraphicFramePr>
            <a:graphicFrameLocks/>
          </p:cNvGraphicFramePr>
          <p:nvPr/>
        </p:nvGraphicFramePr>
        <p:xfrm>
          <a:off x="608013" y="279400"/>
          <a:ext cx="7713662" cy="6405563"/>
        </p:xfrm>
        <a:graphic>
          <a:graphicData uri="http://schemas.openxmlformats.org/presentationml/2006/ole">
            <mc:AlternateContent xmlns:mc="http://schemas.openxmlformats.org/markup-compatibility/2006">
              <mc:Choice xmlns:v="urn:schemas-microsoft-com:vml" Requires="v">
                <p:oleObj name="Chart" r:id="rId3" imgW="9310931" imgH="6655636" progId="MSGraph.Chart.8">
                  <p:embed followColorScheme="full"/>
                </p:oleObj>
              </mc:Choice>
              <mc:Fallback>
                <p:oleObj name="Chart" r:id="rId3" imgW="9310931" imgH="6655636" progId="MSGraph.Chart.8">
                  <p:embed followColorScheme="full"/>
                  <p:pic>
                    <p:nvPicPr>
                      <p:cNvPr id="76803" name="Object 3">
                        <a:extLst>
                          <a:ext uri="{FF2B5EF4-FFF2-40B4-BE49-F238E27FC236}">
                            <a16:creationId xmlns:a16="http://schemas.microsoft.com/office/drawing/2014/main" id="{AA5991BD-E8B0-4E95-9BF3-F9B3B58B6417}"/>
                          </a:ext>
                        </a:extLst>
                      </p:cNvPr>
                      <p:cNvPicPr>
                        <a:picLocks noChangeArrowheads="1"/>
                      </p:cNvPicPr>
                      <p:nvPr/>
                    </p:nvPicPr>
                    <p:blipFill>
                      <a:blip r:embed="rId4"/>
                      <a:srcRect/>
                      <a:stretch>
                        <a:fillRect/>
                      </a:stretch>
                    </p:blipFill>
                    <p:spPr bwMode="auto">
                      <a:xfrm>
                        <a:off x="608013" y="279400"/>
                        <a:ext cx="7713662" cy="640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4" name="Rectangle 4">
            <a:extLst>
              <a:ext uri="{FF2B5EF4-FFF2-40B4-BE49-F238E27FC236}">
                <a16:creationId xmlns:a16="http://schemas.microsoft.com/office/drawing/2014/main" id="{442FA0D2-0F79-44BD-8D05-81A17134F935}"/>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6805" name="Rectangle 5">
            <a:extLst>
              <a:ext uri="{FF2B5EF4-FFF2-40B4-BE49-F238E27FC236}">
                <a16:creationId xmlns:a16="http://schemas.microsoft.com/office/drawing/2014/main" id="{EB772470-6274-4FF4-BC05-20D823E670A2}"/>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6806" name="Rectangle 6">
            <a:extLst>
              <a:ext uri="{FF2B5EF4-FFF2-40B4-BE49-F238E27FC236}">
                <a16:creationId xmlns:a16="http://schemas.microsoft.com/office/drawing/2014/main" id="{7FE36C33-17FE-42CC-A84B-8B8BC13771DD}"/>
              </a:ext>
            </a:extLst>
          </p:cNvPr>
          <p:cNvSpPr>
            <a:spLocks noChangeArrowheads="1"/>
          </p:cNvSpPr>
          <p:nvPr/>
        </p:nvSpPr>
        <p:spPr bwMode="auto">
          <a:xfrm rot="-5400000">
            <a:off x="-98425" y="2897188"/>
            <a:ext cx="847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Pears</a:t>
            </a:r>
          </a:p>
        </p:txBody>
      </p:sp>
      <p:sp>
        <p:nvSpPr>
          <p:cNvPr id="76807" name="Rectangle 7">
            <a:extLst>
              <a:ext uri="{FF2B5EF4-FFF2-40B4-BE49-F238E27FC236}">
                <a16:creationId xmlns:a16="http://schemas.microsoft.com/office/drawing/2014/main" id="{D1AAA7EA-4937-4BDA-A9E8-39889262B487}"/>
              </a:ext>
            </a:extLst>
          </p:cNvPr>
          <p:cNvSpPr>
            <a:spLocks noChangeArrowheads="1"/>
          </p:cNvSpPr>
          <p:nvPr/>
        </p:nvSpPr>
        <p:spPr bwMode="auto">
          <a:xfrm>
            <a:off x="4051300" y="6507163"/>
            <a:ext cx="1158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Oranges</a:t>
            </a:r>
          </a:p>
        </p:txBody>
      </p:sp>
      <p:sp>
        <p:nvSpPr>
          <p:cNvPr id="76808" name="AutoShape 8">
            <a:extLst>
              <a:ext uri="{FF2B5EF4-FFF2-40B4-BE49-F238E27FC236}">
                <a16:creationId xmlns:a16="http://schemas.microsoft.com/office/drawing/2014/main" id="{7E2C801A-A387-4DDD-8EE3-4C290A059D7E}"/>
              </a:ext>
            </a:extLst>
          </p:cNvPr>
          <p:cNvSpPr>
            <a:spLocks noChangeArrowheads="1"/>
          </p:cNvSpPr>
          <p:nvPr/>
        </p:nvSpPr>
        <p:spPr bwMode="auto">
          <a:xfrm>
            <a:off x="4999038" y="981075"/>
            <a:ext cx="2789237" cy="2514600"/>
          </a:xfrm>
          <a:prstGeom prst="roundRect">
            <a:avLst>
              <a:gd name="adj" fmla="val 12495"/>
            </a:avLst>
          </a:prstGeom>
          <a:solidFill>
            <a:schemeClr val="bg2"/>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6809" name="Rectangle 9">
            <a:extLst>
              <a:ext uri="{FF2B5EF4-FFF2-40B4-BE49-F238E27FC236}">
                <a16:creationId xmlns:a16="http://schemas.microsoft.com/office/drawing/2014/main" id="{9712E173-FE1B-4A04-80EA-C7F251D40E92}"/>
              </a:ext>
            </a:extLst>
          </p:cNvPr>
          <p:cNvSpPr>
            <a:spLocks noChangeArrowheads="1"/>
          </p:cNvSpPr>
          <p:nvPr/>
        </p:nvSpPr>
        <p:spPr bwMode="auto">
          <a:xfrm>
            <a:off x="5097463" y="1050925"/>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Pears</a:t>
            </a:r>
          </a:p>
        </p:txBody>
      </p:sp>
      <p:sp>
        <p:nvSpPr>
          <p:cNvPr id="76810" name="Rectangle 10">
            <a:extLst>
              <a:ext uri="{FF2B5EF4-FFF2-40B4-BE49-F238E27FC236}">
                <a16:creationId xmlns:a16="http://schemas.microsoft.com/office/drawing/2014/main" id="{2848DC17-C843-4DE0-9649-BD4E1623B386}"/>
              </a:ext>
            </a:extLst>
          </p:cNvPr>
          <p:cNvSpPr>
            <a:spLocks noChangeArrowheads="1"/>
          </p:cNvSpPr>
          <p:nvPr/>
        </p:nvSpPr>
        <p:spPr bwMode="auto">
          <a:xfrm>
            <a:off x="5268913" y="1454150"/>
            <a:ext cx="4381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30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24</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20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14</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10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8</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6</a:t>
            </a:r>
          </a:p>
        </p:txBody>
      </p:sp>
      <p:sp>
        <p:nvSpPr>
          <p:cNvPr id="76811" name="Rectangle 11">
            <a:extLst>
              <a:ext uri="{FF2B5EF4-FFF2-40B4-BE49-F238E27FC236}">
                <a16:creationId xmlns:a16="http://schemas.microsoft.com/office/drawing/2014/main" id="{585062BC-5D40-431A-8627-F3789BFA9AA1}"/>
              </a:ext>
            </a:extLst>
          </p:cNvPr>
          <p:cNvSpPr>
            <a:spLocks noChangeArrowheads="1"/>
          </p:cNvSpPr>
          <p:nvPr/>
        </p:nvSpPr>
        <p:spPr bwMode="auto">
          <a:xfrm>
            <a:off x="5870575" y="1060450"/>
            <a:ext cx="106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Oranges</a:t>
            </a:r>
          </a:p>
        </p:txBody>
      </p:sp>
      <p:sp>
        <p:nvSpPr>
          <p:cNvPr id="76812" name="Rectangle 12">
            <a:extLst>
              <a:ext uri="{FF2B5EF4-FFF2-40B4-BE49-F238E27FC236}">
                <a16:creationId xmlns:a16="http://schemas.microsoft.com/office/drawing/2014/main" id="{2AF6CE17-7070-449B-B194-855C199CC4E9}"/>
              </a:ext>
            </a:extLst>
          </p:cNvPr>
          <p:cNvSpPr>
            <a:spLocks noChangeArrowheads="1"/>
          </p:cNvSpPr>
          <p:nvPr/>
        </p:nvSpPr>
        <p:spPr bwMode="auto">
          <a:xfrm>
            <a:off x="6186488" y="1454150"/>
            <a:ext cx="4381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6</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7</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8</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10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13</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15</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20</a:t>
            </a:r>
          </a:p>
        </p:txBody>
      </p:sp>
      <p:sp>
        <p:nvSpPr>
          <p:cNvPr id="76813" name="Rectangle 13">
            <a:extLst>
              <a:ext uri="{FF2B5EF4-FFF2-40B4-BE49-F238E27FC236}">
                <a16:creationId xmlns:a16="http://schemas.microsoft.com/office/drawing/2014/main" id="{3AC8E91D-F86D-4D6E-8B4E-4F7AFB75D913}"/>
              </a:ext>
            </a:extLst>
          </p:cNvPr>
          <p:cNvSpPr>
            <a:spLocks noChangeArrowheads="1"/>
          </p:cNvSpPr>
          <p:nvPr/>
        </p:nvSpPr>
        <p:spPr bwMode="auto">
          <a:xfrm>
            <a:off x="6985000" y="1050925"/>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Point</a:t>
            </a:r>
          </a:p>
        </p:txBody>
      </p:sp>
      <p:sp>
        <p:nvSpPr>
          <p:cNvPr id="76814" name="Rectangle 14">
            <a:extLst>
              <a:ext uri="{FF2B5EF4-FFF2-40B4-BE49-F238E27FC236}">
                <a16:creationId xmlns:a16="http://schemas.microsoft.com/office/drawing/2014/main" id="{0474EE1F-052B-40E5-8ED8-E2DF8B62ABBE}"/>
              </a:ext>
            </a:extLst>
          </p:cNvPr>
          <p:cNvSpPr>
            <a:spLocks noChangeArrowheads="1"/>
          </p:cNvSpPr>
          <p:nvPr/>
        </p:nvSpPr>
        <p:spPr bwMode="auto">
          <a:xfrm>
            <a:off x="7200900" y="1417638"/>
            <a:ext cx="3111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1" i="0" u="none" strike="noStrike" kern="1200" cap="none" spc="0" normalizeH="0" baseline="0" noProof="0">
                <a:ln>
                  <a:noFill/>
                </a:ln>
                <a:solidFill>
                  <a:srgbClr val="66FFFF"/>
                </a:solidFill>
                <a:effectLst/>
                <a:uLnTx/>
                <a:uFillTx/>
                <a:latin typeface="Arial" panose="020B0604020202020204" pitchFamily="34" charset="0"/>
                <a:ea typeface="+mn-ea"/>
                <a:cs typeface="+mn-cs"/>
              </a:rPr>
              <a:t>a</a:t>
            </a:r>
            <a:endPar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b</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c</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d</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e</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f</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g</a:t>
            </a:r>
          </a:p>
        </p:txBody>
      </p:sp>
      <p:sp>
        <p:nvSpPr>
          <p:cNvPr id="76815" name="Rectangle 15">
            <a:extLst>
              <a:ext uri="{FF2B5EF4-FFF2-40B4-BE49-F238E27FC236}">
                <a16:creationId xmlns:a16="http://schemas.microsoft.com/office/drawing/2014/main" id="{89101D62-D229-4C48-9EE8-510E2C9F95AE}"/>
              </a:ext>
            </a:extLst>
          </p:cNvPr>
          <p:cNvSpPr>
            <a:spLocks noGrp="1" noChangeArrowheads="1"/>
          </p:cNvSpPr>
          <p:nvPr>
            <p:ph type="title"/>
          </p:nvPr>
        </p:nvSpPr>
        <p:spPr>
          <a:xfrm>
            <a:off x="0" y="0"/>
            <a:ext cx="9142413" cy="450850"/>
          </a:xfrm>
          <a:noFill/>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GB" altLang="en-US"/>
              <a:t>Constructing an indifference curve</a:t>
            </a:r>
          </a:p>
        </p:txBody>
      </p:sp>
    </p:spTree>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rgbClr val="000A14"/>
            </a:gs>
          </a:gsLst>
          <a:path path="rect">
            <a:fillToRect l="100000" b="100000"/>
          </a:path>
        </a:gradFill>
        <a:effectLst/>
      </p:bgPr>
    </p:bg>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9F7EFFC5-309D-4E1E-91A6-0EE2D132442F}"/>
              </a:ext>
            </a:extLst>
          </p:cNvPr>
          <p:cNvSpPr>
            <a:spLocks noChangeArrowheads="1"/>
          </p:cNvSpPr>
          <p:nvPr/>
        </p:nvSpPr>
        <p:spPr bwMode="auto">
          <a:xfrm>
            <a:off x="1066800" y="609600"/>
            <a:ext cx="7010400" cy="5334000"/>
          </a:xfrm>
          <a:prstGeom prst="rect">
            <a:avLst/>
          </a:prstGeom>
          <a:gradFill rotWithShape="0">
            <a:gsLst>
              <a:gs pos="0">
                <a:schemeClr val="bg1"/>
              </a:gs>
              <a:gs pos="100000">
                <a:schemeClr val="bg1">
                  <a:gamma/>
                  <a:shade val="0"/>
                  <a:invGamma/>
                </a:schemeClr>
              </a:gs>
            </a:gsLst>
            <a:path path="rect">
              <a:fillToRect t="100000" r="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91491" name="Line 3">
            <a:extLst>
              <a:ext uri="{FF2B5EF4-FFF2-40B4-BE49-F238E27FC236}">
                <a16:creationId xmlns:a16="http://schemas.microsoft.com/office/drawing/2014/main" id="{7E28F529-709A-4FE3-BC48-12CE05A0ACE5}"/>
              </a:ext>
            </a:extLst>
          </p:cNvPr>
          <p:cNvSpPr>
            <a:spLocks noChangeShapeType="1"/>
          </p:cNvSpPr>
          <p:nvPr/>
        </p:nvSpPr>
        <p:spPr bwMode="auto">
          <a:xfrm flipH="1">
            <a:off x="1076325" y="652463"/>
            <a:ext cx="1905000" cy="0"/>
          </a:xfrm>
          <a:prstGeom prst="line">
            <a:avLst/>
          </a:prstGeom>
          <a:noFill/>
          <a:ln w="19050">
            <a:solidFill>
              <a:srgbClr val="C0C0C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91492" name="Line 4">
            <a:extLst>
              <a:ext uri="{FF2B5EF4-FFF2-40B4-BE49-F238E27FC236}">
                <a16:creationId xmlns:a16="http://schemas.microsoft.com/office/drawing/2014/main" id="{00AFCF84-6AEC-4A64-B0CC-40ABBA885E8B}"/>
              </a:ext>
            </a:extLst>
          </p:cNvPr>
          <p:cNvSpPr>
            <a:spLocks noChangeShapeType="1"/>
          </p:cNvSpPr>
          <p:nvPr/>
        </p:nvSpPr>
        <p:spPr bwMode="auto">
          <a:xfrm>
            <a:off x="2998788" y="652463"/>
            <a:ext cx="0" cy="5326062"/>
          </a:xfrm>
          <a:prstGeom prst="line">
            <a:avLst/>
          </a:prstGeom>
          <a:noFill/>
          <a:ln w="19050">
            <a:solidFill>
              <a:srgbClr val="C0C0C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8853" name="Rectangle 5">
            <a:extLst>
              <a:ext uri="{FF2B5EF4-FFF2-40B4-BE49-F238E27FC236}">
                <a16:creationId xmlns:a16="http://schemas.microsoft.com/office/drawing/2014/main" id="{9108884D-4985-42A5-82F0-911C88530A82}"/>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8854" name="Rectangle 6">
            <a:extLst>
              <a:ext uri="{FF2B5EF4-FFF2-40B4-BE49-F238E27FC236}">
                <a16:creationId xmlns:a16="http://schemas.microsoft.com/office/drawing/2014/main" id="{5ECF5E5B-C481-4305-BBDF-A582C7F607EB}"/>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91495" name="Rectangle 7">
            <a:extLst>
              <a:ext uri="{FF2B5EF4-FFF2-40B4-BE49-F238E27FC236}">
                <a16:creationId xmlns:a16="http://schemas.microsoft.com/office/drawing/2014/main" id="{134969CB-B70E-4700-BF85-342E8F0B0BB2}"/>
              </a:ext>
            </a:extLst>
          </p:cNvPr>
          <p:cNvSpPr>
            <a:spLocks noChangeArrowheads="1"/>
          </p:cNvSpPr>
          <p:nvPr/>
        </p:nvSpPr>
        <p:spPr bwMode="auto">
          <a:xfrm>
            <a:off x="3035300" y="46196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FFFF"/>
                </a:solidFill>
                <a:effectLst/>
                <a:uLnTx/>
                <a:uFillTx/>
                <a:latin typeface="Arial" panose="020B0604020202020204" pitchFamily="34" charset="0"/>
                <a:ea typeface="+mn-ea"/>
                <a:cs typeface="+mn-cs"/>
              </a:rPr>
              <a:t>a</a:t>
            </a:r>
          </a:p>
        </p:txBody>
      </p:sp>
      <p:sp>
        <p:nvSpPr>
          <p:cNvPr id="78856" name="Rectangle 8">
            <a:extLst>
              <a:ext uri="{FF2B5EF4-FFF2-40B4-BE49-F238E27FC236}">
                <a16:creationId xmlns:a16="http://schemas.microsoft.com/office/drawing/2014/main" id="{5FEC5D84-0194-41C8-AB9A-8D751BD43248}"/>
              </a:ext>
            </a:extLst>
          </p:cNvPr>
          <p:cNvSpPr>
            <a:spLocks noChangeArrowheads="1"/>
          </p:cNvSpPr>
          <p:nvPr/>
        </p:nvSpPr>
        <p:spPr bwMode="auto">
          <a:xfrm rot="-5400000">
            <a:off x="-98425" y="2897188"/>
            <a:ext cx="847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Pears</a:t>
            </a:r>
          </a:p>
        </p:txBody>
      </p:sp>
      <p:sp>
        <p:nvSpPr>
          <p:cNvPr id="78857" name="Rectangle 9">
            <a:extLst>
              <a:ext uri="{FF2B5EF4-FFF2-40B4-BE49-F238E27FC236}">
                <a16:creationId xmlns:a16="http://schemas.microsoft.com/office/drawing/2014/main" id="{BF79E600-1514-4A08-BD7F-F43C48F2F423}"/>
              </a:ext>
            </a:extLst>
          </p:cNvPr>
          <p:cNvSpPr>
            <a:spLocks noChangeArrowheads="1"/>
          </p:cNvSpPr>
          <p:nvPr/>
        </p:nvSpPr>
        <p:spPr bwMode="auto">
          <a:xfrm>
            <a:off x="4051300" y="6507163"/>
            <a:ext cx="1158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Oranges</a:t>
            </a:r>
          </a:p>
        </p:txBody>
      </p:sp>
      <p:sp>
        <p:nvSpPr>
          <p:cNvPr id="78858" name="AutoShape 10">
            <a:extLst>
              <a:ext uri="{FF2B5EF4-FFF2-40B4-BE49-F238E27FC236}">
                <a16:creationId xmlns:a16="http://schemas.microsoft.com/office/drawing/2014/main" id="{0B1784B8-4CC4-4914-AFE9-9909976E62C2}"/>
              </a:ext>
            </a:extLst>
          </p:cNvPr>
          <p:cNvSpPr>
            <a:spLocks noChangeArrowheads="1"/>
          </p:cNvSpPr>
          <p:nvPr/>
        </p:nvSpPr>
        <p:spPr bwMode="auto">
          <a:xfrm>
            <a:off x="4999038" y="981075"/>
            <a:ext cx="2789237" cy="2514600"/>
          </a:xfrm>
          <a:prstGeom prst="roundRect">
            <a:avLst>
              <a:gd name="adj" fmla="val 12495"/>
            </a:avLst>
          </a:prstGeom>
          <a:solidFill>
            <a:schemeClr val="bg2"/>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8859" name="Rectangle 11">
            <a:extLst>
              <a:ext uri="{FF2B5EF4-FFF2-40B4-BE49-F238E27FC236}">
                <a16:creationId xmlns:a16="http://schemas.microsoft.com/office/drawing/2014/main" id="{DACE6BB5-6118-42C5-84E4-AEDFD93D44F8}"/>
              </a:ext>
            </a:extLst>
          </p:cNvPr>
          <p:cNvSpPr>
            <a:spLocks noChangeArrowheads="1"/>
          </p:cNvSpPr>
          <p:nvPr/>
        </p:nvSpPr>
        <p:spPr bwMode="auto">
          <a:xfrm>
            <a:off x="5097463" y="1050925"/>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Pears</a:t>
            </a:r>
          </a:p>
        </p:txBody>
      </p:sp>
      <p:sp>
        <p:nvSpPr>
          <p:cNvPr id="78860" name="Rectangle 12">
            <a:extLst>
              <a:ext uri="{FF2B5EF4-FFF2-40B4-BE49-F238E27FC236}">
                <a16:creationId xmlns:a16="http://schemas.microsoft.com/office/drawing/2014/main" id="{BCD36D2A-4DC9-4B07-AA80-E19B8AED0247}"/>
              </a:ext>
            </a:extLst>
          </p:cNvPr>
          <p:cNvSpPr>
            <a:spLocks noChangeArrowheads="1"/>
          </p:cNvSpPr>
          <p:nvPr/>
        </p:nvSpPr>
        <p:spPr bwMode="auto">
          <a:xfrm>
            <a:off x="5268913" y="1454150"/>
            <a:ext cx="4381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1" i="0" u="none" strike="noStrike" kern="1200" cap="none" spc="0" normalizeH="0" baseline="0" noProof="0">
                <a:ln>
                  <a:noFill/>
                </a:ln>
                <a:solidFill>
                  <a:srgbClr val="FFFF99"/>
                </a:solidFill>
                <a:effectLst/>
                <a:uLnTx/>
                <a:uFillTx/>
                <a:latin typeface="Arial" panose="020B0604020202020204" pitchFamily="34" charset="0"/>
                <a:ea typeface="+mn-ea"/>
                <a:cs typeface="+mn-cs"/>
              </a:rPr>
              <a:t>30</a:t>
            </a:r>
            <a:endPar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endParaRP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24</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20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14</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10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8</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6</a:t>
            </a:r>
          </a:p>
        </p:txBody>
      </p:sp>
      <p:sp>
        <p:nvSpPr>
          <p:cNvPr id="78861" name="Rectangle 13">
            <a:extLst>
              <a:ext uri="{FF2B5EF4-FFF2-40B4-BE49-F238E27FC236}">
                <a16:creationId xmlns:a16="http://schemas.microsoft.com/office/drawing/2014/main" id="{FB50FB5B-47BB-4E9B-9786-C0F3BEC0D13C}"/>
              </a:ext>
            </a:extLst>
          </p:cNvPr>
          <p:cNvSpPr>
            <a:spLocks noChangeArrowheads="1"/>
          </p:cNvSpPr>
          <p:nvPr/>
        </p:nvSpPr>
        <p:spPr bwMode="auto">
          <a:xfrm>
            <a:off x="5870575" y="1060450"/>
            <a:ext cx="106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Oranges</a:t>
            </a:r>
          </a:p>
        </p:txBody>
      </p:sp>
      <p:sp>
        <p:nvSpPr>
          <p:cNvPr id="78862" name="Rectangle 14">
            <a:extLst>
              <a:ext uri="{FF2B5EF4-FFF2-40B4-BE49-F238E27FC236}">
                <a16:creationId xmlns:a16="http://schemas.microsoft.com/office/drawing/2014/main" id="{1D190229-348B-46F9-A31E-AB463B82902F}"/>
              </a:ext>
            </a:extLst>
          </p:cNvPr>
          <p:cNvSpPr>
            <a:spLocks noChangeArrowheads="1"/>
          </p:cNvSpPr>
          <p:nvPr/>
        </p:nvSpPr>
        <p:spPr bwMode="auto">
          <a:xfrm>
            <a:off x="6186488" y="1454150"/>
            <a:ext cx="4381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1" i="0" u="none" strike="noStrike" kern="1200" cap="none" spc="0" normalizeH="0" baseline="0" noProof="0">
                <a:ln>
                  <a:noFill/>
                </a:ln>
                <a:solidFill>
                  <a:srgbClr val="CCFFCC"/>
                </a:solidFill>
                <a:effectLst/>
                <a:uLnTx/>
                <a:uFillTx/>
                <a:latin typeface="Arial" panose="020B0604020202020204" pitchFamily="34" charset="0"/>
                <a:ea typeface="+mn-ea"/>
                <a:cs typeface="+mn-cs"/>
              </a:rPr>
              <a:t>6</a:t>
            </a:r>
            <a:endPar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endParaRP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7</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8</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10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13</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15</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20</a:t>
            </a:r>
          </a:p>
        </p:txBody>
      </p:sp>
      <p:sp>
        <p:nvSpPr>
          <p:cNvPr id="78863" name="Rectangle 15">
            <a:extLst>
              <a:ext uri="{FF2B5EF4-FFF2-40B4-BE49-F238E27FC236}">
                <a16:creationId xmlns:a16="http://schemas.microsoft.com/office/drawing/2014/main" id="{0E9D8CE2-C9F9-4463-A3A3-B34248B0C09D}"/>
              </a:ext>
            </a:extLst>
          </p:cNvPr>
          <p:cNvSpPr>
            <a:spLocks noChangeArrowheads="1"/>
          </p:cNvSpPr>
          <p:nvPr/>
        </p:nvSpPr>
        <p:spPr bwMode="auto">
          <a:xfrm>
            <a:off x="6985000" y="1050925"/>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Point</a:t>
            </a:r>
          </a:p>
        </p:txBody>
      </p:sp>
      <p:sp>
        <p:nvSpPr>
          <p:cNvPr id="78864" name="Rectangle 16">
            <a:extLst>
              <a:ext uri="{FF2B5EF4-FFF2-40B4-BE49-F238E27FC236}">
                <a16:creationId xmlns:a16="http://schemas.microsoft.com/office/drawing/2014/main" id="{8A33453C-71B6-42C3-972A-3096CA6251D4}"/>
              </a:ext>
            </a:extLst>
          </p:cNvPr>
          <p:cNvSpPr>
            <a:spLocks noChangeArrowheads="1"/>
          </p:cNvSpPr>
          <p:nvPr/>
        </p:nvSpPr>
        <p:spPr bwMode="auto">
          <a:xfrm>
            <a:off x="7200900" y="1417638"/>
            <a:ext cx="3111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1" i="0" u="none" strike="noStrike" kern="1200" cap="none" spc="0" normalizeH="0" baseline="0" noProof="0">
                <a:ln>
                  <a:noFill/>
                </a:ln>
                <a:solidFill>
                  <a:srgbClr val="66FFFF"/>
                </a:solidFill>
                <a:effectLst/>
                <a:uLnTx/>
                <a:uFillTx/>
                <a:latin typeface="Arial" panose="020B0604020202020204" pitchFamily="34" charset="0"/>
                <a:ea typeface="+mn-ea"/>
                <a:cs typeface="+mn-cs"/>
              </a:rPr>
              <a:t>a</a:t>
            </a:r>
            <a:endPar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b</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c</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d</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e</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f</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g</a:t>
            </a:r>
          </a:p>
        </p:txBody>
      </p:sp>
      <p:sp>
        <p:nvSpPr>
          <p:cNvPr id="78865" name="Rectangle 17">
            <a:extLst>
              <a:ext uri="{FF2B5EF4-FFF2-40B4-BE49-F238E27FC236}">
                <a16:creationId xmlns:a16="http://schemas.microsoft.com/office/drawing/2014/main" id="{CDC1D037-5A41-46D4-8E9E-D309E7C75892}"/>
              </a:ext>
            </a:extLst>
          </p:cNvPr>
          <p:cNvSpPr>
            <a:spLocks noGrp="1" noChangeArrowheads="1"/>
          </p:cNvSpPr>
          <p:nvPr>
            <p:ph type="title"/>
          </p:nvPr>
        </p:nvSpPr>
        <p:spPr>
          <a:xfrm>
            <a:off x="0" y="0"/>
            <a:ext cx="9142413" cy="450850"/>
          </a:xfrm>
          <a:noFill/>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GB" altLang="en-US"/>
              <a:t>Constructing an indifference curve</a:t>
            </a:r>
          </a:p>
        </p:txBody>
      </p:sp>
      <p:graphicFrame>
        <p:nvGraphicFramePr>
          <p:cNvPr id="78866" name="Object 18">
            <a:extLst>
              <a:ext uri="{FF2B5EF4-FFF2-40B4-BE49-F238E27FC236}">
                <a16:creationId xmlns:a16="http://schemas.microsoft.com/office/drawing/2014/main" id="{9100F4F5-3E74-4BD9-9DE8-1D27723222C8}"/>
              </a:ext>
            </a:extLst>
          </p:cNvPr>
          <p:cNvGraphicFramePr>
            <a:graphicFrameLocks/>
          </p:cNvGraphicFramePr>
          <p:nvPr>
            <p:extLst>
              <p:ext uri="{D42A27DB-BD31-4B8C-83A1-F6EECF244321}">
                <p14:modId xmlns:p14="http://schemas.microsoft.com/office/powerpoint/2010/main" val="2033851061"/>
              </p:ext>
            </p:extLst>
          </p:nvPr>
        </p:nvGraphicFramePr>
        <p:xfrm>
          <a:off x="1077136" y="332288"/>
          <a:ext cx="7713662" cy="6405563"/>
        </p:xfrm>
        <a:graphic>
          <a:graphicData uri="http://schemas.openxmlformats.org/presentationml/2006/ole">
            <mc:AlternateContent xmlns:mc="http://schemas.openxmlformats.org/markup-compatibility/2006">
              <mc:Choice xmlns:v="urn:schemas-microsoft-com:vml" Requires="v">
                <p:oleObj name="Chart" r:id="rId3" imgW="9310931" imgH="6655636" progId="MSGraph.Chart.8">
                  <p:embed followColorScheme="full"/>
                </p:oleObj>
              </mc:Choice>
              <mc:Fallback>
                <p:oleObj name="Chart" r:id="rId3" imgW="9310931" imgH="6655636" progId="MSGraph.Chart.8">
                  <p:embed followColorScheme="full"/>
                  <p:pic>
                    <p:nvPicPr>
                      <p:cNvPr id="78866" name="Object 18">
                        <a:extLst>
                          <a:ext uri="{FF2B5EF4-FFF2-40B4-BE49-F238E27FC236}">
                            <a16:creationId xmlns:a16="http://schemas.microsoft.com/office/drawing/2014/main" id="{9100F4F5-3E74-4BD9-9DE8-1D27723222C8}"/>
                          </a:ext>
                        </a:extLst>
                      </p:cNvPr>
                      <p:cNvPicPr>
                        <a:picLocks noChangeArrowheads="1"/>
                      </p:cNvPicPr>
                      <p:nvPr/>
                    </p:nvPicPr>
                    <p:blipFill>
                      <a:blip r:embed="rId4"/>
                      <a:srcRect/>
                      <a:stretch>
                        <a:fillRect/>
                      </a:stretch>
                    </p:blipFill>
                    <p:spPr bwMode="auto">
                      <a:xfrm>
                        <a:off x="1077136" y="332288"/>
                        <a:ext cx="7713662" cy="640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1507" name="Rectangle 19">
            <a:extLst>
              <a:ext uri="{FF2B5EF4-FFF2-40B4-BE49-F238E27FC236}">
                <a16:creationId xmlns:a16="http://schemas.microsoft.com/office/drawing/2014/main" id="{957A7171-31C1-488F-90AD-97312313B641}"/>
              </a:ext>
            </a:extLst>
          </p:cNvPr>
          <p:cNvSpPr>
            <a:spLocks noChangeArrowheads="1"/>
          </p:cNvSpPr>
          <p:nvPr/>
        </p:nvSpPr>
        <p:spPr bwMode="auto">
          <a:xfrm>
            <a:off x="5186363" y="1471613"/>
            <a:ext cx="2357437" cy="314325"/>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1507"/>
                                        </p:tgtEl>
                                        <p:attrNameLst>
                                          <p:attrName>style.visibility</p:attrName>
                                        </p:attrNameLst>
                                      </p:cBhvr>
                                      <p:to>
                                        <p:strVal val="visible"/>
                                      </p:to>
                                    </p:set>
                                    <p:animEffect transition="in" filter="dissolve">
                                      <p:cBhvr>
                                        <p:cTn id="7" dur="500"/>
                                        <p:tgtEl>
                                          <p:spTgt spid="191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91495"/>
                                        </p:tgtEl>
                                        <p:attrNameLst>
                                          <p:attrName>style.visibility</p:attrName>
                                        </p:attrNameLst>
                                      </p:cBhvr>
                                      <p:to>
                                        <p:strVal val="visible"/>
                                      </p:to>
                                    </p:set>
                                    <p:anim calcmode="lin" valueType="num">
                                      <p:cBhvr>
                                        <p:cTn id="12" dur="1000" fill="hold"/>
                                        <p:tgtEl>
                                          <p:spTgt spid="191495"/>
                                        </p:tgtEl>
                                        <p:attrNameLst>
                                          <p:attrName>ppt_w</p:attrName>
                                        </p:attrNameLst>
                                      </p:cBhvr>
                                      <p:tavLst>
                                        <p:tav tm="0">
                                          <p:val>
                                            <p:fltVal val="0"/>
                                          </p:val>
                                        </p:tav>
                                        <p:tav tm="100000">
                                          <p:val>
                                            <p:strVal val="#ppt_w"/>
                                          </p:val>
                                        </p:tav>
                                      </p:tavLst>
                                    </p:anim>
                                    <p:anim calcmode="lin" valueType="num">
                                      <p:cBhvr>
                                        <p:cTn id="13" dur="1000" fill="hold"/>
                                        <p:tgtEl>
                                          <p:spTgt spid="191495"/>
                                        </p:tgtEl>
                                        <p:attrNameLst>
                                          <p:attrName>ppt_h</p:attrName>
                                        </p:attrNameLst>
                                      </p:cBhvr>
                                      <p:tavLst>
                                        <p:tav tm="0">
                                          <p:val>
                                            <p:fltVal val="0"/>
                                          </p:val>
                                        </p:tav>
                                        <p:tav tm="100000">
                                          <p:val>
                                            <p:strVal val="#ppt_h"/>
                                          </p:val>
                                        </p:tav>
                                      </p:tavLst>
                                    </p:anim>
                                    <p:anim calcmode="lin" valueType="num">
                                      <p:cBhvr>
                                        <p:cTn id="14" dur="1000" fill="hold"/>
                                        <p:tgtEl>
                                          <p:spTgt spid="191495"/>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9149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nodeType="clickEffect">
                                  <p:stCondLst>
                                    <p:cond delay="0"/>
                                  </p:stCondLst>
                                  <p:childTnLst>
                                    <p:set>
                                      <p:cBhvr>
                                        <p:cTn id="19" dur="1" fill="hold">
                                          <p:stCondLst>
                                            <p:cond delay="0"/>
                                          </p:stCondLst>
                                        </p:cTn>
                                        <p:tgtEl>
                                          <p:spTgt spid="191491"/>
                                        </p:tgtEl>
                                        <p:attrNameLst>
                                          <p:attrName>style.visibility</p:attrName>
                                        </p:attrNameLst>
                                      </p:cBhvr>
                                      <p:to>
                                        <p:strVal val="visible"/>
                                      </p:to>
                                    </p:set>
                                    <p:animEffect transition="in" filter="wipe(right)">
                                      <p:cBhvr>
                                        <p:cTn id="20" dur="500"/>
                                        <p:tgtEl>
                                          <p:spTgt spid="19149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91492"/>
                                        </p:tgtEl>
                                        <p:attrNameLst>
                                          <p:attrName>style.visibility</p:attrName>
                                        </p:attrNameLst>
                                      </p:cBhvr>
                                      <p:to>
                                        <p:strVal val="visible"/>
                                      </p:to>
                                    </p:set>
                                    <p:animEffect transition="in" filter="wipe(up)">
                                      <p:cBhvr>
                                        <p:cTn id="25" dur="500"/>
                                        <p:tgtEl>
                                          <p:spTgt spid="191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5" grpId="0" autoUpdateAnimBg="0"/>
      <p:bldP spid="19150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87624" y="973137"/>
            <a:ext cx="7533456"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Rational consumer</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1633537"/>
            <a:ext cx="8788400" cy="4675909"/>
          </a:xfrm>
        </p:spPr>
        <p:txBody>
          <a:bodyPr/>
          <a:lstStyle/>
          <a:p>
            <a:pPr marL="457200" indent="-457200" algn="l" eaLnBrk="1" hangingPunct="1">
              <a:buFont typeface="Wingdings" panose="05000000000000000000" pitchFamily="2" charset="2"/>
              <a:buChar char="Ø"/>
            </a:pPr>
            <a:r>
              <a:rPr lang="en-US" altLang="sv-SE" sz="3600" dirty="0">
                <a:latin typeface="Times New Roman" panose="02020603050405020304" pitchFamily="18" charset="0"/>
                <a:cs typeface="Times New Roman" panose="02020603050405020304" pitchFamily="18" charset="0"/>
              </a:rPr>
              <a:t>The term ‘rational’ does not imply any moral approval. It is simply referring to behaviour that is consistent with your own particular goals, behaviour directed to getting the most out of your limited income.</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1197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rgbClr val="000A14"/>
            </a:gs>
          </a:gsLst>
          <a:path path="rect">
            <a:fillToRect l="100000" b="100000"/>
          </a:path>
        </a:gradFill>
        <a:effectLst/>
      </p:bgPr>
    </p:bg>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D19C1B13-1F3F-4943-9F61-79C369BCC823}"/>
              </a:ext>
            </a:extLst>
          </p:cNvPr>
          <p:cNvSpPr>
            <a:spLocks noChangeArrowheads="1"/>
          </p:cNvSpPr>
          <p:nvPr/>
        </p:nvSpPr>
        <p:spPr bwMode="auto">
          <a:xfrm>
            <a:off x="1066800" y="609600"/>
            <a:ext cx="7010400" cy="5334000"/>
          </a:xfrm>
          <a:prstGeom prst="rect">
            <a:avLst/>
          </a:prstGeom>
          <a:gradFill rotWithShape="0">
            <a:gsLst>
              <a:gs pos="0">
                <a:schemeClr val="bg1"/>
              </a:gs>
              <a:gs pos="100000">
                <a:schemeClr val="bg1">
                  <a:gamma/>
                  <a:shade val="0"/>
                  <a:invGamma/>
                </a:schemeClr>
              </a:gs>
            </a:gsLst>
            <a:path path="rect">
              <a:fillToRect t="100000" r="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93539" name="Line 3">
            <a:extLst>
              <a:ext uri="{FF2B5EF4-FFF2-40B4-BE49-F238E27FC236}">
                <a16:creationId xmlns:a16="http://schemas.microsoft.com/office/drawing/2014/main" id="{802B8589-475E-4D4A-8231-E8B5C6D11019}"/>
              </a:ext>
            </a:extLst>
          </p:cNvPr>
          <p:cNvSpPr>
            <a:spLocks noChangeShapeType="1"/>
          </p:cNvSpPr>
          <p:nvPr/>
        </p:nvSpPr>
        <p:spPr bwMode="auto">
          <a:xfrm flipH="1">
            <a:off x="1076325" y="1711325"/>
            <a:ext cx="2239963" cy="0"/>
          </a:xfrm>
          <a:prstGeom prst="line">
            <a:avLst/>
          </a:prstGeom>
          <a:noFill/>
          <a:ln w="19050">
            <a:solidFill>
              <a:srgbClr val="C0C0C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93540" name="Line 4">
            <a:extLst>
              <a:ext uri="{FF2B5EF4-FFF2-40B4-BE49-F238E27FC236}">
                <a16:creationId xmlns:a16="http://schemas.microsoft.com/office/drawing/2014/main" id="{4BAEA26D-A5B4-444B-AF0C-B52A72927F84}"/>
              </a:ext>
            </a:extLst>
          </p:cNvPr>
          <p:cNvSpPr>
            <a:spLocks noChangeShapeType="1"/>
          </p:cNvSpPr>
          <p:nvPr/>
        </p:nvSpPr>
        <p:spPr bwMode="auto">
          <a:xfrm>
            <a:off x="3319463" y="1711325"/>
            <a:ext cx="0" cy="4267200"/>
          </a:xfrm>
          <a:prstGeom prst="line">
            <a:avLst/>
          </a:prstGeom>
          <a:noFill/>
          <a:ln w="19050">
            <a:solidFill>
              <a:srgbClr val="C0C0C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80901" name="Rectangle 5">
            <a:extLst>
              <a:ext uri="{FF2B5EF4-FFF2-40B4-BE49-F238E27FC236}">
                <a16:creationId xmlns:a16="http://schemas.microsoft.com/office/drawing/2014/main" id="{420A69B6-4A05-42D0-877C-56AE4B5E3645}"/>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80902" name="Rectangle 6">
            <a:extLst>
              <a:ext uri="{FF2B5EF4-FFF2-40B4-BE49-F238E27FC236}">
                <a16:creationId xmlns:a16="http://schemas.microsoft.com/office/drawing/2014/main" id="{800EE5D9-BE0E-4A3D-B700-4A8DBC2D96A9}"/>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80903" name="Rectangle 7">
            <a:extLst>
              <a:ext uri="{FF2B5EF4-FFF2-40B4-BE49-F238E27FC236}">
                <a16:creationId xmlns:a16="http://schemas.microsoft.com/office/drawing/2014/main" id="{6E1B18C6-1329-4DEC-BB49-D7EA5BE323F3}"/>
              </a:ext>
            </a:extLst>
          </p:cNvPr>
          <p:cNvSpPr>
            <a:spLocks noChangeArrowheads="1"/>
          </p:cNvSpPr>
          <p:nvPr/>
        </p:nvSpPr>
        <p:spPr bwMode="auto">
          <a:xfrm>
            <a:off x="3035300" y="46196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FFFF"/>
                </a:solidFill>
                <a:effectLst/>
                <a:uLnTx/>
                <a:uFillTx/>
                <a:latin typeface="Arial" panose="020B0604020202020204" pitchFamily="34" charset="0"/>
                <a:ea typeface="+mn-ea"/>
                <a:cs typeface="+mn-cs"/>
              </a:rPr>
              <a:t>a</a:t>
            </a:r>
          </a:p>
        </p:txBody>
      </p:sp>
      <p:sp>
        <p:nvSpPr>
          <p:cNvPr id="193544" name="Rectangle 8">
            <a:extLst>
              <a:ext uri="{FF2B5EF4-FFF2-40B4-BE49-F238E27FC236}">
                <a16:creationId xmlns:a16="http://schemas.microsoft.com/office/drawing/2014/main" id="{E9207D01-E1E3-4AE8-B13D-0F381D3C8E66}"/>
              </a:ext>
            </a:extLst>
          </p:cNvPr>
          <p:cNvSpPr>
            <a:spLocks noChangeArrowheads="1"/>
          </p:cNvSpPr>
          <p:nvPr/>
        </p:nvSpPr>
        <p:spPr bwMode="auto">
          <a:xfrm>
            <a:off x="3255963" y="1339850"/>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FFFF"/>
                </a:solidFill>
                <a:effectLst/>
                <a:uLnTx/>
                <a:uFillTx/>
                <a:latin typeface="Arial" panose="020B0604020202020204" pitchFamily="34" charset="0"/>
                <a:ea typeface="+mn-ea"/>
                <a:cs typeface="+mn-cs"/>
              </a:rPr>
              <a:t>b</a:t>
            </a:r>
          </a:p>
        </p:txBody>
      </p:sp>
      <p:sp>
        <p:nvSpPr>
          <p:cNvPr id="80905" name="Rectangle 9">
            <a:extLst>
              <a:ext uri="{FF2B5EF4-FFF2-40B4-BE49-F238E27FC236}">
                <a16:creationId xmlns:a16="http://schemas.microsoft.com/office/drawing/2014/main" id="{FDC17368-1801-4BB7-9D33-D6C87DC14A27}"/>
              </a:ext>
            </a:extLst>
          </p:cNvPr>
          <p:cNvSpPr>
            <a:spLocks noChangeArrowheads="1"/>
          </p:cNvSpPr>
          <p:nvPr/>
        </p:nvSpPr>
        <p:spPr bwMode="auto">
          <a:xfrm rot="-5400000">
            <a:off x="-98425" y="2897188"/>
            <a:ext cx="847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Pears</a:t>
            </a:r>
          </a:p>
        </p:txBody>
      </p:sp>
      <p:sp>
        <p:nvSpPr>
          <p:cNvPr id="80906" name="Rectangle 10">
            <a:extLst>
              <a:ext uri="{FF2B5EF4-FFF2-40B4-BE49-F238E27FC236}">
                <a16:creationId xmlns:a16="http://schemas.microsoft.com/office/drawing/2014/main" id="{4D538504-D66D-48C9-A774-CB299CF4FC67}"/>
              </a:ext>
            </a:extLst>
          </p:cNvPr>
          <p:cNvSpPr>
            <a:spLocks noChangeArrowheads="1"/>
          </p:cNvSpPr>
          <p:nvPr/>
        </p:nvSpPr>
        <p:spPr bwMode="auto">
          <a:xfrm>
            <a:off x="4051300" y="6507163"/>
            <a:ext cx="1158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Oranges</a:t>
            </a:r>
          </a:p>
        </p:txBody>
      </p:sp>
      <p:sp>
        <p:nvSpPr>
          <p:cNvPr id="80907" name="AutoShape 11">
            <a:extLst>
              <a:ext uri="{FF2B5EF4-FFF2-40B4-BE49-F238E27FC236}">
                <a16:creationId xmlns:a16="http://schemas.microsoft.com/office/drawing/2014/main" id="{3AFB6389-39CE-4A6C-991E-221A47F74AAB}"/>
              </a:ext>
            </a:extLst>
          </p:cNvPr>
          <p:cNvSpPr>
            <a:spLocks noChangeArrowheads="1"/>
          </p:cNvSpPr>
          <p:nvPr/>
        </p:nvSpPr>
        <p:spPr bwMode="auto">
          <a:xfrm>
            <a:off x="4999038" y="981075"/>
            <a:ext cx="2789237" cy="2514600"/>
          </a:xfrm>
          <a:prstGeom prst="roundRect">
            <a:avLst>
              <a:gd name="adj" fmla="val 12495"/>
            </a:avLst>
          </a:prstGeom>
          <a:solidFill>
            <a:schemeClr val="bg2"/>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80908" name="Rectangle 12">
            <a:extLst>
              <a:ext uri="{FF2B5EF4-FFF2-40B4-BE49-F238E27FC236}">
                <a16:creationId xmlns:a16="http://schemas.microsoft.com/office/drawing/2014/main" id="{275FF923-28F8-407E-B272-ED60AC44F351}"/>
              </a:ext>
            </a:extLst>
          </p:cNvPr>
          <p:cNvSpPr>
            <a:spLocks noChangeArrowheads="1"/>
          </p:cNvSpPr>
          <p:nvPr/>
        </p:nvSpPr>
        <p:spPr bwMode="auto">
          <a:xfrm>
            <a:off x="5097463" y="1050925"/>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Pears</a:t>
            </a:r>
          </a:p>
        </p:txBody>
      </p:sp>
      <p:sp>
        <p:nvSpPr>
          <p:cNvPr id="80909" name="Rectangle 13">
            <a:extLst>
              <a:ext uri="{FF2B5EF4-FFF2-40B4-BE49-F238E27FC236}">
                <a16:creationId xmlns:a16="http://schemas.microsoft.com/office/drawing/2014/main" id="{A5CC3123-8E28-4E3E-800F-5CCC7A12D159}"/>
              </a:ext>
            </a:extLst>
          </p:cNvPr>
          <p:cNvSpPr>
            <a:spLocks noChangeArrowheads="1"/>
          </p:cNvSpPr>
          <p:nvPr/>
        </p:nvSpPr>
        <p:spPr bwMode="auto">
          <a:xfrm>
            <a:off x="5268913" y="1454150"/>
            <a:ext cx="4381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30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1" i="0" u="none" strike="noStrike" kern="1200" cap="none" spc="0" normalizeH="0" baseline="0" noProof="0">
                <a:ln>
                  <a:noFill/>
                </a:ln>
                <a:solidFill>
                  <a:srgbClr val="FFFF99"/>
                </a:solidFill>
                <a:effectLst/>
                <a:uLnTx/>
                <a:uFillTx/>
                <a:latin typeface="Arial" panose="020B0604020202020204" pitchFamily="34" charset="0"/>
                <a:ea typeface="+mn-ea"/>
                <a:cs typeface="+mn-cs"/>
              </a:rPr>
              <a:t>24</a:t>
            </a:r>
            <a:endPar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endParaRP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20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14</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10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8</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6</a:t>
            </a:r>
          </a:p>
        </p:txBody>
      </p:sp>
      <p:sp>
        <p:nvSpPr>
          <p:cNvPr id="80910" name="Rectangle 14">
            <a:extLst>
              <a:ext uri="{FF2B5EF4-FFF2-40B4-BE49-F238E27FC236}">
                <a16:creationId xmlns:a16="http://schemas.microsoft.com/office/drawing/2014/main" id="{20CB772D-62DD-49F2-AF6C-9BED947321B0}"/>
              </a:ext>
            </a:extLst>
          </p:cNvPr>
          <p:cNvSpPr>
            <a:spLocks noChangeArrowheads="1"/>
          </p:cNvSpPr>
          <p:nvPr/>
        </p:nvSpPr>
        <p:spPr bwMode="auto">
          <a:xfrm>
            <a:off x="5870575" y="1060450"/>
            <a:ext cx="106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Oranges</a:t>
            </a:r>
          </a:p>
        </p:txBody>
      </p:sp>
      <p:sp>
        <p:nvSpPr>
          <p:cNvPr id="80911" name="Rectangle 15">
            <a:extLst>
              <a:ext uri="{FF2B5EF4-FFF2-40B4-BE49-F238E27FC236}">
                <a16:creationId xmlns:a16="http://schemas.microsoft.com/office/drawing/2014/main" id="{0C676EB3-332A-4283-A7F0-49BFB8C02A56}"/>
              </a:ext>
            </a:extLst>
          </p:cNvPr>
          <p:cNvSpPr>
            <a:spLocks noChangeArrowheads="1"/>
          </p:cNvSpPr>
          <p:nvPr/>
        </p:nvSpPr>
        <p:spPr bwMode="auto">
          <a:xfrm>
            <a:off x="6186488" y="1454150"/>
            <a:ext cx="4381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6</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1" i="0" u="none" strike="noStrike" kern="1200" cap="none" spc="0" normalizeH="0" baseline="0" noProof="0">
                <a:ln>
                  <a:noFill/>
                </a:ln>
                <a:solidFill>
                  <a:srgbClr val="CCFFCC"/>
                </a:solidFill>
                <a:effectLst/>
                <a:uLnTx/>
                <a:uFillTx/>
                <a:latin typeface="Arial" panose="020B0604020202020204" pitchFamily="34" charset="0"/>
                <a:ea typeface="+mn-ea"/>
                <a:cs typeface="+mn-cs"/>
              </a:rPr>
              <a:t>7</a:t>
            </a:r>
            <a:endPar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endParaRP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8</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10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13</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15</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20</a:t>
            </a:r>
          </a:p>
        </p:txBody>
      </p:sp>
      <p:sp>
        <p:nvSpPr>
          <p:cNvPr id="80912" name="Rectangle 16">
            <a:extLst>
              <a:ext uri="{FF2B5EF4-FFF2-40B4-BE49-F238E27FC236}">
                <a16:creationId xmlns:a16="http://schemas.microsoft.com/office/drawing/2014/main" id="{E299CD37-8D84-4C40-A891-53E795BC84AE}"/>
              </a:ext>
            </a:extLst>
          </p:cNvPr>
          <p:cNvSpPr>
            <a:spLocks noChangeArrowheads="1"/>
          </p:cNvSpPr>
          <p:nvPr/>
        </p:nvSpPr>
        <p:spPr bwMode="auto">
          <a:xfrm>
            <a:off x="6985000" y="1050925"/>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Point</a:t>
            </a:r>
          </a:p>
        </p:txBody>
      </p:sp>
      <p:sp>
        <p:nvSpPr>
          <p:cNvPr id="80913" name="Rectangle 17">
            <a:extLst>
              <a:ext uri="{FF2B5EF4-FFF2-40B4-BE49-F238E27FC236}">
                <a16:creationId xmlns:a16="http://schemas.microsoft.com/office/drawing/2014/main" id="{2F736CF3-13B3-485E-B8CA-0FA7B1E6E687}"/>
              </a:ext>
            </a:extLst>
          </p:cNvPr>
          <p:cNvSpPr>
            <a:spLocks noChangeArrowheads="1"/>
          </p:cNvSpPr>
          <p:nvPr/>
        </p:nvSpPr>
        <p:spPr bwMode="auto">
          <a:xfrm>
            <a:off x="7194550" y="1417638"/>
            <a:ext cx="3238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a</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1" i="0" u="none" strike="noStrike" kern="1200" cap="none" spc="0" normalizeH="0" baseline="0" noProof="0">
                <a:ln>
                  <a:noFill/>
                </a:ln>
                <a:solidFill>
                  <a:srgbClr val="66FFFF"/>
                </a:solidFill>
                <a:effectLst/>
                <a:uLnTx/>
                <a:uFillTx/>
                <a:latin typeface="Arial" panose="020B0604020202020204" pitchFamily="34" charset="0"/>
                <a:ea typeface="+mn-ea"/>
                <a:cs typeface="+mn-cs"/>
              </a:rPr>
              <a:t>b</a:t>
            </a:r>
            <a:endPar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c</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d</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e</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f</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g</a:t>
            </a:r>
          </a:p>
        </p:txBody>
      </p:sp>
      <p:sp>
        <p:nvSpPr>
          <p:cNvPr id="80914" name="Rectangle 18">
            <a:extLst>
              <a:ext uri="{FF2B5EF4-FFF2-40B4-BE49-F238E27FC236}">
                <a16:creationId xmlns:a16="http://schemas.microsoft.com/office/drawing/2014/main" id="{1C90DEFD-C51D-4001-82C0-43B37B146BD5}"/>
              </a:ext>
            </a:extLst>
          </p:cNvPr>
          <p:cNvSpPr>
            <a:spLocks noGrp="1" noChangeArrowheads="1"/>
          </p:cNvSpPr>
          <p:nvPr>
            <p:ph type="title"/>
          </p:nvPr>
        </p:nvSpPr>
        <p:spPr>
          <a:xfrm>
            <a:off x="0" y="0"/>
            <a:ext cx="9142413" cy="450850"/>
          </a:xfrm>
          <a:noFill/>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GB" altLang="en-US"/>
              <a:t>Constructing an indifference curve</a:t>
            </a:r>
          </a:p>
        </p:txBody>
      </p:sp>
      <p:sp>
        <p:nvSpPr>
          <p:cNvPr id="80915" name="Rectangle 19">
            <a:extLst>
              <a:ext uri="{FF2B5EF4-FFF2-40B4-BE49-F238E27FC236}">
                <a16:creationId xmlns:a16="http://schemas.microsoft.com/office/drawing/2014/main" id="{D7359E4E-81A4-45FD-B8A6-741F715E4387}"/>
              </a:ext>
            </a:extLst>
          </p:cNvPr>
          <p:cNvSpPr>
            <a:spLocks noChangeArrowheads="1"/>
          </p:cNvSpPr>
          <p:nvPr/>
        </p:nvSpPr>
        <p:spPr bwMode="auto">
          <a:xfrm>
            <a:off x="5186363" y="1760538"/>
            <a:ext cx="2357437" cy="295275"/>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graphicFrame>
        <p:nvGraphicFramePr>
          <p:cNvPr id="80916" name="Object 20">
            <a:extLst>
              <a:ext uri="{FF2B5EF4-FFF2-40B4-BE49-F238E27FC236}">
                <a16:creationId xmlns:a16="http://schemas.microsoft.com/office/drawing/2014/main" id="{FA43D828-B5DE-412C-905B-38DAB991C86C}"/>
              </a:ext>
            </a:extLst>
          </p:cNvPr>
          <p:cNvGraphicFramePr>
            <a:graphicFrameLocks/>
          </p:cNvGraphicFramePr>
          <p:nvPr>
            <p:extLst>
              <p:ext uri="{D42A27DB-BD31-4B8C-83A1-F6EECF244321}">
                <p14:modId xmlns:p14="http://schemas.microsoft.com/office/powerpoint/2010/main" val="562499603"/>
              </p:ext>
            </p:extLst>
          </p:nvPr>
        </p:nvGraphicFramePr>
        <p:xfrm>
          <a:off x="1142207" y="576740"/>
          <a:ext cx="7713662" cy="6405563"/>
        </p:xfrm>
        <a:graphic>
          <a:graphicData uri="http://schemas.openxmlformats.org/presentationml/2006/ole">
            <mc:AlternateContent xmlns:mc="http://schemas.openxmlformats.org/markup-compatibility/2006">
              <mc:Choice xmlns:v="urn:schemas-microsoft-com:vml" Requires="v">
                <p:oleObj name="Chart" r:id="rId3" imgW="9310931" imgH="6655636" progId="MSGraph.Chart.8">
                  <p:embed followColorScheme="full"/>
                </p:oleObj>
              </mc:Choice>
              <mc:Fallback>
                <p:oleObj name="Chart" r:id="rId3" imgW="9310931" imgH="6655636" progId="MSGraph.Chart.8">
                  <p:embed followColorScheme="full"/>
                  <p:pic>
                    <p:nvPicPr>
                      <p:cNvPr id="80916" name="Object 20">
                        <a:extLst>
                          <a:ext uri="{FF2B5EF4-FFF2-40B4-BE49-F238E27FC236}">
                            <a16:creationId xmlns:a16="http://schemas.microsoft.com/office/drawing/2014/main" id="{FA43D828-B5DE-412C-905B-38DAB991C86C}"/>
                          </a:ext>
                        </a:extLst>
                      </p:cNvPr>
                      <p:cNvPicPr>
                        <a:picLocks noChangeArrowheads="1"/>
                      </p:cNvPicPr>
                      <p:nvPr/>
                    </p:nvPicPr>
                    <p:blipFill>
                      <a:blip r:embed="rId4"/>
                      <a:srcRect/>
                      <a:stretch>
                        <a:fillRect/>
                      </a:stretch>
                    </p:blipFill>
                    <p:spPr bwMode="auto">
                      <a:xfrm>
                        <a:off x="1142207" y="576740"/>
                        <a:ext cx="7713662" cy="640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93544"/>
                                        </p:tgtEl>
                                        <p:attrNameLst>
                                          <p:attrName>style.visibility</p:attrName>
                                        </p:attrNameLst>
                                      </p:cBhvr>
                                      <p:to>
                                        <p:strVal val="visible"/>
                                      </p:to>
                                    </p:set>
                                    <p:anim calcmode="lin" valueType="num">
                                      <p:cBhvr>
                                        <p:cTn id="7" dur="1000" fill="hold"/>
                                        <p:tgtEl>
                                          <p:spTgt spid="193544"/>
                                        </p:tgtEl>
                                        <p:attrNameLst>
                                          <p:attrName>ppt_w</p:attrName>
                                        </p:attrNameLst>
                                      </p:cBhvr>
                                      <p:tavLst>
                                        <p:tav tm="0">
                                          <p:val>
                                            <p:fltVal val="0"/>
                                          </p:val>
                                        </p:tav>
                                        <p:tav tm="100000">
                                          <p:val>
                                            <p:strVal val="#ppt_w"/>
                                          </p:val>
                                        </p:tav>
                                      </p:tavLst>
                                    </p:anim>
                                    <p:anim calcmode="lin" valueType="num">
                                      <p:cBhvr>
                                        <p:cTn id="8" dur="1000" fill="hold"/>
                                        <p:tgtEl>
                                          <p:spTgt spid="193544"/>
                                        </p:tgtEl>
                                        <p:attrNameLst>
                                          <p:attrName>ppt_h</p:attrName>
                                        </p:attrNameLst>
                                      </p:cBhvr>
                                      <p:tavLst>
                                        <p:tav tm="0">
                                          <p:val>
                                            <p:fltVal val="0"/>
                                          </p:val>
                                        </p:tav>
                                        <p:tav tm="100000">
                                          <p:val>
                                            <p:strVal val="#ppt_h"/>
                                          </p:val>
                                        </p:tav>
                                      </p:tavLst>
                                    </p:anim>
                                    <p:anim calcmode="lin" valueType="num">
                                      <p:cBhvr>
                                        <p:cTn id="9" dur="1000" fill="hold"/>
                                        <p:tgtEl>
                                          <p:spTgt spid="19354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9354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193539"/>
                                        </p:tgtEl>
                                        <p:attrNameLst>
                                          <p:attrName>style.visibility</p:attrName>
                                        </p:attrNameLst>
                                      </p:cBhvr>
                                      <p:to>
                                        <p:strVal val="visible"/>
                                      </p:to>
                                    </p:set>
                                    <p:animEffect transition="in" filter="wipe(right)">
                                      <p:cBhvr>
                                        <p:cTn id="15" dur="500"/>
                                        <p:tgtEl>
                                          <p:spTgt spid="19353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93540"/>
                                        </p:tgtEl>
                                        <p:attrNameLst>
                                          <p:attrName>style.visibility</p:attrName>
                                        </p:attrNameLst>
                                      </p:cBhvr>
                                      <p:to>
                                        <p:strVal val="visible"/>
                                      </p:to>
                                    </p:set>
                                    <p:animEffect transition="in" filter="wipe(up)">
                                      <p:cBhvr>
                                        <p:cTn id="20" dur="500"/>
                                        <p:tgtEl>
                                          <p:spTgt spid="193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4"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rgbClr val="000A14"/>
            </a:gs>
          </a:gsLst>
          <a:path path="rect">
            <a:fillToRect l="100000" b="100000"/>
          </a:path>
        </a:gradFill>
        <a:effectLst/>
      </p:bgPr>
    </p:bg>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72B56936-028C-491D-BF80-0E10449AE9FB}"/>
              </a:ext>
            </a:extLst>
          </p:cNvPr>
          <p:cNvSpPr>
            <a:spLocks noChangeArrowheads="1"/>
          </p:cNvSpPr>
          <p:nvPr/>
        </p:nvSpPr>
        <p:spPr bwMode="auto">
          <a:xfrm>
            <a:off x="1066800" y="609600"/>
            <a:ext cx="7010400" cy="5334000"/>
          </a:xfrm>
          <a:prstGeom prst="rect">
            <a:avLst/>
          </a:prstGeom>
          <a:gradFill rotWithShape="0">
            <a:gsLst>
              <a:gs pos="0">
                <a:schemeClr val="bg1"/>
              </a:gs>
              <a:gs pos="100000">
                <a:schemeClr val="bg1">
                  <a:gamma/>
                  <a:shade val="0"/>
                  <a:invGamma/>
                </a:schemeClr>
              </a:gs>
            </a:gsLst>
            <a:path path="rect">
              <a:fillToRect t="100000" r="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95587" name="Line 3">
            <a:extLst>
              <a:ext uri="{FF2B5EF4-FFF2-40B4-BE49-F238E27FC236}">
                <a16:creationId xmlns:a16="http://schemas.microsoft.com/office/drawing/2014/main" id="{B7E0DDC3-B4E0-4EBE-B0D0-AAB933DC4E40}"/>
              </a:ext>
            </a:extLst>
          </p:cNvPr>
          <p:cNvSpPr>
            <a:spLocks noChangeShapeType="1"/>
          </p:cNvSpPr>
          <p:nvPr/>
        </p:nvSpPr>
        <p:spPr bwMode="auto">
          <a:xfrm flipH="1">
            <a:off x="1076325" y="4191000"/>
            <a:ext cx="4162425" cy="0"/>
          </a:xfrm>
          <a:prstGeom prst="line">
            <a:avLst/>
          </a:prstGeom>
          <a:noFill/>
          <a:ln w="19050">
            <a:solidFill>
              <a:srgbClr val="C0C0C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95588" name="Line 4">
            <a:extLst>
              <a:ext uri="{FF2B5EF4-FFF2-40B4-BE49-F238E27FC236}">
                <a16:creationId xmlns:a16="http://schemas.microsoft.com/office/drawing/2014/main" id="{679C9D31-567C-4C16-BB9F-95DC242FFFD3}"/>
              </a:ext>
            </a:extLst>
          </p:cNvPr>
          <p:cNvSpPr>
            <a:spLocks noChangeShapeType="1"/>
          </p:cNvSpPr>
          <p:nvPr/>
        </p:nvSpPr>
        <p:spPr bwMode="auto">
          <a:xfrm>
            <a:off x="5245100" y="4214813"/>
            <a:ext cx="0" cy="1781175"/>
          </a:xfrm>
          <a:prstGeom prst="line">
            <a:avLst/>
          </a:prstGeom>
          <a:noFill/>
          <a:ln w="19050">
            <a:solidFill>
              <a:srgbClr val="C0C0C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82949" name="Rectangle 5">
            <a:extLst>
              <a:ext uri="{FF2B5EF4-FFF2-40B4-BE49-F238E27FC236}">
                <a16:creationId xmlns:a16="http://schemas.microsoft.com/office/drawing/2014/main" id="{05F10A4F-4B32-4C71-AA1F-231018AF835B}"/>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82950" name="Rectangle 6">
            <a:extLst>
              <a:ext uri="{FF2B5EF4-FFF2-40B4-BE49-F238E27FC236}">
                <a16:creationId xmlns:a16="http://schemas.microsoft.com/office/drawing/2014/main" id="{90FF421D-D5F7-42D6-AE06-E5E0E6615206}"/>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82951" name="Rectangle 7">
            <a:extLst>
              <a:ext uri="{FF2B5EF4-FFF2-40B4-BE49-F238E27FC236}">
                <a16:creationId xmlns:a16="http://schemas.microsoft.com/office/drawing/2014/main" id="{1D729B55-69F7-4770-BFF8-A870BA92244D}"/>
              </a:ext>
            </a:extLst>
          </p:cNvPr>
          <p:cNvSpPr>
            <a:spLocks noChangeArrowheads="1"/>
          </p:cNvSpPr>
          <p:nvPr/>
        </p:nvSpPr>
        <p:spPr bwMode="auto">
          <a:xfrm>
            <a:off x="3035300" y="46196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FFFF"/>
                </a:solidFill>
                <a:effectLst/>
                <a:uLnTx/>
                <a:uFillTx/>
                <a:latin typeface="Arial" panose="020B0604020202020204" pitchFamily="34" charset="0"/>
                <a:ea typeface="+mn-ea"/>
                <a:cs typeface="+mn-cs"/>
              </a:rPr>
              <a:t>a</a:t>
            </a:r>
          </a:p>
        </p:txBody>
      </p:sp>
      <p:sp>
        <p:nvSpPr>
          <p:cNvPr id="82952" name="Rectangle 8">
            <a:extLst>
              <a:ext uri="{FF2B5EF4-FFF2-40B4-BE49-F238E27FC236}">
                <a16:creationId xmlns:a16="http://schemas.microsoft.com/office/drawing/2014/main" id="{53083173-F24B-41B1-A5EE-87680E3AFD27}"/>
              </a:ext>
            </a:extLst>
          </p:cNvPr>
          <p:cNvSpPr>
            <a:spLocks noChangeArrowheads="1"/>
          </p:cNvSpPr>
          <p:nvPr/>
        </p:nvSpPr>
        <p:spPr bwMode="auto">
          <a:xfrm>
            <a:off x="3255963" y="1339850"/>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FFFF"/>
                </a:solidFill>
                <a:effectLst/>
                <a:uLnTx/>
                <a:uFillTx/>
                <a:latin typeface="Arial" panose="020B0604020202020204" pitchFamily="34" charset="0"/>
                <a:ea typeface="+mn-ea"/>
                <a:cs typeface="+mn-cs"/>
              </a:rPr>
              <a:t>b</a:t>
            </a:r>
          </a:p>
        </p:txBody>
      </p:sp>
      <p:sp>
        <p:nvSpPr>
          <p:cNvPr id="82953" name="Rectangle 9">
            <a:extLst>
              <a:ext uri="{FF2B5EF4-FFF2-40B4-BE49-F238E27FC236}">
                <a16:creationId xmlns:a16="http://schemas.microsoft.com/office/drawing/2014/main" id="{F20C6F0E-ECF7-4E71-907D-D6EDCC46B24D}"/>
              </a:ext>
            </a:extLst>
          </p:cNvPr>
          <p:cNvSpPr>
            <a:spLocks noChangeArrowheads="1"/>
          </p:cNvSpPr>
          <p:nvPr/>
        </p:nvSpPr>
        <p:spPr bwMode="auto">
          <a:xfrm>
            <a:off x="3592513" y="210978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FFFF"/>
                </a:solidFill>
                <a:effectLst/>
                <a:uLnTx/>
                <a:uFillTx/>
                <a:latin typeface="Arial" panose="020B0604020202020204" pitchFamily="34" charset="0"/>
                <a:ea typeface="+mn-ea"/>
                <a:cs typeface="+mn-cs"/>
              </a:rPr>
              <a:t>c</a:t>
            </a:r>
          </a:p>
        </p:txBody>
      </p:sp>
      <p:sp>
        <p:nvSpPr>
          <p:cNvPr id="82954" name="Rectangle 10">
            <a:extLst>
              <a:ext uri="{FF2B5EF4-FFF2-40B4-BE49-F238E27FC236}">
                <a16:creationId xmlns:a16="http://schemas.microsoft.com/office/drawing/2014/main" id="{CBAE85F9-B55D-45E0-B128-B5D90A395FDE}"/>
              </a:ext>
            </a:extLst>
          </p:cNvPr>
          <p:cNvSpPr>
            <a:spLocks noChangeArrowheads="1"/>
          </p:cNvSpPr>
          <p:nvPr/>
        </p:nvSpPr>
        <p:spPr bwMode="auto">
          <a:xfrm>
            <a:off x="4208463" y="3098800"/>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FFFF"/>
                </a:solidFill>
                <a:effectLst/>
                <a:uLnTx/>
                <a:uFillTx/>
                <a:latin typeface="Arial" panose="020B0604020202020204" pitchFamily="34" charset="0"/>
                <a:ea typeface="+mn-ea"/>
                <a:cs typeface="+mn-cs"/>
              </a:rPr>
              <a:t>d</a:t>
            </a:r>
          </a:p>
        </p:txBody>
      </p:sp>
      <p:sp>
        <p:nvSpPr>
          <p:cNvPr id="82955" name="Rectangle 11">
            <a:extLst>
              <a:ext uri="{FF2B5EF4-FFF2-40B4-BE49-F238E27FC236}">
                <a16:creationId xmlns:a16="http://schemas.microsoft.com/office/drawing/2014/main" id="{F2DC2368-89B7-49D2-94E1-6C2D8D251EF6}"/>
              </a:ext>
            </a:extLst>
          </p:cNvPr>
          <p:cNvSpPr>
            <a:spLocks noChangeArrowheads="1"/>
          </p:cNvSpPr>
          <p:nvPr/>
        </p:nvSpPr>
        <p:spPr bwMode="auto">
          <a:xfrm>
            <a:off x="5141913" y="3832225"/>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FFFF"/>
                </a:solidFill>
                <a:effectLst/>
                <a:uLnTx/>
                <a:uFillTx/>
                <a:latin typeface="Arial" panose="020B0604020202020204" pitchFamily="34" charset="0"/>
                <a:ea typeface="+mn-ea"/>
                <a:cs typeface="+mn-cs"/>
              </a:rPr>
              <a:t>e</a:t>
            </a:r>
          </a:p>
        </p:txBody>
      </p:sp>
      <p:sp>
        <p:nvSpPr>
          <p:cNvPr id="82956" name="Rectangle 12">
            <a:extLst>
              <a:ext uri="{FF2B5EF4-FFF2-40B4-BE49-F238E27FC236}">
                <a16:creationId xmlns:a16="http://schemas.microsoft.com/office/drawing/2014/main" id="{7C6E5CE3-120A-41D3-B6C4-F32FB14A869A}"/>
              </a:ext>
            </a:extLst>
          </p:cNvPr>
          <p:cNvSpPr>
            <a:spLocks noChangeArrowheads="1"/>
          </p:cNvSpPr>
          <p:nvPr/>
        </p:nvSpPr>
        <p:spPr bwMode="auto">
          <a:xfrm>
            <a:off x="5837238" y="410686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FFFF"/>
                </a:solidFill>
                <a:effectLst/>
                <a:uLnTx/>
                <a:uFillTx/>
                <a:latin typeface="Arial" panose="020B0604020202020204" pitchFamily="34" charset="0"/>
                <a:ea typeface="+mn-ea"/>
                <a:cs typeface="+mn-cs"/>
              </a:rPr>
              <a:t>f</a:t>
            </a:r>
          </a:p>
        </p:txBody>
      </p:sp>
      <p:sp>
        <p:nvSpPr>
          <p:cNvPr id="82957" name="Rectangle 13">
            <a:extLst>
              <a:ext uri="{FF2B5EF4-FFF2-40B4-BE49-F238E27FC236}">
                <a16:creationId xmlns:a16="http://schemas.microsoft.com/office/drawing/2014/main" id="{5687ABA6-F47A-49EF-8287-44C082E8BC81}"/>
              </a:ext>
            </a:extLst>
          </p:cNvPr>
          <p:cNvSpPr>
            <a:spLocks noChangeArrowheads="1"/>
          </p:cNvSpPr>
          <p:nvPr/>
        </p:nvSpPr>
        <p:spPr bwMode="auto">
          <a:xfrm>
            <a:off x="7413625" y="456565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FFFF"/>
                </a:solidFill>
                <a:effectLst/>
                <a:uLnTx/>
                <a:uFillTx/>
                <a:latin typeface="Arial" panose="020B0604020202020204" pitchFamily="34" charset="0"/>
                <a:ea typeface="+mn-ea"/>
                <a:cs typeface="+mn-cs"/>
              </a:rPr>
              <a:t>g</a:t>
            </a:r>
          </a:p>
        </p:txBody>
      </p:sp>
      <p:sp>
        <p:nvSpPr>
          <p:cNvPr id="82958" name="Rectangle 14">
            <a:extLst>
              <a:ext uri="{FF2B5EF4-FFF2-40B4-BE49-F238E27FC236}">
                <a16:creationId xmlns:a16="http://schemas.microsoft.com/office/drawing/2014/main" id="{7AF4B905-B3D1-4B54-A184-171E8305A3C5}"/>
              </a:ext>
            </a:extLst>
          </p:cNvPr>
          <p:cNvSpPr>
            <a:spLocks noChangeArrowheads="1"/>
          </p:cNvSpPr>
          <p:nvPr/>
        </p:nvSpPr>
        <p:spPr bwMode="auto">
          <a:xfrm rot="-5400000">
            <a:off x="-98425" y="2897188"/>
            <a:ext cx="847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Pears</a:t>
            </a:r>
          </a:p>
        </p:txBody>
      </p:sp>
      <p:sp>
        <p:nvSpPr>
          <p:cNvPr id="82959" name="Rectangle 15">
            <a:extLst>
              <a:ext uri="{FF2B5EF4-FFF2-40B4-BE49-F238E27FC236}">
                <a16:creationId xmlns:a16="http://schemas.microsoft.com/office/drawing/2014/main" id="{714E5658-E000-4C58-ABF9-ABD2539ADDBF}"/>
              </a:ext>
            </a:extLst>
          </p:cNvPr>
          <p:cNvSpPr>
            <a:spLocks noChangeArrowheads="1"/>
          </p:cNvSpPr>
          <p:nvPr/>
        </p:nvSpPr>
        <p:spPr bwMode="auto">
          <a:xfrm>
            <a:off x="4051300" y="6507163"/>
            <a:ext cx="1158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Oranges</a:t>
            </a:r>
          </a:p>
        </p:txBody>
      </p:sp>
      <p:sp>
        <p:nvSpPr>
          <p:cNvPr id="82960" name="AutoShape 16">
            <a:extLst>
              <a:ext uri="{FF2B5EF4-FFF2-40B4-BE49-F238E27FC236}">
                <a16:creationId xmlns:a16="http://schemas.microsoft.com/office/drawing/2014/main" id="{B2734ED6-E8E8-44D5-A998-CD19B54C07BF}"/>
              </a:ext>
            </a:extLst>
          </p:cNvPr>
          <p:cNvSpPr>
            <a:spLocks noChangeArrowheads="1"/>
          </p:cNvSpPr>
          <p:nvPr/>
        </p:nvSpPr>
        <p:spPr bwMode="auto">
          <a:xfrm>
            <a:off x="4999038" y="981075"/>
            <a:ext cx="2789237" cy="2514600"/>
          </a:xfrm>
          <a:prstGeom prst="roundRect">
            <a:avLst>
              <a:gd name="adj" fmla="val 12495"/>
            </a:avLst>
          </a:prstGeom>
          <a:solidFill>
            <a:schemeClr val="bg2"/>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82961" name="Rectangle 17">
            <a:extLst>
              <a:ext uri="{FF2B5EF4-FFF2-40B4-BE49-F238E27FC236}">
                <a16:creationId xmlns:a16="http://schemas.microsoft.com/office/drawing/2014/main" id="{B7694D43-749D-4A4E-9A24-3167CDE4ADCC}"/>
              </a:ext>
            </a:extLst>
          </p:cNvPr>
          <p:cNvSpPr>
            <a:spLocks noChangeArrowheads="1"/>
          </p:cNvSpPr>
          <p:nvPr/>
        </p:nvSpPr>
        <p:spPr bwMode="auto">
          <a:xfrm>
            <a:off x="5097463" y="1050925"/>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Pears</a:t>
            </a:r>
          </a:p>
        </p:txBody>
      </p:sp>
      <p:sp>
        <p:nvSpPr>
          <p:cNvPr id="82962" name="Rectangle 18">
            <a:extLst>
              <a:ext uri="{FF2B5EF4-FFF2-40B4-BE49-F238E27FC236}">
                <a16:creationId xmlns:a16="http://schemas.microsoft.com/office/drawing/2014/main" id="{E9DEA99D-BBF6-48A5-8770-32D49FC1AC86}"/>
              </a:ext>
            </a:extLst>
          </p:cNvPr>
          <p:cNvSpPr>
            <a:spLocks noChangeArrowheads="1"/>
          </p:cNvSpPr>
          <p:nvPr/>
        </p:nvSpPr>
        <p:spPr bwMode="auto">
          <a:xfrm>
            <a:off x="5268913" y="1454150"/>
            <a:ext cx="4381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30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24</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20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14</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1" i="0" u="none" strike="noStrike" kern="1200" cap="none" spc="0" normalizeH="0" baseline="0" noProof="0">
                <a:ln>
                  <a:noFill/>
                </a:ln>
                <a:solidFill>
                  <a:srgbClr val="FFFF99"/>
                </a:solidFill>
                <a:effectLst/>
                <a:uLnTx/>
                <a:uFillTx/>
                <a:latin typeface="Arial" panose="020B0604020202020204" pitchFamily="34" charset="0"/>
                <a:ea typeface="+mn-ea"/>
                <a:cs typeface="+mn-cs"/>
              </a:rPr>
              <a:t>10</a:t>
            </a:r>
            <a:endPar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endParaRP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8</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FFFF66"/>
                </a:solidFill>
                <a:effectLst/>
                <a:uLnTx/>
                <a:uFillTx/>
                <a:latin typeface="Arial" panose="020B0604020202020204" pitchFamily="34" charset="0"/>
                <a:ea typeface="+mn-ea"/>
                <a:cs typeface="+mn-cs"/>
              </a:rPr>
              <a:t>6</a:t>
            </a:r>
          </a:p>
        </p:txBody>
      </p:sp>
      <p:sp>
        <p:nvSpPr>
          <p:cNvPr id="82963" name="Rectangle 19">
            <a:extLst>
              <a:ext uri="{FF2B5EF4-FFF2-40B4-BE49-F238E27FC236}">
                <a16:creationId xmlns:a16="http://schemas.microsoft.com/office/drawing/2014/main" id="{97E88BB7-7914-4154-BC14-0D6EF3406B24}"/>
              </a:ext>
            </a:extLst>
          </p:cNvPr>
          <p:cNvSpPr>
            <a:spLocks noChangeArrowheads="1"/>
          </p:cNvSpPr>
          <p:nvPr/>
        </p:nvSpPr>
        <p:spPr bwMode="auto">
          <a:xfrm>
            <a:off x="5870575" y="1060450"/>
            <a:ext cx="106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Oranges</a:t>
            </a:r>
          </a:p>
        </p:txBody>
      </p:sp>
      <p:sp>
        <p:nvSpPr>
          <p:cNvPr id="82964" name="Rectangle 20">
            <a:extLst>
              <a:ext uri="{FF2B5EF4-FFF2-40B4-BE49-F238E27FC236}">
                <a16:creationId xmlns:a16="http://schemas.microsoft.com/office/drawing/2014/main" id="{6CD57221-F5F6-4CB0-8E98-A98BBB1F102E}"/>
              </a:ext>
            </a:extLst>
          </p:cNvPr>
          <p:cNvSpPr>
            <a:spLocks noChangeArrowheads="1"/>
          </p:cNvSpPr>
          <p:nvPr/>
        </p:nvSpPr>
        <p:spPr bwMode="auto">
          <a:xfrm>
            <a:off x="6186488" y="1454150"/>
            <a:ext cx="4381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6</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7</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8</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10</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1" i="0" u="none" strike="noStrike" kern="1200" cap="none" spc="0" normalizeH="0" baseline="0" noProof="0">
                <a:ln>
                  <a:noFill/>
                </a:ln>
                <a:solidFill>
                  <a:srgbClr val="CCFFCC"/>
                </a:solidFill>
                <a:effectLst/>
                <a:uLnTx/>
                <a:uFillTx/>
                <a:latin typeface="Arial" panose="020B0604020202020204" pitchFamily="34" charset="0"/>
                <a:ea typeface="+mn-ea"/>
                <a:cs typeface="+mn-cs"/>
              </a:rPr>
              <a:t>13</a:t>
            </a:r>
            <a:endPar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endParaRP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15</a:t>
            </a:r>
          </a:p>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33"/>
                </a:solidFill>
                <a:effectLst/>
                <a:uLnTx/>
                <a:uFillTx/>
                <a:latin typeface="Arial" panose="020B0604020202020204" pitchFamily="34" charset="0"/>
                <a:ea typeface="+mn-ea"/>
                <a:cs typeface="+mn-cs"/>
              </a:rPr>
              <a:t>20</a:t>
            </a:r>
          </a:p>
        </p:txBody>
      </p:sp>
      <p:sp>
        <p:nvSpPr>
          <p:cNvPr id="82965" name="Rectangle 21">
            <a:extLst>
              <a:ext uri="{FF2B5EF4-FFF2-40B4-BE49-F238E27FC236}">
                <a16:creationId xmlns:a16="http://schemas.microsoft.com/office/drawing/2014/main" id="{AFAB5CC3-33F2-48AB-9E0E-D814C6EF97A7}"/>
              </a:ext>
            </a:extLst>
          </p:cNvPr>
          <p:cNvSpPr>
            <a:spLocks noChangeArrowheads="1"/>
          </p:cNvSpPr>
          <p:nvPr/>
        </p:nvSpPr>
        <p:spPr bwMode="auto">
          <a:xfrm>
            <a:off x="6985000" y="1050925"/>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Point</a:t>
            </a:r>
          </a:p>
        </p:txBody>
      </p:sp>
      <p:sp>
        <p:nvSpPr>
          <p:cNvPr id="82966" name="Rectangle 22">
            <a:extLst>
              <a:ext uri="{FF2B5EF4-FFF2-40B4-BE49-F238E27FC236}">
                <a16:creationId xmlns:a16="http://schemas.microsoft.com/office/drawing/2014/main" id="{2CCB592A-FDA2-4A6F-858B-ED238733135F}"/>
              </a:ext>
            </a:extLst>
          </p:cNvPr>
          <p:cNvSpPr>
            <a:spLocks noChangeArrowheads="1"/>
          </p:cNvSpPr>
          <p:nvPr/>
        </p:nvSpPr>
        <p:spPr bwMode="auto">
          <a:xfrm>
            <a:off x="7200900" y="1417638"/>
            <a:ext cx="3111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defTabSz="76200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defTabSz="7620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defTabSz="762000">
              <a:lnSpc>
                <a:spcPct val="90000"/>
              </a:lnSpc>
              <a:spcBef>
                <a:spcPct val="30000"/>
              </a:spcBef>
              <a:buChar char="–"/>
              <a:defRPr sz="2000" b="1">
                <a:solidFill>
                  <a:srgbClr val="FFCC99"/>
                </a:solidFill>
                <a:latin typeface="Arial" panose="020B0604020202020204" pitchFamily="34" charset="0"/>
              </a:defRPr>
            </a:lvl4pPr>
            <a:lvl5pPr marL="2057400" indent="-228600" defTabSz="762000">
              <a:lnSpc>
                <a:spcPct val="90000"/>
              </a:lnSpc>
              <a:spcBef>
                <a:spcPct val="30000"/>
              </a:spcBef>
              <a:buChar char="»"/>
              <a:defRPr sz="2000">
                <a:solidFill>
                  <a:srgbClr val="CCFF99"/>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a</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b</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c</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d</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1" i="0" u="none" strike="noStrike" kern="1200" cap="none" spc="0" normalizeH="0" baseline="0" noProof="0">
                <a:ln>
                  <a:noFill/>
                </a:ln>
                <a:solidFill>
                  <a:srgbClr val="66FFFF"/>
                </a:solidFill>
                <a:effectLst/>
                <a:uLnTx/>
                <a:uFillTx/>
                <a:latin typeface="Arial" panose="020B0604020202020204" pitchFamily="34" charset="0"/>
                <a:ea typeface="+mn-ea"/>
                <a:cs typeface="+mn-cs"/>
              </a:rPr>
              <a:t>e</a:t>
            </a:r>
            <a:endPar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f</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FFFF"/>
                </a:solidFill>
                <a:effectLst/>
                <a:uLnTx/>
                <a:uFillTx/>
                <a:latin typeface="Arial" panose="020B0604020202020204" pitchFamily="34" charset="0"/>
                <a:ea typeface="+mn-ea"/>
                <a:cs typeface="+mn-cs"/>
              </a:rPr>
              <a:t>g</a:t>
            </a:r>
          </a:p>
        </p:txBody>
      </p:sp>
      <p:sp>
        <p:nvSpPr>
          <p:cNvPr id="82967" name="Rectangle 23">
            <a:extLst>
              <a:ext uri="{FF2B5EF4-FFF2-40B4-BE49-F238E27FC236}">
                <a16:creationId xmlns:a16="http://schemas.microsoft.com/office/drawing/2014/main" id="{4E8E1342-FBDD-473A-A9AA-169D8F1765F8}"/>
              </a:ext>
            </a:extLst>
          </p:cNvPr>
          <p:cNvSpPr>
            <a:spLocks noGrp="1" noChangeArrowheads="1"/>
          </p:cNvSpPr>
          <p:nvPr>
            <p:ph type="title"/>
          </p:nvPr>
        </p:nvSpPr>
        <p:spPr>
          <a:xfrm>
            <a:off x="0" y="0"/>
            <a:ext cx="9142413" cy="450850"/>
          </a:xfrm>
          <a:noFill/>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GB" altLang="en-US"/>
              <a:t>Constructing an indifference curve</a:t>
            </a:r>
          </a:p>
        </p:txBody>
      </p:sp>
      <p:sp>
        <p:nvSpPr>
          <p:cNvPr id="195608" name="Rectangle 24">
            <a:extLst>
              <a:ext uri="{FF2B5EF4-FFF2-40B4-BE49-F238E27FC236}">
                <a16:creationId xmlns:a16="http://schemas.microsoft.com/office/drawing/2014/main" id="{CE374A8D-2F79-4D1C-B6C3-927CC524F7D3}"/>
              </a:ext>
            </a:extLst>
          </p:cNvPr>
          <p:cNvSpPr>
            <a:spLocks noChangeArrowheads="1"/>
          </p:cNvSpPr>
          <p:nvPr/>
        </p:nvSpPr>
        <p:spPr bwMode="auto">
          <a:xfrm>
            <a:off x="5192713" y="2606675"/>
            <a:ext cx="2357437" cy="260350"/>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rgbClr val="99CCFF"/>
              </a:buClr>
              <a:buChar char="•"/>
              <a:defRPr sz="3200" b="1">
                <a:solidFill>
                  <a:srgbClr val="ABE3FF"/>
                </a:solidFill>
                <a:latin typeface="Arial" panose="020B0604020202020204" pitchFamily="34" charset="0"/>
              </a:defRPr>
            </a:lvl1pPr>
            <a:lvl2pPr marL="742950" indent="-285750">
              <a:lnSpc>
                <a:spcPct val="90000"/>
              </a:lnSpc>
              <a:spcBef>
                <a:spcPct val="30000"/>
              </a:spcBef>
              <a:buClr>
                <a:srgbClr val="66FFCC"/>
              </a:buClr>
              <a:buChar char="–"/>
              <a:defRPr sz="2800" b="1">
                <a:solidFill>
                  <a:srgbClr val="99FFCC"/>
                </a:solidFill>
                <a:latin typeface="Arial" panose="020B0604020202020204" pitchFamily="34" charset="0"/>
              </a:defRPr>
            </a:lvl2pPr>
            <a:lvl3pPr marL="1143000" indent="-228600">
              <a:lnSpc>
                <a:spcPct val="90000"/>
              </a:lnSpc>
              <a:spcBef>
                <a:spcPct val="30000"/>
              </a:spcBef>
              <a:buClr>
                <a:srgbClr val="FF99FF"/>
              </a:buClr>
              <a:buChar char="•"/>
              <a:defRPr sz="2400" b="1">
                <a:solidFill>
                  <a:srgbClr val="FFCCFF"/>
                </a:solidFill>
                <a:latin typeface="Arial" panose="020B0604020202020204" pitchFamily="34" charset="0"/>
              </a:defRPr>
            </a:lvl3pPr>
            <a:lvl4pPr marL="1600200" indent="-228600">
              <a:lnSpc>
                <a:spcPct val="90000"/>
              </a:lnSpc>
              <a:spcBef>
                <a:spcPct val="30000"/>
              </a:spcBef>
              <a:buChar char="–"/>
              <a:defRPr sz="2000" b="1">
                <a:solidFill>
                  <a:srgbClr val="FFCC99"/>
                </a:solidFill>
                <a:latin typeface="Arial" panose="020B0604020202020204" pitchFamily="34" charset="0"/>
              </a:defRPr>
            </a:lvl4pPr>
            <a:lvl5pPr marL="2057400" indent="-228600">
              <a:lnSpc>
                <a:spcPct val="90000"/>
              </a:lnSpc>
              <a:spcBef>
                <a:spcPct val="30000"/>
              </a:spcBef>
              <a:buChar char="»"/>
              <a:defRPr sz="2000">
                <a:solidFill>
                  <a:srgbClr val="CCFF99"/>
                </a:solidFill>
                <a:latin typeface="Arial" panose="020B0604020202020204" pitchFamily="34" charset="0"/>
              </a:defRPr>
            </a:lvl5pPr>
            <a:lvl6pPr marL="25146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6pPr>
            <a:lvl7pPr marL="29718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7pPr>
            <a:lvl8pPr marL="34290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8pPr>
            <a:lvl9pPr marL="3886200" indent="-228600" eaLnBrk="0" fontAlgn="base" hangingPunct="0">
              <a:lnSpc>
                <a:spcPct val="90000"/>
              </a:lnSpc>
              <a:spcBef>
                <a:spcPct val="30000"/>
              </a:spcBef>
              <a:spcAft>
                <a:spcPct val="0"/>
              </a:spcAft>
              <a:buChar char="»"/>
              <a:defRPr sz="2000">
                <a:solidFill>
                  <a:srgbClr val="CCFF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graphicFrame>
        <p:nvGraphicFramePr>
          <p:cNvPr id="82969" name="Object 25">
            <a:extLst>
              <a:ext uri="{FF2B5EF4-FFF2-40B4-BE49-F238E27FC236}">
                <a16:creationId xmlns:a16="http://schemas.microsoft.com/office/drawing/2014/main" id="{65B985D3-D001-4ABE-BD61-13A2DF99E2A9}"/>
              </a:ext>
            </a:extLst>
          </p:cNvPr>
          <p:cNvGraphicFramePr>
            <a:graphicFrameLocks/>
          </p:cNvGraphicFramePr>
          <p:nvPr>
            <p:extLst>
              <p:ext uri="{D42A27DB-BD31-4B8C-83A1-F6EECF244321}">
                <p14:modId xmlns:p14="http://schemas.microsoft.com/office/powerpoint/2010/main" val="1156683982"/>
              </p:ext>
            </p:extLst>
          </p:nvPr>
        </p:nvGraphicFramePr>
        <p:xfrm>
          <a:off x="1033847" y="1506538"/>
          <a:ext cx="7930381" cy="6289545"/>
        </p:xfrm>
        <a:graphic>
          <a:graphicData uri="http://schemas.openxmlformats.org/presentationml/2006/ole">
            <mc:AlternateContent xmlns:mc="http://schemas.openxmlformats.org/markup-compatibility/2006">
              <mc:Choice xmlns:v="urn:schemas-microsoft-com:vml" Requires="v">
                <p:oleObj name="Chart" r:id="rId3" imgW="9310931" imgH="6655636" progId="MSGraph.Chart.8">
                  <p:embed followColorScheme="full"/>
                </p:oleObj>
              </mc:Choice>
              <mc:Fallback>
                <p:oleObj name="Chart" r:id="rId3" imgW="9310931" imgH="6655636" progId="MSGraph.Chart.8">
                  <p:embed followColorScheme="full"/>
                  <p:pic>
                    <p:nvPicPr>
                      <p:cNvPr id="82969" name="Object 25">
                        <a:extLst>
                          <a:ext uri="{FF2B5EF4-FFF2-40B4-BE49-F238E27FC236}">
                            <a16:creationId xmlns:a16="http://schemas.microsoft.com/office/drawing/2014/main" id="{65B985D3-D001-4ABE-BD61-13A2DF99E2A9}"/>
                          </a:ext>
                        </a:extLst>
                      </p:cNvPr>
                      <p:cNvPicPr>
                        <a:picLocks noChangeArrowheads="1"/>
                      </p:cNvPicPr>
                      <p:nvPr/>
                    </p:nvPicPr>
                    <p:blipFill>
                      <a:blip r:embed="rId4"/>
                      <a:srcRect/>
                      <a:stretch>
                        <a:fillRect/>
                      </a:stretch>
                    </p:blipFill>
                    <p:spPr bwMode="auto">
                      <a:xfrm>
                        <a:off x="1033847" y="1506538"/>
                        <a:ext cx="7930381" cy="6289545"/>
                      </a:xfrm>
                      <a:prstGeom prst="rect">
                        <a:avLst/>
                      </a:prstGeom>
                      <a:noFill/>
                      <a:ln>
                        <a:noFill/>
                      </a:ln>
                      <a:effectLst/>
                    </p:spPr>
                  </p:pic>
                </p:oleObj>
              </mc:Fallback>
            </mc:AlternateContent>
          </a:graphicData>
        </a:graphic>
      </p:graphicFrame>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608"/>
                                        </p:tgtEl>
                                        <p:attrNameLst>
                                          <p:attrName>style.visibility</p:attrName>
                                        </p:attrNameLst>
                                      </p:cBhvr>
                                      <p:to>
                                        <p:strVal val="visible"/>
                                      </p:to>
                                    </p:set>
                                    <p:animEffect transition="in" filter="dissolve">
                                      <p:cBhvr>
                                        <p:cTn id="7" dur="500"/>
                                        <p:tgtEl>
                                          <p:spTgt spid="1956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95587"/>
                                        </p:tgtEl>
                                        <p:attrNameLst>
                                          <p:attrName>style.visibility</p:attrName>
                                        </p:attrNameLst>
                                      </p:cBhvr>
                                      <p:to>
                                        <p:strVal val="visible"/>
                                      </p:to>
                                    </p:set>
                                    <p:animEffect transition="in" filter="wipe(right)">
                                      <p:cBhvr>
                                        <p:cTn id="12" dur="500"/>
                                        <p:tgtEl>
                                          <p:spTgt spid="1955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95588"/>
                                        </p:tgtEl>
                                        <p:attrNameLst>
                                          <p:attrName>style.visibility</p:attrName>
                                        </p:attrNameLst>
                                      </p:cBhvr>
                                      <p:to>
                                        <p:strVal val="visible"/>
                                      </p:to>
                                    </p:set>
                                    <p:animEffect transition="in" filter="wipe(up)">
                                      <p:cBhvr>
                                        <p:cTn id="17" dur="500"/>
                                        <p:tgtEl>
                                          <p:spTgt spid="195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The Slope of Indifference curve</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360646"/>
            <a:ext cx="8870950" cy="5367861"/>
          </a:xfrm>
        </p:spPr>
        <p:txBody>
          <a:bodyPr/>
          <a:lstStyle/>
          <a:p>
            <a:pPr marL="571500" indent="-571500" algn="l">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The indifference curves are negatively sloped and thus have negative slopes.</a:t>
            </a:r>
          </a:p>
          <a:p>
            <a:pPr algn="l">
              <a:defRPr/>
            </a:pPr>
            <a:endParaRPr lang="en-US" sz="3600" dirty="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The negative slope of the indifference curve is called the Marginal Rate of Commodity Substitution.</a:t>
            </a:r>
          </a:p>
          <a:p>
            <a:pPr algn="l">
              <a:lnSpc>
                <a:spcPct val="100000"/>
              </a:lnSpc>
              <a:spcBef>
                <a:spcPct val="50000"/>
              </a:spcBef>
            </a:pPr>
            <a:endParaRPr lang="en-GB" altLang="en-US" sz="3400" baseline="-250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61537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The Slope of Indifference curve</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360646"/>
            <a:ext cx="8870950" cy="5367861"/>
          </a:xfrm>
        </p:spPr>
        <p:txBody>
          <a:bodyPr/>
          <a:lstStyle/>
          <a:p>
            <a:pPr marL="571500" indent="-571500" algn="l">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The MRS shows the amount of one commodity that a consumer is prepared to give up in order to consume one more unit of another commodity and still maintain the same level of satisfaction.</a:t>
            </a:r>
          </a:p>
          <a:p>
            <a:pPr algn="l">
              <a:defRPr/>
            </a:pPr>
            <a:endParaRPr lang="en-US" sz="3600" dirty="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The MRS declines as one moves down on an IC. This concept is called Diminishing MRS</a:t>
            </a:r>
          </a:p>
          <a:p>
            <a:pPr marL="571500" indent="-571500" algn="l">
              <a:buFont typeface="Wingdings" panose="05000000000000000000" pitchFamily="2" charset="2"/>
              <a:buChar char="Ø"/>
              <a:defRPr/>
            </a:pPr>
            <a:endParaRPr lang="en-US" sz="3600" dirty="0">
              <a:latin typeface="Times New Roman" panose="02020603050405020304" pitchFamily="18" charset="0"/>
              <a:cs typeface="Times New Roman" panose="02020603050405020304" pitchFamily="18" charset="0"/>
            </a:endParaRPr>
          </a:p>
          <a:p>
            <a:pPr algn="l">
              <a:lnSpc>
                <a:spcPct val="100000"/>
              </a:lnSpc>
              <a:spcBef>
                <a:spcPct val="50000"/>
              </a:spcBef>
            </a:pPr>
            <a:endParaRPr lang="en-GB" altLang="en-US" sz="3400" baseline="-250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71260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76635497-B651-4E3D-B57F-E3F0F80AD4EA}"/>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aphicFrame>
        <p:nvGraphicFramePr>
          <p:cNvPr id="11266" name="Object 3">
            <a:extLst>
              <a:ext uri="{FF2B5EF4-FFF2-40B4-BE49-F238E27FC236}">
                <a16:creationId xmlns:a16="http://schemas.microsoft.com/office/drawing/2014/main" id="{E5D97B93-BCC4-443B-AC51-B1E852A2F211}"/>
              </a:ext>
            </a:extLst>
          </p:cNvPr>
          <p:cNvGraphicFramePr>
            <a:graphicFrameLocks/>
          </p:cNvGraphicFramePr>
          <p:nvPr/>
        </p:nvGraphicFramePr>
        <p:xfrm>
          <a:off x="590550" y="277813"/>
          <a:ext cx="7747000" cy="6392862"/>
        </p:xfrm>
        <a:graphic>
          <a:graphicData uri="http://schemas.openxmlformats.org/presentationml/2006/ole">
            <mc:AlternateContent xmlns:mc="http://schemas.openxmlformats.org/markup-compatibility/2006">
              <mc:Choice xmlns:v="urn:schemas-microsoft-com:vml" Requires="v">
                <p:oleObj name="Chart" r:id="rId4" imgW="9322627" imgH="6655636" progId="MSGraph.Chart.8">
                  <p:embed followColorScheme="full"/>
                </p:oleObj>
              </mc:Choice>
              <mc:Fallback>
                <p:oleObj name="Chart" r:id="rId4" imgW="9322627" imgH="6655636" progId="MSGraph.Chart.8">
                  <p:embed followColorScheme="full"/>
                  <p:pic>
                    <p:nvPicPr>
                      <p:cNvPr id="11266" name="Object 3">
                        <a:extLst>
                          <a:ext uri="{FF2B5EF4-FFF2-40B4-BE49-F238E27FC236}">
                            <a16:creationId xmlns:a16="http://schemas.microsoft.com/office/drawing/2014/main" id="{E5D97B93-BCC4-443B-AC51-B1E852A2F211}"/>
                          </a:ext>
                        </a:extLst>
                      </p:cNvPr>
                      <p:cNvPicPr>
                        <a:picLocks noChangeArrowheads="1"/>
                      </p:cNvPicPr>
                      <p:nvPr/>
                    </p:nvPicPr>
                    <p:blipFill>
                      <a:blip r:embed="rId5"/>
                      <a:srcRect/>
                      <a:stretch>
                        <a:fillRect/>
                      </a:stretch>
                    </p:blipFill>
                    <p:spPr bwMode="auto">
                      <a:xfrm>
                        <a:off x="590550" y="277813"/>
                        <a:ext cx="7747000" cy="639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a:extLst>
              <a:ext uri="{FF2B5EF4-FFF2-40B4-BE49-F238E27FC236}">
                <a16:creationId xmlns:a16="http://schemas.microsoft.com/office/drawing/2014/main" id="{3F8E8B6D-597A-4429-A243-9E76A5E17D2E}"/>
              </a:ext>
            </a:extLst>
          </p:cNvPr>
          <p:cNvGrpSpPr>
            <a:grpSpLocks/>
          </p:cNvGrpSpPr>
          <p:nvPr/>
        </p:nvGrpSpPr>
        <p:grpSpPr bwMode="auto">
          <a:xfrm>
            <a:off x="1074738" y="644525"/>
            <a:ext cx="2041525" cy="5865813"/>
            <a:chOff x="677" y="406"/>
            <a:chExt cx="1286" cy="3695"/>
          </a:xfrm>
        </p:grpSpPr>
        <p:sp>
          <p:nvSpPr>
            <p:cNvPr id="11292" name="Freeform 5">
              <a:extLst>
                <a:ext uri="{FF2B5EF4-FFF2-40B4-BE49-F238E27FC236}">
                  <a16:creationId xmlns:a16="http://schemas.microsoft.com/office/drawing/2014/main" id="{BA701BF8-3706-4AE5-AF20-E0242AEE5CF7}"/>
                </a:ext>
              </a:extLst>
            </p:cNvPr>
            <p:cNvSpPr>
              <a:spLocks/>
            </p:cNvSpPr>
            <p:nvPr/>
          </p:nvSpPr>
          <p:spPr bwMode="auto">
            <a:xfrm>
              <a:off x="677" y="406"/>
              <a:ext cx="1189" cy="3359"/>
            </a:xfrm>
            <a:custGeom>
              <a:avLst/>
              <a:gdLst>
                <a:gd name="T0" fmla="*/ 0 w 1189"/>
                <a:gd name="T1" fmla="*/ 0 h 3359"/>
                <a:gd name="T2" fmla="*/ 1188 w 1189"/>
                <a:gd name="T3" fmla="*/ 0 h 3359"/>
                <a:gd name="T4" fmla="*/ 1188 w 1189"/>
                <a:gd name="T5" fmla="*/ 3358 h 3359"/>
                <a:gd name="T6" fmla="*/ 0 60000 65536"/>
                <a:gd name="T7" fmla="*/ 0 60000 65536"/>
                <a:gd name="T8" fmla="*/ 0 60000 65536"/>
                <a:gd name="T9" fmla="*/ 0 w 1189"/>
                <a:gd name="T10" fmla="*/ 0 h 3359"/>
                <a:gd name="T11" fmla="*/ 1189 w 1189"/>
                <a:gd name="T12" fmla="*/ 3359 h 3359"/>
              </a:gdLst>
              <a:ahLst/>
              <a:cxnLst>
                <a:cxn ang="T6">
                  <a:pos x="T0" y="T1"/>
                </a:cxn>
                <a:cxn ang="T7">
                  <a:pos x="T2" y="T3"/>
                </a:cxn>
                <a:cxn ang="T8">
                  <a:pos x="T4" y="T5"/>
                </a:cxn>
              </a:cxnLst>
              <a:rect l="T9" t="T10" r="T11" b="T12"/>
              <a:pathLst>
                <a:path w="1189" h="3359">
                  <a:moveTo>
                    <a:pt x="0" y="0"/>
                  </a:moveTo>
                  <a:lnTo>
                    <a:pt x="1188" y="0"/>
                  </a:lnTo>
                  <a:lnTo>
                    <a:pt x="1188" y="3358"/>
                  </a:lnTo>
                </a:path>
              </a:pathLst>
            </a:custGeom>
            <a:noFill/>
            <a:ln w="12700" cap="rnd" cmpd="sng">
              <a:solidFill>
                <a:srgbClr val="B2B2B2"/>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293" name="Rectangle 6">
              <a:extLst>
                <a:ext uri="{FF2B5EF4-FFF2-40B4-BE49-F238E27FC236}">
                  <a16:creationId xmlns:a16="http://schemas.microsoft.com/office/drawing/2014/main" id="{09D3369C-3C96-4134-8C6C-C7CBAB0765E6}"/>
                </a:ext>
              </a:extLst>
            </p:cNvPr>
            <p:cNvSpPr>
              <a:spLocks noChangeArrowheads="1"/>
            </p:cNvSpPr>
            <p:nvPr/>
          </p:nvSpPr>
          <p:spPr bwMode="auto">
            <a:xfrm>
              <a:off x="1767" y="387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1" i="0" u="none" strike="noStrike" kern="1200" cap="none" spc="0" normalizeH="0" baseline="0" noProof="0">
                  <a:ln>
                    <a:noFill/>
                  </a:ln>
                  <a:solidFill>
                    <a:srgbClr val="C40038"/>
                  </a:solidFill>
                  <a:effectLst/>
                  <a:uLnTx/>
                  <a:uFillTx/>
                  <a:latin typeface="Arial" panose="020B0604020202020204" pitchFamily="34" charset="0"/>
                  <a:ea typeface="+mn-ea"/>
                  <a:cs typeface="+mn-cs"/>
                </a:rPr>
                <a:t>6</a:t>
              </a:r>
            </a:p>
          </p:txBody>
        </p:sp>
      </p:grpSp>
      <p:grpSp>
        <p:nvGrpSpPr>
          <p:cNvPr id="3" name="Group 7">
            <a:extLst>
              <a:ext uri="{FF2B5EF4-FFF2-40B4-BE49-F238E27FC236}">
                <a16:creationId xmlns:a16="http://schemas.microsoft.com/office/drawing/2014/main" id="{E0CCAFFA-2BE0-43BD-8A4E-9D5857588D18}"/>
              </a:ext>
            </a:extLst>
          </p:cNvPr>
          <p:cNvGrpSpPr>
            <a:grpSpLocks/>
          </p:cNvGrpSpPr>
          <p:nvPr/>
        </p:nvGrpSpPr>
        <p:grpSpPr bwMode="auto">
          <a:xfrm>
            <a:off x="581025" y="1216025"/>
            <a:ext cx="2754313" cy="5294313"/>
            <a:chOff x="366" y="766"/>
            <a:chExt cx="1735" cy="3335"/>
          </a:xfrm>
        </p:grpSpPr>
        <p:sp>
          <p:nvSpPr>
            <p:cNvPr id="11289" name="Freeform 8">
              <a:extLst>
                <a:ext uri="{FF2B5EF4-FFF2-40B4-BE49-F238E27FC236}">
                  <a16:creationId xmlns:a16="http://schemas.microsoft.com/office/drawing/2014/main" id="{2DB89BD8-CD7E-4A30-A592-A7A99912A7E5}"/>
                </a:ext>
              </a:extLst>
            </p:cNvPr>
            <p:cNvSpPr>
              <a:spLocks/>
            </p:cNvSpPr>
            <p:nvPr/>
          </p:nvSpPr>
          <p:spPr bwMode="auto">
            <a:xfrm>
              <a:off x="677" y="914"/>
              <a:ext cx="1304" cy="2851"/>
            </a:xfrm>
            <a:custGeom>
              <a:avLst/>
              <a:gdLst>
                <a:gd name="T0" fmla="*/ 0 w 1304"/>
                <a:gd name="T1" fmla="*/ 0 h 2851"/>
                <a:gd name="T2" fmla="*/ 1303 w 1304"/>
                <a:gd name="T3" fmla="*/ 0 h 2851"/>
                <a:gd name="T4" fmla="*/ 1303 w 1304"/>
                <a:gd name="T5" fmla="*/ 2850 h 2851"/>
                <a:gd name="T6" fmla="*/ 0 60000 65536"/>
                <a:gd name="T7" fmla="*/ 0 60000 65536"/>
                <a:gd name="T8" fmla="*/ 0 60000 65536"/>
                <a:gd name="T9" fmla="*/ 0 w 1304"/>
                <a:gd name="T10" fmla="*/ 0 h 2851"/>
                <a:gd name="T11" fmla="*/ 1304 w 1304"/>
                <a:gd name="T12" fmla="*/ 2851 h 2851"/>
              </a:gdLst>
              <a:ahLst/>
              <a:cxnLst>
                <a:cxn ang="T6">
                  <a:pos x="T0" y="T1"/>
                </a:cxn>
                <a:cxn ang="T7">
                  <a:pos x="T2" y="T3"/>
                </a:cxn>
                <a:cxn ang="T8">
                  <a:pos x="T4" y="T5"/>
                </a:cxn>
              </a:cxnLst>
              <a:rect l="T9" t="T10" r="T11" b="T12"/>
              <a:pathLst>
                <a:path w="1304" h="2851">
                  <a:moveTo>
                    <a:pt x="0" y="0"/>
                  </a:moveTo>
                  <a:lnTo>
                    <a:pt x="1303" y="0"/>
                  </a:lnTo>
                  <a:lnTo>
                    <a:pt x="1303" y="2850"/>
                  </a:lnTo>
                </a:path>
              </a:pathLst>
            </a:custGeom>
            <a:noFill/>
            <a:ln w="12700" cap="rnd" cmpd="sng">
              <a:solidFill>
                <a:srgbClr val="B2B2B2"/>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290" name="Rectangle 9">
              <a:extLst>
                <a:ext uri="{FF2B5EF4-FFF2-40B4-BE49-F238E27FC236}">
                  <a16:creationId xmlns:a16="http://schemas.microsoft.com/office/drawing/2014/main" id="{0B02ED0F-961A-4111-9C57-006CC7799A00}"/>
                </a:ext>
              </a:extLst>
            </p:cNvPr>
            <p:cNvSpPr>
              <a:spLocks noChangeArrowheads="1"/>
            </p:cNvSpPr>
            <p:nvPr/>
          </p:nvSpPr>
          <p:spPr bwMode="auto">
            <a:xfrm>
              <a:off x="366" y="766"/>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1" i="0" u="none" strike="noStrike" kern="1200" cap="none" spc="0" normalizeH="0" baseline="0" noProof="0">
                  <a:ln>
                    <a:noFill/>
                  </a:ln>
                  <a:solidFill>
                    <a:srgbClr val="C40038"/>
                  </a:solidFill>
                  <a:effectLst/>
                  <a:uLnTx/>
                  <a:uFillTx/>
                  <a:latin typeface="Arial" panose="020B0604020202020204" pitchFamily="34" charset="0"/>
                  <a:ea typeface="+mn-ea"/>
                  <a:cs typeface="+mn-cs"/>
                </a:rPr>
                <a:t>26</a:t>
              </a:r>
              <a:endParaRPr kumimoji="0" lang="en-GB" altLang="en-US" sz="1800" b="0" i="0" u="none" strike="noStrike" kern="1200" cap="none" spc="0" normalizeH="0" baseline="0" noProof="0">
                <a:ln>
                  <a:noFill/>
                </a:ln>
                <a:solidFill>
                  <a:srgbClr val="C40038"/>
                </a:solidFill>
                <a:effectLst/>
                <a:uLnTx/>
                <a:uFillTx/>
                <a:latin typeface="Arial" panose="020B0604020202020204" pitchFamily="34" charset="0"/>
                <a:ea typeface="+mn-ea"/>
                <a:cs typeface="+mn-cs"/>
              </a:endParaRPr>
            </a:p>
          </p:txBody>
        </p:sp>
        <p:sp>
          <p:nvSpPr>
            <p:cNvPr id="11291" name="Rectangle 10">
              <a:extLst>
                <a:ext uri="{FF2B5EF4-FFF2-40B4-BE49-F238E27FC236}">
                  <a16:creationId xmlns:a16="http://schemas.microsoft.com/office/drawing/2014/main" id="{1745B3A6-10D9-41C2-8100-B705AC6F6530}"/>
                </a:ext>
              </a:extLst>
            </p:cNvPr>
            <p:cNvSpPr>
              <a:spLocks noChangeArrowheads="1"/>
            </p:cNvSpPr>
            <p:nvPr/>
          </p:nvSpPr>
          <p:spPr bwMode="auto">
            <a:xfrm>
              <a:off x="1899" y="3870"/>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1" i="0" u="none" strike="noStrike" kern="1200" cap="none" spc="0" normalizeH="0" baseline="0" noProof="0">
                  <a:ln>
                    <a:noFill/>
                  </a:ln>
                  <a:solidFill>
                    <a:srgbClr val="C40038"/>
                  </a:solidFill>
                  <a:effectLst/>
                  <a:uLnTx/>
                  <a:uFillTx/>
                  <a:latin typeface="Arial" panose="020B0604020202020204" pitchFamily="34" charset="0"/>
                  <a:ea typeface="+mn-ea"/>
                  <a:cs typeface="+mn-cs"/>
                </a:rPr>
                <a:t>7</a:t>
              </a:r>
            </a:p>
          </p:txBody>
        </p:sp>
      </p:grpSp>
      <p:sp>
        <p:nvSpPr>
          <p:cNvPr id="11270" name="Rectangle 11">
            <a:extLst>
              <a:ext uri="{FF2B5EF4-FFF2-40B4-BE49-F238E27FC236}">
                <a16:creationId xmlns:a16="http://schemas.microsoft.com/office/drawing/2014/main" id="{11C6E3A6-15B5-4DDA-B096-9F439E99CA61}"/>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271" name="Rectangle 12">
            <a:extLst>
              <a:ext uri="{FF2B5EF4-FFF2-40B4-BE49-F238E27FC236}">
                <a16:creationId xmlns:a16="http://schemas.microsoft.com/office/drawing/2014/main" id="{C32BD39D-F5D5-4FE3-BFF0-9E8DBF309136}"/>
              </a:ext>
            </a:extLst>
          </p:cNvPr>
          <p:cNvSpPr>
            <a:spLocks noChangeArrowheads="1"/>
          </p:cNvSpPr>
          <p:nvPr/>
        </p:nvSpPr>
        <p:spPr bwMode="auto">
          <a:xfrm rot="-5400000">
            <a:off x="-635000" y="28924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11272" name="Rectangle 13">
            <a:extLst>
              <a:ext uri="{FF2B5EF4-FFF2-40B4-BE49-F238E27FC236}">
                <a16:creationId xmlns:a16="http://schemas.microsoft.com/office/drawing/2014/main" id="{CF114202-1763-4269-A2A5-F554484E2302}"/>
              </a:ext>
            </a:extLst>
          </p:cNvPr>
          <p:cNvSpPr>
            <a:spLocks noChangeArrowheads="1"/>
          </p:cNvSpPr>
          <p:nvPr/>
        </p:nvSpPr>
        <p:spPr bwMode="auto">
          <a:xfrm>
            <a:off x="3675063" y="650716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736270" name="Line 14">
            <a:extLst>
              <a:ext uri="{FF2B5EF4-FFF2-40B4-BE49-F238E27FC236}">
                <a16:creationId xmlns:a16="http://schemas.microsoft.com/office/drawing/2014/main" id="{80FB43FA-4F34-49C7-B1B1-D66F7B7A84B0}"/>
              </a:ext>
            </a:extLst>
          </p:cNvPr>
          <p:cNvSpPr>
            <a:spLocks noChangeShapeType="1"/>
          </p:cNvSpPr>
          <p:nvPr/>
        </p:nvSpPr>
        <p:spPr bwMode="auto">
          <a:xfrm>
            <a:off x="2960688" y="644525"/>
            <a:ext cx="0" cy="80645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36271" name="Line 15">
            <a:extLst>
              <a:ext uri="{FF2B5EF4-FFF2-40B4-BE49-F238E27FC236}">
                <a16:creationId xmlns:a16="http://schemas.microsoft.com/office/drawing/2014/main" id="{C92CEEE7-8F63-4A9B-9CA5-B0387730114F}"/>
              </a:ext>
            </a:extLst>
          </p:cNvPr>
          <p:cNvSpPr>
            <a:spLocks noChangeShapeType="1"/>
          </p:cNvSpPr>
          <p:nvPr/>
        </p:nvSpPr>
        <p:spPr bwMode="auto">
          <a:xfrm flipH="1">
            <a:off x="2960688" y="1450975"/>
            <a:ext cx="182562"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275" name="Arc 16">
            <a:extLst>
              <a:ext uri="{FF2B5EF4-FFF2-40B4-BE49-F238E27FC236}">
                <a16:creationId xmlns:a16="http://schemas.microsoft.com/office/drawing/2014/main" id="{89518204-7811-4B25-A665-38DC12E06E81}"/>
              </a:ext>
            </a:extLst>
          </p:cNvPr>
          <p:cNvSpPr>
            <a:spLocks/>
          </p:cNvSpPr>
          <p:nvPr/>
        </p:nvSpPr>
        <p:spPr bwMode="auto">
          <a:xfrm>
            <a:off x="2960688" y="0"/>
            <a:ext cx="5089525" cy="4986338"/>
          </a:xfrm>
          <a:custGeom>
            <a:avLst/>
            <a:gdLst>
              <a:gd name="T0" fmla="*/ 2147483647 w 21549"/>
              <a:gd name="T1" fmla="*/ 2147483647 h 21600"/>
              <a:gd name="T2" fmla="*/ 0 w 21549"/>
              <a:gd name="T3" fmla="*/ 2147483647 h 21600"/>
              <a:gd name="T4" fmla="*/ 2147483647 w 21549"/>
              <a:gd name="T5" fmla="*/ 0 h 21600"/>
              <a:gd name="T6" fmla="*/ 0 60000 65536"/>
              <a:gd name="T7" fmla="*/ 0 60000 65536"/>
              <a:gd name="T8" fmla="*/ 0 60000 65536"/>
              <a:gd name="T9" fmla="*/ 0 w 21549"/>
              <a:gd name="T10" fmla="*/ 0 h 21600"/>
              <a:gd name="T11" fmla="*/ 21549 w 21549"/>
              <a:gd name="T12" fmla="*/ 21600 h 21600"/>
            </a:gdLst>
            <a:ahLst/>
            <a:cxnLst>
              <a:cxn ang="T6">
                <a:pos x="T0" y="T1"/>
              </a:cxn>
              <a:cxn ang="T7">
                <a:pos x="T2" y="T3"/>
              </a:cxn>
              <a:cxn ang="T8">
                <a:pos x="T4" y="T5"/>
              </a:cxn>
            </a:cxnLst>
            <a:rect l="T9" t="T10" r="T11" b="T12"/>
            <a:pathLst>
              <a:path w="21549" h="21600" fill="none" extrusionOk="0">
                <a:moveTo>
                  <a:pt x="21548" y="21599"/>
                </a:moveTo>
                <a:cubicBezTo>
                  <a:pt x="21519" y="21599"/>
                  <a:pt x="21490" y="21599"/>
                  <a:pt x="21462" y="21600"/>
                </a:cubicBezTo>
                <a:cubicBezTo>
                  <a:pt x="10476" y="21600"/>
                  <a:pt x="1241" y="13354"/>
                  <a:pt x="0" y="2439"/>
                </a:cubicBezTo>
              </a:path>
              <a:path w="21549" h="21600" stroke="0" extrusionOk="0">
                <a:moveTo>
                  <a:pt x="21548" y="21599"/>
                </a:moveTo>
                <a:cubicBezTo>
                  <a:pt x="21519" y="21599"/>
                  <a:pt x="21490" y="21599"/>
                  <a:pt x="21462" y="21600"/>
                </a:cubicBezTo>
                <a:cubicBezTo>
                  <a:pt x="10476" y="21600"/>
                  <a:pt x="1241" y="13354"/>
                  <a:pt x="0" y="2439"/>
                </a:cubicBezTo>
                <a:lnTo>
                  <a:pt x="21462" y="0"/>
                </a:lnTo>
                <a:close/>
              </a:path>
            </a:pathLst>
          </a:custGeom>
          <a:noFill/>
          <a:ln w="381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4" name="Group 17">
            <a:extLst>
              <a:ext uri="{FF2B5EF4-FFF2-40B4-BE49-F238E27FC236}">
                <a16:creationId xmlns:a16="http://schemas.microsoft.com/office/drawing/2014/main" id="{2178E425-F0D7-49C6-991A-3F1C1839DC64}"/>
              </a:ext>
            </a:extLst>
          </p:cNvPr>
          <p:cNvGrpSpPr>
            <a:grpSpLocks/>
          </p:cNvGrpSpPr>
          <p:nvPr/>
        </p:nvGrpSpPr>
        <p:grpSpPr bwMode="auto">
          <a:xfrm>
            <a:off x="2900363" y="461963"/>
            <a:ext cx="385762" cy="396875"/>
            <a:chOff x="1827" y="291"/>
            <a:chExt cx="243" cy="250"/>
          </a:xfrm>
        </p:grpSpPr>
        <p:sp>
          <p:nvSpPr>
            <p:cNvPr id="11287" name="Rectangle 18">
              <a:extLst>
                <a:ext uri="{FF2B5EF4-FFF2-40B4-BE49-F238E27FC236}">
                  <a16:creationId xmlns:a16="http://schemas.microsoft.com/office/drawing/2014/main" id="{C050DA3F-F1CE-490D-B50B-474DCB08F279}"/>
                </a:ext>
              </a:extLst>
            </p:cNvPr>
            <p:cNvSpPr>
              <a:spLocks noChangeArrowheads="1"/>
            </p:cNvSpPr>
            <p:nvPr/>
          </p:nvSpPr>
          <p:spPr bwMode="auto">
            <a:xfrm>
              <a:off x="1865" y="291"/>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C40038"/>
                  </a:solidFill>
                  <a:effectLst/>
                  <a:uLnTx/>
                  <a:uFillTx/>
                  <a:latin typeface="Arial" panose="020B0604020202020204" pitchFamily="34" charset="0"/>
                  <a:ea typeface="+mn-ea"/>
                  <a:cs typeface="+mn-cs"/>
                </a:rPr>
                <a:t>a</a:t>
              </a:r>
            </a:p>
          </p:txBody>
        </p:sp>
        <p:sp>
          <p:nvSpPr>
            <p:cNvPr id="11288" name="Oval 19">
              <a:extLst>
                <a:ext uri="{FF2B5EF4-FFF2-40B4-BE49-F238E27FC236}">
                  <a16:creationId xmlns:a16="http://schemas.microsoft.com/office/drawing/2014/main" id="{EEA2827B-AB68-401C-9EE7-CEB81571CC86}"/>
                </a:ext>
              </a:extLst>
            </p:cNvPr>
            <p:cNvSpPr>
              <a:spLocks noChangeArrowheads="1"/>
            </p:cNvSpPr>
            <p:nvPr/>
          </p:nvSpPr>
          <p:spPr bwMode="auto">
            <a:xfrm>
              <a:off x="1827" y="367"/>
              <a:ext cx="77" cy="77"/>
            </a:xfrm>
            <a:prstGeom prst="ellipse">
              <a:avLst/>
            </a:prstGeom>
            <a:solidFill>
              <a:schemeClr val="tx2"/>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5" name="Group 20">
            <a:extLst>
              <a:ext uri="{FF2B5EF4-FFF2-40B4-BE49-F238E27FC236}">
                <a16:creationId xmlns:a16="http://schemas.microsoft.com/office/drawing/2014/main" id="{CE483EE5-0D27-455F-8A74-F2EF0BB5EA29}"/>
              </a:ext>
            </a:extLst>
          </p:cNvPr>
          <p:cNvGrpSpPr>
            <a:grpSpLocks/>
          </p:cNvGrpSpPr>
          <p:nvPr/>
        </p:nvGrpSpPr>
        <p:grpSpPr bwMode="auto">
          <a:xfrm>
            <a:off x="3089275" y="1176338"/>
            <a:ext cx="400050" cy="396875"/>
            <a:chOff x="1946" y="741"/>
            <a:chExt cx="252" cy="250"/>
          </a:xfrm>
        </p:grpSpPr>
        <p:sp>
          <p:nvSpPr>
            <p:cNvPr id="11285" name="Rectangle 21">
              <a:extLst>
                <a:ext uri="{FF2B5EF4-FFF2-40B4-BE49-F238E27FC236}">
                  <a16:creationId xmlns:a16="http://schemas.microsoft.com/office/drawing/2014/main" id="{3AAEA5F1-BC57-40B0-8578-7675315DACBB}"/>
                </a:ext>
              </a:extLst>
            </p:cNvPr>
            <p:cNvSpPr>
              <a:spLocks noChangeArrowheads="1"/>
            </p:cNvSpPr>
            <p:nvPr/>
          </p:nvSpPr>
          <p:spPr bwMode="auto">
            <a:xfrm>
              <a:off x="1993" y="741"/>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C40038"/>
                  </a:solidFill>
                  <a:effectLst/>
                  <a:uLnTx/>
                  <a:uFillTx/>
                  <a:latin typeface="Arial" panose="020B0604020202020204" pitchFamily="34" charset="0"/>
                  <a:ea typeface="+mn-ea"/>
                  <a:cs typeface="+mn-cs"/>
                </a:rPr>
                <a:t>b</a:t>
              </a:r>
            </a:p>
          </p:txBody>
        </p:sp>
        <p:sp>
          <p:nvSpPr>
            <p:cNvPr id="11286" name="Oval 22">
              <a:extLst>
                <a:ext uri="{FF2B5EF4-FFF2-40B4-BE49-F238E27FC236}">
                  <a16:creationId xmlns:a16="http://schemas.microsoft.com/office/drawing/2014/main" id="{A8E30E4C-5E2F-48E2-8451-4D74E1245467}"/>
                </a:ext>
              </a:extLst>
            </p:cNvPr>
            <p:cNvSpPr>
              <a:spLocks noChangeArrowheads="1"/>
            </p:cNvSpPr>
            <p:nvPr/>
          </p:nvSpPr>
          <p:spPr bwMode="auto">
            <a:xfrm>
              <a:off x="1946" y="878"/>
              <a:ext cx="77" cy="77"/>
            </a:xfrm>
            <a:prstGeom prst="ellipse">
              <a:avLst/>
            </a:prstGeom>
            <a:solidFill>
              <a:schemeClr val="tx2"/>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736279" name="Rectangle 23">
            <a:extLst>
              <a:ext uri="{FF2B5EF4-FFF2-40B4-BE49-F238E27FC236}">
                <a16:creationId xmlns:a16="http://schemas.microsoft.com/office/drawing/2014/main" id="{64C0B3C1-5C84-4933-B460-219B1A6C1FD4}"/>
              </a:ext>
            </a:extLst>
          </p:cNvPr>
          <p:cNvSpPr>
            <a:spLocks noChangeArrowheads="1"/>
          </p:cNvSpPr>
          <p:nvPr/>
        </p:nvSpPr>
        <p:spPr bwMode="auto">
          <a:xfrm>
            <a:off x="1984375" y="882650"/>
            <a:ext cx="93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C40038"/>
                </a:solidFill>
                <a:effectLst/>
                <a:uLnTx/>
                <a:uFillTx/>
                <a:latin typeface="Symbol" panose="05050102010706020507" pitchFamily="18" charset="2"/>
                <a:ea typeface="+mn-ea"/>
                <a:cs typeface="+mn-cs"/>
              </a:rPr>
              <a:t>D</a:t>
            </a:r>
            <a:r>
              <a:rPr kumimoji="0" lang="en-GB" altLang="en-US" sz="2000" b="0" i="1" u="none" strike="noStrike" kern="1200" cap="none" spc="0" normalizeH="0" baseline="0" noProof="0">
                <a:ln>
                  <a:noFill/>
                </a:ln>
                <a:solidFill>
                  <a:srgbClr val="C40038"/>
                </a:solidFill>
                <a:effectLst/>
                <a:uLnTx/>
                <a:uFillTx/>
                <a:latin typeface="Arial" panose="020B0604020202020204" pitchFamily="34" charset="0"/>
                <a:ea typeface="+mn-ea"/>
                <a:cs typeface="+mn-cs"/>
              </a:rPr>
              <a:t>Y</a:t>
            </a:r>
            <a:r>
              <a:rPr kumimoji="0" lang="en-GB" altLang="en-US" sz="2000" b="0" i="0" u="none" strike="noStrike" kern="1200" cap="none" spc="0" normalizeH="0" baseline="0" noProof="0">
                <a:ln>
                  <a:noFill/>
                </a:ln>
                <a:solidFill>
                  <a:srgbClr val="C40038"/>
                </a:solidFill>
                <a:effectLst/>
                <a:uLnTx/>
                <a:uFillTx/>
                <a:latin typeface="Arial" panose="020B0604020202020204" pitchFamily="34" charset="0"/>
                <a:ea typeface="+mn-ea"/>
                <a:cs typeface="+mn-cs"/>
              </a:rPr>
              <a:t> = 4</a:t>
            </a:r>
          </a:p>
        </p:txBody>
      </p:sp>
      <p:grpSp>
        <p:nvGrpSpPr>
          <p:cNvPr id="6" name="Group 24">
            <a:extLst>
              <a:ext uri="{FF2B5EF4-FFF2-40B4-BE49-F238E27FC236}">
                <a16:creationId xmlns:a16="http://schemas.microsoft.com/office/drawing/2014/main" id="{685ABD0B-E6F3-49FE-8733-5C2D331CF213}"/>
              </a:ext>
            </a:extLst>
          </p:cNvPr>
          <p:cNvGrpSpPr>
            <a:grpSpLocks/>
          </p:cNvGrpSpPr>
          <p:nvPr/>
        </p:nvGrpSpPr>
        <p:grpSpPr bwMode="auto">
          <a:xfrm>
            <a:off x="2112963" y="1524000"/>
            <a:ext cx="939800" cy="561975"/>
            <a:chOff x="1331" y="960"/>
            <a:chExt cx="592" cy="354"/>
          </a:xfrm>
        </p:grpSpPr>
        <p:sp>
          <p:nvSpPr>
            <p:cNvPr id="11283" name="Rectangle 25">
              <a:extLst>
                <a:ext uri="{FF2B5EF4-FFF2-40B4-BE49-F238E27FC236}">
                  <a16:creationId xmlns:a16="http://schemas.microsoft.com/office/drawing/2014/main" id="{1D1ABFCE-1E1F-4289-9CCC-FCBE2E2A574D}"/>
                </a:ext>
              </a:extLst>
            </p:cNvPr>
            <p:cNvSpPr>
              <a:spLocks noChangeArrowheads="1"/>
            </p:cNvSpPr>
            <p:nvPr/>
          </p:nvSpPr>
          <p:spPr bwMode="auto">
            <a:xfrm>
              <a:off x="1331" y="1064"/>
              <a:ext cx="5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C40038"/>
                  </a:solidFill>
                  <a:effectLst/>
                  <a:uLnTx/>
                  <a:uFillTx/>
                  <a:latin typeface="Symbol" panose="05050102010706020507" pitchFamily="18" charset="2"/>
                  <a:ea typeface="+mn-ea"/>
                  <a:cs typeface="+mn-cs"/>
                </a:rPr>
                <a:t>D</a:t>
              </a:r>
              <a:r>
                <a:rPr kumimoji="0" lang="en-GB" altLang="en-US" sz="2000" b="0" i="1" u="none" strike="noStrike" kern="1200" cap="none" spc="0" normalizeH="0" baseline="0" noProof="0">
                  <a:ln>
                    <a:noFill/>
                  </a:ln>
                  <a:solidFill>
                    <a:srgbClr val="C40038"/>
                  </a:solidFill>
                  <a:effectLst/>
                  <a:uLnTx/>
                  <a:uFillTx/>
                  <a:latin typeface="Arial" panose="020B0604020202020204" pitchFamily="34" charset="0"/>
                  <a:ea typeface="+mn-ea"/>
                  <a:cs typeface="+mn-cs"/>
                </a:rPr>
                <a:t>X</a:t>
              </a:r>
              <a:r>
                <a:rPr kumimoji="0" lang="en-GB" altLang="en-US" sz="2000" b="0" i="0" u="none" strike="noStrike" kern="1200" cap="none" spc="0" normalizeH="0" baseline="0" noProof="0">
                  <a:ln>
                    <a:noFill/>
                  </a:ln>
                  <a:solidFill>
                    <a:srgbClr val="C40038"/>
                  </a:solidFill>
                  <a:effectLst/>
                  <a:uLnTx/>
                  <a:uFillTx/>
                  <a:latin typeface="Arial" panose="020B0604020202020204" pitchFamily="34" charset="0"/>
                  <a:ea typeface="+mn-ea"/>
                  <a:cs typeface="+mn-cs"/>
                </a:rPr>
                <a:t> = 1</a:t>
              </a:r>
            </a:p>
          </p:txBody>
        </p:sp>
        <p:sp>
          <p:nvSpPr>
            <p:cNvPr id="11284" name="Line 26">
              <a:extLst>
                <a:ext uri="{FF2B5EF4-FFF2-40B4-BE49-F238E27FC236}">
                  <a16:creationId xmlns:a16="http://schemas.microsoft.com/office/drawing/2014/main" id="{AA908C74-CE0D-4782-A214-BC29C78E8EFB}"/>
                </a:ext>
              </a:extLst>
            </p:cNvPr>
            <p:cNvSpPr>
              <a:spLocks noChangeShapeType="1"/>
            </p:cNvSpPr>
            <p:nvPr/>
          </p:nvSpPr>
          <p:spPr bwMode="auto">
            <a:xfrm flipV="1">
              <a:off x="1692" y="960"/>
              <a:ext cx="219" cy="138"/>
            </a:xfrm>
            <a:prstGeom prst="line">
              <a:avLst/>
            </a:prstGeom>
            <a:noFill/>
            <a:ln w="127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736283" name="Rectangle 27">
            <a:extLst>
              <a:ext uri="{FF2B5EF4-FFF2-40B4-BE49-F238E27FC236}">
                <a16:creationId xmlns:a16="http://schemas.microsoft.com/office/drawing/2014/main" id="{65002DD6-F954-45BE-B6D2-FE3B8909966B}"/>
              </a:ext>
            </a:extLst>
          </p:cNvPr>
          <p:cNvSpPr>
            <a:spLocks noChangeArrowheads="1"/>
          </p:cNvSpPr>
          <p:nvPr/>
        </p:nvSpPr>
        <p:spPr bwMode="auto">
          <a:xfrm>
            <a:off x="3289300" y="809625"/>
            <a:ext cx="1179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C40038"/>
                </a:solidFill>
                <a:effectLst/>
                <a:uLnTx/>
                <a:uFillTx/>
                <a:latin typeface="Arial" panose="020B0604020202020204" pitchFamily="34" charset="0"/>
                <a:ea typeface="+mn-ea"/>
                <a:cs typeface="+mn-cs"/>
              </a:rPr>
              <a:t>MRS</a:t>
            </a:r>
            <a:r>
              <a:rPr kumimoji="0" lang="en-GB" altLang="en-US" sz="2000" b="0" i="0" u="none" strike="noStrike" kern="1200" cap="none" spc="0" normalizeH="0" baseline="0" noProof="0">
                <a:ln>
                  <a:noFill/>
                </a:ln>
                <a:solidFill>
                  <a:srgbClr val="C40038"/>
                </a:solidFill>
                <a:effectLst/>
                <a:uLnTx/>
                <a:uFillTx/>
                <a:latin typeface="Arial" panose="020B0604020202020204" pitchFamily="34" charset="0"/>
                <a:ea typeface="+mn-ea"/>
                <a:cs typeface="+mn-cs"/>
              </a:rPr>
              <a:t> = 4</a:t>
            </a:r>
          </a:p>
        </p:txBody>
      </p:sp>
      <p:sp>
        <p:nvSpPr>
          <p:cNvPr id="736284" name="AutoShape 28" descr="Parchment">
            <a:extLst>
              <a:ext uri="{FF2B5EF4-FFF2-40B4-BE49-F238E27FC236}">
                <a16:creationId xmlns:a16="http://schemas.microsoft.com/office/drawing/2014/main" id="{154D6A58-5615-49E9-BD28-8B1FFE205B29}"/>
              </a:ext>
            </a:extLst>
          </p:cNvPr>
          <p:cNvSpPr>
            <a:spLocks noChangeArrowheads="1"/>
          </p:cNvSpPr>
          <p:nvPr/>
        </p:nvSpPr>
        <p:spPr bwMode="auto">
          <a:xfrm>
            <a:off x="5724525" y="1652588"/>
            <a:ext cx="1920875" cy="588962"/>
          </a:xfrm>
          <a:prstGeom prst="roundRect">
            <a:avLst>
              <a:gd name="adj" fmla="val 16667"/>
            </a:avLst>
          </a:prstGeom>
          <a:blipFill dpi="0" rotWithShape="0">
            <a:blip r:embed="rId6"/>
            <a:srcRect/>
            <a:tile tx="0" ty="0" sx="100000" sy="100000" flip="none" algn="tl"/>
          </a:blipFill>
          <a:ln w="22225">
            <a:solidFill>
              <a:schemeClr val="folHlink"/>
            </a:solidFill>
            <a:round/>
            <a:headEnd type="none" w="sm" len="sm"/>
            <a:tailEnd type="none" w="sm" len="sm"/>
          </a:ln>
        </p:spPr>
        <p:txBody>
          <a:bodyPr wrap="none" anchor="ct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200" b="1" i="1" u="none" strike="noStrike" kern="1200" cap="none" spc="0" normalizeH="0" baseline="0" noProof="0">
                <a:ln>
                  <a:noFill/>
                </a:ln>
                <a:solidFill>
                  <a:srgbClr val="006600"/>
                </a:solidFill>
                <a:effectLst/>
                <a:uLnTx/>
                <a:uFillTx/>
                <a:latin typeface="Arial" panose="020B0604020202020204" pitchFamily="34" charset="0"/>
                <a:ea typeface="+mn-ea"/>
                <a:cs typeface="+mn-cs"/>
              </a:rPr>
              <a:t>MRS</a:t>
            </a:r>
            <a:r>
              <a:rPr kumimoji="0" lang="en-GB" altLang="en-US" sz="2200" b="1" i="0" u="none" strike="noStrike" kern="1200" cap="none" spc="0" normalizeH="0" baseline="0" noProof="0">
                <a:ln>
                  <a:noFill/>
                </a:ln>
                <a:solidFill>
                  <a:srgbClr val="006600"/>
                </a:solidFill>
                <a:effectLst/>
                <a:uLnTx/>
                <a:uFillTx/>
                <a:latin typeface="Arial" panose="020B0604020202020204" pitchFamily="34" charset="0"/>
                <a:ea typeface="+mn-ea"/>
                <a:cs typeface="+mn-cs"/>
              </a:rPr>
              <a:t> = </a:t>
            </a:r>
            <a:r>
              <a:rPr kumimoji="0" lang="en-GB" altLang="en-US" sz="2200" b="1" i="0" u="none" strike="noStrike" kern="1200" cap="none" spc="0" normalizeH="0" baseline="0" noProof="0">
                <a:ln>
                  <a:noFill/>
                </a:ln>
                <a:solidFill>
                  <a:srgbClr val="006600"/>
                </a:solidFill>
                <a:effectLst/>
                <a:uLnTx/>
                <a:uFillTx/>
                <a:latin typeface="Arial" panose="020B0604020202020204" pitchFamily="34" charset="0"/>
                <a:ea typeface="+mn-ea"/>
                <a:cs typeface="+mn-cs"/>
                <a:sym typeface="Symbol" panose="05050102010706020507" pitchFamily="18" charset="2"/>
              </a:rPr>
              <a:t></a:t>
            </a:r>
            <a:r>
              <a:rPr kumimoji="0" lang="en-GB" altLang="en-US" sz="2200" b="1" i="1" u="none" strike="noStrike" kern="1200" cap="none" spc="0" normalizeH="0" baseline="0" noProof="0">
                <a:ln>
                  <a:noFill/>
                </a:ln>
                <a:solidFill>
                  <a:srgbClr val="006600"/>
                </a:solidFill>
                <a:effectLst/>
                <a:uLnTx/>
                <a:uFillTx/>
                <a:latin typeface="Arial" panose="020B0604020202020204" pitchFamily="34" charset="0"/>
                <a:ea typeface="+mn-ea"/>
                <a:cs typeface="+mn-cs"/>
                <a:sym typeface="Symbol" panose="05050102010706020507" pitchFamily="18" charset="2"/>
              </a:rPr>
              <a:t>Y</a:t>
            </a:r>
            <a:r>
              <a:rPr kumimoji="0" lang="en-GB" altLang="en-US" sz="2200" b="1" i="0" u="none" strike="noStrike" kern="1200" cap="none" spc="0" normalizeH="0" baseline="0" noProof="0">
                <a:ln>
                  <a:noFill/>
                </a:ln>
                <a:solidFill>
                  <a:srgbClr val="006600"/>
                </a:solidFill>
                <a:effectLst/>
                <a:uLnTx/>
                <a:uFillTx/>
                <a:latin typeface="Arial" panose="020B0604020202020204" pitchFamily="34" charset="0"/>
                <a:ea typeface="+mn-ea"/>
                <a:cs typeface="+mn-cs"/>
                <a:sym typeface="Symbol" panose="05050102010706020507" pitchFamily="18" charset="2"/>
              </a:rPr>
              <a:t>/</a:t>
            </a:r>
            <a:r>
              <a:rPr kumimoji="0" lang="en-GB" altLang="en-US" sz="2200" b="1" i="1" u="none" strike="noStrike" kern="1200" cap="none" spc="0" normalizeH="0" baseline="0" noProof="0">
                <a:ln>
                  <a:noFill/>
                </a:ln>
                <a:solidFill>
                  <a:srgbClr val="006600"/>
                </a:solidFill>
                <a:effectLst/>
                <a:uLnTx/>
                <a:uFillTx/>
                <a:latin typeface="Arial" panose="020B0604020202020204" pitchFamily="34" charset="0"/>
                <a:ea typeface="+mn-ea"/>
                <a:cs typeface="+mn-cs"/>
                <a:sym typeface="Symbol" panose="05050102010706020507" pitchFamily="18" charset="2"/>
              </a:rPr>
              <a:t>X</a:t>
            </a:r>
            <a:endParaRPr kumimoji="0" lang="en-GB" altLang="en-US" sz="1800" b="0" i="1" u="none" strike="noStrike" kern="1200" cap="none" spc="0" normalizeH="0" baseline="0" noProof="0">
              <a:ln>
                <a:noFill/>
              </a:ln>
              <a:solidFill>
                <a:srgbClr val="006600"/>
              </a:solidFill>
              <a:effectLst/>
              <a:uLnTx/>
              <a:uFillTx/>
              <a:latin typeface="Arial" panose="020B0604020202020204" pitchFamily="34" charset="0"/>
              <a:ea typeface="+mn-ea"/>
              <a:cs typeface="+mn-cs"/>
              <a:sym typeface="Symbol" panose="05050102010706020507" pitchFamily="18" charset="2"/>
            </a:endParaRPr>
          </a:p>
        </p:txBody>
      </p:sp>
      <p:sp>
        <p:nvSpPr>
          <p:cNvPr id="736286" name="Text Box 30">
            <a:extLst>
              <a:ext uri="{FF2B5EF4-FFF2-40B4-BE49-F238E27FC236}">
                <a16:creationId xmlns:a16="http://schemas.microsoft.com/office/drawing/2014/main" id="{E37DBD47-79A5-4BEC-8A2C-94498DBBEE19}"/>
              </a:ext>
            </a:extLst>
          </p:cNvPr>
          <p:cNvSpPr txBox="1">
            <a:spLocks noChangeArrowheads="1"/>
          </p:cNvSpPr>
          <p:nvPr/>
        </p:nvSpPr>
        <p:spPr bwMode="auto">
          <a:xfrm>
            <a:off x="0" y="0"/>
            <a:ext cx="914400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800080"/>
                </a:solidFill>
                <a:effectLst/>
                <a:uLnTx/>
                <a:uFillTx/>
                <a:latin typeface="Arial" charset="0"/>
                <a:ea typeface="+mn-ea"/>
                <a:cs typeface="+mn-cs"/>
              </a:rPr>
              <a:t>Deriving the marginal rate of substitution (</a:t>
            </a:r>
            <a:r>
              <a:rPr kumimoji="0" lang="en-GB" sz="2800" b="1" i="1" u="none" strike="noStrike" kern="1200" cap="none" spc="0" normalizeH="0" baseline="0" noProof="0">
                <a:ln>
                  <a:noFill/>
                </a:ln>
                <a:solidFill>
                  <a:srgbClr val="800080"/>
                </a:solidFill>
                <a:effectLst/>
                <a:uLnTx/>
                <a:uFillTx/>
                <a:latin typeface="Arial" charset="0"/>
                <a:ea typeface="+mn-ea"/>
                <a:cs typeface="+mn-cs"/>
              </a:rPr>
              <a:t>MRS</a:t>
            </a:r>
            <a:r>
              <a:rPr kumimoji="0" lang="en-GB" sz="2800" b="1" i="0" u="none" strike="noStrike" kern="1200" cap="none" spc="0" normalizeH="0" baseline="0" noProof="0">
                <a:ln>
                  <a:noFill/>
                </a:ln>
                <a:solidFill>
                  <a:srgbClr val="800080"/>
                </a:solidFill>
                <a:effectLst/>
                <a:uLnTx/>
                <a:uFillTx/>
                <a:latin typeface="Arial" charset="0"/>
                <a:ea typeface="+mn-ea"/>
                <a:cs typeface="+mn-cs"/>
              </a:rPr>
              <a:t>)</a:t>
            </a:r>
          </a:p>
        </p:txBody>
      </p:sp>
    </p:spTree>
    <p:custDataLst>
      <p:tags r:id="rId1"/>
    </p:custDataLst>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36284"/>
                                        </p:tgtEl>
                                        <p:attrNameLst>
                                          <p:attrName>style.visibility</p:attrName>
                                        </p:attrNameLst>
                                      </p:cBhvr>
                                      <p:to>
                                        <p:strVal val="visible"/>
                                      </p:to>
                                    </p:set>
                                    <p:anim calcmode="lin" valueType="num">
                                      <p:cBhvr>
                                        <p:cTn id="7" dur="500" fill="hold"/>
                                        <p:tgtEl>
                                          <p:spTgt spid="736284"/>
                                        </p:tgtEl>
                                        <p:attrNameLst>
                                          <p:attrName>ppt_w</p:attrName>
                                        </p:attrNameLst>
                                      </p:cBhvr>
                                      <p:tavLst>
                                        <p:tav tm="0">
                                          <p:val>
                                            <p:fltVal val="0"/>
                                          </p:val>
                                        </p:tav>
                                        <p:tav tm="100000">
                                          <p:val>
                                            <p:strVal val="#ppt_w"/>
                                          </p:val>
                                        </p:tav>
                                      </p:tavLst>
                                    </p:anim>
                                    <p:anim calcmode="lin" valueType="num">
                                      <p:cBhvr>
                                        <p:cTn id="8" dur="500" fill="hold"/>
                                        <p:tgtEl>
                                          <p:spTgt spid="73628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5"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fltVal val="0"/>
                                          </p:val>
                                        </p:tav>
                                        <p:tav tm="100000">
                                          <p:val>
                                            <p:strVal val="#ppt_w"/>
                                          </p:val>
                                        </p:tav>
                                      </p:tavLst>
                                    </p:anim>
                                    <p:anim calcmode="lin" valueType="num">
                                      <p:cBhvr>
                                        <p:cTn id="27" dur="1000" fill="hold"/>
                                        <p:tgtEl>
                                          <p:spTgt spid="5"/>
                                        </p:tgtEl>
                                        <p:attrNameLst>
                                          <p:attrName>ppt_h</p:attrName>
                                        </p:attrNameLst>
                                      </p:cBhvr>
                                      <p:tavLst>
                                        <p:tav tm="0">
                                          <p:val>
                                            <p:fltVal val="0"/>
                                          </p:val>
                                        </p:tav>
                                        <p:tav tm="100000">
                                          <p:val>
                                            <p:strVal val="#ppt_h"/>
                                          </p:val>
                                        </p:tav>
                                      </p:tavLst>
                                    </p:anim>
                                    <p:anim calcmode="lin" valueType="num">
                                      <p:cBhvr>
                                        <p:cTn id="28"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dissolve">
                                      <p:cBhvr>
                                        <p:cTn id="34" dur="500"/>
                                        <p:tgtEl>
                                          <p:spTgt spid="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736271"/>
                                        </p:tgtEl>
                                        <p:attrNameLst>
                                          <p:attrName>style.visibility</p:attrName>
                                        </p:attrNameLst>
                                      </p:cBhvr>
                                      <p:to>
                                        <p:strVal val="visible"/>
                                      </p:to>
                                    </p:set>
                                    <p:anim calcmode="lin" valueType="num">
                                      <p:cBhvr>
                                        <p:cTn id="39" dur="500" fill="hold"/>
                                        <p:tgtEl>
                                          <p:spTgt spid="736271"/>
                                        </p:tgtEl>
                                        <p:attrNameLst>
                                          <p:attrName>ppt_x</p:attrName>
                                        </p:attrNameLst>
                                      </p:cBhvr>
                                      <p:tavLst>
                                        <p:tav tm="0">
                                          <p:val>
                                            <p:strVal val="#ppt_x-#ppt_w/2"/>
                                          </p:val>
                                        </p:tav>
                                        <p:tav tm="100000">
                                          <p:val>
                                            <p:strVal val="#ppt_x"/>
                                          </p:val>
                                        </p:tav>
                                      </p:tavLst>
                                    </p:anim>
                                    <p:anim calcmode="lin" valueType="num">
                                      <p:cBhvr>
                                        <p:cTn id="40" dur="500" fill="hold"/>
                                        <p:tgtEl>
                                          <p:spTgt spid="736271"/>
                                        </p:tgtEl>
                                        <p:attrNameLst>
                                          <p:attrName>ppt_y</p:attrName>
                                        </p:attrNameLst>
                                      </p:cBhvr>
                                      <p:tavLst>
                                        <p:tav tm="0">
                                          <p:val>
                                            <p:strVal val="#ppt_y"/>
                                          </p:val>
                                        </p:tav>
                                        <p:tav tm="100000">
                                          <p:val>
                                            <p:strVal val="#ppt_y"/>
                                          </p:val>
                                        </p:tav>
                                      </p:tavLst>
                                    </p:anim>
                                    <p:anim calcmode="lin" valueType="num">
                                      <p:cBhvr>
                                        <p:cTn id="41" dur="500" fill="hold"/>
                                        <p:tgtEl>
                                          <p:spTgt spid="736271"/>
                                        </p:tgtEl>
                                        <p:attrNameLst>
                                          <p:attrName>ppt_w</p:attrName>
                                        </p:attrNameLst>
                                      </p:cBhvr>
                                      <p:tavLst>
                                        <p:tav tm="0">
                                          <p:val>
                                            <p:fltVal val="0"/>
                                          </p:val>
                                        </p:tav>
                                        <p:tav tm="100000">
                                          <p:val>
                                            <p:strVal val="#ppt_w"/>
                                          </p:val>
                                        </p:tav>
                                      </p:tavLst>
                                    </p:anim>
                                    <p:anim calcmode="lin" valueType="num">
                                      <p:cBhvr>
                                        <p:cTn id="42" dur="500" fill="hold"/>
                                        <p:tgtEl>
                                          <p:spTgt spid="736271"/>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nodeType="clickEffect">
                                  <p:stCondLst>
                                    <p:cond delay="0"/>
                                  </p:stCondLst>
                                  <p:childTnLst>
                                    <p:set>
                                      <p:cBhvr>
                                        <p:cTn id="51" dur="1" fill="hold">
                                          <p:stCondLst>
                                            <p:cond delay="0"/>
                                          </p:stCondLst>
                                        </p:cTn>
                                        <p:tgtEl>
                                          <p:spTgt spid="736270"/>
                                        </p:tgtEl>
                                        <p:attrNameLst>
                                          <p:attrName>style.visibility</p:attrName>
                                        </p:attrNameLst>
                                      </p:cBhvr>
                                      <p:to>
                                        <p:strVal val="visible"/>
                                      </p:to>
                                    </p:set>
                                    <p:anim calcmode="lin" valueType="num">
                                      <p:cBhvr>
                                        <p:cTn id="52" dur="500" fill="hold"/>
                                        <p:tgtEl>
                                          <p:spTgt spid="736270"/>
                                        </p:tgtEl>
                                        <p:attrNameLst>
                                          <p:attrName>ppt_x</p:attrName>
                                        </p:attrNameLst>
                                      </p:cBhvr>
                                      <p:tavLst>
                                        <p:tav tm="0">
                                          <p:val>
                                            <p:strVal val="#ppt_x"/>
                                          </p:val>
                                        </p:tav>
                                        <p:tav tm="100000">
                                          <p:val>
                                            <p:strVal val="#ppt_x"/>
                                          </p:val>
                                        </p:tav>
                                      </p:tavLst>
                                    </p:anim>
                                    <p:anim calcmode="lin" valueType="num">
                                      <p:cBhvr>
                                        <p:cTn id="53" dur="500" fill="hold"/>
                                        <p:tgtEl>
                                          <p:spTgt spid="736270"/>
                                        </p:tgtEl>
                                        <p:attrNameLst>
                                          <p:attrName>ppt_y</p:attrName>
                                        </p:attrNameLst>
                                      </p:cBhvr>
                                      <p:tavLst>
                                        <p:tav tm="0">
                                          <p:val>
                                            <p:strVal val="#ppt_y-#ppt_h/2"/>
                                          </p:val>
                                        </p:tav>
                                        <p:tav tm="100000">
                                          <p:val>
                                            <p:strVal val="#ppt_y"/>
                                          </p:val>
                                        </p:tav>
                                      </p:tavLst>
                                    </p:anim>
                                    <p:anim calcmode="lin" valueType="num">
                                      <p:cBhvr>
                                        <p:cTn id="54" dur="500" fill="hold"/>
                                        <p:tgtEl>
                                          <p:spTgt spid="736270"/>
                                        </p:tgtEl>
                                        <p:attrNameLst>
                                          <p:attrName>ppt_w</p:attrName>
                                        </p:attrNameLst>
                                      </p:cBhvr>
                                      <p:tavLst>
                                        <p:tav tm="0">
                                          <p:val>
                                            <p:strVal val="#ppt_w"/>
                                          </p:val>
                                        </p:tav>
                                        <p:tav tm="100000">
                                          <p:val>
                                            <p:strVal val="#ppt_w"/>
                                          </p:val>
                                        </p:tav>
                                      </p:tavLst>
                                    </p:anim>
                                    <p:anim calcmode="lin" valueType="num">
                                      <p:cBhvr>
                                        <p:cTn id="55" dur="500" fill="hold"/>
                                        <p:tgtEl>
                                          <p:spTgt spid="736270"/>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36279"/>
                                        </p:tgtEl>
                                        <p:attrNameLst>
                                          <p:attrName>style.visibility</p:attrName>
                                        </p:attrNameLst>
                                      </p:cBhvr>
                                      <p:to>
                                        <p:strVal val="visible"/>
                                      </p:to>
                                    </p:set>
                                    <p:animEffect transition="in" filter="wipe(left)">
                                      <p:cBhvr>
                                        <p:cTn id="60" dur="500"/>
                                        <p:tgtEl>
                                          <p:spTgt spid="73627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736283"/>
                                        </p:tgtEl>
                                        <p:attrNameLst>
                                          <p:attrName>style.visibility</p:attrName>
                                        </p:attrNameLst>
                                      </p:cBhvr>
                                      <p:to>
                                        <p:strVal val="visible"/>
                                      </p:to>
                                    </p:set>
                                    <p:animEffect transition="in" filter="dissolve">
                                      <p:cBhvr>
                                        <p:cTn id="65" dur="500"/>
                                        <p:tgtEl>
                                          <p:spTgt spid="736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79" grpId="0" autoUpdateAnimBg="0"/>
      <p:bldP spid="736283" grpId="0" autoUpdateAnimBg="0"/>
      <p:bldP spid="736284"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97442798-47A4-443E-96C5-CFA0BE2ADFE5}"/>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aphicFrame>
        <p:nvGraphicFramePr>
          <p:cNvPr id="12290" name="Object 3">
            <a:extLst>
              <a:ext uri="{FF2B5EF4-FFF2-40B4-BE49-F238E27FC236}">
                <a16:creationId xmlns:a16="http://schemas.microsoft.com/office/drawing/2014/main" id="{13B31784-65B8-4A64-8E44-2D08C96404F4}"/>
              </a:ext>
            </a:extLst>
          </p:cNvPr>
          <p:cNvGraphicFramePr>
            <a:graphicFrameLocks/>
          </p:cNvGraphicFramePr>
          <p:nvPr/>
        </p:nvGraphicFramePr>
        <p:xfrm>
          <a:off x="590550" y="277813"/>
          <a:ext cx="7747000" cy="6392862"/>
        </p:xfrm>
        <a:graphic>
          <a:graphicData uri="http://schemas.openxmlformats.org/presentationml/2006/ole">
            <mc:AlternateContent xmlns:mc="http://schemas.openxmlformats.org/markup-compatibility/2006">
              <mc:Choice xmlns:v="urn:schemas-microsoft-com:vml" Requires="v">
                <p:oleObj name="Chart" r:id="rId4" imgW="9322627" imgH="6655636" progId="MSGraph.Chart.8">
                  <p:embed followColorScheme="full"/>
                </p:oleObj>
              </mc:Choice>
              <mc:Fallback>
                <p:oleObj name="Chart" r:id="rId4" imgW="9322627" imgH="6655636" progId="MSGraph.Chart.8">
                  <p:embed followColorScheme="full"/>
                  <p:pic>
                    <p:nvPicPr>
                      <p:cNvPr id="12290" name="Object 3">
                        <a:extLst>
                          <a:ext uri="{FF2B5EF4-FFF2-40B4-BE49-F238E27FC236}">
                            <a16:creationId xmlns:a16="http://schemas.microsoft.com/office/drawing/2014/main" id="{13B31784-65B8-4A64-8E44-2D08C96404F4}"/>
                          </a:ext>
                        </a:extLst>
                      </p:cNvPr>
                      <p:cNvPicPr>
                        <a:picLocks noChangeArrowheads="1"/>
                      </p:cNvPicPr>
                      <p:nvPr/>
                    </p:nvPicPr>
                    <p:blipFill>
                      <a:blip r:embed="rId5"/>
                      <a:srcRect/>
                      <a:stretch>
                        <a:fillRect/>
                      </a:stretch>
                    </p:blipFill>
                    <p:spPr bwMode="auto">
                      <a:xfrm>
                        <a:off x="590550" y="277813"/>
                        <a:ext cx="7747000" cy="639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Rectangle 4">
            <a:extLst>
              <a:ext uri="{FF2B5EF4-FFF2-40B4-BE49-F238E27FC236}">
                <a16:creationId xmlns:a16="http://schemas.microsoft.com/office/drawing/2014/main" id="{362D1C31-D0CA-402B-8316-AD57A1370C2F}"/>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293" name="Rectangle 5">
            <a:extLst>
              <a:ext uri="{FF2B5EF4-FFF2-40B4-BE49-F238E27FC236}">
                <a16:creationId xmlns:a16="http://schemas.microsoft.com/office/drawing/2014/main" id="{451FC344-1186-48B3-9A09-A9EBCFB28D27}"/>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294" name="Rectangle 6">
            <a:extLst>
              <a:ext uri="{FF2B5EF4-FFF2-40B4-BE49-F238E27FC236}">
                <a16:creationId xmlns:a16="http://schemas.microsoft.com/office/drawing/2014/main" id="{3726ACCE-44E1-4D28-99A1-1BC3921F5F75}"/>
              </a:ext>
            </a:extLst>
          </p:cNvPr>
          <p:cNvSpPr>
            <a:spLocks noChangeArrowheads="1"/>
          </p:cNvSpPr>
          <p:nvPr/>
        </p:nvSpPr>
        <p:spPr bwMode="auto">
          <a:xfrm>
            <a:off x="2960688" y="461963"/>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C40038"/>
                </a:solidFill>
                <a:effectLst/>
                <a:uLnTx/>
                <a:uFillTx/>
                <a:latin typeface="Arial" panose="020B0604020202020204" pitchFamily="34" charset="0"/>
                <a:ea typeface="+mn-ea"/>
                <a:cs typeface="+mn-cs"/>
              </a:rPr>
              <a:t>a</a:t>
            </a:r>
          </a:p>
        </p:txBody>
      </p:sp>
      <p:sp>
        <p:nvSpPr>
          <p:cNvPr id="12295" name="Rectangle 7">
            <a:extLst>
              <a:ext uri="{FF2B5EF4-FFF2-40B4-BE49-F238E27FC236}">
                <a16:creationId xmlns:a16="http://schemas.microsoft.com/office/drawing/2014/main" id="{B60B4945-5620-4BFF-9231-59014EAEBF32}"/>
              </a:ext>
            </a:extLst>
          </p:cNvPr>
          <p:cNvSpPr>
            <a:spLocks noChangeArrowheads="1"/>
          </p:cNvSpPr>
          <p:nvPr/>
        </p:nvSpPr>
        <p:spPr bwMode="auto">
          <a:xfrm>
            <a:off x="3163888" y="1176338"/>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C40038"/>
                </a:solidFill>
                <a:effectLst/>
                <a:uLnTx/>
                <a:uFillTx/>
                <a:latin typeface="Arial" panose="020B0604020202020204" pitchFamily="34" charset="0"/>
                <a:ea typeface="+mn-ea"/>
                <a:cs typeface="+mn-cs"/>
              </a:rPr>
              <a:t>b</a:t>
            </a:r>
          </a:p>
        </p:txBody>
      </p:sp>
      <p:sp>
        <p:nvSpPr>
          <p:cNvPr id="12296" name="Rectangle 8">
            <a:extLst>
              <a:ext uri="{FF2B5EF4-FFF2-40B4-BE49-F238E27FC236}">
                <a16:creationId xmlns:a16="http://schemas.microsoft.com/office/drawing/2014/main" id="{B461B178-499D-4ADA-8B19-C1CB28245F4E}"/>
              </a:ext>
            </a:extLst>
          </p:cNvPr>
          <p:cNvSpPr>
            <a:spLocks noChangeArrowheads="1"/>
          </p:cNvSpPr>
          <p:nvPr/>
        </p:nvSpPr>
        <p:spPr bwMode="auto">
          <a:xfrm rot="-5400000">
            <a:off x="-635000" y="28924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12297" name="Rectangle 9">
            <a:extLst>
              <a:ext uri="{FF2B5EF4-FFF2-40B4-BE49-F238E27FC236}">
                <a16:creationId xmlns:a16="http://schemas.microsoft.com/office/drawing/2014/main" id="{7F1C2E48-050C-42E0-BBD8-71A8CA318DCD}"/>
              </a:ext>
            </a:extLst>
          </p:cNvPr>
          <p:cNvSpPr>
            <a:spLocks noChangeArrowheads="1"/>
          </p:cNvSpPr>
          <p:nvPr/>
        </p:nvSpPr>
        <p:spPr bwMode="auto">
          <a:xfrm>
            <a:off x="3675063" y="650716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12298" name="Freeform 10">
            <a:extLst>
              <a:ext uri="{FF2B5EF4-FFF2-40B4-BE49-F238E27FC236}">
                <a16:creationId xmlns:a16="http://schemas.microsoft.com/office/drawing/2014/main" id="{156ECDCA-9469-4F73-90D0-715766FC7537}"/>
              </a:ext>
            </a:extLst>
          </p:cNvPr>
          <p:cNvSpPr>
            <a:spLocks/>
          </p:cNvSpPr>
          <p:nvPr/>
        </p:nvSpPr>
        <p:spPr bwMode="auto">
          <a:xfrm>
            <a:off x="1074738" y="644525"/>
            <a:ext cx="1887537" cy="5332413"/>
          </a:xfrm>
          <a:custGeom>
            <a:avLst/>
            <a:gdLst>
              <a:gd name="T0" fmla="*/ 0 w 1189"/>
              <a:gd name="T1" fmla="*/ 0 h 3359"/>
              <a:gd name="T2" fmla="*/ 2147483647 w 1189"/>
              <a:gd name="T3" fmla="*/ 0 h 3359"/>
              <a:gd name="T4" fmla="*/ 2147483647 w 1189"/>
              <a:gd name="T5" fmla="*/ 2147483647 h 3359"/>
              <a:gd name="T6" fmla="*/ 0 60000 65536"/>
              <a:gd name="T7" fmla="*/ 0 60000 65536"/>
              <a:gd name="T8" fmla="*/ 0 60000 65536"/>
              <a:gd name="T9" fmla="*/ 0 w 1189"/>
              <a:gd name="T10" fmla="*/ 0 h 3359"/>
              <a:gd name="T11" fmla="*/ 1189 w 1189"/>
              <a:gd name="T12" fmla="*/ 3359 h 3359"/>
            </a:gdLst>
            <a:ahLst/>
            <a:cxnLst>
              <a:cxn ang="T6">
                <a:pos x="T0" y="T1"/>
              </a:cxn>
              <a:cxn ang="T7">
                <a:pos x="T2" y="T3"/>
              </a:cxn>
              <a:cxn ang="T8">
                <a:pos x="T4" y="T5"/>
              </a:cxn>
            </a:cxnLst>
            <a:rect l="T9" t="T10" r="T11" b="T12"/>
            <a:pathLst>
              <a:path w="1189" h="3359">
                <a:moveTo>
                  <a:pt x="0" y="0"/>
                </a:moveTo>
                <a:lnTo>
                  <a:pt x="1188" y="0"/>
                </a:lnTo>
                <a:lnTo>
                  <a:pt x="1188" y="3358"/>
                </a:lnTo>
              </a:path>
            </a:pathLst>
          </a:custGeom>
          <a:noFill/>
          <a:ln w="12700" cap="rnd" cmpd="sng">
            <a:solidFill>
              <a:srgbClr val="B2B2B2"/>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299" name="Freeform 11">
            <a:extLst>
              <a:ext uri="{FF2B5EF4-FFF2-40B4-BE49-F238E27FC236}">
                <a16:creationId xmlns:a16="http://schemas.microsoft.com/office/drawing/2014/main" id="{1D762A27-0DD9-4A25-8D70-C52F2A791C7A}"/>
              </a:ext>
            </a:extLst>
          </p:cNvPr>
          <p:cNvSpPr>
            <a:spLocks/>
          </p:cNvSpPr>
          <p:nvPr/>
        </p:nvSpPr>
        <p:spPr bwMode="auto">
          <a:xfrm>
            <a:off x="1074738" y="1450975"/>
            <a:ext cx="2070100" cy="4525963"/>
          </a:xfrm>
          <a:custGeom>
            <a:avLst/>
            <a:gdLst>
              <a:gd name="T0" fmla="*/ 0 w 1304"/>
              <a:gd name="T1" fmla="*/ 0 h 2851"/>
              <a:gd name="T2" fmla="*/ 2147483647 w 1304"/>
              <a:gd name="T3" fmla="*/ 0 h 2851"/>
              <a:gd name="T4" fmla="*/ 2147483647 w 1304"/>
              <a:gd name="T5" fmla="*/ 2147483647 h 2851"/>
              <a:gd name="T6" fmla="*/ 0 60000 65536"/>
              <a:gd name="T7" fmla="*/ 0 60000 65536"/>
              <a:gd name="T8" fmla="*/ 0 60000 65536"/>
              <a:gd name="T9" fmla="*/ 0 w 1304"/>
              <a:gd name="T10" fmla="*/ 0 h 2851"/>
              <a:gd name="T11" fmla="*/ 1304 w 1304"/>
              <a:gd name="T12" fmla="*/ 2851 h 2851"/>
            </a:gdLst>
            <a:ahLst/>
            <a:cxnLst>
              <a:cxn ang="T6">
                <a:pos x="T0" y="T1"/>
              </a:cxn>
              <a:cxn ang="T7">
                <a:pos x="T2" y="T3"/>
              </a:cxn>
              <a:cxn ang="T8">
                <a:pos x="T4" y="T5"/>
              </a:cxn>
            </a:cxnLst>
            <a:rect l="T9" t="T10" r="T11" b="T12"/>
            <a:pathLst>
              <a:path w="1304" h="2851">
                <a:moveTo>
                  <a:pt x="0" y="0"/>
                </a:moveTo>
                <a:lnTo>
                  <a:pt x="1303" y="0"/>
                </a:lnTo>
                <a:lnTo>
                  <a:pt x="1303" y="2850"/>
                </a:lnTo>
              </a:path>
            </a:pathLst>
          </a:custGeom>
          <a:noFill/>
          <a:ln w="12700" cap="rnd" cmpd="sng">
            <a:solidFill>
              <a:srgbClr val="B2B2B2"/>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300" name="Line 12">
            <a:extLst>
              <a:ext uri="{FF2B5EF4-FFF2-40B4-BE49-F238E27FC236}">
                <a16:creationId xmlns:a16="http://schemas.microsoft.com/office/drawing/2014/main" id="{480819AC-D7ED-45A2-8897-3A15D2D3D135}"/>
              </a:ext>
            </a:extLst>
          </p:cNvPr>
          <p:cNvSpPr>
            <a:spLocks noChangeShapeType="1"/>
          </p:cNvSpPr>
          <p:nvPr/>
        </p:nvSpPr>
        <p:spPr bwMode="auto">
          <a:xfrm>
            <a:off x="2960688" y="644525"/>
            <a:ext cx="0" cy="80645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301" name="Line 13">
            <a:extLst>
              <a:ext uri="{FF2B5EF4-FFF2-40B4-BE49-F238E27FC236}">
                <a16:creationId xmlns:a16="http://schemas.microsoft.com/office/drawing/2014/main" id="{2CB8799A-0F48-495A-9BBB-3C3B543A7FD7}"/>
              </a:ext>
            </a:extLst>
          </p:cNvPr>
          <p:cNvSpPr>
            <a:spLocks noChangeShapeType="1"/>
          </p:cNvSpPr>
          <p:nvPr/>
        </p:nvSpPr>
        <p:spPr bwMode="auto">
          <a:xfrm flipH="1">
            <a:off x="2960688" y="1450975"/>
            <a:ext cx="182562"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302" name="Freeform 14">
            <a:extLst>
              <a:ext uri="{FF2B5EF4-FFF2-40B4-BE49-F238E27FC236}">
                <a16:creationId xmlns:a16="http://schemas.microsoft.com/office/drawing/2014/main" id="{DBAB79ED-0909-4CA9-8992-7A3236761BE1}"/>
              </a:ext>
            </a:extLst>
          </p:cNvPr>
          <p:cNvSpPr>
            <a:spLocks/>
          </p:cNvSpPr>
          <p:nvPr/>
        </p:nvSpPr>
        <p:spPr bwMode="auto">
          <a:xfrm>
            <a:off x="5267325" y="4198938"/>
            <a:ext cx="368300" cy="220662"/>
          </a:xfrm>
          <a:custGeom>
            <a:avLst/>
            <a:gdLst>
              <a:gd name="T0" fmla="*/ 0 w 232"/>
              <a:gd name="T1" fmla="*/ 0 h 139"/>
              <a:gd name="T2" fmla="*/ 0 w 232"/>
              <a:gd name="T3" fmla="*/ 2147483647 h 139"/>
              <a:gd name="T4" fmla="*/ 2147483647 w 232"/>
              <a:gd name="T5" fmla="*/ 2147483647 h 139"/>
              <a:gd name="T6" fmla="*/ 0 60000 65536"/>
              <a:gd name="T7" fmla="*/ 0 60000 65536"/>
              <a:gd name="T8" fmla="*/ 0 60000 65536"/>
              <a:gd name="T9" fmla="*/ 0 w 232"/>
              <a:gd name="T10" fmla="*/ 0 h 139"/>
              <a:gd name="T11" fmla="*/ 232 w 232"/>
              <a:gd name="T12" fmla="*/ 139 h 139"/>
            </a:gdLst>
            <a:ahLst/>
            <a:cxnLst>
              <a:cxn ang="T6">
                <a:pos x="T0" y="T1"/>
              </a:cxn>
              <a:cxn ang="T7">
                <a:pos x="T2" y="T3"/>
              </a:cxn>
              <a:cxn ang="T8">
                <a:pos x="T4" y="T5"/>
              </a:cxn>
            </a:cxnLst>
            <a:rect l="T9" t="T10" r="T11" b="T12"/>
            <a:pathLst>
              <a:path w="232" h="139">
                <a:moveTo>
                  <a:pt x="0" y="0"/>
                </a:moveTo>
                <a:lnTo>
                  <a:pt x="0" y="138"/>
                </a:lnTo>
                <a:lnTo>
                  <a:pt x="231" y="138"/>
                </a:lnTo>
              </a:path>
            </a:pathLst>
          </a:custGeom>
          <a:noFill/>
          <a:ln w="28575" cap="rnd" cmpd="sng">
            <a:solidFill>
              <a:schemeClr val="folHlink"/>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303" name="Rectangle 15">
            <a:extLst>
              <a:ext uri="{FF2B5EF4-FFF2-40B4-BE49-F238E27FC236}">
                <a16:creationId xmlns:a16="http://schemas.microsoft.com/office/drawing/2014/main" id="{D301A7B9-DD3F-4157-8C7A-6A0B7F055D72}"/>
              </a:ext>
            </a:extLst>
          </p:cNvPr>
          <p:cNvSpPr>
            <a:spLocks noChangeArrowheads="1"/>
          </p:cNvSpPr>
          <p:nvPr/>
        </p:nvSpPr>
        <p:spPr bwMode="auto">
          <a:xfrm>
            <a:off x="581025" y="121602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C40038"/>
                </a:solidFill>
                <a:effectLst/>
                <a:uLnTx/>
                <a:uFillTx/>
                <a:latin typeface="Arial" panose="020B0604020202020204" pitchFamily="34" charset="0"/>
                <a:ea typeface="+mn-ea"/>
                <a:cs typeface="+mn-cs"/>
              </a:rPr>
              <a:t>26</a:t>
            </a:r>
            <a:endParaRPr kumimoji="0" lang="en-GB" altLang="en-US" sz="1800" b="1" i="0" u="none" strike="noStrike" kern="1200" cap="none" spc="0" normalizeH="0" baseline="0" noProof="0">
              <a:ln>
                <a:noFill/>
              </a:ln>
              <a:solidFill>
                <a:srgbClr val="C40038"/>
              </a:solidFill>
              <a:effectLst/>
              <a:uLnTx/>
              <a:uFillTx/>
              <a:latin typeface="Arial" panose="020B0604020202020204" pitchFamily="34" charset="0"/>
              <a:ea typeface="+mn-ea"/>
              <a:cs typeface="+mn-cs"/>
            </a:endParaRPr>
          </a:p>
        </p:txBody>
      </p:sp>
      <p:sp>
        <p:nvSpPr>
          <p:cNvPr id="12304" name="Rectangle 16">
            <a:extLst>
              <a:ext uri="{FF2B5EF4-FFF2-40B4-BE49-F238E27FC236}">
                <a16:creationId xmlns:a16="http://schemas.microsoft.com/office/drawing/2014/main" id="{65AB0732-A2B4-4C67-8A1F-89E3DEACFC03}"/>
              </a:ext>
            </a:extLst>
          </p:cNvPr>
          <p:cNvSpPr>
            <a:spLocks noChangeArrowheads="1"/>
          </p:cNvSpPr>
          <p:nvPr/>
        </p:nvSpPr>
        <p:spPr bwMode="auto">
          <a:xfrm>
            <a:off x="2805113" y="61436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C40038"/>
                </a:solidFill>
                <a:effectLst/>
                <a:uLnTx/>
                <a:uFillTx/>
                <a:latin typeface="Arial" panose="020B0604020202020204" pitchFamily="34" charset="0"/>
                <a:ea typeface="+mn-ea"/>
                <a:cs typeface="+mn-cs"/>
              </a:rPr>
              <a:t>6</a:t>
            </a:r>
          </a:p>
        </p:txBody>
      </p:sp>
      <p:sp>
        <p:nvSpPr>
          <p:cNvPr id="12305" name="Rectangle 17">
            <a:extLst>
              <a:ext uri="{FF2B5EF4-FFF2-40B4-BE49-F238E27FC236}">
                <a16:creationId xmlns:a16="http://schemas.microsoft.com/office/drawing/2014/main" id="{F37494D5-A236-49F5-8FB1-FAF11758AA22}"/>
              </a:ext>
            </a:extLst>
          </p:cNvPr>
          <p:cNvSpPr>
            <a:spLocks noChangeArrowheads="1"/>
          </p:cNvSpPr>
          <p:nvPr/>
        </p:nvSpPr>
        <p:spPr bwMode="auto">
          <a:xfrm>
            <a:off x="3014663" y="6143625"/>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C40038"/>
                </a:solidFill>
                <a:effectLst/>
                <a:uLnTx/>
                <a:uFillTx/>
                <a:latin typeface="Arial" panose="020B0604020202020204" pitchFamily="34" charset="0"/>
                <a:ea typeface="+mn-ea"/>
                <a:cs typeface="+mn-cs"/>
              </a:rPr>
              <a:t>7</a:t>
            </a:r>
          </a:p>
        </p:txBody>
      </p:sp>
      <p:sp>
        <p:nvSpPr>
          <p:cNvPr id="12306" name="Rectangle 18">
            <a:extLst>
              <a:ext uri="{FF2B5EF4-FFF2-40B4-BE49-F238E27FC236}">
                <a16:creationId xmlns:a16="http://schemas.microsoft.com/office/drawing/2014/main" id="{0568647E-D5C1-4A59-B3F1-B0B5E47C55AF}"/>
              </a:ext>
            </a:extLst>
          </p:cNvPr>
          <p:cNvSpPr>
            <a:spLocks noChangeArrowheads="1"/>
          </p:cNvSpPr>
          <p:nvPr/>
        </p:nvSpPr>
        <p:spPr bwMode="auto">
          <a:xfrm>
            <a:off x="5581650" y="40513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6600"/>
                </a:solidFill>
                <a:effectLst/>
                <a:uLnTx/>
                <a:uFillTx/>
                <a:latin typeface="Arial" panose="020B0604020202020204" pitchFamily="34" charset="0"/>
                <a:ea typeface="+mn-ea"/>
                <a:cs typeface="+mn-cs"/>
              </a:rPr>
              <a:t>d</a:t>
            </a:r>
          </a:p>
        </p:txBody>
      </p:sp>
      <p:sp>
        <p:nvSpPr>
          <p:cNvPr id="12307" name="Rectangle 19">
            <a:extLst>
              <a:ext uri="{FF2B5EF4-FFF2-40B4-BE49-F238E27FC236}">
                <a16:creationId xmlns:a16="http://schemas.microsoft.com/office/drawing/2014/main" id="{20FE450B-7B0A-4075-9163-DD7464EF2BC8}"/>
              </a:ext>
            </a:extLst>
          </p:cNvPr>
          <p:cNvSpPr>
            <a:spLocks noChangeArrowheads="1"/>
          </p:cNvSpPr>
          <p:nvPr/>
        </p:nvSpPr>
        <p:spPr bwMode="auto">
          <a:xfrm>
            <a:off x="1984375" y="882650"/>
            <a:ext cx="93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C40038"/>
                </a:solidFill>
                <a:effectLst/>
                <a:uLnTx/>
                <a:uFillTx/>
                <a:latin typeface="Symbol" panose="05050102010706020507" pitchFamily="18" charset="2"/>
                <a:ea typeface="+mn-ea"/>
                <a:cs typeface="+mn-cs"/>
              </a:rPr>
              <a:t>D</a:t>
            </a:r>
            <a:r>
              <a:rPr kumimoji="0" lang="en-GB" altLang="en-US" sz="2000" b="0" i="1" u="none" strike="noStrike" kern="1200" cap="none" spc="0" normalizeH="0" baseline="0" noProof="0">
                <a:ln>
                  <a:noFill/>
                </a:ln>
                <a:solidFill>
                  <a:srgbClr val="C40038"/>
                </a:solidFill>
                <a:effectLst/>
                <a:uLnTx/>
                <a:uFillTx/>
                <a:latin typeface="Arial" panose="020B0604020202020204" pitchFamily="34" charset="0"/>
                <a:ea typeface="+mn-ea"/>
                <a:cs typeface="+mn-cs"/>
              </a:rPr>
              <a:t>Y</a:t>
            </a:r>
            <a:r>
              <a:rPr kumimoji="0" lang="en-GB" altLang="en-US" sz="2000" b="0" i="0" u="none" strike="noStrike" kern="1200" cap="none" spc="0" normalizeH="0" baseline="0" noProof="0">
                <a:ln>
                  <a:noFill/>
                </a:ln>
                <a:solidFill>
                  <a:srgbClr val="C40038"/>
                </a:solidFill>
                <a:effectLst/>
                <a:uLnTx/>
                <a:uFillTx/>
                <a:latin typeface="Arial" panose="020B0604020202020204" pitchFamily="34" charset="0"/>
                <a:ea typeface="+mn-ea"/>
                <a:cs typeface="+mn-cs"/>
              </a:rPr>
              <a:t> = 4</a:t>
            </a:r>
          </a:p>
        </p:txBody>
      </p:sp>
      <p:sp>
        <p:nvSpPr>
          <p:cNvPr id="12308" name="Rectangle 20">
            <a:extLst>
              <a:ext uri="{FF2B5EF4-FFF2-40B4-BE49-F238E27FC236}">
                <a16:creationId xmlns:a16="http://schemas.microsoft.com/office/drawing/2014/main" id="{F9DEDE25-1CAB-4F6E-842A-D9CFBA1B587C}"/>
              </a:ext>
            </a:extLst>
          </p:cNvPr>
          <p:cNvSpPr>
            <a:spLocks noChangeArrowheads="1"/>
          </p:cNvSpPr>
          <p:nvPr/>
        </p:nvSpPr>
        <p:spPr bwMode="auto">
          <a:xfrm>
            <a:off x="2112963" y="1689100"/>
            <a:ext cx="93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C40038"/>
                </a:solidFill>
                <a:effectLst/>
                <a:uLnTx/>
                <a:uFillTx/>
                <a:latin typeface="Symbol" panose="05050102010706020507" pitchFamily="18" charset="2"/>
                <a:ea typeface="+mn-ea"/>
                <a:cs typeface="+mn-cs"/>
              </a:rPr>
              <a:t>D</a:t>
            </a:r>
            <a:r>
              <a:rPr kumimoji="0" lang="en-GB" altLang="en-US" sz="2000" b="0" i="1" u="none" strike="noStrike" kern="1200" cap="none" spc="0" normalizeH="0" baseline="0" noProof="0">
                <a:ln>
                  <a:noFill/>
                </a:ln>
                <a:solidFill>
                  <a:srgbClr val="C40038"/>
                </a:solidFill>
                <a:effectLst/>
                <a:uLnTx/>
                <a:uFillTx/>
                <a:latin typeface="Arial" panose="020B0604020202020204" pitchFamily="34" charset="0"/>
                <a:ea typeface="+mn-ea"/>
                <a:cs typeface="+mn-cs"/>
              </a:rPr>
              <a:t>X</a:t>
            </a:r>
            <a:r>
              <a:rPr kumimoji="0" lang="en-GB" altLang="en-US" sz="2000" b="0" i="0" u="none" strike="noStrike" kern="1200" cap="none" spc="0" normalizeH="0" baseline="0" noProof="0">
                <a:ln>
                  <a:noFill/>
                </a:ln>
                <a:solidFill>
                  <a:srgbClr val="C40038"/>
                </a:solidFill>
                <a:effectLst/>
                <a:uLnTx/>
                <a:uFillTx/>
                <a:latin typeface="Arial" panose="020B0604020202020204" pitchFamily="34" charset="0"/>
                <a:ea typeface="+mn-ea"/>
                <a:cs typeface="+mn-cs"/>
              </a:rPr>
              <a:t> = 1</a:t>
            </a:r>
          </a:p>
        </p:txBody>
      </p:sp>
      <p:sp>
        <p:nvSpPr>
          <p:cNvPr id="12309" name="Line 21">
            <a:extLst>
              <a:ext uri="{FF2B5EF4-FFF2-40B4-BE49-F238E27FC236}">
                <a16:creationId xmlns:a16="http://schemas.microsoft.com/office/drawing/2014/main" id="{65362E00-9385-4287-8B9D-1D8F20BEDB64}"/>
              </a:ext>
            </a:extLst>
          </p:cNvPr>
          <p:cNvSpPr>
            <a:spLocks noChangeShapeType="1"/>
          </p:cNvSpPr>
          <p:nvPr/>
        </p:nvSpPr>
        <p:spPr bwMode="auto">
          <a:xfrm flipV="1">
            <a:off x="2686050" y="1524000"/>
            <a:ext cx="347663" cy="219075"/>
          </a:xfrm>
          <a:prstGeom prst="line">
            <a:avLst/>
          </a:prstGeom>
          <a:noFill/>
          <a:ln w="127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38326" name="Rectangle 22">
            <a:extLst>
              <a:ext uri="{FF2B5EF4-FFF2-40B4-BE49-F238E27FC236}">
                <a16:creationId xmlns:a16="http://schemas.microsoft.com/office/drawing/2014/main" id="{B104EF9E-B7E7-4555-876D-CAD078A11C70}"/>
              </a:ext>
            </a:extLst>
          </p:cNvPr>
          <p:cNvSpPr>
            <a:spLocks noChangeArrowheads="1"/>
          </p:cNvSpPr>
          <p:nvPr/>
        </p:nvSpPr>
        <p:spPr bwMode="auto">
          <a:xfrm>
            <a:off x="4292600" y="4106863"/>
            <a:ext cx="93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6600"/>
                </a:solidFill>
                <a:effectLst/>
                <a:uLnTx/>
                <a:uFillTx/>
                <a:latin typeface="Symbol" panose="05050102010706020507" pitchFamily="18" charset="2"/>
                <a:ea typeface="+mn-ea"/>
                <a:cs typeface="+mn-cs"/>
              </a:rPr>
              <a:t>D</a:t>
            </a: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Y = </a:t>
            </a:r>
            <a:r>
              <a:rPr kumimoji="0" lang="en-GB" altLang="en-US" sz="2000" b="0" i="0" u="none" strike="noStrike" kern="1200" cap="none" spc="0" normalizeH="0" baseline="0" noProof="0">
                <a:ln>
                  <a:noFill/>
                </a:ln>
                <a:solidFill>
                  <a:srgbClr val="006600"/>
                </a:solidFill>
                <a:effectLst/>
                <a:uLnTx/>
                <a:uFillTx/>
                <a:latin typeface="Arial" panose="020B0604020202020204" pitchFamily="34" charset="0"/>
                <a:ea typeface="+mn-ea"/>
                <a:cs typeface="+mn-cs"/>
              </a:rPr>
              <a:t>1</a:t>
            </a:r>
          </a:p>
        </p:txBody>
      </p:sp>
      <p:grpSp>
        <p:nvGrpSpPr>
          <p:cNvPr id="2" name="Group 23">
            <a:extLst>
              <a:ext uri="{FF2B5EF4-FFF2-40B4-BE49-F238E27FC236}">
                <a16:creationId xmlns:a16="http://schemas.microsoft.com/office/drawing/2014/main" id="{C521447E-0341-497D-BA2F-45D6D4F24D87}"/>
              </a:ext>
            </a:extLst>
          </p:cNvPr>
          <p:cNvGrpSpPr>
            <a:grpSpLocks/>
          </p:cNvGrpSpPr>
          <p:nvPr/>
        </p:nvGrpSpPr>
        <p:grpSpPr bwMode="auto">
          <a:xfrm>
            <a:off x="4402138" y="4454525"/>
            <a:ext cx="1066800" cy="546100"/>
            <a:chOff x="2773" y="2806"/>
            <a:chExt cx="672" cy="344"/>
          </a:xfrm>
        </p:grpSpPr>
        <p:sp>
          <p:nvSpPr>
            <p:cNvPr id="12330" name="Rectangle 24">
              <a:extLst>
                <a:ext uri="{FF2B5EF4-FFF2-40B4-BE49-F238E27FC236}">
                  <a16:creationId xmlns:a16="http://schemas.microsoft.com/office/drawing/2014/main" id="{63E090A8-B3E9-4BF7-8A74-A28113B3C32E}"/>
                </a:ext>
              </a:extLst>
            </p:cNvPr>
            <p:cNvSpPr>
              <a:spLocks noChangeArrowheads="1"/>
            </p:cNvSpPr>
            <p:nvPr/>
          </p:nvSpPr>
          <p:spPr bwMode="auto">
            <a:xfrm>
              <a:off x="2773" y="2900"/>
              <a:ext cx="5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6600"/>
                  </a:solidFill>
                  <a:effectLst/>
                  <a:uLnTx/>
                  <a:uFillTx/>
                  <a:latin typeface="Symbol" panose="05050102010706020507" pitchFamily="18" charset="2"/>
                  <a:ea typeface="+mn-ea"/>
                  <a:cs typeface="+mn-cs"/>
                </a:rPr>
                <a:t>D</a:t>
              </a: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X</a:t>
              </a:r>
              <a:r>
                <a:rPr kumimoji="0" lang="en-GB" altLang="en-US" sz="2000" b="0" i="0" u="none" strike="noStrike" kern="1200" cap="none" spc="0" normalizeH="0" baseline="0" noProof="0">
                  <a:ln>
                    <a:noFill/>
                  </a:ln>
                  <a:solidFill>
                    <a:srgbClr val="006600"/>
                  </a:solidFill>
                  <a:effectLst/>
                  <a:uLnTx/>
                  <a:uFillTx/>
                  <a:latin typeface="Arial" panose="020B0604020202020204" pitchFamily="34" charset="0"/>
                  <a:ea typeface="+mn-ea"/>
                  <a:cs typeface="+mn-cs"/>
                </a:rPr>
                <a:t> = 1</a:t>
              </a:r>
            </a:p>
          </p:txBody>
        </p:sp>
        <p:sp>
          <p:nvSpPr>
            <p:cNvPr id="12331" name="Line 25">
              <a:extLst>
                <a:ext uri="{FF2B5EF4-FFF2-40B4-BE49-F238E27FC236}">
                  <a16:creationId xmlns:a16="http://schemas.microsoft.com/office/drawing/2014/main" id="{47083DA2-DB91-4725-929A-9E47EC2710A4}"/>
                </a:ext>
              </a:extLst>
            </p:cNvPr>
            <p:cNvSpPr>
              <a:spLocks noChangeShapeType="1"/>
            </p:cNvSpPr>
            <p:nvPr/>
          </p:nvSpPr>
          <p:spPr bwMode="auto">
            <a:xfrm flipH="1">
              <a:off x="3307" y="2806"/>
              <a:ext cx="138" cy="185"/>
            </a:xfrm>
            <a:prstGeom prst="line">
              <a:avLst/>
            </a:prstGeom>
            <a:noFill/>
            <a:ln w="12700">
              <a:solidFill>
                <a:schemeClr val="folHlink"/>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738330" name="Rectangle 26">
            <a:extLst>
              <a:ext uri="{FF2B5EF4-FFF2-40B4-BE49-F238E27FC236}">
                <a16:creationId xmlns:a16="http://schemas.microsoft.com/office/drawing/2014/main" id="{E0E2CBE4-BD46-4B6E-9AF9-2BAC0CEDB953}"/>
              </a:ext>
            </a:extLst>
          </p:cNvPr>
          <p:cNvSpPr>
            <a:spLocks noChangeArrowheads="1"/>
          </p:cNvSpPr>
          <p:nvPr/>
        </p:nvSpPr>
        <p:spPr bwMode="auto">
          <a:xfrm>
            <a:off x="5524500" y="3705225"/>
            <a:ext cx="1179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MRS </a:t>
            </a:r>
            <a:r>
              <a:rPr kumimoji="0" lang="en-GB" altLang="en-US" sz="2000" b="0" i="0" u="none" strike="noStrike" kern="1200" cap="none" spc="0" normalizeH="0" baseline="0" noProof="0">
                <a:ln>
                  <a:noFill/>
                </a:ln>
                <a:solidFill>
                  <a:srgbClr val="006600"/>
                </a:solidFill>
                <a:effectLst/>
                <a:uLnTx/>
                <a:uFillTx/>
                <a:latin typeface="Arial" panose="020B0604020202020204" pitchFamily="34" charset="0"/>
                <a:ea typeface="+mn-ea"/>
                <a:cs typeface="+mn-cs"/>
              </a:rPr>
              <a:t>= 1</a:t>
            </a:r>
          </a:p>
        </p:txBody>
      </p:sp>
      <p:sp>
        <p:nvSpPr>
          <p:cNvPr id="12313" name="Rectangle 27">
            <a:extLst>
              <a:ext uri="{FF2B5EF4-FFF2-40B4-BE49-F238E27FC236}">
                <a16:creationId xmlns:a16="http://schemas.microsoft.com/office/drawing/2014/main" id="{45CEC530-B9C0-48DF-9F74-A1CA633B83AA}"/>
              </a:ext>
            </a:extLst>
          </p:cNvPr>
          <p:cNvSpPr>
            <a:spLocks noChangeArrowheads="1"/>
          </p:cNvSpPr>
          <p:nvPr/>
        </p:nvSpPr>
        <p:spPr bwMode="auto">
          <a:xfrm>
            <a:off x="3289300" y="809625"/>
            <a:ext cx="1179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C40038"/>
                </a:solidFill>
                <a:effectLst/>
                <a:uLnTx/>
                <a:uFillTx/>
                <a:latin typeface="Arial" panose="020B0604020202020204" pitchFamily="34" charset="0"/>
                <a:ea typeface="+mn-ea"/>
                <a:cs typeface="+mn-cs"/>
              </a:rPr>
              <a:t>MRS</a:t>
            </a:r>
            <a:r>
              <a:rPr kumimoji="0" lang="en-GB" altLang="en-US" sz="2000" b="0" i="0" u="none" strike="noStrike" kern="1200" cap="none" spc="0" normalizeH="0" baseline="0" noProof="0">
                <a:ln>
                  <a:noFill/>
                </a:ln>
                <a:solidFill>
                  <a:srgbClr val="C40038"/>
                </a:solidFill>
                <a:effectLst/>
                <a:uLnTx/>
                <a:uFillTx/>
                <a:latin typeface="Arial" panose="020B0604020202020204" pitchFamily="34" charset="0"/>
                <a:ea typeface="+mn-ea"/>
                <a:cs typeface="+mn-cs"/>
              </a:rPr>
              <a:t> = 4</a:t>
            </a:r>
          </a:p>
        </p:txBody>
      </p:sp>
      <p:grpSp>
        <p:nvGrpSpPr>
          <p:cNvPr id="3" name="Group 28">
            <a:extLst>
              <a:ext uri="{FF2B5EF4-FFF2-40B4-BE49-F238E27FC236}">
                <a16:creationId xmlns:a16="http://schemas.microsoft.com/office/drawing/2014/main" id="{B97E4999-E28C-4D78-AD16-30589BF346AE}"/>
              </a:ext>
            </a:extLst>
          </p:cNvPr>
          <p:cNvGrpSpPr>
            <a:grpSpLocks/>
          </p:cNvGrpSpPr>
          <p:nvPr/>
        </p:nvGrpSpPr>
        <p:grpSpPr bwMode="auto">
          <a:xfrm>
            <a:off x="681038" y="4198938"/>
            <a:ext cx="5191125" cy="2330450"/>
            <a:chOff x="429" y="2645"/>
            <a:chExt cx="3270" cy="1468"/>
          </a:xfrm>
        </p:grpSpPr>
        <p:sp>
          <p:nvSpPr>
            <p:cNvPr id="12325" name="Freeform 29">
              <a:extLst>
                <a:ext uri="{FF2B5EF4-FFF2-40B4-BE49-F238E27FC236}">
                  <a16:creationId xmlns:a16="http://schemas.microsoft.com/office/drawing/2014/main" id="{B0FBD727-696A-4279-A75E-59C8736642AD}"/>
                </a:ext>
              </a:extLst>
            </p:cNvPr>
            <p:cNvSpPr>
              <a:spLocks/>
            </p:cNvSpPr>
            <p:nvPr/>
          </p:nvSpPr>
          <p:spPr bwMode="auto">
            <a:xfrm>
              <a:off x="677" y="2645"/>
              <a:ext cx="2642" cy="1120"/>
            </a:xfrm>
            <a:custGeom>
              <a:avLst/>
              <a:gdLst>
                <a:gd name="T0" fmla="*/ 0 w 2642"/>
                <a:gd name="T1" fmla="*/ 0 h 1120"/>
                <a:gd name="T2" fmla="*/ 2641 w 2642"/>
                <a:gd name="T3" fmla="*/ 0 h 1120"/>
                <a:gd name="T4" fmla="*/ 2641 w 2642"/>
                <a:gd name="T5" fmla="*/ 1119 h 1120"/>
                <a:gd name="T6" fmla="*/ 0 60000 65536"/>
                <a:gd name="T7" fmla="*/ 0 60000 65536"/>
                <a:gd name="T8" fmla="*/ 0 60000 65536"/>
                <a:gd name="T9" fmla="*/ 0 w 2642"/>
                <a:gd name="T10" fmla="*/ 0 h 1120"/>
                <a:gd name="T11" fmla="*/ 2642 w 2642"/>
                <a:gd name="T12" fmla="*/ 1120 h 1120"/>
              </a:gdLst>
              <a:ahLst/>
              <a:cxnLst>
                <a:cxn ang="T6">
                  <a:pos x="T0" y="T1"/>
                </a:cxn>
                <a:cxn ang="T7">
                  <a:pos x="T2" y="T3"/>
                </a:cxn>
                <a:cxn ang="T8">
                  <a:pos x="T4" y="T5"/>
                </a:cxn>
              </a:cxnLst>
              <a:rect l="T9" t="T10" r="T11" b="T12"/>
              <a:pathLst>
                <a:path w="2642" h="1120">
                  <a:moveTo>
                    <a:pt x="0" y="0"/>
                  </a:moveTo>
                  <a:lnTo>
                    <a:pt x="2641" y="0"/>
                  </a:lnTo>
                  <a:lnTo>
                    <a:pt x="2641" y="1119"/>
                  </a:lnTo>
                </a:path>
              </a:pathLst>
            </a:custGeom>
            <a:noFill/>
            <a:ln w="12700" cap="rnd" cmpd="sng">
              <a:solidFill>
                <a:srgbClr val="B2B2B2"/>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326" name="Freeform 30">
              <a:extLst>
                <a:ext uri="{FF2B5EF4-FFF2-40B4-BE49-F238E27FC236}">
                  <a16:creationId xmlns:a16="http://schemas.microsoft.com/office/drawing/2014/main" id="{F5EDB592-B352-4E94-AA66-9467CFD0B0CC}"/>
                </a:ext>
              </a:extLst>
            </p:cNvPr>
            <p:cNvSpPr>
              <a:spLocks/>
            </p:cNvSpPr>
            <p:nvPr/>
          </p:nvSpPr>
          <p:spPr bwMode="auto">
            <a:xfrm>
              <a:off x="677" y="2783"/>
              <a:ext cx="2873" cy="982"/>
            </a:xfrm>
            <a:custGeom>
              <a:avLst/>
              <a:gdLst>
                <a:gd name="T0" fmla="*/ 0 w 2873"/>
                <a:gd name="T1" fmla="*/ 0 h 982"/>
                <a:gd name="T2" fmla="*/ 2872 w 2873"/>
                <a:gd name="T3" fmla="*/ 0 h 982"/>
                <a:gd name="T4" fmla="*/ 2872 w 2873"/>
                <a:gd name="T5" fmla="*/ 981 h 982"/>
                <a:gd name="T6" fmla="*/ 0 60000 65536"/>
                <a:gd name="T7" fmla="*/ 0 60000 65536"/>
                <a:gd name="T8" fmla="*/ 0 60000 65536"/>
                <a:gd name="T9" fmla="*/ 0 w 2873"/>
                <a:gd name="T10" fmla="*/ 0 h 982"/>
                <a:gd name="T11" fmla="*/ 2873 w 2873"/>
                <a:gd name="T12" fmla="*/ 982 h 982"/>
              </a:gdLst>
              <a:ahLst/>
              <a:cxnLst>
                <a:cxn ang="T6">
                  <a:pos x="T0" y="T1"/>
                </a:cxn>
                <a:cxn ang="T7">
                  <a:pos x="T2" y="T3"/>
                </a:cxn>
                <a:cxn ang="T8">
                  <a:pos x="T4" y="T5"/>
                </a:cxn>
              </a:cxnLst>
              <a:rect l="T9" t="T10" r="T11" b="T12"/>
              <a:pathLst>
                <a:path w="2873" h="982">
                  <a:moveTo>
                    <a:pt x="0" y="0"/>
                  </a:moveTo>
                  <a:lnTo>
                    <a:pt x="2872" y="0"/>
                  </a:lnTo>
                  <a:lnTo>
                    <a:pt x="2872" y="981"/>
                  </a:lnTo>
                </a:path>
              </a:pathLst>
            </a:custGeom>
            <a:noFill/>
            <a:ln w="12700" cap="rnd" cmpd="sng">
              <a:solidFill>
                <a:srgbClr val="B2B2B2"/>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327" name="Rectangle 31">
              <a:extLst>
                <a:ext uri="{FF2B5EF4-FFF2-40B4-BE49-F238E27FC236}">
                  <a16:creationId xmlns:a16="http://schemas.microsoft.com/office/drawing/2014/main" id="{F4659531-A909-4F64-A42B-5E315C3AE466}"/>
                </a:ext>
              </a:extLst>
            </p:cNvPr>
            <p:cNvSpPr>
              <a:spLocks noChangeArrowheads="1"/>
            </p:cNvSpPr>
            <p:nvPr/>
          </p:nvSpPr>
          <p:spPr bwMode="auto">
            <a:xfrm>
              <a:off x="3180" y="388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1" i="0" u="none" strike="noStrike" kern="1200" cap="none" spc="0" normalizeH="0" baseline="0" noProof="0">
                  <a:ln>
                    <a:noFill/>
                  </a:ln>
                  <a:solidFill>
                    <a:srgbClr val="006600"/>
                  </a:solidFill>
                  <a:effectLst/>
                  <a:uLnTx/>
                  <a:uFillTx/>
                  <a:latin typeface="Arial" panose="020B0604020202020204" pitchFamily="34" charset="0"/>
                  <a:ea typeface="+mn-ea"/>
                  <a:cs typeface="+mn-cs"/>
                </a:rPr>
                <a:t>13</a:t>
              </a:r>
            </a:p>
          </p:txBody>
        </p:sp>
        <p:sp>
          <p:nvSpPr>
            <p:cNvPr id="12328" name="Rectangle 32">
              <a:extLst>
                <a:ext uri="{FF2B5EF4-FFF2-40B4-BE49-F238E27FC236}">
                  <a16:creationId xmlns:a16="http://schemas.microsoft.com/office/drawing/2014/main" id="{A770AE51-C078-4CE0-87D0-C315EEEC263D}"/>
                </a:ext>
              </a:extLst>
            </p:cNvPr>
            <p:cNvSpPr>
              <a:spLocks noChangeArrowheads="1"/>
            </p:cNvSpPr>
            <p:nvPr/>
          </p:nvSpPr>
          <p:spPr bwMode="auto">
            <a:xfrm>
              <a:off x="3423" y="3882"/>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1" i="0" u="none" strike="noStrike" kern="1200" cap="none" spc="0" normalizeH="0" baseline="0" noProof="0">
                  <a:ln>
                    <a:noFill/>
                  </a:ln>
                  <a:solidFill>
                    <a:srgbClr val="006600"/>
                  </a:solidFill>
                  <a:effectLst/>
                  <a:uLnTx/>
                  <a:uFillTx/>
                  <a:latin typeface="Arial" panose="020B0604020202020204" pitchFamily="34" charset="0"/>
                  <a:ea typeface="+mn-ea"/>
                  <a:cs typeface="+mn-cs"/>
                </a:rPr>
                <a:t>14</a:t>
              </a:r>
            </a:p>
          </p:txBody>
        </p:sp>
        <p:sp>
          <p:nvSpPr>
            <p:cNvPr id="12329" name="Rectangle 33">
              <a:extLst>
                <a:ext uri="{FF2B5EF4-FFF2-40B4-BE49-F238E27FC236}">
                  <a16:creationId xmlns:a16="http://schemas.microsoft.com/office/drawing/2014/main" id="{CE1C33EF-5DEC-4C9A-B5F1-4C22081FAD6F}"/>
                </a:ext>
              </a:extLst>
            </p:cNvPr>
            <p:cNvSpPr>
              <a:spLocks noChangeArrowheads="1"/>
            </p:cNvSpPr>
            <p:nvPr/>
          </p:nvSpPr>
          <p:spPr bwMode="auto">
            <a:xfrm>
              <a:off x="429" y="269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1" i="0" u="none" strike="noStrike" kern="1200" cap="none" spc="0" normalizeH="0" baseline="0" noProof="0">
                  <a:ln>
                    <a:noFill/>
                  </a:ln>
                  <a:solidFill>
                    <a:srgbClr val="006600"/>
                  </a:solidFill>
                  <a:effectLst/>
                  <a:uLnTx/>
                  <a:uFillTx/>
                  <a:latin typeface="Arial" panose="020B0604020202020204" pitchFamily="34" charset="0"/>
                  <a:ea typeface="+mn-ea"/>
                  <a:cs typeface="+mn-cs"/>
                </a:rPr>
                <a:t>9</a:t>
              </a:r>
            </a:p>
          </p:txBody>
        </p:sp>
      </p:grpSp>
      <p:sp>
        <p:nvSpPr>
          <p:cNvPr id="12315" name="Arc 34">
            <a:extLst>
              <a:ext uri="{FF2B5EF4-FFF2-40B4-BE49-F238E27FC236}">
                <a16:creationId xmlns:a16="http://schemas.microsoft.com/office/drawing/2014/main" id="{C63F3CA0-64F5-40BF-A43B-6E94EB9364AD}"/>
              </a:ext>
            </a:extLst>
          </p:cNvPr>
          <p:cNvSpPr>
            <a:spLocks/>
          </p:cNvSpPr>
          <p:nvPr/>
        </p:nvSpPr>
        <p:spPr bwMode="auto">
          <a:xfrm>
            <a:off x="2960688" y="0"/>
            <a:ext cx="5089525" cy="4986338"/>
          </a:xfrm>
          <a:custGeom>
            <a:avLst/>
            <a:gdLst>
              <a:gd name="T0" fmla="*/ 2147483647 w 21549"/>
              <a:gd name="T1" fmla="*/ 2147483647 h 21600"/>
              <a:gd name="T2" fmla="*/ 0 w 21549"/>
              <a:gd name="T3" fmla="*/ 2147483647 h 21600"/>
              <a:gd name="T4" fmla="*/ 2147483647 w 21549"/>
              <a:gd name="T5" fmla="*/ 0 h 21600"/>
              <a:gd name="T6" fmla="*/ 0 60000 65536"/>
              <a:gd name="T7" fmla="*/ 0 60000 65536"/>
              <a:gd name="T8" fmla="*/ 0 60000 65536"/>
              <a:gd name="T9" fmla="*/ 0 w 21549"/>
              <a:gd name="T10" fmla="*/ 0 h 21600"/>
              <a:gd name="T11" fmla="*/ 21549 w 21549"/>
              <a:gd name="T12" fmla="*/ 21600 h 21600"/>
            </a:gdLst>
            <a:ahLst/>
            <a:cxnLst>
              <a:cxn ang="T6">
                <a:pos x="T0" y="T1"/>
              </a:cxn>
              <a:cxn ang="T7">
                <a:pos x="T2" y="T3"/>
              </a:cxn>
              <a:cxn ang="T8">
                <a:pos x="T4" y="T5"/>
              </a:cxn>
            </a:cxnLst>
            <a:rect l="T9" t="T10" r="T11" b="T12"/>
            <a:pathLst>
              <a:path w="21549" h="21600" fill="none" extrusionOk="0">
                <a:moveTo>
                  <a:pt x="21548" y="21599"/>
                </a:moveTo>
                <a:cubicBezTo>
                  <a:pt x="21519" y="21599"/>
                  <a:pt x="21490" y="21599"/>
                  <a:pt x="21462" y="21600"/>
                </a:cubicBezTo>
                <a:cubicBezTo>
                  <a:pt x="10476" y="21600"/>
                  <a:pt x="1241" y="13354"/>
                  <a:pt x="0" y="2439"/>
                </a:cubicBezTo>
              </a:path>
              <a:path w="21549" h="21600" stroke="0" extrusionOk="0">
                <a:moveTo>
                  <a:pt x="21548" y="21599"/>
                </a:moveTo>
                <a:cubicBezTo>
                  <a:pt x="21519" y="21599"/>
                  <a:pt x="21490" y="21599"/>
                  <a:pt x="21462" y="21600"/>
                </a:cubicBezTo>
                <a:cubicBezTo>
                  <a:pt x="10476" y="21600"/>
                  <a:pt x="1241" y="13354"/>
                  <a:pt x="0" y="2439"/>
                </a:cubicBezTo>
                <a:lnTo>
                  <a:pt x="21462" y="0"/>
                </a:lnTo>
                <a:close/>
              </a:path>
            </a:pathLst>
          </a:custGeom>
          <a:noFill/>
          <a:ln w="381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316" name="Oval 35">
            <a:extLst>
              <a:ext uri="{FF2B5EF4-FFF2-40B4-BE49-F238E27FC236}">
                <a16:creationId xmlns:a16="http://schemas.microsoft.com/office/drawing/2014/main" id="{354C777F-C760-4476-AC4A-D349931304D8}"/>
              </a:ext>
            </a:extLst>
          </p:cNvPr>
          <p:cNvSpPr>
            <a:spLocks noChangeArrowheads="1"/>
          </p:cNvSpPr>
          <p:nvPr/>
        </p:nvSpPr>
        <p:spPr bwMode="auto">
          <a:xfrm>
            <a:off x="2900363" y="582613"/>
            <a:ext cx="122237" cy="122237"/>
          </a:xfrm>
          <a:prstGeom prst="ellipse">
            <a:avLst/>
          </a:prstGeom>
          <a:solidFill>
            <a:schemeClr val="tx2"/>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317" name="Oval 36">
            <a:extLst>
              <a:ext uri="{FF2B5EF4-FFF2-40B4-BE49-F238E27FC236}">
                <a16:creationId xmlns:a16="http://schemas.microsoft.com/office/drawing/2014/main" id="{A9FC2C58-ACC7-4FDD-88C4-703406C04058}"/>
              </a:ext>
            </a:extLst>
          </p:cNvPr>
          <p:cNvSpPr>
            <a:spLocks noChangeArrowheads="1"/>
          </p:cNvSpPr>
          <p:nvPr/>
        </p:nvSpPr>
        <p:spPr bwMode="auto">
          <a:xfrm>
            <a:off x="3089275" y="1393825"/>
            <a:ext cx="122238" cy="122238"/>
          </a:xfrm>
          <a:prstGeom prst="ellipse">
            <a:avLst/>
          </a:prstGeom>
          <a:solidFill>
            <a:schemeClr val="tx2"/>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12318" name="Group 37">
            <a:extLst>
              <a:ext uri="{FF2B5EF4-FFF2-40B4-BE49-F238E27FC236}">
                <a16:creationId xmlns:a16="http://schemas.microsoft.com/office/drawing/2014/main" id="{243036E9-D170-49B7-B563-5E3178194392}"/>
              </a:ext>
            </a:extLst>
          </p:cNvPr>
          <p:cNvGrpSpPr>
            <a:grpSpLocks/>
          </p:cNvGrpSpPr>
          <p:nvPr/>
        </p:nvGrpSpPr>
        <p:grpSpPr bwMode="auto">
          <a:xfrm>
            <a:off x="5218113" y="3833813"/>
            <a:ext cx="314325" cy="417512"/>
            <a:chOff x="3287" y="2415"/>
            <a:chExt cx="198" cy="263"/>
          </a:xfrm>
        </p:grpSpPr>
        <p:sp>
          <p:nvSpPr>
            <p:cNvPr id="12323" name="Rectangle 38">
              <a:extLst>
                <a:ext uri="{FF2B5EF4-FFF2-40B4-BE49-F238E27FC236}">
                  <a16:creationId xmlns:a16="http://schemas.microsoft.com/office/drawing/2014/main" id="{F2C5831E-4976-4F70-9B15-1DCC265117C6}"/>
                </a:ext>
              </a:extLst>
            </p:cNvPr>
            <p:cNvSpPr>
              <a:spLocks noChangeArrowheads="1"/>
            </p:cNvSpPr>
            <p:nvPr/>
          </p:nvSpPr>
          <p:spPr bwMode="auto">
            <a:xfrm>
              <a:off x="3289" y="241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6600"/>
                  </a:solidFill>
                  <a:effectLst/>
                  <a:uLnTx/>
                  <a:uFillTx/>
                  <a:latin typeface="Arial" panose="020B0604020202020204" pitchFamily="34" charset="0"/>
                  <a:ea typeface="+mn-ea"/>
                  <a:cs typeface="+mn-cs"/>
                </a:rPr>
                <a:t>c</a:t>
              </a:r>
            </a:p>
          </p:txBody>
        </p:sp>
        <p:sp>
          <p:nvSpPr>
            <p:cNvPr id="12324" name="Oval 39">
              <a:extLst>
                <a:ext uri="{FF2B5EF4-FFF2-40B4-BE49-F238E27FC236}">
                  <a16:creationId xmlns:a16="http://schemas.microsoft.com/office/drawing/2014/main" id="{D5F6EF74-09B6-4B72-93F8-EBE152AEEB40}"/>
                </a:ext>
              </a:extLst>
            </p:cNvPr>
            <p:cNvSpPr>
              <a:spLocks noChangeArrowheads="1"/>
            </p:cNvSpPr>
            <p:nvPr/>
          </p:nvSpPr>
          <p:spPr bwMode="auto">
            <a:xfrm>
              <a:off x="3287" y="2601"/>
              <a:ext cx="77" cy="77"/>
            </a:xfrm>
            <a:prstGeom prst="ellipse">
              <a:avLst/>
            </a:prstGeom>
            <a:solidFill>
              <a:schemeClr val="tx2"/>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12319" name="Oval 40">
            <a:extLst>
              <a:ext uri="{FF2B5EF4-FFF2-40B4-BE49-F238E27FC236}">
                <a16:creationId xmlns:a16="http://schemas.microsoft.com/office/drawing/2014/main" id="{3B551FB2-9511-42AE-86D3-C6A2D8A45062}"/>
              </a:ext>
            </a:extLst>
          </p:cNvPr>
          <p:cNvSpPr>
            <a:spLocks noChangeArrowheads="1"/>
          </p:cNvSpPr>
          <p:nvPr/>
        </p:nvSpPr>
        <p:spPr bwMode="auto">
          <a:xfrm>
            <a:off x="5591175" y="4354513"/>
            <a:ext cx="122238" cy="122237"/>
          </a:xfrm>
          <a:prstGeom prst="ellipse">
            <a:avLst/>
          </a:prstGeom>
          <a:solidFill>
            <a:schemeClr val="tx2"/>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320" name="AutoShape 41" descr="Parchment">
            <a:extLst>
              <a:ext uri="{FF2B5EF4-FFF2-40B4-BE49-F238E27FC236}">
                <a16:creationId xmlns:a16="http://schemas.microsoft.com/office/drawing/2014/main" id="{AE924BFF-5733-4A19-9B6A-1D66209A81CE}"/>
              </a:ext>
            </a:extLst>
          </p:cNvPr>
          <p:cNvSpPr>
            <a:spLocks noChangeArrowheads="1"/>
          </p:cNvSpPr>
          <p:nvPr/>
        </p:nvSpPr>
        <p:spPr bwMode="auto">
          <a:xfrm>
            <a:off x="5724525" y="1652588"/>
            <a:ext cx="1920875" cy="588962"/>
          </a:xfrm>
          <a:prstGeom prst="roundRect">
            <a:avLst>
              <a:gd name="adj" fmla="val 16667"/>
            </a:avLst>
          </a:prstGeom>
          <a:blipFill dpi="0" rotWithShape="0">
            <a:blip r:embed="rId6"/>
            <a:srcRect/>
            <a:tile tx="0" ty="0" sx="100000" sy="100000" flip="none" algn="tl"/>
          </a:blipFill>
          <a:ln w="22225">
            <a:solidFill>
              <a:schemeClr val="folHlink"/>
            </a:solidFill>
            <a:round/>
            <a:headEnd type="none" w="sm" len="sm"/>
            <a:tailEnd type="none" w="sm" len="sm"/>
          </a:ln>
        </p:spPr>
        <p:txBody>
          <a:bodyPr wrap="none" anchor="ct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200" b="1" i="1" u="none" strike="noStrike" kern="1200" cap="none" spc="0" normalizeH="0" baseline="0" noProof="0">
                <a:ln>
                  <a:noFill/>
                </a:ln>
                <a:solidFill>
                  <a:srgbClr val="006600"/>
                </a:solidFill>
                <a:effectLst/>
                <a:uLnTx/>
                <a:uFillTx/>
                <a:latin typeface="Arial" panose="020B0604020202020204" pitchFamily="34" charset="0"/>
                <a:ea typeface="+mn-ea"/>
                <a:cs typeface="+mn-cs"/>
              </a:rPr>
              <a:t>MRS</a:t>
            </a:r>
            <a:r>
              <a:rPr kumimoji="0" lang="en-GB" altLang="en-US" sz="2200" b="1" i="0" u="none" strike="noStrike" kern="1200" cap="none" spc="0" normalizeH="0" baseline="0" noProof="0">
                <a:ln>
                  <a:noFill/>
                </a:ln>
                <a:solidFill>
                  <a:srgbClr val="006600"/>
                </a:solidFill>
                <a:effectLst/>
                <a:uLnTx/>
                <a:uFillTx/>
                <a:latin typeface="Arial" panose="020B0604020202020204" pitchFamily="34" charset="0"/>
                <a:ea typeface="+mn-ea"/>
                <a:cs typeface="+mn-cs"/>
              </a:rPr>
              <a:t> = </a:t>
            </a:r>
            <a:r>
              <a:rPr kumimoji="0" lang="en-GB" altLang="en-US" sz="2200" b="1" i="0" u="none" strike="noStrike" kern="1200" cap="none" spc="0" normalizeH="0" baseline="0" noProof="0">
                <a:ln>
                  <a:noFill/>
                </a:ln>
                <a:solidFill>
                  <a:srgbClr val="006600"/>
                </a:solidFill>
                <a:effectLst/>
                <a:uLnTx/>
                <a:uFillTx/>
                <a:latin typeface="Arial" panose="020B0604020202020204" pitchFamily="34" charset="0"/>
                <a:ea typeface="+mn-ea"/>
                <a:cs typeface="+mn-cs"/>
                <a:sym typeface="Symbol" panose="05050102010706020507" pitchFamily="18" charset="2"/>
              </a:rPr>
              <a:t></a:t>
            </a:r>
            <a:r>
              <a:rPr kumimoji="0" lang="en-GB" altLang="en-US" sz="2200" b="1" i="1" u="none" strike="noStrike" kern="1200" cap="none" spc="0" normalizeH="0" baseline="0" noProof="0">
                <a:ln>
                  <a:noFill/>
                </a:ln>
                <a:solidFill>
                  <a:srgbClr val="006600"/>
                </a:solidFill>
                <a:effectLst/>
                <a:uLnTx/>
                <a:uFillTx/>
                <a:latin typeface="Arial" panose="020B0604020202020204" pitchFamily="34" charset="0"/>
                <a:ea typeface="+mn-ea"/>
                <a:cs typeface="+mn-cs"/>
                <a:sym typeface="Symbol" panose="05050102010706020507" pitchFamily="18" charset="2"/>
              </a:rPr>
              <a:t>Y</a:t>
            </a:r>
            <a:r>
              <a:rPr kumimoji="0" lang="en-GB" altLang="en-US" sz="2200" b="1" i="0" u="none" strike="noStrike" kern="1200" cap="none" spc="0" normalizeH="0" baseline="0" noProof="0">
                <a:ln>
                  <a:noFill/>
                </a:ln>
                <a:solidFill>
                  <a:srgbClr val="006600"/>
                </a:solidFill>
                <a:effectLst/>
                <a:uLnTx/>
                <a:uFillTx/>
                <a:latin typeface="Arial" panose="020B0604020202020204" pitchFamily="34" charset="0"/>
                <a:ea typeface="+mn-ea"/>
                <a:cs typeface="+mn-cs"/>
                <a:sym typeface="Symbol" panose="05050102010706020507" pitchFamily="18" charset="2"/>
              </a:rPr>
              <a:t>/</a:t>
            </a:r>
            <a:r>
              <a:rPr kumimoji="0" lang="en-GB" altLang="en-US" sz="2200" b="1" i="1" u="none" strike="noStrike" kern="1200" cap="none" spc="0" normalizeH="0" baseline="0" noProof="0">
                <a:ln>
                  <a:noFill/>
                </a:ln>
                <a:solidFill>
                  <a:srgbClr val="006600"/>
                </a:solidFill>
                <a:effectLst/>
                <a:uLnTx/>
                <a:uFillTx/>
                <a:latin typeface="Arial" panose="020B0604020202020204" pitchFamily="34" charset="0"/>
                <a:ea typeface="+mn-ea"/>
                <a:cs typeface="+mn-cs"/>
                <a:sym typeface="Symbol" panose="05050102010706020507" pitchFamily="18" charset="2"/>
              </a:rPr>
              <a:t>X</a:t>
            </a:r>
            <a:endParaRPr kumimoji="0" lang="en-GB" altLang="en-US" sz="1800" b="0" i="1" u="none" strike="noStrike" kern="1200" cap="none" spc="0" normalizeH="0" baseline="0" noProof="0">
              <a:ln>
                <a:noFill/>
              </a:ln>
              <a:solidFill>
                <a:srgbClr val="006600"/>
              </a:solidFill>
              <a:effectLst/>
              <a:uLnTx/>
              <a:uFillTx/>
              <a:latin typeface="Arial" panose="020B0604020202020204" pitchFamily="34" charset="0"/>
              <a:ea typeface="+mn-ea"/>
              <a:cs typeface="+mn-cs"/>
              <a:sym typeface="Symbol" panose="05050102010706020507" pitchFamily="18" charset="2"/>
            </a:endParaRPr>
          </a:p>
        </p:txBody>
      </p:sp>
      <p:sp>
        <p:nvSpPr>
          <p:cNvPr id="738347" name="AutoShape 43">
            <a:extLst>
              <a:ext uri="{FF2B5EF4-FFF2-40B4-BE49-F238E27FC236}">
                <a16:creationId xmlns:a16="http://schemas.microsoft.com/office/drawing/2014/main" id="{AC0A7E65-F39A-4254-9C2A-E84C23A915BC}"/>
              </a:ext>
            </a:extLst>
          </p:cNvPr>
          <p:cNvSpPr>
            <a:spLocks noChangeArrowheads="1"/>
          </p:cNvSpPr>
          <p:nvPr/>
        </p:nvSpPr>
        <p:spPr bwMode="auto">
          <a:xfrm>
            <a:off x="6235700" y="2800350"/>
            <a:ext cx="2713038" cy="755650"/>
          </a:xfrm>
          <a:prstGeom prst="roundRect">
            <a:avLst>
              <a:gd name="adj" fmla="val 16667"/>
            </a:avLst>
          </a:prstGeom>
          <a:solidFill>
            <a:srgbClr val="FFFFCC"/>
          </a:solidFill>
          <a:ln w="22225">
            <a:solidFill>
              <a:schemeClr val="accent1"/>
            </a:solidFill>
            <a:round/>
            <a:headEnd type="none" w="sm" len="sm"/>
            <a:tailEnd type="none" w="sm" len="sm"/>
          </a:ln>
        </p:spPr>
        <p:txBody>
          <a:bodyPr anchor="ctr">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900" b="0" i="0" u="none" strike="noStrike" kern="1200" cap="none" spc="0" normalizeH="0" baseline="0" noProof="0">
                <a:ln>
                  <a:noFill/>
                </a:ln>
                <a:solidFill>
                  <a:srgbClr val="0035AA"/>
                </a:solidFill>
                <a:effectLst/>
                <a:uLnTx/>
                <a:uFillTx/>
                <a:latin typeface="Arial" panose="020B0604020202020204" pitchFamily="34" charset="0"/>
                <a:ea typeface="+mn-ea"/>
                <a:cs typeface="+mn-cs"/>
              </a:rPr>
              <a:t>Diminishing marginal rate of substitution</a:t>
            </a:r>
          </a:p>
        </p:txBody>
      </p:sp>
      <p:sp>
        <p:nvSpPr>
          <p:cNvPr id="738349" name="Text Box 45">
            <a:extLst>
              <a:ext uri="{FF2B5EF4-FFF2-40B4-BE49-F238E27FC236}">
                <a16:creationId xmlns:a16="http://schemas.microsoft.com/office/drawing/2014/main" id="{24699762-6CD0-4A0E-8FA4-F5848464EFBA}"/>
              </a:ext>
            </a:extLst>
          </p:cNvPr>
          <p:cNvSpPr txBox="1">
            <a:spLocks noChangeArrowheads="1"/>
          </p:cNvSpPr>
          <p:nvPr/>
        </p:nvSpPr>
        <p:spPr bwMode="auto">
          <a:xfrm>
            <a:off x="0" y="0"/>
            <a:ext cx="914400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800080"/>
                </a:solidFill>
                <a:effectLst/>
                <a:uLnTx/>
                <a:uFillTx/>
                <a:latin typeface="Arial" charset="0"/>
                <a:ea typeface="+mn-ea"/>
                <a:cs typeface="+mn-cs"/>
              </a:rPr>
              <a:t>Deriving the marginal rate of substitution (</a:t>
            </a:r>
            <a:r>
              <a:rPr kumimoji="0" lang="en-GB" sz="2800" b="1" i="1" u="none" strike="noStrike" kern="1200" cap="none" spc="0" normalizeH="0" baseline="0" noProof="0">
                <a:ln>
                  <a:noFill/>
                </a:ln>
                <a:solidFill>
                  <a:srgbClr val="800080"/>
                </a:solidFill>
                <a:effectLst/>
                <a:uLnTx/>
                <a:uFillTx/>
                <a:latin typeface="Arial" charset="0"/>
                <a:ea typeface="+mn-ea"/>
                <a:cs typeface="+mn-cs"/>
              </a:rPr>
              <a:t>MRS</a:t>
            </a:r>
            <a:r>
              <a:rPr kumimoji="0" lang="en-GB" sz="2800" b="1" i="0" u="none" strike="noStrike" kern="1200" cap="none" spc="0" normalizeH="0" baseline="0" noProof="0">
                <a:ln>
                  <a:noFill/>
                </a:ln>
                <a:solidFill>
                  <a:srgbClr val="800080"/>
                </a:solidFill>
                <a:effectLst/>
                <a:uLnTx/>
                <a:uFillTx/>
                <a:latin typeface="Arial" charset="0"/>
                <a:ea typeface="+mn-ea"/>
                <a:cs typeface="+mn-cs"/>
              </a:rPr>
              <a:t>)</a:t>
            </a:r>
          </a:p>
        </p:txBody>
      </p:sp>
    </p:spTree>
    <p:custDataLst>
      <p:tags r:id="rId1"/>
    </p:custData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8326"/>
                                        </p:tgtEl>
                                        <p:attrNameLst>
                                          <p:attrName>style.visibility</p:attrName>
                                        </p:attrNameLst>
                                      </p:cBhvr>
                                      <p:to>
                                        <p:strVal val="visible"/>
                                      </p:to>
                                    </p:set>
                                    <p:animEffect transition="in" filter="wipe(left)">
                                      <p:cBhvr>
                                        <p:cTn id="17" dur="500"/>
                                        <p:tgtEl>
                                          <p:spTgt spid="7383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38330"/>
                                        </p:tgtEl>
                                        <p:attrNameLst>
                                          <p:attrName>style.visibility</p:attrName>
                                        </p:attrNameLst>
                                      </p:cBhvr>
                                      <p:to>
                                        <p:strVal val="visible"/>
                                      </p:to>
                                    </p:set>
                                    <p:animEffect transition="in" filter="dissolve">
                                      <p:cBhvr>
                                        <p:cTn id="22" dur="500"/>
                                        <p:tgtEl>
                                          <p:spTgt spid="7383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738347"/>
                                        </p:tgtEl>
                                        <p:attrNameLst>
                                          <p:attrName>style.visibility</p:attrName>
                                        </p:attrNameLst>
                                      </p:cBhvr>
                                      <p:to>
                                        <p:strVal val="visible"/>
                                      </p:to>
                                    </p:set>
                                    <p:anim calcmode="lin" valueType="num">
                                      <p:cBhvr>
                                        <p:cTn id="27" dur="500" fill="hold"/>
                                        <p:tgtEl>
                                          <p:spTgt spid="738347"/>
                                        </p:tgtEl>
                                        <p:attrNameLst>
                                          <p:attrName>ppt_w</p:attrName>
                                        </p:attrNameLst>
                                      </p:cBhvr>
                                      <p:tavLst>
                                        <p:tav tm="0">
                                          <p:val>
                                            <p:fltVal val="0"/>
                                          </p:val>
                                        </p:tav>
                                        <p:tav tm="100000">
                                          <p:val>
                                            <p:strVal val="#ppt_w"/>
                                          </p:val>
                                        </p:tav>
                                      </p:tavLst>
                                    </p:anim>
                                    <p:anim calcmode="lin" valueType="num">
                                      <p:cBhvr>
                                        <p:cTn id="28" dur="500" fill="hold"/>
                                        <p:tgtEl>
                                          <p:spTgt spid="7383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26" grpId="0" autoUpdateAnimBg="0"/>
      <p:bldP spid="738330" grpId="0" autoUpdateAnimBg="0"/>
      <p:bldP spid="738347"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15">
            <a:extLst>
              <a:ext uri="{FF2B5EF4-FFF2-40B4-BE49-F238E27FC236}">
                <a16:creationId xmlns:a16="http://schemas.microsoft.com/office/drawing/2014/main" id="{538BDD40-DB92-4965-9AA0-821ABA7C143D}"/>
              </a:ext>
            </a:extLst>
          </p:cNvPr>
          <p:cNvSpPr>
            <a:spLocks noChangeArrowheads="1"/>
          </p:cNvSpPr>
          <p:nvPr/>
        </p:nvSpPr>
        <p:spPr bwMode="white">
          <a:xfrm>
            <a:off x="0" y="0"/>
            <a:ext cx="9144000" cy="1143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7587" name="Rectangle 16">
            <a:extLst>
              <a:ext uri="{FF2B5EF4-FFF2-40B4-BE49-F238E27FC236}">
                <a16:creationId xmlns:a16="http://schemas.microsoft.com/office/drawing/2014/main" id="{95D50A1F-2B8B-48EE-B742-00A7518A88F4}"/>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7588" name="Rectangle 17">
            <a:extLst>
              <a:ext uri="{FF2B5EF4-FFF2-40B4-BE49-F238E27FC236}">
                <a16:creationId xmlns:a16="http://schemas.microsoft.com/office/drawing/2014/main" id="{BB191B67-621F-44F5-B769-0CCCC5DB93AC}"/>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7589" name="Rectangle 18">
            <a:extLst>
              <a:ext uri="{FF2B5EF4-FFF2-40B4-BE49-F238E27FC236}">
                <a16:creationId xmlns:a16="http://schemas.microsoft.com/office/drawing/2014/main" id="{5DF01EA8-EAF0-4A8D-9019-422A3C68DC17}"/>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 name="Rectangle 8">
            <a:extLst>
              <a:ext uri="{FF2B5EF4-FFF2-40B4-BE49-F238E27FC236}">
                <a16:creationId xmlns:a16="http://schemas.microsoft.com/office/drawing/2014/main" id="{EDEC6846-DCDA-46A3-9CCC-A380C724F40C}"/>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 name="Rectangle 7">
            <a:extLst>
              <a:ext uri="{FF2B5EF4-FFF2-40B4-BE49-F238E27FC236}">
                <a16:creationId xmlns:a16="http://schemas.microsoft.com/office/drawing/2014/main" id="{96A039AD-A0FB-4700-9BA5-F4B95FE67B03}"/>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67592" name="Slide Number Placeholder 5">
            <a:extLst>
              <a:ext uri="{FF2B5EF4-FFF2-40B4-BE49-F238E27FC236}">
                <a16:creationId xmlns:a16="http://schemas.microsoft.com/office/drawing/2014/main" id="{721A6AD9-2F6A-474D-8E69-3873C8174623}"/>
              </a:ext>
            </a:extLst>
          </p:cNvPr>
          <p:cNvSpPr>
            <a:spLocks/>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7B9899"/>
              </a:solidFill>
              <a:effectLst/>
              <a:uLnTx/>
              <a:uFillTx/>
              <a:latin typeface="Times New Roman" panose="02020603050405020304" pitchFamily="18" charset="0"/>
              <a:ea typeface="+mn-ea"/>
              <a:cs typeface="+mn-cs"/>
            </a:endParaRPr>
          </a:p>
        </p:txBody>
      </p:sp>
      <p:sp>
        <p:nvSpPr>
          <p:cNvPr id="67593" name="Straight Connector 9">
            <a:extLst>
              <a:ext uri="{FF2B5EF4-FFF2-40B4-BE49-F238E27FC236}">
                <a16:creationId xmlns:a16="http://schemas.microsoft.com/office/drawing/2014/main" id="{02A27292-CA9A-415B-9BC1-06B991AD9CCB}"/>
              </a:ext>
            </a:extLst>
          </p:cNvPr>
          <p:cNvSpPr>
            <a:spLocks noChangeShapeType="1"/>
          </p:cNvSpPr>
          <p:nvPr/>
        </p:nvSpPr>
        <p:spPr bwMode="auto">
          <a:xfrm>
            <a:off x="152400" y="1143000"/>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7594" name="Text Box 12">
            <a:extLst>
              <a:ext uri="{FF2B5EF4-FFF2-40B4-BE49-F238E27FC236}">
                <a16:creationId xmlns:a16="http://schemas.microsoft.com/office/drawing/2014/main" id="{2C93EAC0-6D5C-4716-BB12-5790FA9629F8}"/>
              </a:ext>
            </a:extLst>
          </p:cNvPr>
          <p:cNvSpPr txBox="1">
            <a:spLocks noChangeArrowheads="1"/>
          </p:cNvSpPr>
          <p:nvPr/>
        </p:nvSpPr>
        <p:spPr bwMode="auto">
          <a:xfrm>
            <a:off x="552450" y="1811338"/>
            <a:ext cx="808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7595" name="TPQuestion">
            <a:extLst>
              <a:ext uri="{FF2B5EF4-FFF2-40B4-BE49-F238E27FC236}">
                <a16:creationId xmlns:a16="http://schemas.microsoft.com/office/drawing/2014/main" id="{7FFB4853-7C13-4E48-934C-ED9E5C54EC31}"/>
              </a:ext>
            </a:extLst>
          </p:cNvPr>
          <p:cNvSpPr>
            <a:spLocks noGrp="1"/>
          </p:cNvSpPr>
          <p:nvPr>
            <p:ph type="title"/>
          </p:nvPr>
        </p:nvSpPr>
        <p:spPr>
          <a:xfrm>
            <a:off x="457200" y="228600"/>
            <a:ext cx="8229600" cy="914400"/>
          </a:xfrm>
        </p:spPr>
        <p:txBody>
          <a:bodyPr anchor="ctr"/>
          <a:lstStyle/>
          <a:p>
            <a:pPr>
              <a:lnSpc>
                <a:spcPct val="105000"/>
              </a:lnSpc>
            </a:pPr>
            <a:r>
              <a:rPr lang="en-GB" altLang="en-US" sz="3200"/>
              <a:t>The marginal rate of substitution is: </a:t>
            </a:r>
          </a:p>
        </p:txBody>
      </p:sp>
      <p:sp>
        <p:nvSpPr>
          <p:cNvPr id="67596" name="Text Box 14">
            <a:extLst>
              <a:ext uri="{FF2B5EF4-FFF2-40B4-BE49-F238E27FC236}">
                <a16:creationId xmlns:a16="http://schemas.microsoft.com/office/drawing/2014/main" id="{47176417-E486-45E2-86EF-3E7125B46B85}"/>
              </a:ext>
            </a:extLst>
          </p:cNvPr>
          <p:cNvSpPr txBox="1">
            <a:spLocks noChangeArrowheads="1"/>
          </p:cNvSpPr>
          <p:nvPr/>
        </p:nvSpPr>
        <p:spPr bwMode="auto">
          <a:xfrm>
            <a:off x="685800" y="381000"/>
            <a:ext cx="517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en-US" sz="3200" b="1" i="0" u="none" strike="noStrike" kern="1200" cap="none" spc="0" normalizeH="0" baseline="0" noProof="0">
                <a:ln>
                  <a:noFill/>
                </a:ln>
                <a:solidFill>
                  <a:srgbClr val="AF4701"/>
                </a:solidFill>
                <a:effectLst/>
                <a:uLnTx/>
                <a:uFillTx/>
                <a:latin typeface="Georgia" panose="02040502050405020303" pitchFamily="18" charset="0"/>
                <a:ea typeface="+mn-ea"/>
                <a:cs typeface="+mn-cs"/>
              </a:rPr>
              <a:t>Q</a:t>
            </a:r>
          </a:p>
        </p:txBody>
      </p:sp>
      <p:sp>
        <p:nvSpPr>
          <p:cNvPr id="67597" name="TPAnswers">
            <a:extLst>
              <a:ext uri="{FF2B5EF4-FFF2-40B4-BE49-F238E27FC236}">
                <a16:creationId xmlns:a16="http://schemas.microsoft.com/office/drawing/2014/main" id="{B9E62E28-3C5E-4010-9D5C-B364407454DB}"/>
              </a:ext>
            </a:extLst>
          </p:cNvPr>
          <p:cNvSpPr>
            <a:spLocks noGrp="1"/>
          </p:cNvSpPr>
          <p:nvPr>
            <p:ph type="body" idx="1"/>
            <p:custDataLst>
              <p:tags r:id="rId2"/>
            </p:custDataLst>
          </p:nvPr>
        </p:nvSpPr>
        <p:spPr>
          <a:xfrm>
            <a:off x="158750" y="1358900"/>
            <a:ext cx="4773612" cy="5118100"/>
          </a:xfrm>
        </p:spPr>
        <p:txBody>
          <a:bodyPr/>
          <a:lstStyle/>
          <a:p>
            <a:pPr marL="571500" indent="-571500">
              <a:lnSpc>
                <a:spcPct val="85000"/>
              </a:lnSpc>
              <a:spcBef>
                <a:spcPct val="40000"/>
              </a:spcBef>
              <a:buClr>
                <a:srgbClr val="AF4701"/>
              </a:buClr>
              <a:buSzPct val="105000"/>
              <a:buFont typeface="Wingdings 2" panose="05020102010507070707" pitchFamily="18" charset="2"/>
              <a:buAutoNum type="alphaUcPeriod"/>
            </a:pPr>
            <a:r>
              <a:rPr lang="en-GB" altLang="en-US" sz="2400"/>
              <a:t>the total amount of utility received by a consumer from consuming one product relative to another.</a:t>
            </a:r>
          </a:p>
          <a:p>
            <a:pPr marL="571500" indent="-571500">
              <a:lnSpc>
                <a:spcPct val="85000"/>
              </a:lnSpc>
              <a:spcBef>
                <a:spcPct val="40000"/>
              </a:spcBef>
              <a:buClr>
                <a:srgbClr val="AF4701"/>
              </a:buClr>
              <a:buSzPct val="105000"/>
              <a:buFont typeface="Wingdings 2" panose="05020102010507070707" pitchFamily="18" charset="2"/>
              <a:buAutoNum type="alphaUcPeriod"/>
            </a:pPr>
            <a:r>
              <a:rPr lang="en-GB" altLang="en-US" sz="2400"/>
              <a:t>the amount by which demand falls as price rises.</a:t>
            </a:r>
          </a:p>
          <a:p>
            <a:pPr marL="571500" indent="-571500">
              <a:lnSpc>
                <a:spcPct val="85000"/>
              </a:lnSpc>
              <a:spcBef>
                <a:spcPct val="40000"/>
              </a:spcBef>
              <a:buClr>
                <a:srgbClr val="AF4701"/>
              </a:buClr>
              <a:buSzPct val="105000"/>
              <a:buFont typeface="Wingdings 2" panose="05020102010507070707" pitchFamily="18" charset="2"/>
              <a:buAutoNum type="alphaUcPeriod"/>
            </a:pPr>
            <a:r>
              <a:rPr lang="en-GB" altLang="en-US" sz="2400"/>
              <a:t>the ratio of the extra amount of one product needed to compensate for the loss of a unit of another.</a:t>
            </a:r>
          </a:p>
          <a:p>
            <a:pPr marL="571500" indent="-571500">
              <a:lnSpc>
                <a:spcPct val="85000"/>
              </a:lnSpc>
              <a:spcBef>
                <a:spcPct val="40000"/>
              </a:spcBef>
              <a:buClr>
                <a:srgbClr val="AF4701"/>
              </a:buClr>
              <a:buSzPct val="105000"/>
              <a:buFont typeface="Wingdings 2" panose="05020102010507070707" pitchFamily="18" charset="2"/>
              <a:buAutoNum type="alphaUcPeriod"/>
            </a:pPr>
            <a:r>
              <a:rPr lang="en-GB" altLang="en-US" sz="2400"/>
              <a:t>marginal utility divided by the price of the product.</a:t>
            </a:r>
          </a:p>
          <a:p>
            <a:pPr marL="571500" indent="-571500">
              <a:lnSpc>
                <a:spcPct val="85000"/>
              </a:lnSpc>
              <a:spcBef>
                <a:spcPct val="40000"/>
              </a:spcBef>
              <a:buClr>
                <a:srgbClr val="AF4701"/>
              </a:buClr>
              <a:buSzPct val="105000"/>
              <a:buFont typeface="Wingdings 2" panose="05020102010507070707" pitchFamily="18" charset="2"/>
              <a:buAutoNum type="alphaUcPeriod"/>
            </a:pPr>
            <a:r>
              <a:rPr lang="en-GB" altLang="en-US" sz="2400"/>
              <a:t>the degree of convexity of a given indifference curve.</a:t>
            </a:r>
          </a:p>
        </p:txBody>
      </p:sp>
    </p:spTree>
    <p:custDataLst>
      <p:tags r:id="rId1"/>
    </p:custDataLst>
  </p:cSld>
  <p:clrMapOvr>
    <a:masterClrMapping/>
  </p:clrMapOvr>
  <p:transition spd="slow">
    <p:pull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Indifference Map</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360646"/>
            <a:ext cx="8870950" cy="5367861"/>
          </a:xfrm>
        </p:spPr>
        <p:txBody>
          <a:bodyPr/>
          <a:lstStyle/>
          <a:p>
            <a:pPr marL="571500" indent="-571500" algn="l">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An indifference map is the collection of Indifference curves corresponding to different levels of satisfaction</a:t>
            </a:r>
          </a:p>
          <a:p>
            <a:pPr marL="571500" indent="-571500" algn="l">
              <a:buFont typeface="Wingdings" panose="05000000000000000000" pitchFamily="2" charset="2"/>
              <a:buChar char="Ø"/>
              <a:defRPr/>
            </a:pPr>
            <a:endParaRPr lang="en-US" sz="3600" dirty="0">
              <a:latin typeface="Times New Roman" panose="02020603050405020304" pitchFamily="18" charset="0"/>
              <a:cs typeface="Times New Roman" panose="02020603050405020304" pitchFamily="18" charset="0"/>
            </a:endParaRPr>
          </a:p>
          <a:p>
            <a:pPr algn="l">
              <a:lnSpc>
                <a:spcPct val="100000"/>
              </a:lnSpc>
              <a:spcBef>
                <a:spcPct val="50000"/>
              </a:spcBef>
            </a:pPr>
            <a:endParaRPr lang="en-GB" altLang="en-US" sz="3400" baseline="-250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5915914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215947-E18E-458C-849E-85A4B577AD39}"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04807" name="Text Box 7"/>
          <p:cNvSpPr txBox="1">
            <a:spLocks noChangeArrowheads="1"/>
          </p:cNvSpPr>
          <p:nvPr/>
        </p:nvSpPr>
        <p:spPr bwMode="auto">
          <a:xfrm>
            <a:off x="3517900" y="3606800"/>
            <a:ext cx="260350" cy="457200"/>
          </a:xfrm>
          <a:prstGeom prst="rect">
            <a:avLst/>
          </a:prstGeom>
          <a:noFill/>
          <a:ln w="9525">
            <a:noFill/>
            <a:miter lim="800000"/>
            <a:headEnd/>
            <a:tailEnd/>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GB" sz="2400" b="1" i="0" u="none" strike="noStrike" kern="1200" cap="none" spc="0" normalizeH="0" baseline="0" noProof="0">
                <a:ln>
                  <a:noFill/>
                </a:ln>
                <a:solidFill>
                  <a:prstClr val="black"/>
                </a:solidFill>
                <a:effectLst/>
                <a:uLnTx/>
                <a:uFillTx/>
                <a:latin typeface="Calibri"/>
                <a:ea typeface="+mn-ea"/>
                <a:cs typeface="+mn-cs"/>
              </a:rPr>
              <a:t> </a:t>
            </a:r>
          </a:p>
        </p:txBody>
      </p:sp>
      <p:sp>
        <p:nvSpPr>
          <p:cNvPr id="204808" name="Text Box 8"/>
          <p:cNvSpPr txBox="1">
            <a:spLocks noChangeArrowheads="1"/>
          </p:cNvSpPr>
          <p:nvPr/>
        </p:nvSpPr>
        <p:spPr bwMode="auto">
          <a:xfrm>
            <a:off x="2819400" y="6061075"/>
            <a:ext cx="184150" cy="457200"/>
          </a:xfrm>
          <a:prstGeom prst="rect">
            <a:avLst/>
          </a:prstGeom>
          <a:noFill/>
          <a:ln w="9525">
            <a:noFill/>
            <a:miter lim="800000"/>
            <a:headEnd/>
            <a:tailEnd/>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prstClr val="black"/>
              </a:solidFill>
              <a:effectLst/>
              <a:uLnTx/>
              <a:uFillTx/>
              <a:latin typeface="Calibri"/>
              <a:ea typeface="+mn-ea"/>
              <a:cs typeface="+mn-cs"/>
            </a:endParaRPr>
          </a:p>
        </p:txBody>
      </p:sp>
      <p:sp>
        <p:nvSpPr>
          <p:cNvPr id="204802" name="Line 2"/>
          <p:cNvSpPr>
            <a:spLocks noChangeShapeType="1"/>
          </p:cNvSpPr>
          <p:nvPr/>
        </p:nvSpPr>
        <p:spPr bwMode="auto">
          <a:xfrm>
            <a:off x="1695450" y="5303838"/>
            <a:ext cx="5867400" cy="0"/>
          </a:xfrm>
          <a:prstGeom prst="line">
            <a:avLst/>
          </a:prstGeom>
          <a:noFill/>
          <a:ln w="57150">
            <a:solidFill>
              <a:schemeClr val="tx1"/>
            </a:solidFill>
            <a:round/>
            <a:headEnd/>
            <a:tailEnd type="triangle"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4803" name="Line 3"/>
          <p:cNvSpPr>
            <a:spLocks noChangeShapeType="1"/>
          </p:cNvSpPr>
          <p:nvPr/>
        </p:nvSpPr>
        <p:spPr bwMode="auto">
          <a:xfrm flipH="1" flipV="1">
            <a:off x="1676400" y="1295400"/>
            <a:ext cx="19050" cy="4008437"/>
          </a:xfrm>
          <a:prstGeom prst="line">
            <a:avLst/>
          </a:prstGeom>
          <a:noFill/>
          <a:ln w="57150">
            <a:solidFill>
              <a:schemeClr val="tx1"/>
            </a:solidFill>
            <a:round/>
            <a:headEnd/>
            <a:tailEnd type="triangle"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4805" name="Text Box 5"/>
          <p:cNvSpPr txBox="1">
            <a:spLocks noChangeArrowheads="1"/>
          </p:cNvSpPr>
          <p:nvPr/>
        </p:nvSpPr>
        <p:spPr bwMode="auto">
          <a:xfrm>
            <a:off x="1219200" y="1447801"/>
            <a:ext cx="404813" cy="457200"/>
          </a:xfrm>
          <a:prstGeom prst="rect">
            <a:avLst/>
          </a:prstGeom>
          <a:noFill/>
          <a:ln w="9525">
            <a:noFill/>
            <a:miter lim="800000"/>
            <a:headEnd/>
            <a:tailEnd/>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Y</a:t>
            </a:r>
          </a:p>
        </p:txBody>
      </p:sp>
      <p:sp>
        <p:nvSpPr>
          <p:cNvPr id="204806" name="Text Box 6"/>
          <p:cNvSpPr txBox="1">
            <a:spLocks noChangeArrowheads="1"/>
          </p:cNvSpPr>
          <p:nvPr/>
        </p:nvSpPr>
        <p:spPr bwMode="auto">
          <a:xfrm>
            <a:off x="7639050" y="5075238"/>
            <a:ext cx="404813" cy="457200"/>
          </a:xfrm>
          <a:prstGeom prst="rect">
            <a:avLst/>
          </a:prstGeom>
          <a:noFill/>
          <a:ln w="9525">
            <a:noFill/>
            <a:miter lim="800000"/>
            <a:headEnd/>
            <a:tailEnd/>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GB" sz="2400" b="1" i="0" u="none" strike="noStrike" kern="1200" cap="none" spc="0" normalizeH="0" baseline="0" noProof="0">
                <a:ln>
                  <a:noFill/>
                </a:ln>
                <a:solidFill>
                  <a:prstClr val="black"/>
                </a:solidFill>
                <a:effectLst/>
                <a:uLnTx/>
                <a:uFillTx/>
                <a:latin typeface="Calibri"/>
                <a:ea typeface="+mn-ea"/>
                <a:cs typeface="+mn-cs"/>
              </a:rPr>
              <a:t>X</a:t>
            </a:r>
          </a:p>
        </p:txBody>
      </p:sp>
      <p:sp>
        <p:nvSpPr>
          <p:cNvPr id="204814" name="Text Box 14"/>
          <p:cNvSpPr txBox="1">
            <a:spLocks noChangeArrowheads="1"/>
          </p:cNvSpPr>
          <p:nvPr/>
        </p:nvSpPr>
        <p:spPr bwMode="auto">
          <a:xfrm>
            <a:off x="1374775" y="5192713"/>
            <a:ext cx="336550" cy="457200"/>
          </a:xfrm>
          <a:prstGeom prst="rect">
            <a:avLst/>
          </a:prstGeom>
          <a:noFill/>
          <a:ln w="9525">
            <a:noFill/>
            <a:miter lim="800000"/>
            <a:headEnd/>
            <a:tailEnd/>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GB" sz="2400" b="1" i="0" u="none" strike="noStrike" kern="1200" cap="none" spc="0" normalizeH="0" baseline="0" noProof="0">
                <a:ln>
                  <a:noFill/>
                </a:ln>
                <a:solidFill>
                  <a:prstClr val="black"/>
                </a:solidFill>
                <a:effectLst/>
                <a:uLnTx/>
                <a:uFillTx/>
                <a:latin typeface="Calibri"/>
                <a:ea typeface="+mn-ea"/>
                <a:cs typeface="+mn-cs"/>
              </a:rPr>
              <a:t>0</a:t>
            </a:r>
          </a:p>
        </p:txBody>
      </p:sp>
      <p:sp>
        <p:nvSpPr>
          <p:cNvPr id="55" name="TextBox 54"/>
          <p:cNvSpPr txBox="1"/>
          <p:nvPr/>
        </p:nvSpPr>
        <p:spPr>
          <a:xfrm>
            <a:off x="2415690" y="172331"/>
            <a:ext cx="5207969"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79646">
                    <a:lumMod val="50000"/>
                  </a:srgbClr>
                </a:solidFill>
                <a:effectLst/>
                <a:uLnTx/>
                <a:uFillTx/>
                <a:latin typeface="Calibri"/>
                <a:ea typeface="+mn-ea"/>
                <a:cs typeface="+mn-cs"/>
              </a:rPr>
              <a:t>Indifference Map</a:t>
            </a:r>
          </a:p>
        </p:txBody>
      </p:sp>
      <p:sp>
        <p:nvSpPr>
          <p:cNvPr id="26" name="Arc 9"/>
          <p:cNvSpPr>
            <a:spLocks/>
          </p:cNvSpPr>
          <p:nvPr/>
        </p:nvSpPr>
        <p:spPr bwMode="auto">
          <a:xfrm>
            <a:off x="2789238" y="1219200"/>
            <a:ext cx="3190875" cy="2482850"/>
          </a:xfrm>
          <a:custGeom>
            <a:avLst/>
            <a:gdLst>
              <a:gd name="G0" fmla="+- 21399 0 0"/>
              <a:gd name="G1" fmla="+- 0 0 0"/>
              <a:gd name="G2" fmla="+- 21600 0 0"/>
              <a:gd name="T0" fmla="*/ 23295 w 23295"/>
              <a:gd name="T1" fmla="*/ 21517 h 21600"/>
              <a:gd name="T2" fmla="*/ 0 w 23295"/>
              <a:gd name="T3" fmla="*/ 2943 h 21600"/>
              <a:gd name="T4" fmla="*/ 21399 w 23295"/>
              <a:gd name="T5" fmla="*/ 0 h 21600"/>
            </a:gdLst>
            <a:ahLst/>
            <a:cxnLst>
              <a:cxn ang="0">
                <a:pos x="T0" y="T1"/>
              </a:cxn>
              <a:cxn ang="0">
                <a:pos x="T2" y="T3"/>
              </a:cxn>
              <a:cxn ang="0">
                <a:pos x="T4" y="T5"/>
              </a:cxn>
            </a:cxnLst>
            <a:rect l="0" t="0" r="r" b="b"/>
            <a:pathLst>
              <a:path w="23295" h="21600" fill="none" extrusionOk="0">
                <a:moveTo>
                  <a:pt x="23294" y="21516"/>
                </a:moveTo>
                <a:cubicBezTo>
                  <a:pt x="22664" y="21572"/>
                  <a:pt x="22031" y="21599"/>
                  <a:pt x="21399" y="21600"/>
                </a:cubicBezTo>
                <a:cubicBezTo>
                  <a:pt x="10606" y="21600"/>
                  <a:pt x="1470" y="13634"/>
                  <a:pt x="0" y="2942"/>
                </a:cubicBezTo>
              </a:path>
              <a:path w="23295" h="21600" stroke="0" extrusionOk="0">
                <a:moveTo>
                  <a:pt x="23294" y="21516"/>
                </a:moveTo>
                <a:cubicBezTo>
                  <a:pt x="22664" y="21572"/>
                  <a:pt x="22031" y="21599"/>
                  <a:pt x="21399" y="21600"/>
                </a:cubicBezTo>
                <a:cubicBezTo>
                  <a:pt x="10606" y="21600"/>
                  <a:pt x="1470" y="13634"/>
                  <a:pt x="0" y="2942"/>
                </a:cubicBezTo>
                <a:lnTo>
                  <a:pt x="21399" y="0"/>
                </a:lnTo>
                <a:close/>
              </a:path>
            </a:pathLst>
          </a:custGeom>
          <a:noFill/>
          <a:ln w="38100">
            <a:solidFill>
              <a:schemeClr val="tx1"/>
            </a:solidFill>
            <a:round/>
            <a:headEnd/>
            <a:tailEnd/>
          </a:ln>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42" name="Arc 9"/>
          <p:cNvSpPr>
            <a:spLocks/>
          </p:cNvSpPr>
          <p:nvPr/>
        </p:nvSpPr>
        <p:spPr bwMode="auto">
          <a:xfrm>
            <a:off x="3429000" y="838200"/>
            <a:ext cx="3190875" cy="2482850"/>
          </a:xfrm>
          <a:custGeom>
            <a:avLst/>
            <a:gdLst>
              <a:gd name="G0" fmla="+- 21399 0 0"/>
              <a:gd name="G1" fmla="+- 0 0 0"/>
              <a:gd name="G2" fmla="+- 21600 0 0"/>
              <a:gd name="T0" fmla="*/ 23295 w 23295"/>
              <a:gd name="T1" fmla="*/ 21517 h 21600"/>
              <a:gd name="T2" fmla="*/ 0 w 23295"/>
              <a:gd name="T3" fmla="*/ 2943 h 21600"/>
              <a:gd name="T4" fmla="*/ 21399 w 23295"/>
              <a:gd name="T5" fmla="*/ 0 h 21600"/>
            </a:gdLst>
            <a:ahLst/>
            <a:cxnLst>
              <a:cxn ang="0">
                <a:pos x="T0" y="T1"/>
              </a:cxn>
              <a:cxn ang="0">
                <a:pos x="T2" y="T3"/>
              </a:cxn>
              <a:cxn ang="0">
                <a:pos x="T4" y="T5"/>
              </a:cxn>
            </a:cxnLst>
            <a:rect l="0" t="0" r="r" b="b"/>
            <a:pathLst>
              <a:path w="23295" h="21600" fill="none" extrusionOk="0">
                <a:moveTo>
                  <a:pt x="23294" y="21516"/>
                </a:moveTo>
                <a:cubicBezTo>
                  <a:pt x="22664" y="21572"/>
                  <a:pt x="22031" y="21599"/>
                  <a:pt x="21399" y="21600"/>
                </a:cubicBezTo>
                <a:cubicBezTo>
                  <a:pt x="10606" y="21600"/>
                  <a:pt x="1470" y="13634"/>
                  <a:pt x="0" y="2942"/>
                </a:cubicBezTo>
              </a:path>
              <a:path w="23295" h="21600" stroke="0" extrusionOk="0">
                <a:moveTo>
                  <a:pt x="23294" y="21516"/>
                </a:moveTo>
                <a:cubicBezTo>
                  <a:pt x="22664" y="21572"/>
                  <a:pt x="22031" y="21599"/>
                  <a:pt x="21399" y="21600"/>
                </a:cubicBezTo>
                <a:cubicBezTo>
                  <a:pt x="10606" y="21600"/>
                  <a:pt x="1470" y="13634"/>
                  <a:pt x="0" y="2942"/>
                </a:cubicBezTo>
                <a:lnTo>
                  <a:pt x="21399" y="0"/>
                </a:lnTo>
                <a:close/>
              </a:path>
            </a:pathLst>
          </a:custGeom>
          <a:noFill/>
          <a:ln w="38100">
            <a:solidFill>
              <a:schemeClr val="tx1"/>
            </a:solidFill>
            <a:round/>
            <a:headEnd/>
            <a:tailEnd/>
          </a:ln>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43" name="Arc 9"/>
          <p:cNvSpPr>
            <a:spLocks/>
          </p:cNvSpPr>
          <p:nvPr/>
        </p:nvSpPr>
        <p:spPr bwMode="auto">
          <a:xfrm>
            <a:off x="2514600" y="1676400"/>
            <a:ext cx="3190875" cy="2482850"/>
          </a:xfrm>
          <a:custGeom>
            <a:avLst/>
            <a:gdLst>
              <a:gd name="G0" fmla="+- 21399 0 0"/>
              <a:gd name="G1" fmla="+- 0 0 0"/>
              <a:gd name="G2" fmla="+- 21600 0 0"/>
              <a:gd name="T0" fmla="*/ 23295 w 23295"/>
              <a:gd name="T1" fmla="*/ 21517 h 21600"/>
              <a:gd name="T2" fmla="*/ 0 w 23295"/>
              <a:gd name="T3" fmla="*/ 2943 h 21600"/>
              <a:gd name="T4" fmla="*/ 21399 w 23295"/>
              <a:gd name="T5" fmla="*/ 0 h 21600"/>
            </a:gdLst>
            <a:ahLst/>
            <a:cxnLst>
              <a:cxn ang="0">
                <a:pos x="T0" y="T1"/>
              </a:cxn>
              <a:cxn ang="0">
                <a:pos x="T2" y="T3"/>
              </a:cxn>
              <a:cxn ang="0">
                <a:pos x="T4" y="T5"/>
              </a:cxn>
            </a:cxnLst>
            <a:rect l="0" t="0" r="r" b="b"/>
            <a:pathLst>
              <a:path w="23295" h="21600" fill="none" extrusionOk="0">
                <a:moveTo>
                  <a:pt x="23294" y="21516"/>
                </a:moveTo>
                <a:cubicBezTo>
                  <a:pt x="22664" y="21572"/>
                  <a:pt x="22031" y="21599"/>
                  <a:pt x="21399" y="21600"/>
                </a:cubicBezTo>
                <a:cubicBezTo>
                  <a:pt x="10606" y="21600"/>
                  <a:pt x="1470" y="13634"/>
                  <a:pt x="0" y="2942"/>
                </a:cubicBezTo>
              </a:path>
              <a:path w="23295" h="21600" stroke="0" extrusionOk="0">
                <a:moveTo>
                  <a:pt x="23294" y="21516"/>
                </a:moveTo>
                <a:cubicBezTo>
                  <a:pt x="22664" y="21572"/>
                  <a:pt x="22031" y="21599"/>
                  <a:pt x="21399" y="21600"/>
                </a:cubicBezTo>
                <a:cubicBezTo>
                  <a:pt x="10606" y="21600"/>
                  <a:pt x="1470" y="13634"/>
                  <a:pt x="0" y="2942"/>
                </a:cubicBezTo>
                <a:lnTo>
                  <a:pt x="21399" y="0"/>
                </a:lnTo>
                <a:close/>
              </a:path>
            </a:pathLst>
          </a:custGeom>
          <a:noFill/>
          <a:ln w="38100">
            <a:solidFill>
              <a:schemeClr val="tx1"/>
            </a:solidFill>
            <a:round/>
            <a:headEnd/>
            <a:tailEnd/>
          </a:ln>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44" name="Arc 9"/>
          <p:cNvSpPr>
            <a:spLocks/>
          </p:cNvSpPr>
          <p:nvPr/>
        </p:nvSpPr>
        <p:spPr bwMode="auto">
          <a:xfrm>
            <a:off x="1828800" y="2667000"/>
            <a:ext cx="3190875" cy="2482850"/>
          </a:xfrm>
          <a:custGeom>
            <a:avLst/>
            <a:gdLst>
              <a:gd name="G0" fmla="+- 21399 0 0"/>
              <a:gd name="G1" fmla="+- 0 0 0"/>
              <a:gd name="G2" fmla="+- 21600 0 0"/>
              <a:gd name="T0" fmla="*/ 23295 w 23295"/>
              <a:gd name="T1" fmla="*/ 21517 h 21600"/>
              <a:gd name="T2" fmla="*/ 0 w 23295"/>
              <a:gd name="T3" fmla="*/ 2943 h 21600"/>
              <a:gd name="T4" fmla="*/ 21399 w 23295"/>
              <a:gd name="T5" fmla="*/ 0 h 21600"/>
            </a:gdLst>
            <a:ahLst/>
            <a:cxnLst>
              <a:cxn ang="0">
                <a:pos x="T0" y="T1"/>
              </a:cxn>
              <a:cxn ang="0">
                <a:pos x="T2" y="T3"/>
              </a:cxn>
              <a:cxn ang="0">
                <a:pos x="T4" y="T5"/>
              </a:cxn>
            </a:cxnLst>
            <a:rect l="0" t="0" r="r" b="b"/>
            <a:pathLst>
              <a:path w="23295" h="21600" fill="none" extrusionOk="0">
                <a:moveTo>
                  <a:pt x="23294" y="21516"/>
                </a:moveTo>
                <a:cubicBezTo>
                  <a:pt x="22664" y="21572"/>
                  <a:pt x="22031" y="21599"/>
                  <a:pt x="21399" y="21600"/>
                </a:cubicBezTo>
                <a:cubicBezTo>
                  <a:pt x="10606" y="21600"/>
                  <a:pt x="1470" y="13634"/>
                  <a:pt x="0" y="2942"/>
                </a:cubicBezTo>
              </a:path>
              <a:path w="23295" h="21600" stroke="0" extrusionOk="0">
                <a:moveTo>
                  <a:pt x="23294" y="21516"/>
                </a:moveTo>
                <a:cubicBezTo>
                  <a:pt x="22664" y="21572"/>
                  <a:pt x="22031" y="21599"/>
                  <a:pt x="21399" y="21600"/>
                </a:cubicBezTo>
                <a:cubicBezTo>
                  <a:pt x="10606" y="21600"/>
                  <a:pt x="1470" y="13634"/>
                  <a:pt x="0" y="2942"/>
                </a:cubicBezTo>
                <a:lnTo>
                  <a:pt x="21399" y="0"/>
                </a:lnTo>
                <a:close/>
              </a:path>
            </a:pathLst>
          </a:custGeom>
          <a:noFill/>
          <a:ln w="38100">
            <a:solidFill>
              <a:schemeClr val="tx1"/>
            </a:solidFill>
            <a:round/>
            <a:headEnd/>
            <a:tailEnd/>
          </a:ln>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45" name="Arc 9"/>
          <p:cNvSpPr>
            <a:spLocks/>
          </p:cNvSpPr>
          <p:nvPr/>
        </p:nvSpPr>
        <p:spPr bwMode="auto">
          <a:xfrm>
            <a:off x="2209800" y="2209800"/>
            <a:ext cx="3190875" cy="2482850"/>
          </a:xfrm>
          <a:custGeom>
            <a:avLst/>
            <a:gdLst>
              <a:gd name="G0" fmla="+- 21399 0 0"/>
              <a:gd name="G1" fmla="+- 0 0 0"/>
              <a:gd name="G2" fmla="+- 21600 0 0"/>
              <a:gd name="T0" fmla="*/ 23295 w 23295"/>
              <a:gd name="T1" fmla="*/ 21517 h 21600"/>
              <a:gd name="T2" fmla="*/ 0 w 23295"/>
              <a:gd name="T3" fmla="*/ 2943 h 21600"/>
              <a:gd name="T4" fmla="*/ 21399 w 23295"/>
              <a:gd name="T5" fmla="*/ 0 h 21600"/>
            </a:gdLst>
            <a:ahLst/>
            <a:cxnLst>
              <a:cxn ang="0">
                <a:pos x="T0" y="T1"/>
              </a:cxn>
              <a:cxn ang="0">
                <a:pos x="T2" y="T3"/>
              </a:cxn>
              <a:cxn ang="0">
                <a:pos x="T4" y="T5"/>
              </a:cxn>
            </a:cxnLst>
            <a:rect l="0" t="0" r="r" b="b"/>
            <a:pathLst>
              <a:path w="23295" h="21600" fill="none" extrusionOk="0">
                <a:moveTo>
                  <a:pt x="23294" y="21516"/>
                </a:moveTo>
                <a:cubicBezTo>
                  <a:pt x="22664" y="21572"/>
                  <a:pt x="22031" y="21599"/>
                  <a:pt x="21399" y="21600"/>
                </a:cubicBezTo>
                <a:cubicBezTo>
                  <a:pt x="10606" y="21600"/>
                  <a:pt x="1470" y="13634"/>
                  <a:pt x="0" y="2942"/>
                </a:cubicBezTo>
              </a:path>
              <a:path w="23295" h="21600" stroke="0" extrusionOk="0">
                <a:moveTo>
                  <a:pt x="23294" y="21516"/>
                </a:moveTo>
                <a:cubicBezTo>
                  <a:pt x="22664" y="21572"/>
                  <a:pt x="22031" y="21599"/>
                  <a:pt x="21399" y="21600"/>
                </a:cubicBezTo>
                <a:cubicBezTo>
                  <a:pt x="10606" y="21600"/>
                  <a:pt x="1470" y="13634"/>
                  <a:pt x="0" y="2942"/>
                </a:cubicBezTo>
                <a:lnTo>
                  <a:pt x="21399" y="0"/>
                </a:lnTo>
                <a:close/>
              </a:path>
            </a:pathLst>
          </a:custGeom>
          <a:noFill/>
          <a:ln w="38100">
            <a:solidFill>
              <a:schemeClr val="tx1"/>
            </a:solidFill>
            <a:round/>
            <a:headEnd/>
            <a:tailEnd/>
          </a:ln>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46" name="Text Box 12"/>
          <p:cNvSpPr txBox="1">
            <a:spLocks noChangeArrowheads="1"/>
          </p:cNvSpPr>
          <p:nvPr/>
        </p:nvSpPr>
        <p:spPr bwMode="auto">
          <a:xfrm>
            <a:off x="5029200" y="4800600"/>
            <a:ext cx="559769" cy="461665"/>
          </a:xfrm>
          <a:prstGeom prst="rect">
            <a:avLst/>
          </a:prstGeom>
          <a:noFill/>
          <a:ln w="9525">
            <a:noFill/>
            <a:miter lim="800000"/>
            <a:headEnd/>
            <a:tailEnd/>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IC</a:t>
            </a:r>
            <a:r>
              <a:rPr kumimoji="0" lang="en-GB" sz="1800" b="1" i="0" u="none" strike="noStrike" kern="1200" cap="none" spc="0" normalizeH="0" baseline="0" noProof="0" dirty="0">
                <a:ln>
                  <a:noFill/>
                </a:ln>
                <a:solidFill>
                  <a:prstClr val="black"/>
                </a:solidFill>
                <a:effectLst/>
                <a:uLnTx/>
                <a:uFillTx/>
                <a:latin typeface="Calibri"/>
                <a:ea typeface="+mn-ea"/>
                <a:cs typeface="+mn-cs"/>
              </a:rPr>
              <a:t>1</a:t>
            </a:r>
            <a:endParaRPr kumimoji="0" lang="en-GB" sz="2400" b="1" i="0" u="none" strike="noStrike" kern="1200" cap="none" spc="0" normalizeH="0" baseline="0" noProof="0" dirty="0">
              <a:ln>
                <a:noFill/>
              </a:ln>
              <a:solidFill>
                <a:prstClr val="black"/>
              </a:solidFill>
              <a:effectLst/>
              <a:uLnTx/>
              <a:uFillTx/>
              <a:latin typeface="Calibri"/>
              <a:ea typeface="+mn-ea"/>
              <a:cs typeface="+mn-cs"/>
            </a:endParaRPr>
          </a:p>
        </p:txBody>
      </p:sp>
      <p:sp>
        <p:nvSpPr>
          <p:cNvPr id="51" name="Text Box 12"/>
          <p:cNvSpPr txBox="1">
            <a:spLocks noChangeArrowheads="1"/>
          </p:cNvSpPr>
          <p:nvPr/>
        </p:nvSpPr>
        <p:spPr bwMode="auto">
          <a:xfrm>
            <a:off x="5410200" y="4495800"/>
            <a:ext cx="559769" cy="461665"/>
          </a:xfrm>
          <a:prstGeom prst="rect">
            <a:avLst/>
          </a:prstGeom>
          <a:noFill/>
          <a:ln w="9525">
            <a:noFill/>
            <a:miter lim="800000"/>
            <a:headEnd/>
            <a:tailEnd/>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IC</a:t>
            </a:r>
            <a:r>
              <a:rPr kumimoji="0" lang="en-GB" sz="1800" b="1" i="0" u="none" strike="noStrike" kern="1200" cap="none" spc="0" normalizeH="0" baseline="0" noProof="0" dirty="0">
                <a:ln>
                  <a:noFill/>
                </a:ln>
                <a:solidFill>
                  <a:prstClr val="black"/>
                </a:solidFill>
                <a:effectLst/>
                <a:uLnTx/>
                <a:uFillTx/>
                <a:latin typeface="Calibri"/>
                <a:ea typeface="+mn-ea"/>
                <a:cs typeface="+mn-cs"/>
              </a:rPr>
              <a:t>2</a:t>
            </a:r>
            <a:endParaRPr kumimoji="0" lang="en-GB" sz="2400" b="1" i="0" u="none" strike="noStrike" kern="1200" cap="none" spc="0" normalizeH="0" baseline="0" noProof="0" dirty="0">
              <a:ln>
                <a:noFill/>
              </a:ln>
              <a:solidFill>
                <a:prstClr val="black"/>
              </a:solidFill>
              <a:effectLst/>
              <a:uLnTx/>
              <a:uFillTx/>
              <a:latin typeface="Calibri"/>
              <a:ea typeface="+mn-ea"/>
              <a:cs typeface="+mn-cs"/>
            </a:endParaRPr>
          </a:p>
        </p:txBody>
      </p:sp>
      <p:sp>
        <p:nvSpPr>
          <p:cNvPr id="53" name="Text Box 12"/>
          <p:cNvSpPr txBox="1">
            <a:spLocks noChangeArrowheads="1"/>
          </p:cNvSpPr>
          <p:nvPr/>
        </p:nvSpPr>
        <p:spPr bwMode="auto">
          <a:xfrm>
            <a:off x="5715000" y="4038600"/>
            <a:ext cx="559769" cy="461665"/>
          </a:xfrm>
          <a:prstGeom prst="rect">
            <a:avLst/>
          </a:prstGeom>
          <a:noFill/>
          <a:ln w="9525">
            <a:noFill/>
            <a:miter lim="800000"/>
            <a:headEnd/>
            <a:tailEnd/>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IC</a:t>
            </a:r>
            <a:r>
              <a:rPr kumimoji="0" lang="en-GB" sz="1800" b="1" i="0" u="none" strike="noStrike" kern="1200" cap="none" spc="0" normalizeH="0" baseline="0" noProof="0" dirty="0">
                <a:ln>
                  <a:noFill/>
                </a:ln>
                <a:solidFill>
                  <a:prstClr val="black"/>
                </a:solidFill>
                <a:effectLst/>
                <a:uLnTx/>
                <a:uFillTx/>
                <a:latin typeface="Calibri"/>
                <a:ea typeface="+mn-ea"/>
                <a:cs typeface="+mn-cs"/>
              </a:rPr>
              <a:t>3</a:t>
            </a:r>
            <a:endParaRPr kumimoji="0" lang="en-GB" sz="2400" b="1" i="0" u="none" strike="noStrike" kern="1200" cap="none" spc="0" normalizeH="0" baseline="0" noProof="0" dirty="0">
              <a:ln>
                <a:noFill/>
              </a:ln>
              <a:solidFill>
                <a:prstClr val="black"/>
              </a:solidFill>
              <a:effectLst/>
              <a:uLnTx/>
              <a:uFillTx/>
              <a:latin typeface="Calibri"/>
              <a:ea typeface="+mn-ea"/>
              <a:cs typeface="+mn-cs"/>
            </a:endParaRPr>
          </a:p>
        </p:txBody>
      </p:sp>
      <p:sp>
        <p:nvSpPr>
          <p:cNvPr id="56" name="Text Box 12"/>
          <p:cNvSpPr txBox="1">
            <a:spLocks noChangeArrowheads="1"/>
          </p:cNvSpPr>
          <p:nvPr/>
        </p:nvSpPr>
        <p:spPr bwMode="auto">
          <a:xfrm>
            <a:off x="6019800" y="3581400"/>
            <a:ext cx="559769" cy="461665"/>
          </a:xfrm>
          <a:prstGeom prst="rect">
            <a:avLst/>
          </a:prstGeom>
          <a:noFill/>
          <a:ln w="9525">
            <a:noFill/>
            <a:miter lim="800000"/>
            <a:headEnd/>
            <a:tailEnd/>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IC</a:t>
            </a:r>
            <a:r>
              <a:rPr kumimoji="0" lang="en-GB" sz="1800" b="1" i="0" u="none" strike="noStrike" kern="1200" cap="none" spc="0" normalizeH="0" baseline="0" noProof="0" dirty="0">
                <a:ln>
                  <a:noFill/>
                </a:ln>
                <a:solidFill>
                  <a:prstClr val="black"/>
                </a:solidFill>
                <a:effectLst/>
                <a:uLnTx/>
                <a:uFillTx/>
                <a:latin typeface="Calibri"/>
                <a:ea typeface="+mn-ea"/>
                <a:cs typeface="+mn-cs"/>
              </a:rPr>
              <a:t>4</a:t>
            </a:r>
            <a:endParaRPr kumimoji="0" lang="en-GB" sz="2400" b="1" i="0" u="none" strike="noStrike" kern="1200" cap="none" spc="0" normalizeH="0" baseline="0" noProof="0" dirty="0">
              <a:ln>
                <a:noFill/>
              </a:ln>
              <a:solidFill>
                <a:prstClr val="black"/>
              </a:solidFill>
              <a:effectLst/>
              <a:uLnTx/>
              <a:uFillTx/>
              <a:latin typeface="Calibri"/>
              <a:ea typeface="+mn-ea"/>
              <a:cs typeface="+mn-cs"/>
            </a:endParaRPr>
          </a:p>
        </p:txBody>
      </p:sp>
      <p:sp>
        <p:nvSpPr>
          <p:cNvPr id="57" name="Text Box 12"/>
          <p:cNvSpPr txBox="1">
            <a:spLocks noChangeArrowheads="1"/>
          </p:cNvSpPr>
          <p:nvPr/>
        </p:nvSpPr>
        <p:spPr bwMode="auto">
          <a:xfrm>
            <a:off x="6629400" y="3048000"/>
            <a:ext cx="559769" cy="461665"/>
          </a:xfrm>
          <a:prstGeom prst="rect">
            <a:avLst/>
          </a:prstGeom>
          <a:noFill/>
          <a:ln w="9525">
            <a:noFill/>
            <a:miter lim="800000"/>
            <a:headEnd/>
            <a:tailEnd/>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IC</a:t>
            </a:r>
            <a:r>
              <a:rPr kumimoji="0" lang="en-GB" sz="1800" b="1" i="0" u="none" strike="noStrike" kern="1200" cap="none" spc="0" normalizeH="0" baseline="0" noProof="0" dirty="0">
                <a:ln>
                  <a:noFill/>
                </a:ln>
                <a:solidFill>
                  <a:prstClr val="black"/>
                </a:solidFill>
                <a:effectLst/>
                <a:uLnTx/>
                <a:uFillTx/>
                <a:latin typeface="Calibri"/>
                <a:ea typeface="+mn-ea"/>
                <a:cs typeface="+mn-cs"/>
              </a:rPr>
              <a:t>5</a:t>
            </a:r>
            <a:endParaRPr kumimoji="0" lang="en-GB" sz="2400" b="1"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4805"/>
                                        </p:tgtEl>
                                        <p:attrNameLst>
                                          <p:attrName>style.visibility</p:attrName>
                                        </p:attrNameLst>
                                      </p:cBhvr>
                                      <p:to>
                                        <p:strVal val="visible"/>
                                      </p:to>
                                    </p:set>
                                    <p:animEffect transition="in" filter="barn(inVertical)">
                                      <p:cBhvr>
                                        <p:cTn id="7" dur="500"/>
                                        <p:tgtEl>
                                          <p:spTgt spid="20480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4803"/>
                                        </p:tgtEl>
                                        <p:attrNameLst>
                                          <p:attrName>style.visibility</p:attrName>
                                        </p:attrNameLst>
                                      </p:cBhvr>
                                      <p:to>
                                        <p:strVal val="visible"/>
                                      </p:to>
                                    </p:set>
                                    <p:animEffect transition="in" filter="barn(inVertical)">
                                      <p:cBhvr>
                                        <p:cTn id="10" dur="500"/>
                                        <p:tgtEl>
                                          <p:spTgt spid="20480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4802"/>
                                        </p:tgtEl>
                                        <p:attrNameLst>
                                          <p:attrName>style.visibility</p:attrName>
                                        </p:attrNameLst>
                                      </p:cBhvr>
                                      <p:to>
                                        <p:strVal val="visible"/>
                                      </p:to>
                                    </p:set>
                                    <p:animEffect transition="in" filter="barn(inVertical)">
                                      <p:cBhvr>
                                        <p:cTn id="13" dur="500"/>
                                        <p:tgtEl>
                                          <p:spTgt spid="20480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4806"/>
                                        </p:tgtEl>
                                        <p:attrNameLst>
                                          <p:attrName>style.visibility</p:attrName>
                                        </p:attrNameLst>
                                      </p:cBhvr>
                                      <p:to>
                                        <p:strVal val="visible"/>
                                      </p:to>
                                    </p:set>
                                    <p:animEffect transition="in" filter="barn(inVertical)">
                                      <p:cBhvr>
                                        <p:cTn id="16" dur="500"/>
                                        <p:tgtEl>
                                          <p:spTgt spid="20480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4814"/>
                                        </p:tgtEl>
                                        <p:attrNameLst>
                                          <p:attrName>style.visibility</p:attrName>
                                        </p:attrNameLst>
                                      </p:cBhvr>
                                      <p:to>
                                        <p:strVal val="visible"/>
                                      </p:to>
                                    </p:set>
                                    <p:animEffect transition="in" filter="barn(inVertical)">
                                      <p:cBhvr>
                                        <p:cTn id="19" dur="500"/>
                                        <p:tgtEl>
                                          <p:spTgt spid="20481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barn(inVertical)">
                                      <p:cBhvr>
                                        <p:cTn id="24" dur="500"/>
                                        <p:tgtEl>
                                          <p:spTgt spid="46"/>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barn(inVertical)">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barn(inVertical)">
                                      <p:cBhvr>
                                        <p:cTn id="32" dur="500"/>
                                        <p:tgtEl>
                                          <p:spTgt spid="45"/>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barn(inVertical)">
                                      <p:cBhvr>
                                        <p:cTn id="35" dur="500"/>
                                        <p:tgtEl>
                                          <p:spTgt spid="51"/>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barn(inVertical)">
                                      <p:cBhvr>
                                        <p:cTn id="40" dur="500"/>
                                        <p:tgtEl>
                                          <p:spTgt spid="53"/>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barn(inVertical)">
                                      <p:cBhvr>
                                        <p:cTn id="43" dur="500"/>
                                        <p:tgtEl>
                                          <p:spTgt spid="43"/>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barn(inVertical)">
                                      <p:cBhvr>
                                        <p:cTn id="48" dur="500"/>
                                        <p:tgtEl>
                                          <p:spTgt spid="26"/>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barn(inVertical)">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barn(inVertical)">
                                      <p:cBhvr>
                                        <p:cTn id="56" dur="500"/>
                                        <p:tgtEl>
                                          <p:spTgt spid="42"/>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barn(inVertical)">
                                      <p:cBhvr>
                                        <p:cTn id="5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animBg="1"/>
      <p:bldP spid="204803" grpId="0" animBg="1"/>
      <p:bldP spid="204805" grpId="0"/>
      <p:bldP spid="204806" grpId="0"/>
      <p:bldP spid="204814" grpId="0"/>
      <p:bldP spid="26" grpId="0" animBg="1"/>
      <p:bldP spid="42" grpId="0" animBg="1"/>
      <p:bldP spid="43" grpId="0" animBg="1"/>
      <p:bldP spid="44" grpId="0" animBg="1"/>
      <p:bldP spid="45" grpId="0" animBg="1"/>
      <p:bldP spid="46" grpId="0"/>
      <p:bldP spid="51" grpId="0"/>
      <p:bldP spid="53" grpId="0"/>
      <p:bldP spid="56" grpId="0"/>
      <p:bldP spid="57" grpId="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24942B48-B4AD-43FE-AC64-4E04EA235456}"/>
              </a:ext>
            </a:extLst>
          </p:cNvPr>
          <p:cNvSpPr>
            <a:spLocks noChangeArrowheads="1"/>
          </p:cNvSpPr>
          <p:nvPr/>
        </p:nvSpPr>
        <p:spPr bwMode="auto">
          <a:xfrm>
            <a:off x="11049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aphicFrame>
        <p:nvGraphicFramePr>
          <p:cNvPr id="13314" name="Object 3">
            <a:extLst>
              <a:ext uri="{FF2B5EF4-FFF2-40B4-BE49-F238E27FC236}">
                <a16:creationId xmlns:a16="http://schemas.microsoft.com/office/drawing/2014/main" id="{07F16D11-2538-4F51-8C7C-AAA0AAA2B02A}"/>
              </a:ext>
            </a:extLst>
          </p:cNvPr>
          <p:cNvGraphicFramePr>
            <a:graphicFrameLocks/>
          </p:cNvGraphicFramePr>
          <p:nvPr/>
        </p:nvGraphicFramePr>
        <p:xfrm>
          <a:off x="620713" y="271463"/>
          <a:ext cx="7735887" cy="6407150"/>
        </p:xfrm>
        <a:graphic>
          <a:graphicData uri="http://schemas.openxmlformats.org/presentationml/2006/ole">
            <mc:AlternateContent xmlns:mc="http://schemas.openxmlformats.org/markup-compatibility/2006">
              <mc:Choice xmlns:v="urn:schemas-microsoft-com:vml" Requires="v">
                <p:oleObj name="Chart" r:id="rId4" imgW="9310931" imgH="6667362" progId="MSGraph.Chart.8">
                  <p:embed followColorScheme="full"/>
                </p:oleObj>
              </mc:Choice>
              <mc:Fallback>
                <p:oleObj name="Chart" r:id="rId4" imgW="9310931" imgH="6667362" progId="MSGraph.Chart.8">
                  <p:embed followColorScheme="full"/>
                  <p:pic>
                    <p:nvPicPr>
                      <p:cNvPr id="13314" name="Object 3">
                        <a:extLst>
                          <a:ext uri="{FF2B5EF4-FFF2-40B4-BE49-F238E27FC236}">
                            <a16:creationId xmlns:a16="http://schemas.microsoft.com/office/drawing/2014/main" id="{07F16D11-2538-4F51-8C7C-AAA0AAA2B02A}"/>
                          </a:ext>
                        </a:extLst>
                      </p:cNvPr>
                      <p:cNvPicPr>
                        <a:picLocks noChangeArrowheads="1"/>
                      </p:cNvPicPr>
                      <p:nvPr/>
                    </p:nvPicPr>
                    <p:blipFill>
                      <a:blip r:embed="rId5"/>
                      <a:srcRect/>
                      <a:stretch>
                        <a:fillRect/>
                      </a:stretch>
                    </p:blipFill>
                    <p:spPr bwMode="auto">
                      <a:xfrm>
                        <a:off x="620713" y="271463"/>
                        <a:ext cx="7735887" cy="640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Rectangle 4">
            <a:extLst>
              <a:ext uri="{FF2B5EF4-FFF2-40B4-BE49-F238E27FC236}">
                <a16:creationId xmlns:a16="http://schemas.microsoft.com/office/drawing/2014/main" id="{F241BF48-ECD4-4940-91DE-923C72E6801E}"/>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317" name="Rectangle 5">
            <a:extLst>
              <a:ext uri="{FF2B5EF4-FFF2-40B4-BE49-F238E27FC236}">
                <a16:creationId xmlns:a16="http://schemas.microsoft.com/office/drawing/2014/main" id="{C40EDDA7-A20F-4599-8CDB-B893D75A4172}"/>
              </a:ext>
            </a:extLst>
          </p:cNvPr>
          <p:cNvSpPr>
            <a:spLocks noChangeArrowheads="1"/>
          </p:cNvSpPr>
          <p:nvPr/>
        </p:nvSpPr>
        <p:spPr bwMode="auto">
          <a:xfrm rot="-5400000">
            <a:off x="-635000" y="28924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13318" name="Rectangle 6">
            <a:extLst>
              <a:ext uri="{FF2B5EF4-FFF2-40B4-BE49-F238E27FC236}">
                <a16:creationId xmlns:a16="http://schemas.microsoft.com/office/drawing/2014/main" id="{E00873C8-E228-4B7A-9989-044F824EE9C9}"/>
              </a:ext>
            </a:extLst>
          </p:cNvPr>
          <p:cNvSpPr>
            <a:spLocks noChangeArrowheads="1"/>
          </p:cNvSpPr>
          <p:nvPr/>
        </p:nvSpPr>
        <p:spPr bwMode="auto">
          <a:xfrm>
            <a:off x="3614738" y="6461125"/>
            <a:ext cx="1919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grpSp>
        <p:nvGrpSpPr>
          <p:cNvPr id="2" name="Group 7">
            <a:extLst>
              <a:ext uri="{FF2B5EF4-FFF2-40B4-BE49-F238E27FC236}">
                <a16:creationId xmlns:a16="http://schemas.microsoft.com/office/drawing/2014/main" id="{323AEC9A-9EA2-4925-8385-72D11353F49E}"/>
              </a:ext>
            </a:extLst>
          </p:cNvPr>
          <p:cNvGrpSpPr>
            <a:grpSpLocks/>
          </p:cNvGrpSpPr>
          <p:nvPr/>
        </p:nvGrpSpPr>
        <p:grpSpPr bwMode="auto">
          <a:xfrm>
            <a:off x="1185863" y="442913"/>
            <a:ext cx="6251575" cy="5599112"/>
            <a:chOff x="747" y="279"/>
            <a:chExt cx="3938" cy="3527"/>
          </a:xfrm>
        </p:grpSpPr>
        <p:sp>
          <p:nvSpPr>
            <p:cNvPr id="13334" name="Arc 8">
              <a:extLst>
                <a:ext uri="{FF2B5EF4-FFF2-40B4-BE49-F238E27FC236}">
                  <a16:creationId xmlns:a16="http://schemas.microsoft.com/office/drawing/2014/main" id="{A78A9E5C-7571-48C2-BE5F-6418F412F902}"/>
                </a:ext>
              </a:extLst>
            </p:cNvPr>
            <p:cNvSpPr>
              <a:spLocks/>
            </p:cNvSpPr>
            <p:nvPr/>
          </p:nvSpPr>
          <p:spPr bwMode="auto">
            <a:xfrm>
              <a:off x="747" y="279"/>
              <a:ext cx="3680" cy="3427"/>
            </a:xfrm>
            <a:custGeom>
              <a:avLst/>
              <a:gdLst>
                <a:gd name="T0" fmla="*/ 0 w 22437"/>
                <a:gd name="T1" fmla="*/ 0 h 21600"/>
                <a:gd name="T2" fmla="*/ 0 w 22437"/>
                <a:gd name="T3" fmla="*/ 0 h 21600"/>
                <a:gd name="T4" fmla="*/ 0 w 22437"/>
                <a:gd name="T5" fmla="*/ 0 h 21600"/>
                <a:gd name="T6" fmla="*/ 0 60000 65536"/>
                <a:gd name="T7" fmla="*/ 0 60000 65536"/>
                <a:gd name="T8" fmla="*/ 0 60000 65536"/>
                <a:gd name="T9" fmla="*/ 0 w 22437"/>
                <a:gd name="T10" fmla="*/ 0 h 21600"/>
                <a:gd name="T11" fmla="*/ 22437 w 22437"/>
                <a:gd name="T12" fmla="*/ 21600 h 21600"/>
              </a:gdLst>
              <a:ahLst/>
              <a:cxnLst>
                <a:cxn ang="T6">
                  <a:pos x="T0" y="T1"/>
                </a:cxn>
                <a:cxn ang="T7">
                  <a:pos x="T2" y="T3"/>
                </a:cxn>
                <a:cxn ang="T8">
                  <a:pos x="T4" y="T5"/>
                </a:cxn>
              </a:cxnLst>
              <a:rect l="T9" t="T10" r="T11" b="T12"/>
              <a:pathLst>
                <a:path w="22437" h="21600" fill="none" extrusionOk="0">
                  <a:moveTo>
                    <a:pt x="22437" y="21583"/>
                  </a:moveTo>
                  <a:cubicBezTo>
                    <a:pt x="22154" y="21594"/>
                    <a:pt x="21871" y="21599"/>
                    <a:pt x="21589" y="21600"/>
                  </a:cubicBezTo>
                  <a:cubicBezTo>
                    <a:pt x="9924" y="21600"/>
                    <a:pt x="367" y="12339"/>
                    <a:pt x="-1" y="681"/>
                  </a:cubicBezTo>
                </a:path>
                <a:path w="22437" h="21600" stroke="0" extrusionOk="0">
                  <a:moveTo>
                    <a:pt x="22437" y="21583"/>
                  </a:moveTo>
                  <a:cubicBezTo>
                    <a:pt x="22154" y="21594"/>
                    <a:pt x="21871" y="21599"/>
                    <a:pt x="21589" y="21600"/>
                  </a:cubicBezTo>
                  <a:cubicBezTo>
                    <a:pt x="9924" y="21600"/>
                    <a:pt x="367" y="12339"/>
                    <a:pt x="-1" y="681"/>
                  </a:cubicBezTo>
                  <a:lnTo>
                    <a:pt x="21589" y="0"/>
                  </a:lnTo>
                  <a:close/>
                </a:path>
              </a:pathLst>
            </a:custGeom>
            <a:noFill/>
            <a:ln w="28575"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335" name="Rectangle 9">
              <a:extLst>
                <a:ext uri="{FF2B5EF4-FFF2-40B4-BE49-F238E27FC236}">
                  <a16:creationId xmlns:a16="http://schemas.microsoft.com/office/drawing/2014/main" id="{07BCEDA7-A0C0-452E-A395-1026418AD750}"/>
                </a:ext>
              </a:extLst>
            </p:cNvPr>
            <p:cNvSpPr>
              <a:spLocks noChangeArrowheads="1"/>
            </p:cNvSpPr>
            <p:nvPr/>
          </p:nvSpPr>
          <p:spPr bwMode="auto">
            <a:xfrm>
              <a:off x="4467" y="3556"/>
              <a:ext cx="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I</a:t>
              </a:r>
              <a:r>
                <a:rPr kumimoji="0" lang="en-GB" altLang="en-US" sz="2000" b="0" i="1" u="none" strike="noStrike" kern="1200" cap="none" spc="0" normalizeH="0" baseline="-25000" noProof="0">
                  <a:ln>
                    <a:noFill/>
                  </a:ln>
                  <a:solidFill>
                    <a:srgbClr val="0035AA"/>
                  </a:solidFill>
                  <a:effectLst/>
                  <a:uLnTx/>
                  <a:uFillTx/>
                  <a:latin typeface="Arial" panose="020B0604020202020204" pitchFamily="34" charset="0"/>
                  <a:ea typeface="+mn-ea"/>
                  <a:cs typeface="+mn-cs"/>
                </a:rPr>
                <a:t>1</a:t>
              </a:r>
            </a:p>
          </p:txBody>
        </p:sp>
      </p:grpSp>
      <p:grpSp>
        <p:nvGrpSpPr>
          <p:cNvPr id="3" name="Group 10">
            <a:extLst>
              <a:ext uri="{FF2B5EF4-FFF2-40B4-BE49-F238E27FC236}">
                <a16:creationId xmlns:a16="http://schemas.microsoft.com/office/drawing/2014/main" id="{E6E881C1-667A-42D4-A504-3D47F6658AC2}"/>
              </a:ext>
            </a:extLst>
          </p:cNvPr>
          <p:cNvGrpSpPr>
            <a:grpSpLocks/>
          </p:cNvGrpSpPr>
          <p:nvPr/>
        </p:nvGrpSpPr>
        <p:grpSpPr bwMode="auto">
          <a:xfrm>
            <a:off x="1441450" y="350838"/>
            <a:ext cx="6442075" cy="5514975"/>
            <a:chOff x="908" y="221"/>
            <a:chExt cx="4058" cy="3474"/>
          </a:xfrm>
        </p:grpSpPr>
        <p:sp>
          <p:nvSpPr>
            <p:cNvPr id="13332" name="Arc 11">
              <a:extLst>
                <a:ext uri="{FF2B5EF4-FFF2-40B4-BE49-F238E27FC236}">
                  <a16:creationId xmlns:a16="http://schemas.microsoft.com/office/drawing/2014/main" id="{3B0603F4-770B-42D6-B918-D5CA7AFF6EFD}"/>
                </a:ext>
              </a:extLst>
            </p:cNvPr>
            <p:cNvSpPr>
              <a:spLocks/>
            </p:cNvSpPr>
            <p:nvPr/>
          </p:nvSpPr>
          <p:spPr bwMode="auto">
            <a:xfrm>
              <a:off x="908" y="221"/>
              <a:ext cx="3819" cy="3370"/>
            </a:xfrm>
            <a:custGeom>
              <a:avLst/>
              <a:gdLst>
                <a:gd name="T0" fmla="*/ 0 w 21907"/>
                <a:gd name="T1" fmla="*/ 0 h 21600"/>
                <a:gd name="T2" fmla="*/ 0 w 21907"/>
                <a:gd name="T3" fmla="*/ 0 h 21600"/>
                <a:gd name="T4" fmla="*/ 0 w 21907"/>
                <a:gd name="T5" fmla="*/ 0 h 21600"/>
                <a:gd name="T6" fmla="*/ 0 60000 65536"/>
                <a:gd name="T7" fmla="*/ 0 60000 65536"/>
                <a:gd name="T8" fmla="*/ 0 60000 65536"/>
                <a:gd name="T9" fmla="*/ 0 w 21907"/>
                <a:gd name="T10" fmla="*/ 0 h 21600"/>
                <a:gd name="T11" fmla="*/ 21907 w 21907"/>
                <a:gd name="T12" fmla="*/ 21600 h 21600"/>
              </a:gdLst>
              <a:ahLst/>
              <a:cxnLst>
                <a:cxn ang="T6">
                  <a:pos x="T0" y="T1"/>
                </a:cxn>
                <a:cxn ang="T7">
                  <a:pos x="T2" y="T3"/>
                </a:cxn>
                <a:cxn ang="T8">
                  <a:pos x="T4" y="T5"/>
                </a:cxn>
              </a:cxnLst>
              <a:rect l="T9" t="T10" r="T11" b="T12"/>
              <a:pathLst>
                <a:path w="21907" h="21600" fill="none" extrusionOk="0">
                  <a:moveTo>
                    <a:pt x="21907" y="21597"/>
                  </a:moveTo>
                  <a:cubicBezTo>
                    <a:pt x="21790" y="21599"/>
                    <a:pt x="21673" y="21599"/>
                    <a:pt x="21557" y="21600"/>
                  </a:cubicBezTo>
                  <a:cubicBezTo>
                    <a:pt x="10157" y="21600"/>
                    <a:pt x="720" y="12741"/>
                    <a:pt x="0" y="1364"/>
                  </a:cubicBezTo>
                </a:path>
                <a:path w="21907" h="21600" stroke="0" extrusionOk="0">
                  <a:moveTo>
                    <a:pt x="21907" y="21597"/>
                  </a:moveTo>
                  <a:cubicBezTo>
                    <a:pt x="21790" y="21599"/>
                    <a:pt x="21673" y="21599"/>
                    <a:pt x="21557" y="21600"/>
                  </a:cubicBezTo>
                  <a:cubicBezTo>
                    <a:pt x="10157" y="21600"/>
                    <a:pt x="720" y="12741"/>
                    <a:pt x="0" y="1364"/>
                  </a:cubicBezTo>
                  <a:lnTo>
                    <a:pt x="21557" y="0"/>
                  </a:lnTo>
                  <a:close/>
                </a:path>
              </a:pathLst>
            </a:custGeom>
            <a:noFill/>
            <a:ln w="28575"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333" name="Rectangle 12">
              <a:extLst>
                <a:ext uri="{FF2B5EF4-FFF2-40B4-BE49-F238E27FC236}">
                  <a16:creationId xmlns:a16="http://schemas.microsoft.com/office/drawing/2014/main" id="{6DAF33A5-84E8-49D3-A605-D78CE9B549E6}"/>
                </a:ext>
              </a:extLst>
            </p:cNvPr>
            <p:cNvSpPr>
              <a:spLocks noChangeArrowheads="1"/>
            </p:cNvSpPr>
            <p:nvPr/>
          </p:nvSpPr>
          <p:spPr bwMode="auto">
            <a:xfrm>
              <a:off x="4748" y="3445"/>
              <a:ext cx="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I</a:t>
              </a:r>
              <a:r>
                <a:rPr kumimoji="0" lang="en-GB" altLang="en-US" sz="2000" b="0" i="1" u="none" strike="noStrike" kern="1200" cap="none" spc="0" normalizeH="0" baseline="-25000" noProof="0">
                  <a:ln>
                    <a:noFill/>
                  </a:ln>
                  <a:solidFill>
                    <a:srgbClr val="0035AA"/>
                  </a:solidFill>
                  <a:effectLst/>
                  <a:uLnTx/>
                  <a:uFillTx/>
                  <a:latin typeface="Arial" panose="020B0604020202020204" pitchFamily="34" charset="0"/>
                  <a:ea typeface="+mn-ea"/>
                  <a:cs typeface="+mn-cs"/>
                </a:rPr>
                <a:t>2</a:t>
              </a:r>
            </a:p>
          </p:txBody>
        </p:sp>
      </p:grpSp>
      <p:grpSp>
        <p:nvGrpSpPr>
          <p:cNvPr id="4" name="Group 13">
            <a:extLst>
              <a:ext uri="{FF2B5EF4-FFF2-40B4-BE49-F238E27FC236}">
                <a16:creationId xmlns:a16="http://schemas.microsoft.com/office/drawing/2014/main" id="{8EB5A637-F534-425C-AA29-D0E79188E019}"/>
              </a:ext>
            </a:extLst>
          </p:cNvPr>
          <p:cNvGrpSpPr>
            <a:grpSpLocks/>
          </p:cNvGrpSpPr>
          <p:nvPr/>
        </p:nvGrpSpPr>
        <p:grpSpPr bwMode="auto">
          <a:xfrm>
            <a:off x="1862138" y="350838"/>
            <a:ext cx="6264275" cy="5338762"/>
            <a:chOff x="1173" y="221"/>
            <a:chExt cx="3946" cy="3363"/>
          </a:xfrm>
        </p:grpSpPr>
        <p:sp>
          <p:nvSpPr>
            <p:cNvPr id="13330" name="Arc 14">
              <a:extLst>
                <a:ext uri="{FF2B5EF4-FFF2-40B4-BE49-F238E27FC236}">
                  <a16:creationId xmlns:a16="http://schemas.microsoft.com/office/drawing/2014/main" id="{85BD1541-E21B-4212-9BD3-C09651CFC96C}"/>
                </a:ext>
              </a:extLst>
            </p:cNvPr>
            <p:cNvSpPr>
              <a:spLocks/>
            </p:cNvSpPr>
            <p:nvPr/>
          </p:nvSpPr>
          <p:spPr bwMode="auto">
            <a:xfrm>
              <a:off x="1173" y="221"/>
              <a:ext cx="3715" cy="3208"/>
            </a:xfrm>
            <a:custGeom>
              <a:avLst/>
              <a:gdLst>
                <a:gd name="T0" fmla="*/ 0 w 21906"/>
                <a:gd name="T1" fmla="*/ 0 h 21600"/>
                <a:gd name="T2" fmla="*/ 0 w 21906"/>
                <a:gd name="T3" fmla="*/ 0 h 21600"/>
                <a:gd name="T4" fmla="*/ 0 w 21906"/>
                <a:gd name="T5" fmla="*/ 0 h 21600"/>
                <a:gd name="T6" fmla="*/ 0 60000 65536"/>
                <a:gd name="T7" fmla="*/ 0 60000 65536"/>
                <a:gd name="T8" fmla="*/ 0 60000 65536"/>
                <a:gd name="T9" fmla="*/ 0 w 21906"/>
                <a:gd name="T10" fmla="*/ 0 h 21600"/>
                <a:gd name="T11" fmla="*/ 21906 w 21906"/>
                <a:gd name="T12" fmla="*/ 21600 h 21600"/>
              </a:gdLst>
              <a:ahLst/>
              <a:cxnLst>
                <a:cxn ang="T6">
                  <a:pos x="T0" y="T1"/>
                </a:cxn>
                <a:cxn ang="T7">
                  <a:pos x="T2" y="T3"/>
                </a:cxn>
                <a:cxn ang="T8">
                  <a:pos x="T4" y="T5"/>
                </a:cxn>
              </a:cxnLst>
              <a:rect l="T9" t="T10" r="T11" b="T12"/>
              <a:pathLst>
                <a:path w="21906" h="21600" fill="none" extrusionOk="0">
                  <a:moveTo>
                    <a:pt x="21906" y="21597"/>
                  </a:moveTo>
                  <a:cubicBezTo>
                    <a:pt x="21790" y="21599"/>
                    <a:pt x="21674" y="21599"/>
                    <a:pt x="21558" y="21600"/>
                  </a:cubicBezTo>
                  <a:cubicBezTo>
                    <a:pt x="10148" y="21600"/>
                    <a:pt x="707" y="12727"/>
                    <a:pt x="-1" y="1340"/>
                  </a:cubicBezTo>
                </a:path>
                <a:path w="21906" h="21600" stroke="0" extrusionOk="0">
                  <a:moveTo>
                    <a:pt x="21906" y="21597"/>
                  </a:moveTo>
                  <a:cubicBezTo>
                    <a:pt x="21790" y="21599"/>
                    <a:pt x="21674" y="21599"/>
                    <a:pt x="21558" y="21600"/>
                  </a:cubicBezTo>
                  <a:cubicBezTo>
                    <a:pt x="10148" y="21600"/>
                    <a:pt x="707" y="12727"/>
                    <a:pt x="-1" y="1340"/>
                  </a:cubicBezTo>
                  <a:lnTo>
                    <a:pt x="21558" y="0"/>
                  </a:lnTo>
                  <a:close/>
                </a:path>
              </a:pathLst>
            </a:custGeom>
            <a:noFill/>
            <a:ln w="28575"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331" name="Rectangle 15">
              <a:extLst>
                <a:ext uri="{FF2B5EF4-FFF2-40B4-BE49-F238E27FC236}">
                  <a16:creationId xmlns:a16="http://schemas.microsoft.com/office/drawing/2014/main" id="{E2C9DCE1-3634-4984-816F-0B2777CF686B}"/>
                </a:ext>
              </a:extLst>
            </p:cNvPr>
            <p:cNvSpPr>
              <a:spLocks noChangeArrowheads="1"/>
            </p:cNvSpPr>
            <p:nvPr/>
          </p:nvSpPr>
          <p:spPr bwMode="auto">
            <a:xfrm>
              <a:off x="4901" y="3334"/>
              <a:ext cx="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I</a:t>
              </a:r>
              <a:r>
                <a:rPr kumimoji="0" lang="en-GB" altLang="en-US" sz="2000" b="0" i="1" u="none" strike="noStrike" kern="1200" cap="none" spc="0" normalizeH="0" baseline="-25000" noProof="0">
                  <a:ln>
                    <a:noFill/>
                  </a:ln>
                  <a:solidFill>
                    <a:srgbClr val="0035AA"/>
                  </a:solidFill>
                  <a:effectLst/>
                  <a:uLnTx/>
                  <a:uFillTx/>
                  <a:latin typeface="Arial" panose="020B0604020202020204" pitchFamily="34" charset="0"/>
                  <a:ea typeface="+mn-ea"/>
                  <a:cs typeface="+mn-cs"/>
                </a:rPr>
                <a:t>3</a:t>
              </a:r>
            </a:p>
          </p:txBody>
        </p:sp>
      </p:grpSp>
      <p:grpSp>
        <p:nvGrpSpPr>
          <p:cNvPr id="5" name="Group 16">
            <a:extLst>
              <a:ext uri="{FF2B5EF4-FFF2-40B4-BE49-F238E27FC236}">
                <a16:creationId xmlns:a16="http://schemas.microsoft.com/office/drawing/2014/main" id="{9E855D31-0C4B-4A5D-823B-D32421384E8B}"/>
              </a:ext>
            </a:extLst>
          </p:cNvPr>
          <p:cNvGrpSpPr>
            <a:grpSpLocks/>
          </p:cNvGrpSpPr>
          <p:nvPr/>
        </p:nvGrpSpPr>
        <p:grpSpPr bwMode="auto">
          <a:xfrm>
            <a:off x="2246313" y="0"/>
            <a:ext cx="6167437" cy="5419725"/>
            <a:chOff x="1415" y="0"/>
            <a:chExt cx="3885" cy="3414"/>
          </a:xfrm>
        </p:grpSpPr>
        <p:sp>
          <p:nvSpPr>
            <p:cNvPr id="13326" name="Arc 17">
              <a:extLst>
                <a:ext uri="{FF2B5EF4-FFF2-40B4-BE49-F238E27FC236}">
                  <a16:creationId xmlns:a16="http://schemas.microsoft.com/office/drawing/2014/main" id="{CB9556B8-00CD-4D1A-8AD9-7ADDC7313EA8}"/>
                </a:ext>
              </a:extLst>
            </p:cNvPr>
            <p:cNvSpPr>
              <a:spLocks/>
            </p:cNvSpPr>
            <p:nvPr/>
          </p:nvSpPr>
          <p:spPr bwMode="auto">
            <a:xfrm>
              <a:off x="1681" y="0"/>
              <a:ext cx="3392" cy="3083"/>
            </a:xfrm>
            <a:custGeom>
              <a:avLst/>
              <a:gdLst>
                <a:gd name="T0" fmla="*/ 0 w 21439"/>
                <a:gd name="T1" fmla="*/ 0 h 21600"/>
                <a:gd name="T2" fmla="*/ 0 w 21439"/>
                <a:gd name="T3" fmla="*/ 0 h 21600"/>
                <a:gd name="T4" fmla="*/ 0 w 21439"/>
                <a:gd name="T5" fmla="*/ 0 h 21600"/>
                <a:gd name="T6" fmla="*/ 0 60000 65536"/>
                <a:gd name="T7" fmla="*/ 0 60000 65536"/>
                <a:gd name="T8" fmla="*/ 0 60000 65536"/>
                <a:gd name="T9" fmla="*/ 0 w 21439"/>
                <a:gd name="T10" fmla="*/ 0 h 21600"/>
                <a:gd name="T11" fmla="*/ 21439 w 21439"/>
                <a:gd name="T12" fmla="*/ 21600 h 21600"/>
              </a:gdLst>
              <a:ahLst/>
              <a:cxnLst>
                <a:cxn ang="T6">
                  <a:pos x="T0" y="T1"/>
                </a:cxn>
                <a:cxn ang="T7">
                  <a:pos x="T2" y="T3"/>
                </a:cxn>
                <a:cxn ang="T8">
                  <a:pos x="T4" y="T5"/>
                </a:cxn>
              </a:cxnLst>
              <a:rect l="T9" t="T10" r="T11" b="T12"/>
              <a:pathLst>
                <a:path w="21439" h="21600" fill="none" extrusionOk="0">
                  <a:moveTo>
                    <a:pt x="21438" y="21599"/>
                  </a:moveTo>
                  <a:cubicBezTo>
                    <a:pt x="21409" y="21599"/>
                    <a:pt x="21379" y="21599"/>
                    <a:pt x="21350" y="21600"/>
                  </a:cubicBezTo>
                  <a:cubicBezTo>
                    <a:pt x="10686" y="21600"/>
                    <a:pt x="1618" y="13818"/>
                    <a:pt x="0" y="3277"/>
                  </a:cubicBezTo>
                </a:path>
                <a:path w="21439" h="21600" stroke="0" extrusionOk="0">
                  <a:moveTo>
                    <a:pt x="21438" y="21599"/>
                  </a:moveTo>
                  <a:cubicBezTo>
                    <a:pt x="21409" y="21599"/>
                    <a:pt x="21379" y="21599"/>
                    <a:pt x="21350" y="21600"/>
                  </a:cubicBezTo>
                  <a:cubicBezTo>
                    <a:pt x="10686" y="21600"/>
                    <a:pt x="1618" y="13818"/>
                    <a:pt x="0" y="3277"/>
                  </a:cubicBezTo>
                  <a:lnTo>
                    <a:pt x="21350" y="0"/>
                  </a:lnTo>
                  <a:close/>
                </a:path>
              </a:pathLst>
            </a:custGeom>
            <a:noFill/>
            <a:ln w="28575"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327" name="Arc 18">
              <a:extLst>
                <a:ext uri="{FF2B5EF4-FFF2-40B4-BE49-F238E27FC236}">
                  <a16:creationId xmlns:a16="http://schemas.microsoft.com/office/drawing/2014/main" id="{4699E08A-433D-4B42-8D75-1C297D6882EF}"/>
                </a:ext>
              </a:extLst>
            </p:cNvPr>
            <p:cNvSpPr>
              <a:spLocks/>
            </p:cNvSpPr>
            <p:nvPr/>
          </p:nvSpPr>
          <p:spPr bwMode="auto">
            <a:xfrm>
              <a:off x="1415" y="70"/>
              <a:ext cx="3599" cy="3244"/>
            </a:xfrm>
            <a:custGeom>
              <a:avLst/>
              <a:gdLst>
                <a:gd name="T0" fmla="*/ 0 w 21551"/>
                <a:gd name="T1" fmla="*/ 0 h 21600"/>
                <a:gd name="T2" fmla="*/ 0 w 21551"/>
                <a:gd name="T3" fmla="*/ 0 h 21600"/>
                <a:gd name="T4" fmla="*/ 0 w 21551"/>
                <a:gd name="T5" fmla="*/ 0 h 21600"/>
                <a:gd name="T6" fmla="*/ 0 60000 65536"/>
                <a:gd name="T7" fmla="*/ 0 60000 65536"/>
                <a:gd name="T8" fmla="*/ 0 60000 65536"/>
                <a:gd name="T9" fmla="*/ 0 w 21551"/>
                <a:gd name="T10" fmla="*/ 0 h 21600"/>
                <a:gd name="T11" fmla="*/ 21551 w 21551"/>
                <a:gd name="T12" fmla="*/ 21600 h 21600"/>
              </a:gdLst>
              <a:ahLst/>
              <a:cxnLst>
                <a:cxn ang="T6">
                  <a:pos x="T0" y="T1"/>
                </a:cxn>
                <a:cxn ang="T7">
                  <a:pos x="T2" y="T3"/>
                </a:cxn>
                <a:cxn ang="T8">
                  <a:pos x="T4" y="T5"/>
                </a:cxn>
              </a:cxnLst>
              <a:rect l="T9" t="T10" r="T11" b="T12"/>
              <a:pathLst>
                <a:path w="21551" h="21600" fill="none" extrusionOk="0">
                  <a:moveTo>
                    <a:pt x="21550" y="21599"/>
                  </a:moveTo>
                  <a:cubicBezTo>
                    <a:pt x="21520" y="21599"/>
                    <a:pt x="21490" y="21599"/>
                    <a:pt x="21461" y="21600"/>
                  </a:cubicBezTo>
                  <a:cubicBezTo>
                    <a:pt x="10477" y="21600"/>
                    <a:pt x="1242" y="13357"/>
                    <a:pt x="-1" y="2444"/>
                  </a:cubicBezTo>
                </a:path>
                <a:path w="21551" h="21600" stroke="0" extrusionOk="0">
                  <a:moveTo>
                    <a:pt x="21550" y="21599"/>
                  </a:moveTo>
                  <a:cubicBezTo>
                    <a:pt x="21520" y="21599"/>
                    <a:pt x="21490" y="21599"/>
                    <a:pt x="21461" y="21600"/>
                  </a:cubicBezTo>
                  <a:cubicBezTo>
                    <a:pt x="10477" y="21600"/>
                    <a:pt x="1242" y="13357"/>
                    <a:pt x="-1" y="2444"/>
                  </a:cubicBezTo>
                  <a:lnTo>
                    <a:pt x="21461" y="0"/>
                  </a:lnTo>
                  <a:close/>
                </a:path>
              </a:pathLst>
            </a:custGeom>
            <a:noFill/>
            <a:ln w="28575"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328" name="Rectangle 19">
              <a:extLst>
                <a:ext uri="{FF2B5EF4-FFF2-40B4-BE49-F238E27FC236}">
                  <a16:creationId xmlns:a16="http://schemas.microsoft.com/office/drawing/2014/main" id="{C1797B2F-887D-4D09-9928-AB9E903826E4}"/>
                </a:ext>
              </a:extLst>
            </p:cNvPr>
            <p:cNvSpPr>
              <a:spLocks noChangeArrowheads="1"/>
            </p:cNvSpPr>
            <p:nvPr/>
          </p:nvSpPr>
          <p:spPr bwMode="auto">
            <a:xfrm>
              <a:off x="4997" y="3164"/>
              <a:ext cx="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I</a:t>
              </a:r>
              <a:r>
                <a:rPr kumimoji="0" lang="en-GB" altLang="en-US" sz="2000" b="0" i="1" u="none" strike="noStrike" kern="1200" cap="none" spc="0" normalizeH="0" baseline="-25000" noProof="0">
                  <a:ln>
                    <a:noFill/>
                  </a:ln>
                  <a:solidFill>
                    <a:srgbClr val="0035AA"/>
                  </a:solidFill>
                  <a:effectLst/>
                  <a:uLnTx/>
                  <a:uFillTx/>
                  <a:latin typeface="Arial" panose="020B0604020202020204" pitchFamily="34" charset="0"/>
                  <a:ea typeface="+mn-ea"/>
                  <a:cs typeface="+mn-cs"/>
                </a:rPr>
                <a:t>4</a:t>
              </a:r>
            </a:p>
          </p:txBody>
        </p:sp>
        <p:sp>
          <p:nvSpPr>
            <p:cNvPr id="13329" name="Rectangle 20">
              <a:extLst>
                <a:ext uri="{FF2B5EF4-FFF2-40B4-BE49-F238E27FC236}">
                  <a16:creationId xmlns:a16="http://schemas.microsoft.com/office/drawing/2014/main" id="{3EFC9245-4FA1-4A4E-AD26-14EC5EF49C20}"/>
                </a:ext>
              </a:extLst>
            </p:cNvPr>
            <p:cNvSpPr>
              <a:spLocks noChangeArrowheads="1"/>
            </p:cNvSpPr>
            <p:nvPr/>
          </p:nvSpPr>
          <p:spPr bwMode="auto">
            <a:xfrm>
              <a:off x="5082" y="2937"/>
              <a:ext cx="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I</a:t>
              </a:r>
              <a:r>
                <a:rPr kumimoji="0" lang="en-GB" altLang="en-US" sz="2000" b="0" i="1" u="none" strike="noStrike" kern="1200" cap="none" spc="0" normalizeH="0" baseline="-25000" noProof="0">
                  <a:ln>
                    <a:noFill/>
                  </a:ln>
                  <a:solidFill>
                    <a:srgbClr val="0035AA"/>
                  </a:solidFill>
                  <a:effectLst/>
                  <a:uLnTx/>
                  <a:uFillTx/>
                  <a:latin typeface="Arial" panose="020B0604020202020204" pitchFamily="34" charset="0"/>
                  <a:ea typeface="+mn-ea"/>
                  <a:cs typeface="+mn-cs"/>
                </a:rPr>
                <a:t>5</a:t>
              </a:r>
            </a:p>
          </p:txBody>
        </p:sp>
      </p:grpSp>
      <p:sp>
        <p:nvSpPr>
          <p:cNvPr id="548886" name="AutoShape 22">
            <a:extLst>
              <a:ext uri="{FF2B5EF4-FFF2-40B4-BE49-F238E27FC236}">
                <a16:creationId xmlns:a16="http://schemas.microsoft.com/office/drawing/2014/main" id="{D2B88D33-E5F1-4AC0-883D-E91854207340}"/>
              </a:ext>
            </a:extLst>
          </p:cNvPr>
          <p:cNvSpPr>
            <a:spLocks noChangeArrowheads="1"/>
          </p:cNvSpPr>
          <p:nvPr/>
        </p:nvSpPr>
        <p:spPr bwMode="auto">
          <a:xfrm>
            <a:off x="5072063" y="2982913"/>
            <a:ext cx="3662362" cy="1030287"/>
          </a:xfrm>
          <a:prstGeom prst="roundRect">
            <a:avLst>
              <a:gd name="adj" fmla="val 16667"/>
            </a:avLst>
          </a:prstGeom>
          <a:solidFill>
            <a:srgbClr val="FFFFCC"/>
          </a:solidFill>
          <a:ln w="22225">
            <a:solidFill>
              <a:schemeClr val="accent1"/>
            </a:solidFill>
            <a:round/>
            <a:headEnd type="none" w="sm" len="sm"/>
            <a:tailEnd type="none" w="sm" len="sm"/>
          </a:ln>
        </p:spPr>
        <p:txBody>
          <a:bodyPr anchor="ctr">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An indifference curve shows all combinations of </a:t>
            </a:r>
            <a:r>
              <a:rPr kumimoji="0" lang="en-GB" altLang="en-US" sz="1800" b="0" i="1" u="none" strike="noStrike" kern="1200" cap="none" spc="0" normalizeH="0" baseline="0" noProof="0">
                <a:ln>
                  <a:noFill/>
                </a:ln>
                <a:solidFill>
                  <a:srgbClr val="006600"/>
                </a:solidFill>
                <a:effectLst/>
                <a:uLnTx/>
                <a:uFillTx/>
                <a:latin typeface="Arial" panose="020B0604020202020204" pitchFamily="34" charset="0"/>
                <a:ea typeface="+mn-ea"/>
                <a:cs typeface="+mn-cs"/>
              </a:rPr>
              <a:t>X</a:t>
            </a: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 and </a:t>
            </a:r>
            <a:r>
              <a:rPr kumimoji="0" lang="en-GB" altLang="en-US" sz="1800" b="0" i="1" u="none" strike="noStrike" kern="1200" cap="none" spc="0" normalizeH="0" baseline="0" noProof="0">
                <a:ln>
                  <a:noFill/>
                </a:ln>
                <a:solidFill>
                  <a:srgbClr val="006600"/>
                </a:solidFill>
                <a:effectLst/>
                <a:uLnTx/>
                <a:uFillTx/>
                <a:latin typeface="Arial" panose="020B0604020202020204" pitchFamily="34" charset="0"/>
                <a:ea typeface="+mn-ea"/>
                <a:cs typeface="+mn-cs"/>
              </a:rPr>
              <a:t>Y</a:t>
            </a: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 that give a particular level of utility.</a:t>
            </a:r>
          </a:p>
        </p:txBody>
      </p:sp>
      <p:sp>
        <p:nvSpPr>
          <p:cNvPr id="548887" name="AutoShape 23">
            <a:extLst>
              <a:ext uri="{FF2B5EF4-FFF2-40B4-BE49-F238E27FC236}">
                <a16:creationId xmlns:a16="http://schemas.microsoft.com/office/drawing/2014/main" id="{D8BABF16-AFE1-4549-8ECF-51171810DBAF}"/>
              </a:ext>
            </a:extLst>
          </p:cNvPr>
          <p:cNvSpPr>
            <a:spLocks noChangeArrowheads="1"/>
          </p:cNvSpPr>
          <p:nvPr/>
        </p:nvSpPr>
        <p:spPr bwMode="auto">
          <a:xfrm>
            <a:off x="4638675" y="1358900"/>
            <a:ext cx="3357563" cy="723900"/>
          </a:xfrm>
          <a:prstGeom prst="roundRect">
            <a:avLst>
              <a:gd name="adj" fmla="val 16667"/>
            </a:avLst>
          </a:prstGeom>
          <a:solidFill>
            <a:srgbClr val="FFFFCC"/>
          </a:solidFill>
          <a:ln w="22225">
            <a:solidFill>
              <a:schemeClr val="accent1"/>
            </a:solidFill>
            <a:round/>
            <a:headEnd type="none" w="sm" len="sm"/>
            <a:tailEnd type="none" w="sm" len="sm"/>
          </a:ln>
        </p:spPr>
        <p:txBody>
          <a:bodyPr anchor="ctr">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rPr>
              <a:t>The further out the curve, the higher the level of utility</a:t>
            </a:r>
          </a:p>
        </p:txBody>
      </p:sp>
      <p:sp>
        <p:nvSpPr>
          <p:cNvPr id="548888" name="Text Box 24">
            <a:extLst>
              <a:ext uri="{FF2B5EF4-FFF2-40B4-BE49-F238E27FC236}">
                <a16:creationId xmlns:a16="http://schemas.microsoft.com/office/drawing/2014/main" id="{3F523267-9A30-46F8-B200-E812F41ECFA4}"/>
              </a:ext>
            </a:extLst>
          </p:cNvPr>
          <p:cNvSpPr txBox="1">
            <a:spLocks noChangeArrowheads="1"/>
          </p:cNvSpPr>
          <p:nvPr/>
        </p:nvSpPr>
        <p:spPr bwMode="auto">
          <a:xfrm>
            <a:off x="0" y="0"/>
            <a:ext cx="914400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003B3A"/>
                </a:solidFill>
                <a:effectLst/>
                <a:uLnTx/>
                <a:uFillTx/>
                <a:latin typeface="Arial" charset="0"/>
                <a:ea typeface="+mn-ea"/>
                <a:cs typeface="+mn-cs"/>
              </a:rPr>
              <a:t>An indifference map</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548886"/>
                                        </p:tgtEl>
                                        <p:attrNameLst>
                                          <p:attrName>style.visibility</p:attrName>
                                        </p:attrNameLst>
                                      </p:cBhvr>
                                      <p:to>
                                        <p:strVal val="visible"/>
                                      </p:to>
                                    </p:set>
                                    <p:anim calcmode="lin" valueType="num">
                                      <p:cBhvr>
                                        <p:cTn id="12" dur="500" fill="hold"/>
                                        <p:tgtEl>
                                          <p:spTgt spid="548886"/>
                                        </p:tgtEl>
                                        <p:attrNameLst>
                                          <p:attrName>ppt_w</p:attrName>
                                        </p:attrNameLst>
                                      </p:cBhvr>
                                      <p:tavLst>
                                        <p:tav tm="0">
                                          <p:val>
                                            <p:fltVal val="0"/>
                                          </p:val>
                                        </p:tav>
                                        <p:tav tm="100000">
                                          <p:val>
                                            <p:strVal val="#ppt_w"/>
                                          </p:val>
                                        </p:tav>
                                      </p:tavLst>
                                    </p:anim>
                                    <p:anim calcmode="lin" valueType="num">
                                      <p:cBhvr>
                                        <p:cTn id="13" dur="500" fill="hold"/>
                                        <p:tgtEl>
                                          <p:spTgt spid="54888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548886"/>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548887"/>
                                        </p:tgtEl>
                                        <p:attrNameLst>
                                          <p:attrName>style.visibility</p:attrName>
                                        </p:attrNameLst>
                                      </p:cBhvr>
                                      <p:to>
                                        <p:strVal val="visible"/>
                                      </p:to>
                                    </p:set>
                                    <p:anim calcmode="lin" valueType="num">
                                      <p:cBhvr>
                                        <p:cTn id="18" dur="500" fill="hold"/>
                                        <p:tgtEl>
                                          <p:spTgt spid="548887"/>
                                        </p:tgtEl>
                                        <p:attrNameLst>
                                          <p:attrName>ppt_w</p:attrName>
                                        </p:attrNameLst>
                                      </p:cBhvr>
                                      <p:tavLst>
                                        <p:tav tm="0">
                                          <p:val>
                                            <p:fltVal val="0"/>
                                          </p:val>
                                        </p:tav>
                                        <p:tav tm="100000">
                                          <p:val>
                                            <p:strVal val="#ppt_w"/>
                                          </p:val>
                                        </p:tav>
                                      </p:tavLst>
                                    </p:anim>
                                    <p:anim calcmode="lin" valueType="num">
                                      <p:cBhvr>
                                        <p:cTn id="19" dur="500" fill="hold"/>
                                        <p:tgtEl>
                                          <p:spTgt spid="548887"/>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86" grpId="0" animBg="1" autoUpdateAnimBg="0"/>
      <p:bldP spid="54888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87624" y="973137"/>
            <a:ext cx="7533456"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Theory of Consumer Behaviour</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605545"/>
            <a:ext cx="8966200" cy="4675909"/>
          </a:xfrm>
        </p:spPr>
        <p:txBody>
          <a:bodyPr/>
          <a:lstStyle/>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There are three theories that explain a consumer’s behaviour; that is why a consumer buys more at a lower price and vice versa.</a:t>
            </a:r>
          </a:p>
          <a:p>
            <a:pPr algn="l" eaLnBrk="1" hangingPunct="1"/>
            <a:r>
              <a:rPr lang="en-US" altLang="sv-SE" sz="3200" dirty="0">
                <a:latin typeface="Times New Roman" panose="02020603050405020304" pitchFamily="18" charset="0"/>
                <a:cs typeface="Times New Roman" panose="02020603050405020304" pitchFamily="18" charset="0"/>
              </a:rPr>
              <a:t>These are:</a:t>
            </a:r>
          </a:p>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Marginal Utility Theory</a:t>
            </a:r>
          </a:p>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Indifference Theory</a:t>
            </a:r>
          </a:p>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Revealed Preference Theory</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93402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barn(inVertical)">
                                      <p:cBhvr>
                                        <p:cTn id="15" dur="500"/>
                                        <p:tgtEl>
                                          <p:spTgt spid="92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219">
                                            <p:txEl>
                                              <p:pRg st="3" end="3"/>
                                            </p:txEl>
                                          </p:spTgt>
                                        </p:tgtEl>
                                        <p:attrNameLst>
                                          <p:attrName>style.visibility</p:attrName>
                                        </p:attrNameLst>
                                      </p:cBhvr>
                                      <p:to>
                                        <p:strVal val="visible"/>
                                      </p:to>
                                    </p:set>
                                    <p:animEffect transition="in" filter="barn(inVertical)">
                                      <p:cBhvr>
                                        <p:cTn id="20" dur="500"/>
                                        <p:tgtEl>
                                          <p:spTgt spid="921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9219">
                                            <p:txEl>
                                              <p:pRg st="4" end="4"/>
                                            </p:txEl>
                                          </p:spTgt>
                                        </p:tgtEl>
                                        <p:attrNameLst>
                                          <p:attrName>style.visibility</p:attrName>
                                        </p:attrNameLst>
                                      </p:cBhvr>
                                      <p:to>
                                        <p:strVal val="visible"/>
                                      </p:to>
                                    </p:set>
                                    <p:animEffect transition="in" filter="barn(inVertical)">
                                      <p:cBhvr>
                                        <p:cTn id="25"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Properties of Indifference Curves</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360646"/>
            <a:ext cx="8870950" cy="5367861"/>
          </a:xfrm>
        </p:spPr>
        <p:txBody>
          <a:bodyPr/>
          <a:lstStyle/>
          <a:p>
            <a:pPr marL="571500" indent="-571500" algn="l">
              <a:buFont typeface="Wingdings" panose="05000000000000000000" pitchFamily="2" charset="2"/>
              <a:buChar char="Ø"/>
              <a:defRPr/>
            </a:pPr>
            <a:r>
              <a:rPr lang="en-US" sz="3600" b="1" dirty="0">
                <a:latin typeface="Times New Roman" panose="02020603050405020304" pitchFamily="18" charset="0"/>
                <a:cs typeface="Times New Roman" panose="02020603050405020304" pitchFamily="18" charset="0"/>
              </a:rPr>
              <a:t>Property 1</a:t>
            </a:r>
            <a:r>
              <a:rPr lang="en-US" sz="3600" dirty="0">
                <a:latin typeface="Times New Roman" panose="02020603050405020304" pitchFamily="18" charset="0"/>
                <a:cs typeface="Times New Roman" panose="02020603050405020304" pitchFamily="18" charset="0"/>
              </a:rPr>
              <a:t>: Higher indifference curves are preferred to lower ones. </a:t>
            </a:r>
          </a:p>
          <a:p>
            <a:pPr marL="571500" indent="-571500" algn="l">
              <a:buFont typeface="Wingdings" panose="05000000000000000000" pitchFamily="2" charset="2"/>
              <a:buChar char="Ø"/>
              <a:defRPr/>
            </a:pPr>
            <a:r>
              <a:rPr lang="en-US" sz="3600" b="1" dirty="0">
                <a:latin typeface="Times New Roman" panose="02020603050405020304" pitchFamily="18" charset="0"/>
                <a:cs typeface="Times New Roman" panose="02020603050405020304" pitchFamily="18" charset="0"/>
              </a:rPr>
              <a:t>Property 2</a:t>
            </a:r>
            <a:r>
              <a:rPr lang="en-US" sz="3600" dirty="0">
                <a:latin typeface="Times New Roman" panose="02020603050405020304" pitchFamily="18" charset="0"/>
                <a:cs typeface="Times New Roman" panose="02020603050405020304" pitchFamily="18" charset="0"/>
              </a:rPr>
              <a:t>: Indifference curves are downward sloping. This reflects the law of diminishing MRS.</a:t>
            </a:r>
          </a:p>
          <a:p>
            <a:pPr marL="571500" indent="-571500" algn="l">
              <a:buFont typeface="Wingdings" panose="05000000000000000000" pitchFamily="2" charset="2"/>
              <a:buChar char="Ø"/>
              <a:defRPr/>
            </a:pPr>
            <a:r>
              <a:rPr lang="en-US" sz="3600" b="1" dirty="0">
                <a:latin typeface="Times New Roman" panose="02020603050405020304" pitchFamily="18" charset="0"/>
                <a:cs typeface="Times New Roman" panose="02020603050405020304" pitchFamily="18" charset="0"/>
              </a:rPr>
              <a:t>Property 3: </a:t>
            </a:r>
            <a:r>
              <a:rPr lang="en-US" sz="3600" dirty="0">
                <a:latin typeface="Times New Roman" panose="02020603050405020304" pitchFamily="18" charset="0"/>
                <a:cs typeface="Times New Roman" panose="02020603050405020304" pitchFamily="18" charset="0"/>
              </a:rPr>
              <a:t>Indifference curves do not cross</a:t>
            </a:r>
          </a:p>
          <a:p>
            <a:pPr marL="571500" indent="-571500" algn="l">
              <a:buFont typeface="Wingdings" panose="05000000000000000000" pitchFamily="2" charset="2"/>
              <a:buChar char="Ø"/>
              <a:defRPr/>
            </a:pPr>
            <a:endParaRPr lang="en-US" sz="3600" dirty="0">
              <a:latin typeface="Times New Roman" panose="02020603050405020304" pitchFamily="18" charset="0"/>
              <a:cs typeface="Times New Roman" panose="02020603050405020304" pitchFamily="18" charset="0"/>
            </a:endParaRPr>
          </a:p>
          <a:p>
            <a:pPr algn="l">
              <a:lnSpc>
                <a:spcPct val="100000"/>
              </a:lnSpc>
              <a:spcBef>
                <a:spcPct val="50000"/>
              </a:spcBef>
            </a:pPr>
            <a:endParaRPr lang="en-GB" altLang="en-US" sz="3400" baseline="-250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35765912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4338" name="Object 2">
            <a:extLst>
              <a:ext uri="{FF2B5EF4-FFF2-40B4-BE49-F238E27FC236}">
                <a16:creationId xmlns:a16="http://schemas.microsoft.com/office/drawing/2014/main" id="{D7F9A699-38B9-43C5-B7B4-7EC136B8372A}"/>
              </a:ext>
            </a:extLst>
          </p:cNvPr>
          <p:cNvGraphicFramePr>
            <a:graphicFrameLocks/>
          </p:cNvGraphicFramePr>
          <p:nvPr/>
        </p:nvGraphicFramePr>
        <p:xfrm>
          <a:off x="608013" y="274638"/>
          <a:ext cx="7767637" cy="6402387"/>
        </p:xfrm>
        <a:graphic>
          <a:graphicData uri="http://schemas.openxmlformats.org/presentationml/2006/ole">
            <mc:AlternateContent xmlns:mc="http://schemas.openxmlformats.org/markup-compatibility/2006">
              <mc:Choice xmlns:v="urn:schemas-microsoft-com:vml" Requires="v">
                <p:oleObj name="Chart" r:id="rId4" imgW="9334323" imgH="6655636" progId="MSGraph.Chart.8">
                  <p:embed followColorScheme="full"/>
                </p:oleObj>
              </mc:Choice>
              <mc:Fallback>
                <p:oleObj name="Chart" r:id="rId4" imgW="9334323" imgH="6655636" progId="MSGraph.Chart.8">
                  <p:embed followColorScheme="full"/>
                  <p:pic>
                    <p:nvPicPr>
                      <p:cNvPr id="14338" name="Object 2">
                        <a:extLst>
                          <a:ext uri="{FF2B5EF4-FFF2-40B4-BE49-F238E27FC236}">
                            <a16:creationId xmlns:a16="http://schemas.microsoft.com/office/drawing/2014/main" id="{D7F9A699-38B9-43C5-B7B4-7EC136B8372A}"/>
                          </a:ext>
                        </a:extLst>
                      </p:cNvPr>
                      <p:cNvPicPr>
                        <a:picLocks noChangeArrowheads="1"/>
                      </p:cNvPicPr>
                      <p:nvPr/>
                    </p:nvPicPr>
                    <p:blipFill>
                      <a:blip r:embed="rId5"/>
                      <a:srcRect/>
                      <a:stretch>
                        <a:fillRect/>
                      </a:stretch>
                    </p:blipFill>
                    <p:spPr bwMode="auto">
                      <a:xfrm>
                        <a:off x="608013" y="274638"/>
                        <a:ext cx="7767637" cy="640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9" name="Rectangle 3">
            <a:extLst>
              <a:ext uri="{FF2B5EF4-FFF2-40B4-BE49-F238E27FC236}">
                <a16:creationId xmlns:a16="http://schemas.microsoft.com/office/drawing/2014/main" id="{DA151A47-C25E-47DB-9209-78A82291647C}"/>
              </a:ext>
            </a:extLst>
          </p:cNvPr>
          <p:cNvSpPr>
            <a:spLocks noChangeArrowheads="1"/>
          </p:cNvSpPr>
          <p:nvPr/>
        </p:nvSpPr>
        <p:spPr bwMode="auto">
          <a:xfrm>
            <a:off x="1098550" y="635000"/>
            <a:ext cx="7078663" cy="53165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40" name="Rectangle 4">
            <a:extLst>
              <a:ext uri="{FF2B5EF4-FFF2-40B4-BE49-F238E27FC236}">
                <a16:creationId xmlns:a16="http://schemas.microsoft.com/office/drawing/2014/main" id="{C7899685-2012-4834-A0FA-E9480D7435EE}"/>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41" name="Rectangle 5">
            <a:extLst>
              <a:ext uri="{FF2B5EF4-FFF2-40B4-BE49-F238E27FC236}">
                <a16:creationId xmlns:a16="http://schemas.microsoft.com/office/drawing/2014/main" id="{31B4803A-DD97-4D18-959A-01532F95EAB2}"/>
              </a:ext>
            </a:extLst>
          </p:cNvPr>
          <p:cNvSpPr>
            <a:spLocks noChangeArrowheads="1"/>
          </p:cNvSpPr>
          <p:nvPr/>
        </p:nvSpPr>
        <p:spPr bwMode="auto">
          <a:xfrm rot="-5400000">
            <a:off x="-635000" y="28924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14342" name="Arc 6">
            <a:extLst>
              <a:ext uri="{FF2B5EF4-FFF2-40B4-BE49-F238E27FC236}">
                <a16:creationId xmlns:a16="http://schemas.microsoft.com/office/drawing/2014/main" id="{24954FBD-8211-4EFF-90DE-B4DAA6157EB9}"/>
              </a:ext>
            </a:extLst>
          </p:cNvPr>
          <p:cNvSpPr>
            <a:spLocks/>
          </p:cNvSpPr>
          <p:nvPr/>
        </p:nvSpPr>
        <p:spPr bwMode="auto">
          <a:xfrm>
            <a:off x="1806575" y="185738"/>
            <a:ext cx="5918200" cy="5405437"/>
          </a:xfrm>
          <a:custGeom>
            <a:avLst/>
            <a:gdLst>
              <a:gd name="T0" fmla="*/ 2147483647 w 21853"/>
              <a:gd name="T1" fmla="*/ 2147483647 h 21600"/>
              <a:gd name="T2" fmla="*/ 0 w 21853"/>
              <a:gd name="T3" fmla="*/ 2147483647 h 21600"/>
              <a:gd name="T4" fmla="*/ 2147483647 w 21853"/>
              <a:gd name="T5" fmla="*/ 0 h 21600"/>
              <a:gd name="T6" fmla="*/ 0 60000 65536"/>
              <a:gd name="T7" fmla="*/ 0 60000 65536"/>
              <a:gd name="T8" fmla="*/ 0 60000 65536"/>
              <a:gd name="T9" fmla="*/ 0 w 21853"/>
              <a:gd name="T10" fmla="*/ 0 h 21600"/>
              <a:gd name="T11" fmla="*/ 21853 w 21853"/>
              <a:gd name="T12" fmla="*/ 21600 h 21600"/>
            </a:gdLst>
            <a:ahLst/>
            <a:cxnLst>
              <a:cxn ang="T6">
                <a:pos x="T0" y="T1"/>
              </a:cxn>
              <a:cxn ang="T7">
                <a:pos x="T2" y="T3"/>
              </a:cxn>
              <a:cxn ang="T8">
                <a:pos x="T4" y="T5"/>
              </a:cxn>
            </a:cxnLst>
            <a:rect l="T9" t="T10" r="T11" b="T12"/>
            <a:pathLst>
              <a:path w="21853" h="21600" fill="none" extrusionOk="0">
                <a:moveTo>
                  <a:pt x="21853" y="21597"/>
                </a:moveTo>
                <a:cubicBezTo>
                  <a:pt x="21735" y="21599"/>
                  <a:pt x="21618" y="21599"/>
                  <a:pt x="21501" y="21600"/>
                </a:cubicBezTo>
                <a:cubicBezTo>
                  <a:pt x="10373" y="21600"/>
                  <a:pt x="1066" y="13145"/>
                  <a:pt x="0" y="2068"/>
                </a:cubicBezTo>
              </a:path>
              <a:path w="21853" h="21600" stroke="0" extrusionOk="0">
                <a:moveTo>
                  <a:pt x="21853" y="21597"/>
                </a:moveTo>
                <a:cubicBezTo>
                  <a:pt x="21735" y="21599"/>
                  <a:pt x="21618" y="21599"/>
                  <a:pt x="21501" y="21600"/>
                </a:cubicBezTo>
                <a:cubicBezTo>
                  <a:pt x="10373" y="21600"/>
                  <a:pt x="1066" y="13145"/>
                  <a:pt x="0" y="2068"/>
                </a:cubicBezTo>
                <a:lnTo>
                  <a:pt x="21501" y="0"/>
                </a:lnTo>
                <a:close/>
              </a:path>
            </a:pathLst>
          </a:custGeom>
          <a:noFill/>
          <a:ln w="381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43" name="Rectangle 7">
            <a:extLst>
              <a:ext uri="{FF2B5EF4-FFF2-40B4-BE49-F238E27FC236}">
                <a16:creationId xmlns:a16="http://schemas.microsoft.com/office/drawing/2014/main" id="{CE0F1DDC-860B-4B6C-A20D-B7C0FB775BFE}"/>
              </a:ext>
            </a:extLst>
          </p:cNvPr>
          <p:cNvSpPr>
            <a:spLocks noChangeArrowheads="1"/>
          </p:cNvSpPr>
          <p:nvPr/>
        </p:nvSpPr>
        <p:spPr bwMode="auto">
          <a:xfrm>
            <a:off x="7739063" y="5389563"/>
            <a:ext cx="34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I</a:t>
            </a:r>
            <a:r>
              <a:rPr kumimoji="0" lang="en-GB" altLang="en-US" sz="2000" b="0" i="1" u="none" strike="noStrike" kern="1200" cap="none" spc="0" normalizeH="0" baseline="-25000" noProof="0">
                <a:ln>
                  <a:noFill/>
                </a:ln>
                <a:solidFill>
                  <a:srgbClr val="0035AA"/>
                </a:solidFill>
                <a:effectLst/>
                <a:uLnTx/>
                <a:uFillTx/>
                <a:latin typeface="Arial" panose="020B0604020202020204" pitchFamily="34" charset="0"/>
                <a:ea typeface="+mn-ea"/>
                <a:cs typeface="+mn-cs"/>
              </a:rPr>
              <a:t>1</a:t>
            </a:r>
          </a:p>
        </p:txBody>
      </p:sp>
      <p:grpSp>
        <p:nvGrpSpPr>
          <p:cNvPr id="2" name="Group 8">
            <a:extLst>
              <a:ext uri="{FF2B5EF4-FFF2-40B4-BE49-F238E27FC236}">
                <a16:creationId xmlns:a16="http://schemas.microsoft.com/office/drawing/2014/main" id="{2A35AE57-1163-473D-8717-7F5562B2A115}"/>
              </a:ext>
            </a:extLst>
          </p:cNvPr>
          <p:cNvGrpSpPr>
            <a:grpSpLocks/>
          </p:cNvGrpSpPr>
          <p:nvPr/>
        </p:nvGrpSpPr>
        <p:grpSpPr bwMode="auto">
          <a:xfrm>
            <a:off x="2130425" y="-398463"/>
            <a:ext cx="6126163" cy="6119813"/>
            <a:chOff x="1342" y="-251"/>
            <a:chExt cx="3859" cy="3855"/>
          </a:xfrm>
        </p:grpSpPr>
        <p:sp>
          <p:nvSpPr>
            <p:cNvPr id="14357" name="Arc 9">
              <a:extLst>
                <a:ext uri="{FF2B5EF4-FFF2-40B4-BE49-F238E27FC236}">
                  <a16:creationId xmlns:a16="http://schemas.microsoft.com/office/drawing/2014/main" id="{6B5793B3-0C76-432C-9B26-7304D2CBE10E}"/>
                </a:ext>
              </a:extLst>
            </p:cNvPr>
            <p:cNvSpPr>
              <a:spLocks/>
            </p:cNvSpPr>
            <p:nvPr/>
          </p:nvSpPr>
          <p:spPr bwMode="auto">
            <a:xfrm rot="-1260000">
              <a:off x="1342" y="-251"/>
              <a:ext cx="3859" cy="3855"/>
            </a:xfrm>
            <a:custGeom>
              <a:avLst/>
              <a:gdLst>
                <a:gd name="T0" fmla="*/ 0 w 21600"/>
                <a:gd name="T1" fmla="*/ 0 h 22254"/>
                <a:gd name="T2" fmla="*/ 0 w 21600"/>
                <a:gd name="T3" fmla="*/ 0 h 22254"/>
                <a:gd name="T4" fmla="*/ 0 w 21600"/>
                <a:gd name="T5" fmla="*/ 0 h 22254"/>
                <a:gd name="T6" fmla="*/ 0 60000 65536"/>
                <a:gd name="T7" fmla="*/ 0 60000 65536"/>
                <a:gd name="T8" fmla="*/ 0 60000 65536"/>
                <a:gd name="T9" fmla="*/ 0 w 21600"/>
                <a:gd name="T10" fmla="*/ 0 h 22254"/>
                <a:gd name="T11" fmla="*/ 21600 w 21600"/>
                <a:gd name="T12" fmla="*/ 22254 h 22254"/>
              </a:gdLst>
              <a:ahLst/>
              <a:cxnLst>
                <a:cxn ang="T6">
                  <a:pos x="T0" y="T1"/>
                </a:cxn>
                <a:cxn ang="T7">
                  <a:pos x="T2" y="T3"/>
                </a:cxn>
                <a:cxn ang="T8">
                  <a:pos x="T4" y="T5"/>
                </a:cxn>
              </a:cxnLst>
              <a:rect l="T9" t="T10" r="T11" b="T12"/>
              <a:pathLst>
                <a:path w="21600" h="22254" fill="none" extrusionOk="0">
                  <a:moveTo>
                    <a:pt x="15754" y="22254"/>
                  </a:moveTo>
                  <a:cubicBezTo>
                    <a:pt x="6437" y="19635"/>
                    <a:pt x="0" y="11138"/>
                    <a:pt x="0" y="1460"/>
                  </a:cubicBezTo>
                  <a:cubicBezTo>
                    <a:pt x="-1" y="972"/>
                    <a:pt x="16" y="485"/>
                    <a:pt x="49" y="0"/>
                  </a:cubicBezTo>
                </a:path>
                <a:path w="21600" h="22254" stroke="0" extrusionOk="0">
                  <a:moveTo>
                    <a:pt x="15754" y="22254"/>
                  </a:moveTo>
                  <a:cubicBezTo>
                    <a:pt x="6437" y="19635"/>
                    <a:pt x="0" y="11138"/>
                    <a:pt x="0" y="1460"/>
                  </a:cubicBezTo>
                  <a:cubicBezTo>
                    <a:pt x="-1" y="972"/>
                    <a:pt x="16" y="485"/>
                    <a:pt x="49" y="0"/>
                  </a:cubicBezTo>
                  <a:lnTo>
                    <a:pt x="21600" y="1460"/>
                  </a:lnTo>
                  <a:close/>
                </a:path>
              </a:pathLst>
            </a:custGeom>
            <a:noFill/>
            <a:ln w="381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58" name="Rectangle 10">
              <a:extLst>
                <a:ext uri="{FF2B5EF4-FFF2-40B4-BE49-F238E27FC236}">
                  <a16:creationId xmlns:a16="http://schemas.microsoft.com/office/drawing/2014/main" id="{DF3B14B1-685E-4606-B197-5FC4E5515C58}"/>
                </a:ext>
              </a:extLst>
            </p:cNvPr>
            <p:cNvSpPr>
              <a:spLocks noChangeArrowheads="1"/>
            </p:cNvSpPr>
            <p:nvPr/>
          </p:nvSpPr>
          <p:spPr bwMode="auto">
            <a:xfrm>
              <a:off x="4809" y="3022"/>
              <a:ext cx="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C40038"/>
                  </a:solidFill>
                  <a:effectLst/>
                  <a:uLnTx/>
                  <a:uFillTx/>
                  <a:latin typeface="Arial" panose="020B0604020202020204" pitchFamily="34" charset="0"/>
                  <a:ea typeface="+mn-ea"/>
                  <a:cs typeface="+mn-cs"/>
                </a:rPr>
                <a:t>I</a:t>
              </a:r>
              <a:r>
                <a:rPr kumimoji="0" lang="en-GB" altLang="en-US" sz="2000" b="0" i="1" u="none" strike="noStrike" kern="1200" cap="none" spc="0" normalizeH="0" baseline="-25000" noProof="0">
                  <a:ln>
                    <a:noFill/>
                  </a:ln>
                  <a:solidFill>
                    <a:srgbClr val="C40038"/>
                  </a:solidFill>
                  <a:effectLst/>
                  <a:uLnTx/>
                  <a:uFillTx/>
                  <a:latin typeface="Arial" panose="020B0604020202020204" pitchFamily="34" charset="0"/>
                  <a:ea typeface="+mn-ea"/>
                  <a:cs typeface="+mn-cs"/>
                </a:rPr>
                <a:t>2</a:t>
              </a:r>
              <a:endParaRPr kumimoji="0" lang="en-GB" altLang="en-US" sz="2000" b="0" i="1" u="none" strike="noStrike" kern="1200" cap="none" spc="0" normalizeH="0" baseline="-25000" noProof="0">
                <a:ln>
                  <a:noFill/>
                </a:ln>
                <a:solidFill>
                  <a:srgbClr val="663300"/>
                </a:solidFill>
                <a:effectLst/>
                <a:uLnTx/>
                <a:uFillTx/>
                <a:latin typeface="Arial" panose="020B0604020202020204" pitchFamily="34" charset="0"/>
                <a:ea typeface="+mn-ea"/>
                <a:cs typeface="+mn-cs"/>
              </a:endParaRPr>
            </a:p>
          </p:txBody>
        </p:sp>
      </p:grpSp>
      <p:grpSp>
        <p:nvGrpSpPr>
          <p:cNvPr id="3" name="Group 11">
            <a:extLst>
              <a:ext uri="{FF2B5EF4-FFF2-40B4-BE49-F238E27FC236}">
                <a16:creationId xmlns:a16="http://schemas.microsoft.com/office/drawing/2014/main" id="{045C5C73-8496-4975-9238-A5ED6634163C}"/>
              </a:ext>
            </a:extLst>
          </p:cNvPr>
          <p:cNvGrpSpPr>
            <a:grpSpLocks/>
          </p:cNvGrpSpPr>
          <p:nvPr/>
        </p:nvGrpSpPr>
        <p:grpSpPr bwMode="auto">
          <a:xfrm>
            <a:off x="3275013" y="3284538"/>
            <a:ext cx="615950" cy="708025"/>
            <a:chOff x="1914" y="2172"/>
            <a:chExt cx="388" cy="446"/>
          </a:xfrm>
        </p:grpSpPr>
        <p:sp>
          <p:nvSpPr>
            <p:cNvPr id="14355" name="Rectangle 12">
              <a:extLst>
                <a:ext uri="{FF2B5EF4-FFF2-40B4-BE49-F238E27FC236}">
                  <a16:creationId xmlns:a16="http://schemas.microsoft.com/office/drawing/2014/main" id="{74D96220-5381-40EC-9D66-D17E93AB22FD}"/>
                </a:ext>
              </a:extLst>
            </p:cNvPr>
            <p:cNvSpPr>
              <a:spLocks noChangeArrowheads="1"/>
            </p:cNvSpPr>
            <p:nvPr/>
          </p:nvSpPr>
          <p:spPr bwMode="auto">
            <a:xfrm>
              <a:off x="2005" y="2172"/>
              <a:ext cx="29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4000" b="0" i="0" u="none" strike="noStrike" kern="1200" cap="none" spc="0" normalizeH="0" baseline="0" noProof="0">
                  <a:ln>
                    <a:noFill/>
                  </a:ln>
                  <a:solidFill>
                    <a:srgbClr val="800080"/>
                  </a:solidFill>
                  <a:effectLst/>
                  <a:uLnTx/>
                  <a:uFillTx/>
                  <a:latin typeface="Arial" panose="020B0604020202020204" pitchFamily="34" charset="0"/>
                  <a:ea typeface="+mn-ea"/>
                  <a:cs typeface="+mn-cs"/>
                </a:rPr>
                <a:t>a</a:t>
              </a:r>
              <a:endParaRPr kumimoji="0" lang="en-GB" altLang="en-US" sz="4000" b="0" i="0" u="none" strike="noStrike" kern="1200" cap="none" spc="0" normalizeH="0" baseline="0" noProof="0">
                <a:ln>
                  <a:noFill/>
                </a:ln>
                <a:solidFill>
                  <a:srgbClr val="663300"/>
                </a:solidFill>
                <a:effectLst/>
                <a:uLnTx/>
                <a:uFillTx/>
                <a:latin typeface="Arial" panose="020B0604020202020204" pitchFamily="34" charset="0"/>
                <a:ea typeface="+mn-ea"/>
                <a:cs typeface="+mn-cs"/>
              </a:endParaRPr>
            </a:p>
          </p:txBody>
        </p:sp>
        <p:sp>
          <p:nvSpPr>
            <p:cNvPr id="14356" name="Oval 13">
              <a:extLst>
                <a:ext uri="{FF2B5EF4-FFF2-40B4-BE49-F238E27FC236}">
                  <a16:creationId xmlns:a16="http://schemas.microsoft.com/office/drawing/2014/main" id="{54086C3E-1A07-4410-9084-A129DF4C8CCA}"/>
                </a:ext>
              </a:extLst>
            </p:cNvPr>
            <p:cNvSpPr>
              <a:spLocks noChangeArrowheads="1"/>
            </p:cNvSpPr>
            <p:nvPr/>
          </p:nvSpPr>
          <p:spPr bwMode="auto">
            <a:xfrm>
              <a:off x="1914" y="2490"/>
              <a:ext cx="65" cy="65"/>
            </a:xfrm>
            <a:prstGeom prst="ellipse">
              <a:avLst/>
            </a:prstGeom>
            <a:solidFill>
              <a:srgbClr val="E5CB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4" name="Group 14">
            <a:extLst>
              <a:ext uri="{FF2B5EF4-FFF2-40B4-BE49-F238E27FC236}">
                <a16:creationId xmlns:a16="http://schemas.microsoft.com/office/drawing/2014/main" id="{F494E0D2-A74C-48DE-A8C6-9B19A220CC55}"/>
              </a:ext>
            </a:extLst>
          </p:cNvPr>
          <p:cNvGrpSpPr>
            <a:grpSpLocks/>
          </p:cNvGrpSpPr>
          <p:nvPr/>
        </p:nvGrpSpPr>
        <p:grpSpPr bwMode="auto">
          <a:xfrm>
            <a:off x="4803775" y="4076700"/>
            <a:ext cx="417513" cy="665163"/>
            <a:chOff x="3026" y="2568"/>
            <a:chExt cx="263" cy="419"/>
          </a:xfrm>
        </p:grpSpPr>
        <p:sp>
          <p:nvSpPr>
            <p:cNvPr id="14353" name="Oval 15">
              <a:extLst>
                <a:ext uri="{FF2B5EF4-FFF2-40B4-BE49-F238E27FC236}">
                  <a16:creationId xmlns:a16="http://schemas.microsoft.com/office/drawing/2014/main" id="{AEE08229-507C-458F-9AC7-0C15374B488F}"/>
                </a:ext>
              </a:extLst>
            </p:cNvPr>
            <p:cNvSpPr>
              <a:spLocks noChangeArrowheads="1"/>
            </p:cNvSpPr>
            <p:nvPr/>
          </p:nvSpPr>
          <p:spPr bwMode="auto">
            <a:xfrm>
              <a:off x="3088" y="2922"/>
              <a:ext cx="65" cy="65"/>
            </a:xfrm>
            <a:prstGeom prst="ellipse">
              <a:avLst/>
            </a:prstGeom>
            <a:solidFill>
              <a:srgbClr val="CCFFCC"/>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54" name="Rectangle 16">
              <a:extLst>
                <a:ext uri="{FF2B5EF4-FFF2-40B4-BE49-F238E27FC236}">
                  <a16:creationId xmlns:a16="http://schemas.microsoft.com/office/drawing/2014/main" id="{0DE65F91-FA24-4009-A77C-EF9FC6CA0235}"/>
                </a:ext>
              </a:extLst>
            </p:cNvPr>
            <p:cNvSpPr>
              <a:spLocks noChangeArrowheads="1"/>
            </p:cNvSpPr>
            <p:nvPr/>
          </p:nvSpPr>
          <p:spPr bwMode="auto">
            <a:xfrm>
              <a:off x="3026" y="2568"/>
              <a:ext cx="26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3600" b="0" i="0" u="none" strike="noStrike" kern="1200" cap="none" spc="0" normalizeH="0" baseline="0" noProof="0">
                  <a:ln>
                    <a:noFill/>
                  </a:ln>
                  <a:solidFill>
                    <a:srgbClr val="C40038"/>
                  </a:solidFill>
                  <a:effectLst/>
                  <a:uLnTx/>
                  <a:uFillTx/>
                  <a:latin typeface="Arial" panose="020B0604020202020204" pitchFamily="34" charset="0"/>
                  <a:ea typeface="+mn-ea"/>
                  <a:cs typeface="+mn-cs"/>
                </a:rPr>
                <a:t>c</a:t>
              </a:r>
              <a:endParaRPr kumimoji="0" lang="en-GB" altLang="en-US" sz="3600" b="0" i="0" u="none" strike="noStrike" kern="1200" cap="none" spc="0" normalizeH="0" baseline="0" noProof="0">
                <a:ln>
                  <a:noFill/>
                </a:ln>
                <a:solidFill>
                  <a:srgbClr val="006600"/>
                </a:solidFill>
                <a:effectLst/>
                <a:uLnTx/>
                <a:uFillTx/>
                <a:latin typeface="Arial" panose="020B0604020202020204" pitchFamily="34" charset="0"/>
                <a:ea typeface="+mn-ea"/>
                <a:cs typeface="+mn-cs"/>
              </a:endParaRPr>
            </a:p>
          </p:txBody>
        </p:sp>
      </p:grpSp>
      <p:grpSp>
        <p:nvGrpSpPr>
          <p:cNvPr id="5" name="Group 17">
            <a:extLst>
              <a:ext uri="{FF2B5EF4-FFF2-40B4-BE49-F238E27FC236}">
                <a16:creationId xmlns:a16="http://schemas.microsoft.com/office/drawing/2014/main" id="{C67D40D7-343E-45DE-AA3F-307CB4768839}"/>
              </a:ext>
            </a:extLst>
          </p:cNvPr>
          <p:cNvGrpSpPr>
            <a:grpSpLocks/>
          </p:cNvGrpSpPr>
          <p:nvPr/>
        </p:nvGrpSpPr>
        <p:grpSpPr bwMode="auto">
          <a:xfrm>
            <a:off x="4351338" y="4797425"/>
            <a:ext cx="442912" cy="671513"/>
            <a:chOff x="2741" y="3022"/>
            <a:chExt cx="279" cy="423"/>
          </a:xfrm>
        </p:grpSpPr>
        <p:sp>
          <p:nvSpPr>
            <p:cNvPr id="14351" name="Oval 18">
              <a:extLst>
                <a:ext uri="{FF2B5EF4-FFF2-40B4-BE49-F238E27FC236}">
                  <a16:creationId xmlns:a16="http://schemas.microsoft.com/office/drawing/2014/main" id="{E1FE5944-F38F-4391-8A6A-34E1C2F67529}"/>
                </a:ext>
              </a:extLst>
            </p:cNvPr>
            <p:cNvSpPr>
              <a:spLocks noChangeArrowheads="1"/>
            </p:cNvSpPr>
            <p:nvPr/>
          </p:nvSpPr>
          <p:spPr bwMode="auto">
            <a:xfrm>
              <a:off x="2923" y="3022"/>
              <a:ext cx="65" cy="65"/>
            </a:xfrm>
            <a:prstGeom prst="ellipse">
              <a:avLst/>
            </a:prstGeom>
            <a:solidFill>
              <a:srgbClr val="DCE1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52" name="Rectangle 19">
              <a:extLst>
                <a:ext uri="{FF2B5EF4-FFF2-40B4-BE49-F238E27FC236}">
                  <a16:creationId xmlns:a16="http://schemas.microsoft.com/office/drawing/2014/main" id="{25C87E7C-BAD9-457E-ACBA-D16CCF1D7B88}"/>
                </a:ext>
              </a:extLst>
            </p:cNvPr>
            <p:cNvSpPr>
              <a:spLocks noChangeArrowheads="1"/>
            </p:cNvSpPr>
            <p:nvPr/>
          </p:nvSpPr>
          <p:spPr bwMode="auto">
            <a:xfrm>
              <a:off x="2741" y="3037"/>
              <a:ext cx="27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3600" b="0" i="0" u="none" strike="noStrike" kern="1200" cap="none" spc="0" normalizeH="0" baseline="0" noProof="0">
                  <a:ln>
                    <a:noFill/>
                  </a:ln>
                  <a:solidFill>
                    <a:srgbClr val="0035AA"/>
                  </a:solidFill>
                  <a:effectLst/>
                  <a:uLnTx/>
                  <a:uFillTx/>
                  <a:latin typeface="Arial" panose="020B0604020202020204" pitchFamily="34" charset="0"/>
                  <a:ea typeface="+mn-ea"/>
                  <a:cs typeface="+mn-cs"/>
                </a:rPr>
                <a:t>b</a:t>
              </a:r>
              <a:endParaRPr kumimoji="0" lang="en-GB" altLang="en-US" sz="3600" b="0" i="0" u="none" strike="noStrike" kern="1200" cap="none" spc="0" normalizeH="0" baseline="0" noProof="0">
                <a:ln>
                  <a:noFill/>
                </a:ln>
                <a:solidFill>
                  <a:srgbClr val="800080"/>
                </a:solidFill>
                <a:effectLst/>
                <a:uLnTx/>
                <a:uFillTx/>
                <a:latin typeface="Arial" panose="020B0604020202020204" pitchFamily="34" charset="0"/>
                <a:ea typeface="+mn-ea"/>
                <a:cs typeface="+mn-cs"/>
              </a:endParaRPr>
            </a:p>
          </p:txBody>
        </p:sp>
      </p:grpSp>
      <p:sp>
        <p:nvSpPr>
          <p:cNvPr id="14348" name="Rectangle 21">
            <a:extLst>
              <a:ext uri="{FF2B5EF4-FFF2-40B4-BE49-F238E27FC236}">
                <a16:creationId xmlns:a16="http://schemas.microsoft.com/office/drawing/2014/main" id="{DE601DFC-DFF6-4C18-8324-34969B6E2E23}"/>
              </a:ext>
            </a:extLst>
          </p:cNvPr>
          <p:cNvSpPr>
            <a:spLocks noChangeArrowheads="1"/>
          </p:cNvSpPr>
          <p:nvPr/>
        </p:nvSpPr>
        <p:spPr bwMode="auto">
          <a:xfrm>
            <a:off x="3667125" y="6457950"/>
            <a:ext cx="191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550934" name="AutoShape 22">
            <a:extLst>
              <a:ext uri="{FF2B5EF4-FFF2-40B4-BE49-F238E27FC236}">
                <a16:creationId xmlns:a16="http://schemas.microsoft.com/office/drawing/2014/main" id="{E5D06FC6-2B56-423E-AA22-C3B6958F5DDE}"/>
              </a:ext>
            </a:extLst>
          </p:cNvPr>
          <p:cNvSpPr>
            <a:spLocks noChangeArrowheads="1"/>
          </p:cNvSpPr>
          <p:nvPr/>
        </p:nvSpPr>
        <p:spPr bwMode="auto">
          <a:xfrm>
            <a:off x="3995738" y="836613"/>
            <a:ext cx="4229100" cy="1531937"/>
          </a:xfrm>
          <a:prstGeom prst="roundRect">
            <a:avLst>
              <a:gd name="adj" fmla="val 16667"/>
            </a:avLst>
          </a:prstGeom>
          <a:solidFill>
            <a:srgbClr val="FFFFCC"/>
          </a:solidFill>
          <a:ln w="22225">
            <a:solidFill>
              <a:schemeClr val="accent1"/>
            </a:solidFill>
            <a:round/>
            <a:headEnd type="none" w="sm" len="sm"/>
            <a:tailEnd type="none" w="sm" len="sm"/>
          </a:ln>
        </p:spPr>
        <p:txBody>
          <a:bodyPr anchor="ctr">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800" b="0" i="0" u="none" strike="noStrike" kern="1200" cap="none" spc="0" normalizeH="0" baseline="0" noProof="0">
                <a:ln>
                  <a:noFill/>
                </a:ln>
                <a:solidFill>
                  <a:srgbClr val="C40038"/>
                </a:solidFill>
                <a:effectLst/>
                <a:uLnTx/>
                <a:uFillTx/>
                <a:latin typeface="Arial" panose="020B0604020202020204" pitchFamily="34" charset="0"/>
                <a:ea typeface="+mn-ea"/>
                <a:cs typeface="+mn-cs"/>
              </a:rPr>
              <a:t>A consumer cannot be indifferent between </a:t>
            </a:r>
            <a:r>
              <a:rPr kumimoji="0" lang="en-GB" altLang="en-US" sz="2800" b="0" i="1" u="none" strike="noStrike" kern="1200" cap="none" spc="0" normalizeH="0" baseline="0" noProof="0">
                <a:ln>
                  <a:noFill/>
                </a:ln>
                <a:solidFill>
                  <a:srgbClr val="C40038"/>
                </a:solidFill>
                <a:effectLst/>
                <a:uLnTx/>
                <a:uFillTx/>
                <a:latin typeface="Arial" panose="020B0604020202020204" pitchFamily="34" charset="0"/>
                <a:ea typeface="+mn-ea"/>
                <a:cs typeface="+mn-cs"/>
              </a:rPr>
              <a:t>a</a:t>
            </a:r>
            <a:r>
              <a:rPr kumimoji="0" lang="en-GB" altLang="en-US" sz="2800" b="0" i="0" u="none" strike="noStrike" kern="1200" cap="none" spc="0" normalizeH="0" baseline="0" noProof="0">
                <a:ln>
                  <a:noFill/>
                </a:ln>
                <a:solidFill>
                  <a:srgbClr val="C40038"/>
                </a:solidFill>
                <a:effectLst/>
                <a:uLnTx/>
                <a:uFillTx/>
                <a:latin typeface="Arial" panose="020B0604020202020204" pitchFamily="34" charset="0"/>
                <a:ea typeface="+mn-ea"/>
                <a:cs typeface="+mn-cs"/>
              </a:rPr>
              <a:t> and </a:t>
            </a:r>
            <a:r>
              <a:rPr kumimoji="0" lang="en-GB" altLang="en-US" sz="2800" b="0" i="1" u="none" strike="noStrike" kern="1200" cap="none" spc="0" normalizeH="0" baseline="0" noProof="0">
                <a:ln>
                  <a:noFill/>
                </a:ln>
                <a:solidFill>
                  <a:srgbClr val="C40038"/>
                </a:solidFill>
                <a:effectLst/>
                <a:uLnTx/>
                <a:uFillTx/>
                <a:latin typeface="Arial" panose="020B0604020202020204" pitchFamily="34" charset="0"/>
                <a:ea typeface="+mn-ea"/>
                <a:cs typeface="+mn-cs"/>
              </a:rPr>
              <a:t>both</a:t>
            </a:r>
            <a:r>
              <a:rPr kumimoji="0" lang="en-GB" altLang="en-US" sz="2800" b="0" i="0" u="none" strike="noStrike" kern="1200" cap="none" spc="0" normalizeH="0" baseline="0" noProof="0">
                <a:ln>
                  <a:noFill/>
                </a:ln>
                <a:solidFill>
                  <a:srgbClr val="C40038"/>
                </a:solidFill>
                <a:effectLst/>
                <a:uLnTx/>
                <a:uFillTx/>
                <a:latin typeface="Arial" panose="020B0604020202020204" pitchFamily="34" charset="0"/>
                <a:ea typeface="+mn-ea"/>
                <a:cs typeface="+mn-cs"/>
              </a:rPr>
              <a:t> </a:t>
            </a:r>
            <a:r>
              <a:rPr kumimoji="0" lang="en-GB" altLang="en-US" sz="2800" b="0" i="1" u="none" strike="noStrike" kern="1200" cap="none" spc="0" normalizeH="0" baseline="0" noProof="0">
                <a:ln>
                  <a:noFill/>
                </a:ln>
                <a:solidFill>
                  <a:srgbClr val="C40038"/>
                </a:solidFill>
                <a:effectLst/>
                <a:uLnTx/>
                <a:uFillTx/>
                <a:latin typeface="Arial" panose="020B0604020202020204" pitchFamily="34" charset="0"/>
                <a:ea typeface="+mn-ea"/>
                <a:cs typeface="+mn-cs"/>
              </a:rPr>
              <a:t>b</a:t>
            </a:r>
            <a:r>
              <a:rPr kumimoji="0" lang="en-GB" altLang="en-US" sz="2800" b="0" i="0" u="none" strike="noStrike" kern="1200" cap="none" spc="0" normalizeH="0" baseline="0" noProof="0">
                <a:ln>
                  <a:noFill/>
                </a:ln>
                <a:solidFill>
                  <a:srgbClr val="C40038"/>
                </a:solidFill>
                <a:effectLst/>
                <a:uLnTx/>
                <a:uFillTx/>
                <a:latin typeface="Arial" panose="020B0604020202020204" pitchFamily="34" charset="0"/>
                <a:ea typeface="+mn-ea"/>
                <a:cs typeface="+mn-cs"/>
              </a:rPr>
              <a:t> and</a:t>
            </a:r>
            <a:r>
              <a:rPr kumimoji="0" lang="en-GB" altLang="en-US" sz="2800" b="0" i="1" u="none" strike="noStrike" kern="1200" cap="none" spc="0" normalizeH="0" baseline="0" noProof="0">
                <a:ln>
                  <a:noFill/>
                </a:ln>
                <a:solidFill>
                  <a:srgbClr val="C40038"/>
                </a:solidFill>
                <a:effectLst/>
                <a:uLnTx/>
                <a:uFillTx/>
                <a:latin typeface="Arial" panose="020B0604020202020204" pitchFamily="34" charset="0"/>
                <a:ea typeface="+mn-ea"/>
                <a:cs typeface="+mn-cs"/>
              </a:rPr>
              <a:t> c</a:t>
            </a:r>
            <a:endParaRPr kumimoji="0" lang="en-GB" altLang="en-US" sz="2800" b="0" i="0" u="none" strike="noStrike" kern="1200" cap="none" spc="0" normalizeH="0" baseline="0" noProof="0">
              <a:ln>
                <a:noFill/>
              </a:ln>
              <a:solidFill>
                <a:srgbClr val="C40038"/>
              </a:solidFill>
              <a:effectLst/>
              <a:uLnTx/>
              <a:uFillTx/>
              <a:latin typeface="Arial" panose="020B0604020202020204" pitchFamily="34" charset="0"/>
              <a:ea typeface="+mn-ea"/>
              <a:cs typeface="+mn-cs"/>
            </a:endParaRPr>
          </a:p>
        </p:txBody>
      </p:sp>
      <p:sp>
        <p:nvSpPr>
          <p:cNvPr id="550935" name="Text Box 23">
            <a:extLst>
              <a:ext uri="{FF2B5EF4-FFF2-40B4-BE49-F238E27FC236}">
                <a16:creationId xmlns:a16="http://schemas.microsoft.com/office/drawing/2014/main" id="{4D403EBC-55F1-4CF2-B93D-FAE2AA1EEAA0}"/>
              </a:ext>
            </a:extLst>
          </p:cNvPr>
          <p:cNvSpPr txBox="1">
            <a:spLocks noChangeArrowheads="1"/>
          </p:cNvSpPr>
          <p:nvPr/>
        </p:nvSpPr>
        <p:spPr bwMode="auto">
          <a:xfrm>
            <a:off x="0" y="12700"/>
            <a:ext cx="9144000" cy="503238"/>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700" b="1" i="0" u="none" strike="noStrike" kern="1200" cap="none" spc="0" normalizeH="0" baseline="0" noProof="0">
                <a:ln>
                  <a:noFill/>
                </a:ln>
                <a:solidFill>
                  <a:srgbClr val="0035AA"/>
                </a:solidFill>
                <a:effectLst/>
                <a:uLnTx/>
                <a:uFillTx/>
                <a:latin typeface="Arial" charset="0"/>
                <a:ea typeface="+mn-ea"/>
                <a:cs typeface="+mn-cs"/>
              </a:rPr>
              <a:t>The impossibility of two indifference curves crossing</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fltVal val="0"/>
                                          </p:val>
                                        </p:tav>
                                        <p:tav tm="100000">
                                          <p:val>
                                            <p:strVal val="#ppt_w"/>
                                          </p:val>
                                        </p:tav>
                                      </p:tavLst>
                                    </p:anim>
                                    <p:anim calcmode="lin" valueType="num">
                                      <p:cBhvr>
                                        <p:cTn id="21" dur="1000" fill="hold"/>
                                        <p:tgtEl>
                                          <p:spTgt spid="5"/>
                                        </p:tgtEl>
                                        <p:attrNameLst>
                                          <p:attrName>ppt_h</p:attrName>
                                        </p:attrNameLst>
                                      </p:cBhvr>
                                      <p:tavLst>
                                        <p:tav tm="0">
                                          <p:val>
                                            <p:fltVal val="0"/>
                                          </p:val>
                                        </p:tav>
                                        <p:tav tm="100000">
                                          <p:val>
                                            <p:strVal val="#ppt_h"/>
                                          </p:val>
                                        </p:tav>
                                      </p:tavLst>
                                    </p:anim>
                                    <p:anim calcmode="lin" valueType="num">
                                      <p:cBhvr>
                                        <p:cTn id="22"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5"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 calcmode="lin" valueType="num">
                                      <p:cBhvr>
                                        <p:cTn id="30"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grpId="0" nodeType="clickEffect">
                                  <p:stCondLst>
                                    <p:cond delay="0"/>
                                  </p:stCondLst>
                                  <p:childTnLst>
                                    <p:set>
                                      <p:cBhvr>
                                        <p:cTn id="35" dur="1" fill="hold">
                                          <p:stCondLst>
                                            <p:cond delay="0"/>
                                          </p:stCondLst>
                                        </p:cTn>
                                        <p:tgtEl>
                                          <p:spTgt spid="550934"/>
                                        </p:tgtEl>
                                        <p:attrNameLst>
                                          <p:attrName>style.visibility</p:attrName>
                                        </p:attrNameLst>
                                      </p:cBhvr>
                                      <p:to>
                                        <p:strVal val="visible"/>
                                      </p:to>
                                    </p:set>
                                    <p:anim calcmode="lin" valueType="num">
                                      <p:cBhvr>
                                        <p:cTn id="36" dur="500" fill="hold"/>
                                        <p:tgtEl>
                                          <p:spTgt spid="550934"/>
                                        </p:tgtEl>
                                        <p:attrNameLst>
                                          <p:attrName>ppt_w</p:attrName>
                                        </p:attrNameLst>
                                      </p:cBhvr>
                                      <p:tavLst>
                                        <p:tav tm="0">
                                          <p:val>
                                            <p:fltVal val="0"/>
                                          </p:val>
                                        </p:tav>
                                        <p:tav tm="100000">
                                          <p:val>
                                            <p:strVal val="#ppt_w"/>
                                          </p:val>
                                        </p:tav>
                                      </p:tavLst>
                                    </p:anim>
                                    <p:anim calcmode="lin" valueType="num">
                                      <p:cBhvr>
                                        <p:cTn id="37" dur="500" fill="hold"/>
                                        <p:tgtEl>
                                          <p:spTgt spid="5509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34"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Rectangle 15">
            <a:extLst>
              <a:ext uri="{FF2B5EF4-FFF2-40B4-BE49-F238E27FC236}">
                <a16:creationId xmlns:a16="http://schemas.microsoft.com/office/drawing/2014/main" id="{0464D7A7-29E7-4199-ABF0-A03BE0E1511D}"/>
              </a:ext>
            </a:extLst>
          </p:cNvPr>
          <p:cNvSpPr>
            <a:spLocks noChangeArrowheads="1"/>
          </p:cNvSpPr>
          <p:nvPr/>
        </p:nvSpPr>
        <p:spPr bwMode="white">
          <a:xfrm>
            <a:off x="0" y="0"/>
            <a:ext cx="9144000" cy="1524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64" name="Rectangle 16">
            <a:extLst>
              <a:ext uri="{FF2B5EF4-FFF2-40B4-BE49-F238E27FC236}">
                <a16:creationId xmlns:a16="http://schemas.microsoft.com/office/drawing/2014/main" id="{7ADF9525-9FF6-46CA-8543-D381A6F35180}"/>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65" name="Rectangle 17">
            <a:extLst>
              <a:ext uri="{FF2B5EF4-FFF2-40B4-BE49-F238E27FC236}">
                <a16:creationId xmlns:a16="http://schemas.microsoft.com/office/drawing/2014/main" id="{4260CB69-7E30-43A1-A74C-0DFB7D466534}"/>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66" name="Rectangle 18">
            <a:extLst>
              <a:ext uri="{FF2B5EF4-FFF2-40B4-BE49-F238E27FC236}">
                <a16:creationId xmlns:a16="http://schemas.microsoft.com/office/drawing/2014/main" id="{E415A00A-F67B-4BA8-AEF6-2B3F529ABAED}"/>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 name="Rectangle 8">
            <a:extLst>
              <a:ext uri="{FF2B5EF4-FFF2-40B4-BE49-F238E27FC236}">
                <a16:creationId xmlns:a16="http://schemas.microsoft.com/office/drawing/2014/main" id="{1CC8BD61-547C-4154-9FDD-EBE787736258}"/>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 name="Rectangle 7">
            <a:extLst>
              <a:ext uri="{FF2B5EF4-FFF2-40B4-BE49-F238E27FC236}">
                <a16:creationId xmlns:a16="http://schemas.microsoft.com/office/drawing/2014/main" id="{0D810A8C-6B91-49B8-834C-FB555E16FF6C}"/>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15369" name="Slide Number Placeholder 5">
            <a:extLst>
              <a:ext uri="{FF2B5EF4-FFF2-40B4-BE49-F238E27FC236}">
                <a16:creationId xmlns:a16="http://schemas.microsoft.com/office/drawing/2014/main" id="{CF9E47B3-DF78-41E3-B0F6-41B3B2E77C03}"/>
              </a:ext>
            </a:extLst>
          </p:cNvPr>
          <p:cNvSpPr>
            <a:spLocks/>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7B9899"/>
              </a:solidFill>
              <a:effectLst/>
              <a:uLnTx/>
              <a:uFillTx/>
              <a:latin typeface="Times New Roman" panose="02020603050405020304" pitchFamily="18" charset="0"/>
              <a:ea typeface="+mn-ea"/>
              <a:cs typeface="+mn-cs"/>
            </a:endParaRPr>
          </a:p>
        </p:txBody>
      </p:sp>
      <p:sp>
        <p:nvSpPr>
          <p:cNvPr id="15370" name="Straight Connector 9">
            <a:extLst>
              <a:ext uri="{FF2B5EF4-FFF2-40B4-BE49-F238E27FC236}">
                <a16:creationId xmlns:a16="http://schemas.microsoft.com/office/drawing/2014/main" id="{31EF7EFA-A464-4305-AA23-52B98854D5DA}"/>
              </a:ext>
            </a:extLst>
          </p:cNvPr>
          <p:cNvSpPr>
            <a:spLocks noChangeShapeType="1"/>
          </p:cNvSpPr>
          <p:nvPr/>
        </p:nvSpPr>
        <p:spPr bwMode="auto">
          <a:xfrm>
            <a:off x="152400" y="1533525"/>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71" name="Text Box 12">
            <a:extLst>
              <a:ext uri="{FF2B5EF4-FFF2-40B4-BE49-F238E27FC236}">
                <a16:creationId xmlns:a16="http://schemas.microsoft.com/office/drawing/2014/main" id="{05C999FB-6DB0-437E-AD7B-F89F0A0BC85E}"/>
              </a:ext>
            </a:extLst>
          </p:cNvPr>
          <p:cNvSpPr txBox="1">
            <a:spLocks noChangeArrowheads="1"/>
          </p:cNvSpPr>
          <p:nvPr/>
        </p:nvSpPr>
        <p:spPr bwMode="auto">
          <a:xfrm>
            <a:off x="552450" y="1811338"/>
            <a:ext cx="808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72" name="TPQuestion">
            <a:extLst>
              <a:ext uri="{FF2B5EF4-FFF2-40B4-BE49-F238E27FC236}">
                <a16:creationId xmlns:a16="http://schemas.microsoft.com/office/drawing/2014/main" id="{298F4808-B784-4A98-A9A8-5E62C1279F70}"/>
              </a:ext>
            </a:extLst>
          </p:cNvPr>
          <p:cNvSpPr>
            <a:spLocks noGrp="1"/>
          </p:cNvSpPr>
          <p:nvPr>
            <p:ph type="title"/>
          </p:nvPr>
        </p:nvSpPr>
        <p:spPr>
          <a:xfrm>
            <a:off x="457200" y="152400"/>
            <a:ext cx="7848600" cy="1290638"/>
          </a:xfrm>
        </p:spPr>
        <p:txBody>
          <a:bodyPr anchor="ctr"/>
          <a:lstStyle/>
          <a:p>
            <a:pPr>
              <a:lnSpc>
                <a:spcPct val="105000"/>
              </a:lnSpc>
            </a:pPr>
            <a:r>
              <a:rPr lang="en-GB" altLang="en-US" sz="3000"/>
              <a:t>Indifference curves cannot intersect</a:t>
            </a:r>
            <a:br>
              <a:rPr lang="en-GB" altLang="en-US" sz="3000"/>
            </a:br>
            <a:r>
              <a:rPr lang="en-GB" altLang="en-US" sz="3000"/>
              <a:t>because this would imply that:</a:t>
            </a:r>
          </a:p>
        </p:txBody>
      </p:sp>
      <p:sp>
        <p:nvSpPr>
          <p:cNvPr id="15373" name="Text Box 14">
            <a:extLst>
              <a:ext uri="{FF2B5EF4-FFF2-40B4-BE49-F238E27FC236}">
                <a16:creationId xmlns:a16="http://schemas.microsoft.com/office/drawing/2014/main" id="{AFECE11A-C6BD-47FB-B9DF-EC8A8A4EEE93}"/>
              </a:ext>
            </a:extLst>
          </p:cNvPr>
          <p:cNvSpPr txBox="1">
            <a:spLocks noChangeArrowheads="1"/>
          </p:cNvSpPr>
          <p:nvPr/>
        </p:nvSpPr>
        <p:spPr bwMode="auto">
          <a:xfrm>
            <a:off x="685800" y="228600"/>
            <a:ext cx="538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en-US" sz="3400" b="1" i="0" u="none" strike="noStrike" kern="1200" cap="none" spc="0" normalizeH="0" baseline="0" noProof="0">
                <a:ln>
                  <a:noFill/>
                </a:ln>
                <a:solidFill>
                  <a:srgbClr val="AF4701"/>
                </a:solidFill>
                <a:effectLst/>
                <a:uLnTx/>
                <a:uFillTx/>
                <a:latin typeface="Georgia" panose="02040502050405020303" pitchFamily="18" charset="0"/>
                <a:ea typeface="+mn-ea"/>
                <a:cs typeface="+mn-cs"/>
              </a:rPr>
              <a:t>Q</a:t>
            </a:r>
          </a:p>
        </p:txBody>
      </p:sp>
      <p:graphicFrame>
        <p:nvGraphicFramePr>
          <p:cNvPr id="838672" name="TPChart">
            <a:extLst>
              <a:ext uri="{FF2B5EF4-FFF2-40B4-BE49-F238E27FC236}">
                <a16:creationId xmlns:a16="http://schemas.microsoft.com/office/drawing/2014/main" id="{C6284BDC-D3F7-4407-8B52-4DA7EB5AFE35}"/>
              </a:ext>
            </a:extLst>
          </p:cNvPr>
          <p:cNvGraphicFramePr>
            <a:graphicFrameLocks noChangeAspect="1"/>
          </p:cNvGraphicFramePr>
          <p:nvPr>
            <p:custDataLst>
              <p:tags r:id="rId2"/>
            </p:custDataLst>
          </p:nvPr>
        </p:nvGraphicFramePr>
        <p:xfrm>
          <a:off x="4762500" y="1625600"/>
          <a:ext cx="4383088" cy="4930775"/>
        </p:xfrm>
        <a:graphic>
          <a:graphicData uri="http://schemas.openxmlformats.org/presentationml/2006/ole">
            <mc:AlternateContent xmlns:mc="http://schemas.openxmlformats.org/markup-compatibility/2006">
              <mc:Choice xmlns:v="urn:schemas-microsoft-com:vml" Requires="v">
                <p:oleObj name="Chart" r:id="rId6" imgW="5715000" imgH="6429642" progId="MSGraph.Chart.8">
                  <p:embed followColorScheme="full"/>
                </p:oleObj>
              </mc:Choice>
              <mc:Fallback>
                <p:oleObj name="Chart" r:id="rId6" imgW="5715000" imgH="6429642" progId="MSGraph.Chart.8">
                  <p:embed followColorScheme="full"/>
                  <p:pic>
                    <p:nvPicPr>
                      <p:cNvPr id="838672" name="TPChart">
                        <a:extLst>
                          <a:ext uri="{FF2B5EF4-FFF2-40B4-BE49-F238E27FC236}">
                            <a16:creationId xmlns:a16="http://schemas.microsoft.com/office/drawing/2014/main" id="{C6284BDC-D3F7-4407-8B52-4DA7EB5AFE35}"/>
                          </a:ext>
                        </a:extLst>
                      </p:cNvPr>
                      <p:cNvPicPr>
                        <a:picLocks noChangeAspect="1" noChangeArrowheads="1"/>
                      </p:cNvPicPr>
                      <p:nvPr/>
                    </p:nvPicPr>
                    <p:blipFill>
                      <a:blip r:embed="rId7"/>
                      <a:srcRect/>
                      <a:stretch>
                        <a:fillRect/>
                      </a:stretch>
                    </p:blipFill>
                    <p:spPr bwMode="auto">
                      <a:xfrm>
                        <a:off x="4762500" y="1625600"/>
                        <a:ext cx="4383088" cy="493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4" name="TPAnswers">
            <a:extLst>
              <a:ext uri="{FF2B5EF4-FFF2-40B4-BE49-F238E27FC236}">
                <a16:creationId xmlns:a16="http://schemas.microsoft.com/office/drawing/2014/main" id="{F564B3A5-13B6-4D18-836B-0D79B79ABCA1}"/>
              </a:ext>
            </a:extLst>
          </p:cNvPr>
          <p:cNvSpPr>
            <a:spLocks noGrp="1"/>
          </p:cNvSpPr>
          <p:nvPr>
            <p:ph type="body" idx="1"/>
            <p:custDataLst>
              <p:tags r:id="rId3"/>
            </p:custDataLst>
          </p:nvPr>
        </p:nvSpPr>
        <p:spPr>
          <a:xfrm>
            <a:off x="228600" y="1676400"/>
            <a:ext cx="4498975" cy="4737100"/>
          </a:xfrm>
        </p:spPr>
        <p:txBody>
          <a:bodyPr/>
          <a:lstStyle/>
          <a:p>
            <a:pPr marL="571500" indent="-571500">
              <a:spcBef>
                <a:spcPct val="40000"/>
              </a:spcBef>
              <a:buClr>
                <a:srgbClr val="AF4701"/>
              </a:buClr>
              <a:buSzPct val="105000"/>
              <a:buFont typeface="Wingdings 2" panose="05020102010507070707" pitchFamily="18" charset="2"/>
              <a:buAutoNum type="alphaUcPeriod"/>
            </a:pPr>
            <a:r>
              <a:rPr lang="en-GB" altLang="en-US" sz="2600"/>
              <a:t>the consumer has imperfect information.</a:t>
            </a:r>
          </a:p>
          <a:p>
            <a:pPr marL="571500" indent="-571500">
              <a:spcBef>
                <a:spcPct val="40000"/>
              </a:spcBef>
              <a:buClr>
                <a:srgbClr val="AF4701"/>
              </a:buClr>
              <a:buSzPct val="105000"/>
              <a:buFont typeface="Wingdings 2" panose="05020102010507070707" pitchFamily="18" charset="2"/>
              <a:buAutoNum type="alphaUcPeriod"/>
            </a:pPr>
            <a:r>
              <a:rPr lang="en-GB" altLang="en-US" sz="2600"/>
              <a:t>the ratio of the marginal utilities had risen.</a:t>
            </a:r>
          </a:p>
          <a:p>
            <a:pPr marL="571500" indent="-571500">
              <a:spcBef>
                <a:spcPct val="40000"/>
              </a:spcBef>
              <a:buClr>
                <a:srgbClr val="AF4701"/>
              </a:buClr>
              <a:buSzPct val="105000"/>
              <a:buFont typeface="Wingdings 2" panose="05020102010507070707" pitchFamily="18" charset="2"/>
              <a:buAutoNum type="alphaUcPeriod"/>
            </a:pPr>
            <a:r>
              <a:rPr lang="en-GB" altLang="en-US" sz="2600"/>
              <a:t>both prices and income have fallen.</a:t>
            </a:r>
          </a:p>
          <a:p>
            <a:pPr marL="571500" indent="-571500">
              <a:spcBef>
                <a:spcPct val="40000"/>
              </a:spcBef>
              <a:buClr>
                <a:srgbClr val="AF4701"/>
              </a:buClr>
              <a:buSzPct val="105000"/>
              <a:buFont typeface="Wingdings 2" panose="05020102010507070707" pitchFamily="18" charset="2"/>
              <a:buAutoNum type="alphaUcPeriod"/>
            </a:pPr>
            <a:r>
              <a:rPr lang="en-GB" altLang="en-US" sz="2600"/>
              <a:t>the consumer is not a rational agent.</a:t>
            </a:r>
          </a:p>
          <a:p>
            <a:pPr marL="571500" indent="-571500">
              <a:spcBef>
                <a:spcPct val="40000"/>
              </a:spcBef>
              <a:buClr>
                <a:srgbClr val="AF4701"/>
              </a:buClr>
              <a:buSzPct val="105000"/>
              <a:buFont typeface="Wingdings 2" panose="05020102010507070707" pitchFamily="18" charset="2"/>
              <a:buAutoNum type="alphaUcPeriod"/>
            </a:pPr>
            <a:r>
              <a:rPr lang="en-GB" altLang="en-US" sz="2600"/>
              <a:t>the marginal rate of substitution had become negative.</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8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838672" grpId="0" 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The budget constraint</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360646"/>
            <a:ext cx="8870950" cy="5367861"/>
          </a:xfrm>
        </p:spPr>
        <p:txBody>
          <a:bodyPr/>
          <a:lstStyle/>
          <a:p>
            <a:pPr marL="571500" indent="-571500" algn="l">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The budget constraint shows all combinations of goods that just exhaust the consumer’s resources.</a:t>
            </a:r>
          </a:p>
          <a:p>
            <a:pPr marL="571500" indent="-571500" algn="l">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That is, the set of baskets that the consumer may purchase given the limits of the available income.</a:t>
            </a:r>
          </a:p>
          <a:p>
            <a:pPr marL="571500" indent="-571500" algn="l">
              <a:buFont typeface="Wingdings" panose="05000000000000000000" pitchFamily="2" charset="2"/>
              <a:buChar char="Ø"/>
              <a:defRPr/>
            </a:pPr>
            <a:endParaRPr lang="en-US" sz="3600" dirty="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defRPr/>
            </a:pPr>
            <a:endParaRPr lang="en-US" sz="3600" dirty="0">
              <a:latin typeface="Times New Roman" panose="02020603050405020304" pitchFamily="18" charset="0"/>
              <a:cs typeface="Times New Roman" panose="02020603050405020304" pitchFamily="18" charset="0"/>
            </a:endParaRPr>
          </a:p>
          <a:p>
            <a:pPr algn="l">
              <a:lnSpc>
                <a:spcPct val="100000"/>
              </a:lnSpc>
              <a:spcBef>
                <a:spcPct val="50000"/>
              </a:spcBef>
            </a:pPr>
            <a:endParaRPr lang="en-GB" altLang="en-US" sz="3400" baseline="-250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graphicFrame>
        <p:nvGraphicFramePr>
          <p:cNvPr id="5" name="Object 2">
            <a:extLst>
              <a:ext uri="{FF2B5EF4-FFF2-40B4-BE49-F238E27FC236}">
                <a16:creationId xmlns:a16="http://schemas.microsoft.com/office/drawing/2014/main" id="{E9F02533-4847-4CD5-BFE3-20E2FE40171A}"/>
              </a:ext>
            </a:extLst>
          </p:cNvPr>
          <p:cNvGraphicFramePr>
            <a:graphicFrameLocks noChangeAspect="1"/>
          </p:cNvGraphicFramePr>
          <p:nvPr/>
        </p:nvGraphicFramePr>
        <p:xfrm>
          <a:off x="2667000" y="4648200"/>
          <a:ext cx="3962400" cy="944563"/>
        </p:xfrm>
        <a:graphic>
          <a:graphicData uri="http://schemas.openxmlformats.org/presentationml/2006/ole">
            <mc:AlternateContent xmlns:mc="http://schemas.openxmlformats.org/markup-compatibility/2006">
              <mc:Choice xmlns:v="urn:schemas-microsoft-com:vml" Requires="v">
                <p:oleObj name="Document" r:id="rId2" imgW="5491805" imgH="307207" progId="Word.Document.8">
                  <p:embed/>
                </p:oleObj>
              </mc:Choice>
              <mc:Fallback>
                <p:oleObj name="Document" r:id="rId2" imgW="5491805" imgH="307207" progId="Word.Document.8">
                  <p:embed/>
                  <p:pic>
                    <p:nvPicPr>
                      <p:cNvPr id="16386" name="Object 2">
                        <a:extLst>
                          <a:ext uri="{FF2B5EF4-FFF2-40B4-BE49-F238E27FC236}">
                            <a16:creationId xmlns:a16="http://schemas.microsoft.com/office/drawing/2014/main" id="{31AEA137-B902-405A-963A-01E9E6A351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69742" b="-11917"/>
                      <a:stretch>
                        <a:fillRect/>
                      </a:stretch>
                    </p:blipFill>
                    <p:spPr bwMode="auto">
                      <a:xfrm>
                        <a:off x="2667000" y="4648200"/>
                        <a:ext cx="39624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8368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42067"/>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The budget constraint</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360646"/>
            <a:ext cx="8870950" cy="5367861"/>
          </a:xfrm>
        </p:spPr>
        <p:txBody>
          <a:bodyPr/>
          <a:lstStyle/>
          <a:p>
            <a:pPr marL="571500" indent="-571500" algn="l">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Two goods available: X and Y</a:t>
            </a:r>
          </a:p>
          <a:p>
            <a:pPr marL="571500" indent="-571500" algn="l">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I= GHȻ10</a:t>
            </a:r>
          </a:p>
          <a:p>
            <a:pPr marL="571500" indent="-571500" algn="l">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Px = GHȻ5</a:t>
            </a:r>
          </a:p>
          <a:p>
            <a:pPr marL="571500" indent="-571500" algn="l">
              <a:buFont typeface="Wingdings" panose="05000000000000000000" pitchFamily="2" charset="2"/>
              <a:buChar char="Ø"/>
              <a:defRPr/>
            </a:pPr>
            <a:r>
              <a:rPr lang="en-US" sz="3600" dirty="0" err="1">
                <a:latin typeface="Times New Roman" panose="02020603050405020304" pitchFamily="18" charset="0"/>
                <a:cs typeface="Times New Roman" panose="02020603050405020304" pitchFamily="18" charset="0"/>
              </a:rPr>
              <a:t>Py</a:t>
            </a:r>
            <a:r>
              <a:rPr lang="en-US" sz="3600" dirty="0">
                <a:latin typeface="Times New Roman" panose="02020603050405020304" pitchFamily="18" charset="0"/>
                <a:cs typeface="Times New Roman" panose="02020603050405020304" pitchFamily="18" charset="0"/>
              </a:rPr>
              <a:t> = GHȻ2</a:t>
            </a:r>
          </a:p>
          <a:p>
            <a:pPr marL="571500" indent="-571500" algn="l">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Budget Line :  </a:t>
            </a:r>
          </a:p>
          <a:p>
            <a:pPr algn="l">
              <a:defRPr/>
            </a:pPr>
            <a:r>
              <a:rPr lang="en-US" sz="3600" dirty="0">
                <a:latin typeface="Times New Roman" panose="02020603050405020304" pitchFamily="18" charset="0"/>
                <a:cs typeface="Times New Roman" panose="02020603050405020304" pitchFamily="18" charset="0"/>
              </a:rPr>
              <a:t> </a:t>
            </a:r>
          </a:p>
          <a:p>
            <a:pPr>
              <a:defRPr/>
            </a:pPr>
            <a:r>
              <a:rPr lang="en-US" sz="3600" b="1" dirty="0">
                <a:latin typeface="Times New Roman" panose="02020603050405020304" pitchFamily="18" charset="0"/>
                <a:cs typeface="Times New Roman" panose="02020603050405020304" pitchFamily="18" charset="0"/>
              </a:rPr>
              <a:t>5X + 2Y = 10</a:t>
            </a:r>
          </a:p>
          <a:p>
            <a:pPr marL="571500" indent="-571500" algn="l">
              <a:buFont typeface="Wingdings" panose="05000000000000000000" pitchFamily="2" charset="2"/>
              <a:buChar char="Ø"/>
              <a:defRPr/>
            </a:pPr>
            <a:endParaRPr lang="en-US" sz="3600" dirty="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defRPr/>
            </a:pPr>
            <a:endParaRPr lang="en-US" sz="3600" dirty="0">
              <a:latin typeface="Times New Roman" panose="02020603050405020304" pitchFamily="18" charset="0"/>
              <a:cs typeface="Times New Roman" panose="02020603050405020304" pitchFamily="18" charset="0"/>
            </a:endParaRPr>
          </a:p>
          <a:p>
            <a:pPr algn="l">
              <a:lnSpc>
                <a:spcPct val="100000"/>
              </a:lnSpc>
              <a:spcBef>
                <a:spcPct val="50000"/>
              </a:spcBef>
            </a:pPr>
            <a:endParaRPr lang="en-GB" altLang="en-US" sz="3400" baseline="-250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8248639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2">
            <a:extLst>
              <a:ext uri="{FF2B5EF4-FFF2-40B4-BE49-F238E27FC236}">
                <a16:creationId xmlns:a16="http://schemas.microsoft.com/office/drawing/2014/main" id="{C406BB2C-CC18-4249-ADDD-35D471F54C34}"/>
              </a:ext>
            </a:extLst>
          </p:cNvPr>
          <p:cNvSpPr>
            <a:spLocks noChangeShapeType="1"/>
          </p:cNvSpPr>
          <p:nvPr/>
        </p:nvSpPr>
        <p:spPr bwMode="auto">
          <a:xfrm>
            <a:off x="1295400" y="6096000"/>
            <a:ext cx="5867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683" name="Line 3">
            <a:extLst>
              <a:ext uri="{FF2B5EF4-FFF2-40B4-BE49-F238E27FC236}">
                <a16:creationId xmlns:a16="http://schemas.microsoft.com/office/drawing/2014/main" id="{DFE88C8B-AB28-4DDF-B87B-DDCAA0B29BC2}"/>
              </a:ext>
            </a:extLst>
          </p:cNvPr>
          <p:cNvSpPr>
            <a:spLocks noChangeShapeType="1"/>
          </p:cNvSpPr>
          <p:nvPr/>
        </p:nvSpPr>
        <p:spPr bwMode="auto">
          <a:xfrm flipH="1" flipV="1">
            <a:off x="1262063" y="1247775"/>
            <a:ext cx="33337" cy="484822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684" name="Text Box 4">
            <a:extLst>
              <a:ext uri="{FF2B5EF4-FFF2-40B4-BE49-F238E27FC236}">
                <a16:creationId xmlns:a16="http://schemas.microsoft.com/office/drawing/2014/main" id="{1EE4BF4E-D303-4BC8-B131-AFBBC5A474E9}"/>
              </a:ext>
            </a:extLst>
          </p:cNvPr>
          <p:cNvSpPr txBox="1">
            <a:spLocks noChangeArrowheads="1"/>
          </p:cNvSpPr>
          <p:nvPr/>
        </p:nvSpPr>
        <p:spPr bwMode="auto">
          <a:xfrm>
            <a:off x="6248400" y="6091238"/>
            <a:ext cx="669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X</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685" name="Text Box 5">
            <a:extLst>
              <a:ext uri="{FF2B5EF4-FFF2-40B4-BE49-F238E27FC236}">
                <a16:creationId xmlns:a16="http://schemas.microsoft.com/office/drawing/2014/main" id="{16EAABC4-2C94-4CCE-A716-77496FDE413F}"/>
              </a:ext>
            </a:extLst>
          </p:cNvPr>
          <p:cNvSpPr txBox="1">
            <a:spLocks noChangeArrowheads="1"/>
          </p:cNvSpPr>
          <p:nvPr/>
        </p:nvSpPr>
        <p:spPr bwMode="auto">
          <a:xfrm>
            <a:off x="746125" y="1042988"/>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Y</a:t>
            </a:r>
          </a:p>
        </p:txBody>
      </p:sp>
      <p:sp>
        <p:nvSpPr>
          <p:cNvPr id="71686" name="Text Box 6">
            <a:extLst>
              <a:ext uri="{FF2B5EF4-FFF2-40B4-BE49-F238E27FC236}">
                <a16:creationId xmlns:a16="http://schemas.microsoft.com/office/drawing/2014/main" id="{9DF41818-F05E-4D0B-A956-EE86D8A2ADD4}"/>
              </a:ext>
            </a:extLst>
          </p:cNvPr>
          <p:cNvSpPr txBox="1">
            <a:spLocks noChangeArrowheads="1"/>
          </p:cNvSpPr>
          <p:nvPr/>
        </p:nvSpPr>
        <p:spPr bwMode="auto">
          <a:xfrm>
            <a:off x="7239000" y="58674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X</a:t>
            </a:r>
          </a:p>
        </p:txBody>
      </p:sp>
      <p:sp>
        <p:nvSpPr>
          <p:cNvPr id="71687" name="Text Box 7">
            <a:extLst>
              <a:ext uri="{FF2B5EF4-FFF2-40B4-BE49-F238E27FC236}">
                <a16:creationId xmlns:a16="http://schemas.microsoft.com/office/drawing/2014/main" id="{BC1ACE6C-164E-46B3-9FDA-18BD44A9586D}"/>
              </a:ext>
            </a:extLst>
          </p:cNvPr>
          <p:cNvSpPr txBox="1">
            <a:spLocks noChangeArrowheads="1"/>
          </p:cNvSpPr>
          <p:nvPr/>
        </p:nvSpPr>
        <p:spPr bwMode="auto">
          <a:xfrm>
            <a:off x="1050925" y="16002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4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p:txBody>
      </p:sp>
      <p:sp>
        <p:nvSpPr>
          <p:cNvPr id="71688" name="Text Box 8">
            <a:extLst>
              <a:ext uri="{FF2B5EF4-FFF2-40B4-BE49-F238E27FC236}">
                <a16:creationId xmlns:a16="http://schemas.microsoft.com/office/drawing/2014/main" id="{0AB731E2-04D7-4483-9FD4-10397E56F6BD}"/>
              </a:ext>
            </a:extLst>
          </p:cNvPr>
          <p:cNvSpPr txBox="1">
            <a:spLocks noChangeArrowheads="1"/>
          </p:cNvSpPr>
          <p:nvPr/>
        </p:nvSpPr>
        <p:spPr bwMode="auto">
          <a:xfrm>
            <a:off x="1676400" y="38100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4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p:txBody>
      </p:sp>
      <p:sp>
        <p:nvSpPr>
          <p:cNvPr id="71689" name="Text Box 10">
            <a:extLst>
              <a:ext uri="{FF2B5EF4-FFF2-40B4-BE49-F238E27FC236}">
                <a16:creationId xmlns:a16="http://schemas.microsoft.com/office/drawing/2014/main" id="{38FC2A49-7B0C-49D5-878A-175D59FEC35E}"/>
              </a:ext>
            </a:extLst>
          </p:cNvPr>
          <p:cNvSpPr txBox="1">
            <a:spLocks noChangeArrowheads="1"/>
          </p:cNvSpPr>
          <p:nvPr/>
        </p:nvSpPr>
        <p:spPr bwMode="auto">
          <a:xfrm>
            <a:off x="1957388" y="39624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C</a:t>
            </a:r>
          </a:p>
        </p:txBody>
      </p:sp>
      <p:sp>
        <p:nvSpPr>
          <p:cNvPr id="71690" name="Text Box 11">
            <a:extLst>
              <a:ext uri="{FF2B5EF4-FFF2-40B4-BE49-F238E27FC236}">
                <a16:creationId xmlns:a16="http://schemas.microsoft.com/office/drawing/2014/main" id="{52769A8F-0D53-45CD-AEAB-A9D30B563BBE}"/>
              </a:ext>
            </a:extLst>
          </p:cNvPr>
          <p:cNvSpPr txBox="1">
            <a:spLocks noChangeArrowheads="1"/>
          </p:cNvSpPr>
          <p:nvPr/>
        </p:nvSpPr>
        <p:spPr bwMode="auto">
          <a:xfrm>
            <a:off x="6400800" y="5257800"/>
            <a:ext cx="6762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4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p:txBody>
      </p:sp>
      <p:sp>
        <p:nvSpPr>
          <p:cNvPr id="71691" name="Text Box 12">
            <a:extLst>
              <a:ext uri="{FF2B5EF4-FFF2-40B4-BE49-F238E27FC236}">
                <a16:creationId xmlns:a16="http://schemas.microsoft.com/office/drawing/2014/main" id="{5A7E2E14-3E87-403F-8D8B-C75A02840685}"/>
              </a:ext>
            </a:extLst>
          </p:cNvPr>
          <p:cNvSpPr txBox="1">
            <a:spLocks noChangeArrowheads="1"/>
          </p:cNvSpPr>
          <p:nvPr/>
        </p:nvSpPr>
        <p:spPr bwMode="auto">
          <a:xfrm>
            <a:off x="550863" y="1747838"/>
            <a:ext cx="668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Y</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69" name="Line 13">
            <a:extLst>
              <a:ext uri="{FF2B5EF4-FFF2-40B4-BE49-F238E27FC236}">
                <a16:creationId xmlns:a16="http://schemas.microsoft.com/office/drawing/2014/main" id="{5F6A1530-095C-4614-8070-EF815304F2E4}"/>
              </a:ext>
            </a:extLst>
          </p:cNvPr>
          <p:cNvSpPr>
            <a:spLocks noChangeShapeType="1"/>
          </p:cNvSpPr>
          <p:nvPr/>
        </p:nvSpPr>
        <p:spPr bwMode="auto">
          <a:xfrm>
            <a:off x="1295400" y="1981200"/>
            <a:ext cx="533400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70" name="Line 14">
            <a:extLst>
              <a:ext uri="{FF2B5EF4-FFF2-40B4-BE49-F238E27FC236}">
                <a16:creationId xmlns:a16="http://schemas.microsoft.com/office/drawing/2014/main" id="{A1CDE6F7-7AD3-4575-A2A3-D74AC020ED7A}"/>
              </a:ext>
            </a:extLst>
          </p:cNvPr>
          <p:cNvSpPr>
            <a:spLocks noChangeShapeType="1"/>
          </p:cNvSpPr>
          <p:nvPr/>
        </p:nvSpPr>
        <p:spPr bwMode="auto">
          <a:xfrm flipH="1">
            <a:off x="4114800" y="3429000"/>
            <a:ext cx="914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71" name="Text Box 15">
            <a:extLst>
              <a:ext uri="{FF2B5EF4-FFF2-40B4-BE49-F238E27FC236}">
                <a16:creationId xmlns:a16="http://schemas.microsoft.com/office/drawing/2014/main" id="{AFC678E4-6315-4752-884E-003927EE3CC3}"/>
              </a:ext>
            </a:extLst>
          </p:cNvPr>
          <p:cNvSpPr txBox="1">
            <a:spLocks noChangeArrowheads="1"/>
          </p:cNvSpPr>
          <p:nvPr/>
        </p:nvSpPr>
        <p:spPr bwMode="auto">
          <a:xfrm>
            <a:off x="4114800" y="2971800"/>
            <a:ext cx="163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Budget line</a:t>
            </a:r>
          </a:p>
        </p:txBody>
      </p:sp>
      <p:sp>
        <p:nvSpPr>
          <p:cNvPr id="198672" name="Text Box 16">
            <a:extLst>
              <a:ext uri="{FF2B5EF4-FFF2-40B4-BE49-F238E27FC236}">
                <a16:creationId xmlns:a16="http://schemas.microsoft.com/office/drawing/2014/main" id="{AF0205B2-8889-4284-95A0-C03D763F87D3}"/>
              </a:ext>
            </a:extLst>
          </p:cNvPr>
          <p:cNvSpPr txBox="1">
            <a:spLocks noChangeArrowheads="1"/>
          </p:cNvSpPr>
          <p:nvPr/>
        </p:nvSpPr>
        <p:spPr bwMode="auto">
          <a:xfrm>
            <a:off x="5943600" y="4800600"/>
            <a:ext cx="172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Slope -P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X</a:t>
            </a: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Y</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74" name="Line 18">
            <a:extLst>
              <a:ext uri="{FF2B5EF4-FFF2-40B4-BE49-F238E27FC236}">
                <a16:creationId xmlns:a16="http://schemas.microsoft.com/office/drawing/2014/main" id="{DD8FCD09-2159-4420-87C9-F8482107B7D6}"/>
              </a:ext>
            </a:extLst>
          </p:cNvPr>
          <p:cNvSpPr>
            <a:spLocks noChangeShapeType="1"/>
          </p:cNvSpPr>
          <p:nvPr/>
        </p:nvSpPr>
        <p:spPr bwMode="auto">
          <a:xfrm flipH="1">
            <a:off x="6172200" y="5105400"/>
            <a:ext cx="533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2" name="Title 1">
            <a:extLst>
              <a:ext uri="{FF2B5EF4-FFF2-40B4-BE49-F238E27FC236}">
                <a16:creationId xmlns:a16="http://schemas.microsoft.com/office/drawing/2014/main" id="{D35B5EB8-2E41-4B27-8E64-B29A13D3239C}"/>
              </a:ext>
            </a:extLst>
          </p:cNvPr>
          <p:cNvSpPr txBox="1">
            <a:spLocks/>
          </p:cNvSpPr>
          <p:nvPr/>
        </p:nvSpPr>
        <p:spPr>
          <a:xfrm>
            <a:off x="1524000" y="274638"/>
            <a:ext cx="53340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0000"/>
                </a:solidFill>
                <a:effectLst/>
                <a:uLnTx/>
                <a:uFillTx/>
                <a:latin typeface="Georgia"/>
                <a:ea typeface="+mn-ea"/>
                <a:cs typeface="+mn-cs"/>
              </a:rPr>
              <a:t>The budget Line</a:t>
            </a:r>
          </a:p>
        </p:txBody>
      </p:sp>
      <p:pic>
        <p:nvPicPr>
          <p:cNvPr id="71698" name="Picture 4">
            <a:extLst>
              <a:ext uri="{FF2B5EF4-FFF2-40B4-BE49-F238E27FC236}">
                <a16:creationId xmlns:a16="http://schemas.microsoft.com/office/drawing/2014/main" id="{BFD198D8-7757-44E5-B9C3-A451A25EFF3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0425" y="1052513"/>
            <a:ext cx="28797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9" name="Picture 3">
            <a:extLst>
              <a:ext uri="{FF2B5EF4-FFF2-40B4-BE49-F238E27FC236}">
                <a16:creationId xmlns:a16="http://schemas.microsoft.com/office/drawing/2014/main" id="{72802CFA-57C8-46CE-9D0E-BD59C5F7E0B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67400" y="2133600"/>
            <a:ext cx="302577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0" name="Rectangle 5">
            <a:extLst>
              <a:ext uri="{FF2B5EF4-FFF2-40B4-BE49-F238E27FC236}">
                <a16:creationId xmlns:a16="http://schemas.microsoft.com/office/drawing/2014/main" id="{B47B4498-AB9A-4AF9-B0CB-717CB4CC775A}"/>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701" name="Rectangle 6">
            <a:extLst>
              <a:ext uri="{FF2B5EF4-FFF2-40B4-BE49-F238E27FC236}">
                <a16:creationId xmlns:a16="http://schemas.microsoft.com/office/drawing/2014/main" id="{6EE380ED-763A-43B6-BCBC-B19840CB893D}"/>
              </a:ext>
            </a:extLst>
          </p:cNvPr>
          <p:cNvSpPr>
            <a:spLocks noChangeArrowheads="1"/>
          </p:cNvSpPr>
          <p:nvPr/>
        </p:nvSpPr>
        <p:spPr bwMode="auto">
          <a:xfrm>
            <a:off x="0" y="828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86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198670"/>
                                        </p:tgtEl>
                                        <p:attrNameLst>
                                          <p:attrName>style.visibility</p:attrName>
                                        </p:attrNameLst>
                                      </p:cBhvr>
                                      <p:to>
                                        <p:strVal val="visible"/>
                                      </p:to>
                                    </p:set>
                                    <p:anim calcmode="lin" valueType="num">
                                      <p:cBhvr additive="base">
                                        <p:cTn id="11" dur="500" fill="hold"/>
                                        <p:tgtEl>
                                          <p:spTgt spid="198670"/>
                                        </p:tgtEl>
                                        <p:attrNameLst>
                                          <p:attrName>ppt_x</p:attrName>
                                        </p:attrNameLst>
                                      </p:cBhvr>
                                      <p:tavLst>
                                        <p:tav tm="0">
                                          <p:val>
                                            <p:strVal val="0-#ppt_w/2"/>
                                          </p:val>
                                        </p:tav>
                                        <p:tav tm="100000">
                                          <p:val>
                                            <p:strVal val="#ppt_x"/>
                                          </p:val>
                                        </p:tav>
                                      </p:tavLst>
                                    </p:anim>
                                    <p:anim calcmode="lin" valueType="num">
                                      <p:cBhvr additive="base">
                                        <p:cTn id="12" dur="500" fill="hold"/>
                                        <p:tgtEl>
                                          <p:spTgt spid="1986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98671">
                                            <p:txEl>
                                              <p:pRg st="0" end="0"/>
                                            </p:txEl>
                                          </p:spTgt>
                                        </p:tgtEl>
                                        <p:attrNameLst>
                                          <p:attrName>style.visibility</p:attrName>
                                        </p:attrNameLst>
                                      </p:cBhvr>
                                      <p:to>
                                        <p:strVal val="visible"/>
                                      </p:to>
                                    </p:set>
                                    <p:anim calcmode="lin" valueType="num">
                                      <p:cBhvr additive="base">
                                        <p:cTn id="17" dur="500" fill="hold"/>
                                        <p:tgtEl>
                                          <p:spTgt spid="19867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86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986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8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71" grpId="0" build="p" autoUpdateAnimBg="0"/>
      <p:bldP spid="198672"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3C995D6E-6AF7-4F63-9C93-CD3ED78B1364}"/>
              </a:ext>
            </a:extLst>
          </p:cNvPr>
          <p:cNvSpPr>
            <a:spLocks noChangeArrowheads="1"/>
          </p:cNvSpPr>
          <p:nvPr/>
        </p:nvSpPr>
        <p:spPr bwMode="auto">
          <a:xfrm>
            <a:off x="108585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12" name="Freeform 3">
            <a:extLst>
              <a:ext uri="{FF2B5EF4-FFF2-40B4-BE49-F238E27FC236}">
                <a16:creationId xmlns:a16="http://schemas.microsoft.com/office/drawing/2014/main" id="{95568870-8C8B-4CBA-9717-261EC6EF06B8}"/>
              </a:ext>
            </a:extLst>
          </p:cNvPr>
          <p:cNvSpPr>
            <a:spLocks/>
          </p:cNvSpPr>
          <p:nvPr/>
        </p:nvSpPr>
        <p:spPr bwMode="auto">
          <a:xfrm>
            <a:off x="1042988" y="606425"/>
            <a:ext cx="7091362" cy="5378450"/>
          </a:xfrm>
          <a:custGeom>
            <a:avLst/>
            <a:gdLst>
              <a:gd name="T0" fmla="*/ 0 w 4419"/>
              <a:gd name="T1" fmla="*/ 0 h 3371"/>
              <a:gd name="T2" fmla="*/ 2147483647 w 4419"/>
              <a:gd name="T3" fmla="*/ 0 h 3371"/>
              <a:gd name="T4" fmla="*/ 2147483647 w 4419"/>
              <a:gd name="T5" fmla="*/ 2147483647 h 3371"/>
              <a:gd name="T6" fmla="*/ 2147483647 w 4419"/>
              <a:gd name="T7" fmla="*/ 2147483647 h 3371"/>
              <a:gd name="T8" fmla="*/ 0 w 4419"/>
              <a:gd name="T9" fmla="*/ 0 h 3371"/>
              <a:gd name="T10" fmla="*/ 0 60000 65536"/>
              <a:gd name="T11" fmla="*/ 0 60000 65536"/>
              <a:gd name="T12" fmla="*/ 0 60000 65536"/>
              <a:gd name="T13" fmla="*/ 0 60000 65536"/>
              <a:gd name="T14" fmla="*/ 0 60000 65536"/>
              <a:gd name="T15" fmla="*/ 0 w 4419"/>
              <a:gd name="T16" fmla="*/ 0 h 3371"/>
              <a:gd name="T17" fmla="*/ 4419 w 4419"/>
              <a:gd name="T18" fmla="*/ 3371 h 3371"/>
            </a:gdLst>
            <a:ahLst/>
            <a:cxnLst>
              <a:cxn ang="T10">
                <a:pos x="T0" y="T1"/>
              </a:cxn>
              <a:cxn ang="T11">
                <a:pos x="T2" y="T3"/>
              </a:cxn>
              <a:cxn ang="T12">
                <a:pos x="T4" y="T5"/>
              </a:cxn>
              <a:cxn ang="T13">
                <a:pos x="T6" y="T7"/>
              </a:cxn>
              <a:cxn ang="T14">
                <a:pos x="T8" y="T9"/>
              </a:cxn>
            </a:cxnLst>
            <a:rect l="T15" t="T16" r="T17" b="T18"/>
            <a:pathLst>
              <a:path w="4419" h="3371">
                <a:moveTo>
                  <a:pt x="0" y="0"/>
                </a:moveTo>
                <a:lnTo>
                  <a:pt x="4418" y="0"/>
                </a:lnTo>
                <a:lnTo>
                  <a:pt x="4418" y="3370"/>
                </a:lnTo>
                <a:lnTo>
                  <a:pt x="3057" y="3370"/>
                </a:lnTo>
                <a:lnTo>
                  <a:pt x="0" y="0"/>
                </a:lnTo>
              </a:path>
            </a:pathLst>
          </a:custGeom>
          <a:solidFill>
            <a:srgbClr val="CED9DE"/>
          </a:solidFill>
          <a:ln>
            <a:noFill/>
          </a:ln>
          <a:extLst>
            <a:ext uri="{91240B29-F687-4F45-9708-019B960494DF}">
              <a14:hiddenLine xmlns:a14="http://schemas.microsoft.com/office/drawing/2010/main" w="12700" cap="rnd" cmpd="sng">
                <a:solidFill>
                  <a:srgbClr val="000000"/>
                </a:solidFill>
                <a:prstDash val="solid"/>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13" name="AutoShape 4">
            <a:extLst>
              <a:ext uri="{FF2B5EF4-FFF2-40B4-BE49-F238E27FC236}">
                <a16:creationId xmlns:a16="http://schemas.microsoft.com/office/drawing/2014/main" id="{8DE9ABA8-4194-4721-AF76-328DDC5B903D}"/>
              </a:ext>
            </a:extLst>
          </p:cNvPr>
          <p:cNvSpPr>
            <a:spLocks noChangeArrowheads="1"/>
          </p:cNvSpPr>
          <p:nvPr/>
        </p:nvSpPr>
        <p:spPr bwMode="auto">
          <a:xfrm>
            <a:off x="5797550" y="3892550"/>
            <a:ext cx="1739900" cy="1587500"/>
          </a:xfrm>
          <a:prstGeom prst="roundRect">
            <a:avLst>
              <a:gd name="adj" fmla="val 12495"/>
            </a:avLst>
          </a:prstGeom>
          <a:solidFill>
            <a:schemeClr val="bg1">
              <a:alpha val="50195"/>
            </a:schemeClr>
          </a:solidFill>
          <a:ln w="12700">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14" name="AutoShape 5" descr="Parchment">
            <a:extLst>
              <a:ext uri="{FF2B5EF4-FFF2-40B4-BE49-F238E27FC236}">
                <a16:creationId xmlns:a16="http://schemas.microsoft.com/office/drawing/2014/main" id="{B0986D9C-6794-4B5F-A8D5-507619755CA3}"/>
              </a:ext>
            </a:extLst>
          </p:cNvPr>
          <p:cNvSpPr>
            <a:spLocks noChangeArrowheads="1"/>
          </p:cNvSpPr>
          <p:nvPr/>
        </p:nvSpPr>
        <p:spPr bwMode="auto">
          <a:xfrm>
            <a:off x="4578350" y="996950"/>
            <a:ext cx="3416300" cy="2349500"/>
          </a:xfrm>
          <a:prstGeom prst="roundRect">
            <a:avLst>
              <a:gd name="adj" fmla="val 12495"/>
            </a:avLst>
          </a:prstGeom>
          <a:blipFill dpi="0" rotWithShape="0">
            <a:blip r:embed="rId4"/>
            <a:srcRect/>
            <a:tile tx="0" ty="0" sx="100000" sy="100000" flip="none" algn="tl"/>
          </a:blipFill>
          <a:ln w="12700">
            <a:solidFill>
              <a:schemeClr val="accent1"/>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15" name="Rectangle 6">
            <a:extLst>
              <a:ext uri="{FF2B5EF4-FFF2-40B4-BE49-F238E27FC236}">
                <a16:creationId xmlns:a16="http://schemas.microsoft.com/office/drawing/2014/main" id="{3861CDF7-0003-4572-93E3-3D83B66ABA7C}"/>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16" name="Rectangle 7">
            <a:extLst>
              <a:ext uri="{FF2B5EF4-FFF2-40B4-BE49-F238E27FC236}">
                <a16:creationId xmlns:a16="http://schemas.microsoft.com/office/drawing/2014/main" id="{42A41341-8F54-4F70-BCE2-A95D90C78194}"/>
              </a:ext>
            </a:extLst>
          </p:cNvPr>
          <p:cNvSpPr>
            <a:spLocks noChangeArrowheads="1"/>
          </p:cNvSpPr>
          <p:nvPr/>
        </p:nvSpPr>
        <p:spPr bwMode="auto">
          <a:xfrm rot="-5400000">
            <a:off x="-635000" y="28924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17417" name="Rectangle 8">
            <a:extLst>
              <a:ext uri="{FF2B5EF4-FFF2-40B4-BE49-F238E27FC236}">
                <a16:creationId xmlns:a16="http://schemas.microsoft.com/office/drawing/2014/main" id="{E3CC1D18-4CDA-48E0-828E-A29A2066F89D}"/>
              </a:ext>
            </a:extLst>
          </p:cNvPr>
          <p:cNvSpPr>
            <a:spLocks noChangeArrowheads="1"/>
          </p:cNvSpPr>
          <p:nvPr/>
        </p:nvSpPr>
        <p:spPr bwMode="auto">
          <a:xfrm>
            <a:off x="3675063" y="650716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557065" name="Rectangle 9">
            <a:extLst>
              <a:ext uri="{FF2B5EF4-FFF2-40B4-BE49-F238E27FC236}">
                <a16:creationId xmlns:a16="http://schemas.microsoft.com/office/drawing/2014/main" id="{254A1505-C46A-442C-8B40-B02C1F3F015F}"/>
              </a:ext>
            </a:extLst>
          </p:cNvPr>
          <p:cNvSpPr>
            <a:spLocks noChangeArrowheads="1"/>
          </p:cNvSpPr>
          <p:nvPr/>
        </p:nvSpPr>
        <p:spPr bwMode="auto">
          <a:xfrm>
            <a:off x="1095375" y="4238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a</a:t>
            </a:r>
          </a:p>
        </p:txBody>
      </p:sp>
      <p:sp>
        <p:nvSpPr>
          <p:cNvPr id="17419" name="Rectangle 10">
            <a:extLst>
              <a:ext uri="{FF2B5EF4-FFF2-40B4-BE49-F238E27FC236}">
                <a16:creationId xmlns:a16="http://schemas.microsoft.com/office/drawing/2014/main" id="{933EE456-ABDA-4D5D-91D6-8188A669CB10}"/>
              </a:ext>
            </a:extLst>
          </p:cNvPr>
          <p:cNvSpPr>
            <a:spLocks noChangeArrowheads="1"/>
          </p:cNvSpPr>
          <p:nvPr/>
        </p:nvSpPr>
        <p:spPr bwMode="auto">
          <a:xfrm>
            <a:off x="4714875" y="1162050"/>
            <a:ext cx="9588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Units of</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good X</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  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  5</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10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15</a:t>
            </a:r>
          </a:p>
        </p:txBody>
      </p:sp>
      <p:sp>
        <p:nvSpPr>
          <p:cNvPr id="17420" name="Rectangle 11">
            <a:extLst>
              <a:ext uri="{FF2B5EF4-FFF2-40B4-BE49-F238E27FC236}">
                <a16:creationId xmlns:a16="http://schemas.microsoft.com/office/drawing/2014/main" id="{4BE2742B-765D-4A55-9C71-C8860FB3079F}"/>
              </a:ext>
            </a:extLst>
          </p:cNvPr>
          <p:cNvSpPr>
            <a:spLocks noChangeArrowheads="1"/>
          </p:cNvSpPr>
          <p:nvPr/>
        </p:nvSpPr>
        <p:spPr bwMode="auto">
          <a:xfrm>
            <a:off x="5722938" y="1162050"/>
            <a:ext cx="9588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Units of</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good Y</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30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20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10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  0</a:t>
            </a:r>
          </a:p>
        </p:txBody>
      </p:sp>
      <p:sp>
        <p:nvSpPr>
          <p:cNvPr id="17421" name="Rectangle 12">
            <a:extLst>
              <a:ext uri="{FF2B5EF4-FFF2-40B4-BE49-F238E27FC236}">
                <a16:creationId xmlns:a16="http://schemas.microsoft.com/office/drawing/2014/main" id="{B98C8E0C-904F-4EE9-AA5B-11C49FBF5B19}"/>
              </a:ext>
            </a:extLst>
          </p:cNvPr>
          <p:cNvSpPr>
            <a:spLocks noChangeArrowheads="1"/>
          </p:cNvSpPr>
          <p:nvPr/>
        </p:nvSpPr>
        <p:spPr bwMode="auto">
          <a:xfrm>
            <a:off x="5930900" y="3938588"/>
            <a:ext cx="1550988"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Assumptions</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X</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endPar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Y</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£1</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Budget = £30</a:t>
            </a:r>
          </a:p>
        </p:txBody>
      </p:sp>
      <p:sp>
        <p:nvSpPr>
          <p:cNvPr id="17422" name="Line 13">
            <a:extLst>
              <a:ext uri="{FF2B5EF4-FFF2-40B4-BE49-F238E27FC236}">
                <a16:creationId xmlns:a16="http://schemas.microsoft.com/office/drawing/2014/main" id="{AD89AF40-B64D-4748-A348-EF6D778889C3}"/>
              </a:ext>
            </a:extLst>
          </p:cNvPr>
          <p:cNvSpPr>
            <a:spLocks noChangeShapeType="1"/>
          </p:cNvSpPr>
          <p:nvPr/>
        </p:nvSpPr>
        <p:spPr bwMode="auto">
          <a:xfrm>
            <a:off x="4800600" y="1905000"/>
            <a:ext cx="297180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23" name="Line 14">
            <a:extLst>
              <a:ext uri="{FF2B5EF4-FFF2-40B4-BE49-F238E27FC236}">
                <a16:creationId xmlns:a16="http://schemas.microsoft.com/office/drawing/2014/main" id="{37D61530-66FD-45A2-BD37-ACBA0F384088}"/>
              </a:ext>
            </a:extLst>
          </p:cNvPr>
          <p:cNvSpPr>
            <a:spLocks noChangeShapeType="1"/>
          </p:cNvSpPr>
          <p:nvPr/>
        </p:nvSpPr>
        <p:spPr bwMode="auto">
          <a:xfrm>
            <a:off x="6096000" y="4419600"/>
            <a:ext cx="1219200"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2" name="Group 15">
            <a:extLst>
              <a:ext uri="{FF2B5EF4-FFF2-40B4-BE49-F238E27FC236}">
                <a16:creationId xmlns:a16="http://schemas.microsoft.com/office/drawing/2014/main" id="{EFBEE20F-25F4-4A30-B8CA-38E07C3DBFE4}"/>
              </a:ext>
            </a:extLst>
          </p:cNvPr>
          <p:cNvGrpSpPr>
            <a:grpSpLocks/>
          </p:cNvGrpSpPr>
          <p:nvPr/>
        </p:nvGrpSpPr>
        <p:grpSpPr bwMode="auto">
          <a:xfrm>
            <a:off x="5111750" y="1143000"/>
            <a:ext cx="2768600" cy="1190625"/>
            <a:chOff x="3220" y="720"/>
            <a:chExt cx="1744" cy="750"/>
          </a:xfrm>
        </p:grpSpPr>
        <p:sp>
          <p:nvSpPr>
            <p:cNvPr id="17426" name="Rectangle 16">
              <a:extLst>
                <a:ext uri="{FF2B5EF4-FFF2-40B4-BE49-F238E27FC236}">
                  <a16:creationId xmlns:a16="http://schemas.microsoft.com/office/drawing/2014/main" id="{E86809BC-08A5-43C9-8FBA-05DB55752A08}"/>
                </a:ext>
              </a:extLst>
            </p:cNvPr>
            <p:cNvSpPr>
              <a:spLocks noChangeArrowheads="1"/>
            </p:cNvSpPr>
            <p:nvPr/>
          </p:nvSpPr>
          <p:spPr bwMode="auto">
            <a:xfrm>
              <a:off x="4143" y="720"/>
              <a:ext cx="821"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rPr>
                <a:t>Point on</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rPr>
                <a:t>budget line</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rPr>
                <a:t>a</a:t>
              </a:r>
            </a:p>
          </p:txBody>
        </p:sp>
        <p:sp>
          <p:nvSpPr>
            <p:cNvPr id="17427" name="Rectangle 17">
              <a:extLst>
                <a:ext uri="{FF2B5EF4-FFF2-40B4-BE49-F238E27FC236}">
                  <a16:creationId xmlns:a16="http://schemas.microsoft.com/office/drawing/2014/main" id="{8871D266-68D5-48CC-8A81-7AAE28404EF2}"/>
                </a:ext>
              </a:extLst>
            </p:cNvPr>
            <p:cNvSpPr>
              <a:spLocks noChangeArrowheads="1"/>
            </p:cNvSpPr>
            <p:nvPr/>
          </p:nvSpPr>
          <p:spPr bwMode="auto">
            <a:xfrm>
              <a:off x="3220" y="1252"/>
              <a:ext cx="143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aphicFrame>
        <p:nvGraphicFramePr>
          <p:cNvPr id="17410" name="Object 19">
            <a:extLst>
              <a:ext uri="{FF2B5EF4-FFF2-40B4-BE49-F238E27FC236}">
                <a16:creationId xmlns:a16="http://schemas.microsoft.com/office/drawing/2014/main" id="{77B43231-8FA5-4B0E-B6BA-4D12184F54A4}"/>
              </a:ext>
            </a:extLst>
          </p:cNvPr>
          <p:cNvGraphicFramePr>
            <a:graphicFrameLocks/>
          </p:cNvGraphicFramePr>
          <p:nvPr/>
        </p:nvGraphicFramePr>
        <p:xfrm>
          <a:off x="615950" y="277813"/>
          <a:ext cx="7747000" cy="6392862"/>
        </p:xfrm>
        <a:graphic>
          <a:graphicData uri="http://schemas.openxmlformats.org/presentationml/2006/ole">
            <mc:AlternateContent xmlns:mc="http://schemas.openxmlformats.org/markup-compatibility/2006">
              <mc:Choice xmlns:v="urn:schemas-microsoft-com:vml" Requires="v">
                <p:oleObj name="Chart" r:id="rId5" imgW="9310931" imgH="6655636" progId="MSGraph.Chart.8">
                  <p:embed followColorScheme="full"/>
                </p:oleObj>
              </mc:Choice>
              <mc:Fallback>
                <p:oleObj name="Chart" r:id="rId5" imgW="9310931" imgH="6655636" progId="MSGraph.Chart.8">
                  <p:embed followColorScheme="full"/>
                  <p:pic>
                    <p:nvPicPr>
                      <p:cNvPr id="17410" name="Object 19">
                        <a:extLst>
                          <a:ext uri="{FF2B5EF4-FFF2-40B4-BE49-F238E27FC236}">
                            <a16:creationId xmlns:a16="http://schemas.microsoft.com/office/drawing/2014/main" id="{77B43231-8FA5-4B0E-B6BA-4D12184F54A4}"/>
                          </a:ext>
                        </a:extLst>
                      </p:cNvPr>
                      <p:cNvPicPr>
                        <a:picLocks noChangeArrowheads="1"/>
                      </p:cNvPicPr>
                      <p:nvPr/>
                    </p:nvPicPr>
                    <p:blipFill>
                      <a:blip r:embed="rId6"/>
                      <a:srcRect/>
                      <a:stretch>
                        <a:fillRect/>
                      </a:stretch>
                    </p:blipFill>
                    <p:spPr bwMode="auto">
                      <a:xfrm>
                        <a:off x="615950" y="277813"/>
                        <a:ext cx="7747000" cy="639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7077" name="Text Box 21">
            <a:extLst>
              <a:ext uri="{FF2B5EF4-FFF2-40B4-BE49-F238E27FC236}">
                <a16:creationId xmlns:a16="http://schemas.microsoft.com/office/drawing/2014/main" id="{D72E43B3-E530-4F26-961A-FC14321FA0F7}"/>
              </a:ext>
            </a:extLst>
          </p:cNvPr>
          <p:cNvSpPr txBox="1">
            <a:spLocks noChangeArrowheads="1"/>
          </p:cNvSpPr>
          <p:nvPr/>
        </p:nvSpPr>
        <p:spPr bwMode="auto">
          <a:xfrm>
            <a:off x="0" y="0"/>
            <a:ext cx="914400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dirty="0">
                <a:ln>
                  <a:noFill/>
                </a:ln>
                <a:solidFill>
                  <a:srgbClr val="000066"/>
                </a:solidFill>
                <a:effectLst/>
                <a:uLnTx/>
                <a:uFillTx/>
                <a:latin typeface="Arial" charset="0"/>
                <a:ea typeface="+mn-ea"/>
                <a:cs typeface="+mn-cs"/>
              </a:rPr>
              <a:t>A budget line</a:t>
            </a:r>
          </a:p>
        </p:txBody>
      </p:sp>
    </p:spTree>
    <p:custDataLst>
      <p:tags r:id="rId1"/>
    </p:custData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57065"/>
                                        </p:tgtEl>
                                        <p:attrNameLst>
                                          <p:attrName>style.visibility</p:attrName>
                                        </p:attrNameLst>
                                      </p:cBhvr>
                                      <p:to>
                                        <p:strVal val="visible"/>
                                      </p:to>
                                    </p:set>
                                    <p:anim calcmode="lin" valueType="num">
                                      <p:cBhvr>
                                        <p:cTn id="7" dur="1000" fill="hold"/>
                                        <p:tgtEl>
                                          <p:spTgt spid="557065"/>
                                        </p:tgtEl>
                                        <p:attrNameLst>
                                          <p:attrName>ppt_w</p:attrName>
                                        </p:attrNameLst>
                                      </p:cBhvr>
                                      <p:tavLst>
                                        <p:tav tm="0">
                                          <p:val>
                                            <p:fltVal val="0"/>
                                          </p:val>
                                        </p:tav>
                                        <p:tav tm="100000">
                                          <p:val>
                                            <p:strVal val="#ppt_w"/>
                                          </p:val>
                                        </p:tav>
                                      </p:tavLst>
                                    </p:anim>
                                    <p:anim calcmode="lin" valueType="num">
                                      <p:cBhvr>
                                        <p:cTn id="8" dur="1000" fill="hold"/>
                                        <p:tgtEl>
                                          <p:spTgt spid="557065"/>
                                        </p:tgtEl>
                                        <p:attrNameLst>
                                          <p:attrName>ppt_h</p:attrName>
                                        </p:attrNameLst>
                                      </p:cBhvr>
                                      <p:tavLst>
                                        <p:tav tm="0">
                                          <p:val>
                                            <p:fltVal val="0"/>
                                          </p:val>
                                        </p:tav>
                                        <p:tav tm="100000">
                                          <p:val>
                                            <p:strVal val="#ppt_h"/>
                                          </p:val>
                                        </p:tav>
                                      </p:tavLst>
                                    </p:anim>
                                    <p:anim calcmode="lin" valueType="num">
                                      <p:cBhvr>
                                        <p:cTn id="9" dur="1000" fill="hold"/>
                                        <p:tgtEl>
                                          <p:spTgt spid="55706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5706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65"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82C65169-9E85-489E-8BC7-60786607A32A}"/>
              </a:ext>
            </a:extLst>
          </p:cNvPr>
          <p:cNvSpPr>
            <a:spLocks noChangeArrowheads="1"/>
          </p:cNvSpPr>
          <p:nvPr/>
        </p:nvSpPr>
        <p:spPr bwMode="auto">
          <a:xfrm>
            <a:off x="108585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36" name="Freeform 21">
            <a:extLst>
              <a:ext uri="{FF2B5EF4-FFF2-40B4-BE49-F238E27FC236}">
                <a16:creationId xmlns:a16="http://schemas.microsoft.com/office/drawing/2014/main" id="{9BC07F96-3B5F-4576-BAF2-94DBE415E4BB}"/>
              </a:ext>
            </a:extLst>
          </p:cNvPr>
          <p:cNvSpPr>
            <a:spLocks/>
          </p:cNvSpPr>
          <p:nvPr/>
        </p:nvSpPr>
        <p:spPr bwMode="auto">
          <a:xfrm>
            <a:off x="1042988" y="606425"/>
            <a:ext cx="7091362" cy="5378450"/>
          </a:xfrm>
          <a:custGeom>
            <a:avLst/>
            <a:gdLst>
              <a:gd name="T0" fmla="*/ 0 w 4419"/>
              <a:gd name="T1" fmla="*/ 0 h 3371"/>
              <a:gd name="T2" fmla="*/ 2147483647 w 4419"/>
              <a:gd name="T3" fmla="*/ 0 h 3371"/>
              <a:gd name="T4" fmla="*/ 2147483647 w 4419"/>
              <a:gd name="T5" fmla="*/ 2147483647 h 3371"/>
              <a:gd name="T6" fmla="*/ 2147483647 w 4419"/>
              <a:gd name="T7" fmla="*/ 2147483647 h 3371"/>
              <a:gd name="T8" fmla="*/ 0 w 4419"/>
              <a:gd name="T9" fmla="*/ 0 h 3371"/>
              <a:gd name="T10" fmla="*/ 0 60000 65536"/>
              <a:gd name="T11" fmla="*/ 0 60000 65536"/>
              <a:gd name="T12" fmla="*/ 0 60000 65536"/>
              <a:gd name="T13" fmla="*/ 0 60000 65536"/>
              <a:gd name="T14" fmla="*/ 0 60000 65536"/>
              <a:gd name="T15" fmla="*/ 0 w 4419"/>
              <a:gd name="T16" fmla="*/ 0 h 3371"/>
              <a:gd name="T17" fmla="*/ 4419 w 4419"/>
              <a:gd name="T18" fmla="*/ 3371 h 3371"/>
            </a:gdLst>
            <a:ahLst/>
            <a:cxnLst>
              <a:cxn ang="T10">
                <a:pos x="T0" y="T1"/>
              </a:cxn>
              <a:cxn ang="T11">
                <a:pos x="T2" y="T3"/>
              </a:cxn>
              <a:cxn ang="T12">
                <a:pos x="T4" y="T5"/>
              </a:cxn>
              <a:cxn ang="T13">
                <a:pos x="T6" y="T7"/>
              </a:cxn>
              <a:cxn ang="T14">
                <a:pos x="T8" y="T9"/>
              </a:cxn>
            </a:cxnLst>
            <a:rect l="T15" t="T16" r="T17" b="T18"/>
            <a:pathLst>
              <a:path w="4419" h="3371">
                <a:moveTo>
                  <a:pt x="0" y="0"/>
                </a:moveTo>
                <a:lnTo>
                  <a:pt x="4418" y="0"/>
                </a:lnTo>
                <a:lnTo>
                  <a:pt x="4418" y="3370"/>
                </a:lnTo>
                <a:lnTo>
                  <a:pt x="3057" y="3370"/>
                </a:lnTo>
                <a:lnTo>
                  <a:pt x="0" y="0"/>
                </a:lnTo>
              </a:path>
            </a:pathLst>
          </a:custGeom>
          <a:solidFill>
            <a:srgbClr val="CED9DE"/>
          </a:solidFill>
          <a:ln>
            <a:noFill/>
          </a:ln>
          <a:extLst>
            <a:ext uri="{91240B29-F687-4F45-9708-019B960494DF}">
              <a14:hiddenLine xmlns:a14="http://schemas.microsoft.com/office/drawing/2010/main" w="12700" cap="rnd" cmpd="sng">
                <a:solidFill>
                  <a:srgbClr val="000000"/>
                </a:solidFill>
                <a:prstDash val="solid"/>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37" name="AutoShape 4" descr="Parchment">
            <a:extLst>
              <a:ext uri="{FF2B5EF4-FFF2-40B4-BE49-F238E27FC236}">
                <a16:creationId xmlns:a16="http://schemas.microsoft.com/office/drawing/2014/main" id="{B51BF3DA-B7FA-4197-9D1B-38ADE5D6474C}"/>
              </a:ext>
            </a:extLst>
          </p:cNvPr>
          <p:cNvSpPr>
            <a:spLocks noChangeArrowheads="1"/>
          </p:cNvSpPr>
          <p:nvPr/>
        </p:nvSpPr>
        <p:spPr bwMode="auto">
          <a:xfrm>
            <a:off x="4578350" y="996950"/>
            <a:ext cx="3416300" cy="2349500"/>
          </a:xfrm>
          <a:prstGeom prst="roundRect">
            <a:avLst>
              <a:gd name="adj" fmla="val 12495"/>
            </a:avLst>
          </a:prstGeom>
          <a:blipFill dpi="0" rotWithShape="0">
            <a:blip r:embed="rId4"/>
            <a:srcRect/>
            <a:tile tx="0" ty="0" sx="100000" sy="100000" flip="none" algn="tl"/>
          </a:blipFill>
          <a:ln w="12700">
            <a:solidFill>
              <a:schemeClr val="accent1"/>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38" name="Rectangle 5">
            <a:extLst>
              <a:ext uri="{FF2B5EF4-FFF2-40B4-BE49-F238E27FC236}">
                <a16:creationId xmlns:a16="http://schemas.microsoft.com/office/drawing/2014/main" id="{3486516C-ABA4-4354-8A21-BF6C8EA55BD8}"/>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39" name="Rectangle 6">
            <a:extLst>
              <a:ext uri="{FF2B5EF4-FFF2-40B4-BE49-F238E27FC236}">
                <a16:creationId xmlns:a16="http://schemas.microsoft.com/office/drawing/2014/main" id="{D6803EF8-3CB9-4574-9FB6-7C8E2881D424}"/>
              </a:ext>
            </a:extLst>
          </p:cNvPr>
          <p:cNvSpPr>
            <a:spLocks noChangeArrowheads="1"/>
          </p:cNvSpPr>
          <p:nvPr/>
        </p:nvSpPr>
        <p:spPr bwMode="auto">
          <a:xfrm rot="-5400000">
            <a:off x="-635000" y="28924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18440" name="Rectangle 7">
            <a:extLst>
              <a:ext uri="{FF2B5EF4-FFF2-40B4-BE49-F238E27FC236}">
                <a16:creationId xmlns:a16="http://schemas.microsoft.com/office/drawing/2014/main" id="{2B8DD97C-13D1-46F6-8C73-FD831493611E}"/>
              </a:ext>
            </a:extLst>
          </p:cNvPr>
          <p:cNvSpPr>
            <a:spLocks noChangeArrowheads="1"/>
          </p:cNvSpPr>
          <p:nvPr/>
        </p:nvSpPr>
        <p:spPr bwMode="auto">
          <a:xfrm>
            <a:off x="3675063" y="650716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18441" name="Rectangle 8">
            <a:extLst>
              <a:ext uri="{FF2B5EF4-FFF2-40B4-BE49-F238E27FC236}">
                <a16:creationId xmlns:a16="http://schemas.microsoft.com/office/drawing/2014/main" id="{5994141E-21E2-4D89-9B47-2B22B1311FBE}"/>
              </a:ext>
            </a:extLst>
          </p:cNvPr>
          <p:cNvSpPr>
            <a:spLocks noChangeArrowheads="1"/>
          </p:cNvSpPr>
          <p:nvPr/>
        </p:nvSpPr>
        <p:spPr bwMode="auto">
          <a:xfrm>
            <a:off x="1095375" y="4238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a</a:t>
            </a:r>
          </a:p>
        </p:txBody>
      </p:sp>
      <p:sp>
        <p:nvSpPr>
          <p:cNvPr id="18442" name="Rectangle 9">
            <a:extLst>
              <a:ext uri="{FF2B5EF4-FFF2-40B4-BE49-F238E27FC236}">
                <a16:creationId xmlns:a16="http://schemas.microsoft.com/office/drawing/2014/main" id="{BF982B15-B1F0-4256-AEA8-BD6EE1ADD3B7}"/>
              </a:ext>
            </a:extLst>
          </p:cNvPr>
          <p:cNvSpPr>
            <a:spLocks noChangeArrowheads="1"/>
          </p:cNvSpPr>
          <p:nvPr/>
        </p:nvSpPr>
        <p:spPr bwMode="auto">
          <a:xfrm>
            <a:off x="2633663" y="207327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b</a:t>
            </a:r>
          </a:p>
        </p:txBody>
      </p:sp>
      <p:sp>
        <p:nvSpPr>
          <p:cNvPr id="18443" name="Rectangle 10">
            <a:extLst>
              <a:ext uri="{FF2B5EF4-FFF2-40B4-BE49-F238E27FC236}">
                <a16:creationId xmlns:a16="http://schemas.microsoft.com/office/drawing/2014/main" id="{21C98FDA-59AC-44FD-BD90-8B7F62E3E346}"/>
              </a:ext>
            </a:extLst>
          </p:cNvPr>
          <p:cNvSpPr>
            <a:spLocks noChangeArrowheads="1"/>
          </p:cNvSpPr>
          <p:nvPr/>
        </p:nvSpPr>
        <p:spPr bwMode="auto">
          <a:xfrm>
            <a:off x="4714875" y="1162050"/>
            <a:ext cx="9588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Units of</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good X</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  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  5</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10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15</a:t>
            </a:r>
          </a:p>
        </p:txBody>
      </p:sp>
      <p:sp>
        <p:nvSpPr>
          <p:cNvPr id="18444" name="Rectangle 11">
            <a:extLst>
              <a:ext uri="{FF2B5EF4-FFF2-40B4-BE49-F238E27FC236}">
                <a16:creationId xmlns:a16="http://schemas.microsoft.com/office/drawing/2014/main" id="{6E8C5196-B229-48CF-958A-4B5D0155C7B0}"/>
              </a:ext>
            </a:extLst>
          </p:cNvPr>
          <p:cNvSpPr>
            <a:spLocks noChangeArrowheads="1"/>
          </p:cNvSpPr>
          <p:nvPr/>
        </p:nvSpPr>
        <p:spPr bwMode="auto">
          <a:xfrm>
            <a:off x="5722938" y="1162050"/>
            <a:ext cx="9588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Units of</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good Y</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30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20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10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  0</a:t>
            </a:r>
          </a:p>
        </p:txBody>
      </p:sp>
      <p:sp>
        <p:nvSpPr>
          <p:cNvPr id="18445" name="AutoShape 12">
            <a:extLst>
              <a:ext uri="{FF2B5EF4-FFF2-40B4-BE49-F238E27FC236}">
                <a16:creationId xmlns:a16="http://schemas.microsoft.com/office/drawing/2014/main" id="{31BFAB9C-DC9A-4257-B1AB-0EEC4FE965BC}"/>
              </a:ext>
            </a:extLst>
          </p:cNvPr>
          <p:cNvSpPr>
            <a:spLocks noChangeArrowheads="1"/>
          </p:cNvSpPr>
          <p:nvPr/>
        </p:nvSpPr>
        <p:spPr bwMode="auto">
          <a:xfrm>
            <a:off x="5797550" y="3892550"/>
            <a:ext cx="1739900" cy="1587500"/>
          </a:xfrm>
          <a:prstGeom prst="roundRect">
            <a:avLst>
              <a:gd name="adj" fmla="val 12495"/>
            </a:avLst>
          </a:prstGeom>
          <a:solidFill>
            <a:schemeClr val="bg1">
              <a:alpha val="50195"/>
            </a:schemeClr>
          </a:solidFill>
          <a:ln w="12700">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46" name="Rectangle 13">
            <a:extLst>
              <a:ext uri="{FF2B5EF4-FFF2-40B4-BE49-F238E27FC236}">
                <a16:creationId xmlns:a16="http://schemas.microsoft.com/office/drawing/2014/main" id="{37F0BFCF-3ACC-4467-9195-37DBFBD3E397}"/>
              </a:ext>
            </a:extLst>
          </p:cNvPr>
          <p:cNvSpPr>
            <a:spLocks noChangeArrowheads="1"/>
          </p:cNvSpPr>
          <p:nvPr/>
        </p:nvSpPr>
        <p:spPr bwMode="auto">
          <a:xfrm>
            <a:off x="6577013" y="1143000"/>
            <a:ext cx="1303337"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rPr>
              <a:t>Point on</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rPr>
              <a:t>budget line</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rPr>
              <a:t>a</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rPr>
              <a:t>b</a:t>
            </a:r>
          </a:p>
        </p:txBody>
      </p:sp>
      <p:sp>
        <p:nvSpPr>
          <p:cNvPr id="18447" name="Rectangle 14">
            <a:extLst>
              <a:ext uri="{FF2B5EF4-FFF2-40B4-BE49-F238E27FC236}">
                <a16:creationId xmlns:a16="http://schemas.microsoft.com/office/drawing/2014/main" id="{1FB96115-11CC-4694-A320-6EA599E4CD33}"/>
              </a:ext>
            </a:extLst>
          </p:cNvPr>
          <p:cNvSpPr>
            <a:spLocks noChangeArrowheads="1"/>
          </p:cNvSpPr>
          <p:nvPr/>
        </p:nvSpPr>
        <p:spPr bwMode="auto">
          <a:xfrm>
            <a:off x="5930900" y="3938588"/>
            <a:ext cx="1550988"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Assumptions</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X</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endPar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Y</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£1</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Budget = £30</a:t>
            </a:r>
          </a:p>
        </p:txBody>
      </p:sp>
      <p:sp>
        <p:nvSpPr>
          <p:cNvPr id="18448" name="Line 15">
            <a:extLst>
              <a:ext uri="{FF2B5EF4-FFF2-40B4-BE49-F238E27FC236}">
                <a16:creationId xmlns:a16="http://schemas.microsoft.com/office/drawing/2014/main" id="{4CCCE4F2-8D79-476A-8DF6-8325A5B785C9}"/>
              </a:ext>
            </a:extLst>
          </p:cNvPr>
          <p:cNvSpPr>
            <a:spLocks noChangeShapeType="1"/>
          </p:cNvSpPr>
          <p:nvPr/>
        </p:nvSpPr>
        <p:spPr bwMode="auto">
          <a:xfrm>
            <a:off x="4800600" y="1905000"/>
            <a:ext cx="297180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49" name="Line 16">
            <a:extLst>
              <a:ext uri="{FF2B5EF4-FFF2-40B4-BE49-F238E27FC236}">
                <a16:creationId xmlns:a16="http://schemas.microsoft.com/office/drawing/2014/main" id="{B12505A4-10A6-4868-9FEA-D973387001D5}"/>
              </a:ext>
            </a:extLst>
          </p:cNvPr>
          <p:cNvSpPr>
            <a:spLocks noChangeShapeType="1"/>
          </p:cNvSpPr>
          <p:nvPr/>
        </p:nvSpPr>
        <p:spPr bwMode="auto">
          <a:xfrm>
            <a:off x="6096000" y="4419600"/>
            <a:ext cx="1219200"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50" name="Rectangle 17">
            <a:extLst>
              <a:ext uri="{FF2B5EF4-FFF2-40B4-BE49-F238E27FC236}">
                <a16:creationId xmlns:a16="http://schemas.microsoft.com/office/drawing/2014/main" id="{7C343D0C-28B4-4FDB-AD56-251D250A9636}"/>
              </a:ext>
            </a:extLst>
          </p:cNvPr>
          <p:cNvSpPr>
            <a:spLocks noChangeArrowheads="1"/>
          </p:cNvSpPr>
          <p:nvPr/>
        </p:nvSpPr>
        <p:spPr bwMode="auto">
          <a:xfrm>
            <a:off x="5111750" y="2292350"/>
            <a:ext cx="2273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51" name="Freeform 18">
            <a:extLst>
              <a:ext uri="{FF2B5EF4-FFF2-40B4-BE49-F238E27FC236}">
                <a16:creationId xmlns:a16="http://schemas.microsoft.com/office/drawing/2014/main" id="{854D8775-0197-4CC3-A278-D0C6C093D517}"/>
              </a:ext>
            </a:extLst>
          </p:cNvPr>
          <p:cNvSpPr>
            <a:spLocks/>
          </p:cNvSpPr>
          <p:nvPr/>
        </p:nvSpPr>
        <p:spPr bwMode="auto">
          <a:xfrm>
            <a:off x="1074738" y="2403475"/>
            <a:ext cx="1630362" cy="3573463"/>
          </a:xfrm>
          <a:custGeom>
            <a:avLst/>
            <a:gdLst>
              <a:gd name="T0" fmla="*/ 0 w 1027"/>
              <a:gd name="T1" fmla="*/ 0 h 2251"/>
              <a:gd name="T2" fmla="*/ 2147483647 w 1027"/>
              <a:gd name="T3" fmla="*/ 0 h 2251"/>
              <a:gd name="T4" fmla="*/ 2147483647 w 1027"/>
              <a:gd name="T5" fmla="*/ 2147483647 h 2251"/>
              <a:gd name="T6" fmla="*/ 0 60000 65536"/>
              <a:gd name="T7" fmla="*/ 0 60000 65536"/>
              <a:gd name="T8" fmla="*/ 0 60000 65536"/>
              <a:gd name="T9" fmla="*/ 0 w 1027"/>
              <a:gd name="T10" fmla="*/ 0 h 2251"/>
              <a:gd name="T11" fmla="*/ 1027 w 1027"/>
              <a:gd name="T12" fmla="*/ 2251 h 2251"/>
            </a:gdLst>
            <a:ahLst/>
            <a:cxnLst>
              <a:cxn ang="T6">
                <a:pos x="T0" y="T1"/>
              </a:cxn>
              <a:cxn ang="T7">
                <a:pos x="T2" y="T3"/>
              </a:cxn>
              <a:cxn ang="T8">
                <a:pos x="T4" y="T5"/>
              </a:cxn>
            </a:cxnLst>
            <a:rect l="T9" t="T10" r="T11" b="T12"/>
            <a:pathLst>
              <a:path w="1027" h="2251">
                <a:moveTo>
                  <a:pt x="0" y="0"/>
                </a:moveTo>
                <a:lnTo>
                  <a:pt x="1026" y="0"/>
                </a:lnTo>
                <a:lnTo>
                  <a:pt x="1026" y="2250"/>
                </a:lnTo>
              </a:path>
            </a:pathLst>
          </a:custGeom>
          <a:noFill/>
          <a:ln w="12700" cap="rnd" cmpd="sng">
            <a:solidFill>
              <a:schemeClr val="tx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59127" name="Text Box 23">
            <a:extLst>
              <a:ext uri="{FF2B5EF4-FFF2-40B4-BE49-F238E27FC236}">
                <a16:creationId xmlns:a16="http://schemas.microsoft.com/office/drawing/2014/main" id="{46CC9D68-EA47-4BDC-8309-83684ADE4ACA}"/>
              </a:ext>
            </a:extLst>
          </p:cNvPr>
          <p:cNvSpPr txBox="1">
            <a:spLocks noChangeArrowheads="1"/>
          </p:cNvSpPr>
          <p:nvPr/>
        </p:nvSpPr>
        <p:spPr bwMode="auto">
          <a:xfrm>
            <a:off x="0" y="0"/>
            <a:ext cx="914400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000066"/>
                </a:solidFill>
                <a:effectLst/>
                <a:uLnTx/>
                <a:uFillTx/>
                <a:latin typeface="Arial" charset="0"/>
                <a:ea typeface="+mn-ea"/>
                <a:cs typeface="+mn-cs"/>
              </a:rPr>
              <a:t>A budget line</a:t>
            </a:r>
          </a:p>
        </p:txBody>
      </p:sp>
      <p:graphicFrame>
        <p:nvGraphicFramePr>
          <p:cNvPr id="18434" name="Object 20">
            <a:extLst>
              <a:ext uri="{FF2B5EF4-FFF2-40B4-BE49-F238E27FC236}">
                <a16:creationId xmlns:a16="http://schemas.microsoft.com/office/drawing/2014/main" id="{FC2D7F84-43B1-4233-8D9C-86A4752C5006}"/>
              </a:ext>
            </a:extLst>
          </p:cNvPr>
          <p:cNvGraphicFramePr>
            <a:graphicFrameLocks/>
          </p:cNvGraphicFramePr>
          <p:nvPr/>
        </p:nvGraphicFramePr>
        <p:xfrm>
          <a:off x="615950" y="277813"/>
          <a:ext cx="7761288" cy="6396037"/>
        </p:xfrm>
        <a:graphic>
          <a:graphicData uri="http://schemas.openxmlformats.org/presentationml/2006/ole">
            <mc:AlternateContent xmlns:mc="http://schemas.openxmlformats.org/markup-compatibility/2006">
              <mc:Choice xmlns:v="urn:schemas-microsoft-com:vml" Requires="v">
                <p:oleObj name="Chart" r:id="rId5" imgW="9310931" imgH="6667362" progId="MSGraph.Chart.8">
                  <p:embed followColorScheme="full"/>
                </p:oleObj>
              </mc:Choice>
              <mc:Fallback>
                <p:oleObj name="Chart" r:id="rId5" imgW="9310931" imgH="6667362" progId="MSGraph.Chart.8">
                  <p:embed followColorScheme="full"/>
                  <p:pic>
                    <p:nvPicPr>
                      <p:cNvPr id="18434" name="Object 20">
                        <a:extLst>
                          <a:ext uri="{FF2B5EF4-FFF2-40B4-BE49-F238E27FC236}">
                            <a16:creationId xmlns:a16="http://schemas.microsoft.com/office/drawing/2014/main" id="{FC2D7F84-43B1-4233-8D9C-86A4752C5006}"/>
                          </a:ext>
                        </a:extLst>
                      </p:cNvPr>
                      <p:cNvPicPr>
                        <a:picLocks noChangeArrowheads="1"/>
                      </p:cNvPicPr>
                      <p:nvPr/>
                    </p:nvPicPr>
                    <p:blipFill>
                      <a:blip r:embed="rId6"/>
                      <a:srcRect/>
                      <a:stretch>
                        <a:fillRect/>
                      </a:stretch>
                    </p:blipFill>
                    <p:spPr bwMode="auto">
                      <a:xfrm>
                        <a:off x="615950" y="277813"/>
                        <a:ext cx="7761288" cy="639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1"/>
    </p:custDataLst>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5C1FFBBF-3D13-4394-87C2-8871D6AA2D20}"/>
              </a:ext>
            </a:extLst>
          </p:cNvPr>
          <p:cNvSpPr>
            <a:spLocks noChangeArrowheads="1"/>
          </p:cNvSpPr>
          <p:nvPr/>
        </p:nvSpPr>
        <p:spPr bwMode="auto">
          <a:xfrm>
            <a:off x="108585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460" name="Freeform 22">
            <a:extLst>
              <a:ext uri="{FF2B5EF4-FFF2-40B4-BE49-F238E27FC236}">
                <a16:creationId xmlns:a16="http://schemas.microsoft.com/office/drawing/2014/main" id="{913DA7FE-CCC9-44E2-ABC6-D96D1C08399E}"/>
              </a:ext>
            </a:extLst>
          </p:cNvPr>
          <p:cNvSpPr>
            <a:spLocks/>
          </p:cNvSpPr>
          <p:nvPr/>
        </p:nvSpPr>
        <p:spPr bwMode="auto">
          <a:xfrm>
            <a:off x="1042988" y="606425"/>
            <a:ext cx="7091362" cy="5378450"/>
          </a:xfrm>
          <a:custGeom>
            <a:avLst/>
            <a:gdLst>
              <a:gd name="T0" fmla="*/ 0 w 4419"/>
              <a:gd name="T1" fmla="*/ 0 h 3371"/>
              <a:gd name="T2" fmla="*/ 2147483647 w 4419"/>
              <a:gd name="T3" fmla="*/ 0 h 3371"/>
              <a:gd name="T4" fmla="*/ 2147483647 w 4419"/>
              <a:gd name="T5" fmla="*/ 2147483647 h 3371"/>
              <a:gd name="T6" fmla="*/ 2147483647 w 4419"/>
              <a:gd name="T7" fmla="*/ 2147483647 h 3371"/>
              <a:gd name="T8" fmla="*/ 0 w 4419"/>
              <a:gd name="T9" fmla="*/ 0 h 3371"/>
              <a:gd name="T10" fmla="*/ 0 60000 65536"/>
              <a:gd name="T11" fmla="*/ 0 60000 65536"/>
              <a:gd name="T12" fmla="*/ 0 60000 65536"/>
              <a:gd name="T13" fmla="*/ 0 60000 65536"/>
              <a:gd name="T14" fmla="*/ 0 60000 65536"/>
              <a:gd name="T15" fmla="*/ 0 w 4419"/>
              <a:gd name="T16" fmla="*/ 0 h 3371"/>
              <a:gd name="T17" fmla="*/ 4419 w 4419"/>
              <a:gd name="T18" fmla="*/ 3371 h 3371"/>
            </a:gdLst>
            <a:ahLst/>
            <a:cxnLst>
              <a:cxn ang="T10">
                <a:pos x="T0" y="T1"/>
              </a:cxn>
              <a:cxn ang="T11">
                <a:pos x="T2" y="T3"/>
              </a:cxn>
              <a:cxn ang="T12">
                <a:pos x="T4" y="T5"/>
              </a:cxn>
              <a:cxn ang="T13">
                <a:pos x="T6" y="T7"/>
              </a:cxn>
              <a:cxn ang="T14">
                <a:pos x="T8" y="T9"/>
              </a:cxn>
            </a:cxnLst>
            <a:rect l="T15" t="T16" r="T17" b="T18"/>
            <a:pathLst>
              <a:path w="4419" h="3371">
                <a:moveTo>
                  <a:pt x="0" y="0"/>
                </a:moveTo>
                <a:lnTo>
                  <a:pt x="4418" y="0"/>
                </a:lnTo>
                <a:lnTo>
                  <a:pt x="4418" y="3370"/>
                </a:lnTo>
                <a:lnTo>
                  <a:pt x="3057" y="3370"/>
                </a:lnTo>
                <a:lnTo>
                  <a:pt x="0" y="0"/>
                </a:lnTo>
              </a:path>
            </a:pathLst>
          </a:custGeom>
          <a:solidFill>
            <a:srgbClr val="CED9DE"/>
          </a:solidFill>
          <a:ln>
            <a:noFill/>
          </a:ln>
          <a:extLst>
            <a:ext uri="{91240B29-F687-4F45-9708-019B960494DF}">
              <a14:hiddenLine xmlns:a14="http://schemas.microsoft.com/office/drawing/2010/main" w="12700" cap="rnd" cmpd="sng">
                <a:solidFill>
                  <a:srgbClr val="000000"/>
                </a:solidFill>
                <a:prstDash val="solid"/>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461" name="AutoShape 4" descr="Parchment">
            <a:extLst>
              <a:ext uri="{FF2B5EF4-FFF2-40B4-BE49-F238E27FC236}">
                <a16:creationId xmlns:a16="http://schemas.microsoft.com/office/drawing/2014/main" id="{5E5909C3-BC4D-427F-970D-1FC56E1F0C4F}"/>
              </a:ext>
            </a:extLst>
          </p:cNvPr>
          <p:cNvSpPr>
            <a:spLocks noChangeArrowheads="1"/>
          </p:cNvSpPr>
          <p:nvPr/>
        </p:nvSpPr>
        <p:spPr bwMode="auto">
          <a:xfrm>
            <a:off x="4578350" y="996950"/>
            <a:ext cx="3416300" cy="2349500"/>
          </a:xfrm>
          <a:prstGeom prst="roundRect">
            <a:avLst>
              <a:gd name="adj" fmla="val 12495"/>
            </a:avLst>
          </a:prstGeom>
          <a:blipFill dpi="0" rotWithShape="0">
            <a:blip r:embed="rId4"/>
            <a:srcRect/>
            <a:tile tx="0" ty="0" sx="100000" sy="100000" flip="none" algn="tl"/>
          </a:blipFill>
          <a:ln w="12700">
            <a:solidFill>
              <a:schemeClr val="accent1"/>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462" name="Rectangle 5">
            <a:extLst>
              <a:ext uri="{FF2B5EF4-FFF2-40B4-BE49-F238E27FC236}">
                <a16:creationId xmlns:a16="http://schemas.microsoft.com/office/drawing/2014/main" id="{9C9495F1-BE6D-43B1-A1C4-2648936FD100}"/>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463" name="Rectangle 6">
            <a:extLst>
              <a:ext uri="{FF2B5EF4-FFF2-40B4-BE49-F238E27FC236}">
                <a16:creationId xmlns:a16="http://schemas.microsoft.com/office/drawing/2014/main" id="{ECDA3E6B-FDAC-4304-8318-51F448808759}"/>
              </a:ext>
            </a:extLst>
          </p:cNvPr>
          <p:cNvSpPr>
            <a:spLocks noChangeArrowheads="1"/>
          </p:cNvSpPr>
          <p:nvPr/>
        </p:nvSpPr>
        <p:spPr bwMode="auto">
          <a:xfrm rot="-5400000">
            <a:off x="-635000" y="28924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19464" name="Rectangle 7">
            <a:extLst>
              <a:ext uri="{FF2B5EF4-FFF2-40B4-BE49-F238E27FC236}">
                <a16:creationId xmlns:a16="http://schemas.microsoft.com/office/drawing/2014/main" id="{72D45E5E-1405-424B-93B9-461F216D7A9A}"/>
              </a:ext>
            </a:extLst>
          </p:cNvPr>
          <p:cNvSpPr>
            <a:spLocks noChangeArrowheads="1"/>
          </p:cNvSpPr>
          <p:nvPr/>
        </p:nvSpPr>
        <p:spPr bwMode="auto">
          <a:xfrm>
            <a:off x="3675063" y="650716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19465" name="Rectangle 8">
            <a:extLst>
              <a:ext uri="{FF2B5EF4-FFF2-40B4-BE49-F238E27FC236}">
                <a16:creationId xmlns:a16="http://schemas.microsoft.com/office/drawing/2014/main" id="{8EC907F2-CA57-475E-B5B2-ADCAC9E682C0}"/>
              </a:ext>
            </a:extLst>
          </p:cNvPr>
          <p:cNvSpPr>
            <a:spLocks noChangeArrowheads="1"/>
          </p:cNvSpPr>
          <p:nvPr/>
        </p:nvSpPr>
        <p:spPr bwMode="auto">
          <a:xfrm>
            <a:off x="1095375" y="4238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a</a:t>
            </a:r>
          </a:p>
        </p:txBody>
      </p:sp>
      <p:sp>
        <p:nvSpPr>
          <p:cNvPr id="19466" name="Rectangle 9">
            <a:extLst>
              <a:ext uri="{FF2B5EF4-FFF2-40B4-BE49-F238E27FC236}">
                <a16:creationId xmlns:a16="http://schemas.microsoft.com/office/drawing/2014/main" id="{D48632BA-30A2-46FD-B845-E8284BA198C0}"/>
              </a:ext>
            </a:extLst>
          </p:cNvPr>
          <p:cNvSpPr>
            <a:spLocks noChangeArrowheads="1"/>
          </p:cNvSpPr>
          <p:nvPr/>
        </p:nvSpPr>
        <p:spPr bwMode="auto">
          <a:xfrm>
            <a:off x="2633663" y="207327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b</a:t>
            </a:r>
          </a:p>
        </p:txBody>
      </p:sp>
      <p:sp>
        <p:nvSpPr>
          <p:cNvPr id="19467" name="Rectangle 10">
            <a:extLst>
              <a:ext uri="{FF2B5EF4-FFF2-40B4-BE49-F238E27FC236}">
                <a16:creationId xmlns:a16="http://schemas.microsoft.com/office/drawing/2014/main" id="{EFBEE7F1-CDDC-41EC-B824-AFAD5859BF10}"/>
              </a:ext>
            </a:extLst>
          </p:cNvPr>
          <p:cNvSpPr>
            <a:spLocks noChangeArrowheads="1"/>
          </p:cNvSpPr>
          <p:nvPr/>
        </p:nvSpPr>
        <p:spPr bwMode="auto">
          <a:xfrm>
            <a:off x="4233863" y="38322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c</a:t>
            </a:r>
          </a:p>
        </p:txBody>
      </p:sp>
      <p:sp>
        <p:nvSpPr>
          <p:cNvPr id="19468" name="Rectangle 11">
            <a:extLst>
              <a:ext uri="{FF2B5EF4-FFF2-40B4-BE49-F238E27FC236}">
                <a16:creationId xmlns:a16="http://schemas.microsoft.com/office/drawing/2014/main" id="{01C08CCE-BC6C-45E5-A703-175922878F9A}"/>
              </a:ext>
            </a:extLst>
          </p:cNvPr>
          <p:cNvSpPr>
            <a:spLocks noChangeArrowheads="1"/>
          </p:cNvSpPr>
          <p:nvPr/>
        </p:nvSpPr>
        <p:spPr bwMode="auto">
          <a:xfrm>
            <a:off x="4714875" y="1162050"/>
            <a:ext cx="9588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Units of</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good X</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  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  5</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10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15</a:t>
            </a:r>
          </a:p>
        </p:txBody>
      </p:sp>
      <p:sp>
        <p:nvSpPr>
          <p:cNvPr id="19469" name="Rectangle 12">
            <a:extLst>
              <a:ext uri="{FF2B5EF4-FFF2-40B4-BE49-F238E27FC236}">
                <a16:creationId xmlns:a16="http://schemas.microsoft.com/office/drawing/2014/main" id="{2626F89D-1311-411C-B886-436306D9F2BF}"/>
              </a:ext>
            </a:extLst>
          </p:cNvPr>
          <p:cNvSpPr>
            <a:spLocks noChangeArrowheads="1"/>
          </p:cNvSpPr>
          <p:nvPr/>
        </p:nvSpPr>
        <p:spPr bwMode="auto">
          <a:xfrm>
            <a:off x="5722938" y="1162050"/>
            <a:ext cx="9588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Units of</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good Y</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30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20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10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  0</a:t>
            </a:r>
          </a:p>
        </p:txBody>
      </p:sp>
      <p:sp>
        <p:nvSpPr>
          <p:cNvPr id="19470" name="Rectangle 13">
            <a:extLst>
              <a:ext uri="{FF2B5EF4-FFF2-40B4-BE49-F238E27FC236}">
                <a16:creationId xmlns:a16="http://schemas.microsoft.com/office/drawing/2014/main" id="{2B74C020-BAC3-461B-B23D-1F917B5AAD15}"/>
              </a:ext>
            </a:extLst>
          </p:cNvPr>
          <p:cNvSpPr>
            <a:spLocks noChangeArrowheads="1"/>
          </p:cNvSpPr>
          <p:nvPr/>
        </p:nvSpPr>
        <p:spPr bwMode="auto">
          <a:xfrm>
            <a:off x="6577013" y="1143000"/>
            <a:ext cx="1303337"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rPr>
              <a:t>Point on</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rPr>
              <a:t>budget line</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rPr>
              <a:t>a</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rPr>
              <a:t>b</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rPr>
              <a:t>c</a:t>
            </a:r>
          </a:p>
        </p:txBody>
      </p:sp>
      <p:sp>
        <p:nvSpPr>
          <p:cNvPr id="19471" name="AutoShape 14">
            <a:extLst>
              <a:ext uri="{FF2B5EF4-FFF2-40B4-BE49-F238E27FC236}">
                <a16:creationId xmlns:a16="http://schemas.microsoft.com/office/drawing/2014/main" id="{FFD825D6-6965-4646-8B6F-30169E25F3B8}"/>
              </a:ext>
            </a:extLst>
          </p:cNvPr>
          <p:cNvSpPr>
            <a:spLocks noChangeArrowheads="1"/>
          </p:cNvSpPr>
          <p:nvPr/>
        </p:nvSpPr>
        <p:spPr bwMode="auto">
          <a:xfrm>
            <a:off x="5797550" y="3892550"/>
            <a:ext cx="1739900" cy="1587500"/>
          </a:xfrm>
          <a:prstGeom prst="roundRect">
            <a:avLst>
              <a:gd name="adj" fmla="val 12495"/>
            </a:avLst>
          </a:prstGeom>
          <a:solidFill>
            <a:schemeClr val="bg1">
              <a:alpha val="50195"/>
            </a:schemeClr>
          </a:solidFill>
          <a:ln w="12700">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472" name="Rectangle 15">
            <a:extLst>
              <a:ext uri="{FF2B5EF4-FFF2-40B4-BE49-F238E27FC236}">
                <a16:creationId xmlns:a16="http://schemas.microsoft.com/office/drawing/2014/main" id="{AF31C3D5-02C2-43F3-A1F5-8F83815382FD}"/>
              </a:ext>
            </a:extLst>
          </p:cNvPr>
          <p:cNvSpPr>
            <a:spLocks noChangeArrowheads="1"/>
          </p:cNvSpPr>
          <p:nvPr/>
        </p:nvSpPr>
        <p:spPr bwMode="auto">
          <a:xfrm>
            <a:off x="5930900" y="3938588"/>
            <a:ext cx="1550988"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Assumptions</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X</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endPar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Y</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£1</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Budget = £30</a:t>
            </a:r>
          </a:p>
        </p:txBody>
      </p:sp>
      <p:sp>
        <p:nvSpPr>
          <p:cNvPr id="19473" name="Line 16">
            <a:extLst>
              <a:ext uri="{FF2B5EF4-FFF2-40B4-BE49-F238E27FC236}">
                <a16:creationId xmlns:a16="http://schemas.microsoft.com/office/drawing/2014/main" id="{E4055E18-8D00-4206-AD7E-D429B7C151F4}"/>
              </a:ext>
            </a:extLst>
          </p:cNvPr>
          <p:cNvSpPr>
            <a:spLocks noChangeShapeType="1"/>
          </p:cNvSpPr>
          <p:nvPr/>
        </p:nvSpPr>
        <p:spPr bwMode="auto">
          <a:xfrm>
            <a:off x="4800600" y="1905000"/>
            <a:ext cx="297180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474" name="Line 17">
            <a:extLst>
              <a:ext uri="{FF2B5EF4-FFF2-40B4-BE49-F238E27FC236}">
                <a16:creationId xmlns:a16="http://schemas.microsoft.com/office/drawing/2014/main" id="{72F8B5AF-7068-4842-8E12-F9AE530879E7}"/>
              </a:ext>
            </a:extLst>
          </p:cNvPr>
          <p:cNvSpPr>
            <a:spLocks noChangeShapeType="1"/>
          </p:cNvSpPr>
          <p:nvPr/>
        </p:nvSpPr>
        <p:spPr bwMode="auto">
          <a:xfrm>
            <a:off x="6096000" y="4419600"/>
            <a:ext cx="1219200"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475" name="Rectangle 18">
            <a:extLst>
              <a:ext uri="{FF2B5EF4-FFF2-40B4-BE49-F238E27FC236}">
                <a16:creationId xmlns:a16="http://schemas.microsoft.com/office/drawing/2014/main" id="{FBCCD6AA-3634-4761-AE31-7400D4313281}"/>
              </a:ext>
            </a:extLst>
          </p:cNvPr>
          <p:cNvSpPr>
            <a:spLocks noChangeArrowheads="1"/>
          </p:cNvSpPr>
          <p:nvPr/>
        </p:nvSpPr>
        <p:spPr bwMode="auto">
          <a:xfrm>
            <a:off x="4962525" y="2557463"/>
            <a:ext cx="2459038" cy="279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476" name="Freeform 19">
            <a:extLst>
              <a:ext uri="{FF2B5EF4-FFF2-40B4-BE49-F238E27FC236}">
                <a16:creationId xmlns:a16="http://schemas.microsoft.com/office/drawing/2014/main" id="{2DE238F2-5BF4-4815-A1CE-3D576A1D7A9A}"/>
              </a:ext>
            </a:extLst>
          </p:cNvPr>
          <p:cNvSpPr>
            <a:spLocks/>
          </p:cNvSpPr>
          <p:nvPr/>
        </p:nvSpPr>
        <p:spPr bwMode="auto">
          <a:xfrm>
            <a:off x="1074738" y="4198938"/>
            <a:ext cx="3224212" cy="1778000"/>
          </a:xfrm>
          <a:custGeom>
            <a:avLst/>
            <a:gdLst>
              <a:gd name="T0" fmla="*/ 0 w 2031"/>
              <a:gd name="T1" fmla="*/ 0 h 1120"/>
              <a:gd name="T2" fmla="*/ 2147483647 w 2031"/>
              <a:gd name="T3" fmla="*/ 0 h 1120"/>
              <a:gd name="T4" fmla="*/ 2147483647 w 2031"/>
              <a:gd name="T5" fmla="*/ 0 h 1120"/>
              <a:gd name="T6" fmla="*/ 2147483647 w 2031"/>
              <a:gd name="T7" fmla="*/ 2147483647 h 1120"/>
              <a:gd name="T8" fmla="*/ 0 60000 65536"/>
              <a:gd name="T9" fmla="*/ 0 60000 65536"/>
              <a:gd name="T10" fmla="*/ 0 60000 65536"/>
              <a:gd name="T11" fmla="*/ 0 60000 65536"/>
              <a:gd name="T12" fmla="*/ 0 w 2031"/>
              <a:gd name="T13" fmla="*/ 0 h 1120"/>
              <a:gd name="T14" fmla="*/ 2031 w 2031"/>
              <a:gd name="T15" fmla="*/ 1120 h 1120"/>
            </a:gdLst>
            <a:ahLst/>
            <a:cxnLst>
              <a:cxn ang="T8">
                <a:pos x="T0" y="T1"/>
              </a:cxn>
              <a:cxn ang="T9">
                <a:pos x="T2" y="T3"/>
              </a:cxn>
              <a:cxn ang="T10">
                <a:pos x="T4" y="T5"/>
              </a:cxn>
              <a:cxn ang="T11">
                <a:pos x="T6" y="T7"/>
              </a:cxn>
            </a:cxnLst>
            <a:rect l="T12" t="T13" r="T14" b="T15"/>
            <a:pathLst>
              <a:path w="2031" h="1120">
                <a:moveTo>
                  <a:pt x="0" y="0"/>
                </a:moveTo>
                <a:lnTo>
                  <a:pt x="80" y="0"/>
                </a:lnTo>
                <a:lnTo>
                  <a:pt x="2030" y="0"/>
                </a:lnTo>
                <a:lnTo>
                  <a:pt x="2030" y="1119"/>
                </a:lnTo>
              </a:path>
            </a:pathLst>
          </a:custGeom>
          <a:noFill/>
          <a:ln w="12700" cap="rnd" cmpd="sng">
            <a:solidFill>
              <a:schemeClr val="tx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1176" name="Text Box 24">
            <a:extLst>
              <a:ext uri="{FF2B5EF4-FFF2-40B4-BE49-F238E27FC236}">
                <a16:creationId xmlns:a16="http://schemas.microsoft.com/office/drawing/2014/main" id="{FF379227-E332-416E-A37D-6E60C385B495}"/>
              </a:ext>
            </a:extLst>
          </p:cNvPr>
          <p:cNvSpPr txBox="1">
            <a:spLocks noChangeArrowheads="1"/>
          </p:cNvSpPr>
          <p:nvPr/>
        </p:nvSpPr>
        <p:spPr bwMode="auto">
          <a:xfrm>
            <a:off x="0" y="0"/>
            <a:ext cx="914400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000066"/>
                </a:solidFill>
                <a:effectLst/>
                <a:uLnTx/>
                <a:uFillTx/>
                <a:latin typeface="Arial" charset="0"/>
                <a:ea typeface="+mn-ea"/>
                <a:cs typeface="+mn-cs"/>
              </a:rPr>
              <a:t>A budget line</a:t>
            </a:r>
          </a:p>
        </p:txBody>
      </p:sp>
      <p:graphicFrame>
        <p:nvGraphicFramePr>
          <p:cNvPr id="19458" name="Object 21">
            <a:extLst>
              <a:ext uri="{FF2B5EF4-FFF2-40B4-BE49-F238E27FC236}">
                <a16:creationId xmlns:a16="http://schemas.microsoft.com/office/drawing/2014/main" id="{6DF2A9F2-5861-4322-9CF2-9F2612197EDA}"/>
              </a:ext>
            </a:extLst>
          </p:cNvPr>
          <p:cNvGraphicFramePr>
            <a:graphicFrameLocks/>
          </p:cNvGraphicFramePr>
          <p:nvPr/>
        </p:nvGraphicFramePr>
        <p:xfrm>
          <a:off x="615950" y="277813"/>
          <a:ext cx="7747000" cy="6392862"/>
        </p:xfrm>
        <a:graphic>
          <a:graphicData uri="http://schemas.openxmlformats.org/presentationml/2006/ole">
            <mc:AlternateContent xmlns:mc="http://schemas.openxmlformats.org/markup-compatibility/2006">
              <mc:Choice xmlns:v="urn:schemas-microsoft-com:vml" Requires="v">
                <p:oleObj name="Chart" r:id="rId5" imgW="9310931" imgH="6655636" progId="MSGraph.Chart.8">
                  <p:embed followColorScheme="full"/>
                </p:oleObj>
              </mc:Choice>
              <mc:Fallback>
                <p:oleObj name="Chart" r:id="rId5" imgW="9310931" imgH="6655636" progId="MSGraph.Chart.8">
                  <p:embed followColorScheme="full"/>
                  <p:pic>
                    <p:nvPicPr>
                      <p:cNvPr id="19458" name="Object 21">
                        <a:extLst>
                          <a:ext uri="{FF2B5EF4-FFF2-40B4-BE49-F238E27FC236}">
                            <a16:creationId xmlns:a16="http://schemas.microsoft.com/office/drawing/2014/main" id="{6DF2A9F2-5861-4322-9CF2-9F2612197EDA}"/>
                          </a:ext>
                        </a:extLst>
                      </p:cNvPr>
                      <p:cNvPicPr>
                        <a:picLocks noChangeArrowheads="1"/>
                      </p:cNvPicPr>
                      <p:nvPr/>
                    </p:nvPicPr>
                    <p:blipFill>
                      <a:blip r:embed="rId6"/>
                      <a:srcRect/>
                      <a:stretch>
                        <a:fillRect/>
                      </a:stretch>
                    </p:blipFill>
                    <p:spPr bwMode="auto">
                      <a:xfrm>
                        <a:off x="615950" y="277813"/>
                        <a:ext cx="7747000" cy="639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1"/>
    </p:custDataLst>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C8DBFC9F-7E7C-40BD-9A66-51EF5264A174}"/>
              </a:ext>
            </a:extLst>
          </p:cNvPr>
          <p:cNvSpPr>
            <a:spLocks noChangeArrowheads="1"/>
          </p:cNvSpPr>
          <p:nvPr/>
        </p:nvSpPr>
        <p:spPr bwMode="auto">
          <a:xfrm>
            <a:off x="108585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484" name="Freeform 22">
            <a:extLst>
              <a:ext uri="{FF2B5EF4-FFF2-40B4-BE49-F238E27FC236}">
                <a16:creationId xmlns:a16="http://schemas.microsoft.com/office/drawing/2014/main" id="{8B737D33-25F7-41A6-A5E2-E968B26D8549}"/>
              </a:ext>
            </a:extLst>
          </p:cNvPr>
          <p:cNvSpPr>
            <a:spLocks/>
          </p:cNvSpPr>
          <p:nvPr/>
        </p:nvSpPr>
        <p:spPr bwMode="auto">
          <a:xfrm>
            <a:off x="1042988" y="606425"/>
            <a:ext cx="7091362" cy="5378450"/>
          </a:xfrm>
          <a:custGeom>
            <a:avLst/>
            <a:gdLst>
              <a:gd name="T0" fmla="*/ 0 w 4419"/>
              <a:gd name="T1" fmla="*/ 0 h 3371"/>
              <a:gd name="T2" fmla="*/ 2147483647 w 4419"/>
              <a:gd name="T3" fmla="*/ 0 h 3371"/>
              <a:gd name="T4" fmla="*/ 2147483647 w 4419"/>
              <a:gd name="T5" fmla="*/ 2147483647 h 3371"/>
              <a:gd name="T6" fmla="*/ 2147483647 w 4419"/>
              <a:gd name="T7" fmla="*/ 2147483647 h 3371"/>
              <a:gd name="T8" fmla="*/ 0 w 4419"/>
              <a:gd name="T9" fmla="*/ 0 h 3371"/>
              <a:gd name="T10" fmla="*/ 0 60000 65536"/>
              <a:gd name="T11" fmla="*/ 0 60000 65536"/>
              <a:gd name="T12" fmla="*/ 0 60000 65536"/>
              <a:gd name="T13" fmla="*/ 0 60000 65536"/>
              <a:gd name="T14" fmla="*/ 0 60000 65536"/>
              <a:gd name="T15" fmla="*/ 0 w 4419"/>
              <a:gd name="T16" fmla="*/ 0 h 3371"/>
              <a:gd name="T17" fmla="*/ 4419 w 4419"/>
              <a:gd name="T18" fmla="*/ 3371 h 3371"/>
            </a:gdLst>
            <a:ahLst/>
            <a:cxnLst>
              <a:cxn ang="T10">
                <a:pos x="T0" y="T1"/>
              </a:cxn>
              <a:cxn ang="T11">
                <a:pos x="T2" y="T3"/>
              </a:cxn>
              <a:cxn ang="T12">
                <a:pos x="T4" y="T5"/>
              </a:cxn>
              <a:cxn ang="T13">
                <a:pos x="T6" y="T7"/>
              </a:cxn>
              <a:cxn ang="T14">
                <a:pos x="T8" y="T9"/>
              </a:cxn>
            </a:cxnLst>
            <a:rect l="T15" t="T16" r="T17" b="T18"/>
            <a:pathLst>
              <a:path w="4419" h="3371">
                <a:moveTo>
                  <a:pt x="0" y="0"/>
                </a:moveTo>
                <a:lnTo>
                  <a:pt x="4418" y="0"/>
                </a:lnTo>
                <a:lnTo>
                  <a:pt x="4418" y="3370"/>
                </a:lnTo>
                <a:lnTo>
                  <a:pt x="3057" y="3370"/>
                </a:lnTo>
                <a:lnTo>
                  <a:pt x="0" y="0"/>
                </a:lnTo>
              </a:path>
            </a:pathLst>
          </a:custGeom>
          <a:solidFill>
            <a:srgbClr val="CED9DE"/>
          </a:solidFill>
          <a:ln>
            <a:noFill/>
          </a:ln>
          <a:extLst>
            <a:ext uri="{91240B29-F687-4F45-9708-019B960494DF}">
              <a14:hiddenLine xmlns:a14="http://schemas.microsoft.com/office/drawing/2010/main" w="12700" cap="rnd" cmpd="sng">
                <a:solidFill>
                  <a:srgbClr val="000000"/>
                </a:solidFill>
                <a:prstDash val="solid"/>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485" name="AutoShape 4" descr="Parchment">
            <a:extLst>
              <a:ext uri="{FF2B5EF4-FFF2-40B4-BE49-F238E27FC236}">
                <a16:creationId xmlns:a16="http://schemas.microsoft.com/office/drawing/2014/main" id="{0343BF6C-455B-4127-938C-6744D6C4C717}"/>
              </a:ext>
            </a:extLst>
          </p:cNvPr>
          <p:cNvSpPr>
            <a:spLocks noChangeArrowheads="1"/>
          </p:cNvSpPr>
          <p:nvPr/>
        </p:nvSpPr>
        <p:spPr bwMode="auto">
          <a:xfrm>
            <a:off x="4578350" y="996950"/>
            <a:ext cx="3416300" cy="2349500"/>
          </a:xfrm>
          <a:prstGeom prst="roundRect">
            <a:avLst>
              <a:gd name="adj" fmla="val 12495"/>
            </a:avLst>
          </a:prstGeom>
          <a:blipFill dpi="0" rotWithShape="0">
            <a:blip r:embed="rId4"/>
            <a:srcRect/>
            <a:tile tx="0" ty="0" sx="100000" sy="100000" flip="none" algn="tl"/>
          </a:blipFill>
          <a:ln w="12700">
            <a:solidFill>
              <a:schemeClr val="accent1"/>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486" name="Rectangle 5">
            <a:extLst>
              <a:ext uri="{FF2B5EF4-FFF2-40B4-BE49-F238E27FC236}">
                <a16:creationId xmlns:a16="http://schemas.microsoft.com/office/drawing/2014/main" id="{30B410EC-2C3C-45EB-A503-49E6D8EBBC67}"/>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487" name="Rectangle 6">
            <a:extLst>
              <a:ext uri="{FF2B5EF4-FFF2-40B4-BE49-F238E27FC236}">
                <a16:creationId xmlns:a16="http://schemas.microsoft.com/office/drawing/2014/main" id="{9A9D2F5D-6E6C-4796-9BE5-7A30EFF1E1D2}"/>
              </a:ext>
            </a:extLst>
          </p:cNvPr>
          <p:cNvSpPr>
            <a:spLocks noChangeArrowheads="1"/>
          </p:cNvSpPr>
          <p:nvPr/>
        </p:nvSpPr>
        <p:spPr bwMode="auto">
          <a:xfrm rot="-5400000">
            <a:off x="-635000" y="28924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20488" name="Rectangle 7">
            <a:extLst>
              <a:ext uri="{FF2B5EF4-FFF2-40B4-BE49-F238E27FC236}">
                <a16:creationId xmlns:a16="http://schemas.microsoft.com/office/drawing/2014/main" id="{BFD186D7-13B7-4401-B5AB-89D0D0B873B9}"/>
              </a:ext>
            </a:extLst>
          </p:cNvPr>
          <p:cNvSpPr>
            <a:spLocks noChangeArrowheads="1"/>
          </p:cNvSpPr>
          <p:nvPr/>
        </p:nvSpPr>
        <p:spPr bwMode="auto">
          <a:xfrm>
            <a:off x="3675063" y="650716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20489" name="Rectangle 8">
            <a:extLst>
              <a:ext uri="{FF2B5EF4-FFF2-40B4-BE49-F238E27FC236}">
                <a16:creationId xmlns:a16="http://schemas.microsoft.com/office/drawing/2014/main" id="{AD85D106-F507-406A-B333-6BC7CCBBC35A}"/>
              </a:ext>
            </a:extLst>
          </p:cNvPr>
          <p:cNvSpPr>
            <a:spLocks noChangeArrowheads="1"/>
          </p:cNvSpPr>
          <p:nvPr/>
        </p:nvSpPr>
        <p:spPr bwMode="auto">
          <a:xfrm>
            <a:off x="1095375" y="4238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a</a:t>
            </a:r>
          </a:p>
        </p:txBody>
      </p:sp>
      <p:sp>
        <p:nvSpPr>
          <p:cNvPr id="20490" name="Rectangle 9">
            <a:extLst>
              <a:ext uri="{FF2B5EF4-FFF2-40B4-BE49-F238E27FC236}">
                <a16:creationId xmlns:a16="http://schemas.microsoft.com/office/drawing/2014/main" id="{29CD428A-9AA4-4D8D-A66C-078B7E08411A}"/>
              </a:ext>
            </a:extLst>
          </p:cNvPr>
          <p:cNvSpPr>
            <a:spLocks noChangeArrowheads="1"/>
          </p:cNvSpPr>
          <p:nvPr/>
        </p:nvSpPr>
        <p:spPr bwMode="auto">
          <a:xfrm>
            <a:off x="2633663" y="207327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b</a:t>
            </a:r>
          </a:p>
        </p:txBody>
      </p:sp>
      <p:sp>
        <p:nvSpPr>
          <p:cNvPr id="20491" name="Rectangle 10">
            <a:extLst>
              <a:ext uri="{FF2B5EF4-FFF2-40B4-BE49-F238E27FC236}">
                <a16:creationId xmlns:a16="http://schemas.microsoft.com/office/drawing/2014/main" id="{B0FB90C7-1341-4365-AF77-E2D2B1E50785}"/>
              </a:ext>
            </a:extLst>
          </p:cNvPr>
          <p:cNvSpPr>
            <a:spLocks noChangeArrowheads="1"/>
          </p:cNvSpPr>
          <p:nvPr/>
        </p:nvSpPr>
        <p:spPr bwMode="auto">
          <a:xfrm>
            <a:off x="4233863" y="38322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c</a:t>
            </a:r>
          </a:p>
        </p:txBody>
      </p:sp>
      <p:sp>
        <p:nvSpPr>
          <p:cNvPr id="20492" name="Rectangle 11">
            <a:extLst>
              <a:ext uri="{FF2B5EF4-FFF2-40B4-BE49-F238E27FC236}">
                <a16:creationId xmlns:a16="http://schemas.microsoft.com/office/drawing/2014/main" id="{7337C6B7-312D-4267-89FB-B40ED8694954}"/>
              </a:ext>
            </a:extLst>
          </p:cNvPr>
          <p:cNvSpPr>
            <a:spLocks noChangeArrowheads="1"/>
          </p:cNvSpPr>
          <p:nvPr/>
        </p:nvSpPr>
        <p:spPr bwMode="auto">
          <a:xfrm>
            <a:off x="5838825" y="5608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d</a:t>
            </a:r>
          </a:p>
        </p:txBody>
      </p:sp>
      <p:sp>
        <p:nvSpPr>
          <p:cNvPr id="20493" name="Rectangle 12">
            <a:extLst>
              <a:ext uri="{FF2B5EF4-FFF2-40B4-BE49-F238E27FC236}">
                <a16:creationId xmlns:a16="http://schemas.microsoft.com/office/drawing/2014/main" id="{B193F85B-98F1-4620-9CBD-AD89A88EFEA3}"/>
              </a:ext>
            </a:extLst>
          </p:cNvPr>
          <p:cNvSpPr>
            <a:spLocks noChangeArrowheads="1"/>
          </p:cNvSpPr>
          <p:nvPr/>
        </p:nvSpPr>
        <p:spPr bwMode="auto">
          <a:xfrm>
            <a:off x="4714875" y="1162050"/>
            <a:ext cx="9588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Units of</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good X</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  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  5</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10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35AA"/>
                </a:solidFill>
                <a:effectLst/>
                <a:uLnTx/>
                <a:uFillTx/>
                <a:latin typeface="Arial" panose="020B0604020202020204" pitchFamily="34" charset="0"/>
                <a:ea typeface="+mn-ea"/>
                <a:cs typeface="+mn-cs"/>
              </a:rPr>
              <a:t>15</a:t>
            </a:r>
          </a:p>
        </p:txBody>
      </p:sp>
      <p:sp>
        <p:nvSpPr>
          <p:cNvPr id="20494" name="Rectangle 13">
            <a:extLst>
              <a:ext uri="{FF2B5EF4-FFF2-40B4-BE49-F238E27FC236}">
                <a16:creationId xmlns:a16="http://schemas.microsoft.com/office/drawing/2014/main" id="{6816C1F7-E3FD-4B2F-AB73-1FE496E4E9DA}"/>
              </a:ext>
            </a:extLst>
          </p:cNvPr>
          <p:cNvSpPr>
            <a:spLocks noChangeArrowheads="1"/>
          </p:cNvSpPr>
          <p:nvPr/>
        </p:nvSpPr>
        <p:spPr bwMode="auto">
          <a:xfrm>
            <a:off x="5722938" y="1162050"/>
            <a:ext cx="9588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Units of</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good Y</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30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20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10</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6600"/>
                </a:solidFill>
                <a:effectLst/>
                <a:uLnTx/>
                <a:uFillTx/>
                <a:latin typeface="Arial" panose="020B0604020202020204" pitchFamily="34" charset="0"/>
                <a:ea typeface="+mn-ea"/>
                <a:cs typeface="+mn-cs"/>
              </a:rPr>
              <a:t>  0</a:t>
            </a:r>
          </a:p>
        </p:txBody>
      </p:sp>
      <p:sp>
        <p:nvSpPr>
          <p:cNvPr id="20495" name="AutoShape 14">
            <a:extLst>
              <a:ext uri="{FF2B5EF4-FFF2-40B4-BE49-F238E27FC236}">
                <a16:creationId xmlns:a16="http://schemas.microsoft.com/office/drawing/2014/main" id="{B991E7D4-CE0D-4E8B-8348-4BA926D6DDC0}"/>
              </a:ext>
            </a:extLst>
          </p:cNvPr>
          <p:cNvSpPr>
            <a:spLocks noChangeArrowheads="1"/>
          </p:cNvSpPr>
          <p:nvPr/>
        </p:nvSpPr>
        <p:spPr bwMode="auto">
          <a:xfrm>
            <a:off x="5797550" y="3892550"/>
            <a:ext cx="1739900" cy="1587500"/>
          </a:xfrm>
          <a:prstGeom prst="roundRect">
            <a:avLst>
              <a:gd name="adj" fmla="val 12495"/>
            </a:avLst>
          </a:prstGeom>
          <a:solidFill>
            <a:schemeClr val="bg1">
              <a:alpha val="50195"/>
            </a:schemeClr>
          </a:solidFill>
          <a:ln w="12700">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496" name="Rectangle 15">
            <a:extLst>
              <a:ext uri="{FF2B5EF4-FFF2-40B4-BE49-F238E27FC236}">
                <a16:creationId xmlns:a16="http://schemas.microsoft.com/office/drawing/2014/main" id="{E61D5D7A-982F-420B-AFAA-FBBD81F7B2A2}"/>
              </a:ext>
            </a:extLst>
          </p:cNvPr>
          <p:cNvSpPr>
            <a:spLocks noChangeArrowheads="1"/>
          </p:cNvSpPr>
          <p:nvPr/>
        </p:nvSpPr>
        <p:spPr bwMode="auto">
          <a:xfrm>
            <a:off x="6577013" y="1143000"/>
            <a:ext cx="1303337"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rPr>
              <a:t>Point on</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rPr>
              <a:t>budget line</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rPr>
              <a:t>a</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rPr>
              <a:t>b</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rPr>
              <a:t>c</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3300"/>
                </a:solidFill>
                <a:effectLst/>
                <a:uLnTx/>
                <a:uFillTx/>
                <a:latin typeface="Arial" panose="020B0604020202020204" pitchFamily="34" charset="0"/>
                <a:ea typeface="+mn-ea"/>
                <a:cs typeface="+mn-cs"/>
              </a:rPr>
              <a:t>d</a:t>
            </a:r>
          </a:p>
        </p:txBody>
      </p:sp>
      <p:sp>
        <p:nvSpPr>
          <p:cNvPr id="20497" name="Rectangle 16">
            <a:extLst>
              <a:ext uri="{FF2B5EF4-FFF2-40B4-BE49-F238E27FC236}">
                <a16:creationId xmlns:a16="http://schemas.microsoft.com/office/drawing/2014/main" id="{54C552D3-9DA1-4A99-9F57-791C4F2878CA}"/>
              </a:ext>
            </a:extLst>
          </p:cNvPr>
          <p:cNvSpPr>
            <a:spLocks noChangeArrowheads="1"/>
          </p:cNvSpPr>
          <p:nvPr/>
        </p:nvSpPr>
        <p:spPr bwMode="auto">
          <a:xfrm>
            <a:off x="5930900" y="3938588"/>
            <a:ext cx="1550988"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Assumptions</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X</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endPar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Y</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£1</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Budget = £30</a:t>
            </a:r>
          </a:p>
        </p:txBody>
      </p:sp>
      <p:sp>
        <p:nvSpPr>
          <p:cNvPr id="20498" name="Line 17">
            <a:extLst>
              <a:ext uri="{FF2B5EF4-FFF2-40B4-BE49-F238E27FC236}">
                <a16:creationId xmlns:a16="http://schemas.microsoft.com/office/drawing/2014/main" id="{239E65A6-79D1-4B6C-9292-5173C475D919}"/>
              </a:ext>
            </a:extLst>
          </p:cNvPr>
          <p:cNvSpPr>
            <a:spLocks noChangeShapeType="1"/>
          </p:cNvSpPr>
          <p:nvPr/>
        </p:nvSpPr>
        <p:spPr bwMode="auto">
          <a:xfrm>
            <a:off x="4800600" y="1905000"/>
            <a:ext cx="297180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499" name="Line 18">
            <a:extLst>
              <a:ext uri="{FF2B5EF4-FFF2-40B4-BE49-F238E27FC236}">
                <a16:creationId xmlns:a16="http://schemas.microsoft.com/office/drawing/2014/main" id="{C3F3A788-71D0-4C03-B590-BECE0DA66203}"/>
              </a:ext>
            </a:extLst>
          </p:cNvPr>
          <p:cNvSpPr>
            <a:spLocks noChangeShapeType="1"/>
          </p:cNvSpPr>
          <p:nvPr/>
        </p:nvSpPr>
        <p:spPr bwMode="auto">
          <a:xfrm>
            <a:off x="6096000" y="4419600"/>
            <a:ext cx="1219200"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500" name="Rectangle 19">
            <a:extLst>
              <a:ext uri="{FF2B5EF4-FFF2-40B4-BE49-F238E27FC236}">
                <a16:creationId xmlns:a16="http://schemas.microsoft.com/office/drawing/2014/main" id="{C5E814F4-3C96-4D17-BA52-8AEA4DE8DAD3}"/>
              </a:ext>
            </a:extLst>
          </p:cNvPr>
          <p:cNvSpPr>
            <a:spLocks noChangeArrowheads="1"/>
          </p:cNvSpPr>
          <p:nvPr/>
        </p:nvSpPr>
        <p:spPr bwMode="auto">
          <a:xfrm>
            <a:off x="4962525" y="2849563"/>
            <a:ext cx="2459038" cy="279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501" name="Text Box 24">
            <a:extLst>
              <a:ext uri="{FF2B5EF4-FFF2-40B4-BE49-F238E27FC236}">
                <a16:creationId xmlns:a16="http://schemas.microsoft.com/office/drawing/2014/main" id="{1C8C818C-9B42-4F83-9DAB-C15D5D194B23}"/>
              </a:ext>
            </a:extLst>
          </p:cNvPr>
          <p:cNvSpPr txBox="1">
            <a:spLocks noChangeArrowheads="1"/>
          </p:cNvSpPr>
          <p:nvPr/>
        </p:nvSpPr>
        <p:spPr bwMode="auto">
          <a:xfrm>
            <a:off x="9709150" y="3500438"/>
            <a:ext cx="180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3225" name="Text Box 25">
            <a:extLst>
              <a:ext uri="{FF2B5EF4-FFF2-40B4-BE49-F238E27FC236}">
                <a16:creationId xmlns:a16="http://schemas.microsoft.com/office/drawing/2014/main" id="{DA0E0796-6819-4A2F-AF1F-D72FF5ED0F4A}"/>
              </a:ext>
            </a:extLst>
          </p:cNvPr>
          <p:cNvSpPr txBox="1">
            <a:spLocks noChangeArrowheads="1"/>
          </p:cNvSpPr>
          <p:nvPr/>
        </p:nvSpPr>
        <p:spPr bwMode="auto">
          <a:xfrm>
            <a:off x="0" y="0"/>
            <a:ext cx="914400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000066"/>
                </a:solidFill>
                <a:effectLst/>
                <a:uLnTx/>
                <a:uFillTx/>
                <a:latin typeface="Arial" charset="0"/>
                <a:ea typeface="+mn-ea"/>
                <a:cs typeface="+mn-cs"/>
              </a:rPr>
              <a:t>A budget line</a:t>
            </a:r>
          </a:p>
        </p:txBody>
      </p:sp>
      <p:graphicFrame>
        <p:nvGraphicFramePr>
          <p:cNvPr id="20482" name="Object 21">
            <a:extLst>
              <a:ext uri="{FF2B5EF4-FFF2-40B4-BE49-F238E27FC236}">
                <a16:creationId xmlns:a16="http://schemas.microsoft.com/office/drawing/2014/main" id="{5CFC87DA-7822-4F9D-876D-EB26EAD8B37E}"/>
              </a:ext>
            </a:extLst>
          </p:cNvPr>
          <p:cNvGraphicFramePr>
            <a:graphicFrameLocks/>
          </p:cNvGraphicFramePr>
          <p:nvPr/>
        </p:nvGraphicFramePr>
        <p:xfrm>
          <a:off x="615950" y="277813"/>
          <a:ext cx="7747000" cy="6392862"/>
        </p:xfrm>
        <a:graphic>
          <a:graphicData uri="http://schemas.openxmlformats.org/presentationml/2006/ole">
            <mc:AlternateContent xmlns:mc="http://schemas.openxmlformats.org/markup-compatibility/2006">
              <mc:Choice xmlns:v="urn:schemas-microsoft-com:vml" Requires="v">
                <p:oleObj name="Chart" r:id="rId5" imgW="9310931" imgH="6655636" progId="MSGraph.Chart.8">
                  <p:embed followColorScheme="full"/>
                </p:oleObj>
              </mc:Choice>
              <mc:Fallback>
                <p:oleObj name="Chart" r:id="rId5" imgW="9310931" imgH="6655636" progId="MSGraph.Chart.8">
                  <p:embed followColorScheme="full"/>
                  <p:pic>
                    <p:nvPicPr>
                      <p:cNvPr id="20482" name="Object 21">
                        <a:extLst>
                          <a:ext uri="{FF2B5EF4-FFF2-40B4-BE49-F238E27FC236}">
                            <a16:creationId xmlns:a16="http://schemas.microsoft.com/office/drawing/2014/main" id="{5CFC87DA-7822-4F9D-876D-EB26EAD8B37E}"/>
                          </a:ext>
                        </a:extLst>
                      </p:cNvPr>
                      <p:cNvPicPr>
                        <a:picLocks noChangeArrowheads="1"/>
                      </p:cNvPicPr>
                      <p:nvPr/>
                    </p:nvPicPr>
                    <p:blipFill>
                      <a:blip r:embed="rId6"/>
                      <a:srcRect/>
                      <a:stretch>
                        <a:fillRect/>
                      </a:stretch>
                    </p:blipFill>
                    <p:spPr bwMode="auto">
                      <a:xfrm>
                        <a:off x="615950" y="277813"/>
                        <a:ext cx="7747000" cy="639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1"/>
    </p:custData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43000" y="795338"/>
            <a:ext cx="685800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UTILITY</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1455738"/>
            <a:ext cx="8870950" cy="5140325"/>
          </a:xfrm>
        </p:spPr>
        <p:txBody>
          <a:bodyPr/>
          <a:lstStyle/>
          <a:p>
            <a:pPr lvl="0" algn="l" defTabSz="914400">
              <a:lnSpc>
                <a:spcPct val="80000"/>
              </a:lnSpc>
              <a:spcBef>
                <a:spcPct val="0"/>
              </a:spcBef>
              <a:defRPr/>
            </a:pPr>
            <a:r>
              <a:rPr lang="en-US" altLang="en-US" sz="3600" i="1" dirty="0">
                <a:solidFill>
                  <a:srgbClr val="800080"/>
                </a:solidFill>
                <a:latin typeface="Times New Roman" panose="02020603050405020304" pitchFamily="18" charset="0"/>
              </a:rPr>
              <a:t>Utility</a:t>
            </a:r>
            <a:r>
              <a:rPr lang="en-US" altLang="en-US" sz="3600" dirty="0">
                <a:solidFill>
                  <a:srgbClr val="000000"/>
                </a:solidFill>
                <a:latin typeface="Times New Roman" panose="02020603050405020304" pitchFamily="18" charset="0"/>
              </a:rPr>
              <a:t> is the sense of pleasure, or satisfaction, that comes from consumption.</a:t>
            </a:r>
          </a:p>
          <a:p>
            <a:pPr lvl="0" algn="l" defTabSz="914400">
              <a:lnSpc>
                <a:spcPct val="80000"/>
              </a:lnSpc>
              <a:spcBef>
                <a:spcPct val="0"/>
              </a:spcBef>
              <a:defRPr/>
            </a:pPr>
            <a:endParaRPr lang="en-US" altLang="en-US" sz="3600" dirty="0">
              <a:solidFill>
                <a:srgbClr val="000000"/>
              </a:solidFill>
              <a:latin typeface="Times New Roman" panose="02020603050405020304" pitchFamily="18" charset="0"/>
            </a:endParaRPr>
          </a:p>
          <a:p>
            <a:pPr lvl="0" algn="l" defTabSz="914400">
              <a:lnSpc>
                <a:spcPct val="80000"/>
              </a:lnSpc>
              <a:spcBef>
                <a:spcPct val="0"/>
              </a:spcBef>
              <a:defRPr/>
            </a:pPr>
            <a:endParaRPr lang="en-US" altLang="en-US" sz="3600" dirty="0">
              <a:solidFill>
                <a:srgbClr val="000000"/>
              </a:solidFill>
              <a:latin typeface="Times New Roman" panose="02020603050405020304" pitchFamily="18" charset="0"/>
            </a:endParaRPr>
          </a:p>
          <a:p>
            <a:pPr lvl="0" algn="l" defTabSz="914400">
              <a:lnSpc>
                <a:spcPct val="80000"/>
              </a:lnSpc>
              <a:spcBef>
                <a:spcPct val="0"/>
              </a:spcBef>
              <a:defRPr/>
            </a:pPr>
            <a:r>
              <a:rPr lang="en-US" altLang="en-US" sz="3600" dirty="0">
                <a:solidFill>
                  <a:srgbClr val="000000"/>
                </a:solidFill>
                <a:latin typeface="Times New Roman" panose="02020603050405020304" pitchFamily="18" charset="0"/>
              </a:rPr>
              <a:t>The utility that a person derives from consuming a particular good depends on that person’s tastes or preferences for different goods and services. </a:t>
            </a:r>
          </a:p>
          <a:p>
            <a:pPr marL="571500" lvl="0" indent="-571500" algn="l" defTabSz="914400">
              <a:lnSpc>
                <a:spcPct val="80000"/>
              </a:lnSpc>
              <a:spcBef>
                <a:spcPct val="0"/>
              </a:spcBef>
              <a:buFont typeface="Wingdings" panose="05000000000000000000" pitchFamily="2" charset="2"/>
              <a:buChar char="è"/>
              <a:defRPr/>
            </a:pPr>
            <a:r>
              <a:rPr lang="en-US" altLang="en-US" sz="3600" dirty="0">
                <a:solidFill>
                  <a:srgbClr val="000000"/>
                </a:solidFill>
                <a:latin typeface="Times New Roman" panose="02020603050405020304" pitchFamily="18" charset="0"/>
                <a:sym typeface="Wingdings" panose="05000000000000000000" pitchFamily="2" charset="2"/>
              </a:rPr>
              <a:t>likes and dislikes, </a:t>
            </a:r>
          </a:p>
          <a:p>
            <a:pPr marL="571500" lvl="0" indent="-571500" algn="l" defTabSz="914400">
              <a:lnSpc>
                <a:spcPct val="80000"/>
              </a:lnSpc>
              <a:spcBef>
                <a:spcPct val="0"/>
              </a:spcBef>
              <a:buFont typeface="Wingdings" panose="05000000000000000000" pitchFamily="2" charset="2"/>
              <a:buChar char="è"/>
              <a:defRPr/>
            </a:pPr>
            <a:r>
              <a:rPr lang="en-US" altLang="en-US" sz="3600" dirty="0">
                <a:solidFill>
                  <a:srgbClr val="000000"/>
                </a:solidFill>
                <a:latin typeface="Times New Roman" panose="02020603050405020304" pitchFamily="18" charset="0"/>
                <a:sym typeface="Wingdings" panose="05000000000000000000" pitchFamily="2" charset="2"/>
              </a:rPr>
              <a:t>Thus Utility is </a:t>
            </a:r>
            <a:r>
              <a:rPr lang="en-US" altLang="en-US" sz="3600" u="sng" dirty="0">
                <a:solidFill>
                  <a:srgbClr val="000000"/>
                </a:solidFill>
                <a:latin typeface="Times New Roman" panose="02020603050405020304" pitchFamily="18" charset="0"/>
                <a:sym typeface="Wingdings" panose="05000000000000000000" pitchFamily="2" charset="2"/>
              </a:rPr>
              <a:t>subjective</a:t>
            </a:r>
          </a:p>
          <a:p>
            <a:pPr lvl="0" algn="l" defTabSz="914400">
              <a:lnSpc>
                <a:spcPct val="80000"/>
              </a:lnSpc>
              <a:spcBef>
                <a:spcPct val="0"/>
              </a:spcBef>
              <a:defRPr/>
            </a:pPr>
            <a:endParaRPr lang="en-US" altLang="en-US" sz="3200" u="sng" dirty="0">
              <a:solidFill>
                <a:srgbClr val="000000"/>
              </a:solidFill>
              <a:latin typeface="Times New Roman" panose="02020603050405020304" pitchFamily="18" charset="0"/>
              <a:sym typeface="Wingdings" panose="05000000000000000000" pitchFamily="2" charset="2"/>
            </a:endParaRPr>
          </a:p>
          <a:p>
            <a:pPr lvl="0" algn="l" defTabSz="914400">
              <a:lnSpc>
                <a:spcPct val="80000"/>
              </a:lnSpc>
              <a:spcBef>
                <a:spcPct val="0"/>
              </a:spcBef>
              <a:defRPr/>
            </a:pPr>
            <a:endParaRPr lang="en-US" altLang="en-US" sz="3200" u="sng" dirty="0">
              <a:solidFill>
                <a:srgbClr val="000000"/>
              </a:solidFill>
              <a:latin typeface="Times New Roman" panose="02020603050405020304" pitchFamily="18" charset="0"/>
              <a:sym typeface="Wingdings" panose="05000000000000000000" pitchFamily="2" charset="2"/>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94834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3" end="3"/>
                                            </p:txEl>
                                          </p:spTgt>
                                        </p:tgtEl>
                                        <p:attrNameLst>
                                          <p:attrName>style.visibility</p:attrName>
                                        </p:attrNameLst>
                                      </p:cBhvr>
                                      <p:to>
                                        <p:strVal val="visible"/>
                                      </p:to>
                                    </p:set>
                                    <p:animEffect transition="in" filter="barn(inVertical)">
                                      <p:cBhvr>
                                        <p:cTn id="12" dur="500"/>
                                        <p:tgtEl>
                                          <p:spTgt spid="921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5" end="5"/>
                                            </p:txEl>
                                          </p:spTgt>
                                        </p:tgtEl>
                                        <p:attrNameLst>
                                          <p:attrName>style.visibility</p:attrName>
                                        </p:attrNameLst>
                                      </p:cBhvr>
                                      <p:to>
                                        <p:strVal val="visible"/>
                                      </p:to>
                                    </p:set>
                                    <p:animEffect transition="in" filter="barn(inVertical)">
                                      <p:cBhvr>
                                        <p:cTn id="2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F74E6D07-16BB-42D6-B4A0-443C40D29174}"/>
              </a:ext>
            </a:extLst>
          </p:cNvPr>
          <p:cNvSpPr>
            <a:spLocks noChangeArrowheads="1"/>
          </p:cNvSpPr>
          <p:nvPr/>
        </p:nvSpPr>
        <p:spPr bwMode="auto">
          <a:xfrm>
            <a:off x="108585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08" name="Freeform 3">
            <a:extLst>
              <a:ext uri="{FF2B5EF4-FFF2-40B4-BE49-F238E27FC236}">
                <a16:creationId xmlns:a16="http://schemas.microsoft.com/office/drawing/2014/main" id="{E9A828F7-BCDB-495B-8A55-D60A42A0AFD3}"/>
              </a:ext>
            </a:extLst>
          </p:cNvPr>
          <p:cNvSpPr>
            <a:spLocks/>
          </p:cNvSpPr>
          <p:nvPr/>
        </p:nvSpPr>
        <p:spPr bwMode="auto">
          <a:xfrm>
            <a:off x="1074738" y="587375"/>
            <a:ext cx="7070725" cy="5389563"/>
          </a:xfrm>
          <a:custGeom>
            <a:avLst/>
            <a:gdLst>
              <a:gd name="T0" fmla="*/ 2147483647 w 4430"/>
              <a:gd name="T1" fmla="*/ 2147483647 h 3371"/>
              <a:gd name="T2" fmla="*/ 0 w 4430"/>
              <a:gd name="T3" fmla="*/ 2147483647 h 3371"/>
              <a:gd name="T4" fmla="*/ 0 w 4430"/>
              <a:gd name="T5" fmla="*/ 0 h 3371"/>
              <a:gd name="T6" fmla="*/ 2147483647 w 4430"/>
              <a:gd name="T7" fmla="*/ 0 h 3371"/>
              <a:gd name="T8" fmla="*/ 2147483647 w 4430"/>
              <a:gd name="T9" fmla="*/ 2147483647 h 3371"/>
              <a:gd name="T10" fmla="*/ 2147483647 w 4430"/>
              <a:gd name="T11" fmla="*/ 2147483647 h 3371"/>
              <a:gd name="T12" fmla="*/ 0 60000 65536"/>
              <a:gd name="T13" fmla="*/ 0 60000 65536"/>
              <a:gd name="T14" fmla="*/ 0 60000 65536"/>
              <a:gd name="T15" fmla="*/ 0 60000 65536"/>
              <a:gd name="T16" fmla="*/ 0 60000 65536"/>
              <a:gd name="T17" fmla="*/ 0 60000 65536"/>
              <a:gd name="T18" fmla="*/ 0 w 4430"/>
              <a:gd name="T19" fmla="*/ 0 h 3371"/>
              <a:gd name="T20" fmla="*/ 4430 w 4430"/>
              <a:gd name="T21" fmla="*/ 3371 h 3371"/>
            </a:gdLst>
            <a:ahLst/>
            <a:cxnLst>
              <a:cxn ang="T12">
                <a:pos x="T0" y="T1"/>
              </a:cxn>
              <a:cxn ang="T13">
                <a:pos x="T2" y="T3"/>
              </a:cxn>
              <a:cxn ang="T14">
                <a:pos x="T4" y="T5"/>
              </a:cxn>
              <a:cxn ang="T15">
                <a:pos x="T6" y="T7"/>
              </a:cxn>
              <a:cxn ang="T16">
                <a:pos x="T8" y="T9"/>
              </a:cxn>
              <a:cxn ang="T17">
                <a:pos x="T10" y="T11"/>
              </a:cxn>
            </a:cxnLst>
            <a:rect l="T18" t="T19" r="T20" b="T21"/>
            <a:pathLst>
              <a:path w="4430" h="3371">
                <a:moveTo>
                  <a:pt x="3045" y="3370"/>
                </a:moveTo>
                <a:lnTo>
                  <a:pt x="0" y="854"/>
                </a:lnTo>
                <a:lnTo>
                  <a:pt x="0" y="0"/>
                </a:lnTo>
                <a:lnTo>
                  <a:pt x="4429" y="0"/>
                </a:lnTo>
                <a:lnTo>
                  <a:pt x="4429" y="3370"/>
                </a:lnTo>
                <a:lnTo>
                  <a:pt x="3045" y="3370"/>
                </a:lnTo>
              </a:path>
            </a:pathLst>
          </a:custGeom>
          <a:solidFill>
            <a:srgbClr val="CED9DE"/>
          </a:solidFill>
          <a:ln>
            <a:noFill/>
          </a:ln>
          <a:extLst>
            <a:ext uri="{91240B29-F687-4F45-9708-019B960494DF}">
              <a14:hiddenLine xmlns:a14="http://schemas.microsoft.com/office/drawing/2010/main" w="12700" cap="rnd" cmpd="sng">
                <a:solidFill>
                  <a:srgbClr val="000000"/>
                </a:solidFill>
                <a:prstDash val="solid"/>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aphicFrame>
        <p:nvGraphicFramePr>
          <p:cNvPr id="21506" name="Object 12">
            <a:extLst>
              <a:ext uri="{FF2B5EF4-FFF2-40B4-BE49-F238E27FC236}">
                <a16:creationId xmlns:a16="http://schemas.microsoft.com/office/drawing/2014/main" id="{89361AF5-B885-4379-8452-80E51B7D8891}"/>
              </a:ext>
            </a:extLst>
          </p:cNvPr>
          <p:cNvGraphicFramePr>
            <a:graphicFrameLocks/>
          </p:cNvGraphicFramePr>
          <p:nvPr/>
        </p:nvGraphicFramePr>
        <p:xfrm>
          <a:off x="615950" y="277813"/>
          <a:ext cx="7747000" cy="6392862"/>
        </p:xfrm>
        <a:graphic>
          <a:graphicData uri="http://schemas.openxmlformats.org/presentationml/2006/ole">
            <mc:AlternateContent xmlns:mc="http://schemas.openxmlformats.org/markup-compatibility/2006">
              <mc:Choice xmlns:v="urn:schemas-microsoft-com:vml" Requires="v">
                <p:oleObj name="Chart" r:id="rId4" imgW="9310931" imgH="6655636" progId="MSGraph.Chart.8">
                  <p:embed followColorScheme="full"/>
                </p:oleObj>
              </mc:Choice>
              <mc:Fallback>
                <p:oleObj name="Chart" r:id="rId4" imgW="9310931" imgH="6655636" progId="MSGraph.Chart.8">
                  <p:embed followColorScheme="full"/>
                  <p:pic>
                    <p:nvPicPr>
                      <p:cNvPr id="21506" name="Object 12">
                        <a:extLst>
                          <a:ext uri="{FF2B5EF4-FFF2-40B4-BE49-F238E27FC236}">
                            <a16:creationId xmlns:a16="http://schemas.microsoft.com/office/drawing/2014/main" id="{89361AF5-B885-4379-8452-80E51B7D8891}"/>
                          </a:ext>
                        </a:extLst>
                      </p:cNvPr>
                      <p:cNvPicPr>
                        <a:picLocks noChangeArrowheads="1"/>
                      </p:cNvPicPr>
                      <p:nvPr/>
                    </p:nvPicPr>
                    <p:blipFill>
                      <a:blip r:embed="rId5"/>
                      <a:srcRect/>
                      <a:stretch>
                        <a:fillRect/>
                      </a:stretch>
                    </p:blipFill>
                    <p:spPr bwMode="auto">
                      <a:xfrm>
                        <a:off x="615950" y="277813"/>
                        <a:ext cx="7747000" cy="639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9" name="Rectangle 4">
            <a:extLst>
              <a:ext uri="{FF2B5EF4-FFF2-40B4-BE49-F238E27FC236}">
                <a16:creationId xmlns:a16="http://schemas.microsoft.com/office/drawing/2014/main" id="{223498F3-D2EE-41A0-845D-B171C24CB0E3}"/>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10" name="Rectangle 5">
            <a:extLst>
              <a:ext uri="{FF2B5EF4-FFF2-40B4-BE49-F238E27FC236}">
                <a16:creationId xmlns:a16="http://schemas.microsoft.com/office/drawing/2014/main" id="{1E4535C5-F87F-4AAF-84FC-3C52FE232FA5}"/>
              </a:ext>
            </a:extLst>
          </p:cNvPr>
          <p:cNvSpPr>
            <a:spLocks noChangeArrowheads="1"/>
          </p:cNvSpPr>
          <p:nvPr/>
        </p:nvSpPr>
        <p:spPr bwMode="auto">
          <a:xfrm rot="-5400000">
            <a:off x="-635000" y="28924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21511" name="Rectangle 6">
            <a:extLst>
              <a:ext uri="{FF2B5EF4-FFF2-40B4-BE49-F238E27FC236}">
                <a16:creationId xmlns:a16="http://schemas.microsoft.com/office/drawing/2014/main" id="{88B1BF8B-4023-4FE6-B7C5-7BCD0C3FF812}"/>
              </a:ext>
            </a:extLst>
          </p:cNvPr>
          <p:cNvSpPr>
            <a:spLocks noChangeArrowheads="1"/>
          </p:cNvSpPr>
          <p:nvPr/>
        </p:nvSpPr>
        <p:spPr bwMode="auto">
          <a:xfrm>
            <a:off x="3675063" y="650716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grpSp>
        <p:nvGrpSpPr>
          <p:cNvPr id="2" name="Group 7">
            <a:extLst>
              <a:ext uri="{FF2B5EF4-FFF2-40B4-BE49-F238E27FC236}">
                <a16:creationId xmlns:a16="http://schemas.microsoft.com/office/drawing/2014/main" id="{A2AD61D4-6730-4654-ADED-CC6B62581873}"/>
              </a:ext>
            </a:extLst>
          </p:cNvPr>
          <p:cNvGrpSpPr>
            <a:grpSpLocks/>
          </p:cNvGrpSpPr>
          <p:nvPr/>
        </p:nvGrpSpPr>
        <p:grpSpPr bwMode="auto">
          <a:xfrm>
            <a:off x="5797550" y="3892550"/>
            <a:ext cx="1739900" cy="1587500"/>
            <a:chOff x="3652" y="2452"/>
            <a:chExt cx="1096" cy="1000"/>
          </a:xfrm>
        </p:grpSpPr>
        <p:sp>
          <p:nvSpPr>
            <p:cNvPr id="21514" name="AutoShape 8" descr="Parchment">
              <a:extLst>
                <a:ext uri="{FF2B5EF4-FFF2-40B4-BE49-F238E27FC236}">
                  <a16:creationId xmlns:a16="http://schemas.microsoft.com/office/drawing/2014/main" id="{CE161076-7448-4392-9C03-1B48C13C07A0}"/>
                </a:ext>
              </a:extLst>
            </p:cNvPr>
            <p:cNvSpPr>
              <a:spLocks noChangeArrowheads="1"/>
            </p:cNvSpPr>
            <p:nvPr/>
          </p:nvSpPr>
          <p:spPr bwMode="auto">
            <a:xfrm>
              <a:off x="3652" y="2452"/>
              <a:ext cx="1096" cy="1000"/>
            </a:xfrm>
            <a:prstGeom prst="roundRect">
              <a:avLst>
                <a:gd name="adj" fmla="val 12495"/>
              </a:avLst>
            </a:prstGeom>
            <a:blipFill dpi="0" rotWithShape="0">
              <a:blip r:embed="rId6"/>
              <a:srcRect/>
              <a:tile tx="0" ty="0" sx="100000" sy="100000" flip="none" algn="tl"/>
            </a:blipFill>
            <a:ln w="12700">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15" name="Rectangle 9" descr="Parchment">
              <a:extLst>
                <a:ext uri="{FF2B5EF4-FFF2-40B4-BE49-F238E27FC236}">
                  <a16:creationId xmlns:a16="http://schemas.microsoft.com/office/drawing/2014/main" id="{1D2A1B45-16FE-48A7-BEEF-9E4AE2B6912D}"/>
                </a:ext>
              </a:extLst>
            </p:cNvPr>
            <p:cNvSpPr>
              <a:spLocks noChangeArrowheads="1"/>
            </p:cNvSpPr>
            <p:nvPr/>
          </p:nvSpPr>
          <p:spPr bwMode="auto">
            <a:xfrm>
              <a:off x="3736" y="2481"/>
              <a:ext cx="976" cy="923"/>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Assumptions</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X</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endPar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Y</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£1</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Budget = £30</a:t>
              </a:r>
            </a:p>
          </p:txBody>
        </p:sp>
        <p:sp>
          <p:nvSpPr>
            <p:cNvPr id="21516" name="Line 10" descr="Parchment">
              <a:extLst>
                <a:ext uri="{FF2B5EF4-FFF2-40B4-BE49-F238E27FC236}">
                  <a16:creationId xmlns:a16="http://schemas.microsoft.com/office/drawing/2014/main" id="{CB3EC6F3-CE9A-4B59-B869-2131B90EAD9E}"/>
                </a:ext>
              </a:extLst>
            </p:cNvPr>
            <p:cNvSpPr>
              <a:spLocks noChangeShapeType="1"/>
            </p:cNvSpPr>
            <p:nvPr/>
          </p:nvSpPr>
          <p:spPr bwMode="auto">
            <a:xfrm>
              <a:off x="3840" y="2784"/>
              <a:ext cx="768"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567310" name="Text Box 14">
            <a:extLst>
              <a:ext uri="{FF2B5EF4-FFF2-40B4-BE49-F238E27FC236}">
                <a16:creationId xmlns:a16="http://schemas.microsoft.com/office/drawing/2014/main" id="{7AFE33A6-FBEB-41CB-BBF8-70C8DA46F9E3}"/>
              </a:ext>
            </a:extLst>
          </p:cNvPr>
          <p:cNvSpPr txBox="1">
            <a:spLocks noChangeArrowheads="1"/>
          </p:cNvSpPr>
          <p:nvPr/>
        </p:nvSpPr>
        <p:spPr bwMode="auto">
          <a:xfrm>
            <a:off x="0" y="0"/>
            <a:ext cx="901065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800080"/>
                </a:solidFill>
                <a:effectLst/>
                <a:uLnTx/>
                <a:uFillTx/>
                <a:latin typeface="Arial" charset="0"/>
                <a:ea typeface="+mn-ea"/>
                <a:cs typeface="+mn-cs"/>
              </a:rPr>
              <a:t>Effect of an increase in income on the budget line</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E83B5761-1946-4D8E-82A8-790BDAA0F517}"/>
              </a:ext>
            </a:extLst>
          </p:cNvPr>
          <p:cNvSpPr>
            <a:spLocks noChangeArrowheads="1"/>
          </p:cNvSpPr>
          <p:nvPr/>
        </p:nvSpPr>
        <p:spPr bwMode="auto">
          <a:xfrm>
            <a:off x="1085850" y="660400"/>
            <a:ext cx="6419850" cy="5283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532" name="Freeform 3">
            <a:extLst>
              <a:ext uri="{FF2B5EF4-FFF2-40B4-BE49-F238E27FC236}">
                <a16:creationId xmlns:a16="http://schemas.microsoft.com/office/drawing/2014/main" id="{88D4FC07-06D1-4526-A05C-8BEFAA3DC56B}"/>
              </a:ext>
            </a:extLst>
          </p:cNvPr>
          <p:cNvSpPr>
            <a:spLocks/>
          </p:cNvSpPr>
          <p:nvPr/>
        </p:nvSpPr>
        <p:spPr bwMode="auto">
          <a:xfrm>
            <a:off x="996950" y="587375"/>
            <a:ext cx="7170738" cy="5416550"/>
          </a:xfrm>
          <a:custGeom>
            <a:avLst/>
            <a:gdLst>
              <a:gd name="T0" fmla="*/ 2147483647 w 4419"/>
              <a:gd name="T1" fmla="*/ 2147483647 h 3371"/>
              <a:gd name="T2" fmla="*/ 0 w 4419"/>
              <a:gd name="T3" fmla="*/ 0 h 3371"/>
              <a:gd name="T4" fmla="*/ 2147483647 w 4419"/>
              <a:gd name="T5" fmla="*/ 0 h 3371"/>
              <a:gd name="T6" fmla="*/ 2147483647 w 4419"/>
              <a:gd name="T7" fmla="*/ 2147483647 h 3371"/>
              <a:gd name="T8" fmla="*/ 2147483647 w 4419"/>
              <a:gd name="T9" fmla="*/ 2147483647 h 3371"/>
              <a:gd name="T10" fmla="*/ 0 60000 65536"/>
              <a:gd name="T11" fmla="*/ 0 60000 65536"/>
              <a:gd name="T12" fmla="*/ 0 60000 65536"/>
              <a:gd name="T13" fmla="*/ 0 60000 65536"/>
              <a:gd name="T14" fmla="*/ 0 60000 65536"/>
              <a:gd name="T15" fmla="*/ 0 w 4419"/>
              <a:gd name="T16" fmla="*/ 0 h 3371"/>
              <a:gd name="T17" fmla="*/ 4419 w 4419"/>
              <a:gd name="T18" fmla="*/ 3371 h 3371"/>
            </a:gdLst>
            <a:ahLst/>
            <a:cxnLst>
              <a:cxn ang="T10">
                <a:pos x="T0" y="T1"/>
              </a:cxn>
              <a:cxn ang="T11">
                <a:pos x="T2" y="T3"/>
              </a:cxn>
              <a:cxn ang="T12">
                <a:pos x="T4" y="T5"/>
              </a:cxn>
              <a:cxn ang="T13">
                <a:pos x="T6" y="T7"/>
              </a:cxn>
              <a:cxn ang="T14">
                <a:pos x="T8" y="T9"/>
              </a:cxn>
            </a:cxnLst>
            <a:rect l="T15" t="T16" r="T17" b="T18"/>
            <a:pathLst>
              <a:path w="4419" h="3371">
                <a:moveTo>
                  <a:pt x="4060" y="3370"/>
                </a:moveTo>
                <a:lnTo>
                  <a:pt x="0" y="0"/>
                </a:lnTo>
                <a:lnTo>
                  <a:pt x="4418" y="0"/>
                </a:lnTo>
                <a:lnTo>
                  <a:pt x="4418" y="3370"/>
                </a:lnTo>
                <a:lnTo>
                  <a:pt x="4060" y="3370"/>
                </a:lnTo>
              </a:path>
            </a:pathLst>
          </a:custGeom>
          <a:solidFill>
            <a:srgbClr val="CED9DE"/>
          </a:solidFill>
          <a:ln>
            <a:noFill/>
          </a:ln>
          <a:extLst>
            <a:ext uri="{91240B29-F687-4F45-9708-019B960494DF}">
              <a14:hiddenLine xmlns:a14="http://schemas.microsoft.com/office/drawing/2010/main" w="12700" cap="rnd" cmpd="sng">
                <a:solidFill>
                  <a:srgbClr val="000000"/>
                </a:solidFill>
                <a:prstDash val="solid"/>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aphicFrame>
        <p:nvGraphicFramePr>
          <p:cNvPr id="22530" name="Object 21">
            <a:extLst>
              <a:ext uri="{FF2B5EF4-FFF2-40B4-BE49-F238E27FC236}">
                <a16:creationId xmlns:a16="http://schemas.microsoft.com/office/drawing/2014/main" id="{13270DAD-74EE-4355-99C2-5B9871C88002}"/>
              </a:ext>
            </a:extLst>
          </p:cNvPr>
          <p:cNvGraphicFramePr>
            <a:graphicFrameLocks/>
          </p:cNvGraphicFramePr>
          <p:nvPr/>
        </p:nvGraphicFramePr>
        <p:xfrm>
          <a:off x="620713" y="271463"/>
          <a:ext cx="7735887" cy="6405562"/>
        </p:xfrm>
        <a:graphic>
          <a:graphicData uri="http://schemas.openxmlformats.org/presentationml/2006/ole">
            <mc:AlternateContent xmlns:mc="http://schemas.openxmlformats.org/markup-compatibility/2006">
              <mc:Choice xmlns:v="urn:schemas-microsoft-com:vml" Requires="v">
                <p:oleObj name="Chart" r:id="rId4" imgW="9310931" imgH="6667362" progId="MSGraph.Chart.8">
                  <p:embed followColorScheme="full"/>
                </p:oleObj>
              </mc:Choice>
              <mc:Fallback>
                <p:oleObj name="Chart" r:id="rId4" imgW="9310931" imgH="6667362" progId="MSGraph.Chart.8">
                  <p:embed followColorScheme="full"/>
                  <p:pic>
                    <p:nvPicPr>
                      <p:cNvPr id="22530" name="Object 21">
                        <a:extLst>
                          <a:ext uri="{FF2B5EF4-FFF2-40B4-BE49-F238E27FC236}">
                            <a16:creationId xmlns:a16="http://schemas.microsoft.com/office/drawing/2014/main" id="{13270DAD-74EE-4355-99C2-5B9871C88002}"/>
                          </a:ext>
                        </a:extLst>
                      </p:cNvPr>
                      <p:cNvPicPr>
                        <a:picLocks noChangeArrowheads="1"/>
                      </p:cNvPicPr>
                      <p:nvPr/>
                    </p:nvPicPr>
                    <p:blipFill>
                      <a:blip r:embed="rId5"/>
                      <a:srcRect/>
                      <a:stretch>
                        <a:fillRect/>
                      </a:stretch>
                    </p:blipFill>
                    <p:spPr bwMode="auto">
                      <a:xfrm>
                        <a:off x="620713" y="271463"/>
                        <a:ext cx="7735887" cy="640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3" name="Rectangle 4">
            <a:extLst>
              <a:ext uri="{FF2B5EF4-FFF2-40B4-BE49-F238E27FC236}">
                <a16:creationId xmlns:a16="http://schemas.microsoft.com/office/drawing/2014/main" id="{1C373BF2-C71D-4462-93F0-0B3F2D23C791}"/>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534" name="Rectangle 5">
            <a:extLst>
              <a:ext uri="{FF2B5EF4-FFF2-40B4-BE49-F238E27FC236}">
                <a16:creationId xmlns:a16="http://schemas.microsoft.com/office/drawing/2014/main" id="{0199BA74-57AF-4CF6-A81F-613980CEC492}"/>
              </a:ext>
            </a:extLst>
          </p:cNvPr>
          <p:cNvSpPr>
            <a:spLocks noChangeArrowheads="1"/>
          </p:cNvSpPr>
          <p:nvPr/>
        </p:nvSpPr>
        <p:spPr bwMode="auto">
          <a:xfrm rot="-5400000">
            <a:off x="-635000" y="28924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22535" name="Rectangle 6">
            <a:extLst>
              <a:ext uri="{FF2B5EF4-FFF2-40B4-BE49-F238E27FC236}">
                <a16:creationId xmlns:a16="http://schemas.microsoft.com/office/drawing/2014/main" id="{E05675A7-FCD4-4BAB-A623-1A06227327F5}"/>
              </a:ext>
            </a:extLst>
          </p:cNvPr>
          <p:cNvSpPr>
            <a:spLocks noChangeArrowheads="1"/>
          </p:cNvSpPr>
          <p:nvPr/>
        </p:nvSpPr>
        <p:spPr bwMode="auto">
          <a:xfrm>
            <a:off x="3675063" y="650716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grpSp>
        <p:nvGrpSpPr>
          <p:cNvPr id="2" name="Group 7">
            <a:extLst>
              <a:ext uri="{FF2B5EF4-FFF2-40B4-BE49-F238E27FC236}">
                <a16:creationId xmlns:a16="http://schemas.microsoft.com/office/drawing/2014/main" id="{7AEA0114-0E6A-441F-B375-F6B4C8367223}"/>
              </a:ext>
            </a:extLst>
          </p:cNvPr>
          <p:cNvGrpSpPr>
            <a:grpSpLocks/>
          </p:cNvGrpSpPr>
          <p:nvPr/>
        </p:nvGrpSpPr>
        <p:grpSpPr bwMode="auto">
          <a:xfrm>
            <a:off x="5156200" y="904875"/>
            <a:ext cx="1739900" cy="1587500"/>
            <a:chOff x="3248" y="570"/>
            <a:chExt cx="1096" cy="1000"/>
          </a:xfrm>
        </p:grpSpPr>
        <p:grpSp>
          <p:nvGrpSpPr>
            <p:cNvPr id="22554" name="Group 8" descr="Parchment">
              <a:extLst>
                <a:ext uri="{FF2B5EF4-FFF2-40B4-BE49-F238E27FC236}">
                  <a16:creationId xmlns:a16="http://schemas.microsoft.com/office/drawing/2014/main" id="{8678FBEE-965B-44D9-B513-88D7D17AF757}"/>
                </a:ext>
              </a:extLst>
            </p:cNvPr>
            <p:cNvGrpSpPr>
              <a:grpSpLocks/>
            </p:cNvGrpSpPr>
            <p:nvPr/>
          </p:nvGrpSpPr>
          <p:grpSpPr bwMode="auto">
            <a:xfrm>
              <a:off x="3248" y="570"/>
              <a:ext cx="1096" cy="1000"/>
              <a:chOff x="3248" y="570"/>
              <a:chExt cx="1096" cy="1000"/>
            </a:xfrm>
          </p:grpSpPr>
          <p:sp>
            <p:nvSpPr>
              <p:cNvPr id="22556" name="AutoShape 9" descr="Parchment">
                <a:extLst>
                  <a:ext uri="{FF2B5EF4-FFF2-40B4-BE49-F238E27FC236}">
                    <a16:creationId xmlns:a16="http://schemas.microsoft.com/office/drawing/2014/main" id="{A4E5F9F5-1FB1-4989-83CC-BE86DA3086DD}"/>
                  </a:ext>
                </a:extLst>
              </p:cNvPr>
              <p:cNvSpPr>
                <a:spLocks noChangeArrowheads="1"/>
              </p:cNvSpPr>
              <p:nvPr/>
            </p:nvSpPr>
            <p:spPr bwMode="auto">
              <a:xfrm>
                <a:off x="3248" y="570"/>
                <a:ext cx="1096" cy="1000"/>
              </a:xfrm>
              <a:prstGeom prst="roundRect">
                <a:avLst>
                  <a:gd name="adj" fmla="val 12495"/>
                </a:avLst>
              </a:prstGeom>
              <a:blipFill dpi="0" rotWithShape="0">
                <a:blip r:embed="rId6"/>
                <a:srcRect/>
                <a:tile tx="0" ty="0" sx="100000" sy="100000" flip="none" algn="tl"/>
              </a:blipFill>
              <a:ln w="12700">
                <a:solidFill>
                  <a:schemeClr val="tx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557" name="Rectangle 10" descr="Parchment">
                <a:extLst>
                  <a:ext uri="{FF2B5EF4-FFF2-40B4-BE49-F238E27FC236}">
                    <a16:creationId xmlns:a16="http://schemas.microsoft.com/office/drawing/2014/main" id="{D403027A-C6DE-4DB0-AD31-E3BFFA496210}"/>
                  </a:ext>
                </a:extLst>
              </p:cNvPr>
              <p:cNvSpPr>
                <a:spLocks noChangeArrowheads="1"/>
              </p:cNvSpPr>
              <p:nvPr/>
            </p:nvSpPr>
            <p:spPr bwMode="auto">
              <a:xfrm>
                <a:off x="3321" y="611"/>
                <a:ext cx="976" cy="923"/>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Assumptions</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X</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endPar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Y</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£1</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Budget = £40</a:t>
                </a:r>
              </a:p>
            </p:txBody>
          </p:sp>
        </p:grpSp>
        <p:sp>
          <p:nvSpPr>
            <p:cNvPr id="22555" name="Line 11" descr="Parchment">
              <a:extLst>
                <a:ext uri="{FF2B5EF4-FFF2-40B4-BE49-F238E27FC236}">
                  <a16:creationId xmlns:a16="http://schemas.microsoft.com/office/drawing/2014/main" id="{A50443FE-3696-480A-8987-F0EBF8747205}"/>
                </a:ext>
              </a:extLst>
            </p:cNvPr>
            <p:cNvSpPr>
              <a:spLocks noChangeShapeType="1"/>
            </p:cNvSpPr>
            <p:nvPr/>
          </p:nvSpPr>
          <p:spPr bwMode="auto">
            <a:xfrm>
              <a:off x="3436" y="902"/>
              <a:ext cx="768"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569356" name="Rectangle 12">
            <a:extLst>
              <a:ext uri="{FF2B5EF4-FFF2-40B4-BE49-F238E27FC236}">
                <a16:creationId xmlns:a16="http://schemas.microsoft.com/office/drawing/2014/main" id="{8F1A9F26-06E9-447D-80F5-4044B2CF7956}"/>
              </a:ext>
            </a:extLst>
          </p:cNvPr>
          <p:cNvSpPr>
            <a:spLocks noChangeArrowheads="1"/>
          </p:cNvSpPr>
          <p:nvPr/>
        </p:nvSpPr>
        <p:spPr bwMode="auto">
          <a:xfrm>
            <a:off x="6219825" y="4473575"/>
            <a:ext cx="10350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35AA"/>
                </a:solidFill>
                <a:effectLst/>
                <a:uLnTx/>
                <a:uFillTx/>
                <a:latin typeface="Arial" panose="020B0604020202020204" pitchFamily="34" charset="0"/>
                <a:ea typeface="+mn-ea"/>
                <a:cs typeface="+mn-cs"/>
              </a:rPr>
              <a:t>Budget</a:t>
            </a:r>
          </a:p>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35AA"/>
                </a:solidFill>
                <a:effectLst/>
                <a:uLnTx/>
                <a:uFillTx/>
                <a:latin typeface="Arial" panose="020B0604020202020204" pitchFamily="34" charset="0"/>
                <a:ea typeface="+mn-ea"/>
                <a:cs typeface="+mn-cs"/>
              </a:rPr>
              <a:t>   = £40</a:t>
            </a:r>
          </a:p>
        </p:txBody>
      </p:sp>
      <p:sp>
        <p:nvSpPr>
          <p:cNvPr id="569357" name="Rectangle 13">
            <a:extLst>
              <a:ext uri="{FF2B5EF4-FFF2-40B4-BE49-F238E27FC236}">
                <a16:creationId xmlns:a16="http://schemas.microsoft.com/office/drawing/2014/main" id="{70D6CD7A-6A26-42A2-A711-2F74F2E006EE}"/>
              </a:ext>
            </a:extLst>
          </p:cNvPr>
          <p:cNvSpPr>
            <a:spLocks noChangeArrowheads="1"/>
          </p:cNvSpPr>
          <p:nvPr/>
        </p:nvSpPr>
        <p:spPr bwMode="auto">
          <a:xfrm>
            <a:off x="5580063" y="5259388"/>
            <a:ext cx="1104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C40038"/>
                </a:solidFill>
                <a:effectLst/>
                <a:uLnTx/>
                <a:uFillTx/>
                <a:latin typeface="Arial" panose="020B0604020202020204" pitchFamily="34" charset="0"/>
                <a:ea typeface="+mn-ea"/>
                <a:cs typeface="+mn-cs"/>
              </a:rPr>
              <a:t>Budget </a:t>
            </a:r>
          </a:p>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C40038"/>
                </a:solidFill>
                <a:effectLst/>
                <a:uLnTx/>
                <a:uFillTx/>
                <a:latin typeface="Arial" panose="020B0604020202020204" pitchFamily="34" charset="0"/>
                <a:ea typeface="+mn-ea"/>
                <a:cs typeface="+mn-cs"/>
              </a:rPr>
              <a:t>   =  £30</a:t>
            </a:r>
          </a:p>
        </p:txBody>
      </p:sp>
      <p:grpSp>
        <p:nvGrpSpPr>
          <p:cNvPr id="4" name="Group 14">
            <a:extLst>
              <a:ext uri="{FF2B5EF4-FFF2-40B4-BE49-F238E27FC236}">
                <a16:creationId xmlns:a16="http://schemas.microsoft.com/office/drawing/2014/main" id="{8695543F-436C-4646-9164-1FBC57FC1E29}"/>
              </a:ext>
            </a:extLst>
          </p:cNvPr>
          <p:cNvGrpSpPr>
            <a:grpSpLocks/>
          </p:cNvGrpSpPr>
          <p:nvPr/>
        </p:nvGrpSpPr>
        <p:grpSpPr bwMode="auto">
          <a:xfrm>
            <a:off x="582613" y="3708400"/>
            <a:ext cx="2811462" cy="366713"/>
            <a:chOff x="367" y="2336"/>
            <a:chExt cx="1771" cy="231"/>
          </a:xfrm>
        </p:grpSpPr>
        <p:sp>
          <p:nvSpPr>
            <p:cNvPr id="22552" name="Rectangle 15">
              <a:extLst>
                <a:ext uri="{FF2B5EF4-FFF2-40B4-BE49-F238E27FC236}">
                  <a16:creationId xmlns:a16="http://schemas.microsoft.com/office/drawing/2014/main" id="{7AA04A6A-9A2A-4AE1-BBBB-C80724C464A0}"/>
                </a:ext>
              </a:extLst>
            </p:cNvPr>
            <p:cNvSpPr>
              <a:spLocks noChangeArrowheads="1"/>
            </p:cNvSpPr>
            <p:nvPr/>
          </p:nvSpPr>
          <p:spPr bwMode="auto">
            <a:xfrm>
              <a:off x="367" y="2336"/>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C40038"/>
                  </a:solidFill>
                  <a:effectLst/>
                  <a:uLnTx/>
                  <a:uFillTx/>
                  <a:latin typeface="Arial" panose="020B0604020202020204" pitchFamily="34" charset="0"/>
                  <a:ea typeface="+mn-ea"/>
                  <a:cs typeface="+mn-cs"/>
                </a:rPr>
                <a:t>16</a:t>
              </a:r>
            </a:p>
          </p:txBody>
        </p:sp>
        <p:sp>
          <p:nvSpPr>
            <p:cNvPr id="22553" name="Line 16">
              <a:extLst>
                <a:ext uri="{FF2B5EF4-FFF2-40B4-BE49-F238E27FC236}">
                  <a16:creationId xmlns:a16="http://schemas.microsoft.com/office/drawing/2014/main" id="{37DCCEA1-CFCC-4507-B6E1-45D709094B83}"/>
                </a:ext>
              </a:extLst>
            </p:cNvPr>
            <p:cNvSpPr>
              <a:spLocks noChangeShapeType="1"/>
            </p:cNvSpPr>
            <p:nvPr/>
          </p:nvSpPr>
          <p:spPr bwMode="auto">
            <a:xfrm flipH="1">
              <a:off x="678" y="2461"/>
              <a:ext cx="1460" cy="0"/>
            </a:xfrm>
            <a:prstGeom prst="line">
              <a:avLst/>
            </a:prstGeom>
            <a:noFill/>
            <a:ln w="1905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5" name="Group 17">
            <a:extLst>
              <a:ext uri="{FF2B5EF4-FFF2-40B4-BE49-F238E27FC236}">
                <a16:creationId xmlns:a16="http://schemas.microsoft.com/office/drawing/2014/main" id="{2712A8A6-C820-4558-A566-9B65FF1EED3B}"/>
              </a:ext>
            </a:extLst>
          </p:cNvPr>
          <p:cNvGrpSpPr>
            <a:grpSpLocks/>
          </p:cNvGrpSpPr>
          <p:nvPr/>
        </p:nvGrpSpPr>
        <p:grpSpPr bwMode="auto">
          <a:xfrm>
            <a:off x="3225800" y="3906838"/>
            <a:ext cx="311150" cy="2605087"/>
            <a:chOff x="2032" y="2461"/>
            <a:chExt cx="196" cy="1641"/>
          </a:xfrm>
        </p:grpSpPr>
        <p:sp>
          <p:nvSpPr>
            <p:cNvPr id="22550" name="Rectangle 18">
              <a:extLst>
                <a:ext uri="{FF2B5EF4-FFF2-40B4-BE49-F238E27FC236}">
                  <a16:creationId xmlns:a16="http://schemas.microsoft.com/office/drawing/2014/main" id="{7C79FB21-0DE4-4A9E-82A8-4E5DFD700701}"/>
                </a:ext>
              </a:extLst>
            </p:cNvPr>
            <p:cNvSpPr>
              <a:spLocks noChangeArrowheads="1"/>
            </p:cNvSpPr>
            <p:nvPr/>
          </p:nvSpPr>
          <p:spPr bwMode="auto">
            <a:xfrm>
              <a:off x="2032" y="38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C40038"/>
                  </a:solidFill>
                  <a:effectLst/>
                  <a:uLnTx/>
                  <a:uFillTx/>
                  <a:latin typeface="Arial" panose="020B0604020202020204" pitchFamily="34" charset="0"/>
                  <a:ea typeface="+mn-ea"/>
                  <a:cs typeface="+mn-cs"/>
                </a:rPr>
                <a:t>7</a:t>
              </a:r>
            </a:p>
          </p:txBody>
        </p:sp>
        <p:sp>
          <p:nvSpPr>
            <p:cNvPr id="22551" name="Line 19">
              <a:extLst>
                <a:ext uri="{FF2B5EF4-FFF2-40B4-BE49-F238E27FC236}">
                  <a16:creationId xmlns:a16="http://schemas.microsoft.com/office/drawing/2014/main" id="{7B70AFE4-7F35-455D-B456-DECCEE73B7BF}"/>
                </a:ext>
              </a:extLst>
            </p:cNvPr>
            <p:cNvSpPr>
              <a:spLocks noChangeShapeType="1"/>
            </p:cNvSpPr>
            <p:nvPr/>
          </p:nvSpPr>
          <p:spPr bwMode="auto">
            <a:xfrm>
              <a:off x="2146" y="2461"/>
              <a:ext cx="0" cy="1290"/>
            </a:xfrm>
            <a:prstGeom prst="line">
              <a:avLst/>
            </a:prstGeom>
            <a:noFill/>
            <a:ln w="1905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569364" name="Line 20">
            <a:extLst>
              <a:ext uri="{FF2B5EF4-FFF2-40B4-BE49-F238E27FC236}">
                <a16:creationId xmlns:a16="http://schemas.microsoft.com/office/drawing/2014/main" id="{AD17AF61-81BF-4297-8D9E-452C265CD7D1}"/>
              </a:ext>
            </a:extLst>
          </p:cNvPr>
          <p:cNvSpPr>
            <a:spLocks noChangeShapeType="1"/>
          </p:cNvSpPr>
          <p:nvPr/>
        </p:nvSpPr>
        <p:spPr bwMode="auto">
          <a:xfrm flipH="1">
            <a:off x="1063625" y="3309938"/>
            <a:ext cx="3240088" cy="0"/>
          </a:xfrm>
          <a:prstGeom prst="line">
            <a:avLst/>
          </a:prstGeom>
          <a:noFill/>
          <a:ln w="1905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9366" name="Line 22">
            <a:extLst>
              <a:ext uri="{FF2B5EF4-FFF2-40B4-BE49-F238E27FC236}">
                <a16:creationId xmlns:a16="http://schemas.microsoft.com/office/drawing/2014/main" id="{0160247A-AF27-4F5A-A02D-4EC0515D9A75}"/>
              </a:ext>
            </a:extLst>
          </p:cNvPr>
          <p:cNvSpPr>
            <a:spLocks noChangeShapeType="1"/>
          </p:cNvSpPr>
          <p:nvPr/>
        </p:nvSpPr>
        <p:spPr bwMode="auto">
          <a:xfrm>
            <a:off x="4297363" y="3328988"/>
            <a:ext cx="0" cy="2625725"/>
          </a:xfrm>
          <a:prstGeom prst="line">
            <a:avLst/>
          </a:prstGeom>
          <a:noFill/>
          <a:ln w="1905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6" name="Group 23">
            <a:extLst>
              <a:ext uri="{FF2B5EF4-FFF2-40B4-BE49-F238E27FC236}">
                <a16:creationId xmlns:a16="http://schemas.microsoft.com/office/drawing/2014/main" id="{41608214-0E18-4003-858A-7746E6BDA4DE}"/>
              </a:ext>
            </a:extLst>
          </p:cNvPr>
          <p:cNvGrpSpPr>
            <a:grpSpLocks/>
          </p:cNvGrpSpPr>
          <p:nvPr/>
        </p:nvGrpSpPr>
        <p:grpSpPr bwMode="auto">
          <a:xfrm>
            <a:off x="3357563" y="3557588"/>
            <a:ext cx="406400" cy="396875"/>
            <a:chOff x="2115" y="2241"/>
            <a:chExt cx="256" cy="250"/>
          </a:xfrm>
        </p:grpSpPr>
        <p:sp>
          <p:nvSpPr>
            <p:cNvPr id="22548" name="Rectangle 24">
              <a:extLst>
                <a:ext uri="{FF2B5EF4-FFF2-40B4-BE49-F238E27FC236}">
                  <a16:creationId xmlns:a16="http://schemas.microsoft.com/office/drawing/2014/main" id="{B7907F05-FE1E-4DEC-B3B9-06942AD3C712}"/>
                </a:ext>
              </a:extLst>
            </p:cNvPr>
            <p:cNvSpPr>
              <a:spLocks noChangeArrowheads="1"/>
            </p:cNvSpPr>
            <p:nvPr/>
          </p:nvSpPr>
          <p:spPr bwMode="auto">
            <a:xfrm>
              <a:off x="2122" y="2241"/>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C40038"/>
                  </a:solidFill>
                  <a:effectLst/>
                  <a:uLnTx/>
                  <a:uFillTx/>
                  <a:latin typeface="Arial" panose="020B0604020202020204" pitchFamily="34" charset="0"/>
                  <a:ea typeface="+mn-ea"/>
                  <a:cs typeface="+mn-cs"/>
                </a:rPr>
                <a:t>m</a:t>
              </a:r>
            </a:p>
          </p:txBody>
        </p:sp>
        <p:sp>
          <p:nvSpPr>
            <p:cNvPr id="22549" name="Oval 25">
              <a:extLst>
                <a:ext uri="{FF2B5EF4-FFF2-40B4-BE49-F238E27FC236}">
                  <a16:creationId xmlns:a16="http://schemas.microsoft.com/office/drawing/2014/main" id="{E0E942DD-07D1-4D6E-8DB9-3730DAD10474}"/>
                </a:ext>
              </a:extLst>
            </p:cNvPr>
            <p:cNvSpPr>
              <a:spLocks noChangeArrowheads="1"/>
            </p:cNvSpPr>
            <p:nvPr/>
          </p:nvSpPr>
          <p:spPr bwMode="auto">
            <a:xfrm>
              <a:off x="2115" y="2422"/>
              <a:ext cx="65" cy="65"/>
            </a:xfrm>
            <a:prstGeom prst="ellipse">
              <a:avLst/>
            </a:prstGeom>
            <a:solidFill>
              <a:schemeClr val="accent2"/>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7" name="Group 26">
            <a:extLst>
              <a:ext uri="{FF2B5EF4-FFF2-40B4-BE49-F238E27FC236}">
                <a16:creationId xmlns:a16="http://schemas.microsoft.com/office/drawing/2014/main" id="{BCDC7005-3C1B-44C3-B23D-44A6AFF78D26}"/>
              </a:ext>
            </a:extLst>
          </p:cNvPr>
          <p:cNvGrpSpPr>
            <a:grpSpLocks/>
          </p:cNvGrpSpPr>
          <p:nvPr/>
        </p:nvGrpSpPr>
        <p:grpSpPr bwMode="auto">
          <a:xfrm>
            <a:off x="4248150" y="2935288"/>
            <a:ext cx="341313" cy="450850"/>
            <a:chOff x="2676" y="1849"/>
            <a:chExt cx="215" cy="284"/>
          </a:xfrm>
        </p:grpSpPr>
        <p:sp>
          <p:nvSpPr>
            <p:cNvPr id="22546" name="Rectangle 27">
              <a:extLst>
                <a:ext uri="{FF2B5EF4-FFF2-40B4-BE49-F238E27FC236}">
                  <a16:creationId xmlns:a16="http://schemas.microsoft.com/office/drawing/2014/main" id="{44BDC4C8-552E-4DCF-98B3-AEE58E685669}"/>
                </a:ext>
              </a:extLst>
            </p:cNvPr>
            <p:cNvSpPr>
              <a:spLocks noChangeArrowheads="1"/>
            </p:cNvSpPr>
            <p:nvPr/>
          </p:nvSpPr>
          <p:spPr bwMode="auto">
            <a:xfrm>
              <a:off x="2686" y="1849"/>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35AA"/>
                  </a:solidFill>
                  <a:effectLst/>
                  <a:uLnTx/>
                  <a:uFillTx/>
                  <a:latin typeface="Arial" panose="020B0604020202020204" pitchFamily="34" charset="0"/>
                  <a:ea typeface="+mn-ea"/>
                  <a:cs typeface="+mn-cs"/>
                </a:rPr>
                <a:t>n</a:t>
              </a:r>
            </a:p>
          </p:txBody>
        </p:sp>
        <p:sp>
          <p:nvSpPr>
            <p:cNvPr id="22547" name="Oval 28">
              <a:extLst>
                <a:ext uri="{FF2B5EF4-FFF2-40B4-BE49-F238E27FC236}">
                  <a16:creationId xmlns:a16="http://schemas.microsoft.com/office/drawing/2014/main" id="{649D14EB-0A50-4D62-9809-6BB5EDD17C6D}"/>
                </a:ext>
              </a:extLst>
            </p:cNvPr>
            <p:cNvSpPr>
              <a:spLocks noChangeArrowheads="1"/>
            </p:cNvSpPr>
            <p:nvPr/>
          </p:nvSpPr>
          <p:spPr bwMode="auto">
            <a:xfrm>
              <a:off x="2676" y="2068"/>
              <a:ext cx="65" cy="65"/>
            </a:xfrm>
            <a:prstGeom prst="ellipse">
              <a:avLst/>
            </a:prstGeom>
            <a:solidFill>
              <a:schemeClr val="tx2"/>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569375" name="Text Box 31">
            <a:extLst>
              <a:ext uri="{FF2B5EF4-FFF2-40B4-BE49-F238E27FC236}">
                <a16:creationId xmlns:a16="http://schemas.microsoft.com/office/drawing/2014/main" id="{842ABEFA-3876-46AE-8EDA-1268E3F4F15D}"/>
              </a:ext>
            </a:extLst>
          </p:cNvPr>
          <p:cNvSpPr txBox="1">
            <a:spLocks noChangeArrowheads="1"/>
          </p:cNvSpPr>
          <p:nvPr/>
        </p:nvSpPr>
        <p:spPr bwMode="auto">
          <a:xfrm>
            <a:off x="0" y="0"/>
            <a:ext cx="901065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800080"/>
                </a:solidFill>
                <a:effectLst/>
                <a:uLnTx/>
                <a:uFillTx/>
                <a:latin typeface="Arial" charset="0"/>
                <a:ea typeface="+mn-ea"/>
                <a:cs typeface="+mn-cs"/>
              </a:rPr>
              <a:t>Effect of an increase in income on the budget line</a:t>
            </a:r>
          </a:p>
        </p:txBody>
      </p:sp>
    </p:spTree>
    <p:custDataLst>
      <p:tags r:id="rId1"/>
    </p:custData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69357"/>
                                        </p:tgtEl>
                                        <p:attrNameLst>
                                          <p:attrName>style.visibility</p:attrName>
                                        </p:attrNameLst>
                                      </p:cBhvr>
                                      <p:to>
                                        <p:strVal val="visible"/>
                                      </p:to>
                                    </p:set>
                                    <p:anim calcmode="lin" valueType="num">
                                      <p:cBhvr>
                                        <p:cTn id="7" dur="500" fill="hold"/>
                                        <p:tgtEl>
                                          <p:spTgt spid="569357"/>
                                        </p:tgtEl>
                                        <p:attrNameLst>
                                          <p:attrName>ppt_w</p:attrName>
                                        </p:attrNameLst>
                                      </p:cBhvr>
                                      <p:tavLst>
                                        <p:tav tm="0">
                                          <p:val>
                                            <p:fltVal val="0"/>
                                          </p:val>
                                        </p:tav>
                                        <p:tav tm="100000">
                                          <p:val>
                                            <p:strVal val="#ppt_w"/>
                                          </p:val>
                                        </p:tav>
                                      </p:tavLst>
                                    </p:anim>
                                    <p:anim calcmode="lin" valueType="num">
                                      <p:cBhvr>
                                        <p:cTn id="8" dur="500" fill="hold"/>
                                        <p:tgtEl>
                                          <p:spTgt spid="569357"/>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69356"/>
                                        </p:tgtEl>
                                        <p:attrNameLst>
                                          <p:attrName>style.visibility</p:attrName>
                                        </p:attrNameLst>
                                      </p:cBhvr>
                                      <p:to>
                                        <p:strVal val="visible"/>
                                      </p:to>
                                    </p:set>
                                    <p:anim calcmode="lin" valueType="num">
                                      <p:cBhvr>
                                        <p:cTn id="13" dur="500" fill="hold"/>
                                        <p:tgtEl>
                                          <p:spTgt spid="569356"/>
                                        </p:tgtEl>
                                        <p:attrNameLst>
                                          <p:attrName>ppt_w</p:attrName>
                                        </p:attrNameLst>
                                      </p:cBhvr>
                                      <p:tavLst>
                                        <p:tav tm="0">
                                          <p:val>
                                            <p:fltVal val="0"/>
                                          </p:val>
                                        </p:tav>
                                        <p:tav tm="100000">
                                          <p:val>
                                            <p:strVal val="#ppt_w"/>
                                          </p:val>
                                        </p:tav>
                                      </p:tavLst>
                                    </p:anim>
                                    <p:anim calcmode="lin" valueType="num">
                                      <p:cBhvr>
                                        <p:cTn id="14" dur="500" fill="hold"/>
                                        <p:tgtEl>
                                          <p:spTgt spid="569356"/>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right)">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5"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1000" fill="hold"/>
                                        <p:tgtEl>
                                          <p:spTgt spid="7"/>
                                        </p:tgtEl>
                                        <p:attrNameLst>
                                          <p:attrName>ppt_w</p:attrName>
                                        </p:attrNameLst>
                                      </p:cBhvr>
                                      <p:tavLst>
                                        <p:tav tm="0">
                                          <p:val>
                                            <p:fltVal val="0"/>
                                          </p:val>
                                        </p:tav>
                                        <p:tav tm="100000">
                                          <p:val>
                                            <p:strVal val="#ppt_w"/>
                                          </p:val>
                                        </p:tav>
                                      </p:tavLst>
                                    </p:anim>
                                    <p:anim calcmode="lin" valueType="num">
                                      <p:cBhvr>
                                        <p:cTn id="44" dur="1000" fill="hold"/>
                                        <p:tgtEl>
                                          <p:spTgt spid="7"/>
                                        </p:tgtEl>
                                        <p:attrNameLst>
                                          <p:attrName>ppt_h</p:attrName>
                                        </p:attrNameLst>
                                      </p:cBhvr>
                                      <p:tavLst>
                                        <p:tav tm="0">
                                          <p:val>
                                            <p:fltVal val="0"/>
                                          </p:val>
                                        </p:tav>
                                        <p:tav tm="100000">
                                          <p:val>
                                            <p:strVal val="#ppt_h"/>
                                          </p:val>
                                        </p:tav>
                                      </p:tavLst>
                                    </p:anim>
                                    <p:anim calcmode="lin" valueType="num">
                                      <p:cBhvr>
                                        <p:cTn id="45"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2" fill="hold" nodeType="clickEffect">
                                  <p:stCondLst>
                                    <p:cond delay="0"/>
                                  </p:stCondLst>
                                  <p:childTnLst>
                                    <p:set>
                                      <p:cBhvr>
                                        <p:cTn id="50" dur="1" fill="hold">
                                          <p:stCondLst>
                                            <p:cond delay="0"/>
                                          </p:stCondLst>
                                        </p:cTn>
                                        <p:tgtEl>
                                          <p:spTgt spid="569364"/>
                                        </p:tgtEl>
                                        <p:attrNameLst>
                                          <p:attrName>style.visibility</p:attrName>
                                        </p:attrNameLst>
                                      </p:cBhvr>
                                      <p:to>
                                        <p:strVal val="visible"/>
                                      </p:to>
                                    </p:set>
                                    <p:animEffect transition="in" filter="wipe(right)">
                                      <p:cBhvr>
                                        <p:cTn id="51" dur="500"/>
                                        <p:tgtEl>
                                          <p:spTgt spid="56936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nodeType="clickEffect">
                                  <p:stCondLst>
                                    <p:cond delay="0"/>
                                  </p:stCondLst>
                                  <p:childTnLst>
                                    <p:set>
                                      <p:cBhvr>
                                        <p:cTn id="55" dur="1" fill="hold">
                                          <p:stCondLst>
                                            <p:cond delay="0"/>
                                          </p:stCondLst>
                                        </p:cTn>
                                        <p:tgtEl>
                                          <p:spTgt spid="569366"/>
                                        </p:tgtEl>
                                        <p:attrNameLst>
                                          <p:attrName>style.visibility</p:attrName>
                                        </p:attrNameLst>
                                      </p:cBhvr>
                                      <p:to>
                                        <p:strVal val="visible"/>
                                      </p:to>
                                    </p:set>
                                    <p:animEffect transition="in" filter="wipe(up)">
                                      <p:cBhvr>
                                        <p:cTn id="56" dur="500"/>
                                        <p:tgtEl>
                                          <p:spTgt spid="569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56" grpId="0" autoUpdateAnimBg="0"/>
      <p:bldP spid="569357"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F652BF76-6073-4953-822E-A4B6A57CA1BD}"/>
              </a:ext>
            </a:extLst>
          </p:cNvPr>
          <p:cNvSpPr>
            <a:spLocks noChangeArrowheads="1"/>
          </p:cNvSpPr>
          <p:nvPr/>
        </p:nvSpPr>
        <p:spPr bwMode="auto">
          <a:xfrm>
            <a:off x="108585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aphicFrame>
        <p:nvGraphicFramePr>
          <p:cNvPr id="23554" name="Object 3">
            <a:extLst>
              <a:ext uri="{FF2B5EF4-FFF2-40B4-BE49-F238E27FC236}">
                <a16:creationId xmlns:a16="http://schemas.microsoft.com/office/drawing/2014/main" id="{12399516-7560-4752-AF61-5C0ED8A905CB}"/>
              </a:ext>
            </a:extLst>
          </p:cNvPr>
          <p:cNvGraphicFramePr>
            <a:graphicFrameLocks/>
          </p:cNvGraphicFramePr>
          <p:nvPr/>
        </p:nvGraphicFramePr>
        <p:xfrm>
          <a:off x="620713" y="271463"/>
          <a:ext cx="7735887" cy="6405562"/>
        </p:xfrm>
        <a:graphic>
          <a:graphicData uri="http://schemas.openxmlformats.org/presentationml/2006/ole">
            <mc:AlternateContent xmlns:mc="http://schemas.openxmlformats.org/markup-compatibility/2006">
              <mc:Choice xmlns:v="urn:schemas-microsoft-com:vml" Requires="v">
                <p:oleObj name="Chart" r:id="rId4" imgW="9310931" imgH="6667362" progId="MSGraph.Chart.8">
                  <p:embed followColorScheme="full"/>
                </p:oleObj>
              </mc:Choice>
              <mc:Fallback>
                <p:oleObj name="Chart" r:id="rId4" imgW="9310931" imgH="6667362" progId="MSGraph.Chart.8">
                  <p:embed followColorScheme="full"/>
                  <p:pic>
                    <p:nvPicPr>
                      <p:cNvPr id="23554" name="Object 3">
                        <a:extLst>
                          <a:ext uri="{FF2B5EF4-FFF2-40B4-BE49-F238E27FC236}">
                            <a16:creationId xmlns:a16="http://schemas.microsoft.com/office/drawing/2014/main" id="{12399516-7560-4752-AF61-5C0ED8A905CB}"/>
                          </a:ext>
                        </a:extLst>
                      </p:cNvPr>
                      <p:cNvPicPr>
                        <a:picLocks noChangeArrowheads="1"/>
                      </p:cNvPicPr>
                      <p:nvPr/>
                    </p:nvPicPr>
                    <p:blipFill>
                      <a:blip r:embed="rId5"/>
                      <a:srcRect/>
                      <a:stretch>
                        <a:fillRect/>
                      </a:stretch>
                    </p:blipFill>
                    <p:spPr bwMode="auto">
                      <a:xfrm>
                        <a:off x="620713" y="271463"/>
                        <a:ext cx="7735887" cy="640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6" name="Rectangle 4">
            <a:extLst>
              <a:ext uri="{FF2B5EF4-FFF2-40B4-BE49-F238E27FC236}">
                <a16:creationId xmlns:a16="http://schemas.microsoft.com/office/drawing/2014/main" id="{ACDC84F7-6DB7-4603-9443-A559862C1EDB}"/>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557" name="Rectangle 6">
            <a:extLst>
              <a:ext uri="{FF2B5EF4-FFF2-40B4-BE49-F238E27FC236}">
                <a16:creationId xmlns:a16="http://schemas.microsoft.com/office/drawing/2014/main" id="{19DBB083-C546-4A47-B347-CE7B3A3842D8}"/>
              </a:ext>
            </a:extLst>
          </p:cNvPr>
          <p:cNvSpPr>
            <a:spLocks noChangeArrowheads="1"/>
          </p:cNvSpPr>
          <p:nvPr/>
        </p:nvSpPr>
        <p:spPr bwMode="auto">
          <a:xfrm rot="-5400000">
            <a:off x="-635000" y="28924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23558" name="Rectangle 7">
            <a:extLst>
              <a:ext uri="{FF2B5EF4-FFF2-40B4-BE49-F238E27FC236}">
                <a16:creationId xmlns:a16="http://schemas.microsoft.com/office/drawing/2014/main" id="{22E72D38-422D-4B4C-B204-949319B5DE8B}"/>
              </a:ext>
            </a:extLst>
          </p:cNvPr>
          <p:cNvSpPr>
            <a:spLocks noChangeArrowheads="1"/>
          </p:cNvSpPr>
          <p:nvPr/>
        </p:nvSpPr>
        <p:spPr bwMode="auto">
          <a:xfrm>
            <a:off x="3675063" y="650716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23559" name="AutoShape 8" descr="Parchment">
            <a:extLst>
              <a:ext uri="{FF2B5EF4-FFF2-40B4-BE49-F238E27FC236}">
                <a16:creationId xmlns:a16="http://schemas.microsoft.com/office/drawing/2014/main" id="{E1F3C940-9E2D-4F26-B2C1-D1297737E8AD}"/>
              </a:ext>
            </a:extLst>
          </p:cNvPr>
          <p:cNvSpPr>
            <a:spLocks noChangeArrowheads="1"/>
          </p:cNvSpPr>
          <p:nvPr/>
        </p:nvSpPr>
        <p:spPr bwMode="auto">
          <a:xfrm>
            <a:off x="5834063" y="889000"/>
            <a:ext cx="1739900" cy="1587500"/>
          </a:xfrm>
          <a:prstGeom prst="roundRect">
            <a:avLst>
              <a:gd name="adj" fmla="val 12495"/>
            </a:avLst>
          </a:prstGeom>
          <a:blipFill dpi="0" rotWithShape="0">
            <a:blip r:embed="rId6"/>
            <a:srcRect/>
            <a:tile tx="0" ty="0" sx="100000" sy="100000" flip="none" algn="tl"/>
          </a:blipFill>
          <a:ln w="19050">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560" name="Rectangle 9">
            <a:extLst>
              <a:ext uri="{FF2B5EF4-FFF2-40B4-BE49-F238E27FC236}">
                <a16:creationId xmlns:a16="http://schemas.microsoft.com/office/drawing/2014/main" id="{0E5F016C-9F6E-48B9-9120-FAF5E2FF4EE5}"/>
              </a:ext>
            </a:extLst>
          </p:cNvPr>
          <p:cNvSpPr>
            <a:spLocks noChangeArrowheads="1"/>
          </p:cNvSpPr>
          <p:nvPr/>
        </p:nvSpPr>
        <p:spPr bwMode="auto">
          <a:xfrm>
            <a:off x="5930900" y="914400"/>
            <a:ext cx="1550988"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Assumptions</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X</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endPar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Y</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£1</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Budget = £30</a:t>
            </a:r>
          </a:p>
        </p:txBody>
      </p:sp>
      <p:sp>
        <p:nvSpPr>
          <p:cNvPr id="23561" name="Line 10">
            <a:extLst>
              <a:ext uri="{FF2B5EF4-FFF2-40B4-BE49-F238E27FC236}">
                <a16:creationId xmlns:a16="http://schemas.microsoft.com/office/drawing/2014/main" id="{7FDE26E2-0754-45BB-BFDE-35A60D86B303}"/>
              </a:ext>
            </a:extLst>
          </p:cNvPr>
          <p:cNvSpPr>
            <a:spLocks noChangeShapeType="1"/>
          </p:cNvSpPr>
          <p:nvPr/>
        </p:nvSpPr>
        <p:spPr bwMode="auto">
          <a:xfrm>
            <a:off x="6096000" y="1322388"/>
            <a:ext cx="1219200"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453" name="Text Box 13">
            <a:extLst>
              <a:ext uri="{FF2B5EF4-FFF2-40B4-BE49-F238E27FC236}">
                <a16:creationId xmlns:a16="http://schemas.microsoft.com/office/drawing/2014/main" id="{61F405E1-5829-4E8A-95E0-90A901C8A0CB}"/>
              </a:ext>
            </a:extLst>
          </p:cNvPr>
          <p:cNvSpPr txBox="1">
            <a:spLocks noChangeArrowheads="1"/>
          </p:cNvSpPr>
          <p:nvPr/>
        </p:nvSpPr>
        <p:spPr bwMode="auto">
          <a:xfrm>
            <a:off x="0" y="0"/>
            <a:ext cx="9144000" cy="503238"/>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700" b="1" i="0" u="none" strike="noStrike" kern="1200" cap="none" spc="0" normalizeH="0" baseline="0" noProof="0">
                <a:ln>
                  <a:noFill/>
                </a:ln>
                <a:solidFill>
                  <a:srgbClr val="000066"/>
                </a:solidFill>
                <a:effectLst/>
                <a:uLnTx/>
                <a:uFillTx/>
                <a:latin typeface="Arial" charset="0"/>
                <a:ea typeface="+mn-ea"/>
                <a:cs typeface="+mn-cs"/>
              </a:rPr>
              <a:t>Effect on the budget line of a fall in the price of good X</a:t>
            </a:r>
          </a:p>
        </p:txBody>
      </p:sp>
    </p:spTree>
    <p:custDataLst>
      <p:tags r:id="rId1"/>
    </p:custDataLst>
  </p:cSld>
  <p:clrMapOvr>
    <a:masterClrMapping/>
  </p:clrMapOvr>
  <p:transition spd="slow">
    <p:pull dir="r"/>
  </p:transition>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F2E8AEE3-2E30-48C7-979C-7A7346BC8F22}"/>
              </a:ext>
            </a:extLst>
          </p:cNvPr>
          <p:cNvSpPr>
            <a:spLocks noChangeArrowheads="1"/>
          </p:cNvSpPr>
          <p:nvPr/>
        </p:nvSpPr>
        <p:spPr bwMode="auto">
          <a:xfrm>
            <a:off x="1085850" y="635000"/>
            <a:ext cx="7023100" cy="530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580" name="Freeform 3">
            <a:extLst>
              <a:ext uri="{FF2B5EF4-FFF2-40B4-BE49-F238E27FC236}">
                <a16:creationId xmlns:a16="http://schemas.microsoft.com/office/drawing/2014/main" id="{553A738F-DE11-451B-BDED-AB3AE170B401}"/>
              </a:ext>
            </a:extLst>
          </p:cNvPr>
          <p:cNvSpPr>
            <a:spLocks/>
          </p:cNvSpPr>
          <p:nvPr/>
        </p:nvSpPr>
        <p:spPr bwMode="auto">
          <a:xfrm>
            <a:off x="1035050" y="568325"/>
            <a:ext cx="7218363" cy="5421313"/>
          </a:xfrm>
          <a:custGeom>
            <a:avLst/>
            <a:gdLst>
              <a:gd name="T0" fmla="*/ 2147483647 w 4442"/>
              <a:gd name="T1" fmla="*/ 2147483647 h 3359"/>
              <a:gd name="T2" fmla="*/ 2147483647 w 4442"/>
              <a:gd name="T3" fmla="*/ 2147483647 h 3359"/>
              <a:gd name="T4" fmla="*/ 0 w 4442"/>
              <a:gd name="T5" fmla="*/ 0 h 3359"/>
              <a:gd name="T6" fmla="*/ 2147483647 w 4442"/>
              <a:gd name="T7" fmla="*/ 0 h 3359"/>
              <a:gd name="T8" fmla="*/ 2147483647 w 4442"/>
              <a:gd name="T9" fmla="*/ 2147483647 h 3359"/>
              <a:gd name="T10" fmla="*/ 0 60000 65536"/>
              <a:gd name="T11" fmla="*/ 0 60000 65536"/>
              <a:gd name="T12" fmla="*/ 0 60000 65536"/>
              <a:gd name="T13" fmla="*/ 0 60000 65536"/>
              <a:gd name="T14" fmla="*/ 0 60000 65536"/>
              <a:gd name="T15" fmla="*/ 0 w 4442"/>
              <a:gd name="T16" fmla="*/ 0 h 3359"/>
              <a:gd name="T17" fmla="*/ 4442 w 4442"/>
              <a:gd name="T18" fmla="*/ 3359 h 3359"/>
            </a:gdLst>
            <a:ahLst/>
            <a:cxnLst>
              <a:cxn ang="T10">
                <a:pos x="T0" y="T1"/>
              </a:cxn>
              <a:cxn ang="T11">
                <a:pos x="T2" y="T3"/>
              </a:cxn>
              <a:cxn ang="T12">
                <a:pos x="T4" y="T5"/>
              </a:cxn>
              <a:cxn ang="T13">
                <a:pos x="T6" y="T7"/>
              </a:cxn>
              <a:cxn ang="T14">
                <a:pos x="T8" y="T9"/>
              </a:cxn>
            </a:cxnLst>
            <a:rect l="T15" t="T16" r="T17" b="T18"/>
            <a:pathLst>
              <a:path w="4442" h="3359">
                <a:moveTo>
                  <a:pt x="4441" y="3358"/>
                </a:moveTo>
                <a:lnTo>
                  <a:pt x="2088" y="3358"/>
                </a:lnTo>
                <a:lnTo>
                  <a:pt x="0" y="0"/>
                </a:lnTo>
                <a:lnTo>
                  <a:pt x="4429" y="0"/>
                </a:lnTo>
                <a:lnTo>
                  <a:pt x="4441" y="3358"/>
                </a:lnTo>
              </a:path>
            </a:pathLst>
          </a:custGeom>
          <a:solidFill>
            <a:srgbClr val="CED9DE"/>
          </a:solidFill>
          <a:ln>
            <a:noFill/>
          </a:ln>
          <a:extLst>
            <a:ext uri="{91240B29-F687-4F45-9708-019B960494DF}">
              <a14:hiddenLine xmlns:a14="http://schemas.microsoft.com/office/drawing/2010/main" w="12700" cap="rnd" cmpd="sng">
                <a:solidFill>
                  <a:srgbClr val="000000"/>
                </a:solidFill>
                <a:prstDash val="solid"/>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aphicFrame>
        <p:nvGraphicFramePr>
          <p:cNvPr id="24578" name="Object 4">
            <a:extLst>
              <a:ext uri="{FF2B5EF4-FFF2-40B4-BE49-F238E27FC236}">
                <a16:creationId xmlns:a16="http://schemas.microsoft.com/office/drawing/2014/main" id="{25EA313D-5FA1-4E62-A67A-30ECF17FD6FE}"/>
              </a:ext>
            </a:extLst>
          </p:cNvPr>
          <p:cNvGraphicFramePr>
            <a:graphicFrameLocks/>
          </p:cNvGraphicFramePr>
          <p:nvPr/>
        </p:nvGraphicFramePr>
        <p:xfrm>
          <a:off x="620713" y="271463"/>
          <a:ext cx="7735887" cy="6405562"/>
        </p:xfrm>
        <a:graphic>
          <a:graphicData uri="http://schemas.openxmlformats.org/presentationml/2006/ole">
            <mc:AlternateContent xmlns:mc="http://schemas.openxmlformats.org/markup-compatibility/2006">
              <mc:Choice xmlns:v="urn:schemas-microsoft-com:vml" Requires="v">
                <p:oleObj name="Chart" r:id="rId4" imgW="9310931" imgH="6667362" progId="MSGraph.Chart.8">
                  <p:embed followColorScheme="full"/>
                </p:oleObj>
              </mc:Choice>
              <mc:Fallback>
                <p:oleObj name="Chart" r:id="rId4" imgW="9310931" imgH="6667362" progId="MSGraph.Chart.8">
                  <p:embed followColorScheme="full"/>
                  <p:pic>
                    <p:nvPicPr>
                      <p:cNvPr id="24578" name="Object 4">
                        <a:extLst>
                          <a:ext uri="{FF2B5EF4-FFF2-40B4-BE49-F238E27FC236}">
                            <a16:creationId xmlns:a16="http://schemas.microsoft.com/office/drawing/2014/main" id="{25EA313D-5FA1-4E62-A67A-30ECF17FD6FE}"/>
                          </a:ext>
                        </a:extLst>
                      </p:cNvPr>
                      <p:cNvPicPr>
                        <a:picLocks noChangeArrowheads="1"/>
                      </p:cNvPicPr>
                      <p:nvPr/>
                    </p:nvPicPr>
                    <p:blipFill>
                      <a:blip r:embed="rId5"/>
                      <a:srcRect/>
                      <a:stretch>
                        <a:fillRect/>
                      </a:stretch>
                    </p:blipFill>
                    <p:spPr bwMode="auto">
                      <a:xfrm>
                        <a:off x="620713" y="271463"/>
                        <a:ext cx="7735887" cy="640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1" name="Rectangle 5">
            <a:extLst>
              <a:ext uri="{FF2B5EF4-FFF2-40B4-BE49-F238E27FC236}">
                <a16:creationId xmlns:a16="http://schemas.microsoft.com/office/drawing/2014/main" id="{C6756977-7F44-4CD3-BEAA-B30C9C3F67DE}"/>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582" name="Rectangle 7">
            <a:extLst>
              <a:ext uri="{FF2B5EF4-FFF2-40B4-BE49-F238E27FC236}">
                <a16:creationId xmlns:a16="http://schemas.microsoft.com/office/drawing/2014/main" id="{30AA6394-25F3-4A60-B927-25B250474A7E}"/>
              </a:ext>
            </a:extLst>
          </p:cNvPr>
          <p:cNvSpPr>
            <a:spLocks noChangeArrowheads="1"/>
          </p:cNvSpPr>
          <p:nvPr/>
        </p:nvSpPr>
        <p:spPr bwMode="auto">
          <a:xfrm rot="-5400000">
            <a:off x="-635000" y="28924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24583" name="Rectangle 8">
            <a:extLst>
              <a:ext uri="{FF2B5EF4-FFF2-40B4-BE49-F238E27FC236}">
                <a16:creationId xmlns:a16="http://schemas.microsoft.com/office/drawing/2014/main" id="{82954346-AE26-4894-A8F7-64B52CE9964D}"/>
              </a:ext>
            </a:extLst>
          </p:cNvPr>
          <p:cNvSpPr>
            <a:spLocks noChangeArrowheads="1"/>
          </p:cNvSpPr>
          <p:nvPr/>
        </p:nvSpPr>
        <p:spPr bwMode="auto">
          <a:xfrm>
            <a:off x="3675063" y="650716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24584" name="AutoShape 9" descr="Parchment">
            <a:extLst>
              <a:ext uri="{FF2B5EF4-FFF2-40B4-BE49-F238E27FC236}">
                <a16:creationId xmlns:a16="http://schemas.microsoft.com/office/drawing/2014/main" id="{5673FA1A-B01A-4242-86A1-82456EE19370}"/>
              </a:ext>
            </a:extLst>
          </p:cNvPr>
          <p:cNvSpPr>
            <a:spLocks noChangeArrowheads="1"/>
          </p:cNvSpPr>
          <p:nvPr/>
        </p:nvSpPr>
        <p:spPr bwMode="auto">
          <a:xfrm>
            <a:off x="5834063" y="889000"/>
            <a:ext cx="1739900" cy="1587500"/>
          </a:xfrm>
          <a:prstGeom prst="roundRect">
            <a:avLst>
              <a:gd name="adj" fmla="val 12495"/>
            </a:avLst>
          </a:prstGeom>
          <a:blipFill dpi="0" rotWithShape="0">
            <a:blip r:embed="rId6"/>
            <a:srcRect/>
            <a:tile tx="0" ty="0" sx="100000" sy="100000" flip="none" algn="tl"/>
          </a:blipFill>
          <a:ln w="19050">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585" name="Rectangle 10">
            <a:extLst>
              <a:ext uri="{FF2B5EF4-FFF2-40B4-BE49-F238E27FC236}">
                <a16:creationId xmlns:a16="http://schemas.microsoft.com/office/drawing/2014/main" id="{3EC02807-F679-412C-B311-563099DF3B75}"/>
              </a:ext>
            </a:extLst>
          </p:cNvPr>
          <p:cNvSpPr>
            <a:spLocks noChangeArrowheads="1"/>
          </p:cNvSpPr>
          <p:nvPr/>
        </p:nvSpPr>
        <p:spPr bwMode="auto">
          <a:xfrm>
            <a:off x="5930900" y="914400"/>
            <a:ext cx="1550988"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Assumptions</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X</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endPar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Y</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£1</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Budget = £30</a:t>
            </a:r>
          </a:p>
        </p:txBody>
      </p:sp>
      <p:sp>
        <p:nvSpPr>
          <p:cNvPr id="24586" name="Line 11">
            <a:extLst>
              <a:ext uri="{FF2B5EF4-FFF2-40B4-BE49-F238E27FC236}">
                <a16:creationId xmlns:a16="http://schemas.microsoft.com/office/drawing/2014/main" id="{1A5B0AD6-4C01-4B26-8D40-6D40A096BE4F}"/>
              </a:ext>
            </a:extLst>
          </p:cNvPr>
          <p:cNvSpPr>
            <a:spLocks noChangeShapeType="1"/>
          </p:cNvSpPr>
          <p:nvPr/>
        </p:nvSpPr>
        <p:spPr bwMode="auto">
          <a:xfrm>
            <a:off x="6096000" y="1322388"/>
            <a:ext cx="1219200"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5501" name="Text Box 13">
            <a:extLst>
              <a:ext uri="{FF2B5EF4-FFF2-40B4-BE49-F238E27FC236}">
                <a16:creationId xmlns:a16="http://schemas.microsoft.com/office/drawing/2014/main" id="{A0C432B7-0755-4554-A17B-83BCE6EC7979}"/>
              </a:ext>
            </a:extLst>
          </p:cNvPr>
          <p:cNvSpPr txBox="1">
            <a:spLocks noChangeArrowheads="1"/>
          </p:cNvSpPr>
          <p:nvPr/>
        </p:nvSpPr>
        <p:spPr bwMode="auto">
          <a:xfrm>
            <a:off x="0" y="0"/>
            <a:ext cx="9144000" cy="503238"/>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700" b="1" i="0" u="none" strike="noStrike" kern="1200" cap="none" spc="0" normalizeH="0" baseline="0" noProof="0">
                <a:ln>
                  <a:noFill/>
                </a:ln>
                <a:solidFill>
                  <a:srgbClr val="000066"/>
                </a:solidFill>
                <a:effectLst/>
                <a:uLnTx/>
                <a:uFillTx/>
                <a:latin typeface="Arial" charset="0"/>
                <a:ea typeface="+mn-ea"/>
                <a:cs typeface="+mn-cs"/>
              </a:rPr>
              <a:t>Effect on the budget line of a fall in the price of good X</a:t>
            </a:r>
          </a:p>
        </p:txBody>
      </p:sp>
    </p:spTree>
    <p:custDataLst>
      <p:tags r:id="rId1"/>
    </p:custDataLst>
  </p:cSld>
  <p:clrMapOvr>
    <a:masterClrMapping/>
  </p:clrMapOvr>
  <p:transition spd="slow">
    <p:wipe dir="d"/>
  </p:transition>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8C8454E7-ED2A-4115-9D44-C6EBCC79703D}"/>
              </a:ext>
            </a:extLst>
          </p:cNvPr>
          <p:cNvSpPr>
            <a:spLocks noChangeArrowheads="1"/>
          </p:cNvSpPr>
          <p:nvPr/>
        </p:nvSpPr>
        <p:spPr bwMode="auto">
          <a:xfrm>
            <a:off x="1098550" y="635000"/>
            <a:ext cx="6997700" cy="530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604" name="Freeform 3">
            <a:extLst>
              <a:ext uri="{FF2B5EF4-FFF2-40B4-BE49-F238E27FC236}">
                <a16:creationId xmlns:a16="http://schemas.microsoft.com/office/drawing/2014/main" id="{F09D66D6-CFC6-4315-B1DF-5B48CABC4833}"/>
              </a:ext>
            </a:extLst>
          </p:cNvPr>
          <p:cNvSpPr>
            <a:spLocks/>
          </p:cNvSpPr>
          <p:nvPr/>
        </p:nvSpPr>
        <p:spPr bwMode="auto">
          <a:xfrm>
            <a:off x="1022350" y="606425"/>
            <a:ext cx="7142163" cy="5383213"/>
          </a:xfrm>
          <a:custGeom>
            <a:avLst/>
            <a:gdLst>
              <a:gd name="T0" fmla="*/ 2147483647 w 4442"/>
              <a:gd name="T1" fmla="*/ 2147483647 h 3359"/>
              <a:gd name="T2" fmla="*/ 2147483647 w 4442"/>
              <a:gd name="T3" fmla="*/ 2147483647 h 3359"/>
              <a:gd name="T4" fmla="*/ 0 w 4442"/>
              <a:gd name="T5" fmla="*/ 0 h 3359"/>
              <a:gd name="T6" fmla="*/ 2147483647 w 4442"/>
              <a:gd name="T7" fmla="*/ 0 h 3359"/>
              <a:gd name="T8" fmla="*/ 2147483647 w 4442"/>
              <a:gd name="T9" fmla="*/ 2147483647 h 3359"/>
              <a:gd name="T10" fmla="*/ 0 60000 65536"/>
              <a:gd name="T11" fmla="*/ 0 60000 65536"/>
              <a:gd name="T12" fmla="*/ 0 60000 65536"/>
              <a:gd name="T13" fmla="*/ 0 60000 65536"/>
              <a:gd name="T14" fmla="*/ 0 60000 65536"/>
              <a:gd name="T15" fmla="*/ 0 w 4442"/>
              <a:gd name="T16" fmla="*/ 0 h 3359"/>
              <a:gd name="T17" fmla="*/ 4442 w 4442"/>
              <a:gd name="T18" fmla="*/ 3359 h 3359"/>
            </a:gdLst>
            <a:ahLst/>
            <a:cxnLst>
              <a:cxn ang="T10">
                <a:pos x="T0" y="T1"/>
              </a:cxn>
              <a:cxn ang="T11">
                <a:pos x="T2" y="T3"/>
              </a:cxn>
              <a:cxn ang="T12">
                <a:pos x="T4" y="T5"/>
              </a:cxn>
              <a:cxn ang="T13">
                <a:pos x="T6" y="T7"/>
              </a:cxn>
              <a:cxn ang="T14">
                <a:pos x="T8" y="T9"/>
              </a:cxn>
            </a:cxnLst>
            <a:rect l="T15" t="T16" r="T17" b="T18"/>
            <a:pathLst>
              <a:path w="4442" h="3359">
                <a:moveTo>
                  <a:pt x="4441" y="3358"/>
                </a:moveTo>
                <a:lnTo>
                  <a:pt x="2088" y="3358"/>
                </a:lnTo>
                <a:lnTo>
                  <a:pt x="0" y="0"/>
                </a:lnTo>
                <a:lnTo>
                  <a:pt x="4429" y="0"/>
                </a:lnTo>
                <a:lnTo>
                  <a:pt x="4441" y="3358"/>
                </a:lnTo>
              </a:path>
            </a:pathLst>
          </a:custGeom>
          <a:solidFill>
            <a:srgbClr val="CED9DE"/>
          </a:solidFill>
          <a:ln>
            <a:noFill/>
          </a:ln>
          <a:extLst>
            <a:ext uri="{91240B29-F687-4F45-9708-019B960494DF}">
              <a14:hiddenLine xmlns:a14="http://schemas.microsoft.com/office/drawing/2010/main" w="12700" cap="rnd" cmpd="sng">
                <a:solidFill>
                  <a:srgbClr val="000000"/>
                </a:solidFill>
                <a:prstDash val="solid"/>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aphicFrame>
        <p:nvGraphicFramePr>
          <p:cNvPr id="25602" name="Object 4">
            <a:extLst>
              <a:ext uri="{FF2B5EF4-FFF2-40B4-BE49-F238E27FC236}">
                <a16:creationId xmlns:a16="http://schemas.microsoft.com/office/drawing/2014/main" id="{088AAA6C-1C69-4BEE-B3A6-C1E611205D5D}"/>
              </a:ext>
            </a:extLst>
          </p:cNvPr>
          <p:cNvGraphicFramePr>
            <a:graphicFrameLocks/>
          </p:cNvGraphicFramePr>
          <p:nvPr/>
        </p:nvGraphicFramePr>
        <p:xfrm>
          <a:off x="620713" y="271463"/>
          <a:ext cx="7735887" cy="6405562"/>
        </p:xfrm>
        <a:graphic>
          <a:graphicData uri="http://schemas.openxmlformats.org/presentationml/2006/ole">
            <mc:AlternateContent xmlns:mc="http://schemas.openxmlformats.org/markup-compatibility/2006">
              <mc:Choice xmlns:v="urn:schemas-microsoft-com:vml" Requires="v">
                <p:oleObj name="Chart" r:id="rId4" imgW="9310931" imgH="6667362" progId="MSGraph.Chart.8">
                  <p:embed followColorScheme="full"/>
                </p:oleObj>
              </mc:Choice>
              <mc:Fallback>
                <p:oleObj name="Chart" r:id="rId4" imgW="9310931" imgH="6667362" progId="MSGraph.Chart.8">
                  <p:embed followColorScheme="full"/>
                  <p:pic>
                    <p:nvPicPr>
                      <p:cNvPr id="25602" name="Object 4">
                        <a:extLst>
                          <a:ext uri="{FF2B5EF4-FFF2-40B4-BE49-F238E27FC236}">
                            <a16:creationId xmlns:a16="http://schemas.microsoft.com/office/drawing/2014/main" id="{088AAA6C-1C69-4BEE-B3A6-C1E611205D5D}"/>
                          </a:ext>
                        </a:extLst>
                      </p:cNvPr>
                      <p:cNvPicPr>
                        <a:picLocks noChangeArrowheads="1"/>
                      </p:cNvPicPr>
                      <p:nvPr/>
                    </p:nvPicPr>
                    <p:blipFill>
                      <a:blip r:embed="rId5"/>
                      <a:srcRect/>
                      <a:stretch>
                        <a:fillRect/>
                      </a:stretch>
                    </p:blipFill>
                    <p:spPr bwMode="auto">
                      <a:xfrm>
                        <a:off x="620713" y="271463"/>
                        <a:ext cx="7735887" cy="640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5" name="Rectangle 5">
            <a:extLst>
              <a:ext uri="{FF2B5EF4-FFF2-40B4-BE49-F238E27FC236}">
                <a16:creationId xmlns:a16="http://schemas.microsoft.com/office/drawing/2014/main" id="{7BBE0F59-0FDE-417C-AB38-E0E1D0FC4E75}"/>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606" name="Rectangle 7">
            <a:extLst>
              <a:ext uri="{FF2B5EF4-FFF2-40B4-BE49-F238E27FC236}">
                <a16:creationId xmlns:a16="http://schemas.microsoft.com/office/drawing/2014/main" id="{162B86A2-8106-43E6-9F29-E60A179E3A36}"/>
              </a:ext>
            </a:extLst>
          </p:cNvPr>
          <p:cNvSpPr>
            <a:spLocks noChangeArrowheads="1"/>
          </p:cNvSpPr>
          <p:nvPr/>
        </p:nvSpPr>
        <p:spPr bwMode="auto">
          <a:xfrm rot="-5400000">
            <a:off x="-635000" y="28924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25607" name="Rectangle 8">
            <a:extLst>
              <a:ext uri="{FF2B5EF4-FFF2-40B4-BE49-F238E27FC236}">
                <a16:creationId xmlns:a16="http://schemas.microsoft.com/office/drawing/2014/main" id="{3341FA60-F82B-4AC9-AEA4-FE5F830D968C}"/>
              </a:ext>
            </a:extLst>
          </p:cNvPr>
          <p:cNvSpPr>
            <a:spLocks noChangeArrowheads="1"/>
          </p:cNvSpPr>
          <p:nvPr/>
        </p:nvSpPr>
        <p:spPr bwMode="auto">
          <a:xfrm>
            <a:off x="3675063" y="650716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25608" name="AutoShape 9" descr="Parchment">
            <a:extLst>
              <a:ext uri="{FF2B5EF4-FFF2-40B4-BE49-F238E27FC236}">
                <a16:creationId xmlns:a16="http://schemas.microsoft.com/office/drawing/2014/main" id="{EC819893-39AC-47D5-9267-0BD641BFEF93}"/>
              </a:ext>
            </a:extLst>
          </p:cNvPr>
          <p:cNvSpPr>
            <a:spLocks noChangeArrowheads="1"/>
          </p:cNvSpPr>
          <p:nvPr/>
        </p:nvSpPr>
        <p:spPr bwMode="auto">
          <a:xfrm>
            <a:off x="5834063" y="889000"/>
            <a:ext cx="1739900" cy="1587500"/>
          </a:xfrm>
          <a:prstGeom prst="roundRect">
            <a:avLst>
              <a:gd name="adj" fmla="val 12495"/>
            </a:avLst>
          </a:prstGeom>
          <a:blipFill dpi="0" rotWithShape="0">
            <a:blip r:embed="rId6"/>
            <a:srcRect/>
            <a:tile tx="0" ty="0" sx="100000" sy="100000" flip="none" algn="tl"/>
          </a:blipFill>
          <a:ln w="19050">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609" name="Line 10">
            <a:extLst>
              <a:ext uri="{FF2B5EF4-FFF2-40B4-BE49-F238E27FC236}">
                <a16:creationId xmlns:a16="http://schemas.microsoft.com/office/drawing/2014/main" id="{0930D45B-7219-4D84-9E7C-34D1E50CBEBE}"/>
              </a:ext>
            </a:extLst>
          </p:cNvPr>
          <p:cNvSpPr>
            <a:spLocks noChangeShapeType="1"/>
          </p:cNvSpPr>
          <p:nvPr/>
        </p:nvSpPr>
        <p:spPr bwMode="auto">
          <a:xfrm>
            <a:off x="6096000" y="1322388"/>
            <a:ext cx="1219200"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7547" name="Rectangle 11">
            <a:extLst>
              <a:ext uri="{FF2B5EF4-FFF2-40B4-BE49-F238E27FC236}">
                <a16:creationId xmlns:a16="http://schemas.microsoft.com/office/drawing/2014/main" id="{22DC39C4-032C-4C8A-8348-BDCFCFD50EEB}"/>
              </a:ext>
            </a:extLst>
          </p:cNvPr>
          <p:cNvSpPr>
            <a:spLocks noChangeArrowheads="1"/>
          </p:cNvSpPr>
          <p:nvPr/>
        </p:nvSpPr>
        <p:spPr bwMode="auto">
          <a:xfrm>
            <a:off x="5930900" y="914400"/>
            <a:ext cx="15494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Assumptions</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1" i="1" u="none" strike="noStrike" kern="1200" cap="none" spc="0" normalizeH="0" baseline="0" noProof="0">
                <a:ln>
                  <a:noFill/>
                </a:ln>
                <a:solidFill>
                  <a:srgbClr val="C40038"/>
                </a:solidFill>
                <a:effectLst/>
                <a:uLnTx/>
                <a:uFillTx/>
                <a:latin typeface="Arial" panose="020B0604020202020204" pitchFamily="34" charset="0"/>
                <a:ea typeface="+mn-ea"/>
                <a:cs typeface="+mn-cs"/>
              </a:rPr>
              <a:t>P</a:t>
            </a:r>
            <a:r>
              <a:rPr kumimoji="0" lang="en-GB" altLang="en-US" sz="1800" b="1" i="1" u="none" strike="noStrike" kern="1200" cap="none" spc="0" normalizeH="0" baseline="-25000" noProof="0">
                <a:ln>
                  <a:noFill/>
                </a:ln>
                <a:solidFill>
                  <a:srgbClr val="C40038"/>
                </a:solidFill>
                <a:effectLst/>
                <a:uLnTx/>
                <a:uFillTx/>
                <a:latin typeface="Arial" panose="020B0604020202020204" pitchFamily="34" charset="0"/>
                <a:ea typeface="+mn-ea"/>
                <a:cs typeface="+mn-cs"/>
              </a:rPr>
              <a:t>X</a:t>
            </a:r>
            <a:r>
              <a:rPr kumimoji="0" lang="en-GB" altLang="en-US" sz="1800" b="1" i="1" u="none" strike="noStrike" kern="1200" cap="none" spc="0" normalizeH="0" baseline="0" noProof="0">
                <a:ln>
                  <a:noFill/>
                </a:ln>
                <a:solidFill>
                  <a:srgbClr val="C40038"/>
                </a:solidFill>
                <a:effectLst/>
                <a:uLnTx/>
                <a:uFillTx/>
                <a:latin typeface="Arial" panose="020B0604020202020204" pitchFamily="34" charset="0"/>
                <a:ea typeface="+mn-ea"/>
                <a:cs typeface="+mn-cs"/>
              </a:rPr>
              <a:t> = </a:t>
            </a:r>
            <a:r>
              <a:rPr kumimoji="0" lang="en-GB" altLang="en-US" sz="1800" b="1" i="0" u="none" strike="noStrike" kern="1200" cap="none" spc="0" normalizeH="0" baseline="0" noProof="0">
                <a:ln>
                  <a:noFill/>
                </a:ln>
                <a:solidFill>
                  <a:srgbClr val="C40038"/>
                </a:solidFill>
                <a:effectLst/>
                <a:uLnTx/>
                <a:uFillTx/>
                <a:latin typeface="Arial" panose="020B0604020202020204" pitchFamily="34" charset="0"/>
                <a:ea typeface="+mn-ea"/>
                <a:cs typeface="+mn-cs"/>
              </a:rPr>
              <a:t>£1</a:t>
            </a:r>
            <a:endParaRPr kumimoji="0" lang="en-GB" altLang="en-US" sz="1800" b="0" i="1" u="none" strike="noStrike" kern="1200" cap="none" spc="0" normalizeH="0" baseline="0" noProof="0">
              <a:ln>
                <a:noFill/>
              </a:ln>
              <a:solidFill>
                <a:srgbClr val="0066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Y</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£1</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Budget = £30</a:t>
            </a:r>
          </a:p>
        </p:txBody>
      </p:sp>
      <p:sp>
        <p:nvSpPr>
          <p:cNvPr id="577549" name="Text Box 13">
            <a:extLst>
              <a:ext uri="{FF2B5EF4-FFF2-40B4-BE49-F238E27FC236}">
                <a16:creationId xmlns:a16="http://schemas.microsoft.com/office/drawing/2014/main" id="{49E6CEF8-AEAB-48C7-9D17-3B64FAD87CA8}"/>
              </a:ext>
            </a:extLst>
          </p:cNvPr>
          <p:cNvSpPr txBox="1">
            <a:spLocks noChangeArrowheads="1"/>
          </p:cNvSpPr>
          <p:nvPr/>
        </p:nvSpPr>
        <p:spPr bwMode="auto">
          <a:xfrm>
            <a:off x="0" y="0"/>
            <a:ext cx="9144000" cy="503238"/>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700" b="1" i="0" u="none" strike="noStrike" kern="1200" cap="none" spc="0" normalizeH="0" baseline="0" noProof="0">
                <a:ln>
                  <a:noFill/>
                </a:ln>
                <a:solidFill>
                  <a:srgbClr val="000066"/>
                </a:solidFill>
                <a:effectLst/>
                <a:uLnTx/>
                <a:uFillTx/>
                <a:latin typeface="Arial" charset="0"/>
                <a:ea typeface="+mn-ea"/>
                <a:cs typeface="+mn-cs"/>
              </a:rPr>
              <a:t>Effect on the budget line of a fall in the price of good X</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77547"/>
                                        </p:tgtEl>
                                        <p:attrNameLst>
                                          <p:attrName>style.visibility</p:attrName>
                                        </p:attrNameLst>
                                      </p:cBhvr>
                                      <p:to>
                                        <p:strVal val="visible"/>
                                      </p:to>
                                    </p:set>
                                    <p:anim calcmode="lin" valueType="num">
                                      <p:cBhvr>
                                        <p:cTn id="7" dur="500" fill="hold"/>
                                        <p:tgtEl>
                                          <p:spTgt spid="577547"/>
                                        </p:tgtEl>
                                        <p:attrNameLst>
                                          <p:attrName>ppt_w</p:attrName>
                                        </p:attrNameLst>
                                      </p:cBhvr>
                                      <p:tavLst>
                                        <p:tav tm="0">
                                          <p:val>
                                            <p:fltVal val="0"/>
                                          </p:val>
                                        </p:tav>
                                        <p:tav tm="100000">
                                          <p:val>
                                            <p:strVal val="#ppt_w"/>
                                          </p:val>
                                        </p:tav>
                                      </p:tavLst>
                                    </p:anim>
                                    <p:anim calcmode="lin" valueType="num">
                                      <p:cBhvr>
                                        <p:cTn id="8" dur="500" fill="hold"/>
                                        <p:tgtEl>
                                          <p:spTgt spid="5775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7"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Line 2">
            <a:extLst>
              <a:ext uri="{FF2B5EF4-FFF2-40B4-BE49-F238E27FC236}">
                <a16:creationId xmlns:a16="http://schemas.microsoft.com/office/drawing/2014/main" id="{339CA1EB-1C04-40B6-B7C9-E396685B0076}"/>
              </a:ext>
            </a:extLst>
          </p:cNvPr>
          <p:cNvSpPr>
            <a:spLocks noChangeShapeType="1"/>
          </p:cNvSpPr>
          <p:nvPr/>
        </p:nvSpPr>
        <p:spPr bwMode="auto">
          <a:xfrm>
            <a:off x="1295400" y="6096000"/>
            <a:ext cx="5867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2707" name="Line 3">
            <a:extLst>
              <a:ext uri="{FF2B5EF4-FFF2-40B4-BE49-F238E27FC236}">
                <a16:creationId xmlns:a16="http://schemas.microsoft.com/office/drawing/2014/main" id="{F61A0220-6FF8-43E8-AE2F-C24FD521B139}"/>
              </a:ext>
            </a:extLst>
          </p:cNvPr>
          <p:cNvSpPr>
            <a:spLocks noChangeShapeType="1"/>
          </p:cNvSpPr>
          <p:nvPr/>
        </p:nvSpPr>
        <p:spPr bwMode="auto">
          <a:xfrm flipH="1" flipV="1">
            <a:off x="1262063" y="1247775"/>
            <a:ext cx="33337" cy="484822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2708" name="Text Box 4">
            <a:extLst>
              <a:ext uri="{FF2B5EF4-FFF2-40B4-BE49-F238E27FC236}">
                <a16:creationId xmlns:a16="http://schemas.microsoft.com/office/drawing/2014/main" id="{EE149CF4-45DE-46C6-86ED-E7838AF22568}"/>
              </a:ext>
            </a:extLst>
          </p:cNvPr>
          <p:cNvSpPr txBox="1">
            <a:spLocks noChangeArrowheads="1"/>
          </p:cNvSpPr>
          <p:nvPr/>
        </p:nvSpPr>
        <p:spPr bwMode="auto">
          <a:xfrm>
            <a:off x="6248400" y="6091238"/>
            <a:ext cx="1017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X</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2709" name="Text Box 5">
            <a:extLst>
              <a:ext uri="{FF2B5EF4-FFF2-40B4-BE49-F238E27FC236}">
                <a16:creationId xmlns:a16="http://schemas.microsoft.com/office/drawing/2014/main" id="{73D5D57D-DA5E-4E33-9C5F-794B01EEAEF5}"/>
              </a:ext>
            </a:extLst>
          </p:cNvPr>
          <p:cNvSpPr txBox="1">
            <a:spLocks noChangeArrowheads="1"/>
          </p:cNvSpPr>
          <p:nvPr/>
        </p:nvSpPr>
        <p:spPr bwMode="auto">
          <a:xfrm>
            <a:off x="746125" y="1042988"/>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Y</a:t>
            </a:r>
          </a:p>
        </p:txBody>
      </p:sp>
      <p:sp>
        <p:nvSpPr>
          <p:cNvPr id="72710" name="Text Box 6">
            <a:extLst>
              <a:ext uri="{FF2B5EF4-FFF2-40B4-BE49-F238E27FC236}">
                <a16:creationId xmlns:a16="http://schemas.microsoft.com/office/drawing/2014/main" id="{B31A9447-F7CB-4D3C-88D0-DF9D07E52D4C}"/>
              </a:ext>
            </a:extLst>
          </p:cNvPr>
          <p:cNvSpPr txBox="1">
            <a:spLocks noChangeArrowheads="1"/>
          </p:cNvSpPr>
          <p:nvPr/>
        </p:nvSpPr>
        <p:spPr bwMode="auto">
          <a:xfrm>
            <a:off x="7239000" y="58674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X</a:t>
            </a:r>
          </a:p>
        </p:txBody>
      </p:sp>
      <p:sp>
        <p:nvSpPr>
          <p:cNvPr id="72711" name="Text Box 7">
            <a:extLst>
              <a:ext uri="{FF2B5EF4-FFF2-40B4-BE49-F238E27FC236}">
                <a16:creationId xmlns:a16="http://schemas.microsoft.com/office/drawing/2014/main" id="{AB9C5586-6EEC-4225-BAD4-886F9458DAE4}"/>
              </a:ext>
            </a:extLst>
          </p:cNvPr>
          <p:cNvSpPr txBox="1">
            <a:spLocks noChangeArrowheads="1"/>
          </p:cNvSpPr>
          <p:nvPr/>
        </p:nvSpPr>
        <p:spPr bwMode="auto">
          <a:xfrm>
            <a:off x="1050925" y="16002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4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p:txBody>
      </p:sp>
      <p:sp>
        <p:nvSpPr>
          <p:cNvPr id="72712" name="Text Box 11">
            <a:extLst>
              <a:ext uri="{FF2B5EF4-FFF2-40B4-BE49-F238E27FC236}">
                <a16:creationId xmlns:a16="http://schemas.microsoft.com/office/drawing/2014/main" id="{76A5D670-AC83-4AB0-BB27-897AD9D1FD90}"/>
              </a:ext>
            </a:extLst>
          </p:cNvPr>
          <p:cNvSpPr txBox="1">
            <a:spLocks noChangeArrowheads="1"/>
          </p:cNvSpPr>
          <p:nvPr/>
        </p:nvSpPr>
        <p:spPr bwMode="auto">
          <a:xfrm>
            <a:off x="6400800" y="5257800"/>
            <a:ext cx="6762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4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p:txBody>
      </p:sp>
      <p:sp>
        <p:nvSpPr>
          <p:cNvPr id="72713" name="Text Box 12">
            <a:extLst>
              <a:ext uri="{FF2B5EF4-FFF2-40B4-BE49-F238E27FC236}">
                <a16:creationId xmlns:a16="http://schemas.microsoft.com/office/drawing/2014/main" id="{2D6F241C-E0F0-4757-8BFA-034F3613F569}"/>
              </a:ext>
            </a:extLst>
          </p:cNvPr>
          <p:cNvSpPr txBox="1">
            <a:spLocks noChangeArrowheads="1"/>
          </p:cNvSpPr>
          <p:nvPr/>
        </p:nvSpPr>
        <p:spPr bwMode="auto">
          <a:xfrm>
            <a:off x="304800" y="1747838"/>
            <a:ext cx="855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Y</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69" name="Line 13">
            <a:extLst>
              <a:ext uri="{FF2B5EF4-FFF2-40B4-BE49-F238E27FC236}">
                <a16:creationId xmlns:a16="http://schemas.microsoft.com/office/drawing/2014/main" id="{E3723DC9-5B8C-40D9-98A4-81EC3E03FBE6}"/>
              </a:ext>
            </a:extLst>
          </p:cNvPr>
          <p:cNvSpPr>
            <a:spLocks noChangeShapeType="1"/>
          </p:cNvSpPr>
          <p:nvPr/>
        </p:nvSpPr>
        <p:spPr bwMode="auto">
          <a:xfrm>
            <a:off x="1295400" y="1981200"/>
            <a:ext cx="533400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70" name="Line 14">
            <a:extLst>
              <a:ext uri="{FF2B5EF4-FFF2-40B4-BE49-F238E27FC236}">
                <a16:creationId xmlns:a16="http://schemas.microsoft.com/office/drawing/2014/main" id="{532201E5-4671-4C11-BB7C-2A6ED095CB0E}"/>
              </a:ext>
            </a:extLst>
          </p:cNvPr>
          <p:cNvSpPr>
            <a:spLocks noChangeShapeType="1"/>
          </p:cNvSpPr>
          <p:nvPr/>
        </p:nvSpPr>
        <p:spPr bwMode="auto">
          <a:xfrm flipH="1">
            <a:off x="2819400" y="2895600"/>
            <a:ext cx="13716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71" name="Text Box 15">
            <a:extLst>
              <a:ext uri="{FF2B5EF4-FFF2-40B4-BE49-F238E27FC236}">
                <a16:creationId xmlns:a16="http://schemas.microsoft.com/office/drawing/2014/main" id="{A4698989-F065-4DE7-92CB-9B4858E02F93}"/>
              </a:ext>
            </a:extLst>
          </p:cNvPr>
          <p:cNvSpPr txBox="1">
            <a:spLocks noChangeArrowheads="1"/>
          </p:cNvSpPr>
          <p:nvPr/>
        </p:nvSpPr>
        <p:spPr bwMode="auto">
          <a:xfrm>
            <a:off x="4343400" y="3200400"/>
            <a:ext cx="228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New Budget line</a:t>
            </a:r>
          </a:p>
        </p:txBody>
      </p:sp>
      <p:sp>
        <p:nvSpPr>
          <p:cNvPr id="198672" name="Text Box 16">
            <a:extLst>
              <a:ext uri="{FF2B5EF4-FFF2-40B4-BE49-F238E27FC236}">
                <a16:creationId xmlns:a16="http://schemas.microsoft.com/office/drawing/2014/main" id="{7A86C44B-B71B-4103-BE86-671FB8E5BDB0}"/>
              </a:ext>
            </a:extLst>
          </p:cNvPr>
          <p:cNvSpPr txBox="1">
            <a:spLocks noChangeArrowheads="1"/>
          </p:cNvSpPr>
          <p:nvPr/>
        </p:nvSpPr>
        <p:spPr bwMode="auto">
          <a:xfrm>
            <a:off x="5181600" y="4114800"/>
            <a:ext cx="1787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Slope –P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X</a:t>
            </a: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Y</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74" name="Line 18">
            <a:extLst>
              <a:ext uri="{FF2B5EF4-FFF2-40B4-BE49-F238E27FC236}">
                <a16:creationId xmlns:a16="http://schemas.microsoft.com/office/drawing/2014/main" id="{AA2EA3E5-D95E-4B80-B2CA-D4AF5C8F5540}"/>
              </a:ext>
            </a:extLst>
          </p:cNvPr>
          <p:cNvSpPr>
            <a:spLocks noChangeShapeType="1"/>
          </p:cNvSpPr>
          <p:nvPr/>
        </p:nvSpPr>
        <p:spPr bwMode="auto">
          <a:xfrm flipH="1">
            <a:off x="6172200" y="5105400"/>
            <a:ext cx="533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2" name="Title 1">
            <a:extLst>
              <a:ext uri="{FF2B5EF4-FFF2-40B4-BE49-F238E27FC236}">
                <a16:creationId xmlns:a16="http://schemas.microsoft.com/office/drawing/2014/main" id="{FF747CE6-1C4C-4BA0-87C0-7BF3C9E7BC08}"/>
              </a:ext>
            </a:extLst>
          </p:cNvPr>
          <p:cNvSpPr txBox="1">
            <a:spLocks/>
          </p:cNvSpPr>
          <p:nvPr/>
        </p:nvSpPr>
        <p:spPr>
          <a:xfrm>
            <a:off x="457200" y="274638"/>
            <a:ext cx="83820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Georgia"/>
                <a:ea typeface="+mn-ea"/>
                <a:cs typeface="+mn-cs"/>
              </a:rPr>
              <a:t>Shift in the Budget Line from A fall in Price of X</a:t>
            </a:r>
          </a:p>
        </p:txBody>
      </p:sp>
      <p:sp>
        <p:nvSpPr>
          <p:cNvPr id="18" name="Line 13">
            <a:extLst>
              <a:ext uri="{FF2B5EF4-FFF2-40B4-BE49-F238E27FC236}">
                <a16:creationId xmlns:a16="http://schemas.microsoft.com/office/drawing/2014/main" id="{9035DF81-C248-4D80-9300-8D0CA36B78A0}"/>
              </a:ext>
            </a:extLst>
          </p:cNvPr>
          <p:cNvSpPr>
            <a:spLocks noChangeShapeType="1"/>
          </p:cNvSpPr>
          <p:nvPr/>
        </p:nvSpPr>
        <p:spPr bwMode="auto">
          <a:xfrm>
            <a:off x="1295400" y="2057400"/>
            <a:ext cx="2514600" cy="403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2721" name="Text Box 4">
            <a:extLst>
              <a:ext uri="{FF2B5EF4-FFF2-40B4-BE49-F238E27FC236}">
                <a16:creationId xmlns:a16="http://schemas.microsoft.com/office/drawing/2014/main" id="{ED6ED41C-CB93-49FA-918A-590193945606}"/>
              </a:ext>
            </a:extLst>
          </p:cNvPr>
          <p:cNvSpPr txBox="1">
            <a:spLocks noChangeArrowheads="1"/>
          </p:cNvSpPr>
          <p:nvPr/>
        </p:nvSpPr>
        <p:spPr bwMode="auto">
          <a:xfrm>
            <a:off x="3505200" y="6172200"/>
            <a:ext cx="106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X</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 name="Text Box 15">
            <a:extLst>
              <a:ext uri="{FF2B5EF4-FFF2-40B4-BE49-F238E27FC236}">
                <a16:creationId xmlns:a16="http://schemas.microsoft.com/office/drawing/2014/main" id="{B2F9C11B-328E-4FB9-8654-61AF712106BF}"/>
              </a:ext>
            </a:extLst>
          </p:cNvPr>
          <p:cNvSpPr txBox="1">
            <a:spLocks noChangeArrowheads="1"/>
          </p:cNvSpPr>
          <p:nvPr/>
        </p:nvSpPr>
        <p:spPr bwMode="auto">
          <a:xfrm>
            <a:off x="3886200" y="2590800"/>
            <a:ext cx="2433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Initial Budget line</a:t>
            </a:r>
          </a:p>
        </p:txBody>
      </p:sp>
      <p:sp>
        <p:nvSpPr>
          <p:cNvPr id="22" name="Line 14">
            <a:extLst>
              <a:ext uri="{FF2B5EF4-FFF2-40B4-BE49-F238E27FC236}">
                <a16:creationId xmlns:a16="http://schemas.microsoft.com/office/drawing/2014/main" id="{0D42F2B5-5C5B-454A-B988-A43771250597}"/>
              </a:ext>
            </a:extLst>
          </p:cNvPr>
          <p:cNvSpPr>
            <a:spLocks noChangeShapeType="1"/>
          </p:cNvSpPr>
          <p:nvPr/>
        </p:nvSpPr>
        <p:spPr bwMode="auto">
          <a:xfrm flipH="1">
            <a:off x="3962400" y="36576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 name="Text Box 16">
            <a:extLst>
              <a:ext uri="{FF2B5EF4-FFF2-40B4-BE49-F238E27FC236}">
                <a16:creationId xmlns:a16="http://schemas.microsoft.com/office/drawing/2014/main" id="{0D9941AD-0159-4040-9C9B-9D8BF10C019A}"/>
              </a:ext>
            </a:extLst>
          </p:cNvPr>
          <p:cNvSpPr txBox="1">
            <a:spLocks noChangeArrowheads="1"/>
          </p:cNvSpPr>
          <p:nvPr/>
        </p:nvSpPr>
        <p:spPr bwMode="auto">
          <a:xfrm>
            <a:off x="6858000" y="4876800"/>
            <a:ext cx="1947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Slope –P*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X</a:t>
            </a: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Y</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 name="Line 18">
            <a:extLst>
              <a:ext uri="{FF2B5EF4-FFF2-40B4-BE49-F238E27FC236}">
                <a16:creationId xmlns:a16="http://schemas.microsoft.com/office/drawing/2014/main" id="{2421FAC6-578B-46D8-90D6-72AAE30E724D}"/>
              </a:ext>
            </a:extLst>
          </p:cNvPr>
          <p:cNvSpPr>
            <a:spLocks noChangeShapeType="1"/>
          </p:cNvSpPr>
          <p:nvPr/>
        </p:nvSpPr>
        <p:spPr bwMode="auto">
          <a:xfrm flipH="1">
            <a:off x="3657600" y="4572000"/>
            <a:ext cx="17526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cxnSp>
        <p:nvCxnSpPr>
          <p:cNvPr id="27" name="Straight Arrow Connector 26">
            <a:extLst>
              <a:ext uri="{FF2B5EF4-FFF2-40B4-BE49-F238E27FC236}">
                <a16:creationId xmlns:a16="http://schemas.microsoft.com/office/drawing/2014/main" id="{77300F96-4F75-4C4C-92DA-39394D3ECAFB}"/>
              </a:ext>
            </a:extLst>
          </p:cNvPr>
          <p:cNvCxnSpPr/>
          <p:nvPr/>
        </p:nvCxnSpPr>
        <p:spPr>
          <a:xfrm flipV="1">
            <a:off x="2362200" y="3124200"/>
            <a:ext cx="304800" cy="5334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86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198670"/>
                                        </p:tgtEl>
                                        <p:attrNameLst>
                                          <p:attrName>style.visibility</p:attrName>
                                        </p:attrNameLst>
                                      </p:cBhvr>
                                      <p:to>
                                        <p:strVal val="visible"/>
                                      </p:to>
                                    </p:set>
                                    <p:anim calcmode="lin" valueType="num">
                                      <p:cBhvr additive="base">
                                        <p:cTn id="11" dur="500" fill="hold"/>
                                        <p:tgtEl>
                                          <p:spTgt spid="198670"/>
                                        </p:tgtEl>
                                        <p:attrNameLst>
                                          <p:attrName>ppt_x</p:attrName>
                                        </p:attrNameLst>
                                      </p:cBhvr>
                                      <p:tavLst>
                                        <p:tav tm="0">
                                          <p:val>
                                            <p:strVal val="0-#ppt_w/2"/>
                                          </p:val>
                                        </p:tav>
                                        <p:tav tm="100000">
                                          <p:val>
                                            <p:strVal val="#ppt_x"/>
                                          </p:val>
                                        </p:tav>
                                      </p:tavLst>
                                    </p:anim>
                                    <p:anim calcmode="lin" valueType="num">
                                      <p:cBhvr additive="base">
                                        <p:cTn id="12" dur="500" fill="hold"/>
                                        <p:tgtEl>
                                          <p:spTgt spid="1986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98671">
                                            <p:txEl>
                                              <p:pRg st="0" end="0"/>
                                            </p:txEl>
                                          </p:spTgt>
                                        </p:tgtEl>
                                        <p:attrNameLst>
                                          <p:attrName>style.visibility</p:attrName>
                                        </p:attrNameLst>
                                      </p:cBhvr>
                                      <p:to>
                                        <p:strVal val="visible"/>
                                      </p:to>
                                    </p:set>
                                    <p:anim calcmode="lin" valueType="num">
                                      <p:cBhvr additive="base">
                                        <p:cTn id="17" dur="500" fill="hold"/>
                                        <p:tgtEl>
                                          <p:spTgt spid="19867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86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986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867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anim calcmode="lin" valueType="num">
                                      <p:cBhvr additive="base">
                                        <p:cTn id="3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0-#ppt_w/2"/>
                                          </p:val>
                                        </p:tav>
                                        <p:tav tm="100000">
                                          <p:val>
                                            <p:strVal val="#ppt_x"/>
                                          </p:val>
                                        </p:tav>
                                      </p:tavLst>
                                    </p:anim>
                                    <p:anim calcmode="lin" valueType="num">
                                      <p:cBhvr additive="base">
                                        <p:cTn id="42" dur="500" fill="hold"/>
                                        <p:tgtEl>
                                          <p:spTgt spid="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71" grpId="0" build="p" autoUpdateAnimBg="0"/>
      <p:bldP spid="198672" grpId="0" autoUpdateAnimBg="0"/>
      <p:bldP spid="21" grpId="0" build="p" autoUpdateAnimBg="0"/>
      <p:bldP spid="23"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Line 2">
            <a:extLst>
              <a:ext uri="{FF2B5EF4-FFF2-40B4-BE49-F238E27FC236}">
                <a16:creationId xmlns:a16="http://schemas.microsoft.com/office/drawing/2014/main" id="{B85665F1-B5BD-4C13-8B54-0DEF556F52CA}"/>
              </a:ext>
            </a:extLst>
          </p:cNvPr>
          <p:cNvSpPr>
            <a:spLocks noChangeShapeType="1"/>
          </p:cNvSpPr>
          <p:nvPr/>
        </p:nvSpPr>
        <p:spPr bwMode="auto">
          <a:xfrm>
            <a:off x="1295400" y="6096000"/>
            <a:ext cx="5867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3731" name="Line 3">
            <a:extLst>
              <a:ext uri="{FF2B5EF4-FFF2-40B4-BE49-F238E27FC236}">
                <a16:creationId xmlns:a16="http://schemas.microsoft.com/office/drawing/2014/main" id="{8C541177-F3A3-4EBD-B268-F4073BE5C71B}"/>
              </a:ext>
            </a:extLst>
          </p:cNvPr>
          <p:cNvSpPr>
            <a:spLocks noChangeShapeType="1"/>
          </p:cNvSpPr>
          <p:nvPr/>
        </p:nvSpPr>
        <p:spPr bwMode="auto">
          <a:xfrm flipH="1" flipV="1">
            <a:off x="1262063" y="1247775"/>
            <a:ext cx="33337" cy="484822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3732" name="Text Box 4">
            <a:extLst>
              <a:ext uri="{FF2B5EF4-FFF2-40B4-BE49-F238E27FC236}">
                <a16:creationId xmlns:a16="http://schemas.microsoft.com/office/drawing/2014/main" id="{29C2EB57-E4EF-4582-AD86-CC1D8E0E8E4D}"/>
              </a:ext>
            </a:extLst>
          </p:cNvPr>
          <p:cNvSpPr txBox="1">
            <a:spLocks noChangeArrowheads="1"/>
          </p:cNvSpPr>
          <p:nvPr/>
        </p:nvSpPr>
        <p:spPr bwMode="auto">
          <a:xfrm>
            <a:off x="6248400" y="6091238"/>
            <a:ext cx="85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X</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3733" name="Text Box 5">
            <a:extLst>
              <a:ext uri="{FF2B5EF4-FFF2-40B4-BE49-F238E27FC236}">
                <a16:creationId xmlns:a16="http://schemas.microsoft.com/office/drawing/2014/main" id="{6A7CD4C2-4044-40B6-B02F-08BEAD8C3BB0}"/>
              </a:ext>
            </a:extLst>
          </p:cNvPr>
          <p:cNvSpPr txBox="1">
            <a:spLocks noChangeArrowheads="1"/>
          </p:cNvSpPr>
          <p:nvPr/>
        </p:nvSpPr>
        <p:spPr bwMode="auto">
          <a:xfrm>
            <a:off x="746125" y="1042988"/>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Y</a:t>
            </a:r>
          </a:p>
        </p:txBody>
      </p:sp>
      <p:sp>
        <p:nvSpPr>
          <p:cNvPr id="73734" name="Text Box 6">
            <a:extLst>
              <a:ext uri="{FF2B5EF4-FFF2-40B4-BE49-F238E27FC236}">
                <a16:creationId xmlns:a16="http://schemas.microsoft.com/office/drawing/2014/main" id="{2D4A8898-E88E-4491-B91A-DE5E56F90283}"/>
              </a:ext>
            </a:extLst>
          </p:cNvPr>
          <p:cNvSpPr txBox="1">
            <a:spLocks noChangeArrowheads="1"/>
          </p:cNvSpPr>
          <p:nvPr/>
        </p:nvSpPr>
        <p:spPr bwMode="auto">
          <a:xfrm>
            <a:off x="7239000" y="58674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X</a:t>
            </a:r>
          </a:p>
        </p:txBody>
      </p:sp>
      <p:sp>
        <p:nvSpPr>
          <p:cNvPr id="73735" name="Text Box 7">
            <a:extLst>
              <a:ext uri="{FF2B5EF4-FFF2-40B4-BE49-F238E27FC236}">
                <a16:creationId xmlns:a16="http://schemas.microsoft.com/office/drawing/2014/main" id="{848CA09F-CA0B-43C5-B614-E35DC892AC24}"/>
              </a:ext>
            </a:extLst>
          </p:cNvPr>
          <p:cNvSpPr txBox="1">
            <a:spLocks noChangeArrowheads="1"/>
          </p:cNvSpPr>
          <p:nvPr/>
        </p:nvSpPr>
        <p:spPr bwMode="auto">
          <a:xfrm>
            <a:off x="1050925" y="16002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4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p:txBody>
      </p:sp>
      <p:sp>
        <p:nvSpPr>
          <p:cNvPr id="73736" name="Text Box 11">
            <a:extLst>
              <a:ext uri="{FF2B5EF4-FFF2-40B4-BE49-F238E27FC236}">
                <a16:creationId xmlns:a16="http://schemas.microsoft.com/office/drawing/2014/main" id="{17997E5B-4EB2-4118-AA2A-909E30164CF8}"/>
              </a:ext>
            </a:extLst>
          </p:cNvPr>
          <p:cNvSpPr txBox="1">
            <a:spLocks noChangeArrowheads="1"/>
          </p:cNvSpPr>
          <p:nvPr/>
        </p:nvSpPr>
        <p:spPr bwMode="auto">
          <a:xfrm>
            <a:off x="6400800" y="5257800"/>
            <a:ext cx="6762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4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p:txBody>
      </p:sp>
      <p:sp>
        <p:nvSpPr>
          <p:cNvPr id="73737" name="Text Box 12">
            <a:extLst>
              <a:ext uri="{FF2B5EF4-FFF2-40B4-BE49-F238E27FC236}">
                <a16:creationId xmlns:a16="http://schemas.microsoft.com/office/drawing/2014/main" id="{F59ABBD0-0C49-414C-8C4F-4E17B9969125}"/>
              </a:ext>
            </a:extLst>
          </p:cNvPr>
          <p:cNvSpPr txBox="1">
            <a:spLocks noChangeArrowheads="1"/>
          </p:cNvSpPr>
          <p:nvPr/>
        </p:nvSpPr>
        <p:spPr bwMode="auto">
          <a:xfrm>
            <a:off x="304800" y="1747838"/>
            <a:ext cx="855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Y</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69" name="Line 13">
            <a:extLst>
              <a:ext uri="{FF2B5EF4-FFF2-40B4-BE49-F238E27FC236}">
                <a16:creationId xmlns:a16="http://schemas.microsoft.com/office/drawing/2014/main" id="{70354F37-64F4-481F-B66C-BD0F32310614}"/>
              </a:ext>
            </a:extLst>
          </p:cNvPr>
          <p:cNvSpPr>
            <a:spLocks noChangeShapeType="1"/>
          </p:cNvSpPr>
          <p:nvPr/>
        </p:nvSpPr>
        <p:spPr bwMode="auto">
          <a:xfrm>
            <a:off x="1295400" y="1981200"/>
            <a:ext cx="533400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70" name="Line 14">
            <a:extLst>
              <a:ext uri="{FF2B5EF4-FFF2-40B4-BE49-F238E27FC236}">
                <a16:creationId xmlns:a16="http://schemas.microsoft.com/office/drawing/2014/main" id="{E0CD3314-EBD0-4F19-9F0A-98A57774F572}"/>
              </a:ext>
            </a:extLst>
          </p:cNvPr>
          <p:cNvSpPr>
            <a:spLocks noChangeShapeType="1"/>
          </p:cNvSpPr>
          <p:nvPr/>
        </p:nvSpPr>
        <p:spPr bwMode="auto">
          <a:xfrm flipH="1">
            <a:off x="2819400" y="2895600"/>
            <a:ext cx="13716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71" name="Text Box 15">
            <a:extLst>
              <a:ext uri="{FF2B5EF4-FFF2-40B4-BE49-F238E27FC236}">
                <a16:creationId xmlns:a16="http://schemas.microsoft.com/office/drawing/2014/main" id="{54771576-7202-4421-9E90-EDF79E1829A7}"/>
              </a:ext>
            </a:extLst>
          </p:cNvPr>
          <p:cNvSpPr txBox="1">
            <a:spLocks noChangeArrowheads="1"/>
          </p:cNvSpPr>
          <p:nvPr/>
        </p:nvSpPr>
        <p:spPr bwMode="auto">
          <a:xfrm>
            <a:off x="3505200" y="2362200"/>
            <a:ext cx="228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New Budget line</a:t>
            </a:r>
          </a:p>
        </p:txBody>
      </p:sp>
      <p:sp>
        <p:nvSpPr>
          <p:cNvPr id="198672" name="Text Box 16">
            <a:extLst>
              <a:ext uri="{FF2B5EF4-FFF2-40B4-BE49-F238E27FC236}">
                <a16:creationId xmlns:a16="http://schemas.microsoft.com/office/drawing/2014/main" id="{9D26F3FA-4A67-4057-B25D-30ABB7724A0A}"/>
              </a:ext>
            </a:extLst>
          </p:cNvPr>
          <p:cNvSpPr txBox="1">
            <a:spLocks noChangeArrowheads="1"/>
          </p:cNvSpPr>
          <p:nvPr/>
        </p:nvSpPr>
        <p:spPr bwMode="auto">
          <a:xfrm>
            <a:off x="6019800" y="4724400"/>
            <a:ext cx="1787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Slope –P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X</a:t>
            </a: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Y</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74" name="Line 18">
            <a:extLst>
              <a:ext uri="{FF2B5EF4-FFF2-40B4-BE49-F238E27FC236}">
                <a16:creationId xmlns:a16="http://schemas.microsoft.com/office/drawing/2014/main" id="{58BBFEFC-CF85-42D6-BA96-4A7886164857}"/>
              </a:ext>
            </a:extLst>
          </p:cNvPr>
          <p:cNvSpPr>
            <a:spLocks noChangeShapeType="1"/>
          </p:cNvSpPr>
          <p:nvPr/>
        </p:nvSpPr>
        <p:spPr bwMode="auto">
          <a:xfrm flipH="1">
            <a:off x="6172200" y="5105400"/>
            <a:ext cx="533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2" name="Title 1">
            <a:extLst>
              <a:ext uri="{FF2B5EF4-FFF2-40B4-BE49-F238E27FC236}">
                <a16:creationId xmlns:a16="http://schemas.microsoft.com/office/drawing/2014/main" id="{C52457CC-CA3D-48F3-AE19-A27A68E92DBA}"/>
              </a:ext>
            </a:extLst>
          </p:cNvPr>
          <p:cNvSpPr txBox="1">
            <a:spLocks/>
          </p:cNvSpPr>
          <p:nvPr/>
        </p:nvSpPr>
        <p:spPr>
          <a:xfrm>
            <a:off x="457200" y="274638"/>
            <a:ext cx="83820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Georgia"/>
                <a:ea typeface="+mn-ea"/>
                <a:cs typeface="+mn-cs"/>
              </a:rPr>
              <a:t>Shift in the Budget Line from A Rise in Price of X</a:t>
            </a:r>
          </a:p>
        </p:txBody>
      </p:sp>
      <p:sp>
        <p:nvSpPr>
          <p:cNvPr id="18" name="Line 13">
            <a:extLst>
              <a:ext uri="{FF2B5EF4-FFF2-40B4-BE49-F238E27FC236}">
                <a16:creationId xmlns:a16="http://schemas.microsoft.com/office/drawing/2014/main" id="{97BF45B0-33CA-4981-827D-A0EE68D1677C}"/>
              </a:ext>
            </a:extLst>
          </p:cNvPr>
          <p:cNvSpPr>
            <a:spLocks noChangeShapeType="1"/>
          </p:cNvSpPr>
          <p:nvPr/>
        </p:nvSpPr>
        <p:spPr bwMode="auto">
          <a:xfrm>
            <a:off x="1295400" y="2057400"/>
            <a:ext cx="2514600" cy="403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3745" name="Text Box 4">
            <a:extLst>
              <a:ext uri="{FF2B5EF4-FFF2-40B4-BE49-F238E27FC236}">
                <a16:creationId xmlns:a16="http://schemas.microsoft.com/office/drawing/2014/main" id="{8EDE3808-4BB1-4B71-80FC-C748BBCCB5BD}"/>
              </a:ext>
            </a:extLst>
          </p:cNvPr>
          <p:cNvSpPr txBox="1">
            <a:spLocks noChangeArrowheads="1"/>
          </p:cNvSpPr>
          <p:nvPr/>
        </p:nvSpPr>
        <p:spPr bwMode="auto">
          <a:xfrm>
            <a:off x="3505200" y="6172200"/>
            <a:ext cx="106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X</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 name="Text Box 15">
            <a:extLst>
              <a:ext uri="{FF2B5EF4-FFF2-40B4-BE49-F238E27FC236}">
                <a16:creationId xmlns:a16="http://schemas.microsoft.com/office/drawing/2014/main" id="{7B6CA64D-7B6C-42C2-A24F-D09743CE9544}"/>
              </a:ext>
            </a:extLst>
          </p:cNvPr>
          <p:cNvSpPr txBox="1">
            <a:spLocks noChangeArrowheads="1"/>
          </p:cNvSpPr>
          <p:nvPr/>
        </p:nvSpPr>
        <p:spPr bwMode="auto">
          <a:xfrm>
            <a:off x="4267200" y="3200400"/>
            <a:ext cx="2433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Initial Budget line</a:t>
            </a:r>
          </a:p>
        </p:txBody>
      </p:sp>
      <p:sp>
        <p:nvSpPr>
          <p:cNvPr id="22" name="Line 14">
            <a:extLst>
              <a:ext uri="{FF2B5EF4-FFF2-40B4-BE49-F238E27FC236}">
                <a16:creationId xmlns:a16="http://schemas.microsoft.com/office/drawing/2014/main" id="{FAF60C7A-DC76-47CE-993D-D6B96749BEE7}"/>
              </a:ext>
            </a:extLst>
          </p:cNvPr>
          <p:cNvSpPr>
            <a:spLocks noChangeShapeType="1"/>
          </p:cNvSpPr>
          <p:nvPr/>
        </p:nvSpPr>
        <p:spPr bwMode="auto">
          <a:xfrm flipH="1">
            <a:off x="3962400" y="36576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 name="Text Box 16">
            <a:extLst>
              <a:ext uri="{FF2B5EF4-FFF2-40B4-BE49-F238E27FC236}">
                <a16:creationId xmlns:a16="http://schemas.microsoft.com/office/drawing/2014/main" id="{8CBF62CB-933B-40F9-A610-841FA91E3AB4}"/>
              </a:ext>
            </a:extLst>
          </p:cNvPr>
          <p:cNvSpPr txBox="1">
            <a:spLocks noChangeArrowheads="1"/>
          </p:cNvSpPr>
          <p:nvPr/>
        </p:nvSpPr>
        <p:spPr bwMode="auto">
          <a:xfrm>
            <a:off x="4800600" y="4114800"/>
            <a:ext cx="1947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Slope –P*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X</a:t>
            </a: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Y</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 name="Line 18">
            <a:extLst>
              <a:ext uri="{FF2B5EF4-FFF2-40B4-BE49-F238E27FC236}">
                <a16:creationId xmlns:a16="http://schemas.microsoft.com/office/drawing/2014/main" id="{0694539F-0BA4-47DE-92E1-BC53F5550851}"/>
              </a:ext>
            </a:extLst>
          </p:cNvPr>
          <p:cNvSpPr>
            <a:spLocks noChangeShapeType="1"/>
          </p:cNvSpPr>
          <p:nvPr/>
        </p:nvSpPr>
        <p:spPr bwMode="auto">
          <a:xfrm flipH="1">
            <a:off x="3657600" y="4572000"/>
            <a:ext cx="17526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cxnSp>
        <p:nvCxnSpPr>
          <p:cNvPr id="27" name="Straight Arrow Connector 26">
            <a:extLst>
              <a:ext uri="{FF2B5EF4-FFF2-40B4-BE49-F238E27FC236}">
                <a16:creationId xmlns:a16="http://schemas.microsoft.com/office/drawing/2014/main" id="{1DB506EE-983D-4600-A7DC-43E888210C29}"/>
              </a:ext>
            </a:extLst>
          </p:cNvPr>
          <p:cNvCxnSpPr/>
          <p:nvPr/>
        </p:nvCxnSpPr>
        <p:spPr>
          <a:xfrm flipH="1">
            <a:off x="2514600" y="3505200"/>
            <a:ext cx="838200" cy="5334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86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198670"/>
                                        </p:tgtEl>
                                        <p:attrNameLst>
                                          <p:attrName>style.visibility</p:attrName>
                                        </p:attrNameLst>
                                      </p:cBhvr>
                                      <p:to>
                                        <p:strVal val="visible"/>
                                      </p:to>
                                    </p:set>
                                    <p:anim calcmode="lin" valueType="num">
                                      <p:cBhvr additive="base">
                                        <p:cTn id="11" dur="500" fill="hold"/>
                                        <p:tgtEl>
                                          <p:spTgt spid="198670"/>
                                        </p:tgtEl>
                                        <p:attrNameLst>
                                          <p:attrName>ppt_x</p:attrName>
                                        </p:attrNameLst>
                                      </p:cBhvr>
                                      <p:tavLst>
                                        <p:tav tm="0">
                                          <p:val>
                                            <p:strVal val="0-#ppt_w/2"/>
                                          </p:val>
                                        </p:tav>
                                        <p:tav tm="100000">
                                          <p:val>
                                            <p:strVal val="#ppt_x"/>
                                          </p:val>
                                        </p:tav>
                                      </p:tavLst>
                                    </p:anim>
                                    <p:anim calcmode="lin" valueType="num">
                                      <p:cBhvr additive="base">
                                        <p:cTn id="12" dur="500" fill="hold"/>
                                        <p:tgtEl>
                                          <p:spTgt spid="1986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98671">
                                            <p:txEl>
                                              <p:pRg st="0" end="0"/>
                                            </p:txEl>
                                          </p:spTgt>
                                        </p:tgtEl>
                                        <p:attrNameLst>
                                          <p:attrName>style.visibility</p:attrName>
                                        </p:attrNameLst>
                                      </p:cBhvr>
                                      <p:to>
                                        <p:strVal val="visible"/>
                                      </p:to>
                                    </p:set>
                                    <p:anim calcmode="lin" valueType="num">
                                      <p:cBhvr additive="base">
                                        <p:cTn id="17" dur="500" fill="hold"/>
                                        <p:tgtEl>
                                          <p:spTgt spid="19867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86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986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867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anim calcmode="lin" valueType="num">
                                      <p:cBhvr additive="base">
                                        <p:cTn id="3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0-#ppt_w/2"/>
                                          </p:val>
                                        </p:tav>
                                        <p:tav tm="100000">
                                          <p:val>
                                            <p:strVal val="#ppt_x"/>
                                          </p:val>
                                        </p:tav>
                                      </p:tavLst>
                                    </p:anim>
                                    <p:anim calcmode="lin" valueType="num">
                                      <p:cBhvr additive="base">
                                        <p:cTn id="42" dur="500" fill="hold"/>
                                        <p:tgtEl>
                                          <p:spTgt spid="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71" grpId="0" build="p" autoUpdateAnimBg="0"/>
      <p:bldP spid="198672" grpId="0" autoUpdateAnimBg="0"/>
      <p:bldP spid="21" grpId="0" build="p" autoUpdateAnimBg="0"/>
      <p:bldP spid="23"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Line 2">
            <a:extLst>
              <a:ext uri="{FF2B5EF4-FFF2-40B4-BE49-F238E27FC236}">
                <a16:creationId xmlns:a16="http://schemas.microsoft.com/office/drawing/2014/main" id="{F1896593-5EF6-48B5-875D-F2AE6EE4C701}"/>
              </a:ext>
            </a:extLst>
          </p:cNvPr>
          <p:cNvSpPr>
            <a:spLocks noChangeShapeType="1"/>
          </p:cNvSpPr>
          <p:nvPr/>
        </p:nvSpPr>
        <p:spPr bwMode="auto">
          <a:xfrm>
            <a:off x="1295400" y="6096000"/>
            <a:ext cx="5867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4755" name="Line 3">
            <a:extLst>
              <a:ext uri="{FF2B5EF4-FFF2-40B4-BE49-F238E27FC236}">
                <a16:creationId xmlns:a16="http://schemas.microsoft.com/office/drawing/2014/main" id="{2FB169C7-6386-4EC3-8603-CCC5F3132B19}"/>
              </a:ext>
            </a:extLst>
          </p:cNvPr>
          <p:cNvSpPr>
            <a:spLocks noChangeShapeType="1"/>
          </p:cNvSpPr>
          <p:nvPr/>
        </p:nvSpPr>
        <p:spPr bwMode="auto">
          <a:xfrm flipH="1" flipV="1">
            <a:off x="1262063" y="1247775"/>
            <a:ext cx="33337" cy="484822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4756" name="Text Box 4">
            <a:extLst>
              <a:ext uri="{FF2B5EF4-FFF2-40B4-BE49-F238E27FC236}">
                <a16:creationId xmlns:a16="http://schemas.microsoft.com/office/drawing/2014/main" id="{28EE95C8-EE60-4FE7-BADB-6374A18076F0}"/>
              </a:ext>
            </a:extLst>
          </p:cNvPr>
          <p:cNvSpPr txBox="1">
            <a:spLocks noChangeArrowheads="1"/>
          </p:cNvSpPr>
          <p:nvPr/>
        </p:nvSpPr>
        <p:spPr bwMode="auto">
          <a:xfrm>
            <a:off x="6248400" y="6091238"/>
            <a:ext cx="85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X</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4757" name="Text Box 5">
            <a:extLst>
              <a:ext uri="{FF2B5EF4-FFF2-40B4-BE49-F238E27FC236}">
                <a16:creationId xmlns:a16="http://schemas.microsoft.com/office/drawing/2014/main" id="{7A37A18F-5729-4FBB-87A5-A74B456FB06E}"/>
              </a:ext>
            </a:extLst>
          </p:cNvPr>
          <p:cNvSpPr txBox="1">
            <a:spLocks noChangeArrowheads="1"/>
          </p:cNvSpPr>
          <p:nvPr/>
        </p:nvSpPr>
        <p:spPr bwMode="auto">
          <a:xfrm>
            <a:off x="746125" y="1042988"/>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Y</a:t>
            </a:r>
          </a:p>
        </p:txBody>
      </p:sp>
      <p:sp>
        <p:nvSpPr>
          <p:cNvPr id="74758" name="Text Box 6">
            <a:extLst>
              <a:ext uri="{FF2B5EF4-FFF2-40B4-BE49-F238E27FC236}">
                <a16:creationId xmlns:a16="http://schemas.microsoft.com/office/drawing/2014/main" id="{7BF14BF0-F7F8-49F3-BDBA-4A5E74AE4DFA}"/>
              </a:ext>
            </a:extLst>
          </p:cNvPr>
          <p:cNvSpPr txBox="1">
            <a:spLocks noChangeArrowheads="1"/>
          </p:cNvSpPr>
          <p:nvPr/>
        </p:nvSpPr>
        <p:spPr bwMode="auto">
          <a:xfrm>
            <a:off x="7239000" y="58674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X</a:t>
            </a:r>
          </a:p>
        </p:txBody>
      </p:sp>
      <p:sp>
        <p:nvSpPr>
          <p:cNvPr id="74759" name="Text Box 7">
            <a:extLst>
              <a:ext uri="{FF2B5EF4-FFF2-40B4-BE49-F238E27FC236}">
                <a16:creationId xmlns:a16="http://schemas.microsoft.com/office/drawing/2014/main" id="{0A172E7C-84EE-4DCE-8C21-72507E141672}"/>
              </a:ext>
            </a:extLst>
          </p:cNvPr>
          <p:cNvSpPr txBox="1">
            <a:spLocks noChangeArrowheads="1"/>
          </p:cNvSpPr>
          <p:nvPr/>
        </p:nvSpPr>
        <p:spPr bwMode="auto">
          <a:xfrm>
            <a:off x="1050925" y="16002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4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p:txBody>
      </p:sp>
      <p:sp>
        <p:nvSpPr>
          <p:cNvPr id="74760" name="Text Box 11">
            <a:extLst>
              <a:ext uri="{FF2B5EF4-FFF2-40B4-BE49-F238E27FC236}">
                <a16:creationId xmlns:a16="http://schemas.microsoft.com/office/drawing/2014/main" id="{E872738F-6D3D-46B4-9175-8C9A23BBED63}"/>
              </a:ext>
            </a:extLst>
          </p:cNvPr>
          <p:cNvSpPr txBox="1">
            <a:spLocks noChangeArrowheads="1"/>
          </p:cNvSpPr>
          <p:nvPr/>
        </p:nvSpPr>
        <p:spPr bwMode="auto">
          <a:xfrm>
            <a:off x="6400800" y="5257800"/>
            <a:ext cx="6762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4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p:txBody>
      </p:sp>
      <p:sp>
        <p:nvSpPr>
          <p:cNvPr id="74761" name="Text Box 12">
            <a:extLst>
              <a:ext uri="{FF2B5EF4-FFF2-40B4-BE49-F238E27FC236}">
                <a16:creationId xmlns:a16="http://schemas.microsoft.com/office/drawing/2014/main" id="{FF7BF7F5-D281-4376-8207-0FFC2590121F}"/>
              </a:ext>
            </a:extLst>
          </p:cNvPr>
          <p:cNvSpPr txBox="1">
            <a:spLocks noChangeArrowheads="1"/>
          </p:cNvSpPr>
          <p:nvPr/>
        </p:nvSpPr>
        <p:spPr bwMode="auto">
          <a:xfrm>
            <a:off x="304800" y="1747838"/>
            <a:ext cx="855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Y</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69" name="Line 13">
            <a:extLst>
              <a:ext uri="{FF2B5EF4-FFF2-40B4-BE49-F238E27FC236}">
                <a16:creationId xmlns:a16="http://schemas.microsoft.com/office/drawing/2014/main" id="{D7D43959-00BE-4D06-9C21-BFF9992754FF}"/>
              </a:ext>
            </a:extLst>
          </p:cNvPr>
          <p:cNvSpPr>
            <a:spLocks noChangeShapeType="1"/>
          </p:cNvSpPr>
          <p:nvPr/>
        </p:nvSpPr>
        <p:spPr bwMode="auto">
          <a:xfrm>
            <a:off x="1295400" y="1981200"/>
            <a:ext cx="533400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70" name="Line 14">
            <a:extLst>
              <a:ext uri="{FF2B5EF4-FFF2-40B4-BE49-F238E27FC236}">
                <a16:creationId xmlns:a16="http://schemas.microsoft.com/office/drawing/2014/main" id="{13F66F69-57E0-4C02-9BBA-C894BDC654C0}"/>
              </a:ext>
            </a:extLst>
          </p:cNvPr>
          <p:cNvSpPr>
            <a:spLocks noChangeShapeType="1"/>
          </p:cNvSpPr>
          <p:nvPr/>
        </p:nvSpPr>
        <p:spPr bwMode="auto">
          <a:xfrm flipH="1">
            <a:off x="2819400" y="2895600"/>
            <a:ext cx="13716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71" name="Text Box 15">
            <a:extLst>
              <a:ext uri="{FF2B5EF4-FFF2-40B4-BE49-F238E27FC236}">
                <a16:creationId xmlns:a16="http://schemas.microsoft.com/office/drawing/2014/main" id="{7CFEA783-BDBF-4C92-9DF7-410645D7FEBB}"/>
              </a:ext>
            </a:extLst>
          </p:cNvPr>
          <p:cNvSpPr txBox="1">
            <a:spLocks noChangeArrowheads="1"/>
          </p:cNvSpPr>
          <p:nvPr/>
        </p:nvSpPr>
        <p:spPr bwMode="auto">
          <a:xfrm>
            <a:off x="3505200" y="2362200"/>
            <a:ext cx="228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New Budget line</a:t>
            </a:r>
          </a:p>
        </p:txBody>
      </p:sp>
      <p:sp>
        <p:nvSpPr>
          <p:cNvPr id="198672" name="Text Box 16">
            <a:extLst>
              <a:ext uri="{FF2B5EF4-FFF2-40B4-BE49-F238E27FC236}">
                <a16:creationId xmlns:a16="http://schemas.microsoft.com/office/drawing/2014/main" id="{A266E797-537C-4B75-B0E7-734ECD409F33}"/>
              </a:ext>
            </a:extLst>
          </p:cNvPr>
          <p:cNvSpPr txBox="1">
            <a:spLocks noChangeArrowheads="1"/>
          </p:cNvSpPr>
          <p:nvPr/>
        </p:nvSpPr>
        <p:spPr bwMode="auto">
          <a:xfrm>
            <a:off x="6019800" y="4724400"/>
            <a:ext cx="1787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Slope –P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X</a:t>
            </a: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Y</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74" name="Line 18">
            <a:extLst>
              <a:ext uri="{FF2B5EF4-FFF2-40B4-BE49-F238E27FC236}">
                <a16:creationId xmlns:a16="http://schemas.microsoft.com/office/drawing/2014/main" id="{C4582214-65C7-43C6-A870-CF50845F73C0}"/>
              </a:ext>
            </a:extLst>
          </p:cNvPr>
          <p:cNvSpPr>
            <a:spLocks noChangeShapeType="1"/>
          </p:cNvSpPr>
          <p:nvPr/>
        </p:nvSpPr>
        <p:spPr bwMode="auto">
          <a:xfrm flipH="1">
            <a:off x="6172200" y="5105400"/>
            <a:ext cx="533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2" name="Title 1">
            <a:extLst>
              <a:ext uri="{FF2B5EF4-FFF2-40B4-BE49-F238E27FC236}">
                <a16:creationId xmlns:a16="http://schemas.microsoft.com/office/drawing/2014/main" id="{0F161821-2A7C-42A7-A32C-8D3EE7FB3680}"/>
              </a:ext>
            </a:extLst>
          </p:cNvPr>
          <p:cNvSpPr txBox="1">
            <a:spLocks/>
          </p:cNvSpPr>
          <p:nvPr/>
        </p:nvSpPr>
        <p:spPr>
          <a:xfrm>
            <a:off x="0" y="274638"/>
            <a:ext cx="91440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100" b="0" i="0" u="none" strike="noStrike" kern="1200" cap="none" spc="0" normalizeH="0" baseline="0" noProof="0" dirty="0">
                <a:ln>
                  <a:noFill/>
                </a:ln>
                <a:solidFill>
                  <a:srgbClr val="000000"/>
                </a:solidFill>
                <a:effectLst/>
                <a:uLnTx/>
                <a:uFillTx/>
                <a:latin typeface="Georgia"/>
                <a:ea typeface="+mn-ea"/>
                <a:cs typeface="+mn-cs"/>
              </a:rPr>
              <a:t>Shift in the Budget Line from A Fall in Consumer Income</a:t>
            </a:r>
          </a:p>
        </p:txBody>
      </p:sp>
      <p:sp>
        <p:nvSpPr>
          <p:cNvPr id="74768" name="Text Box 4">
            <a:extLst>
              <a:ext uri="{FF2B5EF4-FFF2-40B4-BE49-F238E27FC236}">
                <a16:creationId xmlns:a16="http://schemas.microsoft.com/office/drawing/2014/main" id="{67087873-BB49-4F92-8A8B-999983CD52A3}"/>
              </a:ext>
            </a:extLst>
          </p:cNvPr>
          <p:cNvSpPr txBox="1">
            <a:spLocks noChangeArrowheads="1"/>
          </p:cNvSpPr>
          <p:nvPr/>
        </p:nvSpPr>
        <p:spPr bwMode="auto">
          <a:xfrm>
            <a:off x="4419600" y="6172200"/>
            <a:ext cx="106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X</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 name="Text Box 15">
            <a:extLst>
              <a:ext uri="{FF2B5EF4-FFF2-40B4-BE49-F238E27FC236}">
                <a16:creationId xmlns:a16="http://schemas.microsoft.com/office/drawing/2014/main" id="{E3AE40D7-A639-456E-B85E-008E55679303}"/>
              </a:ext>
            </a:extLst>
          </p:cNvPr>
          <p:cNvSpPr txBox="1">
            <a:spLocks noChangeArrowheads="1"/>
          </p:cNvSpPr>
          <p:nvPr/>
        </p:nvSpPr>
        <p:spPr bwMode="auto">
          <a:xfrm>
            <a:off x="4267200" y="3200400"/>
            <a:ext cx="2433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Initial Budget line</a:t>
            </a:r>
          </a:p>
        </p:txBody>
      </p:sp>
      <p:sp>
        <p:nvSpPr>
          <p:cNvPr id="22" name="Line 14">
            <a:extLst>
              <a:ext uri="{FF2B5EF4-FFF2-40B4-BE49-F238E27FC236}">
                <a16:creationId xmlns:a16="http://schemas.microsoft.com/office/drawing/2014/main" id="{2976CC12-754A-430B-95BE-9419AA671578}"/>
              </a:ext>
            </a:extLst>
          </p:cNvPr>
          <p:cNvSpPr>
            <a:spLocks noChangeShapeType="1"/>
          </p:cNvSpPr>
          <p:nvPr/>
        </p:nvSpPr>
        <p:spPr bwMode="auto">
          <a:xfrm flipH="1">
            <a:off x="3962400" y="36576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 name="Text Box 16">
            <a:extLst>
              <a:ext uri="{FF2B5EF4-FFF2-40B4-BE49-F238E27FC236}">
                <a16:creationId xmlns:a16="http://schemas.microsoft.com/office/drawing/2014/main" id="{A439A321-D280-467A-88DA-0D815990C401}"/>
              </a:ext>
            </a:extLst>
          </p:cNvPr>
          <p:cNvSpPr txBox="1">
            <a:spLocks noChangeArrowheads="1"/>
          </p:cNvSpPr>
          <p:nvPr/>
        </p:nvSpPr>
        <p:spPr bwMode="auto">
          <a:xfrm>
            <a:off x="4800600" y="4114800"/>
            <a:ext cx="1787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Slope –P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X</a:t>
            </a: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Y</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 name="Line 18">
            <a:extLst>
              <a:ext uri="{FF2B5EF4-FFF2-40B4-BE49-F238E27FC236}">
                <a16:creationId xmlns:a16="http://schemas.microsoft.com/office/drawing/2014/main" id="{EE472638-4E52-41AC-80C2-9FB034089285}"/>
              </a:ext>
            </a:extLst>
          </p:cNvPr>
          <p:cNvSpPr>
            <a:spLocks noChangeShapeType="1"/>
          </p:cNvSpPr>
          <p:nvPr/>
        </p:nvSpPr>
        <p:spPr bwMode="auto">
          <a:xfrm flipH="1">
            <a:off x="4114800" y="4572000"/>
            <a:ext cx="1371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cxnSp>
        <p:nvCxnSpPr>
          <p:cNvPr id="27" name="Straight Arrow Connector 26">
            <a:extLst>
              <a:ext uri="{FF2B5EF4-FFF2-40B4-BE49-F238E27FC236}">
                <a16:creationId xmlns:a16="http://schemas.microsoft.com/office/drawing/2014/main" id="{EAFEAEC0-BA77-466B-B8AE-3A730BA804B0}"/>
              </a:ext>
            </a:extLst>
          </p:cNvPr>
          <p:cNvCxnSpPr/>
          <p:nvPr/>
        </p:nvCxnSpPr>
        <p:spPr>
          <a:xfrm flipH="1">
            <a:off x="2438400" y="3505200"/>
            <a:ext cx="838200" cy="5334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Line 13">
            <a:extLst>
              <a:ext uri="{FF2B5EF4-FFF2-40B4-BE49-F238E27FC236}">
                <a16:creationId xmlns:a16="http://schemas.microsoft.com/office/drawing/2014/main" id="{D1400476-FA30-4D76-A5F9-22B98FE780A5}"/>
              </a:ext>
            </a:extLst>
          </p:cNvPr>
          <p:cNvSpPr>
            <a:spLocks noChangeShapeType="1"/>
          </p:cNvSpPr>
          <p:nvPr/>
        </p:nvSpPr>
        <p:spPr bwMode="auto">
          <a:xfrm>
            <a:off x="1295400" y="3276600"/>
            <a:ext cx="3733800" cy="2819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4775" name="Text Box 12">
            <a:extLst>
              <a:ext uri="{FF2B5EF4-FFF2-40B4-BE49-F238E27FC236}">
                <a16:creationId xmlns:a16="http://schemas.microsoft.com/office/drawing/2014/main" id="{EFB14474-988E-484C-B7AC-746E66E776B3}"/>
              </a:ext>
            </a:extLst>
          </p:cNvPr>
          <p:cNvSpPr txBox="1">
            <a:spLocks noChangeArrowheads="1"/>
          </p:cNvSpPr>
          <p:nvPr/>
        </p:nvSpPr>
        <p:spPr bwMode="auto">
          <a:xfrm>
            <a:off x="381000" y="3048000"/>
            <a:ext cx="1009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Y</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86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198670"/>
                                        </p:tgtEl>
                                        <p:attrNameLst>
                                          <p:attrName>style.visibility</p:attrName>
                                        </p:attrNameLst>
                                      </p:cBhvr>
                                      <p:to>
                                        <p:strVal val="visible"/>
                                      </p:to>
                                    </p:set>
                                    <p:anim calcmode="lin" valueType="num">
                                      <p:cBhvr additive="base">
                                        <p:cTn id="11" dur="500" fill="hold"/>
                                        <p:tgtEl>
                                          <p:spTgt spid="198670"/>
                                        </p:tgtEl>
                                        <p:attrNameLst>
                                          <p:attrName>ppt_x</p:attrName>
                                        </p:attrNameLst>
                                      </p:cBhvr>
                                      <p:tavLst>
                                        <p:tav tm="0">
                                          <p:val>
                                            <p:strVal val="0-#ppt_w/2"/>
                                          </p:val>
                                        </p:tav>
                                        <p:tav tm="100000">
                                          <p:val>
                                            <p:strVal val="#ppt_x"/>
                                          </p:val>
                                        </p:tav>
                                      </p:tavLst>
                                    </p:anim>
                                    <p:anim calcmode="lin" valueType="num">
                                      <p:cBhvr additive="base">
                                        <p:cTn id="12" dur="500" fill="hold"/>
                                        <p:tgtEl>
                                          <p:spTgt spid="1986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98671">
                                            <p:txEl>
                                              <p:pRg st="0" end="0"/>
                                            </p:txEl>
                                          </p:spTgt>
                                        </p:tgtEl>
                                        <p:attrNameLst>
                                          <p:attrName>style.visibility</p:attrName>
                                        </p:attrNameLst>
                                      </p:cBhvr>
                                      <p:to>
                                        <p:strVal val="visible"/>
                                      </p:to>
                                    </p:set>
                                    <p:anim calcmode="lin" valueType="num">
                                      <p:cBhvr additive="base">
                                        <p:cTn id="17" dur="500" fill="hold"/>
                                        <p:tgtEl>
                                          <p:spTgt spid="19867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86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986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867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
                                            <p:txEl>
                                              <p:pRg st="0" end="0"/>
                                            </p:txEl>
                                          </p:spTgt>
                                        </p:tgtEl>
                                        <p:attrNameLst>
                                          <p:attrName>style.visibility</p:attrName>
                                        </p:attrNameLst>
                                      </p:cBhvr>
                                      <p:to>
                                        <p:strVal val="visible"/>
                                      </p:to>
                                    </p:set>
                                    <p:anim calcmode="lin" valueType="num">
                                      <p:cBhvr additive="base">
                                        <p:cTn id="31"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0-#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71" grpId="0" build="p" autoUpdateAnimBg="0"/>
      <p:bldP spid="198672" grpId="0" autoUpdateAnimBg="0"/>
      <p:bldP spid="21" grpId="0" build="p" autoUpdateAnimBg="0"/>
      <p:bldP spid="23"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Line 2">
            <a:extLst>
              <a:ext uri="{FF2B5EF4-FFF2-40B4-BE49-F238E27FC236}">
                <a16:creationId xmlns:a16="http://schemas.microsoft.com/office/drawing/2014/main" id="{93910FD7-4321-4E40-8017-6130BE999EDC}"/>
              </a:ext>
            </a:extLst>
          </p:cNvPr>
          <p:cNvSpPr>
            <a:spLocks noChangeShapeType="1"/>
          </p:cNvSpPr>
          <p:nvPr/>
        </p:nvSpPr>
        <p:spPr bwMode="auto">
          <a:xfrm>
            <a:off x="1295400" y="6096000"/>
            <a:ext cx="5867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5779" name="Line 3">
            <a:extLst>
              <a:ext uri="{FF2B5EF4-FFF2-40B4-BE49-F238E27FC236}">
                <a16:creationId xmlns:a16="http://schemas.microsoft.com/office/drawing/2014/main" id="{0BB53901-294B-4E12-BB12-8B253BB9D12D}"/>
              </a:ext>
            </a:extLst>
          </p:cNvPr>
          <p:cNvSpPr>
            <a:spLocks noChangeShapeType="1"/>
          </p:cNvSpPr>
          <p:nvPr/>
        </p:nvSpPr>
        <p:spPr bwMode="auto">
          <a:xfrm flipH="1" flipV="1">
            <a:off x="1262063" y="1247775"/>
            <a:ext cx="33337" cy="484822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5780" name="Text Box 4">
            <a:extLst>
              <a:ext uri="{FF2B5EF4-FFF2-40B4-BE49-F238E27FC236}">
                <a16:creationId xmlns:a16="http://schemas.microsoft.com/office/drawing/2014/main" id="{EF6E9679-20F7-4CA9-AB51-6F6F40EB7B59}"/>
              </a:ext>
            </a:extLst>
          </p:cNvPr>
          <p:cNvSpPr txBox="1">
            <a:spLocks noChangeArrowheads="1"/>
          </p:cNvSpPr>
          <p:nvPr/>
        </p:nvSpPr>
        <p:spPr bwMode="auto">
          <a:xfrm>
            <a:off x="6400800" y="6172200"/>
            <a:ext cx="1011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X</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5781" name="Text Box 5">
            <a:extLst>
              <a:ext uri="{FF2B5EF4-FFF2-40B4-BE49-F238E27FC236}">
                <a16:creationId xmlns:a16="http://schemas.microsoft.com/office/drawing/2014/main" id="{6E8105C0-8DD2-477E-926B-D2265E252F09}"/>
              </a:ext>
            </a:extLst>
          </p:cNvPr>
          <p:cNvSpPr txBox="1">
            <a:spLocks noChangeArrowheads="1"/>
          </p:cNvSpPr>
          <p:nvPr/>
        </p:nvSpPr>
        <p:spPr bwMode="auto">
          <a:xfrm>
            <a:off x="746125" y="1042988"/>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Y</a:t>
            </a:r>
          </a:p>
        </p:txBody>
      </p:sp>
      <p:sp>
        <p:nvSpPr>
          <p:cNvPr id="75782" name="Text Box 6">
            <a:extLst>
              <a:ext uri="{FF2B5EF4-FFF2-40B4-BE49-F238E27FC236}">
                <a16:creationId xmlns:a16="http://schemas.microsoft.com/office/drawing/2014/main" id="{755A3218-F196-47AC-8DF6-EA721EFFF210}"/>
              </a:ext>
            </a:extLst>
          </p:cNvPr>
          <p:cNvSpPr txBox="1">
            <a:spLocks noChangeArrowheads="1"/>
          </p:cNvSpPr>
          <p:nvPr/>
        </p:nvSpPr>
        <p:spPr bwMode="auto">
          <a:xfrm>
            <a:off x="7239000" y="58674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X</a:t>
            </a:r>
          </a:p>
        </p:txBody>
      </p:sp>
      <p:sp>
        <p:nvSpPr>
          <p:cNvPr id="75783" name="Text Box 7">
            <a:extLst>
              <a:ext uri="{FF2B5EF4-FFF2-40B4-BE49-F238E27FC236}">
                <a16:creationId xmlns:a16="http://schemas.microsoft.com/office/drawing/2014/main" id="{AA52FE90-4E82-41B3-861A-9E672DF992F3}"/>
              </a:ext>
            </a:extLst>
          </p:cNvPr>
          <p:cNvSpPr txBox="1">
            <a:spLocks noChangeArrowheads="1"/>
          </p:cNvSpPr>
          <p:nvPr/>
        </p:nvSpPr>
        <p:spPr bwMode="auto">
          <a:xfrm>
            <a:off x="1050925" y="16002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4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p:txBody>
      </p:sp>
      <p:sp>
        <p:nvSpPr>
          <p:cNvPr id="75784" name="Text Box 11">
            <a:extLst>
              <a:ext uri="{FF2B5EF4-FFF2-40B4-BE49-F238E27FC236}">
                <a16:creationId xmlns:a16="http://schemas.microsoft.com/office/drawing/2014/main" id="{906313FD-3BDF-43A0-B23B-AA58318A489F}"/>
              </a:ext>
            </a:extLst>
          </p:cNvPr>
          <p:cNvSpPr txBox="1">
            <a:spLocks noChangeArrowheads="1"/>
          </p:cNvSpPr>
          <p:nvPr/>
        </p:nvSpPr>
        <p:spPr bwMode="auto">
          <a:xfrm>
            <a:off x="6400800" y="5257800"/>
            <a:ext cx="6762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4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p:txBody>
      </p:sp>
      <p:sp>
        <p:nvSpPr>
          <p:cNvPr id="75785" name="Text Box 12">
            <a:extLst>
              <a:ext uri="{FF2B5EF4-FFF2-40B4-BE49-F238E27FC236}">
                <a16:creationId xmlns:a16="http://schemas.microsoft.com/office/drawing/2014/main" id="{5D33BCE6-027D-4DA6-BC9C-4452136EEE1A}"/>
              </a:ext>
            </a:extLst>
          </p:cNvPr>
          <p:cNvSpPr txBox="1">
            <a:spLocks noChangeArrowheads="1"/>
          </p:cNvSpPr>
          <p:nvPr/>
        </p:nvSpPr>
        <p:spPr bwMode="auto">
          <a:xfrm>
            <a:off x="304800" y="1747838"/>
            <a:ext cx="1009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Y</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69" name="Line 13">
            <a:extLst>
              <a:ext uri="{FF2B5EF4-FFF2-40B4-BE49-F238E27FC236}">
                <a16:creationId xmlns:a16="http://schemas.microsoft.com/office/drawing/2014/main" id="{6190A97E-1325-4F13-9153-CF0CBADBB9EB}"/>
              </a:ext>
            </a:extLst>
          </p:cNvPr>
          <p:cNvSpPr>
            <a:spLocks noChangeShapeType="1"/>
          </p:cNvSpPr>
          <p:nvPr/>
        </p:nvSpPr>
        <p:spPr bwMode="auto">
          <a:xfrm>
            <a:off x="1295400" y="1981200"/>
            <a:ext cx="533400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70" name="Line 14">
            <a:extLst>
              <a:ext uri="{FF2B5EF4-FFF2-40B4-BE49-F238E27FC236}">
                <a16:creationId xmlns:a16="http://schemas.microsoft.com/office/drawing/2014/main" id="{8DA1AC27-6BB4-4E91-9083-B02631123A30}"/>
              </a:ext>
            </a:extLst>
          </p:cNvPr>
          <p:cNvSpPr>
            <a:spLocks noChangeShapeType="1"/>
          </p:cNvSpPr>
          <p:nvPr/>
        </p:nvSpPr>
        <p:spPr bwMode="auto">
          <a:xfrm flipH="1">
            <a:off x="2819400" y="2895600"/>
            <a:ext cx="13716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71" name="Text Box 15">
            <a:extLst>
              <a:ext uri="{FF2B5EF4-FFF2-40B4-BE49-F238E27FC236}">
                <a16:creationId xmlns:a16="http://schemas.microsoft.com/office/drawing/2014/main" id="{3C86EDA9-87B4-49C0-AB7B-C9FB9F44BBB8}"/>
              </a:ext>
            </a:extLst>
          </p:cNvPr>
          <p:cNvSpPr txBox="1">
            <a:spLocks noChangeArrowheads="1"/>
          </p:cNvSpPr>
          <p:nvPr/>
        </p:nvSpPr>
        <p:spPr bwMode="auto">
          <a:xfrm>
            <a:off x="4191000" y="3200400"/>
            <a:ext cx="228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New Budget line</a:t>
            </a:r>
          </a:p>
        </p:txBody>
      </p:sp>
      <p:sp>
        <p:nvSpPr>
          <p:cNvPr id="198672" name="Text Box 16">
            <a:extLst>
              <a:ext uri="{FF2B5EF4-FFF2-40B4-BE49-F238E27FC236}">
                <a16:creationId xmlns:a16="http://schemas.microsoft.com/office/drawing/2014/main" id="{59606422-846F-4E53-9D95-58865AE926C7}"/>
              </a:ext>
            </a:extLst>
          </p:cNvPr>
          <p:cNvSpPr txBox="1">
            <a:spLocks noChangeArrowheads="1"/>
          </p:cNvSpPr>
          <p:nvPr/>
        </p:nvSpPr>
        <p:spPr bwMode="auto">
          <a:xfrm>
            <a:off x="6019800" y="4724400"/>
            <a:ext cx="1787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Slope –P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X</a:t>
            </a: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Y</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8674" name="Line 18">
            <a:extLst>
              <a:ext uri="{FF2B5EF4-FFF2-40B4-BE49-F238E27FC236}">
                <a16:creationId xmlns:a16="http://schemas.microsoft.com/office/drawing/2014/main" id="{51A91879-F52F-42FA-BD85-9398340606A9}"/>
              </a:ext>
            </a:extLst>
          </p:cNvPr>
          <p:cNvSpPr>
            <a:spLocks noChangeShapeType="1"/>
          </p:cNvSpPr>
          <p:nvPr/>
        </p:nvSpPr>
        <p:spPr bwMode="auto">
          <a:xfrm flipH="1">
            <a:off x="6172200" y="5105400"/>
            <a:ext cx="533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2" name="Title 1">
            <a:extLst>
              <a:ext uri="{FF2B5EF4-FFF2-40B4-BE49-F238E27FC236}">
                <a16:creationId xmlns:a16="http://schemas.microsoft.com/office/drawing/2014/main" id="{5C798B1C-ECCD-4866-AD7D-68DD58F53168}"/>
              </a:ext>
            </a:extLst>
          </p:cNvPr>
          <p:cNvSpPr txBox="1">
            <a:spLocks/>
          </p:cNvSpPr>
          <p:nvPr/>
        </p:nvSpPr>
        <p:spPr>
          <a:xfrm>
            <a:off x="0" y="274638"/>
            <a:ext cx="91440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100" b="0" i="0" u="none" strike="noStrike" kern="1200" cap="none" spc="0" normalizeH="0" baseline="0" noProof="0" dirty="0">
                <a:ln>
                  <a:noFill/>
                </a:ln>
                <a:solidFill>
                  <a:srgbClr val="000000"/>
                </a:solidFill>
                <a:effectLst/>
                <a:uLnTx/>
                <a:uFillTx/>
                <a:latin typeface="Georgia"/>
                <a:ea typeface="+mn-ea"/>
                <a:cs typeface="+mn-cs"/>
              </a:rPr>
              <a:t>Shift in the Budget Line from A Fall in Consumer Income</a:t>
            </a:r>
          </a:p>
        </p:txBody>
      </p:sp>
      <p:sp>
        <p:nvSpPr>
          <p:cNvPr id="75792" name="Text Box 4">
            <a:extLst>
              <a:ext uri="{FF2B5EF4-FFF2-40B4-BE49-F238E27FC236}">
                <a16:creationId xmlns:a16="http://schemas.microsoft.com/office/drawing/2014/main" id="{38A1694B-8B5C-4521-AE51-B5E4EDA5EE4B}"/>
              </a:ext>
            </a:extLst>
          </p:cNvPr>
          <p:cNvSpPr txBox="1">
            <a:spLocks noChangeArrowheads="1"/>
          </p:cNvSpPr>
          <p:nvPr/>
        </p:nvSpPr>
        <p:spPr bwMode="auto">
          <a:xfrm>
            <a:off x="4419600" y="6172200"/>
            <a:ext cx="106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X</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 name="Text Box 15">
            <a:extLst>
              <a:ext uri="{FF2B5EF4-FFF2-40B4-BE49-F238E27FC236}">
                <a16:creationId xmlns:a16="http://schemas.microsoft.com/office/drawing/2014/main" id="{1423472C-9268-4D98-BE6A-A921023F2B4B}"/>
              </a:ext>
            </a:extLst>
          </p:cNvPr>
          <p:cNvSpPr txBox="1">
            <a:spLocks noChangeArrowheads="1"/>
          </p:cNvSpPr>
          <p:nvPr/>
        </p:nvSpPr>
        <p:spPr bwMode="auto">
          <a:xfrm>
            <a:off x="3200400" y="2362200"/>
            <a:ext cx="2433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Initial Budget line</a:t>
            </a:r>
          </a:p>
        </p:txBody>
      </p:sp>
      <p:sp>
        <p:nvSpPr>
          <p:cNvPr id="22" name="Line 14">
            <a:extLst>
              <a:ext uri="{FF2B5EF4-FFF2-40B4-BE49-F238E27FC236}">
                <a16:creationId xmlns:a16="http://schemas.microsoft.com/office/drawing/2014/main" id="{9C585955-8A22-47AA-8726-DF884A260F5E}"/>
              </a:ext>
            </a:extLst>
          </p:cNvPr>
          <p:cNvSpPr>
            <a:spLocks noChangeShapeType="1"/>
          </p:cNvSpPr>
          <p:nvPr/>
        </p:nvSpPr>
        <p:spPr bwMode="auto">
          <a:xfrm flipH="1">
            <a:off x="3962400" y="36576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 name="Text Box 16">
            <a:extLst>
              <a:ext uri="{FF2B5EF4-FFF2-40B4-BE49-F238E27FC236}">
                <a16:creationId xmlns:a16="http://schemas.microsoft.com/office/drawing/2014/main" id="{D3ECB8D5-FDBF-441D-9777-1B8114F4FEC8}"/>
              </a:ext>
            </a:extLst>
          </p:cNvPr>
          <p:cNvSpPr txBox="1">
            <a:spLocks noChangeArrowheads="1"/>
          </p:cNvSpPr>
          <p:nvPr/>
        </p:nvSpPr>
        <p:spPr bwMode="auto">
          <a:xfrm>
            <a:off x="4800600" y="4114800"/>
            <a:ext cx="1787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Slope –P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X</a:t>
            </a: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Y</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 name="Line 18">
            <a:extLst>
              <a:ext uri="{FF2B5EF4-FFF2-40B4-BE49-F238E27FC236}">
                <a16:creationId xmlns:a16="http://schemas.microsoft.com/office/drawing/2014/main" id="{4483AECB-CA75-49C7-AD93-8FD3EC031E93}"/>
              </a:ext>
            </a:extLst>
          </p:cNvPr>
          <p:cNvSpPr>
            <a:spLocks noChangeShapeType="1"/>
          </p:cNvSpPr>
          <p:nvPr/>
        </p:nvSpPr>
        <p:spPr bwMode="auto">
          <a:xfrm flipH="1">
            <a:off x="4114800" y="4572000"/>
            <a:ext cx="1371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cxnSp>
        <p:nvCxnSpPr>
          <p:cNvPr id="27" name="Straight Arrow Connector 26">
            <a:extLst>
              <a:ext uri="{FF2B5EF4-FFF2-40B4-BE49-F238E27FC236}">
                <a16:creationId xmlns:a16="http://schemas.microsoft.com/office/drawing/2014/main" id="{36F92533-A344-4C7E-8D32-C8FFEB9418AA}"/>
              </a:ext>
            </a:extLst>
          </p:cNvPr>
          <p:cNvCxnSpPr/>
          <p:nvPr/>
        </p:nvCxnSpPr>
        <p:spPr>
          <a:xfrm flipV="1">
            <a:off x="1981200" y="3200400"/>
            <a:ext cx="762000" cy="685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Line 13">
            <a:extLst>
              <a:ext uri="{FF2B5EF4-FFF2-40B4-BE49-F238E27FC236}">
                <a16:creationId xmlns:a16="http://schemas.microsoft.com/office/drawing/2014/main" id="{7AD524E3-1825-4481-9FC5-F77D700CE316}"/>
              </a:ext>
            </a:extLst>
          </p:cNvPr>
          <p:cNvSpPr>
            <a:spLocks noChangeShapeType="1"/>
          </p:cNvSpPr>
          <p:nvPr/>
        </p:nvSpPr>
        <p:spPr bwMode="auto">
          <a:xfrm>
            <a:off x="1295400" y="3276600"/>
            <a:ext cx="3733800" cy="2819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5799" name="Text Box 12">
            <a:extLst>
              <a:ext uri="{FF2B5EF4-FFF2-40B4-BE49-F238E27FC236}">
                <a16:creationId xmlns:a16="http://schemas.microsoft.com/office/drawing/2014/main" id="{9570E640-E85B-447D-AAA2-8ECC028F667C}"/>
              </a:ext>
            </a:extLst>
          </p:cNvPr>
          <p:cNvSpPr txBox="1">
            <a:spLocks noChangeArrowheads="1"/>
          </p:cNvSpPr>
          <p:nvPr/>
        </p:nvSpPr>
        <p:spPr bwMode="auto">
          <a:xfrm>
            <a:off x="381000" y="3048000"/>
            <a:ext cx="855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M/P</a:t>
            </a:r>
            <a:r>
              <a:rPr kumimoji="0" lang="en-GB" altLang="en-US" sz="2400" b="1" i="0" u="none" strike="noStrike" kern="1200" cap="none" spc="0" normalizeH="0" baseline="-25000" noProof="0">
                <a:ln>
                  <a:noFill/>
                </a:ln>
                <a:solidFill>
                  <a:srgbClr val="000000"/>
                </a:solidFill>
                <a:effectLst/>
                <a:uLnTx/>
                <a:uFillTx/>
                <a:latin typeface="Times New Roman" panose="02020603050405020304" pitchFamily="18" charset="0"/>
                <a:ea typeface="+mn-ea"/>
                <a:cs typeface="+mn-cs"/>
              </a:rPr>
              <a:t>Y</a:t>
            </a:r>
            <a:endPar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86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198670"/>
                                        </p:tgtEl>
                                        <p:attrNameLst>
                                          <p:attrName>style.visibility</p:attrName>
                                        </p:attrNameLst>
                                      </p:cBhvr>
                                      <p:to>
                                        <p:strVal val="visible"/>
                                      </p:to>
                                    </p:set>
                                    <p:anim calcmode="lin" valueType="num">
                                      <p:cBhvr additive="base">
                                        <p:cTn id="11" dur="500" fill="hold"/>
                                        <p:tgtEl>
                                          <p:spTgt spid="198670"/>
                                        </p:tgtEl>
                                        <p:attrNameLst>
                                          <p:attrName>ppt_x</p:attrName>
                                        </p:attrNameLst>
                                      </p:cBhvr>
                                      <p:tavLst>
                                        <p:tav tm="0">
                                          <p:val>
                                            <p:strVal val="0-#ppt_w/2"/>
                                          </p:val>
                                        </p:tav>
                                        <p:tav tm="100000">
                                          <p:val>
                                            <p:strVal val="#ppt_x"/>
                                          </p:val>
                                        </p:tav>
                                      </p:tavLst>
                                    </p:anim>
                                    <p:anim calcmode="lin" valueType="num">
                                      <p:cBhvr additive="base">
                                        <p:cTn id="12" dur="500" fill="hold"/>
                                        <p:tgtEl>
                                          <p:spTgt spid="1986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98671">
                                            <p:txEl>
                                              <p:pRg st="0" end="0"/>
                                            </p:txEl>
                                          </p:spTgt>
                                        </p:tgtEl>
                                        <p:attrNameLst>
                                          <p:attrName>style.visibility</p:attrName>
                                        </p:attrNameLst>
                                      </p:cBhvr>
                                      <p:to>
                                        <p:strVal val="visible"/>
                                      </p:to>
                                    </p:set>
                                    <p:anim calcmode="lin" valueType="num">
                                      <p:cBhvr additive="base">
                                        <p:cTn id="17" dur="500" fill="hold"/>
                                        <p:tgtEl>
                                          <p:spTgt spid="19867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86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986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867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
                                            <p:txEl>
                                              <p:pRg st="0" end="0"/>
                                            </p:txEl>
                                          </p:spTgt>
                                        </p:tgtEl>
                                        <p:attrNameLst>
                                          <p:attrName>style.visibility</p:attrName>
                                        </p:attrNameLst>
                                      </p:cBhvr>
                                      <p:to>
                                        <p:strVal val="visible"/>
                                      </p:to>
                                    </p:set>
                                    <p:anim calcmode="lin" valueType="num">
                                      <p:cBhvr additive="base">
                                        <p:cTn id="31"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0-#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71" grpId="0" build="p" autoUpdateAnimBg="0"/>
      <p:bldP spid="198672" grpId="0" autoUpdateAnimBg="0"/>
      <p:bldP spid="21" grpId="0" build="p" autoUpdateAnimBg="0"/>
      <p:bldP spid="23"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5">
            <a:extLst>
              <a:ext uri="{FF2B5EF4-FFF2-40B4-BE49-F238E27FC236}">
                <a16:creationId xmlns:a16="http://schemas.microsoft.com/office/drawing/2014/main" id="{9B55F613-B10B-4735-99AD-69DEAD65D900}"/>
              </a:ext>
            </a:extLst>
          </p:cNvPr>
          <p:cNvSpPr>
            <a:spLocks noChangeArrowheads="1"/>
          </p:cNvSpPr>
          <p:nvPr/>
        </p:nvSpPr>
        <p:spPr bwMode="white">
          <a:xfrm>
            <a:off x="0" y="0"/>
            <a:ext cx="9144000" cy="1524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628" name="Rectangle 16">
            <a:extLst>
              <a:ext uri="{FF2B5EF4-FFF2-40B4-BE49-F238E27FC236}">
                <a16:creationId xmlns:a16="http://schemas.microsoft.com/office/drawing/2014/main" id="{88A1E89F-4A0D-498B-9566-28CF233D2042}"/>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629" name="Rectangle 17">
            <a:extLst>
              <a:ext uri="{FF2B5EF4-FFF2-40B4-BE49-F238E27FC236}">
                <a16:creationId xmlns:a16="http://schemas.microsoft.com/office/drawing/2014/main" id="{78C96F90-09FF-4593-8588-34C7379A19ED}"/>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630" name="Rectangle 18">
            <a:extLst>
              <a:ext uri="{FF2B5EF4-FFF2-40B4-BE49-F238E27FC236}">
                <a16:creationId xmlns:a16="http://schemas.microsoft.com/office/drawing/2014/main" id="{E3D8BD42-19FE-49B1-8EBE-08FF0287FBF2}"/>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 name="Rectangle 8">
            <a:extLst>
              <a:ext uri="{FF2B5EF4-FFF2-40B4-BE49-F238E27FC236}">
                <a16:creationId xmlns:a16="http://schemas.microsoft.com/office/drawing/2014/main" id="{A8D8878F-C1EC-4426-BE94-CB5C305B2192}"/>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 name="Rectangle 7">
            <a:extLst>
              <a:ext uri="{FF2B5EF4-FFF2-40B4-BE49-F238E27FC236}">
                <a16:creationId xmlns:a16="http://schemas.microsoft.com/office/drawing/2014/main" id="{E13A49EC-BDDA-4CD8-83C3-346B821F5EBE}"/>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26633" name="Slide Number Placeholder 5">
            <a:extLst>
              <a:ext uri="{FF2B5EF4-FFF2-40B4-BE49-F238E27FC236}">
                <a16:creationId xmlns:a16="http://schemas.microsoft.com/office/drawing/2014/main" id="{871C5ADC-335A-4F99-A894-D75ED15139FC}"/>
              </a:ext>
            </a:extLst>
          </p:cNvPr>
          <p:cNvSpPr>
            <a:spLocks/>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7B9899"/>
              </a:solidFill>
              <a:effectLst/>
              <a:uLnTx/>
              <a:uFillTx/>
              <a:latin typeface="Times New Roman" panose="02020603050405020304" pitchFamily="18" charset="0"/>
              <a:ea typeface="+mn-ea"/>
              <a:cs typeface="+mn-cs"/>
            </a:endParaRPr>
          </a:p>
        </p:txBody>
      </p:sp>
      <p:sp>
        <p:nvSpPr>
          <p:cNvPr id="26634" name="Straight Connector 9">
            <a:extLst>
              <a:ext uri="{FF2B5EF4-FFF2-40B4-BE49-F238E27FC236}">
                <a16:creationId xmlns:a16="http://schemas.microsoft.com/office/drawing/2014/main" id="{0EA56898-CBBA-425E-B738-9BCFA6D8A3B6}"/>
              </a:ext>
            </a:extLst>
          </p:cNvPr>
          <p:cNvSpPr>
            <a:spLocks noChangeShapeType="1"/>
          </p:cNvSpPr>
          <p:nvPr/>
        </p:nvSpPr>
        <p:spPr bwMode="auto">
          <a:xfrm>
            <a:off x="152400" y="1533525"/>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635" name="Text Box 12">
            <a:extLst>
              <a:ext uri="{FF2B5EF4-FFF2-40B4-BE49-F238E27FC236}">
                <a16:creationId xmlns:a16="http://schemas.microsoft.com/office/drawing/2014/main" id="{2B40DE52-81C9-4285-B085-66BA8531CD19}"/>
              </a:ext>
            </a:extLst>
          </p:cNvPr>
          <p:cNvSpPr txBox="1">
            <a:spLocks noChangeArrowheads="1"/>
          </p:cNvSpPr>
          <p:nvPr/>
        </p:nvSpPr>
        <p:spPr bwMode="auto">
          <a:xfrm>
            <a:off x="552450" y="1811338"/>
            <a:ext cx="808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636" name="TPQuestion">
            <a:extLst>
              <a:ext uri="{FF2B5EF4-FFF2-40B4-BE49-F238E27FC236}">
                <a16:creationId xmlns:a16="http://schemas.microsoft.com/office/drawing/2014/main" id="{A1221556-E3A0-4714-9016-49855F4267C1}"/>
              </a:ext>
            </a:extLst>
          </p:cNvPr>
          <p:cNvSpPr>
            <a:spLocks noGrp="1"/>
          </p:cNvSpPr>
          <p:nvPr>
            <p:ph type="title"/>
          </p:nvPr>
        </p:nvSpPr>
        <p:spPr>
          <a:xfrm>
            <a:off x="228600" y="157163"/>
            <a:ext cx="8534400" cy="1290637"/>
          </a:xfrm>
        </p:spPr>
        <p:txBody>
          <a:bodyPr anchor="ctr"/>
          <a:lstStyle/>
          <a:p>
            <a:pPr>
              <a:lnSpc>
                <a:spcPct val="105000"/>
              </a:lnSpc>
            </a:pPr>
            <a:r>
              <a:rPr lang="en-GB" altLang="en-US" sz="3000"/>
              <a:t>If the price of both goods doubles and</a:t>
            </a:r>
            <a:br>
              <a:rPr lang="en-GB" altLang="en-US" sz="3000"/>
            </a:br>
            <a:r>
              <a:rPr lang="en-GB" altLang="en-US" sz="3000"/>
              <a:t>also income doubles, the budget line will:</a:t>
            </a:r>
          </a:p>
        </p:txBody>
      </p:sp>
      <p:sp>
        <p:nvSpPr>
          <p:cNvPr id="26637" name="Text Box 14">
            <a:extLst>
              <a:ext uri="{FF2B5EF4-FFF2-40B4-BE49-F238E27FC236}">
                <a16:creationId xmlns:a16="http://schemas.microsoft.com/office/drawing/2014/main" id="{89C6B522-37CA-46E4-B393-41086E654D3C}"/>
              </a:ext>
            </a:extLst>
          </p:cNvPr>
          <p:cNvSpPr txBox="1">
            <a:spLocks noChangeArrowheads="1"/>
          </p:cNvSpPr>
          <p:nvPr/>
        </p:nvSpPr>
        <p:spPr bwMode="auto">
          <a:xfrm>
            <a:off x="538163" y="252413"/>
            <a:ext cx="517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en-US" sz="3200" b="1" i="0" u="none" strike="noStrike" kern="1200" cap="none" spc="0" normalizeH="0" baseline="0" noProof="0">
                <a:ln>
                  <a:noFill/>
                </a:ln>
                <a:solidFill>
                  <a:srgbClr val="AF4701"/>
                </a:solidFill>
                <a:effectLst/>
                <a:uLnTx/>
                <a:uFillTx/>
                <a:latin typeface="Georgia" panose="02040502050405020303" pitchFamily="18" charset="0"/>
                <a:ea typeface="+mn-ea"/>
                <a:cs typeface="+mn-cs"/>
              </a:rPr>
              <a:t>Q</a:t>
            </a:r>
          </a:p>
        </p:txBody>
      </p:sp>
      <p:graphicFrame>
        <p:nvGraphicFramePr>
          <p:cNvPr id="842768" name="TPChart">
            <a:extLst>
              <a:ext uri="{FF2B5EF4-FFF2-40B4-BE49-F238E27FC236}">
                <a16:creationId xmlns:a16="http://schemas.microsoft.com/office/drawing/2014/main" id="{6A2EB3B5-7A3C-417B-8A8C-ABE41D9750CB}"/>
              </a:ext>
            </a:extLst>
          </p:cNvPr>
          <p:cNvGraphicFramePr>
            <a:graphicFrameLocks noChangeAspect="1"/>
          </p:cNvGraphicFramePr>
          <p:nvPr>
            <p:custDataLst>
              <p:tags r:id="rId2"/>
            </p:custDataLst>
          </p:nvPr>
        </p:nvGraphicFramePr>
        <p:xfrm>
          <a:off x="4762500" y="1600200"/>
          <a:ext cx="4383088" cy="4930775"/>
        </p:xfrm>
        <a:graphic>
          <a:graphicData uri="http://schemas.openxmlformats.org/presentationml/2006/ole">
            <mc:AlternateContent xmlns:mc="http://schemas.openxmlformats.org/markup-compatibility/2006">
              <mc:Choice xmlns:v="urn:schemas-microsoft-com:vml" Requires="v">
                <p:oleObj name="Chart" r:id="rId6" imgW="5715000" imgH="6429642" progId="MSGraph.Chart.8">
                  <p:embed followColorScheme="full"/>
                </p:oleObj>
              </mc:Choice>
              <mc:Fallback>
                <p:oleObj name="Chart" r:id="rId6" imgW="5715000" imgH="6429642" progId="MSGraph.Chart.8">
                  <p:embed followColorScheme="full"/>
                  <p:pic>
                    <p:nvPicPr>
                      <p:cNvPr id="842768" name="TPChart">
                        <a:extLst>
                          <a:ext uri="{FF2B5EF4-FFF2-40B4-BE49-F238E27FC236}">
                            <a16:creationId xmlns:a16="http://schemas.microsoft.com/office/drawing/2014/main" id="{6A2EB3B5-7A3C-417B-8A8C-ABE41D9750CB}"/>
                          </a:ext>
                        </a:extLst>
                      </p:cNvPr>
                      <p:cNvPicPr>
                        <a:picLocks noChangeAspect="1" noChangeArrowheads="1"/>
                      </p:cNvPicPr>
                      <p:nvPr/>
                    </p:nvPicPr>
                    <p:blipFill>
                      <a:blip r:embed="rId7"/>
                      <a:srcRect/>
                      <a:stretch>
                        <a:fillRect/>
                      </a:stretch>
                    </p:blipFill>
                    <p:spPr bwMode="auto">
                      <a:xfrm>
                        <a:off x="4762500" y="1600200"/>
                        <a:ext cx="4383088" cy="493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8" name="TPAnswers">
            <a:extLst>
              <a:ext uri="{FF2B5EF4-FFF2-40B4-BE49-F238E27FC236}">
                <a16:creationId xmlns:a16="http://schemas.microsoft.com/office/drawing/2014/main" id="{19053165-040C-4747-B8FD-7FFE9B746A33}"/>
              </a:ext>
            </a:extLst>
          </p:cNvPr>
          <p:cNvSpPr>
            <a:spLocks noGrp="1"/>
          </p:cNvSpPr>
          <p:nvPr>
            <p:ph type="body" idx="1"/>
            <p:custDataLst>
              <p:tags r:id="rId3"/>
            </p:custDataLst>
          </p:nvPr>
        </p:nvSpPr>
        <p:spPr>
          <a:xfrm>
            <a:off x="228600" y="1600200"/>
            <a:ext cx="4495800" cy="4813300"/>
          </a:xfrm>
        </p:spPr>
        <p:txBody>
          <a:bodyPr/>
          <a:lstStyle/>
          <a:p>
            <a:pPr marL="571500" indent="-571500">
              <a:spcBef>
                <a:spcPct val="40000"/>
              </a:spcBef>
              <a:buClr>
                <a:srgbClr val="AF4701"/>
              </a:buClr>
              <a:buSzPct val="105000"/>
              <a:buFont typeface="Wingdings 2" panose="05020102010507070707" pitchFamily="18" charset="2"/>
              <a:buAutoNum type="alphaUcPeriod"/>
            </a:pPr>
            <a:r>
              <a:rPr lang="en-GB" altLang="en-US" sz="2600"/>
              <a:t>not change.</a:t>
            </a:r>
          </a:p>
          <a:p>
            <a:pPr marL="571500" indent="-571500">
              <a:spcBef>
                <a:spcPct val="40000"/>
              </a:spcBef>
              <a:buClr>
                <a:srgbClr val="AF4701"/>
              </a:buClr>
              <a:buSzPct val="105000"/>
              <a:buFont typeface="Wingdings 2" panose="05020102010507070707" pitchFamily="18" charset="2"/>
              <a:buAutoNum type="alphaUcPeriod"/>
            </a:pPr>
            <a:r>
              <a:rPr lang="en-GB" altLang="en-US" sz="2600"/>
              <a:t>shift outward parallel to the previous budget line.</a:t>
            </a:r>
          </a:p>
          <a:p>
            <a:pPr marL="571500" indent="-571500">
              <a:spcBef>
                <a:spcPct val="40000"/>
              </a:spcBef>
              <a:buClr>
                <a:srgbClr val="AF4701"/>
              </a:buClr>
              <a:buSzPct val="105000"/>
              <a:buFont typeface="Wingdings 2" panose="05020102010507070707" pitchFamily="18" charset="2"/>
              <a:buAutoNum type="alphaUcPeriod"/>
            </a:pPr>
            <a:r>
              <a:rPr lang="en-GB" altLang="en-US" sz="2600"/>
              <a:t>shift inward parallel to the previous budget line.</a:t>
            </a:r>
          </a:p>
          <a:p>
            <a:pPr marL="571500" indent="-571500">
              <a:spcBef>
                <a:spcPct val="40000"/>
              </a:spcBef>
              <a:buClr>
                <a:srgbClr val="AF4701"/>
              </a:buClr>
              <a:buSzPct val="105000"/>
              <a:buFont typeface="Wingdings 2" panose="05020102010507070707" pitchFamily="18" charset="2"/>
              <a:buAutoNum type="alphaUcPeriod"/>
            </a:pPr>
            <a:r>
              <a:rPr lang="en-GB" altLang="en-US" sz="2600"/>
              <a:t>become steeper, crossing the mid-pint of the previous budget line.</a:t>
            </a:r>
          </a:p>
          <a:p>
            <a:pPr marL="571500" indent="-571500">
              <a:spcBef>
                <a:spcPct val="40000"/>
              </a:spcBef>
              <a:buClr>
                <a:srgbClr val="AF4701"/>
              </a:buClr>
              <a:buSzPct val="105000"/>
              <a:buFont typeface="Wingdings 2" panose="05020102010507070707" pitchFamily="18" charset="2"/>
              <a:buAutoNum type="alphaUcPeriod"/>
            </a:pPr>
            <a:r>
              <a:rPr lang="en-GB" altLang="en-US" sz="2600"/>
              <a:t>become less steep, crossing the mid-pint of the previous budget line.</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2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842768" grpId="0" 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43000" y="795338"/>
            <a:ext cx="685800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UTILITY</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1455738"/>
            <a:ext cx="8870950" cy="5140325"/>
          </a:xfrm>
        </p:spPr>
        <p:txBody>
          <a:bodyPr/>
          <a:lstStyle/>
          <a:p>
            <a:pPr lvl="0" algn="l" defTabSz="914400">
              <a:lnSpc>
                <a:spcPct val="80000"/>
              </a:lnSpc>
              <a:spcBef>
                <a:spcPct val="0"/>
              </a:spcBef>
              <a:defRPr/>
            </a:pPr>
            <a:r>
              <a:rPr lang="en-US" altLang="en-US" sz="3600" dirty="0">
                <a:solidFill>
                  <a:srgbClr val="000000"/>
                </a:solidFill>
                <a:latin typeface="Times New Roman" panose="02020603050405020304" pitchFamily="18" charset="0"/>
              </a:rPr>
              <a:t>We generally assume simply that tastes are given and are relatively stable</a:t>
            </a:r>
          </a:p>
          <a:p>
            <a:pPr lvl="0" algn="l" defTabSz="914400">
              <a:lnSpc>
                <a:spcPct val="80000"/>
              </a:lnSpc>
              <a:spcBef>
                <a:spcPct val="0"/>
              </a:spcBef>
              <a:defRPr/>
            </a:pPr>
            <a:r>
              <a:rPr lang="en-US" altLang="en-US" sz="3600" dirty="0">
                <a:solidFill>
                  <a:srgbClr val="000000"/>
                </a:solidFill>
                <a:latin typeface="Times New Roman" panose="02020603050405020304" pitchFamily="18" charset="0"/>
              </a:rPr>
              <a:t> </a:t>
            </a:r>
          </a:p>
          <a:p>
            <a:pPr lvl="0" algn="l" defTabSz="914400">
              <a:lnSpc>
                <a:spcPct val="80000"/>
              </a:lnSpc>
              <a:spcBef>
                <a:spcPct val="0"/>
              </a:spcBef>
              <a:defRPr/>
            </a:pPr>
            <a:r>
              <a:rPr lang="en-US" altLang="en-US" sz="3600" dirty="0">
                <a:solidFill>
                  <a:srgbClr val="000000"/>
                </a:solidFill>
                <a:latin typeface="Times New Roman" panose="02020603050405020304" pitchFamily="18" charset="0"/>
                <a:sym typeface="Wingdings" panose="05000000000000000000" pitchFamily="2" charset="2"/>
              </a:rPr>
              <a:t> different people may have different tastes but a given individual’s tastes are not constantly in flux</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29424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arn(inVertic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59126" y="826428"/>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Consumer Equilibrium</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325130"/>
            <a:ext cx="8870950" cy="5403378"/>
          </a:xfrm>
        </p:spPr>
        <p:txBody>
          <a:bodyPr/>
          <a:lstStyle/>
          <a:p>
            <a:pPr marL="571500" indent="-571500" algn="l">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A consumer is in equilibrium when, given personal income and price constraints, the consumer maximizes the total utility or satisfaction from her expenditures. </a:t>
            </a:r>
          </a:p>
          <a:p>
            <a:pPr marL="571500" indent="-571500" algn="l">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In other words, a consumer is in equilibrium when, given her budget line, the person reaches the highest possible indifference curve. This occur at the point where the consumer’s budget line is tangent to the highest indifference curve.</a:t>
            </a:r>
          </a:p>
          <a:p>
            <a:pPr marL="571500" indent="-571500" algn="l">
              <a:buFont typeface="Wingdings" panose="05000000000000000000" pitchFamily="2" charset="2"/>
              <a:buChar char="Ø"/>
              <a:defRPr/>
            </a:pPr>
            <a:endParaRPr lang="en-US" sz="3600" dirty="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defRPr/>
            </a:pPr>
            <a:endParaRPr lang="en-US" sz="3600" dirty="0">
              <a:latin typeface="Times New Roman" panose="02020603050405020304" pitchFamily="18" charset="0"/>
              <a:cs typeface="Times New Roman" panose="02020603050405020304" pitchFamily="18" charset="0"/>
            </a:endParaRPr>
          </a:p>
          <a:p>
            <a:pPr algn="l">
              <a:lnSpc>
                <a:spcPct val="100000"/>
              </a:lnSpc>
              <a:spcBef>
                <a:spcPct val="50000"/>
              </a:spcBef>
            </a:pPr>
            <a:endParaRPr lang="en-GB" altLang="en-US" sz="3400" baseline="-250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35122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3">
            <a:extLst>
              <a:ext uri="{FF2B5EF4-FFF2-40B4-BE49-F238E27FC236}">
                <a16:creationId xmlns:a16="http://schemas.microsoft.com/office/drawing/2014/main" id="{739BB14E-1559-4833-A9EA-70E0B7998AB6}"/>
              </a:ext>
            </a:extLst>
          </p:cNvPr>
          <p:cNvSpPr>
            <a:spLocks noGrp="1"/>
          </p:cNvSpPr>
          <p:nvPr>
            <p:ph type="sldNum" sz="quarter" idx="10"/>
          </p:nvPr>
        </p:nvSpPr>
        <p:spPr>
          <a:xfrm>
            <a:off x="6553200" y="6356350"/>
            <a:ext cx="2133600" cy="365125"/>
          </a:xfrm>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38BA3CAA-DC14-43AA-BABF-DEC78D9B12E2}" type="slidenum">
              <a:rPr kumimoji="0" lang="en-US" altLang="en-US" sz="1600" b="0" i="0" u="none" strike="noStrike" kern="1200" cap="none" spc="0" normalizeH="0" baseline="0" noProof="0" smtClean="0">
                <a:ln>
                  <a:noFill/>
                </a:ln>
                <a:solidFill>
                  <a:srgbClr val="E1E1E1"/>
                </a:solidFill>
                <a:effectLst/>
                <a:uLnTx/>
                <a:uFillTx/>
                <a:latin typeface="Times New Roman" panose="02020603050405020304" pitchFamily="18"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81</a:t>
            </a:fld>
            <a:endParaRPr kumimoji="0" lang="en-US" altLang="en-US" sz="1600" b="0" i="0" u="none" strike="noStrike" kern="1200" cap="none" spc="0" normalizeH="0" baseline="0" noProof="0">
              <a:ln>
                <a:noFill/>
              </a:ln>
              <a:solidFill>
                <a:srgbClr val="E1E1E1"/>
              </a:solidFill>
              <a:effectLst/>
              <a:uLnTx/>
              <a:uFillTx/>
              <a:latin typeface="Times New Roman" panose="02020603050405020304" pitchFamily="18" charset="0"/>
              <a:ea typeface="+mn-ea"/>
              <a:cs typeface="+mn-cs"/>
            </a:endParaRPr>
          </a:p>
        </p:txBody>
      </p:sp>
      <p:sp>
        <p:nvSpPr>
          <p:cNvPr id="78851" name="Line 2">
            <a:extLst>
              <a:ext uri="{FF2B5EF4-FFF2-40B4-BE49-F238E27FC236}">
                <a16:creationId xmlns:a16="http://schemas.microsoft.com/office/drawing/2014/main" id="{67E658CD-5264-43D2-AD94-88DDFA913816}"/>
              </a:ext>
            </a:extLst>
          </p:cNvPr>
          <p:cNvSpPr>
            <a:spLocks noChangeShapeType="1"/>
          </p:cNvSpPr>
          <p:nvPr/>
        </p:nvSpPr>
        <p:spPr bwMode="auto">
          <a:xfrm>
            <a:off x="1536700" y="6197600"/>
            <a:ext cx="5867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8852" name="Line 3">
            <a:extLst>
              <a:ext uri="{FF2B5EF4-FFF2-40B4-BE49-F238E27FC236}">
                <a16:creationId xmlns:a16="http://schemas.microsoft.com/office/drawing/2014/main" id="{14913855-A98D-49B7-9077-1B642EF45170}"/>
              </a:ext>
            </a:extLst>
          </p:cNvPr>
          <p:cNvSpPr>
            <a:spLocks noChangeShapeType="1"/>
          </p:cNvSpPr>
          <p:nvPr/>
        </p:nvSpPr>
        <p:spPr bwMode="auto">
          <a:xfrm flipH="1" flipV="1">
            <a:off x="1511300" y="1509713"/>
            <a:ext cx="25400" cy="468788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8853" name="Line 4">
            <a:extLst>
              <a:ext uri="{FF2B5EF4-FFF2-40B4-BE49-F238E27FC236}">
                <a16:creationId xmlns:a16="http://schemas.microsoft.com/office/drawing/2014/main" id="{0DBA8992-ECF5-4AE9-B2B6-8EC9DA87E241}"/>
              </a:ext>
            </a:extLst>
          </p:cNvPr>
          <p:cNvSpPr>
            <a:spLocks noChangeShapeType="1"/>
          </p:cNvSpPr>
          <p:nvPr/>
        </p:nvSpPr>
        <p:spPr bwMode="auto">
          <a:xfrm>
            <a:off x="1536700" y="2879725"/>
            <a:ext cx="3200400" cy="3352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8854" name="Text Box 5">
            <a:extLst>
              <a:ext uri="{FF2B5EF4-FFF2-40B4-BE49-F238E27FC236}">
                <a16:creationId xmlns:a16="http://schemas.microsoft.com/office/drawing/2014/main" id="{36504450-7FC7-4273-B439-C297A4481680}"/>
              </a:ext>
            </a:extLst>
          </p:cNvPr>
          <p:cNvSpPr txBox="1">
            <a:spLocks noChangeArrowheads="1"/>
          </p:cNvSpPr>
          <p:nvPr/>
        </p:nvSpPr>
        <p:spPr bwMode="auto">
          <a:xfrm>
            <a:off x="1060450" y="127476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Y</a:t>
            </a:r>
          </a:p>
        </p:txBody>
      </p:sp>
      <p:sp>
        <p:nvSpPr>
          <p:cNvPr id="78855" name="Text Box 6">
            <a:extLst>
              <a:ext uri="{FF2B5EF4-FFF2-40B4-BE49-F238E27FC236}">
                <a16:creationId xmlns:a16="http://schemas.microsoft.com/office/drawing/2014/main" id="{76291EAF-2402-4DF6-BC57-23A53E8239E0}"/>
              </a:ext>
            </a:extLst>
          </p:cNvPr>
          <p:cNvSpPr txBox="1">
            <a:spLocks noChangeArrowheads="1"/>
          </p:cNvSpPr>
          <p:nvPr/>
        </p:nvSpPr>
        <p:spPr bwMode="auto">
          <a:xfrm>
            <a:off x="7480300" y="59690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X</a:t>
            </a:r>
          </a:p>
        </p:txBody>
      </p:sp>
      <p:sp>
        <p:nvSpPr>
          <p:cNvPr id="78856" name="Text Box 7">
            <a:extLst>
              <a:ext uri="{FF2B5EF4-FFF2-40B4-BE49-F238E27FC236}">
                <a16:creationId xmlns:a16="http://schemas.microsoft.com/office/drawing/2014/main" id="{C62AB4F1-D4BC-4DDB-B117-03C4C1E15F3B}"/>
              </a:ext>
            </a:extLst>
          </p:cNvPr>
          <p:cNvSpPr txBox="1">
            <a:spLocks noChangeArrowheads="1"/>
          </p:cNvSpPr>
          <p:nvPr/>
        </p:nvSpPr>
        <p:spPr bwMode="auto">
          <a:xfrm>
            <a:off x="3517900" y="3606800"/>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p>
        </p:txBody>
      </p:sp>
      <p:sp>
        <p:nvSpPr>
          <p:cNvPr id="78857" name="Text Box 8">
            <a:extLst>
              <a:ext uri="{FF2B5EF4-FFF2-40B4-BE49-F238E27FC236}">
                <a16:creationId xmlns:a16="http://schemas.microsoft.com/office/drawing/2014/main" id="{92853F15-5FB7-473E-B8A5-0F98433D255D}"/>
              </a:ext>
            </a:extLst>
          </p:cNvPr>
          <p:cNvSpPr txBox="1">
            <a:spLocks noChangeArrowheads="1"/>
          </p:cNvSpPr>
          <p:nvPr/>
        </p:nvSpPr>
        <p:spPr bwMode="auto">
          <a:xfrm>
            <a:off x="2819400" y="6061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8858" name="Arc 9">
            <a:extLst>
              <a:ext uri="{FF2B5EF4-FFF2-40B4-BE49-F238E27FC236}">
                <a16:creationId xmlns:a16="http://schemas.microsoft.com/office/drawing/2014/main" id="{64607823-218F-4F03-9B80-FDD400AED3B4}"/>
              </a:ext>
            </a:extLst>
          </p:cNvPr>
          <p:cNvSpPr>
            <a:spLocks/>
          </p:cNvSpPr>
          <p:nvPr/>
        </p:nvSpPr>
        <p:spPr bwMode="auto">
          <a:xfrm>
            <a:off x="1951038" y="1905000"/>
            <a:ext cx="3382962" cy="3270250"/>
          </a:xfrm>
          <a:custGeom>
            <a:avLst/>
            <a:gdLst>
              <a:gd name="T0" fmla="*/ 491282740 w 23295"/>
              <a:gd name="T1" fmla="*/ 493214839 h 21600"/>
              <a:gd name="T2" fmla="*/ 0 w 23295"/>
              <a:gd name="T3" fmla="*/ 67459802 h 21600"/>
              <a:gd name="T4" fmla="*/ 451296855 w 23295"/>
              <a:gd name="T5" fmla="*/ 0 h 21600"/>
              <a:gd name="T6" fmla="*/ 0 60000 65536"/>
              <a:gd name="T7" fmla="*/ 0 60000 65536"/>
              <a:gd name="T8" fmla="*/ 0 60000 65536"/>
              <a:gd name="T9" fmla="*/ 0 w 23295"/>
              <a:gd name="T10" fmla="*/ 0 h 21600"/>
              <a:gd name="T11" fmla="*/ 23295 w 23295"/>
              <a:gd name="T12" fmla="*/ 21600 h 21600"/>
            </a:gdLst>
            <a:ahLst/>
            <a:cxnLst>
              <a:cxn ang="T6">
                <a:pos x="T0" y="T1"/>
              </a:cxn>
              <a:cxn ang="T7">
                <a:pos x="T2" y="T3"/>
              </a:cxn>
              <a:cxn ang="T8">
                <a:pos x="T4" y="T5"/>
              </a:cxn>
            </a:cxnLst>
            <a:rect l="T9" t="T10" r="T11" b="T12"/>
            <a:pathLst>
              <a:path w="23295" h="21600" fill="none" extrusionOk="0">
                <a:moveTo>
                  <a:pt x="23294" y="21516"/>
                </a:moveTo>
                <a:cubicBezTo>
                  <a:pt x="22664" y="21572"/>
                  <a:pt x="22031" y="21599"/>
                  <a:pt x="21399" y="21600"/>
                </a:cubicBezTo>
                <a:cubicBezTo>
                  <a:pt x="10606" y="21600"/>
                  <a:pt x="1470" y="13634"/>
                  <a:pt x="0" y="2942"/>
                </a:cubicBezTo>
              </a:path>
              <a:path w="23295" h="21600" stroke="0" extrusionOk="0">
                <a:moveTo>
                  <a:pt x="23294" y="21516"/>
                </a:moveTo>
                <a:cubicBezTo>
                  <a:pt x="22664" y="21572"/>
                  <a:pt x="22031" y="21599"/>
                  <a:pt x="21399" y="21600"/>
                </a:cubicBezTo>
                <a:cubicBezTo>
                  <a:pt x="10606" y="21600"/>
                  <a:pt x="1470" y="13634"/>
                  <a:pt x="0" y="2942"/>
                </a:cubicBezTo>
                <a:lnTo>
                  <a:pt x="21399"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8859" name="Text Box 10">
            <a:extLst>
              <a:ext uri="{FF2B5EF4-FFF2-40B4-BE49-F238E27FC236}">
                <a16:creationId xmlns:a16="http://schemas.microsoft.com/office/drawing/2014/main" id="{DAE49512-98BA-487B-94F9-914492553BA4}"/>
              </a:ext>
            </a:extLst>
          </p:cNvPr>
          <p:cNvSpPr txBox="1">
            <a:spLocks noChangeArrowheads="1"/>
          </p:cNvSpPr>
          <p:nvPr/>
        </p:nvSpPr>
        <p:spPr bwMode="auto">
          <a:xfrm>
            <a:off x="3810000" y="50292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4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p:txBody>
      </p:sp>
      <p:sp>
        <p:nvSpPr>
          <p:cNvPr id="78860" name="Text Box 11">
            <a:extLst>
              <a:ext uri="{FF2B5EF4-FFF2-40B4-BE49-F238E27FC236}">
                <a16:creationId xmlns:a16="http://schemas.microsoft.com/office/drawing/2014/main" id="{C4068E5C-8A95-4C1B-B52B-7B4A34B5367D}"/>
              </a:ext>
            </a:extLst>
          </p:cNvPr>
          <p:cNvSpPr txBox="1">
            <a:spLocks noChangeArrowheads="1"/>
          </p:cNvSpPr>
          <p:nvPr/>
        </p:nvSpPr>
        <p:spPr bwMode="auto">
          <a:xfrm>
            <a:off x="3733800" y="2743200"/>
            <a:ext cx="2138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Optimal Choice</a:t>
            </a:r>
            <a:endParaRPr kumimoji="0" lang="en-GB" altLang="en-US" sz="24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8861" name="Text Box 12">
            <a:extLst>
              <a:ext uri="{FF2B5EF4-FFF2-40B4-BE49-F238E27FC236}">
                <a16:creationId xmlns:a16="http://schemas.microsoft.com/office/drawing/2014/main" id="{DF7EDFA2-9340-4F14-BC68-BC1969065760}"/>
              </a:ext>
            </a:extLst>
          </p:cNvPr>
          <p:cNvSpPr txBox="1">
            <a:spLocks noChangeArrowheads="1"/>
          </p:cNvSpPr>
          <p:nvPr/>
        </p:nvSpPr>
        <p:spPr bwMode="auto">
          <a:xfrm>
            <a:off x="5407025" y="49434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IC</a:t>
            </a:r>
          </a:p>
        </p:txBody>
      </p:sp>
      <p:sp>
        <p:nvSpPr>
          <p:cNvPr id="78862" name="Text Box 13">
            <a:extLst>
              <a:ext uri="{FF2B5EF4-FFF2-40B4-BE49-F238E27FC236}">
                <a16:creationId xmlns:a16="http://schemas.microsoft.com/office/drawing/2014/main" id="{A3691B1F-D9FE-4564-9FB2-6BB28D66CE28}"/>
              </a:ext>
            </a:extLst>
          </p:cNvPr>
          <p:cNvSpPr txBox="1">
            <a:spLocks noChangeArrowheads="1"/>
          </p:cNvSpPr>
          <p:nvPr/>
        </p:nvSpPr>
        <p:spPr bwMode="auto">
          <a:xfrm>
            <a:off x="4645025" y="56642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BL</a:t>
            </a:r>
          </a:p>
        </p:txBody>
      </p:sp>
      <p:sp>
        <p:nvSpPr>
          <p:cNvPr id="78863" name="Text Box 14">
            <a:extLst>
              <a:ext uri="{FF2B5EF4-FFF2-40B4-BE49-F238E27FC236}">
                <a16:creationId xmlns:a16="http://schemas.microsoft.com/office/drawing/2014/main" id="{62B5CB0D-AEA7-43C2-BC27-38B3B5E1C133}"/>
              </a:ext>
            </a:extLst>
          </p:cNvPr>
          <p:cNvSpPr txBox="1">
            <a:spLocks noChangeArrowheads="1"/>
          </p:cNvSpPr>
          <p:nvPr/>
        </p:nvSpPr>
        <p:spPr bwMode="auto">
          <a:xfrm>
            <a:off x="1216025" y="6086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78864" name="Line 19">
            <a:extLst>
              <a:ext uri="{FF2B5EF4-FFF2-40B4-BE49-F238E27FC236}">
                <a16:creationId xmlns:a16="http://schemas.microsoft.com/office/drawing/2014/main" id="{4EFBD759-0442-4955-8396-BC30AE8C9FB3}"/>
              </a:ext>
            </a:extLst>
          </p:cNvPr>
          <p:cNvSpPr>
            <a:spLocks noChangeShapeType="1"/>
          </p:cNvSpPr>
          <p:nvPr/>
        </p:nvSpPr>
        <p:spPr bwMode="auto">
          <a:xfrm flipH="1">
            <a:off x="3048000" y="3276600"/>
            <a:ext cx="1143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4839" name="AutoShape 39">
            <a:extLst>
              <a:ext uri="{FF2B5EF4-FFF2-40B4-BE49-F238E27FC236}">
                <a16:creationId xmlns:a16="http://schemas.microsoft.com/office/drawing/2014/main" id="{77302883-E9EE-494D-B9B8-AFCF9A4F0ED9}"/>
              </a:ext>
            </a:extLst>
          </p:cNvPr>
          <p:cNvSpPr>
            <a:spLocks noChangeArrowheads="1"/>
          </p:cNvSpPr>
          <p:nvPr/>
        </p:nvSpPr>
        <p:spPr bwMode="auto">
          <a:xfrm>
            <a:off x="1143000" y="152400"/>
            <a:ext cx="6858000" cy="914400"/>
          </a:xfrm>
          <a:prstGeom prst="roundRect">
            <a:avLst>
              <a:gd name="adj" fmla="val 50000"/>
            </a:avLst>
          </a:prstGeom>
          <a:solidFill>
            <a:srgbClr val="9F9FBF">
              <a:alpha val="50000"/>
            </a:srgbClr>
          </a:solidFill>
          <a:ln w="38100">
            <a:solidFill>
              <a:srgbClr val="666699"/>
            </a:solidFill>
            <a:round/>
            <a:headEnd/>
            <a:tailEnd/>
          </a:ln>
          <a:effectLst/>
        </p:spPr>
        <p:txBody>
          <a:bodyPr wrap="none" lIns="457200" rIns="45720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0066"/>
                </a:solidFill>
                <a:effectLst/>
                <a:uLnTx/>
                <a:uFillTx/>
                <a:latin typeface="Times New Roman" panose="02020603050405020304" pitchFamily="18" charset="0"/>
                <a:ea typeface="+mn-ea"/>
                <a:cs typeface="+mn-cs"/>
              </a:rPr>
              <a:t>Consumer Optimum</a:t>
            </a:r>
            <a:endParaRPr kumimoji="0" lang="en-US" sz="2400" b="0" i="0" u="none" strike="noStrike" kern="1200" cap="none" spc="0" normalizeH="0" baseline="0" noProof="0" dirty="0">
              <a:ln>
                <a:noFill/>
              </a:ln>
              <a:solidFill>
                <a:srgbClr val="000066"/>
              </a:solidFill>
              <a:effectLst>
                <a:outerShdw blurRad="38100" dist="38100" dir="2700000" algn="tl">
                  <a:srgbClr val="000000"/>
                </a:outerShdw>
              </a:effectLst>
              <a:uLnTx/>
              <a:uFillTx/>
              <a:latin typeface="Times New Roman" panose="02020603050405020304" pitchFamily="18" charset="0"/>
              <a:ea typeface="+mn-ea"/>
              <a:cs typeface="+mn-cs"/>
            </a:endParaRPr>
          </a:p>
        </p:txBody>
      </p:sp>
      <p:sp>
        <p:nvSpPr>
          <p:cNvPr id="78866" name="Line 4">
            <a:extLst>
              <a:ext uri="{FF2B5EF4-FFF2-40B4-BE49-F238E27FC236}">
                <a16:creationId xmlns:a16="http://schemas.microsoft.com/office/drawing/2014/main" id="{14895080-0B71-412C-A025-891B00A26895}"/>
              </a:ext>
            </a:extLst>
          </p:cNvPr>
          <p:cNvSpPr>
            <a:spLocks noChangeShapeType="1"/>
          </p:cNvSpPr>
          <p:nvPr/>
        </p:nvSpPr>
        <p:spPr bwMode="auto">
          <a:xfrm>
            <a:off x="1524000" y="2133600"/>
            <a:ext cx="4038600" cy="403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8867" name="Arc 9">
            <a:extLst>
              <a:ext uri="{FF2B5EF4-FFF2-40B4-BE49-F238E27FC236}">
                <a16:creationId xmlns:a16="http://schemas.microsoft.com/office/drawing/2014/main" id="{4105FA2D-CFCB-42EF-A99D-44D4418A6CAC}"/>
              </a:ext>
            </a:extLst>
          </p:cNvPr>
          <p:cNvSpPr>
            <a:spLocks/>
          </p:cNvSpPr>
          <p:nvPr/>
        </p:nvSpPr>
        <p:spPr bwMode="auto">
          <a:xfrm>
            <a:off x="1676400" y="2286000"/>
            <a:ext cx="3382963" cy="3270250"/>
          </a:xfrm>
          <a:custGeom>
            <a:avLst/>
            <a:gdLst>
              <a:gd name="T0" fmla="*/ 491282886 w 23295"/>
              <a:gd name="T1" fmla="*/ 493214839 h 21600"/>
              <a:gd name="T2" fmla="*/ 0 w 23295"/>
              <a:gd name="T3" fmla="*/ 67459802 h 21600"/>
              <a:gd name="T4" fmla="*/ 451296988 w 23295"/>
              <a:gd name="T5" fmla="*/ 0 h 21600"/>
              <a:gd name="T6" fmla="*/ 0 60000 65536"/>
              <a:gd name="T7" fmla="*/ 0 60000 65536"/>
              <a:gd name="T8" fmla="*/ 0 60000 65536"/>
              <a:gd name="T9" fmla="*/ 0 w 23295"/>
              <a:gd name="T10" fmla="*/ 0 h 21600"/>
              <a:gd name="T11" fmla="*/ 23295 w 23295"/>
              <a:gd name="T12" fmla="*/ 21600 h 21600"/>
            </a:gdLst>
            <a:ahLst/>
            <a:cxnLst>
              <a:cxn ang="T6">
                <a:pos x="T0" y="T1"/>
              </a:cxn>
              <a:cxn ang="T7">
                <a:pos x="T2" y="T3"/>
              </a:cxn>
              <a:cxn ang="T8">
                <a:pos x="T4" y="T5"/>
              </a:cxn>
            </a:cxnLst>
            <a:rect l="T9" t="T10" r="T11" b="T12"/>
            <a:pathLst>
              <a:path w="23295" h="21600" fill="none" extrusionOk="0">
                <a:moveTo>
                  <a:pt x="23294" y="21516"/>
                </a:moveTo>
                <a:cubicBezTo>
                  <a:pt x="22664" y="21572"/>
                  <a:pt x="22031" y="21599"/>
                  <a:pt x="21399" y="21600"/>
                </a:cubicBezTo>
                <a:cubicBezTo>
                  <a:pt x="10606" y="21600"/>
                  <a:pt x="1470" y="13634"/>
                  <a:pt x="0" y="2942"/>
                </a:cubicBezTo>
              </a:path>
              <a:path w="23295" h="21600" stroke="0" extrusionOk="0">
                <a:moveTo>
                  <a:pt x="23294" y="21516"/>
                </a:moveTo>
                <a:cubicBezTo>
                  <a:pt x="22664" y="21572"/>
                  <a:pt x="22031" y="21599"/>
                  <a:pt x="21399" y="21600"/>
                </a:cubicBezTo>
                <a:cubicBezTo>
                  <a:pt x="10606" y="21600"/>
                  <a:pt x="1470" y="13634"/>
                  <a:pt x="0" y="2942"/>
                </a:cubicBezTo>
                <a:lnTo>
                  <a:pt x="21399"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8868" name="Text Box 10">
            <a:extLst>
              <a:ext uri="{FF2B5EF4-FFF2-40B4-BE49-F238E27FC236}">
                <a16:creationId xmlns:a16="http://schemas.microsoft.com/office/drawing/2014/main" id="{267CE8ED-9A26-4A1D-8459-C63C5CA3F8A8}"/>
              </a:ext>
            </a:extLst>
          </p:cNvPr>
          <p:cNvSpPr txBox="1">
            <a:spLocks noChangeArrowheads="1"/>
          </p:cNvSpPr>
          <p:nvPr/>
        </p:nvSpPr>
        <p:spPr bwMode="auto">
          <a:xfrm>
            <a:off x="2743200" y="3962400"/>
            <a:ext cx="4905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4800" b="1"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a:t>
            </a:r>
          </a:p>
        </p:txBody>
      </p:sp>
      <p:sp>
        <p:nvSpPr>
          <p:cNvPr id="78869" name="Text Box 10">
            <a:extLst>
              <a:ext uri="{FF2B5EF4-FFF2-40B4-BE49-F238E27FC236}">
                <a16:creationId xmlns:a16="http://schemas.microsoft.com/office/drawing/2014/main" id="{35D3115F-FB1E-4242-8D40-FE30824966D5}"/>
              </a:ext>
            </a:extLst>
          </p:cNvPr>
          <p:cNvSpPr txBox="1">
            <a:spLocks noChangeArrowheads="1"/>
          </p:cNvSpPr>
          <p:nvPr/>
        </p:nvSpPr>
        <p:spPr bwMode="auto">
          <a:xfrm>
            <a:off x="4267200" y="47244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4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p:txBody>
      </p:sp>
      <p:sp>
        <p:nvSpPr>
          <p:cNvPr id="78870" name="Text Box 10">
            <a:extLst>
              <a:ext uri="{FF2B5EF4-FFF2-40B4-BE49-F238E27FC236}">
                <a16:creationId xmlns:a16="http://schemas.microsoft.com/office/drawing/2014/main" id="{8896D4BD-E969-4134-B147-D8A2DE921A13}"/>
              </a:ext>
            </a:extLst>
          </p:cNvPr>
          <p:cNvSpPr txBox="1">
            <a:spLocks noChangeArrowheads="1"/>
          </p:cNvSpPr>
          <p:nvPr/>
        </p:nvSpPr>
        <p:spPr bwMode="auto">
          <a:xfrm>
            <a:off x="1752600" y="22098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4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p:txBody>
      </p:sp>
      <p:sp>
        <p:nvSpPr>
          <p:cNvPr id="78871" name="Text Box 10">
            <a:extLst>
              <a:ext uri="{FF2B5EF4-FFF2-40B4-BE49-F238E27FC236}">
                <a16:creationId xmlns:a16="http://schemas.microsoft.com/office/drawing/2014/main" id="{AA9FC3BC-890A-463D-BADA-527F8C2CC30D}"/>
              </a:ext>
            </a:extLst>
          </p:cNvPr>
          <p:cNvSpPr txBox="1">
            <a:spLocks noChangeArrowheads="1"/>
          </p:cNvSpPr>
          <p:nvPr/>
        </p:nvSpPr>
        <p:spPr bwMode="auto">
          <a:xfrm>
            <a:off x="1524000" y="2667000"/>
            <a:ext cx="396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4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p>
        </p:txBody>
      </p:sp>
      <p:sp>
        <p:nvSpPr>
          <p:cNvPr id="78872" name="Text Box 10">
            <a:extLst>
              <a:ext uri="{FF2B5EF4-FFF2-40B4-BE49-F238E27FC236}">
                <a16:creationId xmlns:a16="http://schemas.microsoft.com/office/drawing/2014/main" id="{1023C53B-B5E1-42FA-81D2-8EB03FE7255D}"/>
              </a:ext>
            </a:extLst>
          </p:cNvPr>
          <p:cNvSpPr txBox="1">
            <a:spLocks noChangeArrowheads="1"/>
          </p:cNvSpPr>
          <p:nvPr/>
        </p:nvSpPr>
        <p:spPr bwMode="auto">
          <a:xfrm>
            <a:off x="2133600" y="2209800"/>
            <a:ext cx="37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D</a:t>
            </a:r>
          </a:p>
        </p:txBody>
      </p:sp>
      <p:sp>
        <p:nvSpPr>
          <p:cNvPr id="78873" name="Text Box 10">
            <a:extLst>
              <a:ext uri="{FF2B5EF4-FFF2-40B4-BE49-F238E27FC236}">
                <a16:creationId xmlns:a16="http://schemas.microsoft.com/office/drawing/2014/main" id="{F1EE1CFD-C7C8-4940-8DE7-BBBD87C5F06F}"/>
              </a:ext>
            </a:extLst>
          </p:cNvPr>
          <p:cNvSpPr txBox="1">
            <a:spLocks noChangeArrowheads="1"/>
          </p:cNvSpPr>
          <p:nvPr/>
        </p:nvSpPr>
        <p:spPr bwMode="auto">
          <a:xfrm>
            <a:off x="1752600" y="2743200"/>
            <a:ext cx="369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a:t>
            </a:r>
          </a:p>
        </p:txBody>
      </p:sp>
      <p:sp>
        <p:nvSpPr>
          <p:cNvPr id="78874" name="Text Box 10">
            <a:extLst>
              <a:ext uri="{FF2B5EF4-FFF2-40B4-BE49-F238E27FC236}">
                <a16:creationId xmlns:a16="http://schemas.microsoft.com/office/drawing/2014/main" id="{80B2C0A3-D9D4-44A8-A8EA-96E72F0D639E}"/>
              </a:ext>
            </a:extLst>
          </p:cNvPr>
          <p:cNvSpPr txBox="1">
            <a:spLocks noChangeArrowheads="1"/>
          </p:cNvSpPr>
          <p:nvPr/>
        </p:nvSpPr>
        <p:spPr bwMode="auto">
          <a:xfrm>
            <a:off x="3657600" y="5486400"/>
            <a:ext cx="357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B</a:t>
            </a:r>
          </a:p>
        </p:txBody>
      </p:sp>
      <p:sp>
        <p:nvSpPr>
          <p:cNvPr id="78875" name="Text Box 10">
            <a:extLst>
              <a:ext uri="{FF2B5EF4-FFF2-40B4-BE49-F238E27FC236}">
                <a16:creationId xmlns:a16="http://schemas.microsoft.com/office/drawing/2014/main" id="{51ACE54D-F8DD-4BFC-A28B-362C6BF94DBD}"/>
              </a:ext>
            </a:extLst>
          </p:cNvPr>
          <p:cNvSpPr txBox="1">
            <a:spLocks noChangeArrowheads="1"/>
          </p:cNvSpPr>
          <p:nvPr/>
        </p:nvSpPr>
        <p:spPr bwMode="auto">
          <a:xfrm>
            <a:off x="2843213" y="378936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E</a:t>
            </a:r>
          </a:p>
        </p:txBody>
      </p:sp>
      <p:sp>
        <p:nvSpPr>
          <p:cNvPr id="78876" name="Text Box 10">
            <a:extLst>
              <a:ext uri="{FF2B5EF4-FFF2-40B4-BE49-F238E27FC236}">
                <a16:creationId xmlns:a16="http://schemas.microsoft.com/office/drawing/2014/main" id="{6A6FE20F-5F57-4C8D-B3ED-15A70F7ABCE8}"/>
              </a:ext>
            </a:extLst>
          </p:cNvPr>
          <p:cNvSpPr txBox="1">
            <a:spLocks noChangeArrowheads="1"/>
          </p:cNvSpPr>
          <p:nvPr/>
        </p:nvSpPr>
        <p:spPr bwMode="auto">
          <a:xfrm>
            <a:off x="4648200" y="47244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C</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1276" y="908720"/>
            <a:ext cx="8957274" cy="498701"/>
          </a:xfrm>
        </p:spPr>
        <p:txBody>
          <a:body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Consumer Equilibrium</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45450" y="1325130"/>
            <a:ext cx="8870950" cy="5403378"/>
          </a:xfrm>
        </p:spPr>
        <p:txBody>
          <a:bodyPr/>
          <a:lstStyle/>
          <a:p>
            <a:pPr marL="571500" indent="-571500" algn="l">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At the point of equilibrium, the slope of the IC (MRS) must be equal to the ration of the two Prices(Px/</a:t>
            </a:r>
            <a:r>
              <a:rPr lang="en-US" sz="3600" dirty="0" err="1">
                <a:latin typeface="Times New Roman" panose="02020603050405020304" pitchFamily="18" charset="0"/>
                <a:cs typeface="Times New Roman" panose="02020603050405020304" pitchFamily="18" charset="0"/>
              </a:rPr>
              <a:t>Py</a:t>
            </a:r>
            <a:r>
              <a:rPr lang="en-US" sz="3600" dirty="0">
                <a:latin typeface="Times New Roman" panose="02020603050405020304" pitchFamily="18" charset="0"/>
                <a:cs typeface="Times New Roman" panose="02020603050405020304" pitchFamily="18" charset="0"/>
              </a:rPr>
              <a:t>)</a:t>
            </a:r>
          </a:p>
          <a:p>
            <a:pPr marL="571500" indent="-571500" algn="l">
              <a:buFont typeface="Wingdings" panose="05000000000000000000" pitchFamily="2" charset="2"/>
              <a:buChar char="Ø"/>
              <a:defRPr/>
            </a:pPr>
            <a:endParaRPr lang="en-US" sz="3600" dirty="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defRPr/>
            </a:pPr>
            <a:r>
              <a:rPr lang="en-US" sz="3600" b="1" dirty="0">
                <a:latin typeface="Times New Roman" panose="02020603050405020304" pitchFamily="18" charset="0"/>
                <a:cs typeface="Times New Roman" panose="02020603050405020304" pitchFamily="18" charset="0"/>
              </a:rPr>
              <a:t>That is MRS = Px/</a:t>
            </a:r>
            <a:r>
              <a:rPr lang="en-US" sz="3600" b="1" dirty="0" err="1">
                <a:latin typeface="Times New Roman" panose="02020603050405020304" pitchFamily="18" charset="0"/>
                <a:cs typeface="Times New Roman" panose="02020603050405020304" pitchFamily="18" charset="0"/>
              </a:rPr>
              <a:t>Py</a:t>
            </a:r>
            <a:endParaRPr lang="en-US" sz="3600" b="1" dirty="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defRPr/>
            </a:pPr>
            <a:endParaRPr lang="en-US" sz="3600" b="1" dirty="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“The rate at which the consumer would be willing to exchange X for Y is the same as the rate at which they are exchanged in the marketplace.”</a:t>
            </a:r>
          </a:p>
          <a:p>
            <a:pPr marL="571500" indent="-571500" algn="l">
              <a:buFont typeface="Wingdings" panose="05000000000000000000" pitchFamily="2" charset="2"/>
              <a:buChar char="Ø"/>
              <a:defRPr/>
            </a:pPr>
            <a:endParaRPr lang="en-US" sz="3600" dirty="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defRPr/>
            </a:pPr>
            <a:endParaRPr lang="en-US" sz="3600" dirty="0">
              <a:latin typeface="Times New Roman" panose="02020603050405020304" pitchFamily="18" charset="0"/>
              <a:cs typeface="Times New Roman" panose="02020603050405020304" pitchFamily="18" charset="0"/>
            </a:endParaRPr>
          </a:p>
          <a:p>
            <a:pPr algn="l">
              <a:lnSpc>
                <a:spcPct val="100000"/>
              </a:lnSpc>
              <a:spcBef>
                <a:spcPct val="50000"/>
              </a:spcBef>
            </a:pPr>
            <a:endParaRPr lang="en-GB" altLang="en-US" sz="3400" baseline="-250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89281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4114A892-1181-4B6A-9273-D00269FBEC2D}"/>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9875" name="Rectangle 3">
            <a:extLst>
              <a:ext uri="{FF2B5EF4-FFF2-40B4-BE49-F238E27FC236}">
                <a16:creationId xmlns:a16="http://schemas.microsoft.com/office/drawing/2014/main" id="{08E3B35F-5C60-4F09-82D0-B7688D3A71A6}"/>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9876" name="Rectangle 4">
            <a:extLst>
              <a:ext uri="{FF2B5EF4-FFF2-40B4-BE49-F238E27FC236}">
                <a16:creationId xmlns:a16="http://schemas.microsoft.com/office/drawing/2014/main" id="{B339C4C5-9FF6-4068-9523-84C09151F739}"/>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9877" name="Freeform 5">
            <a:extLst>
              <a:ext uri="{FF2B5EF4-FFF2-40B4-BE49-F238E27FC236}">
                <a16:creationId xmlns:a16="http://schemas.microsoft.com/office/drawing/2014/main" id="{A6940D1E-762B-49CA-855E-4E56AD45894D}"/>
              </a:ext>
            </a:extLst>
          </p:cNvPr>
          <p:cNvSpPr>
            <a:spLocks/>
          </p:cNvSpPr>
          <p:nvPr/>
        </p:nvSpPr>
        <p:spPr bwMode="auto">
          <a:xfrm>
            <a:off x="1074738" y="571500"/>
            <a:ext cx="7162800" cy="5434013"/>
          </a:xfrm>
          <a:custGeom>
            <a:avLst/>
            <a:gdLst>
              <a:gd name="T0" fmla="*/ 2147483647 w 4407"/>
              <a:gd name="T1" fmla="*/ 2147483647 h 3382"/>
              <a:gd name="T2" fmla="*/ 0 w 4407"/>
              <a:gd name="T3" fmla="*/ 2147483647 h 3382"/>
              <a:gd name="T4" fmla="*/ 0 w 4407"/>
              <a:gd name="T5" fmla="*/ 0 h 3382"/>
              <a:gd name="T6" fmla="*/ 2147483647 w 4407"/>
              <a:gd name="T7" fmla="*/ 0 h 3382"/>
              <a:gd name="T8" fmla="*/ 2147483647 w 4407"/>
              <a:gd name="T9" fmla="*/ 2147483647 h 3382"/>
              <a:gd name="T10" fmla="*/ 2147483647 w 4407"/>
              <a:gd name="T11" fmla="*/ 2147483647 h 3382"/>
              <a:gd name="T12" fmla="*/ 0 60000 65536"/>
              <a:gd name="T13" fmla="*/ 0 60000 65536"/>
              <a:gd name="T14" fmla="*/ 0 60000 65536"/>
              <a:gd name="T15" fmla="*/ 0 60000 65536"/>
              <a:gd name="T16" fmla="*/ 0 60000 65536"/>
              <a:gd name="T17" fmla="*/ 0 60000 65536"/>
              <a:gd name="T18" fmla="*/ 0 w 4407"/>
              <a:gd name="T19" fmla="*/ 0 h 3382"/>
              <a:gd name="T20" fmla="*/ 4407 w 4407"/>
              <a:gd name="T21" fmla="*/ 3382 h 3382"/>
            </a:gdLst>
            <a:ahLst/>
            <a:cxnLst>
              <a:cxn ang="T12">
                <a:pos x="T0" y="T1"/>
              </a:cxn>
              <a:cxn ang="T13">
                <a:pos x="T2" y="T3"/>
              </a:cxn>
              <a:cxn ang="T14">
                <a:pos x="T4" y="T5"/>
              </a:cxn>
              <a:cxn ang="T15">
                <a:pos x="T6" y="T7"/>
              </a:cxn>
              <a:cxn ang="T16">
                <a:pos x="T8" y="T9"/>
              </a:cxn>
              <a:cxn ang="T17">
                <a:pos x="T10" y="T11"/>
              </a:cxn>
            </a:cxnLst>
            <a:rect l="T18" t="T19" r="T20" b="T21"/>
            <a:pathLst>
              <a:path w="4407" h="3382">
                <a:moveTo>
                  <a:pt x="2653" y="3381"/>
                </a:moveTo>
                <a:lnTo>
                  <a:pt x="0" y="450"/>
                </a:lnTo>
                <a:lnTo>
                  <a:pt x="0" y="0"/>
                </a:lnTo>
                <a:lnTo>
                  <a:pt x="4406" y="0"/>
                </a:lnTo>
                <a:lnTo>
                  <a:pt x="4406" y="3381"/>
                </a:lnTo>
                <a:lnTo>
                  <a:pt x="2653" y="3381"/>
                </a:lnTo>
              </a:path>
            </a:pathLst>
          </a:custGeom>
          <a:solidFill>
            <a:srgbClr val="CED9DE"/>
          </a:solidFill>
          <a:ln>
            <a:noFill/>
          </a:ln>
          <a:extLst>
            <a:ext uri="{91240B29-F687-4F45-9708-019B960494DF}">
              <a14:hiddenLine xmlns:a14="http://schemas.microsoft.com/office/drawing/2010/main" w="12700" cap="rnd" cmpd="sng">
                <a:solidFill>
                  <a:srgbClr val="000000"/>
                </a:solidFill>
                <a:prstDash val="solid"/>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9878" name="Line 6">
            <a:extLst>
              <a:ext uri="{FF2B5EF4-FFF2-40B4-BE49-F238E27FC236}">
                <a16:creationId xmlns:a16="http://schemas.microsoft.com/office/drawing/2014/main" id="{2A06AF19-43D4-40DD-A6CE-50698272CFD0}"/>
              </a:ext>
            </a:extLst>
          </p:cNvPr>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9879" name="Line 7">
            <a:extLst>
              <a:ext uri="{FF2B5EF4-FFF2-40B4-BE49-F238E27FC236}">
                <a16:creationId xmlns:a16="http://schemas.microsoft.com/office/drawing/2014/main" id="{3F04729A-C7EA-468B-AB1C-94BBFC5A749B}"/>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9880" name="Arc 8">
            <a:extLst>
              <a:ext uri="{FF2B5EF4-FFF2-40B4-BE49-F238E27FC236}">
                <a16:creationId xmlns:a16="http://schemas.microsoft.com/office/drawing/2014/main" id="{E7E5C727-B35F-435C-A672-7A60EC10A5B4}"/>
              </a:ext>
            </a:extLst>
          </p:cNvPr>
          <p:cNvSpPr>
            <a:spLocks/>
          </p:cNvSpPr>
          <p:nvPr/>
        </p:nvSpPr>
        <p:spPr bwMode="auto">
          <a:xfrm>
            <a:off x="2668588" y="0"/>
            <a:ext cx="5384800" cy="4894263"/>
          </a:xfrm>
          <a:custGeom>
            <a:avLst/>
            <a:gdLst>
              <a:gd name="T0" fmla="*/ 2147483647 w 21439"/>
              <a:gd name="T1" fmla="*/ 2147483647 h 21600"/>
              <a:gd name="T2" fmla="*/ 0 w 21439"/>
              <a:gd name="T3" fmla="*/ 2147483647 h 21600"/>
              <a:gd name="T4" fmla="*/ 2147483647 w 21439"/>
              <a:gd name="T5" fmla="*/ 0 h 21600"/>
              <a:gd name="T6" fmla="*/ 0 60000 65536"/>
              <a:gd name="T7" fmla="*/ 0 60000 65536"/>
              <a:gd name="T8" fmla="*/ 0 60000 65536"/>
              <a:gd name="T9" fmla="*/ 0 w 21439"/>
              <a:gd name="T10" fmla="*/ 0 h 21600"/>
              <a:gd name="T11" fmla="*/ 21439 w 21439"/>
              <a:gd name="T12" fmla="*/ 21600 h 21600"/>
            </a:gdLst>
            <a:ahLst/>
            <a:cxnLst>
              <a:cxn ang="T6">
                <a:pos x="T0" y="T1"/>
              </a:cxn>
              <a:cxn ang="T7">
                <a:pos x="T2" y="T3"/>
              </a:cxn>
              <a:cxn ang="T8">
                <a:pos x="T4" y="T5"/>
              </a:cxn>
            </a:cxnLst>
            <a:rect l="T9" t="T10" r="T11" b="T12"/>
            <a:pathLst>
              <a:path w="21439" h="21600" fill="none" extrusionOk="0">
                <a:moveTo>
                  <a:pt x="21438" y="21599"/>
                </a:moveTo>
                <a:cubicBezTo>
                  <a:pt x="21409" y="21599"/>
                  <a:pt x="21379" y="21599"/>
                  <a:pt x="21350" y="21600"/>
                </a:cubicBezTo>
                <a:cubicBezTo>
                  <a:pt x="10686" y="21600"/>
                  <a:pt x="1618" y="13818"/>
                  <a:pt x="0" y="3277"/>
                </a:cubicBezTo>
              </a:path>
              <a:path w="21439" h="21600" stroke="0" extrusionOk="0">
                <a:moveTo>
                  <a:pt x="21438" y="21599"/>
                </a:moveTo>
                <a:cubicBezTo>
                  <a:pt x="21409" y="21599"/>
                  <a:pt x="21379" y="21599"/>
                  <a:pt x="21350" y="21600"/>
                </a:cubicBezTo>
                <a:cubicBezTo>
                  <a:pt x="10686" y="21600"/>
                  <a:pt x="1618" y="13818"/>
                  <a:pt x="0" y="3277"/>
                </a:cubicBezTo>
                <a:lnTo>
                  <a:pt x="21350" y="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9881" name="Arc 9">
            <a:extLst>
              <a:ext uri="{FF2B5EF4-FFF2-40B4-BE49-F238E27FC236}">
                <a16:creationId xmlns:a16="http://schemas.microsoft.com/office/drawing/2014/main" id="{D5080207-FA3A-4A03-A1B0-EA743AD05555}"/>
              </a:ext>
            </a:extLst>
          </p:cNvPr>
          <p:cNvSpPr>
            <a:spLocks/>
          </p:cNvSpPr>
          <p:nvPr/>
        </p:nvSpPr>
        <p:spPr bwMode="auto">
          <a:xfrm>
            <a:off x="2246313" y="111125"/>
            <a:ext cx="5713412" cy="5149850"/>
          </a:xfrm>
          <a:custGeom>
            <a:avLst/>
            <a:gdLst>
              <a:gd name="T0" fmla="*/ 2147483647 w 21551"/>
              <a:gd name="T1" fmla="*/ 2147483647 h 21600"/>
              <a:gd name="T2" fmla="*/ 0 w 21551"/>
              <a:gd name="T3" fmla="*/ 2147483647 h 21600"/>
              <a:gd name="T4" fmla="*/ 2147483647 w 21551"/>
              <a:gd name="T5" fmla="*/ 0 h 21600"/>
              <a:gd name="T6" fmla="*/ 0 60000 65536"/>
              <a:gd name="T7" fmla="*/ 0 60000 65536"/>
              <a:gd name="T8" fmla="*/ 0 60000 65536"/>
              <a:gd name="T9" fmla="*/ 0 w 21551"/>
              <a:gd name="T10" fmla="*/ 0 h 21600"/>
              <a:gd name="T11" fmla="*/ 21551 w 21551"/>
              <a:gd name="T12" fmla="*/ 21600 h 21600"/>
            </a:gdLst>
            <a:ahLst/>
            <a:cxnLst>
              <a:cxn ang="T6">
                <a:pos x="T0" y="T1"/>
              </a:cxn>
              <a:cxn ang="T7">
                <a:pos x="T2" y="T3"/>
              </a:cxn>
              <a:cxn ang="T8">
                <a:pos x="T4" y="T5"/>
              </a:cxn>
            </a:cxnLst>
            <a:rect l="T9" t="T10" r="T11" b="T12"/>
            <a:pathLst>
              <a:path w="21551" h="21600" fill="none" extrusionOk="0">
                <a:moveTo>
                  <a:pt x="21550" y="21599"/>
                </a:moveTo>
                <a:cubicBezTo>
                  <a:pt x="21520" y="21599"/>
                  <a:pt x="21490" y="21599"/>
                  <a:pt x="21461" y="21600"/>
                </a:cubicBezTo>
                <a:cubicBezTo>
                  <a:pt x="10477" y="21600"/>
                  <a:pt x="1242" y="13357"/>
                  <a:pt x="-1" y="2444"/>
                </a:cubicBezTo>
              </a:path>
              <a:path w="21551" h="21600" stroke="0" extrusionOk="0">
                <a:moveTo>
                  <a:pt x="21550" y="21599"/>
                </a:moveTo>
                <a:cubicBezTo>
                  <a:pt x="21520" y="21599"/>
                  <a:pt x="21490" y="21599"/>
                  <a:pt x="21461" y="21600"/>
                </a:cubicBezTo>
                <a:cubicBezTo>
                  <a:pt x="10477" y="21600"/>
                  <a:pt x="1242" y="13357"/>
                  <a:pt x="-1" y="2444"/>
                </a:cubicBezTo>
                <a:lnTo>
                  <a:pt x="21461" y="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9882" name="Arc 10">
            <a:extLst>
              <a:ext uri="{FF2B5EF4-FFF2-40B4-BE49-F238E27FC236}">
                <a16:creationId xmlns:a16="http://schemas.microsoft.com/office/drawing/2014/main" id="{E66C8FD0-F5F2-4898-9331-56EA64DBE132}"/>
              </a:ext>
            </a:extLst>
          </p:cNvPr>
          <p:cNvSpPr>
            <a:spLocks/>
          </p:cNvSpPr>
          <p:nvPr/>
        </p:nvSpPr>
        <p:spPr bwMode="auto">
          <a:xfrm>
            <a:off x="1441450" y="350838"/>
            <a:ext cx="6062663" cy="5349875"/>
          </a:xfrm>
          <a:custGeom>
            <a:avLst/>
            <a:gdLst>
              <a:gd name="T0" fmla="*/ 2147483647 w 21907"/>
              <a:gd name="T1" fmla="*/ 2147483647 h 21600"/>
              <a:gd name="T2" fmla="*/ 0 w 21907"/>
              <a:gd name="T3" fmla="*/ 2147483647 h 21600"/>
              <a:gd name="T4" fmla="*/ 2147483647 w 21907"/>
              <a:gd name="T5" fmla="*/ 0 h 21600"/>
              <a:gd name="T6" fmla="*/ 0 60000 65536"/>
              <a:gd name="T7" fmla="*/ 0 60000 65536"/>
              <a:gd name="T8" fmla="*/ 0 60000 65536"/>
              <a:gd name="T9" fmla="*/ 0 w 21907"/>
              <a:gd name="T10" fmla="*/ 0 h 21600"/>
              <a:gd name="T11" fmla="*/ 21907 w 21907"/>
              <a:gd name="T12" fmla="*/ 21600 h 21600"/>
            </a:gdLst>
            <a:ahLst/>
            <a:cxnLst>
              <a:cxn ang="T6">
                <a:pos x="T0" y="T1"/>
              </a:cxn>
              <a:cxn ang="T7">
                <a:pos x="T2" y="T3"/>
              </a:cxn>
              <a:cxn ang="T8">
                <a:pos x="T4" y="T5"/>
              </a:cxn>
            </a:cxnLst>
            <a:rect l="T9" t="T10" r="T11" b="T12"/>
            <a:pathLst>
              <a:path w="21907" h="21600" fill="none" extrusionOk="0">
                <a:moveTo>
                  <a:pt x="21907" y="21597"/>
                </a:moveTo>
                <a:cubicBezTo>
                  <a:pt x="21790" y="21599"/>
                  <a:pt x="21673" y="21599"/>
                  <a:pt x="21557" y="21600"/>
                </a:cubicBezTo>
                <a:cubicBezTo>
                  <a:pt x="10157" y="21600"/>
                  <a:pt x="720" y="12741"/>
                  <a:pt x="0" y="1364"/>
                </a:cubicBezTo>
              </a:path>
              <a:path w="21907" h="21600" stroke="0" extrusionOk="0">
                <a:moveTo>
                  <a:pt x="21907" y="21597"/>
                </a:moveTo>
                <a:cubicBezTo>
                  <a:pt x="21790" y="21599"/>
                  <a:pt x="21673" y="21599"/>
                  <a:pt x="21557" y="21600"/>
                </a:cubicBezTo>
                <a:cubicBezTo>
                  <a:pt x="10157" y="21600"/>
                  <a:pt x="720" y="12741"/>
                  <a:pt x="0" y="1364"/>
                </a:cubicBezTo>
                <a:lnTo>
                  <a:pt x="21557" y="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9883" name="Arc 11">
            <a:extLst>
              <a:ext uri="{FF2B5EF4-FFF2-40B4-BE49-F238E27FC236}">
                <a16:creationId xmlns:a16="http://schemas.microsoft.com/office/drawing/2014/main" id="{0F64BD8F-39AB-49D4-B92A-3EA994FBDE35}"/>
              </a:ext>
            </a:extLst>
          </p:cNvPr>
          <p:cNvSpPr>
            <a:spLocks/>
          </p:cNvSpPr>
          <p:nvPr/>
        </p:nvSpPr>
        <p:spPr bwMode="auto">
          <a:xfrm>
            <a:off x="1185863" y="442913"/>
            <a:ext cx="5842000" cy="5440362"/>
          </a:xfrm>
          <a:custGeom>
            <a:avLst/>
            <a:gdLst>
              <a:gd name="T0" fmla="*/ 2147483647 w 22437"/>
              <a:gd name="T1" fmla="*/ 2147483647 h 21600"/>
              <a:gd name="T2" fmla="*/ 0 w 22437"/>
              <a:gd name="T3" fmla="*/ 2147483647 h 21600"/>
              <a:gd name="T4" fmla="*/ 2147483647 w 22437"/>
              <a:gd name="T5" fmla="*/ 0 h 21600"/>
              <a:gd name="T6" fmla="*/ 0 60000 65536"/>
              <a:gd name="T7" fmla="*/ 0 60000 65536"/>
              <a:gd name="T8" fmla="*/ 0 60000 65536"/>
              <a:gd name="T9" fmla="*/ 0 w 22437"/>
              <a:gd name="T10" fmla="*/ 0 h 21600"/>
              <a:gd name="T11" fmla="*/ 22437 w 22437"/>
              <a:gd name="T12" fmla="*/ 21600 h 21600"/>
            </a:gdLst>
            <a:ahLst/>
            <a:cxnLst>
              <a:cxn ang="T6">
                <a:pos x="T0" y="T1"/>
              </a:cxn>
              <a:cxn ang="T7">
                <a:pos x="T2" y="T3"/>
              </a:cxn>
              <a:cxn ang="T8">
                <a:pos x="T4" y="T5"/>
              </a:cxn>
            </a:cxnLst>
            <a:rect l="T9" t="T10" r="T11" b="T12"/>
            <a:pathLst>
              <a:path w="22437" h="21600" fill="none" extrusionOk="0">
                <a:moveTo>
                  <a:pt x="22437" y="21583"/>
                </a:moveTo>
                <a:cubicBezTo>
                  <a:pt x="22154" y="21594"/>
                  <a:pt x="21871" y="21599"/>
                  <a:pt x="21589" y="21600"/>
                </a:cubicBezTo>
                <a:cubicBezTo>
                  <a:pt x="9924" y="21600"/>
                  <a:pt x="367" y="12339"/>
                  <a:pt x="-1" y="681"/>
                </a:cubicBezTo>
              </a:path>
              <a:path w="22437" h="21600" stroke="0" extrusionOk="0">
                <a:moveTo>
                  <a:pt x="22437" y="21583"/>
                </a:moveTo>
                <a:cubicBezTo>
                  <a:pt x="22154" y="21594"/>
                  <a:pt x="21871" y="21599"/>
                  <a:pt x="21589" y="21600"/>
                </a:cubicBezTo>
                <a:cubicBezTo>
                  <a:pt x="9924" y="21600"/>
                  <a:pt x="367" y="12339"/>
                  <a:pt x="-1" y="681"/>
                </a:cubicBezTo>
                <a:lnTo>
                  <a:pt x="21589" y="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9884" name="Rectangle 12">
            <a:extLst>
              <a:ext uri="{FF2B5EF4-FFF2-40B4-BE49-F238E27FC236}">
                <a16:creationId xmlns:a16="http://schemas.microsoft.com/office/drawing/2014/main" id="{14141BF2-F8A5-4D76-8288-98400EA0E618}"/>
              </a:ext>
            </a:extLst>
          </p:cNvPr>
          <p:cNvSpPr>
            <a:spLocks noChangeArrowheads="1"/>
          </p:cNvSpPr>
          <p:nvPr/>
        </p:nvSpPr>
        <p:spPr bwMode="auto">
          <a:xfrm>
            <a:off x="7091363" y="5645150"/>
            <a:ext cx="34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I</a:t>
            </a:r>
            <a:r>
              <a:rPr kumimoji="0" lang="en-GB" altLang="en-US" sz="2000" b="0" i="1" u="none" strike="noStrike" kern="1200" cap="none" spc="0" normalizeH="0" baseline="-25000" noProof="0">
                <a:ln>
                  <a:noFill/>
                </a:ln>
                <a:solidFill>
                  <a:srgbClr val="0035AA"/>
                </a:solidFill>
                <a:effectLst/>
                <a:uLnTx/>
                <a:uFillTx/>
                <a:latin typeface="Arial" panose="020B0604020202020204" pitchFamily="34" charset="0"/>
                <a:ea typeface="+mn-ea"/>
                <a:cs typeface="+mn-cs"/>
              </a:rPr>
              <a:t>1</a:t>
            </a:r>
          </a:p>
        </p:txBody>
      </p:sp>
      <p:sp>
        <p:nvSpPr>
          <p:cNvPr id="79885" name="Rectangle 13">
            <a:extLst>
              <a:ext uri="{FF2B5EF4-FFF2-40B4-BE49-F238E27FC236}">
                <a16:creationId xmlns:a16="http://schemas.microsoft.com/office/drawing/2014/main" id="{C49ECF7E-A93C-4A89-87B4-624B06FE691E}"/>
              </a:ext>
            </a:extLst>
          </p:cNvPr>
          <p:cNvSpPr>
            <a:spLocks noChangeArrowheads="1"/>
          </p:cNvSpPr>
          <p:nvPr/>
        </p:nvSpPr>
        <p:spPr bwMode="auto">
          <a:xfrm>
            <a:off x="7537450" y="5468938"/>
            <a:ext cx="34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I</a:t>
            </a:r>
            <a:r>
              <a:rPr kumimoji="0" lang="en-GB" altLang="en-US" sz="2000" b="0" i="1" u="none" strike="noStrike" kern="1200" cap="none" spc="0" normalizeH="0" baseline="-25000" noProof="0">
                <a:ln>
                  <a:noFill/>
                </a:ln>
                <a:solidFill>
                  <a:srgbClr val="0035AA"/>
                </a:solidFill>
                <a:effectLst/>
                <a:uLnTx/>
                <a:uFillTx/>
                <a:latin typeface="Arial" panose="020B0604020202020204" pitchFamily="34" charset="0"/>
                <a:ea typeface="+mn-ea"/>
                <a:cs typeface="+mn-cs"/>
              </a:rPr>
              <a:t>2</a:t>
            </a:r>
          </a:p>
        </p:txBody>
      </p:sp>
      <p:sp>
        <p:nvSpPr>
          <p:cNvPr id="79886" name="Rectangle 14">
            <a:extLst>
              <a:ext uri="{FF2B5EF4-FFF2-40B4-BE49-F238E27FC236}">
                <a16:creationId xmlns:a16="http://schemas.microsoft.com/office/drawing/2014/main" id="{96A770F2-80B8-433F-879E-763F05385059}"/>
              </a:ext>
            </a:extLst>
          </p:cNvPr>
          <p:cNvSpPr>
            <a:spLocks noChangeArrowheads="1"/>
          </p:cNvSpPr>
          <p:nvPr/>
        </p:nvSpPr>
        <p:spPr bwMode="auto">
          <a:xfrm>
            <a:off x="7780338" y="5292725"/>
            <a:ext cx="34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I</a:t>
            </a:r>
            <a:r>
              <a:rPr kumimoji="0" lang="en-GB" altLang="en-US" sz="2000" b="0" i="1" u="none" strike="noStrike" kern="1200" cap="none" spc="0" normalizeH="0" baseline="-25000" noProof="0">
                <a:ln>
                  <a:noFill/>
                </a:ln>
                <a:solidFill>
                  <a:srgbClr val="0035AA"/>
                </a:solidFill>
                <a:effectLst/>
                <a:uLnTx/>
                <a:uFillTx/>
                <a:latin typeface="Arial" panose="020B0604020202020204" pitchFamily="34" charset="0"/>
                <a:ea typeface="+mn-ea"/>
                <a:cs typeface="+mn-cs"/>
              </a:rPr>
              <a:t>3</a:t>
            </a:r>
          </a:p>
        </p:txBody>
      </p:sp>
      <p:sp>
        <p:nvSpPr>
          <p:cNvPr id="79887" name="Rectangle 15">
            <a:extLst>
              <a:ext uri="{FF2B5EF4-FFF2-40B4-BE49-F238E27FC236}">
                <a16:creationId xmlns:a16="http://schemas.microsoft.com/office/drawing/2014/main" id="{7DF15B27-4B55-4845-87E2-34F29B8D4629}"/>
              </a:ext>
            </a:extLst>
          </p:cNvPr>
          <p:cNvSpPr>
            <a:spLocks noChangeArrowheads="1"/>
          </p:cNvSpPr>
          <p:nvPr/>
        </p:nvSpPr>
        <p:spPr bwMode="auto">
          <a:xfrm>
            <a:off x="7932738" y="5022850"/>
            <a:ext cx="34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I</a:t>
            </a:r>
            <a:r>
              <a:rPr kumimoji="0" lang="en-GB" altLang="en-US" sz="2000" b="0" i="1" u="none" strike="noStrike" kern="1200" cap="none" spc="0" normalizeH="0" baseline="-25000" noProof="0">
                <a:ln>
                  <a:noFill/>
                </a:ln>
                <a:solidFill>
                  <a:srgbClr val="0035AA"/>
                </a:solidFill>
                <a:effectLst/>
                <a:uLnTx/>
                <a:uFillTx/>
                <a:latin typeface="Arial" panose="020B0604020202020204" pitchFamily="34" charset="0"/>
                <a:ea typeface="+mn-ea"/>
                <a:cs typeface="+mn-cs"/>
              </a:rPr>
              <a:t>4</a:t>
            </a:r>
          </a:p>
        </p:txBody>
      </p:sp>
      <p:sp>
        <p:nvSpPr>
          <p:cNvPr id="79888" name="Rectangle 16">
            <a:extLst>
              <a:ext uri="{FF2B5EF4-FFF2-40B4-BE49-F238E27FC236}">
                <a16:creationId xmlns:a16="http://schemas.microsoft.com/office/drawing/2014/main" id="{143D74B2-4889-46D0-89BD-5A22D6325D40}"/>
              </a:ext>
            </a:extLst>
          </p:cNvPr>
          <p:cNvSpPr>
            <a:spLocks noChangeArrowheads="1"/>
          </p:cNvSpPr>
          <p:nvPr/>
        </p:nvSpPr>
        <p:spPr bwMode="auto">
          <a:xfrm>
            <a:off x="8067675" y="4662488"/>
            <a:ext cx="34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I</a:t>
            </a:r>
            <a:r>
              <a:rPr kumimoji="0" lang="en-GB" altLang="en-US" sz="2000" b="0" i="1" u="none" strike="noStrike" kern="1200" cap="none" spc="0" normalizeH="0" baseline="-25000" noProof="0">
                <a:ln>
                  <a:noFill/>
                </a:ln>
                <a:solidFill>
                  <a:srgbClr val="0035AA"/>
                </a:solidFill>
                <a:effectLst/>
                <a:uLnTx/>
                <a:uFillTx/>
                <a:latin typeface="Arial" panose="020B0604020202020204" pitchFamily="34" charset="0"/>
                <a:ea typeface="+mn-ea"/>
                <a:cs typeface="+mn-cs"/>
              </a:rPr>
              <a:t>5</a:t>
            </a:r>
          </a:p>
        </p:txBody>
      </p:sp>
      <p:sp>
        <p:nvSpPr>
          <p:cNvPr id="79889" name="Line 17">
            <a:extLst>
              <a:ext uri="{FF2B5EF4-FFF2-40B4-BE49-F238E27FC236}">
                <a16:creationId xmlns:a16="http://schemas.microsoft.com/office/drawing/2014/main" id="{8033CDA8-652C-47B7-8A9E-1F6EC2A3B17D}"/>
              </a:ext>
            </a:extLst>
          </p:cNvPr>
          <p:cNvSpPr>
            <a:spLocks noChangeShapeType="1"/>
          </p:cNvSpPr>
          <p:nvPr/>
        </p:nvSpPr>
        <p:spPr bwMode="auto">
          <a:xfrm>
            <a:off x="1074738" y="1303338"/>
            <a:ext cx="4248150" cy="4654550"/>
          </a:xfrm>
          <a:prstGeom prst="line">
            <a:avLst/>
          </a:prstGeom>
          <a:noFill/>
          <a:ln w="381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9890" name="Rectangle 18">
            <a:extLst>
              <a:ext uri="{FF2B5EF4-FFF2-40B4-BE49-F238E27FC236}">
                <a16:creationId xmlns:a16="http://schemas.microsoft.com/office/drawing/2014/main" id="{1D6068A9-16EB-4111-914A-653414ADF76A}"/>
              </a:ext>
            </a:extLst>
          </p:cNvPr>
          <p:cNvSpPr>
            <a:spLocks noChangeArrowheads="1"/>
          </p:cNvSpPr>
          <p:nvPr/>
        </p:nvSpPr>
        <p:spPr bwMode="auto">
          <a:xfrm rot="-5400000">
            <a:off x="-446087" y="30448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Y</a:t>
            </a:r>
          </a:p>
        </p:txBody>
      </p:sp>
      <p:sp>
        <p:nvSpPr>
          <p:cNvPr id="79891" name="Rectangle 19">
            <a:extLst>
              <a:ext uri="{FF2B5EF4-FFF2-40B4-BE49-F238E27FC236}">
                <a16:creationId xmlns:a16="http://schemas.microsoft.com/office/drawing/2014/main" id="{0616B68F-BED6-4CA9-AACF-9F29AC1990AB}"/>
              </a:ext>
            </a:extLst>
          </p:cNvPr>
          <p:cNvSpPr>
            <a:spLocks noChangeArrowheads="1"/>
          </p:cNvSpPr>
          <p:nvPr/>
        </p:nvSpPr>
        <p:spPr bwMode="auto">
          <a:xfrm>
            <a:off x="700088" y="59578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p>
        </p:txBody>
      </p:sp>
      <p:sp>
        <p:nvSpPr>
          <p:cNvPr id="79892" name="Rectangle 20">
            <a:extLst>
              <a:ext uri="{FF2B5EF4-FFF2-40B4-BE49-F238E27FC236}">
                <a16:creationId xmlns:a16="http://schemas.microsoft.com/office/drawing/2014/main" id="{E2527D67-F3E8-4624-8419-5717EA1212CE}"/>
              </a:ext>
            </a:extLst>
          </p:cNvPr>
          <p:cNvSpPr>
            <a:spLocks noChangeArrowheads="1"/>
          </p:cNvSpPr>
          <p:nvPr/>
        </p:nvSpPr>
        <p:spPr bwMode="auto">
          <a:xfrm>
            <a:off x="3509963" y="636111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X</a:t>
            </a:r>
          </a:p>
        </p:txBody>
      </p:sp>
      <p:sp>
        <p:nvSpPr>
          <p:cNvPr id="79893" name="Arc 21">
            <a:extLst>
              <a:ext uri="{FF2B5EF4-FFF2-40B4-BE49-F238E27FC236}">
                <a16:creationId xmlns:a16="http://schemas.microsoft.com/office/drawing/2014/main" id="{12C6B36B-3862-4875-AD20-F166A8676001}"/>
              </a:ext>
            </a:extLst>
          </p:cNvPr>
          <p:cNvSpPr>
            <a:spLocks/>
          </p:cNvSpPr>
          <p:nvPr/>
        </p:nvSpPr>
        <p:spPr bwMode="auto">
          <a:xfrm>
            <a:off x="1862138" y="350838"/>
            <a:ext cx="5897562" cy="5092700"/>
          </a:xfrm>
          <a:custGeom>
            <a:avLst/>
            <a:gdLst>
              <a:gd name="T0" fmla="*/ 2147483647 w 21906"/>
              <a:gd name="T1" fmla="*/ 2147483647 h 21600"/>
              <a:gd name="T2" fmla="*/ 0 w 21906"/>
              <a:gd name="T3" fmla="*/ 2147483647 h 21600"/>
              <a:gd name="T4" fmla="*/ 2147483647 w 21906"/>
              <a:gd name="T5" fmla="*/ 0 h 21600"/>
              <a:gd name="T6" fmla="*/ 0 60000 65536"/>
              <a:gd name="T7" fmla="*/ 0 60000 65536"/>
              <a:gd name="T8" fmla="*/ 0 60000 65536"/>
              <a:gd name="T9" fmla="*/ 0 w 21906"/>
              <a:gd name="T10" fmla="*/ 0 h 21600"/>
              <a:gd name="T11" fmla="*/ 21906 w 21906"/>
              <a:gd name="T12" fmla="*/ 21600 h 21600"/>
            </a:gdLst>
            <a:ahLst/>
            <a:cxnLst>
              <a:cxn ang="T6">
                <a:pos x="T0" y="T1"/>
              </a:cxn>
              <a:cxn ang="T7">
                <a:pos x="T2" y="T3"/>
              </a:cxn>
              <a:cxn ang="T8">
                <a:pos x="T4" y="T5"/>
              </a:cxn>
            </a:cxnLst>
            <a:rect l="T9" t="T10" r="T11" b="T12"/>
            <a:pathLst>
              <a:path w="21906" h="21600" fill="none" extrusionOk="0">
                <a:moveTo>
                  <a:pt x="21906" y="21597"/>
                </a:moveTo>
                <a:cubicBezTo>
                  <a:pt x="21790" y="21599"/>
                  <a:pt x="21674" y="21599"/>
                  <a:pt x="21558" y="21600"/>
                </a:cubicBezTo>
                <a:cubicBezTo>
                  <a:pt x="10148" y="21600"/>
                  <a:pt x="707" y="12727"/>
                  <a:pt x="-1" y="1340"/>
                </a:cubicBezTo>
              </a:path>
              <a:path w="21906" h="21600" stroke="0" extrusionOk="0">
                <a:moveTo>
                  <a:pt x="21906" y="21597"/>
                </a:moveTo>
                <a:cubicBezTo>
                  <a:pt x="21790" y="21599"/>
                  <a:pt x="21674" y="21599"/>
                  <a:pt x="21558" y="21600"/>
                </a:cubicBezTo>
                <a:cubicBezTo>
                  <a:pt x="10148" y="21600"/>
                  <a:pt x="707" y="12727"/>
                  <a:pt x="-1" y="1340"/>
                </a:cubicBezTo>
                <a:lnTo>
                  <a:pt x="21558" y="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2" name="Group 22">
            <a:extLst>
              <a:ext uri="{FF2B5EF4-FFF2-40B4-BE49-F238E27FC236}">
                <a16:creationId xmlns:a16="http://schemas.microsoft.com/office/drawing/2014/main" id="{A9503C72-A119-4400-BE45-E03E4C6E72B8}"/>
              </a:ext>
            </a:extLst>
          </p:cNvPr>
          <p:cNvGrpSpPr>
            <a:grpSpLocks/>
          </p:cNvGrpSpPr>
          <p:nvPr/>
        </p:nvGrpSpPr>
        <p:grpSpPr bwMode="auto">
          <a:xfrm>
            <a:off x="1270000" y="1249363"/>
            <a:ext cx="3970338" cy="4408487"/>
            <a:chOff x="800" y="787"/>
            <a:chExt cx="2501" cy="2777"/>
          </a:xfrm>
        </p:grpSpPr>
        <p:sp>
          <p:nvSpPr>
            <p:cNvPr id="79912" name="Oval 23">
              <a:extLst>
                <a:ext uri="{FF2B5EF4-FFF2-40B4-BE49-F238E27FC236}">
                  <a16:creationId xmlns:a16="http://schemas.microsoft.com/office/drawing/2014/main" id="{6EBC0DB4-38B7-4274-9BF6-374571CC0E21}"/>
                </a:ext>
              </a:extLst>
            </p:cNvPr>
            <p:cNvSpPr>
              <a:spLocks noChangeArrowheads="1"/>
            </p:cNvSpPr>
            <p:nvPr/>
          </p:nvSpPr>
          <p:spPr bwMode="auto">
            <a:xfrm>
              <a:off x="800" y="957"/>
              <a:ext cx="64" cy="64"/>
            </a:xfrm>
            <a:prstGeom prst="ellipse">
              <a:avLst/>
            </a:prstGeom>
            <a:solidFill>
              <a:srgbClr val="CCFF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9913" name="Rectangle 24">
              <a:extLst>
                <a:ext uri="{FF2B5EF4-FFF2-40B4-BE49-F238E27FC236}">
                  <a16:creationId xmlns:a16="http://schemas.microsoft.com/office/drawing/2014/main" id="{C7C8D485-C42C-471E-A719-A35EA3E4F056}"/>
                </a:ext>
              </a:extLst>
            </p:cNvPr>
            <p:cNvSpPr>
              <a:spLocks noChangeArrowheads="1"/>
            </p:cNvSpPr>
            <p:nvPr/>
          </p:nvSpPr>
          <p:spPr bwMode="auto">
            <a:xfrm>
              <a:off x="800" y="787"/>
              <a:ext cx="1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r</a:t>
              </a:r>
            </a:p>
          </p:txBody>
        </p:sp>
        <p:sp>
          <p:nvSpPr>
            <p:cNvPr id="79914" name="Rectangle 25">
              <a:extLst>
                <a:ext uri="{FF2B5EF4-FFF2-40B4-BE49-F238E27FC236}">
                  <a16:creationId xmlns:a16="http://schemas.microsoft.com/office/drawing/2014/main" id="{EB6F0F13-E61C-4E7D-9808-0A788A5245E6}"/>
                </a:ext>
              </a:extLst>
            </p:cNvPr>
            <p:cNvSpPr>
              <a:spLocks noChangeArrowheads="1"/>
            </p:cNvSpPr>
            <p:nvPr/>
          </p:nvSpPr>
          <p:spPr bwMode="auto">
            <a:xfrm>
              <a:off x="3105" y="331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v</a:t>
              </a:r>
            </a:p>
          </p:txBody>
        </p:sp>
        <p:sp>
          <p:nvSpPr>
            <p:cNvPr id="79915" name="Oval 26">
              <a:extLst>
                <a:ext uri="{FF2B5EF4-FFF2-40B4-BE49-F238E27FC236}">
                  <a16:creationId xmlns:a16="http://schemas.microsoft.com/office/drawing/2014/main" id="{792B04BD-4EB8-4E14-A807-715D89FCBDF1}"/>
                </a:ext>
              </a:extLst>
            </p:cNvPr>
            <p:cNvSpPr>
              <a:spLocks noChangeArrowheads="1"/>
            </p:cNvSpPr>
            <p:nvPr/>
          </p:nvSpPr>
          <p:spPr bwMode="auto">
            <a:xfrm>
              <a:off x="3111" y="3488"/>
              <a:ext cx="64" cy="64"/>
            </a:xfrm>
            <a:prstGeom prst="ellipse">
              <a:avLst/>
            </a:prstGeom>
            <a:solidFill>
              <a:srgbClr val="CCFF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3" name="Group 27">
            <a:extLst>
              <a:ext uri="{FF2B5EF4-FFF2-40B4-BE49-F238E27FC236}">
                <a16:creationId xmlns:a16="http://schemas.microsoft.com/office/drawing/2014/main" id="{D0CAD30A-3257-4AD7-BC37-9D8CB87129A2}"/>
              </a:ext>
            </a:extLst>
          </p:cNvPr>
          <p:cNvGrpSpPr>
            <a:grpSpLocks/>
          </p:cNvGrpSpPr>
          <p:nvPr/>
        </p:nvGrpSpPr>
        <p:grpSpPr bwMode="auto">
          <a:xfrm>
            <a:off x="1677988" y="1725613"/>
            <a:ext cx="3076575" cy="3328987"/>
            <a:chOff x="1057" y="1087"/>
            <a:chExt cx="1938" cy="2097"/>
          </a:xfrm>
        </p:grpSpPr>
        <p:sp>
          <p:nvSpPr>
            <p:cNvPr id="79908" name="Oval 28">
              <a:extLst>
                <a:ext uri="{FF2B5EF4-FFF2-40B4-BE49-F238E27FC236}">
                  <a16:creationId xmlns:a16="http://schemas.microsoft.com/office/drawing/2014/main" id="{F44E98B8-EAF9-4629-8A42-1470CA19F1B1}"/>
                </a:ext>
              </a:extLst>
            </p:cNvPr>
            <p:cNvSpPr>
              <a:spLocks noChangeArrowheads="1"/>
            </p:cNvSpPr>
            <p:nvPr/>
          </p:nvSpPr>
          <p:spPr bwMode="auto">
            <a:xfrm>
              <a:off x="1057" y="1238"/>
              <a:ext cx="64" cy="64"/>
            </a:xfrm>
            <a:prstGeom prst="ellipse">
              <a:avLst/>
            </a:prstGeom>
            <a:solidFill>
              <a:srgbClr val="CCFF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9909" name="Rectangle 29">
              <a:extLst>
                <a:ext uri="{FF2B5EF4-FFF2-40B4-BE49-F238E27FC236}">
                  <a16:creationId xmlns:a16="http://schemas.microsoft.com/office/drawing/2014/main" id="{F739B562-461B-4E54-ACD3-851E40657B45}"/>
                </a:ext>
              </a:extLst>
            </p:cNvPr>
            <p:cNvSpPr>
              <a:spLocks noChangeArrowheads="1"/>
            </p:cNvSpPr>
            <p:nvPr/>
          </p:nvSpPr>
          <p:spPr bwMode="auto">
            <a:xfrm>
              <a:off x="1063" y="108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s</a:t>
              </a:r>
            </a:p>
          </p:txBody>
        </p:sp>
        <p:sp>
          <p:nvSpPr>
            <p:cNvPr id="79910" name="Rectangle 30">
              <a:extLst>
                <a:ext uri="{FF2B5EF4-FFF2-40B4-BE49-F238E27FC236}">
                  <a16:creationId xmlns:a16="http://schemas.microsoft.com/office/drawing/2014/main" id="{6932B5DF-4F7E-4464-B0AA-6A59168DEB87}"/>
                </a:ext>
              </a:extLst>
            </p:cNvPr>
            <p:cNvSpPr>
              <a:spLocks noChangeArrowheads="1"/>
            </p:cNvSpPr>
            <p:nvPr/>
          </p:nvSpPr>
          <p:spPr bwMode="auto">
            <a:xfrm>
              <a:off x="2790" y="293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663300"/>
                  </a:solidFill>
                  <a:effectLst/>
                  <a:uLnTx/>
                  <a:uFillTx/>
                  <a:latin typeface="Arial" panose="020B0604020202020204" pitchFamily="34" charset="0"/>
                  <a:ea typeface="+mn-ea"/>
                  <a:cs typeface="+mn-cs"/>
                </a:rPr>
                <a:t>u</a:t>
              </a:r>
            </a:p>
          </p:txBody>
        </p:sp>
        <p:sp>
          <p:nvSpPr>
            <p:cNvPr id="79911" name="Oval 31">
              <a:extLst>
                <a:ext uri="{FF2B5EF4-FFF2-40B4-BE49-F238E27FC236}">
                  <a16:creationId xmlns:a16="http://schemas.microsoft.com/office/drawing/2014/main" id="{C6AB9BA6-D390-42E7-AE45-AA38DA731C7F}"/>
                </a:ext>
              </a:extLst>
            </p:cNvPr>
            <p:cNvSpPr>
              <a:spLocks noChangeArrowheads="1"/>
            </p:cNvSpPr>
            <p:nvPr/>
          </p:nvSpPr>
          <p:spPr bwMode="auto">
            <a:xfrm>
              <a:off x="2780" y="3111"/>
              <a:ext cx="64" cy="64"/>
            </a:xfrm>
            <a:prstGeom prst="ellipse">
              <a:avLst/>
            </a:prstGeom>
            <a:solidFill>
              <a:srgbClr val="CCFF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4" name="Group 32">
            <a:extLst>
              <a:ext uri="{FF2B5EF4-FFF2-40B4-BE49-F238E27FC236}">
                <a16:creationId xmlns:a16="http://schemas.microsoft.com/office/drawing/2014/main" id="{193E7941-5A20-414C-95FD-5DFBD94A11DE}"/>
              </a:ext>
            </a:extLst>
          </p:cNvPr>
          <p:cNvGrpSpPr>
            <a:grpSpLocks/>
          </p:cNvGrpSpPr>
          <p:nvPr/>
        </p:nvGrpSpPr>
        <p:grpSpPr bwMode="auto">
          <a:xfrm>
            <a:off x="631825" y="3309938"/>
            <a:ext cx="2466975" cy="396875"/>
            <a:chOff x="398" y="2085"/>
            <a:chExt cx="1554" cy="250"/>
          </a:xfrm>
        </p:grpSpPr>
        <p:sp>
          <p:nvSpPr>
            <p:cNvPr id="79906" name="Rectangle 33">
              <a:extLst>
                <a:ext uri="{FF2B5EF4-FFF2-40B4-BE49-F238E27FC236}">
                  <a16:creationId xmlns:a16="http://schemas.microsoft.com/office/drawing/2014/main" id="{FCDCB2EA-0B52-409E-9326-105FAF5CF87D}"/>
                </a:ext>
              </a:extLst>
            </p:cNvPr>
            <p:cNvSpPr>
              <a:spLocks noChangeArrowheads="1"/>
            </p:cNvSpPr>
            <p:nvPr/>
          </p:nvSpPr>
          <p:spPr bwMode="auto">
            <a:xfrm>
              <a:off x="398" y="2085"/>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Y</a:t>
              </a:r>
              <a:r>
                <a:rPr kumimoji="0" lang="en-GB" altLang="en-US" sz="2000" b="0" i="0"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sp>
          <p:nvSpPr>
            <p:cNvPr id="79907" name="Line 34">
              <a:extLst>
                <a:ext uri="{FF2B5EF4-FFF2-40B4-BE49-F238E27FC236}">
                  <a16:creationId xmlns:a16="http://schemas.microsoft.com/office/drawing/2014/main" id="{6A1C8518-15C6-42B8-8706-4C84FC891587}"/>
                </a:ext>
              </a:extLst>
            </p:cNvPr>
            <p:cNvSpPr>
              <a:spLocks noChangeShapeType="1"/>
            </p:cNvSpPr>
            <p:nvPr/>
          </p:nvSpPr>
          <p:spPr bwMode="auto">
            <a:xfrm flipH="1">
              <a:off x="662" y="2218"/>
              <a:ext cx="1290" cy="0"/>
            </a:xfrm>
            <a:prstGeom prst="line">
              <a:avLst/>
            </a:prstGeom>
            <a:noFill/>
            <a:ln w="190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5" name="Group 35">
            <a:extLst>
              <a:ext uri="{FF2B5EF4-FFF2-40B4-BE49-F238E27FC236}">
                <a16:creationId xmlns:a16="http://schemas.microsoft.com/office/drawing/2014/main" id="{69E2853D-69E8-4302-B69F-16659555700B}"/>
              </a:ext>
            </a:extLst>
          </p:cNvPr>
          <p:cNvGrpSpPr>
            <a:grpSpLocks/>
          </p:cNvGrpSpPr>
          <p:nvPr/>
        </p:nvGrpSpPr>
        <p:grpSpPr bwMode="auto">
          <a:xfrm>
            <a:off x="2890838" y="3535363"/>
            <a:ext cx="446087" cy="2879725"/>
            <a:chOff x="1821" y="2227"/>
            <a:chExt cx="281" cy="1814"/>
          </a:xfrm>
        </p:grpSpPr>
        <p:sp>
          <p:nvSpPr>
            <p:cNvPr id="79904" name="Rectangle 36">
              <a:extLst>
                <a:ext uri="{FF2B5EF4-FFF2-40B4-BE49-F238E27FC236}">
                  <a16:creationId xmlns:a16="http://schemas.microsoft.com/office/drawing/2014/main" id="{DE93952A-A874-4639-A0DA-588B1D5815A0}"/>
                </a:ext>
              </a:extLst>
            </p:cNvPr>
            <p:cNvSpPr>
              <a:spLocks noChangeArrowheads="1"/>
            </p:cNvSpPr>
            <p:nvPr/>
          </p:nvSpPr>
          <p:spPr bwMode="auto">
            <a:xfrm>
              <a:off x="1821" y="3791"/>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Arial" panose="020B0604020202020204" pitchFamily="34" charset="0"/>
                  <a:ea typeface="+mn-ea"/>
                  <a:cs typeface="+mn-cs"/>
                </a:rPr>
                <a:t>X</a:t>
              </a:r>
              <a:r>
                <a:rPr kumimoji="0" lang="en-GB" altLang="en-US" sz="2000" b="0" i="0" u="none" strike="noStrike" kern="1200" cap="none" spc="0" normalizeH="0" baseline="-25000" noProof="0">
                  <a:ln>
                    <a:noFill/>
                  </a:ln>
                  <a:solidFill>
                    <a:srgbClr val="006600"/>
                  </a:solidFill>
                  <a:effectLst/>
                  <a:uLnTx/>
                  <a:uFillTx/>
                  <a:latin typeface="Arial" panose="020B0604020202020204" pitchFamily="34" charset="0"/>
                  <a:ea typeface="+mn-ea"/>
                  <a:cs typeface="+mn-cs"/>
                </a:rPr>
                <a:t>1</a:t>
              </a:r>
            </a:p>
          </p:txBody>
        </p:sp>
        <p:sp>
          <p:nvSpPr>
            <p:cNvPr id="79905" name="Line 37">
              <a:extLst>
                <a:ext uri="{FF2B5EF4-FFF2-40B4-BE49-F238E27FC236}">
                  <a16:creationId xmlns:a16="http://schemas.microsoft.com/office/drawing/2014/main" id="{D5D38D89-784D-4A4D-BCC6-798033F91D39}"/>
                </a:ext>
              </a:extLst>
            </p:cNvPr>
            <p:cNvSpPr>
              <a:spLocks noChangeShapeType="1"/>
            </p:cNvSpPr>
            <p:nvPr/>
          </p:nvSpPr>
          <p:spPr bwMode="auto">
            <a:xfrm>
              <a:off x="1952" y="2227"/>
              <a:ext cx="0" cy="1508"/>
            </a:xfrm>
            <a:prstGeom prst="line">
              <a:avLst/>
            </a:prstGeom>
            <a:noFill/>
            <a:ln w="190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nvGrpSpPr>
          <p:cNvPr id="6" name="Group 38">
            <a:extLst>
              <a:ext uri="{FF2B5EF4-FFF2-40B4-BE49-F238E27FC236}">
                <a16:creationId xmlns:a16="http://schemas.microsoft.com/office/drawing/2014/main" id="{5971979D-8C7A-46AB-862A-F183B5272FE2}"/>
              </a:ext>
            </a:extLst>
          </p:cNvPr>
          <p:cNvGrpSpPr>
            <a:grpSpLocks/>
          </p:cNvGrpSpPr>
          <p:nvPr/>
        </p:nvGrpSpPr>
        <p:grpSpPr bwMode="auto">
          <a:xfrm>
            <a:off x="3057525" y="3190875"/>
            <a:ext cx="322263" cy="396875"/>
            <a:chOff x="1926" y="2010"/>
            <a:chExt cx="203" cy="250"/>
          </a:xfrm>
        </p:grpSpPr>
        <p:sp>
          <p:nvSpPr>
            <p:cNvPr id="79902" name="Rectangle 39">
              <a:extLst>
                <a:ext uri="{FF2B5EF4-FFF2-40B4-BE49-F238E27FC236}">
                  <a16:creationId xmlns:a16="http://schemas.microsoft.com/office/drawing/2014/main" id="{AEAC095F-2E61-469C-97E6-250B0D8F38B7}"/>
                </a:ext>
              </a:extLst>
            </p:cNvPr>
            <p:cNvSpPr>
              <a:spLocks noChangeArrowheads="1"/>
            </p:cNvSpPr>
            <p:nvPr/>
          </p:nvSpPr>
          <p:spPr bwMode="auto">
            <a:xfrm>
              <a:off x="1969" y="201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6600"/>
                  </a:solidFill>
                  <a:effectLst/>
                  <a:uLnTx/>
                  <a:uFillTx/>
                  <a:latin typeface="Arial" panose="020B0604020202020204" pitchFamily="34" charset="0"/>
                  <a:ea typeface="+mn-ea"/>
                  <a:cs typeface="+mn-cs"/>
                </a:rPr>
                <a:t>t</a:t>
              </a:r>
            </a:p>
          </p:txBody>
        </p:sp>
        <p:sp>
          <p:nvSpPr>
            <p:cNvPr id="79903" name="Oval 40">
              <a:extLst>
                <a:ext uri="{FF2B5EF4-FFF2-40B4-BE49-F238E27FC236}">
                  <a16:creationId xmlns:a16="http://schemas.microsoft.com/office/drawing/2014/main" id="{557CBD88-77AF-47CC-84EE-631C764A0620}"/>
                </a:ext>
              </a:extLst>
            </p:cNvPr>
            <p:cNvSpPr>
              <a:spLocks noChangeArrowheads="1"/>
            </p:cNvSpPr>
            <p:nvPr/>
          </p:nvSpPr>
          <p:spPr bwMode="auto">
            <a:xfrm>
              <a:off x="1926" y="2188"/>
              <a:ext cx="64" cy="64"/>
            </a:xfrm>
            <a:prstGeom prst="ellipse">
              <a:avLst/>
            </a:prstGeom>
            <a:solidFill>
              <a:srgbClr val="99FF66"/>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589865" name="AutoShape 41">
            <a:extLst>
              <a:ext uri="{FF2B5EF4-FFF2-40B4-BE49-F238E27FC236}">
                <a16:creationId xmlns:a16="http://schemas.microsoft.com/office/drawing/2014/main" id="{26373983-E674-409C-983F-DC3980E0B13B}"/>
              </a:ext>
            </a:extLst>
          </p:cNvPr>
          <p:cNvSpPr>
            <a:spLocks noChangeArrowheads="1"/>
          </p:cNvSpPr>
          <p:nvPr/>
        </p:nvSpPr>
        <p:spPr bwMode="auto">
          <a:xfrm>
            <a:off x="5715000" y="769938"/>
            <a:ext cx="2462213" cy="1030287"/>
          </a:xfrm>
          <a:prstGeom prst="roundRect">
            <a:avLst>
              <a:gd name="adj" fmla="val 16667"/>
            </a:avLst>
          </a:prstGeom>
          <a:solidFill>
            <a:srgbClr val="FFFFCC"/>
          </a:solidFill>
          <a:ln w="22225">
            <a:solidFill>
              <a:schemeClr val="accent1"/>
            </a:solidFill>
            <a:round/>
            <a:headEnd type="none" w="sm" len="sm"/>
            <a:tailEnd type="none" w="sm" len="sm"/>
          </a:ln>
        </p:spPr>
        <p:txBody>
          <a:bodyPr anchor="ctr">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Points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s</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u</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and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v</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give a lower level of utility than point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t</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
        <p:nvSpPr>
          <p:cNvPr id="589866" name="AutoShape 42">
            <a:extLst>
              <a:ext uri="{FF2B5EF4-FFF2-40B4-BE49-F238E27FC236}">
                <a16:creationId xmlns:a16="http://schemas.microsoft.com/office/drawing/2014/main" id="{B3520E88-C310-4B1C-8FBE-D290E30AD912}"/>
              </a:ext>
            </a:extLst>
          </p:cNvPr>
          <p:cNvSpPr>
            <a:spLocks noChangeArrowheads="1"/>
          </p:cNvSpPr>
          <p:nvPr/>
        </p:nvSpPr>
        <p:spPr bwMode="auto">
          <a:xfrm>
            <a:off x="4725988" y="2306638"/>
            <a:ext cx="1758950" cy="1030287"/>
          </a:xfrm>
          <a:prstGeom prst="roundRect">
            <a:avLst>
              <a:gd name="adj" fmla="val 16667"/>
            </a:avLst>
          </a:prstGeom>
          <a:solidFill>
            <a:srgbClr val="FFFFCC"/>
          </a:solidFill>
          <a:ln w="22225">
            <a:solidFill>
              <a:schemeClr val="accent1"/>
            </a:solidFill>
            <a:round/>
            <a:headEnd type="none" w="sm" len="sm"/>
            <a:tailEnd type="none" w="sm" len="sm"/>
          </a:ln>
        </p:spPr>
        <p:txBody>
          <a:bodyPr anchor="ctr">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Point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t</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gives the maximum level of utility</a:t>
            </a:r>
          </a:p>
        </p:txBody>
      </p:sp>
      <p:sp>
        <p:nvSpPr>
          <p:cNvPr id="589869" name="Text Box 45">
            <a:extLst>
              <a:ext uri="{FF2B5EF4-FFF2-40B4-BE49-F238E27FC236}">
                <a16:creationId xmlns:a16="http://schemas.microsoft.com/office/drawing/2014/main" id="{383B3F4E-C990-45C0-83F9-7CC5DF8B4F4F}"/>
              </a:ext>
            </a:extLst>
          </p:cNvPr>
          <p:cNvSpPr txBox="1">
            <a:spLocks noChangeArrowheads="1"/>
          </p:cNvSpPr>
          <p:nvPr/>
        </p:nvSpPr>
        <p:spPr bwMode="auto">
          <a:xfrm>
            <a:off x="0" y="0"/>
            <a:ext cx="914400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003B3A"/>
                </a:solidFill>
                <a:effectLst/>
                <a:uLnTx/>
                <a:uFillTx/>
                <a:latin typeface="Arial" charset="0"/>
                <a:ea typeface="+mn-ea"/>
                <a:cs typeface="+mn-cs"/>
              </a:rPr>
              <a:t>Finding the optimum consumption</a:t>
            </a:r>
          </a:p>
        </p:txBody>
      </p:sp>
    </p:spTree>
    <p:custDataLst>
      <p:tags r:id="rId1"/>
    </p:custData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89866"/>
                                        </p:tgtEl>
                                        <p:attrNameLst>
                                          <p:attrName>style.visibility</p:attrName>
                                        </p:attrNameLst>
                                      </p:cBhvr>
                                      <p:to>
                                        <p:strVal val="visible"/>
                                      </p:to>
                                    </p:set>
                                    <p:anim calcmode="lin" valueType="num">
                                      <p:cBhvr>
                                        <p:cTn id="7" dur="500" fill="hold"/>
                                        <p:tgtEl>
                                          <p:spTgt spid="589866"/>
                                        </p:tgtEl>
                                        <p:attrNameLst>
                                          <p:attrName>ppt_w</p:attrName>
                                        </p:attrNameLst>
                                      </p:cBhvr>
                                      <p:tavLst>
                                        <p:tav tm="0">
                                          <p:val>
                                            <p:fltVal val="0"/>
                                          </p:val>
                                        </p:tav>
                                        <p:tav tm="100000">
                                          <p:val>
                                            <p:strVal val="#ppt_w"/>
                                          </p:val>
                                        </p:tav>
                                      </p:tavLst>
                                    </p:anim>
                                    <p:anim calcmode="lin" valueType="num">
                                      <p:cBhvr>
                                        <p:cTn id="8" dur="500" fill="hold"/>
                                        <p:tgtEl>
                                          <p:spTgt spid="58986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right)">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589865"/>
                                        </p:tgtEl>
                                        <p:attrNameLst>
                                          <p:attrName>style.visibility</p:attrName>
                                        </p:attrNameLst>
                                      </p:cBhvr>
                                      <p:to>
                                        <p:strVal val="visible"/>
                                      </p:to>
                                    </p:set>
                                    <p:anim calcmode="lin" valueType="num">
                                      <p:cBhvr>
                                        <p:cTn id="31" dur="500" fill="hold"/>
                                        <p:tgtEl>
                                          <p:spTgt spid="589865"/>
                                        </p:tgtEl>
                                        <p:attrNameLst>
                                          <p:attrName>ppt_w</p:attrName>
                                        </p:attrNameLst>
                                      </p:cBhvr>
                                      <p:tavLst>
                                        <p:tav tm="0">
                                          <p:val>
                                            <p:fltVal val="0"/>
                                          </p:val>
                                        </p:tav>
                                        <p:tav tm="100000">
                                          <p:val>
                                            <p:strVal val="#ppt_w"/>
                                          </p:val>
                                        </p:tav>
                                      </p:tavLst>
                                    </p:anim>
                                    <p:anim calcmode="lin" valueType="num">
                                      <p:cBhvr>
                                        <p:cTn id="32" dur="500" fill="hold"/>
                                        <p:tgtEl>
                                          <p:spTgt spid="589865"/>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5"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1000" fill="hold"/>
                                        <p:tgtEl>
                                          <p:spTgt spid="2"/>
                                        </p:tgtEl>
                                        <p:attrNameLst>
                                          <p:attrName>ppt_w</p:attrName>
                                        </p:attrNameLst>
                                      </p:cBhvr>
                                      <p:tavLst>
                                        <p:tav tm="0">
                                          <p:val>
                                            <p:fltVal val="0"/>
                                          </p:val>
                                        </p:tav>
                                        <p:tav tm="100000">
                                          <p:val>
                                            <p:strVal val="#ppt_w"/>
                                          </p:val>
                                        </p:tav>
                                      </p:tavLst>
                                    </p:anim>
                                    <p:anim calcmode="lin" valueType="num">
                                      <p:cBhvr>
                                        <p:cTn id="38" dur="1000" fill="hold"/>
                                        <p:tgtEl>
                                          <p:spTgt spid="2"/>
                                        </p:tgtEl>
                                        <p:attrNameLst>
                                          <p:attrName>ppt_h</p:attrName>
                                        </p:attrNameLst>
                                      </p:cBhvr>
                                      <p:tavLst>
                                        <p:tav tm="0">
                                          <p:val>
                                            <p:fltVal val="0"/>
                                          </p:val>
                                        </p:tav>
                                        <p:tav tm="100000">
                                          <p:val>
                                            <p:strVal val="#ppt_h"/>
                                          </p:val>
                                        </p:tav>
                                      </p:tavLst>
                                    </p:anim>
                                    <p:anim calcmode="lin" valueType="num">
                                      <p:cBhvr>
                                        <p:cTn id="3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5"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p:cTn id="45" dur="1000" fill="hold"/>
                                        <p:tgtEl>
                                          <p:spTgt spid="3"/>
                                        </p:tgtEl>
                                        <p:attrNameLst>
                                          <p:attrName>ppt_w</p:attrName>
                                        </p:attrNameLst>
                                      </p:cBhvr>
                                      <p:tavLst>
                                        <p:tav tm="0">
                                          <p:val>
                                            <p:fltVal val="0"/>
                                          </p:val>
                                        </p:tav>
                                        <p:tav tm="100000">
                                          <p:val>
                                            <p:strVal val="#ppt_w"/>
                                          </p:val>
                                        </p:tav>
                                      </p:tavLst>
                                    </p:anim>
                                    <p:anim calcmode="lin" valueType="num">
                                      <p:cBhvr>
                                        <p:cTn id="46" dur="1000" fill="hold"/>
                                        <p:tgtEl>
                                          <p:spTgt spid="3"/>
                                        </p:tgtEl>
                                        <p:attrNameLst>
                                          <p:attrName>ppt_h</p:attrName>
                                        </p:attrNameLst>
                                      </p:cBhvr>
                                      <p:tavLst>
                                        <p:tav tm="0">
                                          <p:val>
                                            <p:fltVal val="0"/>
                                          </p:val>
                                        </p:tav>
                                        <p:tav tm="100000">
                                          <p:val>
                                            <p:strVal val="#ppt_h"/>
                                          </p:val>
                                        </p:tav>
                                      </p:tavLst>
                                    </p:anim>
                                    <p:anim calcmode="lin" valueType="num">
                                      <p:cBhvr>
                                        <p:cTn id="47"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65" grpId="0" animBg="1" autoUpdateAnimBg="0"/>
      <p:bldP spid="589866"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2B38-3E46-437C-A187-CB4255B15F7B}"/>
              </a:ext>
            </a:extLst>
          </p:cNvPr>
          <p:cNvSpPr>
            <a:spLocks noGrp="1"/>
          </p:cNvSpPr>
          <p:nvPr>
            <p:ph type="title"/>
          </p:nvPr>
        </p:nvSpPr>
        <p:spPr>
          <a:xfrm>
            <a:off x="228600" y="274638"/>
            <a:ext cx="8686800" cy="944562"/>
          </a:xfrm>
          <a:solidFill>
            <a:srgbClr val="FFC000"/>
          </a:solidFill>
        </p:spPr>
        <p:style>
          <a:lnRef idx="2">
            <a:schemeClr val="accent2"/>
          </a:lnRef>
          <a:fillRef idx="1">
            <a:schemeClr val="lt1"/>
          </a:fillRef>
          <a:effectRef idx="0">
            <a:schemeClr val="accent2"/>
          </a:effectRef>
          <a:fontRef idx="minor">
            <a:schemeClr val="dk1"/>
          </a:fontRef>
        </p:style>
        <p:txBody>
          <a:bodyPr>
            <a:noAutofit/>
          </a:bodyPr>
          <a:lstStyle/>
          <a:p>
            <a:pPr>
              <a:defRPr/>
            </a:pPr>
            <a:r>
              <a:rPr lang="en-US" sz="3700" dirty="0"/>
              <a:t>Income Consumption Curve</a:t>
            </a:r>
          </a:p>
        </p:txBody>
      </p:sp>
      <p:sp>
        <p:nvSpPr>
          <p:cNvPr id="80899" name="Content Placeholder 2">
            <a:extLst>
              <a:ext uri="{FF2B5EF4-FFF2-40B4-BE49-F238E27FC236}">
                <a16:creationId xmlns:a16="http://schemas.microsoft.com/office/drawing/2014/main" id="{3274A8E0-4F3A-4FE6-8E19-97FE041BC4FD}"/>
              </a:ext>
            </a:extLst>
          </p:cNvPr>
          <p:cNvSpPr>
            <a:spLocks noGrp="1"/>
          </p:cNvSpPr>
          <p:nvPr>
            <p:ph idx="1"/>
          </p:nvPr>
        </p:nvSpPr>
        <p:spPr>
          <a:xfrm>
            <a:off x="228600" y="1371600"/>
            <a:ext cx="8686800" cy="5257800"/>
          </a:xfrm>
        </p:spPr>
        <p:txBody>
          <a:bodyPr/>
          <a:lstStyle/>
          <a:p>
            <a:r>
              <a:rPr lang="en-US" altLang="en-US" sz="3600"/>
              <a:t>Income consumption curve is the locus of point of consumer equilibrium resulting when only the consumer’s income is varied. </a:t>
            </a:r>
          </a:p>
          <a:p>
            <a:r>
              <a:rPr lang="en-US" altLang="en-US" sz="3600"/>
              <a:t>The Engel curve shows the amount of a commodity that the consumer would purchase per unit of time at various levels of income. The Engel curve is derived from Income consumption curve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A33F6F4-523E-444E-9248-EE469A14F729}"/>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1923" name="Rectangle 3">
            <a:extLst>
              <a:ext uri="{FF2B5EF4-FFF2-40B4-BE49-F238E27FC236}">
                <a16:creationId xmlns:a16="http://schemas.microsoft.com/office/drawing/2014/main" id="{B6C2C71D-E3DF-4C35-83D5-9D64318248EB}"/>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1924" name="Rectangle 4">
            <a:extLst>
              <a:ext uri="{FF2B5EF4-FFF2-40B4-BE49-F238E27FC236}">
                <a16:creationId xmlns:a16="http://schemas.microsoft.com/office/drawing/2014/main" id="{48F042A7-B14F-4623-BADE-A9A8CF6C7FA9}"/>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1925" name="Line 5">
            <a:extLst>
              <a:ext uri="{FF2B5EF4-FFF2-40B4-BE49-F238E27FC236}">
                <a16:creationId xmlns:a16="http://schemas.microsoft.com/office/drawing/2014/main" id="{092E86CB-052F-43A1-AC9A-5262D72BDD48}"/>
              </a:ext>
            </a:extLst>
          </p:cNvPr>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1926" name="Line 6">
            <a:extLst>
              <a:ext uri="{FF2B5EF4-FFF2-40B4-BE49-F238E27FC236}">
                <a16:creationId xmlns:a16="http://schemas.microsoft.com/office/drawing/2014/main" id="{9B5263AE-11FC-4B00-8493-18D1C9A59602}"/>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1927" name="Rectangle 7">
            <a:extLst>
              <a:ext uri="{FF2B5EF4-FFF2-40B4-BE49-F238E27FC236}">
                <a16:creationId xmlns:a16="http://schemas.microsoft.com/office/drawing/2014/main" id="{F2431025-64B9-4EC3-A249-CF52E1259BFE}"/>
              </a:ext>
            </a:extLst>
          </p:cNvPr>
          <p:cNvSpPr>
            <a:spLocks noChangeArrowheads="1"/>
          </p:cNvSpPr>
          <p:nvPr/>
        </p:nvSpPr>
        <p:spPr bwMode="auto">
          <a:xfrm rot="-5400000">
            <a:off x="-446087" y="30448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Y</a:t>
            </a:r>
          </a:p>
        </p:txBody>
      </p:sp>
      <p:sp>
        <p:nvSpPr>
          <p:cNvPr id="81928" name="Rectangle 8">
            <a:extLst>
              <a:ext uri="{FF2B5EF4-FFF2-40B4-BE49-F238E27FC236}">
                <a16:creationId xmlns:a16="http://schemas.microsoft.com/office/drawing/2014/main" id="{9E2E4895-70A1-48D9-8894-BB2122ED322C}"/>
              </a:ext>
            </a:extLst>
          </p:cNvPr>
          <p:cNvSpPr>
            <a:spLocks noChangeArrowheads="1"/>
          </p:cNvSpPr>
          <p:nvPr/>
        </p:nvSpPr>
        <p:spPr bwMode="auto">
          <a:xfrm>
            <a:off x="700088" y="59578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p>
        </p:txBody>
      </p:sp>
      <p:sp>
        <p:nvSpPr>
          <p:cNvPr id="81929" name="Rectangle 9">
            <a:extLst>
              <a:ext uri="{FF2B5EF4-FFF2-40B4-BE49-F238E27FC236}">
                <a16:creationId xmlns:a16="http://schemas.microsoft.com/office/drawing/2014/main" id="{306E1A85-1C24-47F1-A812-1DFC5A95EAEB}"/>
              </a:ext>
            </a:extLst>
          </p:cNvPr>
          <p:cNvSpPr>
            <a:spLocks noChangeArrowheads="1"/>
          </p:cNvSpPr>
          <p:nvPr/>
        </p:nvSpPr>
        <p:spPr bwMode="auto">
          <a:xfrm>
            <a:off x="3509963" y="636111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X</a:t>
            </a:r>
          </a:p>
        </p:txBody>
      </p:sp>
      <p:sp>
        <p:nvSpPr>
          <p:cNvPr id="81930" name="Line 10">
            <a:extLst>
              <a:ext uri="{FF2B5EF4-FFF2-40B4-BE49-F238E27FC236}">
                <a16:creationId xmlns:a16="http://schemas.microsoft.com/office/drawing/2014/main" id="{6956CDD8-ADC9-465E-B4B4-8366CC9AF978}"/>
              </a:ext>
            </a:extLst>
          </p:cNvPr>
          <p:cNvSpPr>
            <a:spLocks noChangeShapeType="1"/>
          </p:cNvSpPr>
          <p:nvPr/>
        </p:nvSpPr>
        <p:spPr bwMode="auto">
          <a:xfrm>
            <a:off x="1074738" y="2860675"/>
            <a:ext cx="2746375" cy="3097213"/>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1931" name="Rectangle 11">
            <a:extLst>
              <a:ext uri="{FF2B5EF4-FFF2-40B4-BE49-F238E27FC236}">
                <a16:creationId xmlns:a16="http://schemas.microsoft.com/office/drawing/2014/main" id="{B73AC407-E386-44DE-87B5-105FE95FF4F2}"/>
              </a:ext>
            </a:extLst>
          </p:cNvPr>
          <p:cNvSpPr>
            <a:spLocks noChangeArrowheads="1"/>
          </p:cNvSpPr>
          <p:nvPr/>
        </p:nvSpPr>
        <p:spPr bwMode="auto">
          <a:xfrm>
            <a:off x="3589338" y="5524500"/>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1</a:t>
            </a:r>
          </a:p>
        </p:txBody>
      </p:sp>
      <p:sp>
        <p:nvSpPr>
          <p:cNvPr id="600076" name="Rectangle 12">
            <a:extLst>
              <a:ext uri="{FF2B5EF4-FFF2-40B4-BE49-F238E27FC236}">
                <a16:creationId xmlns:a16="http://schemas.microsoft.com/office/drawing/2014/main" id="{C08449CD-83BD-4329-9D44-E2A716FFD66C}"/>
              </a:ext>
            </a:extLst>
          </p:cNvPr>
          <p:cNvSpPr>
            <a:spLocks noChangeArrowheads="1"/>
          </p:cNvSpPr>
          <p:nvPr/>
        </p:nvSpPr>
        <p:spPr bwMode="auto">
          <a:xfrm>
            <a:off x="0" y="20638"/>
            <a:ext cx="9058275" cy="519112"/>
          </a:xfrm>
          <a:prstGeom prst="rect">
            <a:avLst/>
          </a:prstGeom>
          <a:noFill/>
          <a:ln w="9525">
            <a:noFill/>
            <a:miter lim="800000"/>
            <a:headEnd/>
            <a:tailEnd/>
          </a:ln>
          <a:effectLst>
            <a:outerShdw dist="17961" dir="2700000" algn="ctr" rotWithShape="0">
              <a:schemeClr val="bg2"/>
            </a:outerShdw>
          </a:effectLst>
        </p:spPr>
        <p:txBody>
          <a:bodyPr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663300"/>
                </a:solidFill>
                <a:effectLst/>
                <a:uLnTx/>
                <a:uFillTx/>
                <a:latin typeface="Arial" charset="0"/>
                <a:ea typeface="+mn-ea"/>
                <a:cs typeface="+mn-cs"/>
              </a:rPr>
              <a:t>Effect on consumption of a change in income</a:t>
            </a:r>
          </a:p>
        </p:txBody>
      </p:sp>
      <p:sp>
        <p:nvSpPr>
          <p:cNvPr id="81933" name="Arc 13">
            <a:extLst>
              <a:ext uri="{FF2B5EF4-FFF2-40B4-BE49-F238E27FC236}">
                <a16:creationId xmlns:a16="http://schemas.microsoft.com/office/drawing/2014/main" id="{E19F2BBB-68DC-4D34-B1AC-96CB2450739A}"/>
              </a:ext>
            </a:extLst>
          </p:cNvPr>
          <p:cNvSpPr>
            <a:spLocks/>
          </p:cNvSpPr>
          <p:nvPr/>
        </p:nvSpPr>
        <p:spPr bwMode="auto">
          <a:xfrm rot="180000">
            <a:off x="1068388" y="1671638"/>
            <a:ext cx="5313362" cy="3919537"/>
          </a:xfrm>
          <a:custGeom>
            <a:avLst/>
            <a:gdLst>
              <a:gd name="T0" fmla="*/ 2147483647 w 22821"/>
              <a:gd name="T1" fmla="*/ 2147483647 h 22001"/>
              <a:gd name="T2" fmla="*/ 2147483647 w 22821"/>
              <a:gd name="T3" fmla="*/ 0 h 22001"/>
              <a:gd name="T4" fmla="*/ 2147483647 w 22821"/>
              <a:gd name="T5" fmla="*/ 2147483647 h 22001"/>
              <a:gd name="T6" fmla="*/ 0 60000 65536"/>
              <a:gd name="T7" fmla="*/ 0 60000 65536"/>
              <a:gd name="T8" fmla="*/ 0 60000 65536"/>
              <a:gd name="T9" fmla="*/ 0 w 22821"/>
              <a:gd name="T10" fmla="*/ 0 h 22001"/>
              <a:gd name="T11" fmla="*/ 22821 w 22821"/>
              <a:gd name="T12" fmla="*/ 22001 h 22001"/>
            </a:gdLst>
            <a:ahLst/>
            <a:cxnLst>
              <a:cxn ang="T6">
                <a:pos x="T0" y="T1"/>
              </a:cxn>
              <a:cxn ang="T7">
                <a:pos x="T2" y="T3"/>
              </a:cxn>
              <a:cxn ang="T8">
                <a:pos x="T4" y="T5"/>
              </a:cxn>
            </a:cxnLst>
            <a:rect l="T9" t="T10" r="T11" b="T12"/>
            <a:pathLst>
              <a:path w="22821" h="22001" fill="none" extrusionOk="0">
                <a:moveTo>
                  <a:pt x="22821" y="21966"/>
                </a:moveTo>
                <a:cubicBezTo>
                  <a:pt x="22414" y="21989"/>
                  <a:pt x="22007" y="22000"/>
                  <a:pt x="21600" y="22001"/>
                </a:cubicBezTo>
                <a:cubicBezTo>
                  <a:pt x="9670" y="22001"/>
                  <a:pt x="0" y="12330"/>
                  <a:pt x="0" y="401"/>
                </a:cubicBezTo>
                <a:cubicBezTo>
                  <a:pt x="-1" y="267"/>
                  <a:pt x="1" y="133"/>
                  <a:pt x="3" y="-1"/>
                </a:cubicBezTo>
              </a:path>
              <a:path w="22821" h="22001" stroke="0" extrusionOk="0">
                <a:moveTo>
                  <a:pt x="22821" y="21966"/>
                </a:moveTo>
                <a:cubicBezTo>
                  <a:pt x="22414" y="21989"/>
                  <a:pt x="22007" y="22000"/>
                  <a:pt x="21600" y="22001"/>
                </a:cubicBezTo>
                <a:cubicBezTo>
                  <a:pt x="9670" y="22001"/>
                  <a:pt x="0" y="12330"/>
                  <a:pt x="0" y="401"/>
                </a:cubicBezTo>
                <a:cubicBezTo>
                  <a:pt x="-1" y="267"/>
                  <a:pt x="1" y="133"/>
                  <a:pt x="3" y="-1"/>
                </a:cubicBezTo>
                <a:lnTo>
                  <a:pt x="21600" y="401"/>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1934" name="Rectangle 14">
            <a:extLst>
              <a:ext uri="{FF2B5EF4-FFF2-40B4-BE49-F238E27FC236}">
                <a16:creationId xmlns:a16="http://schemas.microsoft.com/office/drawing/2014/main" id="{85B38CD6-4AEC-4C7B-8A08-11DE92D328BE}"/>
              </a:ext>
            </a:extLst>
          </p:cNvPr>
          <p:cNvSpPr>
            <a:spLocks noChangeArrowheads="1"/>
          </p:cNvSpPr>
          <p:nvPr/>
        </p:nvSpPr>
        <p:spPr bwMode="auto">
          <a:xfrm>
            <a:off x="6229350" y="5554663"/>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2000" b="0" i="1"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1</a:t>
            </a:r>
          </a:p>
        </p:txBody>
      </p:sp>
      <p:grpSp>
        <p:nvGrpSpPr>
          <p:cNvPr id="2" name="Group 15">
            <a:extLst>
              <a:ext uri="{FF2B5EF4-FFF2-40B4-BE49-F238E27FC236}">
                <a16:creationId xmlns:a16="http://schemas.microsoft.com/office/drawing/2014/main" id="{273B2F3A-29A2-4FB2-AE99-A893097E370B}"/>
              </a:ext>
            </a:extLst>
          </p:cNvPr>
          <p:cNvGrpSpPr>
            <a:grpSpLocks/>
          </p:cNvGrpSpPr>
          <p:nvPr/>
        </p:nvGrpSpPr>
        <p:grpSpPr bwMode="auto">
          <a:xfrm>
            <a:off x="2009775" y="3576638"/>
            <a:ext cx="360363" cy="457200"/>
            <a:chOff x="1266" y="2253"/>
            <a:chExt cx="227" cy="288"/>
          </a:xfrm>
        </p:grpSpPr>
        <p:sp>
          <p:nvSpPr>
            <p:cNvPr id="81936" name="Oval 16">
              <a:extLst>
                <a:ext uri="{FF2B5EF4-FFF2-40B4-BE49-F238E27FC236}">
                  <a16:creationId xmlns:a16="http://schemas.microsoft.com/office/drawing/2014/main" id="{7DE564A1-ED55-4A18-BA89-278AFB195E66}"/>
                </a:ext>
              </a:extLst>
            </p:cNvPr>
            <p:cNvSpPr>
              <a:spLocks noChangeArrowheads="1"/>
            </p:cNvSpPr>
            <p:nvPr/>
          </p:nvSpPr>
          <p:spPr bwMode="auto">
            <a:xfrm>
              <a:off x="1266" y="2471"/>
              <a:ext cx="65" cy="65"/>
            </a:xfrm>
            <a:prstGeom prst="ellipse">
              <a:avLst/>
            </a:prstGeom>
            <a:solidFill>
              <a:srgbClr val="FFCCCC"/>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1937" name="Text Box 17">
              <a:extLst>
                <a:ext uri="{FF2B5EF4-FFF2-40B4-BE49-F238E27FC236}">
                  <a16:creationId xmlns:a16="http://schemas.microsoft.com/office/drawing/2014/main" id="{6B09F1E7-EE10-4CE9-9328-1CD0C5F0C7B9}"/>
                </a:ext>
              </a:extLst>
            </p:cNvPr>
            <p:cNvSpPr txBox="1">
              <a:spLocks noChangeArrowheads="1"/>
            </p:cNvSpPr>
            <p:nvPr/>
          </p:nvSpPr>
          <p:spPr bwMode="auto">
            <a:xfrm>
              <a:off x="1270" y="225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400" b="0" i="0" u="none" strike="noStrike" kern="1200" cap="none" spc="0" normalizeH="0" baseline="0" noProof="0">
                  <a:ln>
                    <a:noFill/>
                  </a:ln>
                  <a:solidFill>
                    <a:srgbClr val="C40038"/>
                  </a:solidFill>
                  <a:effectLst/>
                  <a:uLnTx/>
                  <a:uFillTx/>
                  <a:latin typeface="Arial" panose="020B0604020202020204" pitchFamily="34" charset="0"/>
                  <a:ea typeface="+mn-ea"/>
                  <a:cs typeface="+mn-cs"/>
                </a:rPr>
                <a:t>a</a:t>
              </a:r>
            </a:p>
          </p:txBody>
        </p:sp>
      </p:gr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2F9EA2F1-5F3C-4A45-A8AD-32A615CB245F}"/>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47" name="Rectangle 3">
            <a:extLst>
              <a:ext uri="{FF2B5EF4-FFF2-40B4-BE49-F238E27FC236}">
                <a16:creationId xmlns:a16="http://schemas.microsoft.com/office/drawing/2014/main" id="{A5EA9957-8E6D-4F13-8DB8-E2FC91A1338A}"/>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48" name="Rectangle 4">
            <a:extLst>
              <a:ext uri="{FF2B5EF4-FFF2-40B4-BE49-F238E27FC236}">
                <a16:creationId xmlns:a16="http://schemas.microsoft.com/office/drawing/2014/main" id="{08DB240A-5096-45C4-80C4-0483931C5F16}"/>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49" name="Line 5">
            <a:extLst>
              <a:ext uri="{FF2B5EF4-FFF2-40B4-BE49-F238E27FC236}">
                <a16:creationId xmlns:a16="http://schemas.microsoft.com/office/drawing/2014/main" id="{43995D21-A5CE-40D1-A391-113C0EAB658D}"/>
              </a:ext>
            </a:extLst>
          </p:cNvPr>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50" name="Line 6">
            <a:extLst>
              <a:ext uri="{FF2B5EF4-FFF2-40B4-BE49-F238E27FC236}">
                <a16:creationId xmlns:a16="http://schemas.microsoft.com/office/drawing/2014/main" id="{FA812623-5937-4F2B-8735-C941BDA2F469}"/>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51" name="Rectangle 7">
            <a:extLst>
              <a:ext uri="{FF2B5EF4-FFF2-40B4-BE49-F238E27FC236}">
                <a16:creationId xmlns:a16="http://schemas.microsoft.com/office/drawing/2014/main" id="{159E7596-715E-45CC-A3C7-9DD18506C8A2}"/>
              </a:ext>
            </a:extLst>
          </p:cNvPr>
          <p:cNvSpPr>
            <a:spLocks noChangeArrowheads="1"/>
          </p:cNvSpPr>
          <p:nvPr/>
        </p:nvSpPr>
        <p:spPr bwMode="auto">
          <a:xfrm>
            <a:off x="6388100" y="5348288"/>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2000" b="0" i="1"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2</a:t>
            </a:r>
          </a:p>
        </p:txBody>
      </p:sp>
      <p:sp>
        <p:nvSpPr>
          <p:cNvPr id="82952" name="Rectangle 8">
            <a:extLst>
              <a:ext uri="{FF2B5EF4-FFF2-40B4-BE49-F238E27FC236}">
                <a16:creationId xmlns:a16="http://schemas.microsoft.com/office/drawing/2014/main" id="{08C7BF9A-0BB8-4A5F-B3F6-8D0586EA8C45}"/>
              </a:ext>
            </a:extLst>
          </p:cNvPr>
          <p:cNvSpPr>
            <a:spLocks noChangeArrowheads="1"/>
          </p:cNvSpPr>
          <p:nvPr/>
        </p:nvSpPr>
        <p:spPr bwMode="auto">
          <a:xfrm rot="-5400000">
            <a:off x="-446087" y="30448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Y</a:t>
            </a:r>
          </a:p>
        </p:txBody>
      </p:sp>
      <p:sp>
        <p:nvSpPr>
          <p:cNvPr id="82953" name="Rectangle 9">
            <a:extLst>
              <a:ext uri="{FF2B5EF4-FFF2-40B4-BE49-F238E27FC236}">
                <a16:creationId xmlns:a16="http://schemas.microsoft.com/office/drawing/2014/main" id="{3204E123-7EDC-4527-9E3A-31FC43951C41}"/>
              </a:ext>
            </a:extLst>
          </p:cNvPr>
          <p:cNvSpPr>
            <a:spLocks noChangeArrowheads="1"/>
          </p:cNvSpPr>
          <p:nvPr/>
        </p:nvSpPr>
        <p:spPr bwMode="auto">
          <a:xfrm>
            <a:off x="700088" y="59578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p>
        </p:txBody>
      </p:sp>
      <p:sp>
        <p:nvSpPr>
          <p:cNvPr id="82954" name="Rectangle 10">
            <a:extLst>
              <a:ext uri="{FF2B5EF4-FFF2-40B4-BE49-F238E27FC236}">
                <a16:creationId xmlns:a16="http://schemas.microsoft.com/office/drawing/2014/main" id="{3217655C-77F3-4F2A-A816-0ADF7CD823F4}"/>
              </a:ext>
            </a:extLst>
          </p:cNvPr>
          <p:cNvSpPr>
            <a:spLocks noChangeArrowheads="1"/>
          </p:cNvSpPr>
          <p:nvPr/>
        </p:nvSpPr>
        <p:spPr bwMode="auto">
          <a:xfrm>
            <a:off x="3509963" y="636111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X</a:t>
            </a:r>
          </a:p>
        </p:txBody>
      </p:sp>
      <p:sp>
        <p:nvSpPr>
          <p:cNvPr id="82955" name="Line 11">
            <a:extLst>
              <a:ext uri="{FF2B5EF4-FFF2-40B4-BE49-F238E27FC236}">
                <a16:creationId xmlns:a16="http://schemas.microsoft.com/office/drawing/2014/main" id="{CBE7E2F8-A1CB-4C96-8B75-A98D0986629E}"/>
              </a:ext>
            </a:extLst>
          </p:cNvPr>
          <p:cNvSpPr>
            <a:spLocks noChangeShapeType="1"/>
          </p:cNvSpPr>
          <p:nvPr/>
        </p:nvSpPr>
        <p:spPr bwMode="auto">
          <a:xfrm>
            <a:off x="1074738" y="2146300"/>
            <a:ext cx="3314700" cy="3792538"/>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56" name="Line 12">
            <a:extLst>
              <a:ext uri="{FF2B5EF4-FFF2-40B4-BE49-F238E27FC236}">
                <a16:creationId xmlns:a16="http://schemas.microsoft.com/office/drawing/2014/main" id="{A2C3B91C-F468-4D96-8E87-ECAC5A8D6140}"/>
              </a:ext>
            </a:extLst>
          </p:cNvPr>
          <p:cNvSpPr>
            <a:spLocks noChangeShapeType="1"/>
          </p:cNvSpPr>
          <p:nvPr/>
        </p:nvSpPr>
        <p:spPr bwMode="auto">
          <a:xfrm>
            <a:off x="1074738" y="2860675"/>
            <a:ext cx="2746375" cy="3097213"/>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57" name="Arc 13">
            <a:extLst>
              <a:ext uri="{FF2B5EF4-FFF2-40B4-BE49-F238E27FC236}">
                <a16:creationId xmlns:a16="http://schemas.microsoft.com/office/drawing/2014/main" id="{9EABE391-19E0-43F4-9818-C246EBD4E473}"/>
              </a:ext>
            </a:extLst>
          </p:cNvPr>
          <p:cNvSpPr>
            <a:spLocks/>
          </p:cNvSpPr>
          <p:nvPr/>
        </p:nvSpPr>
        <p:spPr bwMode="auto">
          <a:xfrm rot="180000">
            <a:off x="1068388" y="1671638"/>
            <a:ext cx="5313362" cy="3919537"/>
          </a:xfrm>
          <a:custGeom>
            <a:avLst/>
            <a:gdLst>
              <a:gd name="T0" fmla="*/ 2147483647 w 22821"/>
              <a:gd name="T1" fmla="*/ 2147483647 h 22001"/>
              <a:gd name="T2" fmla="*/ 2147483647 w 22821"/>
              <a:gd name="T3" fmla="*/ 0 h 22001"/>
              <a:gd name="T4" fmla="*/ 2147483647 w 22821"/>
              <a:gd name="T5" fmla="*/ 2147483647 h 22001"/>
              <a:gd name="T6" fmla="*/ 0 60000 65536"/>
              <a:gd name="T7" fmla="*/ 0 60000 65536"/>
              <a:gd name="T8" fmla="*/ 0 60000 65536"/>
              <a:gd name="T9" fmla="*/ 0 w 22821"/>
              <a:gd name="T10" fmla="*/ 0 h 22001"/>
              <a:gd name="T11" fmla="*/ 22821 w 22821"/>
              <a:gd name="T12" fmla="*/ 22001 h 22001"/>
            </a:gdLst>
            <a:ahLst/>
            <a:cxnLst>
              <a:cxn ang="T6">
                <a:pos x="T0" y="T1"/>
              </a:cxn>
              <a:cxn ang="T7">
                <a:pos x="T2" y="T3"/>
              </a:cxn>
              <a:cxn ang="T8">
                <a:pos x="T4" y="T5"/>
              </a:cxn>
            </a:cxnLst>
            <a:rect l="T9" t="T10" r="T11" b="T12"/>
            <a:pathLst>
              <a:path w="22821" h="22001" fill="none" extrusionOk="0">
                <a:moveTo>
                  <a:pt x="22821" y="21966"/>
                </a:moveTo>
                <a:cubicBezTo>
                  <a:pt x="22414" y="21989"/>
                  <a:pt x="22007" y="22000"/>
                  <a:pt x="21600" y="22001"/>
                </a:cubicBezTo>
                <a:cubicBezTo>
                  <a:pt x="9670" y="22001"/>
                  <a:pt x="0" y="12330"/>
                  <a:pt x="0" y="401"/>
                </a:cubicBezTo>
                <a:cubicBezTo>
                  <a:pt x="-1" y="267"/>
                  <a:pt x="1" y="133"/>
                  <a:pt x="3" y="-1"/>
                </a:cubicBezTo>
              </a:path>
              <a:path w="22821" h="22001" stroke="0" extrusionOk="0">
                <a:moveTo>
                  <a:pt x="22821" y="21966"/>
                </a:moveTo>
                <a:cubicBezTo>
                  <a:pt x="22414" y="21989"/>
                  <a:pt x="22007" y="22000"/>
                  <a:pt x="21600" y="22001"/>
                </a:cubicBezTo>
                <a:cubicBezTo>
                  <a:pt x="9670" y="22001"/>
                  <a:pt x="0" y="12330"/>
                  <a:pt x="0" y="401"/>
                </a:cubicBezTo>
                <a:cubicBezTo>
                  <a:pt x="-1" y="267"/>
                  <a:pt x="1" y="133"/>
                  <a:pt x="3" y="-1"/>
                </a:cubicBezTo>
                <a:lnTo>
                  <a:pt x="21600" y="401"/>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58" name="Rectangle 14">
            <a:extLst>
              <a:ext uri="{FF2B5EF4-FFF2-40B4-BE49-F238E27FC236}">
                <a16:creationId xmlns:a16="http://schemas.microsoft.com/office/drawing/2014/main" id="{EDB4575C-0544-4D42-9988-47F5AD2D0E54}"/>
              </a:ext>
            </a:extLst>
          </p:cNvPr>
          <p:cNvSpPr>
            <a:spLocks noChangeArrowheads="1"/>
          </p:cNvSpPr>
          <p:nvPr/>
        </p:nvSpPr>
        <p:spPr bwMode="auto">
          <a:xfrm>
            <a:off x="3589338" y="5524500"/>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1</a:t>
            </a:r>
          </a:p>
        </p:txBody>
      </p:sp>
      <p:sp>
        <p:nvSpPr>
          <p:cNvPr id="82959" name="Rectangle 15">
            <a:extLst>
              <a:ext uri="{FF2B5EF4-FFF2-40B4-BE49-F238E27FC236}">
                <a16:creationId xmlns:a16="http://schemas.microsoft.com/office/drawing/2014/main" id="{92993726-882B-411F-842B-843C2D7A9FC4}"/>
              </a:ext>
            </a:extLst>
          </p:cNvPr>
          <p:cNvSpPr>
            <a:spLocks noChangeArrowheads="1"/>
          </p:cNvSpPr>
          <p:nvPr/>
        </p:nvSpPr>
        <p:spPr bwMode="auto">
          <a:xfrm>
            <a:off x="4181475" y="5511800"/>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2</a:t>
            </a:r>
          </a:p>
        </p:txBody>
      </p:sp>
      <p:sp>
        <p:nvSpPr>
          <p:cNvPr id="82960" name="Arc 16">
            <a:extLst>
              <a:ext uri="{FF2B5EF4-FFF2-40B4-BE49-F238E27FC236}">
                <a16:creationId xmlns:a16="http://schemas.microsoft.com/office/drawing/2014/main" id="{7F5629AF-3DE5-4016-A9FD-33DB79757858}"/>
              </a:ext>
            </a:extLst>
          </p:cNvPr>
          <p:cNvSpPr>
            <a:spLocks/>
          </p:cNvSpPr>
          <p:nvPr/>
        </p:nvSpPr>
        <p:spPr bwMode="auto">
          <a:xfrm rot="120000">
            <a:off x="1289050" y="1035050"/>
            <a:ext cx="5500688" cy="4424363"/>
          </a:xfrm>
          <a:custGeom>
            <a:avLst/>
            <a:gdLst>
              <a:gd name="T0" fmla="*/ 2147483647 w 21558"/>
              <a:gd name="T1" fmla="*/ 2147483647 h 21569"/>
              <a:gd name="T2" fmla="*/ 0 w 21558"/>
              <a:gd name="T3" fmla="*/ 2147483647 h 21569"/>
              <a:gd name="T4" fmla="*/ 2147483647 w 21558"/>
              <a:gd name="T5" fmla="*/ 0 h 21569"/>
              <a:gd name="T6" fmla="*/ 0 60000 65536"/>
              <a:gd name="T7" fmla="*/ 0 60000 65536"/>
              <a:gd name="T8" fmla="*/ 0 60000 65536"/>
              <a:gd name="T9" fmla="*/ 0 w 21558"/>
              <a:gd name="T10" fmla="*/ 0 h 21569"/>
              <a:gd name="T11" fmla="*/ 21558 w 21558"/>
              <a:gd name="T12" fmla="*/ 21569 h 21569"/>
            </a:gdLst>
            <a:ahLst/>
            <a:cxnLst>
              <a:cxn ang="T6">
                <a:pos x="T0" y="T1"/>
              </a:cxn>
              <a:cxn ang="T7">
                <a:pos x="T2" y="T3"/>
              </a:cxn>
              <a:cxn ang="T8">
                <a:pos x="T4" y="T5"/>
              </a:cxn>
            </a:cxnLst>
            <a:rect l="T9" t="T10" r="T11" b="T12"/>
            <a:pathLst>
              <a:path w="21558" h="21569" fill="none" extrusionOk="0">
                <a:moveTo>
                  <a:pt x="20401" y="21568"/>
                </a:moveTo>
                <a:cubicBezTo>
                  <a:pt x="9451" y="20981"/>
                  <a:pt x="678" y="12282"/>
                  <a:pt x="-1" y="1338"/>
                </a:cubicBezTo>
              </a:path>
              <a:path w="21558" h="21569" stroke="0" extrusionOk="0">
                <a:moveTo>
                  <a:pt x="20401" y="21568"/>
                </a:moveTo>
                <a:cubicBezTo>
                  <a:pt x="9451" y="20981"/>
                  <a:pt x="678" y="12282"/>
                  <a:pt x="-1" y="1338"/>
                </a:cubicBezTo>
                <a:lnTo>
                  <a:pt x="21558"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61" name="Rectangle 17">
            <a:extLst>
              <a:ext uri="{FF2B5EF4-FFF2-40B4-BE49-F238E27FC236}">
                <a16:creationId xmlns:a16="http://schemas.microsoft.com/office/drawing/2014/main" id="{D4683A39-5EF6-4B4A-857F-A8ECF6340DE7}"/>
              </a:ext>
            </a:extLst>
          </p:cNvPr>
          <p:cNvSpPr>
            <a:spLocks noChangeArrowheads="1"/>
          </p:cNvSpPr>
          <p:nvPr/>
        </p:nvSpPr>
        <p:spPr bwMode="auto">
          <a:xfrm>
            <a:off x="6229350" y="5554663"/>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2000" b="0" i="1"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1</a:t>
            </a:r>
          </a:p>
        </p:txBody>
      </p:sp>
      <p:sp>
        <p:nvSpPr>
          <p:cNvPr id="82962" name="Oval 18">
            <a:extLst>
              <a:ext uri="{FF2B5EF4-FFF2-40B4-BE49-F238E27FC236}">
                <a16:creationId xmlns:a16="http://schemas.microsoft.com/office/drawing/2014/main" id="{B5398D33-E088-4267-A13F-472F62B1CA1F}"/>
              </a:ext>
            </a:extLst>
          </p:cNvPr>
          <p:cNvSpPr>
            <a:spLocks noChangeArrowheads="1"/>
          </p:cNvSpPr>
          <p:nvPr/>
        </p:nvSpPr>
        <p:spPr bwMode="auto">
          <a:xfrm>
            <a:off x="2009775" y="3922713"/>
            <a:ext cx="103188" cy="103187"/>
          </a:xfrm>
          <a:prstGeom prst="ellipse">
            <a:avLst/>
          </a:prstGeom>
          <a:solidFill>
            <a:srgbClr val="FFCCCC"/>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02131" name="Rectangle 19">
            <a:extLst>
              <a:ext uri="{FF2B5EF4-FFF2-40B4-BE49-F238E27FC236}">
                <a16:creationId xmlns:a16="http://schemas.microsoft.com/office/drawing/2014/main" id="{4B664A89-080F-4EF8-9BA3-F58B2BA044F0}"/>
              </a:ext>
            </a:extLst>
          </p:cNvPr>
          <p:cNvSpPr>
            <a:spLocks noChangeArrowheads="1"/>
          </p:cNvSpPr>
          <p:nvPr/>
        </p:nvSpPr>
        <p:spPr bwMode="auto">
          <a:xfrm>
            <a:off x="0" y="20638"/>
            <a:ext cx="9058275" cy="519112"/>
          </a:xfrm>
          <a:prstGeom prst="rect">
            <a:avLst/>
          </a:prstGeom>
          <a:noFill/>
          <a:ln w="9525">
            <a:noFill/>
            <a:miter lim="800000"/>
            <a:headEnd/>
            <a:tailEnd/>
          </a:ln>
          <a:effectLst>
            <a:outerShdw dist="17961" dir="2700000" algn="ctr" rotWithShape="0">
              <a:schemeClr val="bg2"/>
            </a:outerShdw>
          </a:effectLst>
        </p:spPr>
        <p:txBody>
          <a:bodyPr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663300"/>
                </a:solidFill>
                <a:effectLst/>
                <a:uLnTx/>
                <a:uFillTx/>
                <a:latin typeface="Arial" charset="0"/>
                <a:ea typeface="+mn-ea"/>
                <a:cs typeface="+mn-cs"/>
              </a:rPr>
              <a:t>Effect on consumption of a change in income</a:t>
            </a:r>
          </a:p>
        </p:txBody>
      </p:sp>
      <p:sp>
        <p:nvSpPr>
          <p:cNvPr id="82964" name="Oval 20">
            <a:extLst>
              <a:ext uri="{FF2B5EF4-FFF2-40B4-BE49-F238E27FC236}">
                <a16:creationId xmlns:a16="http://schemas.microsoft.com/office/drawing/2014/main" id="{FC2C1ABA-4C48-4685-95E3-FB4D07EC532F}"/>
              </a:ext>
            </a:extLst>
          </p:cNvPr>
          <p:cNvSpPr>
            <a:spLocks noChangeArrowheads="1"/>
          </p:cNvSpPr>
          <p:nvPr/>
        </p:nvSpPr>
        <p:spPr bwMode="auto">
          <a:xfrm>
            <a:off x="2387600" y="3657600"/>
            <a:ext cx="103188" cy="103188"/>
          </a:xfrm>
          <a:prstGeom prst="ellipse">
            <a:avLst/>
          </a:prstGeom>
          <a:solidFill>
            <a:srgbClr val="FFCCCC"/>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ustDataLst>
      <p:tags r:id="rId1"/>
    </p:custDataLst>
  </p:cSld>
  <p:clrMapOvr>
    <a:masterClrMapping/>
  </p:clrMapOvr>
  <p:transition spd="slow">
    <p:wipe dir="r"/>
  </p:transition>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30264C29-84DB-4879-8390-0554C4EFE6E6}"/>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71" name="Rectangle 3">
            <a:extLst>
              <a:ext uri="{FF2B5EF4-FFF2-40B4-BE49-F238E27FC236}">
                <a16:creationId xmlns:a16="http://schemas.microsoft.com/office/drawing/2014/main" id="{B1C0B096-62B5-4FF9-B9C2-47F585B0B09A}"/>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72" name="Rectangle 4">
            <a:extLst>
              <a:ext uri="{FF2B5EF4-FFF2-40B4-BE49-F238E27FC236}">
                <a16:creationId xmlns:a16="http://schemas.microsoft.com/office/drawing/2014/main" id="{187BD456-FE26-4D03-84FF-405A79A39545}"/>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73" name="Line 5">
            <a:extLst>
              <a:ext uri="{FF2B5EF4-FFF2-40B4-BE49-F238E27FC236}">
                <a16:creationId xmlns:a16="http://schemas.microsoft.com/office/drawing/2014/main" id="{E83358B9-1732-4F83-A7A2-8A2F4F522923}"/>
              </a:ext>
            </a:extLst>
          </p:cNvPr>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74" name="Line 6">
            <a:extLst>
              <a:ext uri="{FF2B5EF4-FFF2-40B4-BE49-F238E27FC236}">
                <a16:creationId xmlns:a16="http://schemas.microsoft.com/office/drawing/2014/main" id="{9AE0A4BB-275E-4C54-9ABE-2A2CC554B0FB}"/>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75" name="Rectangle 7">
            <a:extLst>
              <a:ext uri="{FF2B5EF4-FFF2-40B4-BE49-F238E27FC236}">
                <a16:creationId xmlns:a16="http://schemas.microsoft.com/office/drawing/2014/main" id="{5D92C411-C4C6-481E-8124-31D48853D9E7}"/>
              </a:ext>
            </a:extLst>
          </p:cNvPr>
          <p:cNvSpPr>
            <a:spLocks noChangeArrowheads="1"/>
          </p:cNvSpPr>
          <p:nvPr/>
        </p:nvSpPr>
        <p:spPr bwMode="auto">
          <a:xfrm>
            <a:off x="6388100" y="5348288"/>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2000" b="0" i="1"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2</a:t>
            </a:r>
          </a:p>
        </p:txBody>
      </p:sp>
      <p:sp>
        <p:nvSpPr>
          <p:cNvPr id="83976" name="Rectangle 8">
            <a:extLst>
              <a:ext uri="{FF2B5EF4-FFF2-40B4-BE49-F238E27FC236}">
                <a16:creationId xmlns:a16="http://schemas.microsoft.com/office/drawing/2014/main" id="{4798E468-5979-4E51-93F1-37C132F306C0}"/>
              </a:ext>
            </a:extLst>
          </p:cNvPr>
          <p:cNvSpPr>
            <a:spLocks noChangeArrowheads="1"/>
          </p:cNvSpPr>
          <p:nvPr/>
        </p:nvSpPr>
        <p:spPr bwMode="auto">
          <a:xfrm rot="-5400000">
            <a:off x="-446087" y="30448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Y</a:t>
            </a:r>
          </a:p>
        </p:txBody>
      </p:sp>
      <p:sp>
        <p:nvSpPr>
          <p:cNvPr id="83977" name="Rectangle 9">
            <a:extLst>
              <a:ext uri="{FF2B5EF4-FFF2-40B4-BE49-F238E27FC236}">
                <a16:creationId xmlns:a16="http://schemas.microsoft.com/office/drawing/2014/main" id="{7227BA5E-E5B0-4C7C-85E9-AE3945F5C1BC}"/>
              </a:ext>
            </a:extLst>
          </p:cNvPr>
          <p:cNvSpPr>
            <a:spLocks noChangeArrowheads="1"/>
          </p:cNvSpPr>
          <p:nvPr/>
        </p:nvSpPr>
        <p:spPr bwMode="auto">
          <a:xfrm>
            <a:off x="700088" y="59578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p>
        </p:txBody>
      </p:sp>
      <p:sp>
        <p:nvSpPr>
          <p:cNvPr id="83978" name="Rectangle 10">
            <a:extLst>
              <a:ext uri="{FF2B5EF4-FFF2-40B4-BE49-F238E27FC236}">
                <a16:creationId xmlns:a16="http://schemas.microsoft.com/office/drawing/2014/main" id="{A15E56FF-C68E-4689-B8C3-48A57E66FCBB}"/>
              </a:ext>
            </a:extLst>
          </p:cNvPr>
          <p:cNvSpPr>
            <a:spLocks noChangeArrowheads="1"/>
          </p:cNvSpPr>
          <p:nvPr/>
        </p:nvSpPr>
        <p:spPr bwMode="auto">
          <a:xfrm>
            <a:off x="3509963" y="636111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X</a:t>
            </a:r>
          </a:p>
        </p:txBody>
      </p:sp>
      <p:sp>
        <p:nvSpPr>
          <p:cNvPr id="83979" name="Line 11">
            <a:extLst>
              <a:ext uri="{FF2B5EF4-FFF2-40B4-BE49-F238E27FC236}">
                <a16:creationId xmlns:a16="http://schemas.microsoft.com/office/drawing/2014/main" id="{1F76552A-0471-4753-8EC7-CA09B41B1424}"/>
              </a:ext>
            </a:extLst>
          </p:cNvPr>
          <p:cNvSpPr>
            <a:spLocks noChangeShapeType="1"/>
          </p:cNvSpPr>
          <p:nvPr/>
        </p:nvSpPr>
        <p:spPr bwMode="auto">
          <a:xfrm>
            <a:off x="1074738" y="2146300"/>
            <a:ext cx="3314700" cy="3792538"/>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80" name="Line 12">
            <a:extLst>
              <a:ext uri="{FF2B5EF4-FFF2-40B4-BE49-F238E27FC236}">
                <a16:creationId xmlns:a16="http://schemas.microsoft.com/office/drawing/2014/main" id="{F5ED6578-0B63-45F3-BAE9-0277F32CDA4F}"/>
              </a:ext>
            </a:extLst>
          </p:cNvPr>
          <p:cNvSpPr>
            <a:spLocks noChangeShapeType="1"/>
          </p:cNvSpPr>
          <p:nvPr/>
        </p:nvSpPr>
        <p:spPr bwMode="auto">
          <a:xfrm>
            <a:off x="1074738" y="2860675"/>
            <a:ext cx="2746375" cy="3097213"/>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81" name="Line 13">
            <a:extLst>
              <a:ext uri="{FF2B5EF4-FFF2-40B4-BE49-F238E27FC236}">
                <a16:creationId xmlns:a16="http://schemas.microsoft.com/office/drawing/2014/main" id="{3C72963A-7320-48FD-86C1-F3491849B61B}"/>
              </a:ext>
            </a:extLst>
          </p:cNvPr>
          <p:cNvSpPr>
            <a:spLocks noChangeShapeType="1"/>
          </p:cNvSpPr>
          <p:nvPr/>
        </p:nvSpPr>
        <p:spPr bwMode="auto">
          <a:xfrm>
            <a:off x="1074738" y="1560513"/>
            <a:ext cx="3881437" cy="437832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82" name="Line 14">
            <a:extLst>
              <a:ext uri="{FF2B5EF4-FFF2-40B4-BE49-F238E27FC236}">
                <a16:creationId xmlns:a16="http://schemas.microsoft.com/office/drawing/2014/main" id="{B94039A5-69DE-40BB-8AE2-F2B5168D378C}"/>
              </a:ext>
            </a:extLst>
          </p:cNvPr>
          <p:cNvSpPr>
            <a:spLocks noChangeShapeType="1"/>
          </p:cNvSpPr>
          <p:nvPr/>
        </p:nvSpPr>
        <p:spPr bwMode="auto">
          <a:xfrm>
            <a:off x="1074738" y="992188"/>
            <a:ext cx="4467225" cy="49657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83" name="Rectangle 15">
            <a:extLst>
              <a:ext uri="{FF2B5EF4-FFF2-40B4-BE49-F238E27FC236}">
                <a16:creationId xmlns:a16="http://schemas.microsoft.com/office/drawing/2014/main" id="{E41D97BD-8E5E-4D12-9FA9-224674D7D5F4}"/>
              </a:ext>
            </a:extLst>
          </p:cNvPr>
          <p:cNvSpPr>
            <a:spLocks noChangeArrowheads="1"/>
          </p:cNvSpPr>
          <p:nvPr/>
        </p:nvSpPr>
        <p:spPr bwMode="auto">
          <a:xfrm>
            <a:off x="3589338" y="5524500"/>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1</a:t>
            </a:r>
          </a:p>
        </p:txBody>
      </p:sp>
      <p:sp>
        <p:nvSpPr>
          <p:cNvPr id="83984" name="Rectangle 16">
            <a:extLst>
              <a:ext uri="{FF2B5EF4-FFF2-40B4-BE49-F238E27FC236}">
                <a16:creationId xmlns:a16="http://schemas.microsoft.com/office/drawing/2014/main" id="{BDA76DB7-2972-4833-A18B-34B069D64378}"/>
              </a:ext>
            </a:extLst>
          </p:cNvPr>
          <p:cNvSpPr>
            <a:spLocks noChangeArrowheads="1"/>
          </p:cNvSpPr>
          <p:nvPr/>
        </p:nvSpPr>
        <p:spPr bwMode="auto">
          <a:xfrm>
            <a:off x="4181475" y="5511800"/>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2</a:t>
            </a:r>
          </a:p>
        </p:txBody>
      </p:sp>
      <p:sp>
        <p:nvSpPr>
          <p:cNvPr id="83985" name="Rectangle 17">
            <a:extLst>
              <a:ext uri="{FF2B5EF4-FFF2-40B4-BE49-F238E27FC236}">
                <a16:creationId xmlns:a16="http://schemas.microsoft.com/office/drawing/2014/main" id="{F2676DAC-4217-47AB-A095-3E5CDCBB2694}"/>
              </a:ext>
            </a:extLst>
          </p:cNvPr>
          <p:cNvSpPr>
            <a:spLocks noChangeArrowheads="1"/>
          </p:cNvSpPr>
          <p:nvPr/>
        </p:nvSpPr>
        <p:spPr bwMode="auto">
          <a:xfrm>
            <a:off x="4756150" y="5518150"/>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3</a:t>
            </a:r>
          </a:p>
        </p:txBody>
      </p:sp>
      <p:sp>
        <p:nvSpPr>
          <p:cNvPr id="83986" name="Rectangle 18">
            <a:extLst>
              <a:ext uri="{FF2B5EF4-FFF2-40B4-BE49-F238E27FC236}">
                <a16:creationId xmlns:a16="http://schemas.microsoft.com/office/drawing/2014/main" id="{82C69073-8F8C-4E42-81C6-85F3C424033D}"/>
              </a:ext>
            </a:extLst>
          </p:cNvPr>
          <p:cNvSpPr>
            <a:spLocks noChangeArrowheads="1"/>
          </p:cNvSpPr>
          <p:nvPr/>
        </p:nvSpPr>
        <p:spPr bwMode="auto">
          <a:xfrm>
            <a:off x="5348288" y="5524500"/>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4</a:t>
            </a:r>
          </a:p>
        </p:txBody>
      </p:sp>
      <p:sp>
        <p:nvSpPr>
          <p:cNvPr id="83987" name="Arc 19">
            <a:extLst>
              <a:ext uri="{FF2B5EF4-FFF2-40B4-BE49-F238E27FC236}">
                <a16:creationId xmlns:a16="http://schemas.microsoft.com/office/drawing/2014/main" id="{34772E36-111F-4FCA-8F1F-A5D96E8E0941}"/>
              </a:ext>
            </a:extLst>
          </p:cNvPr>
          <p:cNvSpPr>
            <a:spLocks/>
          </p:cNvSpPr>
          <p:nvPr/>
        </p:nvSpPr>
        <p:spPr bwMode="auto">
          <a:xfrm>
            <a:off x="2082800" y="128588"/>
            <a:ext cx="4541838" cy="4802187"/>
          </a:xfrm>
          <a:custGeom>
            <a:avLst/>
            <a:gdLst>
              <a:gd name="T0" fmla="*/ 2147483647 w 21695"/>
              <a:gd name="T1" fmla="*/ 2147483647 h 21600"/>
              <a:gd name="T2" fmla="*/ 0 w 21695"/>
              <a:gd name="T3" fmla="*/ 2147483647 h 21600"/>
              <a:gd name="T4" fmla="*/ 2147483647 w 21695"/>
              <a:gd name="T5" fmla="*/ 0 h 21600"/>
              <a:gd name="T6" fmla="*/ 0 60000 65536"/>
              <a:gd name="T7" fmla="*/ 0 60000 65536"/>
              <a:gd name="T8" fmla="*/ 0 60000 65536"/>
              <a:gd name="T9" fmla="*/ 0 w 21695"/>
              <a:gd name="T10" fmla="*/ 0 h 21600"/>
              <a:gd name="T11" fmla="*/ 21695 w 21695"/>
              <a:gd name="T12" fmla="*/ 21600 h 21600"/>
            </a:gdLst>
            <a:ahLst/>
            <a:cxnLst>
              <a:cxn ang="T6">
                <a:pos x="T0" y="T1"/>
              </a:cxn>
              <a:cxn ang="T7">
                <a:pos x="T2" y="T3"/>
              </a:cxn>
              <a:cxn ang="T8">
                <a:pos x="T4" y="T5"/>
              </a:cxn>
            </a:cxnLst>
            <a:rect l="T9" t="T10" r="T11" b="T12"/>
            <a:pathLst>
              <a:path w="21695" h="21600" fill="none" extrusionOk="0">
                <a:moveTo>
                  <a:pt x="21695" y="21597"/>
                </a:moveTo>
                <a:cubicBezTo>
                  <a:pt x="21578" y="21599"/>
                  <a:pt x="21462" y="21599"/>
                  <a:pt x="21346" y="21600"/>
                </a:cubicBezTo>
                <a:cubicBezTo>
                  <a:pt x="10692" y="21600"/>
                  <a:pt x="1630" y="13832"/>
                  <a:pt x="0" y="3304"/>
                </a:cubicBezTo>
              </a:path>
              <a:path w="21695" h="21600" stroke="0" extrusionOk="0">
                <a:moveTo>
                  <a:pt x="21695" y="21597"/>
                </a:moveTo>
                <a:cubicBezTo>
                  <a:pt x="21578" y="21599"/>
                  <a:pt x="21462" y="21599"/>
                  <a:pt x="21346" y="21600"/>
                </a:cubicBezTo>
                <a:cubicBezTo>
                  <a:pt x="10692" y="21600"/>
                  <a:pt x="1630" y="13832"/>
                  <a:pt x="0" y="3304"/>
                </a:cubicBezTo>
                <a:lnTo>
                  <a:pt x="21346"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88" name="Arc 20">
            <a:extLst>
              <a:ext uri="{FF2B5EF4-FFF2-40B4-BE49-F238E27FC236}">
                <a16:creationId xmlns:a16="http://schemas.microsoft.com/office/drawing/2014/main" id="{1FF115ED-5A5E-4D07-AC75-F0AA6E8BE8B4}"/>
              </a:ext>
            </a:extLst>
          </p:cNvPr>
          <p:cNvSpPr>
            <a:spLocks/>
          </p:cNvSpPr>
          <p:nvPr/>
        </p:nvSpPr>
        <p:spPr bwMode="auto">
          <a:xfrm>
            <a:off x="1760538" y="581025"/>
            <a:ext cx="4732337" cy="4624388"/>
          </a:xfrm>
          <a:custGeom>
            <a:avLst/>
            <a:gdLst>
              <a:gd name="T0" fmla="*/ 2147483647 w 21903"/>
              <a:gd name="T1" fmla="*/ 2147483647 h 21600"/>
              <a:gd name="T2" fmla="*/ 0 w 21903"/>
              <a:gd name="T3" fmla="*/ 2147483647 h 21600"/>
              <a:gd name="T4" fmla="*/ 2147483647 w 21903"/>
              <a:gd name="T5" fmla="*/ 0 h 21600"/>
              <a:gd name="T6" fmla="*/ 0 60000 65536"/>
              <a:gd name="T7" fmla="*/ 0 60000 65536"/>
              <a:gd name="T8" fmla="*/ 0 60000 65536"/>
              <a:gd name="T9" fmla="*/ 0 w 21903"/>
              <a:gd name="T10" fmla="*/ 0 h 21600"/>
              <a:gd name="T11" fmla="*/ 21903 w 21903"/>
              <a:gd name="T12" fmla="*/ 21600 h 21600"/>
            </a:gdLst>
            <a:ahLst/>
            <a:cxnLst>
              <a:cxn ang="T6">
                <a:pos x="T0" y="T1"/>
              </a:cxn>
              <a:cxn ang="T7">
                <a:pos x="T2" y="T3"/>
              </a:cxn>
              <a:cxn ang="T8">
                <a:pos x="T4" y="T5"/>
              </a:cxn>
            </a:cxnLst>
            <a:rect l="T9" t="T10" r="T11" b="T12"/>
            <a:pathLst>
              <a:path w="21903" h="21600" fill="none" extrusionOk="0">
                <a:moveTo>
                  <a:pt x="21903" y="21597"/>
                </a:moveTo>
                <a:cubicBezTo>
                  <a:pt x="21788" y="21599"/>
                  <a:pt x="21673" y="21599"/>
                  <a:pt x="21558" y="21600"/>
                </a:cubicBezTo>
                <a:cubicBezTo>
                  <a:pt x="10149" y="21600"/>
                  <a:pt x="708" y="12728"/>
                  <a:pt x="-1" y="1342"/>
                </a:cubicBezTo>
              </a:path>
              <a:path w="21903" h="21600" stroke="0" extrusionOk="0">
                <a:moveTo>
                  <a:pt x="21903" y="21597"/>
                </a:moveTo>
                <a:cubicBezTo>
                  <a:pt x="21788" y="21599"/>
                  <a:pt x="21673" y="21599"/>
                  <a:pt x="21558" y="21600"/>
                </a:cubicBezTo>
                <a:cubicBezTo>
                  <a:pt x="10149" y="21600"/>
                  <a:pt x="708" y="12728"/>
                  <a:pt x="-1" y="1342"/>
                </a:cubicBezTo>
                <a:lnTo>
                  <a:pt x="21558"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89" name="Arc 21">
            <a:extLst>
              <a:ext uri="{FF2B5EF4-FFF2-40B4-BE49-F238E27FC236}">
                <a16:creationId xmlns:a16="http://schemas.microsoft.com/office/drawing/2014/main" id="{31A27A75-2CEA-4DCD-B832-965F3C825B8D}"/>
              </a:ext>
            </a:extLst>
          </p:cNvPr>
          <p:cNvSpPr>
            <a:spLocks/>
          </p:cNvSpPr>
          <p:nvPr/>
        </p:nvSpPr>
        <p:spPr bwMode="auto">
          <a:xfrm rot="120000">
            <a:off x="1289050" y="1035050"/>
            <a:ext cx="5500688" cy="4424363"/>
          </a:xfrm>
          <a:custGeom>
            <a:avLst/>
            <a:gdLst>
              <a:gd name="T0" fmla="*/ 2147483647 w 21558"/>
              <a:gd name="T1" fmla="*/ 2147483647 h 21569"/>
              <a:gd name="T2" fmla="*/ 0 w 21558"/>
              <a:gd name="T3" fmla="*/ 2147483647 h 21569"/>
              <a:gd name="T4" fmla="*/ 2147483647 w 21558"/>
              <a:gd name="T5" fmla="*/ 0 h 21569"/>
              <a:gd name="T6" fmla="*/ 0 60000 65536"/>
              <a:gd name="T7" fmla="*/ 0 60000 65536"/>
              <a:gd name="T8" fmla="*/ 0 60000 65536"/>
              <a:gd name="T9" fmla="*/ 0 w 21558"/>
              <a:gd name="T10" fmla="*/ 0 h 21569"/>
              <a:gd name="T11" fmla="*/ 21558 w 21558"/>
              <a:gd name="T12" fmla="*/ 21569 h 21569"/>
            </a:gdLst>
            <a:ahLst/>
            <a:cxnLst>
              <a:cxn ang="T6">
                <a:pos x="T0" y="T1"/>
              </a:cxn>
              <a:cxn ang="T7">
                <a:pos x="T2" y="T3"/>
              </a:cxn>
              <a:cxn ang="T8">
                <a:pos x="T4" y="T5"/>
              </a:cxn>
            </a:cxnLst>
            <a:rect l="T9" t="T10" r="T11" b="T12"/>
            <a:pathLst>
              <a:path w="21558" h="21569" fill="none" extrusionOk="0">
                <a:moveTo>
                  <a:pt x="20401" y="21568"/>
                </a:moveTo>
                <a:cubicBezTo>
                  <a:pt x="9451" y="20981"/>
                  <a:pt x="678" y="12282"/>
                  <a:pt x="-1" y="1338"/>
                </a:cubicBezTo>
              </a:path>
              <a:path w="21558" h="21569" stroke="0" extrusionOk="0">
                <a:moveTo>
                  <a:pt x="20401" y="21568"/>
                </a:moveTo>
                <a:cubicBezTo>
                  <a:pt x="9451" y="20981"/>
                  <a:pt x="678" y="12282"/>
                  <a:pt x="-1" y="1338"/>
                </a:cubicBezTo>
                <a:lnTo>
                  <a:pt x="21558"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90" name="Rectangle 22">
            <a:extLst>
              <a:ext uri="{FF2B5EF4-FFF2-40B4-BE49-F238E27FC236}">
                <a16:creationId xmlns:a16="http://schemas.microsoft.com/office/drawing/2014/main" id="{DBB1E817-1CDB-4F6B-A092-6628306D55A7}"/>
              </a:ext>
            </a:extLst>
          </p:cNvPr>
          <p:cNvSpPr>
            <a:spLocks noChangeArrowheads="1"/>
          </p:cNvSpPr>
          <p:nvPr/>
        </p:nvSpPr>
        <p:spPr bwMode="auto">
          <a:xfrm>
            <a:off x="6229350" y="5554663"/>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2000" b="0" i="1"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1</a:t>
            </a:r>
          </a:p>
        </p:txBody>
      </p:sp>
      <p:sp>
        <p:nvSpPr>
          <p:cNvPr id="83991" name="Rectangle 23">
            <a:extLst>
              <a:ext uri="{FF2B5EF4-FFF2-40B4-BE49-F238E27FC236}">
                <a16:creationId xmlns:a16="http://schemas.microsoft.com/office/drawing/2014/main" id="{D90552CF-3551-4425-8432-002AB7927C06}"/>
              </a:ext>
            </a:extLst>
          </p:cNvPr>
          <p:cNvSpPr>
            <a:spLocks noChangeArrowheads="1"/>
          </p:cNvSpPr>
          <p:nvPr/>
        </p:nvSpPr>
        <p:spPr bwMode="auto">
          <a:xfrm>
            <a:off x="6492875" y="5029200"/>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2000" b="0" i="1"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3</a:t>
            </a:r>
          </a:p>
        </p:txBody>
      </p:sp>
      <p:sp>
        <p:nvSpPr>
          <p:cNvPr id="83992" name="Rectangle 24">
            <a:extLst>
              <a:ext uri="{FF2B5EF4-FFF2-40B4-BE49-F238E27FC236}">
                <a16:creationId xmlns:a16="http://schemas.microsoft.com/office/drawing/2014/main" id="{55185A1C-1FD7-4E87-B966-8EDE6F4A28DE}"/>
              </a:ext>
            </a:extLst>
          </p:cNvPr>
          <p:cNvSpPr>
            <a:spLocks noChangeArrowheads="1"/>
          </p:cNvSpPr>
          <p:nvPr/>
        </p:nvSpPr>
        <p:spPr bwMode="auto">
          <a:xfrm>
            <a:off x="6664325" y="4722813"/>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2000" b="0" i="1"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4</a:t>
            </a:r>
          </a:p>
        </p:txBody>
      </p:sp>
      <p:sp>
        <p:nvSpPr>
          <p:cNvPr id="83993" name="Arc 25">
            <a:extLst>
              <a:ext uri="{FF2B5EF4-FFF2-40B4-BE49-F238E27FC236}">
                <a16:creationId xmlns:a16="http://schemas.microsoft.com/office/drawing/2014/main" id="{711BC8A6-D0A0-400C-9C52-6FE963C73FF1}"/>
              </a:ext>
            </a:extLst>
          </p:cNvPr>
          <p:cNvSpPr>
            <a:spLocks/>
          </p:cNvSpPr>
          <p:nvPr/>
        </p:nvSpPr>
        <p:spPr bwMode="auto">
          <a:xfrm rot="180000">
            <a:off x="1068388" y="1671638"/>
            <a:ext cx="5313362" cy="3919537"/>
          </a:xfrm>
          <a:custGeom>
            <a:avLst/>
            <a:gdLst>
              <a:gd name="T0" fmla="*/ 2147483647 w 22821"/>
              <a:gd name="T1" fmla="*/ 2147483647 h 22001"/>
              <a:gd name="T2" fmla="*/ 2147483647 w 22821"/>
              <a:gd name="T3" fmla="*/ 0 h 22001"/>
              <a:gd name="T4" fmla="*/ 2147483647 w 22821"/>
              <a:gd name="T5" fmla="*/ 2147483647 h 22001"/>
              <a:gd name="T6" fmla="*/ 0 60000 65536"/>
              <a:gd name="T7" fmla="*/ 0 60000 65536"/>
              <a:gd name="T8" fmla="*/ 0 60000 65536"/>
              <a:gd name="T9" fmla="*/ 0 w 22821"/>
              <a:gd name="T10" fmla="*/ 0 h 22001"/>
              <a:gd name="T11" fmla="*/ 22821 w 22821"/>
              <a:gd name="T12" fmla="*/ 22001 h 22001"/>
            </a:gdLst>
            <a:ahLst/>
            <a:cxnLst>
              <a:cxn ang="T6">
                <a:pos x="T0" y="T1"/>
              </a:cxn>
              <a:cxn ang="T7">
                <a:pos x="T2" y="T3"/>
              </a:cxn>
              <a:cxn ang="T8">
                <a:pos x="T4" y="T5"/>
              </a:cxn>
            </a:cxnLst>
            <a:rect l="T9" t="T10" r="T11" b="T12"/>
            <a:pathLst>
              <a:path w="22821" h="22001" fill="none" extrusionOk="0">
                <a:moveTo>
                  <a:pt x="22821" y="21966"/>
                </a:moveTo>
                <a:cubicBezTo>
                  <a:pt x="22414" y="21989"/>
                  <a:pt x="22007" y="22000"/>
                  <a:pt x="21600" y="22001"/>
                </a:cubicBezTo>
                <a:cubicBezTo>
                  <a:pt x="9670" y="22001"/>
                  <a:pt x="0" y="12330"/>
                  <a:pt x="0" y="401"/>
                </a:cubicBezTo>
                <a:cubicBezTo>
                  <a:pt x="-1" y="267"/>
                  <a:pt x="1" y="133"/>
                  <a:pt x="3" y="-1"/>
                </a:cubicBezTo>
              </a:path>
              <a:path w="22821" h="22001" stroke="0" extrusionOk="0">
                <a:moveTo>
                  <a:pt x="22821" y="21966"/>
                </a:moveTo>
                <a:cubicBezTo>
                  <a:pt x="22414" y="21989"/>
                  <a:pt x="22007" y="22000"/>
                  <a:pt x="21600" y="22001"/>
                </a:cubicBezTo>
                <a:cubicBezTo>
                  <a:pt x="9670" y="22001"/>
                  <a:pt x="0" y="12330"/>
                  <a:pt x="0" y="401"/>
                </a:cubicBezTo>
                <a:cubicBezTo>
                  <a:pt x="-1" y="267"/>
                  <a:pt x="1" y="133"/>
                  <a:pt x="3" y="-1"/>
                </a:cubicBezTo>
                <a:lnTo>
                  <a:pt x="21600" y="401"/>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94" name="Oval 26">
            <a:extLst>
              <a:ext uri="{FF2B5EF4-FFF2-40B4-BE49-F238E27FC236}">
                <a16:creationId xmlns:a16="http://schemas.microsoft.com/office/drawing/2014/main" id="{2914BEFA-B365-4C0A-A6B0-9004B6E1AA10}"/>
              </a:ext>
            </a:extLst>
          </p:cNvPr>
          <p:cNvSpPr>
            <a:spLocks noChangeArrowheads="1"/>
          </p:cNvSpPr>
          <p:nvPr/>
        </p:nvSpPr>
        <p:spPr bwMode="auto">
          <a:xfrm>
            <a:off x="2009775" y="3922713"/>
            <a:ext cx="103188" cy="103187"/>
          </a:xfrm>
          <a:prstGeom prst="ellipse">
            <a:avLst/>
          </a:prstGeom>
          <a:solidFill>
            <a:srgbClr val="FFCCCC"/>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95" name="Oval 27">
            <a:extLst>
              <a:ext uri="{FF2B5EF4-FFF2-40B4-BE49-F238E27FC236}">
                <a16:creationId xmlns:a16="http://schemas.microsoft.com/office/drawing/2014/main" id="{3382FF4A-3A50-4D72-B4EC-C9BFCD087005}"/>
              </a:ext>
            </a:extLst>
          </p:cNvPr>
          <p:cNvSpPr>
            <a:spLocks noChangeArrowheads="1"/>
          </p:cNvSpPr>
          <p:nvPr/>
        </p:nvSpPr>
        <p:spPr bwMode="auto">
          <a:xfrm>
            <a:off x="2784475" y="3487738"/>
            <a:ext cx="103188" cy="103187"/>
          </a:xfrm>
          <a:prstGeom prst="ellipse">
            <a:avLst/>
          </a:prstGeom>
          <a:solidFill>
            <a:srgbClr val="FFCCCC"/>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04188" name="Rectangle 28">
            <a:extLst>
              <a:ext uri="{FF2B5EF4-FFF2-40B4-BE49-F238E27FC236}">
                <a16:creationId xmlns:a16="http://schemas.microsoft.com/office/drawing/2014/main" id="{AB36EBCD-CB2E-43CD-A75A-03F440D7239E}"/>
              </a:ext>
            </a:extLst>
          </p:cNvPr>
          <p:cNvSpPr>
            <a:spLocks noChangeArrowheads="1"/>
          </p:cNvSpPr>
          <p:nvPr/>
        </p:nvSpPr>
        <p:spPr bwMode="auto">
          <a:xfrm>
            <a:off x="0" y="20638"/>
            <a:ext cx="9058275" cy="519112"/>
          </a:xfrm>
          <a:prstGeom prst="rect">
            <a:avLst/>
          </a:prstGeom>
          <a:noFill/>
          <a:ln w="9525">
            <a:noFill/>
            <a:miter lim="800000"/>
            <a:headEnd/>
            <a:tailEnd/>
          </a:ln>
          <a:effectLst>
            <a:outerShdw dist="17961" dir="2700000" algn="ctr" rotWithShape="0">
              <a:schemeClr val="bg2"/>
            </a:outerShdw>
          </a:effectLst>
        </p:spPr>
        <p:txBody>
          <a:bodyPr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663300"/>
                </a:solidFill>
                <a:effectLst/>
                <a:uLnTx/>
                <a:uFillTx/>
                <a:latin typeface="Arial" charset="0"/>
                <a:ea typeface="+mn-ea"/>
                <a:cs typeface="+mn-cs"/>
              </a:rPr>
              <a:t>Effect on consumption of a change in income</a:t>
            </a:r>
          </a:p>
        </p:txBody>
      </p:sp>
      <p:sp>
        <p:nvSpPr>
          <p:cNvPr id="83997" name="Oval 29">
            <a:extLst>
              <a:ext uri="{FF2B5EF4-FFF2-40B4-BE49-F238E27FC236}">
                <a16:creationId xmlns:a16="http://schemas.microsoft.com/office/drawing/2014/main" id="{E9759A62-5313-4AA0-A006-B15B744019AE}"/>
              </a:ext>
            </a:extLst>
          </p:cNvPr>
          <p:cNvSpPr>
            <a:spLocks noChangeArrowheads="1"/>
          </p:cNvSpPr>
          <p:nvPr/>
        </p:nvSpPr>
        <p:spPr bwMode="auto">
          <a:xfrm>
            <a:off x="2387600" y="3657600"/>
            <a:ext cx="103188" cy="103188"/>
          </a:xfrm>
          <a:prstGeom prst="ellipse">
            <a:avLst/>
          </a:prstGeom>
          <a:solidFill>
            <a:srgbClr val="FFCCCC"/>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98" name="Oval 30">
            <a:extLst>
              <a:ext uri="{FF2B5EF4-FFF2-40B4-BE49-F238E27FC236}">
                <a16:creationId xmlns:a16="http://schemas.microsoft.com/office/drawing/2014/main" id="{56D74BDB-F34C-4AE1-82E4-2BE53430E473}"/>
              </a:ext>
            </a:extLst>
          </p:cNvPr>
          <p:cNvSpPr>
            <a:spLocks noChangeArrowheads="1"/>
          </p:cNvSpPr>
          <p:nvPr/>
        </p:nvSpPr>
        <p:spPr bwMode="auto">
          <a:xfrm>
            <a:off x="3194050" y="3333750"/>
            <a:ext cx="103188" cy="103188"/>
          </a:xfrm>
          <a:prstGeom prst="ellipse">
            <a:avLst/>
          </a:prstGeom>
          <a:solidFill>
            <a:srgbClr val="FFCCCC"/>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ustDataLst>
      <p:tags r:id="rId1"/>
    </p:custDataLst>
  </p:cSld>
  <p:clrMapOvr>
    <a:masterClrMapping/>
  </p:clrMapOvr>
  <p:transition spd="slow">
    <p:wipe dir="r"/>
  </p:transition>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B2EED7EC-136F-4586-A056-6F040A99CB04}"/>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4995" name="Rectangle 3">
            <a:extLst>
              <a:ext uri="{FF2B5EF4-FFF2-40B4-BE49-F238E27FC236}">
                <a16:creationId xmlns:a16="http://schemas.microsoft.com/office/drawing/2014/main" id="{5D031721-E22C-43DE-9989-32BDC9BC76CC}"/>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4996" name="Rectangle 4">
            <a:extLst>
              <a:ext uri="{FF2B5EF4-FFF2-40B4-BE49-F238E27FC236}">
                <a16:creationId xmlns:a16="http://schemas.microsoft.com/office/drawing/2014/main" id="{296304EF-A1A0-456F-BAF0-C7BDC0617174}"/>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4997" name="Line 5">
            <a:extLst>
              <a:ext uri="{FF2B5EF4-FFF2-40B4-BE49-F238E27FC236}">
                <a16:creationId xmlns:a16="http://schemas.microsoft.com/office/drawing/2014/main" id="{567F094C-61FA-415C-BE7B-D3674BB937BB}"/>
              </a:ext>
            </a:extLst>
          </p:cNvPr>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4998" name="Line 6">
            <a:extLst>
              <a:ext uri="{FF2B5EF4-FFF2-40B4-BE49-F238E27FC236}">
                <a16:creationId xmlns:a16="http://schemas.microsoft.com/office/drawing/2014/main" id="{28823B66-7DD1-4FBC-932E-5A6FFE3AB56B}"/>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4999" name="Rectangle 7">
            <a:extLst>
              <a:ext uri="{FF2B5EF4-FFF2-40B4-BE49-F238E27FC236}">
                <a16:creationId xmlns:a16="http://schemas.microsoft.com/office/drawing/2014/main" id="{8D07A3FB-5099-4D6B-9F0C-4E3C20189A07}"/>
              </a:ext>
            </a:extLst>
          </p:cNvPr>
          <p:cNvSpPr>
            <a:spLocks noChangeArrowheads="1"/>
          </p:cNvSpPr>
          <p:nvPr/>
        </p:nvSpPr>
        <p:spPr bwMode="auto">
          <a:xfrm>
            <a:off x="6388100" y="5348288"/>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2000" b="0" i="1"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2</a:t>
            </a:r>
          </a:p>
        </p:txBody>
      </p:sp>
      <p:sp>
        <p:nvSpPr>
          <p:cNvPr id="85000" name="Rectangle 8">
            <a:extLst>
              <a:ext uri="{FF2B5EF4-FFF2-40B4-BE49-F238E27FC236}">
                <a16:creationId xmlns:a16="http://schemas.microsoft.com/office/drawing/2014/main" id="{1D371DCB-8EAB-4121-AC85-60F65C130E64}"/>
              </a:ext>
            </a:extLst>
          </p:cNvPr>
          <p:cNvSpPr>
            <a:spLocks noChangeArrowheads="1"/>
          </p:cNvSpPr>
          <p:nvPr/>
        </p:nvSpPr>
        <p:spPr bwMode="auto">
          <a:xfrm rot="-5400000">
            <a:off x="-446087" y="30448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Y</a:t>
            </a:r>
          </a:p>
        </p:txBody>
      </p:sp>
      <p:sp>
        <p:nvSpPr>
          <p:cNvPr id="85001" name="Rectangle 9">
            <a:extLst>
              <a:ext uri="{FF2B5EF4-FFF2-40B4-BE49-F238E27FC236}">
                <a16:creationId xmlns:a16="http://schemas.microsoft.com/office/drawing/2014/main" id="{70BB16E6-A842-4B6D-BEA2-9B09652F4707}"/>
              </a:ext>
            </a:extLst>
          </p:cNvPr>
          <p:cNvSpPr>
            <a:spLocks noChangeArrowheads="1"/>
          </p:cNvSpPr>
          <p:nvPr/>
        </p:nvSpPr>
        <p:spPr bwMode="auto">
          <a:xfrm>
            <a:off x="700088" y="59578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a:t>
            </a:r>
          </a:p>
        </p:txBody>
      </p:sp>
      <p:sp>
        <p:nvSpPr>
          <p:cNvPr id="85002" name="Rectangle 10">
            <a:extLst>
              <a:ext uri="{FF2B5EF4-FFF2-40B4-BE49-F238E27FC236}">
                <a16:creationId xmlns:a16="http://schemas.microsoft.com/office/drawing/2014/main" id="{9C8AB36B-536C-4506-BEC3-7D55370A31E3}"/>
              </a:ext>
            </a:extLst>
          </p:cNvPr>
          <p:cNvSpPr>
            <a:spLocks noChangeArrowheads="1"/>
          </p:cNvSpPr>
          <p:nvPr/>
        </p:nvSpPr>
        <p:spPr bwMode="auto">
          <a:xfrm>
            <a:off x="3509963" y="636111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X</a:t>
            </a:r>
          </a:p>
        </p:txBody>
      </p:sp>
      <p:sp>
        <p:nvSpPr>
          <p:cNvPr id="85003" name="Line 11">
            <a:extLst>
              <a:ext uri="{FF2B5EF4-FFF2-40B4-BE49-F238E27FC236}">
                <a16:creationId xmlns:a16="http://schemas.microsoft.com/office/drawing/2014/main" id="{679C163A-E763-4237-9AE7-2BCD51EEDB1E}"/>
              </a:ext>
            </a:extLst>
          </p:cNvPr>
          <p:cNvSpPr>
            <a:spLocks noChangeShapeType="1"/>
          </p:cNvSpPr>
          <p:nvPr/>
        </p:nvSpPr>
        <p:spPr bwMode="auto">
          <a:xfrm>
            <a:off x="1074738" y="2146300"/>
            <a:ext cx="3314700" cy="3792538"/>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04" name="Line 12">
            <a:extLst>
              <a:ext uri="{FF2B5EF4-FFF2-40B4-BE49-F238E27FC236}">
                <a16:creationId xmlns:a16="http://schemas.microsoft.com/office/drawing/2014/main" id="{D171B629-C90B-4ACD-8EE8-3A552AD5BB24}"/>
              </a:ext>
            </a:extLst>
          </p:cNvPr>
          <p:cNvSpPr>
            <a:spLocks noChangeShapeType="1"/>
          </p:cNvSpPr>
          <p:nvPr/>
        </p:nvSpPr>
        <p:spPr bwMode="auto">
          <a:xfrm>
            <a:off x="1074738" y="2860675"/>
            <a:ext cx="2746375" cy="3097213"/>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05" name="Line 13">
            <a:extLst>
              <a:ext uri="{FF2B5EF4-FFF2-40B4-BE49-F238E27FC236}">
                <a16:creationId xmlns:a16="http://schemas.microsoft.com/office/drawing/2014/main" id="{BC9B4A6F-FEED-4AF7-808F-1991C12A43B9}"/>
              </a:ext>
            </a:extLst>
          </p:cNvPr>
          <p:cNvSpPr>
            <a:spLocks noChangeShapeType="1"/>
          </p:cNvSpPr>
          <p:nvPr/>
        </p:nvSpPr>
        <p:spPr bwMode="auto">
          <a:xfrm>
            <a:off x="1074738" y="1560513"/>
            <a:ext cx="3881437" cy="437832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06" name="Line 14">
            <a:extLst>
              <a:ext uri="{FF2B5EF4-FFF2-40B4-BE49-F238E27FC236}">
                <a16:creationId xmlns:a16="http://schemas.microsoft.com/office/drawing/2014/main" id="{7FC516D1-250B-4626-831C-D251D7728846}"/>
              </a:ext>
            </a:extLst>
          </p:cNvPr>
          <p:cNvSpPr>
            <a:spLocks noChangeShapeType="1"/>
          </p:cNvSpPr>
          <p:nvPr/>
        </p:nvSpPr>
        <p:spPr bwMode="auto">
          <a:xfrm>
            <a:off x="1074738" y="992188"/>
            <a:ext cx="4467225" cy="49657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07" name="Rectangle 15">
            <a:extLst>
              <a:ext uri="{FF2B5EF4-FFF2-40B4-BE49-F238E27FC236}">
                <a16:creationId xmlns:a16="http://schemas.microsoft.com/office/drawing/2014/main" id="{38565DAB-D7BE-4B3A-BE75-6FC66BF2114F}"/>
              </a:ext>
            </a:extLst>
          </p:cNvPr>
          <p:cNvSpPr>
            <a:spLocks noChangeArrowheads="1"/>
          </p:cNvSpPr>
          <p:nvPr/>
        </p:nvSpPr>
        <p:spPr bwMode="auto">
          <a:xfrm>
            <a:off x="3589338" y="5524500"/>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1</a:t>
            </a:r>
          </a:p>
        </p:txBody>
      </p:sp>
      <p:sp>
        <p:nvSpPr>
          <p:cNvPr id="85008" name="Rectangle 16">
            <a:extLst>
              <a:ext uri="{FF2B5EF4-FFF2-40B4-BE49-F238E27FC236}">
                <a16:creationId xmlns:a16="http://schemas.microsoft.com/office/drawing/2014/main" id="{7157F39B-4670-493E-8CBF-C3DB3E059BEA}"/>
              </a:ext>
            </a:extLst>
          </p:cNvPr>
          <p:cNvSpPr>
            <a:spLocks noChangeArrowheads="1"/>
          </p:cNvSpPr>
          <p:nvPr/>
        </p:nvSpPr>
        <p:spPr bwMode="auto">
          <a:xfrm>
            <a:off x="4181475" y="5511800"/>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2</a:t>
            </a:r>
          </a:p>
        </p:txBody>
      </p:sp>
      <p:sp>
        <p:nvSpPr>
          <p:cNvPr id="85009" name="Rectangle 17">
            <a:extLst>
              <a:ext uri="{FF2B5EF4-FFF2-40B4-BE49-F238E27FC236}">
                <a16:creationId xmlns:a16="http://schemas.microsoft.com/office/drawing/2014/main" id="{CE7BAE08-982C-44A8-8599-EC89AC85CA7C}"/>
              </a:ext>
            </a:extLst>
          </p:cNvPr>
          <p:cNvSpPr>
            <a:spLocks noChangeArrowheads="1"/>
          </p:cNvSpPr>
          <p:nvPr/>
        </p:nvSpPr>
        <p:spPr bwMode="auto">
          <a:xfrm>
            <a:off x="4756150" y="5518150"/>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3</a:t>
            </a:r>
          </a:p>
        </p:txBody>
      </p:sp>
      <p:sp>
        <p:nvSpPr>
          <p:cNvPr id="85010" name="Rectangle 18">
            <a:extLst>
              <a:ext uri="{FF2B5EF4-FFF2-40B4-BE49-F238E27FC236}">
                <a16:creationId xmlns:a16="http://schemas.microsoft.com/office/drawing/2014/main" id="{4C249966-BC64-4AFA-9F51-0C02E40AB296}"/>
              </a:ext>
            </a:extLst>
          </p:cNvPr>
          <p:cNvSpPr>
            <a:spLocks noChangeArrowheads="1"/>
          </p:cNvSpPr>
          <p:nvPr/>
        </p:nvSpPr>
        <p:spPr bwMode="auto">
          <a:xfrm>
            <a:off x="5348288" y="5524500"/>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4</a:t>
            </a:r>
          </a:p>
        </p:txBody>
      </p:sp>
      <p:sp>
        <p:nvSpPr>
          <p:cNvPr id="85011" name="Arc 19">
            <a:extLst>
              <a:ext uri="{FF2B5EF4-FFF2-40B4-BE49-F238E27FC236}">
                <a16:creationId xmlns:a16="http://schemas.microsoft.com/office/drawing/2014/main" id="{A8971272-85A5-4209-ABBB-183D61300FBC}"/>
              </a:ext>
            </a:extLst>
          </p:cNvPr>
          <p:cNvSpPr>
            <a:spLocks/>
          </p:cNvSpPr>
          <p:nvPr/>
        </p:nvSpPr>
        <p:spPr bwMode="auto">
          <a:xfrm rot="180000">
            <a:off x="1055688" y="1671638"/>
            <a:ext cx="5313362" cy="3919537"/>
          </a:xfrm>
          <a:custGeom>
            <a:avLst/>
            <a:gdLst>
              <a:gd name="T0" fmla="*/ 2147483647 w 22821"/>
              <a:gd name="T1" fmla="*/ 2147483647 h 22001"/>
              <a:gd name="T2" fmla="*/ 2147483647 w 22821"/>
              <a:gd name="T3" fmla="*/ 0 h 22001"/>
              <a:gd name="T4" fmla="*/ 2147483647 w 22821"/>
              <a:gd name="T5" fmla="*/ 2147483647 h 22001"/>
              <a:gd name="T6" fmla="*/ 0 60000 65536"/>
              <a:gd name="T7" fmla="*/ 0 60000 65536"/>
              <a:gd name="T8" fmla="*/ 0 60000 65536"/>
              <a:gd name="T9" fmla="*/ 0 w 22821"/>
              <a:gd name="T10" fmla="*/ 0 h 22001"/>
              <a:gd name="T11" fmla="*/ 22821 w 22821"/>
              <a:gd name="T12" fmla="*/ 22001 h 22001"/>
            </a:gdLst>
            <a:ahLst/>
            <a:cxnLst>
              <a:cxn ang="T6">
                <a:pos x="T0" y="T1"/>
              </a:cxn>
              <a:cxn ang="T7">
                <a:pos x="T2" y="T3"/>
              </a:cxn>
              <a:cxn ang="T8">
                <a:pos x="T4" y="T5"/>
              </a:cxn>
            </a:cxnLst>
            <a:rect l="T9" t="T10" r="T11" b="T12"/>
            <a:pathLst>
              <a:path w="22821" h="22001" fill="none" extrusionOk="0">
                <a:moveTo>
                  <a:pt x="22821" y="21966"/>
                </a:moveTo>
                <a:cubicBezTo>
                  <a:pt x="22414" y="21989"/>
                  <a:pt x="22007" y="22000"/>
                  <a:pt x="21600" y="22001"/>
                </a:cubicBezTo>
                <a:cubicBezTo>
                  <a:pt x="9670" y="22001"/>
                  <a:pt x="0" y="12330"/>
                  <a:pt x="0" y="401"/>
                </a:cubicBezTo>
                <a:cubicBezTo>
                  <a:pt x="-1" y="267"/>
                  <a:pt x="1" y="133"/>
                  <a:pt x="3" y="-1"/>
                </a:cubicBezTo>
              </a:path>
              <a:path w="22821" h="22001" stroke="0" extrusionOk="0">
                <a:moveTo>
                  <a:pt x="22821" y="21966"/>
                </a:moveTo>
                <a:cubicBezTo>
                  <a:pt x="22414" y="21989"/>
                  <a:pt x="22007" y="22000"/>
                  <a:pt x="21600" y="22001"/>
                </a:cubicBezTo>
                <a:cubicBezTo>
                  <a:pt x="9670" y="22001"/>
                  <a:pt x="0" y="12330"/>
                  <a:pt x="0" y="401"/>
                </a:cubicBezTo>
                <a:cubicBezTo>
                  <a:pt x="-1" y="267"/>
                  <a:pt x="1" y="133"/>
                  <a:pt x="3" y="-1"/>
                </a:cubicBezTo>
                <a:lnTo>
                  <a:pt x="21600" y="401"/>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12" name="Arc 20">
            <a:extLst>
              <a:ext uri="{FF2B5EF4-FFF2-40B4-BE49-F238E27FC236}">
                <a16:creationId xmlns:a16="http://schemas.microsoft.com/office/drawing/2014/main" id="{C1000F6F-BF6C-44B6-AEF9-A110473DD324}"/>
              </a:ext>
            </a:extLst>
          </p:cNvPr>
          <p:cNvSpPr>
            <a:spLocks/>
          </p:cNvSpPr>
          <p:nvPr/>
        </p:nvSpPr>
        <p:spPr bwMode="auto">
          <a:xfrm>
            <a:off x="2082800" y="128588"/>
            <a:ext cx="4541838" cy="4802187"/>
          </a:xfrm>
          <a:custGeom>
            <a:avLst/>
            <a:gdLst>
              <a:gd name="T0" fmla="*/ 2147483647 w 21695"/>
              <a:gd name="T1" fmla="*/ 2147483647 h 21600"/>
              <a:gd name="T2" fmla="*/ 0 w 21695"/>
              <a:gd name="T3" fmla="*/ 2147483647 h 21600"/>
              <a:gd name="T4" fmla="*/ 2147483647 w 21695"/>
              <a:gd name="T5" fmla="*/ 0 h 21600"/>
              <a:gd name="T6" fmla="*/ 0 60000 65536"/>
              <a:gd name="T7" fmla="*/ 0 60000 65536"/>
              <a:gd name="T8" fmla="*/ 0 60000 65536"/>
              <a:gd name="T9" fmla="*/ 0 w 21695"/>
              <a:gd name="T10" fmla="*/ 0 h 21600"/>
              <a:gd name="T11" fmla="*/ 21695 w 21695"/>
              <a:gd name="T12" fmla="*/ 21600 h 21600"/>
            </a:gdLst>
            <a:ahLst/>
            <a:cxnLst>
              <a:cxn ang="T6">
                <a:pos x="T0" y="T1"/>
              </a:cxn>
              <a:cxn ang="T7">
                <a:pos x="T2" y="T3"/>
              </a:cxn>
              <a:cxn ang="T8">
                <a:pos x="T4" y="T5"/>
              </a:cxn>
            </a:cxnLst>
            <a:rect l="T9" t="T10" r="T11" b="T12"/>
            <a:pathLst>
              <a:path w="21695" h="21600" fill="none" extrusionOk="0">
                <a:moveTo>
                  <a:pt x="21695" y="21597"/>
                </a:moveTo>
                <a:cubicBezTo>
                  <a:pt x="21578" y="21599"/>
                  <a:pt x="21462" y="21599"/>
                  <a:pt x="21346" y="21600"/>
                </a:cubicBezTo>
                <a:cubicBezTo>
                  <a:pt x="10692" y="21600"/>
                  <a:pt x="1630" y="13832"/>
                  <a:pt x="0" y="3304"/>
                </a:cubicBezTo>
              </a:path>
              <a:path w="21695" h="21600" stroke="0" extrusionOk="0">
                <a:moveTo>
                  <a:pt x="21695" y="21597"/>
                </a:moveTo>
                <a:cubicBezTo>
                  <a:pt x="21578" y="21599"/>
                  <a:pt x="21462" y="21599"/>
                  <a:pt x="21346" y="21600"/>
                </a:cubicBezTo>
                <a:cubicBezTo>
                  <a:pt x="10692" y="21600"/>
                  <a:pt x="1630" y="13832"/>
                  <a:pt x="0" y="3304"/>
                </a:cubicBezTo>
                <a:lnTo>
                  <a:pt x="21346"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13" name="Arc 21">
            <a:extLst>
              <a:ext uri="{FF2B5EF4-FFF2-40B4-BE49-F238E27FC236}">
                <a16:creationId xmlns:a16="http://schemas.microsoft.com/office/drawing/2014/main" id="{9F32B931-0307-4E75-9AB5-3244B7CAE967}"/>
              </a:ext>
            </a:extLst>
          </p:cNvPr>
          <p:cNvSpPr>
            <a:spLocks/>
          </p:cNvSpPr>
          <p:nvPr/>
        </p:nvSpPr>
        <p:spPr bwMode="auto">
          <a:xfrm>
            <a:off x="1760538" y="581025"/>
            <a:ext cx="4732337" cy="4624388"/>
          </a:xfrm>
          <a:custGeom>
            <a:avLst/>
            <a:gdLst>
              <a:gd name="T0" fmla="*/ 2147483647 w 21903"/>
              <a:gd name="T1" fmla="*/ 2147483647 h 21600"/>
              <a:gd name="T2" fmla="*/ 0 w 21903"/>
              <a:gd name="T3" fmla="*/ 2147483647 h 21600"/>
              <a:gd name="T4" fmla="*/ 2147483647 w 21903"/>
              <a:gd name="T5" fmla="*/ 0 h 21600"/>
              <a:gd name="T6" fmla="*/ 0 60000 65536"/>
              <a:gd name="T7" fmla="*/ 0 60000 65536"/>
              <a:gd name="T8" fmla="*/ 0 60000 65536"/>
              <a:gd name="T9" fmla="*/ 0 w 21903"/>
              <a:gd name="T10" fmla="*/ 0 h 21600"/>
              <a:gd name="T11" fmla="*/ 21903 w 21903"/>
              <a:gd name="T12" fmla="*/ 21600 h 21600"/>
            </a:gdLst>
            <a:ahLst/>
            <a:cxnLst>
              <a:cxn ang="T6">
                <a:pos x="T0" y="T1"/>
              </a:cxn>
              <a:cxn ang="T7">
                <a:pos x="T2" y="T3"/>
              </a:cxn>
              <a:cxn ang="T8">
                <a:pos x="T4" y="T5"/>
              </a:cxn>
            </a:cxnLst>
            <a:rect l="T9" t="T10" r="T11" b="T12"/>
            <a:pathLst>
              <a:path w="21903" h="21600" fill="none" extrusionOk="0">
                <a:moveTo>
                  <a:pt x="21903" y="21597"/>
                </a:moveTo>
                <a:cubicBezTo>
                  <a:pt x="21788" y="21599"/>
                  <a:pt x="21673" y="21599"/>
                  <a:pt x="21558" y="21600"/>
                </a:cubicBezTo>
                <a:cubicBezTo>
                  <a:pt x="10149" y="21600"/>
                  <a:pt x="708" y="12728"/>
                  <a:pt x="-1" y="1342"/>
                </a:cubicBezTo>
              </a:path>
              <a:path w="21903" h="21600" stroke="0" extrusionOk="0">
                <a:moveTo>
                  <a:pt x="21903" y="21597"/>
                </a:moveTo>
                <a:cubicBezTo>
                  <a:pt x="21788" y="21599"/>
                  <a:pt x="21673" y="21599"/>
                  <a:pt x="21558" y="21600"/>
                </a:cubicBezTo>
                <a:cubicBezTo>
                  <a:pt x="10149" y="21600"/>
                  <a:pt x="708" y="12728"/>
                  <a:pt x="-1" y="1342"/>
                </a:cubicBezTo>
                <a:lnTo>
                  <a:pt x="21558"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14" name="Arc 22">
            <a:extLst>
              <a:ext uri="{FF2B5EF4-FFF2-40B4-BE49-F238E27FC236}">
                <a16:creationId xmlns:a16="http://schemas.microsoft.com/office/drawing/2014/main" id="{AC816DCB-E43A-409E-AB78-7DD28E83B193}"/>
              </a:ext>
            </a:extLst>
          </p:cNvPr>
          <p:cNvSpPr>
            <a:spLocks/>
          </p:cNvSpPr>
          <p:nvPr/>
        </p:nvSpPr>
        <p:spPr bwMode="auto">
          <a:xfrm rot="120000">
            <a:off x="1289050" y="1035050"/>
            <a:ext cx="5500688" cy="4424363"/>
          </a:xfrm>
          <a:custGeom>
            <a:avLst/>
            <a:gdLst>
              <a:gd name="T0" fmla="*/ 2147483647 w 21558"/>
              <a:gd name="T1" fmla="*/ 2147483647 h 21569"/>
              <a:gd name="T2" fmla="*/ 0 w 21558"/>
              <a:gd name="T3" fmla="*/ 2147483647 h 21569"/>
              <a:gd name="T4" fmla="*/ 2147483647 w 21558"/>
              <a:gd name="T5" fmla="*/ 0 h 21569"/>
              <a:gd name="T6" fmla="*/ 0 60000 65536"/>
              <a:gd name="T7" fmla="*/ 0 60000 65536"/>
              <a:gd name="T8" fmla="*/ 0 60000 65536"/>
              <a:gd name="T9" fmla="*/ 0 w 21558"/>
              <a:gd name="T10" fmla="*/ 0 h 21569"/>
              <a:gd name="T11" fmla="*/ 21558 w 21558"/>
              <a:gd name="T12" fmla="*/ 21569 h 21569"/>
            </a:gdLst>
            <a:ahLst/>
            <a:cxnLst>
              <a:cxn ang="T6">
                <a:pos x="T0" y="T1"/>
              </a:cxn>
              <a:cxn ang="T7">
                <a:pos x="T2" y="T3"/>
              </a:cxn>
              <a:cxn ang="T8">
                <a:pos x="T4" y="T5"/>
              </a:cxn>
            </a:cxnLst>
            <a:rect l="T9" t="T10" r="T11" b="T12"/>
            <a:pathLst>
              <a:path w="21558" h="21569" fill="none" extrusionOk="0">
                <a:moveTo>
                  <a:pt x="20401" y="21568"/>
                </a:moveTo>
                <a:cubicBezTo>
                  <a:pt x="9451" y="20981"/>
                  <a:pt x="678" y="12282"/>
                  <a:pt x="-1" y="1338"/>
                </a:cubicBezTo>
              </a:path>
              <a:path w="21558" h="21569" stroke="0" extrusionOk="0">
                <a:moveTo>
                  <a:pt x="20401" y="21568"/>
                </a:moveTo>
                <a:cubicBezTo>
                  <a:pt x="9451" y="20981"/>
                  <a:pt x="678" y="12282"/>
                  <a:pt x="-1" y="1338"/>
                </a:cubicBezTo>
                <a:lnTo>
                  <a:pt x="21558"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15" name="Rectangle 23">
            <a:extLst>
              <a:ext uri="{FF2B5EF4-FFF2-40B4-BE49-F238E27FC236}">
                <a16:creationId xmlns:a16="http://schemas.microsoft.com/office/drawing/2014/main" id="{3F5E1FB2-F03E-416A-966C-AF6A42902650}"/>
              </a:ext>
            </a:extLst>
          </p:cNvPr>
          <p:cNvSpPr>
            <a:spLocks noChangeArrowheads="1"/>
          </p:cNvSpPr>
          <p:nvPr/>
        </p:nvSpPr>
        <p:spPr bwMode="auto">
          <a:xfrm>
            <a:off x="6229350" y="5554663"/>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2000" b="0" i="1"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1</a:t>
            </a:r>
          </a:p>
        </p:txBody>
      </p:sp>
      <p:sp>
        <p:nvSpPr>
          <p:cNvPr id="85016" name="Rectangle 24">
            <a:extLst>
              <a:ext uri="{FF2B5EF4-FFF2-40B4-BE49-F238E27FC236}">
                <a16:creationId xmlns:a16="http://schemas.microsoft.com/office/drawing/2014/main" id="{F29A33DC-F899-4FF5-8DB7-B28F3D7DC155}"/>
              </a:ext>
            </a:extLst>
          </p:cNvPr>
          <p:cNvSpPr>
            <a:spLocks noChangeArrowheads="1"/>
          </p:cNvSpPr>
          <p:nvPr/>
        </p:nvSpPr>
        <p:spPr bwMode="auto">
          <a:xfrm>
            <a:off x="6492875" y="5029200"/>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2000" b="0" i="1"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3</a:t>
            </a:r>
          </a:p>
        </p:txBody>
      </p:sp>
      <p:sp>
        <p:nvSpPr>
          <p:cNvPr id="85017" name="Rectangle 25">
            <a:extLst>
              <a:ext uri="{FF2B5EF4-FFF2-40B4-BE49-F238E27FC236}">
                <a16:creationId xmlns:a16="http://schemas.microsoft.com/office/drawing/2014/main" id="{75933F77-86A6-4358-960A-970C57DD6D51}"/>
              </a:ext>
            </a:extLst>
          </p:cNvPr>
          <p:cNvSpPr>
            <a:spLocks noChangeArrowheads="1"/>
          </p:cNvSpPr>
          <p:nvPr/>
        </p:nvSpPr>
        <p:spPr bwMode="auto">
          <a:xfrm>
            <a:off x="6664325" y="4722813"/>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2000" b="0" i="1"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4</a:t>
            </a:r>
          </a:p>
        </p:txBody>
      </p:sp>
      <p:sp>
        <p:nvSpPr>
          <p:cNvPr id="85018" name="Freeform 26">
            <a:extLst>
              <a:ext uri="{FF2B5EF4-FFF2-40B4-BE49-F238E27FC236}">
                <a16:creationId xmlns:a16="http://schemas.microsoft.com/office/drawing/2014/main" id="{006FE8F0-7646-4DD9-95F9-09BD5D26F189}"/>
              </a:ext>
            </a:extLst>
          </p:cNvPr>
          <p:cNvSpPr>
            <a:spLocks/>
          </p:cNvSpPr>
          <p:nvPr/>
        </p:nvSpPr>
        <p:spPr bwMode="auto">
          <a:xfrm>
            <a:off x="1843088" y="3246438"/>
            <a:ext cx="1797050" cy="954087"/>
          </a:xfrm>
          <a:custGeom>
            <a:avLst/>
            <a:gdLst>
              <a:gd name="T0" fmla="*/ 0 w 1132"/>
              <a:gd name="T1" fmla="*/ 2147483647 h 601"/>
              <a:gd name="T2" fmla="*/ 2147483647 w 1132"/>
              <a:gd name="T3" fmla="*/ 2147483647 h 601"/>
              <a:gd name="T4" fmla="*/ 2147483647 w 1132"/>
              <a:gd name="T5" fmla="*/ 2147483647 h 601"/>
              <a:gd name="T6" fmla="*/ 2147483647 w 1132"/>
              <a:gd name="T7" fmla="*/ 2147483647 h 601"/>
              <a:gd name="T8" fmla="*/ 2147483647 w 1132"/>
              <a:gd name="T9" fmla="*/ 2147483647 h 601"/>
              <a:gd name="T10" fmla="*/ 2147483647 w 1132"/>
              <a:gd name="T11" fmla="*/ 0 h 601"/>
              <a:gd name="T12" fmla="*/ 0 60000 65536"/>
              <a:gd name="T13" fmla="*/ 0 60000 65536"/>
              <a:gd name="T14" fmla="*/ 0 60000 65536"/>
              <a:gd name="T15" fmla="*/ 0 60000 65536"/>
              <a:gd name="T16" fmla="*/ 0 60000 65536"/>
              <a:gd name="T17" fmla="*/ 0 60000 65536"/>
              <a:gd name="T18" fmla="*/ 0 w 1132"/>
              <a:gd name="T19" fmla="*/ 0 h 601"/>
              <a:gd name="T20" fmla="*/ 1132 w 1132"/>
              <a:gd name="T21" fmla="*/ 601 h 601"/>
            </a:gdLst>
            <a:ahLst/>
            <a:cxnLst>
              <a:cxn ang="T12">
                <a:pos x="T0" y="T1"/>
              </a:cxn>
              <a:cxn ang="T13">
                <a:pos x="T2" y="T3"/>
              </a:cxn>
              <a:cxn ang="T14">
                <a:pos x="T4" y="T5"/>
              </a:cxn>
              <a:cxn ang="T15">
                <a:pos x="T6" y="T7"/>
              </a:cxn>
              <a:cxn ang="T16">
                <a:pos x="T8" y="T9"/>
              </a:cxn>
              <a:cxn ang="T17">
                <a:pos x="T10" y="T11"/>
              </a:cxn>
            </a:cxnLst>
            <a:rect l="T18" t="T19" r="T20" b="T21"/>
            <a:pathLst>
              <a:path w="1132" h="601">
                <a:moveTo>
                  <a:pt x="0" y="600"/>
                </a:moveTo>
                <a:lnTo>
                  <a:pt x="139" y="450"/>
                </a:lnTo>
                <a:lnTo>
                  <a:pt x="381" y="288"/>
                </a:lnTo>
                <a:lnTo>
                  <a:pt x="623" y="184"/>
                </a:lnTo>
                <a:lnTo>
                  <a:pt x="888" y="80"/>
                </a:lnTo>
                <a:lnTo>
                  <a:pt x="1131" y="0"/>
                </a:lnTo>
              </a:path>
            </a:pathLst>
          </a:custGeom>
          <a:noFill/>
          <a:ln w="381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19" name="Oval 27">
            <a:extLst>
              <a:ext uri="{FF2B5EF4-FFF2-40B4-BE49-F238E27FC236}">
                <a16:creationId xmlns:a16="http://schemas.microsoft.com/office/drawing/2014/main" id="{1397DDB1-A482-46A4-9BFE-EE8D45CB98BE}"/>
              </a:ext>
            </a:extLst>
          </p:cNvPr>
          <p:cNvSpPr>
            <a:spLocks noChangeArrowheads="1"/>
          </p:cNvSpPr>
          <p:nvPr/>
        </p:nvSpPr>
        <p:spPr bwMode="auto">
          <a:xfrm>
            <a:off x="2387600" y="3657600"/>
            <a:ext cx="103188" cy="103188"/>
          </a:xfrm>
          <a:prstGeom prst="ellipse">
            <a:avLst/>
          </a:prstGeom>
          <a:solidFill>
            <a:srgbClr val="FFCCCC"/>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20" name="Oval 28">
            <a:extLst>
              <a:ext uri="{FF2B5EF4-FFF2-40B4-BE49-F238E27FC236}">
                <a16:creationId xmlns:a16="http://schemas.microsoft.com/office/drawing/2014/main" id="{372F353E-01A3-424D-8412-4F2059FBFAA7}"/>
              </a:ext>
            </a:extLst>
          </p:cNvPr>
          <p:cNvSpPr>
            <a:spLocks noChangeArrowheads="1"/>
          </p:cNvSpPr>
          <p:nvPr/>
        </p:nvSpPr>
        <p:spPr bwMode="auto">
          <a:xfrm>
            <a:off x="2009775" y="3922713"/>
            <a:ext cx="103188" cy="103187"/>
          </a:xfrm>
          <a:prstGeom prst="ellipse">
            <a:avLst/>
          </a:prstGeom>
          <a:solidFill>
            <a:srgbClr val="FFCCCC"/>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21" name="Oval 29">
            <a:extLst>
              <a:ext uri="{FF2B5EF4-FFF2-40B4-BE49-F238E27FC236}">
                <a16:creationId xmlns:a16="http://schemas.microsoft.com/office/drawing/2014/main" id="{C16AA720-92B7-4DFD-9C7B-FEFAF5602D98}"/>
              </a:ext>
            </a:extLst>
          </p:cNvPr>
          <p:cNvSpPr>
            <a:spLocks noChangeArrowheads="1"/>
          </p:cNvSpPr>
          <p:nvPr/>
        </p:nvSpPr>
        <p:spPr bwMode="auto">
          <a:xfrm>
            <a:off x="2784475" y="3487738"/>
            <a:ext cx="103188" cy="103187"/>
          </a:xfrm>
          <a:prstGeom prst="ellipse">
            <a:avLst/>
          </a:prstGeom>
          <a:solidFill>
            <a:srgbClr val="FFCCCC"/>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22" name="Oval 30">
            <a:extLst>
              <a:ext uri="{FF2B5EF4-FFF2-40B4-BE49-F238E27FC236}">
                <a16:creationId xmlns:a16="http://schemas.microsoft.com/office/drawing/2014/main" id="{799E01AF-81F2-4C57-A2D4-8BB8D416C359}"/>
              </a:ext>
            </a:extLst>
          </p:cNvPr>
          <p:cNvSpPr>
            <a:spLocks noChangeArrowheads="1"/>
          </p:cNvSpPr>
          <p:nvPr/>
        </p:nvSpPr>
        <p:spPr bwMode="auto">
          <a:xfrm>
            <a:off x="3194050" y="3333750"/>
            <a:ext cx="103188" cy="103188"/>
          </a:xfrm>
          <a:prstGeom prst="ellipse">
            <a:avLst/>
          </a:prstGeom>
          <a:solidFill>
            <a:srgbClr val="FFCCCC"/>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23" name="Rectangle 31">
            <a:extLst>
              <a:ext uri="{FF2B5EF4-FFF2-40B4-BE49-F238E27FC236}">
                <a16:creationId xmlns:a16="http://schemas.microsoft.com/office/drawing/2014/main" id="{BAEB4099-CC1C-4688-AE7D-2409D1686F93}"/>
              </a:ext>
            </a:extLst>
          </p:cNvPr>
          <p:cNvSpPr>
            <a:spLocks noChangeArrowheads="1"/>
          </p:cNvSpPr>
          <p:nvPr/>
        </p:nvSpPr>
        <p:spPr bwMode="auto">
          <a:xfrm>
            <a:off x="3597275" y="2787650"/>
            <a:ext cx="3538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en-GB" altLang="en-US" sz="2000" b="1" i="0" u="none" strike="noStrike" kern="1200" cap="none" spc="0" normalizeH="0" baseline="0" noProof="0">
                <a:ln>
                  <a:noFill/>
                </a:ln>
                <a:solidFill>
                  <a:srgbClr val="C40038"/>
                </a:solidFill>
                <a:effectLst/>
                <a:uLnTx/>
                <a:uFillTx/>
                <a:latin typeface="Arial" panose="020B0604020202020204" pitchFamily="34" charset="0"/>
                <a:ea typeface="+mn-ea"/>
                <a:cs typeface="+mn-cs"/>
              </a:rPr>
              <a:t>Income</a:t>
            </a:r>
            <a:r>
              <a:rPr kumimoji="0" lang="en-GB" altLang="en-US" sz="4400" b="0" i="0" u="none" strike="noStrike" kern="1200" cap="none" spc="0" normalizeH="0" baseline="-4000" noProof="0">
                <a:ln>
                  <a:noFill/>
                </a:ln>
                <a:solidFill>
                  <a:srgbClr val="C40038"/>
                </a:solidFill>
                <a:effectLst/>
                <a:uLnTx/>
                <a:uFillTx/>
                <a:latin typeface="Arial" panose="020B0604020202020204" pitchFamily="34" charset="0"/>
                <a:ea typeface="+mn-ea"/>
                <a:cs typeface="+mn-cs"/>
              </a:rPr>
              <a:t>-</a:t>
            </a:r>
            <a:r>
              <a:rPr kumimoji="0" lang="en-GB" altLang="en-US" sz="2000" b="1" i="0" u="none" strike="noStrike" kern="1200" cap="none" spc="0" normalizeH="0" baseline="0" noProof="0">
                <a:ln>
                  <a:noFill/>
                </a:ln>
                <a:solidFill>
                  <a:srgbClr val="C40038"/>
                </a:solidFill>
                <a:effectLst/>
                <a:uLnTx/>
                <a:uFillTx/>
                <a:latin typeface="Arial" panose="020B0604020202020204" pitchFamily="34" charset="0"/>
                <a:ea typeface="+mn-ea"/>
                <a:cs typeface="+mn-cs"/>
              </a:rPr>
              <a:t>consumption curve</a:t>
            </a:r>
          </a:p>
        </p:txBody>
      </p:sp>
      <p:sp>
        <p:nvSpPr>
          <p:cNvPr id="606240" name="Rectangle 32">
            <a:extLst>
              <a:ext uri="{FF2B5EF4-FFF2-40B4-BE49-F238E27FC236}">
                <a16:creationId xmlns:a16="http://schemas.microsoft.com/office/drawing/2014/main" id="{D46A99F1-ED91-4B00-9D22-D135B08FF4B9}"/>
              </a:ext>
            </a:extLst>
          </p:cNvPr>
          <p:cNvSpPr>
            <a:spLocks noChangeArrowheads="1"/>
          </p:cNvSpPr>
          <p:nvPr/>
        </p:nvSpPr>
        <p:spPr bwMode="auto">
          <a:xfrm>
            <a:off x="0" y="20638"/>
            <a:ext cx="9058275" cy="519112"/>
          </a:xfrm>
          <a:prstGeom prst="rect">
            <a:avLst/>
          </a:prstGeom>
          <a:noFill/>
          <a:ln w="9525">
            <a:noFill/>
            <a:miter lim="800000"/>
            <a:headEnd/>
            <a:tailEnd/>
          </a:ln>
          <a:effectLst>
            <a:outerShdw dist="17961" dir="2700000" algn="ctr" rotWithShape="0">
              <a:schemeClr val="bg2"/>
            </a:outerShdw>
          </a:effectLst>
        </p:spPr>
        <p:txBody>
          <a:bodyPr lIns="92075" tIns="46038" rIns="92075" bIns="46038">
            <a:spAutoFit/>
          </a:body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663300"/>
                </a:solidFill>
                <a:effectLst/>
                <a:uLnTx/>
                <a:uFillTx/>
                <a:latin typeface="Arial" charset="0"/>
                <a:ea typeface="+mn-ea"/>
                <a:cs typeface="+mn-cs"/>
              </a:rPr>
              <a:t>Effect on consumption of a change in income</a:t>
            </a:r>
          </a:p>
        </p:txBody>
      </p:sp>
    </p:spTree>
    <p:custDataLst>
      <p:tags r:id="rId1"/>
    </p:custDataLst>
  </p:cSld>
  <p:clrMapOvr>
    <a:masterClrMapping/>
  </p:clrMapOvr>
  <p:transition spd="slow">
    <p:wipe dir="r"/>
  </p:transition>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141F43E2-0D98-409D-ABFA-C490527C203F}"/>
              </a:ext>
            </a:extLst>
          </p:cNvPr>
          <p:cNvSpPr>
            <a:spLocks noChangeArrowheads="1"/>
          </p:cNvSpPr>
          <p:nvPr/>
        </p:nvSpPr>
        <p:spPr bwMode="auto">
          <a:xfrm>
            <a:off x="108585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aphicFrame>
        <p:nvGraphicFramePr>
          <p:cNvPr id="27650" name="Object 3">
            <a:extLst>
              <a:ext uri="{FF2B5EF4-FFF2-40B4-BE49-F238E27FC236}">
                <a16:creationId xmlns:a16="http://schemas.microsoft.com/office/drawing/2014/main" id="{9F43C522-725C-491B-A7EC-A0577AB0335D}"/>
              </a:ext>
            </a:extLst>
          </p:cNvPr>
          <p:cNvGraphicFramePr>
            <a:graphicFrameLocks/>
          </p:cNvGraphicFramePr>
          <p:nvPr/>
        </p:nvGraphicFramePr>
        <p:xfrm>
          <a:off x="622300" y="271463"/>
          <a:ext cx="7732713" cy="6405562"/>
        </p:xfrm>
        <a:graphic>
          <a:graphicData uri="http://schemas.openxmlformats.org/presentationml/2006/ole">
            <mc:AlternateContent xmlns:mc="http://schemas.openxmlformats.org/markup-compatibility/2006">
              <mc:Choice xmlns:v="urn:schemas-microsoft-com:vml" Requires="v">
                <p:oleObj name="Chart" r:id="rId4" imgW="9310931" imgH="6667362" progId="MSGraph.Chart.8">
                  <p:embed followColorScheme="full"/>
                </p:oleObj>
              </mc:Choice>
              <mc:Fallback>
                <p:oleObj name="Chart" r:id="rId4" imgW="9310931" imgH="6667362" progId="MSGraph.Chart.8">
                  <p:embed followColorScheme="full"/>
                  <p:pic>
                    <p:nvPicPr>
                      <p:cNvPr id="27650" name="Object 3">
                        <a:extLst>
                          <a:ext uri="{FF2B5EF4-FFF2-40B4-BE49-F238E27FC236}">
                            <a16:creationId xmlns:a16="http://schemas.microsoft.com/office/drawing/2014/main" id="{9F43C522-725C-491B-A7EC-A0577AB0335D}"/>
                          </a:ext>
                        </a:extLst>
                      </p:cNvPr>
                      <p:cNvPicPr>
                        <a:picLocks noChangeArrowheads="1"/>
                      </p:cNvPicPr>
                      <p:nvPr/>
                    </p:nvPicPr>
                    <p:blipFill>
                      <a:blip r:embed="rId5"/>
                      <a:srcRect/>
                      <a:stretch>
                        <a:fillRect/>
                      </a:stretch>
                    </p:blipFill>
                    <p:spPr bwMode="auto">
                      <a:xfrm>
                        <a:off x="622300" y="271463"/>
                        <a:ext cx="7732713" cy="640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a:extLst>
              <a:ext uri="{FF2B5EF4-FFF2-40B4-BE49-F238E27FC236}">
                <a16:creationId xmlns:a16="http://schemas.microsoft.com/office/drawing/2014/main" id="{C85F658C-FD2C-4AA0-B5B0-E04F6AD743CE}"/>
              </a:ext>
            </a:extLst>
          </p:cNvPr>
          <p:cNvGrpSpPr>
            <a:grpSpLocks/>
          </p:cNvGrpSpPr>
          <p:nvPr/>
        </p:nvGrpSpPr>
        <p:grpSpPr bwMode="auto">
          <a:xfrm>
            <a:off x="5834063" y="889000"/>
            <a:ext cx="1739900" cy="1587500"/>
            <a:chOff x="3675" y="560"/>
            <a:chExt cx="1096" cy="1000"/>
          </a:xfrm>
        </p:grpSpPr>
        <p:sp>
          <p:nvSpPr>
            <p:cNvPr id="27657" name="AutoShape 5" descr="Parchment">
              <a:extLst>
                <a:ext uri="{FF2B5EF4-FFF2-40B4-BE49-F238E27FC236}">
                  <a16:creationId xmlns:a16="http://schemas.microsoft.com/office/drawing/2014/main" id="{222B10E9-18CC-4F67-8CC4-9D9E8C59A6A9}"/>
                </a:ext>
              </a:extLst>
            </p:cNvPr>
            <p:cNvSpPr>
              <a:spLocks noChangeArrowheads="1"/>
            </p:cNvSpPr>
            <p:nvPr/>
          </p:nvSpPr>
          <p:spPr bwMode="auto">
            <a:xfrm>
              <a:off x="3675" y="560"/>
              <a:ext cx="1096" cy="1000"/>
            </a:xfrm>
            <a:prstGeom prst="roundRect">
              <a:avLst>
                <a:gd name="adj" fmla="val 12495"/>
              </a:avLst>
            </a:prstGeom>
            <a:blipFill dpi="0" rotWithShape="0">
              <a:blip r:embed="rId6"/>
              <a:srcRect/>
              <a:tile tx="0" ty="0" sx="100000" sy="100000" flip="none" algn="tl"/>
            </a:blipFill>
            <a:ln w="12700">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7658" name="Rectangle 6" descr="Parchment">
              <a:extLst>
                <a:ext uri="{FF2B5EF4-FFF2-40B4-BE49-F238E27FC236}">
                  <a16:creationId xmlns:a16="http://schemas.microsoft.com/office/drawing/2014/main" id="{D80A3060-B456-4586-A5B0-923C46A06C17}"/>
                </a:ext>
              </a:extLst>
            </p:cNvPr>
            <p:cNvSpPr>
              <a:spLocks noChangeArrowheads="1"/>
            </p:cNvSpPr>
            <p:nvPr/>
          </p:nvSpPr>
          <p:spPr bwMode="auto">
            <a:xfrm>
              <a:off x="3736" y="576"/>
              <a:ext cx="976"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Assumptions</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X</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endPar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Y</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£1</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Budget = £30</a:t>
              </a:r>
            </a:p>
          </p:txBody>
        </p:sp>
        <p:sp>
          <p:nvSpPr>
            <p:cNvPr id="27659" name="Line 7" descr="Parchment">
              <a:extLst>
                <a:ext uri="{FF2B5EF4-FFF2-40B4-BE49-F238E27FC236}">
                  <a16:creationId xmlns:a16="http://schemas.microsoft.com/office/drawing/2014/main" id="{B588485C-9AE3-4974-A777-35145794F23C}"/>
                </a:ext>
              </a:extLst>
            </p:cNvPr>
            <p:cNvSpPr>
              <a:spLocks noChangeShapeType="1"/>
            </p:cNvSpPr>
            <p:nvPr/>
          </p:nvSpPr>
          <p:spPr bwMode="auto">
            <a:xfrm>
              <a:off x="3840" y="833"/>
              <a:ext cx="768"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27653" name="Rectangle 8">
            <a:extLst>
              <a:ext uri="{FF2B5EF4-FFF2-40B4-BE49-F238E27FC236}">
                <a16:creationId xmlns:a16="http://schemas.microsoft.com/office/drawing/2014/main" id="{CC585837-0CEC-4622-8218-6982B5A7B2D9}"/>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7654" name="Rectangle 10">
            <a:extLst>
              <a:ext uri="{FF2B5EF4-FFF2-40B4-BE49-F238E27FC236}">
                <a16:creationId xmlns:a16="http://schemas.microsoft.com/office/drawing/2014/main" id="{F2AA031F-649A-48C7-822A-B93AAD514AB9}"/>
              </a:ext>
            </a:extLst>
          </p:cNvPr>
          <p:cNvSpPr>
            <a:spLocks noChangeArrowheads="1"/>
          </p:cNvSpPr>
          <p:nvPr/>
        </p:nvSpPr>
        <p:spPr bwMode="auto">
          <a:xfrm rot="-5400000">
            <a:off x="-635000" y="28924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27655" name="Rectangle 11">
            <a:extLst>
              <a:ext uri="{FF2B5EF4-FFF2-40B4-BE49-F238E27FC236}">
                <a16:creationId xmlns:a16="http://schemas.microsoft.com/office/drawing/2014/main" id="{E1D47AF5-CD32-4963-9122-84F04FF21BC2}"/>
              </a:ext>
            </a:extLst>
          </p:cNvPr>
          <p:cNvSpPr>
            <a:spLocks noChangeArrowheads="1"/>
          </p:cNvSpPr>
          <p:nvPr/>
        </p:nvSpPr>
        <p:spPr bwMode="auto">
          <a:xfrm>
            <a:off x="3675063" y="650716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641036" name="Text Box 12">
            <a:extLst>
              <a:ext uri="{FF2B5EF4-FFF2-40B4-BE49-F238E27FC236}">
                <a16:creationId xmlns:a16="http://schemas.microsoft.com/office/drawing/2014/main" id="{255136A1-545D-4E8D-AEF2-149C1D003704}"/>
              </a:ext>
            </a:extLst>
          </p:cNvPr>
          <p:cNvSpPr txBox="1">
            <a:spLocks noChangeArrowheads="1"/>
          </p:cNvSpPr>
          <p:nvPr/>
        </p:nvSpPr>
        <p:spPr bwMode="auto">
          <a:xfrm>
            <a:off x="0" y="-14288"/>
            <a:ext cx="914400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003B3A"/>
                </a:solidFill>
                <a:effectLst/>
                <a:uLnTx/>
                <a:uFillTx/>
                <a:latin typeface="Arial" charset="0"/>
                <a:ea typeface="+mn-ea"/>
                <a:cs typeface="+mn-cs"/>
              </a:rPr>
              <a:t>Effect of a fall in the price of good </a:t>
            </a:r>
            <a:r>
              <a:rPr kumimoji="0" lang="en-GB" sz="2800" b="1" i="1" u="none" strike="noStrike" kern="1200" cap="none" spc="0" normalizeH="0" baseline="0" noProof="0">
                <a:ln>
                  <a:noFill/>
                </a:ln>
                <a:solidFill>
                  <a:srgbClr val="003B3A"/>
                </a:solidFill>
                <a:effectLst/>
                <a:uLnTx/>
                <a:uFillTx/>
                <a:latin typeface="Arial" charset="0"/>
                <a:ea typeface="+mn-ea"/>
                <a:cs typeface="+mn-cs"/>
              </a:rPr>
              <a:t>X</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43000" y="766940"/>
            <a:ext cx="6858000" cy="660400"/>
          </a:xfrm>
        </p:spPr>
        <p:txBody>
          <a:bodyPr/>
          <a:lstStyle/>
          <a:p>
            <a:pPr eaLnBrk="1" hangingPunct="1"/>
            <a:r>
              <a:rPr lang="en-GB" altLang="en-US" sz="3200" b="1" dirty="0">
                <a:solidFill>
                  <a:srgbClr val="FF0000"/>
                </a:solidFill>
                <a:latin typeface="Times New Roman" panose="02020603050405020304" pitchFamily="18" charset="0"/>
                <a:cs typeface="Times New Roman" panose="02020603050405020304" pitchFamily="18" charset="0"/>
              </a:rPr>
              <a:t>Total and marginal utility</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1427340"/>
            <a:ext cx="8870950" cy="5386036"/>
          </a:xfrm>
        </p:spPr>
        <p:txBody>
          <a:bodyPr/>
          <a:lstStyle/>
          <a:p>
            <a:pPr marL="571500" lvl="0" indent="-571500" algn="just" defTabSz="914400">
              <a:lnSpc>
                <a:spcPct val="80000"/>
              </a:lnSpc>
              <a:spcBef>
                <a:spcPct val="0"/>
              </a:spcBef>
              <a:buFont typeface="Wingdings" panose="05000000000000000000" pitchFamily="2" charset="2"/>
              <a:buChar char="Ø"/>
              <a:defRPr/>
            </a:pPr>
            <a:r>
              <a:rPr lang="en-US" altLang="en-US" sz="3600" dirty="0">
                <a:solidFill>
                  <a:srgbClr val="000000"/>
                </a:solidFill>
                <a:latin typeface="Times New Roman" panose="02020603050405020304" pitchFamily="18" charset="0"/>
              </a:rPr>
              <a:t>Total Utility (TU) is the total satisfaction a person derives from all those units of a commodity consumed within a given period of time. </a:t>
            </a:r>
          </a:p>
          <a:p>
            <a:pPr marL="571500" lvl="0" indent="-571500" algn="just" defTabSz="914400">
              <a:lnSpc>
                <a:spcPct val="80000"/>
              </a:lnSpc>
              <a:spcBef>
                <a:spcPct val="0"/>
              </a:spcBef>
              <a:buFont typeface="Wingdings" panose="05000000000000000000" pitchFamily="2" charset="2"/>
              <a:buChar char="Ø"/>
              <a:defRPr/>
            </a:pPr>
            <a:r>
              <a:rPr lang="en-US" altLang="en-US" sz="3600" dirty="0">
                <a:solidFill>
                  <a:srgbClr val="000000"/>
                </a:solidFill>
                <a:latin typeface="Times New Roman" panose="02020603050405020304" pitchFamily="18" charset="0"/>
              </a:rPr>
              <a:t>In other words, </a:t>
            </a:r>
            <a:r>
              <a:rPr lang="en-US" altLang="en-US" sz="3600" b="1" dirty="0">
                <a:solidFill>
                  <a:srgbClr val="000000"/>
                </a:solidFill>
                <a:latin typeface="Times New Roman" panose="02020603050405020304" pitchFamily="18" charset="0"/>
              </a:rPr>
              <a:t>Total utility </a:t>
            </a:r>
            <a:r>
              <a:rPr lang="en-US" altLang="en-US" sz="3600" dirty="0">
                <a:solidFill>
                  <a:srgbClr val="000000"/>
                </a:solidFill>
                <a:latin typeface="Times New Roman" panose="02020603050405020304" pitchFamily="18" charset="0"/>
              </a:rPr>
              <a:t>is the total utility a consumer derives from the consumption of all of the units of a good  or a combination of goods over a given consumption period, ceteris paribus. </a:t>
            </a:r>
          </a:p>
          <a:p>
            <a:pPr marL="571500" lvl="0" indent="-571500" algn="just" defTabSz="914400">
              <a:lnSpc>
                <a:spcPct val="80000"/>
              </a:lnSpc>
              <a:spcBef>
                <a:spcPct val="0"/>
              </a:spcBef>
              <a:buFont typeface="Wingdings" panose="05000000000000000000" pitchFamily="2" charset="2"/>
              <a:buChar char="Ø"/>
              <a:defRPr/>
            </a:pPr>
            <a:r>
              <a:rPr lang="en-US" altLang="en-US" sz="3600" dirty="0">
                <a:solidFill>
                  <a:srgbClr val="000000"/>
                </a:solidFill>
                <a:latin typeface="Times New Roman" panose="02020603050405020304" pitchFamily="18" charset="0"/>
              </a:rPr>
              <a:t>Thus if Christabel drinks 10 bottles of coke, total satisfaction from the 10 bottles is the total Utility.</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86725" y="692696"/>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69722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arn(inVertic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42E50669-24E2-408A-BCE8-026439DFF437}"/>
              </a:ext>
            </a:extLst>
          </p:cNvPr>
          <p:cNvSpPr>
            <a:spLocks noChangeArrowheads="1"/>
          </p:cNvSpPr>
          <p:nvPr/>
        </p:nvSpPr>
        <p:spPr bwMode="auto">
          <a:xfrm>
            <a:off x="108585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8676" name="Freeform 3">
            <a:extLst>
              <a:ext uri="{FF2B5EF4-FFF2-40B4-BE49-F238E27FC236}">
                <a16:creationId xmlns:a16="http://schemas.microsoft.com/office/drawing/2014/main" id="{3BA990AF-1A4F-499F-A483-DA302FDBCC0F}"/>
              </a:ext>
            </a:extLst>
          </p:cNvPr>
          <p:cNvSpPr>
            <a:spLocks/>
          </p:cNvSpPr>
          <p:nvPr/>
        </p:nvSpPr>
        <p:spPr bwMode="auto">
          <a:xfrm>
            <a:off x="1074738" y="593725"/>
            <a:ext cx="7051675" cy="5383213"/>
          </a:xfrm>
          <a:custGeom>
            <a:avLst/>
            <a:gdLst>
              <a:gd name="T0" fmla="*/ 2147483647 w 4442"/>
              <a:gd name="T1" fmla="*/ 2147483647 h 3359"/>
              <a:gd name="T2" fmla="*/ 2147483647 w 4442"/>
              <a:gd name="T3" fmla="*/ 2147483647 h 3359"/>
              <a:gd name="T4" fmla="*/ 0 w 4442"/>
              <a:gd name="T5" fmla="*/ 0 h 3359"/>
              <a:gd name="T6" fmla="*/ 2147483647 w 4442"/>
              <a:gd name="T7" fmla="*/ 0 h 3359"/>
              <a:gd name="T8" fmla="*/ 2147483647 w 4442"/>
              <a:gd name="T9" fmla="*/ 2147483647 h 3359"/>
              <a:gd name="T10" fmla="*/ 0 60000 65536"/>
              <a:gd name="T11" fmla="*/ 0 60000 65536"/>
              <a:gd name="T12" fmla="*/ 0 60000 65536"/>
              <a:gd name="T13" fmla="*/ 0 60000 65536"/>
              <a:gd name="T14" fmla="*/ 0 60000 65536"/>
              <a:gd name="T15" fmla="*/ 0 w 4442"/>
              <a:gd name="T16" fmla="*/ 0 h 3359"/>
              <a:gd name="T17" fmla="*/ 4442 w 4442"/>
              <a:gd name="T18" fmla="*/ 3359 h 3359"/>
            </a:gdLst>
            <a:ahLst/>
            <a:cxnLst>
              <a:cxn ang="T10">
                <a:pos x="T0" y="T1"/>
              </a:cxn>
              <a:cxn ang="T11">
                <a:pos x="T2" y="T3"/>
              </a:cxn>
              <a:cxn ang="T12">
                <a:pos x="T4" y="T5"/>
              </a:cxn>
              <a:cxn ang="T13">
                <a:pos x="T6" y="T7"/>
              </a:cxn>
              <a:cxn ang="T14">
                <a:pos x="T8" y="T9"/>
              </a:cxn>
            </a:cxnLst>
            <a:rect l="T15" t="T16" r="T17" b="T18"/>
            <a:pathLst>
              <a:path w="4442" h="3359">
                <a:moveTo>
                  <a:pt x="4441" y="3358"/>
                </a:moveTo>
                <a:lnTo>
                  <a:pt x="2088" y="3358"/>
                </a:lnTo>
                <a:lnTo>
                  <a:pt x="0" y="0"/>
                </a:lnTo>
                <a:lnTo>
                  <a:pt x="4429" y="0"/>
                </a:lnTo>
                <a:lnTo>
                  <a:pt x="4441" y="3358"/>
                </a:lnTo>
              </a:path>
            </a:pathLst>
          </a:custGeom>
          <a:solidFill>
            <a:srgbClr val="CED9DE"/>
          </a:solidFill>
          <a:ln>
            <a:noFill/>
          </a:ln>
          <a:extLst>
            <a:ext uri="{91240B29-F687-4F45-9708-019B960494DF}">
              <a14:hiddenLine xmlns:a14="http://schemas.microsoft.com/office/drawing/2010/main" w="12700" cap="rnd" cmpd="sng">
                <a:solidFill>
                  <a:srgbClr val="000000"/>
                </a:solidFill>
                <a:prstDash val="solid"/>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aphicFrame>
        <p:nvGraphicFramePr>
          <p:cNvPr id="28674" name="Object 14">
            <a:extLst>
              <a:ext uri="{FF2B5EF4-FFF2-40B4-BE49-F238E27FC236}">
                <a16:creationId xmlns:a16="http://schemas.microsoft.com/office/drawing/2014/main" id="{34732B9B-82D1-465F-9403-4559041E6291}"/>
              </a:ext>
            </a:extLst>
          </p:cNvPr>
          <p:cNvGraphicFramePr>
            <a:graphicFrameLocks/>
          </p:cNvGraphicFramePr>
          <p:nvPr/>
        </p:nvGraphicFramePr>
        <p:xfrm>
          <a:off x="620713" y="271463"/>
          <a:ext cx="7735887" cy="6405562"/>
        </p:xfrm>
        <a:graphic>
          <a:graphicData uri="http://schemas.openxmlformats.org/presentationml/2006/ole">
            <mc:AlternateContent xmlns:mc="http://schemas.openxmlformats.org/markup-compatibility/2006">
              <mc:Choice xmlns:v="urn:schemas-microsoft-com:vml" Requires="v">
                <p:oleObj name="Chart" r:id="rId4" imgW="9310931" imgH="6667362" progId="MSGraph.Chart.8">
                  <p:embed followColorScheme="full"/>
                </p:oleObj>
              </mc:Choice>
              <mc:Fallback>
                <p:oleObj name="Chart" r:id="rId4" imgW="9310931" imgH="6667362" progId="MSGraph.Chart.8">
                  <p:embed followColorScheme="full"/>
                  <p:pic>
                    <p:nvPicPr>
                      <p:cNvPr id="28674" name="Object 14">
                        <a:extLst>
                          <a:ext uri="{FF2B5EF4-FFF2-40B4-BE49-F238E27FC236}">
                            <a16:creationId xmlns:a16="http://schemas.microsoft.com/office/drawing/2014/main" id="{34732B9B-82D1-465F-9403-4559041E6291}"/>
                          </a:ext>
                        </a:extLst>
                      </p:cNvPr>
                      <p:cNvPicPr>
                        <a:picLocks noChangeArrowheads="1"/>
                      </p:cNvPicPr>
                      <p:nvPr/>
                    </p:nvPicPr>
                    <p:blipFill>
                      <a:blip r:embed="rId5"/>
                      <a:srcRect/>
                      <a:stretch>
                        <a:fillRect/>
                      </a:stretch>
                    </p:blipFill>
                    <p:spPr bwMode="auto">
                      <a:xfrm>
                        <a:off x="620713" y="271463"/>
                        <a:ext cx="7735887" cy="640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7" name="Rectangle 4">
            <a:extLst>
              <a:ext uri="{FF2B5EF4-FFF2-40B4-BE49-F238E27FC236}">
                <a16:creationId xmlns:a16="http://schemas.microsoft.com/office/drawing/2014/main" id="{859C7D0B-71E1-4090-B0AB-59F83C95D1AE}"/>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8678" name="Rectangle 5">
            <a:extLst>
              <a:ext uri="{FF2B5EF4-FFF2-40B4-BE49-F238E27FC236}">
                <a16:creationId xmlns:a16="http://schemas.microsoft.com/office/drawing/2014/main" id="{942D8C2E-C45E-4F2F-ABA4-6AD93B7A70F6}"/>
              </a:ext>
            </a:extLst>
          </p:cNvPr>
          <p:cNvSpPr>
            <a:spLocks noChangeArrowheads="1"/>
          </p:cNvSpPr>
          <p:nvPr/>
        </p:nvSpPr>
        <p:spPr bwMode="auto">
          <a:xfrm rot="-5400000">
            <a:off x="-635000" y="28924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28679" name="Rectangle 6">
            <a:extLst>
              <a:ext uri="{FF2B5EF4-FFF2-40B4-BE49-F238E27FC236}">
                <a16:creationId xmlns:a16="http://schemas.microsoft.com/office/drawing/2014/main" id="{7308D374-C18D-4C7A-A99F-B86715464727}"/>
              </a:ext>
            </a:extLst>
          </p:cNvPr>
          <p:cNvSpPr>
            <a:spLocks noChangeArrowheads="1"/>
          </p:cNvSpPr>
          <p:nvPr/>
        </p:nvSpPr>
        <p:spPr bwMode="auto">
          <a:xfrm>
            <a:off x="3675063" y="650716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28680" name="AutoShape 7" descr="Parchment">
            <a:extLst>
              <a:ext uri="{FF2B5EF4-FFF2-40B4-BE49-F238E27FC236}">
                <a16:creationId xmlns:a16="http://schemas.microsoft.com/office/drawing/2014/main" id="{390F6AED-0B9B-474A-987A-5CCB294DC003}"/>
              </a:ext>
            </a:extLst>
          </p:cNvPr>
          <p:cNvSpPr>
            <a:spLocks noChangeArrowheads="1"/>
          </p:cNvSpPr>
          <p:nvPr/>
        </p:nvSpPr>
        <p:spPr bwMode="auto">
          <a:xfrm>
            <a:off x="5834063" y="889000"/>
            <a:ext cx="1739900" cy="1587500"/>
          </a:xfrm>
          <a:prstGeom prst="roundRect">
            <a:avLst>
              <a:gd name="adj" fmla="val 12495"/>
            </a:avLst>
          </a:prstGeom>
          <a:blipFill dpi="0" rotWithShape="0">
            <a:blip r:embed="rId6"/>
            <a:srcRect/>
            <a:tile tx="0" ty="0" sx="100000" sy="100000" flip="none" algn="tl"/>
          </a:blipFill>
          <a:ln w="12700">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8681" name="Rectangle 8">
            <a:extLst>
              <a:ext uri="{FF2B5EF4-FFF2-40B4-BE49-F238E27FC236}">
                <a16:creationId xmlns:a16="http://schemas.microsoft.com/office/drawing/2014/main" id="{232AA665-BE11-4CA9-BFD5-4CFB83DDE177}"/>
              </a:ext>
            </a:extLst>
          </p:cNvPr>
          <p:cNvSpPr>
            <a:spLocks noChangeArrowheads="1"/>
          </p:cNvSpPr>
          <p:nvPr/>
        </p:nvSpPr>
        <p:spPr bwMode="auto">
          <a:xfrm>
            <a:off x="5930900" y="914400"/>
            <a:ext cx="1550988"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Assumptions</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X</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endPar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Y</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£1</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Budget = £30</a:t>
            </a:r>
          </a:p>
        </p:txBody>
      </p:sp>
      <p:sp>
        <p:nvSpPr>
          <p:cNvPr id="28682" name="Line 9">
            <a:extLst>
              <a:ext uri="{FF2B5EF4-FFF2-40B4-BE49-F238E27FC236}">
                <a16:creationId xmlns:a16="http://schemas.microsoft.com/office/drawing/2014/main" id="{B7702451-65A3-4C7E-B240-0B7AF904E415}"/>
              </a:ext>
            </a:extLst>
          </p:cNvPr>
          <p:cNvSpPr>
            <a:spLocks noChangeShapeType="1"/>
          </p:cNvSpPr>
          <p:nvPr/>
        </p:nvSpPr>
        <p:spPr bwMode="auto">
          <a:xfrm>
            <a:off x="6096000" y="1322388"/>
            <a:ext cx="1219200"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8683" name="Rectangle 10">
            <a:extLst>
              <a:ext uri="{FF2B5EF4-FFF2-40B4-BE49-F238E27FC236}">
                <a16:creationId xmlns:a16="http://schemas.microsoft.com/office/drawing/2014/main" id="{3B0AD04C-9AC8-45F7-B4C0-38E7436E1373}"/>
              </a:ext>
            </a:extLst>
          </p:cNvPr>
          <p:cNvSpPr>
            <a:spLocks noChangeArrowheads="1"/>
          </p:cNvSpPr>
          <p:nvPr/>
        </p:nvSpPr>
        <p:spPr bwMode="auto">
          <a:xfrm>
            <a:off x="4314825" y="5499100"/>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1</a:t>
            </a:r>
          </a:p>
        </p:txBody>
      </p:sp>
      <p:grpSp>
        <p:nvGrpSpPr>
          <p:cNvPr id="2" name="Group 11">
            <a:extLst>
              <a:ext uri="{FF2B5EF4-FFF2-40B4-BE49-F238E27FC236}">
                <a16:creationId xmlns:a16="http://schemas.microsoft.com/office/drawing/2014/main" id="{7C0F7B56-7318-458C-B336-97D8A2979A08}"/>
              </a:ext>
            </a:extLst>
          </p:cNvPr>
          <p:cNvGrpSpPr>
            <a:grpSpLocks/>
          </p:cNvGrpSpPr>
          <p:nvPr/>
        </p:nvGrpSpPr>
        <p:grpSpPr bwMode="auto">
          <a:xfrm>
            <a:off x="2044700" y="750888"/>
            <a:ext cx="5226050" cy="5157787"/>
            <a:chOff x="1288" y="473"/>
            <a:chExt cx="3292" cy="3249"/>
          </a:xfrm>
        </p:grpSpPr>
        <p:sp>
          <p:nvSpPr>
            <p:cNvPr id="28689" name="Arc 12">
              <a:extLst>
                <a:ext uri="{FF2B5EF4-FFF2-40B4-BE49-F238E27FC236}">
                  <a16:creationId xmlns:a16="http://schemas.microsoft.com/office/drawing/2014/main" id="{1CAE7658-E374-4B76-9EE1-879D2BFB4880}"/>
                </a:ext>
              </a:extLst>
            </p:cNvPr>
            <p:cNvSpPr>
              <a:spLocks/>
            </p:cNvSpPr>
            <p:nvPr/>
          </p:nvSpPr>
          <p:spPr bwMode="auto">
            <a:xfrm>
              <a:off x="1288" y="473"/>
              <a:ext cx="3034" cy="311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8690" name="Rectangle 13">
              <a:extLst>
                <a:ext uri="{FF2B5EF4-FFF2-40B4-BE49-F238E27FC236}">
                  <a16:creationId xmlns:a16="http://schemas.microsoft.com/office/drawing/2014/main" id="{22A00388-B3CE-4ECC-A23E-DC75FB203A16}"/>
                </a:ext>
              </a:extLst>
            </p:cNvPr>
            <p:cNvSpPr>
              <a:spLocks noChangeArrowheads="1"/>
            </p:cNvSpPr>
            <p:nvPr/>
          </p:nvSpPr>
          <p:spPr bwMode="auto">
            <a:xfrm>
              <a:off x="4345" y="3453"/>
              <a:ext cx="23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1" u="none" strike="noStrike" kern="1200" cap="none" spc="0" normalizeH="0" baseline="0" noProof="0">
                  <a:ln>
                    <a:noFill/>
                  </a:ln>
                  <a:solidFill>
                    <a:srgbClr val="0035AA"/>
                  </a:solidFill>
                  <a:effectLst/>
                  <a:uLnTx/>
                  <a:uFillTx/>
                  <a:latin typeface="Times New Roman" panose="02020603050405020304" pitchFamily="18" charset="0"/>
                  <a:ea typeface="+mn-ea"/>
                  <a:cs typeface="+mn-cs"/>
                </a:rPr>
                <a:t>I</a:t>
              </a:r>
              <a:r>
                <a:rPr kumimoji="0" lang="en-GB" altLang="en-US" sz="2200" b="0" i="0" u="none" strike="noStrike" kern="1200" cap="none" spc="0" normalizeH="0" baseline="-25000" noProof="0">
                  <a:ln>
                    <a:noFill/>
                  </a:ln>
                  <a:solidFill>
                    <a:srgbClr val="0035AA"/>
                  </a:solidFill>
                  <a:effectLst/>
                  <a:uLnTx/>
                  <a:uFillTx/>
                  <a:latin typeface="Times New Roman" panose="02020603050405020304" pitchFamily="18" charset="0"/>
                  <a:ea typeface="+mn-ea"/>
                  <a:cs typeface="+mn-cs"/>
                </a:rPr>
                <a:t>1</a:t>
              </a:r>
            </a:p>
          </p:txBody>
        </p:sp>
      </p:grpSp>
      <p:grpSp>
        <p:nvGrpSpPr>
          <p:cNvPr id="3" name="Group 15">
            <a:extLst>
              <a:ext uri="{FF2B5EF4-FFF2-40B4-BE49-F238E27FC236}">
                <a16:creationId xmlns:a16="http://schemas.microsoft.com/office/drawing/2014/main" id="{2410A995-563C-401F-AA42-AD701B1A49AB}"/>
              </a:ext>
            </a:extLst>
          </p:cNvPr>
          <p:cNvGrpSpPr>
            <a:grpSpLocks/>
          </p:cNvGrpSpPr>
          <p:nvPr/>
        </p:nvGrpSpPr>
        <p:grpSpPr bwMode="auto">
          <a:xfrm>
            <a:off x="2808288" y="3009900"/>
            <a:ext cx="292100" cy="536575"/>
            <a:chOff x="1769" y="1896"/>
            <a:chExt cx="184" cy="338"/>
          </a:xfrm>
        </p:grpSpPr>
        <p:sp>
          <p:nvSpPr>
            <p:cNvPr id="28687" name="Oval 16">
              <a:extLst>
                <a:ext uri="{FF2B5EF4-FFF2-40B4-BE49-F238E27FC236}">
                  <a16:creationId xmlns:a16="http://schemas.microsoft.com/office/drawing/2014/main" id="{8A2F3278-A22F-4712-8E2A-AA380D94668E}"/>
                </a:ext>
              </a:extLst>
            </p:cNvPr>
            <p:cNvSpPr>
              <a:spLocks noChangeArrowheads="1"/>
            </p:cNvSpPr>
            <p:nvPr/>
          </p:nvSpPr>
          <p:spPr bwMode="auto">
            <a:xfrm>
              <a:off x="1769" y="2169"/>
              <a:ext cx="65" cy="65"/>
            </a:xfrm>
            <a:prstGeom prst="ellipse">
              <a:avLst/>
            </a:prstGeom>
            <a:solidFill>
              <a:srgbClr val="99CC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8688" name="Rectangle 17">
              <a:extLst>
                <a:ext uri="{FF2B5EF4-FFF2-40B4-BE49-F238E27FC236}">
                  <a16:creationId xmlns:a16="http://schemas.microsoft.com/office/drawing/2014/main" id="{AB9BAB14-21F5-4717-AADE-614DC5F490DE}"/>
                </a:ext>
              </a:extLst>
            </p:cNvPr>
            <p:cNvSpPr>
              <a:spLocks noChangeArrowheads="1"/>
            </p:cNvSpPr>
            <p:nvPr/>
          </p:nvSpPr>
          <p:spPr bwMode="auto">
            <a:xfrm>
              <a:off x="1788" y="1896"/>
              <a:ext cx="16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35AA"/>
                  </a:solidFill>
                  <a:effectLst/>
                  <a:uLnTx/>
                  <a:uFillTx/>
                  <a:latin typeface="Times New Roman" panose="02020603050405020304" pitchFamily="18" charset="0"/>
                  <a:ea typeface="+mn-ea"/>
                  <a:cs typeface="+mn-cs"/>
                </a:rPr>
                <a:t>j</a:t>
              </a:r>
            </a:p>
          </p:txBody>
        </p:sp>
      </p:grpSp>
      <p:sp>
        <p:nvSpPr>
          <p:cNvPr id="643092" name="Text Box 20">
            <a:extLst>
              <a:ext uri="{FF2B5EF4-FFF2-40B4-BE49-F238E27FC236}">
                <a16:creationId xmlns:a16="http://schemas.microsoft.com/office/drawing/2014/main" id="{56675B03-D68D-4129-BB1D-26B52E10223D}"/>
              </a:ext>
            </a:extLst>
          </p:cNvPr>
          <p:cNvSpPr txBox="1">
            <a:spLocks noChangeArrowheads="1"/>
          </p:cNvSpPr>
          <p:nvPr/>
        </p:nvSpPr>
        <p:spPr bwMode="auto">
          <a:xfrm>
            <a:off x="0" y="0"/>
            <a:ext cx="914400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003B3A"/>
                </a:solidFill>
                <a:effectLst/>
                <a:uLnTx/>
                <a:uFillTx/>
                <a:latin typeface="Arial" charset="0"/>
                <a:ea typeface="+mn-ea"/>
                <a:cs typeface="+mn-cs"/>
              </a:rPr>
              <a:t>Effect of a fall in the price of good </a:t>
            </a:r>
            <a:r>
              <a:rPr kumimoji="0" lang="en-GB" sz="2800" b="1" i="1" u="none" strike="noStrike" kern="1200" cap="none" spc="0" normalizeH="0" baseline="0" noProof="0">
                <a:ln>
                  <a:noFill/>
                </a:ln>
                <a:solidFill>
                  <a:srgbClr val="003B3A"/>
                </a:solidFill>
                <a:effectLst/>
                <a:uLnTx/>
                <a:uFillTx/>
                <a:latin typeface="Arial" charset="0"/>
                <a:ea typeface="+mn-ea"/>
                <a:cs typeface="+mn-cs"/>
              </a:rPr>
              <a:t>X</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13382904-F534-4831-9840-B2959B1E06E3}"/>
              </a:ext>
            </a:extLst>
          </p:cNvPr>
          <p:cNvSpPr>
            <a:spLocks noChangeArrowheads="1"/>
          </p:cNvSpPr>
          <p:nvPr/>
        </p:nvSpPr>
        <p:spPr bwMode="auto">
          <a:xfrm>
            <a:off x="108585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9700" name="Freeform 3">
            <a:extLst>
              <a:ext uri="{FF2B5EF4-FFF2-40B4-BE49-F238E27FC236}">
                <a16:creationId xmlns:a16="http://schemas.microsoft.com/office/drawing/2014/main" id="{D206DA44-DB82-4B57-BD5D-E6E5A75B26FF}"/>
              </a:ext>
            </a:extLst>
          </p:cNvPr>
          <p:cNvSpPr>
            <a:spLocks/>
          </p:cNvSpPr>
          <p:nvPr/>
        </p:nvSpPr>
        <p:spPr bwMode="auto">
          <a:xfrm>
            <a:off x="1074738" y="606425"/>
            <a:ext cx="7051675" cy="5370513"/>
          </a:xfrm>
          <a:custGeom>
            <a:avLst/>
            <a:gdLst>
              <a:gd name="T0" fmla="*/ 2147483647 w 4442"/>
              <a:gd name="T1" fmla="*/ 2147483647 h 3359"/>
              <a:gd name="T2" fmla="*/ 2147483647 w 4442"/>
              <a:gd name="T3" fmla="*/ 2147483647 h 3359"/>
              <a:gd name="T4" fmla="*/ 0 w 4442"/>
              <a:gd name="T5" fmla="*/ 0 h 3359"/>
              <a:gd name="T6" fmla="*/ 2147483647 w 4442"/>
              <a:gd name="T7" fmla="*/ 0 h 3359"/>
              <a:gd name="T8" fmla="*/ 2147483647 w 4442"/>
              <a:gd name="T9" fmla="*/ 2147483647 h 3359"/>
              <a:gd name="T10" fmla="*/ 0 60000 65536"/>
              <a:gd name="T11" fmla="*/ 0 60000 65536"/>
              <a:gd name="T12" fmla="*/ 0 60000 65536"/>
              <a:gd name="T13" fmla="*/ 0 60000 65536"/>
              <a:gd name="T14" fmla="*/ 0 60000 65536"/>
              <a:gd name="T15" fmla="*/ 0 w 4442"/>
              <a:gd name="T16" fmla="*/ 0 h 3359"/>
              <a:gd name="T17" fmla="*/ 4442 w 4442"/>
              <a:gd name="T18" fmla="*/ 3359 h 3359"/>
            </a:gdLst>
            <a:ahLst/>
            <a:cxnLst>
              <a:cxn ang="T10">
                <a:pos x="T0" y="T1"/>
              </a:cxn>
              <a:cxn ang="T11">
                <a:pos x="T2" y="T3"/>
              </a:cxn>
              <a:cxn ang="T12">
                <a:pos x="T4" y="T5"/>
              </a:cxn>
              <a:cxn ang="T13">
                <a:pos x="T6" y="T7"/>
              </a:cxn>
              <a:cxn ang="T14">
                <a:pos x="T8" y="T9"/>
              </a:cxn>
            </a:cxnLst>
            <a:rect l="T15" t="T16" r="T17" b="T18"/>
            <a:pathLst>
              <a:path w="4442" h="3359">
                <a:moveTo>
                  <a:pt x="4441" y="3358"/>
                </a:moveTo>
                <a:lnTo>
                  <a:pt x="2088" y="3358"/>
                </a:lnTo>
                <a:lnTo>
                  <a:pt x="0" y="0"/>
                </a:lnTo>
                <a:lnTo>
                  <a:pt x="4429" y="0"/>
                </a:lnTo>
                <a:lnTo>
                  <a:pt x="4441" y="3358"/>
                </a:lnTo>
              </a:path>
            </a:pathLst>
          </a:custGeom>
          <a:solidFill>
            <a:srgbClr val="CED9DE"/>
          </a:solidFill>
          <a:ln>
            <a:noFill/>
          </a:ln>
          <a:extLst>
            <a:ext uri="{91240B29-F687-4F45-9708-019B960494DF}">
              <a14:hiddenLine xmlns:a14="http://schemas.microsoft.com/office/drawing/2010/main" w="12700" cap="rnd" cmpd="sng">
                <a:solidFill>
                  <a:srgbClr val="000000"/>
                </a:solidFill>
                <a:prstDash val="solid"/>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aphicFrame>
        <p:nvGraphicFramePr>
          <p:cNvPr id="29698" name="Object 15">
            <a:extLst>
              <a:ext uri="{FF2B5EF4-FFF2-40B4-BE49-F238E27FC236}">
                <a16:creationId xmlns:a16="http://schemas.microsoft.com/office/drawing/2014/main" id="{3BC7E493-C5A5-470F-8112-3CB2C66A5D1C}"/>
              </a:ext>
            </a:extLst>
          </p:cNvPr>
          <p:cNvGraphicFramePr>
            <a:graphicFrameLocks/>
          </p:cNvGraphicFramePr>
          <p:nvPr/>
        </p:nvGraphicFramePr>
        <p:xfrm>
          <a:off x="620713" y="271463"/>
          <a:ext cx="7735887" cy="6405562"/>
        </p:xfrm>
        <a:graphic>
          <a:graphicData uri="http://schemas.openxmlformats.org/presentationml/2006/ole">
            <mc:AlternateContent xmlns:mc="http://schemas.openxmlformats.org/markup-compatibility/2006">
              <mc:Choice xmlns:v="urn:schemas-microsoft-com:vml" Requires="v">
                <p:oleObj name="Chart" r:id="rId4" imgW="9310931" imgH="6667362" progId="MSGraph.Chart.8">
                  <p:embed followColorScheme="full"/>
                </p:oleObj>
              </mc:Choice>
              <mc:Fallback>
                <p:oleObj name="Chart" r:id="rId4" imgW="9310931" imgH="6667362" progId="MSGraph.Chart.8">
                  <p:embed followColorScheme="full"/>
                  <p:pic>
                    <p:nvPicPr>
                      <p:cNvPr id="29698" name="Object 15">
                        <a:extLst>
                          <a:ext uri="{FF2B5EF4-FFF2-40B4-BE49-F238E27FC236}">
                            <a16:creationId xmlns:a16="http://schemas.microsoft.com/office/drawing/2014/main" id="{3BC7E493-C5A5-470F-8112-3CB2C66A5D1C}"/>
                          </a:ext>
                        </a:extLst>
                      </p:cNvPr>
                      <p:cNvPicPr>
                        <a:picLocks noChangeArrowheads="1"/>
                      </p:cNvPicPr>
                      <p:nvPr/>
                    </p:nvPicPr>
                    <p:blipFill>
                      <a:blip r:embed="rId5"/>
                      <a:srcRect/>
                      <a:stretch>
                        <a:fillRect/>
                      </a:stretch>
                    </p:blipFill>
                    <p:spPr bwMode="auto">
                      <a:xfrm>
                        <a:off x="620713" y="271463"/>
                        <a:ext cx="7735887" cy="640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1" name="Rectangle 4">
            <a:extLst>
              <a:ext uri="{FF2B5EF4-FFF2-40B4-BE49-F238E27FC236}">
                <a16:creationId xmlns:a16="http://schemas.microsoft.com/office/drawing/2014/main" id="{30725807-E8BA-455C-8B95-D0416E45E3B6}"/>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9702" name="Rectangle 5">
            <a:extLst>
              <a:ext uri="{FF2B5EF4-FFF2-40B4-BE49-F238E27FC236}">
                <a16:creationId xmlns:a16="http://schemas.microsoft.com/office/drawing/2014/main" id="{81B139DB-0592-47AC-8F97-DCF4CE8FF97E}"/>
              </a:ext>
            </a:extLst>
          </p:cNvPr>
          <p:cNvSpPr>
            <a:spLocks noChangeArrowheads="1"/>
          </p:cNvSpPr>
          <p:nvPr/>
        </p:nvSpPr>
        <p:spPr bwMode="auto">
          <a:xfrm rot="-5400000">
            <a:off x="-635000" y="28924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29703" name="Rectangle 6">
            <a:extLst>
              <a:ext uri="{FF2B5EF4-FFF2-40B4-BE49-F238E27FC236}">
                <a16:creationId xmlns:a16="http://schemas.microsoft.com/office/drawing/2014/main" id="{9261E82C-52C9-4424-8A67-3D61C4F23CFB}"/>
              </a:ext>
            </a:extLst>
          </p:cNvPr>
          <p:cNvSpPr>
            <a:spLocks noChangeArrowheads="1"/>
          </p:cNvSpPr>
          <p:nvPr/>
        </p:nvSpPr>
        <p:spPr bwMode="auto">
          <a:xfrm>
            <a:off x="3675063" y="650716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29704" name="AutoShape 7" descr="Parchment">
            <a:extLst>
              <a:ext uri="{FF2B5EF4-FFF2-40B4-BE49-F238E27FC236}">
                <a16:creationId xmlns:a16="http://schemas.microsoft.com/office/drawing/2014/main" id="{28375DC7-5C4F-424E-9E24-FE5678C13D12}"/>
              </a:ext>
            </a:extLst>
          </p:cNvPr>
          <p:cNvSpPr>
            <a:spLocks noChangeArrowheads="1"/>
          </p:cNvSpPr>
          <p:nvPr/>
        </p:nvSpPr>
        <p:spPr bwMode="auto">
          <a:xfrm>
            <a:off x="5834063" y="889000"/>
            <a:ext cx="1739900" cy="1587500"/>
          </a:xfrm>
          <a:prstGeom prst="roundRect">
            <a:avLst>
              <a:gd name="adj" fmla="val 12495"/>
            </a:avLst>
          </a:prstGeom>
          <a:blipFill dpi="0" rotWithShape="0">
            <a:blip r:embed="rId6"/>
            <a:srcRect/>
            <a:tile tx="0" ty="0" sx="100000" sy="100000" flip="none" algn="tl"/>
          </a:blipFill>
          <a:ln w="12700">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9705" name="Line 8">
            <a:extLst>
              <a:ext uri="{FF2B5EF4-FFF2-40B4-BE49-F238E27FC236}">
                <a16:creationId xmlns:a16="http://schemas.microsoft.com/office/drawing/2014/main" id="{BB043683-7C49-4270-BBE1-AD96C71175B0}"/>
              </a:ext>
            </a:extLst>
          </p:cNvPr>
          <p:cNvSpPr>
            <a:spLocks noChangeShapeType="1"/>
          </p:cNvSpPr>
          <p:nvPr/>
        </p:nvSpPr>
        <p:spPr bwMode="auto">
          <a:xfrm>
            <a:off x="6096000" y="1322388"/>
            <a:ext cx="1219200"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9706" name="Rectangle 9">
            <a:extLst>
              <a:ext uri="{FF2B5EF4-FFF2-40B4-BE49-F238E27FC236}">
                <a16:creationId xmlns:a16="http://schemas.microsoft.com/office/drawing/2014/main" id="{FAC187D9-0713-43D6-AB93-305BD6E3603A}"/>
              </a:ext>
            </a:extLst>
          </p:cNvPr>
          <p:cNvSpPr>
            <a:spLocks noChangeArrowheads="1"/>
          </p:cNvSpPr>
          <p:nvPr/>
        </p:nvSpPr>
        <p:spPr bwMode="auto">
          <a:xfrm>
            <a:off x="4314825" y="5499100"/>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1</a:t>
            </a:r>
          </a:p>
        </p:txBody>
      </p:sp>
      <p:grpSp>
        <p:nvGrpSpPr>
          <p:cNvPr id="29707" name="Group 10">
            <a:extLst>
              <a:ext uri="{FF2B5EF4-FFF2-40B4-BE49-F238E27FC236}">
                <a16:creationId xmlns:a16="http://schemas.microsoft.com/office/drawing/2014/main" id="{4A54191F-06FD-480B-BF6C-EB5F9AF96A07}"/>
              </a:ext>
            </a:extLst>
          </p:cNvPr>
          <p:cNvGrpSpPr>
            <a:grpSpLocks/>
          </p:cNvGrpSpPr>
          <p:nvPr/>
        </p:nvGrpSpPr>
        <p:grpSpPr bwMode="auto">
          <a:xfrm>
            <a:off x="2044700" y="750888"/>
            <a:ext cx="5226050" cy="5157787"/>
            <a:chOff x="1288" y="473"/>
            <a:chExt cx="3292" cy="3249"/>
          </a:xfrm>
        </p:grpSpPr>
        <p:sp>
          <p:nvSpPr>
            <p:cNvPr id="29712" name="Arc 11">
              <a:extLst>
                <a:ext uri="{FF2B5EF4-FFF2-40B4-BE49-F238E27FC236}">
                  <a16:creationId xmlns:a16="http://schemas.microsoft.com/office/drawing/2014/main" id="{418B2494-ADA5-487A-9C85-B4C5F1EEFFD1}"/>
                </a:ext>
              </a:extLst>
            </p:cNvPr>
            <p:cNvSpPr>
              <a:spLocks/>
            </p:cNvSpPr>
            <p:nvPr/>
          </p:nvSpPr>
          <p:spPr bwMode="auto">
            <a:xfrm>
              <a:off x="1288" y="473"/>
              <a:ext cx="3034" cy="311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9713" name="Rectangle 12">
              <a:extLst>
                <a:ext uri="{FF2B5EF4-FFF2-40B4-BE49-F238E27FC236}">
                  <a16:creationId xmlns:a16="http://schemas.microsoft.com/office/drawing/2014/main" id="{36173298-5E56-4DB7-8F46-6AFA9C0CE6CF}"/>
                </a:ext>
              </a:extLst>
            </p:cNvPr>
            <p:cNvSpPr>
              <a:spLocks noChangeArrowheads="1"/>
            </p:cNvSpPr>
            <p:nvPr/>
          </p:nvSpPr>
          <p:spPr bwMode="auto">
            <a:xfrm>
              <a:off x="4345" y="3453"/>
              <a:ext cx="23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1" u="none" strike="noStrike" kern="1200" cap="none" spc="0" normalizeH="0" baseline="0" noProof="0">
                  <a:ln>
                    <a:noFill/>
                  </a:ln>
                  <a:solidFill>
                    <a:srgbClr val="0035AA"/>
                  </a:solidFill>
                  <a:effectLst/>
                  <a:uLnTx/>
                  <a:uFillTx/>
                  <a:latin typeface="Times New Roman" panose="02020603050405020304" pitchFamily="18" charset="0"/>
                  <a:ea typeface="+mn-ea"/>
                  <a:cs typeface="+mn-cs"/>
                </a:rPr>
                <a:t>I</a:t>
              </a:r>
              <a:r>
                <a:rPr kumimoji="0" lang="en-GB" altLang="en-US" sz="2200" b="0" i="0" u="none" strike="noStrike" kern="1200" cap="none" spc="0" normalizeH="0" baseline="-25000" noProof="0">
                  <a:ln>
                    <a:noFill/>
                  </a:ln>
                  <a:solidFill>
                    <a:srgbClr val="0035AA"/>
                  </a:solidFill>
                  <a:effectLst/>
                  <a:uLnTx/>
                  <a:uFillTx/>
                  <a:latin typeface="Times New Roman" panose="02020603050405020304" pitchFamily="18" charset="0"/>
                  <a:ea typeface="+mn-ea"/>
                  <a:cs typeface="+mn-cs"/>
                </a:rPr>
                <a:t>1</a:t>
              </a:r>
            </a:p>
          </p:txBody>
        </p:sp>
      </p:grpSp>
      <p:sp>
        <p:nvSpPr>
          <p:cNvPr id="29708" name="Rectangle 13">
            <a:extLst>
              <a:ext uri="{FF2B5EF4-FFF2-40B4-BE49-F238E27FC236}">
                <a16:creationId xmlns:a16="http://schemas.microsoft.com/office/drawing/2014/main" id="{28E64E35-742A-4195-8C60-A763EC425878}"/>
              </a:ext>
            </a:extLst>
          </p:cNvPr>
          <p:cNvSpPr>
            <a:spLocks noChangeArrowheads="1"/>
          </p:cNvSpPr>
          <p:nvPr/>
        </p:nvSpPr>
        <p:spPr bwMode="auto">
          <a:xfrm>
            <a:off x="2838450" y="3009900"/>
            <a:ext cx="2619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35AA"/>
                </a:solidFill>
                <a:effectLst/>
                <a:uLnTx/>
                <a:uFillTx/>
                <a:latin typeface="Times New Roman" panose="02020603050405020304" pitchFamily="18" charset="0"/>
                <a:ea typeface="+mn-ea"/>
                <a:cs typeface="+mn-cs"/>
              </a:rPr>
              <a:t>j</a:t>
            </a:r>
          </a:p>
        </p:txBody>
      </p:sp>
      <p:sp>
        <p:nvSpPr>
          <p:cNvPr id="645134" name="Rectangle 14">
            <a:extLst>
              <a:ext uri="{FF2B5EF4-FFF2-40B4-BE49-F238E27FC236}">
                <a16:creationId xmlns:a16="http://schemas.microsoft.com/office/drawing/2014/main" id="{DFE90D29-537A-45F8-B238-2549B3AFE73D}"/>
              </a:ext>
            </a:extLst>
          </p:cNvPr>
          <p:cNvSpPr>
            <a:spLocks noChangeArrowheads="1"/>
          </p:cNvSpPr>
          <p:nvPr/>
        </p:nvSpPr>
        <p:spPr bwMode="auto">
          <a:xfrm>
            <a:off x="5930900" y="914400"/>
            <a:ext cx="15494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Assumptions</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1" i="1" u="none" strike="noStrike" kern="1200" cap="none" spc="0" normalizeH="0" baseline="0" noProof="0">
                <a:ln>
                  <a:noFill/>
                </a:ln>
                <a:solidFill>
                  <a:srgbClr val="C40038"/>
                </a:solidFill>
                <a:effectLst/>
                <a:uLnTx/>
                <a:uFillTx/>
                <a:latin typeface="Arial" panose="020B0604020202020204" pitchFamily="34" charset="0"/>
                <a:ea typeface="+mn-ea"/>
                <a:cs typeface="+mn-cs"/>
              </a:rPr>
              <a:t>P</a:t>
            </a:r>
            <a:r>
              <a:rPr kumimoji="0" lang="en-GB" altLang="en-US" sz="1800" b="1" i="1" u="none" strike="noStrike" kern="1200" cap="none" spc="0" normalizeH="0" baseline="-25000" noProof="0">
                <a:ln>
                  <a:noFill/>
                </a:ln>
                <a:solidFill>
                  <a:srgbClr val="C40038"/>
                </a:solidFill>
                <a:effectLst/>
                <a:uLnTx/>
                <a:uFillTx/>
                <a:latin typeface="Arial" panose="020B0604020202020204" pitchFamily="34" charset="0"/>
                <a:ea typeface="+mn-ea"/>
                <a:cs typeface="+mn-cs"/>
              </a:rPr>
              <a:t>X</a:t>
            </a:r>
            <a:r>
              <a:rPr kumimoji="0" lang="en-GB" altLang="en-US" sz="1800" b="1" i="1" u="none" strike="noStrike" kern="1200" cap="none" spc="0" normalizeH="0" baseline="0" noProof="0">
                <a:ln>
                  <a:noFill/>
                </a:ln>
                <a:solidFill>
                  <a:srgbClr val="C40038"/>
                </a:solidFill>
                <a:effectLst/>
                <a:uLnTx/>
                <a:uFillTx/>
                <a:latin typeface="Arial" panose="020B0604020202020204" pitchFamily="34" charset="0"/>
                <a:ea typeface="+mn-ea"/>
                <a:cs typeface="+mn-cs"/>
              </a:rPr>
              <a:t> = </a:t>
            </a:r>
            <a:r>
              <a:rPr kumimoji="0" lang="en-GB" altLang="en-US" sz="1800" b="1" i="0" u="none" strike="noStrike" kern="1200" cap="none" spc="0" normalizeH="0" baseline="0" noProof="0">
                <a:ln>
                  <a:noFill/>
                </a:ln>
                <a:solidFill>
                  <a:srgbClr val="C40038"/>
                </a:solidFill>
                <a:effectLst/>
                <a:uLnTx/>
                <a:uFillTx/>
                <a:latin typeface="Arial" panose="020B0604020202020204" pitchFamily="34" charset="0"/>
                <a:ea typeface="+mn-ea"/>
                <a:cs typeface="+mn-cs"/>
              </a:rPr>
              <a:t>£1</a:t>
            </a:r>
            <a:endParaRPr kumimoji="0" lang="en-GB" altLang="en-US" sz="1800" b="0" i="1" u="none" strike="noStrike" kern="1200" cap="none" spc="0" normalizeH="0" baseline="0" noProof="0">
              <a:ln>
                <a:noFill/>
              </a:ln>
              <a:solidFill>
                <a:srgbClr val="0066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Y</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£1</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Budget = £30</a:t>
            </a:r>
          </a:p>
        </p:txBody>
      </p:sp>
      <p:sp>
        <p:nvSpPr>
          <p:cNvPr id="29710" name="Oval 16">
            <a:extLst>
              <a:ext uri="{FF2B5EF4-FFF2-40B4-BE49-F238E27FC236}">
                <a16:creationId xmlns:a16="http://schemas.microsoft.com/office/drawing/2014/main" id="{4AE622EE-65F2-482F-9020-F7DA6F8DDA65}"/>
              </a:ext>
            </a:extLst>
          </p:cNvPr>
          <p:cNvSpPr>
            <a:spLocks noChangeArrowheads="1"/>
          </p:cNvSpPr>
          <p:nvPr/>
        </p:nvSpPr>
        <p:spPr bwMode="auto">
          <a:xfrm>
            <a:off x="2808288" y="3443288"/>
            <a:ext cx="103187" cy="103187"/>
          </a:xfrm>
          <a:prstGeom prst="ellipse">
            <a:avLst/>
          </a:prstGeom>
          <a:solidFill>
            <a:srgbClr val="99CCFF"/>
          </a:solidFill>
          <a:ln w="25400">
            <a:solidFill>
              <a:schemeClr val="tx1"/>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45139" name="Text Box 19">
            <a:extLst>
              <a:ext uri="{FF2B5EF4-FFF2-40B4-BE49-F238E27FC236}">
                <a16:creationId xmlns:a16="http://schemas.microsoft.com/office/drawing/2014/main" id="{03A5D23C-372C-4CF0-8E37-0A394D5DF359}"/>
              </a:ext>
            </a:extLst>
          </p:cNvPr>
          <p:cNvSpPr txBox="1">
            <a:spLocks noChangeArrowheads="1"/>
          </p:cNvSpPr>
          <p:nvPr/>
        </p:nvSpPr>
        <p:spPr bwMode="auto">
          <a:xfrm>
            <a:off x="0" y="0"/>
            <a:ext cx="914400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003B3A"/>
                </a:solidFill>
                <a:effectLst/>
                <a:uLnTx/>
                <a:uFillTx/>
                <a:latin typeface="Arial" charset="0"/>
                <a:ea typeface="+mn-ea"/>
                <a:cs typeface="+mn-cs"/>
              </a:rPr>
              <a:t>Effect of a fall in the price of good </a:t>
            </a:r>
            <a:r>
              <a:rPr kumimoji="0" lang="en-GB" sz="2800" b="1" i="1" u="none" strike="noStrike" kern="1200" cap="none" spc="0" normalizeH="0" baseline="0" noProof="0">
                <a:ln>
                  <a:noFill/>
                </a:ln>
                <a:solidFill>
                  <a:srgbClr val="003B3A"/>
                </a:solidFill>
                <a:effectLst/>
                <a:uLnTx/>
                <a:uFillTx/>
                <a:latin typeface="Arial" charset="0"/>
                <a:ea typeface="+mn-ea"/>
                <a:cs typeface="+mn-cs"/>
              </a:rPr>
              <a:t>X</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45134"/>
                                        </p:tgtEl>
                                        <p:attrNameLst>
                                          <p:attrName>style.visibility</p:attrName>
                                        </p:attrNameLst>
                                      </p:cBhvr>
                                      <p:to>
                                        <p:strVal val="visible"/>
                                      </p:to>
                                    </p:set>
                                    <p:anim calcmode="lin" valueType="num">
                                      <p:cBhvr>
                                        <p:cTn id="7" dur="500" fill="hold"/>
                                        <p:tgtEl>
                                          <p:spTgt spid="645134"/>
                                        </p:tgtEl>
                                        <p:attrNameLst>
                                          <p:attrName>ppt_w</p:attrName>
                                        </p:attrNameLst>
                                      </p:cBhvr>
                                      <p:tavLst>
                                        <p:tav tm="0">
                                          <p:val>
                                            <p:fltVal val="0"/>
                                          </p:val>
                                        </p:tav>
                                        <p:tav tm="100000">
                                          <p:val>
                                            <p:strVal val="#ppt_w"/>
                                          </p:val>
                                        </p:tav>
                                      </p:tavLst>
                                    </p:anim>
                                    <p:anim calcmode="lin" valueType="num">
                                      <p:cBhvr>
                                        <p:cTn id="8" dur="500" fill="hold"/>
                                        <p:tgtEl>
                                          <p:spTgt spid="6451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34"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0319C2F4-8919-4789-A75D-2AB4DF7A890D}"/>
              </a:ext>
            </a:extLst>
          </p:cNvPr>
          <p:cNvSpPr>
            <a:spLocks noChangeArrowheads="1"/>
          </p:cNvSpPr>
          <p:nvPr/>
        </p:nvSpPr>
        <p:spPr bwMode="auto">
          <a:xfrm>
            <a:off x="108585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0724" name="Arc 3">
            <a:extLst>
              <a:ext uri="{FF2B5EF4-FFF2-40B4-BE49-F238E27FC236}">
                <a16:creationId xmlns:a16="http://schemas.microsoft.com/office/drawing/2014/main" id="{AB22951A-CDBA-4386-9117-F107D17443DB}"/>
              </a:ext>
            </a:extLst>
          </p:cNvPr>
          <p:cNvSpPr>
            <a:spLocks/>
          </p:cNvSpPr>
          <p:nvPr/>
        </p:nvSpPr>
        <p:spPr bwMode="auto">
          <a:xfrm>
            <a:off x="2044700" y="750888"/>
            <a:ext cx="4816475" cy="49498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0725" name="Freeform 4">
            <a:extLst>
              <a:ext uri="{FF2B5EF4-FFF2-40B4-BE49-F238E27FC236}">
                <a16:creationId xmlns:a16="http://schemas.microsoft.com/office/drawing/2014/main" id="{D11DBFE7-52B1-40B0-B0BD-4FC25AB1DBCA}"/>
              </a:ext>
            </a:extLst>
          </p:cNvPr>
          <p:cNvSpPr>
            <a:spLocks/>
          </p:cNvSpPr>
          <p:nvPr/>
        </p:nvSpPr>
        <p:spPr bwMode="auto">
          <a:xfrm>
            <a:off x="979488" y="561975"/>
            <a:ext cx="7164387" cy="5441950"/>
          </a:xfrm>
          <a:custGeom>
            <a:avLst/>
            <a:gdLst>
              <a:gd name="T0" fmla="*/ 2147483647 w 4465"/>
              <a:gd name="T1" fmla="*/ 2147483647 h 3371"/>
              <a:gd name="T2" fmla="*/ 0 w 4465"/>
              <a:gd name="T3" fmla="*/ 0 h 3371"/>
              <a:gd name="T4" fmla="*/ 2147483647 w 4465"/>
              <a:gd name="T5" fmla="*/ 0 h 3371"/>
              <a:gd name="T6" fmla="*/ 2147483647 w 4465"/>
              <a:gd name="T7" fmla="*/ 2147483647 h 3371"/>
              <a:gd name="T8" fmla="*/ 2147483647 w 4465"/>
              <a:gd name="T9" fmla="*/ 2147483647 h 3371"/>
              <a:gd name="T10" fmla="*/ 0 60000 65536"/>
              <a:gd name="T11" fmla="*/ 0 60000 65536"/>
              <a:gd name="T12" fmla="*/ 0 60000 65536"/>
              <a:gd name="T13" fmla="*/ 0 60000 65536"/>
              <a:gd name="T14" fmla="*/ 0 60000 65536"/>
              <a:gd name="T15" fmla="*/ 0 w 4465"/>
              <a:gd name="T16" fmla="*/ 0 h 3371"/>
              <a:gd name="T17" fmla="*/ 4465 w 4465"/>
              <a:gd name="T18" fmla="*/ 3371 h 3371"/>
            </a:gdLst>
            <a:ahLst/>
            <a:cxnLst>
              <a:cxn ang="T10">
                <a:pos x="T0" y="T1"/>
              </a:cxn>
              <a:cxn ang="T11">
                <a:pos x="T2" y="T3"/>
              </a:cxn>
              <a:cxn ang="T12">
                <a:pos x="T4" y="T5"/>
              </a:cxn>
              <a:cxn ang="T13">
                <a:pos x="T6" y="T7"/>
              </a:cxn>
              <a:cxn ang="T14">
                <a:pos x="T8" y="T9"/>
              </a:cxn>
            </a:cxnLst>
            <a:rect l="T15" t="T16" r="T17" b="T18"/>
            <a:pathLst>
              <a:path w="4465" h="3371">
                <a:moveTo>
                  <a:pt x="4222" y="3370"/>
                </a:moveTo>
                <a:lnTo>
                  <a:pt x="0" y="0"/>
                </a:lnTo>
                <a:lnTo>
                  <a:pt x="4464" y="0"/>
                </a:lnTo>
                <a:lnTo>
                  <a:pt x="4464" y="3370"/>
                </a:lnTo>
                <a:lnTo>
                  <a:pt x="4222" y="3370"/>
                </a:lnTo>
              </a:path>
            </a:pathLst>
          </a:custGeom>
          <a:solidFill>
            <a:srgbClr val="CED9DE"/>
          </a:solidFill>
          <a:ln>
            <a:noFill/>
          </a:ln>
          <a:extLst>
            <a:ext uri="{91240B29-F687-4F45-9708-019B960494DF}">
              <a14:hiddenLine xmlns:a14="http://schemas.microsoft.com/office/drawing/2010/main" w="12700" cap="rnd" cmpd="sng">
                <a:solidFill>
                  <a:srgbClr val="000000"/>
                </a:solidFill>
                <a:prstDash val="solid"/>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aphicFrame>
        <p:nvGraphicFramePr>
          <p:cNvPr id="30722" name="Object 16">
            <a:extLst>
              <a:ext uri="{FF2B5EF4-FFF2-40B4-BE49-F238E27FC236}">
                <a16:creationId xmlns:a16="http://schemas.microsoft.com/office/drawing/2014/main" id="{41CB6000-45CC-4F99-B168-6094724D762E}"/>
              </a:ext>
            </a:extLst>
          </p:cNvPr>
          <p:cNvGraphicFramePr>
            <a:graphicFrameLocks/>
          </p:cNvGraphicFramePr>
          <p:nvPr/>
        </p:nvGraphicFramePr>
        <p:xfrm>
          <a:off x="620713" y="271463"/>
          <a:ext cx="7735887" cy="6405562"/>
        </p:xfrm>
        <a:graphic>
          <a:graphicData uri="http://schemas.openxmlformats.org/presentationml/2006/ole">
            <mc:AlternateContent xmlns:mc="http://schemas.openxmlformats.org/markup-compatibility/2006">
              <mc:Choice xmlns:v="urn:schemas-microsoft-com:vml" Requires="v">
                <p:oleObj name="Chart" r:id="rId4" imgW="9310931" imgH="6667362" progId="MSGraph.Chart.8">
                  <p:embed followColorScheme="full"/>
                </p:oleObj>
              </mc:Choice>
              <mc:Fallback>
                <p:oleObj name="Chart" r:id="rId4" imgW="9310931" imgH="6667362" progId="MSGraph.Chart.8">
                  <p:embed followColorScheme="full"/>
                  <p:pic>
                    <p:nvPicPr>
                      <p:cNvPr id="30722" name="Object 16">
                        <a:extLst>
                          <a:ext uri="{FF2B5EF4-FFF2-40B4-BE49-F238E27FC236}">
                            <a16:creationId xmlns:a16="http://schemas.microsoft.com/office/drawing/2014/main" id="{41CB6000-45CC-4F99-B168-6094724D762E}"/>
                          </a:ext>
                        </a:extLst>
                      </p:cNvPr>
                      <p:cNvPicPr>
                        <a:picLocks noChangeArrowheads="1"/>
                      </p:cNvPicPr>
                      <p:nvPr/>
                    </p:nvPicPr>
                    <p:blipFill>
                      <a:blip r:embed="rId5"/>
                      <a:srcRect/>
                      <a:stretch>
                        <a:fillRect/>
                      </a:stretch>
                    </p:blipFill>
                    <p:spPr bwMode="auto">
                      <a:xfrm>
                        <a:off x="620713" y="271463"/>
                        <a:ext cx="7735887" cy="640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6" name="Rectangle 5">
            <a:extLst>
              <a:ext uri="{FF2B5EF4-FFF2-40B4-BE49-F238E27FC236}">
                <a16:creationId xmlns:a16="http://schemas.microsoft.com/office/drawing/2014/main" id="{67BFC2DF-7D05-42D8-A95F-7426ED58F0A7}"/>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0727" name="Rectangle 6">
            <a:extLst>
              <a:ext uri="{FF2B5EF4-FFF2-40B4-BE49-F238E27FC236}">
                <a16:creationId xmlns:a16="http://schemas.microsoft.com/office/drawing/2014/main" id="{AEED31AC-CD97-4A35-9D38-244D3CC0AC13}"/>
              </a:ext>
            </a:extLst>
          </p:cNvPr>
          <p:cNvSpPr>
            <a:spLocks noChangeArrowheads="1"/>
          </p:cNvSpPr>
          <p:nvPr/>
        </p:nvSpPr>
        <p:spPr bwMode="auto">
          <a:xfrm rot="-5400000">
            <a:off x="-635000" y="28924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30728" name="AutoShape 7" descr="Parchment">
            <a:extLst>
              <a:ext uri="{FF2B5EF4-FFF2-40B4-BE49-F238E27FC236}">
                <a16:creationId xmlns:a16="http://schemas.microsoft.com/office/drawing/2014/main" id="{19DEF9F6-50D2-42E5-A085-BE1A805A5662}"/>
              </a:ext>
            </a:extLst>
          </p:cNvPr>
          <p:cNvSpPr>
            <a:spLocks noChangeArrowheads="1"/>
          </p:cNvSpPr>
          <p:nvPr/>
        </p:nvSpPr>
        <p:spPr bwMode="auto">
          <a:xfrm>
            <a:off x="5834063" y="889000"/>
            <a:ext cx="1739900" cy="1587500"/>
          </a:xfrm>
          <a:prstGeom prst="roundRect">
            <a:avLst>
              <a:gd name="adj" fmla="val 12495"/>
            </a:avLst>
          </a:prstGeom>
          <a:blipFill dpi="0" rotWithShape="0">
            <a:blip r:embed="rId6"/>
            <a:srcRect/>
            <a:tile tx="0" ty="0" sx="100000" sy="100000" flip="none" algn="tl"/>
          </a:blipFill>
          <a:ln w="12700">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0729" name="Rectangle 8">
            <a:extLst>
              <a:ext uri="{FF2B5EF4-FFF2-40B4-BE49-F238E27FC236}">
                <a16:creationId xmlns:a16="http://schemas.microsoft.com/office/drawing/2014/main" id="{90C655D5-6AD1-4062-A5A6-7C7E6FEC7AF4}"/>
              </a:ext>
            </a:extLst>
          </p:cNvPr>
          <p:cNvSpPr>
            <a:spLocks noChangeArrowheads="1"/>
          </p:cNvSpPr>
          <p:nvPr/>
        </p:nvSpPr>
        <p:spPr bwMode="auto">
          <a:xfrm>
            <a:off x="3675063" y="650716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30730" name="Rectangle 9">
            <a:extLst>
              <a:ext uri="{FF2B5EF4-FFF2-40B4-BE49-F238E27FC236}">
                <a16:creationId xmlns:a16="http://schemas.microsoft.com/office/drawing/2014/main" id="{A9548913-162E-439E-8407-439FEC678CF3}"/>
              </a:ext>
            </a:extLst>
          </p:cNvPr>
          <p:cNvSpPr>
            <a:spLocks noChangeArrowheads="1"/>
          </p:cNvSpPr>
          <p:nvPr/>
        </p:nvSpPr>
        <p:spPr bwMode="auto">
          <a:xfrm>
            <a:off x="5930900" y="914400"/>
            <a:ext cx="15494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Assumptions</a:t>
            </a:r>
          </a:p>
          <a:p>
            <a:pPr marL="0" marR="0" lvl="0" indent="0" algn="ctr" defTabSz="7620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1" i="1" u="none" strike="noStrike" kern="1200" cap="none" spc="0" normalizeH="0" baseline="0" noProof="0">
                <a:ln>
                  <a:noFill/>
                </a:ln>
                <a:solidFill>
                  <a:srgbClr val="C40038"/>
                </a:solidFill>
                <a:effectLst/>
                <a:uLnTx/>
                <a:uFillTx/>
                <a:latin typeface="Arial" panose="020B0604020202020204" pitchFamily="34" charset="0"/>
                <a:ea typeface="+mn-ea"/>
                <a:cs typeface="+mn-cs"/>
              </a:rPr>
              <a:t>P</a:t>
            </a:r>
            <a:r>
              <a:rPr kumimoji="0" lang="en-GB" altLang="en-US" sz="1800" b="1" i="1" u="none" strike="noStrike" kern="1200" cap="none" spc="0" normalizeH="0" baseline="-25000" noProof="0">
                <a:ln>
                  <a:noFill/>
                </a:ln>
                <a:solidFill>
                  <a:srgbClr val="C40038"/>
                </a:solidFill>
                <a:effectLst/>
                <a:uLnTx/>
                <a:uFillTx/>
                <a:latin typeface="Arial" panose="020B0604020202020204" pitchFamily="34" charset="0"/>
                <a:ea typeface="+mn-ea"/>
                <a:cs typeface="+mn-cs"/>
              </a:rPr>
              <a:t>X</a:t>
            </a:r>
            <a:r>
              <a:rPr kumimoji="0" lang="en-GB" altLang="en-US" sz="1800" b="1" i="1" u="none" strike="noStrike" kern="1200" cap="none" spc="0" normalizeH="0" baseline="0" noProof="0">
                <a:ln>
                  <a:noFill/>
                </a:ln>
                <a:solidFill>
                  <a:srgbClr val="C40038"/>
                </a:solidFill>
                <a:effectLst/>
                <a:uLnTx/>
                <a:uFillTx/>
                <a:latin typeface="Arial" panose="020B0604020202020204" pitchFamily="34" charset="0"/>
                <a:ea typeface="+mn-ea"/>
                <a:cs typeface="+mn-cs"/>
              </a:rPr>
              <a:t> = </a:t>
            </a:r>
            <a:r>
              <a:rPr kumimoji="0" lang="en-GB" altLang="en-US" sz="1800" b="1" i="0" u="none" strike="noStrike" kern="1200" cap="none" spc="0" normalizeH="0" baseline="0" noProof="0">
                <a:ln>
                  <a:noFill/>
                </a:ln>
                <a:solidFill>
                  <a:srgbClr val="C40038"/>
                </a:solidFill>
                <a:effectLst/>
                <a:uLnTx/>
                <a:uFillTx/>
                <a:latin typeface="Arial" panose="020B0604020202020204" pitchFamily="34" charset="0"/>
                <a:ea typeface="+mn-ea"/>
                <a:cs typeface="+mn-cs"/>
              </a:rPr>
              <a:t>£1</a:t>
            </a:r>
            <a:endParaRPr kumimoji="0" lang="en-GB" altLang="en-US" sz="1800" b="0" i="1" u="none" strike="noStrike" kern="1200" cap="none" spc="0" normalizeH="0" baseline="0" noProof="0">
              <a:ln>
                <a:noFill/>
              </a:ln>
              <a:solidFill>
                <a:srgbClr val="006600"/>
              </a:solidFill>
              <a:effectLst/>
              <a:uLnTx/>
              <a:uFillTx/>
              <a:latin typeface="Arial" panose="020B0604020202020204" pitchFamily="34" charset="0"/>
              <a:ea typeface="+mn-ea"/>
              <a:cs typeface="+mn-cs"/>
            </a:endParaRP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P</a:t>
            </a:r>
            <a:r>
              <a:rPr kumimoji="0" lang="en-GB" altLang="en-US" sz="1800" b="0" i="1" u="none" strike="noStrike" kern="1200" cap="none" spc="0" normalizeH="0" baseline="-25000" noProof="0">
                <a:ln>
                  <a:noFill/>
                </a:ln>
                <a:solidFill>
                  <a:srgbClr val="000000"/>
                </a:solidFill>
                <a:effectLst/>
                <a:uLnTx/>
                <a:uFillTx/>
                <a:latin typeface="Arial" panose="020B0604020202020204" pitchFamily="34" charset="0"/>
                <a:ea typeface="+mn-ea"/>
                <a:cs typeface="+mn-cs"/>
              </a:rPr>
              <a:t>Y</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 = </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£1</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Budget = £30</a:t>
            </a:r>
          </a:p>
        </p:txBody>
      </p:sp>
      <p:sp>
        <p:nvSpPr>
          <p:cNvPr id="30731" name="Line 10">
            <a:extLst>
              <a:ext uri="{FF2B5EF4-FFF2-40B4-BE49-F238E27FC236}">
                <a16:creationId xmlns:a16="http://schemas.microsoft.com/office/drawing/2014/main" id="{93FA4909-AE30-4715-B2A9-8E902E8E12F0}"/>
              </a:ext>
            </a:extLst>
          </p:cNvPr>
          <p:cNvSpPr>
            <a:spLocks noChangeShapeType="1"/>
          </p:cNvSpPr>
          <p:nvPr/>
        </p:nvSpPr>
        <p:spPr bwMode="auto">
          <a:xfrm>
            <a:off x="6096000" y="1322388"/>
            <a:ext cx="1219200"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0732" name="Rectangle 11">
            <a:extLst>
              <a:ext uri="{FF2B5EF4-FFF2-40B4-BE49-F238E27FC236}">
                <a16:creationId xmlns:a16="http://schemas.microsoft.com/office/drawing/2014/main" id="{0B18465E-1D48-4813-A02A-4385CEDA10D6}"/>
              </a:ext>
            </a:extLst>
          </p:cNvPr>
          <p:cNvSpPr>
            <a:spLocks noChangeArrowheads="1"/>
          </p:cNvSpPr>
          <p:nvPr/>
        </p:nvSpPr>
        <p:spPr bwMode="auto">
          <a:xfrm>
            <a:off x="4314825" y="5499100"/>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1</a:t>
            </a:r>
          </a:p>
        </p:txBody>
      </p:sp>
      <p:sp>
        <p:nvSpPr>
          <p:cNvPr id="30733" name="Rectangle 12">
            <a:extLst>
              <a:ext uri="{FF2B5EF4-FFF2-40B4-BE49-F238E27FC236}">
                <a16:creationId xmlns:a16="http://schemas.microsoft.com/office/drawing/2014/main" id="{14962CD1-4496-44A0-B17B-53EF35C470B0}"/>
              </a:ext>
            </a:extLst>
          </p:cNvPr>
          <p:cNvSpPr>
            <a:spLocks noChangeArrowheads="1"/>
          </p:cNvSpPr>
          <p:nvPr/>
        </p:nvSpPr>
        <p:spPr bwMode="auto">
          <a:xfrm>
            <a:off x="6897688" y="5481638"/>
            <a:ext cx="3730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1" u="none" strike="noStrike" kern="1200" cap="none" spc="0" normalizeH="0" baseline="0" noProof="0">
                <a:ln>
                  <a:noFill/>
                </a:ln>
                <a:solidFill>
                  <a:srgbClr val="0035AA"/>
                </a:solidFill>
                <a:effectLst/>
                <a:uLnTx/>
                <a:uFillTx/>
                <a:latin typeface="Times New Roman" panose="02020603050405020304" pitchFamily="18" charset="0"/>
                <a:ea typeface="+mn-ea"/>
                <a:cs typeface="+mn-cs"/>
              </a:rPr>
              <a:t>I</a:t>
            </a:r>
            <a:r>
              <a:rPr kumimoji="0" lang="en-GB" altLang="en-US" sz="2200" b="0" i="0" u="none" strike="noStrike" kern="1200" cap="none" spc="0" normalizeH="0" baseline="-25000" noProof="0">
                <a:ln>
                  <a:noFill/>
                </a:ln>
                <a:solidFill>
                  <a:srgbClr val="0035AA"/>
                </a:solidFill>
                <a:effectLst/>
                <a:uLnTx/>
                <a:uFillTx/>
                <a:latin typeface="Times New Roman" panose="02020603050405020304" pitchFamily="18" charset="0"/>
                <a:ea typeface="+mn-ea"/>
                <a:cs typeface="+mn-cs"/>
              </a:rPr>
              <a:t>1</a:t>
            </a:r>
          </a:p>
        </p:txBody>
      </p:sp>
      <p:sp>
        <p:nvSpPr>
          <p:cNvPr id="30734" name="Rectangle 13">
            <a:extLst>
              <a:ext uri="{FF2B5EF4-FFF2-40B4-BE49-F238E27FC236}">
                <a16:creationId xmlns:a16="http://schemas.microsoft.com/office/drawing/2014/main" id="{E93A7447-355F-414B-A64C-2245C07B4938}"/>
              </a:ext>
            </a:extLst>
          </p:cNvPr>
          <p:cNvSpPr>
            <a:spLocks noChangeArrowheads="1"/>
          </p:cNvSpPr>
          <p:nvPr/>
        </p:nvSpPr>
        <p:spPr bwMode="auto">
          <a:xfrm>
            <a:off x="7616825" y="5540375"/>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C40038"/>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C40038"/>
                </a:solidFill>
                <a:effectLst/>
                <a:uLnTx/>
                <a:uFillTx/>
                <a:latin typeface="Arial" panose="020B0604020202020204" pitchFamily="34" charset="0"/>
                <a:ea typeface="+mn-ea"/>
                <a:cs typeface="+mn-cs"/>
              </a:rPr>
              <a:t>2</a:t>
            </a:r>
          </a:p>
        </p:txBody>
      </p:sp>
      <p:sp>
        <p:nvSpPr>
          <p:cNvPr id="30735" name="Text Box 14">
            <a:extLst>
              <a:ext uri="{FF2B5EF4-FFF2-40B4-BE49-F238E27FC236}">
                <a16:creationId xmlns:a16="http://schemas.microsoft.com/office/drawing/2014/main" id="{0EF9719B-2C72-4658-A21F-1D79E62C223B}"/>
              </a:ext>
            </a:extLst>
          </p:cNvPr>
          <p:cNvSpPr txBox="1">
            <a:spLocks noChangeArrowheads="1"/>
          </p:cNvSpPr>
          <p:nvPr/>
        </p:nvSpPr>
        <p:spPr bwMode="auto">
          <a:xfrm>
            <a:off x="1320800" y="4524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0" u="none" strike="noStrike" kern="1200" cap="none" spc="0" normalizeH="0" baseline="0" noProof="0">
                <a:ln>
                  <a:noFill/>
                </a:ln>
                <a:solidFill>
                  <a:srgbClr val="800080"/>
                </a:solidFill>
                <a:effectLst/>
                <a:uLnTx/>
                <a:uFillTx/>
                <a:latin typeface="Arial" panose="020B0604020202020204" pitchFamily="34" charset="0"/>
                <a:ea typeface="+mn-ea"/>
                <a:cs typeface="+mn-cs"/>
              </a:rPr>
              <a:t>a</a:t>
            </a:r>
          </a:p>
        </p:txBody>
      </p:sp>
      <p:sp>
        <p:nvSpPr>
          <p:cNvPr id="30736" name="Rectangle 15">
            <a:extLst>
              <a:ext uri="{FF2B5EF4-FFF2-40B4-BE49-F238E27FC236}">
                <a16:creationId xmlns:a16="http://schemas.microsoft.com/office/drawing/2014/main" id="{69D7B015-B538-4263-8D0D-530FE02685B4}"/>
              </a:ext>
            </a:extLst>
          </p:cNvPr>
          <p:cNvSpPr>
            <a:spLocks noChangeArrowheads="1"/>
          </p:cNvSpPr>
          <p:nvPr/>
        </p:nvSpPr>
        <p:spPr bwMode="auto">
          <a:xfrm>
            <a:off x="2838450" y="3009900"/>
            <a:ext cx="2619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35AA"/>
                </a:solidFill>
                <a:effectLst/>
                <a:uLnTx/>
                <a:uFillTx/>
                <a:latin typeface="Times New Roman" panose="02020603050405020304" pitchFamily="18" charset="0"/>
                <a:ea typeface="+mn-ea"/>
                <a:cs typeface="+mn-cs"/>
              </a:rPr>
              <a:t>j</a:t>
            </a:r>
          </a:p>
        </p:txBody>
      </p:sp>
      <p:grpSp>
        <p:nvGrpSpPr>
          <p:cNvPr id="2" name="Group 17">
            <a:extLst>
              <a:ext uri="{FF2B5EF4-FFF2-40B4-BE49-F238E27FC236}">
                <a16:creationId xmlns:a16="http://schemas.microsoft.com/office/drawing/2014/main" id="{9691BBE5-E9E8-4750-95AA-5DFC019C4C00}"/>
              </a:ext>
            </a:extLst>
          </p:cNvPr>
          <p:cNvGrpSpPr>
            <a:grpSpLocks/>
          </p:cNvGrpSpPr>
          <p:nvPr/>
        </p:nvGrpSpPr>
        <p:grpSpPr bwMode="auto">
          <a:xfrm>
            <a:off x="2706688" y="830263"/>
            <a:ext cx="5430837" cy="3636962"/>
            <a:chOff x="1705" y="523"/>
            <a:chExt cx="3421" cy="2291"/>
          </a:xfrm>
        </p:grpSpPr>
        <p:sp>
          <p:nvSpPr>
            <p:cNvPr id="30743" name="Arc 18">
              <a:extLst>
                <a:ext uri="{FF2B5EF4-FFF2-40B4-BE49-F238E27FC236}">
                  <a16:creationId xmlns:a16="http://schemas.microsoft.com/office/drawing/2014/main" id="{EC5B1C6B-9973-42C6-ABDE-FD489EC894EF}"/>
                </a:ext>
              </a:extLst>
            </p:cNvPr>
            <p:cNvSpPr>
              <a:spLocks/>
            </p:cNvSpPr>
            <p:nvPr/>
          </p:nvSpPr>
          <p:spPr bwMode="auto">
            <a:xfrm rot="180000">
              <a:off x="1705" y="523"/>
              <a:ext cx="3261" cy="20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0744" name="Rectangle 19">
              <a:extLst>
                <a:ext uri="{FF2B5EF4-FFF2-40B4-BE49-F238E27FC236}">
                  <a16:creationId xmlns:a16="http://schemas.microsoft.com/office/drawing/2014/main" id="{B3D4DEA5-156D-485A-8B07-A4E7C0D929E9}"/>
                </a:ext>
              </a:extLst>
            </p:cNvPr>
            <p:cNvSpPr>
              <a:spLocks noChangeArrowheads="1"/>
            </p:cNvSpPr>
            <p:nvPr/>
          </p:nvSpPr>
          <p:spPr bwMode="auto">
            <a:xfrm>
              <a:off x="4891" y="2545"/>
              <a:ext cx="23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1" u="none" strike="noStrike" kern="1200" cap="none" spc="0" normalizeH="0" baseline="0" noProof="0">
                  <a:ln>
                    <a:noFill/>
                  </a:ln>
                  <a:solidFill>
                    <a:srgbClr val="C40038"/>
                  </a:solidFill>
                  <a:effectLst/>
                  <a:uLnTx/>
                  <a:uFillTx/>
                  <a:latin typeface="Times New Roman" panose="02020603050405020304" pitchFamily="18" charset="0"/>
                  <a:ea typeface="+mn-ea"/>
                  <a:cs typeface="+mn-cs"/>
                </a:rPr>
                <a:t>I</a:t>
              </a:r>
              <a:r>
                <a:rPr kumimoji="0" lang="en-GB" altLang="en-US" sz="2200" b="0" i="0" u="none" strike="noStrike" kern="1200" cap="none" spc="0" normalizeH="0" baseline="-25000" noProof="0">
                  <a:ln>
                    <a:noFill/>
                  </a:ln>
                  <a:solidFill>
                    <a:srgbClr val="C40038"/>
                  </a:solidFill>
                  <a:effectLst/>
                  <a:uLnTx/>
                  <a:uFillTx/>
                  <a:latin typeface="Times New Roman" panose="02020603050405020304" pitchFamily="18" charset="0"/>
                  <a:ea typeface="+mn-ea"/>
                  <a:cs typeface="+mn-cs"/>
                </a:rPr>
                <a:t>2</a:t>
              </a:r>
            </a:p>
          </p:txBody>
        </p:sp>
      </p:grpSp>
      <p:grpSp>
        <p:nvGrpSpPr>
          <p:cNvPr id="3" name="Group 20">
            <a:extLst>
              <a:ext uri="{FF2B5EF4-FFF2-40B4-BE49-F238E27FC236}">
                <a16:creationId xmlns:a16="http://schemas.microsoft.com/office/drawing/2014/main" id="{26624D91-2BBD-4C68-8540-4A0ED8913B88}"/>
              </a:ext>
            </a:extLst>
          </p:cNvPr>
          <p:cNvGrpSpPr>
            <a:grpSpLocks/>
          </p:cNvGrpSpPr>
          <p:nvPr/>
        </p:nvGrpSpPr>
        <p:grpSpPr bwMode="auto">
          <a:xfrm>
            <a:off x="3900488" y="2525713"/>
            <a:ext cx="323850" cy="477837"/>
            <a:chOff x="2457" y="1591"/>
            <a:chExt cx="204" cy="301"/>
          </a:xfrm>
        </p:grpSpPr>
        <p:sp>
          <p:nvSpPr>
            <p:cNvPr id="30741" name="Rectangle 21">
              <a:extLst>
                <a:ext uri="{FF2B5EF4-FFF2-40B4-BE49-F238E27FC236}">
                  <a16:creationId xmlns:a16="http://schemas.microsoft.com/office/drawing/2014/main" id="{51B7ACA8-03A9-42B3-8EF8-C2A989272B22}"/>
                </a:ext>
              </a:extLst>
            </p:cNvPr>
            <p:cNvSpPr>
              <a:spLocks noChangeArrowheads="1"/>
            </p:cNvSpPr>
            <p:nvPr/>
          </p:nvSpPr>
          <p:spPr bwMode="auto">
            <a:xfrm>
              <a:off x="2457" y="1591"/>
              <a:ext cx="2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C40038"/>
                  </a:solidFill>
                  <a:effectLst/>
                  <a:uLnTx/>
                  <a:uFillTx/>
                  <a:latin typeface="Times New Roman" panose="02020603050405020304" pitchFamily="18" charset="0"/>
                  <a:ea typeface="+mn-ea"/>
                  <a:cs typeface="+mn-cs"/>
                </a:rPr>
                <a:t>k</a:t>
              </a:r>
            </a:p>
          </p:txBody>
        </p:sp>
        <p:sp>
          <p:nvSpPr>
            <p:cNvPr id="30742" name="Oval 22">
              <a:extLst>
                <a:ext uri="{FF2B5EF4-FFF2-40B4-BE49-F238E27FC236}">
                  <a16:creationId xmlns:a16="http://schemas.microsoft.com/office/drawing/2014/main" id="{5563C24D-580C-4D99-B7A1-9975932FFB2E}"/>
                </a:ext>
              </a:extLst>
            </p:cNvPr>
            <p:cNvSpPr>
              <a:spLocks noChangeArrowheads="1"/>
            </p:cNvSpPr>
            <p:nvPr/>
          </p:nvSpPr>
          <p:spPr bwMode="auto">
            <a:xfrm>
              <a:off x="2465" y="1827"/>
              <a:ext cx="65" cy="65"/>
            </a:xfrm>
            <a:prstGeom prst="ellipse">
              <a:avLst/>
            </a:prstGeom>
            <a:solidFill>
              <a:srgbClr val="FFCCCC"/>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30739" name="Oval 23">
            <a:extLst>
              <a:ext uri="{FF2B5EF4-FFF2-40B4-BE49-F238E27FC236}">
                <a16:creationId xmlns:a16="http://schemas.microsoft.com/office/drawing/2014/main" id="{6A918D5C-FB16-4D0B-ACEA-A8ED8659524B}"/>
              </a:ext>
            </a:extLst>
          </p:cNvPr>
          <p:cNvSpPr>
            <a:spLocks noChangeArrowheads="1"/>
          </p:cNvSpPr>
          <p:nvPr/>
        </p:nvSpPr>
        <p:spPr bwMode="auto">
          <a:xfrm>
            <a:off x="2808288" y="3443288"/>
            <a:ext cx="103187" cy="103187"/>
          </a:xfrm>
          <a:prstGeom prst="ellipse">
            <a:avLst/>
          </a:prstGeom>
          <a:solidFill>
            <a:srgbClr val="99CC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47194" name="Text Box 26">
            <a:extLst>
              <a:ext uri="{FF2B5EF4-FFF2-40B4-BE49-F238E27FC236}">
                <a16:creationId xmlns:a16="http://schemas.microsoft.com/office/drawing/2014/main" id="{ED6AC74F-2552-4C80-98A9-1BD1B65B5351}"/>
              </a:ext>
            </a:extLst>
          </p:cNvPr>
          <p:cNvSpPr txBox="1">
            <a:spLocks noChangeArrowheads="1"/>
          </p:cNvSpPr>
          <p:nvPr/>
        </p:nvSpPr>
        <p:spPr bwMode="auto">
          <a:xfrm>
            <a:off x="0" y="0"/>
            <a:ext cx="914400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003B3A"/>
                </a:solidFill>
                <a:effectLst/>
                <a:uLnTx/>
                <a:uFillTx/>
                <a:latin typeface="Arial" charset="0"/>
                <a:ea typeface="+mn-ea"/>
                <a:cs typeface="+mn-cs"/>
              </a:rPr>
              <a:t>Effect of a fall in the price of good </a:t>
            </a:r>
            <a:r>
              <a:rPr kumimoji="0" lang="en-GB" sz="2800" b="1" i="1" u="none" strike="noStrike" kern="1200" cap="none" spc="0" normalizeH="0" baseline="0" noProof="0">
                <a:ln>
                  <a:noFill/>
                </a:ln>
                <a:solidFill>
                  <a:srgbClr val="003B3A"/>
                </a:solidFill>
                <a:effectLst/>
                <a:uLnTx/>
                <a:uFillTx/>
                <a:latin typeface="Arial" charset="0"/>
                <a:ea typeface="+mn-ea"/>
                <a:cs typeface="+mn-cs"/>
              </a:rPr>
              <a:t>X</a:t>
            </a:r>
          </a:p>
        </p:txBody>
      </p:sp>
    </p:spTree>
    <p:custDataLst>
      <p:tags r:id="rId1"/>
    </p:custData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91DDBA5F-F6E3-4FE3-90F1-B65220FA2475}"/>
              </a:ext>
            </a:extLst>
          </p:cNvPr>
          <p:cNvSpPr>
            <a:spLocks noChangeArrowheads="1"/>
          </p:cNvSpPr>
          <p:nvPr/>
        </p:nvSpPr>
        <p:spPr bwMode="auto">
          <a:xfrm>
            <a:off x="108585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1748" name="Arc 3">
            <a:extLst>
              <a:ext uri="{FF2B5EF4-FFF2-40B4-BE49-F238E27FC236}">
                <a16:creationId xmlns:a16="http://schemas.microsoft.com/office/drawing/2014/main" id="{05C580EE-DABD-4D0F-A83F-859D0D31FCD0}"/>
              </a:ext>
            </a:extLst>
          </p:cNvPr>
          <p:cNvSpPr>
            <a:spLocks/>
          </p:cNvSpPr>
          <p:nvPr/>
        </p:nvSpPr>
        <p:spPr bwMode="auto">
          <a:xfrm>
            <a:off x="2044700" y="750888"/>
            <a:ext cx="4816475" cy="49498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1749" name="Freeform 4">
            <a:extLst>
              <a:ext uri="{FF2B5EF4-FFF2-40B4-BE49-F238E27FC236}">
                <a16:creationId xmlns:a16="http://schemas.microsoft.com/office/drawing/2014/main" id="{12DB427A-D192-418F-9D2A-514CB817604E}"/>
              </a:ext>
            </a:extLst>
          </p:cNvPr>
          <p:cNvSpPr>
            <a:spLocks/>
          </p:cNvSpPr>
          <p:nvPr/>
        </p:nvSpPr>
        <p:spPr bwMode="auto">
          <a:xfrm>
            <a:off x="979488" y="561975"/>
            <a:ext cx="7164387" cy="5441950"/>
          </a:xfrm>
          <a:custGeom>
            <a:avLst/>
            <a:gdLst>
              <a:gd name="T0" fmla="*/ 2147483647 w 4465"/>
              <a:gd name="T1" fmla="*/ 2147483647 h 3371"/>
              <a:gd name="T2" fmla="*/ 0 w 4465"/>
              <a:gd name="T3" fmla="*/ 0 h 3371"/>
              <a:gd name="T4" fmla="*/ 2147483647 w 4465"/>
              <a:gd name="T5" fmla="*/ 0 h 3371"/>
              <a:gd name="T6" fmla="*/ 2147483647 w 4465"/>
              <a:gd name="T7" fmla="*/ 2147483647 h 3371"/>
              <a:gd name="T8" fmla="*/ 2147483647 w 4465"/>
              <a:gd name="T9" fmla="*/ 2147483647 h 3371"/>
              <a:gd name="T10" fmla="*/ 0 60000 65536"/>
              <a:gd name="T11" fmla="*/ 0 60000 65536"/>
              <a:gd name="T12" fmla="*/ 0 60000 65536"/>
              <a:gd name="T13" fmla="*/ 0 60000 65536"/>
              <a:gd name="T14" fmla="*/ 0 60000 65536"/>
              <a:gd name="T15" fmla="*/ 0 w 4465"/>
              <a:gd name="T16" fmla="*/ 0 h 3371"/>
              <a:gd name="T17" fmla="*/ 4465 w 4465"/>
              <a:gd name="T18" fmla="*/ 3371 h 3371"/>
            </a:gdLst>
            <a:ahLst/>
            <a:cxnLst>
              <a:cxn ang="T10">
                <a:pos x="T0" y="T1"/>
              </a:cxn>
              <a:cxn ang="T11">
                <a:pos x="T2" y="T3"/>
              </a:cxn>
              <a:cxn ang="T12">
                <a:pos x="T4" y="T5"/>
              </a:cxn>
              <a:cxn ang="T13">
                <a:pos x="T6" y="T7"/>
              </a:cxn>
              <a:cxn ang="T14">
                <a:pos x="T8" y="T9"/>
              </a:cxn>
            </a:cxnLst>
            <a:rect l="T15" t="T16" r="T17" b="T18"/>
            <a:pathLst>
              <a:path w="4465" h="3371">
                <a:moveTo>
                  <a:pt x="4222" y="3370"/>
                </a:moveTo>
                <a:lnTo>
                  <a:pt x="0" y="0"/>
                </a:lnTo>
                <a:lnTo>
                  <a:pt x="4464" y="0"/>
                </a:lnTo>
                <a:lnTo>
                  <a:pt x="4464" y="3370"/>
                </a:lnTo>
                <a:lnTo>
                  <a:pt x="4222" y="3370"/>
                </a:lnTo>
              </a:path>
            </a:pathLst>
          </a:custGeom>
          <a:solidFill>
            <a:srgbClr val="CED9DE"/>
          </a:solidFill>
          <a:ln>
            <a:noFill/>
          </a:ln>
          <a:extLst>
            <a:ext uri="{91240B29-F687-4F45-9708-019B960494DF}">
              <a14:hiddenLine xmlns:a14="http://schemas.microsoft.com/office/drawing/2010/main" w="12700" cap="rnd" cmpd="sng">
                <a:solidFill>
                  <a:srgbClr val="000000"/>
                </a:solidFill>
                <a:prstDash val="solid"/>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aphicFrame>
        <p:nvGraphicFramePr>
          <p:cNvPr id="31746" name="Object 5">
            <a:extLst>
              <a:ext uri="{FF2B5EF4-FFF2-40B4-BE49-F238E27FC236}">
                <a16:creationId xmlns:a16="http://schemas.microsoft.com/office/drawing/2014/main" id="{D2E873C8-96D6-435B-8269-7C6AE1000A4E}"/>
              </a:ext>
            </a:extLst>
          </p:cNvPr>
          <p:cNvGraphicFramePr>
            <a:graphicFrameLocks/>
          </p:cNvGraphicFramePr>
          <p:nvPr/>
        </p:nvGraphicFramePr>
        <p:xfrm>
          <a:off x="620713" y="271463"/>
          <a:ext cx="7735887" cy="6405562"/>
        </p:xfrm>
        <a:graphic>
          <a:graphicData uri="http://schemas.openxmlformats.org/presentationml/2006/ole">
            <mc:AlternateContent xmlns:mc="http://schemas.openxmlformats.org/markup-compatibility/2006">
              <mc:Choice xmlns:v="urn:schemas-microsoft-com:vml" Requires="v">
                <p:oleObj name="Chart" r:id="rId4" imgW="9310931" imgH="6667362" progId="MSGraph.Chart.8">
                  <p:embed followColorScheme="full"/>
                </p:oleObj>
              </mc:Choice>
              <mc:Fallback>
                <p:oleObj name="Chart" r:id="rId4" imgW="9310931" imgH="6667362" progId="MSGraph.Chart.8">
                  <p:embed followColorScheme="full"/>
                  <p:pic>
                    <p:nvPicPr>
                      <p:cNvPr id="31746" name="Object 5">
                        <a:extLst>
                          <a:ext uri="{FF2B5EF4-FFF2-40B4-BE49-F238E27FC236}">
                            <a16:creationId xmlns:a16="http://schemas.microsoft.com/office/drawing/2014/main" id="{D2E873C8-96D6-435B-8269-7C6AE1000A4E}"/>
                          </a:ext>
                        </a:extLst>
                      </p:cNvPr>
                      <p:cNvPicPr>
                        <a:picLocks noChangeArrowheads="1"/>
                      </p:cNvPicPr>
                      <p:nvPr/>
                    </p:nvPicPr>
                    <p:blipFill>
                      <a:blip r:embed="rId5"/>
                      <a:srcRect/>
                      <a:stretch>
                        <a:fillRect/>
                      </a:stretch>
                    </p:blipFill>
                    <p:spPr bwMode="auto">
                      <a:xfrm>
                        <a:off x="620713" y="271463"/>
                        <a:ext cx="7735887" cy="640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0" name="Rectangle 6">
            <a:extLst>
              <a:ext uri="{FF2B5EF4-FFF2-40B4-BE49-F238E27FC236}">
                <a16:creationId xmlns:a16="http://schemas.microsoft.com/office/drawing/2014/main" id="{D31AED5A-A3FE-49CF-9587-B7F4AC5070AC}"/>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1751" name="Rectangle 7">
            <a:extLst>
              <a:ext uri="{FF2B5EF4-FFF2-40B4-BE49-F238E27FC236}">
                <a16:creationId xmlns:a16="http://schemas.microsoft.com/office/drawing/2014/main" id="{D3BFF539-F626-4C73-962A-0381EA44F15D}"/>
              </a:ext>
            </a:extLst>
          </p:cNvPr>
          <p:cNvSpPr>
            <a:spLocks noChangeArrowheads="1"/>
          </p:cNvSpPr>
          <p:nvPr/>
        </p:nvSpPr>
        <p:spPr bwMode="auto">
          <a:xfrm rot="-5400000">
            <a:off x="-635000" y="2892425"/>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p>
        </p:txBody>
      </p:sp>
      <p:sp>
        <p:nvSpPr>
          <p:cNvPr id="31752" name="Rectangle 8">
            <a:extLst>
              <a:ext uri="{FF2B5EF4-FFF2-40B4-BE49-F238E27FC236}">
                <a16:creationId xmlns:a16="http://schemas.microsoft.com/office/drawing/2014/main" id="{2A450B7C-5DDA-489B-886B-7A11DFD910FA}"/>
              </a:ext>
            </a:extLst>
          </p:cNvPr>
          <p:cNvSpPr>
            <a:spLocks noChangeArrowheads="1"/>
          </p:cNvSpPr>
          <p:nvPr/>
        </p:nvSpPr>
        <p:spPr bwMode="auto">
          <a:xfrm>
            <a:off x="3675063" y="6507163"/>
            <a:ext cx="192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20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31753" name="Rectangle 9">
            <a:extLst>
              <a:ext uri="{FF2B5EF4-FFF2-40B4-BE49-F238E27FC236}">
                <a16:creationId xmlns:a16="http://schemas.microsoft.com/office/drawing/2014/main" id="{A9080211-2AA2-47E4-A551-263105ABF1F8}"/>
              </a:ext>
            </a:extLst>
          </p:cNvPr>
          <p:cNvSpPr>
            <a:spLocks noChangeArrowheads="1"/>
          </p:cNvSpPr>
          <p:nvPr/>
        </p:nvSpPr>
        <p:spPr bwMode="auto">
          <a:xfrm>
            <a:off x="4314825" y="5499100"/>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1</a:t>
            </a:r>
          </a:p>
        </p:txBody>
      </p:sp>
      <p:sp>
        <p:nvSpPr>
          <p:cNvPr id="31754" name="Rectangle 10">
            <a:extLst>
              <a:ext uri="{FF2B5EF4-FFF2-40B4-BE49-F238E27FC236}">
                <a16:creationId xmlns:a16="http://schemas.microsoft.com/office/drawing/2014/main" id="{90B45ED1-3DA7-4E16-A237-464FA10A2C81}"/>
              </a:ext>
            </a:extLst>
          </p:cNvPr>
          <p:cNvSpPr>
            <a:spLocks noChangeArrowheads="1"/>
          </p:cNvSpPr>
          <p:nvPr/>
        </p:nvSpPr>
        <p:spPr bwMode="auto">
          <a:xfrm>
            <a:off x="6897688" y="5481638"/>
            <a:ext cx="3730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1" u="none" strike="noStrike" kern="1200" cap="none" spc="0" normalizeH="0" baseline="0" noProof="0">
                <a:ln>
                  <a:noFill/>
                </a:ln>
                <a:solidFill>
                  <a:srgbClr val="0035AA"/>
                </a:solidFill>
                <a:effectLst/>
                <a:uLnTx/>
                <a:uFillTx/>
                <a:latin typeface="Times New Roman" panose="02020603050405020304" pitchFamily="18" charset="0"/>
                <a:ea typeface="+mn-ea"/>
                <a:cs typeface="+mn-cs"/>
              </a:rPr>
              <a:t>I</a:t>
            </a:r>
            <a:r>
              <a:rPr kumimoji="0" lang="en-GB" altLang="en-US" sz="2200" b="0" i="0" u="none" strike="noStrike" kern="1200" cap="none" spc="0" normalizeH="0" baseline="-25000" noProof="0">
                <a:ln>
                  <a:noFill/>
                </a:ln>
                <a:solidFill>
                  <a:srgbClr val="0035AA"/>
                </a:solidFill>
                <a:effectLst/>
                <a:uLnTx/>
                <a:uFillTx/>
                <a:latin typeface="Times New Roman" panose="02020603050405020304" pitchFamily="18" charset="0"/>
                <a:ea typeface="+mn-ea"/>
                <a:cs typeface="+mn-cs"/>
              </a:rPr>
              <a:t>1</a:t>
            </a:r>
          </a:p>
        </p:txBody>
      </p:sp>
      <p:sp>
        <p:nvSpPr>
          <p:cNvPr id="31755" name="Rectangle 11">
            <a:extLst>
              <a:ext uri="{FF2B5EF4-FFF2-40B4-BE49-F238E27FC236}">
                <a16:creationId xmlns:a16="http://schemas.microsoft.com/office/drawing/2014/main" id="{22E740C8-60E2-4A74-AB2C-479BAED6C6CE}"/>
              </a:ext>
            </a:extLst>
          </p:cNvPr>
          <p:cNvSpPr>
            <a:spLocks noChangeArrowheads="1"/>
          </p:cNvSpPr>
          <p:nvPr/>
        </p:nvSpPr>
        <p:spPr bwMode="auto">
          <a:xfrm>
            <a:off x="7616825" y="5540375"/>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0" i="1" u="none" strike="noStrike" kern="1200" cap="none" spc="0" normalizeH="0" baseline="0" noProof="0">
                <a:ln>
                  <a:noFill/>
                </a:ln>
                <a:solidFill>
                  <a:srgbClr val="C40038"/>
                </a:solidFill>
                <a:effectLst/>
                <a:uLnTx/>
                <a:uFillTx/>
                <a:latin typeface="Arial" panose="020B0604020202020204" pitchFamily="34" charset="0"/>
                <a:ea typeface="+mn-ea"/>
                <a:cs typeface="+mn-cs"/>
              </a:rPr>
              <a:t>B</a:t>
            </a:r>
            <a:r>
              <a:rPr kumimoji="0" lang="en-GB" altLang="en-US" sz="2000" b="0" i="0" u="none" strike="noStrike" kern="1200" cap="none" spc="0" normalizeH="0" baseline="-25000" noProof="0">
                <a:ln>
                  <a:noFill/>
                </a:ln>
                <a:solidFill>
                  <a:srgbClr val="C40038"/>
                </a:solidFill>
                <a:effectLst/>
                <a:uLnTx/>
                <a:uFillTx/>
                <a:latin typeface="Arial" panose="020B0604020202020204" pitchFamily="34" charset="0"/>
                <a:ea typeface="+mn-ea"/>
                <a:cs typeface="+mn-cs"/>
              </a:rPr>
              <a:t>2</a:t>
            </a:r>
          </a:p>
        </p:txBody>
      </p:sp>
      <p:sp>
        <p:nvSpPr>
          <p:cNvPr id="31756" name="Text Box 12">
            <a:extLst>
              <a:ext uri="{FF2B5EF4-FFF2-40B4-BE49-F238E27FC236}">
                <a16:creationId xmlns:a16="http://schemas.microsoft.com/office/drawing/2014/main" id="{C1A452C8-02A6-4180-9348-B9BCA05DF78D}"/>
              </a:ext>
            </a:extLst>
          </p:cNvPr>
          <p:cNvSpPr txBox="1">
            <a:spLocks noChangeArrowheads="1"/>
          </p:cNvSpPr>
          <p:nvPr/>
        </p:nvSpPr>
        <p:spPr bwMode="auto">
          <a:xfrm>
            <a:off x="1320800" y="4524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400" b="0" i="0" u="none" strike="noStrike" kern="1200" cap="none" spc="0" normalizeH="0" baseline="0" noProof="0">
                <a:ln>
                  <a:noFill/>
                </a:ln>
                <a:solidFill>
                  <a:srgbClr val="800080"/>
                </a:solidFill>
                <a:effectLst/>
                <a:uLnTx/>
                <a:uFillTx/>
                <a:latin typeface="Arial" panose="020B0604020202020204" pitchFamily="34" charset="0"/>
                <a:ea typeface="+mn-ea"/>
                <a:cs typeface="+mn-cs"/>
              </a:rPr>
              <a:t>a</a:t>
            </a:r>
          </a:p>
        </p:txBody>
      </p:sp>
      <p:sp>
        <p:nvSpPr>
          <p:cNvPr id="31757" name="Rectangle 13">
            <a:extLst>
              <a:ext uri="{FF2B5EF4-FFF2-40B4-BE49-F238E27FC236}">
                <a16:creationId xmlns:a16="http://schemas.microsoft.com/office/drawing/2014/main" id="{B5EFB6D3-6CF0-4546-A403-3083F9DBF30F}"/>
              </a:ext>
            </a:extLst>
          </p:cNvPr>
          <p:cNvSpPr>
            <a:spLocks noChangeArrowheads="1"/>
          </p:cNvSpPr>
          <p:nvPr/>
        </p:nvSpPr>
        <p:spPr bwMode="auto">
          <a:xfrm>
            <a:off x="2838450" y="3009900"/>
            <a:ext cx="2619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0035AA"/>
                </a:solidFill>
                <a:effectLst/>
                <a:uLnTx/>
                <a:uFillTx/>
                <a:latin typeface="Times New Roman" panose="02020603050405020304" pitchFamily="18" charset="0"/>
                <a:ea typeface="+mn-ea"/>
                <a:cs typeface="+mn-cs"/>
              </a:rPr>
              <a:t>j</a:t>
            </a:r>
          </a:p>
        </p:txBody>
      </p:sp>
      <p:grpSp>
        <p:nvGrpSpPr>
          <p:cNvPr id="31758" name="Group 14">
            <a:extLst>
              <a:ext uri="{FF2B5EF4-FFF2-40B4-BE49-F238E27FC236}">
                <a16:creationId xmlns:a16="http://schemas.microsoft.com/office/drawing/2014/main" id="{A59FA0BE-8959-40EA-8D25-23794B34A841}"/>
              </a:ext>
            </a:extLst>
          </p:cNvPr>
          <p:cNvGrpSpPr>
            <a:grpSpLocks/>
          </p:cNvGrpSpPr>
          <p:nvPr/>
        </p:nvGrpSpPr>
        <p:grpSpPr bwMode="auto">
          <a:xfrm>
            <a:off x="2706688" y="830263"/>
            <a:ext cx="5430837" cy="3636962"/>
            <a:chOff x="1705" y="523"/>
            <a:chExt cx="3421" cy="2291"/>
          </a:xfrm>
        </p:grpSpPr>
        <p:sp>
          <p:nvSpPr>
            <p:cNvPr id="31768" name="Arc 15">
              <a:extLst>
                <a:ext uri="{FF2B5EF4-FFF2-40B4-BE49-F238E27FC236}">
                  <a16:creationId xmlns:a16="http://schemas.microsoft.com/office/drawing/2014/main" id="{049882A3-86AD-44BE-8652-184361E621E4}"/>
                </a:ext>
              </a:extLst>
            </p:cNvPr>
            <p:cNvSpPr>
              <a:spLocks/>
            </p:cNvSpPr>
            <p:nvPr/>
          </p:nvSpPr>
          <p:spPr bwMode="auto">
            <a:xfrm rot="180000">
              <a:off x="1705" y="523"/>
              <a:ext cx="3261" cy="20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1769" name="Rectangle 16">
              <a:extLst>
                <a:ext uri="{FF2B5EF4-FFF2-40B4-BE49-F238E27FC236}">
                  <a16:creationId xmlns:a16="http://schemas.microsoft.com/office/drawing/2014/main" id="{E7F02E78-1EA2-4510-8342-9658BE96405A}"/>
                </a:ext>
              </a:extLst>
            </p:cNvPr>
            <p:cNvSpPr>
              <a:spLocks noChangeArrowheads="1"/>
            </p:cNvSpPr>
            <p:nvPr/>
          </p:nvSpPr>
          <p:spPr bwMode="auto">
            <a:xfrm>
              <a:off x="4891" y="2545"/>
              <a:ext cx="23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1" u="none" strike="noStrike" kern="1200" cap="none" spc="0" normalizeH="0" baseline="0" noProof="0">
                  <a:ln>
                    <a:noFill/>
                  </a:ln>
                  <a:solidFill>
                    <a:srgbClr val="C40038"/>
                  </a:solidFill>
                  <a:effectLst/>
                  <a:uLnTx/>
                  <a:uFillTx/>
                  <a:latin typeface="Times New Roman" panose="02020603050405020304" pitchFamily="18" charset="0"/>
                  <a:ea typeface="+mn-ea"/>
                  <a:cs typeface="+mn-cs"/>
                </a:rPr>
                <a:t>I</a:t>
              </a:r>
              <a:r>
                <a:rPr kumimoji="0" lang="en-GB" altLang="en-US" sz="2200" b="0" i="0" u="none" strike="noStrike" kern="1200" cap="none" spc="0" normalizeH="0" baseline="-25000" noProof="0">
                  <a:ln>
                    <a:noFill/>
                  </a:ln>
                  <a:solidFill>
                    <a:srgbClr val="C40038"/>
                  </a:solidFill>
                  <a:effectLst/>
                  <a:uLnTx/>
                  <a:uFillTx/>
                  <a:latin typeface="Times New Roman" panose="02020603050405020304" pitchFamily="18" charset="0"/>
                  <a:ea typeface="+mn-ea"/>
                  <a:cs typeface="+mn-cs"/>
                </a:rPr>
                <a:t>2</a:t>
              </a:r>
            </a:p>
          </p:txBody>
        </p:sp>
      </p:grpSp>
      <p:grpSp>
        <p:nvGrpSpPr>
          <p:cNvPr id="3" name="Group 17">
            <a:extLst>
              <a:ext uri="{FF2B5EF4-FFF2-40B4-BE49-F238E27FC236}">
                <a16:creationId xmlns:a16="http://schemas.microsoft.com/office/drawing/2014/main" id="{02C5BA51-0052-4103-B650-0EA42FC088D8}"/>
              </a:ext>
            </a:extLst>
          </p:cNvPr>
          <p:cNvGrpSpPr>
            <a:grpSpLocks/>
          </p:cNvGrpSpPr>
          <p:nvPr/>
        </p:nvGrpSpPr>
        <p:grpSpPr bwMode="auto">
          <a:xfrm>
            <a:off x="1016000" y="527050"/>
            <a:ext cx="6440488" cy="2968625"/>
            <a:chOff x="640" y="332"/>
            <a:chExt cx="4057" cy="1870"/>
          </a:xfrm>
        </p:grpSpPr>
        <p:sp>
          <p:nvSpPr>
            <p:cNvPr id="31766" name="Arc 18">
              <a:extLst>
                <a:ext uri="{FF2B5EF4-FFF2-40B4-BE49-F238E27FC236}">
                  <a16:creationId xmlns:a16="http://schemas.microsoft.com/office/drawing/2014/main" id="{C932A7DF-7B11-48AD-85A7-DE0300DC3B56}"/>
                </a:ext>
              </a:extLst>
            </p:cNvPr>
            <p:cNvSpPr>
              <a:spLocks/>
            </p:cNvSpPr>
            <p:nvPr/>
          </p:nvSpPr>
          <p:spPr bwMode="auto">
            <a:xfrm rot="-1080000">
              <a:off x="640" y="332"/>
              <a:ext cx="2368" cy="1870"/>
            </a:xfrm>
            <a:custGeom>
              <a:avLst/>
              <a:gdLst>
                <a:gd name="T0" fmla="*/ 0 w 12314"/>
                <a:gd name="T1" fmla="*/ 0 h 21600"/>
                <a:gd name="T2" fmla="*/ 0 w 12314"/>
                <a:gd name="T3" fmla="*/ 0 h 21600"/>
                <a:gd name="T4" fmla="*/ 0 w 12314"/>
                <a:gd name="T5" fmla="*/ 0 h 21600"/>
                <a:gd name="T6" fmla="*/ 0 60000 65536"/>
                <a:gd name="T7" fmla="*/ 0 60000 65536"/>
                <a:gd name="T8" fmla="*/ 0 60000 65536"/>
                <a:gd name="T9" fmla="*/ 0 w 12314"/>
                <a:gd name="T10" fmla="*/ 0 h 21600"/>
                <a:gd name="T11" fmla="*/ 12314 w 12314"/>
                <a:gd name="T12" fmla="*/ 21600 h 21600"/>
              </a:gdLst>
              <a:ahLst/>
              <a:cxnLst>
                <a:cxn ang="T6">
                  <a:pos x="T0" y="T1"/>
                </a:cxn>
                <a:cxn ang="T7">
                  <a:pos x="T2" y="T3"/>
                </a:cxn>
                <a:cxn ang="T8">
                  <a:pos x="T4" y="T5"/>
                </a:cxn>
              </a:cxnLst>
              <a:rect l="T9" t="T10" r="T11" b="T12"/>
              <a:pathLst>
                <a:path w="12314" h="21600" fill="none" extrusionOk="0">
                  <a:moveTo>
                    <a:pt x="12314" y="17746"/>
                  </a:moveTo>
                  <a:cubicBezTo>
                    <a:pt x="8697" y="20255"/>
                    <a:pt x="4401" y="21599"/>
                    <a:pt x="0" y="21600"/>
                  </a:cubicBezTo>
                </a:path>
                <a:path w="12314" h="21600" stroke="0" extrusionOk="0">
                  <a:moveTo>
                    <a:pt x="12314" y="17746"/>
                  </a:moveTo>
                  <a:cubicBezTo>
                    <a:pt x="8697" y="20255"/>
                    <a:pt x="4401" y="21599"/>
                    <a:pt x="0" y="21600"/>
                  </a:cubicBezTo>
                  <a:lnTo>
                    <a:pt x="0" y="0"/>
                  </a:lnTo>
                  <a:close/>
                </a:path>
              </a:pathLst>
            </a:custGeom>
            <a:noFill/>
            <a:ln w="381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1767" name="Rectangle 19">
              <a:extLst>
                <a:ext uri="{FF2B5EF4-FFF2-40B4-BE49-F238E27FC236}">
                  <a16:creationId xmlns:a16="http://schemas.microsoft.com/office/drawing/2014/main" id="{ED670CCF-DB49-438A-8810-772426F19074}"/>
                </a:ext>
              </a:extLst>
            </p:cNvPr>
            <p:cNvSpPr>
              <a:spLocks noChangeArrowheads="1"/>
            </p:cNvSpPr>
            <p:nvPr/>
          </p:nvSpPr>
          <p:spPr bwMode="auto">
            <a:xfrm>
              <a:off x="2661" y="1271"/>
              <a:ext cx="20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000" b="1" i="0" u="none" strike="noStrike" kern="1200" cap="none" spc="0" normalizeH="0" baseline="0" noProof="0">
                  <a:ln>
                    <a:noFill/>
                  </a:ln>
                  <a:solidFill>
                    <a:srgbClr val="006600"/>
                  </a:solidFill>
                  <a:effectLst/>
                  <a:uLnTx/>
                  <a:uFillTx/>
                  <a:latin typeface="Arial" panose="020B0604020202020204" pitchFamily="34" charset="0"/>
                  <a:ea typeface="+mn-ea"/>
                  <a:cs typeface="+mn-cs"/>
                </a:rPr>
                <a:t>Price-consumption curve</a:t>
              </a:r>
            </a:p>
          </p:txBody>
        </p:sp>
      </p:grpSp>
      <p:grpSp>
        <p:nvGrpSpPr>
          <p:cNvPr id="31760" name="Group 20">
            <a:extLst>
              <a:ext uri="{FF2B5EF4-FFF2-40B4-BE49-F238E27FC236}">
                <a16:creationId xmlns:a16="http://schemas.microsoft.com/office/drawing/2014/main" id="{CBD48D90-1662-4A34-8E2C-67E148DE9691}"/>
              </a:ext>
            </a:extLst>
          </p:cNvPr>
          <p:cNvGrpSpPr>
            <a:grpSpLocks/>
          </p:cNvGrpSpPr>
          <p:nvPr/>
        </p:nvGrpSpPr>
        <p:grpSpPr bwMode="auto">
          <a:xfrm>
            <a:off x="3900488" y="2525713"/>
            <a:ext cx="323850" cy="477837"/>
            <a:chOff x="2457" y="1591"/>
            <a:chExt cx="204" cy="301"/>
          </a:xfrm>
        </p:grpSpPr>
        <p:sp>
          <p:nvSpPr>
            <p:cNvPr id="31764" name="Rectangle 21">
              <a:extLst>
                <a:ext uri="{FF2B5EF4-FFF2-40B4-BE49-F238E27FC236}">
                  <a16:creationId xmlns:a16="http://schemas.microsoft.com/office/drawing/2014/main" id="{B524E608-02C8-4CD2-9B88-32B623AA3DCF}"/>
                </a:ext>
              </a:extLst>
            </p:cNvPr>
            <p:cNvSpPr>
              <a:spLocks noChangeArrowheads="1"/>
            </p:cNvSpPr>
            <p:nvPr/>
          </p:nvSpPr>
          <p:spPr bwMode="auto">
            <a:xfrm>
              <a:off x="2457" y="1591"/>
              <a:ext cx="2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2200" b="0" i="0" u="none" strike="noStrike" kern="1200" cap="none" spc="0" normalizeH="0" baseline="0" noProof="0">
                  <a:ln>
                    <a:noFill/>
                  </a:ln>
                  <a:solidFill>
                    <a:srgbClr val="C40038"/>
                  </a:solidFill>
                  <a:effectLst/>
                  <a:uLnTx/>
                  <a:uFillTx/>
                  <a:latin typeface="Times New Roman" panose="02020603050405020304" pitchFamily="18" charset="0"/>
                  <a:ea typeface="+mn-ea"/>
                  <a:cs typeface="+mn-cs"/>
                </a:rPr>
                <a:t>k</a:t>
              </a:r>
            </a:p>
          </p:txBody>
        </p:sp>
        <p:sp>
          <p:nvSpPr>
            <p:cNvPr id="31765" name="Oval 22">
              <a:extLst>
                <a:ext uri="{FF2B5EF4-FFF2-40B4-BE49-F238E27FC236}">
                  <a16:creationId xmlns:a16="http://schemas.microsoft.com/office/drawing/2014/main" id="{9CE6BC53-BBEF-40F9-9F92-14AA3CD9A553}"/>
                </a:ext>
              </a:extLst>
            </p:cNvPr>
            <p:cNvSpPr>
              <a:spLocks noChangeArrowheads="1"/>
            </p:cNvSpPr>
            <p:nvPr/>
          </p:nvSpPr>
          <p:spPr bwMode="auto">
            <a:xfrm>
              <a:off x="2465" y="1827"/>
              <a:ext cx="65" cy="65"/>
            </a:xfrm>
            <a:prstGeom prst="ellipse">
              <a:avLst/>
            </a:prstGeom>
            <a:solidFill>
              <a:srgbClr val="FFCCCC"/>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31761" name="Oval 23">
            <a:extLst>
              <a:ext uri="{FF2B5EF4-FFF2-40B4-BE49-F238E27FC236}">
                <a16:creationId xmlns:a16="http://schemas.microsoft.com/office/drawing/2014/main" id="{2F123D9E-5792-42D2-A6C1-129D98E360BD}"/>
              </a:ext>
            </a:extLst>
          </p:cNvPr>
          <p:cNvSpPr>
            <a:spLocks noChangeArrowheads="1"/>
          </p:cNvSpPr>
          <p:nvPr/>
        </p:nvSpPr>
        <p:spPr bwMode="auto">
          <a:xfrm>
            <a:off x="2808288" y="3443288"/>
            <a:ext cx="103187" cy="103187"/>
          </a:xfrm>
          <a:prstGeom prst="ellipse">
            <a:avLst/>
          </a:prstGeom>
          <a:solidFill>
            <a:srgbClr val="99CC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49241" name="AutoShape 25" descr="Parchment">
            <a:extLst>
              <a:ext uri="{FF2B5EF4-FFF2-40B4-BE49-F238E27FC236}">
                <a16:creationId xmlns:a16="http://schemas.microsoft.com/office/drawing/2014/main" id="{AD3732F9-CB91-499D-BB7C-1AD952B419F4}"/>
              </a:ext>
            </a:extLst>
          </p:cNvPr>
          <p:cNvSpPr>
            <a:spLocks noChangeArrowheads="1"/>
          </p:cNvSpPr>
          <p:nvPr/>
        </p:nvSpPr>
        <p:spPr bwMode="auto">
          <a:xfrm>
            <a:off x="4406900" y="606425"/>
            <a:ext cx="4613275" cy="1030288"/>
          </a:xfrm>
          <a:prstGeom prst="roundRect">
            <a:avLst>
              <a:gd name="adj" fmla="val 16667"/>
            </a:avLst>
          </a:prstGeom>
          <a:blipFill dpi="0" rotWithShape="0">
            <a:blip r:embed="rId6"/>
            <a:srcRect/>
            <a:tile tx="0" ty="0" sx="100000" sy="100000" flip="none" algn="tl"/>
          </a:blipFill>
          <a:ln w="22225">
            <a:solidFill>
              <a:schemeClr val="accent1"/>
            </a:solidFill>
            <a:round/>
            <a:headEnd type="none" w="sm" len="sm"/>
            <a:tailEnd type="none" w="sm" len="sm"/>
          </a:ln>
        </p:spPr>
        <p:txBody>
          <a:bodyPr anchor="ctr">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The price–consumption curve shows how consumption is affected by a change in the price of one of the two goods</a:t>
            </a:r>
          </a:p>
        </p:txBody>
      </p:sp>
      <p:sp>
        <p:nvSpPr>
          <p:cNvPr id="649243" name="Text Box 27">
            <a:extLst>
              <a:ext uri="{FF2B5EF4-FFF2-40B4-BE49-F238E27FC236}">
                <a16:creationId xmlns:a16="http://schemas.microsoft.com/office/drawing/2014/main" id="{3DF2A73F-A1D2-4090-91DA-838F4E0133F1}"/>
              </a:ext>
            </a:extLst>
          </p:cNvPr>
          <p:cNvSpPr txBox="1">
            <a:spLocks noChangeArrowheads="1"/>
          </p:cNvSpPr>
          <p:nvPr/>
        </p:nvSpPr>
        <p:spPr bwMode="auto">
          <a:xfrm>
            <a:off x="0" y="0"/>
            <a:ext cx="9144000" cy="519113"/>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1" i="0" u="none" strike="noStrike" kern="1200" cap="none" spc="0" normalizeH="0" baseline="0" noProof="0">
                <a:ln>
                  <a:noFill/>
                </a:ln>
                <a:solidFill>
                  <a:srgbClr val="003B3A"/>
                </a:solidFill>
                <a:effectLst/>
                <a:uLnTx/>
                <a:uFillTx/>
                <a:latin typeface="Arial" charset="0"/>
                <a:ea typeface="+mn-ea"/>
                <a:cs typeface="+mn-cs"/>
              </a:rPr>
              <a:t>Effect of a fall in the price of good </a:t>
            </a:r>
            <a:r>
              <a:rPr kumimoji="0" lang="en-GB" sz="2800" b="1" i="1" u="none" strike="noStrike" kern="1200" cap="none" spc="0" normalizeH="0" baseline="0" noProof="0">
                <a:ln>
                  <a:noFill/>
                </a:ln>
                <a:solidFill>
                  <a:srgbClr val="003B3A"/>
                </a:solidFill>
                <a:effectLst/>
                <a:uLnTx/>
                <a:uFillTx/>
                <a:latin typeface="Arial" charset="0"/>
                <a:ea typeface="+mn-ea"/>
                <a:cs typeface="+mn-cs"/>
              </a:rPr>
              <a:t>X</a:t>
            </a:r>
          </a:p>
        </p:txBody>
      </p:sp>
    </p:spTree>
    <p:custDataLst>
      <p:tags r:id="rId1"/>
    </p:custData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649241"/>
                                        </p:tgtEl>
                                        <p:attrNameLst>
                                          <p:attrName>style.visibility</p:attrName>
                                        </p:attrNameLst>
                                      </p:cBhvr>
                                      <p:to>
                                        <p:strVal val="visible"/>
                                      </p:to>
                                    </p:set>
                                    <p:anim calcmode="lin" valueType="num">
                                      <p:cBhvr>
                                        <p:cTn id="12" dur="500" fill="hold"/>
                                        <p:tgtEl>
                                          <p:spTgt spid="649241"/>
                                        </p:tgtEl>
                                        <p:attrNameLst>
                                          <p:attrName>ppt_w</p:attrName>
                                        </p:attrNameLst>
                                      </p:cBhvr>
                                      <p:tavLst>
                                        <p:tav tm="0">
                                          <p:val>
                                            <p:fltVal val="0"/>
                                          </p:val>
                                        </p:tav>
                                        <p:tav tm="100000">
                                          <p:val>
                                            <p:strVal val="#ppt_w"/>
                                          </p:val>
                                        </p:tav>
                                      </p:tavLst>
                                    </p:anim>
                                    <p:anim calcmode="lin" valueType="num">
                                      <p:cBhvr>
                                        <p:cTn id="13" dur="500" fill="hold"/>
                                        <p:tgtEl>
                                          <p:spTgt spid="6492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41"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Rectangle 15">
            <a:extLst>
              <a:ext uri="{FF2B5EF4-FFF2-40B4-BE49-F238E27FC236}">
                <a16:creationId xmlns:a16="http://schemas.microsoft.com/office/drawing/2014/main" id="{C33583C9-D1E6-4789-BE26-4EFECE59307F}"/>
              </a:ext>
            </a:extLst>
          </p:cNvPr>
          <p:cNvSpPr>
            <a:spLocks noChangeArrowheads="1"/>
          </p:cNvSpPr>
          <p:nvPr/>
        </p:nvSpPr>
        <p:spPr bwMode="white">
          <a:xfrm>
            <a:off x="0" y="0"/>
            <a:ext cx="9144000" cy="1524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2772" name="Rectangle 16">
            <a:extLst>
              <a:ext uri="{FF2B5EF4-FFF2-40B4-BE49-F238E27FC236}">
                <a16:creationId xmlns:a16="http://schemas.microsoft.com/office/drawing/2014/main" id="{C3635D1C-4C1E-412F-86D8-F048AB0E3394}"/>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2773" name="Rectangle 17">
            <a:extLst>
              <a:ext uri="{FF2B5EF4-FFF2-40B4-BE49-F238E27FC236}">
                <a16:creationId xmlns:a16="http://schemas.microsoft.com/office/drawing/2014/main" id="{9B15A798-80D1-4A20-A184-8461C3F447DD}"/>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2774" name="Rectangle 18">
            <a:extLst>
              <a:ext uri="{FF2B5EF4-FFF2-40B4-BE49-F238E27FC236}">
                <a16:creationId xmlns:a16="http://schemas.microsoft.com/office/drawing/2014/main" id="{108604C8-E246-499E-A829-11B70C0DB5D7}"/>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 name="Rectangle 8">
            <a:extLst>
              <a:ext uri="{FF2B5EF4-FFF2-40B4-BE49-F238E27FC236}">
                <a16:creationId xmlns:a16="http://schemas.microsoft.com/office/drawing/2014/main" id="{2476D06C-844B-4D8A-98D3-2976EDAFE476}"/>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 name="Rectangle 7">
            <a:extLst>
              <a:ext uri="{FF2B5EF4-FFF2-40B4-BE49-F238E27FC236}">
                <a16:creationId xmlns:a16="http://schemas.microsoft.com/office/drawing/2014/main" id="{5DE8FF2C-C8CF-438C-9AC2-1E80667DFF6F}"/>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32777" name="Slide Number Placeholder 5">
            <a:extLst>
              <a:ext uri="{FF2B5EF4-FFF2-40B4-BE49-F238E27FC236}">
                <a16:creationId xmlns:a16="http://schemas.microsoft.com/office/drawing/2014/main" id="{C3B3EA7D-8BE8-400C-B1E6-2C218A783CB1}"/>
              </a:ext>
            </a:extLst>
          </p:cNvPr>
          <p:cNvSpPr>
            <a:spLocks/>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7B9899"/>
              </a:solidFill>
              <a:effectLst/>
              <a:uLnTx/>
              <a:uFillTx/>
              <a:latin typeface="Times New Roman" panose="02020603050405020304" pitchFamily="18" charset="0"/>
              <a:ea typeface="+mn-ea"/>
              <a:cs typeface="+mn-cs"/>
            </a:endParaRPr>
          </a:p>
        </p:txBody>
      </p:sp>
      <p:sp>
        <p:nvSpPr>
          <p:cNvPr id="32778" name="Straight Connector 9">
            <a:extLst>
              <a:ext uri="{FF2B5EF4-FFF2-40B4-BE49-F238E27FC236}">
                <a16:creationId xmlns:a16="http://schemas.microsoft.com/office/drawing/2014/main" id="{A97733B7-0CEC-442F-9AB7-361E9970A421}"/>
              </a:ext>
            </a:extLst>
          </p:cNvPr>
          <p:cNvSpPr>
            <a:spLocks noChangeShapeType="1"/>
          </p:cNvSpPr>
          <p:nvPr/>
        </p:nvSpPr>
        <p:spPr bwMode="auto">
          <a:xfrm>
            <a:off x="152400" y="1533525"/>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2779" name="Text Box 12">
            <a:extLst>
              <a:ext uri="{FF2B5EF4-FFF2-40B4-BE49-F238E27FC236}">
                <a16:creationId xmlns:a16="http://schemas.microsoft.com/office/drawing/2014/main" id="{BBC61CBC-51FF-4598-B932-DC0F60163294}"/>
              </a:ext>
            </a:extLst>
          </p:cNvPr>
          <p:cNvSpPr txBox="1">
            <a:spLocks noChangeArrowheads="1"/>
          </p:cNvSpPr>
          <p:nvPr/>
        </p:nvSpPr>
        <p:spPr bwMode="auto">
          <a:xfrm>
            <a:off x="552450" y="1811338"/>
            <a:ext cx="808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2780" name="TPQuestion">
            <a:extLst>
              <a:ext uri="{FF2B5EF4-FFF2-40B4-BE49-F238E27FC236}">
                <a16:creationId xmlns:a16="http://schemas.microsoft.com/office/drawing/2014/main" id="{CCDAF2BB-2366-418D-98DC-B88F9F3C2442}"/>
              </a:ext>
            </a:extLst>
          </p:cNvPr>
          <p:cNvSpPr>
            <a:spLocks noGrp="1"/>
          </p:cNvSpPr>
          <p:nvPr>
            <p:ph type="title"/>
          </p:nvPr>
        </p:nvSpPr>
        <p:spPr>
          <a:xfrm>
            <a:off x="304800" y="233363"/>
            <a:ext cx="8534400" cy="1290637"/>
          </a:xfrm>
        </p:spPr>
        <p:txBody>
          <a:bodyPr anchor="ctr"/>
          <a:lstStyle/>
          <a:p>
            <a:r>
              <a:rPr lang="en-GB" altLang="en-US" sz="3000"/>
              <a:t>If good X is a normal good and its price</a:t>
            </a:r>
            <a:br>
              <a:rPr lang="en-GB" altLang="en-US" sz="3000"/>
            </a:br>
            <a:r>
              <a:rPr lang="en-GB" altLang="en-US" sz="3000"/>
              <a:t>falls, the price–consumption curve must be:</a:t>
            </a:r>
          </a:p>
        </p:txBody>
      </p:sp>
      <p:sp>
        <p:nvSpPr>
          <p:cNvPr id="32781" name="Text Box 14">
            <a:extLst>
              <a:ext uri="{FF2B5EF4-FFF2-40B4-BE49-F238E27FC236}">
                <a16:creationId xmlns:a16="http://schemas.microsoft.com/office/drawing/2014/main" id="{9731E584-5963-46A3-A780-2439121E9973}"/>
              </a:ext>
            </a:extLst>
          </p:cNvPr>
          <p:cNvSpPr txBox="1">
            <a:spLocks noChangeArrowheads="1"/>
          </p:cNvSpPr>
          <p:nvPr/>
        </p:nvSpPr>
        <p:spPr bwMode="auto">
          <a:xfrm>
            <a:off x="477838" y="314325"/>
            <a:ext cx="517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en-US" sz="3200" b="1" i="0" u="none" strike="noStrike" kern="1200" cap="none" spc="0" normalizeH="0" baseline="0" noProof="0">
                <a:ln>
                  <a:noFill/>
                </a:ln>
                <a:solidFill>
                  <a:srgbClr val="AF4701"/>
                </a:solidFill>
                <a:effectLst/>
                <a:uLnTx/>
                <a:uFillTx/>
                <a:latin typeface="Georgia" panose="02040502050405020303" pitchFamily="18" charset="0"/>
                <a:ea typeface="+mn-ea"/>
                <a:cs typeface="+mn-cs"/>
              </a:rPr>
              <a:t>Q</a:t>
            </a:r>
          </a:p>
        </p:txBody>
      </p:sp>
      <p:graphicFrame>
        <p:nvGraphicFramePr>
          <p:cNvPr id="850960" name="TPChart">
            <a:extLst>
              <a:ext uri="{FF2B5EF4-FFF2-40B4-BE49-F238E27FC236}">
                <a16:creationId xmlns:a16="http://schemas.microsoft.com/office/drawing/2014/main" id="{70732FA4-4BFE-44F3-ABD0-7E9B4B4E7A9C}"/>
              </a:ext>
            </a:extLst>
          </p:cNvPr>
          <p:cNvGraphicFramePr>
            <a:graphicFrameLocks noChangeAspect="1"/>
          </p:cNvGraphicFramePr>
          <p:nvPr>
            <p:custDataLst>
              <p:tags r:id="rId2"/>
            </p:custDataLst>
          </p:nvPr>
        </p:nvGraphicFramePr>
        <p:xfrm>
          <a:off x="4813300" y="1600200"/>
          <a:ext cx="4335463" cy="4876800"/>
        </p:xfrm>
        <a:graphic>
          <a:graphicData uri="http://schemas.openxmlformats.org/presentationml/2006/ole">
            <mc:AlternateContent xmlns:mc="http://schemas.openxmlformats.org/markup-compatibility/2006">
              <mc:Choice xmlns:v="urn:schemas-microsoft-com:vml" Requires="v">
                <p:oleObj name="Chart" r:id="rId6" imgW="5715000" imgH="6429642" progId="MSGraph.Chart.8">
                  <p:embed followColorScheme="full"/>
                </p:oleObj>
              </mc:Choice>
              <mc:Fallback>
                <p:oleObj name="Chart" r:id="rId6" imgW="5715000" imgH="6429642" progId="MSGraph.Chart.8">
                  <p:embed followColorScheme="full"/>
                  <p:pic>
                    <p:nvPicPr>
                      <p:cNvPr id="850960" name="TPChart">
                        <a:extLst>
                          <a:ext uri="{FF2B5EF4-FFF2-40B4-BE49-F238E27FC236}">
                            <a16:creationId xmlns:a16="http://schemas.microsoft.com/office/drawing/2014/main" id="{70732FA4-4BFE-44F3-ABD0-7E9B4B4E7A9C}"/>
                          </a:ext>
                        </a:extLst>
                      </p:cNvPr>
                      <p:cNvPicPr>
                        <a:picLocks noChangeAspect="1" noChangeArrowheads="1"/>
                      </p:cNvPicPr>
                      <p:nvPr/>
                    </p:nvPicPr>
                    <p:blipFill>
                      <a:blip r:embed="rId7"/>
                      <a:srcRect/>
                      <a:stretch>
                        <a:fillRect/>
                      </a:stretch>
                    </p:blipFill>
                    <p:spPr bwMode="auto">
                      <a:xfrm>
                        <a:off x="4813300" y="1600200"/>
                        <a:ext cx="4335463"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2" name="TPAnswers">
            <a:extLst>
              <a:ext uri="{FF2B5EF4-FFF2-40B4-BE49-F238E27FC236}">
                <a16:creationId xmlns:a16="http://schemas.microsoft.com/office/drawing/2014/main" id="{4DCA7A8C-C596-40A8-BB78-1C9F465EF3B4}"/>
              </a:ext>
            </a:extLst>
          </p:cNvPr>
          <p:cNvSpPr>
            <a:spLocks noGrp="1"/>
          </p:cNvSpPr>
          <p:nvPr>
            <p:ph type="body" idx="1"/>
            <p:custDataLst>
              <p:tags r:id="rId3"/>
            </p:custDataLst>
          </p:nvPr>
        </p:nvSpPr>
        <p:spPr>
          <a:xfrm>
            <a:off x="152400" y="1600200"/>
            <a:ext cx="4953000" cy="4813300"/>
          </a:xfrm>
        </p:spPr>
        <p:txBody>
          <a:bodyPr/>
          <a:lstStyle/>
          <a:p>
            <a:pPr marL="571500" indent="-571500">
              <a:spcBef>
                <a:spcPct val="50000"/>
              </a:spcBef>
              <a:buClr>
                <a:srgbClr val="AF4701"/>
              </a:buClr>
              <a:buSzPct val="105000"/>
              <a:buFont typeface="Wingdings 2" panose="05020102010507070707" pitchFamily="18" charset="2"/>
              <a:buAutoNum type="alphaUcPeriod"/>
            </a:pPr>
            <a:r>
              <a:rPr lang="en-GB" altLang="en-US" sz="2500"/>
              <a:t>upward sloping (and positive).</a:t>
            </a:r>
          </a:p>
          <a:p>
            <a:pPr marL="571500" indent="-571500">
              <a:spcBef>
                <a:spcPct val="50000"/>
              </a:spcBef>
              <a:buClr>
                <a:srgbClr val="AF4701"/>
              </a:buClr>
              <a:buSzPct val="105000"/>
              <a:buFont typeface="Wingdings 2" panose="05020102010507070707" pitchFamily="18" charset="2"/>
              <a:buAutoNum type="alphaUcPeriod"/>
            </a:pPr>
            <a:r>
              <a:rPr lang="en-GB" altLang="en-US" sz="2500"/>
              <a:t>downward sloping.</a:t>
            </a:r>
          </a:p>
          <a:p>
            <a:pPr marL="571500" indent="-571500">
              <a:spcBef>
                <a:spcPct val="50000"/>
              </a:spcBef>
              <a:buClr>
                <a:srgbClr val="AF4701"/>
              </a:buClr>
              <a:buSzPct val="105000"/>
              <a:buFont typeface="Wingdings 2" panose="05020102010507070707" pitchFamily="18" charset="2"/>
              <a:buAutoNum type="alphaUcPeriod"/>
            </a:pPr>
            <a:r>
              <a:rPr lang="en-GB" altLang="en-US" sz="2500"/>
              <a:t>upward sloping (and positive) or downward sloping.</a:t>
            </a:r>
          </a:p>
          <a:p>
            <a:pPr marL="571500" indent="-571500">
              <a:spcBef>
                <a:spcPct val="50000"/>
              </a:spcBef>
              <a:buClr>
                <a:srgbClr val="AF4701"/>
              </a:buClr>
              <a:buSzPct val="105000"/>
              <a:buFont typeface="Wingdings 2" panose="05020102010507070707" pitchFamily="18" charset="2"/>
              <a:buAutoNum type="alphaUcPeriod"/>
            </a:pPr>
            <a:r>
              <a:rPr lang="en-GB" altLang="en-US" sz="2500"/>
              <a:t>upward sloping and either positive or negative (backward bending), but not downward sloping.</a:t>
            </a:r>
          </a:p>
          <a:p>
            <a:pPr marL="571500" indent="-571500">
              <a:spcBef>
                <a:spcPct val="50000"/>
              </a:spcBef>
              <a:buClr>
                <a:srgbClr val="AF4701"/>
              </a:buClr>
              <a:buSzPct val="105000"/>
              <a:buFont typeface="Wingdings 2" panose="05020102010507070707" pitchFamily="18" charset="2"/>
              <a:buAutoNum type="alphaUcPeriod"/>
            </a:pPr>
            <a:r>
              <a:rPr lang="en-GB" altLang="en-US" sz="2500"/>
              <a:t>upward sloping and negative (backward bending).</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509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850960" grpId="0" 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EDB3C84D-4CDB-4646-9F04-EBEE609C85FB}"/>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5235" name="Rectangle 3">
            <a:extLst>
              <a:ext uri="{FF2B5EF4-FFF2-40B4-BE49-F238E27FC236}">
                <a16:creationId xmlns:a16="http://schemas.microsoft.com/office/drawing/2014/main" id="{25A68A04-A240-4CE4-8FC8-4EEF376DB210}"/>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5236" name="Rectangle 4">
            <a:extLst>
              <a:ext uri="{FF2B5EF4-FFF2-40B4-BE49-F238E27FC236}">
                <a16:creationId xmlns:a16="http://schemas.microsoft.com/office/drawing/2014/main" id="{D5E76523-E0E0-4F97-BDAF-1E2C5BCAF239}"/>
              </a:ext>
            </a:extLst>
          </p:cNvPr>
          <p:cNvSpPr>
            <a:spLocks noGrp="1"/>
          </p:cNvSpPr>
          <p:nvPr>
            <p:ph type="body" idx="1"/>
          </p:nvPr>
        </p:nvSpPr>
        <p:spPr/>
        <p:txBody>
          <a:bodyPr/>
          <a:lstStyle/>
          <a:p>
            <a:pPr>
              <a:spcBef>
                <a:spcPct val="55000"/>
              </a:spcBef>
              <a:buClr>
                <a:srgbClr val="646B86"/>
              </a:buClr>
            </a:pPr>
            <a:r>
              <a:rPr lang="en-GB" altLang="en-US">
                <a:solidFill>
                  <a:srgbClr val="646B86"/>
                </a:solidFill>
              </a:rPr>
              <a:t>The effect of changes in price</a:t>
            </a:r>
          </a:p>
          <a:p>
            <a:pPr lvl="1">
              <a:spcBef>
                <a:spcPct val="55000"/>
              </a:spcBef>
              <a:buClr>
                <a:srgbClr val="646B86"/>
              </a:buClr>
            </a:pPr>
            <a:r>
              <a:rPr lang="en-GB" altLang="en-US">
                <a:solidFill>
                  <a:srgbClr val="646B86"/>
                </a:solidFill>
              </a:rPr>
              <a:t>the price–consumption curve</a:t>
            </a:r>
          </a:p>
          <a:p>
            <a:pPr lvl="1">
              <a:spcBef>
                <a:spcPct val="55000"/>
              </a:spcBef>
            </a:pPr>
            <a:r>
              <a:rPr lang="en-GB" altLang="en-US"/>
              <a:t>deriving the individual's demand curve</a:t>
            </a:r>
          </a:p>
        </p:txBody>
      </p:sp>
      <p:sp>
        <p:nvSpPr>
          <p:cNvPr id="95237" name="Rectangle 6">
            <a:extLst>
              <a:ext uri="{FF2B5EF4-FFF2-40B4-BE49-F238E27FC236}">
                <a16:creationId xmlns:a16="http://schemas.microsoft.com/office/drawing/2014/main" id="{E6E3CFC0-D83C-4EB5-A864-24F29142EC97}"/>
              </a:ext>
            </a:extLst>
          </p:cNvPr>
          <p:cNvSpPr>
            <a:spLocks noGrp="1"/>
          </p:cNvSpPr>
          <p:nvPr>
            <p:ph type="title"/>
          </p:nvPr>
        </p:nvSpPr>
        <p:spPr/>
        <p:txBody>
          <a:bodyPr/>
          <a:lstStyle/>
          <a:p>
            <a:r>
              <a:rPr lang="en-GB" altLang="en-US"/>
              <a:t>Indifference analysis</a:t>
            </a:r>
          </a:p>
        </p:txBody>
      </p:sp>
    </p:spTree>
    <p:custDataLst>
      <p:tags r:id="rId1"/>
    </p:custDataLst>
  </p:cSld>
  <p:clrMapOvr>
    <a:masterClrMapping/>
  </p:clrMapOvr>
  <p:transition spd="slow">
    <p:pull dir="r"/>
  </p:transition>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FD30B300-A345-4DF9-BE45-805B279D0DDD}"/>
              </a:ext>
            </a:extLst>
          </p:cNvPr>
          <p:cNvSpPr>
            <a:spLocks noChangeArrowheads="1"/>
          </p:cNvSpPr>
          <p:nvPr/>
        </p:nvSpPr>
        <p:spPr bwMode="auto">
          <a:xfrm>
            <a:off x="2667000" y="609600"/>
            <a:ext cx="3962400" cy="2895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6259" name="Rectangle 3">
            <a:extLst>
              <a:ext uri="{FF2B5EF4-FFF2-40B4-BE49-F238E27FC236}">
                <a16:creationId xmlns:a16="http://schemas.microsoft.com/office/drawing/2014/main" id="{B6A96776-4766-4C44-AB49-9D3596EC06BD}"/>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6260" name="Rectangle 4">
            <a:extLst>
              <a:ext uri="{FF2B5EF4-FFF2-40B4-BE49-F238E27FC236}">
                <a16:creationId xmlns:a16="http://schemas.microsoft.com/office/drawing/2014/main" id="{C9D2619B-F042-4898-ACEE-C4E2E88476BF}"/>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6261" name="Line 6">
            <a:extLst>
              <a:ext uri="{FF2B5EF4-FFF2-40B4-BE49-F238E27FC236}">
                <a16:creationId xmlns:a16="http://schemas.microsoft.com/office/drawing/2014/main" id="{12CB6B82-80B8-41CF-9212-F51E1866883D}"/>
              </a:ext>
            </a:extLst>
          </p:cNvPr>
          <p:cNvSpPr>
            <a:spLocks noChangeShapeType="1"/>
          </p:cNvSpPr>
          <p:nvPr/>
        </p:nvSpPr>
        <p:spPr bwMode="auto">
          <a:xfrm>
            <a:off x="2667000" y="609600"/>
            <a:ext cx="0" cy="28956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6262" name="Line 7">
            <a:extLst>
              <a:ext uri="{FF2B5EF4-FFF2-40B4-BE49-F238E27FC236}">
                <a16:creationId xmlns:a16="http://schemas.microsoft.com/office/drawing/2014/main" id="{823139CA-C048-4F2C-B744-FE73DE62D92D}"/>
              </a:ext>
            </a:extLst>
          </p:cNvPr>
          <p:cNvSpPr>
            <a:spLocks noChangeShapeType="1"/>
          </p:cNvSpPr>
          <p:nvPr/>
        </p:nvSpPr>
        <p:spPr bwMode="auto">
          <a:xfrm>
            <a:off x="2667000" y="3505200"/>
            <a:ext cx="3962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6263" name="Rectangle 8">
            <a:extLst>
              <a:ext uri="{FF2B5EF4-FFF2-40B4-BE49-F238E27FC236}">
                <a16:creationId xmlns:a16="http://schemas.microsoft.com/office/drawing/2014/main" id="{5F1B1ADA-1A2C-40B2-8AFA-720957E53AFD}"/>
              </a:ext>
            </a:extLst>
          </p:cNvPr>
          <p:cNvSpPr>
            <a:spLocks noChangeArrowheads="1"/>
          </p:cNvSpPr>
          <p:nvPr/>
        </p:nvSpPr>
        <p:spPr bwMode="auto">
          <a:xfrm>
            <a:off x="3455988" y="3181350"/>
            <a:ext cx="396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6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1</a:t>
            </a:r>
          </a:p>
        </p:txBody>
      </p:sp>
      <p:grpSp>
        <p:nvGrpSpPr>
          <p:cNvPr id="2" name="Group 9">
            <a:extLst>
              <a:ext uri="{FF2B5EF4-FFF2-40B4-BE49-F238E27FC236}">
                <a16:creationId xmlns:a16="http://schemas.microsoft.com/office/drawing/2014/main" id="{AC37B125-41FA-4DD8-8D8F-ADB94107460A}"/>
              </a:ext>
            </a:extLst>
          </p:cNvPr>
          <p:cNvGrpSpPr>
            <a:grpSpLocks/>
          </p:cNvGrpSpPr>
          <p:nvPr/>
        </p:nvGrpSpPr>
        <p:grpSpPr bwMode="auto">
          <a:xfrm>
            <a:off x="2797175" y="1047750"/>
            <a:ext cx="2987675" cy="2335213"/>
            <a:chOff x="1762" y="660"/>
            <a:chExt cx="1882" cy="1471"/>
          </a:xfrm>
        </p:grpSpPr>
        <p:sp>
          <p:nvSpPr>
            <p:cNvPr id="96273" name="Arc 10">
              <a:extLst>
                <a:ext uri="{FF2B5EF4-FFF2-40B4-BE49-F238E27FC236}">
                  <a16:creationId xmlns:a16="http://schemas.microsoft.com/office/drawing/2014/main" id="{AE6D37B4-E009-4D4E-A10A-AD6C4EF3B679}"/>
                </a:ext>
              </a:extLst>
            </p:cNvPr>
            <p:cNvSpPr>
              <a:spLocks/>
            </p:cNvSpPr>
            <p:nvPr/>
          </p:nvSpPr>
          <p:spPr bwMode="auto">
            <a:xfrm>
              <a:off x="1762" y="660"/>
              <a:ext cx="1684" cy="137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6274" name="Rectangle 11">
              <a:extLst>
                <a:ext uri="{FF2B5EF4-FFF2-40B4-BE49-F238E27FC236}">
                  <a16:creationId xmlns:a16="http://schemas.microsoft.com/office/drawing/2014/main" id="{F4EAEC70-2CED-4EB5-AAA4-3CD780900D93}"/>
                </a:ext>
              </a:extLst>
            </p:cNvPr>
            <p:cNvSpPr>
              <a:spLocks noChangeArrowheads="1"/>
            </p:cNvSpPr>
            <p:nvPr/>
          </p:nvSpPr>
          <p:spPr bwMode="auto">
            <a:xfrm>
              <a:off x="3441" y="1919"/>
              <a:ext cx="2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1</a:t>
              </a:r>
            </a:p>
          </p:txBody>
        </p:sp>
      </p:grpSp>
      <p:sp>
        <p:nvSpPr>
          <p:cNvPr id="96265" name="Line 12">
            <a:extLst>
              <a:ext uri="{FF2B5EF4-FFF2-40B4-BE49-F238E27FC236}">
                <a16:creationId xmlns:a16="http://schemas.microsoft.com/office/drawing/2014/main" id="{014DBF9B-896D-4E5C-AA8A-62BE1FA5B9C9}"/>
              </a:ext>
            </a:extLst>
          </p:cNvPr>
          <p:cNvSpPr>
            <a:spLocks noChangeShapeType="1"/>
          </p:cNvSpPr>
          <p:nvPr/>
        </p:nvSpPr>
        <p:spPr bwMode="auto">
          <a:xfrm>
            <a:off x="2667000" y="1028700"/>
            <a:ext cx="842963" cy="247332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6266" name="Rectangle 13">
            <a:extLst>
              <a:ext uri="{FF2B5EF4-FFF2-40B4-BE49-F238E27FC236}">
                <a16:creationId xmlns:a16="http://schemas.microsoft.com/office/drawing/2014/main" id="{D1E2E277-8C04-4047-90B3-5D8B3EF3DDC6}"/>
              </a:ext>
            </a:extLst>
          </p:cNvPr>
          <p:cNvSpPr>
            <a:spLocks noChangeArrowheads="1"/>
          </p:cNvSpPr>
          <p:nvPr/>
        </p:nvSpPr>
        <p:spPr bwMode="auto">
          <a:xfrm rot="-5400000">
            <a:off x="1315244" y="1753394"/>
            <a:ext cx="1722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Expenditure on</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all other goods</a:t>
            </a:r>
          </a:p>
        </p:txBody>
      </p:sp>
      <p:sp>
        <p:nvSpPr>
          <p:cNvPr id="96267" name="Rectangle 14">
            <a:extLst>
              <a:ext uri="{FF2B5EF4-FFF2-40B4-BE49-F238E27FC236}">
                <a16:creationId xmlns:a16="http://schemas.microsoft.com/office/drawing/2014/main" id="{E71C8686-62E9-46DD-8C88-77AAD60B5C80}"/>
              </a:ext>
            </a:extLst>
          </p:cNvPr>
          <p:cNvSpPr>
            <a:spLocks noChangeArrowheads="1"/>
          </p:cNvSpPr>
          <p:nvPr/>
        </p:nvSpPr>
        <p:spPr bwMode="auto">
          <a:xfrm>
            <a:off x="4872038" y="3635375"/>
            <a:ext cx="1747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grpSp>
        <p:nvGrpSpPr>
          <p:cNvPr id="3" name="Group 15">
            <a:extLst>
              <a:ext uri="{FF2B5EF4-FFF2-40B4-BE49-F238E27FC236}">
                <a16:creationId xmlns:a16="http://schemas.microsoft.com/office/drawing/2014/main" id="{B0D550ED-CA61-4798-91C3-64785E7E9DCB}"/>
              </a:ext>
            </a:extLst>
          </p:cNvPr>
          <p:cNvGrpSpPr>
            <a:grpSpLocks/>
          </p:cNvGrpSpPr>
          <p:nvPr/>
        </p:nvGrpSpPr>
        <p:grpSpPr bwMode="auto">
          <a:xfrm>
            <a:off x="2620963" y="1544638"/>
            <a:ext cx="327025" cy="366712"/>
            <a:chOff x="1651" y="973"/>
            <a:chExt cx="206" cy="231"/>
          </a:xfrm>
        </p:grpSpPr>
        <p:sp>
          <p:nvSpPr>
            <p:cNvPr id="96271" name="Oval 16">
              <a:extLst>
                <a:ext uri="{FF2B5EF4-FFF2-40B4-BE49-F238E27FC236}">
                  <a16:creationId xmlns:a16="http://schemas.microsoft.com/office/drawing/2014/main" id="{7CC88EBF-DA52-48EE-A4E1-FD84083FF0BA}"/>
                </a:ext>
              </a:extLst>
            </p:cNvPr>
            <p:cNvSpPr>
              <a:spLocks noChangeArrowheads="1"/>
            </p:cNvSpPr>
            <p:nvPr/>
          </p:nvSpPr>
          <p:spPr bwMode="auto">
            <a:xfrm>
              <a:off x="1792" y="1014"/>
              <a:ext cx="65" cy="65"/>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6272" name="Rectangle 17">
              <a:extLst>
                <a:ext uri="{FF2B5EF4-FFF2-40B4-BE49-F238E27FC236}">
                  <a16:creationId xmlns:a16="http://schemas.microsoft.com/office/drawing/2014/main" id="{9C0C99A8-D351-4BE8-8C62-EE67EE94C649}"/>
                </a:ext>
              </a:extLst>
            </p:cNvPr>
            <p:cNvSpPr>
              <a:spLocks noChangeArrowheads="1"/>
            </p:cNvSpPr>
            <p:nvPr/>
          </p:nvSpPr>
          <p:spPr bwMode="auto">
            <a:xfrm>
              <a:off x="1651" y="9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a</a:t>
              </a:r>
              <a:endParaRPr kumimoji="0" lang="en-GB" altLang="en-US" sz="1800" b="0" i="0" u="none" strike="noStrike" kern="1200" cap="none" spc="0" normalizeH="0" baseline="0" noProof="0">
                <a:ln>
                  <a:noFill/>
                </a:ln>
                <a:solidFill>
                  <a:srgbClr val="CC99FF"/>
                </a:solidFill>
                <a:effectLst/>
                <a:uLnTx/>
                <a:uFillTx/>
                <a:latin typeface="Arial" panose="020B0604020202020204" pitchFamily="34" charset="0"/>
                <a:ea typeface="+mn-ea"/>
                <a:cs typeface="+mn-cs"/>
              </a:endParaRPr>
            </a:p>
          </p:txBody>
        </p:sp>
      </p:grpSp>
      <p:sp>
        <p:nvSpPr>
          <p:cNvPr id="764946" name="AutoShape 18">
            <a:extLst>
              <a:ext uri="{FF2B5EF4-FFF2-40B4-BE49-F238E27FC236}">
                <a16:creationId xmlns:a16="http://schemas.microsoft.com/office/drawing/2014/main" id="{BD41786E-7269-472E-9D6B-6D2A46DB6649}"/>
              </a:ext>
            </a:extLst>
          </p:cNvPr>
          <p:cNvSpPr>
            <a:spLocks noChangeArrowheads="1"/>
          </p:cNvSpPr>
          <p:nvPr/>
        </p:nvSpPr>
        <p:spPr bwMode="auto">
          <a:xfrm>
            <a:off x="7188200" y="879475"/>
            <a:ext cx="1751013" cy="1636713"/>
          </a:xfrm>
          <a:prstGeom prst="roundRect">
            <a:avLst>
              <a:gd name="adj" fmla="val 16667"/>
            </a:avLst>
          </a:prstGeom>
          <a:solidFill>
            <a:srgbClr val="FFFFCC"/>
          </a:solidFill>
          <a:ln w="22225">
            <a:solidFill>
              <a:schemeClr val="folHlink"/>
            </a:solidFill>
            <a:round/>
            <a:headEnd type="none" w="sm" len="sm"/>
            <a:tailEnd type="none" w="sm" len="sm"/>
          </a:ln>
        </p:spPr>
        <p:txBody>
          <a:bodyPr anchor="ctr">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As the price of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falls, so the budget line swings outwards.</a:t>
            </a:r>
          </a:p>
        </p:txBody>
      </p:sp>
      <p:sp>
        <p:nvSpPr>
          <p:cNvPr id="764947" name="Text Box 19">
            <a:extLst>
              <a:ext uri="{FF2B5EF4-FFF2-40B4-BE49-F238E27FC236}">
                <a16:creationId xmlns:a16="http://schemas.microsoft.com/office/drawing/2014/main" id="{2015D3EA-C65A-49F2-B9BF-C2CCF63D1E48}"/>
              </a:ext>
            </a:extLst>
          </p:cNvPr>
          <p:cNvSpPr txBox="1">
            <a:spLocks noChangeArrowheads="1"/>
          </p:cNvSpPr>
          <p:nvPr/>
        </p:nvSpPr>
        <p:spPr bwMode="auto">
          <a:xfrm>
            <a:off x="0" y="0"/>
            <a:ext cx="9144000" cy="473075"/>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500" b="1" i="0" u="none" strike="noStrike" kern="1200" cap="none" spc="0" normalizeH="0" baseline="0" noProof="0">
                <a:ln>
                  <a:noFill/>
                </a:ln>
                <a:solidFill>
                  <a:srgbClr val="003B3A"/>
                </a:solidFill>
                <a:effectLst/>
                <a:uLnTx/>
                <a:uFillTx/>
                <a:latin typeface="Arial" charset="0"/>
                <a:ea typeface="+mn-ea"/>
                <a:cs typeface="+mn-cs"/>
              </a:rPr>
              <a:t>Deriving a demand curve from a price-consumption curve</a:t>
            </a:r>
          </a:p>
        </p:txBody>
      </p:sp>
    </p:spTree>
    <p:custDataLst>
      <p:tags r:id="rId2"/>
    </p:custDataLst>
  </p:cSld>
  <p:clrMapOvr>
    <a:overrideClrMapping bg1="lt1" tx1="dk1" bg2="lt2" tx2="dk2" accent1="accent1" accent2="accent2" accent3="accent3" accent4="accent4" accent5="accent5" accent6="accent6" hlink="hlink" folHlink="folHlink"/>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764946"/>
                                        </p:tgtEl>
                                        <p:attrNameLst>
                                          <p:attrName>style.visibility</p:attrName>
                                        </p:attrNameLst>
                                      </p:cBhvr>
                                      <p:to>
                                        <p:strVal val="visible"/>
                                      </p:to>
                                    </p:set>
                                    <p:anim calcmode="lin" valueType="num">
                                      <p:cBhvr>
                                        <p:cTn id="20" dur="500" fill="hold"/>
                                        <p:tgtEl>
                                          <p:spTgt spid="764946"/>
                                        </p:tgtEl>
                                        <p:attrNameLst>
                                          <p:attrName>ppt_w</p:attrName>
                                        </p:attrNameLst>
                                      </p:cBhvr>
                                      <p:tavLst>
                                        <p:tav tm="0">
                                          <p:val>
                                            <p:fltVal val="0"/>
                                          </p:val>
                                        </p:tav>
                                        <p:tav tm="100000">
                                          <p:val>
                                            <p:strVal val="#ppt_w"/>
                                          </p:val>
                                        </p:tav>
                                      </p:tavLst>
                                    </p:anim>
                                    <p:anim calcmode="lin" valueType="num">
                                      <p:cBhvr>
                                        <p:cTn id="21" dur="500" fill="hold"/>
                                        <p:tgtEl>
                                          <p:spTgt spid="7649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46"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8A4ACC02-ACF7-4327-8FC1-5480924ED840}"/>
              </a:ext>
            </a:extLst>
          </p:cNvPr>
          <p:cNvSpPr>
            <a:spLocks noChangeArrowheads="1"/>
          </p:cNvSpPr>
          <p:nvPr/>
        </p:nvSpPr>
        <p:spPr bwMode="auto">
          <a:xfrm>
            <a:off x="2667000" y="609600"/>
            <a:ext cx="3962400" cy="2895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2" name="Group 3">
            <a:extLst>
              <a:ext uri="{FF2B5EF4-FFF2-40B4-BE49-F238E27FC236}">
                <a16:creationId xmlns:a16="http://schemas.microsoft.com/office/drawing/2014/main" id="{75E69BB5-AEAE-4A27-B73A-248E1E5D8DD9}"/>
              </a:ext>
            </a:extLst>
          </p:cNvPr>
          <p:cNvGrpSpPr>
            <a:grpSpLocks/>
          </p:cNvGrpSpPr>
          <p:nvPr/>
        </p:nvGrpSpPr>
        <p:grpSpPr bwMode="auto">
          <a:xfrm>
            <a:off x="2962275" y="1028700"/>
            <a:ext cx="3146425" cy="2201863"/>
            <a:chOff x="1866" y="648"/>
            <a:chExt cx="1982" cy="1387"/>
          </a:xfrm>
        </p:grpSpPr>
        <p:sp>
          <p:nvSpPr>
            <p:cNvPr id="97306" name="Arc 4">
              <a:extLst>
                <a:ext uri="{FF2B5EF4-FFF2-40B4-BE49-F238E27FC236}">
                  <a16:creationId xmlns:a16="http://schemas.microsoft.com/office/drawing/2014/main" id="{48BB5641-D27C-491F-8696-183061F80160}"/>
                </a:ext>
              </a:extLst>
            </p:cNvPr>
            <p:cNvSpPr>
              <a:spLocks/>
            </p:cNvSpPr>
            <p:nvPr/>
          </p:nvSpPr>
          <p:spPr bwMode="auto">
            <a:xfrm>
              <a:off x="1866" y="648"/>
              <a:ext cx="1783" cy="12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7307" name="Rectangle 5">
              <a:extLst>
                <a:ext uri="{FF2B5EF4-FFF2-40B4-BE49-F238E27FC236}">
                  <a16:creationId xmlns:a16="http://schemas.microsoft.com/office/drawing/2014/main" id="{655ADEF4-33D4-4713-A254-D4B87645855D}"/>
                </a:ext>
              </a:extLst>
            </p:cNvPr>
            <p:cNvSpPr>
              <a:spLocks noChangeArrowheads="1"/>
            </p:cNvSpPr>
            <p:nvPr/>
          </p:nvSpPr>
          <p:spPr bwMode="auto">
            <a:xfrm>
              <a:off x="3645" y="1823"/>
              <a:ext cx="2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2</a:t>
              </a:r>
            </a:p>
          </p:txBody>
        </p:sp>
      </p:grpSp>
      <p:sp>
        <p:nvSpPr>
          <p:cNvPr id="97284" name="Rectangle 6">
            <a:extLst>
              <a:ext uri="{FF2B5EF4-FFF2-40B4-BE49-F238E27FC236}">
                <a16:creationId xmlns:a16="http://schemas.microsoft.com/office/drawing/2014/main" id="{EB5D7540-327E-4494-AEEF-105530ACDC01}"/>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7285" name="Rectangle 7">
            <a:extLst>
              <a:ext uri="{FF2B5EF4-FFF2-40B4-BE49-F238E27FC236}">
                <a16:creationId xmlns:a16="http://schemas.microsoft.com/office/drawing/2014/main" id="{F147ED96-BC21-4CD4-A05F-287E894F2653}"/>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7286" name="Line 9">
            <a:extLst>
              <a:ext uri="{FF2B5EF4-FFF2-40B4-BE49-F238E27FC236}">
                <a16:creationId xmlns:a16="http://schemas.microsoft.com/office/drawing/2014/main" id="{1B729F36-ECA5-45FE-99AD-7C8075B562CC}"/>
              </a:ext>
            </a:extLst>
          </p:cNvPr>
          <p:cNvSpPr>
            <a:spLocks noChangeShapeType="1"/>
          </p:cNvSpPr>
          <p:nvPr/>
        </p:nvSpPr>
        <p:spPr bwMode="auto">
          <a:xfrm>
            <a:off x="2667000" y="609600"/>
            <a:ext cx="0" cy="28956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7287" name="Line 10">
            <a:extLst>
              <a:ext uri="{FF2B5EF4-FFF2-40B4-BE49-F238E27FC236}">
                <a16:creationId xmlns:a16="http://schemas.microsoft.com/office/drawing/2014/main" id="{2217A4B5-D3B4-4F0D-A730-6135AD1F8F2D}"/>
              </a:ext>
            </a:extLst>
          </p:cNvPr>
          <p:cNvSpPr>
            <a:spLocks noChangeShapeType="1"/>
          </p:cNvSpPr>
          <p:nvPr/>
        </p:nvSpPr>
        <p:spPr bwMode="auto">
          <a:xfrm>
            <a:off x="2667000" y="3505200"/>
            <a:ext cx="3962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7288" name="Arc 11">
            <a:extLst>
              <a:ext uri="{FF2B5EF4-FFF2-40B4-BE49-F238E27FC236}">
                <a16:creationId xmlns:a16="http://schemas.microsoft.com/office/drawing/2014/main" id="{F29820A7-703F-4D35-8677-5CB9F7CC6765}"/>
              </a:ext>
            </a:extLst>
          </p:cNvPr>
          <p:cNvSpPr>
            <a:spLocks/>
          </p:cNvSpPr>
          <p:nvPr/>
        </p:nvSpPr>
        <p:spPr bwMode="auto">
          <a:xfrm>
            <a:off x="2797175" y="1047750"/>
            <a:ext cx="2673350" cy="2189163"/>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7289" name="Rectangle 12">
            <a:extLst>
              <a:ext uri="{FF2B5EF4-FFF2-40B4-BE49-F238E27FC236}">
                <a16:creationId xmlns:a16="http://schemas.microsoft.com/office/drawing/2014/main" id="{6B0A612A-18E0-4B94-B1FB-D1CEE01D5CA5}"/>
              </a:ext>
            </a:extLst>
          </p:cNvPr>
          <p:cNvSpPr>
            <a:spLocks noChangeArrowheads="1"/>
          </p:cNvSpPr>
          <p:nvPr/>
        </p:nvSpPr>
        <p:spPr bwMode="auto">
          <a:xfrm>
            <a:off x="3455988" y="3181350"/>
            <a:ext cx="396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6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1</a:t>
            </a:r>
          </a:p>
        </p:txBody>
      </p:sp>
      <p:grpSp>
        <p:nvGrpSpPr>
          <p:cNvPr id="3" name="Group 13">
            <a:extLst>
              <a:ext uri="{FF2B5EF4-FFF2-40B4-BE49-F238E27FC236}">
                <a16:creationId xmlns:a16="http://schemas.microsoft.com/office/drawing/2014/main" id="{80F5C6D0-8BA6-4E61-9837-AE6FBDF8F684}"/>
              </a:ext>
            </a:extLst>
          </p:cNvPr>
          <p:cNvGrpSpPr>
            <a:grpSpLocks/>
          </p:cNvGrpSpPr>
          <p:nvPr/>
        </p:nvGrpSpPr>
        <p:grpSpPr bwMode="auto">
          <a:xfrm>
            <a:off x="2667000" y="1011238"/>
            <a:ext cx="1941513" cy="2511425"/>
            <a:chOff x="1680" y="637"/>
            <a:chExt cx="1223" cy="1582"/>
          </a:xfrm>
        </p:grpSpPr>
        <p:sp>
          <p:nvSpPr>
            <p:cNvPr id="97304" name="Line 14">
              <a:extLst>
                <a:ext uri="{FF2B5EF4-FFF2-40B4-BE49-F238E27FC236}">
                  <a16:creationId xmlns:a16="http://schemas.microsoft.com/office/drawing/2014/main" id="{8B886C36-77C1-4167-8690-DB34F23B753C}"/>
                </a:ext>
              </a:extLst>
            </p:cNvPr>
            <p:cNvSpPr>
              <a:spLocks noChangeShapeType="1"/>
            </p:cNvSpPr>
            <p:nvPr/>
          </p:nvSpPr>
          <p:spPr bwMode="auto">
            <a:xfrm>
              <a:off x="1680" y="637"/>
              <a:ext cx="1004" cy="1569"/>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7305" name="Rectangle 15">
              <a:extLst>
                <a:ext uri="{FF2B5EF4-FFF2-40B4-BE49-F238E27FC236}">
                  <a16:creationId xmlns:a16="http://schemas.microsoft.com/office/drawing/2014/main" id="{8A335014-B4A9-491F-A66D-5F5BEEF9C8B2}"/>
                </a:ext>
              </a:extLst>
            </p:cNvPr>
            <p:cNvSpPr>
              <a:spLocks noChangeArrowheads="1"/>
            </p:cNvSpPr>
            <p:nvPr/>
          </p:nvSpPr>
          <p:spPr bwMode="auto">
            <a:xfrm>
              <a:off x="2653" y="2007"/>
              <a:ext cx="2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6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2</a:t>
              </a:r>
            </a:p>
          </p:txBody>
        </p:sp>
      </p:grpSp>
      <p:sp>
        <p:nvSpPr>
          <p:cNvPr id="97291" name="Rectangle 16">
            <a:extLst>
              <a:ext uri="{FF2B5EF4-FFF2-40B4-BE49-F238E27FC236}">
                <a16:creationId xmlns:a16="http://schemas.microsoft.com/office/drawing/2014/main" id="{74386F4F-836C-470B-A1FA-76DAA458D46A}"/>
              </a:ext>
            </a:extLst>
          </p:cNvPr>
          <p:cNvSpPr>
            <a:spLocks noChangeArrowheads="1"/>
          </p:cNvSpPr>
          <p:nvPr/>
        </p:nvSpPr>
        <p:spPr bwMode="auto">
          <a:xfrm>
            <a:off x="5462588" y="3046413"/>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1</a:t>
            </a:r>
          </a:p>
        </p:txBody>
      </p:sp>
      <p:sp>
        <p:nvSpPr>
          <p:cNvPr id="97292" name="Line 17">
            <a:extLst>
              <a:ext uri="{FF2B5EF4-FFF2-40B4-BE49-F238E27FC236}">
                <a16:creationId xmlns:a16="http://schemas.microsoft.com/office/drawing/2014/main" id="{B06C36E0-C748-47C2-8B82-FE1DA977CDCD}"/>
              </a:ext>
            </a:extLst>
          </p:cNvPr>
          <p:cNvSpPr>
            <a:spLocks noChangeShapeType="1"/>
          </p:cNvSpPr>
          <p:nvPr/>
        </p:nvSpPr>
        <p:spPr bwMode="auto">
          <a:xfrm>
            <a:off x="2667000" y="1028700"/>
            <a:ext cx="842963" cy="247332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7293" name="Rectangle 18">
            <a:extLst>
              <a:ext uri="{FF2B5EF4-FFF2-40B4-BE49-F238E27FC236}">
                <a16:creationId xmlns:a16="http://schemas.microsoft.com/office/drawing/2014/main" id="{DC392143-3C61-4D83-A754-728410BE9C6D}"/>
              </a:ext>
            </a:extLst>
          </p:cNvPr>
          <p:cNvSpPr>
            <a:spLocks noChangeArrowheads="1"/>
          </p:cNvSpPr>
          <p:nvPr/>
        </p:nvSpPr>
        <p:spPr bwMode="auto">
          <a:xfrm rot="-5400000">
            <a:off x="1315244" y="1753394"/>
            <a:ext cx="1722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Expenditure on</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all other goods</a:t>
            </a:r>
          </a:p>
        </p:txBody>
      </p:sp>
      <p:sp>
        <p:nvSpPr>
          <p:cNvPr id="97294" name="Rectangle 19">
            <a:extLst>
              <a:ext uri="{FF2B5EF4-FFF2-40B4-BE49-F238E27FC236}">
                <a16:creationId xmlns:a16="http://schemas.microsoft.com/office/drawing/2014/main" id="{D9C88CAC-8B1A-4C72-AF52-684BCA8699BD}"/>
              </a:ext>
            </a:extLst>
          </p:cNvPr>
          <p:cNvSpPr>
            <a:spLocks noChangeArrowheads="1"/>
          </p:cNvSpPr>
          <p:nvPr/>
        </p:nvSpPr>
        <p:spPr bwMode="auto">
          <a:xfrm>
            <a:off x="4872038" y="3635375"/>
            <a:ext cx="1747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97295" name="Oval 20">
            <a:extLst>
              <a:ext uri="{FF2B5EF4-FFF2-40B4-BE49-F238E27FC236}">
                <a16:creationId xmlns:a16="http://schemas.microsoft.com/office/drawing/2014/main" id="{E8549C01-6D47-49EE-A347-F992F14799F7}"/>
              </a:ext>
            </a:extLst>
          </p:cNvPr>
          <p:cNvSpPr>
            <a:spLocks noChangeArrowheads="1"/>
          </p:cNvSpPr>
          <p:nvPr/>
        </p:nvSpPr>
        <p:spPr bwMode="auto">
          <a:xfrm>
            <a:off x="2844800" y="1609725"/>
            <a:ext cx="103188" cy="103188"/>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7296" name="Rectangle 21">
            <a:extLst>
              <a:ext uri="{FF2B5EF4-FFF2-40B4-BE49-F238E27FC236}">
                <a16:creationId xmlns:a16="http://schemas.microsoft.com/office/drawing/2014/main" id="{2C0558D7-F9C7-4A8F-87F0-394BB90137AE}"/>
              </a:ext>
            </a:extLst>
          </p:cNvPr>
          <p:cNvSpPr>
            <a:spLocks noChangeArrowheads="1"/>
          </p:cNvSpPr>
          <p:nvPr/>
        </p:nvSpPr>
        <p:spPr bwMode="auto">
          <a:xfrm>
            <a:off x="2620963" y="15446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a</a:t>
            </a:r>
            <a:endParaRPr kumimoji="0" lang="en-GB" altLang="en-US" sz="1800" b="0" i="0" u="none" strike="noStrike" kern="1200" cap="none" spc="0" normalizeH="0" baseline="0" noProof="0">
              <a:ln>
                <a:noFill/>
              </a:ln>
              <a:solidFill>
                <a:srgbClr val="CC99FF"/>
              </a:solidFill>
              <a:effectLst/>
              <a:uLnTx/>
              <a:uFillTx/>
              <a:latin typeface="Arial" panose="020B0604020202020204" pitchFamily="34" charset="0"/>
              <a:ea typeface="+mn-ea"/>
              <a:cs typeface="+mn-cs"/>
            </a:endParaRPr>
          </a:p>
        </p:txBody>
      </p:sp>
      <p:grpSp>
        <p:nvGrpSpPr>
          <p:cNvPr id="4" name="Group 22">
            <a:extLst>
              <a:ext uri="{FF2B5EF4-FFF2-40B4-BE49-F238E27FC236}">
                <a16:creationId xmlns:a16="http://schemas.microsoft.com/office/drawing/2014/main" id="{7FC5406E-ADF8-4E83-A3CC-90B12071B8E6}"/>
              </a:ext>
            </a:extLst>
          </p:cNvPr>
          <p:cNvGrpSpPr>
            <a:grpSpLocks/>
          </p:cNvGrpSpPr>
          <p:nvPr/>
        </p:nvGrpSpPr>
        <p:grpSpPr bwMode="auto">
          <a:xfrm>
            <a:off x="3105150" y="1582738"/>
            <a:ext cx="311150" cy="379412"/>
            <a:chOff x="1956" y="997"/>
            <a:chExt cx="196" cy="239"/>
          </a:xfrm>
        </p:grpSpPr>
        <p:sp>
          <p:nvSpPr>
            <p:cNvPr id="97302" name="Oval 23">
              <a:extLst>
                <a:ext uri="{FF2B5EF4-FFF2-40B4-BE49-F238E27FC236}">
                  <a16:creationId xmlns:a16="http://schemas.microsoft.com/office/drawing/2014/main" id="{CDDF9BE7-F05A-457E-ADEA-9060B18EE8CB}"/>
                </a:ext>
              </a:extLst>
            </p:cNvPr>
            <p:cNvSpPr>
              <a:spLocks noChangeArrowheads="1"/>
            </p:cNvSpPr>
            <p:nvPr/>
          </p:nvSpPr>
          <p:spPr bwMode="auto">
            <a:xfrm>
              <a:off x="2018" y="1171"/>
              <a:ext cx="65" cy="65"/>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7303" name="Rectangle 24">
              <a:extLst>
                <a:ext uri="{FF2B5EF4-FFF2-40B4-BE49-F238E27FC236}">
                  <a16:creationId xmlns:a16="http://schemas.microsoft.com/office/drawing/2014/main" id="{2DD5D083-3442-451A-A90B-054F33C854C1}"/>
                </a:ext>
              </a:extLst>
            </p:cNvPr>
            <p:cNvSpPr>
              <a:spLocks noChangeArrowheads="1"/>
            </p:cNvSpPr>
            <p:nvPr/>
          </p:nvSpPr>
          <p:spPr bwMode="auto">
            <a:xfrm>
              <a:off x="1956" y="99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b</a:t>
              </a:r>
              <a:endParaRPr kumimoji="0" lang="en-GB" altLang="en-US" sz="1800" b="0" i="0" u="none" strike="noStrike" kern="1200" cap="none" spc="0" normalizeH="0" baseline="0" noProof="0">
                <a:ln>
                  <a:noFill/>
                </a:ln>
                <a:solidFill>
                  <a:srgbClr val="CC99FF"/>
                </a:solidFill>
                <a:effectLst/>
                <a:uLnTx/>
                <a:uFillTx/>
                <a:latin typeface="Arial" panose="020B0604020202020204" pitchFamily="34" charset="0"/>
                <a:ea typeface="+mn-ea"/>
                <a:cs typeface="+mn-cs"/>
              </a:endParaRPr>
            </a:p>
          </p:txBody>
        </p:sp>
      </p:grpSp>
      <p:grpSp>
        <p:nvGrpSpPr>
          <p:cNvPr id="5" name="Group 25">
            <a:extLst>
              <a:ext uri="{FF2B5EF4-FFF2-40B4-BE49-F238E27FC236}">
                <a16:creationId xmlns:a16="http://schemas.microsoft.com/office/drawing/2014/main" id="{25F0C6D1-8A3D-4EEA-8DE7-88751C6A71D1}"/>
              </a:ext>
            </a:extLst>
          </p:cNvPr>
          <p:cNvGrpSpPr>
            <a:grpSpLocks/>
          </p:cNvGrpSpPr>
          <p:nvPr/>
        </p:nvGrpSpPr>
        <p:grpSpPr bwMode="auto">
          <a:xfrm>
            <a:off x="5219700" y="942975"/>
            <a:ext cx="1195388" cy="739775"/>
            <a:chOff x="3288" y="594"/>
            <a:chExt cx="753" cy="466"/>
          </a:xfrm>
        </p:grpSpPr>
        <p:sp>
          <p:nvSpPr>
            <p:cNvPr id="97300" name="AutoShape 26" descr="Parchment">
              <a:extLst>
                <a:ext uri="{FF2B5EF4-FFF2-40B4-BE49-F238E27FC236}">
                  <a16:creationId xmlns:a16="http://schemas.microsoft.com/office/drawing/2014/main" id="{FAE0C5A3-5781-444B-AA2D-6CD7076B025C}"/>
                </a:ext>
              </a:extLst>
            </p:cNvPr>
            <p:cNvSpPr>
              <a:spLocks noChangeArrowheads="1"/>
            </p:cNvSpPr>
            <p:nvPr/>
          </p:nvSpPr>
          <p:spPr bwMode="auto">
            <a:xfrm>
              <a:off x="3288" y="594"/>
              <a:ext cx="753" cy="466"/>
            </a:xfrm>
            <a:prstGeom prst="roundRect">
              <a:avLst>
                <a:gd name="adj" fmla="val 12495"/>
              </a:avLst>
            </a:prstGeom>
            <a:blipFill dpi="0" rotWithShape="0">
              <a:blip r:embed="rId5"/>
              <a:srcRect/>
              <a:tile tx="0" ty="0" sx="100000" sy="100000" flip="none" algn="tl"/>
            </a:blipFill>
            <a:ln w="19050">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7301" name="Rectangle 27">
              <a:extLst>
                <a:ext uri="{FF2B5EF4-FFF2-40B4-BE49-F238E27FC236}">
                  <a16:creationId xmlns:a16="http://schemas.microsoft.com/office/drawing/2014/main" id="{6FBD6494-C4FC-4216-ACBB-3EE05E5413D3}"/>
                </a:ext>
              </a:extLst>
            </p:cNvPr>
            <p:cNvSpPr>
              <a:spLocks noChangeArrowheads="1"/>
            </p:cNvSpPr>
            <p:nvPr/>
          </p:nvSpPr>
          <p:spPr bwMode="auto">
            <a:xfrm>
              <a:off x="3295" y="628"/>
              <a:ext cx="7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Fall in the</a:t>
              </a:r>
            </a:p>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price of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grpSp>
      <p:sp>
        <p:nvSpPr>
          <p:cNvPr id="767005" name="Text Box 29">
            <a:extLst>
              <a:ext uri="{FF2B5EF4-FFF2-40B4-BE49-F238E27FC236}">
                <a16:creationId xmlns:a16="http://schemas.microsoft.com/office/drawing/2014/main" id="{FDBDE1FF-730F-4952-B08D-66F2FD8A6739}"/>
              </a:ext>
            </a:extLst>
          </p:cNvPr>
          <p:cNvSpPr txBox="1">
            <a:spLocks noChangeArrowheads="1"/>
          </p:cNvSpPr>
          <p:nvPr/>
        </p:nvSpPr>
        <p:spPr bwMode="auto">
          <a:xfrm>
            <a:off x="0" y="0"/>
            <a:ext cx="9144000" cy="473075"/>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500" b="1" i="0" u="none" strike="noStrike" kern="1200" cap="none" spc="0" normalizeH="0" baseline="0" noProof="0">
                <a:ln>
                  <a:noFill/>
                </a:ln>
                <a:solidFill>
                  <a:srgbClr val="003B3A"/>
                </a:solidFill>
                <a:effectLst/>
                <a:uLnTx/>
                <a:uFillTx/>
                <a:latin typeface="Arial" charset="0"/>
                <a:ea typeface="+mn-ea"/>
                <a:cs typeface="+mn-cs"/>
              </a:rPr>
              <a:t>Deriving a demand curve from a price-consumption curve</a:t>
            </a:r>
          </a:p>
        </p:txBody>
      </p:sp>
    </p:spTree>
    <p:custDataLst>
      <p:tags r:id="rId2"/>
    </p:custDataLst>
  </p:cSld>
  <p:clrMapOvr>
    <a:overrideClrMapping bg1="lt1" tx1="dk1" bg2="lt2" tx2="dk2" accent1="accent1" accent2="accent2" accent3="accent3" accent4="accent4" accent5="accent5" accent6="accent6" hlink="hlink" folHlink="folHlink"/>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fltVal val="0"/>
                                          </p:val>
                                        </p:tav>
                                        <p:tav tm="100000">
                                          <p:val>
                                            <p:strVal val="#ppt_w"/>
                                          </p:val>
                                        </p:tav>
                                      </p:tavLst>
                                    </p:anim>
                                    <p:anim calcmode="lin" valueType="num">
                                      <p:cBhvr>
                                        <p:cTn id="24" dur="1000" fill="hold"/>
                                        <p:tgtEl>
                                          <p:spTgt spid="4"/>
                                        </p:tgtEl>
                                        <p:attrNameLst>
                                          <p:attrName>ppt_h</p:attrName>
                                        </p:attrNameLst>
                                      </p:cBhvr>
                                      <p:tavLst>
                                        <p:tav tm="0">
                                          <p:val>
                                            <p:fltVal val="0"/>
                                          </p:val>
                                        </p:tav>
                                        <p:tav tm="100000">
                                          <p:val>
                                            <p:strVal val="#ppt_h"/>
                                          </p:val>
                                        </p:tav>
                                      </p:tavLst>
                                    </p:anim>
                                    <p:anim calcmode="lin" valueType="num">
                                      <p:cBhvr>
                                        <p:cTn id="25"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E856DD44-F186-4C28-B616-2452B083FABD}"/>
              </a:ext>
            </a:extLst>
          </p:cNvPr>
          <p:cNvSpPr>
            <a:spLocks noChangeArrowheads="1"/>
          </p:cNvSpPr>
          <p:nvPr/>
        </p:nvSpPr>
        <p:spPr bwMode="auto">
          <a:xfrm>
            <a:off x="2667000" y="609600"/>
            <a:ext cx="3962400" cy="2895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98307" name="Group 3">
            <a:extLst>
              <a:ext uri="{FF2B5EF4-FFF2-40B4-BE49-F238E27FC236}">
                <a16:creationId xmlns:a16="http://schemas.microsoft.com/office/drawing/2014/main" id="{E085AC9B-3E3A-47C7-B470-7E94867CCDF8}"/>
              </a:ext>
            </a:extLst>
          </p:cNvPr>
          <p:cNvGrpSpPr>
            <a:grpSpLocks/>
          </p:cNvGrpSpPr>
          <p:nvPr/>
        </p:nvGrpSpPr>
        <p:grpSpPr bwMode="auto">
          <a:xfrm>
            <a:off x="2962275" y="1028700"/>
            <a:ext cx="3146425" cy="2201863"/>
            <a:chOff x="1866" y="648"/>
            <a:chExt cx="1982" cy="1387"/>
          </a:xfrm>
        </p:grpSpPr>
        <p:sp>
          <p:nvSpPr>
            <p:cNvPr id="98330" name="Arc 4">
              <a:extLst>
                <a:ext uri="{FF2B5EF4-FFF2-40B4-BE49-F238E27FC236}">
                  <a16:creationId xmlns:a16="http://schemas.microsoft.com/office/drawing/2014/main" id="{EDBC5F78-35AF-4DDC-AC4F-29C6FA1D5EEA}"/>
                </a:ext>
              </a:extLst>
            </p:cNvPr>
            <p:cNvSpPr>
              <a:spLocks/>
            </p:cNvSpPr>
            <p:nvPr/>
          </p:nvSpPr>
          <p:spPr bwMode="auto">
            <a:xfrm>
              <a:off x="1866" y="648"/>
              <a:ext cx="1783" cy="12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31" name="Rectangle 5">
              <a:extLst>
                <a:ext uri="{FF2B5EF4-FFF2-40B4-BE49-F238E27FC236}">
                  <a16:creationId xmlns:a16="http://schemas.microsoft.com/office/drawing/2014/main" id="{1DCB9456-EB1D-4EFD-ADBF-1165A4B24472}"/>
                </a:ext>
              </a:extLst>
            </p:cNvPr>
            <p:cNvSpPr>
              <a:spLocks noChangeArrowheads="1"/>
            </p:cNvSpPr>
            <p:nvPr/>
          </p:nvSpPr>
          <p:spPr bwMode="auto">
            <a:xfrm>
              <a:off x="3645" y="1823"/>
              <a:ext cx="2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2</a:t>
              </a:r>
            </a:p>
          </p:txBody>
        </p:sp>
      </p:grpSp>
      <p:sp>
        <p:nvSpPr>
          <p:cNvPr id="98308" name="Rectangle 6">
            <a:extLst>
              <a:ext uri="{FF2B5EF4-FFF2-40B4-BE49-F238E27FC236}">
                <a16:creationId xmlns:a16="http://schemas.microsoft.com/office/drawing/2014/main" id="{E7F8E6CA-3E30-4FD5-9B84-BC8C8FDF1949}"/>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09" name="Rectangle 7">
            <a:extLst>
              <a:ext uri="{FF2B5EF4-FFF2-40B4-BE49-F238E27FC236}">
                <a16:creationId xmlns:a16="http://schemas.microsoft.com/office/drawing/2014/main" id="{FCB93F7B-DC11-4DCE-BF90-E4325F437D56}"/>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10" name="Line 9">
            <a:extLst>
              <a:ext uri="{FF2B5EF4-FFF2-40B4-BE49-F238E27FC236}">
                <a16:creationId xmlns:a16="http://schemas.microsoft.com/office/drawing/2014/main" id="{A7DE2417-E0F9-4B88-B097-C01EC877C9D0}"/>
              </a:ext>
            </a:extLst>
          </p:cNvPr>
          <p:cNvSpPr>
            <a:spLocks noChangeShapeType="1"/>
          </p:cNvSpPr>
          <p:nvPr/>
        </p:nvSpPr>
        <p:spPr bwMode="auto">
          <a:xfrm>
            <a:off x="2667000" y="609600"/>
            <a:ext cx="0" cy="28956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11" name="Line 10">
            <a:extLst>
              <a:ext uri="{FF2B5EF4-FFF2-40B4-BE49-F238E27FC236}">
                <a16:creationId xmlns:a16="http://schemas.microsoft.com/office/drawing/2014/main" id="{0333C211-A77E-4183-B880-F6D048A13D05}"/>
              </a:ext>
            </a:extLst>
          </p:cNvPr>
          <p:cNvSpPr>
            <a:spLocks noChangeShapeType="1"/>
          </p:cNvSpPr>
          <p:nvPr/>
        </p:nvSpPr>
        <p:spPr bwMode="auto">
          <a:xfrm>
            <a:off x="2667000" y="3505200"/>
            <a:ext cx="3962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12" name="Arc 11">
            <a:extLst>
              <a:ext uri="{FF2B5EF4-FFF2-40B4-BE49-F238E27FC236}">
                <a16:creationId xmlns:a16="http://schemas.microsoft.com/office/drawing/2014/main" id="{6B2CC96D-0EA1-4488-91BA-8DA623FAD881}"/>
              </a:ext>
            </a:extLst>
          </p:cNvPr>
          <p:cNvSpPr>
            <a:spLocks/>
          </p:cNvSpPr>
          <p:nvPr/>
        </p:nvSpPr>
        <p:spPr bwMode="auto">
          <a:xfrm>
            <a:off x="2797175" y="1047750"/>
            <a:ext cx="2673350" cy="2189163"/>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13" name="Rectangle 12">
            <a:extLst>
              <a:ext uri="{FF2B5EF4-FFF2-40B4-BE49-F238E27FC236}">
                <a16:creationId xmlns:a16="http://schemas.microsoft.com/office/drawing/2014/main" id="{79DE0DEB-ECBE-4865-A86D-BD458CBFF6F9}"/>
              </a:ext>
            </a:extLst>
          </p:cNvPr>
          <p:cNvSpPr>
            <a:spLocks noChangeArrowheads="1"/>
          </p:cNvSpPr>
          <p:nvPr/>
        </p:nvSpPr>
        <p:spPr bwMode="auto">
          <a:xfrm>
            <a:off x="3455988" y="3181350"/>
            <a:ext cx="396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6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1</a:t>
            </a:r>
          </a:p>
        </p:txBody>
      </p:sp>
      <p:grpSp>
        <p:nvGrpSpPr>
          <p:cNvPr id="98314" name="Group 13">
            <a:extLst>
              <a:ext uri="{FF2B5EF4-FFF2-40B4-BE49-F238E27FC236}">
                <a16:creationId xmlns:a16="http://schemas.microsoft.com/office/drawing/2014/main" id="{BAB9D464-8FD7-4F8C-9CB6-5C4BFFEE82B4}"/>
              </a:ext>
            </a:extLst>
          </p:cNvPr>
          <p:cNvGrpSpPr>
            <a:grpSpLocks/>
          </p:cNvGrpSpPr>
          <p:nvPr/>
        </p:nvGrpSpPr>
        <p:grpSpPr bwMode="auto">
          <a:xfrm>
            <a:off x="2667000" y="1011238"/>
            <a:ext cx="1941513" cy="2511425"/>
            <a:chOff x="1680" y="637"/>
            <a:chExt cx="1223" cy="1582"/>
          </a:xfrm>
        </p:grpSpPr>
        <p:sp>
          <p:nvSpPr>
            <p:cNvPr id="98328" name="Line 14">
              <a:extLst>
                <a:ext uri="{FF2B5EF4-FFF2-40B4-BE49-F238E27FC236}">
                  <a16:creationId xmlns:a16="http://schemas.microsoft.com/office/drawing/2014/main" id="{65893D2E-E91C-444C-B34E-BF4CC0AFF435}"/>
                </a:ext>
              </a:extLst>
            </p:cNvPr>
            <p:cNvSpPr>
              <a:spLocks noChangeShapeType="1"/>
            </p:cNvSpPr>
            <p:nvPr/>
          </p:nvSpPr>
          <p:spPr bwMode="auto">
            <a:xfrm>
              <a:off x="1680" y="637"/>
              <a:ext cx="1004" cy="1569"/>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29" name="Rectangle 15">
              <a:extLst>
                <a:ext uri="{FF2B5EF4-FFF2-40B4-BE49-F238E27FC236}">
                  <a16:creationId xmlns:a16="http://schemas.microsoft.com/office/drawing/2014/main" id="{BE158EAD-77F0-4F42-A60B-964653F9F7A7}"/>
                </a:ext>
              </a:extLst>
            </p:cNvPr>
            <p:cNvSpPr>
              <a:spLocks noChangeArrowheads="1"/>
            </p:cNvSpPr>
            <p:nvPr/>
          </p:nvSpPr>
          <p:spPr bwMode="auto">
            <a:xfrm>
              <a:off x="2653" y="2007"/>
              <a:ext cx="2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6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2</a:t>
              </a:r>
            </a:p>
          </p:txBody>
        </p:sp>
      </p:grpSp>
      <p:sp>
        <p:nvSpPr>
          <p:cNvPr id="98315" name="Rectangle 16">
            <a:extLst>
              <a:ext uri="{FF2B5EF4-FFF2-40B4-BE49-F238E27FC236}">
                <a16:creationId xmlns:a16="http://schemas.microsoft.com/office/drawing/2014/main" id="{311E07F4-0BAD-460F-A2D4-892A3B8EF43A}"/>
              </a:ext>
            </a:extLst>
          </p:cNvPr>
          <p:cNvSpPr>
            <a:spLocks noChangeArrowheads="1"/>
          </p:cNvSpPr>
          <p:nvPr/>
        </p:nvSpPr>
        <p:spPr bwMode="auto">
          <a:xfrm>
            <a:off x="5462588" y="3046413"/>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1</a:t>
            </a:r>
          </a:p>
        </p:txBody>
      </p:sp>
      <p:sp>
        <p:nvSpPr>
          <p:cNvPr id="98316" name="Line 17">
            <a:extLst>
              <a:ext uri="{FF2B5EF4-FFF2-40B4-BE49-F238E27FC236}">
                <a16:creationId xmlns:a16="http://schemas.microsoft.com/office/drawing/2014/main" id="{CA0A5F33-A208-432B-A70C-C1B9F3B17474}"/>
              </a:ext>
            </a:extLst>
          </p:cNvPr>
          <p:cNvSpPr>
            <a:spLocks noChangeShapeType="1"/>
          </p:cNvSpPr>
          <p:nvPr/>
        </p:nvSpPr>
        <p:spPr bwMode="auto">
          <a:xfrm>
            <a:off x="2667000" y="1028700"/>
            <a:ext cx="842963" cy="247332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17" name="Rectangle 18">
            <a:extLst>
              <a:ext uri="{FF2B5EF4-FFF2-40B4-BE49-F238E27FC236}">
                <a16:creationId xmlns:a16="http://schemas.microsoft.com/office/drawing/2014/main" id="{A6B34CED-5737-46AB-B697-353B9A208922}"/>
              </a:ext>
            </a:extLst>
          </p:cNvPr>
          <p:cNvSpPr>
            <a:spLocks noChangeArrowheads="1"/>
          </p:cNvSpPr>
          <p:nvPr/>
        </p:nvSpPr>
        <p:spPr bwMode="auto">
          <a:xfrm rot="-5400000">
            <a:off x="1315244" y="1753394"/>
            <a:ext cx="1722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Expenditure on</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all other goods</a:t>
            </a:r>
          </a:p>
        </p:txBody>
      </p:sp>
      <p:sp>
        <p:nvSpPr>
          <p:cNvPr id="98318" name="Rectangle 19">
            <a:extLst>
              <a:ext uri="{FF2B5EF4-FFF2-40B4-BE49-F238E27FC236}">
                <a16:creationId xmlns:a16="http://schemas.microsoft.com/office/drawing/2014/main" id="{6437C714-738E-429E-812E-F42B3E66D952}"/>
              </a:ext>
            </a:extLst>
          </p:cNvPr>
          <p:cNvSpPr>
            <a:spLocks noChangeArrowheads="1"/>
          </p:cNvSpPr>
          <p:nvPr/>
        </p:nvSpPr>
        <p:spPr bwMode="auto">
          <a:xfrm>
            <a:off x="4872038" y="3635375"/>
            <a:ext cx="1747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98319" name="Oval 20">
            <a:extLst>
              <a:ext uri="{FF2B5EF4-FFF2-40B4-BE49-F238E27FC236}">
                <a16:creationId xmlns:a16="http://schemas.microsoft.com/office/drawing/2014/main" id="{D20290C1-93CA-48BE-8DE6-D3245B9F2E91}"/>
              </a:ext>
            </a:extLst>
          </p:cNvPr>
          <p:cNvSpPr>
            <a:spLocks noChangeArrowheads="1"/>
          </p:cNvSpPr>
          <p:nvPr/>
        </p:nvSpPr>
        <p:spPr bwMode="auto">
          <a:xfrm>
            <a:off x="2844800" y="1609725"/>
            <a:ext cx="103188" cy="103188"/>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20" name="Rectangle 21">
            <a:extLst>
              <a:ext uri="{FF2B5EF4-FFF2-40B4-BE49-F238E27FC236}">
                <a16:creationId xmlns:a16="http://schemas.microsoft.com/office/drawing/2014/main" id="{A8BBB3DF-BF94-4DB9-ADD4-CB03390ED204}"/>
              </a:ext>
            </a:extLst>
          </p:cNvPr>
          <p:cNvSpPr>
            <a:spLocks noChangeArrowheads="1"/>
          </p:cNvSpPr>
          <p:nvPr/>
        </p:nvSpPr>
        <p:spPr bwMode="auto">
          <a:xfrm>
            <a:off x="2620963" y="15446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a</a:t>
            </a:r>
            <a:endParaRPr kumimoji="0" lang="en-GB" altLang="en-US" sz="1800" b="0" i="0" u="none" strike="noStrike" kern="1200" cap="none" spc="0" normalizeH="0" baseline="0" noProof="0">
              <a:ln>
                <a:noFill/>
              </a:ln>
              <a:solidFill>
                <a:srgbClr val="CC99FF"/>
              </a:solidFill>
              <a:effectLst/>
              <a:uLnTx/>
              <a:uFillTx/>
              <a:latin typeface="Arial" panose="020B0604020202020204" pitchFamily="34" charset="0"/>
              <a:ea typeface="+mn-ea"/>
              <a:cs typeface="+mn-cs"/>
            </a:endParaRPr>
          </a:p>
        </p:txBody>
      </p:sp>
      <p:grpSp>
        <p:nvGrpSpPr>
          <p:cNvPr id="98321" name="Group 22">
            <a:extLst>
              <a:ext uri="{FF2B5EF4-FFF2-40B4-BE49-F238E27FC236}">
                <a16:creationId xmlns:a16="http://schemas.microsoft.com/office/drawing/2014/main" id="{A5FFED45-5352-4481-BAC0-4E1DD0E954F4}"/>
              </a:ext>
            </a:extLst>
          </p:cNvPr>
          <p:cNvGrpSpPr>
            <a:grpSpLocks/>
          </p:cNvGrpSpPr>
          <p:nvPr/>
        </p:nvGrpSpPr>
        <p:grpSpPr bwMode="auto">
          <a:xfrm>
            <a:off x="3105150" y="1582738"/>
            <a:ext cx="311150" cy="379412"/>
            <a:chOff x="1956" y="997"/>
            <a:chExt cx="196" cy="239"/>
          </a:xfrm>
        </p:grpSpPr>
        <p:sp>
          <p:nvSpPr>
            <p:cNvPr id="98326" name="Oval 23">
              <a:extLst>
                <a:ext uri="{FF2B5EF4-FFF2-40B4-BE49-F238E27FC236}">
                  <a16:creationId xmlns:a16="http://schemas.microsoft.com/office/drawing/2014/main" id="{FDAFC4ED-8972-4347-A215-011C581ED1A8}"/>
                </a:ext>
              </a:extLst>
            </p:cNvPr>
            <p:cNvSpPr>
              <a:spLocks noChangeArrowheads="1"/>
            </p:cNvSpPr>
            <p:nvPr/>
          </p:nvSpPr>
          <p:spPr bwMode="auto">
            <a:xfrm>
              <a:off x="2018" y="1171"/>
              <a:ext cx="65" cy="65"/>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27" name="Rectangle 24">
              <a:extLst>
                <a:ext uri="{FF2B5EF4-FFF2-40B4-BE49-F238E27FC236}">
                  <a16:creationId xmlns:a16="http://schemas.microsoft.com/office/drawing/2014/main" id="{DF78BBF6-36FF-40E7-94D9-57CA4C3F7E2B}"/>
                </a:ext>
              </a:extLst>
            </p:cNvPr>
            <p:cNvSpPr>
              <a:spLocks noChangeArrowheads="1"/>
            </p:cNvSpPr>
            <p:nvPr/>
          </p:nvSpPr>
          <p:spPr bwMode="auto">
            <a:xfrm>
              <a:off x="1956" y="99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b</a:t>
              </a:r>
              <a:endParaRPr kumimoji="0" lang="en-GB" altLang="en-US" sz="1800" b="0" i="0" u="none" strike="noStrike" kern="1200" cap="none" spc="0" normalizeH="0" baseline="0" noProof="0">
                <a:ln>
                  <a:noFill/>
                </a:ln>
                <a:solidFill>
                  <a:srgbClr val="CC99FF"/>
                </a:solidFill>
                <a:effectLst/>
                <a:uLnTx/>
                <a:uFillTx/>
                <a:latin typeface="Arial" panose="020B0604020202020204" pitchFamily="34" charset="0"/>
                <a:ea typeface="+mn-ea"/>
                <a:cs typeface="+mn-cs"/>
              </a:endParaRPr>
            </a:p>
          </p:txBody>
        </p:sp>
      </p:grpSp>
      <p:grpSp>
        <p:nvGrpSpPr>
          <p:cNvPr id="5" name="Group 25">
            <a:extLst>
              <a:ext uri="{FF2B5EF4-FFF2-40B4-BE49-F238E27FC236}">
                <a16:creationId xmlns:a16="http://schemas.microsoft.com/office/drawing/2014/main" id="{7C350A2F-D98E-4C4D-9F15-A6B7C01B5E7C}"/>
              </a:ext>
            </a:extLst>
          </p:cNvPr>
          <p:cNvGrpSpPr>
            <a:grpSpLocks/>
          </p:cNvGrpSpPr>
          <p:nvPr/>
        </p:nvGrpSpPr>
        <p:grpSpPr bwMode="auto">
          <a:xfrm>
            <a:off x="4816475" y="942975"/>
            <a:ext cx="1708150" cy="739775"/>
            <a:chOff x="3034" y="594"/>
            <a:chExt cx="1076" cy="466"/>
          </a:xfrm>
        </p:grpSpPr>
        <p:sp>
          <p:nvSpPr>
            <p:cNvPr id="98324" name="AutoShape 26" descr="Parchment">
              <a:extLst>
                <a:ext uri="{FF2B5EF4-FFF2-40B4-BE49-F238E27FC236}">
                  <a16:creationId xmlns:a16="http://schemas.microsoft.com/office/drawing/2014/main" id="{999C41AC-1091-4135-96D7-651693990127}"/>
                </a:ext>
              </a:extLst>
            </p:cNvPr>
            <p:cNvSpPr>
              <a:spLocks noChangeArrowheads="1"/>
            </p:cNvSpPr>
            <p:nvPr/>
          </p:nvSpPr>
          <p:spPr bwMode="auto">
            <a:xfrm>
              <a:off x="3034" y="594"/>
              <a:ext cx="1076" cy="466"/>
            </a:xfrm>
            <a:prstGeom prst="roundRect">
              <a:avLst>
                <a:gd name="adj" fmla="val 12495"/>
              </a:avLst>
            </a:prstGeom>
            <a:blipFill dpi="0" rotWithShape="0">
              <a:blip r:embed="rId5"/>
              <a:srcRect/>
              <a:tile tx="0" ty="0" sx="100000" sy="100000" flip="none" algn="tl"/>
            </a:blipFill>
            <a:ln w="12700">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8325" name="Rectangle 27" descr="Parchment">
              <a:extLst>
                <a:ext uri="{FF2B5EF4-FFF2-40B4-BE49-F238E27FC236}">
                  <a16:creationId xmlns:a16="http://schemas.microsoft.com/office/drawing/2014/main" id="{601CC2A4-E2C1-4A0D-A04E-ADE64DB01CC9}"/>
                </a:ext>
              </a:extLst>
            </p:cNvPr>
            <p:cNvSpPr>
              <a:spLocks noChangeArrowheads="1"/>
            </p:cNvSpPr>
            <p:nvPr/>
          </p:nvSpPr>
          <p:spPr bwMode="auto">
            <a:xfrm>
              <a:off x="3069" y="628"/>
              <a:ext cx="1028" cy="404"/>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Further falls in</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the price of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grpSp>
      <p:sp>
        <p:nvSpPr>
          <p:cNvPr id="769053" name="Text Box 29">
            <a:extLst>
              <a:ext uri="{FF2B5EF4-FFF2-40B4-BE49-F238E27FC236}">
                <a16:creationId xmlns:a16="http://schemas.microsoft.com/office/drawing/2014/main" id="{CCED6543-CFCD-4E97-A77B-23247690F375}"/>
              </a:ext>
            </a:extLst>
          </p:cNvPr>
          <p:cNvSpPr txBox="1">
            <a:spLocks noChangeArrowheads="1"/>
          </p:cNvSpPr>
          <p:nvPr/>
        </p:nvSpPr>
        <p:spPr bwMode="auto">
          <a:xfrm>
            <a:off x="0" y="0"/>
            <a:ext cx="9144000" cy="473075"/>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500" b="1" i="0" u="none" strike="noStrike" kern="1200" cap="none" spc="0" normalizeH="0" baseline="0" noProof="0">
                <a:ln>
                  <a:noFill/>
                </a:ln>
                <a:solidFill>
                  <a:srgbClr val="003B3A"/>
                </a:solidFill>
                <a:effectLst/>
                <a:uLnTx/>
                <a:uFillTx/>
                <a:latin typeface="Arial" charset="0"/>
                <a:ea typeface="+mn-ea"/>
                <a:cs typeface="+mn-cs"/>
              </a:rPr>
              <a:t>Deriving a demand curve from a price-consumption curve</a:t>
            </a:r>
          </a:p>
        </p:txBody>
      </p:sp>
    </p:spTree>
    <p:custDataLst>
      <p:tags r:id="rId2"/>
    </p:custDataLst>
  </p:cSld>
  <p:clrMapOvr>
    <a:overrideClrMapping bg1="lt1" tx1="dk1" bg2="lt2" tx2="dk2" accent1="accent1" accent2="accent2" accent3="accent3" accent4="accent4" accent5="accent5" accent6="accent6" hlink="hlink" folHlink="folHlink"/>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15F76205-518B-4618-BBAE-4A5AE5AF7A16}"/>
              </a:ext>
            </a:extLst>
          </p:cNvPr>
          <p:cNvSpPr>
            <a:spLocks noChangeArrowheads="1"/>
          </p:cNvSpPr>
          <p:nvPr/>
        </p:nvSpPr>
        <p:spPr bwMode="auto">
          <a:xfrm>
            <a:off x="2667000" y="609600"/>
            <a:ext cx="3962400" cy="2895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31" name="Rectangle 3">
            <a:extLst>
              <a:ext uri="{FF2B5EF4-FFF2-40B4-BE49-F238E27FC236}">
                <a16:creationId xmlns:a16="http://schemas.microsoft.com/office/drawing/2014/main" id="{7FC42BC0-5665-46CA-8C37-B02205A3EECB}"/>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32" name="Rectangle 4">
            <a:extLst>
              <a:ext uri="{FF2B5EF4-FFF2-40B4-BE49-F238E27FC236}">
                <a16:creationId xmlns:a16="http://schemas.microsoft.com/office/drawing/2014/main" id="{8ED16C0B-B787-42A4-9644-301930EB8EE7}"/>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33" name="Line 6">
            <a:extLst>
              <a:ext uri="{FF2B5EF4-FFF2-40B4-BE49-F238E27FC236}">
                <a16:creationId xmlns:a16="http://schemas.microsoft.com/office/drawing/2014/main" id="{DCFB03BD-C1FB-42DE-AE96-7456A30D2997}"/>
              </a:ext>
            </a:extLst>
          </p:cNvPr>
          <p:cNvSpPr>
            <a:spLocks noChangeShapeType="1"/>
          </p:cNvSpPr>
          <p:nvPr/>
        </p:nvSpPr>
        <p:spPr bwMode="auto">
          <a:xfrm>
            <a:off x="2667000" y="609600"/>
            <a:ext cx="0" cy="28956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34" name="Line 7">
            <a:extLst>
              <a:ext uri="{FF2B5EF4-FFF2-40B4-BE49-F238E27FC236}">
                <a16:creationId xmlns:a16="http://schemas.microsoft.com/office/drawing/2014/main" id="{88FE440E-B24E-438F-9F7F-132770F6B76F}"/>
              </a:ext>
            </a:extLst>
          </p:cNvPr>
          <p:cNvSpPr>
            <a:spLocks noChangeShapeType="1"/>
          </p:cNvSpPr>
          <p:nvPr/>
        </p:nvSpPr>
        <p:spPr bwMode="auto">
          <a:xfrm>
            <a:off x="2667000" y="3505200"/>
            <a:ext cx="3962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35" name="Line 8">
            <a:extLst>
              <a:ext uri="{FF2B5EF4-FFF2-40B4-BE49-F238E27FC236}">
                <a16:creationId xmlns:a16="http://schemas.microsoft.com/office/drawing/2014/main" id="{B67A4121-6606-40A1-B545-EAED59A65188}"/>
              </a:ext>
            </a:extLst>
          </p:cNvPr>
          <p:cNvSpPr>
            <a:spLocks noChangeShapeType="1"/>
          </p:cNvSpPr>
          <p:nvPr/>
        </p:nvSpPr>
        <p:spPr bwMode="auto">
          <a:xfrm>
            <a:off x="2667000" y="1011238"/>
            <a:ext cx="1593850" cy="249078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36" name="Line 9">
            <a:extLst>
              <a:ext uri="{FF2B5EF4-FFF2-40B4-BE49-F238E27FC236}">
                <a16:creationId xmlns:a16="http://schemas.microsoft.com/office/drawing/2014/main" id="{809CA1F9-9674-4CD3-876B-9FF7F5E2E1B1}"/>
              </a:ext>
            </a:extLst>
          </p:cNvPr>
          <p:cNvSpPr>
            <a:spLocks noChangeShapeType="1"/>
          </p:cNvSpPr>
          <p:nvPr/>
        </p:nvSpPr>
        <p:spPr bwMode="auto">
          <a:xfrm>
            <a:off x="2667000" y="1028700"/>
            <a:ext cx="2398713" cy="247332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37" name="Line 10">
            <a:extLst>
              <a:ext uri="{FF2B5EF4-FFF2-40B4-BE49-F238E27FC236}">
                <a16:creationId xmlns:a16="http://schemas.microsoft.com/office/drawing/2014/main" id="{D23A9696-5306-4945-8587-A6900B87A789}"/>
              </a:ext>
            </a:extLst>
          </p:cNvPr>
          <p:cNvSpPr>
            <a:spLocks noChangeShapeType="1"/>
          </p:cNvSpPr>
          <p:nvPr/>
        </p:nvSpPr>
        <p:spPr bwMode="auto">
          <a:xfrm>
            <a:off x="2667000" y="990600"/>
            <a:ext cx="3124200" cy="25146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38" name="Arc 11">
            <a:extLst>
              <a:ext uri="{FF2B5EF4-FFF2-40B4-BE49-F238E27FC236}">
                <a16:creationId xmlns:a16="http://schemas.microsoft.com/office/drawing/2014/main" id="{E3CD7B5A-FCDF-47B7-9BC3-89CD633087A0}"/>
              </a:ext>
            </a:extLst>
          </p:cNvPr>
          <p:cNvSpPr>
            <a:spLocks/>
          </p:cNvSpPr>
          <p:nvPr/>
        </p:nvSpPr>
        <p:spPr bwMode="auto">
          <a:xfrm>
            <a:off x="3175000" y="928688"/>
            <a:ext cx="2790825" cy="20066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39" name="Arc 12">
            <a:extLst>
              <a:ext uri="{FF2B5EF4-FFF2-40B4-BE49-F238E27FC236}">
                <a16:creationId xmlns:a16="http://schemas.microsoft.com/office/drawing/2014/main" id="{9DD35B94-E59B-4D76-8DEC-547998EF767E}"/>
              </a:ext>
            </a:extLst>
          </p:cNvPr>
          <p:cNvSpPr>
            <a:spLocks/>
          </p:cNvSpPr>
          <p:nvPr/>
        </p:nvSpPr>
        <p:spPr bwMode="auto">
          <a:xfrm>
            <a:off x="2962275" y="1028700"/>
            <a:ext cx="2830513" cy="20193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40" name="Arc 13">
            <a:extLst>
              <a:ext uri="{FF2B5EF4-FFF2-40B4-BE49-F238E27FC236}">
                <a16:creationId xmlns:a16="http://schemas.microsoft.com/office/drawing/2014/main" id="{E618D4CD-57DB-4A4F-B5E6-AB237EFB917F}"/>
              </a:ext>
            </a:extLst>
          </p:cNvPr>
          <p:cNvSpPr>
            <a:spLocks/>
          </p:cNvSpPr>
          <p:nvPr/>
        </p:nvSpPr>
        <p:spPr bwMode="auto">
          <a:xfrm>
            <a:off x="2797175" y="1047750"/>
            <a:ext cx="2673350" cy="2189163"/>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41" name="Rectangle 14">
            <a:extLst>
              <a:ext uri="{FF2B5EF4-FFF2-40B4-BE49-F238E27FC236}">
                <a16:creationId xmlns:a16="http://schemas.microsoft.com/office/drawing/2014/main" id="{7378BD38-6415-462D-9E9D-5C2BA42F3C99}"/>
              </a:ext>
            </a:extLst>
          </p:cNvPr>
          <p:cNvSpPr>
            <a:spLocks noChangeArrowheads="1"/>
          </p:cNvSpPr>
          <p:nvPr/>
        </p:nvSpPr>
        <p:spPr bwMode="auto">
          <a:xfrm>
            <a:off x="3455988" y="3181350"/>
            <a:ext cx="396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6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1</a:t>
            </a:r>
          </a:p>
        </p:txBody>
      </p:sp>
      <p:sp>
        <p:nvSpPr>
          <p:cNvPr id="99342" name="Rectangle 15">
            <a:extLst>
              <a:ext uri="{FF2B5EF4-FFF2-40B4-BE49-F238E27FC236}">
                <a16:creationId xmlns:a16="http://schemas.microsoft.com/office/drawing/2014/main" id="{DB6EF12F-45F5-4A06-8D8F-BAD8B24CF05A}"/>
              </a:ext>
            </a:extLst>
          </p:cNvPr>
          <p:cNvSpPr>
            <a:spLocks noChangeArrowheads="1"/>
          </p:cNvSpPr>
          <p:nvPr/>
        </p:nvSpPr>
        <p:spPr bwMode="auto">
          <a:xfrm>
            <a:off x="4211638" y="3186113"/>
            <a:ext cx="396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6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2</a:t>
            </a:r>
          </a:p>
        </p:txBody>
      </p:sp>
      <p:sp>
        <p:nvSpPr>
          <p:cNvPr id="99343" name="Rectangle 16">
            <a:extLst>
              <a:ext uri="{FF2B5EF4-FFF2-40B4-BE49-F238E27FC236}">
                <a16:creationId xmlns:a16="http://schemas.microsoft.com/office/drawing/2014/main" id="{831B5A9D-594C-49C0-B0FE-202B9B9EC879}"/>
              </a:ext>
            </a:extLst>
          </p:cNvPr>
          <p:cNvSpPr>
            <a:spLocks noChangeArrowheads="1"/>
          </p:cNvSpPr>
          <p:nvPr/>
        </p:nvSpPr>
        <p:spPr bwMode="auto">
          <a:xfrm>
            <a:off x="4986338" y="3173413"/>
            <a:ext cx="403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8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3</a:t>
            </a:r>
          </a:p>
        </p:txBody>
      </p:sp>
      <p:sp>
        <p:nvSpPr>
          <p:cNvPr id="99344" name="Rectangle 17">
            <a:extLst>
              <a:ext uri="{FF2B5EF4-FFF2-40B4-BE49-F238E27FC236}">
                <a16:creationId xmlns:a16="http://schemas.microsoft.com/office/drawing/2014/main" id="{12AB0CC3-ECC3-416E-8B2E-C9EC9F4E65DE}"/>
              </a:ext>
            </a:extLst>
          </p:cNvPr>
          <p:cNvSpPr>
            <a:spLocks noChangeArrowheads="1"/>
          </p:cNvSpPr>
          <p:nvPr/>
        </p:nvSpPr>
        <p:spPr bwMode="auto">
          <a:xfrm>
            <a:off x="5926138" y="2760663"/>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3</a:t>
            </a:r>
          </a:p>
        </p:txBody>
      </p:sp>
      <p:sp>
        <p:nvSpPr>
          <p:cNvPr id="99345" name="Rectangle 18">
            <a:extLst>
              <a:ext uri="{FF2B5EF4-FFF2-40B4-BE49-F238E27FC236}">
                <a16:creationId xmlns:a16="http://schemas.microsoft.com/office/drawing/2014/main" id="{1D4650C1-DBDE-44E0-8CE0-B5DC0370B4ED}"/>
              </a:ext>
            </a:extLst>
          </p:cNvPr>
          <p:cNvSpPr>
            <a:spLocks noChangeArrowheads="1"/>
          </p:cNvSpPr>
          <p:nvPr/>
        </p:nvSpPr>
        <p:spPr bwMode="auto">
          <a:xfrm>
            <a:off x="5786438" y="2894013"/>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2</a:t>
            </a:r>
          </a:p>
        </p:txBody>
      </p:sp>
      <p:sp>
        <p:nvSpPr>
          <p:cNvPr id="99346" name="Rectangle 19">
            <a:extLst>
              <a:ext uri="{FF2B5EF4-FFF2-40B4-BE49-F238E27FC236}">
                <a16:creationId xmlns:a16="http://schemas.microsoft.com/office/drawing/2014/main" id="{87952FA4-E43D-4C9D-BEB8-79F08F3E17BC}"/>
              </a:ext>
            </a:extLst>
          </p:cNvPr>
          <p:cNvSpPr>
            <a:spLocks noChangeArrowheads="1"/>
          </p:cNvSpPr>
          <p:nvPr/>
        </p:nvSpPr>
        <p:spPr bwMode="auto">
          <a:xfrm>
            <a:off x="5462588" y="3046413"/>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1</a:t>
            </a:r>
          </a:p>
        </p:txBody>
      </p:sp>
      <p:sp>
        <p:nvSpPr>
          <p:cNvPr id="99347" name="Line 20">
            <a:extLst>
              <a:ext uri="{FF2B5EF4-FFF2-40B4-BE49-F238E27FC236}">
                <a16:creationId xmlns:a16="http://schemas.microsoft.com/office/drawing/2014/main" id="{7E35812B-F6B0-456E-8875-330ABA9E601F}"/>
              </a:ext>
            </a:extLst>
          </p:cNvPr>
          <p:cNvSpPr>
            <a:spLocks noChangeShapeType="1"/>
          </p:cNvSpPr>
          <p:nvPr/>
        </p:nvSpPr>
        <p:spPr bwMode="auto">
          <a:xfrm>
            <a:off x="2667000" y="1028700"/>
            <a:ext cx="842963" cy="2473325"/>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48" name="Arc 21">
            <a:extLst>
              <a:ext uri="{FF2B5EF4-FFF2-40B4-BE49-F238E27FC236}">
                <a16:creationId xmlns:a16="http://schemas.microsoft.com/office/drawing/2014/main" id="{0206DC3A-37A2-4809-AB02-E7C019B59293}"/>
              </a:ext>
            </a:extLst>
          </p:cNvPr>
          <p:cNvSpPr>
            <a:spLocks/>
          </p:cNvSpPr>
          <p:nvPr/>
        </p:nvSpPr>
        <p:spPr bwMode="auto">
          <a:xfrm>
            <a:off x="3455988" y="950913"/>
            <a:ext cx="2747962" cy="1855787"/>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49" name="Rectangle 22">
            <a:extLst>
              <a:ext uri="{FF2B5EF4-FFF2-40B4-BE49-F238E27FC236}">
                <a16:creationId xmlns:a16="http://schemas.microsoft.com/office/drawing/2014/main" id="{CD4213BF-C2BE-4A93-9AED-2696BC1AA7E1}"/>
              </a:ext>
            </a:extLst>
          </p:cNvPr>
          <p:cNvSpPr>
            <a:spLocks noChangeArrowheads="1"/>
          </p:cNvSpPr>
          <p:nvPr/>
        </p:nvSpPr>
        <p:spPr bwMode="auto">
          <a:xfrm>
            <a:off x="6170613" y="2582863"/>
            <a:ext cx="32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6600"/>
                </a:solidFill>
                <a:effectLst/>
                <a:uLnTx/>
                <a:uFillTx/>
                <a:latin typeface="Times New Roman" panose="02020603050405020304" pitchFamily="18" charset="0"/>
                <a:ea typeface="+mn-ea"/>
                <a:cs typeface="+mn-cs"/>
              </a:rPr>
              <a:t>I</a:t>
            </a:r>
            <a:r>
              <a:rPr kumimoji="0" lang="en-GB" altLang="en-US" sz="1600" b="0" i="0" u="none" strike="noStrike" kern="1200" cap="none" spc="0" normalizeH="0" baseline="-25000" noProof="0">
                <a:ln>
                  <a:noFill/>
                </a:ln>
                <a:solidFill>
                  <a:srgbClr val="006600"/>
                </a:solidFill>
                <a:effectLst/>
                <a:uLnTx/>
                <a:uFillTx/>
                <a:latin typeface="Times New Roman" panose="02020603050405020304" pitchFamily="18" charset="0"/>
                <a:ea typeface="+mn-ea"/>
                <a:cs typeface="+mn-cs"/>
              </a:rPr>
              <a:t>4</a:t>
            </a:r>
          </a:p>
        </p:txBody>
      </p:sp>
      <p:sp>
        <p:nvSpPr>
          <p:cNvPr id="99350" name="Rectangle 23">
            <a:extLst>
              <a:ext uri="{FF2B5EF4-FFF2-40B4-BE49-F238E27FC236}">
                <a16:creationId xmlns:a16="http://schemas.microsoft.com/office/drawing/2014/main" id="{4379CEA0-C648-4691-AE89-67D4613F3581}"/>
              </a:ext>
            </a:extLst>
          </p:cNvPr>
          <p:cNvSpPr>
            <a:spLocks noChangeArrowheads="1"/>
          </p:cNvSpPr>
          <p:nvPr/>
        </p:nvSpPr>
        <p:spPr bwMode="auto">
          <a:xfrm>
            <a:off x="5688013" y="3160713"/>
            <a:ext cx="403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600" b="0" i="1" u="none" strike="noStrike" kern="1200" cap="none" spc="0" normalizeH="0" baseline="0" noProof="0">
                <a:ln>
                  <a:noFill/>
                </a:ln>
                <a:solidFill>
                  <a:srgbClr val="0035AA"/>
                </a:solidFill>
                <a:effectLst/>
                <a:uLnTx/>
                <a:uFillTx/>
                <a:latin typeface="Arial" panose="020B0604020202020204" pitchFamily="34" charset="0"/>
                <a:ea typeface="+mn-ea"/>
                <a:cs typeface="+mn-cs"/>
              </a:rPr>
              <a:t>B</a:t>
            </a:r>
            <a:r>
              <a:rPr kumimoji="0" lang="en-GB" altLang="en-US" sz="1800" b="0" i="0" u="none" strike="noStrike" kern="1200" cap="none" spc="0" normalizeH="0" baseline="-25000" noProof="0">
                <a:ln>
                  <a:noFill/>
                </a:ln>
                <a:solidFill>
                  <a:srgbClr val="0035AA"/>
                </a:solidFill>
                <a:effectLst/>
                <a:uLnTx/>
                <a:uFillTx/>
                <a:latin typeface="Arial" panose="020B0604020202020204" pitchFamily="34" charset="0"/>
                <a:ea typeface="+mn-ea"/>
                <a:cs typeface="+mn-cs"/>
              </a:rPr>
              <a:t>4</a:t>
            </a:r>
          </a:p>
        </p:txBody>
      </p:sp>
      <p:sp>
        <p:nvSpPr>
          <p:cNvPr id="99351" name="Rectangle 24">
            <a:extLst>
              <a:ext uri="{FF2B5EF4-FFF2-40B4-BE49-F238E27FC236}">
                <a16:creationId xmlns:a16="http://schemas.microsoft.com/office/drawing/2014/main" id="{4B63D6AA-5E44-4A23-9541-15D155F0A3A1}"/>
              </a:ext>
            </a:extLst>
          </p:cNvPr>
          <p:cNvSpPr>
            <a:spLocks noChangeArrowheads="1"/>
          </p:cNvSpPr>
          <p:nvPr/>
        </p:nvSpPr>
        <p:spPr bwMode="auto">
          <a:xfrm rot="-5400000">
            <a:off x="1315244" y="1753394"/>
            <a:ext cx="1722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Expenditure on</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all other goods</a:t>
            </a:r>
          </a:p>
        </p:txBody>
      </p:sp>
      <p:sp>
        <p:nvSpPr>
          <p:cNvPr id="99352" name="Rectangle 25">
            <a:extLst>
              <a:ext uri="{FF2B5EF4-FFF2-40B4-BE49-F238E27FC236}">
                <a16:creationId xmlns:a16="http://schemas.microsoft.com/office/drawing/2014/main" id="{433EB87A-4635-4A7D-BB21-4F59F95B590B}"/>
              </a:ext>
            </a:extLst>
          </p:cNvPr>
          <p:cNvSpPr>
            <a:spLocks noChangeArrowheads="1"/>
          </p:cNvSpPr>
          <p:nvPr/>
        </p:nvSpPr>
        <p:spPr bwMode="auto">
          <a:xfrm>
            <a:off x="4872038" y="3635375"/>
            <a:ext cx="1747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Units of good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sp>
        <p:nvSpPr>
          <p:cNvPr id="99353" name="Oval 26">
            <a:extLst>
              <a:ext uri="{FF2B5EF4-FFF2-40B4-BE49-F238E27FC236}">
                <a16:creationId xmlns:a16="http://schemas.microsoft.com/office/drawing/2014/main" id="{955151C1-526E-4230-BFC2-A97D11A23F3F}"/>
              </a:ext>
            </a:extLst>
          </p:cNvPr>
          <p:cNvSpPr>
            <a:spLocks noChangeArrowheads="1"/>
          </p:cNvSpPr>
          <p:nvPr/>
        </p:nvSpPr>
        <p:spPr bwMode="auto">
          <a:xfrm>
            <a:off x="2844800" y="1609725"/>
            <a:ext cx="103188" cy="103188"/>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54" name="Oval 27">
            <a:extLst>
              <a:ext uri="{FF2B5EF4-FFF2-40B4-BE49-F238E27FC236}">
                <a16:creationId xmlns:a16="http://schemas.microsoft.com/office/drawing/2014/main" id="{FCFC39F4-24EC-4DC5-B6A7-79A5FC9356D4}"/>
              </a:ext>
            </a:extLst>
          </p:cNvPr>
          <p:cNvSpPr>
            <a:spLocks noChangeArrowheads="1"/>
          </p:cNvSpPr>
          <p:nvPr/>
        </p:nvSpPr>
        <p:spPr bwMode="auto">
          <a:xfrm>
            <a:off x="4022725" y="2073275"/>
            <a:ext cx="103188" cy="103188"/>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55" name="Oval 28">
            <a:extLst>
              <a:ext uri="{FF2B5EF4-FFF2-40B4-BE49-F238E27FC236}">
                <a16:creationId xmlns:a16="http://schemas.microsoft.com/office/drawing/2014/main" id="{D3F6480F-C560-412F-8F57-585E212822AE}"/>
              </a:ext>
            </a:extLst>
          </p:cNvPr>
          <p:cNvSpPr>
            <a:spLocks noChangeArrowheads="1"/>
          </p:cNvSpPr>
          <p:nvPr/>
        </p:nvSpPr>
        <p:spPr bwMode="auto">
          <a:xfrm>
            <a:off x="3203575" y="1858963"/>
            <a:ext cx="103188" cy="103187"/>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56" name="Oval 29">
            <a:extLst>
              <a:ext uri="{FF2B5EF4-FFF2-40B4-BE49-F238E27FC236}">
                <a16:creationId xmlns:a16="http://schemas.microsoft.com/office/drawing/2014/main" id="{139AD1A5-C196-41EE-AF04-EFD690A8990F}"/>
              </a:ext>
            </a:extLst>
          </p:cNvPr>
          <p:cNvSpPr>
            <a:spLocks noChangeArrowheads="1"/>
          </p:cNvSpPr>
          <p:nvPr/>
        </p:nvSpPr>
        <p:spPr bwMode="auto">
          <a:xfrm>
            <a:off x="3667125" y="2066925"/>
            <a:ext cx="103188" cy="103188"/>
          </a:xfrm>
          <a:prstGeom prst="ellipse">
            <a:avLst/>
          </a:prstGeom>
          <a:solidFill>
            <a:schemeClr val="accent1"/>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57" name="Rectangle 30">
            <a:extLst>
              <a:ext uri="{FF2B5EF4-FFF2-40B4-BE49-F238E27FC236}">
                <a16:creationId xmlns:a16="http://schemas.microsoft.com/office/drawing/2014/main" id="{738F92E6-1031-4B41-90E4-6EBD8FA13907}"/>
              </a:ext>
            </a:extLst>
          </p:cNvPr>
          <p:cNvSpPr>
            <a:spLocks noChangeArrowheads="1"/>
          </p:cNvSpPr>
          <p:nvPr/>
        </p:nvSpPr>
        <p:spPr bwMode="auto">
          <a:xfrm>
            <a:off x="2620963" y="15446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a</a:t>
            </a:r>
            <a:endParaRPr kumimoji="0" lang="en-GB" altLang="en-US" sz="1800" b="0" i="0" u="none" strike="noStrike" kern="1200" cap="none" spc="0" normalizeH="0" baseline="0" noProof="0">
              <a:ln>
                <a:noFill/>
              </a:ln>
              <a:solidFill>
                <a:srgbClr val="CC99FF"/>
              </a:solidFill>
              <a:effectLst/>
              <a:uLnTx/>
              <a:uFillTx/>
              <a:latin typeface="Arial" panose="020B0604020202020204" pitchFamily="34" charset="0"/>
              <a:ea typeface="+mn-ea"/>
              <a:cs typeface="+mn-cs"/>
            </a:endParaRPr>
          </a:p>
        </p:txBody>
      </p:sp>
      <p:sp>
        <p:nvSpPr>
          <p:cNvPr id="99358" name="Rectangle 31">
            <a:extLst>
              <a:ext uri="{FF2B5EF4-FFF2-40B4-BE49-F238E27FC236}">
                <a16:creationId xmlns:a16="http://schemas.microsoft.com/office/drawing/2014/main" id="{78F0C282-5C8E-4871-A059-25ABC237A8B6}"/>
              </a:ext>
            </a:extLst>
          </p:cNvPr>
          <p:cNvSpPr>
            <a:spLocks noChangeArrowheads="1"/>
          </p:cNvSpPr>
          <p:nvPr/>
        </p:nvSpPr>
        <p:spPr bwMode="auto">
          <a:xfrm>
            <a:off x="3105150" y="1582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b</a:t>
            </a:r>
            <a:endParaRPr kumimoji="0" lang="en-GB" altLang="en-US" sz="1800" b="0" i="0" u="none" strike="noStrike" kern="1200" cap="none" spc="0" normalizeH="0" baseline="0" noProof="0">
              <a:ln>
                <a:noFill/>
              </a:ln>
              <a:solidFill>
                <a:srgbClr val="CC99FF"/>
              </a:solidFill>
              <a:effectLst/>
              <a:uLnTx/>
              <a:uFillTx/>
              <a:latin typeface="Arial" panose="020B0604020202020204" pitchFamily="34" charset="0"/>
              <a:ea typeface="+mn-ea"/>
              <a:cs typeface="+mn-cs"/>
            </a:endParaRPr>
          </a:p>
        </p:txBody>
      </p:sp>
      <p:sp>
        <p:nvSpPr>
          <p:cNvPr id="99359" name="Rectangle 32">
            <a:extLst>
              <a:ext uri="{FF2B5EF4-FFF2-40B4-BE49-F238E27FC236}">
                <a16:creationId xmlns:a16="http://schemas.microsoft.com/office/drawing/2014/main" id="{950DC831-30BE-46C4-B997-E5E049DE4A0D}"/>
              </a:ext>
            </a:extLst>
          </p:cNvPr>
          <p:cNvSpPr>
            <a:spLocks noChangeArrowheads="1"/>
          </p:cNvSpPr>
          <p:nvPr/>
        </p:nvSpPr>
        <p:spPr bwMode="auto">
          <a:xfrm>
            <a:off x="3579813" y="1765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c</a:t>
            </a:r>
            <a:endParaRPr kumimoji="0" lang="en-GB" altLang="en-US" sz="1800" b="0" i="0" u="none" strike="noStrike" kern="1200" cap="none" spc="0" normalizeH="0" baseline="0" noProof="0">
              <a:ln>
                <a:noFill/>
              </a:ln>
              <a:solidFill>
                <a:srgbClr val="CC99FF"/>
              </a:solidFill>
              <a:effectLst/>
              <a:uLnTx/>
              <a:uFillTx/>
              <a:latin typeface="Arial" panose="020B0604020202020204" pitchFamily="34" charset="0"/>
              <a:ea typeface="+mn-ea"/>
              <a:cs typeface="+mn-cs"/>
            </a:endParaRPr>
          </a:p>
        </p:txBody>
      </p:sp>
      <p:sp>
        <p:nvSpPr>
          <p:cNvPr id="99360" name="Rectangle 33">
            <a:extLst>
              <a:ext uri="{FF2B5EF4-FFF2-40B4-BE49-F238E27FC236}">
                <a16:creationId xmlns:a16="http://schemas.microsoft.com/office/drawing/2014/main" id="{5DDABD51-EE94-4307-B25B-51C737AE7184}"/>
              </a:ext>
            </a:extLst>
          </p:cNvPr>
          <p:cNvSpPr>
            <a:spLocks noChangeArrowheads="1"/>
          </p:cNvSpPr>
          <p:nvPr/>
        </p:nvSpPr>
        <p:spPr bwMode="auto">
          <a:xfrm>
            <a:off x="3983038" y="1785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660066"/>
                </a:solidFill>
                <a:effectLst/>
                <a:uLnTx/>
                <a:uFillTx/>
                <a:latin typeface="Arial" panose="020B0604020202020204" pitchFamily="34" charset="0"/>
                <a:ea typeface="+mn-ea"/>
                <a:cs typeface="+mn-cs"/>
              </a:rPr>
              <a:t>d</a:t>
            </a:r>
            <a:endParaRPr kumimoji="0" lang="en-GB" altLang="en-US" sz="1800" b="0" i="0" u="none" strike="noStrike" kern="1200" cap="none" spc="0" normalizeH="0" baseline="0" noProof="0">
              <a:ln>
                <a:noFill/>
              </a:ln>
              <a:solidFill>
                <a:srgbClr val="CC99FF"/>
              </a:solidFill>
              <a:effectLst/>
              <a:uLnTx/>
              <a:uFillTx/>
              <a:latin typeface="Arial" panose="020B0604020202020204" pitchFamily="34" charset="0"/>
              <a:ea typeface="+mn-ea"/>
              <a:cs typeface="+mn-cs"/>
            </a:endParaRPr>
          </a:p>
        </p:txBody>
      </p:sp>
      <p:grpSp>
        <p:nvGrpSpPr>
          <p:cNvPr id="99361" name="Group 34">
            <a:extLst>
              <a:ext uri="{FF2B5EF4-FFF2-40B4-BE49-F238E27FC236}">
                <a16:creationId xmlns:a16="http://schemas.microsoft.com/office/drawing/2014/main" id="{9A801627-F94F-411E-878C-42934E3C561E}"/>
              </a:ext>
            </a:extLst>
          </p:cNvPr>
          <p:cNvGrpSpPr>
            <a:grpSpLocks/>
          </p:cNvGrpSpPr>
          <p:nvPr/>
        </p:nvGrpSpPr>
        <p:grpSpPr bwMode="auto">
          <a:xfrm>
            <a:off x="4816475" y="942975"/>
            <a:ext cx="1708150" cy="739775"/>
            <a:chOff x="3034" y="594"/>
            <a:chExt cx="1076" cy="466"/>
          </a:xfrm>
        </p:grpSpPr>
        <p:sp>
          <p:nvSpPr>
            <p:cNvPr id="99363" name="AutoShape 35" descr="Parchment">
              <a:extLst>
                <a:ext uri="{FF2B5EF4-FFF2-40B4-BE49-F238E27FC236}">
                  <a16:creationId xmlns:a16="http://schemas.microsoft.com/office/drawing/2014/main" id="{9C643CF1-42E0-453B-9E05-77BD011D6E2F}"/>
                </a:ext>
              </a:extLst>
            </p:cNvPr>
            <p:cNvSpPr>
              <a:spLocks noChangeArrowheads="1"/>
            </p:cNvSpPr>
            <p:nvPr/>
          </p:nvSpPr>
          <p:spPr bwMode="auto">
            <a:xfrm>
              <a:off x="3034" y="594"/>
              <a:ext cx="1076" cy="466"/>
            </a:xfrm>
            <a:prstGeom prst="roundRect">
              <a:avLst>
                <a:gd name="adj" fmla="val 12495"/>
              </a:avLst>
            </a:prstGeom>
            <a:blipFill dpi="0" rotWithShape="0">
              <a:blip r:embed="rId5"/>
              <a:srcRect/>
              <a:tile tx="0" ty="0" sx="100000" sy="100000" flip="none" algn="tl"/>
            </a:blipFill>
            <a:ln w="12700">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9364" name="Rectangle 36" descr="Parchment">
              <a:extLst>
                <a:ext uri="{FF2B5EF4-FFF2-40B4-BE49-F238E27FC236}">
                  <a16:creationId xmlns:a16="http://schemas.microsoft.com/office/drawing/2014/main" id="{A4EC637B-F907-49D2-A0E3-25A1A9072B31}"/>
                </a:ext>
              </a:extLst>
            </p:cNvPr>
            <p:cNvSpPr>
              <a:spLocks noChangeArrowheads="1"/>
            </p:cNvSpPr>
            <p:nvPr/>
          </p:nvSpPr>
          <p:spPr bwMode="auto">
            <a:xfrm>
              <a:off x="3069" y="628"/>
              <a:ext cx="1028" cy="404"/>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Further falls in</a:t>
              </a:r>
            </a:p>
            <a:p>
              <a:pPr marL="0" marR="0" lvl="0" indent="0" algn="ctr" defTabSz="762000" rtl="0" eaLnBrk="0" fontAlgn="base" latinLnBrk="0" hangingPunct="0">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the price of </a:t>
              </a:r>
              <a:r>
                <a:rPr kumimoji="0" lang="en-GB" altLang="en-US" sz="18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p>
          </p:txBody>
        </p:sp>
      </p:grpSp>
      <p:sp>
        <p:nvSpPr>
          <p:cNvPr id="771110" name="Text Box 38">
            <a:extLst>
              <a:ext uri="{FF2B5EF4-FFF2-40B4-BE49-F238E27FC236}">
                <a16:creationId xmlns:a16="http://schemas.microsoft.com/office/drawing/2014/main" id="{11B021A9-8CBF-4E0F-B760-C9403FD92C9D}"/>
              </a:ext>
            </a:extLst>
          </p:cNvPr>
          <p:cNvSpPr txBox="1">
            <a:spLocks noChangeArrowheads="1"/>
          </p:cNvSpPr>
          <p:nvPr/>
        </p:nvSpPr>
        <p:spPr bwMode="auto">
          <a:xfrm>
            <a:off x="0" y="0"/>
            <a:ext cx="9144000" cy="473075"/>
          </a:xfrm>
          <a:prstGeom prst="rect">
            <a:avLst/>
          </a:prstGeom>
          <a:noFill/>
          <a:ln w="9525">
            <a:noFill/>
            <a:miter lim="800000"/>
            <a:headEnd/>
            <a:tailEnd/>
          </a:ln>
          <a:effectLst>
            <a:outerShdw dist="17961" dir="2700000" algn="ctr" rotWithShape="0">
              <a:schemeClr val="bg2"/>
            </a:outerShdw>
          </a:effectLst>
        </p:spPr>
        <p:txBody>
          <a:bodyPr lIns="90000" tIns="46800" rIns="90000" bIns="4680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500" b="1" i="0" u="none" strike="noStrike" kern="1200" cap="none" spc="0" normalizeH="0" baseline="0" noProof="0">
                <a:ln>
                  <a:noFill/>
                </a:ln>
                <a:solidFill>
                  <a:srgbClr val="003B3A"/>
                </a:solidFill>
                <a:effectLst/>
                <a:uLnTx/>
                <a:uFillTx/>
                <a:latin typeface="Arial" charset="0"/>
                <a:ea typeface="+mn-ea"/>
                <a:cs typeface="+mn-cs"/>
              </a:rPr>
              <a:t>Deriving a demand curve from a price-consumption curve</a:t>
            </a:r>
          </a:p>
        </p:txBody>
      </p:sp>
    </p:spTree>
    <p:custDataLst>
      <p:tags r:id="rId2"/>
    </p:custDataLst>
  </p:cSld>
  <p:clrMapOvr>
    <a:overrideClrMapping bg1="lt1" tx1="dk1" bg2="lt2" tx2="dk2" accent1="accent1" accent2="accent2" accent3="accent3" accent4="accent4" accent5="accent5" accent6="accent6" hlink="hlink" folHlink="folHlink"/>
  </p:clrMapOvr>
  <p:transition spd="slow">
    <p:wipe dir="r"/>
  </p:transition>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1"/>
  <p:tag name="RESPCOUNTERSTYLE" val="-1"/>
  <p:tag name="INPUTSOURCE" val="1"/>
  <p:tag name="BACKUPSESSIONS" val="True"/>
  <p:tag name="PARTICIPANTSINLEADERBOARD" val="5"/>
  <p:tag name="BUBBLESIZEVISIBLE" val="True"/>
  <p:tag name="CUSTOMGRIDBACKCOLOR" val="-2830136"/>
  <p:tag name="CUSTOMCELLBACKCOLOR3" val="-268652"/>
  <p:tag name="DISPLAYDEVICENUMBER" val="True"/>
  <p:tag name="AUTOSIZEGRID" val="True"/>
  <p:tag name="CHARTCOLORS" val="2"/>
  <p:tag name="MULTIRESPDIVISOR" val="1"/>
  <p:tag name="CORRECTPOINTVALUE" val="100"/>
  <p:tag name="ADDINALWAYSLOADED" val="False"/>
  <p:tag name="TPVERSION" val="2006"/>
  <p:tag name="DEFAULTPORT" val="1001"/>
  <p:tag name="COUNTDOWNSTYLE" val="-1"/>
  <p:tag name="USEENTERPRISEMANAGER" val="False"/>
  <p:tag name="CHARTVALUEFORMAT" val="0"/>
  <p:tag name="STDCHART" val="1"/>
  <p:tag name="BUBBLEVALUEFORMAT" val="0.0"/>
  <p:tag name="CUSTOMCELLBACKCOLOR1" val="-657956"/>
  <p:tag name="DISPLAYNAME" val="True"/>
  <p:tag name="GRIDSIZE" val="{Width=800, Height=600}"/>
  <p:tag name="RESETCHARTS" val="True"/>
  <p:tag name="ALLOWUSERFEEDBACK" val="True"/>
  <p:tag name="ZEROBASED" val="False"/>
  <p:tag name="EXPANDSHOWBAR" val="True"/>
  <p:tag name="ANSWERNOWTEXT" val="Answer Now"/>
  <p:tag name="NUMRESPONSES" val="1"/>
  <p:tag name="ROTATIONINTERVAL" val="2"/>
  <p:tag name="BUBBLENAMEVISIBLE" val="True"/>
  <p:tag name="CUSTOMCELLBACKCOLOR2" val="-13395457"/>
  <p:tag name="GRIDOPACITY" val="90"/>
  <p:tag name="CHARTLABELS" val="1"/>
  <p:tag name="INCORRECTPOINTVALUE" val="0"/>
  <p:tag name="ANSWERNOWSTYLE" val="-1"/>
  <p:tag name="ALLOWDUPLICATES" val="False"/>
  <p:tag name="TEAMSINLEADERBOARD" val="4"/>
  <p:tag name="CUSTOMCELLFORECOLOR" val="-16777216"/>
  <p:tag name="GRIDROTATIONINTERVAL" val="2"/>
  <p:tag name="PARTLISTDEFAULT" val="0"/>
  <p:tag name="AUTOADJUSTPARTRANGE" val="True"/>
  <p:tag name="RESPCOUNTERFORMAT" val="0"/>
  <p:tag name="AUTOADVANCE" val="False"/>
  <p:tag name="DEFAULTNUMTEAMS" val="5"/>
  <p:tag name="GRIDPOSITION" val="1"/>
  <p:tag name="REALTIMEBACKUP" val="False"/>
  <p:tag name="REQUIREPASSWORD" val="False"/>
  <p:tag name="AUTOUPDATEALIASES" val="True"/>
  <p:tag name="USESCHEMECOLORS" val="True"/>
  <p:tag name="INCLUDEPPT" val="True"/>
  <p:tag name="RESPTABLESTYLE" val="-1"/>
  <p:tag name="BUBBLEGROUPING" val="3"/>
  <p:tag name="INCLUDENONRESPONDERS" val="False"/>
  <p:tag name="COUNTDOWNSECONDS" val="10"/>
  <p:tag name="DISPLAYDEVICEID" val="True"/>
  <p:tag name="ENABLEPRESENTERVPAD" val="False"/>
  <p:tag name="POLLINGCYCLE" val="2"/>
  <p:tag name="MAXRESPONDERS" val="20"/>
  <p:tag name="BACKUPMAINTENANCE" val="7"/>
  <p:tag name="CUSTOMCELLBACKCOLOR4" val="-8355712"/>
  <p:tag name="SHOWBARVISIBLE" val="True"/>
  <p:tag name="REALTIMEBACKUPPATH" val="(None)"/>
  <p:tag name="DELIMITERS" val="3.1"/>
  <p:tag name="REVIEWONLY" val="False"/>
  <p:tag name="CHARTSCALE" val="Fals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6FFBAA4A2AA24D238246B783AF2CA66A"/>
  <p:tag name="SLIDEID" val="6FFBAA4A2AA24D238246B783AF2CA66A"/>
  <p:tag name="SLIDEORDER" val="1"/>
  <p:tag name="SLIDETYPE" val="Q"/>
  <p:tag name="DEMOGRAPHIC" val="False"/>
  <p:tag name="SPEEDSCORING" val="False"/>
  <p:tag name="CORRECTPOINTVALUE" val="100"/>
  <p:tag name="INCORRECTPOINTVALUE" val="0"/>
  <p:tag name="QUESTIONALIAS" val="The marginal rate of substitution is: "/>
  <p:tag name="ANSWERSALIAS" val="the total amount of utility received by a consumer from consuming one product relative to another.|smicln|the amount by which demand falls as price rises.|smicln|the ratio of the extra amount of one product needed to compensate for the loss of a unit of another.|smicln|marginal utility divided by the price of the product.|smicln|the degree of convexity of a given indifference curve."/>
</p:tagLst>
</file>

<file path=ppt/tags/tag15.xml><?xml version="1.0" encoding="utf-8"?>
<p:tagLst xmlns:a="http://schemas.openxmlformats.org/drawingml/2006/main" xmlns:r="http://schemas.openxmlformats.org/officeDocument/2006/relationships" xmlns:p="http://schemas.openxmlformats.org/presentationml/2006/main">
  <p:tag name="OLDNUMANSWERS" val="5"/>
  <p:tag name="TEXTLENGTH" val="361"/>
  <p:tag name="FONTSIZE" val="24"/>
  <p:tag name="BULLETTYPE" val="ppBulletAlphaUCPeriod"/>
  <p:tag name="ANSWERTEXT" val="the total amount of utility received by a consumer from consuming one product relative to another.&#10;the amount by which demand falls as price rises.&#10;the ratio of the extra amount of one product needed to compensate for the loss of a unit of another.&#10;marginal utility divided by the price of the product.&#10;the degree of convexity of a given indifference curv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B2E49D66B6624C93B87E9D07F1E210EC"/>
  <p:tag name="SLIDEID" val="B2E49D66B6624C93B87E9D07F1E210EC"/>
  <p:tag name="SLIDEORDER" val="1"/>
  <p:tag name="SLIDETYPE" val="Q"/>
  <p:tag name="DEMOGRAPHIC" val="False"/>
  <p:tag name="SPEEDSCORING" val="False"/>
  <p:tag name="CORRECTPOINTVALUE" val="100"/>
  <p:tag name="INCORRECTPOINTVALUE" val="0"/>
  <p:tag name="VALUES" val="Incorrect|smicln|Incorrect|smicln|Incorrect|smicln|Correct|smicln|Incorrect"/>
  <p:tag name="QUESTIONALIAS" val="Indifference curves cannot intersectbecause this would imply that:"/>
  <p:tag name="ANSWERSALIAS" val="the consumer has imperfect information.|smicln|the ratio of the marginal utilities had risen.|smicln|both prices and income have fallen.|smicln|the consumer is not a rational agent.|smicln|the marginal rate of substitution had become negative."/>
</p:tagLst>
</file>

<file path=ppt/tags/tag19.xml><?xml version="1.0" encoding="utf-8"?>
<p:tagLst xmlns:a="http://schemas.openxmlformats.org/drawingml/2006/main" xmlns:r="http://schemas.openxmlformats.org/officeDocument/2006/relationships" xmlns:p="http://schemas.openxmlformats.org/presentationml/2006/main">
  <p:tag name="CHARTTYPE" val="0"/>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OLDNUMANSWERS" val="5"/>
  <p:tag name="TEXTLENGTH" val="219"/>
  <p:tag name="FONTSIZE" val="26"/>
  <p:tag name="BULLETTYPE" val="ppBulletAlphaUCPeriod"/>
  <p:tag name="ANSWERTEXT" val="the consumer has imperfect information.&#10;the ratio of the marginal utilities had risen.&#10;both prices and income have fallen.&#10;the consumer is not a rational agent.&#10;the marginal rate of substitution had become negativ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642F7195C8D0474A8407A1580DE0FF95"/>
  <p:tag name="SLIDEID" val="642F7195C8D0474A8407A1580DE0FF95"/>
  <p:tag name="SLIDEORDER" val="1"/>
  <p:tag name="SLIDETYPE" val="Q"/>
  <p:tag name="DEMOGRAPHIC" val="False"/>
  <p:tag name="SPEEDSCORING" val="False"/>
  <p:tag name="CORRECTPOINTVALUE" val="100"/>
  <p:tag name="INCORRECTPOINTVALUE" val="0"/>
  <p:tag name="VALUES" val="Correct|smicln|Incorrect|smicln|Incorrect|smicln|Incorrect|smicln|Incorrect"/>
  <p:tag name="QUESTIONALIAS" val="If the price of both goods doubles andalso income doubles, the budget line will:"/>
  <p:tag name="ANSWERSALIAS" val="not change.|smicln|shift outward parallel to the previous budget line.|smicln|shift inward parallel to the previous budget line.|smicln|become steeper, crossing the mid-pint of the previous budget line.|smicln|become less steep, crossing the mid-pint of the previous budget line."/>
</p:tagLst>
</file>

<file path=ppt/tags/tag31.xml><?xml version="1.0" encoding="utf-8"?>
<p:tagLst xmlns:a="http://schemas.openxmlformats.org/drawingml/2006/main" xmlns:r="http://schemas.openxmlformats.org/officeDocument/2006/relationships" xmlns:p="http://schemas.openxmlformats.org/presentationml/2006/main">
  <p:tag name="CHARTTYPE" val="0"/>
</p:tagLst>
</file>

<file path=ppt/tags/tag32.xml><?xml version="1.0" encoding="utf-8"?>
<p:tagLst xmlns:a="http://schemas.openxmlformats.org/drawingml/2006/main" xmlns:r="http://schemas.openxmlformats.org/officeDocument/2006/relationships" xmlns:p="http://schemas.openxmlformats.org/presentationml/2006/main">
  <p:tag name="OLDNUMANSWERS" val="5"/>
  <p:tag name="TEXTLENGTH" val="255"/>
  <p:tag name="FONTSIZE" val="26"/>
  <p:tag name="BULLETTYPE" val="ppBulletAlphaUCPeriod"/>
  <p:tag name="ANSWERTEXT" val="not change.&#10;shift outward parallel to the previous budget line.&#10;shift inward parallel to the previous budget line.&#10;become steeper, crossing the mid-pint of the previous budget line.&#10;become less steep, crossing the mid-pint of the previous budget line."/>
</p:tagLst>
</file>

<file path=ppt/tags/tag3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F27313E1301E4965A0741FB5952A79F1"/>
  <p:tag name="SLIDEID" val="F27313E1301E4965A0741FB5952A79F1"/>
  <p:tag name="SLIDEORDER" val="1"/>
  <p:tag name="SLIDETYPE" val="Q"/>
  <p:tag name="DEMOGRAPHIC" val="False"/>
  <p:tag name="SPEEDSCORING" val="False"/>
  <p:tag name="CORRECTPOINTVALUE" val="100"/>
  <p:tag name="INCORRECTPOINTVALUE" val="0"/>
  <p:tag name="VALUES" val="Incorrect|smicln|Incorrect|smicln|Incorrect|smicln|Correct|smicln|Incorrect"/>
  <p:tag name="QUESTIONALIAS" val="Rational consumer behaviour is where aperson consumes the amount of a good that"/>
  <p:tag name="ANSWERSALIAS" val="maximises the total utility from the good.|smicln|maximises the consumer surplus from the good.|smicln|minimises the amount spent on the good to achieve a given level of utility.|smicln|maximises the marginal utility from the good.|smicln|equates the marginal utility with that from other goods."/>
</p:tagLst>
</file>

<file path=ppt/tags/tag4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3.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EBE3F7C517C042C6BC61831B82C9CB12"/>
  <p:tag name="SLIDEID" val="EBE3F7C517C042C6BC61831B82C9CB12"/>
  <p:tag name="SLIDEORDER" val="1"/>
  <p:tag name="SLIDETYPE" val="Q"/>
  <p:tag name="DEMOGRAPHIC" val="False"/>
  <p:tag name="SPEEDSCORING" val="False"/>
  <p:tag name="CORRECTPOINTVALUE" val="100"/>
  <p:tag name="INCORRECTPOINTVALUE" val="0"/>
  <p:tag name="QUESTIONALIAS" val="If good X is a normal good and its pricefalls, the price–consumption curve must be:"/>
  <p:tag name="ANSWERSALIAS" val="upward sloping (and positive).|smicln|downward sloping.|smicln|upward sloping (and positive) or downward sloping.|smicln|upward sloping and either positive or negative (backward bending), but not downward sloping.|smicln|upward sloping and negative (backward bending)."/>
</p:tagLst>
</file>

<file path=ppt/tags/tag44.xml><?xml version="1.0" encoding="utf-8"?>
<p:tagLst xmlns:a="http://schemas.openxmlformats.org/drawingml/2006/main" xmlns:r="http://schemas.openxmlformats.org/officeDocument/2006/relationships" xmlns:p="http://schemas.openxmlformats.org/presentationml/2006/main">
  <p:tag name="CHARTTYPE" val="0"/>
</p:tagLst>
</file>

<file path=ppt/tags/tag45.xml><?xml version="1.0" encoding="utf-8"?>
<p:tagLst xmlns:a="http://schemas.openxmlformats.org/drawingml/2006/main" xmlns:r="http://schemas.openxmlformats.org/officeDocument/2006/relationships" xmlns:p="http://schemas.openxmlformats.org/presentationml/2006/main">
  <p:tag name="OLDNUMANSWERS" val="5"/>
  <p:tag name="TEXTLENGTH" val="244"/>
  <p:tag name="FONTSIZE" val="25"/>
  <p:tag name="BULLETTYPE" val="ppBulletAlphaUCPeriod"/>
  <p:tag name="ANSWERTEXT" val="upward sloping (and positive).&#10;downward sloping.&#10;upward sloping (and positive) or downward sloping.&#10;upward sloping and either positive or negative (backward bending), but not downward sloping.&#10;upward sloping and negative (backward bending)."/>
</p:tagLst>
</file>

<file path=ppt/tags/tag4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OLDNUMANSWERS" val="5"/>
  <p:tag name="TEXTLENGTH" val="271"/>
  <p:tag name="FONTSIZE" val="25"/>
  <p:tag name="BULLETTYPE" val="ppBulletAlphaUCPeriod"/>
  <p:tag name="ANSWERTEXT" val="maximises the total utility from the good.&#10;maximises the consumer surplus from the good.&#10;minimises the amount spent on the good to achieve a given level of utility.&#10;maximises the marginal utility from the good.&#10;equates the marginal utility with that from other goods."/>
</p:tagLst>
</file>

<file path=ppt/tags/tag5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9.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A3A212E2DC2B41C9ADC7D8A17A504295"/>
  <p:tag name="SLIDEID" val="A3A212E2DC2B41C9ADC7D8A17A504295"/>
  <p:tag name="SLIDEORDER" val="1"/>
  <p:tag name="SLIDETYPE" val="Q"/>
  <p:tag name="DEMOGRAPHIC" val="False"/>
  <p:tag name="SPEEDSCORING" val="False"/>
  <p:tag name="CORRECTPOINTVALUE" val="100"/>
  <p:tag name="INCORRECTPOINTVALUE" val="0"/>
  <p:tag name="QUESTIONALIAS" val="The substitution effect will be bigger:"/>
  <p:tag name="ANSWERSALIAS" val="the more similar the two goods are to each other and hence the more convex the indifference curves are.|smicln|the less similar the two goods are to each other and hence the more convex the indifference curves are. |smicln|the more similar the two goods are to each other and hence the straighter the indifference curves are.|smicln|the less similar the two goods are to each other and hence the straighter the indifference curves ar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97EA1474CE59483D94129C016DD605CD"/>
  <p:tag name="SLIDEID" val="97EA1474CE59483D94129C016DD605CD"/>
  <p:tag name="SLIDEORDER" val="1"/>
  <p:tag name="SLIDETYPE" val="Q"/>
  <p:tag name="DEMOGRAPHIC" val="False"/>
  <p:tag name="SPEEDSCORING" val="False"/>
  <p:tag name="CORRECTPOINTVALUE" val="100"/>
  <p:tag name="INCORRECTPOINTVALUE" val="0"/>
  <p:tag name="VALUES" val="Incorrect|smicln|Incorrect|smicln|Incorrect|smicln|Correct|smicln|Incorrect"/>
  <p:tag name="QUESTIONALIAS" val="An individual’s consumer surpluswill tend to fall as:"/>
  <p:tag name="ANSWERSALIAS" val="the market approaches equilibrium.|smicln|the market supply curve shifts to the right.|smicln|marginal utility increases at higher prices.|smicln|the individual’s demand curve becomes more price elastic at the optimum level of consumption.|smicln|the individual’s demand curve becomes less price elastic at the optimum level of consumption."/>
</p:tagLst>
</file>

<file path=ppt/tags/tag60.xml><?xml version="1.0" encoding="utf-8"?>
<p:tagLst xmlns:a="http://schemas.openxmlformats.org/drawingml/2006/main" xmlns:r="http://schemas.openxmlformats.org/officeDocument/2006/relationships" xmlns:p="http://schemas.openxmlformats.org/presentationml/2006/main">
  <p:tag name="CHARTTYPE" val="0"/>
</p:tagLst>
</file>

<file path=ppt/tags/tag61.xml><?xml version="1.0" encoding="utf-8"?>
<p:tagLst xmlns:a="http://schemas.openxmlformats.org/drawingml/2006/main" xmlns:r="http://schemas.openxmlformats.org/officeDocument/2006/relationships" xmlns:p="http://schemas.openxmlformats.org/presentationml/2006/main">
  <p:tag name="OLDNUMANSWERS" val="4"/>
  <p:tag name="TEXTLENGTH" val="417"/>
  <p:tag name="FONTSIZE" val="25"/>
  <p:tag name="BULLETTYPE" val="ppBulletAlphaUCPeriod"/>
  <p:tag name="ANSWERTEXT" val="the more similar the two goods are to each other and hence the more convex the indifference curves are.&#10;the less similar the two goods are to each other and hence the more convex the indifference curves are. &#10;the more similar the two goods are to each other and hence the straighter the indifference curves are.&#10;the less similar the two goods are to each other and hence the straighter the indifference curves are."/>
</p:tagLst>
</file>

<file path=ppt/tags/tag6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OLDNUMANSWERS" val="5"/>
  <p:tag name="TEXTLENGTH" val="316"/>
  <p:tag name="FONTSIZE" val="24"/>
  <p:tag name="BULLETTYPE" val="ppBulletAlphaUCPeriod"/>
  <p:tag name="ANSWERTEXT" val="the market approaches equilibrium.&#10;the market supply curve shifts to the right.&#10;marginal utility increases at higher prices.&#10;the individual’s demand curve becomes more price elastic at the optimum level of consumption.&#10;the individual’s demand curve becomes less price elastic at the optimum level of consumption."/>
</p:tagLst>
</file>

<file path=ppt/tags/tag7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2.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425D64B7B88E4EEAA67A1AE6629FA783"/>
  <p:tag name="SLIDEID" val="425D64B7B88E4EEAA67A1AE6629FA783"/>
  <p:tag name="SLIDEORDER" val="1"/>
  <p:tag name="SLIDETYPE" val="Q"/>
  <p:tag name="DEMOGRAPHIC" val="False"/>
  <p:tag name="SPEEDSCORING" val="False"/>
  <p:tag name="CORRECTPOINTVALUE" val="100"/>
  <p:tag name="INCORRECTPOINTVALUE" val="0"/>
  <p:tag name="VALUES" val="Correct|smicln|Incorrect|smicln|Incorrect|smicln|Incorrect|smicln|Incorrect"/>
  <p:tag name="QUESTIONALIAS" val="If the income and substitution effects ofa price change work in the same direction,the good whose price has changed is:"/>
  <p:tag name="ANSWERSALIAS" val="a normal good.|smicln|an inferior good.|smicln|a Giffen good.|smicln|a normal or inferior good, but not a Giffen good. |smicln|an inferior or Giffen good, but not a normal good."/>
</p:tagLst>
</file>

<file path=ppt/tags/tag73.xml><?xml version="1.0" encoding="utf-8"?>
<p:tagLst xmlns:a="http://schemas.openxmlformats.org/drawingml/2006/main" xmlns:r="http://schemas.openxmlformats.org/officeDocument/2006/relationships" xmlns:p="http://schemas.openxmlformats.org/presentationml/2006/main">
  <p:tag name="OLDNUMANSWERS" val="5"/>
  <p:tag name="TEXTLENGTH" val="153"/>
  <p:tag name="FONTSIZE" val="27"/>
  <p:tag name="BULLETTYPE" val="ppBulletAlphaUCPeriod"/>
  <p:tag name="ANSWERTEXT" val="a normal good.&#10;an inferior good.&#10;a Giffen good.&#10;a normal or inferior good, but not a Giffen good. &#10;an inferior or Giffen good, but not a normal good."/>
</p:tagLst>
</file>

<file path=ppt/tags/tag74.xml><?xml version="1.0" encoding="utf-8"?>
<p:tagLst xmlns:a="http://schemas.openxmlformats.org/drawingml/2006/main" xmlns:r="http://schemas.openxmlformats.org/officeDocument/2006/relationships" xmlns:p="http://schemas.openxmlformats.org/presentationml/2006/main">
  <p:tag name="CHARTTYPE" val="0"/>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35AA"/>
      </a:dk2>
      <a:lt2>
        <a:srgbClr val="000000"/>
      </a:lt2>
      <a:accent1>
        <a:srgbClr val="800080"/>
      </a:accent1>
      <a:accent2>
        <a:srgbClr val="C40038"/>
      </a:accent2>
      <a:accent3>
        <a:srgbClr val="FFFFFF"/>
      </a:accent3>
      <a:accent4>
        <a:srgbClr val="000000"/>
      </a:accent4>
      <a:accent5>
        <a:srgbClr val="C0AAC0"/>
      </a:accent5>
      <a:accent6>
        <a:srgbClr val="B10032"/>
      </a:accent6>
      <a:hlink>
        <a:srgbClr val="663300"/>
      </a:hlink>
      <a:folHlink>
        <a:srgbClr val="006600"/>
      </a:folHlink>
    </a:clrScheme>
    <a:fontScheme name="Default Design">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
      <a:dk1>
        <a:srgbClr val="003366"/>
      </a:dk1>
      <a:lt1>
        <a:srgbClr val="FFFFFF"/>
      </a:lt1>
      <a:dk2>
        <a:srgbClr val="003366"/>
      </a:dk2>
      <a:lt2>
        <a:srgbClr val="66FFFF"/>
      </a:lt2>
      <a:accent1>
        <a:srgbClr val="D4A9FF"/>
      </a:accent1>
      <a:accent2>
        <a:srgbClr val="FFB5B5"/>
      </a:accent2>
      <a:accent3>
        <a:srgbClr val="AAADB8"/>
      </a:accent3>
      <a:accent4>
        <a:srgbClr val="DADADA"/>
      </a:accent4>
      <a:accent5>
        <a:srgbClr val="E6D1FF"/>
      </a:accent5>
      <a:accent6>
        <a:srgbClr val="E7A4A4"/>
      </a:accent6>
      <a:hlink>
        <a:srgbClr val="FFFF66"/>
      </a:hlink>
      <a:folHlink>
        <a:srgbClr val="66FF33"/>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
      <a:dk1>
        <a:srgbClr val="003366"/>
      </a:dk1>
      <a:lt1>
        <a:srgbClr val="FFFFFF"/>
      </a:lt1>
      <a:dk2>
        <a:srgbClr val="003366"/>
      </a:dk2>
      <a:lt2>
        <a:srgbClr val="66FFFF"/>
      </a:lt2>
      <a:accent1>
        <a:srgbClr val="D4A9FF"/>
      </a:accent1>
      <a:accent2>
        <a:srgbClr val="FFB5B5"/>
      </a:accent2>
      <a:accent3>
        <a:srgbClr val="AAADB8"/>
      </a:accent3>
      <a:accent4>
        <a:srgbClr val="DADADA"/>
      </a:accent4>
      <a:accent5>
        <a:srgbClr val="E6D1FF"/>
      </a:accent5>
      <a:accent6>
        <a:srgbClr val="E7A4A4"/>
      </a:accent6>
      <a:hlink>
        <a:srgbClr val="FFFF66"/>
      </a:hlink>
      <a:folHlink>
        <a:srgbClr val="66FF33"/>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CC"/>
    </a:dk2>
    <a:lt2>
      <a:srgbClr val="4D4D4D"/>
    </a:lt2>
    <a:accent1>
      <a:srgbClr val="9900CC"/>
    </a:accent1>
    <a:accent2>
      <a:srgbClr val="CC0000"/>
    </a:accent2>
    <a:accent3>
      <a:srgbClr val="FFFFFF"/>
    </a:accent3>
    <a:accent4>
      <a:srgbClr val="000000"/>
    </a:accent4>
    <a:accent5>
      <a:srgbClr val="CAAAE2"/>
    </a:accent5>
    <a:accent6>
      <a:srgbClr val="B90000"/>
    </a:accent6>
    <a:hlink>
      <a:srgbClr val="993300"/>
    </a:hlink>
    <a:folHlink>
      <a:srgbClr val="008000"/>
    </a:folHlink>
  </a:clrScheme>
</a:themeOverride>
</file>

<file path=ppt/theme/themeOverride10.xml><?xml version="1.0" encoding="utf-8"?>
<a:themeOverride xmlns:a="http://schemas.openxmlformats.org/drawingml/2006/main">
  <a:clrScheme name="">
    <a:dk1>
      <a:srgbClr val="000099"/>
    </a:dk1>
    <a:lt1>
      <a:srgbClr val="FFFFFF"/>
    </a:lt1>
    <a:dk2>
      <a:srgbClr val="000000"/>
    </a:dk2>
    <a:lt2>
      <a:srgbClr val="006600"/>
    </a:lt2>
    <a:accent1>
      <a:srgbClr val="663300"/>
    </a:accent1>
    <a:accent2>
      <a:srgbClr val="000099"/>
    </a:accent2>
    <a:accent3>
      <a:srgbClr val="FFFFFF"/>
    </a:accent3>
    <a:accent4>
      <a:srgbClr val="000082"/>
    </a:accent4>
    <a:accent5>
      <a:srgbClr val="B8ADAA"/>
    </a:accent5>
    <a:accent6>
      <a:srgbClr val="00008A"/>
    </a:accent6>
    <a:hlink>
      <a:srgbClr val="800080"/>
    </a:hlink>
    <a:folHlink>
      <a:srgbClr val="A50021"/>
    </a:folHlink>
  </a:clrScheme>
</a:themeOverride>
</file>

<file path=ppt/theme/themeOverride11.xml><?xml version="1.0" encoding="utf-8"?>
<a:themeOverride xmlns:a="http://schemas.openxmlformats.org/drawingml/2006/main">
  <a:clrScheme name="">
    <a:dk1>
      <a:srgbClr val="000099"/>
    </a:dk1>
    <a:lt1>
      <a:srgbClr val="FFFFFF"/>
    </a:lt1>
    <a:dk2>
      <a:srgbClr val="000000"/>
    </a:dk2>
    <a:lt2>
      <a:srgbClr val="006600"/>
    </a:lt2>
    <a:accent1>
      <a:srgbClr val="663300"/>
    </a:accent1>
    <a:accent2>
      <a:srgbClr val="000099"/>
    </a:accent2>
    <a:accent3>
      <a:srgbClr val="FFFFFF"/>
    </a:accent3>
    <a:accent4>
      <a:srgbClr val="000082"/>
    </a:accent4>
    <a:accent5>
      <a:srgbClr val="B8ADAA"/>
    </a:accent5>
    <a:accent6>
      <a:srgbClr val="00008A"/>
    </a:accent6>
    <a:hlink>
      <a:srgbClr val="800080"/>
    </a:hlink>
    <a:folHlink>
      <a:srgbClr val="A50021"/>
    </a:folHlink>
  </a:clrScheme>
</a:themeOverride>
</file>

<file path=ppt/theme/themeOverride12.xml><?xml version="1.0" encoding="utf-8"?>
<a:themeOverride xmlns:a="http://schemas.openxmlformats.org/drawingml/2006/main">
  <a:clrScheme name="">
    <a:dk1>
      <a:srgbClr val="000099"/>
    </a:dk1>
    <a:lt1>
      <a:srgbClr val="FFFFFF"/>
    </a:lt1>
    <a:dk2>
      <a:srgbClr val="000000"/>
    </a:dk2>
    <a:lt2>
      <a:srgbClr val="006600"/>
    </a:lt2>
    <a:accent1>
      <a:srgbClr val="663300"/>
    </a:accent1>
    <a:accent2>
      <a:srgbClr val="000099"/>
    </a:accent2>
    <a:accent3>
      <a:srgbClr val="FFFFFF"/>
    </a:accent3>
    <a:accent4>
      <a:srgbClr val="000082"/>
    </a:accent4>
    <a:accent5>
      <a:srgbClr val="B8ADAA"/>
    </a:accent5>
    <a:accent6>
      <a:srgbClr val="00008A"/>
    </a:accent6>
    <a:hlink>
      <a:srgbClr val="800080"/>
    </a:hlink>
    <a:folHlink>
      <a:srgbClr val="A50021"/>
    </a:folHlink>
  </a:clrScheme>
</a:themeOverride>
</file>

<file path=ppt/theme/themeOverride13.xml><?xml version="1.0" encoding="utf-8"?>
<a:themeOverride xmlns:a="http://schemas.openxmlformats.org/drawingml/2006/main">
  <a:clrScheme name="">
    <a:dk1>
      <a:srgbClr val="000099"/>
    </a:dk1>
    <a:lt1>
      <a:srgbClr val="FFFFFF"/>
    </a:lt1>
    <a:dk2>
      <a:srgbClr val="000000"/>
    </a:dk2>
    <a:lt2>
      <a:srgbClr val="006600"/>
    </a:lt2>
    <a:accent1>
      <a:srgbClr val="663300"/>
    </a:accent1>
    <a:accent2>
      <a:srgbClr val="000099"/>
    </a:accent2>
    <a:accent3>
      <a:srgbClr val="FFFFFF"/>
    </a:accent3>
    <a:accent4>
      <a:srgbClr val="000082"/>
    </a:accent4>
    <a:accent5>
      <a:srgbClr val="B8ADAA"/>
    </a:accent5>
    <a:accent6>
      <a:srgbClr val="00008A"/>
    </a:accent6>
    <a:hlink>
      <a:srgbClr val="800080"/>
    </a:hlink>
    <a:folHlink>
      <a:srgbClr val="A50021"/>
    </a:folHlink>
  </a:clrScheme>
</a:themeOverride>
</file>

<file path=ppt/theme/themeOverride14.xml><?xml version="1.0" encoding="utf-8"?>
<a:themeOverride xmlns:a="http://schemas.openxmlformats.org/drawingml/2006/main">
  <a:clrScheme name="">
    <a:dk1>
      <a:srgbClr val="000099"/>
    </a:dk1>
    <a:lt1>
      <a:srgbClr val="FFFFFF"/>
    </a:lt1>
    <a:dk2>
      <a:srgbClr val="000000"/>
    </a:dk2>
    <a:lt2>
      <a:srgbClr val="006600"/>
    </a:lt2>
    <a:accent1>
      <a:srgbClr val="663300"/>
    </a:accent1>
    <a:accent2>
      <a:srgbClr val="000099"/>
    </a:accent2>
    <a:accent3>
      <a:srgbClr val="FFFFFF"/>
    </a:accent3>
    <a:accent4>
      <a:srgbClr val="000082"/>
    </a:accent4>
    <a:accent5>
      <a:srgbClr val="B8ADAA"/>
    </a:accent5>
    <a:accent6>
      <a:srgbClr val="00008A"/>
    </a:accent6>
    <a:hlink>
      <a:srgbClr val="800080"/>
    </a:hlink>
    <a:folHlink>
      <a:srgbClr val="A50021"/>
    </a:folHlink>
  </a:clrScheme>
</a:themeOverride>
</file>

<file path=ppt/theme/themeOverride15.xml><?xml version="1.0" encoding="utf-8"?>
<a:themeOverride xmlns:a="http://schemas.openxmlformats.org/drawingml/2006/main">
  <a:clrScheme name="">
    <a:dk1>
      <a:srgbClr val="000099"/>
    </a:dk1>
    <a:lt1>
      <a:srgbClr val="FFFFFF"/>
    </a:lt1>
    <a:dk2>
      <a:srgbClr val="000000"/>
    </a:dk2>
    <a:lt2>
      <a:srgbClr val="006600"/>
    </a:lt2>
    <a:accent1>
      <a:srgbClr val="663300"/>
    </a:accent1>
    <a:accent2>
      <a:srgbClr val="000099"/>
    </a:accent2>
    <a:accent3>
      <a:srgbClr val="FFFFFF"/>
    </a:accent3>
    <a:accent4>
      <a:srgbClr val="000082"/>
    </a:accent4>
    <a:accent5>
      <a:srgbClr val="B8ADAA"/>
    </a:accent5>
    <a:accent6>
      <a:srgbClr val="00008A"/>
    </a:accent6>
    <a:hlink>
      <a:srgbClr val="800080"/>
    </a:hlink>
    <a:folHlink>
      <a:srgbClr val="A50021"/>
    </a:folHlink>
  </a:clrScheme>
</a:themeOverride>
</file>

<file path=ppt/theme/themeOverride16.xml><?xml version="1.0" encoding="utf-8"?>
<a:themeOverride xmlns:a="http://schemas.openxmlformats.org/drawingml/2006/main">
  <a:clrScheme name="">
    <a:dk1>
      <a:srgbClr val="000099"/>
    </a:dk1>
    <a:lt1>
      <a:srgbClr val="FFFFFF"/>
    </a:lt1>
    <a:dk2>
      <a:srgbClr val="000000"/>
    </a:dk2>
    <a:lt2>
      <a:srgbClr val="006600"/>
    </a:lt2>
    <a:accent1>
      <a:srgbClr val="663300"/>
    </a:accent1>
    <a:accent2>
      <a:srgbClr val="000099"/>
    </a:accent2>
    <a:accent3>
      <a:srgbClr val="FFFFFF"/>
    </a:accent3>
    <a:accent4>
      <a:srgbClr val="000082"/>
    </a:accent4>
    <a:accent5>
      <a:srgbClr val="B8ADAA"/>
    </a:accent5>
    <a:accent6>
      <a:srgbClr val="00008A"/>
    </a:accent6>
    <a:hlink>
      <a:srgbClr val="800080"/>
    </a:hlink>
    <a:folHlink>
      <a:srgbClr val="A50021"/>
    </a:folHlink>
  </a:clrScheme>
</a:themeOverride>
</file>

<file path=ppt/theme/themeOverride17.xml><?xml version="1.0" encoding="utf-8"?>
<a:themeOverride xmlns:a="http://schemas.openxmlformats.org/drawingml/2006/main">
  <a:clrScheme name="">
    <a:dk1>
      <a:srgbClr val="000099"/>
    </a:dk1>
    <a:lt1>
      <a:srgbClr val="FFFFFF"/>
    </a:lt1>
    <a:dk2>
      <a:srgbClr val="000000"/>
    </a:dk2>
    <a:lt2>
      <a:srgbClr val="006600"/>
    </a:lt2>
    <a:accent1>
      <a:srgbClr val="663300"/>
    </a:accent1>
    <a:accent2>
      <a:srgbClr val="000099"/>
    </a:accent2>
    <a:accent3>
      <a:srgbClr val="FFFFFF"/>
    </a:accent3>
    <a:accent4>
      <a:srgbClr val="000082"/>
    </a:accent4>
    <a:accent5>
      <a:srgbClr val="B8ADAA"/>
    </a:accent5>
    <a:accent6>
      <a:srgbClr val="00008A"/>
    </a:accent6>
    <a:hlink>
      <a:srgbClr val="800080"/>
    </a:hlink>
    <a:folHlink>
      <a:srgbClr val="A50021"/>
    </a:folHlink>
  </a:clrScheme>
</a:themeOverride>
</file>

<file path=ppt/theme/themeOverride18.xml><?xml version="1.0" encoding="utf-8"?>
<a:themeOverride xmlns:a="http://schemas.openxmlformats.org/drawingml/2006/main">
  <a:clrScheme name="">
    <a:dk1>
      <a:srgbClr val="000099"/>
    </a:dk1>
    <a:lt1>
      <a:srgbClr val="FFFFFF"/>
    </a:lt1>
    <a:dk2>
      <a:srgbClr val="000000"/>
    </a:dk2>
    <a:lt2>
      <a:srgbClr val="006600"/>
    </a:lt2>
    <a:accent1>
      <a:srgbClr val="663300"/>
    </a:accent1>
    <a:accent2>
      <a:srgbClr val="000099"/>
    </a:accent2>
    <a:accent3>
      <a:srgbClr val="FFFFFF"/>
    </a:accent3>
    <a:accent4>
      <a:srgbClr val="000082"/>
    </a:accent4>
    <a:accent5>
      <a:srgbClr val="B8ADAA"/>
    </a:accent5>
    <a:accent6>
      <a:srgbClr val="00008A"/>
    </a:accent6>
    <a:hlink>
      <a:srgbClr val="800080"/>
    </a:hlink>
    <a:folHlink>
      <a:srgbClr val="A50021"/>
    </a:folHlink>
  </a:clrScheme>
</a:themeOverride>
</file>

<file path=ppt/theme/themeOverride19.xml><?xml version="1.0" encoding="utf-8"?>
<a:themeOverride xmlns:a="http://schemas.openxmlformats.org/drawingml/2006/main">
  <a:clrScheme name="">
    <a:dk1>
      <a:srgbClr val="000099"/>
    </a:dk1>
    <a:lt1>
      <a:srgbClr val="FFFFFF"/>
    </a:lt1>
    <a:dk2>
      <a:srgbClr val="000000"/>
    </a:dk2>
    <a:lt2>
      <a:srgbClr val="006600"/>
    </a:lt2>
    <a:accent1>
      <a:srgbClr val="663300"/>
    </a:accent1>
    <a:accent2>
      <a:srgbClr val="000099"/>
    </a:accent2>
    <a:accent3>
      <a:srgbClr val="FFFFFF"/>
    </a:accent3>
    <a:accent4>
      <a:srgbClr val="000082"/>
    </a:accent4>
    <a:accent5>
      <a:srgbClr val="B8ADAA"/>
    </a:accent5>
    <a:accent6>
      <a:srgbClr val="00008A"/>
    </a:accent6>
    <a:hlink>
      <a:srgbClr val="800080"/>
    </a:hlink>
    <a:folHlink>
      <a:srgbClr val="A50021"/>
    </a:folHlink>
  </a:clrScheme>
</a:themeOverride>
</file>

<file path=ppt/theme/themeOverride2.xml><?xml version="1.0" encoding="utf-8"?>
<a:themeOverride xmlns:a="http://schemas.openxmlformats.org/drawingml/2006/main">
  <a:clrScheme name="">
    <a:dk1>
      <a:srgbClr val="000000"/>
    </a:dk1>
    <a:lt1>
      <a:srgbClr val="FFFFFF"/>
    </a:lt1>
    <a:dk2>
      <a:srgbClr val="0000CC"/>
    </a:dk2>
    <a:lt2>
      <a:srgbClr val="4D4D4D"/>
    </a:lt2>
    <a:accent1>
      <a:srgbClr val="9900CC"/>
    </a:accent1>
    <a:accent2>
      <a:srgbClr val="CC0000"/>
    </a:accent2>
    <a:accent3>
      <a:srgbClr val="FFFFFF"/>
    </a:accent3>
    <a:accent4>
      <a:srgbClr val="000000"/>
    </a:accent4>
    <a:accent5>
      <a:srgbClr val="CAAAE2"/>
    </a:accent5>
    <a:accent6>
      <a:srgbClr val="B90000"/>
    </a:accent6>
    <a:hlink>
      <a:srgbClr val="993300"/>
    </a:hlink>
    <a:folHlink>
      <a:srgbClr val="008000"/>
    </a:folHlink>
  </a:clrScheme>
</a:themeOverride>
</file>

<file path=ppt/theme/themeOverride20.xml><?xml version="1.0" encoding="utf-8"?>
<a:themeOverride xmlns:a="http://schemas.openxmlformats.org/drawingml/2006/main">
  <a:clrScheme name="">
    <a:dk1>
      <a:srgbClr val="000099"/>
    </a:dk1>
    <a:lt1>
      <a:srgbClr val="FFFFFF"/>
    </a:lt1>
    <a:dk2>
      <a:srgbClr val="000000"/>
    </a:dk2>
    <a:lt2>
      <a:srgbClr val="006600"/>
    </a:lt2>
    <a:accent1>
      <a:srgbClr val="663300"/>
    </a:accent1>
    <a:accent2>
      <a:srgbClr val="000099"/>
    </a:accent2>
    <a:accent3>
      <a:srgbClr val="FFFFFF"/>
    </a:accent3>
    <a:accent4>
      <a:srgbClr val="000082"/>
    </a:accent4>
    <a:accent5>
      <a:srgbClr val="B8ADAA"/>
    </a:accent5>
    <a:accent6>
      <a:srgbClr val="00008A"/>
    </a:accent6>
    <a:hlink>
      <a:srgbClr val="800080"/>
    </a:hlink>
    <a:folHlink>
      <a:srgbClr val="A50021"/>
    </a:folHlink>
  </a:clrScheme>
</a:themeOverride>
</file>

<file path=ppt/theme/themeOverride21.xml><?xml version="1.0" encoding="utf-8"?>
<a:themeOverride xmlns:a="http://schemas.openxmlformats.org/drawingml/2006/main">
  <a:clrScheme name="">
    <a:dk1>
      <a:srgbClr val="000099"/>
    </a:dk1>
    <a:lt1>
      <a:srgbClr val="FFFFFF"/>
    </a:lt1>
    <a:dk2>
      <a:srgbClr val="000000"/>
    </a:dk2>
    <a:lt2>
      <a:srgbClr val="006600"/>
    </a:lt2>
    <a:accent1>
      <a:srgbClr val="663300"/>
    </a:accent1>
    <a:accent2>
      <a:srgbClr val="000099"/>
    </a:accent2>
    <a:accent3>
      <a:srgbClr val="FFFFFF"/>
    </a:accent3>
    <a:accent4>
      <a:srgbClr val="000082"/>
    </a:accent4>
    <a:accent5>
      <a:srgbClr val="B8ADAA"/>
    </a:accent5>
    <a:accent6>
      <a:srgbClr val="00008A"/>
    </a:accent6>
    <a:hlink>
      <a:srgbClr val="800080"/>
    </a:hlink>
    <a:folHlink>
      <a:srgbClr val="A50021"/>
    </a:folHlink>
  </a:clrScheme>
</a:themeOverride>
</file>

<file path=ppt/theme/themeOverride3.xml><?xml version="1.0" encoding="utf-8"?>
<a:themeOverride xmlns:a="http://schemas.openxmlformats.org/drawingml/2006/main">
  <a:clrScheme name="">
    <a:dk1>
      <a:srgbClr val="000000"/>
    </a:dk1>
    <a:lt1>
      <a:srgbClr val="FFFFFF"/>
    </a:lt1>
    <a:dk2>
      <a:srgbClr val="0035AA"/>
    </a:dk2>
    <a:lt2>
      <a:srgbClr val="000000"/>
    </a:lt2>
    <a:accent1>
      <a:srgbClr val="CC99FF"/>
    </a:accent1>
    <a:accent2>
      <a:srgbClr val="FFCCCC"/>
    </a:accent2>
    <a:accent3>
      <a:srgbClr val="FFFFFF"/>
    </a:accent3>
    <a:accent4>
      <a:srgbClr val="000000"/>
    </a:accent4>
    <a:accent5>
      <a:srgbClr val="E2CAFF"/>
    </a:accent5>
    <a:accent6>
      <a:srgbClr val="E7B9B9"/>
    </a:accent6>
    <a:hlink>
      <a:srgbClr val="663300"/>
    </a:hlink>
    <a:folHlink>
      <a:srgbClr val="006600"/>
    </a:folHlink>
  </a:clrScheme>
</a:themeOverride>
</file>

<file path=ppt/theme/themeOverride4.xml><?xml version="1.0" encoding="utf-8"?>
<a:themeOverride xmlns:a="http://schemas.openxmlformats.org/drawingml/2006/main">
  <a:clrScheme name="">
    <a:dk1>
      <a:srgbClr val="000000"/>
    </a:dk1>
    <a:lt1>
      <a:srgbClr val="FFFFFF"/>
    </a:lt1>
    <a:dk2>
      <a:srgbClr val="0035AA"/>
    </a:dk2>
    <a:lt2>
      <a:srgbClr val="000000"/>
    </a:lt2>
    <a:accent1>
      <a:srgbClr val="CC99FF"/>
    </a:accent1>
    <a:accent2>
      <a:srgbClr val="FFCCCC"/>
    </a:accent2>
    <a:accent3>
      <a:srgbClr val="FFFFFF"/>
    </a:accent3>
    <a:accent4>
      <a:srgbClr val="000000"/>
    </a:accent4>
    <a:accent5>
      <a:srgbClr val="E2CAFF"/>
    </a:accent5>
    <a:accent6>
      <a:srgbClr val="E7B9B9"/>
    </a:accent6>
    <a:hlink>
      <a:srgbClr val="663300"/>
    </a:hlink>
    <a:folHlink>
      <a:srgbClr val="006600"/>
    </a:folHlink>
  </a:clrScheme>
</a:themeOverride>
</file>

<file path=ppt/theme/themeOverride5.xml><?xml version="1.0" encoding="utf-8"?>
<a:themeOverride xmlns:a="http://schemas.openxmlformats.org/drawingml/2006/main">
  <a:clrScheme name="">
    <a:dk1>
      <a:srgbClr val="000000"/>
    </a:dk1>
    <a:lt1>
      <a:srgbClr val="FFFFFF"/>
    </a:lt1>
    <a:dk2>
      <a:srgbClr val="0035AA"/>
    </a:dk2>
    <a:lt2>
      <a:srgbClr val="000000"/>
    </a:lt2>
    <a:accent1>
      <a:srgbClr val="CC99FF"/>
    </a:accent1>
    <a:accent2>
      <a:srgbClr val="FFCCCC"/>
    </a:accent2>
    <a:accent3>
      <a:srgbClr val="FFFFFF"/>
    </a:accent3>
    <a:accent4>
      <a:srgbClr val="000000"/>
    </a:accent4>
    <a:accent5>
      <a:srgbClr val="E2CAFF"/>
    </a:accent5>
    <a:accent6>
      <a:srgbClr val="E7B9B9"/>
    </a:accent6>
    <a:hlink>
      <a:srgbClr val="663300"/>
    </a:hlink>
    <a:folHlink>
      <a:srgbClr val="006600"/>
    </a:folHlink>
  </a:clrScheme>
</a:themeOverride>
</file>

<file path=ppt/theme/themeOverride6.xml><?xml version="1.0" encoding="utf-8"?>
<a:themeOverride xmlns:a="http://schemas.openxmlformats.org/drawingml/2006/main">
  <a:clrScheme name="">
    <a:dk1>
      <a:srgbClr val="000000"/>
    </a:dk1>
    <a:lt1>
      <a:srgbClr val="FFFFFF"/>
    </a:lt1>
    <a:dk2>
      <a:srgbClr val="0035AA"/>
    </a:dk2>
    <a:lt2>
      <a:srgbClr val="000000"/>
    </a:lt2>
    <a:accent1>
      <a:srgbClr val="CC99FF"/>
    </a:accent1>
    <a:accent2>
      <a:srgbClr val="FFCCCC"/>
    </a:accent2>
    <a:accent3>
      <a:srgbClr val="FFFFFF"/>
    </a:accent3>
    <a:accent4>
      <a:srgbClr val="000000"/>
    </a:accent4>
    <a:accent5>
      <a:srgbClr val="E2CAFF"/>
    </a:accent5>
    <a:accent6>
      <a:srgbClr val="E7B9B9"/>
    </a:accent6>
    <a:hlink>
      <a:srgbClr val="663300"/>
    </a:hlink>
    <a:folHlink>
      <a:srgbClr val="006600"/>
    </a:folHlink>
  </a:clrScheme>
</a:themeOverride>
</file>

<file path=ppt/theme/themeOverride7.xml><?xml version="1.0" encoding="utf-8"?>
<a:themeOverride xmlns:a="http://schemas.openxmlformats.org/drawingml/2006/main">
  <a:clrScheme name="">
    <a:dk1>
      <a:srgbClr val="000000"/>
    </a:dk1>
    <a:lt1>
      <a:srgbClr val="FFFFFF"/>
    </a:lt1>
    <a:dk2>
      <a:srgbClr val="0035AA"/>
    </a:dk2>
    <a:lt2>
      <a:srgbClr val="000000"/>
    </a:lt2>
    <a:accent1>
      <a:srgbClr val="CC99FF"/>
    </a:accent1>
    <a:accent2>
      <a:srgbClr val="FFCCCC"/>
    </a:accent2>
    <a:accent3>
      <a:srgbClr val="FFFFFF"/>
    </a:accent3>
    <a:accent4>
      <a:srgbClr val="000000"/>
    </a:accent4>
    <a:accent5>
      <a:srgbClr val="E2CAFF"/>
    </a:accent5>
    <a:accent6>
      <a:srgbClr val="E7B9B9"/>
    </a:accent6>
    <a:hlink>
      <a:srgbClr val="663300"/>
    </a:hlink>
    <a:folHlink>
      <a:srgbClr val="006600"/>
    </a:folHlink>
  </a:clrScheme>
</a:themeOverride>
</file>

<file path=ppt/theme/themeOverride8.xml><?xml version="1.0" encoding="utf-8"?>
<a:themeOverride xmlns:a="http://schemas.openxmlformats.org/drawingml/2006/main">
  <a:clrScheme name="">
    <a:dk1>
      <a:srgbClr val="000000"/>
    </a:dk1>
    <a:lt1>
      <a:srgbClr val="FFFFFF"/>
    </a:lt1>
    <a:dk2>
      <a:srgbClr val="0035AA"/>
    </a:dk2>
    <a:lt2>
      <a:srgbClr val="000000"/>
    </a:lt2>
    <a:accent1>
      <a:srgbClr val="CC99FF"/>
    </a:accent1>
    <a:accent2>
      <a:srgbClr val="FFCCCC"/>
    </a:accent2>
    <a:accent3>
      <a:srgbClr val="FFFFFF"/>
    </a:accent3>
    <a:accent4>
      <a:srgbClr val="000000"/>
    </a:accent4>
    <a:accent5>
      <a:srgbClr val="E2CAFF"/>
    </a:accent5>
    <a:accent6>
      <a:srgbClr val="E7B9B9"/>
    </a:accent6>
    <a:hlink>
      <a:srgbClr val="663300"/>
    </a:hlink>
    <a:folHlink>
      <a:srgbClr val="006600"/>
    </a:folHlink>
  </a:clrScheme>
</a:themeOverride>
</file>

<file path=ppt/theme/themeOverride9.xml><?xml version="1.0" encoding="utf-8"?>
<a:themeOverride xmlns:a="http://schemas.openxmlformats.org/drawingml/2006/main">
  <a:clrScheme name="">
    <a:dk1>
      <a:srgbClr val="000000"/>
    </a:dk1>
    <a:lt1>
      <a:srgbClr val="FFFFFF"/>
    </a:lt1>
    <a:dk2>
      <a:srgbClr val="0035AA"/>
    </a:dk2>
    <a:lt2>
      <a:srgbClr val="000000"/>
    </a:lt2>
    <a:accent1>
      <a:srgbClr val="CC99FF"/>
    </a:accent1>
    <a:accent2>
      <a:srgbClr val="FFCCCC"/>
    </a:accent2>
    <a:accent3>
      <a:srgbClr val="FFFFFF"/>
    </a:accent3>
    <a:accent4>
      <a:srgbClr val="000000"/>
    </a:accent4>
    <a:accent5>
      <a:srgbClr val="E2CAFF"/>
    </a:accent5>
    <a:accent6>
      <a:srgbClr val="E7B9B9"/>
    </a:accent6>
    <a:hlink>
      <a:srgbClr val="663300"/>
    </a:hlink>
    <a:folHlink>
      <a:srgbClr val="0066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2010-10-28T07:12:29Z</outs:dateTime>
      <outs:isPinned>true</outs:isPinned>
    </outs:relatedDate>
    <outs:relatedDate>
      <outs:type>2</outs:type>
      <outs:displayName>Created</outs:displayName>
      <outs:dateTime>2002-11-17T23:04:00Z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John Sloman</outs:displayName>
          <outs:accountName/>
        </outs:relatedPerson>
      </outs:people>
      <outs:source>0</outs:source>
      <outs:isPinned>true</outs:isPinned>
    </outs:relatedPeopleItem>
    <outs:relatedPeopleItem>
      <outs:category>Last modified by</outs:category>
      <outs:people>
        <outs:relatedPerson>
          <outs:displayName>Owner</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187A3AB1-4230-4F09-BF36-BF645276FA2B}">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3222</TotalTime>
  <Words>5233</Words>
  <Application>Microsoft Office PowerPoint</Application>
  <PresentationFormat>On-screen Show (4:3)</PresentationFormat>
  <Paragraphs>1493</Paragraphs>
  <Slides>119</Slides>
  <Notes>72</Notes>
  <HiddenSlides>0</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2</vt:i4>
      </vt:variant>
      <vt:variant>
        <vt:lpstr>Slide Titles</vt:lpstr>
      </vt:variant>
      <vt:variant>
        <vt:i4>119</vt:i4>
      </vt:variant>
    </vt:vector>
  </HeadingPairs>
  <TitlesOfParts>
    <vt:vector size="136" baseType="lpstr">
      <vt:lpstr>Arial</vt:lpstr>
      <vt:lpstr>Calibri</vt:lpstr>
      <vt:lpstr>Calibri Light</vt:lpstr>
      <vt:lpstr>Cambria Math</vt:lpstr>
      <vt:lpstr>Georgia</vt:lpstr>
      <vt:lpstr>Helvetica</vt:lpstr>
      <vt:lpstr>Symbol</vt:lpstr>
      <vt:lpstr>Times New Roman</vt:lpstr>
      <vt:lpstr>Wingdings</vt:lpstr>
      <vt:lpstr>Wingdings 2</vt:lpstr>
      <vt:lpstr>Office Theme</vt:lpstr>
      <vt:lpstr>Default Design</vt:lpstr>
      <vt:lpstr>1_Office Theme</vt:lpstr>
      <vt:lpstr>2_Office Theme</vt:lpstr>
      <vt:lpstr>3_Office Theme</vt:lpstr>
      <vt:lpstr>Chart</vt:lpstr>
      <vt:lpstr>Document</vt:lpstr>
      <vt:lpstr>Lecture 4 Background to Demand</vt:lpstr>
      <vt:lpstr>Water - Diamond Paradox</vt:lpstr>
      <vt:lpstr>Water - Diamond Paradox</vt:lpstr>
      <vt:lpstr>Rational consumer</vt:lpstr>
      <vt:lpstr>Rational consumer</vt:lpstr>
      <vt:lpstr>Theory of Consumer Behaviour</vt:lpstr>
      <vt:lpstr>UTILITY</vt:lpstr>
      <vt:lpstr>UTILITY</vt:lpstr>
      <vt:lpstr>Total and marginal utility</vt:lpstr>
      <vt:lpstr>Total and marginal utility</vt:lpstr>
      <vt:lpstr>Total and marginal utility</vt:lpstr>
      <vt:lpstr>Darren’s utility from consuming crisps (daily)</vt:lpstr>
      <vt:lpstr>Darren’s utility from consuming crisps (daily)</vt:lpstr>
      <vt:lpstr>Darren’s utility from consuming crisps (daily)</vt:lpstr>
      <vt:lpstr>Darren’s utility from consuming crisps (daily)</vt:lpstr>
      <vt:lpstr>Darren’s utility from consuming crisps (daily)</vt:lpstr>
      <vt:lpstr>Darren’s utility from consuming crisps (daily)</vt:lpstr>
      <vt:lpstr>Total and Marginal Utility curves. </vt:lpstr>
      <vt:lpstr>Law of Diminishing Marginal Utility</vt:lpstr>
      <vt:lpstr>Question: Christabel eats five slices of pizza one evening but admits that each slice of pizza doesn't taste as good as the previous one. This suggests that for Christabel</vt:lpstr>
      <vt:lpstr>The optimum level of consumption:  the one-commodity version</vt:lpstr>
      <vt:lpstr>The optimum level of consumption:  the one-commodity version</vt:lpstr>
      <vt:lpstr>Consumer Surplus</vt:lpstr>
      <vt:lpstr>Consumer Surplus</vt:lpstr>
      <vt:lpstr>Consumer Surplus</vt:lpstr>
      <vt:lpstr>Consumer Surplus</vt:lpstr>
      <vt:lpstr>PowerPoint Presentation</vt:lpstr>
      <vt:lpstr>PowerPoint Presentation</vt:lpstr>
      <vt:lpstr>Utility maximization  Rule</vt:lpstr>
      <vt:lpstr>Utility maximization  Rule</vt:lpstr>
      <vt:lpstr>Utility maximization  Rule</vt:lpstr>
      <vt:lpstr>Utility maximization  Rule</vt:lpstr>
      <vt:lpstr>Rational consumer behaviour is where a person consumes the amount of a good that</vt:lpstr>
      <vt:lpstr>An individual’s consumer surplus will tend to fall as:</vt:lpstr>
      <vt:lpstr>Marginal utility and the demand  curve</vt:lpstr>
      <vt:lpstr>PowerPoint Presentation</vt:lpstr>
      <vt:lpstr>PowerPoint Presentation</vt:lpstr>
      <vt:lpstr>PowerPoint Presentation</vt:lpstr>
      <vt:lpstr>Multiple commodity rule:</vt:lpstr>
      <vt:lpstr>Multiple commodity rule:</vt:lpstr>
      <vt:lpstr>Indifference analysis</vt:lpstr>
      <vt:lpstr>the indifference analysis</vt:lpstr>
      <vt:lpstr>Assumptions of Consumer Behaviour</vt:lpstr>
      <vt:lpstr>Assumptions of Consumer Behaviour</vt:lpstr>
      <vt:lpstr>Assumptions of Consumer Behaviour</vt:lpstr>
      <vt:lpstr>PowerPoint Presentation</vt:lpstr>
      <vt:lpstr>Constructing an indifference curve</vt:lpstr>
      <vt:lpstr>Constructing an indifference curve</vt:lpstr>
      <vt:lpstr>Constructing an indifference curve</vt:lpstr>
      <vt:lpstr>Constructing an indifference curve</vt:lpstr>
      <vt:lpstr>Constructing an indifference curve</vt:lpstr>
      <vt:lpstr>The Slope of Indifference curve</vt:lpstr>
      <vt:lpstr>The Slope of Indifference curve</vt:lpstr>
      <vt:lpstr>PowerPoint Presentation</vt:lpstr>
      <vt:lpstr>PowerPoint Presentation</vt:lpstr>
      <vt:lpstr>The marginal rate of substitution is: </vt:lpstr>
      <vt:lpstr>Indifference Map</vt:lpstr>
      <vt:lpstr>PowerPoint Presentation</vt:lpstr>
      <vt:lpstr>PowerPoint Presentation</vt:lpstr>
      <vt:lpstr>Properties of Indifference Curves</vt:lpstr>
      <vt:lpstr>PowerPoint Presentation</vt:lpstr>
      <vt:lpstr>Indifference curves cannot intersect because this would imply that:</vt:lpstr>
      <vt:lpstr>The budget constraint</vt:lpstr>
      <vt:lpstr>The budget constraint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the price of both goods doubles and also income doubles, the budget line will:</vt:lpstr>
      <vt:lpstr>Consumer Equilibrium</vt:lpstr>
      <vt:lpstr>PowerPoint Presentation</vt:lpstr>
      <vt:lpstr>Consumer Equilibrium</vt:lpstr>
      <vt:lpstr>PowerPoint Presentation</vt:lpstr>
      <vt:lpstr>Income Consumption Curve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good X is a normal good and its price falls, the price–consumption curve must be:</vt:lpstr>
      <vt:lpstr>Indifference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Indifference analysis</vt:lpstr>
      <vt:lpstr>PowerPoint Presentation</vt:lpstr>
      <vt:lpstr>PowerPoint Presentation</vt:lpstr>
      <vt:lpstr>PowerPoint Presentation</vt:lpstr>
      <vt:lpstr>PowerPoint Presentation</vt:lpstr>
      <vt:lpstr>The substitution effect will be bigger:</vt:lpstr>
      <vt:lpstr>Indifference analysis</vt:lpstr>
      <vt:lpstr>PowerPoint Presentation</vt:lpstr>
      <vt:lpstr>PowerPoint Presentation</vt:lpstr>
      <vt:lpstr>PowerPoint Presentation</vt:lpstr>
      <vt:lpstr>PowerPoint Presentation</vt:lpstr>
      <vt:lpstr>Indifference analysis</vt:lpstr>
      <vt:lpstr>PowerPoint Presentation</vt:lpstr>
      <vt:lpstr>PowerPoint Presentation</vt:lpstr>
      <vt:lpstr>PowerPoint Presentation</vt:lpstr>
      <vt:lpstr>PowerPoint Presentation</vt:lpstr>
      <vt:lpstr>If the income and substitution effects of a price change work in the same direction, the good whose price has changed 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John Sloman</dc:creator>
  <cp:lastModifiedBy>EMMANUEL BUABENG</cp:lastModifiedBy>
  <cp:revision>154</cp:revision>
  <dcterms:created xsi:type="dcterms:W3CDTF">2002-11-17T23:04:00Z</dcterms:created>
  <dcterms:modified xsi:type="dcterms:W3CDTF">2021-03-11T11:44:34Z</dcterms:modified>
</cp:coreProperties>
</file>