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4"/>
  </p:notesMasterIdLst>
  <p:sldIdLst>
    <p:sldId id="413" r:id="rId2"/>
    <p:sldId id="256" r:id="rId3"/>
    <p:sldId id="407" r:id="rId4"/>
    <p:sldId id="489" r:id="rId5"/>
    <p:sldId id="490" r:id="rId6"/>
    <p:sldId id="491" r:id="rId7"/>
    <p:sldId id="492" r:id="rId8"/>
    <p:sldId id="494" r:id="rId9"/>
    <p:sldId id="493" r:id="rId10"/>
    <p:sldId id="497" r:id="rId11"/>
    <p:sldId id="495" r:id="rId12"/>
    <p:sldId id="541" r:id="rId13"/>
    <p:sldId id="501" r:id="rId14"/>
    <p:sldId id="496" r:id="rId15"/>
    <p:sldId id="498" r:id="rId16"/>
    <p:sldId id="499" r:id="rId17"/>
    <p:sldId id="502" r:id="rId18"/>
    <p:sldId id="503" r:id="rId19"/>
    <p:sldId id="450" r:id="rId20"/>
    <p:sldId id="500" r:id="rId21"/>
    <p:sldId id="504" r:id="rId22"/>
    <p:sldId id="505" r:id="rId23"/>
    <p:sldId id="506" r:id="rId24"/>
    <p:sldId id="507" r:id="rId25"/>
    <p:sldId id="451" r:id="rId26"/>
    <p:sldId id="433" r:id="rId27"/>
    <p:sldId id="508" r:id="rId28"/>
    <p:sldId id="509" r:id="rId29"/>
    <p:sldId id="510" r:id="rId30"/>
    <p:sldId id="511" r:id="rId31"/>
    <p:sldId id="513" r:id="rId32"/>
    <p:sldId id="514" r:id="rId33"/>
    <p:sldId id="395" r:id="rId34"/>
    <p:sldId id="515" r:id="rId35"/>
    <p:sldId id="517" r:id="rId36"/>
    <p:sldId id="518" r:id="rId37"/>
    <p:sldId id="516" r:id="rId38"/>
    <p:sldId id="519" r:id="rId39"/>
    <p:sldId id="520" r:id="rId40"/>
    <p:sldId id="521" r:id="rId41"/>
    <p:sldId id="522" r:id="rId42"/>
    <p:sldId id="524" r:id="rId43"/>
    <p:sldId id="523" r:id="rId44"/>
    <p:sldId id="525" r:id="rId45"/>
    <p:sldId id="526" r:id="rId46"/>
    <p:sldId id="527" r:id="rId47"/>
    <p:sldId id="528" r:id="rId48"/>
    <p:sldId id="529" r:id="rId49"/>
    <p:sldId id="530" r:id="rId50"/>
    <p:sldId id="531" r:id="rId51"/>
    <p:sldId id="473" r:id="rId52"/>
    <p:sldId id="532" r:id="rId53"/>
    <p:sldId id="533" r:id="rId54"/>
    <p:sldId id="534" r:id="rId55"/>
    <p:sldId id="535" r:id="rId56"/>
    <p:sldId id="536" r:id="rId57"/>
    <p:sldId id="537" r:id="rId58"/>
    <p:sldId id="538" r:id="rId59"/>
    <p:sldId id="539" r:id="rId60"/>
    <p:sldId id="540" r:id="rId61"/>
    <p:sldId id="542" r:id="rId62"/>
    <p:sldId id="543" r:id="rId63"/>
    <p:sldId id="544" r:id="rId64"/>
    <p:sldId id="545" r:id="rId65"/>
    <p:sldId id="546" r:id="rId66"/>
    <p:sldId id="547" r:id="rId67"/>
    <p:sldId id="485" r:id="rId68"/>
    <p:sldId id="548" r:id="rId69"/>
    <p:sldId id="436" r:id="rId70"/>
    <p:sldId id="437" r:id="rId71"/>
    <p:sldId id="438" r:id="rId72"/>
    <p:sldId id="439" r:id="rId73"/>
    <p:sldId id="441" r:id="rId74"/>
    <p:sldId id="549" r:id="rId75"/>
    <p:sldId id="371" r:id="rId76"/>
    <p:sldId id="372" r:id="rId77"/>
    <p:sldId id="447" r:id="rId78"/>
    <p:sldId id="486" r:id="rId79"/>
    <p:sldId id="550" r:id="rId80"/>
    <p:sldId id="551" r:id="rId81"/>
    <p:sldId id="387" r:id="rId82"/>
    <p:sldId id="552" r:id="rId83"/>
    <p:sldId id="553" r:id="rId84"/>
    <p:sldId id="554" r:id="rId85"/>
    <p:sldId id="555" r:id="rId86"/>
    <p:sldId id="556" r:id="rId87"/>
    <p:sldId id="557" r:id="rId88"/>
    <p:sldId id="558" r:id="rId89"/>
    <p:sldId id="559" r:id="rId90"/>
    <p:sldId id="560" r:id="rId91"/>
    <p:sldId id="561" r:id="rId92"/>
    <p:sldId id="562" r:id="rId9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snapToObjects="1">
      <p:cViewPr varScale="1">
        <p:scale>
          <a:sx n="82" d="100"/>
          <a:sy n="82" d="100"/>
        </p:scale>
        <p:origin x="148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0CFD9-3F2E-46FB-8063-10DA36E67E83}" type="datetimeFigureOut">
              <a:rPr lang="en-US" smtClean="0"/>
              <a:t>2/3/2021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14DDA-BC93-4924-9A79-98FF50AC6BAC}" type="slidenum">
              <a:rPr lang="en-US" smtClean="0"/>
              <a:t>‹#›</a:t>
            </a:fld>
            <a:endParaRPr lang="en-US"/>
          </a:p>
        </p:txBody>
      </p:sp>
    </p:spTree>
    <p:extLst>
      <p:ext uri="{BB962C8B-B14F-4D97-AF65-F5344CB8AC3E}">
        <p14:creationId xmlns:p14="http://schemas.microsoft.com/office/powerpoint/2010/main" val="3063310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B82CC71-640D-4226-AC69-8A3460227C5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F08C9D7C-D976-4B7F-9DCC-8A59B9151EBC}" type="slidenum">
              <a:rPr lang="en-GB" altLang="en-US" smtClean="0">
                <a:latin typeface="Calibri" panose="020F0502020204030204" pitchFamily="34" charset="0"/>
              </a:rPr>
              <a:pPr fontAlgn="base">
                <a:spcBef>
                  <a:spcPct val="0"/>
                </a:spcBef>
                <a:spcAft>
                  <a:spcPct val="0"/>
                </a:spcAft>
              </a:pPr>
              <a:t>19</a:t>
            </a:fld>
            <a:endParaRPr lang="en-GB" altLang="en-US">
              <a:latin typeface="Calibri" panose="020F0502020204030204" pitchFamily="34" charset="0"/>
            </a:endParaRPr>
          </a:p>
        </p:txBody>
      </p:sp>
      <p:sp>
        <p:nvSpPr>
          <p:cNvPr id="195587" name="Rectangle 2">
            <a:extLst>
              <a:ext uri="{FF2B5EF4-FFF2-40B4-BE49-F238E27FC236}">
                <a16:creationId xmlns:a16="http://schemas.microsoft.com/office/drawing/2014/main" id="{1D918B75-6385-4D04-ADF4-F1474E00E32E}"/>
              </a:ext>
            </a:extLst>
          </p:cNvPr>
          <p:cNvSpPr>
            <a:spLocks noGrp="1" noRot="1" noChangeAspect="1" noChangeArrowheads="1" noTextEdit="1"/>
          </p:cNvSpPr>
          <p:nvPr>
            <p:ph type="sldImg"/>
          </p:nvPr>
        </p:nvSpPr>
        <p:spPr>
          <a:xfrm>
            <a:off x="1149350" y="712788"/>
            <a:ext cx="4560888" cy="3421062"/>
          </a:xfrm>
          <a:ln/>
        </p:spPr>
      </p:sp>
      <p:sp>
        <p:nvSpPr>
          <p:cNvPr id="195588" name="Rectangle 3">
            <a:extLst>
              <a:ext uri="{FF2B5EF4-FFF2-40B4-BE49-F238E27FC236}">
                <a16:creationId xmlns:a16="http://schemas.microsoft.com/office/drawing/2014/main" id="{2486128F-58A6-4ADD-8EEB-49745A624E59}"/>
              </a:ext>
            </a:extLst>
          </p:cNvPr>
          <p:cNvSpPr>
            <a:spLocks noGrp="1" noChangeArrowheads="1"/>
          </p:cNvSpPr>
          <p:nvPr>
            <p:ph type="body" idx="1"/>
          </p:nvPr>
        </p:nvSpPr>
        <p:spPr>
          <a:xfrm>
            <a:off x="914400" y="4348163"/>
            <a:ext cx="5029200"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65</a:t>
            </a:fld>
            <a:endParaRPr lang="en-US"/>
          </a:p>
        </p:txBody>
      </p:sp>
    </p:spTree>
    <p:extLst>
      <p:ext uri="{BB962C8B-B14F-4D97-AF65-F5344CB8AC3E}">
        <p14:creationId xmlns:p14="http://schemas.microsoft.com/office/powerpoint/2010/main" val="1606432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66</a:t>
            </a:fld>
            <a:endParaRPr lang="en-US"/>
          </a:p>
        </p:txBody>
      </p:sp>
    </p:spTree>
    <p:extLst>
      <p:ext uri="{BB962C8B-B14F-4D97-AF65-F5344CB8AC3E}">
        <p14:creationId xmlns:p14="http://schemas.microsoft.com/office/powerpoint/2010/main" val="970839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4405C585-C30C-4DE6-9593-A1EE6CDADD6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FF5657A-9C10-46F8-A2A7-E8FA694E4C48}" type="slidenum">
              <a:rPr lang="en-GB" altLang="en-US" smtClean="0">
                <a:latin typeface="Calibri" panose="020F0502020204030204" pitchFamily="34" charset="0"/>
              </a:rPr>
              <a:pPr fontAlgn="base">
                <a:spcBef>
                  <a:spcPct val="0"/>
                </a:spcBef>
                <a:spcAft>
                  <a:spcPct val="0"/>
                </a:spcAft>
              </a:pPr>
              <a:t>67</a:t>
            </a:fld>
            <a:endParaRPr lang="en-GB" altLang="en-US">
              <a:latin typeface="Calibri" panose="020F0502020204030204" pitchFamily="34" charset="0"/>
            </a:endParaRPr>
          </a:p>
        </p:txBody>
      </p:sp>
      <p:sp>
        <p:nvSpPr>
          <p:cNvPr id="150531" name="Rectangle 2050">
            <a:extLst>
              <a:ext uri="{FF2B5EF4-FFF2-40B4-BE49-F238E27FC236}">
                <a16:creationId xmlns:a16="http://schemas.microsoft.com/office/drawing/2014/main" id="{FE0736C2-D11B-404E-8F32-E00BA87B424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50532" name="Rectangle 2051">
            <a:extLst>
              <a:ext uri="{FF2B5EF4-FFF2-40B4-BE49-F238E27FC236}">
                <a16:creationId xmlns:a16="http://schemas.microsoft.com/office/drawing/2014/main" id="{211F25F5-AB5C-4516-90F9-FD595F949399}"/>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68</a:t>
            </a:fld>
            <a:endParaRPr lang="en-US"/>
          </a:p>
        </p:txBody>
      </p:sp>
    </p:spTree>
    <p:extLst>
      <p:ext uri="{BB962C8B-B14F-4D97-AF65-F5344CB8AC3E}">
        <p14:creationId xmlns:p14="http://schemas.microsoft.com/office/powerpoint/2010/main" val="1251519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74</a:t>
            </a:fld>
            <a:endParaRPr lang="en-US"/>
          </a:p>
        </p:txBody>
      </p:sp>
    </p:spTree>
    <p:extLst>
      <p:ext uri="{BB962C8B-B14F-4D97-AF65-F5344CB8AC3E}">
        <p14:creationId xmlns:p14="http://schemas.microsoft.com/office/powerpoint/2010/main" val="618086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1E47A791-9AFC-4F3D-9941-2EEAE34EA4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BB0F322-85FE-4A58-9D8C-B22151A2418F}" type="slidenum">
              <a:rPr lang="en-GB" altLang="en-US" smtClean="0">
                <a:latin typeface="Calibri" panose="020F0502020204030204" pitchFamily="34" charset="0"/>
              </a:rPr>
              <a:pPr fontAlgn="base">
                <a:spcBef>
                  <a:spcPct val="0"/>
                </a:spcBef>
                <a:spcAft>
                  <a:spcPct val="0"/>
                </a:spcAft>
              </a:pPr>
              <a:t>75</a:t>
            </a:fld>
            <a:endParaRPr lang="en-GB" altLang="en-US">
              <a:latin typeface="Calibri" panose="020F0502020204030204" pitchFamily="34" charset="0"/>
            </a:endParaRPr>
          </a:p>
        </p:txBody>
      </p:sp>
      <p:sp>
        <p:nvSpPr>
          <p:cNvPr id="161795" name="Rectangle 2">
            <a:extLst>
              <a:ext uri="{FF2B5EF4-FFF2-40B4-BE49-F238E27FC236}">
                <a16:creationId xmlns:a16="http://schemas.microsoft.com/office/drawing/2014/main" id="{93CB59FE-2238-4DB6-B22F-041DAF4246C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61796" name="Rectangle 3">
            <a:extLst>
              <a:ext uri="{FF2B5EF4-FFF2-40B4-BE49-F238E27FC236}">
                <a16:creationId xmlns:a16="http://schemas.microsoft.com/office/drawing/2014/main" id="{6AF9406F-E932-4E0F-92A8-D493170909BB}"/>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9693FF7F-27FB-4D96-8623-3ED93311751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CC26F312-9D07-4439-821F-3CB162531881}" type="slidenum">
              <a:rPr lang="en-GB" altLang="en-US" smtClean="0">
                <a:latin typeface="Calibri" panose="020F0502020204030204" pitchFamily="34" charset="0"/>
              </a:rPr>
              <a:pPr fontAlgn="base">
                <a:spcBef>
                  <a:spcPct val="0"/>
                </a:spcBef>
                <a:spcAft>
                  <a:spcPct val="0"/>
                </a:spcAft>
              </a:pPr>
              <a:t>76</a:t>
            </a:fld>
            <a:endParaRPr lang="en-GB" altLang="en-US">
              <a:latin typeface="Calibri" panose="020F0502020204030204" pitchFamily="34" charset="0"/>
            </a:endParaRPr>
          </a:p>
        </p:txBody>
      </p:sp>
      <p:sp>
        <p:nvSpPr>
          <p:cNvPr id="163843" name="Rectangle 2">
            <a:extLst>
              <a:ext uri="{FF2B5EF4-FFF2-40B4-BE49-F238E27FC236}">
                <a16:creationId xmlns:a16="http://schemas.microsoft.com/office/drawing/2014/main" id="{DDF32269-2810-4129-84B5-3A5B0AAA15C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63844" name="Rectangle 3">
            <a:extLst>
              <a:ext uri="{FF2B5EF4-FFF2-40B4-BE49-F238E27FC236}">
                <a16:creationId xmlns:a16="http://schemas.microsoft.com/office/drawing/2014/main" id="{6604C2D4-8638-43CB-810A-7A3893087839}"/>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747E2C7C-E0E6-4EC4-BF1B-AC561DE11D4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B818D745-D117-48F2-AE21-5178B65951A1}" type="slidenum">
              <a:rPr lang="en-GB" altLang="en-US" smtClean="0">
                <a:latin typeface="Calibri" panose="020F0502020204030204" pitchFamily="34" charset="0"/>
              </a:rPr>
              <a:pPr fontAlgn="base">
                <a:spcBef>
                  <a:spcPct val="0"/>
                </a:spcBef>
                <a:spcAft>
                  <a:spcPct val="0"/>
                </a:spcAft>
              </a:pPr>
              <a:t>78</a:t>
            </a:fld>
            <a:endParaRPr lang="en-GB" altLang="en-US">
              <a:latin typeface="Calibri" panose="020F0502020204030204" pitchFamily="34" charset="0"/>
            </a:endParaRPr>
          </a:p>
        </p:txBody>
      </p:sp>
      <p:sp>
        <p:nvSpPr>
          <p:cNvPr id="166915" name="Rectangle 2">
            <a:extLst>
              <a:ext uri="{FF2B5EF4-FFF2-40B4-BE49-F238E27FC236}">
                <a16:creationId xmlns:a16="http://schemas.microsoft.com/office/drawing/2014/main" id="{E81B4A95-4723-481D-8F2A-4772AD01754D}"/>
              </a:ext>
            </a:extLst>
          </p:cNvPr>
          <p:cNvSpPr>
            <a:spLocks noGrp="1" noRot="1" noChangeAspect="1" noChangeArrowheads="1" noTextEdit="1"/>
          </p:cNvSpPr>
          <p:nvPr>
            <p:ph type="sldImg"/>
          </p:nvPr>
        </p:nvSpPr>
        <p:spPr>
          <a:xfrm>
            <a:off x="1149350" y="712788"/>
            <a:ext cx="4560888" cy="3421062"/>
          </a:xfrm>
          <a:ln/>
        </p:spPr>
      </p:sp>
      <p:sp>
        <p:nvSpPr>
          <p:cNvPr id="166916" name="Rectangle 3">
            <a:extLst>
              <a:ext uri="{FF2B5EF4-FFF2-40B4-BE49-F238E27FC236}">
                <a16:creationId xmlns:a16="http://schemas.microsoft.com/office/drawing/2014/main" id="{93A88EB3-221A-4C28-84A8-BCB096170A6B}"/>
              </a:ext>
            </a:extLst>
          </p:cNvPr>
          <p:cNvSpPr>
            <a:spLocks noGrp="1" noChangeArrowheads="1"/>
          </p:cNvSpPr>
          <p:nvPr>
            <p:ph type="body" idx="1"/>
          </p:nvPr>
        </p:nvSpPr>
        <p:spPr>
          <a:xfrm>
            <a:off x="914400" y="4348163"/>
            <a:ext cx="5029200"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79</a:t>
            </a:fld>
            <a:endParaRPr lang="en-US"/>
          </a:p>
        </p:txBody>
      </p:sp>
    </p:spTree>
    <p:extLst>
      <p:ext uri="{BB962C8B-B14F-4D97-AF65-F5344CB8AC3E}">
        <p14:creationId xmlns:p14="http://schemas.microsoft.com/office/powerpoint/2010/main" val="2423893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80</a:t>
            </a:fld>
            <a:endParaRPr lang="en-US"/>
          </a:p>
        </p:txBody>
      </p:sp>
    </p:spTree>
    <p:extLst>
      <p:ext uri="{BB962C8B-B14F-4D97-AF65-F5344CB8AC3E}">
        <p14:creationId xmlns:p14="http://schemas.microsoft.com/office/powerpoint/2010/main" val="42841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D7713B-18A8-4A3D-A8F2-89A52D7353FF}" type="slidenum">
              <a:rPr lang="en-GB"/>
              <a:pPr/>
              <a:t>26</a:t>
            </a:fld>
            <a:endParaRPr lang="en-GB"/>
          </a:p>
        </p:txBody>
      </p:sp>
      <p:sp>
        <p:nvSpPr>
          <p:cNvPr id="716802" name="Rectangle 2"/>
          <p:cNvSpPr>
            <a:spLocks noGrp="1" noRot="1" noChangeAspect="1" noChangeArrowheads="1" noTextEdit="1"/>
          </p:cNvSpPr>
          <p:nvPr>
            <p:ph type="sldImg"/>
          </p:nvPr>
        </p:nvSpPr>
        <p:spPr>
          <a:xfrm>
            <a:off x="1149350" y="712788"/>
            <a:ext cx="4560888" cy="3421062"/>
          </a:xfrm>
          <a:ln/>
        </p:spPr>
      </p:sp>
      <p:sp>
        <p:nvSpPr>
          <p:cNvPr id="716803" name="Rectangle 3"/>
          <p:cNvSpPr>
            <a:spLocks noGrp="1" noChangeArrowheads="1"/>
          </p:cNvSpPr>
          <p:nvPr>
            <p:ph type="body" idx="1"/>
          </p:nvPr>
        </p:nvSpPr>
        <p:spPr>
          <a:xfrm>
            <a:off x="914400" y="4348163"/>
            <a:ext cx="5029200" cy="4135437"/>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F242AC14-BFB9-4827-B20C-C6FEB4AB849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0E237F3B-98D1-47BA-BEFE-904B80A047B3}" type="slidenum">
              <a:rPr lang="en-GB" altLang="en-US" smtClean="0">
                <a:latin typeface="Calibri" panose="020F0502020204030204" pitchFamily="34" charset="0"/>
              </a:rPr>
              <a:pPr fontAlgn="base">
                <a:spcBef>
                  <a:spcPct val="0"/>
                </a:spcBef>
                <a:spcAft>
                  <a:spcPct val="0"/>
                </a:spcAft>
              </a:pPr>
              <a:t>81</a:t>
            </a:fld>
            <a:endParaRPr lang="en-GB" altLang="en-US">
              <a:latin typeface="Calibri" panose="020F0502020204030204" pitchFamily="34" charset="0"/>
            </a:endParaRPr>
          </a:p>
        </p:txBody>
      </p:sp>
      <p:sp>
        <p:nvSpPr>
          <p:cNvPr id="172035" name="Rectangle 2">
            <a:extLst>
              <a:ext uri="{FF2B5EF4-FFF2-40B4-BE49-F238E27FC236}">
                <a16:creationId xmlns:a16="http://schemas.microsoft.com/office/drawing/2014/main" id="{FAE07007-060F-492C-8A65-7E242C23915C}"/>
              </a:ext>
            </a:extLst>
          </p:cNvPr>
          <p:cNvSpPr>
            <a:spLocks noGrp="1" noRot="1" noChangeAspect="1" noChangeArrowheads="1" noTextEdit="1"/>
          </p:cNvSpPr>
          <p:nvPr>
            <p:ph type="sldImg"/>
          </p:nvPr>
        </p:nvSpPr>
        <p:spPr>
          <a:ln/>
        </p:spPr>
      </p:sp>
      <p:sp>
        <p:nvSpPr>
          <p:cNvPr id="172036" name="Rectangle 3">
            <a:extLst>
              <a:ext uri="{FF2B5EF4-FFF2-40B4-BE49-F238E27FC236}">
                <a16:creationId xmlns:a16="http://schemas.microsoft.com/office/drawing/2014/main" id="{2FA91884-A137-464A-B89D-58D105E3D2B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82</a:t>
            </a:fld>
            <a:endParaRPr lang="en-US"/>
          </a:p>
        </p:txBody>
      </p:sp>
    </p:spTree>
    <p:extLst>
      <p:ext uri="{BB962C8B-B14F-4D97-AF65-F5344CB8AC3E}">
        <p14:creationId xmlns:p14="http://schemas.microsoft.com/office/powerpoint/2010/main" val="1180944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83</a:t>
            </a:fld>
            <a:endParaRPr lang="en-US"/>
          </a:p>
        </p:txBody>
      </p:sp>
    </p:spTree>
    <p:extLst>
      <p:ext uri="{BB962C8B-B14F-4D97-AF65-F5344CB8AC3E}">
        <p14:creationId xmlns:p14="http://schemas.microsoft.com/office/powerpoint/2010/main" val="1246521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84</a:t>
            </a:fld>
            <a:endParaRPr lang="en-US"/>
          </a:p>
        </p:txBody>
      </p:sp>
    </p:spTree>
    <p:extLst>
      <p:ext uri="{BB962C8B-B14F-4D97-AF65-F5344CB8AC3E}">
        <p14:creationId xmlns:p14="http://schemas.microsoft.com/office/powerpoint/2010/main" val="1116667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85</a:t>
            </a:fld>
            <a:endParaRPr lang="en-US"/>
          </a:p>
        </p:txBody>
      </p:sp>
    </p:spTree>
    <p:extLst>
      <p:ext uri="{BB962C8B-B14F-4D97-AF65-F5344CB8AC3E}">
        <p14:creationId xmlns:p14="http://schemas.microsoft.com/office/powerpoint/2010/main" val="186817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86</a:t>
            </a:fld>
            <a:endParaRPr lang="en-US"/>
          </a:p>
        </p:txBody>
      </p:sp>
    </p:spTree>
    <p:extLst>
      <p:ext uri="{BB962C8B-B14F-4D97-AF65-F5344CB8AC3E}">
        <p14:creationId xmlns:p14="http://schemas.microsoft.com/office/powerpoint/2010/main" val="893288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87</a:t>
            </a:fld>
            <a:endParaRPr lang="en-US"/>
          </a:p>
        </p:txBody>
      </p:sp>
    </p:spTree>
    <p:extLst>
      <p:ext uri="{BB962C8B-B14F-4D97-AF65-F5344CB8AC3E}">
        <p14:creationId xmlns:p14="http://schemas.microsoft.com/office/powerpoint/2010/main" val="2549850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88</a:t>
            </a:fld>
            <a:endParaRPr lang="en-US"/>
          </a:p>
        </p:txBody>
      </p:sp>
    </p:spTree>
    <p:extLst>
      <p:ext uri="{BB962C8B-B14F-4D97-AF65-F5344CB8AC3E}">
        <p14:creationId xmlns:p14="http://schemas.microsoft.com/office/powerpoint/2010/main" val="1588236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89</a:t>
            </a:fld>
            <a:endParaRPr lang="en-US"/>
          </a:p>
        </p:txBody>
      </p:sp>
    </p:spTree>
    <p:extLst>
      <p:ext uri="{BB962C8B-B14F-4D97-AF65-F5344CB8AC3E}">
        <p14:creationId xmlns:p14="http://schemas.microsoft.com/office/powerpoint/2010/main" val="889524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90</a:t>
            </a:fld>
            <a:endParaRPr lang="en-US"/>
          </a:p>
        </p:txBody>
      </p:sp>
    </p:spTree>
    <p:extLst>
      <p:ext uri="{BB962C8B-B14F-4D97-AF65-F5344CB8AC3E}">
        <p14:creationId xmlns:p14="http://schemas.microsoft.com/office/powerpoint/2010/main" val="292396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58</a:t>
            </a:fld>
            <a:endParaRPr lang="en-US"/>
          </a:p>
        </p:txBody>
      </p:sp>
    </p:spTree>
    <p:extLst>
      <p:ext uri="{BB962C8B-B14F-4D97-AF65-F5344CB8AC3E}">
        <p14:creationId xmlns:p14="http://schemas.microsoft.com/office/powerpoint/2010/main" val="4099170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91</a:t>
            </a:fld>
            <a:endParaRPr lang="en-US"/>
          </a:p>
        </p:txBody>
      </p:sp>
    </p:spTree>
    <p:extLst>
      <p:ext uri="{BB962C8B-B14F-4D97-AF65-F5344CB8AC3E}">
        <p14:creationId xmlns:p14="http://schemas.microsoft.com/office/powerpoint/2010/main" val="2101681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92</a:t>
            </a:fld>
            <a:endParaRPr lang="en-US"/>
          </a:p>
        </p:txBody>
      </p:sp>
    </p:spTree>
    <p:extLst>
      <p:ext uri="{BB962C8B-B14F-4D97-AF65-F5344CB8AC3E}">
        <p14:creationId xmlns:p14="http://schemas.microsoft.com/office/powerpoint/2010/main" val="1319823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59</a:t>
            </a:fld>
            <a:endParaRPr lang="en-US"/>
          </a:p>
        </p:txBody>
      </p:sp>
    </p:spTree>
    <p:extLst>
      <p:ext uri="{BB962C8B-B14F-4D97-AF65-F5344CB8AC3E}">
        <p14:creationId xmlns:p14="http://schemas.microsoft.com/office/powerpoint/2010/main" val="1749879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60</a:t>
            </a:fld>
            <a:endParaRPr lang="en-US"/>
          </a:p>
        </p:txBody>
      </p:sp>
    </p:spTree>
    <p:extLst>
      <p:ext uri="{BB962C8B-B14F-4D97-AF65-F5344CB8AC3E}">
        <p14:creationId xmlns:p14="http://schemas.microsoft.com/office/powerpoint/2010/main" val="2398400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61</a:t>
            </a:fld>
            <a:endParaRPr lang="en-US"/>
          </a:p>
        </p:txBody>
      </p:sp>
    </p:spTree>
    <p:extLst>
      <p:ext uri="{BB962C8B-B14F-4D97-AF65-F5344CB8AC3E}">
        <p14:creationId xmlns:p14="http://schemas.microsoft.com/office/powerpoint/2010/main" val="3570138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62</a:t>
            </a:fld>
            <a:endParaRPr lang="en-US"/>
          </a:p>
        </p:txBody>
      </p:sp>
    </p:spTree>
    <p:extLst>
      <p:ext uri="{BB962C8B-B14F-4D97-AF65-F5344CB8AC3E}">
        <p14:creationId xmlns:p14="http://schemas.microsoft.com/office/powerpoint/2010/main" val="1534612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63</a:t>
            </a:fld>
            <a:endParaRPr lang="en-US"/>
          </a:p>
        </p:txBody>
      </p:sp>
    </p:spTree>
    <p:extLst>
      <p:ext uri="{BB962C8B-B14F-4D97-AF65-F5344CB8AC3E}">
        <p14:creationId xmlns:p14="http://schemas.microsoft.com/office/powerpoint/2010/main" val="4019077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64</a:t>
            </a:fld>
            <a:endParaRPr lang="en-US"/>
          </a:p>
        </p:txBody>
      </p:sp>
    </p:spTree>
    <p:extLst>
      <p:ext uri="{BB962C8B-B14F-4D97-AF65-F5344CB8AC3E}">
        <p14:creationId xmlns:p14="http://schemas.microsoft.com/office/powerpoint/2010/main" val="577934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2/3/2021</a:t>
            </a:fld>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1"/>
            <a:ext cx="9144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487656" y="241270"/>
              <a:ext cx="3445328" cy="523220"/>
            </a:xfrm>
            <a:prstGeom prst="rect">
              <a:avLst/>
            </a:prstGeom>
            <a:noFill/>
          </p:spPr>
          <p:txBody>
            <a:bodyPr wrap="square" rtlCol="0">
              <a:spAutoFit/>
            </a:bodyPr>
            <a:lstStyle/>
            <a:p>
              <a:r>
                <a:rPr lang="en-US" sz="1400" dirty="0">
                  <a:solidFill>
                    <a:schemeClr val="bg1"/>
                  </a:solidFill>
                  <a:latin typeface="Helvetica"/>
                  <a:cs typeface="Helvetica"/>
                </a:rPr>
                <a:t>Kwame Nkrumah University of </a:t>
              </a:r>
            </a:p>
            <a:p>
              <a:r>
                <a:rPr lang="en-US" sz="1400" dirty="0">
                  <a:solidFill>
                    <a:schemeClr val="bg1"/>
                  </a:solidFill>
                  <a:latin typeface="Helvetica"/>
                  <a:cs typeface="Helvetica"/>
                </a:rPr>
                <a:t>Science &amp; Technology, Kumasi, Ghana</a:t>
              </a:r>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p>
            <a:pPr algn="l"/>
            <a:r>
              <a:rPr lang="en-US" dirty="0">
                <a:latin typeface="Helvetica"/>
                <a:cs typeface="Helvetica"/>
              </a:rPr>
              <a:t>Title</a:t>
            </a: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pPr algn="l"/>
            <a:r>
              <a:rPr lang="en-US" b="1" dirty="0">
                <a:solidFill>
                  <a:schemeClr val="tx1"/>
                </a:solidFill>
                <a:latin typeface="Helvetica"/>
                <a:cs typeface="Helvetica"/>
              </a:rPr>
              <a:t>Name</a:t>
            </a:r>
          </a:p>
          <a:p>
            <a:pPr algn="l"/>
            <a:r>
              <a:rPr lang="en-US" sz="2400" b="1" dirty="0">
                <a:latin typeface="Helvetica"/>
                <a:cs typeface="Helvetica"/>
              </a:rPr>
              <a:t>Department</a:t>
            </a:r>
          </a:p>
          <a:p>
            <a:pPr algn="l"/>
            <a:r>
              <a:rPr lang="en-US" sz="2400" b="1" dirty="0">
                <a:latin typeface="Helvetica"/>
                <a:cs typeface="Helvetica"/>
              </a:rPr>
              <a:t>Faculty &amp; College</a:t>
            </a:r>
          </a:p>
        </p:txBody>
      </p:sp>
    </p:spTree>
    <p:extLst>
      <p:ext uri="{BB962C8B-B14F-4D97-AF65-F5344CB8AC3E}">
        <p14:creationId xmlns:p14="http://schemas.microsoft.com/office/powerpoint/2010/main" val="102668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4128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670795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1892320-5B56-4F76-970F-D22B466C3388}" type="datetimeFigureOut">
              <a:rPr lang="en-US" smtClean="0"/>
              <a:pPr>
                <a:defRPr/>
              </a:pPr>
              <a:t>2/3/2021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288B6A-09CB-4B15-99B2-9D8F4B9B813E}" type="slidenum">
              <a:rPr lang="en-US" smtClean="0"/>
              <a:pPr>
                <a:defRPr/>
              </a:pPr>
              <a:t>‹#›</a:t>
            </a:fld>
            <a:endParaRPr lang="en-US" dirty="0"/>
          </a:p>
        </p:txBody>
      </p:sp>
    </p:spTree>
    <p:extLst>
      <p:ext uri="{BB962C8B-B14F-4D97-AF65-F5344CB8AC3E}">
        <p14:creationId xmlns:p14="http://schemas.microsoft.com/office/powerpoint/2010/main" val="3438791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2"/>
            <a:ext cx="8229600" cy="2163763"/>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2"/>
            <a:ext cx="8229600" cy="2163763"/>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402993D-A70C-447A-ADA9-95F40EE656EF}"/>
              </a:ext>
            </a:extLst>
          </p:cNvPr>
          <p:cNvSpPr>
            <a:spLocks noGrp="1"/>
          </p:cNvSpPr>
          <p:nvPr>
            <p:ph type="ftr" sz="quarter" idx="14"/>
          </p:nvPr>
        </p:nvSpPr>
        <p:spPr>
          <a:xfrm>
            <a:off x="93663" y="6172200"/>
            <a:ext cx="8596312" cy="234950"/>
          </a:xfrm>
        </p:spPr>
        <p:txBody>
          <a:bodyPr/>
          <a:lstStyle>
            <a:lvl1pPr>
              <a:defRPr/>
            </a:lvl1pPr>
          </a:lstStyle>
          <a:p>
            <a:pPr>
              <a:defRPr/>
            </a:pPr>
            <a:endParaRPr lang="en-US"/>
          </a:p>
        </p:txBody>
      </p:sp>
      <p:sp>
        <p:nvSpPr>
          <p:cNvPr id="6" name="Date Placeholder 3">
            <a:extLst>
              <a:ext uri="{FF2B5EF4-FFF2-40B4-BE49-F238E27FC236}">
                <a16:creationId xmlns:a16="http://schemas.microsoft.com/office/drawing/2014/main" id="{8451E286-225A-4919-A090-512C0DCE8275}"/>
              </a:ext>
            </a:extLst>
          </p:cNvPr>
          <p:cNvSpPr>
            <a:spLocks noGrp="1"/>
          </p:cNvSpPr>
          <p:nvPr>
            <p:ph type="dt" sz="half" idx="15"/>
          </p:nvPr>
        </p:nvSpPr>
        <p:spPr>
          <a:xfrm>
            <a:off x="0" y="0"/>
            <a:ext cx="0" cy="0"/>
          </a:xfrm>
        </p:spPr>
        <p:txBody>
          <a:bodyPr/>
          <a:lstStyle>
            <a:lvl1pPr>
              <a:defRPr/>
            </a:lvl1pPr>
          </a:lstStyle>
          <a:p>
            <a:pPr>
              <a:defRPr/>
            </a:pPr>
            <a:fld id="{7060D640-BB3C-4813-AA7B-0755AF1FF121}" type="datetimeFigureOut">
              <a:rPr lang="en-US"/>
              <a:pPr>
                <a:defRPr/>
              </a:pPr>
              <a:t>2/3/2021</a:t>
            </a:fld>
            <a:endParaRPr lang="en-US" dirty="0"/>
          </a:p>
        </p:txBody>
      </p:sp>
      <p:sp>
        <p:nvSpPr>
          <p:cNvPr id="9" name="Slide Number Placeholder 5">
            <a:extLst>
              <a:ext uri="{FF2B5EF4-FFF2-40B4-BE49-F238E27FC236}">
                <a16:creationId xmlns:a16="http://schemas.microsoft.com/office/drawing/2014/main" id="{D7D38B9E-9460-4E45-85AE-8AC088A723C8}"/>
              </a:ext>
            </a:extLst>
          </p:cNvPr>
          <p:cNvSpPr>
            <a:spLocks noGrp="1"/>
          </p:cNvSpPr>
          <p:nvPr>
            <p:ph type="sldNum" sz="quarter" idx="16"/>
          </p:nvPr>
        </p:nvSpPr>
        <p:spPr>
          <a:xfrm>
            <a:off x="0" y="0"/>
            <a:ext cx="0" cy="0"/>
          </a:xfrm>
        </p:spPr>
        <p:txBody>
          <a:bodyPr/>
          <a:lstStyle>
            <a:lvl1pPr>
              <a:defRPr/>
            </a:lvl1pPr>
          </a:lstStyle>
          <a:p>
            <a:pPr>
              <a:defRPr/>
            </a:pPr>
            <a:fld id="{81855248-DB0C-4CD9-BF16-163767A6D003}" type="slidenum">
              <a:rPr lang="en-US"/>
              <a:pPr>
                <a:defRPr/>
              </a:pPr>
              <a:t>‹#›</a:t>
            </a:fld>
            <a:endParaRPr lang="en-US" dirty="0"/>
          </a:p>
        </p:txBody>
      </p:sp>
    </p:spTree>
    <p:extLst>
      <p:ext uri="{BB962C8B-B14F-4D97-AF65-F5344CB8AC3E}">
        <p14:creationId xmlns:p14="http://schemas.microsoft.com/office/powerpoint/2010/main" val="233660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pic>
          <p:nvPicPr>
            <p:cNvPr id="12" name="Picture 1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14" name="Title 1"/>
          <p:cNvSpPr>
            <a:spLocks noGrp="1"/>
          </p:cNvSpPr>
          <p:nvPr>
            <p:ph type="title"/>
          </p:nvPr>
        </p:nvSpPr>
        <p:spPr>
          <a:xfrm>
            <a:off x="457200" y="274638"/>
            <a:ext cx="8229600" cy="1143000"/>
          </a:xfrm>
          <a:prstGeom prst="rect">
            <a:avLst/>
          </a:prstGeom>
        </p:spPr>
        <p:txBody>
          <a:bodyPr/>
          <a:lstStyle/>
          <a:p>
            <a:pPr algn="l"/>
            <a:r>
              <a:rPr lang="en-US" dirty="0">
                <a:solidFill>
                  <a:srgbClr val="008000"/>
                </a:solidFill>
                <a:latin typeface="Helvetica"/>
                <a:cs typeface="Helvetica"/>
              </a:rPr>
              <a:t>Introduction</a:t>
            </a:r>
          </a:p>
        </p:txBody>
      </p:sp>
    </p:spTree>
    <p:extLst>
      <p:ext uri="{BB962C8B-B14F-4D97-AF65-F5344CB8AC3E}">
        <p14:creationId xmlns:p14="http://schemas.microsoft.com/office/powerpoint/2010/main" val="379390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751C0-DD79-0043-A8DE-0BFEC2DE753E}"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13021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D751C0-DD79-0043-A8DE-0BFEC2DE753E}"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2156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D751C0-DD79-0043-A8DE-0BFEC2DE753E}" type="datetimeFigureOut">
              <a:rPr lang="en-US" smtClean="0"/>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150187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E2D751C0-DD79-0043-A8DE-0BFEC2DE753E}" type="datetimeFigureOut">
              <a:rPr lang="en-US" smtClean="0"/>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82119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1266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91427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27829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751C0-DD79-0043-A8DE-0BFEC2DE753E}" type="datetimeFigureOut">
              <a:rPr lang="en-US" smtClean="0"/>
              <a:t>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01FD5-11B4-DE43-ACA2-E85EEB9A6F9C}" type="slidenum">
              <a:rPr lang="en-US" smtClean="0"/>
              <a:t>‹#›</a:t>
            </a:fld>
            <a:endParaRPr lang="en-US"/>
          </a:p>
        </p:txBody>
      </p:sp>
    </p:spTree>
    <p:extLst>
      <p:ext uri="{BB962C8B-B14F-4D97-AF65-F5344CB8AC3E}">
        <p14:creationId xmlns:p14="http://schemas.microsoft.com/office/powerpoint/2010/main" val="2954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8.emf"/><Relationship Id="rId5" Type="http://schemas.openxmlformats.org/officeDocument/2006/relationships/oleObject" Target="../embeddings/oleObject4.bin"/><Relationship Id="rId4" Type="http://schemas.openxmlformats.org/officeDocument/2006/relationships/notesSlide" Target="../notesSlides/notesSlide1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9.e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432725"/>
            <a:ext cx="7772400" cy="2033806"/>
          </a:xfrm>
        </p:spPr>
        <p:txBody>
          <a:bodyPr>
            <a:normAutofit/>
          </a:bodyPr>
          <a:lstStyle/>
          <a:p>
            <a:r>
              <a:rPr lang="en-US" sz="3600" b="1" dirty="0">
                <a:latin typeface="Times New Roman" panose="02020603050405020304" pitchFamily="18" charset="0"/>
                <a:cs typeface="Times New Roman" panose="02020603050405020304" pitchFamily="18" charset="0"/>
              </a:rPr>
              <a:t>ECON 151: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ELEMENTS OF ECONOMICS</a:t>
            </a:r>
          </a:p>
        </p:txBody>
      </p:sp>
      <p:sp>
        <p:nvSpPr>
          <p:cNvPr id="5" name="Subtitle 2"/>
          <p:cNvSpPr>
            <a:spLocks noGrp="1"/>
          </p:cNvSpPr>
          <p:nvPr>
            <p:ph type="subTitle" idx="1"/>
          </p:nvPr>
        </p:nvSpPr>
        <p:spPr>
          <a:xfrm>
            <a:off x="728506" y="3848669"/>
            <a:ext cx="7269082" cy="1761510"/>
          </a:xfrm>
        </p:spPr>
        <p:txBody>
          <a:bodyPr>
            <a:normAutofit/>
          </a:bodyPr>
          <a:lstStyle/>
          <a:p>
            <a:pPr algn="ctr"/>
            <a:r>
              <a:rPr lang="en-US" sz="2600" b="1" dirty="0">
                <a:solidFill>
                  <a:schemeClr val="tx1"/>
                </a:solidFill>
                <a:latin typeface="Times New Roman" panose="02020603050405020304" pitchFamily="18" charset="0"/>
                <a:cs typeface="Times New Roman" panose="02020603050405020304" pitchFamily="18" charset="0"/>
              </a:rPr>
              <a:t>E. BUABENG</a:t>
            </a:r>
          </a:p>
          <a:p>
            <a:pPr algn="ctr"/>
            <a:r>
              <a:rPr lang="en-US" sz="2600" b="1" dirty="0">
                <a:solidFill>
                  <a:schemeClr val="tx1"/>
                </a:solidFill>
                <a:latin typeface="Times New Roman" panose="02020603050405020304" pitchFamily="18" charset="0"/>
                <a:cs typeface="Times New Roman" panose="02020603050405020304" pitchFamily="18" charset="0"/>
              </a:rPr>
              <a:t>Department of Economics</a:t>
            </a:r>
          </a:p>
          <a:p>
            <a:pPr algn="ctr"/>
            <a:r>
              <a:rPr lang="en-US" sz="2600" b="1" dirty="0">
                <a:solidFill>
                  <a:schemeClr val="tx1"/>
                </a:solidFill>
                <a:latin typeface="Times New Roman" panose="02020603050405020304" pitchFamily="18" charset="0"/>
                <a:cs typeface="Times New Roman" panose="02020603050405020304" pitchFamily="18" charset="0"/>
              </a:rPr>
              <a:t>KNUST</a:t>
            </a:r>
          </a:p>
          <a:p>
            <a:pPr algn="ctr"/>
            <a:endParaRPr lang="en-US" sz="2600" b="1" dirty="0">
              <a:latin typeface="Helvetica"/>
              <a:cs typeface="Helvetica"/>
            </a:endParaRPr>
          </a:p>
        </p:txBody>
      </p:sp>
    </p:spTree>
    <p:extLst>
      <p:ext uri="{BB962C8B-B14F-4D97-AF65-F5344CB8AC3E}">
        <p14:creationId xmlns:p14="http://schemas.microsoft.com/office/powerpoint/2010/main" val="1349560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altLang="en-US" sz="3600" dirty="0">
                <a:solidFill>
                  <a:srgbClr val="FF0000"/>
                </a:solidFill>
              </a:rPr>
              <a:t>Resource and resource allocation</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a:buFont typeface="Wingdings" panose="05000000000000000000" pitchFamily="2" charset="2"/>
              <a:buChar char="q"/>
            </a:pPr>
            <a:r>
              <a:rPr lang="en-US" altLang="en-US" dirty="0">
                <a:solidFill>
                  <a:schemeClr val="tx1"/>
                </a:solidFill>
                <a:latin typeface="Times New Roman" panose="02020603050405020304" pitchFamily="18" charset="0"/>
                <a:cs typeface="Times New Roman" panose="02020603050405020304" pitchFamily="18" charset="0"/>
              </a:rPr>
              <a:t>Scarcity is the situation of having </a:t>
            </a:r>
            <a:r>
              <a:rPr lang="en-US" altLang="en-US" i="1" dirty="0">
                <a:solidFill>
                  <a:schemeClr val="tx1"/>
                </a:solidFill>
                <a:latin typeface="Times New Roman" panose="02020603050405020304" pitchFamily="18" charset="0"/>
                <a:cs typeface="Times New Roman" panose="02020603050405020304" pitchFamily="18" charset="0"/>
              </a:rPr>
              <a:t>unlimited wants </a:t>
            </a:r>
            <a:r>
              <a:rPr lang="en-US" altLang="en-US" dirty="0">
                <a:solidFill>
                  <a:schemeClr val="tx1"/>
                </a:solidFill>
                <a:latin typeface="Times New Roman" panose="02020603050405020304" pitchFamily="18" charset="0"/>
                <a:cs typeface="Times New Roman" panose="02020603050405020304" pitchFamily="18" charset="0"/>
              </a:rPr>
              <a:t>in a world of </a:t>
            </a:r>
            <a:r>
              <a:rPr lang="en-US" altLang="en-US" i="1" dirty="0">
                <a:solidFill>
                  <a:schemeClr val="tx1"/>
                </a:solidFill>
                <a:latin typeface="Times New Roman" panose="02020603050405020304" pitchFamily="18" charset="0"/>
                <a:cs typeface="Times New Roman" panose="02020603050405020304" pitchFamily="18" charset="0"/>
              </a:rPr>
              <a:t>limited resources</a:t>
            </a:r>
            <a:r>
              <a:rPr lang="en-US" altLang="en-US"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0223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Positive Economics and Normative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fontAlgn="auto">
              <a:spcAft>
                <a:spcPts val="0"/>
              </a:spcAft>
              <a:buFont typeface="Wingdings" panose="05000000000000000000" pitchFamily="2" charset="2"/>
              <a:buChar char="q"/>
              <a:defRPr/>
            </a:pPr>
            <a:r>
              <a:rPr lang="en-US" altLang="en-US" sz="2700" dirty="0">
                <a:solidFill>
                  <a:schemeClr val="tx1"/>
                </a:solidFill>
                <a:latin typeface="Times New Roman" panose="02020603050405020304" pitchFamily="18" charset="0"/>
                <a:cs typeface="Times New Roman" panose="02020603050405020304" pitchFamily="18" charset="0"/>
              </a:rPr>
              <a:t>As indicated, economics is all about Peoples’ choice…</a:t>
            </a:r>
          </a:p>
          <a:p>
            <a:pPr lvl="1" fontAlgn="auto">
              <a:spcAft>
                <a:spcPts val="0"/>
              </a:spcAft>
              <a:buFont typeface="Wingdings" panose="05000000000000000000" pitchFamily="2" charset="2"/>
              <a:buChar char="Ø"/>
              <a:defRPr/>
            </a:pPr>
            <a:r>
              <a:rPr lang="en-US" altLang="en-US" sz="2700" dirty="0">
                <a:latin typeface="Times New Roman" panose="02020603050405020304" pitchFamily="18" charset="0"/>
                <a:cs typeface="Times New Roman" panose="02020603050405020304" pitchFamily="18" charset="0"/>
              </a:rPr>
              <a:t>Understanding people’s choices is practically useful for two key reasons. </a:t>
            </a:r>
          </a:p>
          <a:p>
            <a:pPr fontAlgn="auto">
              <a:spcAft>
                <a:spcPts val="0"/>
              </a:spcAft>
              <a:buFont typeface="Wingdings" panose="05000000000000000000" pitchFamily="2" charset="2"/>
              <a:buChar char="Ø"/>
              <a:defRPr/>
            </a:pPr>
            <a:r>
              <a:rPr lang="en-US" altLang="en-US" sz="2700" i="1" dirty="0">
                <a:solidFill>
                  <a:schemeClr val="tx1"/>
                </a:solidFill>
                <a:latin typeface="Times New Roman" panose="02020603050405020304" pitchFamily="18" charset="0"/>
                <a:cs typeface="Times New Roman" panose="02020603050405020304" pitchFamily="18" charset="0"/>
              </a:rPr>
              <a:t>Economic analysis:</a:t>
            </a:r>
          </a:p>
          <a:p>
            <a:pPr lvl="1" fontAlgn="auto">
              <a:spcAft>
                <a:spcPts val="0"/>
              </a:spcAft>
              <a:buFontTx/>
              <a:buAutoNum type="arabicPeriod"/>
              <a:defRPr/>
            </a:pPr>
            <a:r>
              <a:rPr lang="en-US" altLang="en-US" sz="2700" dirty="0">
                <a:latin typeface="Times New Roman" panose="02020603050405020304" pitchFamily="18" charset="0"/>
                <a:cs typeface="Times New Roman" panose="02020603050405020304" pitchFamily="18" charset="0"/>
              </a:rPr>
              <a:t>Describes what people actually do (positive economics).</a:t>
            </a:r>
          </a:p>
          <a:p>
            <a:pPr lvl="1" fontAlgn="auto">
              <a:spcAft>
                <a:spcPts val="0"/>
              </a:spcAft>
              <a:buFontTx/>
              <a:buAutoNum type="arabicPeriod"/>
              <a:defRPr/>
            </a:pPr>
            <a:endParaRPr lang="en-US" altLang="en-US" sz="2700" dirty="0">
              <a:latin typeface="Times New Roman" panose="02020603050405020304" pitchFamily="18" charset="0"/>
              <a:cs typeface="Times New Roman" panose="02020603050405020304" pitchFamily="18" charset="0"/>
            </a:endParaRPr>
          </a:p>
          <a:p>
            <a:pPr lvl="1" fontAlgn="auto">
              <a:spcAft>
                <a:spcPts val="0"/>
              </a:spcAft>
              <a:buFontTx/>
              <a:buAutoNum type="arabicPeriod"/>
              <a:defRPr/>
            </a:pPr>
            <a:r>
              <a:rPr lang="en-US" altLang="en-US" sz="2700" dirty="0">
                <a:latin typeface="Times New Roman" panose="02020603050405020304" pitchFamily="18" charset="0"/>
                <a:cs typeface="Times New Roman" panose="02020603050405020304" pitchFamily="18" charset="0"/>
              </a:rPr>
              <a:t>Recommends what people ought to do (normative economics).</a:t>
            </a:r>
          </a:p>
        </p:txBody>
      </p:sp>
    </p:spTree>
    <p:extLst>
      <p:ext uri="{BB962C8B-B14F-4D97-AF65-F5344CB8AC3E}">
        <p14:creationId xmlns:p14="http://schemas.microsoft.com/office/powerpoint/2010/main" val="102712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Positive Economics and Normative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fontScale="92500" lnSpcReduction="20000"/>
          </a:bodyPr>
          <a:lstStyle/>
          <a:p>
            <a:pPr lvl="1" fontAlgn="auto">
              <a:lnSpc>
                <a:spcPct val="100000"/>
              </a:lnSpc>
              <a:spcBef>
                <a:spcPct val="100000"/>
              </a:spcBef>
              <a:spcAft>
                <a:spcPts val="0"/>
              </a:spcAft>
              <a:defRPr/>
            </a:pPr>
            <a:r>
              <a:rPr lang="en-GB" b="1" dirty="0">
                <a:latin typeface="Times New Roman" panose="02020603050405020304" pitchFamily="18" charset="0"/>
                <a:cs typeface="Times New Roman" panose="02020603050405020304" pitchFamily="18" charset="0"/>
              </a:rPr>
              <a:t>Positive Statement</a:t>
            </a:r>
          </a:p>
          <a:p>
            <a:pPr>
              <a:defRPr/>
            </a:pPr>
            <a:r>
              <a:rPr lang="en-US"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Positive statement is a statement of fact. It may be right or wrong, but its accuracy can be tested by appealing to the facts. </a:t>
            </a:r>
            <a:r>
              <a:rPr lang="en-US" sz="2800" dirty="0" err="1">
                <a:solidFill>
                  <a:schemeClr val="tx1"/>
                </a:solidFill>
                <a:latin typeface="Times New Roman" panose="02020603050405020304" pitchFamily="18" charset="0"/>
                <a:cs typeface="Times New Roman" panose="02020603050405020304" pitchFamily="18" charset="0"/>
              </a:rPr>
              <a:t>Eg.</a:t>
            </a:r>
            <a:r>
              <a:rPr lang="en-US" sz="2800" dirty="0">
                <a:solidFill>
                  <a:schemeClr val="tx1"/>
                </a:solidFill>
                <a:latin typeface="Times New Roman" panose="02020603050405020304" pitchFamily="18" charset="0"/>
                <a:cs typeface="Times New Roman" panose="02020603050405020304" pitchFamily="18" charset="0"/>
              </a:rPr>
              <a:t> Ghana’s economy is bigger than that of USA; KNUST is older than UDS</a:t>
            </a:r>
          </a:p>
          <a:p>
            <a:pPr>
              <a:defRPr/>
            </a:pPr>
            <a:endParaRPr lang="en-GB" sz="1500" dirty="0">
              <a:solidFill>
                <a:schemeClr val="tx1"/>
              </a:solidFill>
              <a:latin typeface="Times New Roman" panose="02020603050405020304" pitchFamily="18" charset="0"/>
              <a:cs typeface="Times New Roman" panose="02020603050405020304" pitchFamily="18" charset="0"/>
            </a:endParaRPr>
          </a:p>
          <a:p>
            <a:pPr lvl="1" fontAlgn="auto">
              <a:lnSpc>
                <a:spcPct val="100000"/>
              </a:lnSpc>
              <a:spcBef>
                <a:spcPct val="100000"/>
              </a:spcBef>
              <a:spcAft>
                <a:spcPts val="0"/>
              </a:spcAft>
              <a:defRPr/>
            </a:pPr>
            <a:r>
              <a:rPr lang="en-GB" b="1" dirty="0">
                <a:latin typeface="Times New Roman" panose="02020603050405020304" pitchFamily="18" charset="0"/>
                <a:cs typeface="Times New Roman" panose="02020603050405020304" pitchFamily="18" charset="0"/>
              </a:rPr>
              <a:t>Normative Statement</a:t>
            </a:r>
          </a:p>
          <a:p>
            <a:pPr marL="457200" lvl="1" indent="0" fontAlgn="auto">
              <a:lnSpc>
                <a:spcPct val="100000"/>
              </a:lnSpc>
              <a:spcBef>
                <a:spcPct val="100000"/>
              </a:spcBef>
              <a:spcAft>
                <a:spcPts val="0"/>
              </a:spcAft>
              <a:buFont typeface="Arial" panose="020B0604020202020204" pitchFamily="34" charset="0"/>
              <a:buNone/>
              <a:defRPr/>
            </a:pPr>
            <a:r>
              <a:rPr lang="en-GB" dirty="0">
                <a:latin typeface="Times New Roman" panose="02020603050405020304" pitchFamily="18" charset="0"/>
                <a:cs typeface="Times New Roman" panose="02020603050405020304" pitchFamily="18" charset="0"/>
              </a:rPr>
              <a:t>Normative </a:t>
            </a:r>
            <a:r>
              <a:rPr lang="en-US" sz="2400" dirty="0">
                <a:latin typeface="Times New Roman" panose="02020603050405020304" pitchFamily="18" charset="0"/>
                <a:cs typeface="Times New Roman" panose="02020603050405020304" pitchFamily="18" charset="0"/>
              </a:rPr>
              <a:t>statement</a:t>
            </a:r>
            <a:r>
              <a:rPr lang="en-GB" dirty="0">
                <a:latin typeface="Times New Roman" panose="02020603050405020304" pitchFamily="18" charset="0"/>
                <a:cs typeface="Times New Roman" panose="02020603050405020304" pitchFamily="18" charset="0"/>
              </a:rPr>
              <a:t> is a statement based on an individual’s value judgement. </a:t>
            </a:r>
            <a:r>
              <a:rPr lang="en-GB" dirty="0" err="1">
                <a:latin typeface="Times New Roman" panose="02020603050405020304" pitchFamily="18" charset="0"/>
                <a:cs typeface="Times New Roman" panose="02020603050405020304" pitchFamily="18" charset="0"/>
              </a:rPr>
              <a:t>Eg.</a:t>
            </a:r>
            <a:r>
              <a:rPr lang="en-GB" dirty="0">
                <a:latin typeface="Times New Roman" panose="02020603050405020304" pitchFamily="18" charset="0"/>
                <a:cs typeface="Times New Roman" panose="02020603050405020304" pitchFamily="18" charset="0"/>
              </a:rPr>
              <a:t> It is inappropriate for university students to pay fees. The price of the Bible/Quran to should be very low; government ought to scrap sitting allowances for parliamentarians</a:t>
            </a:r>
          </a:p>
          <a:p>
            <a:pPr fontAlgn="auto">
              <a:spcAft>
                <a:spcPts val="0"/>
              </a:spcAft>
              <a:buFont typeface="Wingdings" panose="05000000000000000000" pitchFamily="2" charset="2"/>
              <a:buChar char="q"/>
              <a:defRPr/>
            </a:pPr>
            <a:endParaRPr lang="en-US" alt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7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Positive Economics and Normative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fontScale="92500" lnSpcReduction="20000"/>
          </a:bodyPr>
          <a:lstStyle/>
          <a:p>
            <a:pPr marL="457200" indent="-457200">
              <a:buFont typeface="Wingdings" panose="05000000000000000000" pitchFamily="2" charset="2"/>
              <a:buChar char="Ø"/>
              <a:defRPr/>
            </a:pPr>
            <a:r>
              <a:rPr lang="en-US" altLang="en-US" sz="3500" dirty="0">
                <a:solidFill>
                  <a:schemeClr val="tx1"/>
                </a:solidFill>
                <a:latin typeface="Times New Roman" panose="02020603050405020304" pitchFamily="18" charset="0"/>
                <a:cs typeface="Times New Roman" panose="02020603050405020304" pitchFamily="18" charset="0"/>
              </a:rPr>
              <a:t>positive economics:</a:t>
            </a:r>
            <a:r>
              <a:rPr lang="en-US" altLang="en-US" sz="3500" i="1" dirty="0">
                <a:solidFill>
                  <a:schemeClr val="tx1"/>
                </a:solidFill>
                <a:latin typeface="Times New Roman" panose="02020603050405020304" pitchFamily="18" charset="0"/>
                <a:cs typeface="Times New Roman" panose="02020603050405020304" pitchFamily="18" charset="0"/>
              </a:rPr>
              <a:t> </a:t>
            </a:r>
            <a:r>
              <a:rPr lang="en-US" altLang="en-US" sz="3500" dirty="0">
                <a:solidFill>
                  <a:schemeClr val="tx1"/>
                </a:solidFill>
                <a:latin typeface="Times New Roman" panose="02020603050405020304" pitchFamily="18" charset="0"/>
                <a:cs typeface="Times New Roman" panose="02020603050405020304" pitchFamily="18" charset="0"/>
              </a:rPr>
              <a:t> An approach to economics that seeks to understand behavior and the operation of systems without making judgments. It describes what exists and how it works.</a:t>
            </a:r>
          </a:p>
          <a:p>
            <a:pPr marL="457200" indent="-457200">
              <a:buFont typeface="Wingdings" panose="05000000000000000000" pitchFamily="2" charset="2"/>
              <a:buChar char="Ø"/>
              <a:defRPr/>
            </a:pPr>
            <a:endParaRPr lang="en-US" altLang="en-US" sz="35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defRPr/>
            </a:pPr>
            <a:r>
              <a:rPr lang="en-US" altLang="en-US" sz="3500" dirty="0">
                <a:solidFill>
                  <a:schemeClr val="tx1"/>
                </a:solidFill>
                <a:latin typeface="Times New Roman" panose="02020603050405020304" pitchFamily="18" charset="0"/>
                <a:cs typeface="Times New Roman" panose="02020603050405020304" pitchFamily="18" charset="0"/>
              </a:rPr>
              <a:t>normative economics</a:t>
            </a:r>
            <a:r>
              <a:rPr lang="en-US" altLang="en-US" sz="3500" i="1" dirty="0">
                <a:solidFill>
                  <a:schemeClr val="tx1"/>
                </a:solidFill>
                <a:latin typeface="Times New Roman" panose="02020603050405020304" pitchFamily="18" charset="0"/>
                <a:cs typeface="Times New Roman" panose="02020603050405020304" pitchFamily="18" charset="0"/>
              </a:rPr>
              <a:t> </a:t>
            </a:r>
            <a:r>
              <a:rPr lang="en-US" altLang="en-US" sz="3500" dirty="0">
                <a:solidFill>
                  <a:schemeClr val="tx1"/>
                </a:solidFill>
                <a:latin typeface="Times New Roman" panose="02020603050405020304" pitchFamily="18" charset="0"/>
                <a:cs typeface="Times New Roman" panose="02020603050405020304" pitchFamily="18" charset="0"/>
              </a:rPr>
              <a:t> An approach to economics that analyzes outcomes of economic behavior, evaluates them as good or bad, and may prescribe courses of action. Also called </a:t>
            </a:r>
            <a:r>
              <a:rPr lang="en-US" altLang="en-US" sz="3500" i="1" dirty="0">
                <a:solidFill>
                  <a:schemeClr val="tx1"/>
                </a:solidFill>
                <a:latin typeface="Times New Roman" panose="02020603050405020304" pitchFamily="18" charset="0"/>
                <a:cs typeface="Times New Roman" panose="02020603050405020304" pitchFamily="18" charset="0"/>
              </a:rPr>
              <a:t>policy economics</a:t>
            </a:r>
            <a:r>
              <a:rPr lang="en-US" altLang="en-US" sz="35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defRPr/>
            </a:pPr>
            <a:endParaRPr lang="en-US" altLang="en-US" sz="2400" dirty="0">
              <a:solidFill>
                <a:schemeClr val="tx1"/>
              </a:solidFill>
            </a:endParaRPr>
          </a:p>
          <a:p>
            <a:pPr fontAlgn="auto">
              <a:spcAft>
                <a:spcPts val="0"/>
              </a:spcAft>
              <a:buFont typeface="Wingdings" panose="05000000000000000000" pitchFamily="2" charset="2"/>
              <a:buChar char="q"/>
              <a:defRPr/>
            </a:pPr>
            <a:endParaRPr lang="en-US" alt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7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Positive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….Describes what people actually do </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….Descriptions of what people actually do are objective statements about the world….</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Such factual statements can be confirmed or tested with data. </a:t>
            </a:r>
          </a:p>
        </p:txBody>
      </p:sp>
    </p:spTree>
    <p:extLst>
      <p:ext uri="{BB962C8B-B14F-4D97-AF65-F5344CB8AC3E}">
        <p14:creationId xmlns:p14="http://schemas.microsoft.com/office/powerpoint/2010/main" val="284843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Normative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indent="-457200" fontAlgn="auto">
              <a:spcAft>
                <a:spcPts val="0"/>
              </a:spcAft>
              <a:buFont typeface="Wingdings" panose="05000000000000000000" pitchFamily="2" charset="2"/>
              <a:buChar char="Ø"/>
              <a:defRPr/>
            </a:pPr>
            <a:r>
              <a:rPr lang="en-US" altLang="en-US" sz="2800" dirty="0">
                <a:solidFill>
                  <a:schemeClr val="tx1"/>
                </a:solidFill>
                <a:latin typeface="Times New Roman" panose="02020603050405020304" pitchFamily="18" charset="0"/>
                <a:cs typeface="Times New Roman" panose="02020603050405020304" pitchFamily="18" charset="0"/>
              </a:rPr>
              <a:t>.....analysis that prescribes what an individual or society ought to do.</a:t>
            </a:r>
          </a:p>
          <a:p>
            <a:pPr marL="457200" indent="-457200" fontAlgn="auto">
              <a:spcAft>
                <a:spcPts val="0"/>
              </a:spcAft>
              <a:buFont typeface="Wingdings" panose="05000000000000000000" pitchFamily="2" charset="2"/>
              <a:buChar char="Ø"/>
              <a:defRPr/>
            </a:pPr>
            <a:r>
              <a:rPr lang="en-US" altLang="en-US" sz="2800" dirty="0">
                <a:solidFill>
                  <a:schemeClr val="tx1"/>
                </a:solidFill>
                <a:latin typeface="Times New Roman" panose="02020603050405020304" pitchFamily="18" charset="0"/>
                <a:cs typeface="Times New Roman" panose="02020603050405020304" pitchFamily="18" charset="0"/>
              </a:rPr>
              <a:t>advises individuals and society on their choices. </a:t>
            </a:r>
          </a:p>
          <a:p>
            <a:pPr marL="457200" indent="-457200" fontAlgn="auto">
              <a:spcAft>
                <a:spcPts val="0"/>
              </a:spcAft>
              <a:buFont typeface="Wingdings" panose="05000000000000000000" pitchFamily="2" charset="2"/>
              <a:buChar char="Ø"/>
              <a:defRPr/>
            </a:pPr>
            <a:r>
              <a:rPr lang="en-US" altLang="en-US" sz="2800" dirty="0">
                <a:solidFill>
                  <a:schemeClr val="tx1"/>
                </a:solidFill>
                <a:latin typeface="Times New Roman" panose="02020603050405020304" pitchFamily="18" charset="0"/>
                <a:cs typeface="Times New Roman" panose="02020603050405020304" pitchFamily="18" charset="0"/>
              </a:rPr>
              <a:t>Normative economics is almost always dependent on </a:t>
            </a:r>
            <a:r>
              <a:rPr lang="en-US" altLang="en-US" sz="2800" i="1" dirty="0">
                <a:solidFill>
                  <a:schemeClr val="tx1"/>
                </a:solidFill>
                <a:latin typeface="Times New Roman" panose="02020603050405020304" pitchFamily="18" charset="0"/>
                <a:cs typeface="Times New Roman" panose="02020603050405020304" pitchFamily="18" charset="0"/>
              </a:rPr>
              <a:t>subjective </a:t>
            </a:r>
            <a:r>
              <a:rPr lang="en-US" altLang="en-US" sz="2800" dirty="0">
                <a:solidFill>
                  <a:schemeClr val="tx1"/>
                </a:solidFill>
                <a:latin typeface="Times New Roman" panose="02020603050405020304" pitchFamily="18" charset="0"/>
                <a:cs typeface="Times New Roman" panose="02020603050405020304" pitchFamily="18" charset="0"/>
              </a:rPr>
              <a:t>judgments, which means that normative analysis depends at least in part on </a:t>
            </a:r>
          </a:p>
          <a:p>
            <a:pPr lvl="1" fontAlgn="auto">
              <a:spcAft>
                <a:spcPts val="0"/>
              </a:spcAft>
              <a:buFont typeface="Wingdings" panose="05000000000000000000" pitchFamily="2" charset="2"/>
              <a:buChar char="ü"/>
              <a:defRPr/>
            </a:pPr>
            <a:r>
              <a:rPr lang="en-US" altLang="en-US" dirty="0">
                <a:latin typeface="Times New Roman" panose="02020603050405020304" pitchFamily="18" charset="0"/>
                <a:cs typeface="Times New Roman" panose="02020603050405020304" pitchFamily="18" charset="0"/>
              </a:rPr>
              <a:t>personal feelings</a:t>
            </a:r>
          </a:p>
          <a:p>
            <a:pPr lvl="1" fontAlgn="auto">
              <a:spcAft>
                <a:spcPts val="0"/>
              </a:spcAft>
              <a:buFont typeface="Wingdings" panose="05000000000000000000" pitchFamily="2" charset="2"/>
              <a:buChar char="ü"/>
              <a:defRPr/>
            </a:pPr>
            <a:r>
              <a:rPr lang="en-US" altLang="en-US" dirty="0">
                <a:latin typeface="Times New Roman" panose="02020603050405020304" pitchFamily="18" charset="0"/>
                <a:cs typeface="Times New Roman" panose="02020603050405020304" pitchFamily="18" charset="0"/>
              </a:rPr>
              <a:t>tastes, </a:t>
            </a:r>
          </a:p>
          <a:p>
            <a:pPr lvl="1" fontAlgn="auto">
              <a:spcAft>
                <a:spcPts val="0"/>
              </a:spcAft>
              <a:buFont typeface="Wingdings" panose="05000000000000000000" pitchFamily="2" charset="2"/>
              <a:buChar char="ü"/>
              <a:defRPr/>
            </a:pPr>
            <a:r>
              <a:rPr lang="en-US" altLang="en-US" dirty="0">
                <a:latin typeface="Times New Roman" panose="02020603050405020304" pitchFamily="18" charset="0"/>
                <a:cs typeface="Times New Roman" panose="02020603050405020304" pitchFamily="18" charset="0"/>
              </a:rPr>
              <a:t>or opinions</a:t>
            </a:r>
            <a:r>
              <a:rPr lang="en-US"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370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Positive Economics and Normative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indent="-457200">
              <a:buFont typeface="Wingdings" panose="05000000000000000000" pitchFamily="2" charset="2"/>
              <a:buChar char="Ø"/>
              <a:defRPr/>
            </a:pPr>
            <a:r>
              <a:rPr lang="en-US" altLang="en-US" sz="3500" dirty="0">
                <a:solidFill>
                  <a:schemeClr val="tx1"/>
                </a:solidFill>
                <a:latin typeface="Times New Roman" panose="02020603050405020304" pitchFamily="18" charset="0"/>
                <a:cs typeface="Times New Roman" panose="02020603050405020304" pitchFamily="18" charset="0"/>
              </a:rPr>
              <a:t>Positive Economics </a:t>
            </a:r>
          </a:p>
          <a:p>
            <a:pPr marL="457200" indent="-457200">
              <a:buFont typeface="Wingdings" panose="05000000000000000000" pitchFamily="2" charset="2"/>
              <a:buChar char="Ø"/>
              <a:defRPr/>
            </a:pPr>
            <a:r>
              <a:rPr lang="en-US" altLang="en-US" sz="3500" dirty="0">
                <a:solidFill>
                  <a:schemeClr val="tx1"/>
                </a:solidFill>
                <a:latin typeface="Times New Roman" panose="02020603050405020304" pitchFamily="18" charset="0"/>
                <a:cs typeface="Times New Roman" panose="02020603050405020304" pitchFamily="18" charset="0"/>
              </a:rPr>
              <a:t>*******Some people took more than one and not everyone got a piece</a:t>
            </a:r>
          </a:p>
          <a:p>
            <a:pPr marL="457200" indent="-457200">
              <a:buFont typeface="Wingdings" panose="05000000000000000000" pitchFamily="2" charset="2"/>
              <a:buChar char="Ø"/>
              <a:defRPr/>
            </a:pPr>
            <a:br>
              <a:rPr lang="en-US" altLang="en-US" sz="3500" dirty="0">
                <a:solidFill>
                  <a:schemeClr val="tx1"/>
                </a:solidFill>
                <a:latin typeface="Times New Roman" panose="02020603050405020304" pitchFamily="18" charset="0"/>
                <a:cs typeface="Times New Roman" panose="02020603050405020304" pitchFamily="18" charset="0"/>
              </a:rPr>
            </a:br>
            <a:r>
              <a:rPr lang="en-US" altLang="en-US" sz="3500" dirty="0">
                <a:solidFill>
                  <a:schemeClr val="tx1"/>
                </a:solidFill>
                <a:latin typeface="Times New Roman" panose="02020603050405020304" pitchFamily="18" charset="0"/>
                <a:cs typeface="Times New Roman" panose="02020603050405020304" pitchFamily="18" charset="0"/>
              </a:rPr>
              <a:t>Normative economics </a:t>
            </a:r>
            <a:br>
              <a:rPr lang="en-US" altLang="en-US" sz="3500" dirty="0">
                <a:solidFill>
                  <a:schemeClr val="tx1"/>
                </a:solidFill>
                <a:latin typeface="Times New Roman" panose="02020603050405020304" pitchFamily="18" charset="0"/>
                <a:cs typeface="Times New Roman" panose="02020603050405020304" pitchFamily="18" charset="0"/>
              </a:rPr>
            </a:br>
            <a:r>
              <a:rPr lang="en-US" altLang="en-US" sz="3500" dirty="0">
                <a:solidFill>
                  <a:schemeClr val="tx1"/>
                </a:solidFill>
                <a:latin typeface="Times New Roman" panose="02020603050405020304" pitchFamily="18" charset="0"/>
                <a:cs typeface="Times New Roman" panose="02020603050405020304" pitchFamily="18" charset="0"/>
              </a:rPr>
              <a:t>********Each student should just take one so that 	everyone gets a piece</a:t>
            </a:r>
          </a:p>
          <a:p>
            <a:pPr>
              <a:buFont typeface="Wingdings" panose="05000000000000000000" pitchFamily="2" charset="2"/>
              <a:buChar char="q"/>
              <a:defRPr/>
            </a:pPr>
            <a:endParaRPr lang="en-US" altLang="en-US" sz="2400" dirty="0">
              <a:solidFill>
                <a:schemeClr val="tx1"/>
              </a:solidFill>
            </a:endParaRPr>
          </a:p>
          <a:p>
            <a:pPr fontAlgn="auto">
              <a:spcAft>
                <a:spcPts val="0"/>
              </a:spcAft>
              <a:buFont typeface="Wingdings" panose="05000000000000000000" pitchFamily="2" charset="2"/>
              <a:buChar char="q"/>
              <a:defRPr/>
            </a:pPr>
            <a:endParaRPr lang="en-US" alt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825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Trial Question</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lvl="0" indent="-457200" defTabSz="914400">
              <a:buFont typeface="Wingdings" panose="05000000000000000000" pitchFamily="2" charset="2"/>
              <a:buChar char="Ø"/>
              <a:defRPr/>
            </a:pPr>
            <a:r>
              <a:rPr lang="en-US" sz="2800" b="1" dirty="0">
                <a:solidFill>
                  <a:prstClr val="black"/>
                </a:solidFill>
                <a:latin typeface="Times New Roman" panose="02020603050405020304" pitchFamily="18" charset="0"/>
                <a:cs typeface="Times New Roman" panose="02020603050405020304" pitchFamily="18" charset="0"/>
              </a:rPr>
              <a:t>Which of the following is an example of a normative economic statement?</a:t>
            </a:r>
          </a:p>
          <a:p>
            <a:pPr marL="457200" lvl="0" indent="-457200" defTabSz="914400">
              <a:buFont typeface="Wingdings" panose="05000000000000000000" pitchFamily="2" charset="2"/>
              <a:buChar char="Ø"/>
              <a:defRPr/>
            </a:pPr>
            <a:r>
              <a:rPr lang="en-US" sz="2800" dirty="0">
                <a:solidFill>
                  <a:prstClr val="black"/>
                </a:solidFill>
                <a:latin typeface="Times New Roman" panose="02020603050405020304" pitchFamily="18" charset="0"/>
                <a:cs typeface="Times New Roman" panose="02020603050405020304" pitchFamily="18" charset="0"/>
              </a:rPr>
              <a:t>A) A cut in the tax rate will lead to an increase in consumption.</a:t>
            </a:r>
          </a:p>
          <a:p>
            <a:pPr marL="457200" lvl="0" indent="-457200" defTabSz="914400">
              <a:buFont typeface="Wingdings" panose="05000000000000000000" pitchFamily="2" charset="2"/>
              <a:buChar char="Ø"/>
              <a:defRPr/>
            </a:pPr>
            <a:r>
              <a:rPr lang="en-US" sz="2800" dirty="0">
                <a:solidFill>
                  <a:prstClr val="black"/>
                </a:solidFill>
                <a:latin typeface="Times New Roman" panose="02020603050405020304" pitchFamily="18" charset="0"/>
                <a:cs typeface="Times New Roman" panose="02020603050405020304" pitchFamily="18" charset="0"/>
              </a:rPr>
              <a:t>B) Relaxation of import duties will encourage imports.</a:t>
            </a:r>
          </a:p>
          <a:p>
            <a:pPr marL="457200" lvl="0" indent="-457200" defTabSz="914400">
              <a:buFont typeface="Wingdings" panose="05000000000000000000" pitchFamily="2" charset="2"/>
              <a:buChar char="Ø"/>
              <a:defRPr/>
            </a:pPr>
            <a:r>
              <a:rPr lang="en-US" sz="2800" dirty="0">
                <a:solidFill>
                  <a:prstClr val="black"/>
                </a:solidFill>
                <a:latin typeface="Times New Roman" panose="02020603050405020304" pitchFamily="18" charset="0"/>
                <a:cs typeface="Times New Roman" panose="02020603050405020304" pitchFamily="18" charset="0"/>
              </a:rPr>
              <a:t>C) An increase in subsidies to farmers will boost agricultural production.</a:t>
            </a:r>
          </a:p>
          <a:p>
            <a:pPr marL="457200" lvl="0" indent="-457200" defTabSz="914400">
              <a:buFont typeface="Wingdings" panose="05000000000000000000" pitchFamily="2" charset="2"/>
              <a:buChar char="Ø"/>
              <a:defRPr/>
            </a:pPr>
            <a:r>
              <a:rPr lang="en-US" sz="2800" dirty="0">
                <a:solidFill>
                  <a:prstClr val="black"/>
                </a:solidFill>
                <a:latin typeface="Times New Roman" panose="02020603050405020304" pitchFamily="18" charset="0"/>
                <a:cs typeface="Times New Roman" panose="02020603050405020304" pitchFamily="18" charset="0"/>
              </a:rPr>
              <a:t>D) An increase in social security benefits will increase the welfare of all economic agents.</a:t>
            </a:r>
          </a:p>
          <a:p>
            <a:pPr marL="457200" lvl="0" indent="-457200" defTabSz="914400">
              <a:buFont typeface="Wingdings" panose="05000000000000000000" pitchFamily="2" charset="2"/>
              <a:buChar char="Ø"/>
              <a:defRPr/>
            </a:pPr>
            <a:r>
              <a:rPr lang="en-US" sz="2800" b="1" i="1" dirty="0">
                <a:solidFill>
                  <a:prstClr val="black"/>
                </a:solidFill>
                <a:latin typeface="Times New Roman" panose="02020603050405020304" pitchFamily="18" charset="0"/>
                <a:cs typeface="Times New Roman" panose="02020603050405020304" pitchFamily="18" charset="0"/>
              </a:rPr>
              <a:t>Ans: D</a:t>
            </a:r>
          </a:p>
        </p:txBody>
      </p:sp>
    </p:spTree>
    <p:extLst>
      <p:ext uri="{BB962C8B-B14F-4D97-AF65-F5344CB8AC3E}">
        <p14:creationId xmlns:p14="http://schemas.microsoft.com/office/powerpoint/2010/main" val="354739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Trial Question</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lnSpcReduction="10000"/>
          </a:bodyPr>
          <a:lstStyle/>
          <a:p>
            <a:pPr marL="457200" lvl="0" indent="-457200" defTabSz="914400">
              <a:buFont typeface="Wingdings" panose="05000000000000000000" pitchFamily="2" charset="2"/>
              <a:buChar char="Ø"/>
              <a:defRPr/>
            </a:pPr>
            <a:r>
              <a:rPr lang="en-US" sz="2800" b="1" dirty="0">
                <a:solidFill>
                  <a:prstClr val="black"/>
                </a:solidFill>
                <a:latin typeface="Times New Roman" panose="02020603050405020304" pitchFamily="18" charset="0"/>
                <a:cs typeface="Times New Roman" panose="02020603050405020304" pitchFamily="18" charset="0"/>
              </a:rPr>
              <a:t>Which of the following is an example of a normative economic statement?</a:t>
            </a:r>
          </a:p>
          <a:p>
            <a:pPr marL="457200" lvl="0" indent="-457200" defTabSz="914400">
              <a:buFont typeface="Wingdings" panose="05000000000000000000" pitchFamily="2" charset="2"/>
              <a:buChar char="Ø"/>
              <a:defRPr/>
            </a:pPr>
            <a:r>
              <a:rPr lang="en-US" sz="2800" dirty="0">
                <a:solidFill>
                  <a:prstClr val="black"/>
                </a:solidFill>
                <a:latin typeface="Times New Roman" panose="02020603050405020304" pitchFamily="18" charset="0"/>
                <a:cs typeface="Times New Roman" panose="02020603050405020304" pitchFamily="18" charset="0"/>
              </a:rPr>
              <a:t>A) An increase in government expenditure will lead to an increase in well-being.</a:t>
            </a:r>
          </a:p>
          <a:p>
            <a:pPr marL="457200" lvl="0" indent="-457200" defTabSz="914400">
              <a:buFont typeface="Wingdings" panose="05000000000000000000" pitchFamily="2" charset="2"/>
              <a:buChar char="Ø"/>
              <a:defRPr/>
            </a:pPr>
            <a:r>
              <a:rPr lang="en-US" sz="2800" dirty="0">
                <a:solidFill>
                  <a:prstClr val="black"/>
                </a:solidFill>
                <a:latin typeface="Times New Roman" panose="02020603050405020304" pitchFamily="18" charset="0"/>
                <a:cs typeface="Times New Roman" panose="02020603050405020304" pitchFamily="18" charset="0"/>
              </a:rPr>
              <a:t>B) An increase in the money supply will lead to an increase in the inflation rate.</a:t>
            </a:r>
          </a:p>
          <a:p>
            <a:pPr marL="457200" lvl="0" indent="-457200" defTabSz="914400">
              <a:buFont typeface="Wingdings" panose="05000000000000000000" pitchFamily="2" charset="2"/>
              <a:buChar char="Ø"/>
              <a:defRPr/>
            </a:pPr>
            <a:r>
              <a:rPr lang="en-US" sz="2800" dirty="0">
                <a:solidFill>
                  <a:prstClr val="black"/>
                </a:solidFill>
                <a:latin typeface="Times New Roman" panose="02020603050405020304" pitchFamily="18" charset="0"/>
                <a:cs typeface="Times New Roman" panose="02020603050405020304" pitchFamily="18" charset="0"/>
              </a:rPr>
              <a:t>C) An increase in income is accompanied by an increase in savings.</a:t>
            </a:r>
          </a:p>
          <a:p>
            <a:pPr marL="457200" lvl="0" indent="-457200" defTabSz="914400">
              <a:buFont typeface="Wingdings" panose="05000000000000000000" pitchFamily="2" charset="2"/>
              <a:buChar char="Ø"/>
              <a:defRPr/>
            </a:pPr>
            <a:r>
              <a:rPr lang="en-US" sz="2800" dirty="0">
                <a:solidFill>
                  <a:prstClr val="black"/>
                </a:solidFill>
                <a:latin typeface="Times New Roman" panose="02020603050405020304" pitchFamily="18" charset="0"/>
                <a:cs typeface="Times New Roman" panose="02020603050405020304" pitchFamily="18" charset="0"/>
              </a:rPr>
              <a:t>D) An increase in income is accompanied by an increase in consumption.</a:t>
            </a:r>
          </a:p>
          <a:p>
            <a:pPr marL="457200" lvl="0" indent="-457200" defTabSz="914400">
              <a:buFont typeface="Wingdings" panose="05000000000000000000" pitchFamily="2" charset="2"/>
              <a:buChar char="Ø"/>
              <a:defRPr/>
            </a:pPr>
            <a:r>
              <a:rPr lang="en-US" sz="2800" b="1" dirty="0">
                <a:solidFill>
                  <a:prstClr val="black"/>
                </a:solidFill>
                <a:latin typeface="Times New Roman" panose="02020603050405020304" pitchFamily="18" charset="0"/>
                <a:cs typeface="Times New Roman" panose="02020603050405020304" pitchFamily="18" charset="0"/>
              </a:rPr>
              <a:t>Answer:  A</a:t>
            </a:r>
          </a:p>
        </p:txBody>
      </p:sp>
    </p:spTree>
    <p:extLst>
      <p:ext uri="{BB962C8B-B14F-4D97-AF65-F5344CB8AC3E}">
        <p14:creationId xmlns:p14="http://schemas.microsoft.com/office/powerpoint/2010/main" val="199942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15">
            <a:extLst>
              <a:ext uri="{FF2B5EF4-FFF2-40B4-BE49-F238E27FC236}">
                <a16:creationId xmlns:a16="http://schemas.microsoft.com/office/drawing/2014/main" id="{AF19D19C-4D64-4F4A-A36C-C2EF7A0E02C0}"/>
              </a:ext>
            </a:extLst>
          </p:cNvPr>
          <p:cNvSpPr>
            <a:spLocks noChangeArrowheads="1"/>
          </p:cNvSpPr>
          <p:nvPr/>
        </p:nvSpPr>
        <p:spPr bwMode="white">
          <a:xfrm>
            <a:off x="0" y="0"/>
            <a:ext cx="9144000" cy="1524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New Roman" panose="02020603050405020304" pitchFamily="18" charset="0"/>
            </a:endParaRPr>
          </a:p>
        </p:txBody>
      </p:sp>
      <p:sp>
        <p:nvSpPr>
          <p:cNvPr id="194563" name="Rectangle 16">
            <a:extLst>
              <a:ext uri="{FF2B5EF4-FFF2-40B4-BE49-F238E27FC236}">
                <a16:creationId xmlns:a16="http://schemas.microsoft.com/office/drawing/2014/main" id="{AE09EB2F-1C4C-4A0F-A883-816EF574070C}"/>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New Roman" panose="02020603050405020304" pitchFamily="18" charset="0"/>
            </a:endParaRPr>
          </a:p>
        </p:txBody>
      </p:sp>
      <p:sp>
        <p:nvSpPr>
          <p:cNvPr id="194564" name="Rectangle 17">
            <a:extLst>
              <a:ext uri="{FF2B5EF4-FFF2-40B4-BE49-F238E27FC236}">
                <a16:creationId xmlns:a16="http://schemas.microsoft.com/office/drawing/2014/main" id="{9844A6FD-E3EC-46D6-9908-8A5C82F047BB}"/>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New Roman" panose="02020603050405020304" pitchFamily="18" charset="0"/>
            </a:endParaRPr>
          </a:p>
        </p:txBody>
      </p:sp>
      <p:sp>
        <p:nvSpPr>
          <p:cNvPr id="194565" name="Rectangle 18">
            <a:extLst>
              <a:ext uri="{FF2B5EF4-FFF2-40B4-BE49-F238E27FC236}">
                <a16:creationId xmlns:a16="http://schemas.microsoft.com/office/drawing/2014/main" id="{37B5D2E6-4EDD-4AC3-B1A5-5DAB02599584}"/>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New Roman" panose="02020603050405020304" pitchFamily="18" charset="0"/>
            </a:endParaRPr>
          </a:p>
        </p:txBody>
      </p:sp>
      <p:sp>
        <p:nvSpPr>
          <p:cNvPr id="9" name="Rectangle 8">
            <a:extLst>
              <a:ext uri="{FF2B5EF4-FFF2-40B4-BE49-F238E27FC236}">
                <a16:creationId xmlns:a16="http://schemas.microsoft.com/office/drawing/2014/main" id="{7A073E63-E01E-418C-92D2-1BA08A1EAF6E}"/>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Aft>
                <a:spcPts val="0"/>
              </a:spcAft>
              <a:defRPr/>
            </a:pPr>
            <a:endParaRPr lang="en-US" sz="2400">
              <a:latin typeface="Times New Roman" pitchFamily="18" charset="0"/>
            </a:endParaRPr>
          </a:p>
        </p:txBody>
      </p:sp>
      <p:sp>
        <p:nvSpPr>
          <p:cNvPr id="8" name="Rectangle 7">
            <a:extLst>
              <a:ext uri="{FF2B5EF4-FFF2-40B4-BE49-F238E27FC236}">
                <a16:creationId xmlns:a16="http://schemas.microsoft.com/office/drawing/2014/main" id="{73777CB3-B46E-4864-B7C0-73E0018DB2FC}"/>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Aft>
                <a:spcPts val="0"/>
              </a:spcAft>
              <a:defRPr/>
            </a:pPr>
            <a:endParaRPr lang="en-US" sz="2400" dirty="0">
              <a:latin typeface="Times New Roman" pitchFamily="18" charset="0"/>
            </a:endParaRPr>
          </a:p>
        </p:txBody>
      </p:sp>
      <p:sp>
        <p:nvSpPr>
          <p:cNvPr id="194568" name="Slide Number Placeholder 5">
            <a:extLst>
              <a:ext uri="{FF2B5EF4-FFF2-40B4-BE49-F238E27FC236}">
                <a16:creationId xmlns:a16="http://schemas.microsoft.com/office/drawing/2014/main" id="{5A175C8B-2145-46D8-B3F1-E6FA9BAF0301}"/>
              </a:ext>
            </a:extLst>
          </p:cNvPr>
          <p:cNvSpPr>
            <a:spLocks noChangeArrowheads="1"/>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algn="ctr" eaLnBrk="1" hangingPunct="1"/>
            <a:endParaRPr lang="en-US" altLang="en-US" sz="1600">
              <a:solidFill>
                <a:srgbClr val="7B9899"/>
              </a:solidFill>
              <a:latin typeface="Times New Roman" panose="02020603050405020304" pitchFamily="18" charset="0"/>
            </a:endParaRPr>
          </a:p>
        </p:txBody>
      </p:sp>
      <p:sp>
        <p:nvSpPr>
          <p:cNvPr id="194569" name="Straight Connector 9">
            <a:extLst>
              <a:ext uri="{FF2B5EF4-FFF2-40B4-BE49-F238E27FC236}">
                <a16:creationId xmlns:a16="http://schemas.microsoft.com/office/drawing/2014/main" id="{B5D4CC04-99F9-47BB-88FB-9E20B1B36382}"/>
              </a:ext>
            </a:extLst>
          </p:cNvPr>
          <p:cNvSpPr>
            <a:spLocks noChangeShapeType="1"/>
          </p:cNvSpPr>
          <p:nvPr/>
        </p:nvSpPr>
        <p:spPr bwMode="auto">
          <a:xfrm>
            <a:off x="152400" y="1533525"/>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570" name="Text Box 12">
            <a:extLst>
              <a:ext uri="{FF2B5EF4-FFF2-40B4-BE49-F238E27FC236}">
                <a16:creationId xmlns:a16="http://schemas.microsoft.com/office/drawing/2014/main" id="{B09C821D-855F-4468-8CF1-11CC2B697E77}"/>
              </a:ext>
            </a:extLst>
          </p:cNvPr>
          <p:cNvSpPr txBox="1">
            <a:spLocks noChangeArrowheads="1"/>
          </p:cNvSpPr>
          <p:nvPr/>
        </p:nvSpPr>
        <p:spPr bwMode="auto">
          <a:xfrm>
            <a:off x="552450" y="1811338"/>
            <a:ext cx="808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spcBef>
                <a:spcPct val="50000"/>
              </a:spcBef>
            </a:pPr>
            <a:endParaRPr lang="en-US" altLang="en-US">
              <a:latin typeface="Times New Roman" panose="02020603050405020304" pitchFamily="18" charset="0"/>
            </a:endParaRPr>
          </a:p>
        </p:txBody>
      </p:sp>
      <p:sp>
        <p:nvSpPr>
          <p:cNvPr id="194571" name="Text Box 13">
            <a:extLst>
              <a:ext uri="{FF2B5EF4-FFF2-40B4-BE49-F238E27FC236}">
                <a16:creationId xmlns:a16="http://schemas.microsoft.com/office/drawing/2014/main" id="{B9B2D62B-9EAC-427A-B559-5F5C207F38CD}"/>
              </a:ext>
            </a:extLst>
          </p:cNvPr>
          <p:cNvSpPr txBox="1">
            <a:spLocks noChangeArrowheads="1"/>
          </p:cNvSpPr>
          <p:nvPr/>
        </p:nvSpPr>
        <p:spPr bwMode="auto">
          <a:xfrm>
            <a:off x="987425" y="285750"/>
            <a:ext cx="538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3400" b="1">
                <a:solidFill>
                  <a:srgbClr val="AF4701"/>
                </a:solidFill>
              </a:rPr>
              <a:t>Q</a:t>
            </a:r>
          </a:p>
        </p:txBody>
      </p:sp>
      <p:sp>
        <p:nvSpPr>
          <p:cNvPr id="830478" name="TPQuestion">
            <a:extLst>
              <a:ext uri="{FF2B5EF4-FFF2-40B4-BE49-F238E27FC236}">
                <a16:creationId xmlns:a16="http://schemas.microsoft.com/office/drawing/2014/main" id="{88A274FC-08A2-483D-A4CA-D01A729A66E1}"/>
              </a:ext>
            </a:extLst>
          </p:cNvPr>
          <p:cNvSpPr>
            <a:spLocks noGrp="1"/>
          </p:cNvSpPr>
          <p:nvPr>
            <p:ph type="title"/>
          </p:nvPr>
        </p:nvSpPr>
        <p:spPr>
          <a:xfrm>
            <a:off x="457200" y="274638"/>
            <a:ext cx="8534400" cy="1290637"/>
          </a:xfrm>
        </p:spPr>
        <p:txBody>
          <a:bodyPr anchor="ctr"/>
          <a:lstStyle/>
          <a:p>
            <a:pPr fontAlgn="auto">
              <a:spcAft>
                <a:spcPts val="0"/>
              </a:spcAft>
              <a:defRPr/>
            </a:pPr>
            <a:r>
              <a:rPr lang="en-GB" sz="3300"/>
              <a:t>Which one of the following is a</a:t>
            </a:r>
            <a:br>
              <a:rPr lang="en-GB" sz="3300"/>
            </a:br>
            <a:r>
              <a:rPr lang="en-GB" sz="3300"/>
              <a:t>normative statement?</a:t>
            </a:r>
          </a:p>
        </p:txBody>
      </p:sp>
      <p:sp>
        <p:nvSpPr>
          <p:cNvPr id="830466" name="TPAnswers">
            <a:extLst>
              <a:ext uri="{FF2B5EF4-FFF2-40B4-BE49-F238E27FC236}">
                <a16:creationId xmlns:a16="http://schemas.microsoft.com/office/drawing/2014/main" id="{468755D8-796B-4DB3-A72B-0BD089EF63E2}"/>
              </a:ext>
            </a:extLst>
          </p:cNvPr>
          <p:cNvSpPr>
            <a:spLocks noGrp="1"/>
          </p:cNvSpPr>
          <p:nvPr>
            <p:ph idx="1"/>
            <p:custDataLst>
              <p:tags r:id="rId2"/>
            </p:custDataLst>
          </p:nvPr>
        </p:nvSpPr>
        <p:spPr>
          <a:xfrm>
            <a:off x="301625" y="1682750"/>
            <a:ext cx="4565650" cy="4730750"/>
          </a:xfrm>
        </p:spPr>
        <p:txBody>
          <a:bodyPr rtlCol="0">
            <a:normAutofit lnSpcReduction="10000"/>
          </a:bodyPr>
          <a:lstStyle/>
          <a:p>
            <a:pPr marL="571500" indent="-571500" fontAlgn="auto">
              <a:spcBef>
                <a:spcPct val="50000"/>
              </a:spcBef>
              <a:spcAft>
                <a:spcPts val="0"/>
              </a:spcAft>
              <a:buClr>
                <a:srgbClr val="AF4600"/>
              </a:buClr>
              <a:buSzPct val="105000"/>
              <a:buFontTx/>
              <a:buAutoNum type="alphaUcPeriod"/>
              <a:defRPr/>
            </a:pPr>
            <a:r>
              <a:rPr lang="en-GB" sz="2600"/>
              <a:t>Unemployment is higher this year than last.</a:t>
            </a:r>
          </a:p>
          <a:p>
            <a:pPr marL="571500" indent="-571500" fontAlgn="auto">
              <a:spcBef>
                <a:spcPct val="50000"/>
              </a:spcBef>
              <a:spcAft>
                <a:spcPts val="0"/>
              </a:spcAft>
              <a:buClr>
                <a:srgbClr val="AF4600"/>
              </a:buClr>
              <a:buSzPct val="105000"/>
              <a:buFontTx/>
              <a:buAutoNum type="alphaUcPeriod"/>
              <a:defRPr/>
            </a:pPr>
            <a:r>
              <a:rPr lang="en-GB" sz="2600"/>
              <a:t>Unemployment will rise.</a:t>
            </a:r>
          </a:p>
          <a:p>
            <a:pPr marL="571500" indent="-571500" fontAlgn="auto">
              <a:spcBef>
                <a:spcPct val="50000"/>
              </a:spcBef>
              <a:spcAft>
                <a:spcPts val="0"/>
              </a:spcAft>
              <a:buClr>
                <a:srgbClr val="AF4600"/>
              </a:buClr>
              <a:buSzPct val="105000"/>
              <a:buFontTx/>
              <a:buAutoNum type="alphaUcPeriod"/>
              <a:defRPr/>
            </a:pPr>
            <a:r>
              <a:rPr lang="en-GB" sz="2600"/>
              <a:t>Economists predict that unemployment will rise.</a:t>
            </a:r>
          </a:p>
          <a:p>
            <a:pPr marL="571500" indent="-571500" fontAlgn="auto">
              <a:spcBef>
                <a:spcPct val="50000"/>
              </a:spcBef>
              <a:spcAft>
                <a:spcPts val="0"/>
              </a:spcAft>
              <a:buClr>
                <a:srgbClr val="AF4600"/>
              </a:buClr>
              <a:buSzPct val="105000"/>
              <a:buFontTx/>
              <a:buAutoNum type="alphaUcPeriod"/>
              <a:defRPr/>
            </a:pPr>
            <a:r>
              <a:rPr lang="en-GB" sz="2600"/>
              <a:t>Raising taxes will cause unemployment to rise.</a:t>
            </a:r>
          </a:p>
          <a:p>
            <a:pPr marL="571500" indent="-571500" fontAlgn="auto">
              <a:spcBef>
                <a:spcPct val="50000"/>
              </a:spcBef>
              <a:spcAft>
                <a:spcPts val="0"/>
              </a:spcAft>
              <a:buClr>
                <a:srgbClr val="AF4600"/>
              </a:buClr>
              <a:buSzPct val="105000"/>
              <a:buFontTx/>
              <a:buAutoNum type="alphaUcPeriod"/>
              <a:defRPr/>
            </a:pPr>
            <a:r>
              <a:rPr lang="en-GB" sz="2600"/>
              <a:t>The government should cut taxes and therefore reduce unemployment.</a:t>
            </a:r>
          </a:p>
        </p:txBody>
      </p:sp>
      <p:graphicFrame>
        <p:nvGraphicFramePr>
          <p:cNvPr id="830480" name="TPChart">
            <a:extLst>
              <a:ext uri="{FF2B5EF4-FFF2-40B4-BE49-F238E27FC236}">
                <a16:creationId xmlns:a16="http://schemas.microsoft.com/office/drawing/2014/main" id="{A69564BD-4E8D-453B-95B3-F5A322869AA7}"/>
              </a:ext>
            </a:extLst>
          </p:cNvPr>
          <p:cNvGraphicFramePr>
            <a:graphicFrameLocks noChangeAspect="1"/>
          </p:cNvGraphicFramePr>
          <p:nvPr/>
        </p:nvGraphicFramePr>
        <p:xfrm>
          <a:off x="4760913" y="1625600"/>
          <a:ext cx="4383087" cy="4930775"/>
        </p:xfrm>
        <a:graphic>
          <a:graphicData uri="http://schemas.openxmlformats.org/presentationml/2006/ole">
            <mc:AlternateContent xmlns:mc="http://schemas.openxmlformats.org/markup-compatibility/2006">
              <mc:Choice xmlns:v="urn:schemas-microsoft-com:vml" Requires="v">
                <p:oleObj name="Chart" r:id="rId5" imgW="5715000" imgH="6429642" progId="MSGraph.Chart.8">
                  <p:embed followColorScheme="full"/>
                </p:oleObj>
              </mc:Choice>
              <mc:Fallback>
                <p:oleObj name="Chart" r:id="rId5" imgW="5715000" imgH="6429642" progId="MSGraph.Chart.8">
                  <p:embed followColorScheme="full"/>
                  <p:pic>
                    <p:nvPicPr>
                      <p:cNvPr id="830480" name="TPChart">
                        <a:extLst>
                          <a:ext uri="{FF2B5EF4-FFF2-40B4-BE49-F238E27FC236}">
                            <a16:creationId xmlns:a16="http://schemas.microsoft.com/office/drawing/2014/main" id="{A69564BD-4E8D-453B-95B3-F5A322869AA7}"/>
                          </a:ext>
                        </a:extLst>
                      </p:cNvPr>
                      <p:cNvPicPr>
                        <a:picLocks noChangeAspect="1" noChangeArrowheads="1"/>
                      </p:cNvPicPr>
                      <p:nvPr/>
                    </p:nvPicPr>
                    <p:blipFill>
                      <a:blip r:embed="rId6"/>
                      <a:srcRect/>
                      <a:stretch>
                        <a:fillRect/>
                      </a:stretch>
                    </p:blipFill>
                    <p:spPr bwMode="auto">
                      <a:xfrm>
                        <a:off x="4760913" y="1625600"/>
                        <a:ext cx="4383087"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0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830480" grpId="0" 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432725"/>
            <a:ext cx="7772400" cy="2033806"/>
          </a:xfrm>
        </p:spPr>
        <p:txBody>
          <a:bodyPr>
            <a:normAutofit/>
          </a:bodyPr>
          <a:lstStyle/>
          <a:p>
            <a:r>
              <a:rPr lang="en-US" sz="3600" b="1" dirty="0">
                <a:latin typeface="Times New Roman" panose="02020603050405020304" pitchFamily="18" charset="0"/>
                <a:cs typeface="Times New Roman" panose="02020603050405020304" pitchFamily="18" charset="0"/>
              </a:rPr>
              <a:t>LECTURE ONE</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INTRODUCING ECONOMICS</a:t>
            </a:r>
          </a:p>
        </p:txBody>
      </p:sp>
    </p:spTree>
    <p:extLst>
      <p:ext uri="{BB962C8B-B14F-4D97-AF65-F5344CB8AC3E}">
        <p14:creationId xmlns:p14="http://schemas.microsoft.com/office/powerpoint/2010/main" val="1525543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Normative analysis and Public Policy</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Since policies normally affect some people positively and others negatively, its evaluation involves normative analysis…</a:t>
            </a:r>
          </a:p>
          <a:p>
            <a:pPr marL="457200" lvl="0" indent="-457200" defTabSz="914400">
              <a:buFont typeface="Wingdings" panose="05000000000000000000" pitchFamily="2" charset="2"/>
              <a:buChar char="Ø"/>
              <a:defRPr/>
            </a:pPr>
            <a:endParaRPr lang="en-US" sz="3000" dirty="0">
              <a:solidFill>
                <a:prstClr val="black"/>
              </a:solidFill>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Deciding whether the costs experienced by the losers are justified by the benefits experienced by the winners is partly an ethical judgment.</a:t>
            </a:r>
          </a:p>
          <a:p>
            <a:pPr marL="457200" lvl="0" indent="-457200" defTabSz="914400">
              <a:buFont typeface="Wingdings" panose="05000000000000000000" pitchFamily="2" charset="2"/>
              <a:buChar char="Ø"/>
              <a:defRPr/>
            </a:pPr>
            <a:endParaRPr lang="en-US" sz="3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72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Normative analysis and Public Policy</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For instance to protect the environment, some forests must be left untouched and this policy will not be welcomed by farmers who need the land to farm on.</a:t>
            </a:r>
          </a:p>
          <a:p>
            <a:pPr lvl="0" defTabSz="914400">
              <a:defRPr/>
            </a:pPr>
            <a:endParaRPr lang="en-US" sz="3000" dirty="0">
              <a:solidFill>
                <a:prstClr val="black"/>
              </a:solidFill>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Example is the Amazon issues in Brazil</a:t>
            </a:r>
          </a:p>
        </p:txBody>
      </p:sp>
    </p:spTree>
    <p:extLst>
      <p:ext uri="{BB962C8B-B14F-4D97-AF65-F5344CB8AC3E}">
        <p14:creationId xmlns:p14="http://schemas.microsoft.com/office/powerpoint/2010/main" val="31603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The Scope of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7">
            <a:extLst>
              <a:ext uri="{FF2B5EF4-FFF2-40B4-BE49-F238E27FC236}">
                <a16:creationId xmlns:a16="http://schemas.microsoft.com/office/drawing/2014/main" id="{7DD68F87-6C11-4B46-BC03-4D110553704B}"/>
              </a:ext>
            </a:extLst>
          </p:cNvPr>
          <p:cNvSpPr txBox="1">
            <a:spLocks noChangeArrowheads="1"/>
          </p:cNvSpPr>
          <p:nvPr/>
        </p:nvSpPr>
        <p:spPr>
          <a:xfrm>
            <a:off x="200025" y="1874043"/>
            <a:ext cx="4371975" cy="3109913"/>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ltLang="en-US" sz="3000" b="1" dirty="0">
                <a:solidFill>
                  <a:srgbClr val="000000"/>
                </a:solidFill>
                <a:latin typeface="Times New Roman" panose="02020603050405020304" pitchFamily="18" charset="0"/>
                <a:cs typeface="Times New Roman" panose="02020603050405020304" pitchFamily="18" charset="0"/>
              </a:rPr>
              <a:t>Microeconomics</a:t>
            </a:r>
          </a:p>
          <a:p>
            <a:pPr>
              <a:buFont typeface="Wingdings" panose="05000000000000000000" pitchFamily="2" charset="2"/>
              <a:buChar char="Ø"/>
              <a:defRPr/>
            </a:pPr>
            <a:r>
              <a:rPr lang="en-US" altLang="en-US" sz="2700" dirty="0">
                <a:solidFill>
                  <a:srgbClr val="000000"/>
                </a:solidFill>
                <a:latin typeface="Times New Roman" panose="02020603050405020304" pitchFamily="18" charset="0"/>
                <a:cs typeface="Times New Roman" panose="02020603050405020304" pitchFamily="18" charset="0"/>
              </a:rPr>
              <a:t>The study of how individuals, firms, and governments make choices…</a:t>
            </a:r>
          </a:p>
          <a:p>
            <a:pPr>
              <a:buFont typeface="Wingdings" panose="05000000000000000000" pitchFamily="2" charset="2"/>
              <a:buChar char="Ø"/>
              <a:defRPr/>
            </a:pPr>
            <a:r>
              <a:rPr lang="en-US" altLang="en-US" sz="2700" dirty="0">
                <a:solidFill>
                  <a:srgbClr val="FF0000"/>
                </a:solidFill>
                <a:latin typeface="Times New Roman" panose="02020603050405020304" pitchFamily="18" charset="0"/>
                <a:cs typeface="Times New Roman" panose="02020603050405020304" pitchFamily="18" charset="0"/>
              </a:rPr>
              <a:t>Studies Economic Agents</a:t>
            </a:r>
            <a:r>
              <a:rPr lang="en-US" altLang="en-US" sz="2700" dirty="0">
                <a:solidFill>
                  <a:srgbClr val="000000"/>
                </a:solidFill>
                <a:cs typeface="Times New Roman" panose="02020603050405020304" pitchFamily="18" charset="0"/>
              </a:rPr>
              <a:t>	 </a:t>
            </a:r>
            <a:endParaRPr lang="en-US" altLang="en-US" sz="2700" dirty="0"/>
          </a:p>
        </p:txBody>
      </p:sp>
      <p:sp>
        <p:nvSpPr>
          <p:cNvPr id="7" name="Content Placeholder 8">
            <a:extLst>
              <a:ext uri="{FF2B5EF4-FFF2-40B4-BE49-F238E27FC236}">
                <a16:creationId xmlns:a16="http://schemas.microsoft.com/office/drawing/2014/main" id="{41AE9018-5286-4E3B-B16A-18D69C010EE0}"/>
              </a:ext>
            </a:extLst>
          </p:cNvPr>
          <p:cNvSpPr txBox="1">
            <a:spLocks noChangeArrowheads="1"/>
          </p:cNvSpPr>
          <p:nvPr/>
        </p:nvSpPr>
        <p:spPr>
          <a:xfrm>
            <a:off x="4572000" y="1874043"/>
            <a:ext cx="4413250" cy="2998788"/>
          </a:xfrm>
          <a:prstGeom prst="rect">
            <a:avLst/>
          </a:prstGeom>
        </p:spPr>
        <p:txBody>
          <a:bodyPr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450"/>
              </a:spcBef>
              <a:buNone/>
              <a:defRPr/>
            </a:pPr>
            <a:r>
              <a:rPr lang="en-US" altLang="en-US" sz="3600" b="1" dirty="0">
                <a:latin typeface="Times New Roman" panose="02020603050405020304" pitchFamily="18" charset="0"/>
                <a:cs typeface="Times New Roman" panose="02020603050405020304" pitchFamily="18" charset="0"/>
              </a:rPr>
              <a:t>Macroeconomics</a:t>
            </a:r>
          </a:p>
          <a:p>
            <a:pPr>
              <a:spcBef>
                <a:spcPts val="450"/>
              </a:spcBef>
              <a:buFont typeface="Wingdings" panose="05000000000000000000" pitchFamily="2" charset="2"/>
              <a:buChar char="Ø"/>
              <a:defRPr/>
            </a:pPr>
            <a:r>
              <a:rPr lang="en-US" altLang="en-US" sz="3300" dirty="0">
                <a:latin typeface="Times New Roman" panose="02020603050405020304" pitchFamily="18" charset="0"/>
                <a:cs typeface="Times New Roman" panose="02020603050405020304" pitchFamily="18" charset="0"/>
              </a:rPr>
              <a:t>The study of the whole economy</a:t>
            </a:r>
          </a:p>
          <a:p>
            <a:pPr>
              <a:spcBef>
                <a:spcPts val="450"/>
              </a:spcBef>
              <a:buFont typeface="Wingdings" panose="05000000000000000000" pitchFamily="2" charset="2"/>
              <a:buChar char="Ø"/>
              <a:defRPr/>
            </a:pPr>
            <a:r>
              <a:rPr lang="en-US" altLang="en-US" sz="3300" dirty="0">
                <a:solidFill>
                  <a:srgbClr val="FF0000"/>
                </a:solidFill>
                <a:latin typeface="Times New Roman" panose="02020603050405020304" pitchFamily="18" charset="0"/>
                <a:cs typeface="Times New Roman" panose="02020603050405020304" pitchFamily="18" charset="0"/>
              </a:rPr>
              <a:t>Studies economic aggregates </a:t>
            </a:r>
          </a:p>
        </p:txBody>
      </p:sp>
    </p:spTree>
    <p:extLst>
      <p:ext uri="{BB962C8B-B14F-4D97-AF65-F5344CB8AC3E}">
        <p14:creationId xmlns:p14="http://schemas.microsoft.com/office/powerpoint/2010/main" val="417506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heel(1)">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 calcmode="lin" valueType="num">
                                      <p:cBhvr additive="base">
                                        <p:cTn id="2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 calcmode="lin" valueType="num">
                                      <p:cBhvr additive="base">
                                        <p:cTn id="2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wipe(down)">
                                      <p:cBhvr>
                                        <p:cTn id="3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The Scope of Economics:  Macroeconomic issues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lvl="0" indent="-457200" defTabSz="914400">
              <a:buFont typeface="Wingdings" panose="05000000000000000000" pitchFamily="2" charset="2"/>
              <a:buChar char="Ø"/>
              <a:defRPr/>
            </a:pPr>
            <a:r>
              <a:rPr lang="en-US" sz="3000" b="1" dirty="0">
                <a:solidFill>
                  <a:prstClr val="black"/>
                </a:solidFill>
                <a:latin typeface="Times New Roman" panose="02020603050405020304" pitchFamily="18" charset="0"/>
                <a:cs typeface="Times New Roman" panose="02020603050405020304" pitchFamily="18" charset="0"/>
              </a:rPr>
              <a:t>Macroeconomics </a:t>
            </a:r>
            <a:r>
              <a:rPr lang="en-US" sz="3000" dirty="0">
                <a:solidFill>
                  <a:prstClr val="black"/>
                </a:solidFill>
                <a:latin typeface="Times New Roman" panose="02020603050405020304" pitchFamily="18" charset="0"/>
                <a:cs typeface="Times New Roman" panose="02020603050405020304" pitchFamily="18" charset="0"/>
              </a:rPr>
              <a:t>is concerned with the economy as a whole.</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Growth</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Employment or unemployment</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Inflation</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balance of payments problems</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cyclical fluctuations</a:t>
            </a:r>
          </a:p>
        </p:txBody>
      </p:sp>
    </p:spTree>
    <p:extLst>
      <p:ext uri="{BB962C8B-B14F-4D97-AF65-F5344CB8AC3E}">
        <p14:creationId xmlns:p14="http://schemas.microsoft.com/office/powerpoint/2010/main" val="412915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The Scope of Economics: Microeconomic issues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lnSpcReduction="10000"/>
          </a:bodyPr>
          <a:lstStyle/>
          <a:p>
            <a:pPr marL="457200" lvl="0" indent="-457200" defTabSz="914400">
              <a:buFont typeface="Wingdings" panose="05000000000000000000" pitchFamily="2" charset="2"/>
              <a:buChar char="Ø"/>
              <a:defRPr/>
            </a:pPr>
            <a:r>
              <a:rPr lang="en-US" b="1" dirty="0">
                <a:solidFill>
                  <a:prstClr val="black"/>
                </a:solidFill>
                <a:latin typeface="Times New Roman" panose="02020603050405020304" pitchFamily="18" charset="0"/>
                <a:cs typeface="Times New Roman" panose="02020603050405020304" pitchFamily="18" charset="0"/>
              </a:rPr>
              <a:t>Microeconomic </a:t>
            </a:r>
            <a:r>
              <a:rPr lang="en-US" dirty="0">
                <a:solidFill>
                  <a:prstClr val="black"/>
                </a:solidFill>
                <a:latin typeface="Times New Roman" panose="02020603050405020304" pitchFamily="18" charset="0"/>
                <a:cs typeface="Times New Roman" panose="02020603050405020304" pitchFamily="18" charset="0"/>
              </a:rPr>
              <a:t>is concerned with individual economic agent choices. </a:t>
            </a:r>
          </a:p>
          <a:p>
            <a:pPr lvl="1">
              <a:lnSpc>
                <a:spcPct val="95000"/>
              </a:lnSpc>
            </a:pPr>
            <a:r>
              <a:rPr lang="en-GB" sz="3200" b="1" dirty="0">
                <a:latin typeface="Times New Roman" panose="02020603050405020304" pitchFamily="18" charset="0"/>
                <a:cs typeface="Times New Roman" panose="02020603050405020304" pitchFamily="18" charset="0"/>
              </a:rPr>
              <a:t>Choices </a:t>
            </a:r>
          </a:p>
          <a:p>
            <a:pPr lvl="1">
              <a:lnSpc>
                <a:spcPct val="95000"/>
              </a:lnSpc>
              <a:buNone/>
            </a:pPr>
            <a:r>
              <a:rPr lang="en-US" sz="3200" dirty="0">
                <a:latin typeface="Times New Roman" panose="02020603050405020304" pitchFamily="18" charset="0"/>
                <a:cs typeface="Times New Roman" panose="02020603050405020304" pitchFamily="18" charset="0"/>
              </a:rPr>
              <a:t>   Choice refers to the act of choosing from among alternatives of goods and services.</a:t>
            </a:r>
          </a:p>
          <a:p>
            <a:endParaRPr lang="en-US" sz="2800" dirty="0">
              <a:latin typeface="Times New Roman" panose="02020603050405020304" pitchFamily="18" charset="0"/>
              <a:cs typeface="Times New Roman" panose="02020603050405020304" pitchFamily="18" charset="0"/>
            </a:endParaRPr>
          </a:p>
          <a:p>
            <a:endParaRPr lang="en-US" sz="600" dirty="0">
              <a:latin typeface="Times New Roman" panose="02020603050405020304" pitchFamily="18" charset="0"/>
              <a:cs typeface="Times New Roman" panose="02020603050405020304" pitchFamily="18" charset="0"/>
            </a:endParaRPr>
          </a:p>
          <a:p>
            <a:pPr lvl="1">
              <a:lnSpc>
                <a:spcPct val="95000"/>
              </a:lnSpc>
              <a:buNone/>
            </a:pPr>
            <a:r>
              <a:rPr lang="en-US" sz="3200" dirty="0">
                <a:latin typeface="Times New Roman" panose="02020603050405020304" pitchFamily="18" charset="0"/>
                <a:cs typeface="Times New Roman" panose="02020603050405020304" pitchFamily="18" charset="0"/>
              </a:rPr>
              <a:t>The three main categories of choice are</a:t>
            </a:r>
            <a:endParaRPr lang="en-GB" sz="3200" dirty="0">
              <a:latin typeface="Times New Roman" panose="02020603050405020304" pitchFamily="18" charset="0"/>
              <a:cs typeface="Times New Roman" panose="02020603050405020304" pitchFamily="18" charset="0"/>
            </a:endParaRPr>
          </a:p>
          <a:p>
            <a:pPr lvl="2">
              <a:lnSpc>
                <a:spcPct val="95000"/>
              </a:lnSpc>
            </a:pPr>
            <a:r>
              <a:rPr lang="en-GB" sz="2800" dirty="0">
                <a:latin typeface="Times New Roman" panose="02020603050405020304" pitchFamily="18" charset="0"/>
                <a:cs typeface="Times New Roman" panose="02020603050405020304" pitchFamily="18" charset="0"/>
              </a:rPr>
              <a:t>What to produce</a:t>
            </a:r>
          </a:p>
          <a:p>
            <a:pPr lvl="2">
              <a:lnSpc>
                <a:spcPct val="95000"/>
              </a:lnSpc>
            </a:pPr>
            <a:r>
              <a:rPr lang="en-GB" sz="2800" dirty="0">
                <a:latin typeface="Times New Roman" panose="02020603050405020304" pitchFamily="18" charset="0"/>
                <a:cs typeface="Times New Roman" panose="02020603050405020304" pitchFamily="18" charset="0"/>
              </a:rPr>
              <a:t>How to produce and</a:t>
            </a:r>
          </a:p>
          <a:p>
            <a:pPr lvl="2">
              <a:lnSpc>
                <a:spcPct val="95000"/>
              </a:lnSpc>
            </a:pPr>
            <a:r>
              <a:rPr lang="en-GB" sz="2800" dirty="0">
                <a:latin typeface="Times New Roman" panose="02020603050405020304" pitchFamily="18" charset="0"/>
                <a:cs typeface="Times New Roman" panose="02020603050405020304" pitchFamily="18" charset="0"/>
              </a:rPr>
              <a:t>For whom to prod</a:t>
            </a:r>
            <a:endParaRPr lang="en-US" sz="3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71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charRg st="68" end="77"/>
                                            </p:txEl>
                                          </p:spTgt>
                                        </p:tgtEl>
                                        <p:attrNameLst>
                                          <p:attrName>style.visibility</p:attrName>
                                        </p:attrNameLst>
                                      </p:cBhvr>
                                      <p:to>
                                        <p:strVal val="visible"/>
                                      </p:to>
                                    </p:set>
                                    <p:animEffect transition="in" filter="barn(inVertical)">
                                      <p:cBhvr>
                                        <p:cTn id="12" dur="500"/>
                                        <p:tgtEl>
                                          <p:spTgt spid="3">
                                            <p:txEl>
                                              <p:charRg st="68" end="77"/>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charRg st="77" end="164"/>
                                            </p:txEl>
                                          </p:spTgt>
                                        </p:tgtEl>
                                        <p:attrNameLst>
                                          <p:attrName>style.visibility</p:attrName>
                                        </p:attrNameLst>
                                      </p:cBhvr>
                                      <p:to>
                                        <p:strVal val="visible"/>
                                      </p:to>
                                    </p:set>
                                    <p:animEffect transition="in" filter="barn(inVertical)">
                                      <p:cBhvr>
                                        <p:cTn id="15" dur="500"/>
                                        <p:tgtEl>
                                          <p:spTgt spid="3">
                                            <p:txEl>
                                              <p:charRg st="77" end="16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charRg st="166" end="206"/>
                                            </p:txEl>
                                          </p:spTgt>
                                        </p:tgtEl>
                                        <p:attrNameLst>
                                          <p:attrName>style.visibility</p:attrName>
                                        </p:attrNameLst>
                                      </p:cBhvr>
                                      <p:to>
                                        <p:strVal val="visible"/>
                                      </p:to>
                                    </p:set>
                                    <p:animEffect transition="in" filter="barn(inVertical)">
                                      <p:cBhvr>
                                        <p:cTn id="20" dur="500"/>
                                        <p:tgtEl>
                                          <p:spTgt spid="3">
                                            <p:txEl>
                                              <p:charRg st="166" end="206"/>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charRg st="206" end="222"/>
                                            </p:txEl>
                                          </p:spTgt>
                                        </p:tgtEl>
                                        <p:attrNameLst>
                                          <p:attrName>style.visibility</p:attrName>
                                        </p:attrNameLst>
                                      </p:cBhvr>
                                      <p:to>
                                        <p:strVal val="visible"/>
                                      </p:to>
                                    </p:set>
                                    <p:animEffect transition="in" filter="barn(inVertical)">
                                      <p:cBhvr>
                                        <p:cTn id="23" dur="500"/>
                                        <p:tgtEl>
                                          <p:spTgt spid="3">
                                            <p:txEl>
                                              <p:charRg st="206" end="22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charRg st="222" end="241"/>
                                            </p:txEl>
                                          </p:spTgt>
                                        </p:tgtEl>
                                        <p:attrNameLst>
                                          <p:attrName>style.visibility</p:attrName>
                                        </p:attrNameLst>
                                      </p:cBhvr>
                                      <p:to>
                                        <p:strVal val="visible"/>
                                      </p:to>
                                    </p:set>
                                    <p:animEffect transition="in" filter="barn(inVertical)">
                                      <p:cBhvr>
                                        <p:cTn id="28" dur="500"/>
                                        <p:tgtEl>
                                          <p:spTgt spid="3">
                                            <p:txEl>
                                              <p:charRg st="222" end="24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charRg st="241" end="258"/>
                                            </p:txEl>
                                          </p:spTgt>
                                        </p:tgtEl>
                                        <p:attrNameLst>
                                          <p:attrName>style.visibility</p:attrName>
                                        </p:attrNameLst>
                                      </p:cBhvr>
                                      <p:to>
                                        <p:strVal val="visible"/>
                                      </p:to>
                                    </p:set>
                                    <p:animEffect transition="in" filter="barn(inVertical)">
                                      <p:cBhvr>
                                        <p:cTn id="33" dur="500"/>
                                        <p:tgtEl>
                                          <p:spTgt spid="3">
                                            <p:txEl>
                                              <p:charRg st="241" end="2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2"/>
          <p:cNvSpPr>
            <a:spLocks noGrp="1"/>
          </p:cNvSpPr>
          <p:nvPr>
            <p:ph type="sldNum" sz="quarter" idx="10"/>
          </p:nvPr>
        </p:nvSpPr>
        <p:spPr/>
        <p:txBody>
          <a:bodyPr/>
          <a:lstStyle/>
          <a:p>
            <a:fld id="{9AEB4BC0-0625-4B68-A3E8-79ADCDF543DB}" type="slidenum">
              <a:rPr lang="en-US"/>
              <a:pPr/>
              <a:t>25</a:t>
            </a:fld>
            <a:r>
              <a:rPr lang="en-US"/>
              <a:t> of 33</a:t>
            </a:r>
          </a:p>
        </p:txBody>
      </p:sp>
      <p:sp>
        <p:nvSpPr>
          <p:cNvPr id="81922" name="Rectangle 2"/>
          <p:cNvSpPr>
            <a:spLocks noGrp="1" noChangeArrowheads="1"/>
          </p:cNvSpPr>
          <p:nvPr>
            <p:ph type="title"/>
          </p:nvPr>
        </p:nvSpPr>
        <p:spPr>
          <a:xfrm>
            <a:off x="366940" y="0"/>
            <a:ext cx="8534400" cy="1196431"/>
          </a:xfrm>
        </p:spPr>
        <p:txBody>
          <a:bodyPr/>
          <a:lstStyle/>
          <a:p>
            <a:pPr lvl="0" eaLnBrk="1" hangingPunct="1"/>
            <a:r>
              <a:rPr lang="en-US" sz="3600" b="1" dirty="0">
                <a:solidFill>
                  <a:srgbClr val="FF0000"/>
                </a:solidFill>
                <a:latin typeface="Times New Roman" panose="02020603050405020304" pitchFamily="18" charset="0"/>
                <a:cs typeface="Times New Roman" panose="02020603050405020304" pitchFamily="18" charset="0"/>
              </a:rPr>
              <a:t>Examples of microeconomic and macroeconomic concerns</a:t>
            </a:r>
          </a:p>
        </p:txBody>
      </p:sp>
      <p:graphicFrame>
        <p:nvGraphicFramePr>
          <p:cNvPr id="81969" name="Group 49"/>
          <p:cNvGraphicFramePr>
            <a:graphicFrameLocks noGrp="1"/>
          </p:cNvGraphicFramePr>
          <p:nvPr/>
        </p:nvGraphicFramePr>
        <p:xfrm>
          <a:off x="0" y="1214845"/>
          <a:ext cx="9144001" cy="5643155"/>
        </p:xfrm>
        <a:graphic>
          <a:graphicData uri="http://schemas.openxmlformats.org/drawingml/2006/table">
            <a:tbl>
              <a:tblPr/>
              <a:tblGrid>
                <a:gridCol w="1780248">
                  <a:extLst>
                    <a:ext uri="{9D8B030D-6E8A-4147-A177-3AD203B41FA5}">
                      <a16:colId xmlns:a16="http://schemas.microsoft.com/office/drawing/2014/main" val="20000"/>
                    </a:ext>
                  </a:extLst>
                </a:gridCol>
                <a:gridCol w="1780248">
                  <a:extLst>
                    <a:ext uri="{9D8B030D-6E8A-4147-A177-3AD203B41FA5}">
                      <a16:colId xmlns:a16="http://schemas.microsoft.com/office/drawing/2014/main" val="20001"/>
                    </a:ext>
                  </a:extLst>
                </a:gridCol>
                <a:gridCol w="1861168">
                  <a:extLst>
                    <a:ext uri="{9D8B030D-6E8A-4147-A177-3AD203B41FA5}">
                      <a16:colId xmlns:a16="http://schemas.microsoft.com/office/drawing/2014/main" val="20002"/>
                    </a:ext>
                  </a:extLst>
                </a:gridCol>
                <a:gridCol w="1893200">
                  <a:extLst>
                    <a:ext uri="{9D8B030D-6E8A-4147-A177-3AD203B41FA5}">
                      <a16:colId xmlns:a16="http://schemas.microsoft.com/office/drawing/2014/main" val="20003"/>
                    </a:ext>
                  </a:extLst>
                </a:gridCol>
                <a:gridCol w="1829137">
                  <a:extLst>
                    <a:ext uri="{9D8B030D-6E8A-4147-A177-3AD203B41FA5}">
                      <a16:colId xmlns:a16="http://schemas.microsoft.com/office/drawing/2014/main" val="20004"/>
                    </a:ext>
                  </a:extLst>
                </a:gridCol>
              </a:tblGrid>
              <a:tr h="477525">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ndParaRPr>
                    </a:p>
                  </a:txBody>
                  <a:tcPr horzOverflow="overflow">
                    <a:lnL cap="flat">
                      <a:noFill/>
                    </a:lnL>
                    <a:lnR cap="flat">
                      <a:noFill/>
                    </a:lnR>
                    <a:lnT cap="flat">
                      <a:noFill/>
                    </a:lnT>
                    <a:lnB cap="flat">
                      <a:noFill/>
                    </a:lnB>
                    <a:lnTlToBr>
                      <a:noFill/>
                    </a:lnTlToBr>
                    <a:lnBlToTr>
                      <a:noFill/>
                    </a:lnBlToTr>
                    <a:solidFill>
                      <a:srgbClr val="333399">
                        <a:alpha val="50000"/>
                      </a:srgb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382020">
                <a:tc>
                  <a:txBody>
                    <a:bodyPr/>
                    <a:lstStyle/>
                    <a:p>
                      <a:pPr marL="0" marR="0" lvl="0" indent="0" algn="l" defTabSz="914400" rtl="0" eaLnBrk="1" fontAlgn="base" latinLnBrk="0" hangingPunct="1">
                        <a:lnSpc>
                          <a:spcPct val="100000"/>
                        </a:lnSpc>
                        <a:spcBef>
                          <a:spcPct val="25000"/>
                        </a:spcBef>
                        <a:spcAft>
                          <a:spcPct val="45000"/>
                        </a:spcAft>
                        <a:buClrTx/>
                        <a:buSzTx/>
                        <a:buFontTx/>
                        <a:buNone/>
                        <a:tabLst/>
                      </a:pPr>
                      <a:endParaRPr kumimoji="0" lang="en-US" sz="1400" b="1" i="0" u="none" strike="noStrike" cap="none" normalizeH="0" baseline="0" dirty="0">
                        <a:ln>
                          <a:noFill/>
                        </a:ln>
                        <a:solidFill>
                          <a:schemeClr val="bg1"/>
                        </a:solidFill>
                        <a:effectLst/>
                        <a:latin typeface="Arial" charset="0"/>
                        <a:cs typeface="Arial"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rgbClr val="333399">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333399"/>
                          </a:solidFill>
                          <a:effectLst/>
                          <a:latin typeface="Arial" charset="0"/>
                          <a:cs typeface="Arial" charset="0"/>
                        </a:rPr>
                        <a:t>Production</a:t>
                      </a:r>
                      <a:endParaRPr kumimoji="0" lang="en-US" sz="2400" b="0" i="0" u="none" strike="noStrike" cap="none" normalizeH="0" baseline="0">
                        <a:ln>
                          <a:noFill/>
                        </a:ln>
                        <a:solidFill>
                          <a:srgbClr val="333399"/>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49001"/>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333399"/>
                          </a:solidFill>
                          <a:effectLst/>
                          <a:latin typeface="Arial" charset="0"/>
                          <a:cs typeface="Arial" charset="0"/>
                        </a:rPr>
                        <a:t>Prices</a:t>
                      </a:r>
                      <a:endParaRPr kumimoji="0" lang="en-US" sz="2400" b="0" i="0" u="none" strike="noStrike" cap="none" normalizeH="0" baseline="0">
                        <a:ln>
                          <a:noFill/>
                        </a:ln>
                        <a:solidFill>
                          <a:srgbClr val="333399"/>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49001"/>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333399"/>
                          </a:solidFill>
                          <a:effectLst/>
                          <a:latin typeface="Arial" charset="0"/>
                          <a:cs typeface="Arial" charset="0"/>
                        </a:rPr>
                        <a:t>Income</a:t>
                      </a:r>
                      <a:endParaRPr kumimoji="0" lang="en-US" sz="2400" b="0" i="0" u="none" strike="noStrike" cap="none" normalizeH="0" baseline="0">
                        <a:ln>
                          <a:noFill/>
                        </a:ln>
                        <a:solidFill>
                          <a:srgbClr val="333399"/>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49001"/>
                      </a:srgbClr>
                    </a:solidFill>
                  </a:tcPr>
                </a:tc>
                <a:tc>
                  <a:txBody>
                    <a:bodyPr/>
                    <a:lstStyle/>
                    <a:p>
                      <a:pPr marL="0" marR="0" lvl="0" indent="0" algn="l" defTabSz="914400" rtl="0" eaLnBrk="1" fontAlgn="base" latinLnBrk="0" hangingPunct="1">
                        <a:lnSpc>
                          <a:spcPct val="100000"/>
                        </a:lnSpc>
                        <a:spcBef>
                          <a:spcPct val="25000"/>
                        </a:spcBef>
                        <a:spcAft>
                          <a:spcPct val="45000"/>
                        </a:spcAft>
                        <a:buClrTx/>
                        <a:buSzTx/>
                        <a:buFontTx/>
                        <a:buNone/>
                        <a:tabLst/>
                      </a:pPr>
                      <a:r>
                        <a:rPr kumimoji="0" lang="en-US" sz="1400" b="1" i="0" u="none" strike="noStrike" cap="none" normalizeH="0" baseline="0">
                          <a:ln>
                            <a:noFill/>
                          </a:ln>
                          <a:solidFill>
                            <a:srgbClr val="333399"/>
                          </a:solidFill>
                          <a:effectLst/>
                          <a:latin typeface="Arial" charset="0"/>
                          <a:cs typeface="Arial" charset="0"/>
                        </a:rPr>
                        <a:t>Employment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49001"/>
                      </a:srgbClr>
                    </a:solidFill>
                  </a:tcPr>
                </a:tc>
                <a:extLst>
                  <a:ext uri="{0D108BD9-81ED-4DB2-BD59-A6C34878D82A}">
                    <a16:rowId xmlns:a16="http://schemas.microsoft.com/office/drawing/2014/main" val="10001"/>
                  </a:ext>
                </a:extLst>
              </a:tr>
              <a:tr h="25213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Microeconomics</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333399">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Production/Output in Individual Industries and Businesses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 </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How much steel</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How many offices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How many cars</a:t>
                      </a:r>
                      <a:endParaRPr kumimoji="0" lang="en-US" sz="2400" b="0" i="0" u="none" strike="noStrike" cap="none" normalizeH="0" baseline="0" dirty="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Price of Individual Goods and Services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 </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Price of medical care</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Price of gasoline</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Food prices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Apartment rents</a:t>
                      </a:r>
                      <a:endParaRPr kumimoji="0" lang="en-US" sz="2400" b="0" i="0" u="none" strike="noStrike" cap="none" normalizeH="0" baseline="0" dirty="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Distribution of Income and Wealth</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 </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Wages in the auto  </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industry</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Minimum wages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Executive salaries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Poverty</a:t>
                      </a:r>
                      <a:endParaRPr kumimoji="0" lang="en-US" sz="2400" b="0" i="0" u="none" strike="noStrike" cap="none" normalizeH="0" baseline="0" dirty="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latin typeface="Arial" charset="0"/>
                          <a:cs typeface="Arial" charset="0"/>
                        </a:rPr>
                        <a:t>Employment by Individual Businesses &amp; Industries</a:t>
                      </a:r>
                      <a:endParaRPr kumimoji="0" lang="en-US" sz="1000" b="0" i="0" u="none" strike="noStrike" cap="none" normalizeH="0" baseline="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latin typeface="Arial" charset="0"/>
                          <a:cs typeface="Arial" charset="0"/>
                        </a:rPr>
                        <a:t>Jobs in the steel industry</a:t>
                      </a:r>
                      <a:endParaRPr kumimoji="0" lang="en-US" sz="1000" b="0" i="0" u="none" strike="noStrike" cap="none" normalizeH="0" baseline="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latin typeface="Arial" charset="0"/>
                          <a:cs typeface="Arial" charset="0"/>
                        </a:rPr>
                        <a:t>Number of employees in a firm</a:t>
                      </a:r>
                      <a:endParaRPr kumimoji="0" lang="en-US" sz="2400" b="0" i="0" u="none" strike="noStrike" cap="none" normalizeH="0" baseline="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extLst>
                  <a:ext uri="{0D108BD9-81ED-4DB2-BD59-A6C34878D82A}">
                    <a16:rowId xmlns:a16="http://schemas.microsoft.com/office/drawing/2014/main" val="10002"/>
                  </a:ext>
                </a:extLst>
              </a:tr>
              <a:tr h="22622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Macroeconomics</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333399">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latin typeface="Arial" charset="0"/>
                          <a:cs typeface="Arial" charset="0"/>
                        </a:rPr>
                        <a:t>National Production/Output</a:t>
                      </a:r>
                      <a:endParaRPr kumimoji="0" lang="en-US" sz="1000" b="0" i="0" u="none" strike="noStrike" cap="none" normalizeH="0" baseline="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latin typeface="Arial" charset="0"/>
                          <a:cs typeface="Arial" charset="0"/>
                        </a:rPr>
                        <a:t> </a:t>
                      </a:r>
                      <a:endParaRPr kumimoji="0" lang="en-US" sz="1000" b="0" i="0" u="none" strike="noStrike" cap="none" normalizeH="0" baseline="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latin typeface="Arial" charset="0"/>
                          <a:cs typeface="Arial" charset="0"/>
                        </a:rPr>
                        <a:t>Total Industrial Output</a:t>
                      </a:r>
                      <a:endParaRPr kumimoji="0" lang="en-US" sz="1000" b="0" i="0" u="none" strike="noStrike" cap="none" normalizeH="0" baseline="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latin typeface="Arial" charset="0"/>
                          <a:cs typeface="Arial" charset="0"/>
                        </a:rPr>
                        <a:t>Gross Domestic Product</a:t>
                      </a:r>
                      <a:endParaRPr kumimoji="0" lang="en-US" sz="1000" b="0" i="0" u="none" strike="noStrike" cap="none" normalizeH="0" baseline="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latin typeface="Arial" charset="0"/>
                          <a:cs typeface="Arial" charset="0"/>
                        </a:rPr>
                        <a:t>Growth of Output</a:t>
                      </a:r>
                      <a:endParaRPr kumimoji="0" lang="en-US" sz="2400" b="0" i="0" u="none" strike="noStrike" cap="none" normalizeH="0" baseline="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3333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Aggregate Price Level</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 </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Consumer prices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Producer Prices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Rate of Inflation</a:t>
                      </a:r>
                      <a:endParaRPr kumimoji="0" lang="en-US" sz="2400" b="0" i="0" u="none" strike="noStrike" cap="none" normalizeH="0" baseline="0" dirty="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3333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National Income</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Total wages and salaries  </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Total corporate profits</a:t>
                      </a:r>
                      <a:endParaRPr kumimoji="0" lang="en-US" sz="2400" b="0" i="0" u="none" strike="noStrike" cap="none" normalizeH="0" baseline="0" dirty="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3333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Employment and Unemployment in the Economy</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 </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Total number of jobs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Unemployment rate</a:t>
                      </a:r>
                      <a:endParaRPr kumimoji="0" lang="en-US" sz="2400" b="0" i="0" u="none" strike="noStrike" cap="none" normalizeH="0" baseline="0" dirty="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333399"/>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1969"/>
                                        </p:tgtEl>
                                        <p:attrNameLst>
                                          <p:attrName>style.visibility</p:attrName>
                                        </p:attrNameLst>
                                      </p:cBhvr>
                                      <p:to>
                                        <p:strVal val="visible"/>
                                      </p:to>
                                    </p:set>
                                    <p:animEffect transition="in" filter="blinds(horizontal)">
                                      <p:cBhvr>
                                        <p:cTn id="7" dur="500"/>
                                        <p:tgtEl>
                                          <p:spTgt spid="81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ChangeArrowheads="1"/>
          </p:cNvSpPr>
          <p:nvPr/>
        </p:nvSpPr>
        <p:spPr bwMode="white">
          <a:xfrm>
            <a:off x="0" y="0"/>
            <a:ext cx="9144000" cy="1524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lnSpc>
                <a:spcPct val="100000"/>
              </a:lnSpc>
              <a:spcBef>
                <a:spcPct val="0"/>
              </a:spcBef>
              <a:buClrTx/>
              <a:buSzTx/>
              <a:buFontTx/>
              <a:buNone/>
              <a:defRPr/>
            </a:pPr>
            <a:endParaRPr lang="en-US" sz="2400">
              <a:latin typeface="Times New Roman" pitchFamily="18" charset="0"/>
            </a:endParaRPr>
          </a:p>
        </p:txBody>
      </p:sp>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lnSpc>
                <a:spcPct val="100000"/>
              </a:lnSpc>
              <a:spcBef>
                <a:spcPct val="0"/>
              </a:spcBef>
              <a:buClrTx/>
              <a:buSzTx/>
              <a:buFontTx/>
              <a:buNone/>
              <a:defRPr/>
            </a:pPr>
            <a:endParaRPr lang="en-US" sz="2400">
              <a:latin typeface="Times New Roman" pitchFamily="18" charset="0"/>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lnSpc>
                <a:spcPct val="100000"/>
              </a:lnSpc>
              <a:spcBef>
                <a:spcPct val="0"/>
              </a:spcBef>
              <a:buClrTx/>
              <a:buSzTx/>
              <a:buFontTx/>
              <a:buNone/>
              <a:defRPr/>
            </a:pPr>
            <a:endParaRPr lang="en-US" sz="2400">
              <a:latin typeface="Times New Roman" pitchFamily="18" charset="0"/>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lnSpc>
                <a:spcPct val="100000"/>
              </a:lnSpc>
              <a:spcBef>
                <a:spcPct val="0"/>
              </a:spcBef>
              <a:buClrTx/>
              <a:buSzTx/>
              <a:buFontTx/>
              <a:buNone/>
              <a:defRPr/>
            </a:pPr>
            <a:endParaRPr lang="en-US" sz="2400">
              <a:latin typeface="Times New Roman" pitchFamily="18" charset="0"/>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lnSpc>
                <a:spcPct val="100000"/>
              </a:lnSpc>
              <a:spcBef>
                <a:spcPct val="0"/>
              </a:spcBef>
              <a:buClrTx/>
              <a:buSzTx/>
              <a:buFontTx/>
              <a:buNone/>
              <a:defRPr/>
            </a:pPr>
            <a:endParaRPr lang="en-US" sz="2400">
              <a:latin typeface="Times New Roman" pitchFamily="18" charset="0"/>
            </a:endParaRPr>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lnSpc>
                <a:spcPct val="100000"/>
              </a:lnSpc>
              <a:spcBef>
                <a:spcPct val="0"/>
              </a:spcBef>
              <a:buClrTx/>
              <a:buSzTx/>
              <a:buFontTx/>
              <a:buNone/>
              <a:defRPr/>
            </a:pPr>
            <a:endParaRPr lang="en-US" sz="2400" dirty="0">
              <a:latin typeface="Times New Roman" pitchFamily="18" charset="0"/>
            </a:endParaRPr>
          </a:p>
        </p:txBody>
      </p:sp>
      <p:sp>
        <p:nvSpPr>
          <p:cNvPr id="22" name="Slide Number Placeholder 5"/>
          <p:cNvSpPr>
            <a:spLocks/>
          </p:cNvSpPr>
          <p:nvPr/>
        </p:nvSpPr>
        <p:spPr bwMode="auto">
          <a:xfrm>
            <a:off x="4362450" y="1027113"/>
            <a:ext cx="457200" cy="441325"/>
          </a:xfrm>
          <a:prstGeom prst="rect">
            <a:avLst/>
          </a:prstGeom>
          <a:noFill/>
          <a:ln w="9525">
            <a:noFill/>
            <a:miter lim="800000"/>
            <a:headEnd/>
            <a:tailEnd/>
          </a:ln>
        </p:spPr>
        <p:txBody>
          <a:bodyPr lIns="45720" rIns="45720" anchor="ctr"/>
          <a:lstStyle/>
          <a:p>
            <a:pPr algn="ctr" eaLnBrk="1" hangingPunct="1">
              <a:lnSpc>
                <a:spcPct val="100000"/>
              </a:lnSpc>
              <a:spcBef>
                <a:spcPct val="0"/>
              </a:spcBef>
              <a:buClrTx/>
              <a:buSzTx/>
              <a:buFontTx/>
              <a:buNone/>
            </a:pPr>
            <a:endParaRPr lang="en-US" sz="1600">
              <a:solidFill>
                <a:srgbClr val="7B9899"/>
              </a:solidFill>
              <a:latin typeface="Times New Roman" pitchFamily="18" charset="0"/>
            </a:endParaRPr>
          </a:p>
        </p:txBody>
      </p:sp>
      <p:sp>
        <p:nvSpPr>
          <p:cNvPr id="10" name="Straight Connector 9"/>
          <p:cNvSpPr>
            <a:spLocks noChangeShapeType="1"/>
          </p:cNvSpPr>
          <p:nvPr/>
        </p:nvSpPr>
        <p:spPr bwMode="auto">
          <a:xfrm>
            <a:off x="152400" y="1533525"/>
            <a:ext cx="8832850" cy="0"/>
          </a:xfrm>
          <a:prstGeom prst="line">
            <a:avLst/>
          </a:prstGeom>
          <a:noFill/>
          <a:ln w="12700" algn="ctr">
            <a:solidFill>
              <a:srgbClr val="7B9899"/>
            </a:solidFill>
            <a:round/>
            <a:headEnd/>
            <a:tailEnd/>
          </a:ln>
        </p:spPr>
        <p:txBody>
          <a:bodyPr wrap="none" anchor="ctr"/>
          <a:lstStyle/>
          <a:p>
            <a:endParaRPr lang="en-US"/>
          </a:p>
        </p:txBody>
      </p:sp>
      <p:sp>
        <p:nvSpPr>
          <p:cNvPr id="715788" name="Text Box 12"/>
          <p:cNvSpPr txBox="1">
            <a:spLocks noChangeArrowheads="1"/>
          </p:cNvSpPr>
          <p:nvPr/>
        </p:nvSpPr>
        <p:spPr bwMode="auto">
          <a:xfrm>
            <a:off x="552450" y="1811338"/>
            <a:ext cx="8081963" cy="519112"/>
          </a:xfrm>
          <a:prstGeom prst="rect">
            <a:avLst/>
          </a:prstGeom>
          <a:noFill/>
          <a:ln w="9525">
            <a:noFill/>
            <a:miter lim="800000"/>
            <a:headEnd/>
            <a:tailEnd/>
          </a:ln>
          <a:effectLst/>
        </p:spPr>
        <p:txBody>
          <a:bodyPr>
            <a:spAutoFit/>
          </a:bodyPr>
          <a:lstStyle/>
          <a:p>
            <a:pPr>
              <a:lnSpc>
                <a:spcPct val="100000"/>
              </a:lnSpc>
              <a:spcBef>
                <a:spcPct val="50000"/>
              </a:spcBef>
              <a:buClrTx/>
              <a:buSzTx/>
              <a:buFontTx/>
              <a:buNone/>
            </a:pPr>
            <a:endParaRPr lang="en-US">
              <a:latin typeface="Times New Roman" pitchFamily="18" charset="0"/>
            </a:endParaRPr>
          </a:p>
        </p:txBody>
      </p:sp>
      <p:sp>
        <p:nvSpPr>
          <p:cNvPr id="715789" name="Text Box 13"/>
          <p:cNvSpPr txBox="1">
            <a:spLocks noChangeArrowheads="1"/>
          </p:cNvSpPr>
          <p:nvPr/>
        </p:nvSpPr>
        <p:spPr bwMode="auto">
          <a:xfrm>
            <a:off x="1333500" y="287338"/>
            <a:ext cx="538163" cy="609600"/>
          </a:xfrm>
          <a:prstGeom prst="rect">
            <a:avLst/>
          </a:prstGeom>
          <a:noFill/>
          <a:ln w="9525">
            <a:noFill/>
            <a:miter lim="800000"/>
            <a:headEnd/>
            <a:tailEnd/>
          </a:ln>
          <a:effectLst/>
        </p:spPr>
        <p:txBody>
          <a:bodyPr wrap="none">
            <a:spAutoFit/>
          </a:bodyPr>
          <a:lstStyle/>
          <a:p>
            <a:pPr algn="ctr">
              <a:lnSpc>
                <a:spcPct val="100000"/>
              </a:lnSpc>
              <a:spcBef>
                <a:spcPct val="0"/>
              </a:spcBef>
              <a:buClrTx/>
              <a:buSzTx/>
              <a:buFontTx/>
              <a:buNone/>
            </a:pPr>
            <a:r>
              <a:rPr lang="en-GB" sz="3400" b="1">
                <a:solidFill>
                  <a:srgbClr val="AF4701"/>
                </a:solidFill>
              </a:rPr>
              <a:t>Q</a:t>
            </a:r>
          </a:p>
        </p:txBody>
      </p:sp>
      <p:sp>
        <p:nvSpPr>
          <p:cNvPr id="715790" name="TPQuestion"/>
          <p:cNvSpPr>
            <a:spLocks noGrp="1"/>
          </p:cNvSpPr>
          <p:nvPr>
            <p:ph type="title"/>
          </p:nvPr>
        </p:nvSpPr>
        <p:spPr>
          <a:xfrm>
            <a:off x="457200" y="274638"/>
            <a:ext cx="8534400" cy="1290637"/>
          </a:xfrm>
        </p:spPr>
        <p:txBody>
          <a:bodyPr anchor="ctr"/>
          <a:lstStyle/>
          <a:p>
            <a:pPr>
              <a:lnSpc>
                <a:spcPct val="105000"/>
              </a:lnSpc>
            </a:pPr>
            <a:r>
              <a:rPr lang="en-GB" sz="3200"/>
              <a:t>Which one of the following is</a:t>
            </a:r>
            <a:br>
              <a:rPr lang="en-GB" sz="3200"/>
            </a:br>
            <a:r>
              <a:rPr lang="en-GB" sz="3200"/>
              <a:t>a </a:t>
            </a:r>
            <a:r>
              <a:rPr lang="en-GB" sz="3200" u="sng"/>
              <a:t>micro</a:t>
            </a:r>
            <a:r>
              <a:rPr lang="en-GB" sz="3200"/>
              <a:t>economic issue?</a:t>
            </a:r>
          </a:p>
        </p:txBody>
      </p:sp>
      <p:sp>
        <p:nvSpPr>
          <p:cNvPr id="715778" name="TPAnswers"/>
          <p:cNvSpPr>
            <a:spLocks noGrp="1"/>
          </p:cNvSpPr>
          <p:nvPr>
            <p:ph type="body" idx="1"/>
            <p:custDataLst>
              <p:tags r:id="rId2"/>
            </p:custDataLst>
          </p:nvPr>
        </p:nvSpPr>
        <p:spPr>
          <a:xfrm>
            <a:off x="301625" y="1700213"/>
            <a:ext cx="4591050" cy="4713287"/>
          </a:xfrm>
        </p:spPr>
        <p:txBody>
          <a:bodyPr>
            <a:normAutofit lnSpcReduction="10000"/>
          </a:bodyPr>
          <a:lstStyle/>
          <a:p>
            <a:pPr marL="571500" indent="-571500">
              <a:spcBef>
                <a:spcPct val="50000"/>
              </a:spcBef>
              <a:buClr>
                <a:srgbClr val="AF4600"/>
              </a:buClr>
              <a:buSzPct val="105000"/>
              <a:buFontTx/>
              <a:buAutoNum type="alphaUcPeriod"/>
            </a:pPr>
            <a:r>
              <a:rPr lang="en-GB" sz="2800" dirty="0"/>
              <a:t>The government spends more than it receives in tax revenue.	</a:t>
            </a:r>
          </a:p>
          <a:p>
            <a:pPr marL="571500" indent="-571500">
              <a:spcBef>
                <a:spcPct val="50000"/>
              </a:spcBef>
              <a:buClr>
                <a:srgbClr val="AF4600"/>
              </a:buClr>
              <a:buSzPct val="105000"/>
              <a:buFontTx/>
              <a:buAutoNum type="alphaUcPeriod"/>
            </a:pPr>
            <a:r>
              <a:rPr lang="en-GB" sz="2800" dirty="0"/>
              <a:t>House prices rise more rapidly.</a:t>
            </a:r>
          </a:p>
          <a:p>
            <a:pPr marL="571500" indent="-571500">
              <a:spcBef>
                <a:spcPct val="50000"/>
              </a:spcBef>
              <a:buClr>
                <a:srgbClr val="AF4600"/>
              </a:buClr>
              <a:buSzPct val="105000"/>
              <a:buFontTx/>
              <a:buAutoNum type="alphaUcPeriod"/>
            </a:pPr>
            <a:r>
              <a:rPr lang="en-GB" sz="2800" dirty="0"/>
              <a:t>Unemployment rises.</a:t>
            </a:r>
          </a:p>
          <a:p>
            <a:pPr marL="571500" indent="-571500">
              <a:spcBef>
                <a:spcPct val="50000"/>
              </a:spcBef>
              <a:buClr>
                <a:srgbClr val="AF4600"/>
              </a:buClr>
              <a:buSzPct val="105000"/>
              <a:buFontTx/>
              <a:buAutoNum type="alphaUcPeriod"/>
            </a:pPr>
            <a:r>
              <a:rPr lang="en-GB" sz="2800" dirty="0"/>
              <a:t>The Bank of England raises interest rates.</a:t>
            </a:r>
          </a:p>
          <a:p>
            <a:pPr marL="571500" indent="-571500">
              <a:spcBef>
                <a:spcPct val="50000"/>
              </a:spcBef>
              <a:buClr>
                <a:srgbClr val="AF4600"/>
              </a:buClr>
              <a:buSzPct val="105000"/>
              <a:buFontTx/>
              <a:buAutoNum type="alphaUcPeriod"/>
            </a:pPr>
            <a:r>
              <a:rPr lang="en-GB" sz="2800" dirty="0"/>
              <a:t>Imports exceed exports.</a:t>
            </a:r>
          </a:p>
        </p:txBody>
      </p:sp>
      <p:graphicFrame>
        <p:nvGraphicFramePr>
          <p:cNvPr id="715794" name="TPChart"/>
          <p:cNvGraphicFramePr>
            <a:graphicFrameLocks noChangeAspect="1"/>
          </p:cNvGraphicFramePr>
          <p:nvPr/>
        </p:nvGraphicFramePr>
        <p:xfrm>
          <a:off x="4760913" y="1625600"/>
          <a:ext cx="4383087" cy="4930775"/>
        </p:xfrm>
        <a:graphic>
          <a:graphicData uri="http://schemas.openxmlformats.org/presentationml/2006/ole">
            <mc:AlternateContent xmlns:mc="http://schemas.openxmlformats.org/markup-compatibility/2006">
              <mc:Choice xmlns:v="urn:schemas-microsoft-com:vml" Requires="v">
                <p:oleObj name="Chart" r:id="rId5" imgW="5715000" imgH="6429642" progId="MSGraph.Chart.8">
                  <p:embed followColorScheme="full"/>
                </p:oleObj>
              </mc:Choice>
              <mc:Fallback>
                <p:oleObj name="Chart" r:id="rId5" imgW="5715000" imgH="6429642" progId="MSGraph.Chart.8">
                  <p:embed followColorScheme="full"/>
                  <p:pic>
                    <p:nvPicPr>
                      <p:cNvPr id="715794" name="TPChart"/>
                      <p:cNvPicPr>
                        <a:picLocks noChangeAspect="1" noChangeArrowheads="1"/>
                      </p:cNvPicPr>
                      <p:nvPr/>
                    </p:nvPicPr>
                    <p:blipFill>
                      <a:blip r:embed="rId6"/>
                      <a:srcRect/>
                      <a:stretch>
                        <a:fillRect/>
                      </a:stretch>
                    </p:blipFill>
                    <p:spPr bwMode="auto">
                      <a:xfrm>
                        <a:off x="4760913" y="1625600"/>
                        <a:ext cx="4383087" cy="493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5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715794" grpId="0" 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Key Ideas: The Three Principles of Economics </a:t>
            </a:r>
            <a:br>
              <a:rPr 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fontScale="92500" lnSpcReduction="10000"/>
          </a:bodyPr>
          <a:lstStyle/>
          <a:p>
            <a:pPr marL="385763" indent="-385763">
              <a:lnSpc>
                <a:spcPct val="140000"/>
              </a:lnSpc>
              <a:spcBef>
                <a:spcPts val="1800"/>
              </a:spcBef>
              <a:buSzTx/>
              <a:buFontTx/>
              <a:buAutoNum type="arabicPeriod"/>
            </a:pPr>
            <a:r>
              <a:rPr lang="en-US" altLang="en-US" b="1" i="1" dirty="0">
                <a:solidFill>
                  <a:schemeClr val="tx1"/>
                </a:solidFill>
                <a:latin typeface="Times New Roman" panose="02020603050405020304" pitchFamily="18" charset="0"/>
                <a:cs typeface="Times New Roman" panose="02020603050405020304" pitchFamily="18" charset="0"/>
              </a:rPr>
              <a:t>Optimization</a:t>
            </a:r>
            <a:r>
              <a:rPr lang="en-US" altLang="en-US" dirty="0">
                <a:solidFill>
                  <a:schemeClr val="tx1"/>
                </a:solidFill>
                <a:latin typeface="Times New Roman" panose="02020603050405020304" pitchFamily="18" charset="0"/>
                <a:cs typeface="Times New Roman" panose="02020603050405020304" pitchFamily="18" charset="0"/>
              </a:rPr>
              <a:t> = making the best choice possible</a:t>
            </a:r>
            <a:br>
              <a:rPr lang="en-US" altLang="en-US" dirty="0">
                <a:solidFill>
                  <a:schemeClr val="tx1"/>
                </a:solidFill>
                <a:latin typeface="Times New Roman" panose="02020603050405020304" pitchFamily="18" charset="0"/>
                <a:cs typeface="Times New Roman" panose="02020603050405020304" pitchFamily="18" charset="0"/>
              </a:rPr>
            </a:br>
            <a:r>
              <a:rPr lang="en-US" altLang="en-US" dirty="0">
                <a:solidFill>
                  <a:schemeClr val="tx1"/>
                </a:solidFill>
                <a:latin typeface="Times New Roman" panose="02020603050405020304" pitchFamily="18" charset="0"/>
                <a:cs typeface="Times New Roman" panose="02020603050405020304" pitchFamily="18" charset="0"/>
              </a:rPr>
              <a:t>with given information.</a:t>
            </a:r>
          </a:p>
          <a:p>
            <a:pPr marL="385763" indent="-385763">
              <a:lnSpc>
                <a:spcPct val="140000"/>
              </a:lnSpc>
              <a:spcBef>
                <a:spcPts val="1800"/>
              </a:spcBef>
              <a:buSzTx/>
              <a:buFontTx/>
              <a:buAutoNum type="arabicPeriod"/>
            </a:pPr>
            <a:r>
              <a:rPr lang="en-US" altLang="en-US" b="1" i="1" dirty="0">
                <a:solidFill>
                  <a:schemeClr val="tx1"/>
                </a:solidFill>
                <a:latin typeface="Times New Roman" panose="02020603050405020304" pitchFamily="18" charset="0"/>
                <a:cs typeface="Times New Roman" panose="02020603050405020304" pitchFamily="18" charset="0"/>
              </a:rPr>
              <a:t>Equilibrium</a:t>
            </a:r>
            <a:r>
              <a:rPr lang="en-US" altLang="en-US" dirty="0">
                <a:solidFill>
                  <a:schemeClr val="tx1"/>
                </a:solidFill>
                <a:latin typeface="Times New Roman" panose="02020603050405020304" pitchFamily="18" charset="0"/>
                <a:cs typeface="Times New Roman" panose="02020603050405020304" pitchFamily="18" charset="0"/>
              </a:rPr>
              <a:t> = a situation in which nobody would benefit by changing his or her own behavior.</a:t>
            </a:r>
          </a:p>
          <a:p>
            <a:pPr marL="385763" indent="-385763">
              <a:lnSpc>
                <a:spcPct val="140000"/>
              </a:lnSpc>
              <a:spcBef>
                <a:spcPts val="1800"/>
              </a:spcBef>
              <a:buSzTx/>
              <a:buFontTx/>
              <a:buAutoNum type="arabicPeriod"/>
            </a:pPr>
            <a:r>
              <a:rPr lang="en-US" altLang="en-US" b="1" i="1" dirty="0">
                <a:solidFill>
                  <a:schemeClr val="tx1"/>
                </a:solidFill>
                <a:latin typeface="Times New Roman" panose="02020603050405020304" pitchFamily="18" charset="0"/>
                <a:cs typeface="Times New Roman" panose="02020603050405020304" pitchFamily="18" charset="0"/>
              </a:rPr>
              <a:t>Empiricism</a:t>
            </a:r>
            <a:r>
              <a:rPr lang="en-US" altLang="en-US" dirty="0">
                <a:solidFill>
                  <a:schemeClr val="tx1"/>
                </a:solidFill>
                <a:latin typeface="Times New Roman" panose="02020603050405020304" pitchFamily="18" charset="0"/>
                <a:cs typeface="Times New Roman" panose="02020603050405020304" pitchFamily="18" charset="0"/>
              </a:rPr>
              <a:t> = using data to figure out answers to</a:t>
            </a:r>
            <a:br>
              <a:rPr lang="en-US" altLang="en-US" dirty="0">
                <a:solidFill>
                  <a:schemeClr val="tx1"/>
                </a:solidFill>
                <a:latin typeface="Times New Roman" panose="02020603050405020304" pitchFamily="18" charset="0"/>
                <a:cs typeface="Times New Roman" panose="02020603050405020304" pitchFamily="18" charset="0"/>
              </a:rPr>
            </a:br>
            <a:r>
              <a:rPr lang="en-US" altLang="en-US" dirty="0">
                <a:solidFill>
                  <a:schemeClr val="tx1"/>
                </a:solidFill>
                <a:latin typeface="Times New Roman" panose="02020603050405020304" pitchFamily="18" charset="0"/>
                <a:cs typeface="Times New Roman" panose="02020603050405020304" pitchFamily="18" charset="0"/>
              </a:rPr>
              <a:t>interesting questions</a:t>
            </a:r>
          </a:p>
          <a:p>
            <a:pPr marL="457200" lvl="0" indent="-457200" defTabSz="914400">
              <a:buFont typeface="Wingdings" panose="05000000000000000000" pitchFamily="2" charset="2"/>
              <a:buChar char="Ø"/>
              <a:defRPr/>
            </a:pPr>
            <a:br>
              <a:rPr lang="en-US" altLang="en-US" dirty="0">
                <a:latin typeface="Times New Roman" panose="02020603050405020304" pitchFamily="18" charset="0"/>
                <a:cs typeface="Times New Roman" panose="02020603050405020304" pitchFamily="18" charset="0"/>
              </a:rPr>
            </a:br>
            <a:endParaRPr lang="en-US" sz="3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01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Optimization Trade-offs and Budget Constraints</a:t>
            </a:r>
            <a:br>
              <a:rPr 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An economic agent faces a trade-off when the agent needs to give up one thing to get something else.</a:t>
            </a:r>
          </a:p>
          <a:p>
            <a:pPr>
              <a:defRPr/>
            </a:pPr>
            <a:endParaRPr lang="en-US" dirty="0">
              <a:solidFill>
                <a:schemeClr val="tx1"/>
              </a:solidFill>
              <a:latin typeface="Times New Roman" panose="02020603050405020304" pitchFamily="18" charset="0"/>
              <a:cs typeface="Times New Roman" panose="02020603050405020304" pitchFamily="18" charset="0"/>
            </a:endParaRPr>
          </a:p>
          <a:p>
            <a:pPr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That is trade-offs arise when some benefits must be given up in order to gain others</a:t>
            </a:r>
          </a:p>
          <a:p>
            <a:pPr lvl="0" defTabSz="914400">
              <a:defRPr/>
            </a:pPr>
            <a:br>
              <a:rPr lang="en-US" altLang="en-US" dirty="0">
                <a:latin typeface="Times New Roman" panose="02020603050405020304" pitchFamily="18" charset="0"/>
                <a:cs typeface="Times New Roman" panose="02020603050405020304" pitchFamily="18" charset="0"/>
              </a:rPr>
            </a:br>
            <a:endParaRPr lang="en-US" sz="3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44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Optimization Trade-offs and Budget Constraints</a:t>
            </a:r>
            <a:br>
              <a:rPr 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Economists use budget constraints to describe trade-offs. </a:t>
            </a:r>
          </a:p>
          <a:p>
            <a:pPr marL="457200" indent="-457200" fontAlgn="auto">
              <a:spcAft>
                <a:spcPts val="0"/>
              </a:spcAft>
              <a:buFont typeface="Wingdings" panose="05000000000000000000" pitchFamily="2" charset="2"/>
              <a:buChar char="Ø"/>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A budget constraint is the set of things that a person can choose to do (or buy) without breaking her budget.</a:t>
            </a:r>
          </a:p>
          <a:p>
            <a:pPr lvl="0" defTabSz="914400">
              <a:defRPr/>
            </a:pPr>
            <a:br>
              <a:rPr lang="en-US" altLang="en-US" dirty="0">
                <a:latin typeface="Times New Roman" panose="02020603050405020304" pitchFamily="18" charset="0"/>
                <a:cs typeface="Times New Roman" panose="02020603050405020304" pitchFamily="18" charset="0"/>
              </a:rPr>
            </a:br>
            <a:endParaRPr lang="en-US" sz="3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28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GB" sz="3600" b="1" dirty="0">
                <a:solidFill>
                  <a:srgbClr val="FF0000"/>
                </a:solidFill>
                <a:latin typeface="Times New Roman" panose="02020603050405020304" pitchFamily="18" charset="0"/>
                <a:cs typeface="Times New Roman" panose="02020603050405020304" pitchFamily="18" charset="0"/>
              </a:rPr>
              <a:t>COURSE OUTLINE</a:t>
            </a:r>
          </a:p>
        </p:txBody>
      </p:sp>
      <p:sp>
        <p:nvSpPr>
          <p:cNvPr id="3" name="Subtitle 2"/>
          <p:cNvSpPr>
            <a:spLocks noGrp="1"/>
          </p:cNvSpPr>
          <p:nvPr>
            <p:ph type="subTitle" idx="1"/>
          </p:nvPr>
        </p:nvSpPr>
        <p:spPr>
          <a:xfrm>
            <a:off x="354563" y="1539552"/>
            <a:ext cx="8556172" cy="5075852"/>
          </a:xfrm>
        </p:spPr>
        <p:txBody>
          <a:bodyPr>
            <a:normAutofit/>
          </a:bodyPr>
          <a:lstStyle/>
          <a:p>
            <a:pPr lvl="0" defTabSz="914400">
              <a:defRPr/>
            </a:pPr>
            <a:r>
              <a:rPr lang="en-US" dirty="0">
                <a:solidFill>
                  <a:prstClr val="black"/>
                </a:solidFill>
                <a:latin typeface="Times New Roman" panose="02020603050405020304" pitchFamily="18" charset="0"/>
                <a:cs typeface="Times New Roman" panose="02020603050405020304" pitchFamily="18" charset="0"/>
              </a:rPr>
              <a:t>1. Introducing Economics</a:t>
            </a:r>
          </a:p>
          <a:p>
            <a:pPr lvl="0" defTabSz="914400">
              <a:defRPr/>
            </a:pPr>
            <a:r>
              <a:rPr lang="en-US" dirty="0">
                <a:solidFill>
                  <a:prstClr val="black"/>
                </a:solidFill>
                <a:latin typeface="Times New Roman" panose="02020603050405020304" pitchFamily="18" charset="0"/>
                <a:cs typeface="Times New Roman" panose="02020603050405020304" pitchFamily="18" charset="0"/>
              </a:rPr>
              <a:t>2. Supply and Demand</a:t>
            </a:r>
          </a:p>
          <a:p>
            <a:pPr lvl="0" defTabSz="914400">
              <a:defRPr/>
            </a:pPr>
            <a:r>
              <a:rPr lang="en-US" dirty="0">
                <a:solidFill>
                  <a:prstClr val="black"/>
                </a:solidFill>
                <a:latin typeface="Times New Roman" panose="02020603050405020304" pitchFamily="18" charset="0"/>
                <a:cs typeface="Times New Roman" panose="02020603050405020304" pitchFamily="18" charset="0"/>
              </a:rPr>
              <a:t>3. Government Intervention in the Market</a:t>
            </a:r>
          </a:p>
          <a:p>
            <a:pPr lvl="0" defTabSz="914400">
              <a:defRPr/>
            </a:pPr>
            <a:r>
              <a:rPr lang="en-US" dirty="0">
                <a:solidFill>
                  <a:prstClr val="black"/>
                </a:solidFill>
                <a:latin typeface="Times New Roman" panose="02020603050405020304" pitchFamily="18" charset="0"/>
                <a:cs typeface="Times New Roman" panose="02020603050405020304" pitchFamily="18" charset="0"/>
              </a:rPr>
              <a:t>4. Background to demand</a:t>
            </a:r>
          </a:p>
          <a:p>
            <a:pPr lvl="0" defTabSz="914400">
              <a:defRPr/>
            </a:pPr>
            <a:r>
              <a:rPr lang="en-US" dirty="0">
                <a:solidFill>
                  <a:prstClr val="black"/>
                </a:solidFill>
                <a:latin typeface="Times New Roman" panose="02020603050405020304" pitchFamily="18" charset="0"/>
                <a:cs typeface="Times New Roman" panose="02020603050405020304" pitchFamily="18" charset="0"/>
              </a:rPr>
              <a:t>5. Background to Supply </a:t>
            </a:r>
          </a:p>
          <a:p>
            <a:pPr lvl="0" defTabSz="914400">
              <a:defRPr/>
            </a:pPr>
            <a:r>
              <a:rPr lang="en-US" dirty="0">
                <a:solidFill>
                  <a:prstClr val="black"/>
                </a:solidFill>
                <a:latin typeface="Times New Roman" panose="02020603050405020304" pitchFamily="18" charset="0"/>
                <a:cs typeface="Times New Roman" panose="02020603050405020304" pitchFamily="18" charset="0"/>
              </a:rPr>
              <a:t>6. Profit Maximization under Perfect      Competition</a:t>
            </a:r>
          </a:p>
          <a:p>
            <a:pPr lvl="0" defTabSz="914400">
              <a:defRPr/>
            </a:pPr>
            <a:r>
              <a:rPr lang="en-US" dirty="0">
                <a:solidFill>
                  <a:prstClr val="black"/>
                </a:solidFill>
                <a:latin typeface="Times New Roman" panose="02020603050405020304" pitchFamily="18" charset="0"/>
                <a:cs typeface="Times New Roman" panose="02020603050405020304" pitchFamily="18" charset="0"/>
              </a:rPr>
              <a:t>7. Profit Maximization under and Monopoly </a:t>
            </a:r>
          </a:p>
          <a:p>
            <a:pPr lvl="0" defTabSz="914400">
              <a:defRPr/>
            </a:pPr>
            <a:endParaRPr lang="en-US" sz="3000" dirty="0">
              <a:solidFill>
                <a:prstClr val="black"/>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40907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Optimization Trade-offs and Budget Constraints</a:t>
            </a:r>
            <a:br>
              <a:rPr 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54563" y="1539552"/>
                <a:ext cx="8556172" cy="5075852"/>
              </a:xfrm>
            </p:spPr>
            <p:txBody>
              <a:bodyPr>
                <a:normAutofit fontScale="92500" lnSpcReduction="10000"/>
              </a:bodyPr>
              <a:lstStyle/>
              <a:p>
                <a:pPr>
                  <a:defRPr/>
                </a:pPr>
                <a:r>
                  <a:rPr lang="en-US" dirty="0">
                    <a:solidFill>
                      <a:schemeClr val="tx1"/>
                    </a:solidFill>
                    <a:latin typeface="Times New Roman" panose="02020603050405020304" pitchFamily="18" charset="0"/>
                    <a:cs typeface="Times New Roman" panose="02020603050405020304" pitchFamily="18" charset="0"/>
                  </a:rPr>
                  <a:t>Examples…</a:t>
                </a:r>
              </a:p>
              <a:p>
                <a:pPr>
                  <a:defRPr/>
                </a:pPr>
                <a:r>
                  <a:rPr lang="en-US" dirty="0">
                    <a:solidFill>
                      <a:schemeClr val="tx1"/>
                    </a:solidFill>
                    <a:latin typeface="Times New Roman" panose="02020603050405020304" pitchFamily="18" charset="0"/>
                    <a:cs typeface="Times New Roman" panose="02020603050405020304" pitchFamily="18" charset="0"/>
                  </a:rPr>
                  <a:t>Assume that Christabel has GH¢20 which she can use to buy kenkey and fish. Assume that the price of kenkey is GH¢1 and the price of fish is GH¢2.</a:t>
                </a:r>
              </a:p>
              <a:p>
                <a:pPr>
                  <a:defRPr/>
                </a:pPr>
                <a:r>
                  <a:rPr lang="en-US" dirty="0">
                    <a:solidFill>
                      <a:schemeClr val="tx1"/>
                    </a:solidFill>
                    <a:latin typeface="Times New Roman" panose="02020603050405020304" pitchFamily="18" charset="0"/>
                    <a:cs typeface="Times New Roman" panose="02020603050405020304" pitchFamily="18" charset="0"/>
                  </a:rPr>
                  <a:t>Her budget constraint can be written as:</a:t>
                </a:r>
              </a:p>
              <a:p>
                <a:pPr>
                  <a:defRPr/>
                </a:pPr>
                <a:endParaRPr lang="en-US" dirty="0">
                  <a:solidFill>
                    <a:schemeClr val="tx1"/>
                  </a:solidFill>
                  <a:latin typeface="Times New Roman" panose="02020603050405020304" pitchFamily="18" charset="0"/>
                  <a:cs typeface="Times New Roman" panose="02020603050405020304" pitchFamily="18" charset="0"/>
                </a:endParaRPr>
              </a:p>
              <a:p>
                <a:pPr>
                  <a:defRPr/>
                </a:pPr>
                <a14:m>
                  <m:oMathPara xmlns:m="http://schemas.openxmlformats.org/officeDocument/2006/math">
                    <m:oMathParaPr>
                      <m:jc m:val="centerGroup"/>
                    </m:oMathParaPr>
                    <m:oMath xmlns:m="http://schemas.openxmlformats.org/officeDocument/2006/math">
                      <m:r>
                        <m:rPr>
                          <m:nor/>
                        </m:rPr>
                        <a:rPr lang="en-US" sz="3600" b="1" dirty="0">
                          <a:solidFill>
                            <a:schemeClr val="tx1"/>
                          </a:solidFill>
                          <a:latin typeface="Times New Roman" panose="02020603050405020304" pitchFamily="18" charset="0"/>
                          <a:cs typeface="Times New Roman" panose="02020603050405020304" pitchFamily="18" charset="0"/>
                        </a:rPr>
                        <m:t>GH</m:t>
                      </m:r>
                      <m:r>
                        <m:rPr>
                          <m:nor/>
                        </m:rPr>
                        <a:rPr lang="en-US" sz="3600" b="1" dirty="0">
                          <a:solidFill>
                            <a:schemeClr val="tx1"/>
                          </a:solidFill>
                          <a:latin typeface="Times New Roman" panose="02020603050405020304" pitchFamily="18" charset="0"/>
                          <a:cs typeface="Times New Roman" panose="02020603050405020304" pitchFamily="18" charset="0"/>
                        </a:rPr>
                        <m:t>¢1</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𝐐𝐮𝐚𝐧𝐭𝐢𝐭𝐲</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𝐨𝐟</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𝐊𝐞𝐧𝐤𝐞𝐲</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sz="3600" b="1" dirty="0">
                          <a:solidFill>
                            <a:schemeClr val="tx1"/>
                          </a:solidFill>
                          <a:latin typeface="Times New Roman" panose="02020603050405020304" pitchFamily="18" charset="0"/>
                          <a:cs typeface="Times New Roman" panose="02020603050405020304" pitchFamily="18" charset="0"/>
                        </a:rPr>
                        <m:t>GH</m:t>
                      </m:r>
                      <m:r>
                        <m:rPr>
                          <m:nor/>
                        </m:rPr>
                        <a:rPr lang="en-US" sz="3600" b="1" dirty="0">
                          <a:solidFill>
                            <a:schemeClr val="tx1"/>
                          </a:solidFill>
                          <a:latin typeface="Times New Roman" panose="02020603050405020304" pitchFamily="18" charset="0"/>
                          <a:cs typeface="Times New Roman" panose="02020603050405020304" pitchFamily="18" charset="0"/>
                        </a:rPr>
                        <m:t>¢2</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𝐐𝐮𝐚𝐧𝐭𝐢𝐭𝐲</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𝐨𝐟</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𝐅𝐢𝐬𝐡</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sz="3600" b="1" dirty="0">
                          <a:solidFill>
                            <a:schemeClr val="tx1"/>
                          </a:solidFill>
                          <a:latin typeface="Times New Roman" panose="02020603050405020304" pitchFamily="18" charset="0"/>
                          <a:cs typeface="Times New Roman" panose="02020603050405020304" pitchFamily="18" charset="0"/>
                        </a:rPr>
                        <m:t>GH</m:t>
                      </m:r>
                      <m:r>
                        <m:rPr>
                          <m:nor/>
                        </m:rPr>
                        <a:rPr lang="en-US" sz="3600" b="1" dirty="0">
                          <a:solidFill>
                            <a:schemeClr val="tx1"/>
                          </a:solidFill>
                          <a:latin typeface="Times New Roman" panose="02020603050405020304" pitchFamily="18" charset="0"/>
                          <a:cs typeface="Times New Roman" panose="02020603050405020304" pitchFamily="18" charset="0"/>
                        </a:rPr>
                        <m:t>¢20</m:t>
                      </m:r>
                    </m:oMath>
                  </m:oMathPara>
                </a14:m>
                <a:endParaRPr lang="en-US" sz="3600" b="1" dirty="0">
                  <a:solidFill>
                    <a:schemeClr val="tx1"/>
                  </a:solidFill>
                  <a:latin typeface="Times New Roman" panose="02020603050405020304" pitchFamily="18" charset="0"/>
                  <a:cs typeface="Times New Roman" panose="02020603050405020304" pitchFamily="18" charset="0"/>
                </a:endParaRPr>
              </a:p>
              <a:p>
                <a:pPr lvl="0" defTabSz="914400">
                  <a:defRPr/>
                </a:pPr>
                <a:br>
                  <a:rPr lang="en-US" altLang="en-US" dirty="0">
                    <a:latin typeface="Times New Roman" panose="02020603050405020304" pitchFamily="18" charset="0"/>
                    <a:cs typeface="Times New Roman" panose="02020603050405020304" pitchFamily="18" charset="0"/>
                  </a:rPr>
                </a:br>
                <a:endParaRPr lang="en-US" sz="3200" dirty="0">
                  <a:solidFill>
                    <a:prstClr val="black"/>
                  </a:solidFill>
                  <a:latin typeface="Times New Roman" panose="02020603050405020304" pitchFamily="18" charset="0"/>
                  <a:cs typeface="Times New Roman" panose="02020603050405020304"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54563" y="1539552"/>
                <a:ext cx="8556172" cy="5075852"/>
              </a:xfrm>
              <a:blipFill>
                <a:blip r:embed="rId2"/>
                <a:stretch>
                  <a:fillRect l="-1638" t="-2404" r="-1211"/>
                </a:stretch>
              </a:blipFill>
            </p:spPr>
            <p:txBody>
              <a:bodyPr/>
              <a:lstStyle/>
              <a:p>
                <a:r>
                  <a:rPr lang="en-US">
                    <a:noFill/>
                  </a:rPr>
                  <a:t> </a:t>
                </a:r>
              </a:p>
            </p:txBody>
          </p:sp>
        </mc:Fallback>
      </mc:AlternateContent>
    </p:spTree>
    <p:extLst>
      <p:ext uri="{BB962C8B-B14F-4D97-AF65-F5344CB8AC3E}">
        <p14:creationId xmlns:p14="http://schemas.microsoft.com/office/powerpoint/2010/main" val="251846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Optimization Trade-offs and Budget Constraints</a:t>
            </a:r>
            <a:br>
              <a:rPr 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fontAlgn="auto">
              <a:spcAft>
                <a:spcPts val="0"/>
              </a:spcAft>
              <a:buFont typeface="Wingdings" panose="05000000000000000000" pitchFamily="2" charset="2"/>
              <a:buChar char="Ø"/>
              <a:defRPr/>
            </a:pPr>
            <a:r>
              <a:rPr lang="en-US" sz="2800" dirty="0">
                <a:solidFill>
                  <a:schemeClr val="tx1"/>
                </a:solidFill>
                <a:latin typeface="Times New Roman" panose="02020603050405020304" pitchFamily="18" charset="0"/>
                <a:cs typeface="Times New Roman" panose="02020603050405020304" pitchFamily="18" charset="0"/>
              </a:rPr>
              <a:t>Suppose that you have 5 free hours in a day (once we take away necessities like sleeping, eating, bathing, attending classes, doing problem sets, and studying for exams). </a:t>
            </a:r>
          </a:p>
          <a:p>
            <a:pPr fontAlgn="auto">
              <a:spcAft>
                <a:spcPts val="0"/>
              </a:spcAft>
              <a:buFont typeface="Wingdings" panose="05000000000000000000" pitchFamily="2" charset="2"/>
              <a:buChar char="Ø"/>
              <a:defRPr/>
            </a:pPr>
            <a:endParaRPr lang="en-US" sz="2800" dirty="0">
              <a:solidFill>
                <a:schemeClr val="tx1"/>
              </a:solidFill>
              <a:latin typeface="Times New Roman" panose="02020603050405020304" pitchFamily="18" charset="0"/>
              <a:cs typeface="Times New Roman" panose="02020603050405020304" pitchFamily="18" charset="0"/>
            </a:endParaRPr>
          </a:p>
          <a:p>
            <a:pPr fontAlgn="auto">
              <a:spcAft>
                <a:spcPts val="0"/>
              </a:spcAft>
              <a:buFont typeface="Wingdings" panose="05000000000000000000" pitchFamily="2" charset="2"/>
              <a:buChar char="Ø"/>
              <a:defRPr/>
            </a:pPr>
            <a:r>
              <a:rPr lang="en-US" sz="2800" dirty="0">
                <a:solidFill>
                  <a:schemeClr val="tx1"/>
                </a:solidFill>
                <a:latin typeface="Times New Roman" panose="02020603050405020304" pitchFamily="18" charset="0"/>
                <a:cs typeface="Times New Roman" panose="02020603050405020304" pitchFamily="18" charset="0"/>
              </a:rPr>
              <a:t>Think of these 5 free hours as your budget of free time. Then your budget constraint would be:</a:t>
            </a:r>
          </a:p>
          <a:p>
            <a:pPr>
              <a:defRPr/>
            </a:pPr>
            <a:endParaRPr lang="en-US" sz="2800" b="1" dirty="0">
              <a:solidFill>
                <a:schemeClr val="tx1"/>
              </a:solidFill>
              <a:latin typeface="Times New Roman" panose="02020603050405020304" pitchFamily="18" charset="0"/>
              <a:cs typeface="Times New Roman" panose="02020603050405020304" pitchFamily="18" charset="0"/>
            </a:endParaRPr>
          </a:p>
          <a:p>
            <a:pPr fontAlgn="auto">
              <a:spcAft>
                <a:spcPts val="0"/>
              </a:spcAft>
              <a:buFont typeface="Wingdings" panose="05000000000000000000" pitchFamily="2" charset="2"/>
              <a:buChar char="Ø"/>
              <a:defRPr/>
            </a:pPr>
            <a:r>
              <a:rPr lang="en-US" sz="2800" b="1" dirty="0">
                <a:solidFill>
                  <a:schemeClr val="tx1"/>
                </a:solidFill>
                <a:latin typeface="Times New Roman" panose="02020603050405020304" pitchFamily="18" charset="0"/>
                <a:cs typeface="Times New Roman" panose="02020603050405020304" pitchFamily="18" charset="0"/>
              </a:rPr>
              <a:t>5 hours = Hours on social media + Hours working at part-time job.</a:t>
            </a:r>
          </a:p>
          <a:p>
            <a:pPr lvl="0" defTabSz="914400">
              <a:defRPr/>
            </a:pPr>
            <a:br>
              <a:rPr lang="en-US" altLang="en-US" sz="1000" dirty="0">
                <a:solidFill>
                  <a:schemeClr val="tx1"/>
                </a:solidFill>
                <a:latin typeface="Times New Roman" panose="02020603050405020304" pitchFamily="18" charset="0"/>
                <a:cs typeface="Times New Roman" panose="02020603050405020304" pitchFamily="18" charset="0"/>
              </a:rPr>
            </a:br>
            <a:endParaRPr lang="en-US"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Opportunity Cost</a:t>
            </a:r>
            <a:br>
              <a:rPr 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fontAlgn="auto">
              <a:spcAft>
                <a:spcPts val="0"/>
              </a:spcAft>
              <a:buFont typeface="Wingdings" panose="05000000000000000000" pitchFamily="2" charset="2"/>
              <a:buChar char="Ø"/>
              <a:defRPr/>
            </a:pPr>
            <a:r>
              <a:rPr lang="en-US" sz="2800" dirty="0">
                <a:solidFill>
                  <a:schemeClr val="tx1"/>
                </a:solidFill>
                <a:latin typeface="Times New Roman" panose="02020603050405020304" pitchFamily="18" charset="0"/>
                <a:cs typeface="Times New Roman" panose="02020603050405020304" pitchFamily="18" charset="0"/>
              </a:rPr>
              <a:t>The other important tool in the analysis of optimization is </a:t>
            </a:r>
            <a:r>
              <a:rPr lang="en-US" sz="2800" i="1" dirty="0">
                <a:solidFill>
                  <a:schemeClr val="tx1"/>
                </a:solidFill>
                <a:latin typeface="Times New Roman" panose="02020603050405020304" pitchFamily="18" charset="0"/>
                <a:cs typeface="Times New Roman" panose="02020603050405020304" pitchFamily="18" charset="0"/>
              </a:rPr>
              <a:t>Opportunity Cost..</a:t>
            </a:r>
          </a:p>
          <a:p>
            <a:pPr fontAlgn="auto">
              <a:spcAft>
                <a:spcPts val="0"/>
              </a:spcAft>
              <a:buFont typeface="Wingdings" panose="05000000000000000000" pitchFamily="2" charset="2"/>
              <a:buChar char="Ø"/>
              <a:defRPr/>
            </a:pPr>
            <a:r>
              <a:rPr lang="en-US" sz="2800" i="1" dirty="0">
                <a:solidFill>
                  <a:schemeClr val="tx1"/>
                </a:solidFill>
                <a:latin typeface="Times New Roman" panose="02020603050405020304" pitchFamily="18" charset="0"/>
                <a:cs typeface="Times New Roman" panose="02020603050405020304" pitchFamily="18" charset="0"/>
              </a:rPr>
              <a:t>Opportunity cost </a:t>
            </a:r>
            <a:r>
              <a:rPr lang="en-US" sz="2800" dirty="0">
                <a:solidFill>
                  <a:schemeClr val="tx1"/>
                </a:solidFill>
                <a:latin typeface="Times New Roman" panose="02020603050405020304" pitchFamily="18" charset="0"/>
                <a:cs typeface="Times New Roman" panose="02020603050405020304" pitchFamily="18" charset="0"/>
              </a:rPr>
              <a:t>is the best alternative use of a resource.</a:t>
            </a:r>
          </a:p>
          <a:p>
            <a:pPr fontAlgn="auto">
              <a:spcAft>
                <a:spcPts val="0"/>
              </a:spcAft>
              <a:buFont typeface="Wingdings" panose="05000000000000000000" pitchFamily="2" charset="2"/>
              <a:buChar char="Ø"/>
              <a:defRPr/>
            </a:pPr>
            <a:r>
              <a:rPr lang="en-US" sz="2800" dirty="0">
                <a:solidFill>
                  <a:schemeClr val="tx1"/>
                </a:solidFill>
                <a:latin typeface="Times New Roman" panose="02020603050405020304" pitchFamily="18" charset="0"/>
                <a:cs typeface="Times New Roman" panose="02020603050405020304" pitchFamily="18" charset="0"/>
              </a:rPr>
              <a:t>It is defined as the next best alternative forgone. </a:t>
            </a:r>
          </a:p>
          <a:p>
            <a:pPr fontAlgn="auto">
              <a:spcAft>
                <a:spcPts val="0"/>
              </a:spcAft>
              <a:buFont typeface="Wingdings" panose="05000000000000000000" pitchFamily="2" charset="2"/>
              <a:buChar char="Ø"/>
              <a:defRPr/>
            </a:pPr>
            <a:r>
              <a:rPr lang="en-US" sz="2800" dirty="0">
                <a:solidFill>
                  <a:schemeClr val="tx1"/>
                </a:solidFill>
                <a:latin typeface="Times New Roman" panose="02020603050405020304" pitchFamily="18" charset="0"/>
                <a:cs typeface="Times New Roman" panose="02020603050405020304" pitchFamily="18" charset="0"/>
              </a:rPr>
              <a:t>Opportunity cost is what an optimizer is effectively giving up when she undertakes an activity.</a:t>
            </a:r>
          </a:p>
          <a:p>
            <a:pPr>
              <a:defRPr/>
            </a:pPr>
            <a:endParaRPr lang="en-US" sz="2800" dirty="0">
              <a:solidFill>
                <a:schemeClr val="tx1"/>
              </a:solidFill>
              <a:latin typeface="Times New Roman" panose="02020603050405020304" pitchFamily="18" charset="0"/>
              <a:cs typeface="Times New Roman" panose="02020603050405020304" pitchFamily="18" charset="0"/>
            </a:endParaRPr>
          </a:p>
          <a:p>
            <a:pPr>
              <a:defRPr/>
            </a:pPr>
            <a:r>
              <a:rPr lang="en-US" sz="2800" b="1" i="1" dirty="0">
                <a:solidFill>
                  <a:schemeClr val="tx1"/>
                </a:solidFill>
                <a:latin typeface="Times New Roman" panose="02020603050405020304" pitchFamily="18" charset="0"/>
                <a:cs typeface="Times New Roman" panose="02020603050405020304" pitchFamily="18" charset="0"/>
              </a:rPr>
              <a:t>*****The concept of opportunity cost applies to all resources****</a:t>
            </a:r>
          </a:p>
          <a:p>
            <a:pPr lvl="0" defTabSz="914400">
              <a:defRPr/>
            </a:pPr>
            <a:br>
              <a:rPr lang="en-US" altLang="en-US" sz="1000" dirty="0">
                <a:solidFill>
                  <a:schemeClr val="tx1"/>
                </a:solidFill>
                <a:latin typeface="Times New Roman" panose="02020603050405020304" pitchFamily="18" charset="0"/>
                <a:cs typeface="Times New Roman" panose="02020603050405020304" pitchFamily="18" charset="0"/>
              </a:rPr>
            </a:br>
            <a:endParaRPr lang="en-US"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77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F7B79A7-43D5-4C1B-AA81-61322D08AC74}"/>
              </a:ext>
            </a:extLst>
          </p:cNvPr>
          <p:cNvGraphicFramePr>
            <a:graphicFrameLocks noGrp="1"/>
          </p:cNvGraphicFramePr>
          <p:nvPr>
            <p:ph idx="1"/>
          </p:nvPr>
        </p:nvGraphicFramePr>
        <p:xfrm>
          <a:off x="752475" y="1555750"/>
          <a:ext cx="7786688" cy="4027488"/>
        </p:xfrm>
        <a:graphic>
          <a:graphicData uri="http://schemas.openxmlformats.org/drawingml/2006/table">
            <a:tbl>
              <a:tblPr firstRow="1" bandRow="1">
                <a:tableStyleId>{5C22544A-7EE6-4342-B048-85BDC9FD1C3A}</a:tableStyleId>
              </a:tblPr>
              <a:tblGrid>
                <a:gridCol w="2162603">
                  <a:extLst>
                    <a:ext uri="{9D8B030D-6E8A-4147-A177-3AD203B41FA5}">
                      <a16:colId xmlns:a16="http://schemas.microsoft.com/office/drawing/2014/main" val="20000"/>
                    </a:ext>
                  </a:extLst>
                </a:gridCol>
                <a:gridCol w="2881272">
                  <a:extLst>
                    <a:ext uri="{9D8B030D-6E8A-4147-A177-3AD203B41FA5}">
                      <a16:colId xmlns:a16="http://schemas.microsoft.com/office/drawing/2014/main" val="20001"/>
                    </a:ext>
                  </a:extLst>
                </a:gridCol>
                <a:gridCol w="2742813">
                  <a:extLst>
                    <a:ext uri="{9D8B030D-6E8A-4147-A177-3AD203B41FA5}">
                      <a16:colId xmlns:a16="http://schemas.microsoft.com/office/drawing/2014/main" val="20002"/>
                    </a:ext>
                  </a:extLst>
                </a:gridCol>
              </a:tblGrid>
              <a:tr h="800099">
                <a:tc>
                  <a:txBody>
                    <a:bodyPr/>
                    <a:lstStyle/>
                    <a:p>
                      <a:r>
                        <a:rPr lang="en-US" sz="2400" dirty="0"/>
                        <a:t>Budget</a:t>
                      </a:r>
                    </a:p>
                  </a:txBody>
                  <a:tcPr marL="68570" marR="68570" marT="34290" marB="34290"/>
                </a:tc>
                <a:tc>
                  <a:txBody>
                    <a:bodyPr/>
                    <a:lstStyle/>
                    <a:p>
                      <a:r>
                        <a:rPr lang="en-US" sz="2400" dirty="0"/>
                        <a:t>Hours Surfing Social Media</a:t>
                      </a:r>
                    </a:p>
                  </a:txBody>
                  <a:tcPr marL="68570" marR="68570" marT="34290" marB="34290"/>
                </a:tc>
                <a:tc>
                  <a:txBody>
                    <a:bodyPr/>
                    <a:lstStyle/>
                    <a:p>
                      <a:r>
                        <a:rPr lang="en-US" sz="2400" dirty="0"/>
                        <a:t>Hours at Part-Time Job</a:t>
                      </a:r>
                    </a:p>
                  </a:txBody>
                  <a:tcPr marL="68570" marR="68570" marT="34290" marB="34290"/>
                </a:tc>
                <a:extLst>
                  <a:ext uri="{0D108BD9-81ED-4DB2-BD59-A6C34878D82A}">
                    <a16:rowId xmlns:a16="http://schemas.microsoft.com/office/drawing/2014/main" val="10000"/>
                  </a:ext>
                </a:extLst>
              </a:tr>
              <a:tr h="537898">
                <a:tc>
                  <a:txBody>
                    <a:bodyPr/>
                    <a:lstStyle/>
                    <a:p>
                      <a:r>
                        <a:rPr lang="en-US" sz="2400" dirty="0"/>
                        <a:t>5 hours</a:t>
                      </a:r>
                    </a:p>
                  </a:txBody>
                  <a:tcPr marL="68570" marR="68570" marT="34290" marB="34290"/>
                </a:tc>
                <a:tc>
                  <a:txBody>
                    <a:bodyPr/>
                    <a:lstStyle/>
                    <a:p>
                      <a:r>
                        <a:rPr lang="en-US" sz="2400" dirty="0"/>
                        <a:t>0 hours</a:t>
                      </a:r>
                    </a:p>
                  </a:txBody>
                  <a:tcPr marL="68570" marR="68570" marT="34290" marB="34290"/>
                </a:tc>
                <a:tc>
                  <a:txBody>
                    <a:bodyPr/>
                    <a:lstStyle/>
                    <a:p>
                      <a:r>
                        <a:rPr lang="en-US" sz="2400" dirty="0"/>
                        <a:t>5 hours</a:t>
                      </a:r>
                    </a:p>
                  </a:txBody>
                  <a:tcPr marL="68570" marR="68570" marT="34290" marB="34290"/>
                </a:tc>
                <a:extLst>
                  <a:ext uri="{0D108BD9-81ED-4DB2-BD59-A6C34878D82A}">
                    <a16:rowId xmlns:a16="http://schemas.microsoft.com/office/drawing/2014/main" val="10001"/>
                  </a:ext>
                </a:extLst>
              </a:tr>
              <a:tr h="537898">
                <a:tc>
                  <a:txBody>
                    <a:bodyPr/>
                    <a:lstStyle/>
                    <a:p>
                      <a:r>
                        <a:rPr lang="en-US" sz="2400" dirty="0"/>
                        <a:t>5 hours</a:t>
                      </a:r>
                    </a:p>
                  </a:txBody>
                  <a:tcPr marL="68570" marR="68570" marT="34290" marB="34290"/>
                </a:tc>
                <a:tc>
                  <a:txBody>
                    <a:bodyPr/>
                    <a:lstStyle/>
                    <a:p>
                      <a:r>
                        <a:rPr lang="en-US" sz="2400" dirty="0"/>
                        <a:t>1 hours</a:t>
                      </a:r>
                    </a:p>
                  </a:txBody>
                  <a:tcPr marL="68570" marR="68570" marT="34290" marB="34290"/>
                </a:tc>
                <a:tc>
                  <a:txBody>
                    <a:bodyPr/>
                    <a:lstStyle/>
                    <a:p>
                      <a:r>
                        <a:rPr lang="en-US" sz="2400" dirty="0"/>
                        <a:t>4 hours</a:t>
                      </a:r>
                    </a:p>
                  </a:txBody>
                  <a:tcPr marL="68570" marR="68570" marT="34290" marB="34290"/>
                </a:tc>
                <a:extLst>
                  <a:ext uri="{0D108BD9-81ED-4DB2-BD59-A6C34878D82A}">
                    <a16:rowId xmlns:a16="http://schemas.microsoft.com/office/drawing/2014/main" val="10002"/>
                  </a:ext>
                </a:extLst>
              </a:tr>
              <a:tr h="537898">
                <a:tc>
                  <a:txBody>
                    <a:bodyPr/>
                    <a:lstStyle/>
                    <a:p>
                      <a:r>
                        <a:rPr lang="en-US" sz="2400" dirty="0"/>
                        <a:t>5 hours</a:t>
                      </a:r>
                    </a:p>
                  </a:txBody>
                  <a:tcPr marL="68570" marR="68570" marT="34290" marB="34290"/>
                </a:tc>
                <a:tc>
                  <a:txBody>
                    <a:bodyPr/>
                    <a:lstStyle/>
                    <a:p>
                      <a:r>
                        <a:rPr lang="en-US" sz="2400" dirty="0"/>
                        <a:t>2 hours</a:t>
                      </a:r>
                    </a:p>
                  </a:txBody>
                  <a:tcPr marL="68570" marR="68570" marT="34290" marB="34290"/>
                </a:tc>
                <a:tc>
                  <a:txBody>
                    <a:bodyPr/>
                    <a:lstStyle/>
                    <a:p>
                      <a:r>
                        <a:rPr lang="en-US" sz="2400" dirty="0"/>
                        <a:t>3 hours</a:t>
                      </a:r>
                    </a:p>
                  </a:txBody>
                  <a:tcPr marL="68570" marR="68570" marT="34290" marB="34290"/>
                </a:tc>
                <a:extLst>
                  <a:ext uri="{0D108BD9-81ED-4DB2-BD59-A6C34878D82A}">
                    <a16:rowId xmlns:a16="http://schemas.microsoft.com/office/drawing/2014/main" val="10003"/>
                  </a:ext>
                </a:extLst>
              </a:tr>
              <a:tr h="537898">
                <a:tc>
                  <a:txBody>
                    <a:bodyPr/>
                    <a:lstStyle/>
                    <a:p>
                      <a:r>
                        <a:rPr lang="en-US" sz="2400" dirty="0"/>
                        <a:t>5 hours</a:t>
                      </a:r>
                    </a:p>
                  </a:txBody>
                  <a:tcPr marL="68570" marR="68570" marT="34290" marB="34290"/>
                </a:tc>
                <a:tc>
                  <a:txBody>
                    <a:bodyPr/>
                    <a:lstStyle/>
                    <a:p>
                      <a:r>
                        <a:rPr lang="en-US" sz="2400" dirty="0"/>
                        <a:t>3 hours</a:t>
                      </a:r>
                    </a:p>
                  </a:txBody>
                  <a:tcPr marL="68570" marR="68570" marT="34290" marB="34290"/>
                </a:tc>
                <a:tc>
                  <a:txBody>
                    <a:bodyPr/>
                    <a:lstStyle/>
                    <a:p>
                      <a:r>
                        <a:rPr lang="en-US" sz="2400" dirty="0"/>
                        <a:t>2 hours</a:t>
                      </a:r>
                    </a:p>
                  </a:txBody>
                  <a:tcPr marL="68570" marR="68570" marT="34290" marB="34290"/>
                </a:tc>
                <a:extLst>
                  <a:ext uri="{0D108BD9-81ED-4DB2-BD59-A6C34878D82A}">
                    <a16:rowId xmlns:a16="http://schemas.microsoft.com/office/drawing/2014/main" val="10004"/>
                  </a:ext>
                </a:extLst>
              </a:tr>
              <a:tr h="537898">
                <a:tc>
                  <a:txBody>
                    <a:bodyPr/>
                    <a:lstStyle/>
                    <a:p>
                      <a:r>
                        <a:rPr lang="en-US" sz="2400" dirty="0"/>
                        <a:t>5 hours</a:t>
                      </a:r>
                    </a:p>
                  </a:txBody>
                  <a:tcPr marL="68570" marR="68570" marT="34290" marB="34290"/>
                </a:tc>
                <a:tc>
                  <a:txBody>
                    <a:bodyPr/>
                    <a:lstStyle/>
                    <a:p>
                      <a:r>
                        <a:rPr lang="en-US" sz="2400" dirty="0"/>
                        <a:t>4 hours</a:t>
                      </a:r>
                    </a:p>
                  </a:txBody>
                  <a:tcPr marL="68570" marR="68570" marT="34290" marB="34290"/>
                </a:tc>
                <a:tc>
                  <a:txBody>
                    <a:bodyPr/>
                    <a:lstStyle/>
                    <a:p>
                      <a:r>
                        <a:rPr lang="en-US" sz="2400" dirty="0"/>
                        <a:t>1 hours</a:t>
                      </a:r>
                    </a:p>
                  </a:txBody>
                  <a:tcPr marL="68570" marR="68570" marT="34290" marB="34290"/>
                </a:tc>
                <a:extLst>
                  <a:ext uri="{0D108BD9-81ED-4DB2-BD59-A6C34878D82A}">
                    <a16:rowId xmlns:a16="http://schemas.microsoft.com/office/drawing/2014/main" val="10005"/>
                  </a:ext>
                </a:extLst>
              </a:tr>
              <a:tr h="537898">
                <a:tc>
                  <a:txBody>
                    <a:bodyPr/>
                    <a:lstStyle/>
                    <a:p>
                      <a:r>
                        <a:rPr lang="en-US" sz="2400" dirty="0"/>
                        <a:t>5 hours</a:t>
                      </a:r>
                    </a:p>
                  </a:txBody>
                  <a:tcPr marL="68570" marR="68570" marT="34290" marB="34290"/>
                </a:tc>
                <a:tc>
                  <a:txBody>
                    <a:bodyPr/>
                    <a:lstStyle/>
                    <a:p>
                      <a:r>
                        <a:rPr lang="en-US" sz="2400" dirty="0"/>
                        <a:t>5 hours</a:t>
                      </a:r>
                    </a:p>
                  </a:txBody>
                  <a:tcPr marL="68570" marR="68570" marT="34290" marB="34290"/>
                </a:tc>
                <a:tc>
                  <a:txBody>
                    <a:bodyPr/>
                    <a:lstStyle/>
                    <a:p>
                      <a:r>
                        <a:rPr lang="en-US" sz="2400" dirty="0"/>
                        <a:t>0 hours</a:t>
                      </a:r>
                    </a:p>
                  </a:txBody>
                  <a:tcPr marL="68570" marR="68570" marT="34290" marB="34290"/>
                </a:tc>
                <a:extLst>
                  <a:ext uri="{0D108BD9-81ED-4DB2-BD59-A6C34878D82A}">
                    <a16:rowId xmlns:a16="http://schemas.microsoft.com/office/drawing/2014/main" val="1000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Cost Benefit Analysis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marL="457200" lvl="0" indent="-457200" defTabSz="914400">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Cost-benefit analysis is a calculation that adds up costs and benefits using a common unit of measurement, like Ghana Cedis. </a:t>
            </a:r>
          </a:p>
          <a:p>
            <a:pPr marL="457200" lvl="0" indent="-457200" defTabSz="914400">
              <a:buFont typeface="Wingdings" panose="05000000000000000000" pitchFamily="2" charset="2"/>
              <a:buChar char="Ø"/>
              <a:defRPr/>
            </a:pPr>
            <a:endParaRPr lang="en-US" altLang="en-US" dirty="0">
              <a:solidFill>
                <a:schemeClr val="tx1"/>
              </a:solidFill>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It is used to identify the alternative that has the greatest net benefit, which is equivalent to benefits minus costs.</a:t>
            </a:r>
          </a:p>
          <a:p>
            <a:pPr lvl="0" defTabSz="914400">
              <a:defRPr/>
            </a:pPr>
            <a:endParaRPr lang="en-US"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25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Cost Benefit Analysis: Example</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marL="342900" lvl="0" indent="-342900">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Should I cook or Buy Food: (Assuming same Quality).</a:t>
            </a:r>
          </a:p>
          <a:p>
            <a:pPr lvl="0">
              <a:defRPr/>
            </a:pPr>
            <a:endParaRPr lang="en-US" dirty="0">
              <a:solidFill>
                <a:prstClr val="black"/>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Assume a plate of fried rice and chicken cost 15 Ghana Cedis…..</a:t>
            </a:r>
          </a:p>
          <a:p>
            <a:pPr marL="342900" lvl="0" indent="-342900">
              <a:buFont typeface="Wingdings" panose="05000000000000000000" pitchFamily="2" charset="2"/>
              <a:buChar char="Ø"/>
              <a:defRPr/>
            </a:pPr>
            <a:endParaRPr lang="en-US" dirty="0">
              <a:solidFill>
                <a:prstClr val="black"/>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An agent who wants to optimize will calculate the alternative to buying, like ingredients, time, gas, </a:t>
            </a:r>
            <a:r>
              <a:rPr lang="en-US" dirty="0" err="1">
                <a:solidFill>
                  <a:prstClr val="black"/>
                </a:solidFill>
                <a:latin typeface="Times New Roman" panose="02020603050405020304" pitchFamily="18" charset="0"/>
                <a:cs typeface="Times New Roman" panose="02020603050405020304" pitchFamily="18" charset="0"/>
              </a:rPr>
              <a:t>etc</a:t>
            </a:r>
            <a:r>
              <a:rPr lang="en-US" dirty="0">
                <a:solidFill>
                  <a:prstClr val="black"/>
                </a:solidFill>
                <a:latin typeface="Times New Roman" panose="02020603050405020304" pitchFamily="18" charset="0"/>
                <a:cs typeface="Times New Roman" panose="02020603050405020304" pitchFamily="18" charset="0"/>
              </a:rPr>
              <a:t>, and put monetary value on it……. </a:t>
            </a:r>
          </a:p>
          <a:p>
            <a:pPr lvl="0" defTabSz="914400">
              <a:defRPr/>
            </a:pPr>
            <a:endParaRPr lang="en-US"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2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Cost Benefit Analysis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lvl="0" defTabSz="914400">
              <a:defRPr/>
            </a:pPr>
            <a:br>
              <a:rPr lang="en-US" altLang="en-US" sz="1000" dirty="0">
                <a:solidFill>
                  <a:schemeClr val="tx1"/>
                </a:solidFill>
                <a:latin typeface="Times New Roman" panose="02020603050405020304" pitchFamily="18" charset="0"/>
                <a:cs typeface="Times New Roman" panose="02020603050405020304" pitchFamily="18" charset="0"/>
              </a:rPr>
            </a:br>
            <a:endParaRPr lang="en-US" sz="1000" dirty="0">
              <a:solidFill>
                <a:schemeClr val="tx1"/>
              </a:solidFill>
              <a:latin typeface="Times New Roman" panose="02020603050405020304" pitchFamily="18" charset="0"/>
              <a:cs typeface="Times New Roman" panose="02020603050405020304" pitchFamily="18" charset="0"/>
            </a:endParaRPr>
          </a:p>
        </p:txBody>
      </p:sp>
      <p:pic>
        <p:nvPicPr>
          <p:cNvPr id="4" name="Picture 7" descr="A photo shows a gold balancing scale.">
            <a:extLst>
              <a:ext uri="{FF2B5EF4-FFF2-40B4-BE49-F238E27FC236}">
                <a16:creationId xmlns:a16="http://schemas.microsoft.com/office/drawing/2014/main" id="{5FF38758-09D4-49B7-A191-0D166C52E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61" y="1393340"/>
            <a:ext cx="8639175"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
            <a:extLst>
              <a:ext uri="{FF2B5EF4-FFF2-40B4-BE49-F238E27FC236}">
                <a16:creationId xmlns:a16="http://schemas.microsoft.com/office/drawing/2014/main" id="{C495C678-1AE4-4376-88B0-64431F4C28FD}"/>
              </a:ext>
            </a:extLst>
          </p:cNvPr>
          <p:cNvSpPr txBox="1">
            <a:spLocks noChangeArrowheads="1"/>
          </p:cNvSpPr>
          <p:nvPr/>
        </p:nvSpPr>
        <p:spPr bwMode="auto">
          <a:xfrm>
            <a:off x="1455899" y="4715669"/>
            <a:ext cx="17176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r>
              <a:rPr lang="en-US" altLang="en-US" sz="2800" dirty="0">
                <a:solidFill>
                  <a:srgbClr val="FF0000"/>
                </a:solidFill>
              </a:rPr>
              <a:t>COSTS</a:t>
            </a:r>
          </a:p>
        </p:txBody>
      </p:sp>
      <p:sp>
        <p:nvSpPr>
          <p:cNvPr id="6" name="TextBox 6">
            <a:extLst>
              <a:ext uri="{FF2B5EF4-FFF2-40B4-BE49-F238E27FC236}">
                <a16:creationId xmlns:a16="http://schemas.microsoft.com/office/drawing/2014/main" id="{37ED0104-20C5-41EF-A902-DCAEB44A5602}"/>
              </a:ext>
            </a:extLst>
          </p:cNvPr>
          <p:cNvSpPr txBox="1">
            <a:spLocks noChangeArrowheads="1"/>
          </p:cNvSpPr>
          <p:nvPr/>
        </p:nvSpPr>
        <p:spPr bwMode="auto">
          <a:xfrm>
            <a:off x="6713699" y="4745831"/>
            <a:ext cx="1908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r>
              <a:rPr lang="en-US" altLang="en-US" sz="2400">
                <a:solidFill>
                  <a:srgbClr val="FF0000"/>
                </a:solidFill>
                <a:latin typeface="Times New Roman" panose="02020603050405020304" pitchFamily="18" charset="0"/>
                <a:cs typeface="Times New Roman" panose="02020603050405020304" pitchFamily="18" charset="0"/>
              </a:rPr>
              <a:t>BENEFITS</a:t>
            </a:r>
          </a:p>
        </p:txBody>
      </p:sp>
    </p:spTree>
    <p:extLst>
      <p:ext uri="{BB962C8B-B14F-4D97-AF65-F5344CB8AC3E}">
        <p14:creationId xmlns:p14="http://schemas.microsoft.com/office/powerpoint/2010/main" val="399273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The Second Principle of Economics: </a:t>
            </a:r>
            <a:r>
              <a:rPr lang="en-US" sz="3600" b="1" i="1" dirty="0">
                <a:solidFill>
                  <a:srgbClr val="FF0000"/>
                </a:solidFill>
                <a:latin typeface="Times New Roman" panose="02020603050405020304" pitchFamily="18" charset="0"/>
                <a:cs typeface="Times New Roman" panose="02020603050405020304" pitchFamily="18" charset="0"/>
              </a:rPr>
              <a:t>Equilibrium</a:t>
            </a:r>
            <a:endParaRPr lang="en-GB" sz="3600" b="1" i="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marL="457200" lvl="0" indent="-457200">
              <a:lnSpc>
                <a:spcPct val="150000"/>
              </a:lnSpc>
              <a:spcBef>
                <a:spcPts val="1800"/>
              </a:spcBef>
              <a:buClr>
                <a:srgbClr val="007FA3"/>
              </a:buClr>
              <a:buFont typeface="Wingdings" panose="05000000000000000000" pitchFamily="2" charset="2"/>
              <a:buChar char="Ø"/>
            </a:pPr>
            <a:r>
              <a:rPr lang="en-US" altLang="en-US" sz="2800" dirty="0">
                <a:solidFill>
                  <a:srgbClr val="000000"/>
                </a:solidFill>
                <a:latin typeface="Times New Roman" panose="02020603050405020304" pitchFamily="18" charset="0"/>
                <a:cs typeface="Times New Roman" panose="02020603050405020304" pitchFamily="18" charset="0"/>
              </a:rPr>
              <a:t>A situation in which no one benefits by changing his/her behavior.</a:t>
            </a:r>
          </a:p>
          <a:p>
            <a:pPr marL="457200" lvl="0" indent="-457200">
              <a:lnSpc>
                <a:spcPct val="150000"/>
              </a:lnSpc>
              <a:spcBef>
                <a:spcPts val="1800"/>
              </a:spcBef>
              <a:buClr>
                <a:srgbClr val="007FA3"/>
              </a:buClr>
              <a:buFont typeface="Wingdings" panose="05000000000000000000" pitchFamily="2" charset="2"/>
              <a:buChar char="Ø"/>
            </a:pPr>
            <a:r>
              <a:rPr lang="en-US" altLang="en-US" sz="2800" dirty="0">
                <a:solidFill>
                  <a:srgbClr val="000000"/>
                </a:solidFill>
                <a:latin typeface="Times New Roman" panose="02020603050405020304" pitchFamily="18" charset="0"/>
                <a:cs typeface="Times New Roman" panose="02020603050405020304" pitchFamily="18" charset="0"/>
              </a:rPr>
              <a:t>Thus equilibrium is the special situation in which everyone is optimizing in the society, so nobody would benefit personally by changing his or her own behavior.</a:t>
            </a:r>
            <a:endParaRPr lang="en-US" altLang="en-US" sz="2800" dirty="0">
              <a:solidFill>
                <a:prstClr val="black"/>
              </a:solidFill>
              <a:latin typeface="Times New Roman" panose="02020603050405020304" pitchFamily="18" charset="0"/>
              <a:cs typeface="Times New Roman" panose="02020603050405020304" pitchFamily="18" charset="0"/>
            </a:endParaRPr>
          </a:p>
          <a:p>
            <a:pPr lvl="0" defTabSz="914400">
              <a:defRPr/>
            </a:pPr>
            <a:endParaRPr lang="en-US"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58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What Does Equilibrium Really Mean?</a:t>
            </a:r>
          </a:p>
        </p:txBody>
      </p:sp>
      <p:sp>
        <p:nvSpPr>
          <p:cNvPr id="3" name="Subtitle 2"/>
          <p:cNvSpPr>
            <a:spLocks noGrp="1"/>
          </p:cNvSpPr>
          <p:nvPr>
            <p:ph type="subTitle" idx="1"/>
          </p:nvPr>
        </p:nvSpPr>
        <p:spPr>
          <a:xfrm>
            <a:off x="354563" y="1539552"/>
            <a:ext cx="8556172" cy="5075852"/>
          </a:xfrm>
        </p:spPr>
        <p:txBody>
          <a:bodyPr>
            <a:noAutofit/>
          </a:bodyPr>
          <a:lstStyle/>
          <a:p>
            <a:pPr lvl="0" defTabSz="914400">
              <a:defRPr/>
            </a:pPr>
            <a:endParaRPr lang="en-US" sz="10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A photo shows 3d illustration of Balancing balls on board.">
            <a:extLst>
              <a:ext uri="{FF2B5EF4-FFF2-40B4-BE49-F238E27FC236}">
                <a16:creationId xmlns:a16="http://schemas.microsoft.com/office/drawing/2014/main" id="{56A2BC55-90AD-43B5-A103-4AC9743F8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63" y="1614488"/>
            <a:ext cx="7767087" cy="404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292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Equilibrium: An Illustration </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marL="457200" indent="-457200">
              <a:buSzPct val="100000"/>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To illustrate the concept of equilibrium, consider the length of the regular checkout lines at a supermarket. </a:t>
            </a:r>
          </a:p>
          <a:p>
            <a:pPr marL="457200" indent="-457200">
              <a:buSzPct val="100000"/>
              <a:buFont typeface="Wingdings" panose="05000000000000000000" pitchFamily="2" charset="2"/>
              <a:buChar char="Ø"/>
            </a:pPr>
            <a:endParaRPr lang="en-US" altLang="en-US" sz="2800" dirty="0">
              <a:solidFill>
                <a:schemeClr val="tx1"/>
              </a:solidFill>
              <a:latin typeface="Times New Roman" panose="02020603050405020304" pitchFamily="18" charset="0"/>
              <a:cs typeface="Times New Roman" panose="02020603050405020304" pitchFamily="18" charset="0"/>
            </a:endParaRPr>
          </a:p>
          <a:p>
            <a:pPr marL="457200" indent="-457200">
              <a:buSzPct val="100000"/>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If any line has a shorter wait than the others, optimizers will choose that line. </a:t>
            </a:r>
          </a:p>
          <a:p>
            <a:pPr>
              <a:buSzPct val="100000"/>
            </a:pPr>
            <a:endParaRPr lang="en-US" altLang="en-US" sz="2800" dirty="0">
              <a:solidFill>
                <a:schemeClr val="tx1"/>
              </a:solidFill>
              <a:latin typeface="Times New Roman" panose="02020603050405020304" pitchFamily="18" charset="0"/>
              <a:cs typeface="Times New Roman" panose="02020603050405020304" pitchFamily="18" charset="0"/>
            </a:endParaRPr>
          </a:p>
          <a:p>
            <a:pPr marL="457200" indent="-457200">
              <a:buSzPct val="100000"/>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If any line has a longer wait than the others, optimizers will avoid that line. So the short lines will attract shoppers, and the long lines will drive them away. And it’s not just the length of the lines that matters.</a:t>
            </a:r>
          </a:p>
          <a:p>
            <a:pPr lvl="0" defTabSz="914400">
              <a:defRPr/>
            </a:pPr>
            <a:endParaRPr lang="en-US"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8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GB" sz="3600" b="1" dirty="0">
                <a:solidFill>
                  <a:srgbClr val="FF0000"/>
                </a:solidFill>
                <a:latin typeface="Times New Roman" panose="02020603050405020304" pitchFamily="18" charset="0"/>
                <a:cs typeface="Times New Roman" panose="02020603050405020304" pitchFamily="18" charset="0"/>
              </a:rPr>
              <a:t>Welcome to economics lectures </a:t>
            </a:r>
          </a:p>
        </p:txBody>
      </p:sp>
      <p:sp>
        <p:nvSpPr>
          <p:cNvPr id="3" name="Subtitle 2"/>
          <p:cNvSpPr>
            <a:spLocks noGrp="1"/>
          </p:cNvSpPr>
          <p:nvPr>
            <p:ph type="subTitle" idx="1"/>
          </p:nvPr>
        </p:nvSpPr>
        <p:spPr>
          <a:xfrm>
            <a:off x="354563" y="1539552"/>
            <a:ext cx="8556172" cy="5075852"/>
          </a:xfrm>
        </p:spPr>
        <p:txBody>
          <a:bodyPr>
            <a:normAutofit lnSpcReduction="10000"/>
          </a:bodyPr>
          <a:lstStyle/>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The things you learn in this class will probably help you see the world in a different way.</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Economics is not just about money, as you may have incorrectly assumed.</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On the contrary, as you will learn in this course, economics is about how society distributes scarce resources. </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Since almost anything in the world is a scarce resource, from fossil fuels to nice guys, or nice ladies, we can apply the rules of economics to pretty much anything.</a:t>
            </a:r>
          </a:p>
          <a:p>
            <a:pPr lvl="0" defTabSz="914400">
              <a:defRPr/>
            </a:pPr>
            <a:endParaRPr lang="en-US" sz="3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05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Equilibrium: An Illustration </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marL="457200" indent="-457200">
              <a:buSzPct val="100000"/>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You pick your line by estimating which line will move the fastest, which incorporates everything that you can see, including the number of items in each person’s shopping cart. </a:t>
            </a:r>
          </a:p>
          <a:p>
            <a:pPr marL="457200" indent="-457200">
              <a:buSzPct val="100000"/>
              <a:buFont typeface="Wingdings" panose="05000000000000000000" pitchFamily="2" charset="2"/>
              <a:buChar char="Ø"/>
            </a:pPr>
            <a:endParaRPr lang="en-US" altLang="en-US" dirty="0">
              <a:solidFill>
                <a:schemeClr val="tx1"/>
              </a:solidFill>
              <a:latin typeface="Times New Roman" panose="02020603050405020304" pitchFamily="18" charset="0"/>
              <a:cs typeface="Times New Roman" panose="02020603050405020304" pitchFamily="18" charset="0"/>
            </a:endParaRPr>
          </a:p>
          <a:p>
            <a:pPr marL="457200" indent="-457200">
              <a:buSzPct val="100000"/>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Economists say that “in equilibrium” all of the checkout lines will have roughly the same wait time.</a:t>
            </a:r>
          </a:p>
          <a:p>
            <a:pPr lvl="0" defTabSz="914400">
              <a:defRPr/>
            </a:pPr>
            <a:endParaRPr lang="en-US"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16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Equilibrium: </a:t>
            </a:r>
            <a:r>
              <a:rPr lang="en-US" altLang="en-US" sz="3600" b="1" i="1" dirty="0">
                <a:solidFill>
                  <a:srgbClr val="FF0000"/>
                </a:solidFill>
                <a:latin typeface="Times New Roman" panose="02020603050405020304" pitchFamily="18" charset="0"/>
                <a:cs typeface="Times New Roman" panose="02020603050405020304" pitchFamily="18" charset="0"/>
              </a:rPr>
              <a:t>The Free Rider Problem</a:t>
            </a:r>
            <a:br>
              <a:rPr lang="en-US" alt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defTabSz="914400">
              <a:defRPr/>
            </a:pPr>
            <a:r>
              <a:rPr lang="en-US" dirty="0">
                <a:solidFill>
                  <a:schemeClr val="tx1"/>
                </a:solidFill>
                <a:latin typeface="Times New Roman" panose="02020603050405020304" pitchFamily="18" charset="0"/>
                <a:cs typeface="Times New Roman" panose="02020603050405020304" pitchFamily="18" charset="0"/>
              </a:rPr>
              <a:t>The Free Rider Problem </a:t>
            </a:r>
            <a:r>
              <a:rPr lang="en-US" altLang="en-US" dirty="0">
                <a:solidFill>
                  <a:srgbClr val="000000"/>
                </a:solidFill>
                <a:latin typeface="Times New Roman" panose="02020603050405020304" pitchFamily="18" charset="0"/>
                <a:cs typeface="Times New Roman" panose="02020603050405020304" pitchFamily="18" charset="0"/>
              </a:rPr>
              <a:t>exists when an individual or group is able to enjoy the benefits of a situation without incurring the costs</a:t>
            </a:r>
            <a:endParaRPr lang="en-US" altLang="en-US" dirty="0">
              <a:latin typeface="Times New Roman" panose="02020603050405020304" pitchFamily="18" charset="0"/>
              <a:cs typeface="Times New Roman" panose="02020603050405020304" pitchFamily="18" charset="0"/>
            </a:endParaRPr>
          </a:p>
          <a:p>
            <a:pPr lvl="0" defTabSz="914400">
              <a:defRP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7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Equilibrium: </a:t>
            </a:r>
            <a:r>
              <a:rPr lang="en-US" altLang="en-US" sz="3600" b="1" i="1" dirty="0">
                <a:solidFill>
                  <a:srgbClr val="FF0000"/>
                </a:solidFill>
                <a:latin typeface="Times New Roman" panose="02020603050405020304" pitchFamily="18" charset="0"/>
                <a:cs typeface="Times New Roman" panose="02020603050405020304" pitchFamily="18" charset="0"/>
              </a:rPr>
              <a:t>The Free Rider Problem</a:t>
            </a:r>
            <a:br>
              <a:rPr lang="en-US" alt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marL="557213" indent="-557213">
              <a:buFontTx/>
              <a:buAutoNum type="arabicPeriod"/>
            </a:pPr>
            <a:r>
              <a:rPr lang="en-US" altLang="en-US" dirty="0">
                <a:solidFill>
                  <a:srgbClr val="000000"/>
                </a:solidFill>
                <a:latin typeface="Times New Roman" panose="02020603050405020304" pitchFamily="18" charset="0"/>
                <a:cs typeface="Times New Roman" panose="02020603050405020304" pitchFamily="18" charset="0"/>
              </a:rPr>
              <a:t>Group needs to decide what is fair.</a:t>
            </a:r>
          </a:p>
          <a:p>
            <a:pPr marL="557213" indent="-557213">
              <a:buFontTx/>
              <a:buAutoNum type="arabicPeriod"/>
            </a:pPr>
            <a:endParaRPr lang="en-US" altLang="en-US" dirty="0">
              <a:solidFill>
                <a:srgbClr val="000000"/>
              </a:solidFill>
              <a:latin typeface="Times New Roman" panose="02020603050405020304" pitchFamily="18" charset="0"/>
              <a:cs typeface="Times New Roman" panose="02020603050405020304" pitchFamily="18" charset="0"/>
            </a:endParaRPr>
          </a:p>
          <a:p>
            <a:pPr marL="557213" indent="-557213">
              <a:buFontTx/>
              <a:buAutoNum type="arabicPeriod"/>
            </a:pPr>
            <a:r>
              <a:rPr lang="en-US" altLang="en-US" dirty="0">
                <a:solidFill>
                  <a:srgbClr val="000000"/>
                </a:solidFill>
                <a:latin typeface="Times New Roman" panose="02020603050405020304" pitchFamily="18" charset="0"/>
                <a:cs typeface="Times New Roman" panose="02020603050405020304" pitchFamily="18" charset="0"/>
              </a:rPr>
              <a:t>Some sort of pressure needs to be put on the free rider to get him to conform</a:t>
            </a:r>
          </a:p>
          <a:p>
            <a:pPr marL="557213" indent="-557213"/>
            <a:endParaRPr lang="en-US" altLang="en-US" dirty="0">
              <a:solidFill>
                <a:srgbClr val="000000"/>
              </a:solidFill>
              <a:latin typeface="Times New Roman" panose="02020603050405020304" pitchFamily="18" charset="0"/>
              <a:cs typeface="Times New Roman" panose="02020603050405020304" pitchFamily="18" charset="0"/>
            </a:endParaRPr>
          </a:p>
          <a:p>
            <a:pPr marL="557213" indent="-557213"/>
            <a:r>
              <a:rPr lang="en-US" altLang="en-US" dirty="0">
                <a:solidFill>
                  <a:srgbClr val="FF0000"/>
                </a:solidFill>
                <a:latin typeface="Times New Roman" panose="02020603050405020304" pitchFamily="18" charset="0"/>
                <a:cs typeface="Times New Roman" panose="02020603050405020304" pitchFamily="18" charset="0"/>
              </a:rPr>
              <a:t>Markets have no mechanism for deciding what is fair</a:t>
            </a:r>
          </a:p>
          <a:p>
            <a:pPr lvl="0" defTabSz="914400">
              <a:defRP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32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The Third Principle of Economics: Empiricism</a:t>
            </a:r>
            <a:br>
              <a:rPr lang="en-US" alt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Economists test their ideas with data. </a:t>
            </a:r>
          </a:p>
          <a:p>
            <a:pPr marL="457200" indent="-457200">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We call such evidence-based analysis, empirical analysis or empiricism. </a:t>
            </a:r>
          </a:p>
          <a:p>
            <a:pPr marL="457200" indent="-457200">
              <a:buFont typeface="Wingdings" panose="05000000000000000000" pitchFamily="2" charset="2"/>
              <a:buChar char="Ø"/>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Economists use data to determine whether our theories about human behavior—like optimization and equilibrium—match up with actual human behavior.</a:t>
            </a:r>
          </a:p>
          <a:p>
            <a:pPr lvl="0" defTabSz="914400">
              <a:defRP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59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Why Study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a:defRPr/>
            </a:pPr>
            <a:r>
              <a:rPr lang="en-US" altLang="en-US" b="1" dirty="0">
                <a:solidFill>
                  <a:schemeClr val="tx2">
                    <a:lumMod val="60000"/>
                    <a:lumOff val="40000"/>
                  </a:schemeClr>
                </a:solidFill>
              </a:rPr>
              <a:t>1. To Learn a Way of Thinking</a:t>
            </a:r>
          </a:p>
          <a:p>
            <a:pPr fontAlgn="auto">
              <a:spcAft>
                <a:spcPts val="0"/>
              </a:spcAft>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In order to do this, we must understand Three fundamental concepts:</a:t>
            </a:r>
          </a:p>
          <a:p>
            <a:pPr marL="457200" indent="-457200" fontAlgn="auto">
              <a:spcAft>
                <a:spcPts val="0"/>
              </a:spcAft>
              <a:buFont typeface="Wingdings" panose="05000000000000000000" pitchFamily="2" charset="2"/>
              <a:buChar char="Ø"/>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Opportunity cost</a:t>
            </a:r>
          </a:p>
          <a:p>
            <a:pPr marL="457200" indent="-457200" fontAlgn="auto">
              <a:spcAft>
                <a:spcPts val="0"/>
              </a:spcAft>
              <a:buFont typeface="Wingdings" panose="05000000000000000000" pitchFamily="2" charset="2"/>
              <a:buChar char="Ø"/>
              <a:defRPr/>
            </a:pPr>
            <a:r>
              <a:rPr lang="en-US" dirty="0" err="1">
                <a:solidFill>
                  <a:schemeClr val="tx1"/>
                </a:solidFill>
                <a:latin typeface="Times New Roman" panose="02020603050405020304" pitchFamily="18" charset="0"/>
                <a:cs typeface="Times New Roman" panose="02020603050405020304" pitchFamily="18" charset="0"/>
              </a:rPr>
              <a:t>Marginalism</a:t>
            </a:r>
            <a:endParaRPr lang="en-US" dirty="0">
              <a:solidFill>
                <a:schemeClr val="tx1"/>
              </a:solidFill>
              <a:latin typeface="Times New Roman" panose="02020603050405020304" pitchFamily="18" charset="0"/>
              <a:cs typeface="Times New Roman" panose="02020603050405020304" pitchFamily="18" charset="0"/>
            </a:endParaRPr>
          </a:p>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Efficient markets</a:t>
            </a:r>
          </a:p>
          <a:p>
            <a:pPr lvl="0" defTabSz="914400">
              <a:defRP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36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Why Study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a:defRPr/>
            </a:pPr>
            <a:r>
              <a:rPr lang="en-US" altLang="en-US" b="1" dirty="0">
                <a:solidFill>
                  <a:schemeClr val="tx2">
                    <a:lumMod val="60000"/>
                    <a:lumOff val="40000"/>
                  </a:schemeClr>
                </a:solidFill>
              </a:rPr>
              <a:t>2. To Understand Society</a:t>
            </a:r>
          </a:p>
          <a:p>
            <a:pPr fontAlgn="auto">
              <a:spcAft>
                <a:spcPts val="0"/>
              </a:spcAft>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The study of economics is an essential part of the study of society. One thing that is very important about our modern society is the industrial revolution</a:t>
            </a:r>
          </a:p>
          <a:p>
            <a:pPr lvl="0" defTabSz="914400">
              <a:defRP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89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Why Study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a:defRPr/>
            </a:pPr>
            <a:r>
              <a:rPr lang="en-US" altLang="en-US" b="1" dirty="0">
                <a:solidFill>
                  <a:schemeClr val="tx2">
                    <a:lumMod val="60000"/>
                    <a:lumOff val="40000"/>
                  </a:schemeClr>
                </a:solidFill>
              </a:rPr>
              <a:t>3. To Understand Global Affairs</a:t>
            </a:r>
          </a:p>
          <a:p>
            <a:pPr fontAlgn="auto">
              <a:spcAft>
                <a:spcPts val="0"/>
              </a:spcAft>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An understanding of economics is essential to an understanding of global affairs. The fracas between USA and china concerning exchange rates could only be understood if one is well vexed in the subject of economics.</a:t>
            </a:r>
          </a:p>
        </p:txBody>
      </p:sp>
    </p:spTree>
    <p:extLst>
      <p:ext uri="{BB962C8B-B14F-4D97-AF65-F5344CB8AC3E}">
        <p14:creationId xmlns:p14="http://schemas.microsoft.com/office/powerpoint/2010/main" val="3095505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Why Study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a:defRPr/>
            </a:pPr>
            <a:r>
              <a:rPr lang="en-US" altLang="en-US" b="1" dirty="0">
                <a:solidFill>
                  <a:schemeClr val="tx2">
                    <a:lumMod val="60000"/>
                    <a:lumOff val="40000"/>
                  </a:schemeClr>
                </a:solidFill>
              </a:rPr>
              <a:t>4. To Be an Informed Citizen</a:t>
            </a:r>
          </a:p>
          <a:p>
            <a:pPr fontAlgn="auto">
              <a:spcAft>
                <a:spcPts val="0"/>
              </a:spcAft>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To be an informed citizen requires a basic understanding of economics.</a:t>
            </a:r>
          </a:p>
        </p:txBody>
      </p:sp>
    </p:spTree>
    <p:extLst>
      <p:ext uri="{BB962C8B-B14F-4D97-AF65-F5344CB8AC3E}">
        <p14:creationId xmlns:p14="http://schemas.microsoft.com/office/powerpoint/2010/main" val="805906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Economic Policy</a:t>
            </a:r>
          </a:p>
        </p:txBody>
      </p:sp>
      <p:sp>
        <p:nvSpPr>
          <p:cNvPr id="3" name="Subtitle 2"/>
          <p:cNvSpPr>
            <a:spLocks noGrp="1"/>
          </p:cNvSpPr>
          <p:nvPr>
            <p:ph type="subTitle" idx="1"/>
          </p:nvPr>
        </p:nvSpPr>
        <p:spPr>
          <a:xfrm>
            <a:off x="354563" y="1539552"/>
            <a:ext cx="8556172" cy="5075852"/>
          </a:xfrm>
        </p:spPr>
        <p:txBody>
          <a:bodyPr>
            <a:noAutofit/>
          </a:bodyPr>
          <a:lstStyle/>
          <a:p>
            <a:pPr eaLnBrk="1" hangingPunct="1">
              <a:lnSpc>
                <a:spcPct val="100000"/>
              </a:lnSpc>
              <a:spcBef>
                <a:spcPct val="50000"/>
              </a:spcBef>
              <a:buClrTx/>
              <a:buSzTx/>
              <a:buFontTx/>
              <a:buNone/>
            </a:pP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Criteria for judging economic outcomes:</a:t>
            </a:r>
          </a:p>
          <a:p>
            <a:pPr eaLnBrk="1" hangingPunct="1">
              <a:lnSpc>
                <a:spcPct val="100000"/>
              </a:lnSpc>
              <a:spcBef>
                <a:spcPct val="50000"/>
              </a:spcBef>
              <a:buClrTx/>
              <a:buSzTx/>
              <a:buFontTx/>
              <a:buNone/>
            </a:pP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	1.  Efficiency</a:t>
            </a:r>
          </a:p>
          <a:p>
            <a:pPr eaLnBrk="1" hangingPunct="1">
              <a:lnSpc>
                <a:spcPct val="100000"/>
              </a:lnSpc>
              <a:spcBef>
                <a:spcPct val="50000"/>
              </a:spcBef>
              <a:buClrTx/>
              <a:buSzTx/>
              <a:buFontTx/>
              <a:buNone/>
            </a:pP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	2.  Equity</a:t>
            </a:r>
          </a:p>
          <a:p>
            <a:pPr eaLnBrk="1" hangingPunct="1">
              <a:lnSpc>
                <a:spcPct val="100000"/>
              </a:lnSpc>
              <a:spcBef>
                <a:spcPct val="50000"/>
              </a:spcBef>
              <a:buClrTx/>
              <a:buSzTx/>
              <a:buFontTx/>
              <a:buNone/>
            </a:pP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	3.  Growth</a:t>
            </a:r>
          </a:p>
          <a:p>
            <a:pPr eaLnBrk="1" hangingPunct="1">
              <a:lnSpc>
                <a:spcPct val="100000"/>
              </a:lnSpc>
              <a:spcBef>
                <a:spcPct val="50000"/>
              </a:spcBef>
              <a:buClrTx/>
              <a:buSzTx/>
              <a:buFontTx/>
              <a:buNone/>
            </a:pP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	4.  Stability</a:t>
            </a:r>
            <a:endParaRPr lang="en-US" altLang="en-US" sz="3200" b="1"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74713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Economic Policy</a:t>
            </a:r>
          </a:p>
        </p:txBody>
      </p:sp>
      <p:sp>
        <p:nvSpPr>
          <p:cNvPr id="3" name="Subtitle 2"/>
          <p:cNvSpPr>
            <a:spLocks noGrp="1"/>
          </p:cNvSpPr>
          <p:nvPr>
            <p:ph type="subTitle" idx="1"/>
          </p:nvPr>
        </p:nvSpPr>
        <p:spPr>
          <a:xfrm>
            <a:off x="354563" y="1539552"/>
            <a:ext cx="8556172" cy="5075852"/>
          </a:xfrm>
        </p:spPr>
        <p:txBody>
          <a:bodyPr>
            <a:noAutofit/>
          </a:bodyPr>
          <a:lstStyle/>
          <a:p>
            <a:pPr eaLnBrk="1" hangingPunct="1">
              <a:lnSpc>
                <a:spcPct val="100000"/>
              </a:lnSpc>
              <a:spcBef>
                <a:spcPct val="50000"/>
              </a:spcBef>
              <a:buClrTx/>
              <a:buSzTx/>
              <a:buFontTx/>
              <a:buNone/>
            </a:pPr>
            <a:r>
              <a:rPr lang="en-US" altLang="en-US" sz="3200" b="1"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Efficiency: </a:t>
            </a: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An efficient economy is one that produces what people want at the least possible cost.</a:t>
            </a:r>
          </a:p>
          <a:p>
            <a:pPr eaLnBrk="1" hangingPunct="1">
              <a:lnSpc>
                <a:spcPct val="100000"/>
              </a:lnSpc>
              <a:spcBef>
                <a:spcPct val="50000"/>
              </a:spcBef>
              <a:buClrTx/>
              <a:buSzTx/>
              <a:buFontTx/>
              <a:buNone/>
            </a:pPr>
            <a:endParaRPr lang="en-US" altLang="en-US"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a:p>
            <a:pPr>
              <a:spcBef>
                <a:spcPct val="50000"/>
              </a:spcBef>
            </a:pPr>
            <a:r>
              <a:rPr lang="en-US" altLang="en-US" sz="3200" b="1"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equity  means </a:t>
            </a: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Fairness. This is highly normative</a:t>
            </a: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02026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GB" sz="3600" b="1" dirty="0">
                <a:solidFill>
                  <a:srgbClr val="FF0000"/>
                </a:solidFill>
                <a:latin typeface="Times New Roman" panose="02020603050405020304" pitchFamily="18" charset="0"/>
                <a:cs typeface="Times New Roman" panose="02020603050405020304" pitchFamily="18" charset="0"/>
              </a:rPr>
              <a:t>Welcome to economics lectures </a:t>
            </a:r>
          </a:p>
        </p:txBody>
      </p:sp>
      <p:sp>
        <p:nvSpPr>
          <p:cNvPr id="3" name="Subtitle 2"/>
          <p:cNvSpPr>
            <a:spLocks noGrp="1"/>
          </p:cNvSpPr>
          <p:nvPr>
            <p:ph type="subTitle" idx="1"/>
          </p:nvPr>
        </p:nvSpPr>
        <p:spPr>
          <a:xfrm>
            <a:off x="354563" y="1539552"/>
            <a:ext cx="8556172" cy="5075852"/>
          </a:xfrm>
        </p:spPr>
        <p:txBody>
          <a:bodyPr>
            <a:normAutofit/>
          </a:bodyPr>
          <a:lstStyle/>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My main goal is to show you the way economists think and how to use this analytical system to answer questions related not only to these and other important human issues, but to anything you end up doing with your life after this class. </a:t>
            </a:r>
          </a:p>
          <a:p>
            <a:pPr lvl="0" defTabSz="914400">
              <a:defRPr/>
            </a:pPr>
            <a:endParaRPr lang="en-US" sz="3000" dirty="0">
              <a:solidFill>
                <a:prstClr val="black"/>
              </a:solidFill>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After all, as you will quickly find out, I believe that everything is economics! </a:t>
            </a:r>
          </a:p>
          <a:p>
            <a:pPr lvl="0" defTabSz="914400">
              <a:defRPr/>
            </a:pPr>
            <a:endParaRPr lang="en-US" sz="3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60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Economic Policy</a:t>
            </a:r>
          </a:p>
        </p:txBody>
      </p:sp>
      <p:sp>
        <p:nvSpPr>
          <p:cNvPr id="3" name="Subtitle 2"/>
          <p:cNvSpPr>
            <a:spLocks noGrp="1"/>
          </p:cNvSpPr>
          <p:nvPr>
            <p:ph type="subTitle" idx="1"/>
          </p:nvPr>
        </p:nvSpPr>
        <p:spPr>
          <a:xfrm>
            <a:off x="354563" y="1539552"/>
            <a:ext cx="8556172" cy="5075852"/>
          </a:xfrm>
        </p:spPr>
        <p:txBody>
          <a:bodyPr>
            <a:noAutofit/>
          </a:bodyPr>
          <a:lstStyle/>
          <a:p>
            <a:pPr eaLnBrk="1" hangingPunct="1">
              <a:lnSpc>
                <a:spcPct val="100000"/>
              </a:lnSpc>
              <a:spcBef>
                <a:spcPct val="50000"/>
              </a:spcBef>
              <a:buClrTx/>
              <a:buSzTx/>
              <a:buFontTx/>
              <a:buNone/>
            </a:pPr>
            <a:r>
              <a:rPr lang="en-US" altLang="en-US" sz="3200" b="1"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economic growth:  </a:t>
            </a: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An increase in the total output of an economy</a:t>
            </a:r>
            <a:endParaRPr lang="en-US" altLang="en-US"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a:p>
            <a:pPr eaLnBrk="1" hangingPunct="1">
              <a:lnSpc>
                <a:spcPct val="100000"/>
              </a:lnSpc>
              <a:spcBef>
                <a:spcPct val="0"/>
              </a:spcBef>
              <a:buClrTx/>
              <a:buSzTx/>
              <a:buFontTx/>
              <a:buNone/>
            </a:pPr>
            <a:r>
              <a:rPr lang="en-US" altLang="en-US" sz="3200" b="1"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Stability:  </a:t>
            </a: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A condition in which national output is growing steadily, with low inflation and full employment of resources.</a:t>
            </a: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4402823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a:extLst>
              <a:ext uri="{FF2B5EF4-FFF2-40B4-BE49-F238E27FC236}">
                <a16:creationId xmlns:a16="http://schemas.microsoft.com/office/drawing/2014/main" id="{E5BE1401-A55B-4FD1-8830-C7167466A420}"/>
              </a:ext>
            </a:extLst>
          </p:cNvPr>
          <p:cNvSpPr>
            <a:spLocks noGrp="1" noChangeArrowheads="1"/>
          </p:cNvSpPr>
          <p:nvPr>
            <p:ph type="ctrTitle"/>
          </p:nvPr>
        </p:nvSpPr>
        <p:spPr/>
        <p:txBody>
          <a:bodyPr>
            <a:normAutofit/>
          </a:bodyPr>
          <a:lstStyle/>
          <a:p>
            <a:pPr fontAlgn="auto">
              <a:spcAft>
                <a:spcPts val="0"/>
              </a:spcAft>
              <a:defRPr/>
            </a:pPr>
            <a:r>
              <a:rPr lang="en-US" altLang="en-US" dirty="0"/>
              <a:t>The Economic Problem:</a:t>
            </a:r>
            <a:br>
              <a:rPr lang="en-US" altLang="en-US" dirty="0"/>
            </a:br>
            <a:r>
              <a:rPr lang="en-US" altLang="en-US" dirty="0"/>
              <a:t>Scarcity and Choice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The Problem of Scarcity</a:t>
            </a:r>
          </a:p>
        </p:txBody>
      </p:sp>
      <p:sp>
        <p:nvSpPr>
          <p:cNvPr id="3" name="Subtitle 2"/>
          <p:cNvSpPr>
            <a:spLocks noGrp="1"/>
          </p:cNvSpPr>
          <p:nvPr>
            <p:ph type="subTitle" idx="1"/>
          </p:nvPr>
        </p:nvSpPr>
        <p:spPr>
          <a:xfrm>
            <a:off x="354563" y="1539552"/>
            <a:ext cx="8556172" cy="5075852"/>
          </a:xfrm>
        </p:spPr>
        <p:txBody>
          <a:bodyPr>
            <a:noAutofit/>
          </a:bodyPr>
          <a:lstStyle/>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There is a central economic problem that everyone faces. This central economic problem is the problem of </a:t>
            </a:r>
            <a:r>
              <a:rPr lang="en-US" i="1" dirty="0">
                <a:solidFill>
                  <a:schemeClr val="tx1"/>
                </a:solidFill>
                <a:latin typeface="Times New Roman" panose="02020603050405020304" pitchFamily="18" charset="0"/>
                <a:cs typeface="Times New Roman" panose="02020603050405020304" pitchFamily="18" charset="0"/>
              </a:rPr>
              <a:t>scarcity.</a:t>
            </a:r>
          </a:p>
          <a:p>
            <a:pPr marL="457200" indent="-457200">
              <a:lnSpc>
                <a:spcPct val="85000"/>
              </a:lnSpc>
              <a:buFont typeface="Wingdings" panose="05000000000000000000" pitchFamily="2" charset="2"/>
              <a:buChar char="Ø"/>
            </a:pPr>
            <a:endParaRPr lang="en-US" i="1" dirty="0">
              <a:solidFill>
                <a:schemeClr val="tx1"/>
              </a:solidFill>
              <a:latin typeface="Times New Roman" panose="02020603050405020304" pitchFamily="18" charset="0"/>
              <a:cs typeface="Times New Roman" panose="02020603050405020304" pitchFamily="18" charset="0"/>
            </a:endParaRPr>
          </a:p>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Scarcity is the excess of human wants over what can actually be produced to fulfill these wants.</a:t>
            </a:r>
          </a:p>
          <a:p>
            <a:pPr marL="457200" indent="-457200">
              <a:lnSpc>
                <a:spcPct val="85000"/>
              </a:lnSpc>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resources or factors of production are limited but human needs or wants are unlimited</a:t>
            </a:r>
            <a:endParaRPr lang="en-GB" sz="3600"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309157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The Problem of Scarcity</a:t>
            </a:r>
          </a:p>
        </p:txBody>
      </p:sp>
      <p:sp>
        <p:nvSpPr>
          <p:cNvPr id="3" name="Subtitle 2"/>
          <p:cNvSpPr>
            <a:spLocks noGrp="1"/>
          </p:cNvSpPr>
          <p:nvPr>
            <p:ph type="subTitle" idx="1"/>
          </p:nvPr>
        </p:nvSpPr>
        <p:spPr>
          <a:xfrm>
            <a:off x="354563" y="1539552"/>
            <a:ext cx="8556172" cy="5075852"/>
          </a:xfrm>
        </p:spPr>
        <p:txBody>
          <a:bodyPr>
            <a:noAutofit/>
          </a:bodyPr>
          <a:lstStyle/>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the reason for scarcity is thus:</a:t>
            </a:r>
          </a:p>
          <a:p>
            <a:pPr marL="457200" indent="-457200">
              <a:lnSpc>
                <a:spcPct val="85000"/>
              </a:lnSpc>
              <a:buFont typeface="Wingdings" panose="05000000000000000000" pitchFamily="2" charset="2"/>
              <a:buChar char="Ø"/>
            </a:pPr>
            <a:endParaRPr lang="en-US" i="1" dirty="0">
              <a:solidFill>
                <a:schemeClr val="tx1"/>
              </a:solidFill>
              <a:latin typeface="Times New Roman" panose="02020603050405020304" pitchFamily="18" charset="0"/>
              <a:cs typeface="Times New Roman" panose="02020603050405020304" pitchFamily="18" charset="0"/>
            </a:endParaRPr>
          </a:p>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Human wants are virtually unlimited, whereas the resources available to satisfy these wants are limited. </a:t>
            </a:r>
          </a:p>
          <a:p>
            <a:pPr marL="457200" indent="-457200">
              <a:lnSpc>
                <a:spcPct val="85000"/>
              </a:lnSpc>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Because of scarcity, various choices have to be made between alternatives. </a:t>
            </a: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19948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The Problem of Scarcity</a:t>
            </a:r>
          </a:p>
        </p:txBody>
      </p:sp>
      <p:sp>
        <p:nvSpPr>
          <p:cNvPr id="3" name="Subtitle 2"/>
          <p:cNvSpPr>
            <a:spLocks noGrp="1"/>
          </p:cNvSpPr>
          <p:nvPr>
            <p:ph type="subTitle" idx="1"/>
          </p:nvPr>
        </p:nvSpPr>
        <p:spPr>
          <a:xfrm>
            <a:off x="354563" y="1539552"/>
            <a:ext cx="8556172" cy="5075852"/>
          </a:xfrm>
        </p:spPr>
        <p:txBody>
          <a:bodyPr>
            <a:noAutofit/>
          </a:bodyPr>
          <a:lstStyle/>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One thing you must understand is that we do not all face the problem of scarcity to the same degree.  For instance, a poor person unable to afford enough to eat or a decent place to live will hardly see it as a ‘problem’ that a rich person cannot afford a second BMW. </a:t>
            </a:r>
          </a:p>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But given that people, both rich and poor, want more than they can have, this makes them behave in certain ways.</a:t>
            </a:r>
          </a:p>
          <a:p>
            <a:pPr>
              <a:lnSpc>
                <a:spcPct val="85000"/>
              </a:lnSpc>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Economics studies that behaviour.</a:t>
            </a: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98289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The Problem of Scarcity</a:t>
            </a:r>
          </a:p>
        </p:txBody>
      </p:sp>
      <p:sp>
        <p:nvSpPr>
          <p:cNvPr id="3" name="Subtitle 2"/>
          <p:cNvSpPr>
            <a:spLocks noGrp="1"/>
          </p:cNvSpPr>
          <p:nvPr>
            <p:ph type="subTitle" idx="1"/>
          </p:nvPr>
        </p:nvSpPr>
        <p:spPr>
          <a:xfrm>
            <a:off x="354563" y="1539552"/>
            <a:ext cx="8556172" cy="5075852"/>
          </a:xfrm>
        </p:spPr>
        <p:txBody>
          <a:bodyPr>
            <a:noAutofit/>
          </a:bodyPr>
          <a:lstStyle/>
          <a:p>
            <a:pPr>
              <a:lnSpc>
                <a:spcPct val="85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85000"/>
              </a:lnSpc>
            </a:pPr>
            <a:r>
              <a:rPr lang="en-US" b="1" dirty="0">
                <a:solidFill>
                  <a:schemeClr val="tx1"/>
                </a:solidFill>
                <a:latin typeface="Times New Roman" panose="02020603050405020304" pitchFamily="18" charset="0"/>
                <a:cs typeface="Times New Roman" panose="02020603050405020304" pitchFamily="18" charset="0"/>
              </a:rPr>
              <a:t>In short, Economics studies anything to do with the process of satisfying human wants  using available resources.</a:t>
            </a: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354054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The Ten facts of Economics</a:t>
            </a:r>
          </a:p>
        </p:txBody>
      </p:sp>
      <p:sp>
        <p:nvSpPr>
          <p:cNvPr id="3" name="Subtitle 2"/>
          <p:cNvSpPr>
            <a:spLocks noGrp="1"/>
          </p:cNvSpPr>
          <p:nvPr>
            <p:ph type="subTitle" idx="1"/>
          </p:nvPr>
        </p:nvSpPr>
        <p:spPr>
          <a:xfrm>
            <a:off x="401216" y="1539552"/>
            <a:ext cx="8556172" cy="5075852"/>
          </a:xfrm>
        </p:spPr>
        <p:txBody>
          <a:bodyPr>
            <a:noAutofit/>
          </a:bodyPr>
          <a:lstStyle/>
          <a:p>
            <a:pPr marL="514350" indent="-514350">
              <a:lnSpc>
                <a:spcPct val="85000"/>
              </a:lnSpc>
              <a:buAutoNum type="arabicPeriod"/>
            </a:pPr>
            <a:r>
              <a:rPr lang="en-US" dirty="0">
                <a:solidFill>
                  <a:schemeClr val="tx1"/>
                </a:solidFill>
                <a:latin typeface="Times New Roman" panose="02020603050405020304" pitchFamily="18" charset="0"/>
                <a:cs typeface="Times New Roman" panose="02020603050405020304" pitchFamily="18" charset="0"/>
              </a:rPr>
              <a:t>PEOPLE FACE TRADEOFFS (there is nothing like free lunch)</a:t>
            </a:r>
          </a:p>
          <a:p>
            <a:pPr marL="514350" indent="-514350">
              <a:lnSpc>
                <a:spcPct val="85000"/>
              </a:lnSpc>
              <a:buAutoNum type="arabicPeriod"/>
            </a:pPr>
            <a:endParaRPr lang="en-US" b="1" dirty="0">
              <a:solidFill>
                <a:schemeClr val="tx1"/>
              </a:solidFill>
              <a:latin typeface="Times New Roman" panose="02020603050405020304" pitchFamily="18" charset="0"/>
              <a:cs typeface="Times New Roman" panose="02020603050405020304" pitchFamily="18" charset="0"/>
            </a:endParaRPr>
          </a:p>
          <a:p>
            <a:pPr marL="457200" indent="-457200">
              <a:lnSpc>
                <a:spcPct val="85000"/>
              </a:lnSpc>
              <a:buFont typeface="Wingdings" panose="05000000000000000000" pitchFamily="2" charset="2"/>
              <a:buChar char="ü"/>
            </a:pPr>
            <a:r>
              <a:rPr lang="en-US" sz="2800" dirty="0">
                <a:solidFill>
                  <a:schemeClr val="tx1"/>
                </a:solidFill>
                <a:latin typeface="Times New Roman" panose="02020603050405020304" pitchFamily="18" charset="0"/>
                <a:cs typeface="Times New Roman" panose="02020603050405020304" pitchFamily="18" charset="0"/>
              </a:rPr>
              <a:t>Individuals as well as societies face tradeoff….. For something to be done, we must always sacrifice something.</a:t>
            </a:r>
          </a:p>
          <a:p>
            <a:pPr marL="1257300" lvl="1" indent="-514350">
              <a:lnSpc>
                <a:spcPct val="85000"/>
              </a:lnSpc>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For individual…. Learn or club, education or work.</a:t>
            </a:r>
          </a:p>
          <a:p>
            <a:pPr marL="1257300" lvl="1" indent="-514350">
              <a:lnSpc>
                <a:spcPct val="85000"/>
              </a:lnSpc>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For societies…. “Guns and butter.”</a:t>
            </a:r>
          </a:p>
          <a:p>
            <a:pPr marL="1257300" lvl="1" indent="-514350">
              <a:lnSpc>
                <a:spcPct val="85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 </a:t>
            </a:r>
            <a:r>
              <a:rPr lang="en-US" sz="2800" dirty="0">
                <a:solidFill>
                  <a:schemeClr val="tx1"/>
                </a:solidFill>
                <a:latin typeface="Times New Roman" panose="02020603050405020304" pitchFamily="18" charset="0"/>
                <a:cs typeface="Times New Roman" panose="02020603050405020304" pitchFamily="18" charset="0"/>
              </a:rPr>
              <a:t>tradeoff society faces is between efficiency and equity.</a:t>
            </a: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0038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The Ten facts of Economics</a:t>
            </a:r>
          </a:p>
        </p:txBody>
      </p:sp>
      <p:sp>
        <p:nvSpPr>
          <p:cNvPr id="3" name="Subtitle 2"/>
          <p:cNvSpPr>
            <a:spLocks noGrp="1"/>
          </p:cNvSpPr>
          <p:nvPr>
            <p:ph type="subTitle" idx="1"/>
          </p:nvPr>
        </p:nvSpPr>
        <p:spPr>
          <a:xfrm>
            <a:off x="401216" y="1539552"/>
            <a:ext cx="8556172" cy="5075852"/>
          </a:xfrm>
        </p:spPr>
        <p:txBody>
          <a:bodyPr>
            <a:noAutofit/>
          </a:bodyPr>
          <a:lstStyle/>
          <a:p>
            <a:pPr>
              <a:lnSpc>
                <a:spcPct val="85000"/>
              </a:lnSpc>
            </a:pPr>
            <a:r>
              <a:rPr lang="en-US" altLang="en-US" dirty="0">
                <a:solidFill>
                  <a:schemeClr val="tx1"/>
                </a:solidFill>
                <a:latin typeface="Times New Roman" panose="02020603050405020304" pitchFamily="18" charset="0"/>
                <a:cs typeface="Times New Roman" panose="02020603050405020304" pitchFamily="18" charset="0"/>
              </a:rPr>
              <a:t>2. </a:t>
            </a:r>
            <a:r>
              <a:rPr lang="en-US" altLang="en-US" b="1" dirty="0">
                <a:solidFill>
                  <a:schemeClr val="tx1"/>
                </a:solidFill>
                <a:latin typeface="Times New Roman" panose="02020603050405020304" pitchFamily="18" charset="0"/>
                <a:cs typeface="Times New Roman" panose="02020603050405020304" pitchFamily="18" charset="0"/>
              </a:rPr>
              <a:t>THE COST OF SOMETHING IS WHAT YOU GIVE UP TO GET IT</a:t>
            </a: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marL="457200" indent="-457200">
              <a:lnSpc>
                <a:spcPct val="85000"/>
              </a:lnSpc>
              <a:buFont typeface="Wingdings" panose="05000000000000000000" pitchFamily="2" charset="2"/>
              <a:buChar char="ü"/>
            </a:pPr>
            <a:r>
              <a:rPr lang="en-US" sz="2800" dirty="0">
                <a:solidFill>
                  <a:schemeClr val="tx1"/>
                </a:solidFill>
                <a:latin typeface="Times New Roman" panose="02020603050405020304" pitchFamily="18" charset="0"/>
                <a:cs typeface="Times New Roman" panose="02020603050405020304" pitchFamily="18" charset="0"/>
              </a:rPr>
              <a:t>Because people face tradeoffs, making decisions requires comparing the costs and benefits of alternative courses of action.</a:t>
            </a:r>
          </a:p>
          <a:p>
            <a:pPr marL="457200" indent="-457200">
              <a:lnSpc>
                <a:spcPct val="85000"/>
              </a:lnSpc>
              <a:buFont typeface="Wingdings" panose="05000000000000000000" pitchFamily="2" charset="2"/>
              <a:buChar char="ü"/>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nSpc>
                <a:spcPct val="85000"/>
              </a:lnSpc>
              <a:buFont typeface="Wingdings" panose="05000000000000000000" pitchFamily="2" charset="2"/>
              <a:buChar char="ü"/>
            </a:pPr>
            <a:r>
              <a:rPr lang="en-US" sz="2800" dirty="0">
                <a:solidFill>
                  <a:schemeClr val="tx1"/>
                </a:solidFill>
                <a:latin typeface="Times New Roman" panose="02020603050405020304" pitchFamily="18" charset="0"/>
                <a:cs typeface="Times New Roman" panose="02020603050405020304" pitchFamily="18" charset="0"/>
              </a:rPr>
              <a:t>In many cases, however, the cost of some action is not as obvious as it might first appear. For university education, the benefit is intellectual enrichment but the cost goes beyond fee and time spent in school</a:t>
            </a: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21105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The Ten facts of Economics</a:t>
            </a:r>
          </a:p>
        </p:txBody>
      </p:sp>
      <p:sp>
        <p:nvSpPr>
          <p:cNvPr id="3" name="Subtitle 2"/>
          <p:cNvSpPr>
            <a:spLocks noGrp="1"/>
          </p:cNvSpPr>
          <p:nvPr>
            <p:ph type="subTitle" idx="1"/>
          </p:nvPr>
        </p:nvSpPr>
        <p:spPr>
          <a:xfrm>
            <a:off x="401216" y="1539552"/>
            <a:ext cx="8556172" cy="5075852"/>
          </a:xfrm>
        </p:spPr>
        <p:txBody>
          <a:bodyPr>
            <a:noAutofit/>
          </a:bodyPr>
          <a:lstStyle/>
          <a:p>
            <a:pPr marL="385763" indent="-385763" fontAlgn="auto">
              <a:spcAft>
                <a:spcPts val="0"/>
              </a:spcAft>
              <a:buFontTx/>
              <a:buAutoNum type="arabicPeriod" startAt="3"/>
              <a:defRPr/>
            </a:pPr>
            <a:r>
              <a:rPr lang="en-US" b="1" dirty="0">
                <a:solidFill>
                  <a:schemeClr val="tx1"/>
                </a:solidFill>
                <a:latin typeface="Times New Roman" panose="02020603050405020304" pitchFamily="18" charset="0"/>
                <a:cs typeface="Times New Roman" panose="02020603050405020304" pitchFamily="18" charset="0"/>
              </a:rPr>
              <a:t>RATIONAL PEOPLE THINK AT THE MARGIN</a:t>
            </a:r>
          </a:p>
          <a:p>
            <a:pPr>
              <a:defRPr/>
            </a:pPr>
            <a:endParaRPr lang="en-US" dirty="0">
              <a:solidFill>
                <a:schemeClr val="tx1"/>
              </a:solidFill>
              <a:latin typeface="Times New Roman" panose="02020603050405020304" pitchFamily="18" charset="0"/>
              <a:cs typeface="Times New Roman" panose="02020603050405020304" pitchFamily="18" charset="0"/>
            </a:endParaRPr>
          </a:p>
          <a:p>
            <a:pPr>
              <a:defRPr/>
            </a:pPr>
            <a:endParaRPr lang="en-US" dirty="0">
              <a:solidFill>
                <a:schemeClr val="tx1"/>
              </a:solidFill>
              <a:latin typeface="Times New Roman" panose="02020603050405020304" pitchFamily="18" charset="0"/>
              <a:cs typeface="Times New Roman" panose="02020603050405020304" pitchFamily="18" charset="0"/>
            </a:endParaRPr>
          </a:p>
          <a:p>
            <a:pPr>
              <a:defRPr/>
            </a:pPr>
            <a:r>
              <a:rPr lang="en-US" b="1" dirty="0">
                <a:solidFill>
                  <a:schemeClr val="tx1"/>
                </a:solidFill>
                <a:latin typeface="Times New Roman" panose="02020603050405020304" pitchFamily="18" charset="0"/>
                <a:cs typeface="Times New Roman" panose="02020603050405020304" pitchFamily="18" charset="0"/>
              </a:rPr>
              <a:t>4. PEOPLE RESPOND TO INCENTIVES….</a:t>
            </a:r>
          </a:p>
          <a:p>
            <a:pPr fontAlgn="auto">
              <a:spcAft>
                <a:spcPts val="0"/>
              </a:spcAft>
              <a:defRPr/>
            </a:pPr>
            <a:r>
              <a:rPr lang="en-US" dirty="0">
                <a:solidFill>
                  <a:schemeClr val="tx1"/>
                </a:solidFill>
                <a:latin typeface="Times New Roman" panose="02020603050405020304" pitchFamily="18" charset="0"/>
                <a:cs typeface="Times New Roman" panose="02020603050405020304" pitchFamily="18" charset="0"/>
              </a:rPr>
              <a:t>Because people make decisions by comparing costs and benefits, their behavior may change when the costs or benefits change.</a:t>
            </a: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98774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arn(inVertical)">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The Ten facts of Economics</a:t>
            </a:r>
          </a:p>
        </p:txBody>
      </p:sp>
      <p:sp>
        <p:nvSpPr>
          <p:cNvPr id="3" name="Subtitle 2"/>
          <p:cNvSpPr>
            <a:spLocks noGrp="1"/>
          </p:cNvSpPr>
          <p:nvPr>
            <p:ph type="subTitle" idx="1"/>
          </p:nvPr>
        </p:nvSpPr>
        <p:spPr>
          <a:xfrm>
            <a:off x="401216" y="1539552"/>
            <a:ext cx="8556172" cy="5075852"/>
          </a:xfrm>
        </p:spPr>
        <p:txBody>
          <a:bodyPr>
            <a:noAutofit/>
          </a:bodyPr>
          <a:lstStyle/>
          <a:p>
            <a:r>
              <a:rPr lang="en-US" altLang="en-US" dirty="0">
                <a:solidFill>
                  <a:schemeClr val="tx1"/>
                </a:solidFill>
                <a:latin typeface="Times New Roman" panose="02020603050405020304" pitchFamily="18" charset="0"/>
                <a:cs typeface="Times New Roman" panose="02020603050405020304" pitchFamily="18" charset="0"/>
              </a:rPr>
              <a:t>5. TRADE CAN MAKE EVERYONE BETTER OFF</a:t>
            </a:r>
          </a:p>
          <a:p>
            <a:endParaRPr lang="en-US" altLang="en-US" dirty="0">
              <a:solidFill>
                <a:schemeClr val="tx1"/>
              </a:solidFill>
              <a:latin typeface="Times New Roman" panose="02020603050405020304" pitchFamily="18" charset="0"/>
              <a:cs typeface="Times New Roman" panose="02020603050405020304" pitchFamily="18" charset="0"/>
            </a:endParaRPr>
          </a:p>
          <a:p>
            <a:r>
              <a:rPr lang="en-US" altLang="en-US" dirty="0">
                <a:solidFill>
                  <a:schemeClr val="tx1"/>
                </a:solidFill>
                <a:latin typeface="Times New Roman" panose="02020603050405020304" pitchFamily="18" charset="0"/>
                <a:cs typeface="Times New Roman" panose="02020603050405020304" pitchFamily="18" charset="0"/>
              </a:rPr>
              <a:t>6. MARKETS ARE USUALLY A GOOD WAY TO ORGANIZE ECONOMIC ACTIVITY</a:t>
            </a:r>
          </a:p>
          <a:p>
            <a:endParaRPr lang="en-US" altLang="en-US"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r>
              <a:rPr lang="en-US" altLang="en-US" dirty="0">
                <a:solidFill>
                  <a:schemeClr val="tx1"/>
                </a:solidFill>
                <a:latin typeface="Times New Roman" panose="02020603050405020304" pitchFamily="18" charset="0"/>
                <a:cs typeface="Times New Roman" panose="02020603050405020304" pitchFamily="18" charset="0"/>
              </a:rPr>
              <a:t>7. GOVERNMENTS CAN SOMETIMES IMPROVE MARKET OUTCOMES</a:t>
            </a: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9264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GB" sz="3600" b="1" dirty="0">
                <a:solidFill>
                  <a:srgbClr val="FF0000"/>
                </a:solidFill>
                <a:latin typeface="Times New Roman" panose="02020603050405020304" pitchFamily="18" charset="0"/>
                <a:cs typeface="Times New Roman" panose="02020603050405020304" pitchFamily="18" charset="0"/>
              </a:rPr>
              <a:t>Definition of Economics</a:t>
            </a:r>
          </a:p>
        </p:txBody>
      </p:sp>
      <p:sp>
        <p:nvSpPr>
          <p:cNvPr id="3" name="Subtitle 2"/>
          <p:cNvSpPr>
            <a:spLocks noGrp="1"/>
          </p:cNvSpPr>
          <p:nvPr>
            <p:ph type="subTitle" idx="1"/>
          </p:nvPr>
        </p:nvSpPr>
        <p:spPr>
          <a:xfrm>
            <a:off x="354563" y="1539552"/>
            <a:ext cx="8556172" cy="5075852"/>
          </a:xfrm>
        </p:spPr>
        <p:txBody>
          <a:bodyPr>
            <a:normAutofit/>
          </a:bodyPr>
          <a:lstStyle/>
          <a:p>
            <a:pPr lvl="0" defTabSz="914400">
              <a:defRPr/>
            </a:pPr>
            <a:r>
              <a:rPr lang="en-US" sz="3000" dirty="0">
                <a:solidFill>
                  <a:prstClr val="black"/>
                </a:solidFill>
                <a:latin typeface="Times New Roman" panose="02020603050405020304" pitchFamily="18" charset="0"/>
                <a:cs typeface="Times New Roman" panose="02020603050405020304" pitchFamily="18" charset="0"/>
              </a:rPr>
              <a:t>Economics is the study of how economic agents choose to allocate scarce resources and how those choices affect society.</a:t>
            </a:r>
          </a:p>
          <a:p>
            <a:pPr lvl="0" defTabSz="914400">
              <a:defRPr/>
            </a:pPr>
            <a:endParaRPr lang="en-US" sz="3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58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The Ten facts of Economics</a:t>
            </a:r>
          </a:p>
        </p:txBody>
      </p:sp>
      <p:sp>
        <p:nvSpPr>
          <p:cNvPr id="3" name="Subtitle 2"/>
          <p:cNvSpPr>
            <a:spLocks noGrp="1"/>
          </p:cNvSpPr>
          <p:nvPr>
            <p:ph type="subTitle" idx="1"/>
          </p:nvPr>
        </p:nvSpPr>
        <p:spPr>
          <a:xfrm>
            <a:off x="401216" y="1539552"/>
            <a:ext cx="8556172" cy="5075852"/>
          </a:xfrm>
        </p:spPr>
        <p:txBody>
          <a:bodyPr>
            <a:noAutofit/>
          </a:bodyPr>
          <a:lstStyle/>
          <a:p>
            <a:r>
              <a:rPr lang="en-US" altLang="en-US" sz="3000" dirty="0">
                <a:solidFill>
                  <a:schemeClr val="tx1"/>
                </a:solidFill>
                <a:latin typeface="Times New Roman" panose="02020603050405020304" pitchFamily="18" charset="0"/>
                <a:cs typeface="Times New Roman" panose="02020603050405020304" pitchFamily="18" charset="0"/>
              </a:rPr>
              <a:t>8. A COUNTRY’S STANDARD OF LIVING DEPENDS ON ITS ABILITY TO PRODUCE GOODS AND SERVICES</a:t>
            </a:r>
          </a:p>
          <a:p>
            <a:endParaRPr lang="en-US" altLang="en-US" sz="3000" dirty="0">
              <a:solidFill>
                <a:schemeClr val="tx1"/>
              </a:solidFill>
              <a:latin typeface="Times New Roman" panose="02020603050405020304" pitchFamily="18" charset="0"/>
              <a:cs typeface="Times New Roman" panose="02020603050405020304" pitchFamily="18" charset="0"/>
            </a:endParaRPr>
          </a:p>
          <a:p>
            <a:pPr fontAlgn="auto">
              <a:spcAft>
                <a:spcPts val="0"/>
              </a:spcAft>
              <a:defRPr/>
            </a:pPr>
            <a:r>
              <a:rPr lang="en-US" sz="3000" dirty="0">
                <a:solidFill>
                  <a:schemeClr val="tx1"/>
                </a:solidFill>
                <a:latin typeface="Times New Roman" panose="02020603050405020304" pitchFamily="18" charset="0"/>
                <a:cs typeface="Times New Roman" panose="02020603050405020304" pitchFamily="18" charset="0"/>
              </a:rPr>
              <a:t>9. PRICES RISE WHEN THE GOVERNMENT PRINTS TOO MUCH MONEY</a:t>
            </a:r>
          </a:p>
          <a:p>
            <a:pPr>
              <a:defRPr/>
            </a:pPr>
            <a:endParaRPr lang="en-US" sz="3000" dirty="0">
              <a:latin typeface="Times New Roman" panose="02020603050405020304" pitchFamily="18" charset="0"/>
              <a:cs typeface="Times New Roman" panose="02020603050405020304" pitchFamily="18" charset="0"/>
            </a:endParaRPr>
          </a:p>
          <a:p>
            <a:pPr>
              <a:defRPr/>
            </a:pPr>
            <a:r>
              <a:rPr lang="en-US" sz="3000" dirty="0">
                <a:solidFill>
                  <a:schemeClr val="tx1"/>
                </a:solidFill>
                <a:latin typeface="Times New Roman" panose="02020603050405020304" pitchFamily="18" charset="0"/>
                <a:cs typeface="Times New Roman" panose="02020603050405020304" pitchFamily="18" charset="0"/>
              </a:rPr>
              <a:t>10.  SOCIETY FACES A SHORT-RUN TRADEOFF BETWEEN INFLATION AND UNEMPLOYMENT</a:t>
            </a: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52220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What do Economists Study?</a:t>
            </a:r>
          </a:p>
        </p:txBody>
      </p:sp>
      <p:sp>
        <p:nvSpPr>
          <p:cNvPr id="3" name="Subtitle 2"/>
          <p:cNvSpPr>
            <a:spLocks noGrp="1"/>
          </p:cNvSpPr>
          <p:nvPr>
            <p:ph type="subTitle" idx="1"/>
          </p:nvPr>
        </p:nvSpPr>
        <p:spPr>
          <a:xfrm>
            <a:off x="401216" y="1539552"/>
            <a:ext cx="8556172" cy="5075852"/>
          </a:xfrm>
        </p:spPr>
        <p:txBody>
          <a:bodyPr>
            <a:noAutofit/>
          </a:bodyPr>
          <a:lstStyle/>
          <a:p>
            <a:pPr lvl="1">
              <a:lnSpc>
                <a:spcPct val="85000"/>
              </a:lnSpc>
            </a:pPr>
            <a:r>
              <a:rPr lang="en-GB" sz="3600" b="1" dirty="0">
                <a:latin typeface="Times New Roman" panose="02020603050405020304" pitchFamily="18" charset="0"/>
                <a:cs typeface="Times New Roman" panose="02020603050405020304" pitchFamily="18" charset="0"/>
              </a:rPr>
              <a:t>Production and consumption</a:t>
            </a:r>
          </a:p>
          <a:p>
            <a:r>
              <a:rPr lang="en-GB" sz="24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Production has to do with the transformation of inputs into outputs by firms in order to earn profit (or meet some other objective).</a:t>
            </a:r>
          </a:p>
          <a:p>
            <a:endParaRPr lang="en-US"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Consumption is the act of using goods and services to satisfy wants. This will normally involve purchasing the goods and services</a:t>
            </a:r>
            <a:r>
              <a:rPr lang="en-US" dirty="0">
                <a:latin typeface="Times New Roman" panose="02020603050405020304" pitchFamily="18" charset="0"/>
                <a:cs typeface="Times New Roman" panose="02020603050405020304" pitchFamily="18" charset="0"/>
              </a:rPr>
              <a:t>.</a:t>
            </a: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78980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1867"/>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Factors of production</a:t>
            </a:r>
          </a:p>
        </p:txBody>
      </p:sp>
      <p:sp>
        <p:nvSpPr>
          <p:cNvPr id="3" name="Subtitle 2"/>
          <p:cNvSpPr>
            <a:spLocks noGrp="1"/>
          </p:cNvSpPr>
          <p:nvPr>
            <p:ph type="subTitle" idx="1"/>
          </p:nvPr>
        </p:nvSpPr>
        <p:spPr>
          <a:xfrm>
            <a:off x="401216" y="1343610"/>
            <a:ext cx="8556172" cy="5355770"/>
          </a:xfrm>
        </p:spPr>
        <p:txBody>
          <a:bodyPr>
            <a:noAutofit/>
          </a:bodyPr>
          <a:lstStyle/>
          <a:p>
            <a:pPr marL="342900" indent="-342900">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As indicated, Production is the process by which resources are transformed into useful forms.</a:t>
            </a:r>
          </a:p>
          <a:p>
            <a:pPr marL="457200" indent="-457200">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For firms to produce, they need resources or factors of production. </a:t>
            </a:r>
          </a:p>
          <a:p>
            <a:pPr marL="1200150" lvl="1" indent="-457200">
              <a:buFont typeface="Wingdings" panose="05000000000000000000" pitchFamily="2" charset="2"/>
              <a:buChar char="v"/>
            </a:pPr>
            <a:r>
              <a:rPr lang="en-US" altLang="en-US" sz="2400" dirty="0">
                <a:solidFill>
                  <a:schemeClr val="tx1"/>
                </a:solidFill>
                <a:latin typeface="Times New Roman" panose="02020603050405020304" pitchFamily="18" charset="0"/>
                <a:cs typeface="Times New Roman" panose="02020603050405020304" pitchFamily="18" charset="0"/>
              </a:rPr>
              <a:t>Resources, or inputs, refer to anything provided by nature or previous generations that can be used directly or indirectly to satisfy human wants. </a:t>
            </a:r>
          </a:p>
          <a:p>
            <a:pPr lvl="1" indent="0">
              <a:buNone/>
            </a:pPr>
            <a:endParaRPr lang="en-US" altLang="en-US"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There are three factors of production:</a:t>
            </a:r>
          </a:p>
          <a:p>
            <a:pPr marL="957263" lvl="2" indent="-166688"/>
            <a:r>
              <a:rPr lang="en-US" altLang="en-US" sz="2000" dirty="0">
                <a:latin typeface="Times New Roman" panose="02020603050405020304" pitchFamily="18" charset="0"/>
                <a:cs typeface="Times New Roman" panose="02020603050405020304" pitchFamily="18" charset="0"/>
              </a:rPr>
              <a:t>Capital resources……… Capital</a:t>
            </a:r>
          </a:p>
          <a:p>
            <a:pPr marL="957263" lvl="2" indent="-166688"/>
            <a:r>
              <a:rPr lang="en-US" altLang="en-US" sz="2400" dirty="0">
                <a:latin typeface="Times New Roman" panose="02020603050405020304" pitchFamily="18" charset="0"/>
                <a:cs typeface="Times New Roman" panose="02020603050405020304" pitchFamily="18" charset="0"/>
              </a:rPr>
              <a:t>Human resources..... Labour</a:t>
            </a:r>
            <a:endParaRPr lang="en-US" altLang="en-US" dirty="0">
              <a:latin typeface="Times New Roman" panose="02020603050405020304" pitchFamily="18" charset="0"/>
              <a:cs typeface="Times New Roman" panose="02020603050405020304" pitchFamily="18" charset="0"/>
            </a:endParaRPr>
          </a:p>
          <a:p>
            <a:pPr marL="957263" lvl="2" indent="-166688"/>
            <a:r>
              <a:rPr lang="en-US" altLang="en-US" sz="2400" dirty="0">
                <a:latin typeface="Times New Roman" panose="02020603050405020304" pitchFamily="18" charset="0"/>
                <a:cs typeface="Times New Roman" panose="02020603050405020304" pitchFamily="18" charset="0"/>
              </a:rPr>
              <a:t>Natural resources….Land</a:t>
            </a:r>
          </a:p>
          <a:p>
            <a:pPr marL="1200150" lvl="1" indent="-457200">
              <a:buFont typeface="Wingdings" panose="05000000000000000000" pitchFamily="2" charset="2"/>
              <a:buChar char="v"/>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18481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1867"/>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Factors of production</a:t>
            </a:r>
          </a:p>
        </p:txBody>
      </p:sp>
      <p:sp>
        <p:nvSpPr>
          <p:cNvPr id="3" name="Subtitle 2"/>
          <p:cNvSpPr>
            <a:spLocks noGrp="1"/>
          </p:cNvSpPr>
          <p:nvPr>
            <p:ph type="subTitle" idx="1"/>
          </p:nvPr>
        </p:nvSpPr>
        <p:spPr>
          <a:xfrm>
            <a:off x="401216" y="1343610"/>
            <a:ext cx="8556172" cy="5355770"/>
          </a:xfrm>
        </p:spPr>
        <p:txBody>
          <a:bodyPr>
            <a:noAutofit/>
          </a:bodyPr>
          <a:lstStyle/>
          <a:p>
            <a:pPr>
              <a:lnSpc>
                <a:spcPct val="85000"/>
              </a:lnSpc>
            </a:pPr>
            <a:r>
              <a:rPr lang="en-GB" b="1" dirty="0">
                <a:solidFill>
                  <a:schemeClr val="tx1"/>
                </a:solidFill>
                <a:latin typeface="Times New Roman" panose="02020603050405020304" pitchFamily="18" charset="0"/>
                <a:cs typeface="Times New Roman" panose="02020603050405020304" pitchFamily="18" charset="0"/>
              </a:rPr>
              <a:t>Labour</a:t>
            </a:r>
          </a:p>
          <a:p>
            <a:pPr marL="1085850" lvl="1" indent="-3429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Labour refers to all forms of human input, both physical and </a:t>
            </a:r>
            <a:r>
              <a:rPr lang="en-US" sz="2800" dirty="0">
                <a:solidFill>
                  <a:schemeClr val="tx1"/>
                </a:solidFill>
                <a:latin typeface="Times New Roman" panose="02020603050405020304" pitchFamily="18" charset="0"/>
                <a:cs typeface="Times New Roman" panose="02020603050405020304" pitchFamily="18" charset="0"/>
              </a:rPr>
              <a:t>mental that goes into current production. </a:t>
            </a:r>
            <a:r>
              <a:rPr lang="en-US" sz="2800" b="1" i="1" dirty="0">
                <a:solidFill>
                  <a:schemeClr val="tx1"/>
                </a:solidFill>
                <a:latin typeface="Times New Roman" panose="02020603050405020304" pitchFamily="18" charset="0"/>
                <a:cs typeface="Times New Roman" panose="02020603050405020304" pitchFamily="18" charset="0"/>
              </a:rPr>
              <a:t>The reward for labour is Wages</a:t>
            </a:r>
          </a:p>
          <a:p>
            <a:pPr lvl="1" indent="0">
              <a:lnSpc>
                <a:spcPct val="85000"/>
              </a:lnSpc>
              <a:buNone/>
            </a:pPr>
            <a:endParaRPr lang="en-GB" sz="2800" b="1" i="1" dirty="0">
              <a:solidFill>
                <a:schemeClr val="tx1"/>
              </a:solidFill>
              <a:latin typeface="Times New Roman" panose="02020603050405020304" pitchFamily="18" charset="0"/>
              <a:cs typeface="Times New Roman" panose="02020603050405020304" pitchFamily="18" charset="0"/>
            </a:endParaRPr>
          </a:p>
          <a:p>
            <a:pPr lvl="2">
              <a:lnSpc>
                <a:spcPct val="85000"/>
              </a:lnSpc>
            </a:pPr>
            <a:endParaRPr lang="en-GB" sz="2000" dirty="0">
              <a:latin typeface="Times New Roman" panose="02020603050405020304" pitchFamily="18" charset="0"/>
              <a:cs typeface="Times New Roman" panose="02020603050405020304" pitchFamily="18" charset="0"/>
            </a:endParaRPr>
          </a:p>
          <a:p>
            <a:pPr>
              <a:lnSpc>
                <a:spcPct val="85000"/>
              </a:lnSpc>
              <a:buFont typeface="Wingdings" panose="05000000000000000000" pitchFamily="2" charset="2"/>
              <a:buChar char="Ø"/>
            </a:pPr>
            <a:r>
              <a:rPr lang="en-GB" b="1" dirty="0">
                <a:solidFill>
                  <a:schemeClr val="tx1"/>
                </a:solidFill>
                <a:latin typeface="Times New Roman" panose="02020603050405020304" pitchFamily="18" charset="0"/>
                <a:cs typeface="Times New Roman" panose="02020603050405020304" pitchFamily="18" charset="0"/>
              </a:rPr>
              <a:t>Land and raw materials</a:t>
            </a:r>
          </a:p>
          <a:p>
            <a:pPr marL="1085850" lvl="1"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Inputs into production that are provided by nature:  e.g. unimproved land and mineral deposits in the ground. </a:t>
            </a:r>
            <a:r>
              <a:rPr lang="en-US" b="1" i="1" dirty="0">
                <a:latin typeface="Times New Roman" panose="02020603050405020304" pitchFamily="18" charset="0"/>
                <a:cs typeface="Times New Roman" panose="02020603050405020304" pitchFamily="18" charset="0"/>
              </a:rPr>
              <a:t>The reward for land is Rent</a:t>
            </a:r>
            <a:endParaRPr lang="en-US" dirty="0">
              <a:solidFill>
                <a:schemeClr val="tx1"/>
              </a:solidFill>
              <a:latin typeface="Times New Roman" panose="02020603050405020304" pitchFamily="18" charset="0"/>
              <a:cs typeface="Times New Roman" panose="02020603050405020304" pitchFamily="18" charset="0"/>
            </a:endParaRP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78953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arn(inVertical)">
                                      <p:cBhvr>
                                        <p:cTn id="15" dur="500"/>
                                        <p:tgtEl>
                                          <p:spTgt spid="3">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arn(inVertic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1867"/>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Factors of production</a:t>
            </a:r>
          </a:p>
        </p:txBody>
      </p:sp>
      <p:sp>
        <p:nvSpPr>
          <p:cNvPr id="3" name="Subtitle 2"/>
          <p:cNvSpPr>
            <a:spLocks noGrp="1"/>
          </p:cNvSpPr>
          <p:nvPr>
            <p:ph type="subTitle" idx="1"/>
          </p:nvPr>
        </p:nvSpPr>
        <p:spPr>
          <a:xfrm>
            <a:off x="401216" y="1343610"/>
            <a:ext cx="8556172" cy="5355770"/>
          </a:xfrm>
        </p:spPr>
        <p:txBody>
          <a:bodyPr>
            <a:noAutofit/>
          </a:bodyPr>
          <a:lstStyle/>
          <a:p>
            <a:pPr>
              <a:lnSpc>
                <a:spcPct val="85000"/>
              </a:lnSpc>
              <a:buFont typeface="Wingdings" panose="05000000000000000000" pitchFamily="2" charset="2"/>
              <a:buChar char="Ø"/>
            </a:pPr>
            <a:r>
              <a:rPr lang="en-GB" b="1" dirty="0">
                <a:solidFill>
                  <a:schemeClr val="tx1"/>
                </a:solidFill>
                <a:latin typeface="Times New Roman" panose="02020603050405020304" pitchFamily="18" charset="0"/>
                <a:cs typeface="Times New Roman" panose="02020603050405020304" pitchFamily="18" charset="0"/>
              </a:rPr>
              <a:t>Capital</a:t>
            </a:r>
          </a:p>
          <a:p>
            <a:pPr marL="1085850" lvl="1"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All inputs into production that have themselves been produced:  e.g. factories, machines and tools.</a:t>
            </a:r>
          </a:p>
          <a:p>
            <a:pPr lvl="1" indent="0">
              <a:buNone/>
            </a:pPr>
            <a:r>
              <a:rPr lang="en-US" b="1" i="1" dirty="0">
                <a:latin typeface="Times New Roman" panose="02020603050405020304" pitchFamily="18" charset="0"/>
                <a:cs typeface="Times New Roman" panose="02020603050405020304" pitchFamily="18" charset="0"/>
              </a:rPr>
              <a:t>The reward for capital is Interest</a:t>
            </a:r>
            <a:endParaRPr lang="en-US" dirty="0">
              <a:solidFill>
                <a:schemeClr val="tx1"/>
              </a:solidFill>
              <a:latin typeface="Times New Roman" panose="02020603050405020304" pitchFamily="18" charset="0"/>
              <a:cs typeface="Times New Roman" panose="02020603050405020304" pitchFamily="18" charset="0"/>
            </a:endParaRPr>
          </a:p>
          <a:p>
            <a:pPr marL="1200150" lvl="1" indent="-457200">
              <a:buFont typeface="Wingdings" panose="05000000000000000000" pitchFamily="2" charset="2"/>
              <a:buChar char="v"/>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9579474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1866"/>
            <a:ext cx="8742784" cy="1094925"/>
          </a:xfrm>
        </p:spPr>
        <p:txBody>
          <a:bodyPr>
            <a:normAutofit fontScale="90000"/>
          </a:bodyPr>
          <a:lstStyle/>
          <a:p>
            <a:r>
              <a:rPr lang="en-US" sz="3600" b="1" dirty="0">
                <a:solidFill>
                  <a:srgbClr val="FF0000"/>
                </a:solidFill>
                <a:latin typeface="Times New Roman" panose="02020603050405020304" pitchFamily="18" charset="0"/>
                <a:ea typeface="+mn-ea"/>
                <a:cs typeface="Times New Roman" panose="02020603050405020304" pitchFamily="18" charset="0"/>
              </a:rPr>
              <a:t>Three basic questions must be answered in order to understand an economic system</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01216" y="2015414"/>
            <a:ext cx="8556172" cy="5355770"/>
          </a:xfrm>
        </p:spPr>
        <p:txBody>
          <a:bodyPr>
            <a:noAutofit/>
          </a:bodyPr>
          <a:lstStyle/>
          <a:p>
            <a:pPr marL="457200" indent="-457200" fontAlgn="auto">
              <a:spcBef>
                <a:spcPct val="35000"/>
              </a:spcBef>
              <a:spcAft>
                <a:spcPts val="0"/>
              </a:spcAft>
              <a:buFont typeface="Wingdings" panose="05000000000000000000" pitchFamily="2" charset="2"/>
              <a:buChar char="Ø"/>
              <a:defRPr/>
            </a:pPr>
            <a:r>
              <a:rPr lang="en-US" altLang="en-US" sz="2800" dirty="0">
                <a:solidFill>
                  <a:schemeClr val="tx1"/>
                </a:solidFill>
                <a:latin typeface="Times New Roman" panose="02020603050405020304" pitchFamily="18" charset="0"/>
                <a:cs typeface="Times New Roman" panose="02020603050405020304" pitchFamily="18" charset="0"/>
              </a:rPr>
              <a:t>The mechanics of decision making in a larger economy are more complex, but the type of decisions that must be made are nearly identical.</a:t>
            </a:r>
          </a:p>
          <a:p>
            <a:pPr fontAlgn="auto">
              <a:spcBef>
                <a:spcPct val="35000"/>
              </a:spcBef>
              <a:spcAft>
                <a:spcPts val="0"/>
              </a:spcAft>
              <a:defRPr/>
            </a:pPr>
            <a:endParaRPr lang="en-US" altLang="en-US" sz="2800" dirty="0">
              <a:solidFill>
                <a:schemeClr val="tx1"/>
              </a:solidFill>
              <a:latin typeface="Times New Roman" panose="02020603050405020304" pitchFamily="18" charset="0"/>
              <a:cs typeface="Times New Roman" panose="02020603050405020304" pitchFamily="18" charset="0"/>
            </a:endParaRPr>
          </a:p>
          <a:p>
            <a:pPr marL="457200" indent="-457200" fontAlgn="auto">
              <a:spcBef>
                <a:spcPct val="35000"/>
              </a:spcBef>
              <a:spcAft>
                <a:spcPts val="0"/>
              </a:spcAft>
              <a:buFont typeface="Wingdings" panose="05000000000000000000" pitchFamily="2" charset="2"/>
              <a:buChar char="Ø"/>
              <a:defRPr/>
            </a:pPr>
            <a:r>
              <a:rPr lang="en-US" altLang="en-US" sz="2800" dirty="0">
                <a:solidFill>
                  <a:schemeClr val="tx1"/>
                </a:solidFill>
                <a:latin typeface="Times New Roman" panose="02020603050405020304" pitchFamily="18" charset="0"/>
                <a:cs typeface="Times New Roman" panose="02020603050405020304" pitchFamily="18" charset="0"/>
              </a:rPr>
              <a:t>All societies must decide:</a:t>
            </a:r>
          </a:p>
          <a:p>
            <a:pPr marL="649288" lvl="1" fontAlgn="auto">
              <a:spcBef>
                <a:spcPct val="35000"/>
              </a:spcBef>
              <a:spcAft>
                <a:spcPts val="0"/>
              </a:spcAft>
              <a:defRPr/>
            </a:pPr>
            <a:r>
              <a:rPr lang="en-US" altLang="en-US" i="1" dirty="0">
                <a:latin typeface="Times New Roman" panose="02020603050405020304" pitchFamily="18" charset="0"/>
                <a:cs typeface="Times New Roman" panose="02020603050405020304" pitchFamily="18" charset="0"/>
              </a:rPr>
              <a:t>What</a:t>
            </a:r>
            <a:r>
              <a:rPr lang="en-US" altLang="en-US" dirty="0">
                <a:latin typeface="Times New Roman" panose="02020603050405020304" pitchFamily="18" charset="0"/>
                <a:cs typeface="Times New Roman" panose="02020603050405020304" pitchFamily="18" charset="0"/>
              </a:rPr>
              <a:t> will be produced?</a:t>
            </a:r>
          </a:p>
          <a:p>
            <a:pPr marL="649288" lvl="1" fontAlgn="auto">
              <a:spcBef>
                <a:spcPct val="35000"/>
              </a:spcBef>
              <a:spcAft>
                <a:spcPts val="0"/>
              </a:spcAft>
              <a:defRPr/>
            </a:pPr>
            <a:r>
              <a:rPr lang="en-US" altLang="en-US" i="1" dirty="0">
                <a:latin typeface="Times New Roman" panose="02020603050405020304" pitchFamily="18" charset="0"/>
                <a:cs typeface="Times New Roman" panose="02020603050405020304" pitchFamily="18" charset="0"/>
              </a:rPr>
              <a:t>How</a:t>
            </a:r>
            <a:r>
              <a:rPr lang="en-US" altLang="en-US" dirty="0">
                <a:latin typeface="Times New Roman" panose="02020603050405020304" pitchFamily="18" charset="0"/>
                <a:cs typeface="Times New Roman" panose="02020603050405020304" pitchFamily="18" charset="0"/>
              </a:rPr>
              <a:t> will it be produced?</a:t>
            </a:r>
          </a:p>
          <a:p>
            <a:pPr marL="649288" lvl="1" fontAlgn="auto">
              <a:spcBef>
                <a:spcPct val="35000"/>
              </a:spcBef>
              <a:spcAft>
                <a:spcPts val="0"/>
              </a:spcAft>
              <a:defRPr/>
            </a:pPr>
            <a:r>
              <a:rPr lang="en-US" altLang="en-US" i="1" dirty="0">
                <a:latin typeface="Times New Roman" panose="02020603050405020304" pitchFamily="18" charset="0"/>
                <a:cs typeface="Times New Roman" panose="02020603050405020304" pitchFamily="18" charset="0"/>
              </a:rPr>
              <a:t>Who</a:t>
            </a:r>
            <a:r>
              <a:rPr lang="en-US" altLang="en-US" dirty="0">
                <a:latin typeface="Times New Roman" panose="02020603050405020304" pitchFamily="18" charset="0"/>
                <a:cs typeface="Times New Roman" panose="02020603050405020304" pitchFamily="18" charset="0"/>
              </a:rPr>
              <a:t> will get what is produced?</a:t>
            </a: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95582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1866"/>
            <a:ext cx="8742784" cy="842999"/>
          </a:xfrm>
        </p:spPr>
        <p:txBody>
          <a:bodyPr>
            <a:normAutofit/>
          </a:bodyPr>
          <a:lstStyle/>
          <a:p>
            <a:r>
              <a:rPr lang="en-US" sz="3600" b="1" dirty="0">
                <a:solidFill>
                  <a:srgbClr val="FF0000"/>
                </a:solidFill>
                <a:latin typeface="Times New Roman" panose="02020603050405020304" pitchFamily="18" charset="0"/>
                <a:ea typeface="+mn-ea"/>
                <a:cs typeface="Times New Roman" panose="02020603050405020304" pitchFamily="18" charset="0"/>
              </a:rPr>
              <a:t>The production possibility curve</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01216" y="1604865"/>
            <a:ext cx="8556172" cy="5766319"/>
          </a:xfrm>
        </p:spPr>
        <p:txBody>
          <a:bodyPr>
            <a:noAutofit/>
          </a:bodyPr>
          <a:lstStyle/>
          <a:p>
            <a:pPr lvl="1">
              <a:spcBef>
                <a:spcPct val="55000"/>
              </a:spcBef>
            </a:pPr>
            <a:r>
              <a:rPr lang="en-GB" altLang="en-US" sz="3200" dirty="0">
                <a:latin typeface="Times New Roman" panose="02020603050405020304" pitchFamily="18" charset="0"/>
                <a:cs typeface="Times New Roman" panose="02020603050405020304" pitchFamily="18" charset="0"/>
              </a:rPr>
              <a:t>The curve shows all the combinations of the two goods that can be produced with all the nation’s resources fully and efficiently employed.</a:t>
            </a: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3144675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D86B397A-6065-4548-8D79-583608C71405}"/>
              </a:ext>
            </a:extLst>
          </p:cNvPr>
          <p:cNvSpPr>
            <a:spLocks noChangeArrowheads="1"/>
          </p:cNvSpPr>
          <p:nvPr/>
        </p:nvSpPr>
        <p:spPr bwMode="auto">
          <a:xfrm>
            <a:off x="1008063" y="436984"/>
            <a:ext cx="7092950" cy="556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graphicFrame>
        <p:nvGraphicFramePr>
          <p:cNvPr id="149507" name="Object 1024">
            <a:extLst>
              <a:ext uri="{FF2B5EF4-FFF2-40B4-BE49-F238E27FC236}">
                <a16:creationId xmlns:a16="http://schemas.microsoft.com/office/drawing/2014/main" id="{A4D5E688-04E4-49FA-8FA2-C2190BA7F001}"/>
              </a:ext>
            </a:extLst>
          </p:cNvPr>
          <p:cNvGraphicFramePr>
            <a:graphicFrameLocks/>
          </p:cNvGraphicFramePr>
          <p:nvPr>
            <p:extLst>
              <p:ext uri="{D42A27DB-BD31-4B8C-83A1-F6EECF244321}">
                <p14:modId xmlns:p14="http://schemas.microsoft.com/office/powerpoint/2010/main" val="2718006269"/>
              </p:ext>
            </p:extLst>
          </p:nvPr>
        </p:nvGraphicFramePr>
        <p:xfrm>
          <a:off x="751681" y="903619"/>
          <a:ext cx="7639050" cy="6427787"/>
        </p:xfrm>
        <a:graphic>
          <a:graphicData uri="http://schemas.openxmlformats.org/presentationml/2006/ole">
            <mc:AlternateContent xmlns:mc="http://schemas.openxmlformats.org/markup-compatibility/2006">
              <mc:Choice xmlns:v="urn:schemas-microsoft-com:vml" Requires="v">
                <p:oleObj name="Chart" r:id="rId3" imgW="9548569" imgH="8048378" progId="MSGraph.Chart.8">
                  <p:embed followColorScheme="full"/>
                </p:oleObj>
              </mc:Choice>
              <mc:Fallback>
                <p:oleObj name="Chart" r:id="rId3" imgW="9548569" imgH="8048378" progId="MSGraph.Chart.8">
                  <p:embed followColorScheme="full"/>
                  <p:pic>
                    <p:nvPicPr>
                      <p:cNvPr id="149507" name="Object 1024">
                        <a:extLst>
                          <a:ext uri="{FF2B5EF4-FFF2-40B4-BE49-F238E27FC236}">
                            <a16:creationId xmlns:a16="http://schemas.microsoft.com/office/drawing/2014/main" id="{A4D5E688-04E4-49FA-8FA2-C2190BA7F001}"/>
                          </a:ext>
                        </a:extLst>
                      </p:cNvPr>
                      <p:cNvPicPr>
                        <a:picLocks noChangeArrowheads="1"/>
                      </p:cNvPicPr>
                      <p:nvPr/>
                    </p:nvPicPr>
                    <p:blipFill>
                      <a:blip r:embed="rId4"/>
                      <a:srcRect/>
                      <a:stretch>
                        <a:fillRect/>
                      </a:stretch>
                    </p:blipFill>
                    <p:spPr bwMode="auto">
                      <a:xfrm>
                        <a:off x="751681" y="903619"/>
                        <a:ext cx="7639050" cy="642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08" name="Rectangle 4">
            <a:extLst>
              <a:ext uri="{FF2B5EF4-FFF2-40B4-BE49-F238E27FC236}">
                <a16:creationId xmlns:a16="http://schemas.microsoft.com/office/drawing/2014/main" id="{E3DDAF10-0F36-4E51-8A5E-6DA0907DF703}"/>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49509" name="Rectangle 5">
            <a:extLst>
              <a:ext uri="{FF2B5EF4-FFF2-40B4-BE49-F238E27FC236}">
                <a16:creationId xmlns:a16="http://schemas.microsoft.com/office/drawing/2014/main" id="{C9551B39-61CF-4B6A-A0AC-ADCA12363BEC}"/>
              </a:ext>
            </a:extLst>
          </p:cNvPr>
          <p:cNvSpPr>
            <a:spLocks noChangeArrowheads="1"/>
          </p:cNvSpPr>
          <p:nvPr/>
        </p:nvSpPr>
        <p:spPr bwMode="auto">
          <a:xfrm>
            <a:off x="31115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49510" name="Rectangle 6">
            <a:extLst>
              <a:ext uri="{FF2B5EF4-FFF2-40B4-BE49-F238E27FC236}">
                <a16:creationId xmlns:a16="http://schemas.microsoft.com/office/drawing/2014/main" id="{B198D6DE-5469-4765-AB32-C6C9121DB85A}"/>
              </a:ext>
            </a:extLst>
          </p:cNvPr>
          <p:cNvSpPr>
            <a:spLocks noChangeArrowheads="1"/>
          </p:cNvSpPr>
          <p:nvPr/>
        </p:nvSpPr>
        <p:spPr bwMode="auto">
          <a:xfrm>
            <a:off x="2998788" y="6503988"/>
            <a:ext cx="2722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sz="2000">
                <a:latin typeface="Arial" panose="020B0604020202020204" pitchFamily="34" charset="0"/>
              </a:rPr>
              <a:t>Consumer Goods</a:t>
            </a:r>
          </a:p>
        </p:txBody>
      </p:sp>
      <p:sp>
        <p:nvSpPr>
          <p:cNvPr id="149511" name="Rectangle 7">
            <a:extLst>
              <a:ext uri="{FF2B5EF4-FFF2-40B4-BE49-F238E27FC236}">
                <a16:creationId xmlns:a16="http://schemas.microsoft.com/office/drawing/2014/main" id="{5C2BFFC4-5A77-4DA9-BE08-7DABBE555130}"/>
              </a:ext>
            </a:extLst>
          </p:cNvPr>
          <p:cNvSpPr>
            <a:spLocks noChangeArrowheads="1"/>
          </p:cNvSpPr>
          <p:nvPr/>
        </p:nvSpPr>
        <p:spPr bwMode="auto">
          <a:xfrm rot="-5400000">
            <a:off x="-574675" y="3079751"/>
            <a:ext cx="181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sz="2000">
                <a:latin typeface="Arial" panose="020B0604020202020204" pitchFamily="34" charset="0"/>
              </a:rPr>
              <a:t>Capital Goods</a:t>
            </a:r>
          </a:p>
        </p:txBody>
      </p:sp>
      <p:sp>
        <p:nvSpPr>
          <p:cNvPr id="149512" name="Rectangle 12">
            <a:extLst>
              <a:ext uri="{FF2B5EF4-FFF2-40B4-BE49-F238E27FC236}">
                <a16:creationId xmlns:a16="http://schemas.microsoft.com/office/drawing/2014/main" id="{944A23DB-14B7-4EDF-B65B-36B840020A9B}"/>
              </a:ext>
            </a:extLst>
          </p:cNvPr>
          <p:cNvSpPr>
            <a:spLocks noChangeArrowheads="1"/>
          </p:cNvSpPr>
          <p:nvPr/>
        </p:nvSpPr>
        <p:spPr bwMode="auto">
          <a:xfrm>
            <a:off x="0" y="36513"/>
            <a:ext cx="914241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lnSpc>
                <a:spcPct val="90000"/>
              </a:lnSpc>
            </a:pPr>
            <a:r>
              <a:rPr lang="en-US" sz="3200" b="1" dirty="0">
                <a:solidFill>
                  <a:srgbClr val="FF0000"/>
                </a:solidFill>
                <a:latin typeface="Times New Roman" panose="02020603050405020304" pitchFamily="18" charset="0"/>
                <a:ea typeface="+mn-ea"/>
                <a:cs typeface="Times New Roman" panose="02020603050405020304" pitchFamily="18" charset="0"/>
              </a:rPr>
              <a:t>The production possibility curve</a:t>
            </a:r>
            <a:endParaRPr lang="en-GB" altLang="en-US" sz="3200" b="1" dirty="0">
              <a:solidFill>
                <a:srgbClr val="003B3A"/>
              </a:solidFill>
              <a:latin typeface="Arial" panose="020B0604020202020204" pitchFamily="34" charset="0"/>
            </a:endParaRPr>
          </a:p>
        </p:txBody>
      </p:sp>
      <p:sp>
        <p:nvSpPr>
          <p:cNvPr id="2" name="TextBox 1">
            <a:extLst>
              <a:ext uri="{FF2B5EF4-FFF2-40B4-BE49-F238E27FC236}">
                <a16:creationId xmlns:a16="http://schemas.microsoft.com/office/drawing/2014/main" id="{0492F246-CD2D-4FC2-BBEB-805EA157071D}"/>
              </a:ext>
            </a:extLst>
          </p:cNvPr>
          <p:cNvSpPr txBox="1"/>
          <p:nvPr/>
        </p:nvSpPr>
        <p:spPr>
          <a:xfrm>
            <a:off x="4114800" y="3233057"/>
            <a:ext cx="914400" cy="914400"/>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B3B51B5F-3F2A-4B97-BFDC-C8E70D04E049}"/>
              </a:ext>
            </a:extLst>
          </p:cNvPr>
          <p:cNvSpPr txBox="1"/>
          <p:nvPr/>
        </p:nvSpPr>
        <p:spPr>
          <a:xfrm>
            <a:off x="4114800" y="3233057"/>
            <a:ext cx="914400" cy="914400"/>
          </a:xfrm>
          <a:prstGeom prst="rect">
            <a:avLst/>
          </a:prstGeom>
          <a:noFill/>
        </p:spPr>
        <p:txBody>
          <a:bodyPr wrap="square" rtlCol="0">
            <a:spAutoFit/>
          </a:bodyPr>
          <a:lstStyle/>
          <a:p>
            <a:endParaRPr lang="en-US"/>
          </a:p>
        </p:txBody>
      </p:sp>
      <p:sp>
        <p:nvSpPr>
          <p:cNvPr id="4" name="TextBox 3">
            <a:extLst>
              <a:ext uri="{FF2B5EF4-FFF2-40B4-BE49-F238E27FC236}">
                <a16:creationId xmlns:a16="http://schemas.microsoft.com/office/drawing/2014/main" id="{74B7103B-D5F6-4ECF-AE55-666C6D648AA7}"/>
              </a:ext>
            </a:extLst>
          </p:cNvPr>
          <p:cNvSpPr txBox="1"/>
          <p:nvPr/>
        </p:nvSpPr>
        <p:spPr>
          <a:xfrm>
            <a:off x="4114800" y="3233057"/>
            <a:ext cx="914400" cy="914400"/>
          </a:xfrm>
          <a:prstGeom prst="rect">
            <a:avLst/>
          </a:prstGeom>
          <a:noFill/>
        </p:spPr>
        <p:txBody>
          <a:bodyPr wrap="square" rtlCol="0">
            <a:spAutoFit/>
          </a:bodyPr>
          <a:lstStyle/>
          <a:p>
            <a:endParaRPr lang="en-US"/>
          </a:p>
        </p:txBody>
      </p:sp>
      <p:sp>
        <p:nvSpPr>
          <p:cNvPr id="5" name="TextBox 4">
            <a:extLst>
              <a:ext uri="{FF2B5EF4-FFF2-40B4-BE49-F238E27FC236}">
                <a16:creationId xmlns:a16="http://schemas.microsoft.com/office/drawing/2014/main" id="{C4674992-4299-4A9F-B72E-814E6ACEC5A3}"/>
              </a:ext>
            </a:extLst>
          </p:cNvPr>
          <p:cNvSpPr txBox="1"/>
          <p:nvPr/>
        </p:nvSpPr>
        <p:spPr>
          <a:xfrm>
            <a:off x="2590800" y="14835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4B4D9372-9A6D-4498-B1F8-4A5861C52E85}"/>
              </a:ext>
            </a:extLst>
          </p:cNvPr>
          <p:cNvSpPr txBox="1"/>
          <p:nvPr/>
        </p:nvSpPr>
        <p:spPr>
          <a:xfrm>
            <a:off x="2359421" y="1316511"/>
            <a:ext cx="40798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t>
            </a:r>
          </a:p>
        </p:txBody>
      </p:sp>
      <p:sp>
        <p:nvSpPr>
          <p:cNvPr id="14" name="TextBox 13">
            <a:extLst>
              <a:ext uri="{FF2B5EF4-FFF2-40B4-BE49-F238E27FC236}">
                <a16:creationId xmlns:a16="http://schemas.microsoft.com/office/drawing/2014/main" id="{2ADAC462-42F8-4A8E-A47E-9ACDBB55BFB6}"/>
              </a:ext>
            </a:extLst>
          </p:cNvPr>
          <p:cNvSpPr txBox="1"/>
          <p:nvPr/>
        </p:nvSpPr>
        <p:spPr>
          <a:xfrm>
            <a:off x="3760788" y="1784602"/>
            <a:ext cx="40798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t>
            </a:r>
          </a:p>
        </p:txBody>
      </p:sp>
      <p:sp>
        <p:nvSpPr>
          <p:cNvPr id="17" name="TextBox 16">
            <a:extLst>
              <a:ext uri="{FF2B5EF4-FFF2-40B4-BE49-F238E27FC236}">
                <a16:creationId xmlns:a16="http://schemas.microsoft.com/office/drawing/2014/main" id="{F21FEAF0-FEAB-4CB7-AFCB-2E36D7A0AC5C}"/>
              </a:ext>
            </a:extLst>
          </p:cNvPr>
          <p:cNvSpPr txBox="1"/>
          <p:nvPr/>
        </p:nvSpPr>
        <p:spPr>
          <a:xfrm>
            <a:off x="1024683" y="658342"/>
            <a:ext cx="407988" cy="523220"/>
          </a:xfrm>
          <a:prstGeom prst="rect">
            <a:avLst/>
          </a:prstGeom>
          <a:noFill/>
        </p:spPr>
        <p:txBody>
          <a:bodyPr wrap="square" rtlCol="0">
            <a:spAutoFit/>
          </a:bodyPr>
          <a:lstStyle/>
          <a:p>
            <a:r>
              <a:rPr lang="en-US" sz="2800" b="1" dirty="0"/>
              <a:t>A</a:t>
            </a:r>
          </a:p>
        </p:txBody>
      </p:sp>
      <p:sp>
        <p:nvSpPr>
          <p:cNvPr id="22" name="TextBox 21">
            <a:extLst>
              <a:ext uri="{FF2B5EF4-FFF2-40B4-BE49-F238E27FC236}">
                <a16:creationId xmlns:a16="http://schemas.microsoft.com/office/drawing/2014/main" id="{8D69C4F1-B432-464E-B59C-926024E6ADC8}"/>
              </a:ext>
            </a:extLst>
          </p:cNvPr>
          <p:cNvSpPr txBox="1"/>
          <p:nvPr/>
        </p:nvSpPr>
        <p:spPr>
          <a:xfrm>
            <a:off x="4554538" y="2365730"/>
            <a:ext cx="40798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a:t>
            </a:r>
          </a:p>
        </p:txBody>
      </p:sp>
      <p:sp>
        <p:nvSpPr>
          <p:cNvPr id="23" name="TextBox 22">
            <a:extLst>
              <a:ext uri="{FF2B5EF4-FFF2-40B4-BE49-F238E27FC236}">
                <a16:creationId xmlns:a16="http://schemas.microsoft.com/office/drawing/2014/main" id="{0CAE2AD1-6FA2-4F40-BC71-D25A012F7290}"/>
              </a:ext>
            </a:extLst>
          </p:cNvPr>
          <p:cNvSpPr txBox="1"/>
          <p:nvPr/>
        </p:nvSpPr>
        <p:spPr>
          <a:xfrm>
            <a:off x="5252688" y="3495214"/>
            <a:ext cx="40798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a:t>
            </a:r>
          </a:p>
        </p:txBody>
      </p:sp>
      <p:sp>
        <p:nvSpPr>
          <p:cNvPr id="24" name="TextBox 23">
            <a:extLst>
              <a:ext uri="{FF2B5EF4-FFF2-40B4-BE49-F238E27FC236}">
                <a16:creationId xmlns:a16="http://schemas.microsoft.com/office/drawing/2014/main" id="{20221B25-F2C3-4457-B596-1A1440053E16}"/>
              </a:ext>
            </a:extLst>
          </p:cNvPr>
          <p:cNvSpPr txBox="1"/>
          <p:nvPr/>
        </p:nvSpPr>
        <p:spPr>
          <a:xfrm>
            <a:off x="5937931" y="5100080"/>
            <a:ext cx="40798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a:t>
            </a:r>
          </a:p>
        </p:txBody>
      </p:sp>
    </p:spTree>
  </p:cSld>
  <p:clrMapOvr>
    <a:masterClrMapping/>
  </p:clrMapOvr>
  <p:transition spd="slow">
    <p:pull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2"/>
            <a:ext cx="8742784" cy="678292"/>
          </a:xfrm>
        </p:spPr>
        <p:txBody>
          <a:bodyPr>
            <a:normAutofit/>
          </a:bodyPr>
          <a:lstStyle/>
          <a:p>
            <a:r>
              <a:rPr lang="en-US" sz="3600" b="1" dirty="0">
                <a:solidFill>
                  <a:srgbClr val="FF0000"/>
                </a:solidFill>
                <a:latin typeface="Times New Roman" panose="02020603050405020304" pitchFamily="18" charset="0"/>
                <a:ea typeface="+mn-ea"/>
                <a:cs typeface="Times New Roman" panose="02020603050405020304" pitchFamily="18" charset="0"/>
              </a:rPr>
              <a:t>The production possibility curve</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967" y="1418253"/>
            <a:ext cx="8845421" cy="5290457"/>
          </a:xfrm>
        </p:spPr>
        <p:txBody>
          <a:bodyPr>
            <a:noAutofit/>
          </a:bodyPr>
          <a:lstStyle/>
          <a:p>
            <a:pPr>
              <a:spcBef>
                <a:spcPct val="55000"/>
              </a:spcBef>
              <a:buFont typeface="Wingdings" panose="05000000000000000000" pitchFamily="2" charset="2"/>
              <a:buChar char="Ø"/>
            </a:pPr>
            <a:r>
              <a:rPr lang="en-US" altLang="en-US" sz="3400" dirty="0">
                <a:solidFill>
                  <a:schemeClr val="tx1"/>
                </a:solidFill>
                <a:latin typeface="Times New Roman" panose="02020603050405020304" pitchFamily="18" charset="0"/>
                <a:cs typeface="Times New Roman" panose="02020603050405020304" pitchFamily="18" charset="0"/>
              </a:rPr>
              <a:t>The production possibility frontier curve has a negative slope that indicates the trade-off that a society faces between two goods.</a:t>
            </a:r>
          </a:p>
          <a:p>
            <a:pPr>
              <a:spcBef>
                <a:spcPct val="55000"/>
              </a:spcBef>
              <a:buFont typeface="Wingdings" panose="05000000000000000000" pitchFamily="2" charset="2"/>
              <a:buChar char="Ø"/>
            </a:pPr>
            <a:r>
              <a:rPr lang="en-US" altLang="en-US" sz="3000" dirty="0">
                <a:solidFill>
                  <a:schemeClr val="tx1"/>
                </a:solidFill>
                <a:latin typeface="Times New Roman" panose="02020603050405020304" pitchFamily="18" charset="0"/>
                <a:cs typeface="Times New Roman" panose="02020603050405020304" pitchFamily="18" charset="0"/>
              </a:rPr>
              <a:t>The slope of the </a:t>
            </a:r>
            <a:r>
              <a:rPr lang="en-US" altLang="en-US" sz="3000" dirty="0" err="1">
                <a:solidFill>
                  <a:schemeClr val="tx1"/>
                </a:solidFill>
                <a:latin typeface="Times New Roman" panose="02020603050405020304" pitchFamily="18" charset="0"/>
                <a:cs typeface="Times New Roman" panose="02020603050405020304" pitchFamily="18" charset="0"/>
              </a:rPr>
              <a:t>ppf</a:t>
            </a:r>
            <a:r>
              <a:rPr lang="en-US" altLang="en-US" sz="3000" dirty="0">
                <a:solidFill>
                  <a:schemeClr val="tx1"/>
                </a:solidFill>
                <a:latin typeface="Times New Roman" panose="02020603050405020304" pitchFamily="18" charset="0"/>
                <a:cs typeface="Times New Roman" panose="02020603050405020304" pitchFamily="18" charset="0"/>
              </a:rPr>
              <a:t> is also called the marginal rate of transformation (MRT).</a:t>
            </a:r>
          </a:p>
          <a:p>
            <a:pPr>
              <a:spcBef>
                <a:spcPct val="55000"/>
              </a:spcBef>
              <a:buFont typeface="Wingdings" panose="05000000000000000000" pitchFamily="2" charset="2"/>
              <a:buChar char="Ø"/>
            </a:pPr>
            <a:r>
              <a:rPr lang="en-US" altLang="en-US" sz="3000" b="1" i="1" dirty="0">
                <a:solidFill>
                  <a:schemeClr val="tx1"/>
                </a:solidFill>
                <a:latin typeface="Times New Roman" panose="02020603050405020304" pitchFamily="18" charset="0"/>
                <a:cs typeface="Times New Roman" panose="02020603050405020304" pitchFamily="18" charset="0"/>
              </a:rPr>
              <a:t>The marginal rate of transformation </a:t>
            </a:r>
            <a:r>
              <a:rPr lang="en-US" altLang="en-US" sz="3000" dirty="0">
                <a:solidFill>
                  <a:schemeClr val="tx1"/>
                </a:solidFill>
                <a:latin typeface="Times New Roman" panose="02020603050405020304" pitchFamily="18" charset="0"/>
                <a:cs typeface="Times New Roman" panose="02020603050405020304" pitchFamily="18" charset="0"/>
              </a:rPr>
              <a:t>describes numerically the rate at which output of one good can be transformed (by re-allocation of production resources) into output of the other</a:t>
            </a: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404170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1026">
            <a:extLst>
              <a:ext uri="{FF2B5EF4-FFF2-40B4-BE49-F238E27FC236}">
                <a16:creationId xmlns:a16="http://schemas.microsoft.com/office/drawing/2014/main" id="{E0D30F6C-31ED-4BAC-9CDA-BBCBF479B71C}"/>
              </a:ext>
            </a:extLst>
          </p:cNvPr>
          <p:cNvSpPr>
            <a:spLocks noGrp="1" noChangeArrowheads="1"/>
          </p:cNvSpPr>
          <p:nvPr>
            <p:ph type="title"/>
          </p:nvPr>
        </p:nvSpPr>
        <p:spPr>
          <a:xfrm>
            <a:off x="457200" y="152400"/>
            <a:ext cx="8229600" cy="901959"/>
          </a:xfrm>
        </p:spPr>
        <p:txBody>
          <a:bodyPr/>
          <a:lstStyle/>
          <a:p>
            <a:pPr fontAlgn="auto">
              <a:spcAft>
                <a:spcPts val="0"/>
              </a:spcAft>
              <a:defRPr/>
            </a:pPr>
            <a:r>
              <a:rPr lang="en-US" sz="4000" b="1" dirty="0">
                <a:solidFill>
                  <a:srgbClr val="FF0000"/>
                </a:solidFill>
                <a:latin typeface="Times New Roman" panose="02020603050405020304" pitchFamily="18" charset="0"/>
                <a:ea typeface="+mn-ea"/>
                <a:cs typeface="Times New Roman" panose="02020603050405020304" pitchFamily="18" charset="0"/>
              </a:rPr>
              <a:t>The production possibility curve</a:t>
            </a:r>
            <a:endParaRPr lang="en-US" sz="4000" dirty="0"/>
          </a:p>
        </p:txBody>
      </p:sp>
      <p:sp>
        <p:nvSpPr>
          <p:cNvPr id="59395" name="Rectangle 1027">
            <a:extLst>
              <a:ext uri="{FF2B5EF4-FFF2-40B4-BE49-F238E27FC236}">
                <a16:creationId xmlns:a16="http://schemas.microsoft.com/office/drawing/2014/main" id="{8488C84E-9D22-4A07-99CF-45985931F2DA}"/>
              </a:ext>
            </a:extLst>
          </p:cNvPr>
          <p:cNvSpPr>
            <a:spLocks noGrp="1" noChangeArrowheads="1"/>
          </p:cNvSpPr>
          <p:nvPr>
            <p:ph idx="1"/>
          </p:nvPr>
        </p:nvSpPr>
        <p:spPr>
          <a:xfrm>
            <a:off x="4800602" y="1316393"/>
            <a:ext cx="4267200" cy="1066800"/>
          </a:xfrm>
        </p:spPr>
        <p:txBody>
          <a:bodyPr>
            <a:normAutofit/>
          </a:bodyPr>
          <a:lstStyle/>
          <a:p>
            <a:r>
              <a:rPr lang="en-US" altLang="en-US" dirty="0">
                <a:latin typeface="Times New Roman" panose="02020603050405020304" pitchFamily="18" charset="0"/>
                <a:cs typeface="Times New Roman" panose="02020603050405020304" pitchFamily="18" charset="0"/>
              </a:rPr>
              <a:t>Points inside of the curve are inefficient.</a:t>
            </a:r>
          </a:p>
        </p:txBody>
      </p:sp>
      <p:sp>
        <p:nvSpPr>
          <p:cNvPr id="59396" name="Rectangle 1028">
            <a:extLst>
              <a:ext uri="{FF2B5EF4-FFF2-40B4-BE49-F238E27FC236}">
                <a16:creationId xmlns:a16="http://schemas.microsoft.com/office/drawing/2014/main" id="{2C6FF1C1-6CFE-4E04-AE54-F4F6866C7F43}"/>
              </a:ext>
            </a:extLst>
          </p:cNvPr>
          <p:cNvSpPr>
            <a:spLocks noChangeArrowheads="1"/>
          </p:cNvSpPr>
          <p:nvPr/>
        </p:nvSpPr>
        <p:spPr bwMode="auto">
          <a:xfrm>
            <a:off x="4724402" y="3503451"/>
            <a:ext cx="4419600" cy="1447800"/>
          </a:xfrm>
          <a:prstGeom prst="rect">
            <a:avLst/>
          </a:prstGeom>
          <a:noFill/>
          <a:ln w="9525">
            <a:noFill/>
            <a:miter lim="800000"/>
            <a:headEnd/>
            <a:tailEnd/>
          </a:ln>
          <a:effectLst/>
        </p:spPr>
        <p:txBody>
          <a:bodyPr/>
          <a:lstStyle/>
          <a:p>
            <a:pPr marL="342900" indent="-342900" eaLnBrk="1" fontAlgn="auto" hangingPunct="1">
              <a:spcBef>
                <a:spcPct val="25000"/>
              </a:spcBef>
              <a:spcAft>
                <a:spcPct val="45000"/>
              </a:spcAft>
              <a:buFontTx/>
              <a:buChar char="•"/>
              <a:defRPr/>
            </a:pPr>
            <a:r>
              <a:rPr lang="en-US" sz="28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At point </a:t>
            </a:r>
            <a:r>
              <a:rPr lang="en-US" sz="2800"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H</a:t>
            </a:r>
            <a:r>
              <a:rPr lang="en-US" sz="28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 resources are either unemployed, or are used inefficiently.</a:t>
            </a:r>
          </a:p>
        </p:txBody>
      </p:sp>
      <p:pic>
        <p:nvPicPr>
          <p:cNvPr id="152581" name="Picture 1032" descr="C:\Prentice Hall\CaseFair\presentations\CF02\images\optimized\slide7.gif">
            <a:extLst>
              <a:ext uri="{FF2B5EF4-FFF2-40B4-BE49-F238E27FC236}">
                <a16:creationId xmlns:a16="http://schemas.microsoft.com/office/drawing/2014/main" id="{757B2511-6966-48FC-83C5-85FAE47C7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Picture 1033" descr="C:\Prentice Hall\CaseFair\presentations\CF02\images\optimized\slide5.gif">
            <a:extLst>
              <a:ext uri="{FF2B5EF4-FFF2-40B4-BE49-F238E27FC236}">
                <a16:creationId xmlns:a16="http://schemas.microsoft.com/office/drawing/2014/main" id="{61CF0FDD-3835-463D-8838-21646ACE5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1034" descr="C:\Prentice Hall\CaseFair\presentations\CF02\images\optimized\slide11.gif">
            <a:extLst>
              <a:ext uri="{FF2B5EF4-FFF2-40B4-BE49-F238E27FC236}">
                <a16:creationId xmlns:a16="http://schemas.microsoft.com/office/drawing/2014/main" id="{221A9C80-25FB-4F30-9905-75556A6EC6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9401"/>
                                        </p:tgtEl>
                                        <p:attrNameLst>
                                          <p:attrName>style.visibility</p:attrName>
                                        </p:attrNameLst>
                                      </p:cBhvr>
                                      <p:to>
                                        <p:strVal val="visible"/>
                                      </p:to>
                                    </p:set>
                                    <p:animEffect transition="in" filter="box(out)">
                                      <p:cBhvr>
                                        <p:cTn id="12" dur="500"/>
                                        <p:tgtEl>
                                          <p:spTgt spid="594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59402"/>
                                        </p:tgtEl>
                                        <p:attrNameLst>
                                          <p:attrName>style.visibility</p:attrName>
                                        </p:attrNameLst>
                                      </p:cBhvr>
                                      <p:to>
                                        <p:strVal val="visible"/>
                                      </p:to>
                                    </p:set>
                                    <p:animEffect transition="in" filter="box(out)">
                                      <p:cBhvr>
                                        <p:cTn id="17" dur="500"/>
                                        <p:tgtEl>
                                          <p:spTgt spid="594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6"/>
                                        </p:tgtEl>
                                        <p:attrNameLst>
                                          <p:attrName>style.visibility</p:attrName>
                                        </p:attrNameLst>
                                      </p:cBhvr>
                                      <p:to>
                                        <p:strVal val="visible"/>
                                      </p:to>
                                    </p:set>
                                    <p:animEffect transition="in" filter="wipe(left)">
                                      <p:cBhvr>
                                        <p:cTn id="22"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bldLvl="2" autoUpdateAnimBg="0"/>
      <p:bldP spid="5939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Economic Agents and Economic Resources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An economic agent is an individual or a group that makes choices.</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An economic agent can be an individual like:</a:t>
            </a:r>
          </a:p>
          <a:p>
            <a:pPr marL="1200150" lvl="1" indent="-457200" defTabSz="914400">
              <a:buFont typeface="Wingdings" panose="05000000000000000000" pitchFamily="2" charset="2"/>
              <a:buChar char="ü"/>
              <a:defRPr/>
            </a:pPr>
            <a:r>
              <a:rPr lang="en-US" sz="2600" dirty="0">
                <a:solidFill>
                  <a:prstClr val="black"/>
                </a:solidFill>
                <a:latin typeface="Times New Roman" panose="02020603050405020304" pitchFamily="18" charset="0"/>
                <a:cs typeface="Times New Roman" panose="02020603050405020304" pitchFamily="18" charset="0"/>
              </a:rPr>
              <a:t>Consumer</a:t>
            </a:r>
          </a:p>
          <a:p>
            <a:pPr marL="1200150" lvl="1" indent="-457200" defTabSz="914400">
              <a:buFont typeface="Wingdings" panose="05000000000000000000" pitchFamily="2" charset="2"/>
              <a:buChar char="ü"/>
              <a:defRPr/>
            </a:pPr>
            <a:r>
              <a:rPr lang="en-US" sz="2600" dirty="0">
                <a:solidFill>
                  <a:prstClr val="black"/>
                </a:solidFill>
                <a:latin typeface="Times New Roman" panose="02020603050405020304" pitchFamily="18" charset="0"/>
                <a:cs typeface="Times New Roman" panose="02020603050405020304" pitchFamily="18" charset="0"/>
              </a:rPr>
              <a:t>Boss </a:t>
            </a:r>
          </a:p>
          <a:p>
            <a:pPr marL="1200150" lvl="1" indent="-457200" defTabSz="914400">
              <a:buFont typeface="Wingdings" panose="05000000000000000000" pitchFamily="2" charset="2"/>
              <a:buChar char="ü"/>
              <a:defRPr/>
            </a:pPr>
            <a:r>
              <a:rPr lang="en-US" sz="2600" dirty="0">
                <a:solidFill>
                  <a:prstClr val="black"/>
                </a:solidFill>
                <a:latin typeface="Times New Roman" panose="02020603050405020304" pitchFamily="18" charset="0"/>
                <a:cs typeface="Times New Roman" panose="02020603050405020304" pitchFamily="18" charset="0"/>
              </a:rPr>
              <a:t>Kid, student, lecturer, ….</a:t>
            </a:r>
          </a:p>
          <a:p>
            <a:pPr marL="1200150" lvl="1" indent="-457200" defTabSz="914400">
              <a:buFont typeface="Wingdings" panose="05000000000000000000" pitchFamily="2" charset="2"/>
              <a:buChar char="ü"/>
              <a:defRPr/>
            </a:pPr>
            <a:r>
              <a:rPr lang="en-US" sz="2600" dirty="0">
                <a:solidFill>
                  <a:prstClr val="black"/>
                </a:solidFill>
                <a:latin typeface="Times New Roman" panose="02020603050405020304" pitchFamily="18" charset="0"/>
                <a:cs typeface="Times New Roman" panose="02020603050405020304" pitchFamily="18" charset="0"/>
              </a:rPr>
              <a:t>Parent</a:t>
            </a:r>
          </a:p>
          <a:p>
            <a:pPr marL="1200150" lvl="1" indent="-457200" defTabSz="914400">
              <a:buFont typeface="Wingdings" panose="05000000000000000000" pitchFamily="2" charset="2"/>
              <a:buChar char="ü"/>
              <a:defRPr/>
            </a:pPr>
            <a:r>
              <a:rPr lang="en-US" sz="2600" dirty="0">
                <a:solidFill>
                  <a:prstClr val="black"/>
                </a:solidFill>
                <a:latin typeface="Times New Roman" panose="02020603050405020304" pitchFamily="18" charset="0"/>
                <a:cs typeface="Times New Roman" panose="02020603050405020304" pitchFamily="18" charset="0"/>
              </a:rPr>
              <a:t>Thief</a:t>
            </a:r>
          </a:p>
          <a:p>
            <a:pPr marL="1200150" lvl="1" indent="-457200" defTabSz="914400">
              <a:buFont typeface="Wingdings" panose="05000000000000000000" pitchFamily="2" charset="2"/>
              <a:buChar char="ü"/>
              <a:defRPr/>
            </a:pPr>
            <a:r>
              <a:rPr lang="en-US" sz="2600" dirty="0">
                <a:solidFill>
                  <a:prstClr val="black"/>
                </a:solidFill>
                <a:latin typeface="Times New Roman" panose="02020603050405020304" pitchFamily="18" charset="0"/>
                <a:cs typeface="Times New Roman" panose="02020603050405020304" pitchFamily="18" charset="0"/>
              </a:rPr>
              <a:t>Prostitute, carpenter, etc.</a:t>
            </a:r>
          </a:p>
          <a:p>
            <a:pPr lvl="0" defTabSz="914400">
              <a:defRPr/>
            </a:pPr>
            <a:endParaRPr lang="en-US" sz="3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04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arn(inVertic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E86FE7A-4733-4FDD-BDD8-568A1CD131A9}"/>
              </a:ext>
            </a:extLst>
          </p:cNvPr>
          <p:cNvSpPr>
            <a:spLocks noGrp="1" noChangeArrowheads="1"/>
          </p:cNvSpPr>
          <p:nvPr>
            <p:ph type="title"/>
          </p:nvPr>
        </p:nvSpPr>
        <p:spPr>
          <a:xfrm>
            <a:off x="685800" y="152400"/>
            <a:ext cx="8038322" cy="1143000"/>
          </a:xfrm>
        </p:spPr>
        <p:txBody>
          <a:bodyPr/>
          <a:lstStyle/>
          <a:p>
            <a:pPr fontAlgn="auto">
              <a:spcAft>
                <a:spcPts val="0"/>
              </a:spcAft>
              <a:defRPr/>
            </a:pPr>
            <a:r>
              <a:rPr lang="en-US" sz="3600" b="1" dirty="0">
                <a:solidFill>
                  <a:srgbClr val="FF0000"/>
                </a:solidFill>
                <a:latin typeface="Times New Roman" panose="02020603050405020304" pitchFamily="18" charset="0"/>
                <a:ea typeface="+mn-ea"/>
                <a:cs typeface="Times New Roman" panose="02020603050405020304" pitchFamily="18" charset="0"/>
              </a:rPr>
              <a:t>The production possibility curve</a:t>
            </a:r>
            <a:endParaRPr lang="en-US" sz="3600" dirty="0"/>
          </a:p>
        </p:txBody>
      </p:sp>
      <p:sp>
        <p:nvSpPr>
          <p:cNvPr id="38915" name="Rectangle 3">
            <a:extLst>
              <a:ext uri="{FF2B5EF4-FFF2-40B4-BE49-F238E27FC236}">
                <a16:creationId xmlns:a16="http://schemas.microsoft.com/office/drawing/2014/main" id="{11DE41A9-E11D-4D77-84FD-06B238A8DECE}"/>
              </a:ext>
            </a:extLst>
          </p:cNvPr>
          <p:cNvSpPr>
            <a:spLocks noGrp="1" noChangeArrowheads="1"/>
          </p:cNvSpPr>
          <p:nvPr>
            <p:ph idx="1"/>
          </p:nvPr>
        </p:nvSpPr>
        <p:spPr>
          <a:xfrm>
            <a:off x="4763278" y="1320864"/>
            <a:ext cx="4380722" cy="4349621"/>
          </a:xfrm>
        </p:spPr>
        <p:txBody>
          <a:bodyPr rtlCol="0">
            <a:noAutofit/>
          </a:bodyPr>
          <a:lstStyle/>
          <a:p>
            <a:pPr fontAlgn="auto">
              <a:spcAft>
                <a:spcPts val="0"/>
              </a:spcAft>
              <a:defRPr/>
            </a:pPr>
            <a:r>
              <a:rPr lang="en-US" sz="2800" dirty="0">
                <a:latin typeface="Times New Roman" panose="02020603050405020304" pitchFamily="18" charset="0"/>
                <a:cs typeface="Times New Roman" panose="02020603050405020304" pitchFamily="18" charset="0"/>
              </a:rPr>
              <a:t>Points outside the </a:t>
            </a:r>
            <a:r>
              <a:rPr lang="en-US" sz="2800" dirty="0" err="1">
                <a:latin typeface="Times New Roman" panose="02020603050405020304" pitchFamily="18" charset="0"/>
                <a:cs typeface="Times New Roman" panose="02020603050405020304" pitchFamily="18" charset="0"/>
              </a:rPr>
              <a:t>PPF</a:t>
            </a:r>
            <a:r>
              <a:rPr lang="en-US" sz="2800" dirty="0">
                <a:latin typeface="Times New Roman" panose="02020603050405020304" pitchFamily="18" charset="0"/>
                <a:cs typeface="Times New Roman" panose="02020603050405020304" pitchFamily="18" charset="0"/>
              </a:rPr>
              <a:t> are unattainable. </a:t>
            </a:r>
          </a:p>
          <a:p>
            <a:pPr fontAlgn="auto">
              <a:spcAft>
                <a:spcPts val="0"/>
              </a:spcAft>
              <a:defRPr/>
            </a:pPr>
            <a:endParaRPr lang="en-US" sz="2800" dirty="0">
              <a:latin typeface="Times New Roman" panose="02020603050405020304" pitchFamily="18" charset="0"/>
              <a:cs typeface="Times New Roman" panose="02020603050405020304" pitchFamily="18" charset="0"/>
            </a:endParaRPr>
          </a:p>
          <a:p>
            <a:pPr fontAlgn="auto">
              <a:spcAft>
                <a:spcPts val="0"/>
              </a:spcAft>
              <a:defRPr/>
            </a:pPr>
            <a:r>
              <a:rPr lang="en-US" sz="2800" dirty="0">
                <a:latin typeface="Times New Roman" panose="02020603050405020304" pitchFamily="18" charset="0"/>
                <a:cs typeface="Times New Roman" panose="02020603050405020304" pitchFamily="18" charset="0"/>
              </a:rPr>
              <a:t>Point </a:t>
            </a:r>
            <a:r>
              <a:rPr lang="en-US" sz="2800" i="1"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 is desirable because it yields more of both goods, but it is not attainable given the amount of resources available in the economy.</a:t>
            </a:r>
          </a:p>
        </p:txBody>
      </p:sp>
      <p:pic>
        <p:nvPicPr>
          <p:cNvPr id="155652" name="Picture 8" descr="C:\Prentice Hall\CaseFair\presentations\CF02\images\optimized\slide11.gif">
            <a:extLst>
              <a:ext uri="{FF2B5EF4-FFF2-40B4-BE49-F238E27FC236}">
                <a16:creationId xmlns:a16="http://schemas.microsoft.com/office/drawing/2014/main" id="{98B83C4B-B5EF-41E6-8998-D77A5DB2E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9" descr="C:\Prentice Hall\CaseFair\presentations\CF02\images\optimized\slide12.gif">
            <a:extLst>
              <a:ext uri="{FF2B5EF4-FFF2-40B4-BE49-F238E27FC236}">
                <a16:creationId xmlns:a16="http://schemas.microsoft.com/office/drawing/2014/main" id="{81AC37F2-3D71-44B0-A203-47298458C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left)">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5">
                                            <p:txEl>
                                              <p:pRg st="2" end="2"/>
                                            </p:txEl>
                                          </p:spTgt>
                                        </p:tgtEl>
                                        <p:attrNameLst>
                                          <p:attrName>style.visibility</p:attrName>
                                        </p:attrNameLst>
                                      </p:cBhvr>
                                      <p:to>
                                        <p:strVal val="visible"/>
                                      </p:to>
                                    </p:set>
                                    <p:animEffect transition="in" filter="wipe(left)">
                                      <p:cBhvr>
                                        <p:cTn id="12" dur="500"/>
                                        <p:tgtEl>
                                          <p:spTgt spid="389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8921"/>
                                        </p:tgtEl>
                                        <p:attrNameLst>
                                          <p:attrName>style.visibility</p:attrName>
                                        </p:attrNameLst>
                                      </p:cBhvr>
                                      <p:to>
                                        <p:strVal val="visible"/>
                                      </p:to>
                                    </p:set>
                                    <p:animEffect transition="in" filter="box(out)">
                                      <p:cBhvr>
                                        <p:cTn id="17" dur="500"/>
                                        <p:tgtEl>
                                          <p:spTgt spid="3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857F074-EEA2-4922-A2C9-E4DC257F4F89}"/>
              </a:ext>
            </a:extLst>
          </p:cNvPr>
          <p:cNvSpPr>
            <a:spLocks noGrp="1" noChangeArrowheads="1"/>
          </p:cNvSpPr>
          <p:nvPr>
            <p:ph type="title"/>
          </p:nvPr>
        </p:nvSpPr>
        <p:spPr>
          <a:xfrm>
            <a:off x="685800" y="152400"/>
            <a:ext cx="7772400" cy="1143000"/>
          </a:xfrm>
        </p:spPr>
        <p:txBody>
          <a:bodyPr/>
          <a:lstStyle/>
          <a:p>
            <a:pPr fontAlgn="auto">
              <a:spcAft>
                <a:spcPts val="0"/>
              </a:spcAft>
              <a:defRPr/>
            </a:pPr>
            <a:r>
              <a:rPr lang="en-US" sz="4000" b="1" dirty="0">
                <a:solidFill>
                  <a:srgbClr val="FF0000"/>
                </a:solidFill>
                <a:latin typeface="Times New Roman" panose="02020603050405020304" pitchFamily="18" charset="0"/>
                <a:ea typeface="+mn-ea"/>
                <a:cs typeface="Times New Roman" panose="02020603050405020304" pitchFamily="18" charset="0"/>
              </a:rPr>
              <a:t>The production possibility curve</a:t>
            </a:r>
            <a:endParaRPr lang="en-US" sz="4000" dirty="0"/>
          </a:p>
        </p:txBody>
      </p:sp>
      <p:sp>
        <p:nvSpPr>
          <p:cNvPr id="46083" name="Rectangle 3">
            <a:extLst>
              <a:ext uri="{FF2B5EF4-FFF2-40B4-BE49-F238E27FC236}">
                <a16:creationId xmlns:a16="http://schemas.microsoft.com/office/drawing/2014/main" id="{5EFA5E3B-6908-41E9-B9C7-1344A576B818}"/>
              </a:ext>
            </a:extLst>
          </p:cNvPr>
          <p:cNvSpPr>
            <a:spLocks noGrp="1" noChangeArrowheads="1"/>
          </p:cNvSpPr>
          <p:nvPr>
            <p:ph idx="1"/>
          </p:nvPr>
        </p:nvSpPr>
        <p:spPr>
          <a:xfrm>
            <a:off x="4646644" y="1090126"/>
            <a:ext cx="4394718" cy="5223588"/>
          </a:xfrm>
        </p:spPr>
        <p:txBody>
          <a:bodyPr rtlCol="0">
            <a:noAutofit/>
          </a:bodyPr>
          <a:lstStyle/>
          <a:p>
            <a:pPr fontAlgn="auto">
              <a:spcAft>
                <a:spcPts val="0"/>
              </a:spcAft>
              <a:defRPr/>
            </a:pPr>
            <a:r>
              <a:rPr lang="en-US" sz="3000" dirty="0">
                <a:latin typeface="Times New Roman" panose="02020603050405020304" pitchFamily="18" charset="0"/>
                <a:cs typeface="Times New Roman" panose="02020603050405020304" pitchFamily="18" charset="0"/>
              </a:rPr>
              <a:t>Points on the </a:t>
            </a:r>
            <a:r>
              <a:rPr lang="en-US" sz="3000" dirty="0" err="1">
                <a:latin typeface="Times New Roman" panose="02020603050405020304" pitchFamily="18" charset="0"/>
                <a:cs typeface="Times New Roman" panose="02020603050405020304" pitchFamily="18" charset="0"/>
              </a:rPr>
              <a:t>PPF</a:t>
            </a:r>
            <a:r>
              <a:rPr lang="en-US" sz="3000" dirty="0">
                <a:latin typeface="Times New Roman" panose="02020603050405020304" pitchFamily="18" charset="0"/>
                <a:cs typeface="Times New Roman" panose="02020603050405020304" pitchFamily="18" charset="0"/>
              </a:rPr>
              <a:t> represent full and efficient allocation of resources.</a:t>
            </a:r>
          </a:p>
          <a:p>
            <a:pPr fontAlgn="auto">
              <a:spcAft>
                <a:spcPts val="0"/>
              </a:spcAft>
              <a:defRPr/>
            </a:pPr>
            <a:endParaRPr lang="en-US" sz="3000" dirty="0">
              <a:latin typeface="Times New Roman" panose="02020603050405020304" pitchFamily="18" charset="0"/>
              <a:cs typeface="Times New Roman" panose="02020603050405020304" pitchFamily="18" charset="0"/>
            </a:endParaRPr>
          </a:p>
          <a:p>
            <a:pPr fontAlgn="auto">
              <a:spcAft>
                <a:spcPts val="0"/>
              </a:spcAft>
              <a:defRPr/>
            </a:pPr>
            <a:r>
              <a:rPr lang="en-US" sz="3000" dirty="0">
                <a:latin typeface="Times New Roman" panose="02020603050405020304" pitchFamily="18" charset="0"/>
                <a:cs typeface="Times New Roman" panose="02020603050405020304" pitchFamily="18" charset="0"/>
              </a:rPr>
              <a:t>Point </a:t>
            </a:r>
            <a:r>
              <a:rPr lang="en-US" sz="3000" i="1" dirty="0">
                <a:latin typeface="Times New Roman" panose="02020603050405020304" pitchFamily="18" charset="0"/>
                <a:cs typeface="Times New Roman" panose="02020603050405020304" pitchFamily="18" charset="0"/>
              </a:rPr>
              <a:t>C</a:t>
            </a:r>
            <a:r>
              <a:rPr lang="en-US" sz="3000" dirty="0">
                <a:latin typeface="Times New Roman" panose="02020603050405020304" pitchFamily="18" charset="0"/>
                <a:cs typeface="Times New Roman" panose="02020603050405020304" pitchFamily="18" charset="0"/>
              </a:rPr>
              <a:t> is one of the possible combinations of goods produced when resources are fully and efficiently employed.</a:t>
            </a:r>
          </a:p>
        </p:txBody>
      </p:sp>
      <p:pic>
        <p:nvPicPr>
          <p:cNvPr id="156676" name="Picture 7" descr="C:\Prentice Hall\CaseFair\presentations\CF02\images\optimized\slide12.gif">
            <a:extLst>
              <a:ext uri="{FF2B5EF4-FFF2-40B4-BE49-F238E27FC236}">
                <a16:creationId xmlns:a16="http://schemas.microsoft.com/office/drawing/2014/main" id="{D4C92DD1-B5A1-4E56-833C-F7A224335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8" descr="C:\Prentice Hall\CaseFair\presentations\CF02\images\optimized\slide13.gif">
            <a:extLst>
              <a:ext uri="{FF2B5EF4-FFF2-40B4-BE49-F238E27FC236}">
                <a16:creationId xmlns:a16="http://schemas.microsoft.com/office/drawing/2014/main" id="{B60335E7-E56F-4A8B-8563-994E561AA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left)">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wipe(left)">
                                      <p:cBhvr>
                                        <p:cTn id="12" dur="500"/>
                                        <p:tgtEl>
                                          <p:spTgt spid="460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6088"/>
                                        </p:tgtEl>
                                        <p:attrNameLst>
                                          <p:attrName>style.visibility</p:attrName>
                                        </p:attrNameLst>
                                      </p:cBhvr>
                                      <p:to>
                                        <p:strVal val="visible"/>
                                      </p:to>
                                    </p:set>
                                    <p:animEffect transition="in" filter="box(out)">
                                      <p:cBhvr>
                                        <p:cTn id="17"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4936E6B9-EE7F-4BDA-B2EF-EFE5903CA3BA}"/>
              </a:ext>
            </a:extLst>
          </p:cNvPr>
          <p:cNvSpPr>
            <a:spLocks noGrp="1" noChangeArrowheads="1"/>
          </p:cNvSpPr>
          <p:nvPr>
            <p:ph type="title"/>
          </p:nvPr>
        </p:nvSpPr>
        <p:spPr>
          <a:xfrm>
            <a:off x="685800" y="152400"/>
            <a:ext cx="7772400" cy="1143000"/>
          </a:xfrm>
        </p:spPr>
        <p:txBody>
          <a:bodyPr/>
          <a:lstStyle/>
          <a:p>
            <a:pPr fontAlgn="auto">
              <a:spcAft>
                <a:spcPts val="0"/>
              </a:spcAft>
              <a:defRPr/>
            </a:pPr>
            <a:r>
              <a:rPr lang="en-US" sz="4000" b="1" dirty="0">
                <a:solidFill>
                  <a:srgbClr val="FF0000"/>
                </a:solidFill>
                <a:latin typeface="Times New Roman" panose="02020603050405020304" pitchFamily="18" charset="0"/>
                <a:ea typeface="+mn-ea"/>
                <a:cs typeface="Times New Roman" panose="02020603050405020304" pitchFamily="18" charset="0"/>
              </a:rPr>
              <a:t>The production possibility curve</a:t>
            </a:r>
            <a:endParaRPr lang="en-US" sz="4000" dirty="0"/>
          </a:p>
        </p:txBody>
      </p:sp>
      <p:sp>
        <p:nvSpPr>
          <p:cNvPr id="157699" name="Rectangle 11">
            <a:extLst>
              <a:ext uri="{FF2B5EF4-FFF2-40B4-BE49-F238E27FC236}">
                <a16:creationId xmlns:a16="http://schemas.microsoft.com/office/drawing/2014/main" id="{F6650D52-3146-4647-A853-3CF1A07B8FE9}"/>
              </a:ext>
            </a:extLst>
          </p:cNvPr>
          <p:cNvSpPr>
            <a:spLocks noGrp="1" noChangeArrowheads="1"/>
          </p:cNvSpPr>
          <p:nvPr>
            <p:ph idx="1"/>
          </p:nvPr>
        </p:nvSpPr>
        <p:spPr>
          <a:xfrm>
            <a:off x="4502020" y="1219200"/>
            <a:ext cx="4495800" cy="4419600"/>
          </a:xfrm>
        </p:spPr>
        <p:txBody>
          <a:bodyPr/>
          <a:lstStyle/>
          <a:p>
            <a:pPr>
              <a:lnSpc>
                <a:spcPct val="90000"/>
              </a:lnSpc>
            </a:pPr>
            <a:r>
              <a:rPr lang="en-US" altLang="en-US" dirty="0">
                <a:latin typeface="Times New Roman" panose="02020603050405020304" pitchFamily="18" charset="0"/>
                <a:cs typeface="Times New Roman" panose="02020603050405020304" pitchFamily="18" charset="0"/>
              </a:rPr>
              <a:t>A move along the curve illustrates the concept of opportunity cost.</a:t>
            </a:r>
          </a:p>
          <a:p>
            <a:pPr>
              <a:lnSpc>
                <a:spcPct val="90000"/>
              </a:lnSpc>
            </a:pPr>
            <a:r>
              <a:rPr lang="en-US" altLang="en-US" dirty="0">
                <a:latin typeface="Times New Roman" panose="02020603050405020304" pitchFamily="18" charset="0"/>
                <a:cs typeface="Times New Roman" panose="02020603050405020304" pitchFamily="18" charset="0"/>
              </a:rPr>
              <a:t>In order to increase the production of capital goods, the amount of consumer goods will have to decrease.</a:t>
            </a:r>
          </a:p>
          <a:p>
            <a:pPr>
              <a:lnSpc>
                <a:spcPct val="90000"/>
              </a:lnSpc>
            </a:pPr>
            <a:endParaRPr lang="en-US" altLang="en-US" dirty="0"/>
          </a:p>
        </p:txBody>
      </p:sp>
      <p:pic>
        <p:nvPicPr>
          <p:cNvPr id="157700" name="Picture 12" descr="C:\Prentice Hall\CaseFair\presentations\CF02\images\optimized\slide17.gif">
            <a:extLst>
              <a:ext uri="{FF2B5EF4-FFF2-40B4-BE49-F238E27FC236}">
                <a16:creationId xmlns:a16="http://schemas.microsoft.com/office/drawing/2014/main" id="{AEAF62E6-71B4-4909-BA8F-71879238C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13" descr="C:\Prentice Hall\CaseFair\presentations\CF02\images\optimized\slide16.gif">
            <a:extLst>
              <a:ext uri="{FF2B5EF4-FFF2-40B4-BE49-F238E27FC236}">
                <a16:creationId xmlns:a16="http://schemas.microsoft.com/office/drawing/2014/main" id="{B42937CC-0ADA-4DEB-BD98-32FD759CB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14" descr="C:\Prentice Hall\CaseFair\presentations\CF02\images\optimized\slide15.gif">
            <a:extLst>
              <a:ext uri="{FF2B5EF4-FFF2-40B4-BE49-F238E27FC236}">
                <a16:creationId xmlns:a16="http://schemas.microsoft.com/office/drawing/2014/main" id="{D068E46C-01BE-43CA-95C4-2EAE4B1EC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9" name="Picture 15" descr="C:\Prentice Hall\CaseFair\presentations\CF02\images\optimized\slide14.gif">
            <a:extLst>
              <a:ext uri="{FF2B5EF4-FFF2-40B4-BE49-F238E27FC236}">
                <a16:creationId xmlns:a16="http://schemas.microsoft.com/office/drawing/2014/main" id="{EAE1FDDB-63C7-486A-9E8C-E38073775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7117"/>
                                        </p:tgtEl>
                                        <p:attrNameLst>
                                          <p:attrName>style.visibility</p:attrName>
                                        </p:attrNameLst>
                                      </p:cBhvr>
                                      <p:to>
                                        <p:strVal val="visible"/>
                                      </p:to>
                                    </p:set>
                                    <p:animEffect transition="in" filter="box(out)">
                                      <p:cBhvr>
                                        <p:cTn id="7" dur="500"/>
                                        <p:tgtEl>
                                          <p:spTgt spid="471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7118"/>
                                        </p:tgtEl>
                                        <p:attrNameLst>
                                          <p:attrName>style.visibility</p:attrName>
                                        </p:attrNameLst>
                                      </p:cBhvr>
                                      <p:to>
                                        <p:strVal val="visible"/>
                                      </p:to>
                                    </p:set>
                                    <p:animEffect transition="in" filter="box(out)">
                                      <p:cBhvr>
                                        <p:cTn id="12" dur="500"/>
                                        <p:tgtEl>
                                          <p:spTgt spid="471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7119"/>
                                        </p:tgtEl>
                                        <p:attrNameLst>
                                          <p:attrName>style.visibility</p:attrName>
                                        </p:attrNameLst>
                                      </p:cBhvr>
                                      <p:to>
                                        <p:strVal val="visible"/>
                                      </p:to>
                                    </p:set>
                                    <p:animEffect transition="in" filter="box(out)">
                                      <p:cBhvr>
                                        <p:cTn id="17" dur="500"/>
                                        <p:tgtEl>
                                          <p:spTgt spid="471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7699">
                                            <p:txEl>
                                              <p:pRg st="0" end="0"/>
                                            </p:txEl>
                                          </p:spTgt>
                                        </p:tgtEl>
                                        <p:attrNameLst>
                                          <p:attrName>style.visibility</p:attrName>
                                        </p:attrNameLst>
                                      </p:cBhvr>
                                      <p:to>
                                        <p:strVal val="visible"/>
                                      </p:to>
                                    </p:set>
                                    <p:animEffect transition="in" filter="barn(inVertical)">
                                      <p:cBhvr>
                                        <p:cTn id="22" dur="500"/>
                                        <p:tgtEl>
                                          <p:spTgt spid="15769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57699">
                                            <p:txEl>
                                              <p:pRg st="1" end="1"/>
                                            </p:txEl>
                                          </p:spTgt>
                                        </p:tgtEl>
                                        <p:attrNameLst>
                                          <p:attrName>style.visibility</p:attrName>
                                        </p:attrNameLst>
                                      </p:cBhvr>
                                      <p:to>
                                        <p:strVal val="visible"/>
                                      </p:to>
                                    </p:set>
                                    <p:animEffect transition="in" filter="barn(inVertical)">
                                      <p:cBhvr>
                                        <p:cTn id="27" dur="500"/>
                                        <p:tgtEl>
                                          <p:spTgt spid="157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3D63A02-C3F6-49C4-AC1A-A72A4CA27C8D}"/>
              </a:ext>
            </a:extLst>
          </p:cNvPr>
          <p:cNvSpPr>
            <a:spLocks noGrp="1" noChangeArrowheads="1"/>
          </p:cNvSpPr>
          <p:nvPr>
            <p:ph type="title"/>
          </p:nvPr>
        </p:nvSpPr>
        <p:spPr>
          <a:xfrm>
            <a:off x="457200" y="76200"/>
            <a:ext cx="8534400" cy="1143000"/>
          </a:xfrm>
        </p:spPr>
        <p:txBody>
          <a:bodyPr/>
          <a:lstStyle/>
          <a:p>
            <a:pPr fontAlgn="auto">
              <a:spcAft>
                <a:spcPts val="0"/>
              </a:spcAft>
              <a:defRPr/>
            </a:pPr>
            <a:r>
              <a:rPr lang="en-US" sz="4000" b="1" dirty="0">
                <a:solidFill>
                  <a:srgbClr val="FF0000"/>
                </a:solidFill>
                <a:latin typeface="Times New Roman" panose="02020603050405020304" pitchFamily="18" charset="0"/>
                <a:ea typeface="+mn-ea"/>
                <a:cs typeface="Times New Roman" panose="02020603050405020304" pitchFamily="18" charset="0"/>
              </a:rPr>
              <a:t>The production possibility curve</a:t>
            </a:r>
            <a:endParaRPr lang="en-US" sz="4000" dirty="0"/>
          </a:p>
        </p:txBody>
      </p:sp>
      <p:sp>
        <p:nvSpPr>
          <p:cNvPr id="158723" name="Rectangle 3">
            <a:extLst>
              <a:ext uri="{FF2B5EF4-FFF2-40B4-BE49-F238E27FC236}">
                <a16:creationId xmlns:a16="http://schemas.microsoft.com/office/drawing/2014/main" id="{4D09BECA-5503-4432-B64B-6E5383DD0695}"/>
              </a:ext>
            </a:extLst>
          </p:cNvPr>
          <p:cNvSpPr>
            <a:spLocks noGrp="1" noChangeArrowheads="1"/>
          </p:cNvSpPr>
          <p:nvPr>
            <p:ph idx="1"/>
          </p:nvPr>
        </p:nvSpPr>
        <p:spPr>
          <a:xfrm>
            <a:off x="4648200" y="1264298"/>
            <a:ext cx="4343400" cy="2057400"/>
          </a:xfrm>
        </p:spPr>
        <p:txBody>
          <a:bodyPr>
            <a:normAutofit fontScale="92500" lnSpcReduction="10000"/>
          </a:bodyPr>
          <a:lstStyle/>
          <a:p>
            <a:r>
              <a:rPr lang="en-US" altLang="en-US" sz="2800" dirty="0"/>
              <a:t>The </a:t>
            </a:r>
            <a:r>
              <a:rPr lang="en-US" altLang="en-US" sz="2800" b="1" i="1" dirty="0"/>
              <a:t>concave</a:t>
            </a:r>
            <a:r>
              <a:rPr lang="en-US" altLang="en-US" sz="2800" dirty="0"/>
              <a:t> shape of the production possibility frontier curve reflects the </a:t>
            </a:r>
            <a:r>
              <a:rPr lang="en-US" altLang="en-US" b="1" i="1" dirty="0">
                <a:solidFill>
                  <a:srgbClr val="00B0F0"/>
                </a:solidFill>
              </a:rPr>
              <a:t>law of increasing opportunity cost</a:t>
            </a:r>
            <a:r>
              <a:rPr lang="en-US" altLang="en-US" sz="2800" b="1" i="1" dirty="0"/>
              <a:t>.</a:t>
            </a:r>
            <a:endParaRPr lang="en-US" altLang="en-US" sz="2400" b="1" i="1" dirty="0"/>
          </a:p>
        </p:txBody>
      </p:sp>
      <p:pic>
        <p:nvPicPr>
          <p:cNvPr id="158724" name="Picture 5" descr="C:\Prentice Hall\CaseFair\presentations\CF02\images\optimized\lawoppcost5.gif">
            <a:extLst>
              <a:ext uri="{FF2B5EF4-FFF2-40B4-BE49-F238E27FC236}">
                <a16:creationId xmlns:a16="http://schemas.microsoft.com/office/drawing/2014/main" id="{4661A598-E1C3-457A-9D35-DE72EE09B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6" descr="C:\Prentice Hall\CaseFair\presentations\CF02\images\optimized\lawoppcost4.gif">
            <a:extLst>
              <a:ext uri="{FF2B5EF4-FFF2-40B4-BE49-F238E27FC236}">
                <a16:creationId xmlns:a16="http://schemas.microsoft.com/office/drawing/2014/main" id="{E48F3537-1BC2-4B81-93A4-4B85DCE9B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7" descr="C:\Prentice Hall\CaseFair\presentations\CF02\images\optimized\lawoppcost3.gif">
            <a:extLst>
              <a:ext uri="{FF2B5EF4-FFF2-40B4-BE49-F238E27FC236}">
                <a16:creationId xmlns:a16="http://schemas.microsoft.com/office/drawing/2014/main" id="{02B79F40-5B9F-4817-9B79-AC43E046E6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8" descr="C:\Prentice Hall\CaseFair\presentations\CF02\images\optimized\lawoppcost2.gif">
            <a:extLst>
              <a:ext uri="{FF2B5EF4-FFF2-40B4-BE49-F238E27FC236}">
                <a16:creationId xmlns:a16="http://schemas.microsoft.com/office/drawing/2014/main" id="{E18D03A3-6B7A-416D-910C-6A9C29193F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9" descr="C:\Prentice Hall\CaseFair\presentations\CF02\images\optimized\lawoppcost1.gif">
            <a:extLst>
              <a:ext uri="{FF2B5EF4-FFF2-40B4-BE49-F238E27FC236}">
                <a16:creationId xmlns:a16="http://schemas.microsoft.com/office/drawing/2014/main" id="{B25F4914-8CA5-4228-8960-DD42C7E058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7" name="Rectangle 11">
            <a:extLst>
              <a:ext uri="{FF2B5EF4-FFF2-40B4-BE49-F238E27FC236}">
                <a16:creationId xmlns:a16="http://schemas.microsoft.com/office/drawing/2014/main" id="{64473E0C-AB52-42D6-A24F-6ABE63478B56}"/>
              </a:ext>
            </a:extLst>
          </p:cNvPr>
          <p:cNvSpPr>
            <a:spLocks noChangeArrowheads="1"/>
          </p:cNvSpPr>
          <p:nvPr/>
        </p:nvSpPr>
        <p:spPr bwMode="auto">
          <a:xfrm>
            <a:off x="4724400" y="3670041"/>
            <a:ext cx="4343400" cy="2057400"/>
          </a:xfrm>
          <a:prstGeom prst="rect">
            <a:avLst/>
          </a:prstGeom>
          <a:noFill/>
          <a:ln w="9525">
            <a:noFill/>
            <a:miter lim="800000"/>
            <a:headEnd/>
            <a:tailEnd/>
          </a:ln>
          <a:effectLst/>
        </p:spPr>
        <p:txBody>
          <a:bodyPr/>
          <a:lstStyle/>
          <a:p>
            <a:pPr marL="342900" indent="-342900" eaLnBrk="1" fontAlgn="auto" hangingPunct="1">
              <a:spcBef>
                <a:spcPct val="25000"/>
              </a:spcBef>
              <a:spcAft>
                <a:spcPct val="45000"/>
              </a:spcAft>
              <a:buFontTx/>
              <a:buChar char="•"/>
              <a:defRPr/>
            </a:pPr>
            <a:r>
              <a:rPr lang="en-US" sz="2800" dirty="0">
                <a:effectLst>
                  <a:outerShdw blurRad="38100" dist="38100" dir="2700000" algn="tl">
                    <a:srgbClr val="C0C0C0"/>
                  </a:outerShdw>
                </a:effectLst>
                <a:latin typeface="Arial" charset="0"/>
              </a:rPr>
              <a:t>As we increase the production of one good, we sacrifice progressively more of the other.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box(out)">
                                      <p:cBhvr>
                                        <p:cTn id="7" dur="500"/>
                                        <p:tgtEl>
                                          <p:spTgt spid="450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7"/>
                                        </p:tgtEl>
                                        <p:attrNameLst>
                                          <p:attrName>style.visibility</p:attrName>
                                        </p:attrNameLst>
                                      </p:cBhvr>
                                      <p:to>
                                        <p:strVal val="visible"/>
                                      </p:to>
                                    </p:set>
                                    <p:animEffect transition="in" filter="wipe(left)">
                                      <p:cBhvr>
                                        <p:cTn id="12" dur="500"/>
                                        <p:tgtEl>
                                          <p:spTgt spid="45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5063"/>
                                        </p:tgtEl>
                                        <p:attrNameLst>
                                          <p:attrName>style.visibility</p:attrName>
                                        </p:attrNameLst>
                                      </p:cBhvr>
                                      <p:to>
                                        <p:strVal val="visible"/>
                                      </p:to>
                                    </p:set>
                                    <p:animEffect transition="in" filter="box(out)">
                                      <p:cBhvr>
                                        <p:cTn id="17" dur="500"/>
                                        <p:tgtEl>
                                          <p:spTgt spid="450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5064"/>
                                        </p:tgtEl>
                                        <p:attrNameLst>
                                          <p:attrName>style.visibility</p:attrName>
                                        </p:attrNameLst>
                                      </p:cBhvr>
                                      <p:to>
                                        <p:strVal val="visible"/>
                                      </p:to>
                                    </p:set>
                                    <p:animEffect transition="in" filter="box(out)">
                                      <p:cBhvr>
                                        <p:cTn id="22" dur="500"/>
                                        <p:tgtEl>
                                          <p:spTgt spid="450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45065"/>
                                        </p:tgtEl>
                                        <p:attrNameLst>
                                          <p:attrName>style.visibility</p:attrName>
                                        </p:attrNameLst>
                                      </p:cBhvr>
                                      <p:to>
                                        <p:strVal val="visible"/>
                                      </p:to>
                                    </p:set>
                                    <p:animEffect transition="in" filter="box(out)">
                                      <p:cBhvr>
                                        <p:cTn id="27" dur="500"/>
                                        <p:tgtEl>
                                          <p:spTgt spid="45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7"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2"/>
            <a:ext cx="8742784" cy="678292"/>
          </a:xfrm>
        </p:spPr>
        <p:txBody>
          <a:bodyPr>
            <a:normAutofit/>
          </a:bodyPr>
          <a:lstStyle/>
          <a:p>
            <a:r>
              <a:rPr lang="en-US" sz="3600" b="1" dirty="0">
                <a:solidFill>
                  <a:srgbClr val="FF0000"/>
                </a:solidFill>
                <a:latin typeface="Times New Roman" panose="02020603050405020304" pitchFamily="18" charset="0"/>
                <a:ea typeface="+mn-ea"/>
                <a:cs typeface="Times New Roman" panose="02020603050405020304" pitchFamily="18" charset="0"/>
              </a:rPr>
              <a:t>Economic Growth</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967" y="1418253"/>
            <a:ext cx="8845421" cy="5290457"/>
          </a:xfrm>
        </p:spPr>
        <p:txBody>
          <a:bodyPr>
            <a:noAutofit/>
          </a:bodyPr>
          <a:lstStyle/>
          <a:p>
            <a:pPr>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The outward shift of the PPF represent economic growth </a:t>
            </a:r>
          </a:p>
          <a:p>
            <a:pPr>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Economic growth is an increase in the total output of the economy.  It occurs when a society acquires new resources, or when it learns to produce more using existing resources.</a:t>
            </a:r>
          </a:p>
          <a:p>
            <a:pPr>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The main sources of economic growth are </a:t>
            </a:r>
            <a:r>
              <a:rPr lang="en-US" altLang="en-US" b="1" i="1" dirty="0">
                <a:solidFill>
                  <a:schemeClr val="tx1"/>
                </a:solidFill>
                <a:latin typeface="Times New Roman" panose="02020603050405020304" pitchFamily="18" charset="0"/>
                <a:cs typeface="Times New Roman" panose="02020603050405020304" pitchFamily="18" charset="0"/>
              </a:rPr>
              <a:t>capital accumulation </a:t>
            </a:r>
            <a:r>
              <a:rPr lang="en-US" altLang="en-US" dirty="0">
                <a:solidFill>
                  <a:schemeClr val="tx1"/>
                </a:solidFill>
                <a:latin typeface="Times New Roman" panose="02020603050405020304" pitchFamily="18" charset="0"/>
                <a:cs typeface="Times New Roman" panose="02020603050405020304" pitchFamily="18" charset="0"/>
              </a:rPr>
              <a:t>and </a:t>
            </a:r>
            <a:r>
              <a:rPr lang="en-US" altLang="en-US" b="1" i="1" dirty="0">
                <a:solidFill>
                  <a:schemeClr val="tx1"/>
                </a:solidFill>
                <a:latin typeface="Times New Roman" panose="02020603050405020304" pitchFamily="18" charset="0"/>
                <a:cs typeface="Times New Roman" panose="02020603050405020304" pitchFamily="18" charset="0"/>
              </a:rPr>
              <a:t>technological advances.</a:t>
            </a:r>
          </a:p>
          <a:p>
            <a:pPr>
              <a:spcBef>
                <a:spcPct val="55000"/>
              </a:spcBef>
              <a:buFont typeface="Wingdings" panose="05000000000000000000" pitchFamily="2" charset="2"/>
              <a:buChar char="Ø"/>
            </a:pPr>
            <a:endParaRPr lang="en-US" altLang="en-US" sz="3400" dirty="0">
              <a:solidFill>
                <a:schemeClr val="tx1"/>
              </a:solidFill>
              <a:latin typeface="Times New Roman" panose="02020603050405020304" pitchFamily="18" charset="0"/>
              <a:cs typeface="Times New Roman" panose="02020603050405020304" pitchFamily="18" charset="0"/>
            </a:endParaRP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66757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1026">
            <a:extLst>
              <a:ext uri="{FF2B5EF4-FFF2-40B4-BE49-F238E27FC236}">
                <a16:creationId xmlns:a16="http://schemas.microsoft.com/office/drawing/2014/main" id="{4A202BBB-44DC-42EB-A25A-04422C55C7BD}"/>
              </a:ext>
            </a:extLst>
          </p:cNvPr>
          <p:cNvSpPr>
            <a:spLocks noChangeArrowheads="1"/>
          </p:cNvSpPr>
          <p:nvPr/>
        </p:nvSpPr>
        <p:spPr bwMode="auto">
          <a:xfrm>
            <a:off x="1066800" y="609600"/>
            <a:ext cx="7010400" cy="533400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60771" name="Freeform 1027">
            <a:extLst>
              <a:ext uri="{FF2B5EF4-FFF2-40B4-BE49-F238E27FC236}">
                <a16:creationId xmlns:a16="http://schemas.microsoft.com/office/drawing/2014/main" id="{45CCD818-C780-4403-AA96-ED08E5EA284F}"/>
              </a:ext>
            </a:extLst>
          </p:cNvPr>
          <p:cNvSpPr>
            <a:spLocks/>
          </p:cNvSpPr>
          <p:nvPr/>
        </p:nvSpPr>
        <p:spPr bwMode="auto">
          <a:xfrm>
            <a:off x="1066800" y="2078038"/>
            <a:ext cx="4889500" cy="3844925"/>
          </a:xfrm>
          <a:custGeom>
            <a:avLst/>
            <a:gdLst>
              <a:gd name="T0" fmla="*/ 0 w 3688"/>
              <a:gd name="T1" fmla="*/ 0 h 2859"/>
              <a:gd name="T2" fmla="*/ 272 w 3688"/>
              <a:gd name="T3" fmla="*/ 40 h 2859"/>
              <a:gd name="T4" fmla="*/ 408 w 3688"/>
              <a:gd name="T5" fmla="*/ 64 h 2859"/>
              <a:gd name="T6" fmla="*/ 552 w 3688"/>
              <a:gd name="T7" fmla="*/ 104 h 2859"/>
              <a:gd name="T8" fmla="*/ 664 w 3688"/>
              <a:gd name="T9" fmla="*/ 96 h 2859"/>
              <a:gd name="T10" fmla="*/ 816 w 3688"/>
              <a:gd name="T11" fmla="*/ 152 h 2859"/>
              <a:gd name="T12" fmla="*/ 1048 w 3688"/>
              <a:gd name="T13" fmla="*/ 192 h 2859"/>
              <a:gd name="T14" fmla="*/ 1208 w 3688"/>
              <a:gd name="T15" fmla="*/ 272 h 2859"/>
              <a:gd name="T16" fmla="*/ 1320 w 3688"/>
              <a:gd name="T17" fmla="*/ 296 h 2859"/>
              <a:gd name="T18" fmla="*/ 1408 w 3688"/>
              <a:gd name="T19" fmla="*/ 336 h 2859"/>
              <a:gd name="T20" fmla="*/ 1544 w 3688"/>
              <a:gd name="T21" fmla="*/ 384 h 2859"/>
              <a:gd name="T22" fmla="*/ 1632 w 3688"/>
              <a:gd name="T23" fmla="*/ 432 h 2859"/>
              <a:gd name="T24" fmla="*/ 1696 w 3688"/>
              <a:gd name="T25" fmla="*/ 448 h 2859"/>
              <a:gd name="T26" fmla="*/ 1800 w 3688"/>
              <a:gd name="T27" fmla="*/ 512 h 2859"/>
              <a:gd name="T28" fmla="*/ 1832 w 3688"/>
              <a:gd name="T29" fmla="*/ 528 h 2859"/>
              <a:gd name="T30" fmla="*/ 1880 w 3688"/>
              <a:gd name="T31" fmla="*/ 544 h 2859"/>
              <a:gd name="T32" fmla="*/ 2016 w 3688"/>
              <a:gd name="T33" fmla="*/ 640 h 2859"/>
              <a:gd name="T34" fmla="*/ 2128 w 3688"/>
              <a:gd name="T35" fmla="*/ 696 h 2859"/>
              <a:gd name="T36" fmla="*/ 2288 w 3688"/>
              <a:gd name="T37" fmla="*/ 816 h 2859"/>
              <a:gd name="T38" fmla="*/ 2312 w 3688"/>
              <a:gd name="T39" fmla="*/ 848 h 2859"/>
              <a:gd name="T40" fmla="*/ 2336 w 3688"/>
              <a:gd name="T41" fmla="*/ 856 h 2859"/>
              <a:gd name="T42" fmla="*/ 2376 w 3688"/>
              <a:gd name="T43" fmla="*/ 904 h 2859"/>
              <a:gd name="T44" fmla="*/ 2512 w 3688"/>
              <a:gd name="T45" fmla="*/ 984 h 2859"/>
              <a:gd name="T46" fmla="*/ 2608 w 3688"/>
              <a:gd name="T47" fmla="*/ 1080 h 2859"/>
              <a:gd name="T48" fmla="*/ 2648 w 3688"/>
              <a:gd name="T49" fmla="*/ 1136 h 2859"/>
              <a:gd name="T50" fmla="*/ 2784 w 3688"/>
              <a:gd name="T51" fmla="*/ 1240 h 2859"/>
              <a:gd name="T52" fmla="*/ 2896 w 3688"/>
              <a:gd name="T53" fmla="*/ 1376 h 2859"/>
              <a:gd name="T54" fmla="*/ 2952 w 3688"/>
              <a:gd name="T55" fmla="*/ 1432 h 2859"/>
              <a:gd name="T56" fmla="*/ 3024 w 3688"/>
              <a:gd name="T57" fmla="*/ 1520 h 2859"/>
              <a:gd name="T58" fmla="*/ 3080 w 3688"/>
              <a:gd name="T59" fmla="*/ 1592 h 2859"/>
              <a:gd name="T60" fmla="*/ 3144 w 3688"/>
              <a:gd name="T61" fmla="*/ 1656 h 2859"/>
              <a:gd name="T62" fmla="*/ 3280 w 3688"/>
              <a:gd name="T63" fmla="*/ 1824 h 2859"/>
              <a:gd name="T64" fmla="*/ 3368 w 3688"/>
              <a:gd name="T65" fmla="*/ 2032 h 2859"/>
              <a:gd name="T66" fmla="*/ 3432 w 3688"/>
              <a:gd name="T67" fmla="*/ 2160 h 2859"/>
              <a:gd name="T68" fmla="*/ 3496 w 3688"/>
              <a:gd name="T69" fmla="*/ 2288 h 2859"/>
              <a:gd name="T70" fmla="*/ 3520 w 3688"/>
              <a:gd name="T71" fmla="*/ 2416 h 2859"/>
              <a:gd name="T72" fmla="*/ 3600 w 3688"/>
              <a:gd name="T73" fmla="*/ 2600 h 2859"/>
              <a:gd name="T74" fmla="*/ 3616 w 3688"/>
              <a:gd name="T75" fmla="*/ 2712 h 2859"/>
              <a:gd name="T76" fmla="*/ 3632 w 3688"/>
              <a:gd name="T77" fmla="*/ 2776 h 2859"/>
              <a:gd name="T78" fmla="*/ 3672 w 3688"/>
              <a:gd name="T79" fmla="*/ 2832 h 2859"/>
              <a:gd name="T80" fmla="*/ 3688 w 3688"/>
              <a:gd name="T81" fmla="*/ 2856 h 2859"/>
              <a:gd name="T82" fmla="*/ 0 w 3688"/>
              <a:gd name="T83" fmla="*/ 2856 h 2859"/>
              <a:gd name="T84" fmla="*/ 0 w 3688"/>
              <a:gd name="T85" fmla="*/ 0 h 28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88" h="2859">
                <a:moveTo>
                  <a:pt x="0" y="0"/>
                </a:moveTo>
                <a:cubicBezTo>
                  <a:pt x="100" y="6"/>
                  <a:pt x="178" y="16"/>
                  <a:pt x="272" y="40"/>
                </a:cubicBezTo>
                <a:cubicBezTo>
                  <a:pt x="317" y="51"/>
                  <a:pt x="408" y="64"/>
                  <a:pt x="408" y="64"/>
                </a:cubicBezTo>
                <a:cubicBezTo>
                  <a:pt x="456" y="80"/>
                  <a:pt x="504" y="88"/>
                  <a:pt x="552" y="104"/>
                </a:cubicBezTo>
                <a:cubicBezTo>
                  <a:pt x="589" y="101"/>
                  <a:pt x="627" y="94"/>
                  <a:pt x="664" y="96"/>
                </a:cubicBezTo>
                <a:cubicBezTo>
                  <a:pt x="721" y="99"/>
                  <a:pt x="767" y="132"/>
                  <a:pt x="816" y="152"/>
                </a:cubicBezTo>
                <a:cubicBezTo>
                  <a:pt x="885" y="180"/>
                  <a:pt x="976" y="186"/>
                  <a:pt x="1048" y="192"/>
                </a:cubicBezTo>
                <a:cubicBezTo>
                  <a:pt x="1107" y="207"/>
                  <a:pt x="1152" y="252"/>
                  <a:pt x="1208" y="272"/>
                </a:cubicBezTo>
                <a:cubicBezTo>
                  <a:pt x="1261" y="291"/>
                  <a:pt x="1270" y="285"/>
                  <a:pt x="1320" y="296"/>
                </a:cubicBezTo>
                <a:cubicBezTo>
                  <a:pt x="1353" y="303"/>
                  <a:pt x="1379" y="321"/>
                  <a:pt x="1408" y="336"/>
                </a:cubicBezTo>
                <a:cubicBezTo>
                  <a:pt x="1453" y="358"/>
                  <a:pt x="1497" y="368"/>
                  <a:pt x="1544" y="384"/>
                </a:cubicBezTo>
                <a:cubicBezTo>
                  <a:pt x="1571" y="404"/>
                  <a:pt x="1600" y="421"/>
                  <a:pt x="1632" y="432"/>
                </a:cubicBezTo>
                <a:cubicBezTo>
                  <a:pt x="1650" y="438"/>
                  <a:pt x="1678" y="438"/>
                  <a:pt x="1696" y="448"/>
                </a:cubicBezTo>
                <a:cubicBezTo>
                  <a:pt x="1736" y="470"/>
                  <a:pt x="1757" y="501"/>
                  <a:pt x="1800" y="512"/>
                </a:cubicBezTo>
                <a:cubicBezTo>
                  <a:pt x="1816" y="559"/>
                  <a:pt x="1795" y="524"/>
                  <a:pt x="1832" y="528"/>
                </a:cubicBezTo>
                <a:cubicBezTo>
                  <a:pt x="1849" y="530"/>
                  <a:pt x="1864" y="539"/>
                  <a:pt x="1880" y="544"/>
                </a:cubicBezTo>
                <a:cubicBezTo>
                  <a:pt x="1924" y="559"/>
                  <a:pt x="1983" y="607"/>
                  <a:pt x="2016" y="640"/>
                </a:cubicBezTo>
                <a:cubicBezTo>
                  <a:pt x="2053" y="660"/>
                  <a:pt x="2093" y="673"/>
                  <a:pt x="2128" y="696"/>
                </a:cubicBezTo>
                <a:cubicBezTo>
                  <a:pt x="2184" y="734"/>
                  <a:pt x="2230" y="781"/>
                  <a:pt x="2288" y="816"/>
                </a:cubicBezTo>
                <a:cubicBezTo>
                  <a:pt x="2296" y="827"/>
                  <a:pt x="2302" y="839"/>
                  <a:pt x="2312" y="848"/>
                </a:cubicBezTo>
                <a:cubicBezTo>
                  <a:pt x="2318" y="853"/>
                  <a:pt x="2329" y="851"/>
                  <a:pt x="2336" y="856"/>
                </a:cubicBezTo>
                <a:cubicBezTo>
                  <a:pt x="2352" y="869"/>
                  <a:pt x="2360" y="891"/>
                  <a:pt x="2376" y="904"/>
                </a:cubicBezTo>
                <a:cubicBezTo>
                  <a:pt x="2425" y="944"/>
                  <a:pt x="2455" y="961"/>
                  <a:pt x="2512" y="984"/>
                </a:cubicBezTo>
                <a:cubicBezTo>
                  <a:pt x="2547" y="1019"/>
                  <a:pt x="2563" y="1058"/>
                  <a:pt x="2608" y="1080"/>
                </a:cubicBezTo>
                <a:cubicBezTo>
                  <a:pt x="2622" y="1098"/>
                  <a:pt x="2632" y="1120"/>
                  <a:pt x="2648" y="1136"/>
                </a:cubicBezTo>
                <a:cubicBezTo>
                  <a:pt x="2687" y="1175"/>
                  <a:pt x="2749" y="1195"/>
                  <a:pt x="2784" y="1240"/>
                </a:cubicBezTo>
                <a:cubicBezTo>
                  <a:pt x="2821" y="1287"/>
                  <a:pt x="2845" y="1342"/>
                  <a:pt x="2896" y="1376"/>
                </a:cubicBezTo>
                <a:cubicBezTo>
                  <a:pt x="2943" y="1446"/>
                  <a:pt x="2866" y="1337"/>
                  <a:pt x="2952" y="1432"/>
                </a:cubicBezTo>
                <a:cubicBezTo>
                  <a:pt x="2984" y="1467"/>
                  <a:pt x="2987" y="1495"/>
                  <a:pt x="3024" y="1520"/>
                </a:cubicBezTo>
                <a:cubicBezTo>
                  <a:pt x="3041" y="1553"/>
                  <a:pt x="3049" y="1572"/>
                  <a:pt x="3080" y="1592"/>
                </a:cubicBezTo>
                <a:cubicBezTo>
                  <a:pt x="3098" y="1620"/>
                  <a:pt x="3116" y="1638"/>
                  <a:pt x="3144" y="1656"/>
                </a:cubicBezTo>
                <a:cubicBezTo>
                  <a:pt x="3185" y="1717"/>
                  <a:pt x="3218" y="1782"/>
                  <a:pt x="3280" y="1824"/>
                </a:cubicBezTo>
                <a:cubicBezTo>
                  <a:pt x="3291" y="1898"/>
                  <a:pt x="3331" y="1968"/>
                  <a:pt x="3368" y="2032"/>
                </a:cubicBezTo>
                <a:cubicBezTo>
                  <a:pt x="3394" y="2077"/>
                  <a:pt x="3402" y="2120"/>
                  <a:pt x="3432" y="2160"/>
                </a:cubicBezTo>
                <a:cubicBezTo>
                  <a:pt x="3447" y="2205"/>
                  <a:pt x="3479" y="2243"/>
                  <a:pt x="3496" y="2288"/>
                </a:cubicBezTo>
                <a:cubicBezTo>
                  <a:pt x="3507" y="2318"/>
                  <a:pt x="3515" y="2407"/>
                  <a:pt x="3520" y="2416"/>
                </a:cubicBezTo>
                <a:cubicBezTo>
                  <a:pt x="3547" y="2470"/>
                  <a:pt x="3587" y="2542"/>
                  <a:pt x="3600" y="2600"/>
                </a:cubicBezTo>
                <a:cubicBezTo>
                  <a:pt x="3613" y="2659"/>
                  <a:pt x="3604" y="2645"/>
                  <a:pt x="3616" y="2712"/>
                </a:cubicBezTo>
                <a:cubicBezTo>
                  <a:pt x="3620" y="2734"/>
                  <a:pt x="3623" y="2756"/>
                  <a:pt x="3632" y="2776"/>
                </a:cubicBezTo>
                <a:cubicBezTo>
                  <a:pt x="3641" y="2797"/>
                  <a:pt x="3662" y="2811"/>
                  <a:pt x="3672" y="2832"/>
                </a:cubicBezTo>
                <a:cubicBezTo>
                  <a:pt x="3685" y="2859"/>
                  <a:pt x="3670" y="2856"/>
                  <a:pt x="3688" y="2856"/>
                </a:cubicBezTo>
                <a:lnTo>
                  <a:pt x="0" y="285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60772" name="Rectangle 1028">
            <a:extLst>
              <a:ext uri="{FF2B5EF4-FFF2-40B4-BE49-F238E27FC236}">
                <a16:creationId xmlns:a16="http://schemas.microsoft.com/office/drawing/2014/main" id="{ABC766F3-4613-400A-8E87-F5EAC5E4B4BF}"/>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60773" name="Rectangle 1029">
            <a:extLst>
              <a:ext uri="{FF2B5EF4-FFF2-40B4-BE49-F238E27FC236}">
                <a16:creationId xmlns:a16="http://schemas.microsoft.com/office/drawing/2014/main" id="{068179BB-7CF2-49DA-90D4-3AA1BCA096A2}"/>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60774" name="Line 1030">
            <a:extLst>
              <a:ext uri="{FF2B5EF4-FFF2-40B4-BE49-F238E27FC236}">
                <a16:creationId xmlns:a16="http://schemas.microsoft.com/office/drawing/2014/main" id="{5699CF5F-652B-414A-8A6C-7F639B317AB1}"/>
              </a:ext>
            </a:extLst>
          </p:cNvPr>
          <p:cNvSpPr>
            <a:spLocks noChangeShapeType="1"/>
          </p:cNvSpPr>
          <p:nvPr/>
        </p:nvSpPr>
        <p:spPr bwMode="auto">
          <a:xfrm>
            <a:off x="1066800" y="609600"/>
            <a:ext cx="0" cy="5334000"/>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0775" name="Line 1031">
            <a:extLst>
              <a:ext uri="{FF2B5EF4-FFF2-40B4-BE49-F238E27FC236}">
                <a16:creationId xmlns:a16="http://schemas.microsoft.com/office/drawing/2014/main" id="{9B73494C-D006-49FA-8891-9AB0142D3DDE}"/>
              </a:ext>
            </a:extLst>
          </p:cNvPr>
          <p:cNvSpPr>
            <a:spLocks noChangeShapeType="1"/>
          </p:cNvSpPr>
          <p:nvPr/>
        </p:nvSpPr>
        <p:spPr bwMode="auto">
          <a:xfrm>
            <a:off x="1066800" y="5943600"/>
            <a:ext cx="7010400" cy="0"/>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0776" name="Rectangle 1032">
            <a:extLst>
              <a:ext uri="{FF2B5EF4-FFF2-40B4-BE49-F238E27FC236}">
                <a16:creationId xmlns:a16="http://schemas.microsoft.com/office/drawing/2014/main" id="{45C6E0F1-C2AE-4E22-BFBC-AC05D6585B8B}"/>
              </a:ext>
            </a:extLst>
          </p:cNvPr>
          <p:cNvSpPr>
            <a:spLocks noChangeArrowheads="1"/>
          </p:cNvSpPr>
          <p:nvPr/>
        </p:nvSpPr>
        <p:spPr bwMode="auto">
          <a:xfrm>
            <a:off x="685800" y="5913438"/>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2400">
                <a:latin typeface="Arial" panose="020B0604020202020204" pitchFamily="34" charset="0"/>
              </a:rPr>
              <a:t>O</a:t>
            </a:r>
          </a:p>
        </p:txBody>
      </p:sp>
      <p:sp>
        <p:nvSpPr>
          <p:cNvPr id="160777" name="Rectangle 1033">
            <a:extLst>
              <a:ext uri="{FF2B5EF4-FFF2-40B4-BE49-F238E27FC236}">
                <a16:creationId xmlns:a16="http://schemas.microsoft.com/office/drawing/2014/main" id="{ED306F1F-A939-424D-BF47-218FB1C72143}"/>
              </a:ext>
            </a:extLst>
          </p:cNvPr>
          <p:cNvSpPr>
            <a:spLocks noChangeArrowheads="1"/>
          </p:cNvSpPr>
          <p:nvPr/>
        </p:nvSpPr>
        <p:spPr bwMode="auto">
          <a:xfrm>
            <a:off x="1587" y="152400"/>
            <a:ext cx="9142413"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a:r>
              <a:rPr lang="en-US" sz="4000" b="1" dirty="0">
                <a:solidFill>
                  <a:srgbClr val="FF0000"/>
                </a:solidFill>
                <a:latin typeface="Times New Roman" panose="02020603050405020304" pitchFamily="18" charset="0"/>
                <a:cs typeface="Times New Roman" panose="02020603050405020304" pitchFamily="18" charset="0"/>
              </a:rPr>
              <a:t>Economic Growth</a:t>
            </a:r>
            <a:endParaRPr lang="en-GB" altLang="en-US" sz="4000" b="1" dirty="0">
              <a:solidFill>
                <a:srgbClr val="003B3A"/>
              </a:solidFill>
              <a:latin typeface="Arial" panose="020B0604020202020204" pitchFamily="34" charset="0"/>
            </a:endParaRPr>
          </a:p>
        </p:txBody>
      </p:sp>
      <p:sp>
        <p:nvSpPr>
          <p:cNvPr id="160778" name="Rectangle 1034">
            <a:extLst>
              <a:ext uri="{FF2B5EF4-FFF2-40B4-BE49-F238E27FC236}">
                <a16:creationId xmlns:a16="http://schemas.microsoft.com/office/drawing/2014/main" id="{A93DCE49-694E-4C7A-9A1C-EF17E281D234}"/>
              </a:ext>
            </a:extLst>
          </p:cNvPr>
          <p:cNvSpPr>
            <a:spLocks noChangeArrowheads="1"/>
          </p:cNvSpPr>
          <p:nvPr/>
        </p:nvSpPr>
        <p:spPr bwMode="auto">
          <a:xfrm rot="-5400000">
            <a:off x="6350" y="2746375"/>
            <a:ext cx="92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2400" b="1">
                <a:latin typeface="Arial" panose="020B0604020202020204" pitchFamily="34" charset="0"/>
              </a:rPr>
              <a:t>Food</a:t>
            </a:r>
          </a:p>
        </p:txBody>
      </p:sp>
      <p:sp>
        <p:nvSpPr>
          <p:cNvPr id="160779" name="Rectangle 1035">
            <a:extLst>
              <a:ext uri="{FF2B5EF4-FFF2-40B4-BE49-F238E27FC236}">
                <a16:creationId xmlns:a16="http://schemas.microsoft.com/office/drawing/2014/main" id="{BA97B6F7-83D9-4605-912A-192955984A5B}"/>
              </a:ext>
            </a:extLst>
          </p:cNvPr>
          <p:cNvSpPr>
            <a:spLocks noChangeArrowheads="1"/>
          </p:cNvSpPr>
          <p:nvPr/>
        </p:nvSpPr>
        <p:spPr bwMode="auto">
          <a:xfrm>
            <a:off x="3881438" y="6215063"/>
            <a:ext cx="1417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2400" b="1">
                <a:latin typeface="Arial" panose="020B0604020202020204" pitchFamily="34" charset="0"/>
              </a:rPr>
              <a:t>Clothing</a:t>
            </a:r>
          </a:p>
        </p:txBody>
      </p:sp>
      <p:sp>
        <p:nvSpPr>
          <p:cNvPr id="160780" name="Arc 1036">
            <a:extLst>
              <a:ext uri="{FF2B5EF4-FFF2-40B4-BE49-F238E27FC236}">
                <a16:creationId xmlns:a16="http://schemas.microsoft.com/office/drawing/2014/main" id="{2021E938-1754-4E01-B61E-BAED252B0CD4}"/>
              </a:ext>
            </a:extLst>
          </p:cNvPr>
          <p:cNvSpPr>
            <a:spLocks/>
          </p:cNvSpPr>
          <p:nvPr/>
        </p:nvSpPr>
        <p:spPr bwMode="auto">
          <a:xfrm>
            <a:off x="615950" y="2066925"/>
            <a:ext cx="5310188" cy="4654550"/>
          </a:xfrm>
          <a:custGeom>
            <a:avLst/>
            <a:gdLst>
              <a:gd name="T0" fmla="*/ 439211 w 21291"/>
              <a:gd name="T1" fmla="*/ 0 h 21528"/>
              <a:gd name="T2" fmla="*/ 5310188 w 21291"/>
              <a:gd name="T3" fmla="*/ 3867981 h 21528"/>
              <a:gd name="T4" fmla="*/ 0 w 21291"/>
              <a:gd name="T5" fmla="*/ 4654550 h 21528"/>
              <a:gd name="T6" fmla="*/ 0 60000 65536"/>
              <a:gd name="T7" fmla="*/ 0 60000 65536"/>
              <a:gd name="T8" fmla="*/ 0 60000 65536"/>
            </a:gdLst>
            <a:ahLst/>
            <a:cxnLst>
              <a:cxn ang="T6">
                <a:pos x="T0" y="T1"/>
              </a:cxn>
              <a:cxn ang="T7">
                <a:pos x="T2" y="T3"/>
              </a:cxn>
              <a:cxn ang="T8">
                <a:pos x="T4" y="T5"/>
              </a:cxn>
            </a:cxnLst>
            <a:rect l="0" t="0" r="r" b="b"/>
            <a:pathLst>
              <a:path w="21291" h="21528" fill="none" extrusionOk="0">
                <a:moveTo>
                  <a:pt x="1761" y="-1"/>
                </a:moveTo>
                <a:cubicBezTo>
                  <a:pt x="11592" y="804"/>
                  <a:pt x="19629" y="8166"/>
                  <a:pt x="21291" y="17889"/>
                </a:cubicBezTo>
              </a:path>
              <a:path w="21291" h="21528" stroke="0" extrusionOk="0">
                <a:moveTo>
                  <a:pt x="1761" y="-1"/>
                </a:moveTo>
                <a:cubicBezTo>
                  <a:pt x="11592" y="804"/>
                  <a:pt x="19629" y="8166"/>
                  <a:pt x="21291" y="17889"/>
                </a:cubicBezTo>
                <a:lnTo>
                  <a:pt x="0" y="21528"/>
                </a:lnTo>
                <a:lnTo>
                  <a:pt x="1761" y="-1"/>
                </a:lnTo>
                <a:close/>
              </a:path>
            </a:pathLst>
          </a:custGeom>
          <a:noFill/>
          <a:ln w="508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29389" name="Group 1037">
            <a:extLst>
              <a:ext uri="{FF2B5EF4-FFF2-40B4-BE49-F238E27FC236}">
                <a16:creationId xmlns:a16="http://schemas.microsoft.com/office/drawing/2014/main" id="{5545A6EE-94E2-457C-99B3-63222AF7794E}"/>
              </a:ext>
            </a:extLst>
          </p:cNvPr>
          <p:cNvGrpSpPr>
            <a:grpSpLocks/>
          </p:cNvGrpSpPr>
          <p:nvPr/>
        </p:nvGrpSpPr>
        <p:grpSpPr bwMode="auto">
          <a:xfrm>
            <a:off x="3670300" y="3479800"/>
            <a:ext cx="800100" cy="927100"/>
            <a:chOff x="2312" y="2192"/>
            <a:chExt cx="504" cy="584"/>
          </a:xfrm>
        </p:grpSpPr>
        <p:sp>
          <p:nvSpPr>
            <p:cNvPr id="160787" name="Line 1038">
              <a:extLst>
                <a:ext uri="{FF2B5EF4-FFF2-40B4-BE49-F238E27FC236}">
                  <a16:creationId xmlns:a16="http://schemas.microsoft.com/office/drawing/2014/main" id="{6BA6E0AB-E6AE-446E-AD3F-2BE91A1AA911}"/>
                </a:ext>
              </a:extLst>
            </p:cNvPr>
            <p:cNvSpPr>
              <a:spLocks noChangeShapeType="1"/>
            </p:cNvSpPr>
            <p:nvPr/>
          </p:nvSpPr>
          <p:spPr bwMode="auto">
            <a:xfrm flipH="1">
              <a:off x="2647" y="2192"/>
              <a:ext cx="110" cy="332"/>
            </a:xfrm>
            <a:prstGeom prst="line">
              <a:avLst/>
            </a:prstGeom>
            <a:noFill/>
            <a:ln w="28575">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0788" name="Rectangle 1039">
              <a:extLst>
                <a:ext uri="{FF2B5EF4-FFF2-40B4-BE49-F238E27FC236}">
                  <a16:creationId xmlns:a16="http://schemas.microsoft.com/office/drawing/2014/main" id="{F2581309-EA1A-435C-8241-4FD12D2D33D3}"/>
                </a:ext>
              </a:extLst>
            </p:cNvPr>
            <p:cNvSpPr>
              <a:spLocks noChangeArrowheads="1"/>
            </p:cNvSpPr>
            <p:nvPr/>
          </p:nvSpPr>
          <p:spPr bwMode="auto">
            <a:xfrm>
              <a:off x="2312" y="2488"/>
              <a:ext cx="5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sz="2400" b="1">
                  <a:solidFill>
                    <a:schemeClr val="accent2"/>
                  </a:solidFill>
                  <a:latin typeface="Comic Sans MS" panose="030F0702030302020204" pitchFamily="66" charset="0"/>
                </a:rPr>
                <a:t>Now</a:t>
              </a:r>
              <a:endParaRPr lang="en-GB" altLang="en-US" b="1">
                <a:solidFill>
                  <a:schemeClr val="accent2"/>
                </a:solidFill>
                <a:latin typeface="Comic Sans MS" panose="030F0702030302020204" pitchFamily="66" charset="0"/>
              </a:endParaRPr>
            </a:p>
          </p:txBody>
        </p:sp>
      </p:grpSp>
      <p:grpSp>
        <p:nvGrpSpPr>
          <p:cNvPr id="229392" name="Group 1040">
            <a:extLst>
              <a:ext uri="{FF2B5EF4-FFF2-40B4-BE49-F238E27FC236}">
                <a16:creationId xmlns:a16="http://schemas.microsoft.com/office/drawing/2014/main" id="{759367AC-3B46-44B5-B444-37439AFC0458}"/>
              </a:ext>
            </a:extLst>
          </p:cNvPr>
          <p:cNvGrpSpPr>
            <a:grpSpLocks/>
          </p:cNvGrpSpPr>
          <p:nvPr/>
        </p:nvGrpSpPr>
        <p:grpSpPr bwMode="auto">
          <a:xfrm>
            <a:off x="2206625" y="1719263"/>
            <a:ext cx="4340225" cy="3833812"/>
            <a:chOff x="1390" y="1083"/>
            <a:chExt cx="2734" cy="2415"/>
          </a:xfrm>
        </p:grpSpPr>
        <p:sp>
          <p:nvSpPr>
            <p:cNvPr id="160783" name="Line 1041">
              <a:extLst>
                <a:ext uri="{FF2B5EF4-FFF2-40B4-BE49-F238E27FC236}">
                  <a16:creationId xmlns:a16="http://schemas.microsoft.com/office/drawing/2014/main" id="{6B484822-4E04-463B-9D6A-C9C538D8E755}"/>
                </a:ext>
              </a:extLst>
            </p:cNvPr>
            <p:cNvSpPr>
              <a:spLocks noChangeShapeType="1"/>
            </p:cNvSpPr>
            <p:nvPr/>
          </p:nvSpPr>
          <p:spPr bwMode="auto">
            <a:xfrm flipV="1">
              <a:off x="1390" y="1083"/>
              <a:ext cx="130" cy="316"/>
            </a:xfrm>
            <a:prstGeom prst="line">
              <a:avLst/>
            </a:prstGeom>
            <a:noFill/>
            <a:ln w="381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0784" name="Line 1042">
              <a:extLst>
                <a:ext uri="{FF2B5EF4-FFF2-40B4-BE49-F238E27FC236}">
                  <a16:creationId xmlns:a16="http://schemas.microsoft.com/office/drawing/2014/main" id="{EE588F4F-F285-45BA-9FD6-AB12EDACD870}"/>
                </a:ext>
              </a:extLst>
            </p:cNvPr>
            <p:cNvSpPr>
              <a:spLocks noChangeShapeType="1"/>
            </p:cNvSpPr>
            <p:nvPr/>
          </p:nvSpPr>
          <p:spPr bwMode="auto">
            <a:xfrm flipV="1">
              <a:off x="2483" y="1591"/>
              <a:ext cx="229" cy="300"/>
            </a:xfrm>
            <a:prstGeom prst="line">
              <a:avLst/>
            </a:prstGeom>
            <a:noFill/>
            <a:ln w="381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0785" name="Line 1043">
              <a:extLst>
                <a:ext uri="{FF2B5EF4-FFF2-40B4-BE49-F238E27FC236}">
                  <a16:creationId xmlns:a16="http://schemas.microsoft.com/office/drawing/2014/main" id="{521C9922-164D-41BC-A133-F7CD36B6B0D1}"/>
                </a:ext>
              </a:extLst>
            </p:cNvPr>
            <p:cNvSpPr>
              <a:spLocks noChangeShapeType="1"/>
            </p:cNvSpPr>
            <p:nvPr/>
          </p:nvSpPr>
          <p:spPr bwMode="auto">
            <a:xfrm flipV="1">
              <a:off x="3220" y="2329"/>
              <a:ext cx="323" cy="269"/>
            </a:xfrm>
            <a:prstGeom prst="line">
              <a:avLst/>
            </a:prstGeom>
            <a:noFill/>
            <a:ln w="381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0786" name="Line 1044">
              <a:extLst>
                <a:ext uri="{FF2B5EF4-FFF2-40B4-BE49-F238E27FC236}">
                  <a16:creationId xmlns:a16="http://schemas.microsoft.com/office/drawing/2014/main" id="{C7A66BD5-C44B-4FE5-9E2B-9030978AF1CA}"/>
                </a:ext>
              </a:extLst>
            </p:cNvPr>
            <p:cNvSpPr>
              <a:spLocks noChangeShapeType="1"/>
            </p:cNvSpPr>
            <p:nvPr/>
          </p:nvSpPr>
          <p:spPr bwMode="auto">
            <a:xfrm flipV="1">
              <a:off x="3690" y="3399"/>
              <a:ext cx="434" cy="99"/>
            </a:xfrm>
            <a:prstGeom prst="line">
              <a:avLst/>
            </a:prstGeom>
            <a:noFill/>
            <a:ln w="381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29389"/>
                                        </p:tgtEl>
                                        <p:attrNameLst>
                                          <p:attrName>style.visibility</p:attrName>
                                        </p:attrNameLst>
                                      </p:cBhvr>
                                      <p:to>
                                        <p:strVal val="visible"/>
                                      </p:to>
                                    </p:set>
                                    <p:anim calcmode="lin" valueType="num">
                                      <p:cBhvr>
                                        <p:cTn id="7" dur="500" fill="hold"/>
                                        <p:tgtEl>
                                          <p:spTgt spid="229389"/>
                                        </p:tgtEl>
                                        <p:attrNameLst>
                                          <p:attrName>ppt_w</p:attrName>
                                        </p:attrNameLst>
                                      </p:cBhvr>
                                      <p:tavLst>
                                        <p:tav tm="0">
                                          <p:val>
                                            <p:fltVal val="0"/>
                                          </p:val>
                                        </p:tav>
                                        <p:tav tm="100000">
                                          <p:val>
                                            <p:strVal val="#ppt_w"/>
                                          </p:val>
                                        </p:tav>
                                      </p:tavLst>
                                    </p:anim>
                                    <p:anim calcmode="lin" valueType="num">
                                      <p:cBhvr>
                                        <p:cTn id="8" dur="500" fill="hold"/>
                                        <p:tgtEl>
                                          <p:spTgt spid="22938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29392"/>
                                        </p:tgtEl>
                                        <p:attrNameLst>
                                          <p:attrName>style.visibility</p:attrName>
                                        </p:attrNameLst>
                                      </p:cBhvr>
                                      <p:to>
                                        <p:strVal val="visible"/>
                                      </p:to>
                                    </p:set>
                                    <p:animEffect transition="in" filter="wipe(left)">
                                      <p:cBhvr>
                                        <p:cTn id="13" dur="500"/>
                                        <p:tgtEl>
                                          <p:spTgt spid="229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Freeform 1026">
            <a:extLst>
              <a:ext uri="{FF2B5EF4-FFF2-40B4-BE49-F238E27FC236}">
                <a16:creationId xmlns:a16="http://schemas.microsoft.com/office/drawing/2014/main" id="{890EFC25-A18D-4C4C-9402-2C49A535D984}"/>
              </a:ext>
            </a:extLst>
          </p:cNvPr>
          <p:cNvSpPr>
            <a:spLocks/>
          </p:cNvSpPr>
          <p:nvPr/>
        </p:nvSpPr>
        <p:spPr bwMode="auto">
          <a:xfrm>
            <a:off x="1066800" y="1371600"/>
            <a:ext cx="5842000" cy="4551363"/>
          </a:xfrm>
          <a:custGeom>
            <a:avLst/>
            <a:gdLst>
              <a:gd name="T0" fmla="*/ 0 w 3688"/>
              <a:gd name="T1" fmla="*/ 0 h 2859"/>
              <a:gd name="T2" fmla="*/ 272 w 3688"/>
              <a:gd name="T3" fmla="*/ 40 h 2859"/>
              <a:gd name="T4" fmla="*/ 408 w 3688"/>
              <a:gd name="T5" fmla="*/ 64 h 2859"/>
              <a:gd name="T6" fmla="*/ 552 w 3688"/>
              <a:gd name="T7" fmla="*/ 104 h 2859"/>
              <a:gd name="T8" fmla="*/ 664 w 3688"/>
              <a:gd name="T9" fmla="*/ 96 h 2859"/>
              <a:gd name="T10" fmla="*/ 816 w 3688"/>
              <a:gd name="T11" fmla="*/ 152 h 2859"/>
              <a:gd name="T12" fmla="*/ 1048 w 3688"/>
              <a:gd name="T13" fmla="*/ 192 h 2859"/>
              <a:gd name="T14" fmla="*/ 1208 w 3688"/>
              <a:gd name="T15" fmla="*/ 272 h 2859"/>
              <a:gd name="T16" fmla="*/ 1320 w 3688"/>
              <a:gd name="T17" fmla="*/ 296 h 2859"/>
              <a:gd name="T18" fmla="*/ 1408 w 3688"/>
              <a:gd name="T19" fmla="*/ 336 h 2859"/>
              <a:gd name="T20" fmla="*/ 1544 w 3688"/>
              <a:gd name="T21" fmla="*/ 384 h 2859"/>
              <a:gd name="T22" fmla="*/ 1632 w 3688"/>
              <a:gd name="T23" fmla="*/ 432 h 2859"/>
              <a:gd name="T24" fmla="*/ 1696 w 3688"/>
              <a:gd name="T25" fmla="*/ 448 h 2859"/>
              <a:gd name="T26" fmla="*/ 1800 w 3688"/>
              <a:gd name="T27" fmla="*/ 512 h 2859"/>
              <a:gd name="T28" fmla="*/ 1832 w 3688"/>
              <a:gd name="T29" fmla="*/ 528 h 2859"/>
              <a:gd name="T30" fmla="*/ 1880 w 3688"/>
              <a:gd name="T31" fmla="*/ 544 h 2859"/>
              <a:gd name="T32" fmla="*/ 2016 w 3688"/>
              <a:gd name="T33" fmla="*/ 640 h 2859"/>
              <a:gd name="T34" fmla="*/ 2128 w 3688"/>
              <a:gd name="T35" fmla="*/ 696 h 2859"/>
              <a:gd name="T36" fmla="*/ 2288 w 3688"/>
              <a:gd name="T37" fmla="*/ 816 h 2859"/>
              <a:gd name="T38" fmla="*/ 2312 w 3688"/>
              <a:gd name="T39" fmla="*/ 848 h 2859"/>
              <a:gd name="T40" fmla="*/ 2336 w 3688"/>
              <a:gd name="T41" fmla="*/ 856 h 2859"/>
              <a:gd name="T42" fmla="*/ 2376 w 3688"/>
              <a:gd name="T43" fmla="*/ 904 h 2859"/>
              <a:gd name="T44" fmla="*/ 2512 w 3688"/>
              <a:gd name="T45" fmla="*/ 984 h 2859"/>
              <a:gd name="T46" fmla="*/ 2608 w 3688"/>
              <a:gd name="T47" fmla="*/ 1080 h 2859"/>
              <a:gd name="T48" fmla="*/ 2648 w 3688"/>
              <a:gd name="T49" fmla="*/ 1136 h 2859"/>
              <a:gd name="T50" fmla="*/ 2784 w 3688"/>
              <a:gd name="T51" fmla="*/ 1240 h 2859"/>
              <a:gd name="T52" fmla="*/ 2896 w 3688"/>
              <a:gd name="T53" fmla="*/ 1376 h 2859"/>
              <a:gd name="T54" fmla="*/ 2952 w 3688"/>
              <a:gd name="T55" fmla="*/ 1432 h 2859"/>
              <a:gd name="T56" fmla="*/ 3024 w 3688"/>
              <a:gd name="T57" fmla="*/ 1520 h 2859"/>
              <a:gd name="T58" fmla="*/ 3080 w 3688"/>
              <a:gd name="T59" fmla="*/ 1592 h 2859"/>
              <a:gd name="T60" fmla="*/ 3144 w 3688"/>
              <a:gd name="T61" fmla="*/ 1656 h 2859"/>
              <a:gd name="T62" fmla="*/ 3280 w 3688"/>
              <a:gd name="T63" fmla="*/ 1824 h 2859"/>
              <a:gd name="T64" fmla="*/ 3368 w 3688"/>
              <a:gd name="T65" fmla="*/ 2032 h 2859"/>
              <a:gd name="T66" fmla="*/ 3432 w 3688"/>
              <a:gd name="T67" fmla="*/ 2160 h 2859"/>
              <a:gd name="T68" fmla="*/ 3496 w 3688"/>
              <a:gd name="T69" fmla="*/ 2288 h 2859"/>
              <a:gd name="T70" fmla="*/ 3520 w 3688"/>
              <a:gd name="T71" fmla="*/ 2416 h 2859"/>
              <a:gd name="T72" fmla="*/ 3600 w 3688"/>
              <a:gd name="T73" fmla="*/ 2600 h 2859"/>
              <a:gd name="T74" fmla="*/ 3616 w 3688"/>
              <a:gd name="T75" fmla="*/ 2712 h 2859"/>
              <a:gd name="T76" fmla="*/ 3632 w 3688"/>
              <a:gd name="T77" fmla="*/ 2776 h 2859"/>
              <a:gd name="T78" fmla="*/ 3672 w 3688"/>
              <a:gd name="T79" fmla="*/ 2832 h 2859"/>
              <a:gd name="T80" fmla="*/ 3688 w 3688"/>
              <a:gd name="T81" fmla="*/ 2856 h 2859"/>
              <a:gd name="T82" fmla="*/ 0 w 3688"/>
              <a:gd name="T83" fmla="*/ 2856 h 2859"/>
              <a:gd name="T84" fmla="*/ 0 w 3688"/>
              <a:gd name="T85" fmla="*/ 0 h 28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88" h="2859">
                <a:moveTo>
                  <a:pt x="0" y="0"/>
                </a:moveTo>
                <a:cubicBezTo>
                  <a:pt x="100" y="6"/>
                  <a:pt x="178" y="16"/>
                  <a:pt x="272" y="40"/>
                </a:cubicBezTo>
                <a:cubicBezTo>
                  <a:pt x="317" y="51"/>
                  <a:pt x="408" y="64"/>
                  <a:pt x="408" y="64"/>
                </a:cubicBezTo>
                <a:cubicBezTo>
                  <a:pt x="456" y="80"/>
                  <a:pt x="504" y="88"/>
                  <a:pt x="552" y="104"/>
                </a:cubicBezTo>
                <a:cubicBezTo>
                  <a:pt x="589" y="101"/>
                  <a:pt x="627" y="94"/>
                  <a:pt x="664" y="96"/>
                </a:cubicBezTo>
                <a:cubicBezTo>
                  <a:pt x="721" y="99"/>
                  <a:pt x="767" y="132"/>
                  <a:pt x="816" y="152"/>
                </a:cubicBezTo>
                <a:cubicBezTo>
                  <a:pt x="885" y="180"/>
                  <a:pt x="976" y="186"/>
                  <a:pt x="1048" y="192"/>
                </a:cubicBezTo>
                <a:cubicBezTo>
                  <a:pt x="1107" y="207"/>
                  <a:pt x="1152" y="252"/>
                  <a:pt x="1208" y="272"/>
                </a:cubicBezTo>
                <a:cubicBezTo>
                  <a:pt x="1261" y="291"/>
                  <a:pt x="1270" y="285"/>
                  <a:pt x="1320" y="296"/>
                </a:cubicBezTo>
                <a:cubicBezTo>
                  <a:pt x="1353" y="303"/>
                  <a:pt x="1379" y="321"/>
                  <a:pt x="1408" y="336"/>
                </a:cubicBezTo>
                <a:cubicBezTo>
                  <a:pt x="1453" y="358"/>
                  <a:pt x="1497" y="368"/>
                  <a:pt x="1544" y="384"/>
                </a:cubicBezTo>
                <a:cubicBezTo>
                  <a:pt x="1571" y="404"/>
                  <a:pt x="1600" y="421"/>
                  <a:pt x="1632" y="432"/>
                </a:cubicBezTo>
                <a:cubicBezTo>
                  <a:pt x="1650" y="438"/>
                  <a:pt x="1678" y="438"/>
                  <a:pt x="1696" y="448"/>
                </a:cubicBezTo>
                <a:cubicBezTo>
                  <a:pt x="1736" y="470"/>
                  <a:pt x="1757" y="501"/>
                  <a:pt x="1800" y="512"/>
                </a:cubicBezTo>
                <a:cubicBezTo>
                  <a:pt x="1816" y="559"/>
                  <a:pt x="1795" y="524"/>
                  <a:pt x="1832" y="528"/>
                </a:cubicBezTo>
                <a:cubicBezTo>
                  <a:pt x="1849" y="530"/>
                  <a:pt x="1864" y="539"/>
                  <a:pt x="1880" y="544"/>
                </a:cubicBezTo>
                <a:cubicBezTo>
                  <a:pt x="1924" y="559"/>
                  <a:pt x="1983" y="607"/>
                  <a:pt x="2016" y="640"/>
                </a:cubicBezTo>
                <a:cubicBezTo>
                  <a:pt x="2053" y="660"/>
                  <a:pt x="2093" y="673"/>
                  <a:pt x="2128" y="696"/>
                </a:cubicBezTo>
                <a:cubicBezTo>
                  <a:pt x="2184" y="734"/>
                  <a:pt x="2230" y="781"/>
                  <a:pt x="2288" y="816"/>
                </a:cubicBezTo>
                <a:cubicBezTo>
                  <a:pt x="2296" y="827"/>
                  <a:pt x="2302" y="839"/>
                  <a:pt x="2312" y="848"/>
                </a:cubicBezTo>
                <a:cubicBezTo>
                  <a:pt x="2318" y="853"/>
                  <a:pt x="2329" y="851"/>
                  <a:pt x="2336" y="856"/>
                </a:cubicBezTo>
                <a:cubicBezTo>
                  <a:pt x="2352" y="869"/>
                  <a:pt x="2360" y="891"/>
                  <a:pt x="2376" y="904"/>
                </a:cubicBezTo>
                <a:cubicBezTo>
                  <a:pt x="2425" y="944"/>
                  <a:pt x="2455" y="961"/>
                  <a:pt x="2512" y="984"/>
                </a:cubicBezTo>
                <a:cubicBezTo>
                  <a:pt x="2547" y="1019"/>
                  <a:pt x="2563" y="1058"/>
                  <a:pt x="2608" y="1080"/>
                </a:cubicBezTo>
                <a:cubicBezTo>
                  <a:pt x="2622" y="1098"/>
                  <a:pt x="2632" y="1120"/>
                  <a:pt x="2648" y="1136"/>
                </a:cubicBezTo>
                <a:cubicBezTo>
                  <a:pt x="2687" y="1175"/>
                  <a:pt x="2749" y="1195"/>
                  <a:pt x="2784" y="1240"/>
                </a:cubicBezTo>
                <a:cubicBezTo>
                  <a:pt x="2821" y="1287"/>
                  <a:pt x="2845" y="1342"/>
                  <a:pt x="2896" y="1376"/>
                </a:cubicBezTo>
                <a:cubicBezTo>
                  <a:pt x="2943" y="1446"/>
                  <a:pt x="2866" y="1337"/>
                  <a:pt x="2952" y="1432"/>
                </a:cubicBezTo>
                <a:cubicBezTo>
                  <a:pt x="2984" y="1467"/>
                  <a:pt x="2987" y="1495"/>
                  <a:pt x="3024" y="1520"/>
                </a:cubicBezTo>
                <a:cubicBezTo>
                  <a:pt x="3041" y="1553"/>
                  <a:pt x="3049" y="1572"/>
                  <a:pt x="3080" y="1592"/>
                </a:cubicBezTo>
                <a:cubicBezTo>
                  <a:pt x="3098" y="1620"/>
                  <a:pt x="3116" y="1638"/>
                  <a:pt x="3144" y="1656"/>
                </a:cubicBezTo>
                <a:cubicBezTo>
                  <a:pt x="3185" y="1717"/>
                  <a:pt x="3218" y="1782"/>
                  <a:pt x="3280" y="1824"/>
                </a:cubicBezTo>
                <a:cubicBezTo>
                  <a:pt x="3291" y="1898"/>
                  <a:pt x="3331" y="1968"/>
                  <a:pt x="3368" y="2032"/>
                </a:cubicBezTo>
                <a:cubicBezTo>
                  <a:pt x="3394" y="2077"/>
                  <a:pt x="3402" y="2120"/>
                  <a:pt x="3432" y="2160"/>
                </a:cubicBezTo>
                <a:cubicBezTo>
                  <a:pt x="3447" y="2205"/>
                  <a:pt x="3479" y="2243"/>
                  <a:pt x="3496" y="2288"/>
                </a:cubicBezTo>
                <a:cubicBezTo>
                  <a:pt x="3507" y="2318"/>
                  <a:pt x="3515" y="2407"/>
                  <a:pt x="3520" y="2416"/>
                </a:cubicBezTo>
                <a:cubicBezTo>
                  <a:pt x="3547" y="2470"/>
                  <a:pt x="3587" y="2542"/>
                  <a:pt x="3600" y="2600"/>
                </a:cubicBezTo>
                <a:cubicBezTo>
                  <a:pt x="3613" y="2659"/>
                  <a:pt x="3604" y="2645"/>
                  <a:pt x="3616" y="2712"/>
                </a:cubicBezTo>
                <a:cubicBezTo>
                  <a:pt x="3620" y="2734"/>
                  <a:pt x="3623" y="2756"/>
                  <a:pt x="3632" y="2776"/>
                </a:cubicBezTo>
                <a:cubicBezTo>
                  <a:pt x="3641" y="2797"/>
                  <a:pt x="3662" y="2811"/>
                  <a:pt x="3672" y="2832"/>
                </a:cubicBezTo>
                <a:cubicBezTo>
                  <a:pt x="3685" y="2859"/>
                  <a:pt x="3670" y="2856"/>
                  <a:pt x="3688" y="2856"/>
                </a:cubicBezTo>
                <a:lnTo>
                  <a:pt x="0" y="285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62819" name="Rectangle 1027">
            <a:extLst>
              <a:ext uri="{FF2B5EF4-FFF2-40B4-BE49-F238E27FC236}">
                <a16:creationId xmlns:a16="http://schemas.microsoft.com/office/drawing/2014/main" id="{4FD384B5-F85A-4CFA-BFA6-EE92557F7FC2}"/>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62820" name="Rectangle 1028">
            <a:extLst>
              <a:ext uri="{FF2B5EF4-FFF2-40B4-BE49-F238E27FC236}">
                <a16:creationId xmlns:a16="http://schemas.microsoft.com/office/drawing/2014/main" id="{EC57FE8A-E4FB-44C7-9A78-A14E0BD656E6}"/>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62821" name="Rectangle 1029">
            <a:extLst>
              <a:ext uri="{FF2B5EF4-FFF2-40B4-BE49-F238E27FC236}">
                <a16:creationId xmlns:a16="http://schemas.microsoft.com/office/drawing/2014/main" id="{5AAF6C50-E11F-4DFD-A2D5-DEB0D3FBD948}"/>
              </a:ext>
            </a:extLst>
          </p:cNvPr>
          <p:cNvSpPr>
            <a:spLocks noChangeArrowheads="1"/>
          </p:cNvSpPr>
          <p:nvPr/>
        </p:nvSpPr>
        <p:spPr bwMode="auto">
          <a:xfrm>
            <a:off x="1066800" y="609600"/>
            <a:ext cx="7010400" cy="533400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62822" name="Arc 1030">
            <a:extLst>
              <a:ext uri="{FF2B5EF4-FFF2-40B4-BE49-F238E27FC236}">
                <a16:creationId xmlns:a16="http://schemas.microsoft.com/office/drawing/2014/main" id="{12C30D28-51BA-4DD4-B46B-3B1E1DF47D02}"/>
              </a:ext>
            </a:extLst>
          </p:cNvPr>
          <p:cNvSpPr>
            <a:spLocks/>
          </p:cNvSpPr>
          <p:nvPr/>
        </p:nvSpPr>
        <p:spPr bwMode="auto">
          <a:xfrm>
            <a:off x="533400" y="1373188"/>
            <a:ext cx="6351588" cy="5484812"/>
          </a:xfrm>
          <a:custGeom>
            <a:avLst/>
            <a:gdLst>
              <a:gd name="T0" fmla="*/ 525346 w 21291"/>
              <a:gd name="T1" fmla="*/ 0 h 21528"/>
              <a:gd name="T2" fmla="*/ 6351588 w 21291"/>
              <a:gd name="T3" fmla="*/ 4557938 h 21528"/>
              <a:gd name="T4" fmla="*/ 0 w 21291"/>
              <a:gd name="T5" fmla="*/ 5484812 h 21528"/>
              <a:gd name="T6" fmla="*/ 0 60000 65536"/>
              <a:gd name="T7" fmla="*/ 0 60000 65536"/>
              <a:gd name="T8" fmla="*/ 0 60000 65536"/>
            </a:gdLst>
            <a:ahLst/>
            <a:cxnLst>
              <a:cxn ang="T6">
                <a:pos x="T0" y="T1"/>
              </a:cxn>
              <a:cxn ang="T7">
                <a:pos x="T2" y="T3"/>
              </a:cxn>
              <a:cxn ang="T8">
                <a:pos x="T4" y="T5"/>
              </a:cxn>
            </a:cxnLst>
            <a:rect l="0" t="0" r="r" b="b"/>
            <a:pathLst>
              <a:path w="21291" h="21528" fill="none" extrusionOk="0">
                <a:moveTo>
                  <a:pt x="1761" y="-1"/>
                </a:moveTo>
                <a:cubicBezTo>
                  <a:pt x="11592" y="804"/>
                  <a:pt x="19629" y="8166"/>
                  <a:pt x="21291" y="17889"/>
                </a:cubicBezTo>
              </a:path>
              <a:path w="21291" h="21528" stroke="0" extrusionOk="0">
                <a:moveTo>
                  <a:pt x="1761" y="-1"/>
                </a:moveTo>
                <a:cubicBezTo>
                  <a:pt x="11592" y="804"/>
                  <a:pt x="19629" y="8166"/>
                  <a:pt x="21291" y="17889"/>
                </a:cubicBezTo>
                <a:lnTo>
                  <a:pt x="0" y="21528"/>
                </a:lnTo>
                <a:lnTo>
                  <a:pt x="1761" y="-1"/>
                </a:lnTo>
                <a:close/>
              </a:path>
            </a:pathLst>
          </a:custGeom>
          <a:noFill/>
          <a:ln w="508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2823" name="Line 1031">
            <a:extLst>
              <a:ext uri="{FF2B5EF4-FFF2-40B4-BE49-F238E27FC236}">
                <a16:creationId xmlns:a16="http://schemas.microsoft.com/office/drawing/2014/main" id="{FBE97825-ABFC-45DC-A1E9-C657D9C16F1F}"/>
              </a:ext>
            </a:extLst>
          </p:cNvPr>
          <p:cNvSpPr>
            <a:spLocks noChangeShapeType="1"/>
          </p:cNvSpPr>
          <p:nvPr/>
        </p:nvSpPr>
        <p:spPr bwMode="auto">
          <a:xfrm>
            <a:off x="1066800" y="609600"/>
            <a:ext cx="0" cy="5334000"/>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2824" name="Line 1032">
            <a:extLst>
              <a:ext uri="{FF2B5EF4-FFF2-40B4-BE49-F238E27FC236}">
                <a16:creationId xmlns:a16="http://schemas.microsoft.com/office/drawing/2014/main" id="{BF6B6D1C-C8F5-494F-9A8A-50426F3D99E5}"/>
              </a:ext>
            </a:extLst>
          </p:cNvPr>
          <p:cNvSpPr>
            <a:spLocks noChangeShapeType="1"/>
          </p:cNvSpPr>
          <p:nvPr/>
        </p:nvSpPr>
        <p:spPr bwMode="auto">
          <a:xfrm>
            <a:off x="1066800" y="5943600"/>
            <a:ext cx="7010400" cy="0"/>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2825" name="Rectangle 1033">
            <a:extLst>
              <a:ext uri="{FF2B5EF4-FFF2-40B4-BE49-F238E27FC236}">
                <a16:creationId xmlns:a16="http://schemas.microsoft.com/office/drawing/2014/main" id="{71886CB2-97F5-4751-97E7-42754893DE58}"/>
              </a:ext>
            </a:extLst>
          </p:cNvPr>
          <p:cNvSpPr>
            <a:spLocks noChangeArrowheads="1"/>
          </p:cNvSpPr>
          <p:nvPr/>
        </p:nvSpPr>
        <p:spPr bwMode="auto">
          <a:xfrm>
            <a:off x="685800" y="5913438"/>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2400">
                <a:latin typeface="Arial" panose="020B0604020202020204" pitchFamily="34" charset="0"/>
              </a:rPr>
              <a:t>O</a:t>
            </a:r>
          </a:p>
        </p:txBody>
      </p:sp>
      <p:sp>
        <p:nvSpPr>
          <p:cNvPr id="162826" name="Rectangle 1034">
            <a:extLst>
              <a:ext uri="{FF2B5EF4-FFF2-40B4-BE49-F238E27FC236}">
                <a16:creationId xmlns:a16="http://schemas.microsoft.com/office/drawing/2014/main" id="{8E66637B-63E6-44DF-B4F2-D2C3D1BFA02D}"/>
              </a:ext>
            </a:extLst>
          </p:cNvPr>
          <p:cNvSpPr>
            <a:spLocks noChangeArrowheads="1"/>
          </p:cNvSpPr>
          <p:nvPr/>
        </p:nvSpPr>
        <p:spPr bwMode="auto">
          <a:xfrm rot="-5400000">
            <a:off x="6350" y="2746375"/>
            <a:ext cx="92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2400" b="1">
                <a:latin typeface="Arial" panose="020B0604020202020204" pitchFamily="34" charset="0"/>
              </a:rPr>
              <a:t>Food</a:t>
            </a:r>
          </a:p>
        </p:txBody>
      </p:sp>
      <p:sp>
        <p:nvSpPr>
          <p:cNvPr id="162827" name="Rectangle 1035">
            <a:extLst>
              <a:ext uri="{FF2B5EF4-FFF2-40B4-BE49-F238E27FC236}">
                <a16:creationId xmlns:a16="http://schemas.microsoft.com/office/drawing/2014/main" id="{61B45CEB-567F-47B8-984F-6D262C43FE9E}"/>
              </a:ext>
            </a:extLst>
          </p:cNvPr>
          <p:cNvSpPr>
            <a:spLocks noChangeArrowheads="1"/>
          </p:cNvSpPr>
          <p:nvPr/>
        </p:nvSpPr>
        <p:spPr bwMode="auto">
          <a:xfrm>
            <a:off x="3881438" y="6215063"/>
            <a:ext cx="1417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2400" b="1">
                <a:latin typeface="Arial" panose="020B0604020202020204" pitchFamily="34" charset="0"/>
              </a:rPr>
              <a:t>Clothing</a:t>
            </a:r>
          </a:p>
        </p:txBody>
      </p:sp>
      <p:sp>
        <p:nvSpPr>
          <p:cNvPr id="162828" name="Arc 1036">
            <a:extLst>
              <a:ext uri="{FF2B5EF4-FFF2-40B4-BE49-F238E27FC236}">
                <a16:creationId xmlns:a16="http://schemas.microsoft.com/office/drawing/2014/main" id="{86AC7E80-714C-4E47-96F7-3A96F3FF247E}"/>
              </a:ext>
            </a:extLst>
          </p:cNvPr>
          <p:cNvSpPr>
            <a:spLocks/>
          </p:cNvSpPr>
          <p:nvPr/>
        </p:nvSpPr>
        <p:spPr bwMode="auto">
          <a:xfrm>
            <a:off x="615950" y="2066925"/>
            <a:ext cx="5310188" cy="4654550"/>
          </a:xfrm>
          <a:custGeom>
            <a:avLst/>
            <a:gdLst>
              <a:gd name="T0" fmla="*/ 439211 w 21291"/>
              <a:gd name="T1" fmla="*/ 0 h 21528"/>
              <a:gd name="T2" fmla="*/ 5310188 w 21291"/>
              <a:gd name="T3" fmla="*/ 3867981 h 21528"/>
              <a:gd name="T4" fmla="*/ 0 w 21291"/>
              <a:gd name="T5" fmla="*/ 4654550 h 21528"/>
              <a:gd name="T6" fmla="*/ 0 60000 65536"/>
              <a:gd name="T7" fmla="*/ 0 60000 65536"/>
              <a:gd name="T8" fmla="*/ 0 60000 65536"/>
            </a:gdLst>
            <a:ahLst/>
            <a:cxnLst>
              <a:cxn ang="T6">
                <a:pos x="T0" y="T1"/>
              </a:cxn>
              <a:cxn ang="T7">
                <a:pos x="T2" y="T3"/>
              </a:cxn>
              <a:cxn ang="T8">
                <a:pos x="T4" y="T5"/>
              </a:cxn>
            </a:cxnLst>
            <a:rect l="0" t="0" r="r" b="b"/>
            <a:pathLst>
              <a:path w="21291" h="21528" fill="none" extrusionOk="0">
                <a:moveTo>
                  <a:pt x="1761" y="-1"/>
                </a:moveTo>
                <a:cubicBezTo>
                  <a:pt x="11592" y="804"/>
                  <a:pt x="19629" y="8166"/>
                  <a:pt x="21291" y="17889"/>
                </a:cubicBezTo>
              </a:path>
              <a:path w="21291" h="21528" stroke="0" extrusionOk="0">
                <a:moveTo>
                  <a:pt x="1761" y="-1"/>
                </a:moveTo>
                <a:cubicBezTo>
                  <a:pt x="11592" y="804"/>
                  <a:pt x="19629" y="8166"/>
                  <a:pt x="21291" y="17889"/>
                </a:cubicBezTo>
                <a:lnTo>
                  <a:pt x="0" y="21528"/>
                </a:lnTo>
                <a:lnTo>
                  <a:pt x="1761" y="-1"/>
                </a:lnTo>
                <a:close/>
              </a:path>
            </a:pathLst>
          </a:custGeom>
          <a:noFill/>
          <a:ln w="508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2829" name="Line 1037">
            <a:extLst>
              <a:ext uri="{FF2B5EF4-FFF2-40B4-BE49-F238E27FC236}">
                <a16:creationId xmlns:a16="http://schemas.microsoft.com/office/drawing/2014/main" id="{8253038D-78B3-4E13-AC64-7C62900D0863}"/>
              </a:ext>
            </a:extLst>
          </p:cNvPr>
          <p:cNvSpPr>
            <a:spLocks noChangeShapeType="1"/>
          </p:cNvSpPr>
          <p:nvPr/>
        </p:nvSpPr>
        <p:spPr bwMode="auto">
          <a:xfrm flipH="1">
            <a:off x="4202113" y="3479800"/>
            <a:ext cx="174625" cy="527050"/>
          </a:xfrm>
          <a:prstGeom prst="line">
            <a:avLst/>
          </a:prstGeom>
          <a:noFill/>
          <a:ln w="28575">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2830" name="Rectangle 1038">
            <a:extLst>
              <a:ext uri="{FF2B5EF4-FFF2-40B4-BE49-F238E27FC236}">
                <a16:creationId xmlns:a16="http://schemas.microsoft.com/office/drawing/2014/main" id="{83E4B77D-99C7-4E0C-971B-EC413722C076}"/>
              </a:ext>
            </a:extLst>
          </p:cNvPr>
          <p:cNvSpPr>
            <a:spLocks noChangeArrowheads="1"/>
          </p:cNvSpPr>
          <p:nvPr/>
        </p:nvSpPr>
        <p:spPr bwMode="auto">
          <a:xfrm>
            <a:off x="3670300" y="3949700"/>
            <a:ext cx="80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sz="2400" b="1">
                <a:solidFill>
                  <a:schemeClr val="accent2"/>
                </a:solidFill>
                <a:latin typeface="Comic Sans MS" panose="030F0702030302020204" pitchFamily="66" charset="0"/>
              </a:rPr>
              <a:t>Now</a:t>
            </a:r>
            <a:endParaRPr lang="en-GB" altLang="en-US" b="1">
              <a:solidFill>
                <a:schemeClr val="accent2"/>
              </a:solidFill>
              <a:latin typeface="Comic Sans MS" panose="030F0702030302020204" pitchFamily="66" charset="0"/>
            </a:endParaRPr>
          </a:p>
        </p:txBody>
      </p:sp>
      <p:sp>
        <p:nvSpPr>
          <p:cNvPr id="162831" name="Line 1039">
            <a:extLst>
              <a:ext uri="{FF2B5EF4-FFF2-40B4-BE49-F238E27FC236}">
                <a16:creationId xmlns:a16="http://schemas.microsoft.com/office/drawing/2014/main" id="{20FDC3AA-8E10-4391-96F5-61F1A72A29B5}"/>
              </a:ext>
            </a:extLst>
          </p:cNvPr>
          <p:cNvSpPr>
            <a:spLocks noChangeShapeType="1"/>
          </p:cNvSpPr>
          <p:nvPr/>
        </p:nvSpPr>
        <p:spPr bwMode="auto">
          <a:xfrm flipV="1">
            <a:off x="2206625" y="1719263"/>
            <a:ext cx="206375" cy="501650"/>
          </a:xfrm>
          <a:prstGeom prst="line">
            <a:avLst/>
          </a:prstGeom>
          <a:noFill/>
          <a:ln w="381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2832" name="Line 1040">
            <a:extLst>
              <a:ext uri="{FF2B5EF4-FFF2-40B4-BE49-F238E27FC236}">
                <a16:creationId xmlns:a16="http://schemas.microsoft.com/office/drawing/2014/main" id="{C60A5C82-F046-4B33-BF31-AB3D52039D7A}"/>
              </a:ext>
            </a:extLst>
          </p:cNvPr>
          <p:cNvSpPr>
            <a:spLocks noChangeShapeType="1"/>
          </p:cNvSpPr>
          <p:nvPr/>
        </p:nvSpPr>
        <p:spPr bwMode="auto">
          <a:xfrm flipV="1">
            <a:off x="3941763" y="2525713"/>
            <a:ext cx="363537" cy="476250"/>
          </a:xfrm>
          <a:prstGeom prst="line">
            <a:avLst/>
          </a:prstGeom>
          <a:noFill/>
          <a:ln w="381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2833" name="Line 1041">
            <a:extLst>
              <a:ext uri="{FF2B5EF4-FFF2-40B4-BE49-F238E27FC236}">
                <a16:creationId xmlns:a16="http://schemas.microsoft.com/office/drawing/2014/main" id="{37E31F43-CA7B-498F-99FF-527B2D0D37EB}"/>
              </a:ext>
            </a:extLst>
          </p:cNvPr>
          <p:cNvSpPr>
            <a:spLocks noChangeShapeType="1"/>
          </p:cNvSpPr>
          <p:nvPr/>
        </p:nvSpPr>
        <p:spPr bwMode="auto">
          <a:xfrm flipV="1">
            <a:off x="5111750" y="3697288"/>
            <a:ext cx="512763" cy="427037"/>
          </a:xfrm>
          <a:prstGeom prst="line">
            <a:avLst/>
          </a:prstGeom>
          <a:noFill/>
          <a:ln w="381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2834" name="Line 1042">
            <a:extLst>
              <a:ext uri="{FF2B5EF4-FFF2-40B4-BE49-F238E27FC236}">
                <a16:creationId xmlns:a16="http://schemas.microsoft.com/office/drawing/2014/main" id="{037CF91E-8B8C-4A4E-B1D1-FF57986393D0}"/>
              </a:ext>
            </a:extLst>
          </p:cNvPr>
          <p:cNvSpPr>
            <a:spLocks noChangeShapeType="1"/>
          </p:cNvSpPr>
          <p:nvPr/>
        </p:nvSpPr>
        <p:spPr bwMode="auto">
          <a:xfrm flipV="1">
            <a:off x="5857875" y="5395913"/>
            <a:ext cx="688975" cy="157162"/>
          </a:xfrm>
          <a:prstGeom prst="line">
            <a:avLst/>
          </a:prstGeom>
          <a:noFill/>
          <a:ln w="381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2835" name="Rectangle 1043">
            <a:extLst>
              <a:ext uri="{FF2B5EF4-FFF2-40B4-BE49-F238E27FC236}">
                <a16:creationId xmlns:a16="http://schemas.microsoft.com/office/drawing/2014/main" id="{93E2E790-F413-44F8-A00F-7F0FA1110290}"/>
              </a:ext>
            </a:extLst>
          </p:cNvPr>
          <p:cNvSpPr>
            <a:spLocks noChangeArrowheads="1"/>
          </p:cNvSpPr>
          <p:nvPr/>
        </p:nvSpPr>
        <p:spPr bwMode="auto">
          <a:xfrm>
            <a:off x="0" y="0"/>
            <a:ext cx="9142413"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Economic Growth</a:t>
            </a:r>
            <a:endParaRPr kumimoji="0" lang="en-GB" altLang="en-US" sz="4000" b="1" i="0" u="none" strike="noStrike" kern="1200" cap="none" spc="0" normalizeH="0" baseline="0" noProof="0" dirty="0">
              <a:ln>
                <a:noFill/>
              </a:ln>
              <a:solidFill>
                <a:srgbClr val="003B3A"/>
              </a:solidFill>
              <a:effectLst/>
              <a:uLnTx/>
              <a:uFillTx/>
              <a:latin typeface="Arial" panose="020B0604020202020204" pitchFamily="34" charset="0"/>
              <a:ea typeface="+mn-ea"/>
              <a:cs typeface="+mn-cs"/>
            </a:endParaRPr>
          </a:p>
        </p:txBody>
      </p:sp>
      <p:grpSp>
        <p:nvGrpSpPr>
          <p:cNvPr id="231444" name="Group 1044">
            <a:extLst>
              <a:ext uri="{FF2B5EF4-FFF2-40B4-BE49-F238E27FC236}">
                <a16:creationId xmlns:a16="http://schemas.microsoft.com/office/drawing/2014/main" id="{AB588DEA-EE3E-4424-A132-AE04E72A0050}"/>
              </a:ext>
            </a:extLst>
          </p:cNvPr>
          <p:cNvGrpSpPr>
            <a:grpSpLocks/>
          </p:cNvGrpSpPr>
          <p:nvPr/>
        </p:nvGrpSpPr>
        <p:grpSpPr bwMode="auto">
          <a:xfrm>
            <a:off x="5048250" y="1835150"/>
            <a:ext cx="1731963" cy="998538"/>
            <a:chOff x="3180" y="1156"/>
            <a:chExt cx="1091" cy="629"/>
          </a:xfrm>
        </p:grpSpPr>
        <p:sp>
          <p:nvSpPr>
            <p:cNvPr id="162837" name="Line 1045">
              <a:extLst>
                <a:ext uri="{FF2B5EF4-FFF2-40B4-BE49-F238E27FC236}">
                  <a16:creationId xmlns:a16="http://schemas.microsoft.com/office/drawing/2014/main" id="{C00B6D5B-AC2D-4DB9-B878-EAF1F532ABC0}"/>
                </a:ext>
              </a:extLst>
            </p:cNvPr>
            <p:cNvSpPr>
              <a:spLocks noChangeShapeType="1"/>
            </p:cNvSpPr>
            <p:nvPr/>
          </p:nvSpPr>
          <p:spPr bwMode="auto">
            <a:xfrm flipV="1">
              <a:off x="3180" y="1528"/>
              <a:ext cx="621" cy="257"/>
            </a:xfrm>
            <a:prstGeom prst="line">
              <a:avLst/>
            </a:prstGeom>
            <a:noFill/>
            <a:ln w="28575">
              <a:solidFill>
                <a:srgbClr val="0033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2838" name="Rectangle 1046">
              <a:extLst>
                <a:ext uri="{FF2B5EF4-FFF2-40B4-BE49-F238E27FC236}">
                  <a16:creationId xmlns:a16="http://schemas.microsoft.com/office/drawing/2014/main" id="{EC8D2106-1714-4F35-849C-DA3AA685B87C}"/>
                </a:ext>
              </a:extLst>
            </p:cNvPr>
            <p:cNvSpPr>
              <a:spLocks noChangeArrowheads="1"/>
            </p:cNvSpPr>
            <p:nvPr/>
          </p:nvSpPr>
          <p:spPr bwMode="auto">
            <a:xfrm>
              <a:off x="3542" y="1156"/>
              <a:ext cx="7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sz="2400" b="1">
                  <a:solidFill>
                    <a:schemeClr val="folHlink"/>
                  </a:solidFill>
                  <a:latin typeface="Comic Sans MS" panose="030F0702030302020204" pitchFamily="66" charset="0"/>
                </a:rPr>
                <a:t>Future</a:t>
              </a:r>
              <a:endParaRPr lang="en-GB" altLang="en-US" b="1">
                <a:solidFill>
                  <a:schemeClr val="folHlink"/>
                </a:solidFill>
                <a:latin typeface="Comic Sans MS" panose="030F0702030302020204" pitchFamily="66" charset="0"/>
              </a:endParaRP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31444"/>
                                        </p:tgtEl>
                                        <p:attrNameLst>
                                          <p:attrName>style.visibility</p:attrName>
                                        </p:attrNameLst>
                                      </p:cBhvr>
                                      <p:to>
                                        <p:strVal val="visible"/>
                                      </p:to>
                                    </p:set>
                                    <p:anim calcmode="lin" valueType="num">
                                      <p:cBhvr>
                                        <p:cTn id="7" dur="500" fill="hold"/>
                                        <p:tgtEl>
                                          <p:spTgt spid="231444"/>
                                        </p:tgtEl>
                                        <p:attrNameLst>
                                          <p:attrName>ppt_w</p:attrName>
                                        </p:attrNameLst>
                                      </p:cBhvr>
                                      <p:tavLst>
                                        <p:tav tm="0">
                                          <p:val>
                                            <p:fltVal val="0"/>
                                          </p:val>
                                        </p:tav>
                                        <p:tav tm="100000">
                                          <p:val>
                                            <p:strVal val="#ppt_w"/>
                                          </p:val>
                                        </p:tav>
                                      </p:tavLst>
                                    </p:anim>
                                    <p:anim calcmode="lin" valueType="num">
                                      <p:cBhvr>
                                        <p:cTn id="8" dur="500" fill="hold"/>
                                        <p:tgtEl>
                                          <p:spTgt spid="2314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id="{04C09023-4F37-41B4-8606-7442F69F1041}"/>
              </a:ext>
            </a:extLst>
          </p:cNvPr>
          <p:cNvSpPr>
            <a:spLocks noGrp="1" noChangeArrowheads="1"/>
          </p:cNvSpPr>
          <p:nvPr>
            <p:ph type="title"/>
          </p:nvPr>
        </p:nvSpPr>
        <p:spPr>
          <a:xfrm>
            <a:off x="685800" y="152400"/>
            <a:ext cx="7772400" cy="749300"/>
          </a:xfrm>
        </p:spPr>
        <p:txBody>
          <a:bodyPr/>
          <a:lstStyle/>
          <a:p>
            <a:pPr fontAlgn="auto">
              <a:spcAft>
                <a:spcPts val="0"/>
              </a:spcAft>
              <a:defRPr/>
            </a:pPr>
            <a:r>
              <a:rPr lang="en-US" dirty="0"/>
              <a:t>Economic Growth</a:t>
            </a:r>
          </a:p>
        </p:txBody>
      </p:sp>
      <p:sp>
        <p:nvSpPr>
          <p:cNvPr id="48132" name="Rectangle 4">
            <a:extLst>
              <a:ext uri="{FF2B5EF4-FFF2-40B4-BE49-F238E27FC236}">
                <a16:creationId xmlns:a16="http://schemas.microsoft.com/office/drawing/2014/main" id="{E331EFAD-EAE2-4566-9DF8-62A4ADAAA0F4}"/>
              </a:ext>
            </a:extLst>
          </p:cNvPr>
          <p:cNvSpPr>
            <a:spLocks noGrp="1" noChangeArrowheads="1"/>
          </p:cNvSpPr>
          <p:nvPr>
            <p:ph idx="1"/>
          </p:nvPr>
        </p:nvSpPr>
        <p:spPr>
          <a:xfrm>
            <a:off x="4648200" y="901700"/>
            <a:ext cx="4495800" cy="3486150"/>
          </a:xfrm>
        </p:spPr>
        <p:txBody>
          <a:bodyPr rtlCol="0">
            <a:noAutofit/>
          </a:bodyPr>
          <a:lstStyle/>
          <a:p>
            <a:pPr marL="455613" indent="-455613" fontAlgn="auto">
              <a:spcAft>
                <a:spcPts val="0"/>
              </a:spcAft>
              <a:defRPr/>
            </a:pPr>
            <a:r>
              <a:rPr lang="en-US" dirty="0">
                <a:latin typeface="Times New Roman" panose="02020603050405020304" pitchFamily="18" charset="0"/>
                <a:cs typeface="Times New Roman" panose="02020603050405020304" pitchFamily="18" charset="0"/>
              </a:rPr>
              <a:t>To increase the production of one good without decreasing the production of the other, the </a:t>
            </a:r>
            <a:r>
              <a:rPr lang="en-US" dirty="0" err="1">
                <a:latin typeface="Times New Roman" panose="02020603050405020304" pitchFamily="18" charset="0"/>
                <a:cs typeface="Times New Roman" panose="02020603050405020304" pitchFamily="18" charset="0"/>
              </a:rPr>
              <a:t>PPF</a:t>
            </a:r>
            <a:r>
              <a:rPr lang="en-US" dirty="0">
                <a:latin typeface="Times New Roman" panose="02020603050405020304" pitchFamily="18" charset="0"/>
                <a:cs typeface="Times New Roman" panose="02020603050405020304" pitchFamily="18" charset="0"/>
              </a:rPr>
              <a:t> curve must shift outward.</a:t>
            </a:r>
          </a:p>
        </p:txBody>
      </p:sp>
      <p:sp>
        <p:nvSpPr>
          <p:cNvPr id="48133" name="Rectangle 5">
            <a:extLst>
              <a:ext uri="{FF2B5EF4-FFF2-40B4-BE49-F238E27FC236}">
                <a16:creationId xmlns:a16="http://schemas.microsoft.com/office/drawing/2014/main" id="{DECD4103-789C-498D-AD94-22195A29EC45}"/>
              </a:ext>
            </a:extLst>
          </p:cNvPr>
          <p:cNvSpPr>
            <a:spLocks noChangeArrowheads="1"/>
          </p:cNvSpPr>
          <p:nvPr/>
        </p:nvSpPr>
        <p:spPr bwMode="auto">
          <a:xfrm>
            <a:off x="4464697" y="4531567"/>
            <a:ext cx="4257027" cy="2102498"/>
          </a:xfrm>
          <a:prstGeom prst="rect">
            <a:avLst/>
          </a:prstGeom>
          <a:noFill/>
          <a:ln w="9525">
            <a:noFill/>
            <a:miter lim="800000"/>
            <a:headEnd/>
            <a:tailEnd/>
          </a:ln>
          <a:effectLst/>
        </p:spPr>
        <p:txBody>
          <a:bodyPr/>
          <a:lstStyle/>
          <a:p>
            <a:pPr marL="455613" indent="-455613" eaLnBrk="1" fontAlgn="auto" hangingPunct="1">
              <a:spcBef>
                <a:spcPct val="25000"/>
              </a:spcBef>
              <a:spcAft>
                <a:spcPct val="45000"/>
              </a:spcAft>
              <a:buFontTx/>
              <a:buChar char="•"/>
              <a:defRPr/>
            </a:pPr>
            <a:r>
              <a:rPr lang="en-US" sz="28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From point D, the economy can choose any combination of output between F and G.</a:t>
            </a:r>
          </a:p>
        </p:txBody>
      </p:sp>
      <p:pic>
        <p:nvPicPr>
          <p:cNvPr id="164870" name="Picture 15" descr="C:\Prentice Hall\CaseFair\presentations\CF02\images\optimized\slide10.gif">
            <a:extLst>
              <a:ext uri="{FF2B5EF4-FFF2-40B4-BE49-F238E27FC236}">
                <a16:creationId xmlns:a16="http://schemas.microsoft.com/office/drawing/2014/main" id="{CE752495-E3A7-41C8-9A91-F896909901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4" name="Picture 16" descr="C:\Prentice Hall\CaseFair\presentations\CF02\images\optimized\slide3.gif">
            <a:extLst>
              <a:ext uri="{FF2B5EF4-FFF2-40B4-BE49-F238E27FC236}">
                <a16:creationId xmlns:a16="http://schemas.microsoft.com/office/drawing/2014/main" id="{D9A5FFF2-8E8A-4B56-BDF0-04116FDBC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5" name="Picture 17" descr="C:\Prentice Hall\CaseFair\presentations\CF02\images\optimized\slide2.gif">
            <a:extLst>
              <a:ext uri="{FF2B5EF4-FFF2-40B4-BE49-F238E27FC236}">
                <a16:creationId xmlns:a16="http://schemas.microsoft.com/office/drawing/2014/main" id="{13AD35C1-609F-44B2-BC91-715EE49BAC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6" name="Picture 18" descr="C:\Prentice Hall\CaseFair\presentations\CF02\images\optimized\slide1.gif">
            <a:extLst>
              <a:ext uri="{FF2B5EF4-FFF2-40B4-BE49-F238E27FC236}">
                <a16:creationId xmlns:a16="http://schemas.microsoft.com/office/drawing/2014/main" id="{D88FCBF2-6884-4FE6-BCC3-2CEF2AC80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wipe(left)">
                                      <p:cBhvr>
                                        <p:cTn id="7" dur="500"/>
                                        <p:tgtEl>
                                          <p:spTgt spid="481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8144"/>
                                        </p:tgtEl>
                                        <p:attrNameLst>
                                          <p:attrName>style.visibility</p:attrName>
                                        </p:attrNameLst>
                                      </p:cBhvr>
                                      <p:to>
                                        <p:strVal val="visible"/>
                                      </p:to>
                                    </p:set>
                                    <p:animEffect transition="in" filter="box(out)">
                                      <p:cBhvr>
                                        <p:cTn id="12" dur="500"/>
                                        <p:tgtEl>
                                          <p:spTgt spid="481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8145"/>
                                        </p:tgtEl>
                                        <p:attrNameLst>
                                          <p:attrName>style.visibility</p:attrName>
                                        </p:attrNameLst>
                                      </p:cBhvr>
                                      <p:to>
                                        <p:strVal val="visible"/>
                                      </p:to>
                                    </p:set>
                                    <p:animEffect transition="in" filter="box(out)">
                                      <p:cBhvr>
                                        <p:cTn id="17" dur="500"/>
                                        <p:tgtEl>
                                          <p:spTgt spid="481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3">
                                            <p:txEl>
                                              <p:pRg st="0" end="0"/>
                                            </p:txEl>
                                          </p:spTgt>
                                        </p:tgtEl>
                                        <p:attrNameLst>
                                          <p:attrName>style.visibility</p:attrName>
                                        </p:attrNameLst>
                                      </p:cBhvr>
                                      <p:to>
                                        <p:strVal val="visible"/>
                                      </p:to>
                                    </p:set>
                                    <p:animEffect transition="in" filter="wipe(left)">
                                      <p:cBhvr>
                                        <p:cTn id="22" dur="500"/>
                                        <p:tgtEl>
                                          <p:spTgt spid="4813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48146"/>
                                        </p:tgtEl>
                                        <p:attrNameLst>
                                          <p:attrName>style.visibility</p:attrName>
                                        </p:attrNameLst>
                                      </p:cBhvr>
                                      <p:to>
                                        <p:strVal val="visible"/>
                                      </p:to>
                                    </p:set>
                                    <p:animEffect transition="in" filter="box(out)">
                                      <p:cBhvr>
                                        <p:cTn id="27" dur="500"/>
                                        <p:tgtEl>
                                          <p:spTgt spid="48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build="p" autoUpdateAnimBg="0"/>
      <p:bldP spid="48133"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5">
            <a:extLst>
              <a:ext uri="{FF2B5EF4-FFF2-40B4-BE49-F238E27FC236}">
                <a16:creationId xmlns:a16="http://schemas.microsoft.com/office/drawing/2014/main" id="{3C478C9A-AE83-449B-BE52-FD412755A2C0}"/>
              </a:ext>
            </a:extLst>
          </p:cNvPr>
          <p:cNvSpPr>
            <a:spLocks noChangeArrowheads="1"/>
          </p:cNvSpPr>
          <p:nvPr/>
        </p:nvSpPr>
        <p:spPr bwMode="white">
          <a:xfrm>
            <a:off x="0" y="0"/>
            <a:ext cx="9144000" cy="1524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New Roman" panose="02020603050405020304" pitchFamily="18" charset="0"/>
            </a:endParaRPr>
          </a:p>
        </p:txBody>
      </p:sp>
      <p:sp>
        <p:nvSpPr>
          <p:cNvPr id="764932" name="TPQuestion">
            <a:extLst>
              <a:ext uri="{FF2B5EF4-FFF2-40B4-BE49-F238E27FC236}">
                <a16:creationId xmlns:a16="http://schemas.microsoft.com/office/drawing/2014/main" id="{FCDBD506-BD6F-4757-8C5B-A7F33FCC4B07}"/>
              </a:ext>
            </a:extLst>
          </p:cNvPr>
          <p:cNvSpPr>
            <a:spLocks noGrp="1"/>
          </p:cNvSpPr>
          <p:nvPr>
            <p:ph type="title"/>
          </p:nvPr>
        </p:nvSpPr>
        <p:spPr>
          <a:xfrm>
            <a:off x="457200" y="274638"/>
            <a:ext cx="8534400" cy="1290637"/>
          </a:xfrm>
        </p:spPr>
        <p:txBody>
          <a:bodyPr anchor="ctr">
            <a:normAutofit fontScale="90000"/>
          </a:bodyPr>
          <a:lstStyle/>
          <a:p>
            <a:pPr fontAlgn="auto">
              <a:spcAft>
                <a:spcPts val="0"/>
              </a:spcAft>
              <a:defRPr/>
            </a:pPr>
            <a:r>
              <a:rPr lang="en-GB"/>
              <a:t>Which of the following would shift the</a:t>
            </a:r>
            <a:br>
              <a:rPr lang="en-GB"/>
            </a:br>
            <a:r>
              <a:rPr lang="en-GB"/>
              <a:t>p.p. curve outwards?</a:t>
            </a:r>
          </a:p>
        </p:txBody>
      </p:sp>
      <p:sp>
        <p:nvSpPr>
          <p:cNvPr id="764930" name="TPAnswers">
            <a:extLst>
              <a:ext uri="{FF2B5EF4-FFF2-40B4-BE49-F238E27FC236}">
                <a16:creationId xmlns:a16="http://schemas.microsoft.com/office/drawing/2014/main" id="{88A471D9-7F41-44ED-A629-FCB681B33CC0}"/>
              </a:ext>
            </a:extLst>
          </p:cNvPr>
          <p:cNvSpPr>
            <a:spLocks noGrp="1"/>
          </p:cNvSpPr>
          <p:nvPr>
            <p:ph idx="1"/>
            <p:custDataLst>
              <p:tags r:id="rId2"/>
            </p:custDataLst>
          </p:nvPr>
        </p:nvSpPr>
        <p:spPr>
          <a:xfrm>
            <a:off x="185738" y="1655763"/>
            <a:ext cx="4913312" cy="4757737"/>
          </a:xfrm>
        </p:spPr>
        <p:txBody>
          <a:bodyPr rtlCol="0">
            <a:normAutofit lnSpcReduction="10000"/>
          </a:bodyPr>
          <a:lstStyle/>
          <a:p>
            <a:pPr marL="571500" indent="-571500" fontAlgn="auto">
              <a:spcBef>
                <a:spcPct val="65000"/>
              </a:spcBef>
              <a:spcAft>
                <a:spcPts val="0"/>
              </a:spcAft>
              <a:buClr>
                <a:srgbClr val="AF4600"/>
              </a:buClr>
              <a:buSzPct val="105000"/>
              <a:buFontTx/>
              <a:buAutoNum type="alphaUcPeriod"/>
              <a:defRPr/>
            </a:pPr>
            <a:r>
              <a:rPr lang="en-GB" sz="2700"/>
              <a:t>An increase in the population of working age</a:t>
            </a:r>
          </a:p>
          <a:p>
            <a:pPr marL="571500" indent="-571500" fontAlgn="auto">
              <a:spcBef>
                <a:spcPct val="65000"/>
              </a:spcBef>
              <a:spcAft>
                <a:spcPts val="0"/>
              </a:spcAft>
              <a:buClr>
                <a:srgbClr val="AF4600"/>
              </a:buClr>
              <a:buSzPct val="105000"/>
              <a:buFontTx/>
              <a:buAutoNum type="alphaUcPeriod"/>
              <a:defRPr/>
            </a:pPr>
            <a:r>
              <a:rPr lang="en-GB" sz="2700"/>
              <a:t>A reduction in unemployment</a:t>
            </a:r>
          </a:p>
          <a:p>
            <a:pPr marL="571500" indent="-571500" fontAlgn="auto">
              <a:spcBef>
                <a:spcPct val="65000"/>
              </a:spcBef>
              <a:spcAft>
                <a:spcPts val="0"/>
              </a:spcAft>
              <a:buClr>
                <a:srgbClr val="AF4600"/>
              </a:buClr>
              <a:buSzPct val="105000"/>
              <a:buFontTx/>
              <a:buAutoNum type="alphaUcPeriod"/>
              <a:defRPr/>
            </a:pPr>
            <a:r>
              <a:rPr lang="en-GB" sz="2700"/>
              <a:t>A reduction in VAT</a:t>
            </a:r>
          </a:p>
          <a:p>
            <a:pPr marL="571500" indent="-571500" fontAlgn="auto">
              <a:spcBef>
                <a:spcPct val="65000"/>
              </a:spcBef>
              <a:spcAft>
                <a:spcPts val="0"/>
              </a:spcAft>
              <a:buClr>
                <a:srgbClr val="AF4600"/>
              </a:buClr>
              <a:buSzPct val="105000"/>
              <a:buFontTx/>
              <a:buAutoNum type="alphaUcPeriod"/>
              <a:defRPr/>
            </a:pPr>
            <a:r>
              <a:rPr lang="en-GB" sz="2700"/>
              <a:t>An increase in the general level of prices</a:t>
            </a:r>
          </a:p>
          <a:p>
            <a:pPr marL="571500" indent="-571500" fontAlgn="auto">
              <a:spcBef>
                <a:spcPct val="65000"/>
              </a:spcBef>
              <a:spcAft>
                <a:spcPts val="0"/>
              </a:spcAft>
              <a:buClr>
                <a:srgbClr val="AF4600"/>
              </a:buClr>
              <a:buSzPct val="105000"/>
              <a:buFontTx/>
              <a:buAutoNum type="alphaUcPeriod"/>
              <a:defRPr/>
            </a:pPr>
            <a:r>
              <a:rPr lang="en-GB" sz="2700"/>
              <a:t>A reduction in expenditure on education</a:t>
            </a:r>
          </a:p>
        </p:txBody>
      </p:sp>
      <p:sp>
        <p:nvSpPr>
          <p:cNvPr id="165892" name="Rectangle 16">
            <a:extLst>
              <a:ext uri="{FF2B5EF4-FFF2-40B4-BE49-F238E27FC236}">
                <a16:creationId xmlns:a16="http://schemas.microsoft.com/office/drawing/2014/main" id="{2D1F5652-79AE-4CF6-872F-5D55B3A380B7}"/>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New Roman" panose="02020603050405020304" pitchFamily="18" charset="0"/>
            </a:endParaRPr>
          </a:p>
        </p:txBody>
      </p:sp>
      <p:sp>
        <p:nvSpPr>
          <p:cNvPr id="165893" name="Rectangle 17">
            <a:extLst>
              <a:ext uri="{FF2B5EF4-FFF2-40B4-BE49-F238E27FC236}">
                <a16:creationId xmlns:a16="http://schemas.microsoft.com/office/drawing/2014/main" id="{35CEC3F3-39CA-447C-8ED5-9F74329C144D}"/>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New Roman" panose="02020603050405020304" pitchFamily="18" charset="0"/>
            </a:endParaRPr>
          </a:p>
        </p:txBody>
      </p:sp>
      <p:sp>
        <p:nvSpPr>
          <p:cNvPr id="165894" name="Rectangle 18">
            <a:extLst>
              <a:ext uri="{FF2B5EF4-FFF2-40B4-BE49-F238E27FC236}">
                <a16:creationId xmlns:a16="http://schemas.microsoft.com/office/drawing/2014/main" id="{62C20A26-D2CF-4A6F-809B-9745E6BBF581}"/>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New Roman" panose="02020603050405020304" pitchFamily="18" charset="0"/>
            </a:endParaRPr>
          </a:p>
        </p:txBody>
      </p:sp>
      <p:sp>
        <p:nvSpPr>
          <p:cNvPr id="9" name="Rectangle 8">
            <a:extLst>
              <a:ext uri="{FF2B5EF4-FFF2-40B4-BE49-F238E27FC236}">
                <a16:creationId xmlns:a16="http://schemas.microsoft.com/office/drawing/2014/main" id="{36611A94-FEEC-441A-9116-653F27DFEC57}"/>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Aft>
                <a:spcPts val="0"/>
              </a:spcAft>
              <a:defRPr/>
            </a:pPr>
            <a:endParaRPr lang="en-US" sz="2400">
              <a:latin typeface="Times New Roman" pitchFamily="18" charset="0"/>
            </a:endParaRPr>
          </a:p>
        </p:txBody>
      </p:sp>
      <p:sp>
        <p:nvSpPr>
          <p:cNvPr id="8" name="Rectangle 7">
            <a:extLst>
              <a:ext uri="{FF2B5EF4-FFF2-40B4-BE49-F238E27FC236}">
                <a16:creationId xmlns:a16="http://schemas.microsoft.com/office/drawing/2014/main" id="{D190AF4C-92B4-45E5-A9A2-9ECC59034B43}"/>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Aft>
                <a:spcPts val="0"/>
              </a:spcAft>
              <a:defRPr/>
            </a:pPr>
            <a:endParaRPr lang="en-US" sz="2400" dirty="0">
              <a:latin typeface="Times New Roman" pitchFamily="18" charset="0"/>
            </a:endParaRPr>
          </a:p>
        </p:txBody>
      </p:sp>
      <p:sp>
        <p:nvSpPr>
          <p:cNvPr id="165897" name="Slide Number Placeholder 5">
            <a:extLst>
              <a:ext uri="{FF2B5EF4-FFF2-40B4-BE49-F238E27FC236}">
                <a16:creationId xmlns:a16="http://schemas.microsoft.com/office/drawing/2014/main" id="{05501E36-71A8-4834-B057-AD20B5028DD9}"/>
              </a:ext>
            </a:extLst>
          </p:cNvPr>
          <p:cNvSpPr>
            <a:spLocks noChangeArrowheads="1"/>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algn="ctr" eaLnBrk="1" hangingPunct="1"/>
            <a:endParaRPr lang="en-US" altLang="en-US" sz="1600">
              <a:solidFill>
                <a:srgbClr val="7B9899"/>
              </a:solidFill>
              <a:latin typeface="Times New Roman" panose="02020603050405020304" pitchFamily="18" charset="0"/>
            </a:endParaRPr>
          </a:p>
        </p:txBody>
      </p:sp>
      <p:sp>
        <p:nvSpPr>
          <p:cNvPr id="165898" name="Straight Connector 9">
            <a:extLst>
              <a:ext uri="{FF2B5EF4-FFF2-40B4-BE49-F238E27FC236}">
                <a16:creationId xmlns:a16="http://schemas.microsoft.com/office/drawing/2014/main" id="{95EB4A2C-1327-4D8D-9E9D-18D71C675F66}"/>
              </a:ext>
            </a:extLst>
          </p:cNvPr>
          <p:cNvSpPr>
            <a:spLocks noChangeShapeType="1"/>
          </p:cNvSpPr>
          <p:nvPr/>
        </p:nvSpPr>
        <p:spPr bwMode="auto">
          <a:xfrm>
            <a:off x="152400" y="1533525"/>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899" name="Text Box 13">
            <a:extLst>
              <a:ext uri="{FF2B5EF4-FFF2-40B4-BE49-F238E27FC236}">
                <a16:creationId xmlns:a16="http://schemas.microsoft.com/office/drawing/2014/main" id="{9BE06DBF-8B0E-42D1-A077-8A251297BFCC}"/>
              </a:ext>
            </a:extLst>
          </p:cNvPr>
          <p:cNvSpPr txBox="1">
            <a:spLocks noChangeArrowheads="1"/>
          </p:cNvSpPr>
          <p:nvPr/>
        </p:nvSpPr>
        <p:spPr bwMode="auto">
          <a:xfrm>
            <a:off x="552450" y="1811338"/>
            <a:ext cx="808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spcBef>
                <a:spcPct val="50000"/>
              </a:spcBef>
            </a:pPr>
            <a:endParaRPr lang="en-US" altLang="en-US">
              <a:latin typeface="Times New Roman" panose="02020603050405020304" pitchFamily="18" charset="0"/>
            </a:endParaRPr>
          </a:p>
        </p:txBody>
      </p:sp>
      <p:sp>
        <p:nvSpPr>
          <p:cNvPr id="165900" name="Text Box 14">
            <a:extLst>
              <a:ext uri="{FF2B5EF4-FFF2-40B4-BE49-F238E27FC236}">
                <a16:creationId xmlns:a16="http://schemas.microsoft.com/office/drawing/2014/main" id="{1C1CD81D-732B-41D3-A38C-DA19BAE14270}"/>
              </a:ext>
            </a:extLst>
          </p:cNvPr>
          <p:cNvSpPr txBox="1">
            <a:spLocks noChangeArrowheads="1"/>
          </p:cNvSpPr>
          <p:nvPr/>
        </p:nvSpPr>
        <p:spPr bwMode="auto">
          <a:xfrm>
            <a:off x="550863" y="307975"/>
            <a:ext cx="538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3400" b="1">
                <a:solidFill>
                  <a:srgbClr val="AF4701"/>
                </a:solidFill>
              </a:rPr>
              <a:t>Q</a:t>
            </a:r>
          </a:p>
        </p:txBody>
      </p:sp>
      <p:graphicFrame>
        <p:nvGraphicFramePr>
          <p:cNvPr id="764944" name="TPChart">
            <a:extLst>
              <a:ext uri="{FF2B5EF4-FFF2-40B4-BE49-F238E27FC236}">
                <a16:creationId xmlns:a16="http://schemas.microsoft.com/office/drawing/2014/main" id="{FA86299B-5C75-4018-B181-8853E5B570E8}"/>
              </a:ext>
            </a:extLst>
          </p:cNvPr>
          <p:cNvGraphicFramePr>
            <a:graphicFrameLocks noChangeAspect="1"/>
          </p:cNvGraphicFramePr>
          <p:nvPr/>
        </p:nvGraphicFramePr>
        <p:xfrm>
          <a:off x="4762500" y="1625600"/>
          <a:ext cx="4383088" cy="4930775"/>
        </p:xfrm>
        <a:graphic>
          <a:graphicData uri="http://schemas.openxmlformats.org/presentationml/2006/ole">
            <mc:AlternateContent xmlns:mc="http://schemas.openxmlformats.org/markup-compatibility/2006">
              <mc:Choice xmlns:v="urn:schemas-microsoft-com:vml" Requires="v">
                <p:oleObj name="Chart" r:id="rId5" imgW="5715000" imgH="6429642" progId="MSGraph.Chart.8">
                  <p:embed followColorScheme="full"/>
                </p:oleObj>
              </mc:Choice>
              <mc:Fallback>
                <p:oleObj name="Chart" r:id="rId5" imgW="5715000" imgH="6429642" progId="MSGraph.Chart.8">
                  <p:embed followColorScheme="full"/>
                  <p:pic>
                    <p:nvPicPr>
                      <p:cNvPr id="764944" name="TPChart">
                        <a:extLst>
                          <a:ext uri="{FF2B5EF4-FFF2-40B4-BE49-F238E27FC236}">
                            <a16:creationId xmlns:a16="http://schemas.microsoft.com/office/drawing/2014/main" id="{FA86299B-5C75-4018-B181-8853E5B570E8}"/>
                          </a:ext>
                        </a:extLst>
                      </p:cNvPr>
                      <p:cNvPicPr>
                        <a:picLocks noChangeAspect="1" noChangeArrowheads="1"/>
                      </p:cNvPicPr>
                      <p:nvPr/>
                    </p:nvPicPr>
                    <p:blipFill>
                      <a:blip r:embed="rId6"/>
                      <a:srcRect/>
                      <a:stretch>
                        <a:fillRect/>
                      </a:stretch>
                    </p:blipFill>
                    <p:spPr bwMode="auto">
                      <a:xfrm>
                        <a:off x="4762500" y="1625600"/>
                        <a:ext cx="4383088"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4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764944" grpId="0" 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2"/>
            <a:ext cx="8742784" cy="678292"/>
          </a:xfrm>
        </p:spPr>
        <p:txBody>
          <a:bodyPr>
            <a:normAutofit/>
          </a:bodyPr>
          <a:lstStyle/>
          <a:p>
            <a:r>
              <a:rPr lang="en-US" sz="3600" b="1" dirty="0">
                <a:solidFill>
                  <a:srgbClr val="FF0000"/>
                </a:solidFill>
                <a:latin typeface="Times New Roman" panose="02020603050405020304" pitchFamily="18" charset="0"/>
                <a:ea typeface="+mn-ea"/>
                <a:cs typeface="Times New Roman" panose="02020603050405020304" pitchFamily="18" charset="0"/>
              </a:rPr>
              <a:t>Economic Systems</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967" y="1418253"/>
            <a:ext cx="8845421" cy="5290457"/>
          </a:xfrm>
        </p:spPr>
        <p:txBody>
          <a:bodyPr>
            <a:noAutofit/>
          </a:bodyPr>
          <a:lstStyle/>
          <a:p>
            <a:pPr>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An economic system refers to the particular way in which economic activities takes place in an economy. </a:t>
            </a:r>
          </a:p>
          <a:p>
            <a:pPr>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In other words, an economic system refers to the particular set of institutional arrangement or mechanism by which ownership and use of resources in an economy are determined.</a:t>
            </a:r>
          </a:p>
          <a:p>
            <a:pPr>
              <a:spcBef>
                <a:spcPct val="55000"/>
              </a:spcBef>
              <a:buFont typeface="Wingdings" panose="05000000000000000000" pitchFamily="2" charset="2"/>
              <a:buChar char="Ø"/>
            </a:pPr>
            <a:endParaRPr lang="en-US" altLang="en-US" sz="3400" dirty="0">
              <a:solidFill>
                <a:schemeClr val="tx1"/>
              </a:solidFill>
              <a:latin typeface="Times New Roman" panose="02020603050405020304" pitchFamily="18" charset="0"/>
              <a:cs typeface="Times New Roman" panose="02020603050405020304" pitchFamily="18" charset="0"/>
            </a:endParaRP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89805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Economic Agents and Economic Resources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indent="-457200" fontAlgn="auto">
              <a:spcAft>
                <a:spcPts val="0"/>
              </a:spcAft>
              <a:buFont typeface="Wingdings" panose="05000000000000000000" pitchFamily="2" charset="2"/>
              <a:buChar char="Ø"/>
              <a:defRPr/>
            </a:pPr>
            <a:r>
              <a:rPr lang="en-US" sz="3000" dirty="0">
                <a:solidFill>
                  <a:schemeClr val="tx1"/>
                </a:solidFill>
                <a:latin typeface="Times New Roman" panose="02020603050405020304" pitchFamily="18" charset="0"/>
                <a:cs typeface="Times New Roman" panose="02020603050405020304" pitchFamily="18" charset="0"/>
              </a:rPr>
              <a:t>An economic agent can be a group like:</a:t>
            </a:r>
          </a:p>
          <a:p>
            <a:pPr marL="457200" indent="-457200" fontAlgn="auto">
              <a:spcAft>
                <a:spcPts val="0"/>
              </a:spcAft>
              <a:buFont typeface="Wingdings" panose="05000000000000000000" pitchFamily="2" charset="2"/>
              <a:buChar char="Ø"/>
              <a:defRPr/>
            </a:pPr>
            <a:r>
              <a:rPr lang="en-US" sz="3000" dirty="0">
                <a:solidFill>
                  <a:schemeClr val="tx1"/>
                </a:solidFill>
                <a:latin typeface="Times New Roman" panose="02020603050405020304" pitchFamily="18" charset="0"/>
                <a:cs typeface="Times New Roman" panose="02020603050405020304" pitchFamily="18" charset="0"/>
              </a:rPr>
              <a:t>A household</a:t>
            </a:r>
          </a:p>
          <a:p>
            <a:pPr lvl="1" fontAlgn="auto">
              <a:spcAft>
                <a:spcPts val="0"/>
              </a:spcAft>
              <a:buFont typeface="Wingdings" panose="05000000000000000000" pitchFamily="2" charset="2"/>
              <a:buChar char="Ø"/>
              <a:defRPr/>
            </a:pPr>
            <a:r>
              <a:rPr lang="en-US" sz="2550" dirty="0">
                <a:latin typeface="Times New Roman" panose="02020603050405020304" pitchFamily="18" charset="0"/>
                <a:cs typeface="Times New Roman" panose="02020603050405020304" pitchFamily="18" charset="0"/>
              </a:rPr>
              <a:t>a government</a:t>
            </a:r>
          </a:p>
          <a:p>
            <a:pPr lvl="1" fontAlgn="auto">
              <a:spcAft>
                <a:spcPts val="0"/>
              </a:spcAft>
              <a:buFont typeface="Wingdings" panose="05000000000000000000" pitchFamily="2" charset="2"/>
              <a:buChar char="Ø"/>
              <a:defRPr/>
            </a:pPr>
            <a:r>
              <a:rPr lang="en-US" sz="2550" dirty="0">
                <a:latin typeface="Times New Roman" panose="02020603050405020304" pitchFamily="18" charset="0"/>
                <a:cs typeface="Times New Roman" panose="02020603050405020304" pitchFamily="18" charset="0"/>
              </a:rPr>
              <a:t>an army</a:t>
            </a:r>
          </a:p>
          <a:p>
            <a:pPr lvl="1" fontAlgn="auto">
              <a:spcAft>
                <a:spcPts val="0"/>
              </a:spcAft>
              <a:buFont typeface="Wingdings" panose="05000000000000000000" pitchFamily="2" charset="2"/>
              <a:buChar char="Ø"/>
              <a:defRPr/>
            </a:pPr>
            <a:r>
              <a:rPr lang="en-US" sz="2550" dirty="0">
                <a:latin typeface="Times New Roman" panose="02020603050405020304" pitchFamily="18" charset="0"/>
                <a:cs typeface="Times New Roman" panose="02020603050405020304" pitchFamily="18" charset="0"/>
              </a:rPr>
              <a:t>a firm, </a:t>
            </a:r>
          </a:p>
          <a:p>
            <a:pPr lvl="1" fontAlgn="auto">
              <a:spcAft>
                <a:spcPts val="0"/>
              </a:spcAft>
              <a:buFont typeface="Wingdings" panose="05000000000000000000" pitchFamily="2" charset="2"/>
              <a:buChar char="Ø"/>
              <a:defRPr/>
            </a:pPr>
            <a:r>
              <a:rPr lang="en-US" sz="2550" dirty="0">
                <a:latin typeface="Times New Roman" panose="02020603050405020304" pitchFamily="18" charset="0"/>
                <a:cs typeface="Times New Roman" panose="02020603050405020304" pitchFamily="18" charset="0"/>
              </a:rPr>
              <a:t>a university (KNUST)</a:t>
            </a:r>
          </a:p>
          <a:p>
            <a:pPr lvl="1" fontAlgn="auto">
              <a:spcAft>
                <a:spcPts val="0"/>
              </a:spcAft>
              <a:buFont typeface="Wingdings" panose="05000000000000000000" pitchFamily="2" charset="2"/>
              <a:buChar char="Ø"/>
              <a:defRPr/>
            </a:pPr>
            <a:r>
              <a:rPr lang="en-US" sz="2550" dirty="0">
                <a:latin typeface="Times New Roman" panose="02020603050405020304" pitchFamily="18" charset="0"/>
                <a:cs typeface="Times New Roman" panose="02020603050405020304" pitchFamily="18" charset="0"/>
              </a:rPr>
              <a:t>a political party (NPP, NDC)</a:t>
            </a:r>
          </a:p>
          <a:p>
            <a:pPr lvl="1" fontAlgn="auto">
              <a:spcAft>
                <a:spcPts val="0"/>
              </a:spcAft>
              <a:buFont typeface="Wingdings" panose="05000000000000000000" pitchFamily="2" charset="2"/>
              <a:buChar char="Ø"/>
              <a:defRPr/>
            </a:pPr>
            <a:r>
              <a:rPr lang="en-US" sz="2550" dirty="0">
                <a:latin typeface="Times New Roman" panose="02020603050405020304" pitchFamily="18" charset="0"/>
                <a:cs typeface="Times New Roman" panose="02020603050405020304" pitchFamily="18" charset="0"/>
              </a:rPr>
              <a:t>a labor union, a sports team, a street gang, students union.. </a:t>
            </a:r>
          </a:p>
          <a:p>
            <a:pPr lvl="0" defTabSz="914400">
              <a:defRPr/>
            </a:pPr>
            <a:endParaRPr lang="en-US" sz="3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11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2"/>
            <a:ext cx="8742784" cy="678292"/>
          </a:xfrm>
        </p:spPr>
        <p:txBody>
          <a:bodyPr>
            <a:normAutofit/>
          </a:bodyPr>
          <a:lstStyle/>
          <a:p>
            <a:r>
              <a:rPr lang="en-US" sz="3600" b="1" dirty="0">
                <a:solidFill>
                  <a:srgbClr val="FF0000"/>
                </a:solidFill>
                <a:latin typeface="Times New Roman" panose="02020603050405020304" pitchFamily="18" charset="0"/>
                <a:ea typeface="+mn-ea"/>
                <a:cs typeface="Times New Roman" panose="02020603050405020304" pitchFamily="18" charset="0"/>
              </a:rPr>
              <a:t>Economic Systems</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967" y="1418253"/>
            <a:ext cx="8845421" cy="5290457"/>
          </a:xfrm>
        </p:spPr>
        <p:txBody>
          <a:bodyPr>
            <a:noAutofit/>
          </a:bodyPr>
          <a:lstStyle/>
          <a:p>
            <a:pPr>
              <a:spcBef>
                <a:spcPct val="55000"/>
              </a:spcBef>
            </a:pPr>
            <a:r>
              <a:rPr lang="en-US" altLang="en-US" dirty="0">
                <a:solidFill>
                  <a:schemeClr val="tx1"/>
                </a:solidFill>
                <a:latin typeface="Times New Roman" panose="02020603050405020304" pitchFamily="18" charset="0"/>
                <a:cs typeface="Times New Roman" panose="02020603050405020304" pitchFamily="18" charset="0"/>
              </a:rPr>
              <a:t>There are basically three classifications of economic systems. These are;</a:t>
            </a:r>
          </a:p>
          <a:p>
            <a:pPr>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Centrally planned or command economy</a:t>
            </a:r>
          </a:p>
          <a:p>
            <a:pPr>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Free-market economy</a:t>
            </a:r>
          </a:p>
          <a:p>
            <a:pPr>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Mixed economy</a:t>
            </a:r>
          </a:p>
          <a:p>
            <a:pPr>
              <a:spcBef>
                <a:spcPct val="55000"/>
              </a:spcBef>
              <a:buFont typeface="Wingdings" panose="05000000000000000000" pitchFamily="2" charset="2"/>
              <a:buChar char="Ø"/>
            </a:pPr>
            <a:endParaRPr lang="en-US" altLang="en-US" sz="3400" dirty="0">
              <a:solidFill>
                <a:schemeClr val="tx1"/>
              </a:solidFill>
              <a:latin typeface="Times New Roman" panose="02020603050405020304" pitchFamily="18" charset="0"/>
              <a:cs typeface="Times New Roman" panose="02020603050405020304" pitchFamily="18" charset="0"/>
            </a:endParaRP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398710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010" name="Object 2">
            <a:extLst>
              <a:ext uri="{FF2B5EF4-FFF2-40B4-BE49-F238E27FC236}">
                <a16:creationId xmlns:a16="http://schemas.microsoft.com/office/drawing/2014/main" id="{24AAABB7-DD03-4696-9B4E-587047E00894}"/>
              </a:ext>
            </a:extLst>
          </p:cNvPr>
          <p:cNvGraphicFramePr>
            <a:graphicFrameLocks noChangeAspect="1"/>
          </p:cNvGraphicFramePr>
          <p:nvPr/>
        </p:nvGraphicFramePr>
        <p:xfrm>
          <a:off x="1365250" y="639763"/>
          <a:ext cx="6359525" cy="5965825"/>
        </p:xfrm>
        <a:graphic>
          <a:graphicData uri="http://schemas.openxmlformats.org/presentationml/2006/ole">
            <mc:AlternateContent xmlns:mc="http://schemas.openxmlformats.org/markup-compatibility/2006">
              <mc:Choice xmlns:v="urn:schemas-microsoft-com:vml" Requires="v">
                <p:oleObj name="Clip" r:id="rId3" imgW="28133640" imgH="28009440" progId="">
                  <p:embed/>
                </p:oleObj>
              </mc:Choice>
              <mc:Fallback>
                <p:oleObj name="Clip" r:id="rId3" imgW="28133640" imgH="28009440" progId="">
                  <p:embed/>
                  <p:pic>
                    <p:nvPicPr>
                      <p:cNvPr id="171010" name="Object 2">
                        <a:extLst>
                          <a:ext uri="{FF2B5EF4-FFF2-40B4-BE49-F238E27FC236}">
                            <a16:creationId xmlns:a16="http://schemas.microsoft.com/office/drawing/2014/main" id="{24AAABB7-DD03-4696-9B4E-587047E008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50" y="639763"/>
                        <a:ext cx="6359525" cy="596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1011" name="Rectangle 3">
            <a:extLst>
              <a:ext uri="{FF2B5EF4-FFF2-40B4-BE49-F238E27FC236}">
                <a16:creationId xmlns:a16="http://schemas.microsoft.com/office/drawing/2014/main" id="{F4BE9B65-7C33-4230-90D2-48D11A97CC84}"/>
              </a:ext>
            </a:extLst>
          </p:cNvPr>
          <p:cNvSpPr>
            <a:spLocks noChangeArrowheads="1"/>
          </p:cNvSpPr>
          <p:nvPr/>
        </p:nvSpPr>
        <p:spPr bwMode="auto">
          <a:xfrm>
            <a:off x="1397000" y="3378200"/>
            <a:ext cx="6273800" cy="558800"/>
          </a:xfrm>
          <a:prstGeom prst="rect">
            <a:avLst/>
          </a:prstGeom>
          <a:gradFill rotWithShape="0">
            <a:gsLst>
              <a:gs pos="0">
                <a:srgbClr val="FF0000"/>
              </a:gs>
              <a:gs pos="100000">
                <a:srgbClr val="0000FF"/>
              </a:gs>
            </a:gsLst>
            <a:lin ang="0" scaled="1"/>
          </a:gradFill>
          <a:ln w="50800">
            <a:solidFill>
              <a:schemeClr val="tx1"/>
            </a:solidFill>
            <a:miter lim="800000"/>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12" name="Rectangle 4">
            <a:extLst>
              <a:ext uri="{FF2B5EF4-FFF2-40B4-BE49-F238E27FC236}">
                <a16:creationId xmlns:a16="http://schemas.microsoft.com/office/drawing/2014/main" id="{8DF4C7AB-11B1-46F0-829B-5A15142A305F}"/>
              </a:ext>
            </a:extLst>
          </p:cNvPr>
          <p:cNvSpPr>
            <a:spLocks noChangeArrowheads="1"/>
          </p:cNvSpPr>
          <p:nvPr/>
        </p:nvSpPr>
        <p:spPr bwMode="auto">
          <a:xfrm>
            <a:off x="0" y="3154363"/>
            <a:ext cx="13716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1900" b="1">
                <a:solidFill>
                  <a:schemeClr val="accent2"/>
                </a:solidFill>
                <a:latin typeface="Arial" panose="020B0604020202020204" pitchFamily="34" charset="0"/>
              </a:rPr>
              <a:t>Totally</a:t>
            </a:r>
          </a:p>
          <a:p>
            <a:pPr algn="ctr" eaLnBrk="1" hangingPunct="1"/>
            <a:r>
              <a:rPr lang="en-GB" altLang="en-US" sz="1900" b="1">
                <a:solidFill>
                  <a:schemeClr val="accent2"/>
                </a:solidFill>
                <a:latin typeface="Arial" panose="020B0604020202020204" pitchFamily="34" charset="0"/>
              </a:rPr>
              <a:t>planned</a:t>
            </a:r>
          </a:p>
          <a:p>
            <a:pPr algn="ctr" eaLnBrk="1" hangingPunct="1"/>
            <a:r>
              <a:rPr lang="en-GB" altLang="en-US" sz="1900" b="1">
                <a:solidFill>
                  <a:schemeClr val="accent2"/>
                </a:solidFill>
                <a:latin typeface="Arial" panose="020B0604020202020204" pitchFamily="34" charset="0"/>
              </a:rPr>
              <a:t>economy</a:t>
            </a:r>
          </a:p>
        </p:txBody>
      </p:sp>
      <p:sp>
        <p:nvSpPr>
          <p:cNvPr id="171013" name="Rectangle 5">
            <a:extLst>
              <a:ext uri="{FF2B5EF4-FFF2-40B4-BE49-F238E27FC236}">
                <a16:creationId xmlns:a16="http://schemas.microsoft.com/office/drawing/2014/main" id="{D5926CF6-30D0-4445-9ABE-73012482167C}"/>
              </a:ext>
            </a:extLst>
          </p:cNvPr>
          <p:cNvSpPr>
            <a:spLocks noChangeArrowheads="1"/>
          </p:cNvSpPr>
          <p:nvPr/>
        </p:nvSpPr>
        <p:spPr bwMode="auto">
          <a:xfrm>
            <a:off x="1279525" y="2643188"/>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663300"/>
                </a:solidFill>
                <a:latin typeface="Arial" panose="020B0604020202020204" pitchFamily="34" charset="0"/>
              </a:rPr>
              <a:t>N. Korea</a:t>
            </a:r>
          </a:p>
        </p:txBody>
      </p:sp>
      <p:sp>
        <p:nvSpPr>
          <p:cNvPr id="171014" name="Rectangle 6">
            <a:extLst>
              <a:ext uri="{FF2B5EF4-FFF2-40B4-BE49-F238E27FC236}">
                <a16:creationId xmlns:a16="http://schemas.microsoft.com/office/drawing/2014/main" id="{B5A38F10-3A31-412C-8D84-F5EFEFBE64E9}"/>
              </a:ext>
            </a:extLst>
          </p:cNvPr>
          <p:cNvSpPr>
            <a:spLocks noChangeArrowheads="1"/>
          </p:cNvSpPr>
          <p:nvPr/>
        </p:nvSpPr>
        <p:spPr bwMode="auto">
          <a:xfrm>
            <a:off x="1431925" y="4014788"/>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006600"/>
                </a:solidFill>
                <a:latin typeface="Arial" panose="020B0604020202020204" pitchFamily="34" charset="0"/>
              </a:rPr>
              <a:t>N. Korea</a:t>
            </a:r>
          </a:p>
        </p:txBody>
      </p:sp>
      <p:sp>
        <p:nvSpPr>
          <p:cNvPr id="171015" name="Rectangle 7">
            <a:extLst>
              <a:ext uri="{FF2B5EF4-FFF2-40B4-BE49-F238E27FC236}">
                <a16:creationId xmlns:a16="http://schemas.microsoft.com/office/drawing/2014/main" id="{AB556534-443C-43DB-A3F9-F134BDF60A44}"/>
              </a:ext>
            </a:extLst>
          </p:cNvPr>
          <p:cNvSpPr>
            <a:spLocks noChangeArrowheads="1"/>
          </p:cNvSpPr>
          <p:nvPr/>
        </p:nvSpPr>
        <p:spPr bwMode="auto">
          <a:xfrm>
            <a:off x="1981200" y="2947988"/>
            <a:ext cx="75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663300"/>
                </a:solidFill>
                <a:latin typeface="Arial" panose="020B0604020202020204" pitchFamily="34" charset="0"/>
              </a:rPr>
              <a:t>Cuba</a:t>
            </a:r>
          </a:p>
        </p:txBody>
      </p:sp>
      <p:sp>
        <p:nvSpPr>
          <p:cNvPr id="171016" name="Rectangle 8">
            <a:extLst>
              <a:ext uri="{FF2B5EF4-FFF2-40B4-BE49-F238E27FC236}">
                <a16:creationId xmlns:a16="http://schemas.microsoft.com/office/drawing/2014/main" id="{7C3E6003-D3FC-41DE-95C1-A552E98FF2EB}"/>
              </a:ext>
            </a:extLst>
          </p:cNvPr>
          <p:cNvSpPr>
            <a:spLocks noChangeArrowheads="1"/>
          </p:cNvSpPr>
          <p:nvPr/>
        </p:nvSpPr>
        <p:spPr bwMode="auto">
          <a:xfrm>
            <a:off x="3806825" y="4010025"/>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006600"/>
                </a:solidFill>
                <a:latin typeface="Arial" panose="020B0604020202020204" pitchFamily="34" charset="0"/>
              </a:rPr>
              <a:t>China</a:t>
            </a:r>
          </a:p>
        </p:txBody>
      </p:sp>
      <p:sp>
        <p:nvSpPr>
          <p:cNvPr id="171017" name="Rectangle 9">
            <a:extLst>
              <a:ext uri="{FF2B5EF4-FFF2-40B4-BE49-F238E27FC236}">
                <a16:creationId xmlns:a16="http://schemas.microsoft.com/office/drawing/2014/main" id="{C7FC54A8-5788-407D-B977-9CBFB977C205}"/>
              </a:ext>
            </a:extLst>
          </p:cNvPr>
          <p:cNvSpPr>
            <a:spLocks noChangeArrowheads="1"/>
          </p:cNvSpPr>
          <p:nvPr/>
        </p:nvSpPr>
        <p:spPr bwMode="auto">
          <a:xfrm>
            <a:off x="2971800" y="2936875"/>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663300"/>
                </a:solidFill>
                <a:latin typeface="Arial" panose="020B0604020202020204" pitchFamily="34" charset="0"/>
              </a:rPr>
              <a:t>Poland</a:t>
            </a:r>
          </a:p>
        </p:txBody>
      </p:sp>
      <p:sp>
        <p:nvSpPr>
          <p:cNvPr id="171018" name="Rectangle 10">
            <a:extLst>
              <a:ext uri="{FF2B5EF4-FFF2-40B4-BE49-F238E27FC236}">
                <a16:creationId xmlns:a16="http://schemas.microsoft.com/office/drawing/2014/main" id="{5E1B9467-EC06-464E-BD2E-7D21CAB703F9}"/>
              </a:ext>
            </a:extLst>
          </p:cNvPr>
          <p:cNvSpPr>
            <a:spLocks noChangeArrowheads="1"/>
          </p:cNvSpPr>
          <p:nvPr/>
        </p:nvSpPr>
        <p:spPr bwMode="auto">
          <a:xfrm>
            <a:off x="4679950" y="4014788"/>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006600"/>
                </a:solidFill>
                <a:latin typeface="Arial" panose="020B0604020202020204" pitchFamily="34" charset="0"/>
              </a:rPr>
              <a:t>Poland</a:t>
            </a:r>
          </a:p>
        </p:txBody>
      </p:sp>
      <p:sp>
        <p:nvSpPr>
          <p:cNvPr id="171019" name="Rectangle 11">
            <a:extLst>
              <a:ext uri="{FF2B5EF4-FFF2-40B4-BE49-F238E27FC236}">
                <a16:creationId xmlns:a16="http://schemas.microsoft.com/office/drawing/2014/main" id="{B641F368-D36A-4EC3-8E70-ADE4C1CB8DD3}"/>
              </a:ext>
            </a:extLst>
          </p:cNvPr>
          <p:cNvSpPr>
            <a:spLocks noChangeArrowheads="1"/>
          </p:cNvSpPr>
          <p:nvPr/>
        </p:nvSpPr>
        <p:spPr bwMode="auto">
          <a:xfrm>
            <a:off x="5494338" y="4019550"/>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006600"/>
                </a:solidFill>
                <a:latin typeface="Arial" panose="020B0604020202020204" pitchFamily="34" charset="0"/>
              </a:rPr>
              <a:t>France</a:t>
            </a:r>
          </a:p>
        </p:txBody>
      </p:sp>
      <p:sp>
        <p:nvSpPr>
          <p:cNvPr id="171020" name="Rectangle 12">
            <a:extLst>
              <a:ext uri="{FF2B5EF4-FFF2-40B4-BE49-F238E27FC236}">
                <a16:creationId xmlns:a16="http://schemas.microsoft.com/office/drawing/2014/main" id="{97E9E54A-1E8A-4341-8828-12B6466C9C14}"/>
              </a:ext>
            </a:extLst>
          </p:cNvPr>
          <p:cNvSpPr>
            <a:spLocks noChangeArrowheads="1"/>
          </p:cNvSpPr>
          <p:nvPr/>
        </p:nvSpPr>
        <p:spPr bwMode="auto">
          <a:xfrm>
            <a:off x="4632325" y="2947988"/>
            <a:ext cx="933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663300"/>
                </a:solidFill>
                <a:latin typeface="Arial" panose="020B0604020202020204" pitchFamily="34" charset="0"/>
              </a:rPr>
              <a:t>France</a:t>
            </a:r>
          </a:p>
        </p:txBody>
      </p:sp>
      <p:sp>
        <p:nvSpPr>
          <p:cNvPr id="171021" name="Rectangle 13">
            <a:extLst>
              <a:ext uri="{FF2B5EF4-FFF2-40B4-BE49-F238E27FC236}">
                <a16:creationId xmlns:a16="http://schemas.microsoft.com/office/drawing/2014/main" id="{FAADC0DA-DF12-446F-8A56-36300C10F93B}"/>
              </a:ext>
            </a:extLst>
          </p:cNvPr>
          <p:cNvSpPr>
            <a:spLocks noChangeArrowheads="1"/>
          </p:cNvSpPr>
          <p:nvPr/>
        </p:nvSpPr>
        <p:spPr bwMode="auto">
          <a:xfrm>
            <a:off x="6181725" y="4260850"/>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006600"/>
                </a:solidFill>
                <a:latin typeface="Arial" panose="020B0604020202020204" pitchFamily="34" charset="0"/>
              </a:rPr>
              <a:t>UK</a:t>
            </a:r>
          </a:p>
        </p:txBody>
      </p:sp>
      <p:sp>
        <p:nvSpPr>
          <p:cNvPr id="171022" name="Rectangle 14">
            <a:extLst>
              <a:ext uri="{FF2B5EF4-FFF2-40B4-BE49-F238E27FC236}">
                <a16:creationId xmlns:a16="http://schemas.microsoft.com/office/drawing/2014/main" id="{922B35DD-5FC7-44F5-8DA5-AF8D33874102}"/>
              </a:ext>
            </a:extLst>
          </p:cNvPr>
          <p:cNvSpPr>
            <a:spLocks noChangeArrowheads="1"/>
          </p:cNvSpPr>
          <p:nvPr/>
        </p:nvSpPr>
        <p:spPr bwMode="auto">
          <a:xfrm>
            <a:off x="6651625" y="402113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006600"/>
                </a:solidFill>
                <a:latin typeface="Arial" panose="020B0604020202020204" pitchFamily="34" charset="0"/>
              </a:rPr>
              <a:t>USA</a:t>
            </a:r>
          </a:p>
        </p:txBody>
      </p:sp>
      <p:sp>
        <p:nvSpPr>
          <p:cNvPr id="171023" name="Oval 15">
            <a:extLst>
              <a:ext uri="{FF2B5EF4-FFF2-40B4-BE49-F238E27FC236}">
                <a16:creationId xmlns:a16="http://schemas.microsoft.com/office/drawing/2014/main" id="{CF1B2531-735A-468C-BA1C-92B144F15312}"/>
              </a:ext>
            </a:extLst>
          </p:cNvPr>
          <p:cNvSpPr>
            <a:spLocks noChangeArrowheads="1"/>
          </p:cNvSpPr>
          <p:nvPr/>
        </p:nvSpPr>
        <p:spPr bwMode="auto">
          <a:xfrm>
            <a:off x="1682750" y="3282950"/>
            <a:ext cx="139700" cy="139700"/>
          </a:xfrm>
          <a:prstGeom prst="ellipse">
            <a:avLst/>
          </a:prstGeom>
          <a:solidFill>
            <a:srgbClr val="FFFF00"/>
          </a:solidFill>
          <a:ln w="28575">
            <a:solidFill>
              <a:srgbClr val="6633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24" name="Oval 16">
            <a:extLst>
              <a:ext uri="{FF2B5EF4-FFF2-40B4-BE49-F238E27FC236}">
                <a16:creationId xmlns:a16="http://schemas.microsoft.com/office/drawing/2014/main" id="{E9665ECB-3CCF-4F38-A7AE-F03D37FA5AF2}"/>
              </a:ext>
            </a:extLst>
          </p:cNvPr>
          <p:cNvSpPr>
            <a:spLocks noChangeArrowheads="1"/>
          </p:cNvSpPr>
          <p:nvPr/>
        </p:nvSpPr>
        <p:spPr bwMode="auto">
          <a:xfrm>
            <a:off x="2301875" y="3282950"/>
            <a:ext cx="139700" cy="139700"/>
          </a:xfrm>
          <a:prstGeom prst="ellipse">
            <a:avLst/>
          </a:prstGeom>
          <a:solidFill>
            <a:srgbClr val="FFFF00"/>
          </a:solidFill>
          <a:ln w="28575">
            <a:solidFill>
              <a:srgbClr val="6633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25" name="Oval 17">
            <a:extLst>
              <a:ext uri="{FF2B5EF4-FFF2-40B4-BE49-F238E27FC236}">
                <a16:creationId xmlns:a16="http://schemas.microsoft.com/office/drawing/2014/main" id="{D016D829-FB0F-48D4-936F-6A46417E2CF7}"/>
              </a:ext>
            </a:extLst>
          </p:cNvPr>
          <p:cNvSpPr>
            <a:spLocks noChangeArrowheads="1"/>
          </p:cNvSpPr>
          <p:nvPr/>
        </p:nvSpPr>
        <p:spPr bwMode="auto">
          <a:xfrm>
            <a:off x="3282950" y="3282950"/>
            <a:ext cx="139700" cy="139700"/>
          </a:xfrm>
          <a:prstGeom prst="ellipse">
            <a:avLst/>
          </a:prstGeom>
          <a:solidFill>
            <a:srgbClr val="FFFF00"/>
          </a:solidFill>
          <a:ln w="28575">
            <a:solidFill>
              <a:srgbClr val="6633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26" name="Oval 18">
            <a:extLst>
              <a:ext uri="{FF2B5EF4-FFF2-40B4-BE49-F238E27FC236}">
                <a16:creationId xmlns:a16="http://schemas.microsoft.com/office/drawing/2014/main" id="{56C2C8D2-24A7-44F3-BF04-98EA5753D0E1}"/>
              </a:ext>
            </a:extLst>
          </p:cNvPr>
          <p:cNvSpPr>
            <a:spLocks noChangeArrowheads="1"/>
          </p:cNvSpPr>
          <p:nvPr/>
        </p:nvSpPr>
        <p:spPr bwMode="auto">
          <a:xfrm>
            <a:off x="5035550" y="3282950"/>
            <a:ext cx="139700" cy="139700"/>
          </a:xfrm>
          <a:prstGeom prst="ellipse">
            <a:avLst/>
          </a:prstGeom>
          <a:solidFill>
            <a:srgbClr val="FFFF00"/>
          </a:solidFill>
          <a:ln w="28575">
            <a:solidFill>
              <a:srgbClr val="6633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27" name="Oval 19">
            <a:extLst>
              <a:ext uri="{FF2B5EF4-FFF2-40B4-BE49-F238E27FC236}">
                <a16:creationId xmlns:a16="http://schemas.microsoft.com/office/drawing/2014/main" id="{8A1889BA-328E-4ECC-96E4-3A130E06DB90}"/>
              </a:ext>
            </a:extLst>
          </p:cNvPr>
          <p:cNvSpPr>
            <a:spLocks noChangeArrowheads="1"/>
          </p:cNvSpPr>
          <p:nvPr/>
        </p:nvSpPr>
        <p:spPr bwMode="auto">
          <a:xfrm>
            <a:off x="5745163" y="3282950"/>
            <a:ext cx="139700" cy="139700"/>
          </a:xfrm>
          <a:prstGeom prst="ellipse">
            <a:avLst/>
          </a:prstGeom>
          <a:solidFill>
            <a:srgbClr val="FFFF00"/>
          </a:solidFill>
          <a:ln w="28575">
            <a:solidFill>
              <a:srgbClr val="6633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28" name="Oval 20">
            <a:extLst>
              <a:ext uri="{FF2B5EF4-FFF2-40B4-BE49-F238E27FC236}">
                <a16:creationId xmlns:a16="http://schemas.microsoft.com/office/drawing/2014/main" id="{EB8302BA-B453-4946-90D1-A858ECDD65F3}"/>
              </a:ext>
            </a:extLst>
          </p:cNvPr>
          <p:cNvSpPr>
            <a:spLocks noChangeArrowheads="1"/>
          </p:cNvSpPr>
          <p:nvPr/>
        </p:nvSpPr>
        <p:spPr bwMode="auto">
          <a:xfrm>
            <a:off x="6378575" y="3282950"/>
            <a:ext cx="139700" cy="139700"/>
          </a:xfrm>
          <a:prstGeom prst="ellipse">
            <a:avLst/>
          </a:prstGeom>
          <a:solidFill>
            <a:srgbClr val="FFFF00"/>
          </a:solidFill>
          <a:ln w="28575">
            <a:solidFill>
              <a:srgbClr val="6633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29" name="Rectangle 21">
            <a:extLst>
              <a:ext uri="{FF2B5EF4-FFF2-40B4-BE49-F238E27FC236}">
                <a16:creationId xmlns:a16="http://schemas.microsoft.com/office/drawing/2014/main" id="{5D7DD782-1EC0-43C5-8E40-3D6BECD5E1D7}"/>
              </a:ext>
            </a:extLst>
          </p:cNvPr>
          <p:cNvSpPr>
            <a:spLocks noChangeArrowheads="1"/>
          </p:cNvSpPr>
          <p:nvPr/>
        </p:nvSpPr>
        <p:spPr bwMode="auto">
          <a:xfrm>
            <a:off x="6127750" y="29479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663300"/>
                </a:solidFill>
                <a:latin typeface="Arial" panose="020B0604020202020204" pitchFamily="34" charset="0"/>
              </a:rPr>
              <a:t>USA</a:t>
            </a:r>
          </a:p>
        </p:txBody>
      </p:sp>
      <p:sp>
        <p:nvSpPr>
          <p:cNvPr id="171030" name="Oval 22">
            <a:extLst>
              <a:ext uri="{FF2B5EF4-FFF2-40B4-BE49-F238E27FC236}">
                <a16:creationId xmlns:a16="http://schemas.microsoft.com/office/drawing/2014/main" id="{993DD681-2D3C-4316-B78A-F141257331B6}"/>
              </a:ext>
            </a:extLst>
          </p:cNvPr>
          <p:cNvSpPr>
            <a:spLocks noChangeArrowheads="1"/>
          </p:cNvSpPr>
          <p:nvPr/>
        </p:nvSpPr>
        <p:spPr bwMode="auto">
          <a:xfrm>
            <a:off x="1835150" y="3892550"/>
            <a:ext cx="139700" cy="139700"/>
          </a:xfrm>
          <a:prstGeom prst="ellipse">
            <a:avLst/>
          </a:prstGeom>
          <a:solidFill>
            <a:srgbClr val="00FF00"/>
          </a:solidFill>
          <a:ln w="28575">
            <a:solidFill>
              <a:srgbClr val="0066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31" name="Oval 23">
            <a:extLst>
              <a:ext uri="{FF2B5EF4-FFF2-40B4-BE49-F238E27FC236}">
                <a16:creationId xmlns:a16="http://schemas.microsoft.com/office/drawing/2014/main" id="{86115324-4D7A-4DDF-8A8C-6C98E58BC612}"/>
              </a:ext>
            </a:extLst>
          </p:cNvPr>
          <p:cNvSpPr>
            <a:spLocks noChangeArrowheads="1"/>
          </p:cNvSpPr>
          <p:nvPr/>
        </p:nvSpPr>
        <p:spPr bwMode="auto">
          <a:xfrm>
            <a:off x="4191000" y="3892550"/>
            <a:ext cx="139700" cy="139700"/>
          </a:xfrm>
          <a:prstGeom prst="ellipse">
            <a:avLst/>
          </a:prstGeom>
          <a:solidFill>
            <a:srgbClr val="00FF00"/>
          </a:solidFill>
          <a:ln w="28575">
            <a:solidFill>
              <a:srgbClr val="0066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32" name="Oval 24">
            <a:extLst>
              <a:ext uri="{FF2B5EF4-FFF2-40B4-BE49-F238E27FC236}">
                <a16:creationId xmlns:a16="http://schemas.microsoft.com/office/drawing/2014/main" id="{88FE1C53-60B5-4FAE-A437-1739BFB9480C}"/>
              </a:ext>
            </a:extLst>
          </p:cNvPr>
          <p:cNvSpPr>
            <a:spLocks noChangeArrowheads="1"/>
          </p:cNvSpPr>
          <p:nvPr/>
        </p:nvSpPr>
        <p:spPr bwMode="auto">
          <a:xfrm>
            <a:off x="5103813" y="3892550"/>
            <a:ext cx="139700" cy="139700"/>
          </a:xfrm>
          <a:prstGeom prst="ellipse">
            <a:avLst/>
          </a:prstGeom>
          <a:solidFill>
            <a:srgbClr val="00FF00"/>
          </a:solidFill>
          <a:ln w="28575">
            <a:solidFill>
              <a:srgbClr val="0066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33" name="Oval 25">
            <a:extLst>
              <a:ext uri="{FF2B5EF4-FFF2-40B4-BE49-F238E27FC236}">
                <a16:creationId xmlns:a16="http://schemas.microsoft.com/office/drawing/2014/main" id="{45CA6F5A-8058-4021-926E-E3DC6B8EDE2B}"/>
              </a:ext>
            </a:extLst>
          </p:cNvPr>
          <p:cNvSpPr>
            <a:spLocks noChangeArrowheads="1"/>
          </p:cNvSpPr>
          <p:nvPr/>
        </p:nvSpPr>
        <p:spPr bwMode="auto">
          <a:xfrm>
            <a:off x="5911850" y="3892550"/>
            <a:ext cx="139700" cy="139700"/>
          </a:xfrm>
          <a:prstGeom prst="ellipse">
            <a:avLst/>
          </a:prstGeom>
          <a:solidFill>
            <a:srgbClr val="00FF00"/>
          </a:solidFill>
          <a:ln w="28575">
            <a:solidFill>
              <a:srgbClr val="0066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34" name="Oval 26">
            <a:extLst>
              <a:ext uri="{FF2B5EF4-FFF2-40B4-BE49-F238E27FC236}">
                <a16:creationId xmlns:a16="http://schemas.microsoft.com/office/drawing/2014/main" id="{33CFE219-D227-4F84-977F-8359AAB80918}"/>
              </a:ext>
            </a:extLst>
          </p:cNvPr>
          <p:cNvSpPr>
            <a:spLocks noChangeArrowheads="1"/>
          </p:cNvSpPr>
          <p:nvPr/>
        </p:nvSpPr>
        <p:spPr bwMode="auto">
          <a:xfrm>
            <a:off x="6356350" y="3892550"/>
            <a:ext cx="139700" cy="139700"/>
          </a:xfrm>
          <a:prstGeom prst="ellipse">
            <a:avLst/>
          </a:prstGeom>
          <a:solidFill>
            <a:srgbClr val="00FF00"/>
          </a:solidFill>
          <a:ln w="28575">
            <a:solidFill>
              <a:srgbClr val="0066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35" name="Oval 27">
            <a:extLst>
              <a:ext uri="{FF2B5EF4-FFF2-40B4-BE49-F238E27FC236}">
                <a16:creationId xmlns:a16="http://schemas.microsoft.com/office/drawing/2014/main" id="{993272FF-8860-415C-8645-A601CFF6F73D}"/>
              </a:ext>
            </a:extLst>
          </p:cNvPr>
          <p:cNvSpPr>
            <a:spLocks noChangeArrowheads="1"/>
          </p:cNvSpPr>
          <p:nvPr/>
        </p:nvSpPr>
        <p:spPr bwMode="auto">
          <a:xfrm>
            <a:off x="6902450" y="3892550"/>
            <a:ext cx="139700" cy="139700"/>
          </a:xfrm>
          <a:prstGeom prst="ellipse">
            <a:avLst/>
          </a:prstGeom>
          <a:solidFill>
            <a:srgbClr val="00FF00"/>
          </a:solidFill>
          <a:ln w="28575">
            <a:solidFill>
              <a:srgbClr val="0066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36" name="Rectangle 28">
            <a:extLst>
              <a:ext uri="{FF2B5EF4-FFF2-40B4-BE49-F238E27FC236}">
                <a16:creationId xmlns:a16="http://schemas.microsoft.com/office/drawing/2014/main" id="{FADAF28C-5C8E-43C0-9359-FA67AA234102}"/>
              </a:ext>
            </a:extLst>
          </p:cNvPr>
          <p:cNvSpPr>
            <a:spLocks noChangeArrowheads="1"/>
          </p:cNvSpPr>
          <p:nvPr/>
        </p:nvSpPr>
        <p:spPr bwMode="auto">
          <a:xfrm>
            <a:off x="3641725" y="1455738"/>
            <a:ext cx="15224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sz="2200" b="1" u="sng">
                <a:solidFill>
                  <a:srgbClr val="663300"/>
                </a:solidFill>
                <a:latin typeface="Arial" panose="020B0604020202020204" pitchFamily="34" charset="0"/>
              </a:rPr>
              <a:t>Mid 1980s</a:t>
            </a:r>
          </a:p>
        </p:txBody>
      </p:sp>
      <p:sp>
        <p:nvSpPr>
          <p:cNvPr id="171037" name="Rectangle 29">
            <a:extLst>
              <a:ext uri="{FF2B5EF4-FFF2-40B4-BE49-F238E27FC236}">
                <a16:creationId xmlns:a16="http://schemas.microsoft.com/office/drawing/2014/main" id="{DC1CEA6F-9F2C-48BB-8B31-71AFDDF18368}"/>
              </a:ext>
            </a:extLst>
          </p:cNvPr>
          <p:cNvSpPr>
            <a:spLocks noChangeArrowheads="1"/>
          </p:cNvSpPr>
          <p:nvPr/>
        </p:nvSpPr>
        <p:spPr bwMode="auto">
          <a:xfrm>
            <a:off x="3641725" y="5265738"/>
            <a:ext cx="16160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sz="2200" b="1" u="sng">
                <a:solidFill>
                  <a:srgbClr val="006600"/>
                </a:solidFill>
                <a:latin typeface="Arial" panose="020B0604020202020204" pitchFamily="34" charset="0"/>
              </a:rPr>
              <a:t>Late 2000s</a:t>
            </a:r>
          </a:p>
        </p:txBody>
      </p:sp>
      <p:sp>
        <p:nvSpPr>
          <p:cNvPr id="171038" name="Oval 30">
            <a:extLst>
              <a:ext uri="{FF2B5EF4-FFF2-40B4-BE49-F238E27FC236}">
                <a16:creationId xmlns:a16="http://schemas.microsoft.com/office/drawing/2014/main" id="{8E58C1E2-50EA-4EA3-84F3-BDE77F6EE3E0}"/>
              </a:ext>
            </a:extLst>
          </p:cNvPr>
          <p:cNvSpPr>
            <a:spLocks noChangeArrowheads="1"/>
          </p:cNvSpPr>
          <p:nvPr/>
        </p:nvSpPr>
        <p:spPr bwMode="auto">
          <a:xfrm>
            <a:off x="2800350" y="3276600"/>
            <a:ext cx="139700" cy="139700"/>
          </a:xfrm>
          <a:prstGeom prst="ellipse">
            <a:avLst/>
          </a:prstGeom>
          <a:solidFill>
            <a:srgbClr val="FFFF00"/>
          </a:solidFill>
          <a:ln w="28575">
            <a:solidFill>
              <a:srgbClr val="6633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39" name="Rectangle 31">
            <a:extLst>
              <a:ext uri="{FF2B5EF4-FFF2-40B4-BE49-F238E27FC236}">
                <a16:creationId xmlns:a16="http://schemas.microsoft.com/office/drawing/2014/main" id="{07BCE261-9A32-466E-A722-AF46A7305D65}"/>
              </a:ext>
            </a:extLst>
          </p:cNvPr>
          <p:cNvSpPr>
            <a:spLocks noChangeArrowheads="1"/>
          </p:cNvSpPr>
          <p:nvPr/>
        </p:nvSpPr>
        <p:spPr bwMode="auto">
          <a:xfrm>
            <a:off x="2408238" y="265430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663300"/>
                </a:solidFill>
                <a:latin typeface="Arial" panose="020B0604020202020204" pitchFamily="34" charset="0"/>
              </a:rPr>
              <a:t>China</a:t>
            </a:r>
          </a:p>
        </p:txBody>
      </p:sp>
      <p:sp>
        <p:nvSpPr>
          <p:cNvPr id="171040" name="Rectangle 32">
            <a:extLst>
              <a:ext uri="{FF2B5EF4-FFF2-40B4-BE49-F238E27FC236}">
                <a16:creationId xmlns:a16="http://schemas.microsoft.com/office/drawing/2014/main" id="{A3A1BEBE-08AC-4520-A390-0A4881672EF2}"/>
              </a:ext>
            </a:extLst>
          </p:cNvPr>
          <p:cNvSpPr>
            <a:spLocks noChangeArrowheads="1"/>
          </p:cNvSpPr>
          <p:nvPr/>
        </p:nvSpPr>
        <p:spPr bwMode="auto">
          <a:xfrm>
            <a:off x="6900863" y="2641600"/>
            <a:ext cx="768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663300"/>
                </a:solidFill>
                <a:latin typeface="Arial" panose="020B0604020202020204" pitchFamily="34" charset="0"/>
              </a:rPr>
              <a:t>Hong</a:t>
            </a:r>
          </a:p>
          <a:p>
            <a:pPr eaLnBrk="1" hangingPunct="1"/>
            <a:r>
              <a:rPr lang="en-GB" altLang="en-US" b="1">
                <a:solidFill>
                  <a:srgbClr val="663300"/>
                </a:solidFill>
                <a:latin typeface="Arial" panose="020B0604020202020204" pitchFamily="34" charset="0"/>
              </a:rPr>
              <a:t>Kong</a:t>
            </a:r>
          </a:p>
        </p:txBody>
      </p:sp>
      <p:sp>
        <p:nvSpPr>
          <p:cNvPr id="171041" name="Oval 33">
            <a:extLst>
              <a:ext uri="{FF2B5EF4-FFF2-40B4-BE49-F238E27FC236}">
                <a16:creationId xmlns:a16="http://schemas.microsoft.com/office/drawing/2014/main" id="{0BB4AB81-6721-4C65-8557-E58E9C79688A}"/>
              </a:ext>
            </a:extLst>
          </p:cNvPr>
          <p:cNvSpPr>
            <a:spLocks noChangeArrowheads="1"/>
          </p:cNvSpPr>
          <p:nvPr/>
        </p:nvSpPr>
        <p:spPr bwMode="auto">
          <a:xfrm>
            <a:off x="7232650" y="3276600"/>
            <a:ext cx="139700" cy="139700"/>
          </a:xfrm>
          <a:prstGeom prst="ellipse">
            <a:avLst/>
          </a:prstGeom>
          <a:solidFill>
            <a:srgbClr val="FFFF00"/>
          </a:solidFill>
          <a:ln w="28575">
            <a:solidFill>
              <a:srgbClr val="6633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42" name="Oval 34">
            <a:extLst>
              <a:ext uri="{FF2B5EF4-FFF2-40B4-BE49-F238E27FC236}">
                <a16:creationId xmlns:a16="http://schemas.microsoft.com/office/drawing/2014/main" id="{86083514-DEE8-462F-AB76-90598DEB54F3}"/>
              </a:ext>
            </a:extLst>
          </p:cNvPr>
          <p:cNvSpPr>
            <a:spLocks noChangeArrowheads="1"/>
          </p:cNvSpPr>
          <p:nvPr/>
        </p:nvSpPr>
        <p:spPr bwMode="auto">
          <a:xfrm>
            <a:off x="2941638" y="3903663"/>
            <a:ext cx="139700" cy="139700"/>
          </a:xfrm>
          <a:prstGeom prst="ellipse">
            <a:avLst/>
          </a:prstGeom>
          <a:solidFill>
            <a:srgbClr val="00FF00"/>
          </a:solidFill>
          <a:ln w="28575">
            <a:solidFill>
              <a:srgbClr val="0066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43" name="Rectangle 35">
            <a:extLst>
              <a:ext uri="{FF2B5EF4-FFF2-40B4-BE49-F238E27FC236}">
                <a16:creationId xmlns:a16="http://schemas.microsoft.com/office/drawing/2014/main" id="{BF9DA18B-9BD6-487B-9A07-8E670757E152}"/>
              </a:ext>
            </a:extLst>
          </p:cNvPr>
          <p:cNvSpPr>
            <a:spLocks noChangeArrowheads="1"/>
          </p:cNvSpPr>
          <p:nvPr/>
        </p:nvSpPr>
        <p:spPr bwMode="auto">
          <a:xfrm>
            <a:off x="2625725" y="40132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006600"/>
                </a:solidFill>
                <a:latin typeface="Arial" panose="020B0604020202020204" pitchFamily="34" charset="0"/>
              </a:rPr>
              <a:t>Cuba</a:t>
            </a:r>
          </a:p>
        </p:txBody>
      </p:sp>
      <p:sp>
        <p:nvSpPr>
          <p:cNvPr id="171044" name="Rectangle 36">
            <a:extLst>
              <a:ext uri="{FF2B5EF4-FFF2-40B4-BE49-F238E27FC236}">
                <a16:creationId xmlns:a16="http://schemas.microsoft.com/office/drawing/2014/main" id="{6A668817-EC21-4E59-A431-25E4F89A8F36}"/>
              </a:ext>
            </a:extLst>
          </p:cNvPr>
          <p:cNvSpPr>
            <a:spLocks noChangeArrowheads="1"/>
          </p:cNvSpPr>
          <p:nvPr/>
        </p:nvSpPr>
        <p:spPr bwMode="auto">
          <a:xfrm>
            <a:off x="7077075" y="4262438"/>
            <a:ext cx="8445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006600"/>
                </a:solidFill>
                <a:latin typeface="Arial" panose="020B0604020202020204" pitchFamily="34" charset="0"/>
              </a:rPr>
              <a:t>China</a:t>
            </a:r>
          </a:p>
          <a:p>
            <a:pPr eaLnBrk="1" hangingPunct="1"/>
            <a:r>
              <a:rPr lang="en-GB" altLang="en-US" b="1">
                <a:solidFill>
                  <a:srgbClr val="006600"/>
                </a:solidFill>
                <a:latin typeface="Arial" panose="020B0604020202020204" pitchFamily="34" charset="0"/>
              </a:rPr>
              <a:t>(Hong</a:t>
            </a:r>
          </a:p>
          <a:p>
            <a:pPr eaLnBrk="1" hangingPunct="1"/>
            <a:r>
              <a:rPr lang="en-GB" altLang="en-US" b="1">
                <a:solidFill>
                  <a:srgbClr val="006600"/>
                </a:solidFill>
                <a:latin typeface="Arial" panose="020B0604020202020204" pitchFamily="34" charset="0"/>
              </a:rPr>
              <a:t>Kong)</a:t>
            </a:r>
          </a:p>
        </p:txBody>
      </p:sp>
      <p:sp>
        <p:nvSpPr>
          <p:cNvPr id="171045" name="Oval 37">
            <a:extLst>
              <a:ext uri="{FF2B5EF4-FFF2-40B4-BE49-F238E27FC236}">
                <a16:creationId xmlns:a16="http://schemas.microsoft.com/office/drawing/2014/main" id="{25215BC8-056D-44F3-8443-6D0B17DD6FA9}"/>
              </a:ext>
            </a:extLst>
          </p:cNvPr>
          <p:cNvSpPr>
            <a:spLocks noChangeArrowheads="1"/>
          </p:cNvSpPr>
          <p:nvPr/>
        </p:nvSpPr>
        <p:spPr bwMode="auto">
          <a:xfrm>
            <a:off x="7415213" y="3905250"/>
            <a:ext cx="139700" cy="139700"/>
          </a:xfrm>
          <a:prstGeom prst="ellipse">
            <a:avLst/>
          </a:prstGeom>
          <a:solidFill>
            <a:srgbClr val="00FF00"/>
          </a:solidFill>
          <a:ln w="28575">
            <a:solidFill>
              <a:srgbClr val="0066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46" name="Rectangle 38">
            <a:extLst>
              <a:ext uri="{FF2B5EF4-FFF2-40B4-BE49-F238E27FC236}">
                <a16:creationId xmlns:a16="http://schemas.microsoft.com/office/drawing/2014/main" id="{1EB67EFB-5E0F-4505-9163-02FC5E6E4EE5}"/>
              </a:ext>
            </a:extLst>
          </p:cNvPr>
          <p:cNvSpPr>
            <a:spLocks noChangeArrowheads="1"/>
          </p:cNvSpPr>
          <p:nvPr/>
        </p:nvSpPr>
        <p:spPr bwMode="auto">
          <a:xfrm>
            <a:off x="2162758" y="28688"/>
            <a:ext cx="4672754" cy="5238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sz="2800" b="1" dirty="0">
                <a:solidFill>
                  <a:srgbClr val="FF0000"/>
                </a:solidFill>
                <a:latin typeface="Times New Roman" panose="02020603050405020304" pitchFamily="18" charset="0"/>
                <a:cs typeface="Times New Roman" panose="02020603050405020304" pitchFamily="18" charset="0"/>
              </a:rPr>
              <a:t>Classifying economic systems</a:t>
            </a:r>
          </a:p>
        </p:txBody>
      </p:sp>
      <p:sp>
        <p:nvSpPr>
          <p:cNvPr id="171047" name="Rectangle 39">
            <a:extLst>
              <a:ext uri="{FF2B5EF4-FFF2-40B4-BE49-F238E27FC236}">
                <a16:creationId xmlns:a16="http://schemas.microsoft.com/office/drawing/2014/main" id="{116D3E97-7F3E-466E-A2DD-378CBC128336}"/>
              </a:ext>
            </a:extLst>
          </p:cNvPr>
          <p:cNvSpPr>
            <a:spLocks noChangeArrowheads="1"/>
          </p:cNvSpPr>
          <p:nvPr/>
        </p:nvSpPr>
        <p:spPr bwMode="auto">
          <a:xfrm>
            <a:off x="5568950" y="2643188"/>
            <a:ext cx="51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663300"/>
                </a:solidFill>
                <a:latin typeface="Arial" panose="020B0604020202020204" pitchFamily="34" charset="0"/>
              </a:rPr>
              <a:t>UK</a:t>
            </a:r>
          </a:p>
        </p:txBody>
      </p:sp>
      <p:sp>
        <p:nvSpPr>
          <p:cNvPr id="171048" name="Rectangle 40">
            <a:extLst>
              <a:ext uri="{FF2B5EF4-FFF2-40B4-BE49-F238E27FC236}">
                <a16:creationId xmlns:a16="http://schemas.microsoft.com/office/drawing/2014/main" id="{85FDE8A3-78D0-4E84-82F6-09B7852E5516}"/>
              </a:ext>
            </a:extLst>
          </p:cNvPr>
          <p:cNvSpPr>
            <a:spLocks noChangeArrowheads="1"/>
          </p:cNvSpPr>
          <p:nvPr/>
        </p:nvSpPr>
        <p:spPr bwMode="auto">
          <a:xfrm>
            <a:off x="7640638" y="3165475"/>
            <a:ext cx="1503362"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1900" b="1">
                <a:solidFill>
                  <a:srgbClr val="000066"/>
                </a:solidFill>
                <a:latin typeface="Arial" panose="020B0604020202020204" pitchFamily="34" charset="0"/>
              </a:rPr>
              <a:t>Totally</a:t>
            </a:r>
          </a:p>
          <a:p>
            <a:pPr algn="ctr" eaLnBrk="1" hangingPunct="1"/>
            <a:r>
              <a:rPr lang="en-GB" altLang="en-US" sz="1900" b="1">
                <a:solidFill>
                  <a:srgbClr val="000066"/>
                </a:solidFill>
                <a:latin typeface="Arial" panose="020B0604020202020204" pitchFamily="34" charset="0"/>
              </a:rPr>
              <a:t>free-market</a:t>
            </a:r>
          </a:p>
          <a:p>
            <a:pPr algn="ctr" eaLnBrk="1" hangingPunct="1"/>
            <a:r>
              <a:rPr lang="en-GB" altLang="en-US" sz="1900" b="1">
                <a:solidFill>
                  <a:srgbClr val="000066"/>
                </a:solidFill>
                <a:latin typeface="Arial" panose="020B0604020202020204" pitchFamily="34" charset="0"/>
              </a:rPr>
              <a:t>economy</a:t>
            </a:r>
          </a:p>
        </p:txBody>
      </p:sp>
    </p:spTree>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2"/>
            <a:ext cx="8742784" cy="678292"/>
          </a:xfrm>
        </p:spPr>
        <p:txBody>
          <a:bodyPr>
            <a:normAutofit/>
          </a:bodyPr>
          <a:lstStyle/>
          <a:p>
            <a:r>
              <a:rPr lang="en-US" sz="3600" b="1" dirty="0">
                <a:solidFill>
                  <a:srgbClr val="FF0000"/>
                </a:solidFill>
                <a:latin typeface="Times New Roman" panose="02020603050405020304" pitchFamily="18" charset="0"/>
                <a:ea typeface="+mn-ea"/>
                <a:cs typeface="Times New Roman" panose="02020603050405020304" pitchFamily="18" charset="0"/>
              </a:rPr>
              <a:t>Economic Systems: The command economy</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967" y="1418253"/>
            <a:ext cx="8845421" cy="5290457"/>
          </a:xfrm>
        </p:spPr>
        <p:txBody>
          <a:bodyPr>
            <a:noAutofit/>
          </a:bodyPr>
          <a:lstStyle/>
          <a:p>
            <a:pPr>
              <a:spcBef>
                <a:spcPct val="55000"/>
              </a:spcBef>
            </a:pPr>
            <a:r>
              <a:rPr lang="en-US" altLang="en-US" sz="4000" dirty="0">
                <a:solidFill>
                  <a:schemeClr val="tx1"/>
                </a:solidFill>
                <a:latin typeface="Times New Roman" panose="02020603050405020304" pitchFamily="18" charset="0"/>
                <a:cs typeface="Times New Roman" panose="02020603050405020304" pitchFamily="18" charset="0"/>
              </a:rPr>
              <a:t>A command economy is an economy where all economic decisions are taken by the central authorities.</a:t>
            </a:r>
          </a:p>
          <a:p>
            <a:pPr>
              <a:spcBef>
                <a:spcPct val="55000"/>
              </a:spcBef>
              <a:buFont typeface="Wingdings" panose="05000000000000000000" pitchFamily="2" charset="2"/>
              <a:buChar char="Ø"/>
            </a:pPr>
            <a:endParaRPr lang="en-US" altLang="en-US" sz="3400" dirty="0">
              <a:solidFill>
                <a:schemeClr val="tx1"/>
              </a:solidFill>
              <a:latin typeface="Times New Roman" panose="02020603050405020304" pitchFamily="18" charset="0"/>
              <a:cs typeface="Times New Roman" panose="02020603050405020304" pitchFamily="18" charset="0"/>
            </a:endParaRP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8101495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Features of a command economy</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9289" y="1623525"/>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The state plans the output of each industry and firm.</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It plans the distribution of output between consumers.</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 It plans the allocation of resources between current consumption and investment for the future.</a:t>
            </a:r>
          </a:p>
          <a:p>
            <a:pPr>
              <a:spcBef>
                <a:spcPct val="55000"/>
              </a:spcBef>
              <a:buFont typeface="Wingdings" panose="05000000000000000000" pitchFamily="2" charset="2"/>
              <a:buChar char="Ø"/>
            </a:pPr>
            <a:endParaRPr lang="en-US" altLang="en-US" sz="3400" dirty="0">
              <a:solidFill>
                <a:schemeClr val="tx1"/>
              </a:solidFill>
              <a:latin typeface="Times New Roman" panose="02020603050405020304" pitchFamily="18" charset="0"/>
              <a:cs typeface="Times New Roman" panose="02020603050405020304" pitchFamily="18" charset="0"/>
            </a:endParaRP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306866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Advantages of a command economy</a:t>
            </a:r>
          </a:p>
        </p:txBody>
      </p:sp>
      <p:sp>
        <p:nvSpPr>
          <p:cNvPr id="3" name="Subtitle 2"/>
          <p:cNvSpPr>
            <a:spLocks noGrp="1"/>
          </p:cNvSpPr>
          <p:nvPr>
            <p:ph type="subTitle" idx="1"/>
          </p:nvPr>
        </p:nvSpPr>
        <p:spPr>
          <a:xfrm>
            <a:off x="149289" y="1623525"/>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high investment, high growth</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stable growth</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social goals pursued</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low unemployment</a:t>
            </a:r>
          </a:p>
          <a:p>
            <a:pPr>
              <a:spcBef>
                <a:spcPct val="55000"/>
              </a:spcBef>
            </a:pPr>
            <a:endParaRPr lang="en-US" altLang="en-US" sz="3400" dirty="0">
              <a:solidFill>
                <a:schemeClr val="tx1"/>
              </a:solidFill>
              <a:latin typeface="Times New Roman" panose="02020603050405020304" pitchFamily="18" charset="0"/>
              <a:cs typeface="Times New Roman" panose="02020603050405020304" pitchFamily="18" charset="0"/>
            </a:endParaRP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12829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Problems of a command economy</a:t>
            </a:r>
          </a:p>
        </p:txBody>
      </p:sp>
      <p:sp>
        <p:nvSpPr>
          <p:cNvPr id="3" name="Subtitle 2"/>
          <p:cNvSpPr>
            <a:spLocks noGrp="1"/>
          </p:cNvSpPr>
          <p:nvPr>
            <p:ph type="subTitle" idx="1"/>
          </p:nvPr>
        </p:nvSpPr>
        <p:spPr>
          <a:xfrm>
            <a:off x="149289" y="1623525"/>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problems of gathering information</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expensive to administer</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inappropriate incentives</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shortages and surpluses</a:t>
            </a:r>
          </a:p>
          <a:p>
            <a:pPr>
              <a:spcBef>
                <a:spcPct val="55000"/>
              </a:spcBef>
            </a:pPr>
            <a:endParaRPr lang="en-US" altLang="en-US" sz="3400" dirty="0">
              <a:solidFill>
                <a:schemeClr val="tx1"/>
              </a:solidFill>
              <a:latin typeface="Times New Roman" panose="02020603050405020304" pitchFamily="18" charset="0"/>
              <a:cs typeface="Times New Roman" panose="02020603050405020304" pitchFamily="18" charset="0"/>
            </a:endParaRP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78958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The free-market economy</a:t>
            </a:r>
          </a:p>
        </p:txBody>
      </p:sp>
      <p:sp>
        <p:nvSpPr>
          <p:cNvPr id="3" name="Subtitle 2"/>
          <p:cNvSpPr>
            <a:spLocks noGrp="1"/>
          </p:cNvSpPr>
          <p:nvPr>
            <p:ph type="subTitle" idx="1"/>
          </p:nvPr>
        </p:nvSpPr>
        <p:spPr>
          <a:xfrm>
            <a:off x="149289" y="1623525"/>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 A free market economy is an economy where all economic decisions are taken by individual households and firms and with no government intervention.</a:t>
            </a:r>
          </a:p>
          <a:p>
            <a:pPr marL="1314450" lvl="1" indent="-571500">
              <a:spcBef>
                <a:spcPct val="55000"/>
              </a:spcBef>
              <a:buFont typeface="Wingdings" panose="05000000000000000000" pitchFamily="2" charset="2"/>
              <a:buChar char="v"/>
            </a:pPr>
            <a:r>
              <a:rPr lang="en-US" altLang="en-US" sz="3200" dirty="0">
                <a:solidFill>
                  <a:schemeClr val="tx1"/>
                </a:solidFill>
                <a:latin typeface="Times New Roman" panose="02020603050405020304" pitchFamily="18" charset="0"/>
                <a:cs typeface="Times New Roman" panose="02020603050405020304" pitchFamily="18" charset="0"/>
              </a:rPr>
              <a:t>demand and supply decisions</a:t>
            </a:r>
          </a:p>
          <a:p>
            <a:pPr marL="1314450" lvl="1" indent="-571500">
              <a:spcBef>
                <a:spcPct val="55000"/>
              </a:spcBef>
              <a:buFont typeface="Wingdings" panose="05000000000000000000" pitchFamily="2" charset="2"/>
              <a:buChar char="v"/>
            </a:pPr>
            <a:r>
              <a:rPr lang="en-US" altLang="en-US" sz="3200" dirty="0">
                <a:solidFill>
                  <a:schemeClr val="tx1"/>
                </a:solidFill>
                <a:latin typeface="Times New Roman" panose="02020603050405020304" pitchFamily="18" charset="0"/>
                <a:cs typeface="Times New Roman" panose="02020603050405020304" pitchFamily="18" charset="0"/>
              </a:rPr>
              <a:t>the price mechanism</a:t>
            </a:r>
          </a:p>
          <a:p>
            <a:pPr marL="1314450" lvl="1" indent="-571500">
              <a:spcBef>
                <a:spcPct val="55000"/>
              </a:spcBef>
              <a:buFont typeface="Wingdings" panose="05000000000000000000" pitchFamily="2" charset="2"/>
              <a:buChar char="v"/>
            </a:pPr>
            <a:r>
              <a:rPr lang="en-US" altLang="en-US" sz="3200" dirty="0">
                <a:solidFill>
                  <a:schemeClr val="tx1"/>
                </a:solidFill>
                <a:latin typeface="Times New Roman" panose="02020603050405020304" pitchFamily="18" charset="0"/>
                <a:cs typeface="Times New Roman" panose="02020603050405020304" pitchFamily="18" charset="0"/>
              </a:rPr>
              <a:t>the interdependence of markets</a:t>
            </a:r>
            <a:endParaRPr lang="en-US" altLang="en-US" sz="3000" dirty="0">
              <a:solidFill>
                <a:schemeClr val="tx1"/>
              </a:solidFill>
              <a:latin typeface="Times New Roman" panose="02020603050405020304" pitchFamily="18" charset="0"/>
              <a:cs typeface="Times New Roman" panose="02020603050405020304" pitchFamily="18" charset="0"/>
            </a:endParaRPr>
          </a:p>
          <a:p>
            <a:pPr lvl="2" indent="0">
              <a:buNone/>
            </a:pPr>
            <a:endParaRPr lang="en-US" altLang="en-US" sz="20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408593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Advantages of a free-market economy</a:t>
            </a:r>
          </a:p>
        </p:txBody>
      </p:sp>
      <p:sp>
        <p:nvSpPr>
          <p:cNvPr id="3" name="Subtitle 2"/>
          <p:cNvSpPr>
            <a:spLocks noGrp="1"/>
          </p:cNvSpPr>
          <p:nvPr>
            <p:ph type="subTitle" idx="1"/>
          </p:nvPr>
        </p:nvSpPr>
        <p:spPr>
          <a:xfrm>
            <a:off x="149289" y="1623525"/>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transmits information between buyers and sellers</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no need for costly bureaucracy</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incentives to be efficient</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competitive markets responsive to consumers</a:t>
            </a:r>
          </a:p>
          <a:p>
            <a:pPr lvl="2" indent="0">
              <a:buNone/>
            </a:pPr>
            <a:endParaRPr lang="en-US" altLang="en-US" sz="20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72667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Problems of a free-market economy</a:t>
            </a:r>
          </a:p>
        </p:txBody>
      </p:sp>
      <p:sp>
        <p:nvSpPr>
          <p:cNvPr id="3" name="Subtitle 2"/>
          <p:cNvSpPr>
            <a:spLocks noGrp="1"/>
          </p:cNvSpPr>
          <p:nvPr>
            <p:ph type="subTitle" idx="1"/>
          </p:nvPr>
        </p:nvSpPr>
        <p:spPr>
          <a:xfrm>
            <a:off x="149289" y="1623525"/>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Competition may be limited: problem of market power</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Inequality</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The environment and other social goals may be ignored</a:t>
            </a:r>
          </a:p>
          <a:p>
            <a:pPr lvl="2" indent="0">
              <a:buNone/>
            </a:pPr>
            <a:endParaRPr lang="en-US" altLang="en-US" sz="20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27241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The mixed economy</a:t>
            </a:r>
          </a:p>
        </p:txBody>
      </p:sp>
      <p:sp>
        <p:nvSpPr>
          <p:cNvPr id="3" name="Subtitle 2"/>
          <p:cNvSpPr>
            <a:spLocks noGrp="1"/>
          </p:cNvSpPr>
          <p:nvPr>
            <p:ph type="subTitle" idx="1"/>
          </p:nvPr>
        </p:nvSpPr>
        <p:spPr>
          <a:xfrm>
            <a:off x="149289" y="1623525"/>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An economy where economic decisions are made partly by the government and partly through the market.</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Because of the problems of both free-market and command economies, all real-world economies are a mixture of the two systems.</a:t>
            </a:r>
          </a:p>
          <a:p>
            <a:pPr lvl="2" indent="0">
              <a:buNone/>
            </a:pPr>
            <a:endParaRPr lang="en-US" altLang="en-US" sz="20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70694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altLang="en-US" sz="3600" dirty="0">
                <a:solidFill>
                  <a:srgbClr val="FF0000"/>
                </a:solidFill>
              </a:rPr>
              <a:t>Resource and resource allocation</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fontAlgn="auto">
              <a:spcAft>
                <a:spcPts val="0"/>
              </a:spcAft>
              <a:buFont typeface="Wingdings" panose="05000000000000000000" pitchFamily="2" charset="2"/>
              <a:buChar char="q"/>
              <a:defRPr/>
            </a:pPr>
            <a:r>
              <a:rPr lang="en-US" sz="3000" dirty="0">
                <a:solidFill>
                  <a:schemeClr val="tx1"/>
                </a:solidFill>
                <a:latin typeface="Times New Roman" panose="02020603050405020304" pitchFamily="18" charset="0"/>
                <a:cs typeface="Times New Roman" panose="02020603050405020304" pitchFamily="18" charset="0"/>
              </a:rPr>
              <a:t>An important concept of interest in the study of economics is the issues of scarcity of resources.</a:t>
            </a:r>
          </a:p>
          <a:p>
            <a:pPr marL="0" indent="0" fontAlgn="auto">
              <a:spcAft>
                <a:spcPts val="0"/>
              </a:spcAft>
              <a:buFontTx/>
              <a:buNone/>
              <a:defRPr/>
            </a:pPr>
            <a:endParaRPr lang="en-US" sz="3000" dirty="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panose="05000000000000000000" pitchFamily="2" charset="2"/>
              <a:buChar char="q"/>
              <a:defRPr/>
            </a:pPr>
            <a:r>
              <a:rPr lang="en-US" sz="3000" dirty="0">
                <a:solidFill>
                  <a:schemeClr val="tx1"/>
                </a:solidFill>
                <a:latin typeface="Times New Roman" panose="02020603050405020304" pitchFamily="18" charset="0"/>
                <a:cs typeface="Times New Roman" panose="02020603050405020304" pitchFamily="18" charset="0"/>
              </a:rPr>
              <a:t>Scarce resources are things that people want, where the quantity that people want exceeds the quantity that is available</a:t>
            </a:r>
            <a:endParaRPr lang="en-US" sz="405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52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fontScale="90000"/>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Methods of Economic Studies:</a:t>
            </a:r>
            <a:br>
              <a:rPr lang="en-US" sz="4000" b="1" dirty="0">
                <a:solidFill>
                  <a:srgbClr val="FF0000"/>
                </a:solidFill>
                <a:latin typeface="Times New Roman" panose="02020603050405020304" pitchFamily="18" charset="0"/>
                <a:ea typeface="+mn-ea"/>
                <a:cs typeface="Times New Roman" panose="02020603050405020304" pitchFamily="18" charset="0"/>
              </a:rPr>
            </a:br>
            <a:r>
              <a:rPr lang="en-US" sz="4000" b="1" dirty="0">
                <a:solidFill>
                  <a:srgbClr val="FF0000"/>
                </a:solidFill>
                <a:latin typeface="Times New Roman" panose="02020603050405020304" pitchFamily="18" charset="0"/>
                <a:ea typeface="+mn-ea"/>
                <a:cs typeface="Times New Roman" panose="02020603050405020304" pitchFamily="18" charset="0"/>
              </a:rPr>
              <a:t>Theories and Models</a:t>
            </a:r>
          </a:p>
        </p:txBody>
      </p:sp>
      <p:sp>
        <p:nvSpPr>
          <p:cNvPr id="3" name="Subtitle 2"/>
          <p:cNvSpPr>
            <a:spLocks noGrp="1"/>
          </p:cNvSpPr>
          <p:nvPr>
            <p:ph type="subTitle" idx="1"/>
          </p:nvPr>
        </p:nvSpPr>
        <p:spPr>
          <a:xfrm>
            <a:off x="0" y="2071395"/>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Model:  A formal statement of a theory, usually a mathematical statement of a presumed relationship between two or more variables. </a:t>
            </a:r>
          </a:p>
          <a:p>
            <a:pPr marL="1714500" lvl="2" indent="-571500">
              <a:spcBef>
                <a:spcPct val="55000"/>
              </a:spcBef>
              <a:buFont typeface="Wingdings" panose="05000000000000000000" pitchFamily="2" charset="2"/>
              <a:buChar char="v"/>
            </a:pPr>
            <a:r>
              <a:rPr lang="en-US" altLang="en-US" sz="2800" dirty="0">
                <a:solidFill>
                  <a:schemeClr val="tx1"/>
                </a:solidFill>
                <a:latin typeface="Times New Roman" panose="02020603050405020304" pitchFamily="18" charset="0"/>
                <a:cs typeface="Times New Roman" panose="02020603050405020304" pitchFamily="18" charset="0"/>
              </a:rPr>
              <a:t>Examples are Demand Models, Consumption Model. etc. it is an abstraction of reality</a:t>
            </a: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56500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fontScale="90000"/>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Methods of Economic Studies:</a:t>
            </a:r>
            <a:br>
              <a:rPr lang="en-US" sz="4000" b="1" dirty="0">
                <a:solidFill>
                  <a:srgbClr val="FF0000"/>
                </a:solidFill>
                <a:latin typeface="Times New Roman" panose="02020603050405020304" pitchFamily="18" charset="0"/>
                <a:ea typeface="+mn-ea"/>
                <a:cs typeface="Times New Roman" panose="02020603050405020304" pitchFamily="18" charset="0"/>
              </a:rPr>
            </a:br>
            <a:r>
              <a:rPr lang="en-US" sz="4000" b="1" dirty="0">
                <a:solidFill>
                  <a:srgbClr val="FF0000"/>
                </a:solidFill>
                <a:latin typeface="Times New Roman" panose="02020603050405020304" pitchFamily="18" charset="0"/>
                <a:ea typeface="+mn-ea"/>
                <a:cs typeface="Times New Roman" panose="02020603050405020304" pitchFamily="18" charset="0"/>
              </a:rPr>
              <a:t>Theories and Models</a:t>
            </a:r>
          </a:p>
        </p:txBody>
      </p:sp>
      <p:sp>
        <p:nvSpPr>
          <p:cNvPr id="3" name="Subtitle 2"/>
          <p:cNvSpPr>
            <a:spLocks noGrp="1"/>
          </p:cNvSpPr>
          <p:nvPr>
            <p:ph type="subTitle" idx="1"/>
          </p:nvPr>
        </p:nvSpPr>
        <p:spPr>
          <a:xfrm>
            <a:off x="149289" y="1978088"/>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Variable:  A measure that can change from time to time or from observation to observation. For Example, Price, income, Quantity of Yam, Etc.</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Ockham’s razor  The principle that irrelevant detail should be cut away</a:t>
            </a:r>
          </a:p>
          <a:p>
            <a:pPr lvl="2" indent="0">
              <a:buNone/>
            </a:pPr>
            <a:endParaRPr lang="en-US" altLang="en-US" sz="20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30894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1098170"/>
          </a:xfrm>
        </p:spPr>
        <p:txBody>
          <a:bodyPr>
            <a:normAutofit fontScale="90000"/>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The Principles of All Else Equal: Ceteris Paribus</a:t>
            </a:r>
          </a:p>
        </p:txBody>
      </p:sp>
      <p:sp>
        <p:nvSpPr>
          <p:cNvPr id="3" name="Subtitle 2"/>
          <p:cNvSpPr>
            <a:spLocks noGrp="1"/>
          </p:cNvSpPr>
          <p:nvPr>
            <p:ph type="subTitle" idx="1"/>
          </p:nvPr>
        </p:nvSpPr>
        <p:spPr>
          <a:xfrm>
            <a:off x="149289" y="1978088"/>
            <a:ext cx="8845421" cy="5290457"/>
          </a:xfrm>
        </p:spPr>
        <p:txBody>
          <a:bodyPr>
            <a:noAutofit/>
          </a:bodyPr>
          <a:lstStyle/>
          <a:p>
            <a:pPr marL="571500" indent="-571500">
              <a:spcBef>
                <a:spcPct val="55000"/>
              </a:spcBef>
              <a:buFont typeface="Wingdings" panose="05000000000000000000" pitchFamily="2" charset="2"/>
              <a:buChar char="Ø"/>
            </a:pPr>
            <a:r>
              <a:rPr lang="en-US" altLang="en-US" b="1" i="1" dirty="0">
                <a:solidFill>
                  <a:schemeClr val="tx1"/>
                </a:solidFill>
                <a:latin typeface="Times New Roman" panose="02020603050405020304" pitchFamily="18" charset="0"/>
                <a:cs typeface="Times New Roman" panose="02020603050405020304" pitchFamily="18" charset="0"/>
              </a:rPr>
              <a:t>Ceteris paribus</a:t>
            </a:r>
            <a:r>
              <a:rPr lang="en-US" altLang="en-US" dirty="0">
                <a:solidFill>
                  <a:schemeClr val="tx1"/>
                </a:solidFill>
                <a:latin typeface="Times New Roman" panose="02020603050405020304" pitchFamily="18" charset="0"/>
                <a:cs typeface="Times New Roman" panose="02020603050405020304" pitchFamily="18" charset="0"/>
              </a:rPr>
              <a:t>, or </a:t>
            </a:r>
            <a:r>
              <a:rPr lang="en-US" altLang="en-US" b="1" i="1" dirty="0">
                <a:solidFill>
                  <a:schemeClr val="tx1"/>
                </a:solidFill>
                <a:latin typeface="Times New Roman" panose="02020603050405020304" pitchFamily="18" charset="0"/>
                <a:cs typeface="Times New Roman" panose="02020603050405020304" pitchFamily="18" charset="0"/>
              </a:rPr>
              <a:t>all else equal</a:t>
            </a:r>
            <a:r>
              <a:rPr lang="en-US" altLang="en-US" dirty="0">
                <a:solidFill>
                  <a:schemeClr val="tx1"/>
                </a:solidFill>
                <a:latin typeface="Times New Roman" panose="02020603050405020304" pitchFamily="18" charset="0"/>
                <a:cs typeface="Times New Roman" panose="02020603050405020304" pitchFamily="18" charset="0"/>
              </a:rPr>
              <a:t>:  A device used to analyze the relationship between two variables while the values of other variables are held unchanged.</a:t>
            </a:r>
          </a:p>
          <a:p>
            <a:pPr marL="571500" indent="-571500">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Using the device of ceteris paribus is one part of the process of abstraction. In formulating economic theory, the concept helps us simplify reality to focus on the relationships that interest us.</a:t>
            </a:r>
          </a:p>
          <a:p>
            <a:pPr lvl="2" indent="0">
              <a:buNone/>
            </a:pPr>
            <a:endParaRPr lang="en-US" altLang="en-US" sz="20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77742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4E770CCDF5FB47A291156CDC14BC6079"/>
  <p:tag name="SLIDEID" val="4E770CCDF5FB47A291156CDC14BC6079"/>
  <p:tag name="SLIDEORDER" val="1"/>
  <p:tag name="SLIDETYPE" val="Q"/>
  <p:tag name="DEMOGRAPHIC" val="False"/>
  <p:tag name="SPEEDSCORING" val="False"/>
  <p:tag name="CORRECTPOINTVALUE" val="100"/>
  <p:tag name="INCORRECTPOINTVALUE" val="0"/>
  <p:tag name="VALUES" val="Incorrect|smicln|Incorrect|smicln|Incorrect|smicln|Incorrect|smicln|Correct"/>
  <p:tag name="QUESTIONALIAS" val="Which one of the following is anormative statement?"/>
  <p:tag name="ANSWERSALIAS" val="Unemployment is higher this year than last.|smicln|Unemployment will rise.|smicln|Economists predict that unemployment will rise.|smicln|Raising taxes will cause unemployment to rise.|smicln|The government should cut taxes and therefore reduce unemployment."/>
</p:tagLst>
</file>

<file path=ppt/tags/tag2.xml><?xml version="1.0" encoding="utf-8"?>
<p:tagLst xmlns:a="http://schemas.openxmlformats.org/drawingml/2006/main" xmlns:r="http://schemas.openxmlformats.org/officeDocument/2006/relationships" xmlns:p="http://schemas.openxmlformats.org/presentationml/2006/main">
  <p:tag name="TEXTLENGTH" val="233"/>
  <p:tag name="FONTSIZE" val="26"/>
  <p:tag name="BULLETTYPE" val="ppBulletAlphaUCPeriod"/>
  <p:tag name="ANSWERTEXT" val="Unemployment is higher this year than last.&#10;Unemployment will rise.&#10;Economists predict that unemployment will rise.&#10;Raising taxes will cause unemployment to rise.&#10;The government should cut taxes and therefore reduce unemployment."/>
  <p:tag name="OLDNUMANSWERS" val="5"/>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AC7C042E505B440984AAF98CDFDF3F19"/>
  <p:tag name="SLIDEID" val="AC7C042E505B440984AAF98CDFDF3F19"/>
  <p:tag name="SLIDEORDER" val="1"/>
  <p:tag name="SLIDETYPE" val="Q"/>
  <p:tag name="DEMOGRAPHIC" val="False"/>
  <p:tag name="SPEEDSCORING" val="False"/>
  <p:tag name="CORRECTPOINTVALUE" val="100"/>
  <p:tag name="INCORRECTPOINTVALUE" val="0"/>
  <p:tag name="VALUES" val="Incorrect|smicln|Correct|smicln|Incorrect|smicln|Incorrect|smicln|Incorrect"/>
  <p:tag name="REVIEWONLY" val="True"/>
  <p:tag name="CHARTCOLORINDICES" val="10,3,11,14,13,23,46,9,5,16,45,47"/>
  <p:tag name="QUESTIONALIAS" val="Which one of the following isa microeconomic issue?"/>
  <p:tag name="ANSWERSALIAS" val="The government spends more than it receives in tax revenue. |smicln|House prices rise more rapidly.|smicln|Unemployment rises.|smicln|The Bank of England raises interest rates.|smicln|Imports exceed exports."/>
</p:tagLst>
</file>

<file path=ppt/tags/tag4.xml><?xml version="1.0" encoding="utf-8"?>
<p:tagLst xmlns:a="http://schemas.openxmlformats.org/drawingml/2006/main" xmlns:r="http://schemas.openxmlformats.org/officeDocument/2006/relationships" xmlns:p="http://schemas.openxmlformats.org/presentationml/2006/main">
  <p:tag name="TEXTLENGTH" val="183"/>
  <p:tag name="FONTSIZE" val="28"/>
  <p:tag name="BULLETTYPE" val="ppBulletAlphaUCPeriod"/>
  <p:tag name="ANSWERTEXT" val="The government spends more than it receives in tax revenue. &#10;House prices rise more rapidly.&#10;Unemployment rises.&#10;The Bank of England raises interest rates.&#10;Imports exceed exports."/>
  <p:tag name="OLDNUMANSWERS" val="5"/>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AB5BFF7A03594FF29A46F7AB92CA65CA"/>
  <p:tag name="SLIDEID" val="AB5BFF7A03594FF29A46F7AB92CA65CA"/>
  <p:tag name="SLIDEORDER" val="1"/>
  <p:tag name="SLIDETYPE" val="Q"/>
  <p:tag name="DEMOGRAPHIC" val="False"/>
  <p:tag name="SPEEDSCORING" val="False"/>
  <p:tag name="CORRECTPOINTVALUE" val="100"/>
  <p:tag name="INCORRECTPOINTVALUE" val="0"/>
  <p:tag name="VALUES" val="Correct|smicln|Incorrect|smicln|Incorrect|smicln|Incorrect|smicln|Incorrect"/>
  <p:tag name="REVIEWONLY" val="True"/>
  <p:tag name="CHARTCOLORINDICES" val="10,3,11,14,13,23,46,9,5,16,45,47"/>
  <p:tag name="QUESTIONALIAS" val="Which of the following would shift thep.p. curve outwards?"/>
  <p:tag name="ANSWERSALIAS" val="An increase in the population of working age|smicln|A reduction in unemployment|smicln|A reduction in VAT|smicln|An increase in the general level of prices|smicln|A reduction in expenditure on education"/>
</p:tagLst>
</file>

<file path=ppt/tags/tag6.xml><?xml version="1.0" encoding="utf-8"?>
<p:tagLst xmlns:a="http://schemas.openxmlformats.org/drawingml/2006/main" xmlns:r="http://schemas.openxmlformats.org/officeDocument/2006/relationships" xmlns:p="http://schemas.openxmlformats.org/presentationml/2006/main">
  <p:tag name="TEXTLENGTH" val="178"/>
  <p:tag name="FONTSIZE" val="27"/>
  <p:tag name="BULLETTYPE" val="ppBulletAlphaUCPeriod"/>
  <p:tag name="ANSWERTEXT" val="An increase in the population of working age&#10;A reduction in unemployment&#10;A reduction in VAT&#10;An increase in the general level of prices&#10;A reduction in expenditure on education"/>
  <p:tag name="OLDNUMANSWERS" val="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5415</TotalTime>
  <Words>4109</Words>
  <Application>Microsoft Office PowerPoint</Application>
  <PresentationFormat>On-screen Show (4:3)</PresentationFormat>
  <Paragraphs>624</Paragraphs>
  <Slides>92</Slides>
  <Notes>31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92</vt:i4>
      </vt:variant>
    </vt:vector>
  </HeadingPairs>
  <TitlesOfParts>
    <vt:vector size="103" baseType="lpstr">
      <vt:lpstr>Arial</vt:lpstr>
      <vt:lpstr>Calibri</vt:lpstr>
      <vt:lpstr>Cambria Math</vt:lpstr>
      <vt:lpstr>Comic Sans MS</vt:lpstr>
      <vt:lpstr>Gill Sans MT</vt:lpstr>
      <vt:lpstr>Helvetica</vt:lpstr>
      <vt:lpstr>Times New Roman</vt:lpstr>
      <vt:lpstr>Wingdings</vt:lpstr>
      <vt:lpstr>Office Theme</vt:lpstr>
      <vt:lpstr>Chart</vt:lpstr>
      <vt:lpstr>Clip</vt:lpstr>
      <vt:lpstr>ECON 151:  ELEMENTS OF ECONOMICS</vt:lpstr>
      <vt:lpstr>LECTURE ONE INTRODUCING ECONOMICS</vt:lpstr>
      <vt:lpstr>COURSE OUTLINE</vt:lpstr>
      <vt:lpstr>Welcome to economics lectures </vt:lpstr>
      <vt:lpstr>Welcome to economics lectures </vt:lpstr>
      <vt:lpstr>Definition of Economics</vt:lpstr>
      <vt:lpstr>Economic Agents and Economic Resources</vt:lpstr>
      <vt:lpstr>Economic Agents and Economic Resources</vt:lpstr>
      <vt:lpstr>Resource and resource allocation</vt:lpstr>
      <vt:lpstr>Resource and resource allocation</vt:lpstr>
      <vt:lpstr>Positive Economics and Normative Economics</vt:lpstr>
      <vt:lpstr>Positive Economics and Normative Economics</vt:lpstr>
      <vt:lpstr>Positive Economics and Normative Economics</vt:lpstr>
      <vt:lpstr>Positive Economics</vt:lpstr>
      <vt:lpstr>Normative Economics</vt:lpstr>
      <vt:lpstr>Positive Economics and Normative Economics</vt:lpstr>
      <vt:lpstr>Trial Question</vt:lpstr>
      <vt:lpstr>Trial Question</vt:lpstr>
      <vt:lpstr>Which one of the following is a normative statement?</vt:lpstr>
      <vt:lpstr>Normative analysis and Public Policy</vt:lpstr>
      <vt:lpstr>Normative analysis and Public Policy</vt:lpstr>
      <vt:lpstr>The Scope of Economics</vt:lpstr>
      <vt:lpstr>The Scope of Economics:  Macroeconomic issues</vt:lpstr>
      <vt:lpstr>The Scope of Economics: Microeconomic issues</vt:lpstr>
      <vt:lpstr>Examples of microeconomic and macroeconomic concerns</vt:lpstr>
      <vt:lpstr>Which one of the following is a microeconomic issue?</vt:lpstr>
      <vt:lpstr>Key Ideas: The Three Principles of Economics  </vt:lpstr>
      <vt:lpstr>Optimization Trade-offs and Budget Constraints </vt:lpstr>
      <vt:lpstr>Optimization Trade-offs and Budget Constraints </vt:lpstr>
      <vt:lpstr>Optimization Trade-offs and Budget Constraints </vt:lpstr>
      <vt:lpstr>Optimization Trade-offs and Budget Constraints </vt:lpstr>
      <vt:lpstr>Opportunity Cost </vt:lpstr>
      <vt:lpstr>PowerPoint Presentation</vt:lpstr>
      <vt:lpstr>Cost Benefit Analysis</vt:lpstr>
      <vt:lpstr>Cost Benefit Analysis: Example</vt:lpstr>
      <vt:lpstr>Cost Benefit Analysis</vt:lpstr>
      <vt:lpstr>The Second Principle of Economics: Equilibrium</vt:lpstr>
      <vt:lpstr>What Does Equilibrium Really Mean?</vt:lpstr>
      <vt:lpstr>Equilibrium: An Illustration </vt:lpstr>
      <vt:lpstr>Equilibrium: An Illustration </vt:lpstr>
      <vt:lpstr>Equilibrium: The Free Rider Problem </vt:lpstr>
      <vt:lpstr>Equilibrium: The Free Rider Problem </vt:lpstr>
      <vt:lpstr>The Third Principle of Economics: Empiricism </vt:lpstr>
      <vt:lpstr>Why Study Economics?</vt:lpstr>
      <vt:lpstr>Why Study Economics?</vt:lpstr>
      <vt:lpstr>Why Study Economics?</vt:lpstr>
      <vt:lpstr>Why Study Economics?</vt:lpstr>
      <vt:lpstr>Economic Policy</vt:lpstr>
      <vt:lpstr>Economic Policy</vt:lpstr>
      <vt:lpstr>Economic Policy</vt:lpstr>
      <vt:lpstr>The Economic Problem: Scarcity and Choice</vt:lpstr>
      <vt:lpstr>The Problem of Scarcity</vt:lpstr>
      <vt:lpstr>The Problem of Scarcity</vt:lpstr>
      <vt:lpstr>The Problem of Scarcity</vt:lpstr>
      <vt:lpstr>The Problem of Scarcity</vt:lpstr>
      <vt:lpstr>The Ten facts of Economics</vt:lpstr>
      <vt:lpstr>The Ten facts of Economics</vt:lpstr>
      <vt:lpstr>The Ten facts of Economics</vt:lpstr>
      <vt:lpstr>The Ten facts of Economics</vt:lpstr>
      <vt:lpstr>The Ten facts of Economics</vt:lpstr>
      <vt:lpstr>What do Economists Study?</vt:lpstr>
      <vt:lpstr>Factors of production</vt:lpstr>
      <vt:lpstr>Factors of production</vt:lpstr>
      <vt:lpstr>Factors of production</vt:lpstr>
      <vt:lpstr>Three basic questions must be answered in order to understand an economic system</vt:lpstr>
      <vt:lpstr>The production possibility curve</vt:lpstr>
      <vt:lpstr>PowerPoint Presentation</vt:lpstr>
      <vt:lpstr>The production possibility curve</vt:lpstr>
      <vt:lpstr>The production possibility curve</vt:lpstr>
      <vt:lpstr>The production possibility curve</vt:lpstr>
      <vt:lpstr>The production possibility curve</vt:lpstr>
      <vt:lpstr>The production possibility curve</vt:lpstr>
      <vt:lpstr>The production possibility curve</vt:lpstr>
      <vt:lpstr>Economic Growth</vt:lpstr>
      <vt:lpstr>PowerPoint Presentation</vt:lpstr>
      <vt:lpstr>PowerPoint Presentation</vt:lpstr>
      <vt:lpstr>Economic Growth</vt:lpstr>
      <vt:lpstr>Which of the following would shift the p.p. curve outwards?</vt:lpstr>
      <vt:lpstr>Economic Systems</vt:lpstr>
      <vt:lpstr>Economic Systems</vt:lpstr>
      <vt:lpstr>PowerPoint Presentation</vt:lpstr>
      <vt:lpstr>Economic Systems: The command economy</vt:lpstr>
      <vt:lpstr>Features of a command economy</vt:lpstr>
      <vt:lpstr>Advantages of a command economy</vt:lpstr>
      <vt:lpstr>Problems of a command economy</vt:lpstr>
      <vt:lpstr>The free-market economy</vt:lpstr>
      <vt:lpstr>Advantages of a free-market economy</vt:lpstr>
      <vt:lpstr>Problems of a free-market economy</vt:lpstr>
      <vt:lpstr>The mixed economy</vt:lpstr>
      <vt:lpstr>Methods of Economic Studies: Theories and Models</vt:lpstr>
      <vt:lpstr>Methods of Economic Studies: Theories and Models</vt:lpstr>
      <vt:lpstr>The Principles of All Else Equal: Ceteris Paribus</vt:lpstr>
    </vt:vector>
  </TitlesOfParts>
  <Company>UPK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KNUST Press</dc:creator>
  <cp:lastModifiedBy>EMMANUEL BUABENG</cp:lastModifiedBy>
  <cp:revision>216</cp:revision>
  <dcterms:created xsi:type="dcterms:W3CDTF">2016-11-07T15:28:41Z</dcterms:created>
  <dcterms:modified xsi:type="dcterms:W3CDTF">2021-02-03T23:21:18Z</dcterms:modified>
</cp:coreProperties>
</file>