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9" r:id="rId3"/>
    <p:sldId id="265" r:id="rId4"/>
    <p:sldId id="295"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29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92B21-A8C6-4C51-B0E1-34009047A952}" type="datetimeFigureOut">
              <a:rPr lang="en-GB" smtClean="0"/>
              <a:t>01/11/2018</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3F04A-3C4E-4A18-AF06-EA1D4240FBCB}" type="slidenum">
              <a:rPr lang="en-GB" smtClean="0"/>
              <a:t>‹#›</a:t>
            </a:fld>
            <a:endParaRPr lang="en-GB" dirty="0"/>
          </a:p>
        </p:txBody>
      </p:sp>
    </p:spTree>
    <p:extLst>
      <p:ext uri="{BB962C8B-B14F-4D97-AF65-F5344CB8AC3E}">
        <p14:creationId xmlns:p14="http://schemas.microsoft.com/office/powerpoint/2010/main" val="84485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D3F04A-3C4E-4A18-AF06-EA1D4240FBCB}" type="slidenum">
              <a:rPr lang="en-GB" smtClean="0"/>
              <a:t>25</a:t>
            </a:fld>
            <a:endParaRPr lang="en-GB" dirty="0"/>
          </a:p>
        </p:txBody>
      </p:sp>
    </p:spTree>
    <p:extLst>
      <p:ext uri="{BB962C8B-B14F-4D97-AF65-F5344CB8AC3E}">
        <p14:creationId xmlns:p14="http://schemas.microsoft.com/office/powerpoint/2010/main" val="2152491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8FA9C2-9732-485E-A689-66E83044A1A0}"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3279051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EA23C8-8CF7-40A8-871B-40D01DEC25F1}"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59050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560325-598D-44DA-8CBB-864EDBAD1D12}"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420207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BEBAC7-003C-4429-8528-2DAA43085F6D}"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87561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F70FAC-4D37-4276-B120-E36D9D4AE548}" type="datetime1">
              <a:rPr lang="en-US" smtClean="0"/>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428561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8F92C9-7DE4-400E-B475-AC1ABE7E25A4}"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368502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F0F088-6777-44B0-AC64-1AE19F8D2AC6}" type="datetime1">
              <a:rPr lang="en-US" smtClean="0"/>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26851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34855F-B176-4C01-BD6E-E028ECEC724D}" type="datetime1">
              <a:rPr lang="en-US" smtClean="0"/>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35583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8EA94-77B9-4564-B5CE-31A099CF34AA}" type="datetime1">
              <a:rPr lang="en-US" smtClean="0"/>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399889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CD06DF-3006-40B3-B940-82A147F1414A}"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136242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802BCE-C8C6-4176-B150-2CE339A775A9}" type="datetime1">
              <a:rPr lang="en-US" smtClean="0"/>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22A21F-0ABC-EF41-8D8B-338E4D50D9A8}" type="slidenum">
              <a:rPr lang="en-US" smtClean="0"/>
              <a:t>‹#›</a:t>
            </a:fld>
            <a:endParaRPr lang="en-US" dirty="0"/>
          </a:p>
        </p:txBody>
      </p:sp>
    </p:spTree>
    <p:extLst>
      <p:ext uri="{BB962C8B-B14F-4D97-AF65-F5344CB8AC3E}">
        <p14:creationId xmlns:p14="http://schemas.microsoft.com/office/powerpoint/2010/main" val="673700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E3B99-66FD-449D-AB28-71DB562F4841}" type="datetime1">
              <a:rPr lang="en-US" smtClean="0"/>
              <a:t>11/1/2018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2A21F-0ABC-EF41-8D8B-338E4D50D9A8}" type="slidenum">
              <a:rPr lang="en-US" smtClean="0"/>
              <a:t>‹#›</a:t>
            </a:fld>
            <a:endParaRPr lang="en-US" dirty="0"/>
          </a:p>
        </p:txBody>
      </p:sp>
    </p:spTree>
    <p:extLst>
      <p:ext uri="{BB962C8B-B14F-4D97-AF65-F5344CB8AC3E}">
        <p14:creationId xmlns:p14="http://schemas.microsoft.com/office/powerpoint/2010/main" val="127483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10" Type="http://schemas.openxmlformats.org/officeDocument/2006/relationships/image" Target="../media/image32.png"/><Relationship Id="rId4" Type="http://schemas.openxmlformats.org/officeDocument/2006/relationships/hyperlink" Target="https://twitter.com/_knust_" TargetMode="External"/><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10" Type="http://schemas.openxmlformats.org/officeDocument/2006/relationships/image" Target="../media/image33.png"/><Relationship Id="rId4" Type="http://schemas.openxmlformats.org/officeDocument/2006/relationships/hyperlink" Target="https://twitter.com/_knust_" TargetMode="External"/><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facebook.com/knust.Ghan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hyperlink" Target="https://twitter.com/_knust_" TargetMode="External"/><Relationship Id="rId4" Type="http://schemas.openxmlformats.org/officeDocument/2006/relationships/hyperlink" Target="https://www.knust.edu.gh/"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10" Type="http://schemas.openxmlformats.org/officeDocument/2006/relationships/image" Target="../media/image6.png"/><Relationship Id="rId4" Type="http://schemas.openxmlformats.org/officeDocument/2006/relationships/hyperlink" Target="https://twitter.com/_knust_"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11" Type="http://schemas.openxmlformats.org/officeDocument/2006/relationships/image" Target="../media/image12.png"/><Relationship Id="rId5" Type="http://schemas.openxmlformats.org/officeDocument/2006/relationships/image" Target="../media/image2.jpg"/><Relationship Id="rId10" Type="http://schemas.openxmlformats.org/officeDocument/2006/relationships/image" Target="../media/image11.png"/><Relationship Id="rId4" Type="http://schemas.openxmlformats.org/officeDocument/2006/relationships/hyperlink" Target="https://twitter.com/_knust_"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78131" y="2167738"/>
            <a:ext cx="8508669" cy="1470025"/>
          </a:xfrm>
        </p:spPr>
        <p:txBody>
          <a:bodyPr>
            <a:noAutofit/>
          </a:bodyPr>
          <a:lstStyle/>
          <a:p>
            <a:r>
              <a:rPr lang="en-US" altLang="en-US" sz="8800" b="1" dirty="0">
                <a:latin typeface="+mn-lt"/>
              </a:rPr>
              <a:t>CSM 153 </a:t>
            </a:r>
            <a:br>
              <a:rPr lang="en-US" altLang="en-US" sz="8800" b="1" dirty="0">
                <a:latin typeface="+mn-lt"/>
              </a:rPr>
            </a:br>
            <a:r>
              <a:rPr lang="en-US" altLang="en-US" sz="8800" b="1" dirty="0">
                <a:latin typeface="+mn-lt"/>
              </a:rPr>
              <a:t>CIRCUIT THEORY</a:t>
            </a:r>
            <a:r>
              <a:rPr lang="en-US" sz="8800" dirty="0">
                <a:latin typeface="+mn-lt"/>
                <a:cs typeface="Helvetica"/>
              </a:rPr>
              <a:t> </a:t>
            </a:r>
          </a:p>
        </p:txBody>
      </p:sp>
      <p:sp>
        <p:nvSpPr>
          <p:cNvPr id="5" name="Subtitle 2"/>
          <p:cNvSpPr>
            <a:spLocks noGrp="1"/>
          </p:cNvSpPr>
          <p:nvPr>
            <p:ph type="subTitle" idx="1"/>
          </p:nvPr>
        </p:nvSpPr>
        <p:spPr>
          <a:xfrm>
            <a:off x="-549657" y="5921810"/>
            <a:ext cx="8847116" cy="1599330"/>
          </a:xfrm>
        </p:spPr>
        <p:txBody>
          <a:bodyPr>
            <a:normAutofit/>
          </a:bodyPr>
          <a:lstStyle/>
          <a:p>
            <a:r>
              <a:rPr lang="en-US" altLang="en-US" sz="4400" dirty="0" err="1">
                <a:solidFill>
                  <a:schemeClr val="tx1"/>
                </a:solidFill>
              </a:rPr>
              <a:t>Akwasi</a:t>
            </a:r>
            <a:r>
              <a:rPr lang="en-US" altLang="en-US" sz="4400" dirty="0">
                <a:solidFill>
                  <a:schemeClr val="tx1"/>
                </a:solidFill>
              </a:rPr>
              <a:t> Acheampong </a:t>
            </a:r>
            <a:r>
              <a:rPr lang="en-US" altLang="en-US" sz="4400" dirty="0" err="1">
                <a:solidFill>
                  <a:schemeClr val="tx1"/>
                </a:solidFill>
              </a:rPr>
              <a:t>Aning</a:t>
            </a:r>
            <a:r>
              <a:rPr lang="en-US" altLang="en-US" sz="4400" dirty="0">
                <a:solidFill>
                  <a:schemeClr val="tx1"/>
                </a:solidFill>
              </a:rPr>
              <a:t>, PhD</a:t>
            </a:r>
          </a:p>
        </p:txBody>
      </p:sp>
      <p:sp>
        <p:nvSpPr>
          <p:cNvPr id="6" name="Rectangle 5"/>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6065110" y="-141830"/>
            <a:ext cx="2932145" cy="1077218"/>
          </a:xfrm>
          <a:prstGeom prst="rect">
            <a:avLst/>
          </a:prstGeom>
          <a:noFill/>
        </p:spPr>
        <p:txBody>
          <a:bodyPr wrap="square" rtlCol="0">
            <a:spAutoFit/>
          </a:bodyPr>
          <a:lstStyle/>
          <a:p>
            <a:r>
              <a:rPr lang="en-US" sz="3200" dirty="0">
                <a:solidFill>
                  <a:schemeClr val="bg1"/>
                </a:solidFill>
                <a:latin typeface="Helvetica"/>
                <a:cs typeface="Helvetica"/>
              </a:rPr>
              <a:t>Science &amp; Technology</a:t>
            </a:r>
          </a:p>
        </p:txBody>
      </p:sp>
      <p:pic>
        <p:nvPicPr>
          <p:cNvPr id="9" name="Picture 8"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7489" y="-61977"/>
            <a:ext cx="769022" cy="978703"/>
          </a:xfrm>
          <a:prstGeom prst="rect">
            <a:avLst/>
          </a:prstGeom>
        </p:spPr>
      </p:pic>
      <p:sp>
        <p:nvSpPr>
          <p:cNvPr id="11" name="Slide Number Placeholder 10"/>
          <p:cNvSpPr>
            <a:spLocks noGrp="1"/>
          </p:cNvSpPr>
          <p:nvPr>
            <p:ph type="sldNum" sz="quarter" idx="12"/>
          </p:nvPr>
        </p:nvSpPr>
        <p:spPr/>
        <p:txBody>
          <a:bodyPr/>
          <a:lstStyle/>
          <a:p>
            <a:fld id="{AF22A21F-0ABC-EF41-8D8B-338E4D50D9A8}" type="slidenum">
              <a:rPr lang="en-US" smtClean="0"/>
              <a:t>1</a:t>
            </a:fld>
            <a:endParaRPr lang="en-US" dirty="0"/>
          </a:p>
        </p:txBody>
      </p:sp>
      <p:sp>
        <p:nvSpPr>
          <p:cNvPr id="8" name="TextBox 7">
            <a:extLst>
              <a:ext uri="{FF2B5EF4-FFF2-40B4-BE49-F238E27FC236}">
                <a16:creationId xmlns:a16="http://schemas.microsoft.com/office/drawing/2014/main" id="{4BCD39F9-6C0E-4DD0-AF7E-5492381E354B}"/>
              </a:ext>
            </a:extLst>
          </p:cNvPr>
          <p:cNvSpPr txBox="1"/>
          <p:nvPr/>
        </p:nvSpPr>
        <p:spPr>
          <a:xfrm>
            <a:off x="0" y="-116461"/>
            <a:ext cx="4422710" cy="1077218"/>
          </a:xfrm>
          <a:prstGeom prst="rect">
            <a:avLst/>
          </a:prstGeom>
          <a:noFill/>
        </p:spPr>
        <p:txBody>
          <a:bodyPr wrap="square" rtlCol="0">
            <a:spAutoFit/>
          </a:bodyPr>
          <a:lstStyle/>
          <a:p>
            <a:r>
              <a:rPr lang="en-US" sz="3200" dirty="0">
                <a:solidFill>
                  <a:schemeClr val="bg1"/>
                </a:solidFill>
                <a:latin typeface="Helvetica"/>
                <a:cs typeface="Helvetica"/>
              </a:rPr>
              <a:t>Kwame Nkrumah University of</a:t>
            </a:r>
          </a:p>
        </p:txBody>
      </p:sp>
    </p:spTree>
    <p:extLst>
      <p:ext uri="{BB962C8B-B14F-4D97-AF65-F5344CB8AC3E}">
        <p14:creationId xmlns:p14="http://schemas.microsoft.com/office/powerpoint/2010/main" val="206243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a:bodyPr>
          <a:lstStyle/>
          <a:p>
            <a:pPr marL="0" indent="0">
              <a:buNone/>
            </a:pPr>
            <a:r>
              <a:rPr lang="en-GB" sz="2800" b="1" dirty="0" err="1">
                <a:solidFill>
                  <a:srgbClr val="FF0000"/>
                </a:solidFill>
              </a:rPr>
              <a:t>Soln</a:t>
            </a:r>
            <a:r>
              <a:rPr lang="en-GB" sz="2800" b="1" dirty="0">
                <a:solidFill>
                  <a:srgbClr val="FF0000"/>
                </a:solidFill>
              </a:rPr>
              <a:t> </a:t>
            </a:r>
            <a:r>
              <a:rPr lang="en-GB" sz="2800" b="1" dirty="0" err="1">
                <a:solidFill>
                  <a:srgbClr val="FF0000"/>
                </a:solidFill>
              </a:rPr>
              <a:t>Cont</a:t>
            </a:r>
            <a:endParaRPr lang="en-GB" sz="2800" b="1" dirty="0">
              <a:solidFill>
                <a:srgbClr val="FF0000"/>
              </a:solidFill>
            </a:endParaRP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10</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pic>
        <p:nvPicPr>
          <p:cNvPr id="17" name="Picture 6">
            <a:extLst>
              <a:ext uri="{FF2B5EF4-FFF2-40B4-BE49-F238E27FC236}">
                <a16:creationId xmlns:a16="http://schemas.microsoft.com/office/drawing/2014/main" id="{30984488-AC42-4EC3-BC28-EE3955E96FE1}"/>
              </a:ext>
            </a:extLst>
          </p:cNvPr>
          <p:cNvPicPr>
            <a:picLocks noChangeAspect="1"/>
          </p:cNvPicPr>
          <p:nvPr/>
        </p:nvPicPr>
        <p:blipFill>
          <a:blip r:embed="rId8" cstate="print"/>
          <a:stretch>
            <a:fillRect/>
          </a:stretch>
        </p:blipFill>
        <p:spPr>
          <a:xfrm>
            <a:off x="102637" y="1460490"/>
            <a:ext cx="5045190" cy="4569229"/>
          </a:xfrm>
          <a:prstGeom prst="rect">
            <a:avLst/>
          </a:prstGeom>
        </p:spPr>
      </p:pic>
      <p:pic>
        <p:nvPicPr>
          <p:cNvPr id="20" name="Picture 10">
            <a:extLst>
              <a:ext uri="{FF2B5EF4-FFF2-40B4-BE49-F238E27FC236}">
                <a16:creationId xmlns:a16="http://schemas.microsoft.com/office/drawing/2014/main" id="{6555212F-2FCD-4CB8-8690-E1E47305698C}"/>
              </a:ext>
            </a:extLst>
          </p:cNvPr>
          <p:cNvPicPr>
            <a:picLocks noChangeAspect="1"/>
          </p:cNvPicPr>
          <p:nvPr/>
        </p:nvPicPr>
        <p:blipFill>
          <a:blip r:embed="rId9" cstate="print"/>
          <a:stretch>
            <a:fillRect/>
          </a:stretch>
        </p:blipFill>
        <p:spPr>
          <a:xfrm>
            <a:off x="5095496" y="720839"/>
            <a:ext cx="3945867" cy="1739590"/>
          </a:xfrm>
          <a:prstGeom prst="rect">
            <a:avLst/>
          </a:prstGeom>
        </p:spPr>
      </p:pic>
      <p:sp>
        <p:nvSpPr>
          <p:cNvPr id="21" name="TextBox 11">
            <a:extLst>
              <a:ext uri="{FF2B5EF4-FFF2-40B4-BE49-F238E27FC236}">
                <a16:creationId xmlns:a16="http://schemas.microsoft.com/office/drawing/2014/main" id="{3564D5FC-8AC1-4CF8-ACF6-C9A4F502912D}"/>
              </a:ext>
            </a:extLst>
          </p:cNvPr>
          <p:cNvSpPr txBox="1"/>
          <p:nvPr/>
        </p:nvSpPr>
        <p:spPr>
          <a:xfrm>
            <a:off x="5397083" y="2503632"/>
            <a:ext cx="3644280" cy="646331"/>
          </a:xfrm>
          <a:prstGeom prst="rect">
            <a:avLst/>
          </a:prstGeom>
          <a:noFill/>
        </p:spPr>
        <p:txBody>
          <a:bodyPr wrap="square" rtlCol="0">
            <a:spAutoFit/>
          </a:bodyPr>
          <a:lstStyle/>
          <a:p>
            <a:r>
              <a:rPr lang="en-GB" b="1" dirty="0"/>
              <a:t>This fig shows the correct directions and polarities</a:t>
            </a:r>
          </a:p>
        </p:txBody>
      </p:sp>
      <p:sp>
        <p:nvSpPr>
          <p:cNvPr id="24" name="TextBox 12">
            <a:extLst>
              <a:ext uri="{FF2B5EF4-FFF2-40B4-BE49-F238E27FC236}">
                <a16:creationId xmlns:a16="http://schemas.microsoft.com/office/drawing/2014/main" id="{2F0E5607-B0C8-4425-8A0F-C82606622C09}"/>
              </a:ext>
            </a:extLst>
          </p:cNvPr>
          <p:cNvSpPr txBox="1"/>
          <p:nvPr/>
        </p:nvSpPr>
        <p:spPr>
          <a:xfrm>
            <a:off x="5397083" y="3302716"/>
            <a:ext cx="3644280" cy="646331"/>
          </a:xfrm>
          <a:prstGeom prst="rect">
            <a:avLst/>
          </a:prstGeom>
          <a:noFill/>
        </p:spPr>
        <p:txBody>
          <a:bodyPr wrap="square" rtlCol="0">
            <a:spAutoFit/>
          </a:bodyPr>
          <a:lstStyle/>
          <a:p>
            <a:r>
              <a:rPr lang="en-GB" b="1" dirty="0"/>
              <a:t>Power is calculated either using the total voltage or the total current</a:t>
            </a:r>
          </a:p>
        </p:txBody>
      </p:sp>
    </p:spTree>
    <p:extLst>
      <p:ext uri="{BB962C8B-B14F-4D97-AF65-F5344CB8AC3E}">
        <p14:creationId xmlns:p14="http://schemas.microsoft.com/office/powerpoint/2010/main" val="165204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a:bodyPr>
          <a:lstStyle/>
          <a:p>
            <a:pPr marL="0" indent="0">
              <a:buNone/>
            </a:pPr>
            <a:r>
              <a:rPr lang="en-GB" sz="2800" dirty="0"/>
              <a:t>In circuit theory, </a:t>
            </a:r>
            <a:r>
              <a:rPr lang="en-GB" sz="2800" dirty="0" err="1"/>
              <a:t>Thévenin's</a:t>
            </a:r>
            <a:r>
              <a:rPr lang="en-GB" sz="2800" dirty="0"/>
              <a:t> theorem for linear electrical networks states that any combination of voltage sources, </a:t>
            </a:r>
          </a:p>
          <a:p>
            <a:pPr marL="0" indent="0">
              <a:buNone/>
            </a:pPr>
            <a:r>
              <a:rPr lang="en-GB" sz="2800" dirty="0"/>
              <a:t>current sources, and resistors with two terminals is electrically equivalent to a single voltage source V and a </a:t>
            </a:r>
          </a:p>
          <a:p>
            <a:pPr marL="0" indent="0">
              <a:buNone/>
            </a:pPr>
            <a:r>
              <a:rPr lang="en-GB" sz="2800" dirty="0"/>
              <a:t>single series resistor R. </a:t>
            </a:r>
            <a:r>
              <a:rPr lang="en-GB" sz="2800" dirty="0">
                <a:highlight>
                  <a:srgbClr val="FFFF00"/>
                </a:highlight>
              </a:rPr>
              <a:t>For single frequency AC systems the theorem can also be applied to general impedances, </a:t>
            </a:r>
          </a:p>
          <a:p>
            <a:pPr marL="0" indent="0">
              <a:buNone/>
            </a:pPr>
            <a:r>
              <a:rPr lang="en-GB" sz="2800" dirty="0">
                <a:highlight>
                  <a:srgbClr val="FFFF00"/>
                </a:highlight>
              </a:rPr>
              <a:t>not just resistors.</a:t>
            </a: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11</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510335"/>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Thevenin’s Theorem</a:t>
            </a:r>
          </a:p>
          <a:p>
            <a:pPr algn="l"/>
            <a:endParaRPr lang="en-US" sz="2800" b="1" dirty="0">
              <a:solidFill>
                <a:srgbClr val="FF0000"/>
              </a:solidFill>
              <a:latin typeface="Helvetica"/>
              <a:cs typeface="Helvetica"/>
            </a:endParaRPr>
          </a:p>
        </p:txBody>
      </p:sp>
    </p:spTree>
    <p:extLst>
      <p:ext uri="{BB962C8B-B14F-4D97-AF65-F5344CB8AC3E}">
        <p14:creationId xmlns:p14="http://schemas.microsoft.com/office/powerpoint/2010/main" val="47307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911891"/>
            <a:ext cx="8938726" cy="5514876"/>
          </a:xfrm>
        </p:spPr>
        <p:txBody>
          <a:bodyPr>
            <a:normAutofit/>
          </a:bodyPr>
          <a:lstStyle/>
          <a:p>
            <a:pPr marL="457200" indent="-457200">
              <a:buFont typeface="+mj-lt"/>
              <a:buAutoNum type="arabicPeriod"/>
            </a:pPr>
            <a:r>
              <a:rPr lang="en-GB" sz="2800" dirty="0"/>
              <a:t>Identify the circuit that is to be </a:t>
            </a:r>
            <a:r>
              <a:rPr lang="en-GB" sz="2800" dirty="0" err="1"/>
              <a:t>Théveninized</a:t>
            </a:r>
            <a:r>
              <a:rPr lang="en-GB" sz="2800" dirty="0"/>
              <a:t> and the load that is connected to it</a:t>
            </a:r>
          </a:p>
          <a:p>
            <a:pPr marL="457200" indent="-457200">
              <a:buFont typeface="+mj-lt"/>
              <a:buAutoNum type="arabicPeriod"/>
            </a:pPr>
            <a:r>
              <a:rPr lang="en-GB" sz="2800" dirty="0"/>
              <a:t>Disconnect the load from the circuit that is to be </a:t>
            </a:r>
            <a:r>
              <a:rPr lang="en-GB" sz="2800" dirty="0" err="1"/>
              <a:t>Théveninized</a:t>
            </a:r>
            <a:endParaRPr lang="en-GB" sz="2800" dirty="0"/>
          </a:p>
          <a:p>
            <a:pPr marL="457200" indent="-457200">
              <a:buFont typeface="+mj-lt"/>
              <a:buAutoNum type="arabicPeriod"/>
            </a:pPr>
            <a:r>
              <a:rPr lang="en-GB" sz="2800" dirty="0"/>
              <a:t>Use circuit concepts to find the voltage across the open circuited two terminals. This is E</a:t>
            </a:r>
            <a:r>
              <a:rPr lang="en-GB" sz="2800" baseline="-25000" dirty="0"/>
              <a:t>TH</a:t>
            </a:r>
          </a:p>
          <a:p>
            <a:pPr marL="457200" indent="-457200">
              <a:buFont typeface="+mj-lt"/>
              <a:buAutoNum type="arabicPeriod"/>
            </a:pPr>
            <a:r>
              <a:rPr lang="en-GB" sz="2800" dirty="0"/>
              <a:t>Find the resistance looking into the two terminals with the sources replaced by their internal resistances. This is R</a:t>
            </a:r>
            <a:r>
              <a:rPr lang="en-GB" sz="2800" baseline="-25000" dirty="0"/>
              <a:t>TH</a:t>
            </a:r>
          </a:p>
          <a:p>
            <a:pPr marL="457200" indent="-457200">
              <a:buFont typeface="+mj-lt"/>
              <a:buAutoNum type="arabicPeriod"/>
            </a:pPr>
            <a:r>
              <a:rPr lang="en-GB" sz="2800" dirty="0"/>
              <a:t>Reconnect the load to the </a:t>
            </a:r>
            <a:r>
              <a:rPr lang="en-GB" sz="2800" dirty="0" err="1"/>
              <a:t>Thévenin</a:t>
            </a:r>
            <a:r>
              <a:rPr lang="en-GB" sz="2800" dirty="0"/>
              <a:t> equivalent and make any required analysis of the load condition</a:t>
            </a: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12</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510335"/>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Thevenin’s Theorem</a:t>
            </a:r>
          </a:p>
          <a:p>
            <a:pPr algn="l"/>
            <a:endParaRPr lang="en-US" sz="2800" b="1" dirty="0">
              <a:solidFill>
                <a:srgbClr val="FF0000"/>
              </a:solidFill>
              <a:latin typeface="Helvetica"/>
              <a:cs typeface="Helvetica"/>
            </a:endParaRPr>
          </a:p>
        </p:txBody>
      </p:sp>
    </p:spTree>
    <p:extLst>
      <p:ext uri="{BB962C8B-B14F-4D97-AF65-F5344CB8AC3E}">
        <p14:creationId xmlns:p14="http://schemas.microsoft.com/office/powerpoint/2010/main" val="79569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911891"/>
            <a:ext cx="8938726" cy="5514876"/>
          </a:xfrm>
        </p:spPr>
        <p:txBody>
          <a:bodyPr>
            <a:normAutofit/>
          </a:bodyPr>
          <a:lstStyle/>
          <a:p>
            <a:pPr marL="0" indent="0">
              <a:buNone/>
            </a:pPr>
            <a:r>
              <a:rPr lang="en-GB" sz="2800" dirty="0"/>
              <a:t>Find the power in the 2 </a:t>
            </a:r>
            <a:r>
              <a:rPr lang="el-GR" sz="2800" dirty="0"/>
              <a:t>Ω</a:t>
            </a:r>
            <a:r>
              <a:rPr lang="en-GB" sz="2800" dirty="0"/>
              <a:t> resistor R6 using Thevenin's theorem</a:t>
            </a:r>
          </a:p>
          <a:p>
            <a:pPr marL="0" indent="0">
              <a:buNone/>
            </a:pPr>
            <a:endParaRPr lang="en-GB" sz="2800" dirty="0"/>
          </a:p>
          <a:p>
            <a:pPr marL="0" indent="0">
              <a:buNone/>
            </a:pPr>
            <a:endParaRPr lang="en-GB" sz="2800" dirty="0"/>
          </a:p>
          <a:p>
            <a:pPr marL="0" indent="0">
              <a:buNone/>
            </a:pPr>
            <a:r>
              <a:rPr lang="en-GB" sz="2800" b="1" dirty="0">
                <a:solidFill>
                  <a:srgbClr val="FF0000"/>
                </a:solidFill>
              </a:rPr>
              <a:t>Soln.</a:t>
            </a:r>
          </a:p>
          <a:p>
            <a:pPr marL="0" indent="0">
              <a:buNone/>
            </a:pPr>
            <a:r>
              <a:rPr lang="en-GB" sz="2800" dirty="0"/>
              <a:t>Remove R6 from the circuit</a:t>
            </a:r>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13</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510335"/>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Thevenin’s Theorem</a:t>
            </a:r>
          </a:p>
          <a:p>
            <a:pPr algn="l"/>
            <a:endParaRPr lang="en-US" sz="2800" b="1" dirty="0">
              <a:solidFill>
                <a:srgbClr val="FF0000"/>
              </a:solidFill>
              <a:latin typeface="Helvetica"/>
              <a:cs typeface="Helvetica"/>
            </a:endParaRPr>
          </a:p>
        </p:txBody>
      </p:sp>
      <p:pic>
        <p:nvPicPr>
          <p:cNvPr id="17" name="Picture 6">
            <a:extLst>
              <a:ext uri="{FF2B5EF4-FFF2-40B4-BE49-F238E27FC236}">
                <a16:creationId xmlns:a16="http://schemas.microsoft.com/office/drawing/2014/main" id="{50719719-98C9-4737-8B22-EA509B0E1A65}"/>
              </a:ext>
            </a:extLst>
          </p:cNvPr>
          <p:cNvPicPr>
            <a:picLocks noChangeAspect="1"/>
          </p:cNvPicPr>
          <p:nvPr/>
        </p:nvPicPr>
        <p:blipFill>
          <a:blip r:embed="rId8" cstate="print"/>
          <a:stretch>
            <a:fillRect/>
          </a:stretch>
        </p:blipFill>
        <p:spPr>
          <a:xfrm>
            <a:off x="1509641" y="1370225"/>
            <a:ext cx="5089159" cy="2185775"/>
          </a:xfrm>
          <a:prstGeom prst="rect">
            <a:avLst/>
          </a:prstGeom>
        </p:spPr>
      </p:pic>
      <p:pic>
        <p:nvPicPr>
          <p:cNvPr id="20" name="Picture 8">
            <a:extLst>
              <a:ext uri="{FF2B5EF4-FFF2-40B4-BE49-F238E27FC236}">
                <a16:creationId xmlns:a16="http://schemas.microsoft.com/office/drawing/2014/main" id="{3258A773-227A-4FFA-8DC9-CF80B057E61A}"/>
              </a:ext>
            </a:extLst>
          </p:cNvPr>
          <p:cNvPicPr>
            <a:picLocks noChangeAspect="1"/>
          </p:cNvPicPr>
          <p:nvPr/>
        </p:nvPicPr>
        <p:blipFill>
          <a:blip r:embed="rId9" cstate="print"/>
          <a:stretch>
            <a:fillRect/>
          </a:stretch>
        </p:blipFill>
        <p:spPr>
          <a:xfrm>
            <a:off x="1866900" y="3877360"/>
            <a:ext cx="5423045" cy="2065224"/>
          </a:xfrm>
          <a:prstGeom prst="rect">
            <a:avLst/>
          </a:prstGeom>
        </p:spPr>
      </p:pic>
    </p:spTree>
    <p:extLst>
      <p:ext uri="{BB962C8B-B14F-4D97-AF65-F5344CB8AC3E}">
        <p14:creationId xmlns:p14="http://schemas.microsoft.com/office/powerpoint/2010/main" val="2753748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909464"/>
            <a:ext cx="8938726" cy="5514876"/>
          </a:xfrm>
        </p:spPr>
        <p:txBody>
          <a:bodyPr>
            <a:normAutofit/>
          </a:bodyPr>
          <a:lstStyle/>
          <a:p>
            <a:pPr marL="0" indent="0">
              <a:buNone/>
            </a:pPr>
            <a:r>
              <a:rPr lang="en-GB" sz="2800" b="1" dirty="0" err="1">
                <a:solidFill>
                  <a:srgbClr val="FF0000"/>
                </a:solidFill>
              </a:rPr>
              <a:t>Soln</a:t>
            </a:r>
            <a:r>
              <a:rPr lang="en-GB" sz="2800" b="1" dirty="0">
                <a:solidFill>
                  <a:srgbClr val="FF0000"/>
                </a:solidFill>
              </a:rPr>
              <a:t> Cont.</a:t>
            </a:r>
          </a:p>
          <a:p>
            <a:pPr marL="0" indent="0">
              <a:buNone/>
            </a:pPr>
            <a:r>
              <a:rPr lang="en-GB" sz="2600" dirty="0"/>
              <a:t>Redraw the circuit after </a:t>
            </a:r>
          </a:p>
          <a:p>
            <a:pPr marL="0" indent="0">
              <a:buNone/>
            </a:pPr>
            <a:r>
              <a:rPr lang="en-GB" sz="2600" dirty="0"/>
              <a:t>finding the resistance, </a:t>
            </a:r>
          </a:p>
          <a:p>
            <a:pPr marL="0" indent="0">
              <a:buNone/>
            </a:pPr>
            <a:r>
              <a:rPr lang="en-GB" sz="2600" dirty="0"/>
              <a:t>RA of the parallel branch </a:t>
            </a:r>
          </a:p>
          <a:p>
            <a:pPr marL="0" indent="0">
              <a:buNone/>
            </a:pPr>
            <a:r>
              <a:rPr lang="en-GB" sz="2600" dirty="0"/>
              <a:t>R3||R4</a:t>
            </a:r>
          </a:p>
          <a:p>
            <a:pPr marL="0" indent="0">
              <a:buNone/>
            </a:pPr>
            <a:endParaRPr lang="en-GB" sz="2800" dirty="0"/>
          </a:p>
          <a:p>
            <a:pPr marL="0" indent="0">
              <a:buNone/>
            </a:pPr>
            <a:r>
              <a:rPr lang="en-GB" sz="2600" dirty="0"/>
              <a:t>Redraw the circuit and calculate the voltage across the break AB which is the voltage across RA = VT. Remember that 20V is dropped across R1 and also across R2+RA. </a:t>
            </a:r>
          </a:p>
          <a:p>
            <a:pPr marL="0" indent="0">
              <a:buNone/>
            </a:pPr>
            <a:r>
              <a:rPr lang="en-GB" sz="2600" dirty="0"/>
              <a:t>Since R2 = RA = 5 half of the voltage is dropped across each resistor V</a:t>
            </a:r>
            <a:r>
              <a:rPr lang="en-GB" sz="2600" baseline="-25000" dirty="0"/>
              <a:t>T</a:t>
            </a:r>
            <a:r>
              <a:rPr lang="en-GB" sz="2600" dirty="0"/>
              <a:t> = 10 V</a:t>
            </a:r>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14</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510335"/>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Thevenin’s Theorem</a:t>
            </a:r>
          </a:p>
          <a:p>
            <a:pPr algn="l"/>
            <a:endParaRPr lang="en-US" sz="2800" b="1" dirty="0">
              <a:solidFill>
                <a:srgbClr val="FF0000"/>
              </a:solidFill>
              <a:latin typeface="Helvetica"/>
              <a:cs typeface="Helvetica"/>
            </a:endParaRPr>
          </a:p>
        </p:txBody>
      </p:sp>
      <p:pic>
        <p:nvPicPr>
          <p:cNvPr id="21" name="Picture 6">
            <a:extLst>
              <a:ext uri="{FF2B5EF4-FFF2-40B4-BE49-F238E27FC236}">
                <a16:creationId xmlns:a16="http://schemas.microsoft.com/office/drawing/2014/main" id="{B94B8BA5-B528-49D3-B0A7-E1ECEF96DEF7}"/>
              </a:ext>
            </a:extLst>
          </p:cNvPr>
          <p:cNvPicPr>
            <a:picLocks noChangeAspect="1"/>
          </p:cNvPicPr>
          <p:nvPr/>
        </p:nvPicPr>
        <p:blipFill>
          <a:blip r:embed="rId8" cstate="print"/>
          <a:stretch>
            <a:fillRect/>
          </a:stretch>
        </p:blipFill>
        <p:spPr>
          <a:xfrm>
            <a:off x="3859185" y="759788"/>
            <a:ext cx="4680520" cy="1949651"/>
          </a:xfrm>
          <a:prstGeom prst="rect">
            <a:avLst/>
          </a:prstGeom>
        </p:spPr>
      </p:pic>
    </p:spTree>
    <p:extLst>
      <p:ext uri="{BB962C8B-B14F-4D97-AF65-F5344CB8AC3E}">
        <p14:creationId xmlns:p14="http://schemas.microsoft.com/office/powerpoint/2010/main" val="2032137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909464"/>
            <a:ext cx="8938726" cy="5514876"/>
          </a:xfrm>
        </p:spPr>
        <p:txBody>
          <a:bodyPr>
            <a:normAutofit/>
          </a:bodyPr>
          <a:lstStyle/>
          <a:p>
            <a:pPr marL="0" indent="0">
              <a:buNone/>
            </a:pPr>
            <a:r>
              <a:rPr lang="en-GB" sz="2800" b="1" dirty="0" err="1">
                <a:solidFill>
                  <a:srgbClr val="FF0000"/>
                </a:solidFill>
              </a:rPr>
              <a:t>Soln</a:t>
            </a:r>
            <a:r>
              <a:rPr lang="en-GB" sz="2800" b="1" dirty="0">
                <a:solidFill>
                  <a:srgbClr val="FF0000"/>
                </a:solidFill>
              </a:rPr>
              <a:t> Cont.</a:t>
            </a:r>
          </a:p>
          <a:p>
            <a:pPr marL="0" indent="0">
              <a:buNone/>
            </a:pPr>
            <a:endParaRPr lang="en-GB" sz="2800" dirty="0"/>
          </a:p>
          <a:p>
            <a:pPr marL="0" indent="0">
              <a:buNone/>
            </a:pPr>
            <a:endParaRPr lang="en-GB" sz="2800" dirty="0"/>
          </a:p>
          <a:p>
            <a:pPr marL="0" indent="0">
              <a:buNone/>
            </a:pPr>
            <a:endParaRPr lang="en-GB" sz="2800" dirty="0"/>
          </a:p>
          <a:p>
            <a:pPr marL="0" indent="0">
              <a:buNone/>
            </a:pPr>
            <a:r>
              <a:rPr lang="en-GB" sz="2800" dirty="0"/>
              <a:t>Remove V1 and replace it with a short circuit</a:t>
            </a:r>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800" dirty="0"/>
          </a:p>
          <a:p>
            <a:pPr marL="0" indent="0">
              <a:buNone/>
            </a:pPr>
            <a:r>
              <a:rPr lang="en-GB" sz="2800" dirty="0"/>
              <a:t>This action also short circuits R1 out of the circuit</a:t>
            </a:r>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15</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510335"/>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Thevenin’s Theorem</a:t>
            </a:r>
          </a:p>
          <a:p>
            <a:pPr algn="l"/>
            <a:endParaRPr lang="en-US" sz="2800" b="1" dirty="0">
              <a:solidFill>
                <a:srgbClr val="FF0000"/>
              </a:solidFill>
              <a:latin typeface="Helvetica"/>
              <a:cs typeface="Helvetica"/>
            </a:endParaRPr>
          </a:p>
        </p:txBody>
      </p:sp>
      <p:pic>
        <p:nvPicPr>
          <p:cNvPr id="17" name="Picture 6">
            <a:extLst>
              <a:ext uri="{FF2B5EF4-FFF2-40B4-BE49-F238E27FC236}">
                <a16:creationId xmlns:a16="http://schemas.microsoft.com/office/drawing/2014/main" id="{EDB22A23-15C6-4E82-8FEA-545FF74673EE}"/>
              </a:ext>
            </a:extLst>
          </p:cNvPr>
          <p:cNvPicPr>
            <a:picLocks noChangeAspect="1"/>
          </p:cNvPicPr>
          <p:nvPr/>
        </p:nvPicPr>
        <p:blipFill>
          <a:blip r:embed="rId8" cstate="print"/>
          <a:stretch>
            <a:fillRect/>
          </a:stretch>
        </p:blipFill>
        <p:spPr>
          <a:xfrm>
            <a:off x="2525699" y="692039"/>
            <a:ext cx="4170883" cy="2333753"/>
          </a:xfrm>
          <a:prstGeom prst="rect">
            <a:avLst/>
          </a:prstGeom>
        </p:spPr>
      </p:pic>
      <p:pic>
        <p:nvPicPr>
          <p:cNvPr id="20" name="Picture 8">
            <a:extLst>
              <a:ext uri="{FF2B5EF4-FFF2-40B4-BE49-F238E27FC236}">
                <a16:creationId xmlns:a16="http://schemas.microsoft.com/office/drawing/2014/main" id="{A75E2FB3-6F6D-41DF-A5DC-1636F3DB7766}"/>
              </a:ext>
            </a:extLst>
          </p:cNvPr>
          <p:cNvPicPr>
            <a:picLocks noChangeAspect="1"/>
          </p:cNvPicPr>
          <p:nvPr/>
        </p:nvPicPr>
        <p:blipFill>
          <a:blip r:embed="rId9" cstate="print"/>
          <a:stretch>
            <a:fillRect/>
          </a:stretch>
        </p:blipFill>
        <p:spPr>
          <a:xfrm>
            <a:off x="1810477" y="3389047"/>
            <a:ext cx="5018943" cy="2071693"/>
          </a:xfrm>
          <a:prstGeom prst="rect">
            <a:avLst/>
          </a:prstGeom>
        </p:spPr>
      </p:pic>
    </p:spTree>
    <p:extLst>
      <p:ext uri="{BB962C8B-B14F-4D97-AF65-F5344CB8AC3E}">
        <p14:creationId xmlns:p14="http://schemas.microsoft.com/office/powerpoint/2010/main" val="2828665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909464"/>
            <a:ext cx="8938726" cy="5514876"/>
          </a:xfrm>
        </p:spPr>
        <p:txBody>
          <a:bodyPr>
            <a:normAutofit lnSpcReduction="10000"/>
          </a:bodyPr>
          <a:lstStyle/>
          <a:p>
            <a:pPr marL="0" indent="0">
              <a:buNone/>
            </a:pPr>
            <a:r>
              <a:rPr lang="en-GB" sz="2800" b="1" dirty="0" err="1">
                <a:solidFill>
                  <a:srgbClr val="FF0000"/>
                </a:solidFill>
              </a:rPr>
              <a:t>Soln</a:t>
            </a:r>
            <a:r>
              <a:rPr lang="en-GB" sz="2800" b="1" dirty="0">
                <a:solidFill>
                  <a:srgbClr val="FF0000"/>
                </a:solidFill>
              </a:rPr>
              <a:t> Cont.</a:t>
            </a:r>
          </a:p>
          <a:p>
            <a:pPr marL="0" indent="0">
              <a:buNone/>
            </a:pPr>
            <a:endParaRPr lang="en-GB" sz="2800" dirty="0"/>
          </a:p>
          <a:p>
            <a:pPr marL="0" indent="0">
              <a:buNone/>
            </a:pPr>
            <a:endParaRPr lang="en-GB" sz="2800" dirty="0"/>
          </a:p>
          <a:p>
            <a:pPr marL="0" indent="0">
              <a:buNone/>
            </a:pPr>
            <a:endParaRPr lang="pt-BR" sz="2800" dirty="0"/>
          </a:p>
          <a:p>
            <a:pPr marL="0" indent="0">
              <a:buNone/>
            </a:pPr>
            <a:r>
              <a:rPr lang="pt-BR" sz="2800" dirty="0"/>
              <a:t>RT = (RAxR2) / (RA+R2) + R5 + R7 = 14.5 </a:t>
            </a:r>
            <a:r>
              <a:rPr lang="el-GR" sz="2800" dirty="0"/>
              <a:t>Ω</a:t>
            </a:r>
            <a:endParaRPr lang="en-GB" sz="2800" dirty="0"/>
          </a:p>
          <a:p>
            <a:pPr marL="0" indent="0">
              <a:buNone/>
            </a:pPr>
            <a:endParaRPr lang="en-GB" sz="2800" dirty="0"/>
          </a:p>
          <a:p>
            <a:pPr marL="0" indent="0">
              <a:buNone/>
            </a:pPr>
            <a:endParaRPr lang="en-GB" sz="2800" dirty="0"/>
          </a:p>
          <a:p>
            <a:pPr marL="0" indent="0">
              <a:buNone/>
            </a:pPr>
            <a:endParaRPr lang="en-GB" sz="2800" dirty="0"/>
          </a:p>
          <a:p>
            <a:pPr marL="0" indent="0">
              <a:buNone/>
            </a:pPr>
            <a:endParaRPr lang="en-GB" sz="2800" dirty="0"/>
          </a:p>
          <a:p>
            <a:pPr marL="0" indent="0">
              <a:buNone/>
            </a:pPr>
            <a:r>
              <a:rPr lang="en-GB" sz="2800" dirty="0"/>
              <a:t>I = VT/(RT + R6) = 10/16.5 = 0.606A</a:t>
            </a:r>
          </a:p>
          <a:p>
            <a:pPr marL="0" indent="0">
              <a:buNone/>
            </a:pPr>
            <a:r>
              <a:rPr lang="en-GB" sz="2800" dirty="0"/>
              <a:t>Power dissipated by R6 = I x I x R = 0.73 Watts</a:t>
            </a:r>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16</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510335"/>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Thevenin’s Theorem</a:t>
            </a:r>
          </a:p>
          <a:p>
            <a:pPr algn="l"/>
            <a:endParaRPr lang="en-US" sz="2800" b="1" dirty="0">
              <a:solidFill>
                <a:srgbClr val="FF0000"/>
              </a:solidFill>
              <a:latin typeface="Helvetica"/>
              <a:cs typeface="Helvetica"/>
            </a:endParaRPr>
          </a:p>
        </p:txBody>
      </p:sp>
      <p:pic>
        <p:nvPicPr>
          <p:cNvPr id="21" name="Picture 6">
            <a:extLst>
              <a:ext uri="{FF2B5EF4-FFF2-40B4-BE49-F238E27FC236}">
                <a16:creationId xmlns:a16="http://schemas.microsoft.com/office/drawing/2014/main" id="{EF6F289B-F2A6-4C8C-B3B0-9EF904533A99}"/>
              </a:ext>
            </a:extLst>
          </p:cNvPr>
          <p:cNvPicPr>
            <a:picLocks noChangeAspect="1"/>
          </p:cNvPicPr>
          <p:nvPr/>
        </p:nvPicPr>
        <p:blipFill>
          <a:blip r:embed="rId8" cstate="print"/>
          <a:stretch>
            <a:fillRect/>
          </a:stretch>
        </p:blipFill>
        <p:spPr>
          <a:xfrm>
            <a:off x="2249771" y="895067"/>
            <a:ext cx="3758952" cy="1852536"/>
          </a:xfrm>
          <a:prstGeom prst="rect">
            <a:avLst/>
          </a:prstGeom>
        </p:spPr>
      </p:pic>
      <p:pic>
        <p:nvPicPr>
          <p:cNvPr id="22" name="Picture 8">
            <a:extLst>
              <a:ext uri="{FF2B5EF4-FFF2-40B4-BE49-F238E27FC236}">
                <a16:creationId xmlns:a16="http://schemas.microsoft.com/office/drawing/2014/main" id="{DAC4A4ED-CD0F-47E5-9F2F-C3EA1A2BA50F}"/>
              </a:ext>
            </a:extLst>
          </p:cNvPr>
          <p:cNvPicPr>
            <a:picLocks noChangeAspect="1"/>
          </p:cNvPicPr>
          <p:nvPr/>
        </p:nvPicPr>
        <p:blipFill>
          <a:blip r:embed="rId9" cstate="print"/>
          <a:stretch>
            <a:fillRect/>
          </a:stretch>
        </p:blipFill>
        <p:spPr>
          <a:xfrm>
            <a:off x="5596320" y="3235151"/>
            <a:ext cx="2701776" cy="2270243"/>
          </a:xfrm>
          <a:prstGeom prst="rect">
            <a:avLst/>
          </a:prstGeom>
        </p:spPr>
      </p:pic>
    </p:spTree>
    <p:extLst>
      <p:ext uri="{BB962C8B-B14F-4D97-AF65-F5344CB8AC3E}">
        <p14:creationId xmlns:p14="http://schemas.microsoft.com/office/powerpoint/2010/main" val="55328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0" indent="0">
              <a:buNone/>
            </a:pPr>
            <a:r>
              <a:rPr lang="en-GB" sz="2800" dirty="0"/>
              <a:t>Any two-terminal linear bilateral dc network can be replaced by an equivalent circuit consisting of a current and a parallel resistor.</a:t>
            </a:r>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17</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6186273"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Norton’s Theorems</a:t>
            </a:r>
            <a:endParaRPr lang="en-US" sz="2800" dirty="0">
              <a:solidFill>
                <a:srgbClr val="FF0000"/>
              </a:solidFill>
              <a:latin typeface="Helvetica"/>
              <a:cs typeface="Helvetica"/>
            </a:endParaRPr>
          </a:p>
        </p:txBody>
      </p:sp>
    </p:spTree>
    <p:extLst>
      <p:ext uri="{BB962C8B-B14F-4D97-AF65-F5344CB8AC3E}">
        <p14:creationId xmlns:p14="http://schemas.microsoft.com/office/powerpoint/2010/main" val="350651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457200" indent="-457200">
              <a:buFont typeface="+mj-lt"/>
              <a:buAutoNum type="arabicPeriod"/>
            </a:pPr>
            <a:r>
              <a:rPr lang="en-GB" sz="2800" dirty="0"/>
              <a:t>Identify the circuit that is to be </a:t>
            </a:r>
            <a:r>
              <a:rPr lang="en-GB" sz="2800" dirty="0" err="1"/>
              <a:t>Nortonized</a:t>
            </a:r>
            <a:r>
              <a:rPr lang="en-GB" sz="2800" dirty="0"/>
              <a:t> and the load that is connected to it</a:t>
            </a:r>
          </a:p>
          <a:p>
            <a:pPr marL="457200" indent="-457200">
              <a:buFont typeface="+mj-lt"/>
              <a:buAutoNum type="arabicPeriod"/>
            </a:pPr>
            <a:r>
              <a:rPr lang="en-GB" sz="2800" dirty="0"/>
              <a:t>Disconnect the load from the circuit that is to be </a:t>
            </a:r>
            <a:r>
              <a:rPr lang="en-GB" sz="2800" dirty="0" err="1"/>
              <a:t>Nortonized</a:t>
            </a:r>
            <a:endParaRPr lang="en-GB" sz="2800" dirty="0"/>
          </a:p>
          <a:p>
            <a:pPr marL="457200" indent="-457200">
              <a:buFont typeface="+mj-lt"/>
              <a:buAutoNum type="arabicPeriod"/>
            </a:pPr>
            <a:r>
              <a:rPr lang="en-GB" sz="2800" dirty="0"/>
              <a:t>Short circuit the terminals and use circuit concepts to find the short circuit current. This is I</a:t>
            </a:r>
            <a:r>
              <a:rPr lang="en-GB" sz="2800" baseline="-25000" dirty="0"/>
              <a:t>N</a:t>
            </a:r>
          </a:p>
          <a:p>
            <a:pPr marL="457200" indent="-457200">
              <a:buFont typeface="+mj-lt"/>
              <a:buAutoNum type="arabicPeriod"/>
            </a:pPr>
            <a:r>
              <a:rPr lang="en-GB" sz="2800" dirty="0"/>
              <a:t>Open the terminals, replace the sources by their internal resistance and find the resistance looking</a:t>
            </a:r>
            <a:r>
              <a:rPr lang="en-US" altLang="en-GB" sz="2800" dirty="0"/>
              <a:t> into</a:t>
            </a:r>
            <a:r>
              <a:rPr lang="en-GB" sz="2800" dirty="0"/>
              <a:t> the terminals. This is R</a:t>
            </a:r>
            <a:r>
              <a:rPr lang="en-GB" sz="2800" baseline="-25000" dirty="0"/>
              <a:t>N</a:t>
            </a:r>
            <a:endParaRPr lang="zh-CN" altLang="en-US" sz="2800" dirty="0"/>
          </a:p>
          <a:p>
            <a:pPr marL="457200" indent="-457200">
              <a:buFont typeface="+mj-lt"/>
              <a:buAutoNum type="arabicPeriod"/>
            </a:pPr>
            <a:r>
              <a:rPr lang="en-GB" sz="2800" dirty="0"/>
              <a:t>Reconnect the load and make any required analysis</a:t>
            </a:r>
            <a:endParaRPr lang="en-GB" sz="2800" dirty="0">
              <a:solidFill>
                <a:srgbClr val="FF0000"/>
              </a:solidFill>
            </a:endParaRPr>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18</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6186273"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Norton’s Theorems</a:t>
            </a:r>
            <a:endParaRPr lang="en-US" sz="2800" dirty="0">
              <a:solidFill>
                <a:srgbClr val="FF0000"/>
              </a:solidFill>
              <a:latin typeface="Helvetica"/>
              <a:cs typeface="Helvetica"/>
            </a:endParaRPr>
          </a:p>
        </p:txBody>
      </p:sp>
    </p:spTree>
    <p:extLst>
      <p:ext uri="{BB962C8B-B14F-4D97-AF65-F5344CB8AC3E}">
        <p14:creationId xmlns:p14="http://schemas.microsoft.com/office/powerpoint/2010/main" val="3634172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0" indent="0">
              <a:buNone/>
            </a:pPr>
            <a:r>
              <a:rPr lang="en-GB" sz="2800" dirty="0"/>
              <a:t>Find the Norton equivalent of the circuit below</a:t>
            </a:r>
          </a:p>
          <a:p>
            <a:pPr marL="457200" indent="-457200">
              <a:buFont typeface="+mj-lt"/>
              <a:buAutoNum type="arabicPeriod"/>
            </a:pPr>
            <a:endParaRPr lang="en-GB" sz="2800" dirty="0"/>
          </a:p>
          <a:p>
            <a:pPr marL="457200" indent="-457200">
              <a:buFont typeface="+mj-lt"/>
              <a:buAutoNum type="arabicPeriod"/>
            </a:pPr>
            <a:endParaRPr lang="en-GB" sz="2800" dirty="0"/>
          </a:p>
          <a:p>
            <a:pPr marL="457200" indent="-457200">
              <a:buFont typeface="+mj-lt"/>
              <a:buAutoNum type="arabicPeriod"/>
            </a:pPr>
            <a:endParaRPr lang="en-GB" sz="2800" dirty="0"/>
          </a:p>
          <a:p>
            <a:pPr marL="457200" indent="-457200">
              <a:buFont typeface="+mj-lt"/>
              <a:buAutoNum type="arabicPeriod"/>
            </a:pPr>
            <a:endParaRPr lang="en-GB" sz="2800" dirty="0"/>
          </a:p>
          <a:p>
            <a:pPr marL="0" indent="0">
              <a:buNone/>
            </a:pPr>
            <a:r>
              <a:rPr lang="en-GB" sz="2800" b="1" dirty="0" err="1">
                <a:solidFill>
                  <a:srgbClr val="FF0000"/>
                </a:solidFill>
              </a:rPr>
              <a:t>Soln</a:t>
            </a:r>
            <a:endParaRPr lang="en-GB" sz="2800" b="1" dirty="0">
              <a:solidFill>
                <a:srgbClr val="FF0000"/>
              </a:solidFill>
            </a:endParaRPr>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19</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6186273"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Norton’s Theorems</a:t>
            </a:r>
            <a:endParaRPr lang="en-US" sz="2800" dirty="0">
              <a:solidFill>
                <a:srgbClr val="FF0000"/>
              </a:solidFill>
              <a:latin typeface="Helvetica"/>
              <a:cs typeface="Helvetica"/>
            </a:endParaRPr>
          </a:p>
        </p:txBody>
      </p:sp>
      <p:pic>
        <p:nvPicPr>
          <p:cNvPr id="15" name="Picture 6">
            <a:extLst>
              <a:ext uri="{FF2B5EF4-FFF2-40B4-BE49-F238E27FC236}">
                <a16:creationId xmlns:a16="http://schemas.microsoft.com/office/drawing/2014/main" id="{BB6CF8D4-FEE7-4436-B91D-77E694F6BEB5}"/>
              </a:ext>
            </a:extLst>
          </p:cNvPr>
          <p:cNvPicPr>
            <a:picLocks noChangeAspect="1"/>
          </p:cNvPicPr>
          <p:nvPr/>
        </p:nvPicPr>
        <p:blipFill>
          <a:blip r:embed="rId8" cstate="print"/>
          <a:stretch>
            <a:fillRect/>
          </a:stretch>
        </p:blipFill>
        <p:spPr>
          <a:xfrm>
            <a:off x="2249771" y="1253205"/>
            <a:ext cx="3888432" cy="2301317"/>
          </a:xfrm>
          <a:prstGeom prst="rect">
            <a:avLst/>
          </a:prstGeom>
        </p:spPr>
      </p:pic>
      <p:pic>
        <p:nvPicPr>
          <p:cNvPr id="20" name="Picture 11">
            <a:extLst>
              <a:ext uri="{FF2B5EF4-FFF2-40B4-BE49-F238E27FC236}">
                <a16:creationId xmlns:a16="http://schemas.microsoft.com/office/drawing/2014/main" id="{29F3CB2B-E2F5-4FEE-82E8-DEE65692358B}"/>
              </a:ext>
            </a:extLst>
          </p:cNvPr>
          <p:cNvPicPr>
            <a:picLocks noChangeAspect="1"/>
          </p:cNvPicPr>
          <p:nvPr/>
        </p:nvPicPr>
        <p:blipFill>
          <a:blip r:embed="rId9" cstate="print"/>
          <a:stretch>
            <a:fillRect/>
          </a:stretch>
        </p:blipFill>
        <p:spPr>
          <a:xfrm>
            <a:off x="1855430" y="3381468"/>
            <a:ext cx="4572000" cy="2105222"/>
          </a:xfrm>
          <a:prstGeom prst="rect">
            <a:avLst/>
          </a:prstGeom>
        </p:spPr>
      </p:pic>
      <p:sp>
        <p:nvSpPr>
          <p:cNvPr id="5" name="Rectangle 4">
            <a:extLst>
              <a:ext uri="{FF2B5EF4-FFF2-40B4-BE49-F238E27FC236}">
                <a16:creationId xmlns:a16="http://schemas.microsoft.com/office/drawing/2014/main" id="{E13E0EDB-DE9A-4594-BF6B-E5E2DD1E3AAE}"/>
              </a:ext>
            </a:extLst>
          </p:cNvPr>
          <p:cNvSpPr/>
          <p:nvPr/>
        </p:nvSpPr>
        <p:spPr>
          <a:xfrm>
            <a:off x="2310851" y="5577727"/>
            <a:ext cx="4242349" cy="369332"/>
          </a:xfrm>
          <a:prstGeom prst="rect">
            <a:avLst/>
          </a:prstGeom>
        </p:spPr>
        <p:txBody>
          <a:bodyPr wrap="square">
            <a:spAutoFit/>
          </a:bodyPr>
          <a:lstStyle/>
          <a:p>
            <a:r>
              <a:rPr lang="en-GB" b="1" dirty="0"/>
              <a:t>I</a:t>
            </a:r>
            <a:r>
              <a:rPr lang="en-GB" b="1" baseline="-25000" dirty="0"/>
              <a:t>SC</a:t>
            </a:r>
            <a:r>
              <a:rPr lang="en-GB" b="1" dirty="0"/>
              <a:t> = E/R</a:t>
            </a:r>
            <a:r>
              <a:rPr lang="en-GB" b="1" baseline="-25000" dirty="0"/>
              <a:t>2</a:t>
            </a:r>
            <a:r>
              <a:rPr lang="en-GB" b="1" dirty="0"/>
              <a:t> =60 V/30 Ω =2 A then, I</a:t>
            </a:r>
            <a:r>
              <a:rPr lang="en-GB" b="1" baseline="-25000" dirty="0"/>
              <a:t>N</a:t>
            </a:r>
            <a:r>
              <a:rPr lang="en-GB" b="1" dirty="0"/>
              <a:t> = 2 A</a:t>
            </a:r>
          </a:p>
        </p:txBody>
      </p:sp>
    </p:spTree>
    <p:extLst>
      <p:ext uri="{BB962C8B-B14F-4D97-AF65-F5344CB8AC3E}">
        <p14:creationId xmlns:p14="http://schemas.microsoft.com/office/powerpoint/2010/main" val="226597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8695"/>
            <a:ext cx="8229600" cy="1143000"/>
          </a:xfrm>
        </p:spPr>
        <p:txBody>
          <a:bodyPr/>
          <a:lstStyle/>
          <a:p>
            <a:pPr algn="l"/>
            <a:r>
              <a:rPr lang="en-GB" altLang="en-US" b="1" dirty="0"/>
              <a:t>COURSE OUTLINE</a:t>
            </a:r>
            <a:endParaRPr lang="en-US" dirty="0">
              <a:solidFill>
                <a:srgbClr val="008000"/>
              </a:solidFill>
              <a:latin typeface="Helvetica"/>
              <a:cs typeface="Helvetica"/>
            </a:endParaRPr>
          </a:p>
        </p:txBody>
      </p:sp>
      <p:sp>
        <p:nvSpPr>
          <p:cNvPr id="3" name="Content Placeholder 2"/>
          <p:cNvSpPr>
            <a:spLocks noGrp="1"/>
          </p:cNvSpPr>
          <p:nvPr>
            <p:ph idx="1"/>
          </p:nvPr>
        </p:nvSpPr>
        <p:spPr>
          <a:xfrm>
            <a:off x="457200" y="994559"/>
            <a:ext cx="8229600" cy="4741423"/>
          </a:xfrm>
        </p:spPr>
        <p:txBody>
          <a:bodyPr>
            <a:normAutofit/>
          </a:bodyPr>
          <a:lstStyle/>
          <a:p>
            <a:pPr marL="274320" indent="-274320">
              <a:buClr>
                <a:schemeClr val="accent3"/>
              </a:buClr>
              <a:buNone/>
              <a:defRPr/>
            </a:pPr>
            <a:r>
              <a:rPr lang="en-GB" sz="2800" b="1" dirty="0"/>
              <a:t>Unit 3: Networks Theorems</a:t>
            </a:r>
            <a:endParaRPr lang="en-GB" sz="2800" dirty="0"/>
          </a:p>
          <a:p>
            <a:pPr marL="274320" indent="-274320">
              <a:buClr>
                <a:schemeClr val="accent3"/>
              </a:buClr>
              <a:buNone/>
              <a:defRPr/>
            </a:pPr>
            <a:r>
              <a:rPr lang="en-GB" sz="2800" dirty="0"/>
              <a:t>(a) Superposition Theorem</a:t>
            </a:r>
          </a:p>
          <a:p>
            <a:pPr marL="274320" indent="-274320">
              <a:buClr>
                <a:schemeClr val="accent3"/>
              </a:buClr>
              <a:buNone/>
              <a:defRPr/>
            </a:pPr>
            <a:r>
              <a:rPr lang="en-GB" sz="2800" dirty="0"/>
              <a:t>(b) Thevenin’s Theorem</a:t>
            </a:r>
          </a:p>
          <a:p>
            <a:pPr marL="274320" indent="-274320">
              <a:buClr>
                <a:schemeClr val="accent3"/>
              </a:buClr>
              <a:buNone/>
              <a:defRPr/>
            </a:pPr>
            <a:r>
              <a:rPr lang="en-GB" sz="2800" dirty="0"/>
              <a:t>(c) Norton’s Theorem</a:t>
            </a:r>
          </a:p>
          <a:p>
            <a:pPr marL="274320" indent="-274320">
              <a:buClr>
                <a:schemeClr val="accent3"/>
              </a:buClr>
              <a:buNone/>
              <a:defRPr/>
            </a:pPr>
            <a:r>
              <a:rPr lang="en-GB" sz="2800" dirty="0"/>
              <a:t>(d) Delta and Wye Networks</a:t>
            </a:r>
          </a:p>
          <a:p>
            <a:pPr marL="514350" indent="-514350">
              <a:buClr>
                <a:schemeClr val="accent3"/>
              </a:buClr>
              <a:buFont typeface="+mj-lt"/>
              <a:buAutoNum type="alphaLcParenR"/>
              <a:defRPr/>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2</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9" name="Date Placeholder 10">
            <a:extLst>
              <a:ext uri="{FF2B5EF4-FFF2-40B4-BE49-F238E27FC236}">
                <a16:creationId xmlns:a16="http://schemas.microsoft.com/office/drawing/2014/main" id="{88B2179F-3908-491B-B334-59C5E5184B21}"/>
              </a:ext>
            </a:extLst>
          </p:cNvPr>
          <p:cNvSpPr txBox="1">
            <a:spLocks/>
          </p:cNvSpPr>
          <p:nvPr/>
        </p:nvSpPr>
        <p:spPr>
          <a:xfrm>
            <a:off x="112576" y="6377674"/>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20" name="Date Placeholder 10">
            <a:extLst>
              <a:ext uri="{FF2B5EF4-FFF2-40B4-BE49-F238E27FC236}">
                <a16:creationId xmlns:a16="http://schemas.microsoft.com/office/drawing/2014/main" id="{A4BCE140-AEB9-46F4-9366-75E1391CCE73}"/>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Tree>
    <p:extLst>
      <p:ext uri="{BB962C8B-B14F-4D97-AF65-F5344CB8AC3E}">
        <p14:creationId xmlns:p14="http://schemas.microsoft.com/office/powerpoint/2010/main" val="95029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0" indent="0">
              <a:buNone/>
            </a:pPr>
            <a:r>
              <a:rPr lang="en-GB" sz="2800" b="1" dirty="0" err="1">
                <a:solidFill>
                  <a:srgbClr val="FF0000"/>
                </a:solidFill>
              </a:rPr>
              <a:t>Soln</a:t>
            </a:r>
            <a:r>
              <a:rPr lang="en-GB" sz="2800" b="1" dirty="0">
                <a:solidFill>
                  <a:srgbClr val="FF0000"/>
                </a:solidFill>
              </a:rPr>
              <a:t> </a:t>
            </a:r>
            <a:r>
              <a:rPr lang="en-GB" sz="2800" b="1" dirty="0" err="1">
                <a:solidFill>
                  <a:srgbClr val="FF0000"/>
                </a:solidFill>
              </a:rPr>
              <a:t>Cont</a:t>
            </a:r>
            <a:endParaRPr lang="en-GB" sz="2800" b="1" dirty="0">
              <a:solidFill>
                <a:srgbClr val="FF0000"/>
              </a:solidFill>
            </a:endParaRPr>
          </a:p>
          <a:p>
            <a:pPr marL="0" indent="0">
              <a:buNone/>
            </a:pPr>
            <a:r>
              <a:rPr lang="en-GB" sz="2800" dirty="0"/>
              <a:t>Replacing E by its R</a:t>
            </a:r>
            <a:r>
              <a:rPr lang="en-GB" sz="2800" baseline="-25000" dirty="0"/>
              <a:t>i</a:t>
            </a:r>
            <a:r>
              <a:rPr lang="en-GB" sz="2800" dirty="0"/>
              <a:t> a short circuit </a:t>
            </a:r>
          </a:p>
          <a:p>
            <a:pPr marL="0" indent="0">
              <a:buNone/>
            </a:pPr>
            <a:r>
              <a:rPr lang="en-GB" sz="2800" dirty="0"/>
              <a:t>also short out R</a:t>
            </a:r>
            <a:r>
              <a:rPr lang="en-GB" sz="2800" baseline="-25000" dirty="0"/>
              <a:t>1</a:t>
            </a:r>
          </a:p>
          <a:p>
            <a:pPr marL="0" indent="0">
              <a:buNone/>
            </a:pPr>
            <a:endParaRPr lang="en-GB" sz="2800" dirty="0"/>
          </a:p>
          <a:p>
            <a:pPr marL="0" indent="0">
              <a:buNone/>
            </a:pPr>
            <a:r>
              <a:rPr lang="en-GB" sz="2800" dirty="0"/>
              <a:t>So R</a:t>
            </a:r>
            <a:r>
              <a:rPr lang="en-GB" sz="2800" baseline="-25000" dirty="0"/>
              <a:t>N</a:t>
            </a:r>
            <a:r>
              <a:rPr lang="en-GB" sz="2800" dirty="0"/>
              <a:t> = R</a:t>
            </a:r>
            <a:r>
              <a:rPr lang="en-GB" sz="2800" baseline="-25000" dirty="0"/>
              <a:t>2</a:t>
            </a:r>
            <a:r>
              <a:rPr lang="en-GB" sz="2800" dirty="0"/>
              <a:t> = 30 Ω</a:t>
            </a:r>
          </a:p>
          <a:p>
            <a:pPr marL="0" indent="0">
              <a:buNone/>
            </a:pPr>
            <a:endParaRPr lang="en-GB" sz="2800" dirty="0"/>
          </a:p>
          <a:p>
            <a:pPr marL="0" indent="0">
              <a:buNone/>
            </a:pPr>
            <a:r>
              <a:rPr lang="en-GB" sz="2800" dirty="0"/>
              <a:t>This is the Norton’s </a:t>
            </a:r>
          </a:p>
          <a:p>
            <a:pPr marL="0" indent="0">
              <a:buNone/>
            </a:pPr>
            <a:r>
              <a:rPr lang="en-GB" sz="2800" dirty="0"/>
              <a:t>equivalent circuit</a:t>
            </a:r>
          </a:p>
          <a:p>
            <a:pPr marL="457200" indent="-457200">
              <a:buFont typeface="+mj-lt"/>
              <a:buAutoNum type="arabicPeriod"/>
            </a:pPr>
            <a:endParaRPr lang="en-GB" sz="2800" dirty="0"/>
          </a:p>
          <a:p>
            <a:pPr marL="457200" indent="-457200">
              <a:buFont typeface="+mj-lt"/>
              <a:buAutoNum type="arabicPeriod"/>
            </a:pPr>
            <a:endParaRPr lang="en-GB" sz="2800" dirty="0"/>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20</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6186273"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Norton’s Theorems</a:t>
            </a:r>
            <a:endParaRPr lang="en-US" sz="2800" dirty="0">
              <a:solidFill>
                <a:srgbClr val="FF0000"/>
              </a:solidFill>
              <a:latin typeface="Helvetica"/>
              <a:cs typeface="Helvetica"/>
            </a:endParaRPr>
          </a:p>
        </p:txBody>
      </p:sp>
      <p:pic>
        <p:nvPicPr>
          <p:cNvPr id="21" name="Picture 6">
            <a:extLst>
              <a:ext uri="{FF2B5EF4-FFF2-40B4-BE49-F238E27FC236}">
                <a16:creationId xmlns:a16="http://schemas.microsoft.com/office/drawing/2014/main" id="{5C0C73D8-5343-4D11-9FFD-243A15882B03}"/>
              </a:ext>
            </a:extLst>
          </p:cNvPr>
          <p:cNvPicPr>
            <a:picLocks noChangeAspect="1"/>
          </p:cNvPicPr>
          <p:nvPr/>
        </p:nvPicPr>
        <p:blipFill>
          <a:blip r:embed="rId8" cstate="print"/>
          <a:stretch>
            <a:fillRect/>
          </a:stretch>
        </p:blipFill>
        <p:spPr>
          <a:xfrm>
            <a:off x="5245244" y="703147"/>
            <a:ext cx="3168352" cy="2166878"/>
          </a:xfrm>
          <a:prstGeom prst="rect">
            <a:avLst/>
          </a:prstGeom>
        </p:spPr>
      </p:pic>
      <p:pic>
        <p:nvPicPr>
          <p:cNvPr id="22" name="Picture 8">
            <a:extLst>
              <a:ext uri="{FF2B5EF4-FFF2-40B4-BE49-F238E27FC236}">
                <a16:creationId xmlns:a16="http://schemas.microsoft.com/office/drawing/2014/main" id="{CFBA0E99-93D3-40B3-8107-E75FEA0E76C3}"/>
              </a:ext>
            </a:extLst>
          </p:cNvPr>
          <p:cNvPicPr>
            <a:picLocks noChangeAspect="1"/>
          </p:cNvPicPr>
          <p:nvPr/>
        </p:nvPicPr>
        <p:blipFill>
          <a:blip r:embed="rId9" cstate="print"/>
          <a:stretch>
            <a:fillRect/>
          </a:stretch>
        </p:blipFill>
        <p:spPr>
          <a:xfrm>
            <a:off x="4951732" y="3437397"/>
            <a:ext cx="3990951" cy="1940985"/>
          </a:xfrm>
          <a:prstGeom prst="rect">
            <a:avLst/>
          </a:prstGeom>
        </p:spPr>
      </p:pic>
    </p:spTree>
    <p:extLst>
      <p:ext uri="{BB962C8B-B14F-4D97-AF65-F5344CB8AC3E}">
        <p14:creationId xmlns:p14="http://schemas.microsoft.com/office/powerpoint/2010/main" val="419891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0" indent="0">
              <a:buNone/>
            </a:pPr>
            <a:endParaRPr lang="en-GB" sz="2800" dirty="0"/>
          </a:p>
          <a:p>
            <a:pPr marL="457200" indent="-457200">
              <a:buFont typeface="+mj-lt"/>
              <a:buAutoNum type="arabicPeriod"/>
            </a:pPr>
            <a:endParaRPr lang="en-GB" sz="2800" dirty="0"/>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21</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7126419"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Delta and Wye Network</a:t>
            </a:r>
            <a:endParaRPr lang="en-US" sz="2800" dirty="0">
              <a:solidFill>
                <a:srgbClr val="FF0000"/>
              </a:solidFill>
              <a:latin typeface="Helvetica"/>
              <a:cs typeface="Helvetica"/>
            </a:endParaRPr>
          </a:p>
        </p:txBody>
      </p:sp>
      <p:pic>
        <p:nvPicPr>
          <p:cNvPr id="20" name="Picture 6">
            <a:extLst>
              <a:ext uri="{FF2B5EF4-FFF2-40B4-BE49-F238E27FC236}">
                <a16:creationId xmlns:a16="http://schemas.microsoft.com/office/drawing/2014/main" id="{9316BB81-DC79-4786-A3A1-E5A8CE5A2313}"/>
              </a:ext>
            </a:extLst>
          </p:cNvPr>
          <p:cNvPicPr>
            <a:picLocks noChangeAspect="1"/>
          </p:cNvPicPr>
          <p:nvPr/>
        </p:nvPicPr>
        <p:blipFill>
          <a:blip r:embed="rId8"/>
          <a:stretch>
            <a:fillRect/>
          </a:stretch>
        </p:blipFill>
        <p:spPr>
          <a:xfrm>
            <a:off x="2196749" y="770429"/>
            <a:ext cx="4486580" cy="2508193"/>
          </a:xfrm>
          <a:prstGeom prst="rect">
            <a:avLst/>
          </a:prstGeom>
        </p:spPr>
      </p:pic>
      <p:pic>
        <p:nvPicPr>
          <p:cNvPr id="23" name="Picture 8">
            <a:extLst>
              <a:ext uri="{FF2B5EF4-FFF2-40B4-BE49-F238E27FC236}">
                <a16:creationId xmlns:a16="http://schemas.microsoft.com/office/drawing/2014/main" id="{4CD01366-D432-4979-8DC3-95249CF3BC81}"/>
              </a:ext>
            </a:extLst>
          </p:cNvPr>
          <p:cNvPicPr>
            <a:picLocks noChangeAspect="1"/>
          </p:cNvPicPr>
          <p:nvPr/>
        </p:nvPicPr>
        <p:blipFill>
          <a:blip r:embed="rId9"/>
          <a:stretch>
            <a:fillRect/>
          </a:stretch>
        </p:blipFill>
        <p:spPr>
          <a:xfrm>
            <a:off x="2249771" y="3520697"/>
            <a:ext cx="4486580" cy="2230171"/>
          </a:xfrm>
          <a:prstGeom prst="rect">
            <a:avLst/>
          </a:prstGeom>
        </p:spPr>
      </p:pic>
    </p:spTree>
    <p:extLst>
      <p:ext uri="{BB962C8B-B14F-4D97-AF65-F5344CB8AC3E}">
        <p14:creationId xmlns:p14="http://schemas.microsoft.com/office/powerpoint/2010/main" val="179824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0" indent="0">
              <a:buNone/>
            </a:pPr>
            <a:endParaRPr lang="en-GB" sz="2800" dirty="0"/>
          </a:p>
          <a:p>
            <a:pPr marL="457200" indent="-457200">
              <a:buFont typeface="+mj-lt"/>
              <a:buAutoNum type="arabicPeriod"/>
            </a:pPr>
            <a:endParaRPr lang="en-GB" sz="2800" dirty="0"/>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22</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7126419"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Delta and Wye Network</a:t>
            </a:r>
            <a:endParaRPr lang="en-US" sz="2800" dirty="0">
              <a:solidFill>
                <a:srgbClr val="FF0000"/>
              </a:solidFill>
              <a:latin typeface="Helvetica"/>
              <a:cs typeface="Helvetica"/>
            </a:endParaRPr>
          </a:p>
        </p:txBody>
      </p:sp>
      <p:pic>
        <p:nvPicPr>
          <p:cNvPr id="21" name="Picture 7">
            <a:extLst>
              <a:ext uri="{FF2B5EF4-FFF2-40B4-BE49-F238E27FC236}">
                <a16:creationId xmlns:a16="http://schemas.microsoft.com/office/drawing/2014/main" id="{AE7BA569-029C-4A89-8143-09B936D83972}"/>
              </a:ext>
            </a:extLst>
          </p:cNvPr>
          <p:cNvPicPr>
            <a:picLocks noChangeAspect="1"/>
          </p:cNvPicPr>
          <p:nvPr/>
        </p:nvPicPr>
        <p:blipFill>
          <a:blip r:embed="rId8"/>
          <a:stretch>
            <a:fillRect/>
          </a:stretch>
        </p:blipFill>
        <p:spPr>
          <a:xfrm>
            <a:off x="2342840" y="830951"/>
            <a:ext cx="4486580" cy="2287144"/>
          </a:xfrm>
          <a:prstGeom prst="rect">
            <a:avLst/>
          </a:prstGeom>
        </p:spPr>
      </p:pic>
      <p:pic>
        <p:nvPicPr>
          <p:cNvPr id="22" name="Picture 10">
            <a:extLst>
              <a:ext uri="{FF2B5EF4-FFF2-40B4-BE49-F238E27FC236}">
                <a16:creationId xmlns:a16="http://schemas.microsoft.com/office/drawing/2014/main" id="{4BBA7A16-6479-4690-980A-12F08D04882A}"/>
              </a:ext>
            </a:extLst>
          </p:cNvPr>
          <p:cNvPicPr>
            <a:picLocks noChangeAspect="1"/>
          </p:cNvPicPr>
          <p:nvPr/>
        </p:nvPicPr>
        <p:blipFill>
          <a:blip r:embed="rId9"/>
          <a:stretch>
            <a:fillRect/>
          </a:stretch>
        </p:blipFill>
        <p:spPr>
          <a:xfrm>
            <a:off x="2430262" y="3141555"/>
            <a:ext cx="4444230" cy="2851388"/>
          </a:xfrm>
          <a:prstGeom prst="rect">
            <a:avLst/>
          </a:prstGeom>
        </p:spPr>
      </p:pic>
    </p:spTree>
    <p:extLst>
      <p:ext uri="{BB962C8B-B14F-4D97-AF65-F5344CB8AC3E}">
        <p14:creationId xmlns:p14="http://schemas.microsoft.com/office/powerpoint/2010/main" val="3274258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0" indent="0">
              <a:buNone/>
            </a:pPr>
            <a:r>
              <a:rPr lang="en-GB" sz="2800" b="1" dirty="0"/>
              <a:t>Conversion from Wye to Delta</a:t>
            </a:r>
          </a:p>
          <a:p>
            <a:pPr marL="0" indent="0">
              <a:buNone/>
            </a:pPr>
            <a:endParaRPr lang="en-GB" sz="2800" dirty="0"/>
          </a:p>
          <a:p>
            <a:pPr marL="457200" indent="-457200">
              <a:buFont typeface="+mj-lt"/>
              <a:buAutoNum type="arabicPeriod"/>
            </a:pPr>
            <a:endParaRPr lang="en-GB" sz="2800" dirty="0"/>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23</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7126419"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Delta and Wye Network</a:t>
            </a:r>
            <a:endParaRPr lang="en-US" sz="2800" dirty="0">
              <a:solidFill>
                <a:srgbClr val="FF0000"/>
              </a:solidFill>
              <a:latin typeface="Helvetica"/>
              <a:cs typeface="Helvetica"/>
            </a:endParaRPr>
          </a:p>
        </p:txBody>
      </p:sp>
      <p:pic>
        <p:nvPicPr>
          <p:cNvPr id="20" name="Picture 7">
            <a:extLst>
              <a:ext uri="{FF2B5EF4-FFF2-40B4-BE49-F238E27FC236}">
                <a16:creationId xmlns:a16="http://schemas.microsoft.com/office/drawing/2014/main" id="{5E1A071B-6227-40B6-8201-8E2FE49D04C5}"/>
              </a:ext>
            </a:extLst>
          </p:cNvPr>
          <p:cNvPicPr>
            <a:picLocks noChangeAspect="1"/>
          </p:cNvPicPr>
          <p:nvPr/>
        </p:nvPicPr>
        <p:blipFill>
          <a:blip r:embed="rId8"/>
          <a:stretch>
            <a:fillRect/>
          </a:stretch>
        </p:blipFill>
        <p:spPr>
          <a:xfrm>
            <a:off x="5077518" y="830951"/>
            <a:ext cx="3808197" cy="2443313"/>
          </a:xfrm>
          <a:prstGeom prst="rect">
            <a:avLst/>
          </a:prstGeom>
        </p:spPr>
      </p:pic>
      <p:pic>
        <p:nvPicPr>
          <p:cNvPr id="23" name="Picture 6">
            <a:extLst>
              <a:ext uri="{FF2B5EF4-FFF2-40B4-BE49-F238E27FC236}">
                <a16:creationId xmlns:a16="http://schemas.microsoft.com/office/drawing/2014/main" id="{696483ED-1AE9-491D-BEDF-6B9C0EBDA83D}"/>
              </a:ext>
            </a:extLst>
          </p:cNvPr>
          <p:cNvPicPr>
            <a:picLocks noChangeAspect="1"/>
          </p:cNvPicPr>
          <p:nvPr/>
        </p:nvPicPr>
        <p:blipFill>
          <a:blip r:embed="rId9"/>
          <a:stretch>
            <a:fillRect/>
          </a:stretch>
        </p:blipFill>
        <p:spPr>
          <a:xfrm>
            <a:off x="4985701" y="3274264"/>
            <a:ext cx="3934071" cy="2199316"/>
          </a:xfrm>
          <a:prstGeom prst="rect">
            <a:avLst/>
          </a:prstGeom>
        </p:spPr>
      </p:pic>
      <p:pic>
        <p:nvPicPr>
          <p:cNvPr id="24" name="Picture 9">
            <a:extLst>
              <a:ext uri="{FF2B5EF4-FFF2-40B4-BE49-F238E27FC236}">
                <a16:creationId xmlns:a16="http://schemas.microsoft.com/office/drawing/2014/main" id="{66586825-8174-4E17-8386-E665DDADB86F}"/>
              </a:ext>
            </a:extLst>
          </p:cNvPr>
          <p:cNvPicPr>
            <a:picLocks noChangeAspect="1"/>
          </p:cNvPicPr>
          <p:nvPr/>
        </p:nvPicPr>
        <p:blipFill>
          <a:blip r:embed="rId10"/>
          <a:stretch>
            <a:fillRect/>
          </a:stretch>
        </p:blipFill>
        <p:spPr>
          <a:xfrm>
            <a:off x="113922" y="1922822"/>
            <a:ext cx="4543952" cy="3012355"/>
          </a:xfrm>
          <a:prstGeom prst="rect">
            <a:avLst/>
          </a:prstGeom>
        </p:spPr>
      </p:pic>
    </p:spTree>
    <p:extLst>
      <p:ext uri="{BB962C8B-B14F-4D97-AF65-F5344CB8AC3E}">
        <p14:creationId xmlns:p14="http://schemas.microsoft.com/office/powerpoint/2010/main" val="2577854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1518" y="830951"/>
            <a:ext cx="8938726" cy="5514876"/>
          </a:xfrm>
        </p:spPr>
        <p:txBody>
          <a:bodyPr>
            <a:normAutofit/>
          </a:bodyPr>
          <a:lstStyle/>
          <a:p>
            <a:pPr marL="0" indent="0">
              <a:buNone/>
            </a:pPr>
            <a:r>
              <a:rPr lang="en-GB" sz="2800" b="1" dirty="0"/>
              <a:t>Conversion from Wye to Delta</a:t>
            </a:r>
          </a:p>
          <a:p>
            <a:pPr marL="0" indent="0">
              <a:buNone/>
            </a:pPr>
            <a:endParaRPr lang="en-GB" sz="2800" dirty="0"/>
          </a:p>
          <a:p>
            <a:pPr marL="457200" indent="-457200">
              <a:buFont typeface="+mj-lt"/>
              <a:buAutoNum type="arabicPeriod"/>
            </a:pPr>
            <a:endParaRPr lang="en-GB" sz="2800" dirty="0"/>
          </a:p>
          <a:p>
            <a:pPr marL="0" indent="0">
              <a:buNone/>
            </a:pPr>
            <a:endParaRPr lang="en-GB" sz="2800" dirty="0"/>
          </a:p>
          <a:p>
            <a:pPr marL="0" indent="0">
              <a:buNone/>
            </a:pPr>
            <a:endParaRPr lang="en-GB" sz="2800" dirty="0"/>
          </a:p>
          <a:p>
            <a:pPr marL="0" indent="0">
              <a:buNone/>
            </a:pPr>
            <a:endParaRPr lang="en-GB" sz="2800" dirty="0"/>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24</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7" name="Title 1">
            <a:extLst>
              <a:ext uri="{FF2B5EF4-FFF2-40B4-BE49-F238E27FC236}">
                <a16:creationId xmlns:a16="http://schemas.microsoft.com/office/drawing/2014/main" id="{D2595E8C-C5F2-4AAE-AED3-7B52FB51DE2B}"/>
              </a:ext>
            </a:extLst>
          </p:cNvPr>
          <p:cNvSpPr txBox="1">
            <a:spLocks/>
          </p:cNvSpPr>
          <p:nvPr/>
        </p:nvSpPr>
        <p:spPr>
          <a:xfrm>
            <a:off x="11517" y="392302"/>
            <a:ext cx="7126419"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 Theorems: </a:t>
            </a:r>
            <a:r>
              <a:rPr lang="en-GB" sz="2800" b="1" dirty="0">
                <a:solidFill>
                  <a:srgbClr val="FF0000"/>
                </a:solidFill>
              </a:rPr>
              <a:t>Delta and Wye Network</a:t>
            </a:r>
            <a:endParaRPr lang="en-US" sz="2800" dirty="0">
              <a:solidFill>
                <a:srgbClr val="FF0000"/>
              </a:solidFill>
              <a:latin typeface="Helvetica"/>
              <a:cs typeface="Helvetica"/>
            </a:endParaRPr>
          </a:p>
        </p:txBody>
      </p:sp>
      <p:pic>
        <p:nvPicPr>
          <p:cNvPr id="21" name="Picture 8">
            <a:extLst>
              <a:ext uri="{FF2B5EF4-FFF2-40B4-BE49-F238E27FC236}">
                <a16:creationId xmlns:a16="http://schemas.microsoft.com/office/drawing/2014/main" id="{BEA916A1-9238-43B1-83EA-3BF7C2CC8BAF}"/>
              </a:ext>
            </a:extLst>
          </p:cNvPr>
          <p:cNvPicPr>
            <a:picLocks noChangeAspect="1"/>
          </p:cNvPicPr>
          <p:nvPr/>
        </p:nvPicPr>
        <p:blipFill>
          <a:blip r:embed="rId8"/>
          <a:stretch>
            <a:fillRect/>
          </a:stretch>
        </p:blipFill>
        <p:spPr>
          <a:xfrm>
            <a:off x="4809669" y="971549"/>
            <a:ext cx="4110103" cy="2043033"/>
          </a:xfrm>
          <a:prstGeom prst="rect">
            <a:avLst/>
          </a:prstGeom>
        </p:spPr>
      </p:pic>
      <p:pic>
        <p:nvPicPr>
          <p:cNvPr id="22" name="Picture 7">
            <a:extLst>
              <a:ext uri="{FF2B5EF4-FFF2-40B4-BE49-F238E27FC236}">
                <a16:creationId xmlns:a16="http://schemas.microsoft.com/office/drawing/2014/main" id="{78478D5D-60AA-481F-9EE1-A6251B0C0C70}"/>
              </a:ext>
            </a:extLst>
          </p:cNvPr>
          <p:cNvPicPr>
            <a:picLocks noChangeAspect="1"/>
          </p:cNvPicPr>
          <p:nvPr/>
        </p:nvPicPr>
        <p:blipFill>
          <a:blip r:embed="rId9"/>
          <a:stretch>
            <a:fillRect/>
          </a:stretch>
        </p:blipFill>
        <p:spPr>
          <a:xfrm>
            <a:off x="5096346" y="3447787"/>
            <a:ext cx="3890703" cy="1983381"/>
          </a:xfrm>
          <a:prstGeom prst="rect">
            <a:avLst/>
          </a:prstGeom>
        </p:spPr>
      </p:pic>
      <p:pic>
        <p:nvPicPr>
          <p:cNvPr id="25" name="Picture 9">
            <a:extLst>
              <a:ext uri="{FF2B5EF4-FFF2-40B4-BE49-F238E27FC236}">
                <a16:creationId xmlns:a16="http://schemas.microsoft.com/office/drawing/2014/main" id="{78C094E5-32AF-48CE-9059-E64DD85DCDA9}"/>
              </a:ext>
            </a:extLst>
          </p:cNvPr>
          <p:cNvPicPr>
            <a:picLocks noChangeAspect="1"/>
          </p:cNvPicPr>
          <p:nvPr/>
        </p:nvPicPr>
        <p:blipFill>
          <a:blip r:embed="rId10"/>
          <a:stretch>
            <a:fillRect/>
          </a:stretch>
        </p:blipFill>
        <p:spPr>
          <a:xfrm>
            <a:off x="482702" y="1760547"/>
            <a:ext cx="3646519" cy="3269758"/>
          </a:xfrm>
          <a:prstGeom prst="rect">
            <a:avLst/>
          </a:prstGeom>
        </p:spPr>
      </p:pic>
    </p:spTree>
    <p:extLst>
      <p:ext uri="{BB962C8B-B14F-4D97-AF65-F5344CB8AC3E}">
        <p14:creationId xmlns:p14="http://schemas.microsoft.com/office/powerpoint/2010/main" val="154772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4"/>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25</a:t>
            </a:fld>
            <a:endParaRPr lang="en-US" dirty="0"/>
          </a:p>
        </p:txBody>
      </p:sp>
      <p:pic>
        <p:nvPicPr>
          <p:cNvPr id="14" name="Picture 13">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20" name="Title 1">
            <a:extLst>
              <a:ext uri="{FF2B5EF4-FFF2-40B4-BE49-F238E27FC236}">
                <a16:creationId xmlns:a16="http://schemas.microsoft.com/office/drawing/2014/main" id="{1CBB73F6-E545-461B-8C9D-402B9DC0D078}"/>
              </a:ext>
            </a:extLst>
          </p:cNvPr>
          <p:cNvSpPr txBox="1">
            <a:spLocks/>
          </p:cNvSpPr>
          <p:nvPr/>
        </p:nvSpPr>
        <p:spPr>
          <a:xfrm>
            <a:off x="4216862" y="1950998"/>
            <a:ext cx="4476506" cy="31495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buClr>
                <a:schemeClr val="accent3"/>
              </a:buClr>
              <a:defRPr/>
            </a:pPr>
            <a:endParaRPr lang="en-GB" sz="2800" b="1" dirty="0"/>
          </a:p>
        </p:txBody>
      </p:sp>
      <p:sp>
        <p:nvSpPr>
          <p:cNvPr id="5" name="Title 4">
            <a:extLst>
              <a:ext uri="{FF2B5EF4-FFF2-40B4-BE49-F238E27FC236}">
                <a16:creationId xmlns:a16="http://schemas.microsoft.com/office/drawing/2014/main" id="{AEE0A1FC-D511-4D38-8283-77C5BFB71455}"/>
              </a:ext>
            </a:extLst>
          </p:cNvPr>
          <p:cNvSpPr>
            <a:spLocks noGrp="1"/>
          </p:cNvSpPr>
          <p:nvPr>
            <p:ph type="title"/>
          </p:nvPr>
        </p:nvSpPr>
        <p:spPr>
          <a:xfrm>
            <a:off x="439805" y="2382797"/>
            <a:ext cx="8229600" cy="1143000"/>
          </a:xfrm>
        </p:spPr>
        <p:txBody>
          <a:bodyPr>
            <a:noAutofit/>
          </a:bodyPr>
          <a:lstStyle/>
          <a:p>
            <a:r>
              <a:rPr lang="en-US" sz="20000" dirty="0"/>
              <a:t>Merci</a:t>
            </a:r>
            <a:endParaRPr lang="en-GB" sz="20000" dirty="0"/>
          </a:p>
        </p:txBody>
      </p:sp>
    </p:spTree>
    <p:extLst>
      <p:ext uri="{BB962C8B-B14F-4D97-AF65-F5344CB8AC3E}">
        <p14:creationId xmlns:p14="http://schemas.microsoft.com/office/powerpoint/2010/main" val="38924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a:bodyPr>
          <a:lstStyle/>
          <a:p>
            <a:pPr marL="0" indent="0">
              <a:buNone/>
            </a:pPr>
            <a:r>
              <a:rPr lang="en-GB" sz="3600" dirty="0"/>
              <a:t>In any linear resistive network, the voltage across or the current through any resistor or source may be calculated by adding algebraically all the individual voltages or currents caused by the separate independent sources acting alone, with all other independent voltage sources replaced by short circuits and all other independent current sources replaced by open circuits.</a:t>
            </a: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3</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spTree>
    <p:extLst>
      <p:ext uri="{BB962C8B-B14F-4D97-AF65-F5344CB8AC3E}">
        <p14:creationId xmlns:p14="http://schemas.microsoft.com/office/powerpoint/2010/main" val="389795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fontScale="85000" lnSpcReduction="20000"/>
          </a:bodyPr>
          <a:lstStyle/>
          <a:p>
            <a:pPr marL="457200" indent="-457200">
              <a:buFont typeface="+mj-lt"/>
              <a:buAutoNum type="arabicPeriod"/>
            </a:pPr>
            <a:r>
              <a:rPr lang="en-GB" sz="3600" dirty="0"/>
              <a:t>Replace all sources except one by their internal resistances.</a:t>
            </a:r>
          </a:p>
          <a:p>
            <a:pPr marL="457200" indent="-457200">
              <a:buFont typeface="+mj-lt"/>
              <a:buAutoNum type="arabicPeriod"/>
            </a:pPr>
            <a:r>
              <a:rPr lang="en-GB" sz="3600" dirty="0"/>
              <a:t>Calculate all the currents and voltages for that one source. Note the current directions and terminal polarities</a:t>
            </a:r>
          </a:p>
          <a:p>
            <a:pPr marL="457200" indent="-457200">
              <a:buFont typeface="+mj-lt"/>
              <a:buAutoNum type="arabicPeriod"/>
            </a:pPr>
            <a:r>
              <a:rPr lang="en-GB" sz="3600" dirty="0"/>
              <a:t>Repeat steps 1 and 2 for each source</a:t>
            </a:r>
          </a:p>
          <a:p>
            <a:pPr marL="457200" indent="-457200">
              <a:buFont typeface="+mj-lt"/>
              <a:buAutoNum type="arabicPeriod"/>
            </a:pPr>
            <a:r>
              <a:rPr lang="en-GB" sz="3600" dirty="0"/>
              <a:t>Determine the currents by algebraically adding the currents due to each source</a:t>
            </a:r>
          </a:p>
          <a:p>
            <a:pPr marL="457200" indent="-457200">
              <a:buFont typeface="+mj-lt"/>
              <a:buAutoNum type="arabicPeriod"/>
            </a:pPr>
            <a:r>
              <a:rPr lang="en-GB" sz="3600" dirty="0"/>
              <a:t>Determine the voltages by either algebraically adding the voltages for each source or using the total current and Ohm’s law</a:t>
            </a:r>
          </a:p>
          <a:p>
            <a:pPr marL="457200" indent="-457200">
              <a:buFont typeface="+mj-lt"/>
              <a:buAutoNum type="arabicPeriod"/>
            </a:pPr>
            <a:r>
              <a:rPr lang="en-GB" sz="3600" dirty="0"/>
              <a:t>Use basic circuit concepts to find other quantities</a:t>
            </a: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4</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spTree>
    <p:extLst>
      <p:ext uri="{BB962C8B-B14F-4D97-AF65-F5344CB8AC3E}">
        <p14:creationId xmlns:p14="http://schemas.microsoft.com/office/powerpoint/2010/main" val="84863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fontScale="85000" lnSpcReduction="20000"/>
          </a:bodyPr>
          <a:lstStyle/>
          <a:p>
            <a:pPr marL="457200" indent="-457200">
              <a:buFont typeface="+mj-lt"/>
              <a:buAutoNum type="arabicPeriod"/>
            </a:pPr>
            <a:r>
              <a:rPr lang="en-GB" sz="3600" dirty="0"/>
              <a:t>Replace all sources except one by their internal resistances.</a:t>
            </a:r>
          </a:p>
          <a:p>
            <a:pPr marL="457200" indent="-457200">
              <a:buFont typeface="+mj-lt"/>
              <a:buAutoNum type="arabicPeriod"/>
            </a:pPr>
            <a:r>
              <a:rPr lang="en-GB" sz="3600" dirty="0"/>
              <a:t>Calculate all the currents and voltages for that one source. Note the current directions and terminal polarities</a:t>
            </a:r>
          </a:p>
          <a:p>
            <a:pPr marL="457200" indent="-457200">
              <a:buFont typeface="+mj-lt"/>
              <a:buAutoNum type="arabicPeriod"/>
            </a:pPr>
            <a:r>
              <a:rPr lang="en-GB" sz="3600" dirty="0"/>
              <a:t>Repeat steps 1 and 2 for each source</a:t>
            </a:r>
          </a:p>
          <a:p>
            <a:pPr marL="457200" indent="-457200">
              <a:buFont typeface="+mj-lt"/>
              <a:buAutoNum type="arabicPeriod"/>
            </a:pPr>
            <a:r>
              <a:rPr lang="en-GB" sz="3600" dirty="0"/>
              <a:t>Determine the currents by algebraically adding the currents due to each source</a:t>
            </a:r>
          </a:p>
          <a:p>
            <a:pPr marL="457200" indent="-457200">
              <a:buFont typeface="+mj-lt"/>
              <a:buAutoNum type="arabicPeriod"/>
            </a:pPr>
            <a:r>
              <a:rPr lang="en-GB" sz="3600" dirty="0"/>
              <a:t>Determine the voltages by either algebraically adding the voltages for each source or using the total current and Ohm’s law</a:t>
            </a:r>
          </a:p>
          <a:p>
            <a:pPr marL="457200" indent="-457200">
              <a:buFont typeface="+mj-lt"/>
              <a:buAutoNum type="arabicPeriod"/>
            </a:pPr>
            <a:r>
              <a:rPr lang="en-GB" sz="3600" dirty="0"/>
              <a:t>Use basic circuit concepts to find other quantities</a:t>
            </a: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5</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spTree>
    <p:extLst>
      <p:ext uri="{BB962C8B-B14F-4D97-AF65-F5344CB8AC3E}">
        <p14:creationId xmlns:p14="http://schemas.microsoft.com/office/powerpoint/2010/main" val="795127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a:bodyPr>
          <a:lstStyle/>
          <a:p>
            <a:pPr marL="0" indent="0">
              <a:buNone/>
            </a:pPr>
            <a:r>
              <a:rPr lang="en-GB" sz="2800" b="1" dirty="0"/>
              <a:t>Example</a:t>
            </a:r>
            <a:r>
              <a:rPr lang="en-GB" sz="2800" dirty="0"/>
              <a:t>: Use superposition to find the currents, voltages and power in the circuit</a:t>
            </a:r>
          </a:p>
          <a:p>
            <a:pPr marL="0" indent="0">
              <a:buNone/>
            </a:pPr>
            <a:r>
              <a:rPr lang="en-GB" sz="2800" b="1" dirty="0" err="1">
                <a:solidFill>
                  <a:srgbClr val="FF0000"/>
                </a:solidFill>
              </a:rPr>
              <a:t>Soln</a:t>
            </a:r>
            <a:endParaRPr lang="en-GB" sz="2800" b="1" dirty="0">
              <a:solidFill>
                <a:srgbClr val="FF0000"/>
              </a:solidFill>
            </a:endParaRP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6</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pic>
        <p:nvPicPr>
          <p:cNvPr id="17" name="Picture 6">
            <a:extLst>
              <a:ext uri="{FF2B5EF4-FFF2-40B4-BE49-F238E27FC236}">
                <a16:creationId xmlns:a16="http://schemas.microsoft.com/office/drawing/2014/main" id="{738C92F2-B924-421A-8D83-6FEE29FE2F5E}"/>
              </a:ext>
            </a:extLst>
          </p:cNvPr>
          <p:cNvPicPr>
            <a:picLocks noChangeAspect="1"/>
          </p:cNvPicPr>
          <p:nvPr/>
        </p:nvPicPr>
        <p:blipFill>
          <a:blip r:embed="rId8" cstate="print"/>
          <a:stretch>
            <a:fillRect/>
          </a:stretch>
        </p:blipFill>
        <p:spPr>
          <a:xfrm>
            <a:off x="4488024" y="1581947"/>
            <a:ext cx="4320479" cy="2128262"/>
          </a:xfrm>
          <a:prstGeom prst="rect">
            <a:avLst/>
          </a:prstGeom>
        </p:spPr>
      </p:pic>
      <p:pic>
        <p:nvPicPr>
          <p:cNvPr id="20" name="Picture 8">
            <a:extLst>
              <a:ext uri="{FF2B5EF4-FFF2-40B4-BE49-F238E27FC236}">
                <a16:creationId xmlns:a16="http://schemas.microsoft.com/office/drawing/2014/main" id="{30B40C76-75C1-48CC-AF76-8314FFD2D68B}"/>
              </a:ext>
            </a:extLst>
          </p:cNvPr>
          <p:cNvPicPr>
            <a:picLocks noChangeAspect="1"/>
          </p:cNvPicPr>
          <p:nvPr/>
        </p:nvPicPr>
        <p:blipFill>
          <a:blip r:embed="rId9" cstate="print"/>
          <a:stretch>
            <a:fillRect/>
          </a:stretch>
        </p:blipFill>
        <p:spPr>
          <a:xfrm>
            <a:off x="4808315" y="3894786"/>
            <a:ext cx="4042209" cy="2016076"/>
          </a:xfrm>
          <a:prstGeom prst="rect">
            <a:avLst/>
          </a:prstGeom>
        </p:spPr>
      </p:pic>
      <p:pic>
        <p:nvPicPr>
          <p:cNvPr id="21" name="Picture 7">
            <a:extLst>
              <a:ext uri="{FF2B5EF4-FFF2-40B4-BE49-F238E27FC236}">
                <a16:creationId xmlns:a16="http://schemas.microsoft.com/office/drawing/2014/main" id="{E50CCEE3-79EE-47FF-B722-7E761CA32197}"/>
              </a:ext>
            </a:extLst>
          </p:cNvPr>
          <p:cNvPicPr>
            <a:picLocks noChangeAspect="1"/>
          </p:cNvPicPr>
          <p:nvPr/>
        </p:nvPicPr>
        <p:blipFill>
          <a:blip r:embed="rId10" cstate="print"/>
          <a:stretch>
            <a:fillRect/>
          </a:stretch>
        </p:blipFill>
        <p:spPr>
          <a:xfrm>
            <a:off x="563570" y="2519461"/>
            <a:ext cx="3503823" cy="2750649"/>
          </a:xfrm>
          <a:prstGeom prst="rect">
            <a:avLst/>
          </a:prstGeom>
        </p:spPr>
      </p:pic>
    </p:spTree>
    <p:extLst>
      <p:ext uri="{BB962C8B-B14F-4D97-AF65-F5344CB8AC3E}">
        <p14:creationId xmlns:p14="http://schemas.microsoft.com/office/powerpoint/2010/main" val="27294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a:bodyPr>
          <a:lstStyle/>
          <a:p>
            <a:pPr marL="0" indent="0">
              <a:buNone/>
            </a:pPr>
            <a:r>
              <a:rPr lang="en-GB" sz="2800" b="1" dirty="0" err="1">
                <a:solidFill>
                  <a:srgbClr val="FF0000"/>
                </a:solidFill>
              </a:rPr>
              <a:t>Soln</a:t>
            </a:r>
            <a:r>
              <a:rPr lang="en-GB" sz="2800" b="1" dirty="0">
                <a:solidFill>
                  <a:srgbClr val="FF0000"/>
                </a:solidFill>
              </a:rPr>
              <a:t> </a:t>
            </a:r>
            <a:r>
              <a:rPr lang="en-GB" sz="2800" b="1" dirty="0" err="1">
                <a:solidFill>
                  <a:srgbClr val="FF0000"/>
                </a:solidFill>
              </a:rPr>
              <a:t>Cont</a:t>
            </a:r>
            <a:endParaRPr lang="en-GB" sz="2800" b="1" dirty="0">
              <a:solidFill>
                <a:srgbClr val="FF0000"/>
              </a:solidFill>
            </a:endParaRP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7</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pic>
        <p:nvPicPr>
          <p:cNvPr id="22" name="Picture 7">
            <a:extLst>
              <a:ext uri="{FF2B5EF4-FFF2-40B4-BE49-F238E27FC236}">
                <a16:creationId xmlns:a16="http://schemas.microsoft.com/office/drawing/2014/main" id="{6CCBAFDB-3052-433A-8718-DEA67D2827A5}"/>
              </a:ext>
            </a:extLst>
          </p:cNvPr>
          <p:cNvPicPr>
            <a:picLocks noChangeAspect="1"/>
          </p:cNvPicPr>
          <p:nvPr/>
        </p:nvPicPr>
        <p:blipFill>
          <a:blip r:embed="rId8" cstate="print"/>
          <a:stretch>
            <a:fillRect/>
          </a:stretch>
        </p:blipFill>
        <p:spPr>
          <a:xfrm>
            <a:off x="202935" y="2043026"/>
            <a:ext cx="4012181" cy="3564254"/>
          </a:xfrm>
          <a:prstGeom prst="rect">
            <a:avLst/>
          </a:prstGeom>
        </p:spPr>
      </p:pic>
      <p:pic>
        <p:nvPicPr>
          <p:cNvPr id="23" name="Picture 9">
            <a:extLst>
              <a:ext uri="{FF2B5EF4-FFF2-40B4-BE49-F238E27FC236}">
                <a16:creationId xmlns:a16="http://schemas.microsoft.com/office/drawing/2014/main" id="{0153AB9A-5029-4299-863B-274FF8DF56E0}"/>
              </a:ext>
            </a:extLst>
          </p:cNvPr>
          <p:cNvPicPr>
            <a:picLocks noChangeAspect="1"/>
          </p:cNvPicPr>
          <p:nvPr/>
        </p:nvPicPr>
        <p:blipFill>
          <a:blip r:embed="rId9" cstate="print"/>
          <a:stretch>
            <a:fillRect/>
          </a:stretch>
        </p:blipFill>
        <p:spPr>
          <a:xfrm>
            <a:off x="4446159" y="2223911"/>
            <a:ext cx="4547188" cy="3078569"/>
          </a:xfrm>
          <a:prstGeom prst="rect">
            <a:avLst/>
          </a:prstGeom>
        </p:spPr>
      </p:pic>
    </p:spTree>
    <p:extLst>
      <p:ext uri="{BB962C8B-B14F-4D97-AF65-F5344CB8AC3E}">
        <p14:creationId xmlns:p14="http://schemas.microsoft.com/office/powerpoint/2010/main" val="204653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a:bodyPr>
          <a:lstStyle/>
          <a:p>
            <a:pPr marL="0" indent="0">
              <a:buNone/>
            </a:pPr>
            <a:r>
              <a:rPr lang="en-GB" sz="2800" b="1" dirty="0" err="1">
                <a:solidFill>
                  <a:srgbClr val="FF0000"/>
                </a:solidFill>
              </a:rPr>
              <a:t>Soln</a:t>
            </a:r>
            <a:r>
              <a:rPr lang="en-GB" sz="2800" b="1" dirty="0">
                <a:solidFill>
                  <a:srgbClr val="FF0000"/>
                </a:solidFill>
              </a:rPr>
              <a:t> </a:t>
            </a:r>
            <a:r>
              <a:rPr lang="en-GB" sz="2800" b="1" dirty="0" err="1">
                <a:solidFill>
                  <a:srgbClr val="FF0000"/>
                </a:solidFill>
              </a:rPr>
              <a:t>Cont</a:t>
            </a:r>
            <a:endParaRPr lang="en-GB" sz="2800" b="1" dirty="0">
              <a:solidFill>
                <a:srgbClr val="FF0000"/>
              </a:solidFill>
            </a:endParaRP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8</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pic>
        <p:nvPicPr>
          <p:cNvPr id="17" name="Picture 6">
            <a:extLst>
              <a:ext uri="{FF2B5EF4-FFF2-40B4-BE49-F238E27FC236}">
                <a16:creationId xmlns:a16="http://schemas.microsoft.com/office/drawing/2014/main" id="{3E06CB7C-02AB-4160-9D84-1CC3840F8C5E}"/>
              </a:ext>
            </a:extLst>
          </p:cNvPr>
          <p:cNvPicPr>
            <a:picLocks noChangeAspect="1"/>
          </p:cNvPicPr>
          <p:nvPr/>
        </p:nvPicPr>
        <p:blipFill>
          <a:blip r:embed="rId8" cstate="print"/>
          <a:stretch>
            <a:fillRect/>
          </a:stretch>
        </p:blipFill>
        <p:spPr>
          <a:xfrm>
            <a:off x="3604344" y="828670"/>
            <a:ext cx="4696085" cy="2061208"/>
          </a:xfrm>
          <a:prstGeom prst="rect">
            <a:avLst/>
          </a:prstGeom>
        </p:spPr>
      </p:pic>
      <p:pic>
        <p:nvPicPr>
          <p:cNvPr id="20" name="Picture 7">
            <a:extLst>
              <a:ext uri="{FF2B5EF4-FFF2-40B4-BE49-F238E27FC236}">
                <a16:creationId xmlns:a16="http://schemas.microsoft.com/office/drawing/2014/main" id="{E22B1C69-E95D-4199-8620-185426B5383E}"/>
              </a:ext>
            </a:extLst>
          </p:cNvPr>
          <p:cNvPicPr>
            <a:picLocks noChangeAspect="1"/>
          </p:cNvPicPr>
          <p:nvPr/>
        </p:nvPicPr>
        <p:blipFill>
          <a:blip r:embed="rId9" cstate="print"/>
          <a:stretch>
            <a:fillRect/>
          </a:stretch>
        </p:blipFill>
        <p:spPr>
          <a:xfrm>
            <a:off x="324187" y="2457938"/>
            <a:ext cx="3547901" cy="2735158"/>
          </a:xfrm>
          <a:prstGeom prst="rect">
            <a:avLst/>
          </a:prstGeom>
        </p:spPr>
      </p:pic>
      <p:pic>
        <p:nvPicPr>
          <p:cNvPr id="21" name="Picture 11">
            <a:extLst>
              <a:ext uri="{FF2B5EF4-FFF2-40B4-BE49-F238E27FC236}">
                <a16:creationId xmlns:a16="http://schemas.microsoft.com/office/drawing/2014/main" id="{69269077-5531-4CC0-9803-71AF6522B107}"/>
              </a:ext>
            </a:extLst>
          </p:cNvPr>
          <p:cNvPicPr>
            <a:picLocks noChangeAspect="1"/>
          </p:cNvPicPr>
          <p:nvPr/>
        </p:nvPicPr>
        <p:blipFill>
          <a:blip r:embed="rId10" cstate="print"/>
          <a:stretch>
            <a:fillRect/>
          </a:stretch>
        </p:blipFill>
        <p:spPr>
          <a:xfrm>
            <a:off x="5342752" y="2865796"/>
            <a:ext cx="3044892" cy="3030347"/>
          </a:xfrm>
          <a:prstGeom prst="rect">
            <a:avLst/>
          </a:prstGeom>
        </p:spPr>
      </p:pic>
      <p:pic>
        <p:nvPicPr>
          <p:cNvPr id="24" name="Picture 9">
            <a:extLst>
              <a:ext uri="{FF2B5EF4-FFF2-40B4-BE49-F238E27FC236}">
                <a16:creationId xmlns:a16="http://schemas.microsoft.com/office/drawing/2014/main" id="{5A06B8F3-3553-40BD-B4F5-61A06A55C99A}"/>
              </a:ext>
            </a:extLst>
          </p:cNvPr>
          <p:cNvPicPr>
            <a:picLocks noChangeAspect="1"/>
          </p:cNvPicPr>
          <p:nvPr/>
        </p:nvPicPr>
        <p:blipFill>
          <a:blip r:embed="rId11" cstate="print"/>
          <a:stretch>
            <a:fillRect/>
          </a:stretch>
        </p:blipFill>
        <p:spPr>
          <a:xfrm>
            <a:off x="1715221" y="5228128"/>
            <a:ext cx="1928133" cy="693781"/>
          </a:xfrm>
          <a:prstGeom prst="rect">
            <a:avLst/>
          </a:prstGeom>
        </p:spPr>
      </p:pic>
    </p:spTree>
    <p:extLst>
      <p:ext uri="{BB962C8B-B14F-4D97-AF65-F5344CB8AC3E}">
        <p14:creationId xmlns:p14="http://schemas.microsoft.com/office/powerpoint/2010/main" val="4100566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518" y="13853"/>
            <a:ext cx="4476506" cy="363408"/>
          </a:xfrm>
        </p:spPr>
        <p:txBody>
          <a:bodyPr>
            <a:normAutofit fontScale="90000"/>
          </a:bodyPr>
          <a:lstStyle/>
          <a:p>
            <a:pPr algn="l"/>
            <a:r>
              <a:rPr lang="en-GB" sz="2800" b="1" dirty="0"/>
              <a:t>Direct Circuit Analysis</a:t>
            </a:r>
            <a:endParaRPr lang="en-US" sz="2800" dirty="0">
              <a:solidFill>
                <a:srgbClr val="008000"/>
              </a:solidFill>
              <a:latin typeface="Helvetica"/>
              <a:cs typeface="Helvetica"/>
            </a:endParaRPr>
          </a:p>
        </p:txBody>
      </p:sp>
      <p:sp>
        <p:nvSpPr>
          <p:cNvPr id="3" name="Content Placeholder 2"/>
          <p:cNvSpPr>
            <a:spLocks noGrp="1"/>
          </p:cNvSpPr>
          <p:nvPr>
            <p:ph idx="1"/>
          </p:nvPr>
        </p:nvSpPr>
        <p:spPr>
          <a:xfrm>
            <a:off x="102637" y="1013492"/>
            <a:ext cx="8938726" cy="5514876"/>
          </a:xfrm>
        </p:spPr>
        <p:txBody>
          <a:bodyPr>
            <a:normAutofit/>
          </a:bodyPr>
          <a:lstStyle/>
          <a:p>
            <a:pPr marL="0" indent="0">
              <a:buNone/>
            </a:pPr>
            <a:r>
              <a:rPr lang="en-GB" sz="2800" b="1" dirty="0" err="1">
                <a:solidFill>
                  <a:srgbClr val="FF0000"/>
                </a:solidFill>
              </a:rPr>
              <a:t>Soln</a:t>
            </a:r>
            <a:r>
              <a:rPr lang="en-GB" sz="2800" b="1" dirty="0">
                <a:solidFill>
                  <a:srgbClr val="FF0000"/>
                </a:solidFill>
              </a:rPr>
              <a:t> </a:t>
            </a:r>
            <a:r>
              <a:rPr lang="en-GB" sz="2800" b="1" dirty="0" err="1">
                <a:solidFill>
                  <a:srgbClr val="FF0000"/>
                </a:solidFill>
              </a:rPr>
              <a:t>Cont</a:t>
            </a:r>
            <a:endParaRPr lang="en-GB" sz="2800" b="1" dirty="0">
              <a:solidFill>
                <a:srgbClr val="FF0000"/>
              </a:solidFill>
            </a:endParaRPr>
          </a:p>
        </p:txBody>
      </p:sp>
      <p:sp>
        <p:nvSpPr>
          <p:cNvPr id="4" name="Rectangle 3"/>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7" name="TextBox 6">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sp>
        <p:nvSpPr>
          <p:cNvPr id="12" name="Slide Number Placeholder 11"/>
          <p:cNvSpPr>
            <a:spLocks noGrp="1"/>
          </p:cNvSpPr>
          <p:nvPr>
            <p:ph type="sldNum" sz="quarter" idx="12"/>
          </p:nvPr>
        </p:nvSpPr>
        <p:spPr>
          <a:xfrm>
            <a:off x="6553200" y="6435274"/>
            <a:ext cx="2133600" cy="273050"/>
          </a:xfrm>
        </p:spPr>
        <p:txBody>
          <a:bodyPr/>
          <a:lstStyle/>
          <a:p>
            <a:fld id="{AF22A21F-0ABC-EF41-8D8B-338E4D50D9A8}" type="slidenum">
              <a:rPr lang="en-US" smtClean="0"/>
              <a:t>9</a:t>
            </a:fld>
            <a:endParaRPr lang="en-US" dirty="0"/>
          </a:p>
        </p:txBody>
      </p:sp>
      <p:pic>
        <p:nvPicPr>
          <p:cNvPr id="14" name="Picture 13">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6" name="Picture 15">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sp>
        <p:nvSpPr>
          <p:cNvPr id="18" name="Date Placeholder 10">
            <a:extLst>
              <a:ext uri="{FF2B5EF4-FFF2-40B4-BE49-F238E27FC236}">
                <a16:creationId xmlns:a16="http://schemas.microsoft.com/office/drawing/2014/main" id="{35CFE1F6-8C1A-4076-9837-0676505768F4}"/>
              </a:ext>
            </a:extLst>
          </p:cNvPr>
          <p:cNvSpPr txBox="1">
            <a:spLocks/>
          </p:cNvSpPr>
          <p:nvPr/>
        </p:nvSpPr>
        <p:spPr>
          <a:xfrm>
            <a:off x="0" y="6382547"/>
            <a:ext cx="2499995"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a:solidFill>
                  <a:schemeClr val="tx1"/>
                </a:solidFill>
              </a:rPr>
              <a:t>CSM 153 Circuit Theory</a:t>
            </a:r>
          </a:p>
        </p:txBody>
      </p:sp>
      <p:sp>
        <p:nvSpPr>
          <p:cNvPr id="19" name="Date Placeholder 10">
            <a:extLst>
              <a:ext uri="{FF2B5EF4-FFF2-40B4-BE49-F238E27FC236}">
                <a16:creationId xmlns:a16="http://schemas.microsoft.com/office/drawing/2014/main" id="{5D56EED5-DEE0-4FE9-97E5-DA882DDEA51B}"/>
              </a:ext>
            </a:extLst>
          </p:cNvPr>
          <p:cNvSpPr txBox="1">
            <a:spLocks/>
          </p:cNvSpPr>
          <p:nvPr/>
        </p:nvSpPr>
        <p:spPr>
          <a:xfrm>
            <a:off x="5051582" y="6399553"/>
            <a:ext cx="3488123" cy="330643"/>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b="1" dirty="0" err="1">
                <a:solidFill>
                  <a:schemeClr val="tx1"/>
                </a:solidFill>
              </a:rPr>
              <a:t>Akwasi</a:t>
            </a:r>
            <a:r>
              <a:rPr lang="en-US" sz="1800" b="1" dirty="0">
                <a:solidFill>
                  <a:schemeClr val="tx1"/>
                </a:solidFill>
              </a:rPr>
              <a:t> Acheampong </a:t>
            </a:r>
            <a:r>
              <a:rPr lang="en-US" sz="1800" b="1" dirty="0" err="1">
                <a:solidFill>
                  <a:schemeClr val="tx1"/>
                </a:solidFill>
              </a:rPr>
              <a:t>Aning</a:t>
            </a:r>
            <a:r>
              <a:rPr lang="en-US" sz="1800" b="1" dirty="0">
                <a:solidFill>
                  <a:schemeClr val="tx1"/>
                </a:solidFill>
              </a:rPr>
              <a:t>, PhD</a:t>
            </a:r>
          </a:p>
        </p:txBody>
      </p:sp>
      <p:sp>
        <p:nvSpPr>
          <p:cNvPr id="15" name="Title 1">
            <a:extLst>
              <a:ext uri="{FF2B5EF4-FFF2-40B4-BE49-F238E27FC236}">
                <a16:creationId xmlns:a16="http://schemas.microsoft.com/office/drawing/2014/main" id="{6D29794A-F163-446D-8B07-C18421B0CBDD}"/>
              </a:ext>
            </a:extLst>
          </p:cNvPr>
          <p:cNvSpPr txBox="1">
            <a:spLocks/>
          </p:cNvSpPr>
          <p:nvPr/>
        </p:nvSpPr>
        <p:spPr>
          <a:xfrm>
            <a:off x="-32030" y="399516"/>
            <a:ext cx="6979238" cy="3634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GB" sz="2800" b="1" dirty="0"/>
              <a:t>Networks Theorems: </a:t>
            </a:r>
            <a:r>
              <a:rPr lang="en-GB" sz="2800" b="1" dirty="0">
                <a:solidFill>
                  <a:srgbClr val="FF0000"/>
                </a:solidFill>
              </a:rPr>
              <a:t>Superposition Theorem</a:t>
            </a:r>
            <a:endParaRPr lang="en-US" sz="2800" b="1" dirty="0">
              <a:solidFill>
                <a:srgbClr val="FF0000"/>
              </a:solidFill>
              <a:latin typeface="Helvetica"/>
              <a:cs typeface="Helvetica"/>
            </a:endParaRPr>
          </a:p>
        </p:txBody>
      </p:sp>
      <p:pic>
        <p:nvPicPr>
          <p:cNvPr id="22" name="Picture 7">
            <a:extLst>
              <a:ext uri="{FF2B5EF4-FFF2-40B4-BE49-F238E27FC236}">
                <a16:creationId xmlns:a16="http://schemas.microsoft.com/office/drawing/2014/main" id="{23DAAB1A-F911-49EC-917C-C81D2A13DB0F}"/>
              </a:ext>
            </a:extLst>
          </p:cNvPr>
          <p:cNvPicPr>
            <a:picLocks noChangeAspect="1"/>
          </p:cNvPicPr>
          <p:nvPr/>
        </p:nvPicPr>
        <p:blipFill>
          <a:blip r:embed="rId8" cstate="print"/>
          <a:stretch>
            <a:fillRect/>
          </a:stretch>
        </p:blipFill>
        <p:spPr>
          <a:xfrm>
            <a:off x="102637" y="4133620"/>
            <a:ext cx="3948570" cy="1287637"/>
          </a:xfrm>
          <a:prstGeom prst="rect">
            <a:avLst/>
          </a:prstGeom>
        </p:spPr>
      </p:pic>
      <p:pic>
        <p:nvPicPr>
          <p:cNvPr id="23" name="Picture 9">
            <a:extLst>
              <a:ext uri="{FF2B5EF4-FFF2-40B4-BE49-F238E27FC236}">
                <a16:creationId xmlns:a16="http://schemas.microsoft.com/office/drawing/2014/main" id="{DD092BF8-97E9-41BF-B17B-F2422DDBF307}"/>
              </a:ext>
            </a:extLst>
          </p:cNvPr>
          <p:cNvPicPr>
            <a:picLocks noChangeAspect="1"/>
          </p:cNvPicPr>
          <p:nvPr/>
        </p:nvPicPr>
        <p:blipFill>
          <a:blip r:embed="rId9" cstate="print"/>
          <a:stretch>
            <a:fillRect/>
          </a:stretch>
        </p:blipFill>
        <p:spPr>
          <a:xfrm>
            <a:off x="3897907" y="1034837"/>
            <a:ext cx="5326701" cy="4191933"/>
          </a:xfrm>
          <a:prstGeom prst="rect">
            <a:avLst/>
          </a:prstGeom>
        </p:spPr>
      </p:pic>
    </p:spTree>
    <p:extLst>
      <p:ext uri="{BB962C8B-B14F-4D97-AF65-F5344CB8AC3E}">
        <p14:creationId xmlns:p14="http://schemas.microsoft.com/office/powerpoint/2010/main" val="3825964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1357</Words>
  <Application>Microsoft Office PowerPoint</Application>
  <PresentationFormat>On-screen Show (4:3)</PresentationFormat>
  <Paragraphs>260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宋体</vt:lpstr>
      <vt:lpstr>Arial</vt:lpstr>
      <vt:lpstr>Calibri</vt:lpstr>
      <vt:lpstr>Helvetica</vt:lpstr>
      <vt:lpstr>Office Theme</vt:lpstr>
      <vt:lpstr>CSM 153  CIRCUIT THEORY </vt:lpstr>
      <vt:lpstr>COURSE OUTLINE</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Direct Circuit Analysis</vt:lpstr>
      <vt:lpstr>Merci</vt:lpstr>
    </vt:vector>
  </TitlesOfParts>
  <Company>Frankiz Concepts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Corporate Visual Identity of KNUST: An Exploratory Study</dc:title>
  <dc:creator>Frank Boadu</dc:creator>
  <cp:lastModifiedBy>Evans Kyle</cp:lastModifiedBy>
  <cp:revision>312</cp:revision>
  <dcterms:created xsi:type="dcterms:W3CDTF">2016-09-06T09:28:54Z</dcterms:created>
  <dcterms:modified xsi:type="dcterms:W3CDTF">2018-11-01T21:44:33Z</dcterms:modified>
</cp:coreProperties>
</file>