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slideLayouts/slideLayout20.xml" ContentType="application/vnd.openxmlformats-officedocument.presentationml.slideLayout+xml"/>
  <Override PartName="/ppt/theme/theme19.xml" ContentType="application/vnd.openxmlformats-officedocument.theme+xml"/>
  <Override PartName="/ppt/slideLayouts/slideLayout21.xml" ContentType="application/vnd.openxmlformats-officedocument.presentationml.slideLayout+xml"/>
  <Override PartName="/ppt/theme/theme20.xml" ContentType="application/vnd.openxmlformats-officedocument.theme+xml"/>
  <Override PartName="/ppt/slideLayouts/slideLayout22.xml" ContentType="application/vnd.openxmlformats-officedocument.presentationml.slideLayout+xml"/>
  <Override PartName="/ppt/theme/theme21.xml" ContentType="application/vnd.openxmlformats-officedocument.theme+xml"/>
  <Override PartName="/ppt/slideLayouts/slideLayout23.xml" ContentType="application/vnd.openxmlformats-officedocument.presentationml.slideLayout+xml"/>
  <Override PartName="/ppt/theme/theme22.xml" ContentType="application/vnd.openxmlformats-officedocument.theme+xml"/>
  <Override PartName="/ppt/slideLayouts/slideLayout24.xml" ContentType="application/vnd.openxmlformats-officedocument.presentationml.slideLayout+xml"/>
  <Override PartName="/ppt/theme/theme23.xml" ContentType="application/vnd.openxmlformats-officedocument.theme+xml"/>
  <Override PartName="/ppt/slideLayouts/slideLayout25.xml" ContentType="application/vnd.openxmlformats-officedocument.presentationml.slideLayout+xml"/>
  <Override PartName="/ppt/theme/theme24.xml" ContentType="application/vnd.openxmlformats-officedocument.theme+xml"/>
  <Override PartName="/ppt/slideLayouts/slideLayout26.xml" ContentType="application/vnd.openxmlformats-officedocument.presentationml.slideLayout+xml"/>
  <Override PartName="/ppt/theme/theme25.xml" ContentType="application/vnd.openxmlformats-officedocument.theme+xml"/>
  <Override PartName="/ppt/slideLayouts/slideLayout27.xml" ContentType="application/vnd.openxmlformats-officedocument.presentationml.slideLayout+xml"/>
  <Override PartName="/ppt/theme/theme26.xml" ContentType="application/vnd.openxmlformats-officedocument.theme+xml"/>
  <Override PartName="/ppt/slideLayouts/slideLayout28.xml" ContentType="application/vnd.openxmlformats-officedocument.presentationml.slideLayout+xml"/>
  <Override PartName="/ppt/theme/theme27.xml" ContentType="application/vnd.openxmlformats-officedocument.theme+xml"/>
  <Override PartName="/ppt/slideLayouts/slideLayout29.xml" ContentType="application/vnd.openxmlformats-officedocument.presentationml.slideLayout+xml"/>
  <Override PartName="/ppt/theme/theme28.xml" ContentType="application/vnd.openxmlformats-officedocument.theme+xml"/>
  <Override PartName="/ppt/slideLayouts/slideLayout30.xml" ContentType="application/vnd.openxmlformats-officedocument.presentationml.slideLayout+xml"/>
  <Override PartName="/ppt/theme/theme29.xml" ContentType="application/vnd.openxmlformats-officedocument.theme+xml"/>
  <Override PartName="/ppt/slideLayouts/slideLayout31.xml" ContentType="application/vnd.openxmlformats-officedocument.presentationml.slideLayout+xml"/>
  <Override PartName="/ppt/theme/theme30.xml" ContentType="application/vnd.openxmlformats-officedocument.theme+xml"/>
  <Override PartName="/ppt/slideLayouts/slideLayout32.xml" ContentType="application/vnd.openxmlformats-officedocument.presentationml.slideLayout+xml"/>
  <Override PartName="/ppt/theme/theme31.xml" ContentType="application/vnd.openxmlformats-officedocument.theme+xml"/>
  <Override PartName="/ppt/slideLayouts/slideLayout33.xml" ContentType="application/vnd.openxmlformats-officedocument.presentationml.slideLayout+xml"/>
  <Override PartName="/ppt/theme/theme32.xml" ContentType="application/vnd.openxmlformats-officedocument.theme+xml"/>
  <Override PartName="/ppt/slideLayouts/slideLayout34.xml" ContentType="application/vnd.openxmlformats-officedocument.presentationml.slideLayout+xml"/>
  <Override PartName="/ppt/theme/theme33.xml" ContentType="application/vnd.openxmlformats-officedocument.theme+xml"/>
  <Override PartName="/ppt/slideLayouts/slideLayout35.xml" ContentType="application/vnd.openxmlformats-officedocument.presentationml.slideLayout+xml"/>
  <Override PartName="/ppt/theme/theme34.xml" ContentType="application/vnd.openxmlformats-officedocument.theme+xml"/>
  <Override PartName="/ppt/slideLayouts/slideLayout36.xml" ContentType="application/vnd.openxmlformats-officedocument.presentationml.slideLayout+xml"/>
  <Override PartName="/ppt/theme/theme35.xml" ContentType="application/vnd.openxmlformats-officedocument.theme+xml"/>
  <Override PartName="/ppt/slideLayouts/slideLayout37.xml" ContentType="application/vnd.openxmlformats-officedocument.presentationml.slideLayout+xml"/>
  <Override PartName="/ppt/theme/theme36.xml" ContentType="application/vnd.openxmlformats-officedocument.theme+xml"/>
  <Override PartName="/ppt/slideLayouts/slideLayout38.xml" ContentType="application/vnd.openxmlformats-officedocument.presentationml.slideLayout+xml"/>
  <Override PartName="/ppt/theme/theme37.xml" ContentType="application/vnd.openxmlformats-officedocument.theme+xml"/>
  <Override PartName="/ppt/theme/theme3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2" r:id="rId1"/>
    <p:sldMasterId id="2147483664" r:id="rId2"/>
    <p:sldMasterId id="2147483666" r:id="rId3"/>
    <p:sldMasterId id="2147483668" r:id="rId4"/>
    <p:sldMasterId id="2147483670" r:id="rId5"/>
    <p:sldMasterId id="2147483672" r:id="rId6"/>
    <p:sldMasterId id="2147483674" r:id="rId7"/>
    <p:sldMasterId id="2147483676" r:id="rId8"/>
    <p:sldMasterId id="2147483678" r:id="rId9"/>
    <p:sldMasterId id="2147483680" r:id="rId10"/>
    <p:sldMasterId id="2147483682" r:id="rId11"/>
    <p:sldMasterId id="2147483684" r:id="rId12"/>
    <p:sldMasterId id="2147483686" r:id="rId13"/>
    <p:sldMasterId id="2147483688" r:id="rId14"/>
    <p:sldMasterId id="2147483690" r:id="rId15"/>
    <p:sldMasterId id="2147483692" r:id="rId16"/>
    <p:sldMasterId id="2147483694" r:id="rId17"/>
    <p:sldMasterId id="2147483696" r:id="rId18"/>
    <p:sldMasterId id="2147483698" r:id="rId19"/>
    <p:sldMasterId id="2147483700" r:id="rId20"/>
    <p:sldMasterId id="2147483702" r:id="rId21"/>
    <p:sldMasterId id="2147483710" r:id="rId22"/>
    <p:sldMasterId id="2147483712" r:id="rId23"/>
    <p:sldMasterId id="2147483714" r:id="rId24"/>
    <p:sldMasterId id="2147483716" r:id="rId25"/>
    <p:sldMasterId id="2147483718" r:id="rId26"/>
    <p:sldMasterId id="2147483720" r:id="rId27"/>
    <p:sldMasterId id="2147483722" r:id="rId28"/>
    <p:sldMasterId id="2147483724" r:id="rId29"/>
    <p:sldMasterId id="2147483726" r:id="rId30"/>
    <p:sldMasterId id="2147483728" r:id="rId31"/>
    <p:sldMasterId id="2147483730" r:id="rId32"/>
    <p:sldMasterId id="2147483732" r:id="rId33"/>
    <p:sldMasterId id="2147483734" r:id="rId34"/>
    <p:sldMasterId id="2147483736" r:id="rId35"/>
    <p:sldMasterId id="2147483738" r:id="rId36"/>
    <p:sldMasterId id="2147483740" r:id="rId37"/>
  </p:sldMasterIdLst>
  <p:notesMasterIdLst>
    <p:notesMasterId r:id="rId79"/>
  </p:notesMasterIdLst>
  <p:sldIdLst>
    <p:sldId id="302" r:id="rId38"/>
    <p:sldId id="260" r:id="rId39"/>
    <p:sldId id="261" r:id="rId40"/>
    <p:sldId id="262" r:id="rId41"/>
    <p:sldId id="263" r:id="rId42"/>
    <p:sldId id="300" r:id="rId43"/>
    <p:sldId id="264" r:id="rId44"/>
    <p:sldId id="265" r:id="rId45"/>
    <p:sldId id="266" r:id="rId46"/>
    <p:sldId id="267" r:id="rId47"/>
    <p:sldId id="268" r:id="rId48"/>
    <p:sldId id="269" r:id="rId49"/>
    <p:sldId id="270" r:id="rId50"/>
    <p:sldId id="271" r:id="rId51"/>
    <p:sldId id="272" r:id="rId52"/>
    <p:sldId id="273" r:id="rId53"/>
    <p:sldId id="274" r:id="rId54"/>
    <p:sldId id="275" r:id="rId55"/>
    <p:sldId id="276" r:id="rId56"/>
    <p:sldId id="277" r:id="rId57"/>
    <p:sldId id="278" r:id="rId58"/>
    <p:sldId id="301" r:id="rId59"/>
    <p:sldId id="279" r:id="rId60"/>
    <p:sldId id="280" r:id="rId61"/>
    <p:sldId id="288" r:id="rId62"/>
    <p:sldId id="289" r:id="rId63"/>
    <p:sldId id="286" r:id="rId64"/>
    <p:sldId id="287" r:id="rId65"/>
    <p:sldId id="284" r:id="rId66"/>
    <p:sldId id="285" r:id="rId67"/>
    <p:sldId id="290" r:id="rId68"/>
    <p:sldId id="291" r:id="rId69"/>
    <p:sldId id="292" r:id="rId70"/>
    <p:sldId id="293" r:id="rId71"/>
    <p:sldId id="294" r:id="rId72"/>
    <p:sldId id="295" r:id="rId73"/>
    <p:sldId id="296" r:id="rId74"/>
    <p:sldId id="297" r:id="rId75"/>
    <p:sldId id="298" r:id="rId76"/>
    <p:sldId id="303" r:id="rId77"/>
    <p:sldId id="299"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551"/>
    <a:srgbClr val="055D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snapToGrid="0">
      <p:cViewPr varScale="1">
        <p:scale>
          <a:sx n="74" d="100"/>
          <a:sy n="74" d="100"/>
        </p:scale>
        <p:origin x="10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2.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5.xml"/><Relationship Id="rId47" Type="http://schemas.openxmlformats.org/officeDocument/2006/relationships/slide" Target="slides/slide10.xml"/><Relationship Id="rId50" Type="http://schemas.openxmlformats.org/officeDocument/2006/relationships/slide" Target="slides/slide13.xml"/><Relationship Id="rId55" Type="http://schemas.openxmlformats.org/officeDocument/2006/relationships/slide" Target="slides/slide18.xml"/><Relationship Id="rId63" Type="http://schemas.openxmlformats.org/officeDocument/2006/relationships/slide" Target="slides/slide26.xml"/><Relationship Id="rId68" Type="http://schemas.openxmlformats.org/officeDocument/2006/relationships/slide" Target="slides/slide31.xml"/><Relationship Id="rId76" Type="http://schemas.openxmlformats.org/officeDocument/2006/relationships/slide" Target="slides/slide39.xml"/><Relationship Id="rId7" Type="http://schemas.openxmlformats.org/officeDocument/2006/relationships/slideMaster" Target="slideMasters/slideMaster7.xml"/><Relationship Id="rId71" Type="http://schemas.openxmlformats.org/officeDocument/2006/relationships/slide" Target="slides/slide3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40" Type="http://schemas.openxmlformats.org/officeDocument/2006/relationships/slide" Target="slides/slide3.xml"/><Relationship Id="rId45" Type="http://schemas.openxmlformats.org/officeDocument/2006/relationships/slide" Target="slides/slide8.xml"/><Relationship Id="rId53" Type="http://schemas.openxmlformats.org/officeDocument/2006/relationships/slide" Target="slides/slide16.xml"/><Relationship Id="rId58" Type="http://schemas.openxmlformats.org/officeDocument/2006/relationships/slide" Target="slides/slide21.xml"/><Relationship Id="rId66" Type="http://schemas.openxmlformats.org/officeDocument/2006/relationships/slide" Target="slides/slide29.xml"/><Relationship Id="rId74" Type="http://schemas.openxmlformats.org/officeDocument/2006/relationships/slide" Target="slides/slide37.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24.xml"/><Relationship Id="rId82"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7.xml"/><Relationship Id="rId52" Type="http://schemas.openxmlformats.org/officeDocument/2006/relationships/slide" Target="slides/slide15.xml"/><Relationship Id="rId60" Type="http://schemas.openxmlformats.org/officeDocument/2006/relationships/slide" Target="slides/slide23.xml"/><Relationship Id="rId65" Type="http://schemas.openxmlformats.org/officeDocument/2006/relationships/slide" Target="slides/slide28.xml"/><Relationship Id="rId73" Type="http://schemas.openxmlformats.org/officeDocument/2006/relationships/slide" Target="slides/slide36.xml"/><Relationship Id="rId78" Type="http://schemas.openxmlformats.org/officeDocument/2006/relationships/slide" Target="slides/slide41.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6.xml"/><Relationship Id="rId48" Type="http://schemas.openxmlformats.org/officeDocument/2006/relationships/slide" Target="slides/slide11.xml"/><Relationship Id="rId56" Type="http://schemas.openxmlformats.org/officeDocument/2006/relationships/slide" Target="slides/slide19.xml"/><Relationship Id="rId64" Type="http://schemas.openxmlformats.org/officeDocument/2006/relationships/slide" Target="slides/slide27.xml"/><Relationship Id="rId69" Type="http://schemas.openxmlformats.org/officeDocument/2006/relationships/slide" Target="slides/slide32.xml"/><Relationship Id="rId77" Type="http://schemas.openxmlformats.org/officeDocument/2006/relationships/slide" Target="slides/slide40.xml"/><Relationship Id="rId8" Type="http://schemas.openxmlformats.org/officeDocument/2006/relationships/slideMaster" Target="slideMasters/slideMaster8.xml"/><Relationship Id="rId51" Type="http://schemas.openxmlformats.org/officeDocument/2006/relationships/slide" Target="slides/slide14.xml"/><Relationship Id="rId72" Type="http://schemas.openxmlformats.org/officeDocument/2006/relationships/slide" Target="slides/slide35.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1.xml"/><Relationship Id="rId46" Type="http://schemas.openxmlformats.org/officeDocument/2006/relationships/slide" Target="slides/slide9.xml"/><Relationship Id="rId59" Type="http://schemas.openxmlformats.org/officeDocument/2006/relationships/slide" Target="slides/slide22.xml"/><Relationship Id="rId67" Type="http://schemas.openxmlformats.org/officeDocument/2006/relationships/slide" Target="slides/slide30.xml"/><Relationship Id="rId20" Type="http://schemas.openxmlformats.org/officeDocument/2006/relationships/slideMaster" Target="slideMasters/slideMaster20.xml"/><Relationship Id="rId41" Type="http://schemas.openxmlformats.org/officeDocument/2006/relationships/slide" Target="slides/slide4.xml"/><Relationship Id="rId54" Type="http://schemas.openxmlformats.org/officeDocument/2006/relationships/slide" Target="slides/slide17.xml"/><Relationship Id="rId62" Type="http://schemas.openxmlformats.org/officeDocument/2006/relationships/slide" Target="slides/slide25.xml"/><Relationship Id="rId70" Type="http://schemas.openxmlformats.org/officeDocument/2006/relationships/slide" Target="slides/slide33.xml"/><Relationship Id="rId75" Type="http://schemas.openxmlformats.org/officeDocument/2006/relationships/slide" Target="slides/slide3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2.xml"/><Relationship Id="rId57"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8384BE-9D6B-4024-A985-C0EE99A58AEA}" type="datetimeFigureOut">
              <a:rPr lang="en-GB" smtClean="0"/>
              <a:t>08/02/2019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05C70-BB3D-46DD-9A54-15208EA29ECC}" type="slidenum">
              <a:rPr lang="en-GB" smtClean="0"/>
              <a:t>‹#›</a:t>
            </a:fld>
            <a:endParaRPr lang="en-GB"/>
          </a:p>
        </p:txBody>
      </p:sp>
    </p:spTree>
    <p:extLst>
      <p:ext uri="{BB962C8B-B14F-4D97-AF65-F5344CB8AC3E}">
        <p14:creationId xmlns:p14="http://schemas.microsoft.com/office/powerpoint/2010/main" val="3936860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968605A-F640-4C0D-AC1E-D2A2F6DB705E}" type="slidenum">
              <a:rPr lang="en-US" smtClean="0">
                <a:solidFill>
                  <a:srgbClr val="000000"/>
                </a:solidFill>
              </a:rPr>
              <a:pPr>
                <a:spcBef>
                  <a:spcPct val="0"/>
                </a:spcBef>
              </a:pPr>
              <a:t>6</a:t>
            </a:fld>
            <a:endParaRPr lang="en-US" smtClean="0">
              <a:solidFill>
                <a:srgbClr val="000000"/>
              </a:solidFill>
            </a:endParaRPr>
          </a:p>
        </p:txBody>
      </p:sp>
      <p:sp>
        <p:nvSpPr>
          <p:cNvPr id="11267" name="Rectangle 1026"/>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11268" name="Rectangle 1027"/>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984898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32BE8F2-9240-4229-A263-832AD05CC458}" type="slidenum">
              <a:rPr lang="en-US" smtClean="0">
                <a:solidFill>
                  <a:srgbClr val="000000"/>
                </a:solidFill>
              </a:rPr>
              <a:pPr>
                <a:spcBef>
                  <a:spcPct val="0"/>
                </a:spcBef>
              </a:pPr>
              <a:t>8</a:t>
            </a:fld>
            <a:endParaRPr lang="en-US" smtClean="0">
              <a:solidFill>
                <a:srgbClr val="000000"/>
              </a:solidFill>
            </a:endParaRPr>
          </a:p>
        </p:txBody>
      </p:sp>
      <p:sp>
        <p:nvSpPr>
          <p:cNvPr id="1433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14340"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020159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0" fontAlgn="base" hangingPunct="0">
              <a:spcBef>
                <a:spcPct val="0"/>
              </a:spcBef>
              <a:spcAft>
                <a:spcPct val="0"/>
              </a:spcAft>
            </a:pPr>
            <a:fld id="{0412B705-DB6E-4D6B-8CAD-1B85767BA624}" type="slidenum">
              <a:rPr lang="en-US" smtClean="0">
                <a:solidFill>
                  <a:srgbClr val="000000"/>
                </a:solidFill>
              </a:rPr>
              <a:pPr algn="r" eaLnBrk="0" fontAlgn="base" hangingPunct="0">
                <a:spcBef>
                  <a:spcPct val="0"/>
                </a:spcBef>
                <a:spcAft>
                  <a:spcPct val="0"/>
                </a:spcAft>
              </a:pPr>
              <a:t>9</a:t>
            </a:fld>
            <a:endParaRPr lang="en-US" smtClean="0">
              <a:solidFill>
                <a:srgbClr val="000000"/>
              </a:solidFill>
            </a:endParaRPr>
          </a:p>
        </p:txBody>
      </p:sp>
      <p:sp>
        <p:nvSpPr>
          <p:cNvPr id="16387"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16388"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1496522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0" fontAlgn="base" hangingPunct="0">
              <a:spcBef>
                <a:spcPct val="0"/>
              </a:spcBef>
              <a:spcAft>
                <a:spcPct val="0"/>
              </a:spcAft>
            </a:pPr>
            <a:fld id="{E0BDB35B-EF6E-49D3-931E-DA996BEC0AF2}" type="slidenum">
              <a:rPr lang="en-US" smtClean="0">
                <a:solidFill>
                  <a:srgbClr val="000000"/>
                </a:solidFill>
              </a:rPr>
              <a:pPr algn="r" eaLnBrk="0" fontAlgn="base" hangingPunct="0">
                <a:spcBef>
                  <a:spcPct val="0"/>
                </a:spcBef>
                <a:spcAft>
                  <a:spcPct val="0"/>
                </a:spcAft>
              </a:pPr>
              <a:t>10</a:t>
            </a:fld>
            <a:endParaRPr lang="en-US" smtClean="0">
              <a:solidFill>
                <a:srgbClr val="000000"/>
              </a:solidFill>
            </a:endParaRPr>
          </a:p>
        </p:txBody>
      </p:sp>
      <p:sp>
        <p:nvSpPr>
          <p:cNvPr id="1843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1843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122925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0" fontAlgn="base" hangingPunct="0">
              <a:spcBef>
                <a:spcPct val="0"/>
              </a:spcBef>
              <a:spcAft>
                <a:spcPct val="0"/>
              </a:spcAft>
            </a:pPr>
            <a:fld id="{57AAA6B9-BCF5-400D-BEE6-0538D3D8192F}" type="slidenum">
              <a:rPr lang="en-US" smtClean="0">
                <a:solidFill>
                  <a:srgbClr val="000000"/>
                </a:solidFill>
              </a:rPr>
              <a:pPr algn="r" eaLnBrk="0" fontAlgn="base" hangingPunct="0">
                <a:spcBef>
                  <a:spcPct val="0"/>
                </a:spcBef>
                <a:spcAft>
                  <a:spcPct val="0"/>
                </a:spcAft>
              </a:pPr>
              <a:t>11</a:t>
            </a:fld>
            <a:endParaRPr lang="en-US" smtClean="0">
              <a:solidFill>
                <a:srgbClr val="000000"/>
              </a:solidFill>
            </a:endParaRPr>
          </a:p>
        </p:txBody>
      </p:sp>
      <p:sp>
        <p:nvSpPr>
          <p:cNvPr id="2048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20484"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40280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1F4942-7DD7-40E2-8E04-C61768C56896}" type="slidenum">
              <a:rPr lang="en-US" smtClean="0">
                <a:solidFill>
                  <a:srgbClr val="000000"/>
                </a:solidFill>
              </a:rPr>
              <a:pPr>
                <a:spcBef>
                  <a:spcPct val="0"/>
                </a:spcBef>
              </a:pPr>
              <a:t>14</a:t>
            </a:fld>
            <a:endParaRPr lang="en-US" smtClean="0">
              <a:solidFill>
                <a:srgbClr val="000000"/>
              </a:solidFill>
            </a:endParaRPr>
          </a:p>
        </p:txBody>
      </p:sp>
      <p:sp>
        <p:nvSpPr>
          <p:cNvPr id="24579"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24580"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4211483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78DA078-80F0-45CF-AB5E-AC73CF6A8A6E}" type="slidenum">
              <a:rPr lang="en-US" smtClean="0">
                <a:solidFill>
                  <a:srgbClr val="000000"/>
                </a:solidFill>
              </a:rPr>
              <a:pPr>
                <a:spcBef>
                  <a:spcPct val="0"/>
                </a:spcBef>
              </a:pPr>
              <a:t>19</a:t>
            </a:fld>
            <a:endParaRPr lang="en-US" smtClean="0">
              <a:solidFill>
                <a:srgbClr val="000000"/>
              </a:solidFill>
            </a:endParaRPr>
          </a:p>
        </p:txBody>
      </p:sp>
      <p:sp>
        <p:nvSpPr>
          <p:cNvPr id="30723"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30724"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3781780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CFAD506-B368-46D2-B088-424BE12C95BD}" type="slidenum">
              <a:rPr lang="en-US" smtClean="0">
                <a:solidFill>
                  <a:srgbClr val="000000"/>
                </a:solidFill>
              </a:rPr>
              <a:pPr>
                <a:spcBef>
                  <a:spcPct val="0"/>
                </a:spcBef>
              </a:pPr>
              <a:t>40</a:t>
            </a:fld>
            <a:endParaRPr lang="en-US" smtClean="0">
              <a:solidFill>
                <a:srgbClr val="000000"/>
              </a:solidFill>
            </a:endParaRPr>
          </a:p>
        </p:txBody>
      </p:sp>
      <p:sp>
        <p:nvSpPr>
          <p:cNvPr id="54275"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smtClean="0"/>
          </a:p>
        </p:txBody>
      </p:sp>
      <p:sp>
        <p:nvSpPr>
          <p:cNvPr id="54276" name="Rectangle 3"/>
          <p:cNvSpPr>
            <a:spLocks noGrp="1" noRot="1" noChangeAspect="1" noChangeArrowheads="1" noTextEdit="1"/>
          </p:cNvSpPr>
          <p:nvPr>
            <p:ph type="sldImg"/>
          </p:nvPr>
        </p:nvSpPr>
        <p:spPr>
          <a:ln w="12700" cap="flat">
            <a:solidFill>
              <a:schemeClr val="tx1"/>
            </a:solidFill>
          </a:ln>
        </p:spPr>
      </p:sp>
    </p:spTree>
    <p:extLst>
      <p:ext uri="{BB962C8B-B14F-4D97-AF65-F5344CB8AC3E}">
        <p14:creationId xmlns:p14="http://schemas.microsoft.com/office/powerpoint/2010/main" val="2227447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5379475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00500945"/>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70210406"/>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5648587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85197912"/>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20526418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83899292"/>
      </p:ext>
    </p:extLst>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738117597"/>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026350180"/>
      </p:ext>
    </p:extLst>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6201797"/>
      </p:ext>
    </p:extLst>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9591877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71036541"/>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55648070"/>
      </p:ext>
    </p:extLst>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212850713"/>
      </p:ext>
    </p:extLst>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41039143"/>
      </p:ext>
    </p:extLst>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75451769"/>
      </p:ext>
    </p:extLst>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10753543"/>
      </p:ext>
    </p:extLst>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323691387"/>
      </p:ext>
    </p:extLst>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1825625"/>
            <a:ext cx="8515350" cy="4803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273936473"/>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70978467"/>
      </p:ext>
    </p:extLst>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1825625"/>
            <a:ext cx="8515350" cy="4803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842726340"/>
      </p:ext>
    </p:extLst>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6384225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911735884"/>
      </p:ext>
    </p:extLst>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042286195"/>
      </p:ext>
    </p:extLst>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1825625"/>
            <a:ext cx="8515350" cy="4803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21529241"/>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454291333"/>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425592890"/>
      </p:ext>
    </p:extLst>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762893021"/>
      </p:ext>
    </p:extLst>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1825625"/>
            <a:ext cx="8515350" cy="4803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13769343"/>
      </p:ext>
    </p:extLst>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805951384"/>
      </p:ext>
    </p:extLst>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28650" y="1825625"/>
            <a:ext cx="8515350" cy="48037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209684654"/>
      </p:ext>
    </p:extLst>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417577303"/>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815619211"/>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2392291563"/>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571569879"/>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119902041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77909757"/>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Tree>
    <p:extLst>
      <p:ext uri="{BB962C8B-B14F-4D97-AF65-F5344CB8AC3E}">
        <p14:creationId xmlns:p14="http://schemas.microsoft.com/office/powerpoint/2010/main" val="3394608420"/>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2" Type="http://schemas.openxmlformats.org/officeDocument/2006/relationships/theme" Target="../theme/theme37.xml"/><Relationship Id="rId1"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052635636"/>
      </p:ext>
    </p:extLst>
  </p:cSld>
  <p:clrMap bg1="lt1" tx1="dk1" bg2="lt2" tx2="dk2" accent1="accent1" accent2="accent2" accent3="accent3" accent4="accent4" accent5="accent5" accent6="accent6" hlink="hlink" folHlink="folHlink"/>
  <p:sldLayoutIdLst>
    <p:sldLayoutId id="2147483663" r:id="rId1"/>
    <p:sldLayoutId id="2147483742" r:id="rId2"/>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680893528"/>
      </p:ext>
    </p:extLst>
  </p:cSld>
  <p:clrMap bg1="lt1" tx1="dk1" bg2="lt2" tx2="dk2" accent1="accent1" accent2="accent2" accent3="accent3" accent4="accent4" accent5="accent5" accent6="accent6" hlink="hlink" folHlink="folHlink"/>
  <p:sldLayoutIdLst>
    <p:sldLayoutId id="214748368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2173166407"/>
      </p:ext>
    </p:extLst>
  </p:cSld>
  <p:clrMap bg1="lt1" tx1="dk1" bg2="lt2" tx2="dk2" accent1="accent1" accent2="accent2" accent3="accent3" accent4="accent4" accent5="accent5" accent6="accent6" hlink="hlink" folHlink="folHlink"/>
  <p:sldLayoutIdLst>
    <p:sldLayoutId id="214748368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977120129"/>
      </p:ext>
    </p:extLst>
  </p:cSld>
  <p:clrMap bg1="lt1" tx1="dk1" bg2="lt2" tx2="dk2" accent1="accent1" accent2="accent2" accent3="accent3" accent4="accent4" accent5="accent5" accent6="accent6" hlink="hlink" folHlink="folHlink"/>
  <p:sldLayoutIdLst>
    <p:sldLayoutId id="214748368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416257862"/>
      </p:ext>
    </p:extLst>
  </p:cSld>
  <p:clrMap bg1="lt1" tx1="dk1" bg2="lt2" tx2="dk2" accent1="accent1" accent2="accent2" accent3="accent3" accent4="accent4" accent5="accent5" accent6="accent6" hlink="hlink" folHlink="folHlink"/>
  <p:sldLayoutIdLst>
    <p:sldLayoutId id="214748368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494218954"/>
      </p:ext>
    </p:extLst>
  </p:cSld>
  <p:clrMap bg1="lt1" tx1="dk1" bg2="lt2" tx2="dk2" accent1="accent1" accent2="accent2" accent3="accent3" accent4="accent4" accent5="accent5" accent6="accent6" hlink="hlink" folHlink="folHlink"/>
  <p:sldLayoutIdLst>
    <p:sldLayoutId id="214748368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2968849"/>
      </p:ext>
    </p:extLst>
  </p:cSld>
  <p:clrMap bg1="lt1" tx1="dk1" bg2="lt2" tx2="dk2" accent1="accent1" accent2="accent2" accent3="accent3" accent4="accent4" accent5="accent5" accent6="accent6" hlink="hlink" folHlink="folHlink"/>
  <p:sldLayoutIdLst>
    <p:sldLayoutId id="214748369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323769554"/>
      </p:ext>
    </p:extLst>
  </p:cSld>
  <p:clrMap bg1="lt1" tx1="dk1" bg2="lt2" tx2="dk2" accent1="accent1" accent2="accent2" accent3="accent3" accent4="accent4" accent5="accent5" accent6="accent6" hlink="hlink" folHlink="folHlink"/>
  <p:sldLayoutIdLst>
    <p:sldLayoutId id="214748369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956844770"/>
      </p:ext>
    </p:extLst>
  </p:cSld>
  <p:clrMap bg1="lt1" tx1="dk1" bg2="lt2" tx2="dk2" accent1="accent1" accent2="accent2" accent3="accent3" accent4="accent4" accent5="accent5" accent6="accent6" hlink="hlink" folHlink="folHlink"/>
  <p:sldLayoutIdLst>
    <p:sldLayoutId id="214748369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209554318"/>
      </p:ext>
    </p:extLst>
  </p:cSld>
  <p:clrMap bg1="lt1" tx1="dk1" bg2="lt2" tx2="dk2" accent1="accent1" accent2="accent2" accent3="accent3" accent4="accent4" accent5="accent5" accent6="accent6" hlink="hlink" folHlink="folHlink"/>
  <p:sldLayoutIdLst>
    <p:sldLayoutId id="214748369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674354043"/>
      </p:ext>
    </p:extLst>
  </p:cSld>
  <p:clrMap bg1="lt1" tx1="dk1" bg2="lt2" tx2="dk2" accent1="accent1" accent2="accent2" accent3="accent3" accent4="accent4" accent5="accent5" accent6="accent6" hlink="hlink" folHlink="folHlink"/>
  <p:sldLayoutIdLst>
    <p:sldLayoutId id="214748369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632424076"/>
      </p:ext>
    </p:extLst>
  </p:cSld>
  <p:clrMap bg1="lt1" tx1="dk1" bg2="lt2" tx2="dk2" accent1="accent1" accent2="accent2" accent3="accent3" accent4="accent4" accent5="accent5" accent6="accent6" hlink="hlink" folHlink="folHlink"/>
  <p:sldLayoutIdLst>
    <p:sldLayoutId id="214748366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19514399"/>
      </p:ext>
    </p:extLst>
  </p:cSld>
  <p:clrMap bg1="lt1" tx1="dk1" bg2="lt2" tx2="dk2" accent1="accent1" accent2="accent2" accent3="accent3" accent4="accent4" accent5="accent5" accent6="accent6" hlink="hlink" folHlink="folHlink"/>
  <p:sldLayoutIdLst>
    <p:sldLayoutId id="214748370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406902905"/>
      </p:ext>
    </p:extLst>
  </p:cSld>
  <p:clrMap bg1="lt1" tx1="dk1" bg2="lt2" tx2="dk2" accent1="accent1" accent2="accent2" accent3="accent3" accent4="accent4" accent5="accent5" accent6="accent6" hlink="hlink" folHlink="folHlink"/>
  <p:sldLayoutIdLst>
    <p:sldLayoutId id="214748370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383800182"/>
      </p:ext>
    </p:extLst>
  </p:cSld>
  <p:clrMap bg1="lt1" tx1="dk1" bg2="lt2" tx2="dk2" accent1="accent1" accent2="accent2" accent3="accent3" accent4="accent4" accent5="accent5" accent6="accent6" hlink="hlink" folHlink="folHlink"/>
  <p:sldLayoutIdLst>
    <p:sldLayoutId id="214748371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826771676"/>
      </p:ext>
    </p:extLst>
  </p:cSld>
  <p:clrMap bg1="lt1" tx1="dk1" bg2="lt2" tx2="dk2" accent1="accent1" accent2="accent2" accent3="accent3" accent4="accent4" accent5="accent5" accent6="accent6" hlink="hlink" folHlink="folHlink"/>
  <p:sldLayoutIdLst>
    <p:sldLayoutId id="214748371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4224990272"/>
      </p:ext>
    </p:extLst>
  </p:cSld>
  <p:clrMap bg1="lt1" tx1="dk1" bg2="lt2" tx2="dk2" accent1="accent1" accent2="accent2" accent3="accent3" accent4="accent4" accent5="accent5" accent6="accent6" hlink="hlink" folHlink="folHlink"/>
  <p:sldLayoutIdLst>
    <p:sldLayoutId id="214748371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705550298"/>
      </p:ext>
    </p:extLst>
  </p:cSld>
  <p:clrMap bg1="lt1" tx1="dk1" bg2="lt2" tx2="dk2" accent1="accent1" accent2="accent2" accent3="accent3" accent4="accent4" accent5="accent5" accent6="accent6" hlink="hlink" folHlink="folHlink"/>
  <p:sldLayoutIdLst>
    <p:sldLayoutId id="214748371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967682829"/>
      </p:ext>
    </p:extLst>
  </p:cSld>
  <p:clrMap bg1="lt1" tx1="dk1" bg2="lt2" tx2="dk2" accent1="accent1" accent2="accent2" accent3="accent3" accent4="accent4" accent5="accent5" accent6="accent6" hlink="hlink" folHlink="folHlink"/>
  <p:sldLayoutIdLst>
    <p:sldLayoutId id="214748371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114401773"/>
      </p:ext>
    </p:extLst>
  </p:cSld>
  <p:clrMap bg1="lt1" tx1="dk1" bg2="lt2" tx2="dk2" accent1="accent1" accent2="accent2" accent3="accent3" accent4="accent4" accent5="accent5" accent6="accent6" hlink="hlink" folHlink="folHlink"/>
  <p:sldLayoutIdLst>
    <p:sldLayoutId id="214748372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395598801"/>
      </p:ext>
    </p:extLst>
  </p:cSld>
  <p:clrMap bg1="lt1" tx1="dk1" bg2="lt2" tx2="dk2" accent1="accent1" accent2="accent2" accent3="accent3" accent4="accent4" accent5="accent5" accent6="accent6" hlink="hlink" folHlink="folHlink"/>
  <p:sldLayoutIdLst>
    <p:sldLayoutId id="214748372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856462372"/>
      </p:ext>
    </p:extLst>
  </p:cSld>
  <p:clrMap bg1="lt1" tx1="dk1" bg2="lt2" tx2="dk2" accent1="accent1" accent2="accent2" accent3="accent3" accent4="accent4" accent5="accent5" accent6="accent6" hlink="hlink" folHlink="folHlink"/>
  <p:sldLayoutIdLst>
    <p:sldLayoutId id="214748372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955639443"/>
      </p:ext>
    </p:extLst>
  </p:cSld>
  <p:clrMap bg1="lt1" tx1="dk1" bg2="lt2" tx2="dk2" accent1="accent1" accent2="accent2" accent3="accent3" accent4="accent4" accent5="accent5" accent6="accent6" hlink="hlink" folHlink="folHlink"/>
  <p:sldLayoutIdLst>
    <p:sldLayoutId id="214748366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4117516824"/>
      </p:ext>
    </p:extLst>
  </p:cSld>
  <p:clrMap bg1="lt1" tx1="dk1" bg2="lt2" tx2="dk2" accent1="accent1" accent2="accent2" accent3="accent3" accent4="accent4" accent5="accent5" accent6="accent6" hlink="hlink" folHlink="folHlink"/>
  <p:sldLayoutIdLst>
    <p:sldLayoutId id="214748372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806681453"/>
      </p:ext>
    </p:extLst>
  </p:cSld>
  <p:clrMap bg1="lt1" tx1="dk1" bg2="lt2" tx2="dk2" accent1="accent1" accent2="accent2" accent3="accent3" accent4="accent4" accent5="accent5" accent6="accent6" hlink="hlink" folHlink="folHlink"/>
  <p:sldLayoutIdLst>
    <p:sldLayoutId id="214748372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622348346"/>
      </p:ext>
    </p:extLst>
  </p:cSld>
  <p:clrMap bg1="lt1" tx1="dk1" bg2="lt2" tx2="dk2" accent1="accent1" accent2="accent2" accent3="accent3" accent4="accent4" accent5="accent5" accent6="accent6" hlink="hlink" folHlink="folHlink"/>
  <p:sldLayoutIdLst>
    <p:sldLayoutId id="214748373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314580935"/>
      </p:ext>
    </p:extLst>
  </p:cSld>
  <p:clrMap bg1="lt1" tx1="dk1" bg2="lt2" tx2="dk2" accent1="accent1" accent2="accent2" accent3="accent3" accent4="accent4" accent5="accent5" accent6="accent6" hlink="hlink" folHlink="folHlink"/>
  <p:sldLayoutIdLst>
    <p:sldLayoutId id="214748373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411881186"/>
      </p:ext>
    </p:extLst>
  </p:cSld>
  <p:clrMap bg1="lt1" tx1="dk1" bg2="lt2" tx2="dk2" accent1="accent1" accent2="accent2" accent3="accent3" accent4="accent4" accent5="accent5" accent6="accent6" hlink="hlink" folHlink="folHlink"/>
  <p:sldLayoutIdLst>
    <p:sldLayoutId id="214748373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1090849012"/>
      </p:ext>
    </p:extLst>
  </p:cSld>
  <p:clrMap bg1="lt1" tx1="dk1" bg2="lt2" tx2="dk2" accent1="accent1" accent2="accent2" accent3="accent3" accent4="accent4" accent5="accent5" accent6="accent6" hlink="hlink" folHlink="folHlink"/>
  <p:sldLayoutIdLst>
    <p:sldLayoutId id="214748373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281512910"/>
      </p:ext>
    </p:extLst>
  </p:cSld>
  <p:clrMap bg1="lt1" tx1="dk1" bg2="lt2" tx2="dk2" accent1="accent1" accent2="accent2" accent3="accent3" accent4="accent4" accent5="accent5" accent6="accent6" hlink="hlink" folHlink="folHlink"/>
  <p:sldLayoutIdLst>
    <p:sldLayoutId id="214748373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775645035"/>
      </p:ext>
    </p:extLst>
  </p:cSld>
  <p:clrMap bg1="lt1" tx1="dk1" bg2="lt2" tx2="dk2" accent1="accent1" accent2="accent2" accent3="accent3" accent4="accent4" accent5="accent5" accent6="accent6" hlink="hlink" folHlink="folHlink"/>
  <p:sldLayoutIdLst>
    <p:sldLayoutId id="214748374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2463374046"/>
      </p:ext>
    </p:extLst>
  </p:cSld>
  <p:clrMap bg1="lt1" tx1="dk1" bg2="lt2" tx2="dk2" accent1="accent1" accent2="accent2" accent3="accent3" accent4="accent4" accent5="accent5" accent6="accent6" hlink="hlink" folHlink="folHlink"/>
  <p:sldLayoutIdLst>
    <p:sldLayoutId id="214748366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965305804"/>
      </p:ext>
    </p:extLst>
  </p:cSld>
  <p:clrMap bg1="lt1" tx1="dk1" bg2="lt2" tx2="dk2" accent1="accent1" accent2="accent2" accent3="accent3" accent4="accent4" accent5="accent5" accent6="accent6" hlink="hlink" folHlink="folHlink"/>
  <p:sldLayoutIdLst>
    <p:sldLayoutId id="2147483671"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2461740247"/>
      </p:ext>
    </p:extLst>
  </p:cSld>
  <p:clrMap bg1="lt1" tx1="dk1" bg2="lt2" tx2="dk2" accent1="accent1" accent2="accent2" accent3="accent3" accent4="accent4" accent5="accent5" accent6="accent6" hlink="hlink" folHlink="folHlink"/>
  <p:sldLayoutIdLst>
    <p:sldLayoutId id="2147483673"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591738814"/>
      </p:ext>
    </p:extLst>
  </p:cSld>
  <p:clrMap bg1="lt1" tx1="dk1" bg2="lt2" tx2="dk2" accent1="accent1" accent2="accent2" accent3="accent3" accent4="accent4" accent5="accent5" accent6="accent6" hlink="hlink" folHlink="folHlink"/>
  <p:sldLayoutIdLst>
    <p:sldLayoutId id="2147483675"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3888604646"/>
      </p:ext>
    </p:extLst>
  </p:cSld>
  <p:clrMap bg1="lt1" tx1="dk1" bg2="lt2" tx2="dk2" accent1="accent1" accent2="accent2" accent3="accent3" accent4="accent4" accent5="accent5" accent6="accent6" hlink="hlink" folHlink="folHlink"/>
  <p:sldLayoutIdLst>
    <p:sldLayoutId id="2147483677"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CF7"/>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381750" y="5734050"/>
            <a:ext cx="276225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97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Text Box 7"/>
          <p:cNvSpPr txBox="1">
            <a:spLocks noChangeArrowheads="1"/>
          </p:cNvSpPr>
          <p:nvPr userDrawn="1"/>
        </p:nvSpPr>
        <p:spPr bwMode="auto">
          <a:xfrm>
            <a:off x="7219950" y="0"/>
            <a:ext cx="1695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1030" name="Text Box 8"/>
          <p:cNvSpPr txBox="1">
            <a:spLocks noChangeArrowheads="1"/>
          </p:cNvSpPr>
          <p:nvPr userDrawn="1"/>
        </p:nvSpPr>
        <p:spPr bwMode="auto">
          <a:xfrm>
            <a:off x="7353300" y="342900"/>
            <a:ext cx="135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defRPr/>
            </a:pPr>
            <a:endParaRPr lang="en-US" sz="2400" smtClean="0">
              <a:solidFill>
                <a:srgbClr val="000000"/>
              </a:solidFill>
              <a:latin typeface="Times New Roman" panose="02020603050405020304" pitchFamily="18" charset="0"/>
            </a:endParaRPr>
          </a:p>
        </p:txBody>
      </p:sp>
      <p:sp>
        <p:nvSpPr>
          <p:cNvPr id="97289" name="Text Box 9"/>
          <p:cNvSpPr txBox="1">
            <a:spLocks noChangeArrowheads="1"/>
          </p:cNvSpPr>
          <p:nvPr userDrawn="1"/>
        </p:nvSpPr>
        <p:spPr bwMode="auto">
          <a:xfrm>
            <a:off x="7924800" y="0"/>
            <a:ext cx="1828800" cy="3048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50000"/>
              </a:spcBef>
              <a:spcAft>
                <a:spcPct val="0"/>
              </a:spcAft>
              <a:defRPr/>
            </a:pPr>
            <a:r>
              <a:rPr lang="en-US" sz="1400" b="1" i="1" smtClean="0">
                <a:solidFill>
                  <a:srgbClr val="BBE0E3"/>
                </a:solidFill>
                <a:latin typeface="Times New Roman" panose="02020603050405020304" pitchFamily="18" charset="0"/>
              </a:rPr>
              <a:t>  </a:t>
            </a:r>
            <a:r>
              <a:rPr lang="en-US" sz="1400" b="1" i="1" smtClean="0">
                <a:solidFill>
                  <a:srgbClr val="009999"/>
                </a:solidFill>
                <a:latin typeface="Times New Roman" panose="02020603050405020304" pitchFamily="18" charset="0"/>
              </a:rPr>
              <a:t>2- </a:t>
            </a:r>
            <a:fld id="{07AAF09B-4698-44F8-8C0A-4FDB170EE710}" type="slidenum">
              <a:rPr lang="en-US" sz="1400" b="1" i="1" smtClean="0">
                <a:solidFill>
                  <a:srgbClr val="009999"/>
                </a:solidFill>
                <a:latin typeface="Times New Roman" panose="02020603050405020304" pitchFamily="18" charset="0"/>
              </a:rPr>
              <a:pPr fontAlgn="base">
                <a:spcBef>
                  <a:spcPct val="50000"/>
                </a:spcBef>
                <a:spcAft>
                  <a:spcPct val="0"/>
                </a:spcAft>
                <a:defRPr/>
              </a:pPr>
              <a:t>‹#›</a:t>
            </a:fld>
            <a:endParaRPr lang="en-US" sz="1400" b="1" i="1" smtClean="0">
              <a:solidFill>
                <a:srgbClr val="009999"/>
              </a:solidFill>
              <a:latin typeface="Times New Roman" panose="02020603050405020304" pitchFamily="18" charset="0"/>
            </a:endParaRPr>
          </a:p>
        </p:txBody>
      </p:sp>
    </p:spTree>
    <p:extLst>
      <p:ext uri="{BB962C8B-B14F-4D97-AF65-F5344CB8AC3E}">
        <p14:creationId xmlns:p14="http://schemas.microsoft.com/office/powerpoint/2010/main" val="98098867"/>
      </p:ext>
    </p:extLst>
  </p:cSld>
  <p:clrMap bg1="lt1" tx1="dk1" bg2="lt2" tx2="dk2" accent1="accent1" accent2="accent2" accent3="accent3" accent4="accent4" accent5="accent5" accent6="accent6" hlink="hlink" folHlink="folHlink"/>
  <p:sldLayoutIdLst>
    <p:sldLayoutId id="2147483679" r:id="rId1"/>
  </p:sldLayoutIdLst>
  <p:transition>
    <p:zoom/>
  </p:transition>
  <p:timing>
    <p:tnLst>
      <p:par>
        <p:cTn id="1" dur="indefinite" restart="never" nodeType="tmRoot"/>
      </p:par>
    </p:tnLst>
  </p:timing>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Times New Roman" pitchFamily="18" charset="0"/>
        </a:defRPr>
      </a:lvl2pPr>
      <a:lvl3pPr algn="ctr" rtl="0" eaLnBrk="0" fontAlgn="base" hangingPunct="0">
        <a:spcBef>
          <a:spcPct val="0"/>
        </a:spcBef>
        <a:spcAft>
          <a:spcPct val="0"/>
        </a:spcAft>
        <a:defRPr sz="2000">
          <a:solidFill>
            <a:schemeClr val="tx2"/>
          </a:solidFill>
          <a:latin typeface="Times New Roman" pitchFamily="18" charset="0"/>
        </a:defRPr>
      </a:lvl3pPr>
      <a:lvl4pPr algn="ctr" rtl="0" eaLnBrk="0" fontAlgn="base" hangingPunct="0">
        <a:spcBef>
          <a:spcPct val="0"/>
        </a:spcBef>
        <a:spcAft>
          <a:spcPct val="0"/>
        </a:spcAft>
        <a:defRPr sz="2000">
          <a:solidFill>
            <a:schemeClr val="tx2"/>
          </a:solidFill>
          <a:latin typeface="Times New Roman" pitchFamily="18" charset="0"/>
        </a:defRPr>
      </a:lvl4pPr>
      <a:lvl5pPr algn="ctr" rtl="0" eaLnBrk="0" fontAlgn="base" hangingPunct="0">
        <a:spcBef>
          <a:spcPct val="0"/>
        </a:spcBef>
        <a:spcAft>
          <a:spcPct val="0"/>
        </a:spcAft>
        <a:defRPr sz="2000">
          <a:solidFill>
            <a:schemeClr val="tx2"/>
          </a:solidFill>
          <a:latin typeface="Times New Roman" pitchFamily="18" charset="0"/>
        </a:defRPr>
      </a:lvl5pPr>
      <a:lvl6pPr marL="457200" algn="ctr" rtl="0" fontAlgn="base">
        <a:spcBef>
          <a:spcPct val="0"/>
        </a:spcBef>
        <a:spcAft>
          <a:spcPct val="0"/>
        </a:spcAft>
        <a:defRPr sz="2000">
          <a:solidFill>
            <a:schemeClr val="tx2"/>
          </a:solidFill>
          <a:latin typeface="Times New Roman" pitchFamily="18" charset="0"/>
        </a:defRPr>
      </a:lvl6pPr>
      <a:lvl7pPr marL="914400" algn="ctr" rtl="0" fontAlgn="base">
        <a:spcBef>
          <a:spcPct val="0"/>
        </a:spcBef>
        <a:spcAft>
          <a:spcPct val="0"/>
        </a:spcAft>
        <a:defRPr sz="2000">
          <a:solidFill>
            <a:schemeClr val="tx2"/>
          </a:solidFill>
          <a:latin typeface="Times New Roman" pitchFamily="18" charset="0"/>
        </a:defRPr>
      </a:lvl7pPr>
      <a:lvl8pPr marL="1371600" algn="ctr" rtl="0" fontAlgn="base">
        <a:spcBef>
          <a:spcPct val="0"/>
        </a:spcBef>
        <a:spcAft>
          <a:spcPct val="0"/>
        </a:spcAft>
        <a:defRPr sz="2000">
          <a:solidFill>
            <a:schemeClr val="tx2"/>
          </a:solidFill>
          <a:latin typeface="Times New Roman" pitchFamily="18" charset="0"/>
        </a:defRPr>
      </a:lvl8pPr>
      <a:lvl9pPr marL="1828800" algn="ctr" rtl="0" fontAlgn="base">
        <a:spcBef>
          <a:spcPct val="0"/>
        </a:spcBef>
        <a:spcAft>
          <a:spcPct val="0"/>
        </a:spcAft>
        <a:defRPr sz="20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8.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6.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4.xml"/><Relationship Id="rId1" Type="http://schemas.openxmlformats.org/officeDocument/2006/relationships/vmlDrawing" Target="../drawings/vmlDrawing4.vml"/><Relationship Id="rId4" Type="http://schemas.openxmlformats.org/officeDocument/2006/relationships/image" Target="../media/image5.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5.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0" y="0"/>
            <a:ext cx="1841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eaLnBrk="0" fontAlgn="base" hangingPunct="0">
              <a:spcBef>
                <a:spcPct val="50000"/>
              </a:spcBef>
              <a:spcAft>
                <a:spcPct val="0"/>
              </a:spcAft>
            </a:pPr>
            <a:endParaRPr lang="en-US" smtClean="0">
              <a:solidFill>
                <a:srgbClr val="FFEAC5"/>
              </a:solidFill>
              <a:latin typeface="Book Antiqua" panose="02040602050305030304" pitchFamily="18" charset="0"/>
            </a:endParaRPr>
          </a:p>
        </p:txBody>
      </p:sp>
      <p:sp>
        <p:nvSpPr>
          <p:cNvPr id="6" name="Rectangle 10"/>
          <p:cNvSpPr>
            <a:spLocks noChangeArrowheads="1"/>
          </p:cNvSpPr>
          <p:nvPr/>
        </p:nvSpPr>
        <p:spPr bwMode="auto">
          <a:xfrm>
            <a:off x="879738" y="3151790"/>
            <a:ext cx="7086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b="1" i="1">
                <a:solidFill>
                  <a:srgbClr val="FFCC00"/>
                </a:solidFill>
                <a:latin typeface="Times New Roman" panose="02020603050405020304" pitchFamily="18" charset="0"/>
              </a:defRPr>
            </a:lvl1pPr>
            <a:lvl2pPr marL="742950" indent="-285750">
              <a:defRPr sz="1400" b="1" i="1">
                <a:solidFill>
                  <a:srgbClr val="FFCC00"/>
                </a:solidFill>
                <a:latin typeface="Times New Roman" panose="02020603050405020304" pitchFamily="18" charset="0"/>
              </a:defRPr>
            </a:lvl2pPr>
            <a:lvl3pPr marL="1143000" indent="-228600">
              <a:defRPr sz="1400" b="1" i="1">
                <a:solidFill>
                  <a:srgbClr val="FFCC00"/>
                </a:solidFill>
                <a:latin typeface="Times New Roman" panose="02020603050405020304" pitchFamily="18" charset="0"/>
              </a:defRPr>
            </a:lvl3pPr>
            <a:lvl4pPr marL="1600200" indent="-228600">
              <a:defRPr sz="1400" b="1" i="1">
                <a:solidFill>
                  <a:srgbClr val="FFCC00"/>
                </a:solidFill>
                <a:latin typeface="Times New Roman" panose="02020603050405020304" pitchFamily="18" charset="0"/>
              </a:defRPr>
            </a:lvl4pPr>
            <a:lvl5pPr marL="2057400" indent="-228600">
              <a:defRPr sz="1400" b="1" i="1">
                <a:solidFill>
                  <a:srgbClr val="FFCC00"/>
                </a:solidFill>
                <a:latin typeface="Times New Roman" panose="02020603050405020304" pitchFamily="18" charset="0"/>
              </a:defRPr>
            </a:lvl5pPr>
            <a:lvl6pPr marL="2514600" indent="-228600" eaLnBrk="0" fontAlgn="base" hangingPunct="0">
              <a:spcBef>
                <a:spcPct val="0"/>
              </a:spcBef>
              <a:spcAft>
                <a:spcPct val="0"/>
              </a:spcAft>
              <a:defRPr sz="1400" b="1" i="1">
                <a:solidFill>
                  <a:srgbClr val="FFCC00"/>
                </a:solidFill>
                <a:latin typeface="Times New Roman" panose="02020603050405020304" pitchFamily="18" charset="0"/>
              </a:defRPr>
            </a:lvl6pPr>
            <a:lvl7pPr marL="2971800" indent="-228600" eaLnBrk="0" fontAlgn="base" hangingPunct="0">
              <a:spcBef>
                <a:spcPct val="0"/>
              </a:spcBef>
              <a:spcAft>
                <a:spcPct val="0"/>
              </a:spcAft>
              <a:defRPr sz="1400" b="1" i="1">
                <a:solidFill>
                  <a:srgbClr val="FFCC00"/>
                </a:solidFill>
                <a:latin typeface="Times New Roman" panose="02020603050405020304" pitchFamily="18" charset="0"/>
              </a:defRPr>
            </a:lvl7pPr>
            <a:lvl8pPr marL="3429000" indent="-228600" eaLnBrk="0" fontAlgn="base" hangingPunct="0">
              <a:spcBef>
                <a:spcPct val="0"/>
              </a:spcBef>
              <a:spcAft>
                <a:spcPct val="0"/>
              </a:spcAft>
              <a:defRPr sz="1400" b="1" i="1">
                <a:solidFill>
                  <a:srgbClr val="FFCC00"/>
                </a:solidFill>
                <a:latin typeface="Times New Roman" panose="02020603050405020304" pitchFamily="18" charset="0"/>
              </a:defRPr>
            </a:lvl8pPr>
            <a:lvl9pPr marL="3886200" indent="-228600" eaLnBrk="0" fontAlgn="base" hangingPunct="0">
              <a:spcBef>
                <a:spcPct val="0"/>
              </a:spcBef>
              <a:spcAft>
                <a:spcPct val="0"/>
              </a:spcAft>
              <a:defRPr sz="1400" b="1" i="1">
                <a:solidFill>
                  <a:srgbClr val="FFCC00"/>
                </a:solidFill>
                <a:latin typeface="Times New Roman" panose="02020603050405020304" pitchFamily="18" charset="0"/>
              </a:defRPr>
            </a:lvl9pPr>
          </a:lstStyle>
          <a:p>
            <a:pPr algn="ctr" fontAlgn="base">
              <a:spcBef>
                <a:spcPct val="20000"/>
              </a:spcBef>
              <a:spcAft>
                <a:spcPct val="0"/>
              </a:spcAft>
            </a:pPr>
            <a:r>
              <a:rPr lang="en-US" sz="3200" b="0" i="0" dirty="0" smtClean="0">
                <a:solidFill>
                  <a:srgbClr val="000000"/>
                </a:solidFill>
                <a:latin typeface="Arial" panose="020B0604020202020204" pitchFamily="34" charset="0"/>
                <a:cs typeface="Arial" panose="020B0604020202020204" pitchFamily="34" charset="0"/>
              </a:rPr>
              <a:t>Dr. Eric Nimako Aidoo</a:t>
            </a:r>
          </a:p>
          <a:p>
            <a:pPr algn="ctr" fontAlgn="base">
              <a:spcBef>
                <a:spcPct val="20000"/>
              </a:spcBef>
              <a:spcAft>
                <a:spcPct val="0"/>
              </a:spcAft>
            </a:pPr>
            <a:r>
              <a:rPr lang="en-US" sz="1800" b="0" i="0" dirty="0" smtClean="0">
                <a:solidFill>
                  <a:srgbClr val="0066CC"/>
                </a:solidFill>
                <a:latin typeface="Arial" panose="020B0604020202020204" pitchFamily="34" charset="0"/>
                <a:cs typeface="Arial" panose="020B0604020202020204" pitchFamily="34" charset="0"/>
              </a:rPr>
              <a:t>en.aidoo@yahoo.com</a:t>
            </a:r>
          </a:p>
          <a:p>
            <a:pPr algn="ctr" fontAlgn="base">
              <a:spcBef>
                <a:spcPct val="20000"/>
              </a:spcBef>
              <a:spcAft>
                <a:spcPct val="0"/>
              </a:spcAft>
            </a:pPr>
            <a:r>
              <a:rPr lang="en-US" sz="1800" b="0" i="0" dirty="0" smtClean="0">
                <a:solidFill>
                  <a:srgbClr val="0066CC"/>
                </a:solidFill>
                <a:latin typeface="Arial" panose="020B0604020202020204" pitchFamily="34" charset="0"/>
                <a:cs typeface="Arial" panose="020B0604020202020204" pitchFamily="34" charset="0"/>
              </a:rPr>
              <a:t>0202901980</a:t>
            </a:r>
          </a:p>
          <a:p>
            <a:pPr algn="ctr" fontAlgn="base">
              <a:spcBef>
                <a:spcPct val="20000"/>
              </a:spcBef>
              <a:spcAft>
                <a:spcPct val="0"/>
              </a:spcAft>
            </a:pPr>
            <a:endParaRPr lang="en-US" sz="1800" b="0" i="0" dirty="0" smtClean="0">
              <a:solidFill>
                <a:srgbClr val="000000"/>
              </a:solidFill>
              <a:latin typeface="Arial" panose="020B0604020202020204" pitchFamily="34" charset="0"/>
              <a:cs typeface="Arial" panose="020B0604020202020204" pitchFamily="34" charset="0"/>
            </a:endParaRPr>
          </a:p>
        </p:txBody>
      </p:sp>
      <p:sp>
        <p:nvSpPr>
          <p:cNvPr id="7" name="Title 1"/>
          <p:cNvSpPr txBox="1">
            <a:spLocks/>
          </p:cNvSpPr>
          <p:nvPr/>
        </p:nvSpPr>
        <p:spPr>
          <a:xfrm>
            <a:off x="1446509" y="2361122"/>
            <a:ext cx="5953058" cy="498095"/>
          </a:xfrm>
          <a:prstGeom prst="rect">
            <a:avLst/>
          </a:prstGeom>
        </p:spPr>
        <p:txBody>
          <a:bodyPr vert="horz" lIns="68580" tIns="34290" rIns="68580" bIns="34290" rtlCol="0" anchor="b">
            <a:normAutofit fontScale="62500" lnSpcReduction="20000"/>
          </a:bodyPr>
          <a:lstStyle>
            <a:lvl1pPr algn="ctr" defTabSz="914400" rtl="0" eaLnBrk="1" latinLnBrk="0" hangingPunct="1">
              <a:lnSpc>
                <a:spcPct val="90000"/>
              </a:lnSpc>
              <a:spcBef>
                <a:spcPct val="0"/>
              </a:spcBef>
              <a:buNone/>
              <a:defRPr sz="6000" kern="1200">
                <a:solidFill>
                  <a:srgbClr val="055D13"/>
                </a:solidFill>
                <a:latin typeface="Futura Md BT" panose="020B0602020204020303" pitchFamily="34" charset="0"/>
                <a:ea typeface="+mj-ea"/>
                <a:cs typeface="+mj-cs"/>
              </a:defRPr>
            </a:lvl1pPr>
          </a:lstStyle>
          <a:p>
            <a:r>
              <a:rPr lang="en-US" sz="3000" dirty="0" smtClean="0">
                <a:solidFill>
                  <a:srgbClr val="FF0000"/>
                </a:solidFill>
              </a:rPr>
              <a:t>MATH </a:t>
            </a:r>
            <a:r>
              <a:rPr lang="en-US" sz="3000" dirty="0" smtClean="0">
                <a:solidFill>
                  <a:srgbClr val="FF0000"/>
                </a:solidFill>
              </a:rPr>
              <a:t>166: Introductory Probability and Statistics</a:t>
            </a:r>
            <a:endParaRPr lang="en-GB" sz="3000" dirty="0">
              <a:solidFill>
                <a:srgbClr val="FF0000"/>
              </a:solidFill>
            </a:endParaRPr>
          </a:p>
        </p:txBody>
      </p:sp>
    </p:spTree>
    <p:extLst>
      <p:ext uri="{BB962C8B-B14F-4D97-AF65-F5344CB8AC3E}">
        <p14:creationId xmlns:p14="http://schemas.microsoft.com/office/powerpoint/2010/main" val="2791144541"/>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323850" y="949325"/>
            <a:ext cx="8412163" cy="1371600"/>
          </a:xfrm>
          <a:prstGeom prst="rect">
            <a:avLst/>
          </a:prstGeom>
          <a:solidFill>
            <a:srgbClr val="6B4335"/>
          </a:solidFill>
          <a:ln>
            <a:miter lim="800000"/>
            <a:headEnd/>
            <a:tailEnd/>
          </a:ln>
        </p:spPr>
        <p:txBody>
          <a:bodyPr lIns="92075" tIns="46038" rIns="92075" bIns="46038"/>
          <a:lstStyle/>
          <a:p>
            <a:pPr marL="0" indent="0" eaLnBrk="1" hangingPunct="1">
              <a:lnSpc>
                <a:spcPct val="90000"/>
              </a:lnSpc>
              <a:buFontTx/>
              <a:buNone/>
              <a:defRPr/>
            </a:pPr>
            <a:r>
              <a:rPr lang="en-US" sz="3600" b="1" dirty="0" smtClean="0">
                <a:solidFill>
                  <a:schemeClr val="bg1"/>
                </a:solidFill>
                <a:effectLst>
                  <a:outerShdw blurRad="38100" dist="38100" dir="2700000" algn="tl">
                    <a:srgbClr val="000000"/>
                  </a:outerShdw>
                </a:effectLst>
                <a:latin typeface="Times New Roman" panose="02020603050405020304" pitchFamily="18" charset="0"/>
              </a:rPr>
              <a:t>Class midpoint</a:t>
            </a:r>
            <a:r>
              <a:rPr lang="en-US" sz="3600" dirty="0" smtClean="0">
                <a:solidFill>
                  <a:schemeClr val="accent1"/>
                </a:solidFill>
                <a:effectLst>
                  <a:outerShdw blurRad="38100" dist="38100" dir="2700000" algn="tl">
                    <a:srgbClr val="000000"/>
                  </a:outerShdw>
                </a:effectLst>
                <a:latin typeface="Times New Roman" panose="02020603050405020304" pitchFamily="18" charset="0"/>
              </a:rPr>
              <a:t>:</a:t>
            </a:r>
            <a:r>
              <a:rPr lang="en-US" sz="2800" dirty="0" smtClean="0">
                <a:latin typeface="Times New Roman" panose="02020603050405020304" pitchFamily="18" charset="0"/>
              </a:rPr>
              <a:t> </a:t>
            </a:r>
            <a:r>
              <a:rPr lang="en-US" sz="2800" dirty="0" smtClean="0">
                <a:solidFill>
                  <a:schemeClr val="bg1"/>
                </a:solidFill>
                <a:latin typeface="Times New Roman" panose="02020603050405020304" pitchFamily="18" charset="0"/>
              </a:rPr>
              <a:t>A point that divides a class into two equal parts.  This is the average of the upper and lower class limits.</a:t>
            </a:r>
          </a:p>
        </p:txBody>
      </p:sp>
      <p:sp>
        <p:nvSpPr>
          <p:cNvPr id="15363" name="Rectangle 4"/>
          <p:cNvSpPr>
            <a:spLocks noChangeArrowheads="1"/>
          </p:cNvSpPr>
          <p:nvPr/>
        </p:nvSpPr>
        <p:spPr bwMode="auto">
          <a:xfrm>
            <a:off x="0" y="9144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15364" name="Text Box 5"/>
          <p:cNvSpPr txBox="1">
            <a:spLocks noChangeArrowheads="1"/>
          </p:cNvSpPr>
          <p:nvPr/>
        </p:nvSpPr>
        <p:spPr bwMode="auto">
          <a:xfrm>
            <a:off x="800100" y="46101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2400" smtClean="0">
              <a:solidFill>
                <a:srgbClr val="000000"/>
              </a:solidFill>
              <a:latin typeface="Times New Roman" panose="02020603050405020304" pitchFamily="18" charset="0"/>
            </a:endParaRPr>
          </a:p>
        </p:txBody>
      </p:sp>
      <p:sp>
        <p:nvSpPr>
          <p:cNvPr id="30726" name="Text Box 6"/>
          <p:cNvSpPr txBox="1">
            <a:spLocks noChangeArrowheads="1"/>
          </p:cNvSpPr>
          <p:nvPr/>
        </p:nvSpPr>
        <p:spPr bwMode="auto">
          <a:xfrm>
            <a:off x="5283200" y="2989263"/>
            <a:ext cx="3638550" cy="2103437"/>
          </a:xfrm>
          <a:prstGeom prst="rect">
            <a:avLst/>
          </a:prstGeom>
          <a:solidFill>
            <a:srgbClr val="510C9C"/>
          </a:solidFill>
          <a:ln w="9525">
            <a:noFill/>
            <a:miter lim="800000"/>
            <a:headEnd/>
            <a:tailEnd/>
          </a:ln>
          <a:effectLst/>
        </p:spPr>
        <p:txBody>
          <a:bodyPr>
            <a:spAutoFit/>
          </a:bodyPr>
          <a:lstStyle/>
          <a:p>
            <a:pPr eaLnBrk="0" fontAlgn="base" hangingPunct="0">
              <a:spcBef>
                <a:spcPct val="20000"/>
              </a:spcBef>
              <a:spcAft>
                <a:spcPct val="0"/>
              </a:spcAft>
              <a:buClr>
                <a:srgbClr val="404960"/>
              </a:buClr>
              <a:buSzPct val="65000"/>
              <a:buFont typeface="Wingdings" pitchFamily="2" charset="2"/>
              <a:buNone/>
              <a:defRPr/>
            </a:pPr>
            <a:r>
              <a:rPr lang="en-US" sz="3200">
                <a:solidFill>
                  <a:srgbClr val="BBE0E3"/>
                </a:solidFill>
                <a:latin typeface="Times New Roman" pitchFamily="18" charset="0"/>
              </a:rPr>
              <a:t> </a:t>
            </a:r>
            <a:r>
              <a:rPr lang="en-US" sz="3600" b="1">
                <a:solidFill>
                  <a:srgbClr val="FFFFFF"/>
                </a:solidFill>
                <a:effectLst>
                  <a:outerShdw blurRad="38100" dist="38100" dir="2700000" algn="tl">
                    <a:srgbClr val="000000"/>
                  </a:outerShdw>
                </a:effectLst>
                <a:latin typeface="Times New Roman" pitchFamily="18" charset="0"/>
              </a:rPr>
              <a:t>Class Frequency</a:t>
            </a:r>
            <a:r>
              <a:rPr lang="en-US" sz="3200">
                <a:solidFill>
                  <a:srgbClr val="BBE0E3"/>
                </a:solidFill>
                <a:latin typeface="Times New Roman" pitchFamily="18" charset="0"/>
              </a:rPr>
              <a:t>:</a:t>
            </a:r>
            <a:r>
              <a:rPr lang="en-US" sz="3200">
                <a:solidFill>
                  <a:srgbClr val="000000"/>
                </a:solidFill>
                <a:latin typeface="Times New Roman" pitchFamily="18" charset="0"/>
              </a:rPr>
              <a:t>  </a:t>
            </a:r>
            <a:r>
              <a:rPr lang="en-US" sz="3200">
                <a:solidFill>
                  <a:srgbClr val="FFFFFF"/>
                </a:solidFill>
                <a:latin typeface="Times New Roman" pitchFamily="18" charset="0"/>
              </a:rPr>
              <a:t>The number of  observations in each class.  	</a:t>
            </a:r>
          </a:p>
        </p:txBody>
      </p:sp>
      <p:sp>
        <p:nvSpPr>
          <p:cNvPr id="30727" name="Text Box 7"/>
          <p:cNvSpPr txBox="1">
            <a:spLocks noChangeArrowheads="1"/>
          </p:cNvSpPr>
          <p:nvPr/>
        </p:nvSpPr>
        <p:spPr bwMode="auto">
          <a:xfrm>
            <a:off x="482600" y="2921000"/>
            <a:ext cx="4419600" cy="3662363"/>
          </a:xfrm>
          <a:prstGeom prst="rect">
            <a:avLst/>
          </a:prstGeom>
          <a:solidFill>
            <a:srgbClr val="CC3300"/>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404960"/>
              </a:buClr>
              <a:buSzPct val="65000"/>
              <a:buFont typeface="Wingdings" panose="05000000000000000000" pitchFamily="2" charset="2"/>
              <a:buNone/>
              <a:defRPr/>
            </a:pPr>
            <a:r>
              <a:rPr lang="en-US" sz="3600" b="1" smtClean="0">
                <a:solidFill>
                  <a:srgbClr val="FFFFFF"/>
                </a:solidFill>
                <a:effectLst>
                  <a:outerShdw blurRad="38100" dist="38100" dir="2700000" algn="tl">
                    <a:srgbClr val="000000"/>
                  </a:outerShdw>
                </a:effectLst>
                <a:latin typeface="Times New Roman" panose="02020603050405020304" pitchFamily="18" charset="0"/>
              </a:rPr>
              <a:t>Class width/interval</a:t>
            </a:r>
            <a:r>
              <a:rPr lang="en-US" sz="3200" smtClean="0">
                <a:solidFill>
                  <a:srgbClr val="BBE0E3"/>
                </a:solidFill>
                <a:latin typeface="Times New Roman" panose="02020603050405020304" pitchFamily="18" charset="0"/>
              </a:rPr>
              <a:t>:</a:t>
            </a:r>
            <a:r>
              <a:rPr lang="en-US" sz="3200" smtClean="0">
                <a:solidFill>
                  <a:srgbClr val="4DB14B"/>
                </a:solidFill>
                <a:latin typeface="Times New Roman" panose="02020603050405020304" pitchFamily="18" charset="0"/>
              </a:rPr>
              <a:t>  </a:t>
            </a:r>
          </a:p>
          <a:p>
            <a:pPr fontAlgn="base">
              <a:spcBef>
                <a:spcPct val="20000"/>
              </a:spcBef>
              <a:spcAft>
                <a:spcPct val="0"/>
              </a:spcAft>
              <a:buClr>
                <a:srgbClr val="404960"/>
              </a:buClr>
              <a:buSzPct val="65000"/>
              <a:buFont typeface="Wingdings" panose="05000000000000000000" pitchFamily="2" charset="2"/>
              <a:buNone/>
              <a:defRPr/>
            </a:pPr>
            <a:r>
              <a:rPr lang="en-US" sz="3200" smtClean="0">
                <a:solidFill>
                  <a:srgbClr val="FFFFFF"/>
                </a:solidFill>
                <a:latin typeface="Times New Roman" panose="02020603050405020304" pitchFamily="18" charset="0"/>
              </a:rPr>
              <a:t>The class width is obtained by subtracting the lower limit of a class from the lower limit of the next class. The class width should be equal.</a:t>
            </a:r>
            <a:endParaRPr lang="en-US" sz="2400" smtClean="0">
              <a:solidFill>
                <a:srgbClr val="FFFFFF"/>
              </a:solidFill>
              <a:latin typeface="Times New Roman" panose="02020603050405020304" pitchFamily="18" charset="0"/>
            </a:endParaRPr>
          </a:p>
        </p:txBody>
      </p:sp>
      <p:sp>
        <p:nvSpPr>
          <p:cNvPr id="15367"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Definitions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Effect transition="in" filter="blinds(horizontal)">
                                      <p:cBhvr>
                                        <p:cTn id="7" dur="500"/>
                                        <p:tgtEl>
                                          <p:spTgt spid="307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autoUpdateAnimBg="0"/>
      <p:bldP spid="3072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323850" y="841375"/>
            <a:ext cx="8412163" cy="1938338"/>
          </a:xfrm>
          <a:prstGeom prst="rect">
            <a:avLst/>
          </a:prstGeom>
          <a:solidFill>
            <a:srgbClr val="6B4335"/>
          </a:solidFill>
          <a:ln>
            <a:miter lim="800000"/>
            <a:headEnd/>
            <a:tailEnd/>
          </a:ln>
        </p:spPr>
        <p:txBody>
          <a:bodyPr lIns="92075" tIns="46038" rIns="92075" bIns="46038"/>
          <a:lstStyle/>
          <a:p>
            <a:pPr marL="0" indent="0" eaLnBrk="1" hangingPunct="1">
              <a:lnSpc>
                <a:spcPct val="90000"/>
              </a:lnSpc>
              <a:buFontTx/>
              <a:buNone/>
              <a:defRPr/>
            </a:pPr>
            <a:r>
              <a:rPr lang="en-US" sz="3000" b="1" dirty="0" smtClean="0">
                <a:solidFill>
                  <a:schemeClr val="bg1"/>
                </a:solidFill>
                <a:effectLst>
                  <a:outerShdw blurRad="38100" dist="38100" dir="2700000" algn="tl">
                    <a:srgbClr val="000000"/>
                  </a:outerShdw>
                </a:effectLst>
                <a:latin typeface="Times New Roman" panose="02020603050405020304" pitchFamily="18" charset="0"/>
              </a:rPr>
              <a:t>Class boundary</a:t>
            </a:r>
            <a:r>
              <a:rPr lang="en-US" sz="3000" dirty="0" smtClean="0">
                <a:solidFill>
                  <a:schemeClr val="accent1"/>
                </a:solidFill>
                <a:effectLst>
                  <a:outerShdw blurRad="38100" dist="38100" dir="2700000" algn="tl">
                    <a:srgbClr val="000000"/>
                  </a:outerShdw>
                </a:effectLst>
                <a:latin typeface="Times New Roman" panose="02020603050405020304" pitchFamily="18" charset="0"/>
              </a:rPr>
              <a:t>:</a:t>
            </a:r>
            <a:r>
              <a:rPr lang="en-US" sz="3000" dirty="0" smtClean="0">
                <a:latin typeface="Times New Roman" panose="02020603050405020304" pitchFamily="18" charset="0"/>
              </a:rPr>
              <a:t> </a:t>
            </a:r>
            <a:r>
              <a:rPr lang="en-US" sz="3000" dirty="0" smtClean="0">
                <a:solidFill>
                  <a:schemeClr val="bg1"/>
                </a:solidFill>
                <a:latin typeface="Times New Roman" panose="02020603050405020304" pitchFamily="18" charset="0"/>
              </a:rPr>
              <a:t>They are number used to separate classes. It also describe the midpoint between the upper class limit of a class and the lower class limit of the next class in the sequence.</a:t>
            </a:r>
          </a:p>
        </p:txBody>
      </p:sp>
      <p:sp>
        <p:nvSpPr>
          <p:cNvPr id="17411" name="Rectangle 4"/>
          <p:cNvSpPr>
            <a:spLocks noChangeArrowheads="1"/>
          </p:cNvSpPr>
          <p:nvPr/>
        </p:nvSpPr>
        <p:spPr bwMode="auto">
          <a:xfrm>
            <a:off x="0" y="91440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30726" name="Text Box 6"/>
          <p:cNvSpPr txBox="1">
            <a:spLocks noChangeArrowheads="1"/>
          </p:cNvSpPr>
          <p:nvPr/>
        </p:nvSpPr>
        <p:spPr bwMode="auto">
          <a:xfrm>
            <a:off x="323850" y="3190875"/>
            <a:ext cx="8321675" cy="1016000"/>
          </a:xfrm>
          <a:prstGeom prst="rect">
            <a:avLst/>
          </a:prstGeom>
          <a:solidFill>
            <a:srgbClr val="510C9C"/>
          </a:solidFill>
          <a:ln w="9525">
            <a:noFill/>
            <a:miter lim="800000"/>
            <a:headEnd/>
            <a:tailEnd/>
          </a:ln>
          <a:effectLst/>
        </p:spPr>
        <p:txBody>
          <a:bodyPr>
            <a:spAutoFit/>
          </a:bodyPr>
          <a:lstStyle/>
          <a:p>
            <a:pPr eaLnBrk="0" fontAlgn="base" hangingPunct="0">
              <a:spcBef>
                <a:spcPct val="20000"/>
              </a:spcBef>
              <a:spcAft>
                <a:spcPct val="0"/>
              </a:spcAft>
              <a:buClr>
                <a:srgbClr val="404960"/>
              </a:buClr>
              <a:buSzPct val="65000"/>
              <a:buFont typeface="Wingdings" pitchFamily="2" charset="2"/>
              <a:buNone/>
              <a:defRPr/>
            </a:pPr>
            <a:r>
              <a:rPr lang="en-US" sz="3000" b="1" dirty="0">
                <a:solidFill>
                  <a:srgbClr val="FFFFFF"/>
                </a:solidFill>
                <a:effectLst>
                  <a:outerShdw blurRad="38100" dist="38100" dir="2700000" algn="tl">
                    <a:srgbClr val="000000"/>
                  </a:outerShdw>
                </a:effectLst>
                <a:latin typeface="Times New Roman" pitchFamily="18" charset="0"/>
              </a:rPr>
              <a:t>Relative Frequency</a:t>
            </a:r>
            <a:r>
              <a:rPr lang="en-US" sz="3000" dirty="0">
                <a:solidFill>
                  <a:srgbClr val="BBE0E3"/>
                </a:solidFill>
                <a:latin typeface="Times New Roman" pitchFamily="18" charset="0"/>
              </a:rPr>
              <a:t>:</a:t>
            </a:r>
            <a:r>
              <a:rPr lang="en-US" sz="3000" dirty="0">
                <a:solidFill>
                  <a:srgbClr val="000000"/>
                </a:solidFill>
                <a:latin typeface="Times New Roman" pitchFamily="18" charset="0"/>
              </a:rPr>
              <a:t>  </a:t>
            </a:r>
            <a:r>
              <a:rPr lang="en-US" sz="3000" dirty="0">
                <a:solidFill>
                  <a:srgbClr val="FFFFFF"/>
                </a:solidFill>
                <a:latin typeface="Times New Roman" pitchFamily="18" charset="0"/>
              </a:rPr>
              <a:t>This describes the proportion of values falling in that class.</a:t>
            </a:r>
          </a:p>
        </p:txBody>
      </p:sp>
      <p:sp>
        <p:nvSpPr>
          <p:cNvPr id="30727" name="Text Box 7"/>
          <p:cNvSpPr txBox="1">
            <a:spLocks noChangeArrowheads="1"/>
          </p:cNvSpPr>
          <p:nvPr/>
        </p:nvSpPr>
        <p:spPr bwMode="auto">
          <a:xfrm>
            <a:off x="368300" y="4705350"/>
            <a:ext cx="8323263" cy="1477963"/>
          </a:xfrm>
          <a:prstGeom prst="rect">
            <a:avLst/>
          </a:prstGeom>
          <a:solidFill>
            <a:srgbClr val="002060"/>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404960"/>
              </a:buClr>
              <a:buSzPct val="65000"/>
              <a:buFont typeface="Wingdings" panose="05000000000000000000" pitchFamily="2" charset="2"/>
              <a:buNone/>
              <a:defRPr/>
            </a:pPr>
            <a:r>
              <a:rPr lang="en-US" sz="3000" b="1" dirty="0" smtClean="0">
                <a:solidFill>
                  <a:srgbClr val="FFFFFF"/>
                </a:solidFill>
                <a:effectLst>
                  <a:outerShdw blurRad="38100" dist="38100" dir="2700000" algn="tl">
                    <a:srgbClr val="000000"/>
                  </a:outerShdw>
                </a:effectLst>
                <a:latin typeface="Times New Roman" panose="02020603050405020304" pitchFamily="18" charset="0"/>
              </a:rPr>
              <a:t>Cumulative Frequency</a:t>
            </a:r>
            <a:r>
              <a:rPr lang="en-US" sz="3000" dirty="0" smtClean="0">
                <a:solidFill>
                  <a:srgbClr val="BBE0E3"/>
                </a:solidFill>
                <a:latin typeface="Times New Roman" panose="02020603050405020304" pitchFamily="18" charset="0"/>
              </a:rPr>
              <a:t>:</a:t>
            </a:r>
            <a:r>
              <a:rPr lang="en-US" sz="3000" dirty="0" smtClean="0">
                <a:solidFill>
                  <a:srgbClr val="4DB14B"/>
                </a:solidFill>
                <a:latin typeface="Times New Roman" panose="02020603050405020304" pitchFamily="18" charset="0"/>
              </a:rPr>
              <a:t>  </a:t>
            </a:r>
            <a:r>
              <a:rPr lang="en-US" sz="3000" dirty="0" smtClean="0">
                <a:solidFill>
                  <a:srgbClr val="FFFFFF"/>
                </a:solidFill>
                <a:latin typeface="Times New Roman" panose="02020603050405020304" pitchFamily="18" charset="0"/>
              </a:rPr>
              <a:t>This describes the number of observations that lies above (or below) a particular value in a data set.</a:t>
            </a:r>
          </a:p>
        </p:txBody>
      </p:sp>
      <p:sp>
        <p:nvSpPr>
          <p:cNvPr id="17414"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Definitions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anim calcmode="lin" valueType="num">
                                      <p:cBhvr additive="base">
                                        <p:cTn id="7" dur="500" fill="hold"/>
                                        <p:tgtEl>
                                          <p:spTgt spid="30726"/>
                                        </p:tgtEl>
                                        <p:attrNameLst>
                                          <p:attrName>ppt_x</p:attrName>
                                        </p:attrNameLst>
                                      </p:cBhvr>
                                      <p:tavLst>
                                        <p:tav tm="0">
                                          <p:val>
                                            <p:strVal val="#ppt_x"/>
                                          </p:val>
                                        </p:tav>
                                        <p:tav tm="100000">
                                          <p:val>
                                            <p:strVal val="#ppt_x"/>
                                          </p:val>
                                        </p:tav>
                                      </p:tavLst>
                                    </p:anim>
                                    <p:anim calcmode="lin" valueType="num">
                                      <p:cBhvr additive="base">
                                        <p:cTn id="8"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7"/>
                                        </p:tgtEl>
                                        <p:attrNameLst>
                                          <p:attrName>style.visibility</p:attrName>
                                        </p:attrNameLst>
                                      </p:cBhvr>
                                      <p:to>
                                        <p:strVal val="visible"/>
                                      </p:to>
                                    </p:set>
                                    <p:anim calcmode="lin" valueType="num">
                                      <p:cBhvr additive="base">
                                        <p:cTn id="13" dur="500" fill="hold"/>
                                        <p:tgtEl>
                                          <p:spTgt spid="30727"/>
                                        </p:tgtEl>
                                        <p:attrNameLst>
                                          <p:attrName>ppt_x</p:attrName>
                                        </p:attrNameLst>
                                      </p:cBhvr>
                                      <p:tavLst>
                                        <p:tav tm="0">
                                          <p:val>
                                            <p:strVal val="#ppt_x"/>
                                          </p:val>
                                        </p:tav>
                                        <p:tav tm="100000">
                                          <p:val>
                                            <p:strVal val="#ppt_x"/>
                                          </p:val>
                                        </p:tav>
                                      </p:tavLst>
                                    </p:anim>
                                    <p:anim calcmode="lin" valueType="num">
                                      <p:cBhvr additive="base">
                                        <p:cTn id="14"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animBg="1"/>
      <p:bldP spid="3072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32773" name="Text Box 5"/>
          <p:cNvSpPr txBox="1">
            <a:spLocks noChangeArrowheads="1"/>
          </p:cNvSpPr>
          <p:nvPr/>
        </p:nvSpPr>
        <p:spPr bwMode="auto">
          <a:xfrm>
            <a:off x="557213" y="2312988"/>
            <a:ext cx="7753350" cy="235585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112, 100, 127, 120, 134, 118, 105, 110, 109, 112,</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110, 118, 117, 116, 118, 112, 114, 114, 105, 109,</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107, 112, 114, 115, 118, 117, 118, 122, 106, 110,</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116, 108, 110, 121, 113, 120, 119, 111, 104, 111,</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120, 113, 120, 117, 105, 110, 118, 112, 114, 114. </a:t>
            </a:r>
          </a:p>
        </p:txBody>
      </p:sp>
      <p:sp>
        <p:nvSpPr>
          <p:cNvPr id="32774" name="Rectangle 6"/>
          <p:cNvSpPr>
            <a:spLocks noChangeArrowheads="1"/>
          </p:cNvSpPr>
          <p:nvPr/>
        </p:nvSpPr>
        <p:spPr bwMode="auto">
          <a:xfrm>
            <a:off x="739775" y="5381625"/>
            <a:ext cx="75707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000000"/>
                </a:solidFill>
              </a:rPr>
              <a:t>Organize the data into a frequency distribution.</a:t>
            </a:r>
          </a:p>
        </p:txBody>
      </p:sp>
      <p:sp>
        <p:nvSpPr>
          <p:cNvPr id="19461" name="Rectangle 7"/>
          <p:cNvSpPr>
            <a:spLocks noChangeArrowheads="1"/>
          </p:cNvSpPr>
          <p:nvPr/>
        </p:nvSpPr>
        <p:spPr bwMode="auto">
          <a:xfrm>
            <a:off x="355600" y="830263"/>
            <a:ext cx="83169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z="2800" smtClean="0">
                <a:solidFill>
                  <a:srgbClr val="000000"/>
                </a:solidFill>
                <a:latin typeface="Times New Roman" panose="02020603050405020304" pitchFamily="18" charset="0"/>
              </a:rPr>
              <a:t>The data represent the highest temperature recorded by a remote sensor in 50 countries.   </a:t>
            </a:r>
          </a:p>
        </p:txBody>
      </p:sp>
      <p:sp>
        <p:nvSpPr>
          <p:cNvPr id="1946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ppt_x"/>
                                          </p:val>
                                        </p:tav>
                                        <p:tav tm="100000">
                                          <p:val>
                                            <p:strVal val="#ppt_x"/>
                                          </p:val>
                                        </p:tav>
                                      </p:tavLst>
                                    </p:anim>
                                    <p:anim calcmode="lin" valueType="num">
                                      <p:cBhvr additive="base">
                                        <p:cTn id="14"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autoUpdateAnimBg="0"/>
      <p:bldP spid="327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0" name="Rectangle 1030"/>
          <p:cNvSpPr>
            <a:spLocks noChangeArrowheads="1"/>
          </p:cNvSpPr>
          <p:nvPr/>
        </p:nvSpPr>
        <p:spPr bwMode="auto">
          <a:xfrm>
            <a:off x="177800" y="2114550"/>
            <a:ext cx="8813800" cy="2103438"/>
          </a:xfrm>
          <a:prstGeom prst="rect">
            <a:avLst/>
          </a:prstGeom>
          <a:solidFill>
            <a:srgbClr val="286923"/>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0"/>
              </a:spcBef>
              <a:spcAft>
                <a:spcPct val="0"/>
              </a:spcAft>
              <a:defRPr/>
            </a:pPr>
            <a:r>
              <a:rPr lang="en-US" sz="2400" b="1" i="1" smtClean="0">
                <a:solidFill>
                  <a:srgbClr val="FFFFFF"/>
                </a:solidFill>
                <a:effectLst>
                  <a:outerShdw blurRad="38100" dist="38100" dir="2700000" algn="tl">
                    <a:srgbClr val="000000"/>
                  </a:outerShdw>
                </a:effectLst>
                <a:latin typeface="Times New Roman" panose="02020603050405020304" pitchFamily="18" charset="0"/>
              </a:rPr>
              <a:t>Step One</a:t>
            </a:r>
            <a:r>
              <a:rPr lang="en-US" sz="2400" i="1" smtClean="0">
                <a:solidFill>
                  <a:srgbClr val="FFFFFF"/>
                </a:solidFill>
                <a:effectLst>
                  <a:outerShdw blurRad="38100" dist="38100" dir="2700000" algn="tl">
                    <a:srgbClr val="000000"/>
                  </a:outerShdw>
                </a:effectLst>
              </a:rPr>
              <a:t>:</a:t>
            </a:r>
            <a:r>
              <a:rPr lang="en-US" sz="2400" smtClean="0">
                <a:solidFill>
                  <a:srgbClr val="FFFFFF"/>
                </a:solidFill>
              </a:rPr>
              <a:t>  Decide on the number of classes using the formula</a:t>
            </a:r>
            <a:r>
              <a:rPr lang="en-US" sz="3200" smtClean="0">
                <a:solidFill>
                  <a:srgbClr val="FFFFFF"/>
                </a:solidFill>
              </a:rPr>
              <a:t> </a:t>
            </a:r>
          </a:p>
          <a:p>
            <a:pPr eaLnBrk="1" fontAlgn="base" hangingPunct="1">
              <a:spcBef>
                <a:spcPct val="0"/>
              </a:spcBef>
              <a:spcAft>
                <a:spcPct val="0"/>
              </a:spcAft>
              <a:defRPr/>
            </a:pPr>
            <a:r>
              <a:rPr lang="en-US" sz="3200" smtClean="0">
                <a:solidFill>
                  <a:srgbClr val="FFFFFF"/>
                </a:solidFill>
              </a:rPr>
              <a:t>			    </a:t>
            </a:r>
            <a:r>
              <a:rPr lang="en-US" sz="4000" b="1" smtClean="0">
                <a:solidFill>
                  <a:srgbClr val="DDE21C"/>
                </a:solidFill>
                <a:effectLst>
                  <a:outerShdw blurRad="38100" dist="38100" dir="2700000" algn="tl">
                    <a:srgbClr val="000000"/>
                  </a:outerShdw>
                </a:effectLst>
                <a:latin typeface="Times New Roman" panose="02020603050405020304" pitchFamily="18" charset="0"/>
              </a:rPr>
              <a:t>2</a:t>
            </a:r>
            <a:r>
              <a:rPr lang="en-US" sz="4000" b="1" baseline="30000" smtClean="0">
                <a:solidFill>
                  <a:srgbClr val="DDE21C"/>
                </a:solidFill>
                <a:effectLst>
                  <a:outerShdw blurRad="38100" dist="38100" dir="2700000" algn="tl">
                    <a:srgbClr val="000000"/>
                  </a:outerShdw>
                </a:effectLst>
                <a:latin typeface="Times New Roman" panose="02020603050405020304" pitchFamily="18" charset="0"/>
              </a:rPr>
              <a:t>k</a:t>
            </a:r>
            <a:r>
              <a:rPr lang="en-US" sz="4000" b="1" smtClean="0">
                <a:solidFill>
                  <a:srgbClr val="DDE21C"/>
                </a:solidFill>
                <a:effectLst>
                  <a:outerShdw blurRad="38100" dist="38100" dir="2700000" algn="tl">
                    <a:srgbClr val="000000"/>
                  </a:outerShdw>
                </a:effectLst>
                <a:latin typeface="Times New Roman" panose="02020603050405020304" pitchFamily="18" charset="0"/>
              </a:rPr>
              <a:t>  &gt;  n</a:t>
            </a:r>
          </a:p>
          <a:p>
            <a:pPr eaLnBrk="1" fontAlgn="base" hangingPunct="1">
              <a:spcBef>
                <a:spcPct val="0"/>
              </a:spcBef>
              <a:spcAft>
                <a:spcPct val="0"/>
              </a:spcAft>
              <a:defRPr/>
            </a:pPr>
            <a:r>
              <a:rPr lang="en-US" sz="3200" smtClean="0">
                <a:solidFill>
                  <a:srgbClr val="FFFFFF"/>
                </a:solidFill>
              </a:rPr>
              <a:t>		</a:t>
            </a:r>
            <a:r>
              <a:rPr lang="en-US" sz="2800" smtClean="0">
                <a:solidFill>
                  <a:srgbClr val="FFFFFF"/>
                </a:solidFill>
              </a:rPr>
              <a:t>where k=number of classes </a:t>
            </a:r>
          </a:p>
          <a:p>
            <a:pPr algn="ctr" eaLnBrk="1" fontAlgn="base" hangingPunct="1">
              <a:spcBef>
                <a:spcPct val="0"/>
              </a:spcBef>
              <a:spcAft>
                <a:spcPct val="0"/>
              </a:spcAft>
              <a:defRPr/>
            </a:pPr>
            <a:r>
              <a:rPr lang="en-US" sz="2800" smtClean="0">
                <a:solidFill>
                  <a:srgbClr val="FFFFFF"/>
                </a:solidFill>
              </a:rPr>
              <a:t>          n=number of observations</a:t>
            </a:r>
          </a:p>
        </p:txBody>
      </p:sp>
      <p:sp>
        <p:nvSpPr>
          <p:cNvPr id="72711" name="Rectangle 1031"/>
          <p:cNvSpPr>
            <a:spLocks noChangeArrowheads="1"/>
          </p:cNvSpPr>
          <p:nvPr/>
        </p:nvSpPr>
        <p:spPr bwMode="auto">
          <a:xfrm>
            <a:off x="1238250" y="4691063"/>
            <a:ext cx="5886450" cy="1876425"/>
          </a:xfrm>
          <a:prstGeom prst="rect">
            <a:avLst/>
          </a:prstGeom>
          <a:noFill/>
          <a:ln w="76200">
            <a:solidFill>
              <a:srgbClr val="6B4335"/>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buFont typeface="Wingdings" panose="05000000000000000000" pitchFamily="2" charset="2"/>
              <a:buChar char="ü"/>
            </a:pPr>
            <a:r>
              <a:rPr lang="en-US" sz="2800" smtClean="0">
                <a:solidFill>
                  <a:srgbClr val="000000"/>
                </a:solidFill>
                <a:latin typeface="Times New Roman" panose="02020603050405020304" pitchFamily="18" charset="0"/>
              </a:rPr>
              <a:t>There are 50 observations so n=50.</a:t>
            </a:r>
          </a:p>
          <a:p>
            <a:pPr fontAlgn="base">
              <a:spcBef>
                <a:spcPct val="0"/>
              </a:spcBef>
              <a:spcAft>
                <a:spcPct val="0"/>
              </a:spcAft>
              <a:buFont typeface="Wingdings" panose="05000000000000000000" pitchFamily="2" charset="2"/>
              <a:buChar char="ü"/>
            </a:pPr>
            <a:r>
              <a:rPr lang="en-US" sz="2800" smtClean="0">
                <a:solidFill>
                  <a:srgbClr val="000000"/>
                </a:solidFill>
                <a:latin typeface="Times New Roman" panose="02020603050405020304" pitchFamily="18" charset="0"/>
              </a:rPr>
              <a:t>Two raised to the 6 is 64.</a:t>
            </a:r>
          </a:p>
          <a:p>
            <a:pPr fontAlgn="base">
              <a:spcBef>
                <a:spcPct val="0"/>
              </a:spcBef>
              <a:spcAft>
                <a:spcPct val="0"/>
              </a:spcAft>
              <a:buFont typeface="Wingdings" panose="05000000000000000000" pitchFamily="2" charset="2"/>
              <a:buChar char="ü"/>
            </a:pPr>
            <a:r>
              <a:rPr lang="en-US" sz="2800" smtClean="0">
                <a:solidFill>
                  <a:srgbClr val="000000"/>
                </a:solidFill>
                <a:latin typeface="Times New Roman" panose="02020603050405020304" pitchFamily="18" charset="0"/>
              </a:rPr>
              <a:t>Therefore, we should have at least 6  </a:t>
            </a:r>
          </a:p>
          <a:p>
            <a:pPr fontAlgn="base">
              <a:spcBef>
                <a:spcPct val="0"/>
              </a:spcBef>
              <a:spcAft>
                <a:spcPct val="0"/>
              </a:spcAft>
              <a:buFont typeface="Wingdings" panose="05000000000000000000" pitchFamily="2" charset="2"/>
              <a:buNone/>
            </a:pPr>
            <a:r>
              <a:rPr lang="en-US" sz="2800" smtClean="0">
                <a:solidFill>
                  <a:srgbClr val="000000"/>
                </a:solidFill>
                <a:latin typeface="Times New Roman" panose="02020603050405020304" pitchFamily="18" charset="0"/>
              </a:rPr>
              <a:t>   classes, i.e., k=6. </a:t>
            </a:r>
          </a:p>
        </p:txBody>
      </p:sp>
      <p:sp>
        <p:nvSpPr>
          <p:cNvPr id="21508" name="Rectangle 6"/>
          <p:cNvSpPr>
            <a:spLocks noChangeArrowheads="1"/>
          </p:cNvSpPr>
          <p:nvPr/>
        </p:nvSpPr>
        <p:spPr bwMode="auto">
          <a:xfrm>
            <a:off x="387350" y="879475"/>
            <a:ext cx="8197850" cy="895350"/>
          </a:xfrm>
          <a:prstGeom prst="rect">
            <a:avLst/>
          </a:prstGeom>
          <a:solidFill>
            <a:schemeClr val="accent2"/>
          </a:solidFill>
          <a:ln w="9525">
            <a:solidFill>
              <a:schemeClr val="bg1"/>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fontAlgn="base" hangingPunct="0">
              <a:spcBef>
                <a:spcPct val="0"/>
              </a:spcBef>
              <a:spcAft>
                <a:spcPct val="0"/>
              </a:spcAft>
            </a:pPr>
            <a:r>
              <a:rPr lang="en-US" sz="2400" b="1" smtClean="0">
                <a:solidFill>
                  <a:srgbClr val="FFFFFF"/>
                </a:solidFill>
                <a:latin typeface="Times New Roman" panose="02020603050405020304" pitchFamily="18" charset="0"/>
              </a:rPr>
              <a:t>Procedure for constructing a grouped frequency distribution</a:t>
            </a:r>
            <a:r>
              <a:rPr lang="en-US" sz="2000" smtClean="0">
                <a:solidFill>
                  <a:srgbClr val="FFFFFF"/>
                </a:solidFill>
                <a:latin typeface="Times New Roman" panose="02020603050405020304" pitchFamily="18" charset="0"/>
              </a:rPr>
              <a:t> </a:t>
            </a:r>
          </a:p>
        </p:txBody>
      </p:sp>
      <p:sp>
        <p:nvSpPr>
          <p:cNvPr id="21509"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0"/>
                                        </p:tgtEl>
                                        <p:attrNameLst>
                                          <p:attrName>style.visibility</p:attrName>
                                        </p:attrNameLst>
                                      </p:cBhvr>
                                      <p:to>
                                        <p:strVal val="visible"/>
                                      </p:to>
                                    </p:set>
                                    <p:anim calcmode="lin" valueType="num">
                                      <p:cBhvr additive="base">
                                        <p:cTn id="7" dur="500" fill="hold"/>
                                        <p:tgtEl>
                                          <p:spTgt spid="72710"/>
                                        </p:tgtEl>
                                        <p:attrNameLst>
                                          <p:attrName>ppt_x</p:attrName>
                                        </p:attrNameLst>
                                      </p:cBhvr>
                                      <p:tavLst>
                                        <p:tav tm="0">
                                          <p:val>
                                            <p:strVal val="#ppt_x"/>
                                          </p:val>
                                        </p:tav>
                                        <p:tav tm="100000">
                                          <p:val>
                                            <p:strVal val="#ppt_x"/>
                                          </p:val>
                                        </p:tav>
                                      </p:tavLst>
                                    </p:anim>
                                    <p:anim calcmode="lin" valueType="num">
                                      <p:cBhvr additive="base">
                                        <p:cTn id="8" dur="500" fill="hold"/>
                                        <p:tgtEl>
                                          <p:spTgt spid="727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11"/>
                                        </p:tgtEl>
                                        <p:attrNameLst>
                                          <p:attrName>style.visibility</p:attrName>
                                        </p:attrNameLst>
                                      </p:cBhvr>
                                      <p:to>
                                        <p:strVal val="visible"/>
                                      </p:to>
                                    </p:set>
                                    <p:anim calcmode="lin" valueType="num">
                                      <p:cBhvr additive="base">
                                        <p:cTn id="13" dur="500" fill="hold"/>
                                        <p:tgtEl>
                                          <p:spTgt spid="72711"/>
                                        </p:tgtEl>
                                        <p:attrNameLst>
                                          <p:attrName>ppt_x</p:attrName>
                                        </p:attrNameLst>
                                      </p:cBhvr>
                                      <p:tavLst>
                                        <p:tav tm="0">
                                          <p:val>
                                            <p:strVal val="#ppt_x"/>
                                          </p:val>
                                        </p:tav>
                                        <p:tav tm="100000">
                                          <p:val>
                                            <p:strVal val="#ppt_x"/>
                                          </p:val>
                                        </p:tav>
                                      </p:tavLst>
                                    </p:anim>
                                    <p:anim calcmode="lin" valueType="num">
                                      <p:cBhvr additive="base">
                                        <p:cTn id="14"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0" grpId="0" animBg="1"/>
      <p:bldP spid="727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61950" y="3198813"/>
            <a:ext cx="8343900" cy="476250"/>
          </a:xfrm>
          <a:prstGeom prst="rect">
            <a:avLst/>
          </a:prstGeom>
          <a:solidFill>
            <a:srgbClr val="28692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fontAlgn="base" hangingPunct="0">
              <a:lnSpc>
                <a:spcPct val="90000"/>
              </a:lnSpc>
              <a:spcBef>
                <a:spcPct val="50000"/>
              </a:spcBef>
              <a:spcAft>
                <a:spcPct val="0"/>
              </a:spcAft>
              <a:buClr>
                <a:srgbClr val="404960"/>
              </a:buClr>
              <a:buSzPct val="65000"/>
              <a:buFont typeface="Wingdings" panose="05000000000000000000" pitchFamily="2" charset="2"/>
              <a:buNone/>
            </a:pPr>
            <a:r>
              <a:rPr lang="en-US" sz="2800" smtClean="0">
                <a:solidFill>
                  <a:srgbClr val="FFFFFF"/>
                </a:solidFill>
              </a:rPr>
              <a:t>where </a:t>
            </a:r>
            <a:r>
              <a:rPr lang="en-US" sz="2800" i="1" smtClean="0">
                <a:solidFill>
                  <a:srgbClr val="FFFFFF"/>
                </a:solidFill>
              </a:rPr>
              <a:t>H</a:t>
            </a:r>
            <a:r>
              <a:rPr lang="en-US" sz="2800" smtClean="0">
                <a:solidFill>
                  <a:srgbClr val="FFFFFF"/>
                </a:solidFill>
              </a:rPr>
              <a:t>=highest value, </a:t>
            </a:r>
            <a:r>
              <a:rPr lang="en-US" sz="2800" i="1" smtClean="0">
                <a:solidFill>
                  <a:srgbClr val="FFFFFF"/>
                </a:solidFill>
              </a:rPr>
              <a:t>L</a:t>
            </a:r>
            <a:r>
              <a:rPr lang="en-US" sz="2800" smtClean="0">
                <a:solidFill>
                  <a:srgbClr val="FFFFFF"/>
                </a:solidFill>
              </a:rPr>
              <a:t>=lowest value</a:t>
            </a:r>
            <a:endParaRPr lang="en-US" sz="2800" smtClean="0">
              <a:solidFill>
                <a:srgbClr val="FFFFFF"/>
              </a:solidFill>
              <a:latin typeface="Times New Roman" panose="02020603050405020304" pitchFamily="18" charset="0"/>
            </a:endParaRPr>
          </a:p>
        </p:txBody>
      </p:sp>
      <p:sp>
        <p:nvSpPr>
          <p:cNvPr id="22531" name="Text Box 6"/>
          <p:cNvSpPr txBox="1">
            <a:spLocks noChangeArrowheads="1"/>
          </p:cNvSpPr>
          <p:nvPr/>
        </p:nvSpPr>
        <p:spPr bwMode="auto">
          <a:xfrm>
            <a:off x="3946525" y="1793875"/>
            <a:ext cx="1809750" cy="106680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3200" u="sng" smtClean="0">
                <a:solidFill>
                  <a:srgbClr val="FFFFFF"/>
                </a:solidFill>
                <a:latin typeface="Times New Roman" panose="02020603050405020304" pitchFamily="18" charset="0"/>
              </a:rPr>
              <a:t>134 – 100</a:t>
            </a:r>
          </a:p>
          <a:p>
            <a:pPr eaLnBrk="0" fontAlgn="base" hangingPunct="0">
              <a:spcBef>
                <a:spcPct val="0"/>
              </a:spcBef>
              <a:spcAft>
                <a:spcPct val="0"/>
              </a:spcAft>
            </a:pPr>
            <a:r>
              <a:rPr lang="en-US" sz="3200" smtClean="0">
                <a:solidFill>
                  <a:srgbClr val="FFFFFF"/>
                </a:solidFill>
                <a:latin typeface="Times New Roman" panose="02020603050405020304" pitchFamily="18" charset="0"/>
              </a:rPr>
              <a:t>       6</a:t>
            </a:r>
          </a:p>
        </p:txBody>
      </p:sp>
      <p:sp>
        <p:nvSpPr>
          <p:cNvPr id="22532" name="Text Box 7"/>
          <p:cNvSpPr txBox="1">
            <a:spLocks noChangeArrowheads="1"/>
          </p:cNvSpPr>
          <p:nvPr/>
        </p:nvSpPr>
        <p:spPr bwMode="auto">
          <a:xfrm>
            <a:off x="5946775" y="2022475"/>
            <a:ext cx="1041400" cy="57943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3200" smtClean="0">
                <a:solidFill>
                  <a:srgbClr val="FFFFFF"/>
                </a:solidFill>
                <a:latin typeface="Times New Roman" panose="02020603050405020304" pitchFamily="18" charset="0"/>
              </a:rPr>
              <a:t>= 5.6</a:t>
            </a:r>
          </a:p>
        </p:txBody>
      </p:sp>
      <p:sp>
        <p:nvSpPr>
          <p:cNvPr id="77833" name="Rectangle 9"/>
          <p:cNvSpPr>
            <a:spLocks noChangeArrowheads="1"/>
          </p:cNvSpPr>
          <p:nvPr/>
        </p:nvSpPr>
        <p:spPr bwMode="auto">
          <a:xfrm>
            <a:off x="574675" y="1119188"/>
            <a:ext cx="8080375" cy="420687"/>
          </a:xfrm>
          <a:prstGeom prst="rect">
            <a:avLst/>
          </a:prstGeom>
          <a:solidFill>
            <a:srgbClr val="286923"/>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90000"/>
              </a:lnSpc>
              <a:spcBef>
                <a:spcPct val="50000"/>
              </a:spcBef>
              <a:spcAft>
                <a:spcPct val="0"/>
              </a:spcAft>
              <a:buClr>
                <a:srgbClr val="404960"/>
              </a:buClr>
              <a:buSzPct val="65000"/>
              <a:buFont typeface="Wingdings" panose="05000000000000000000" pitchFamily="2" charset="2"/>
              <a:buNone/>
              <a:defRPr/>
            </a:pPr>
            <a:r>
              <a:rPr lang="en-US" sz="2400" b="1" i="1" smtClean="0">
                <a:solidFill>
                  <a:srgbClr val="FFFFFF"/>
                </a:solidFill>
                <a:effectLst>
                  <a:outerShdw blurRad="38100" dist="38100" dir="2700000" algn="tl">
                    <a:srgbClr val="000000"/>
                  </a:outerShdw>
                </a:effectLst>
                <a:latin typeface="Times New Roman" panose="02020603050405020304" pitchFamily="18" charset="0"/>
              </a:rPr>
              <a:t>Step Two</a:t>
            </a:r>
            <a:r>
              <a:rPr lang="en-US" sz="2400" smtClean="0">
                <a:solidFill>
                  <a:srgbClr val="FFFFFF"/>
                </a:solidFill>
                <a:latin typeface="Times New Roman" panose="02020603050405020304" pitchFamily="18" charset="0"/>
              </a:rPr>
              <a:t>:</a:t>
            </a:r>
            <a:r>
              <a:rPr lang="en-US" sz="2400" smtClean="0">
                <a:solidFill>
                  <a:srgbClr val="FFFFFF"/>
                </a:solidFill>
              </a:rPr>
              <a:t>  Determine the class width using the formula</a:t>
            </a:r>
          </a:p>
        </p:txBody>
      </p:sp>
      <p:sp>
        <p:nvSpPr>
          <p:cNvPr id="77834" name="Rectangle 10"/>
          <p:cNvSpPr>
            <a:spLocks noChangeArrowheads="1"/>
          </p:cNvSpPr>
          <p:nvPr/>
        </p:nvSpPr>
        <p:spPr bwMode="auto">
          <a:xfrm>
            <a:off x="2362200" y="1816100"/>
            <a:ext cx="1200150" cy="1066800"/>
          </a:xfrm>
          <a:prstGeom prst="rect">
            <a:avLst/>
          </a:prstGeom>
          <a:solidFill>
            <a:srgbClr val="CC3300"/>
          </a:solidFill>
          <a:ln w="9525">
            <a:noFill/>
            <a:miter lim="800000"/>
            <a:headEnd/>
            <a:tailEnd/>
          </a:ln>
          <a:effectLst/>
        </p:spPr>
        <p:txBody>
          <a:bodyPr>
            <a:spAutoFit/>
          </a:bodyPr>
          <a:lstStyle/>
          <a:p>
            <a:pPr fontAlgn="base">
              <a:spcBef>
                <a:spcPct val="0"/>
              </a:spcBef>
              <a:spcAft>
                <a:spcPct val="0"/>
              </a:spcAft>
              <a:defRPr/>
            </a:pPr>
            <a:r>
              <a:rPr lang="en-US" sz="3200" i="1" u="sng">
                <a:solidFill>
                  <a:srgbClr val="FFFFFF"/>
                </a:solidFill>
                <a:effectLst>
                  <a:outerShdw blurRad="38100" dist="38100" dir="2700000" algn="tl">
                    <a:srgbClr val="000000"/>
                  </a:outerShdw>
                </a:effectLst>
              </a:rPr>
              <a:t>H – L</a:t>
            </a:r>
          </a:p>
          <a:p>
            <a:pPr fontAlgn="base">
              <a:spcBef>
                <a:spcPct val="0"/>
              </a:spcBef>
              <a:spcAft>
                <a:spcPct val="0"/>
              </a:spcAft>
              <a:defRPr/>
            </a:pPr>
            <a:r>
              <a:rPr lang="en-US" sz="3200" i="1">
                <a:solidFill>
                  <a:srgbClr val="FFFFFF"/>
                </a:solidFill>
                <a:effectLst>
                  <a:outerShdw blurRad="38100" dist="38100" dir="2700000" algn="tl">
                    <a:srgbClr val="000000"/>
                  </a:outerShdw>
                </a:effectLst>
              </a:rPr>
              <a:t>    k	</a:t>
            </a:r>
          </a:p>
        </p:txBody>
      </p:sp>
      <p:sp>
        <p:nvSpPr>
          <p:cNvPr id="22535" name="Rectangle 12"/>
          <p:cNvSpPr>
            <a:spLocks noChangeArrowheads="1"/>
          </p:cNvSpPr>
          <p:nvPr/>
        </p:nvSpPr>
        <p:spPr bwMode="auto">
          <a:xfrm>
            <a:off x="1339850" y="1974850"/>
            <a:ext cx="1058863" cy="579438"/>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sz="3200" i="1" smtClean="0">
                <a:solidFill>
                  <a:srgbClr val="FFFFFF"/>
                </a:solidFill>
              </a:rPr>
              <a:t>w </a:t>
            </a:r>
            <a:r>
              <a:rPr lang="en-US" sz="3200" i="1" u="sng" smtClean="0">
                <a:solidFill>
                  <a:srgbClr val="FFFFFF"/>
                </a:solidFill>
              </a:rPr>
              <a:t>&gt;</a:t>
            </a:r>
          </a:p>
        </p:txBody>
      </p:sp>
      <p:sp>
        <p:nvSpPr>
          <p:cNvPr id="22536" name="Text Box 14"/>
          <p:cNvSpPr txBox="1">
            <a:spLocks noChangeArrowheads="1"/>
          </p:cNvSpPr>
          <p:nvPr/>
        </p:nvSpPr>
        <p:spPr bwMode="auto">
          <a:xfrm>
            <a:off x="3546475" y="1954213"/>
            <a:ext cx="468313" cy="519112"/>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sz="2800" smtClean="0">
                <a:solidFill>
                  <a:srgbClr val="000000"/>
                </a:solidFill>
              </a:rPr>
              <a:t>=</a:t>
            </a:r>
          </a:p>
        </p:txBody>
      </p:sp>
      <p:sp>
        <p:nvSpPr>
          <p:cNvPr id="77839" name="Rectangle 15"/>
          <p:cNvSpPr>
            <a:spLocks noChangeArrowheads="1"/>
          </p:cNvSpPr>
          <p:nvPr/>
        </p:nvSpPr>
        <p:spPr bwMode="auto">
          <a:xfrm>
            <a:off x="330200" y="3998913"/>
            <a:ext cx="8477250" cy="2724150"/>
          </a:xfrm>
          <a:prstGeom prst="rect">
            <a:avLst/>
          </a:prstGeom>
          <a:solidFill>
            <a:schemeClr val="bg1"/>
          </a:solidFill>
          <a:ln w="76200">
            <a:solidFill>
              <a:srgbClr val="6B4335"/>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0"/>
              </a:spcBef>
              <a:spcAft>
                <a:spcPct val="0"/>
              </a:spcAft>
            </a:pPr>
            <a:r>
              <a:rPr lang="en-US" sz="2400" smtClean="0">
                <a:solidFill>
                  <a:srgbClr val="000000"/>
                </a:solidFill>
              </a:rPr>
              <a:t>Round up the value to get a width of 6.</a:t>
            </a:r>
          </a:p>
          <a:p>
            <a:pPr fontAlgn="base">
              <a:spcBef>
                <a:spcPct val="0"/>
              </a:spcBef>
              <a:spcAft>
                <a:spcPct val="0"/>
              </a:spcAft>
            </a:pPr>
            <a:r>
              <a:rPr lang="en-US" sz="2400" smtClean="0">
                <a:solidFill>
                  <a:srgbClr val="000000"/>
                </a:solidFill>
              </a:rPr>
              <a:t>Set the lower limit of the first class by starting from the lowest value in the data, 100,  add the with width to get the lower limit of the next class. Keep adding until there are 6 classes. Subtract 1 from the lower limit of the second class to get the upper limit of the first class and so on. </a:t>
            </a:r>
          </a:p>
          <a:p>
            <a:pPr fontAlgn="base">
              <a:spcBef>
                <a:spcPct val="0"/>
              </a:spcBef>
              <a:spcAft>
                <a:spcPct val="0"/>
              </a:spcAft>
            </a:pPr>
            <a:endParaRPr lang="en-US" sz="2400" smtClean="0">
              <a:solidFill>
                <a:srgbClr val="000000"/>
              </a:solidFill>
            </a:endParaRPr>
          </a:p>
        </p:txBody>
      </p:sp>
      <p:sp>
        <p:nvSpPr>
          <p:cNvPr id="22538"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77839"/>
                                        </p:tgtEl>
                                        <p:attrNameLst>
                                          <p:attrName>style.visibility</p:attrName>
                                        </p:attrNameLst>
                                      </p:cBhvr>
                                      <p:to>
                                        <p:strVal val="visible"/>
                                      </p:to>
                                    </p:set>
                                    <p:anim calcmode="lin" valueType="num">
                                      <p:cBhvr>
                                        <p:cTn id="7" dur="1000" fill="hold"/>
                                        <p:tgtEl>
                                          <p:spTgt spid="77839"/>
                                        </p:tgtEl>
                                        <p:attrNameLst>
                                          <p:attrName>ppt_w</p:attrName>
                                        </p:attrNameLst>
                                      </p:cBhvr>
                                      <p:tavLst>
                                        <p:tav tm="0">
                                          <p:val>
                                            <p:strVal val="#ppt_w*0.70"/>
                                          </p:val>
                                        </p:tav>
                                        <p:tav tm="100000">
                                          <p:val>
                                            <p:strVal val="#ppt_w"/>
                                          </p:val>
                                        </p:tav>
                                      </p:tavLst>
                                    </p:anim>
                                    <p:anim calcmode="lin" valueType="num">
                                      <p:cBhvr>
                                        <p:cTn id="8" dur="1000" fill="hold"/>
                                        <p:tgtEl>
                                          <p:spTgt spid="77839"/>
                                        </p:tgtEl>
                                        <p:attrNameLst>
                                          <p:attrName>ppt_h</p:attrName>
                                        </p:attrNameLst>
                                      </p:cBhvr>
                                      <p:tavLst>
                                        <p:tav tm="0">
                                          <p:val>
                                            <p:strVal val="#ppt_h"/>
                                          </p:val>
                                        </p:tav>
                                        <p:tav tm="100000">
                                          <p:val>
                                            <p:strVal val="#ppt_h"/>
                                          </p:val>
                                        </p:tav>
                                      </p:tavLst>
                                    </p:anim>
                                    <p:animEffect transition="in" filter="fade">
                                      <p:cBhvr>
                                        <p:cTn id="9" dur="1000"/>
                                        <p:tgtEl>
                                          <p:spTgt spid="77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0" y="10953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34822" name="Text Box 6"/>
          <p:cNvSpPr txBox="1">
            <a:spLocks noChangeArrowheads="1"/>
          </p:cNvSpPr>
          <p:nvPr/>
        </p:nvSpPr>
        <p:spPr bwMode="auto">
          <a:xfrm>
            <a:off x="0" y="1095375"/>
            <a:ext cx="9144000" cy="1554163"/>
          </a:xfrm>
          <a:prstGeom prst="rect">
            <a:avLst/>
          </a:prstGeom>
          <a:solidFill>
            <a:srgbClr val="CC3300"/>
          </a:solidFill>
          <a:ln w="9525">
            <a:noFill/>
            <a:miter lim="800000"/>
            <a:headEnd/>
            <a:tailEnd/>
          </a:ln>
          <a:effectLst/>
        </p:spPr>
        <p:txBody>
          <a:bodyPr>
            <a:spAutoFit/>
          </a:bodyPr>
          <a:lstStyle/>
          <a:p>
            <a:pPr eaLnBrk="0" fontAlgn="base" hangingPunct="0">
              <a:spcBef>
                <a:spcPct val="0"/>
              </a:spcBef>
              <a:spcAft>
                <a:spcPct val="0"/>
              </a:spcAft>
              <a:defRPr/>
            </a:pPr>
            <a:r>
              <a:rPr lang="en-US" sz="3200" b="1" i="1" dirty="0">
                <a:solidFill>
                  <a:srgbClr val="FFFFFF"/>
                </a:solidFill>
                <a:effectLst>
                  <a:outerShdw blurRad="38100" dist="38100" dir="2700000" algn="tl">
                    <a:srgbClr val="000000"/>
                  </a:outerShdw>
                </a:effectLst>
                <a:latin typeface="Times New Roman" pitchFamily="18" charset="0"/>
              </a:rPr>
              <a:t>Step Three</a:t>
            </a:r>
            <a:r>
              <a:rPr lang="en-US" sz="3200" dirty="0">
                <a:solidFill>
                  <a:srgbClr val="FFFFFF"/>
                </a:solidFill>
                <a:latin typeface="Times New Roman" pitchFamily="18" charset="0"/>
              </a:rPr>
              <a:t>:  Set the individual class limits and</a:t>
            </a:r>
          </a:p>
          <a:p>
            <a:pPr eaLnBrk="0" fontAlgn="base" hangingPunct="0">
              <a:spcBef>
                <a:spcPct val="0"/>
              </a:spcBef>
              <a:spcAft>
                <a:spcPct val="0"/>
              </a:spcAft>
              <a:defRPr/>
            </a:pPr>
            <a:r>
              <a:rPr lang="en-US" sz="3200" b="1" i="1" dirty="0">
                <a:solidFill>
                  <a:srgbClr val="FFFFFF"/>
                </a:solidFill>
                <a:effectLst>
                  <a:outerShdw blurRad="38100" dist="38100" dir="2700000" algn="tl">
                    <a:srgbClr val="000000"/>
                  </a:outerShdw>
                </a:effectLst>
                <a:latin typeface="Times New Roman" pitchFamily="18" charset="0"/>
              </a:rPr>
              <a:t>Steps Four and Five</a:t>
            </a:r>
            <a:r>
              <a:rPr lang="en-US" sz="3200" dirty="0">
                <a:solidFill>
                  <a:srgbClr val="FFFFFF"/>
                </a:solidFill>
                <a:latin typeface="Times New Roman" pitchFamily="18" charset="0"/>
              </a:rPr>
              <a:t>:  Tally and count the number of items in each class.</a:t>
            </a:r>
          </a:p>
        </p:txBody>
      </p:sp>
      <p:graphicFrame>
        <p:nvGraphicFramePr>
          <p:cNvPr id="1118" name="Group 94"/>
          <p:cNvGraphicFramePr>
            <a:graphicFrameLocks noGrp="1"/>
          </p:cNvGraphicFramePr>
          <p:nvPr/>
        </p:nvGraphicFramePr>
        <p:xfrm>
          <a:off x="1254125" y="2908300"/>
          <a:ext cx="6546850" cy="3803651"/>
        </p:xfrm>
        <a:graphic>
          <a:graphicData uri="http://schemas.openxmlformats.org/drawingml/2006/table">
            <a:tbl>
              <a:tblPr/>
              <a:tblGrid>
                <a:gridCol w="3678238"/>
                <a:gridCol w="2868612"/>
              </a:tblGrid>
              <a:tr h="5429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54451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451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429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135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358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8"/>
                                        </p:tgtEl>
                                        <p:attrNameLst>
                                          <p:attrName>style.visibility</p:attrName>
                                        </p:attrNameLst>
                                      </p:cBhvr>
                                      <p:to>
                                        <p:strVal val="visible"/>
                                      </p:to>
                                    </p:set>
                                    <p:anim calcmode="lin" valueType="num">
                                      <p:cBhvr additive="base">
                                        <p:cTn id="7" dur="500" fill="hold"/>
                                        <p:tgtEl>
                                          <p:spTgt spid="1118"/>
                                        </p:tgtEl>
                                        <p:attrNameLst>
                                          <p:attrName>ppt_x</p:attrName>
                                        </p:attrNameLst>
                                      </p:cBhvr>
                                      <p:tavLst>
                                        <p:tav tm="0">
                                          <p:val>
                                            <p:strVal val="#ppt_x"/>
                                          </p:val>
                                        </p:tav>
                                        <p:tav tm="100000">
                                          <p:val>
                                            <p:strVal val="#ppt_x"/>
                                          </p:val>
                                        </p:tav>
                                      </p:tavLst>
                                    </p:anim>
                                    <p:anim calcmode="lin" valueType="num">
                                      <p:cBhvr additive="base">
                                        <p:cTn id="8" dur="500" fill="hold"/>
                                        <p:tgtEl>
                                          <p:spTgt spid="11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0" y="708025"/>
            <a:ext cx="9144000" cy="1816100"/>
          </a:xfrm>
          <a:prstGeom prst="rect">
            <a:avLst/>
          </a:prstGeom>
          <a:solidFill>
            <a:schemeClr val="accent6">
              <a:lumMod val="60000"/>
              <a:lumOff val="40000"/>
            </a:schemeClr>
          </a:solidFill>
          <a:ln w="9525">
            <a:noFill/>
            <a:miter lim="800000"/>
            <a:headEnd/>
            <a:tailEnd/>
          </a:ln>
          <a:effectLst/>
        </p:spPr>
        <p:txBody>
          <a:bodyPr>
            <a:spAutoFit/>
          </a:bodyPr>
          <a:lstStyle/>
          <a:p>
            <a:pPr eaLnBrk="0" fontAlgn="base" hangingPunct="0">
              <a:spcBef>
                <a:spcPct val="0"/>
              </a:spcBef>
              <a:spcAft>
                <a:spcPct val="0"/>
              </a:spcAft>
              <a:defRPr/>
            </a:pPr>
            <a:r>
              <a:rPr lang="en-US" sz="2800" b="1" dirty="0">
                <a:solidFill>
                  <a:srgbClr val="FFFFFF"/>
                </a:solidFill>
                <a:effectLst>
                  <a:outerShdw blurRad="38100" dist="38100" dir="2700000" algn="tl">
                    <a:srgbClr val="000000"/>
                  </a:outerShdw>
                </a:effectLst>
                <a:latin typeface="Times New Roman" pitchFamily="18" charset="0"/>
              </a:rPr>
              <a:t>Class Midpoint</a:t>
            </a:r>
            <a:r>
              <a:rPr lang="en-US" sz="2800" dirty="0">
                <a:solidFill>
                  <a:srgbClr val="FFFFFF"/>
                </a:solidFill>
                <a:latin typeface="Times New Roman" pitchFamily="18" charset="0"/>
              </a:rPr>
              <a:t>: find the midpoint of each interval, use the following formula:</a:t>
            </a:r>
          </a:p>
          <a:p>
            <a:pPr eaLnBrk="0" fontAlgn="base" hangingPunct="0">
              <a:spcBef>
                <a:spcPct val="0"/>
              </a:spcBef>
              <a:spcAft>
                <a:spcPct val="0"/>
              </a:spcAft>
              <a:defRPr/>
            </a:pPr>
            <a:r>
              <a:rPr lang="en-US" sz="2800" dirty="0">
                <a:solidFill>
                  <a:srgbClr val="FFFFFF"/>
                </a:solidFill>
                <a:latin typeface="Times New Roman" pitchFamily="18" charset="0"/>
              </a:rPr>
              <a:t> 		     </a:t>
            </a:r>
            <a:r>
              <a:rPr lang="en-US" sz="2800" u="sng" dirty="0">
                <a:solidFill>
                  <a:srgbClr val="FFFFFF"/>
                </a:solidFill>
                <a:latin typeface="Times New Roman" pitchFamily="18" charset="0"/>
              </a:rPr>
              <a:t>Upper limit + lower limit</a:t>
            </a:r>
          </a:p>
          <a:p>
            <a:pPr eaLnBrk="0" fontAlgn="base" hangingPunct="0">
              <a:spcBef>
                <a:spcPct val="0"/>
              </a:spcBef>
              <a:spcAft>
                <a:spcPct val="0"/>
              </a:spcAft>
              <a:defRPr/>
            </a:pPr>
            <a:r>
              <a:rPr lang="en-US" sz="2800" dirty="0">
                <a:solidFill>
                  <a:srgbClr val="FFFFFF"/>
                </a:solidFill>
                <a:latin typeface="Times New Roman" pitchFamily="18" charset="0"/>
              </a:rPr>
              <a:t>				     2</a:t>
            </a:r>
          </a:p>
        </p:txBody>
      </p:sp>
      <p:graphicFrame>
        <p:nvGraphicFramePr>
          <p:cNvPr id="2190" name="Group 142"/>
          <p:cNvGraphicFramePr>
            <a:graphicFrameLocks noGrp="1"/>
          </p:cNvGraphicFramePr>
          <p:nvPr/>
        </p:nvGraphicFramePr>
        <p:xfrm>
          <a:off x="749300" y="2630488"/>
          <a:ext cx="7658100" cy="4125914"/>
        </p:xfrm>
        <a:graphic>
          <a:graphicData uri="http://schemas.openxmlformats.org/drawingml/2006/table">
            <a:tbl>
              <a:tblPr/>
              <a:tblGrid>
                <a:gridCol w="2216150"/>
                <a:gridCol w="3108325"/>
                <a:gridCol w="2333625"/>
              </a:tblGrid>
              <a:tr h="4572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Class midpoint</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61118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(100+105)/2=102.5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(106+111)/2=108.5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118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(112+117)/2=114.5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277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(118+123)/2=120.5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96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(124+129)/2=126.5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277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135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(130+135)/2=132.5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5637"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90"/>
                                        </p:tgtEl>
                                        <p:attrNameLst>
                                          <p:attrName>style.visibility</p:attrName>
                                        </p:attrNameLst>
                                      </p:cBhvr>
                                      <p:to>
                                        <p:strVal val="visible"/>
                                      </p:to>
                                    </p:set>
                                    <p:anim calcmode="lin" valueType="num">
                                      <p:cBhvr additive="base">
                                        <p:cTn id="7" dur="500" fill="hold"/>
                                        <p:tgtEl>
                                          <p:spTgt spid="2190"/>
                                        </p:tgtEl>
                                        <p:attrNameLst>
                                          <p:attrName>ppt_x</p:attrName>
                                        </p:attrNameLst>
                                      </p:cBhvr>
                                      <p:tavLst>
                                        <p:tav tm="0">
                                          <p:val>
                                            <p:strVal val="#ppt_x"/>
                                          </p:val>
                                        </p:tav>
                                        <p:tav tm="100000">
                                          <p:val>
                                            <p:strVal val="#ppt_x"/>
                                          </p:val>
                                        </p:tav>
                                      </p:tavLst>
                                    </p:anim>
                                    <p:anim calcmode="lin" valueType="num">
                                      <p:cBhvr additive="base">
                                        <p:cTn id="8" dur="500" fill="hold"/>
                                        <p:tgtEl>
                                          <p:spTgt spid="21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
          <p:cNvSpPr>
            <a:spLocks noChangeArrowheads="1"/>
          </p:cNvSpPr>
          <p:nvPr/>
        </p:nvSpPr>
        <p:spPr bwMode="auto">
          <a:xfrm>
            <a:off x="254000" y="819150"/>
            <a:ext cx="8509000" cy="831850"/>
          </a:xfrm>
          <a:prstGeom prst="rect">
            <a:avLst/>
          </a:prstGeom>
          <a:solidFill>
            <a:srgbClr val="FFCC99"/>
          </a:solidFill>
          <a:ln w="9525">
            <a:solidFill>
              <a:schemeClr val="bg2"/>
            </a:solidFill>
            <a:miter lim="800000"/>
            <a:headEnd/>
            <a:tailEnd/>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z="2400" b="1" smtClean="0">
                <a:solidFill>
                  <a:srgbClr val="000000"/>
                </a:solidFill>
                <a:latin typeface="Times New Roman" panose="02020603050405020304" pitchFamily="18" charset="0"/>
              </a:rPr>
              <a:t>Class boundary:</a:t>
            </a:r>
            <a:r>
              <a:rPr lang="en-US" sz="2400" smtClean="0">
                <a:solidFill>
                  <a:srgbClr val="000000"/>
                </a:solidFill>
                <a:latin typeface="Times New Roman" panose="02020603050405020304" pitchFamily="18" charset="0"/>
              </a:rPr>
              <a:t> It is obtained by subtracting 0.5 from each lower limit and add 0.5 to each upper limits</a:t>
            </a:r>
          </a:p>
        </p:txBody>
      </p:sp>
      <p:graphicFrame>
        <p:nvGraphicFramePr>
          <p:cNvPr id="3220" name="Group 148"/>
          <p:cNvGraphicFramePr>
            <a:graphicFrameLocks noGrp="1"/>
          </p:cNvGraphicFramePr>
          <p:nvPr/>
        </p:nvGraphicFramePr>
        <p:xfrm>
          <a:off x="1246188" y="2085975"/>
          <a:ext cx="6781800" cy="4286253"/>
        </p:xfrm>
        <a:graphic>
          <a:graphicData uri="http://schemas.openxmlformats.org/drawingml/2006/table">
            <a:tbl>
              <a:tblPr/>
              <a:tblGrid>
                <a:gridCol w="1790700"/>
                <a:gridCol w="2476500"/>
                <a:gridCol w="2514600"/>
              </a:tblGrid>
              <a:tr h="6016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boundary</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61277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99.5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105.5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111.5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117.5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123.5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135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129.5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135.5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6661"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20"/>
                                        </p:tgtEl>
                                        <p:attrNameLst>
                                          <p:attrName>style.visibility</p:attrName>
                                        </p:attrNameLst>
                                      </p:cBhvr>
                                      <p:to>
                                        <p:strVal val="visible"/>
                                      </p:to>
                                    </p:set>
                                    <p:anim calcmode="lin" valueType="num">
                                      <p:cBhvr additive="base">
                                        <p:cTn id="7" dur="500" fill="hold"/>
                                        <p:tgtEl>
                                          <p:spTgt spid="3220"/>
                                        </p:tgtEl>
                                        <p:attrNameLst>
                                          <p:attrName>ppt_x</p:attrName>
                                        </p:attrNameLst>
                                      </p:cBhvr>
                                      <p:tavLst>
                                        <p:tav tm="0">
                                          <p:val>
                                            <p:strVal val="#ppt_x"/>
                                          </p:val>
                                        </p:tav>
                                        <p:tav tm="100000">
                                          <p:val>
                                            <p:strVal val="#ppt_x"/>
                                          </p:val>
                                        </p:tav>
                                      </p:tavLst>
                                    </p:anim>
                                    <p:anim calcmode="lin" valueType="num">
                                      <p:cBhvr additive="base">
                                        <p:cTn id="8" dur="500" fill="hold"/>
                                        <p:tgtEl>
                                          <p:spTgt spid="32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Rectangle 10"/>
          <p:cNvSpPr>
            <a:spLocks noChangeArrowheads="1"/>
          </p:cNvSpPr>
          <p:nvPr/>
        </p:nvSpPr>
        <p:spPr bwMode="auto">
          <a:xfrm>
            <a:off x="249238" y="868363"/>
            <a:ext cx="8509000" cy="830262"/>
          </a:xfrm>
          <a:prstGeom prst="rect">
            <a:avLst/>
          </a:prstGeom>
          <a:noFill/>
          <a:ln w="9525">
            <a:no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20000"/>
              </a:spcBef>
              <a:spcAft>
                <a:spcPct val="0"/>
              </a:spcAft>
              <a:defRPr/>
            </a:pPr>
            <a:r>
              <a:rPr lang="en-US" sz="2400" b="1" dirty="0" smtClean="0">
                <a:solidFill>
                  <a:srgbClr val="000000"/>
                </a:solidFill>
                <a:latin typeface="Times New Roman" panose="02020603050405020304" pitchFamily="18" charset="0"/>
              </a:rPr>
              <a:t>Relative </a:t>
            </a:r>
            <a:r>
              <a:rPr lang="en-US" sz="2400" b="1" dirty="0" smtClean="0">
                <a:solidFill>
                  <a:srgbClr val="000000"/>
                </a:solidFill>
                <a:effectLst>
                  <a:outerShdw blurRad="38100" dist="38100" dir="2700000" algn="tl">
                    <a:srgbClr val="000000"/>
                  </a:outerShdw>
                </a:effectLst>
                <a:latin typeface="Times New Roman" panose="02020603050405020304" pitchFamily="18" charset="0"/>
              </a:rPr>
              <a:t> </a:t>
            </a:r>
            <a:r>
              <a:rPr lang="en-US" sz="2400" b="1" dirty="0" smtClean="0">
                <a:solidFill>
                  <a:srgbClr val="000000"/>
                </a:solidFill>
                <a:latin typeface="Times New Roman" panose="02020603050405020304" pitchFamily="18" charset="0"/>
              </a:rPr>
              <a:t>frequency</a:t>
            </a:r>
            <a:r>
              <a:rPr lang="en-US" sz="2400" dirty="0" smtClean="0">
                <a:solidFill>
                  <a:srgbClr val="000000"/>
                </a:solidFill>
                <a:latin typeface="Times New Roman" panose="02020603050405020304" pitchFamily="18" charset="0"/>
              </a:rPr>
              <a:t>: The relative frequency of a class is obtain by dividing the frequency of the class by the total frequency.</a:t>
            </a:r>
          </a:p>
        </p:txBody>
      </p:sp>
      <p:graphicFrame>
        <p:nvGraphicFramePr>
          <p:cNvPr id="70660" name="Group 4"/>
          <p:cNvGraphicFramePr>
            <a:graphicFrameLocks noGrp="1"/>
          </p:cNvGraphicFramePr>
          <p:nvPr/>
        </p:nvGraphicFramePr>
        <p:xfrm>
          <a:off x="1265238" y="1935163"/>
          <a:ext cx="6781800" cy="4487862"/>
        </p:xfrm>
        <a:graphic>
          <a:graphicData uri="http://schemas.openxmlformats.org/drawingml/2006/table">
            <a:tbl>
              <a:tblPr/>
              <a:tblGrid>
                <a:gridCol w="1790700"/>
                <a:gridCol w="1536700"/>
                <a:gridCol w="3454400"/>
              </a:tblGrid>
              <a:tr h="601684">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Relative frequency</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47799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5/50=0.1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0796">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12/50=0.24</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79851">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17/50=0.34</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84">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14/50=0.28</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84">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 </a:t>
                      </a:r>
                      <a:endParaRPr kumimoji="0" lang="en-US" sz="2400" b="0" i="0" u="none" strike="noStrike" cap="none" normalizeH="0" baseline="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1/50=0.02</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84">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130 </a:t>
                      </a:r>
                      <a:r>
                        <a:rPr kumimoji="0" lang="en-US" sz="24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135 </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1/50=0.02</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8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Total</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50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1.00</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7689"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fade">
                                      <p:cBhvr>
                                        <p:cTn id="7" dur="1000"/>
                                        <p:tgtEl>
                                          <p:spTgt spid="70660"/>
                                        </p:tgtEl>
                                      </p:cBhvr>
                                    </p:animEffect>
                                    <p:anim calcmode="lin" valueType="num">
                                      <p:cBhvr>
                                        <p:cTn id="8" dur="1000" fill="hold"/>
                                        <p:tgtEl>
                                          <p:spTgt spid="70660"/>
                                        </p:tgtEl>
                                        <p:attrNameLst>
                                          <p:attrName>ppt_x</p:attrName>
                                        </p:attrNameLst>
                                      </p:cBhvr>
                                      <p:tavLst>
                                        <p:tav tm="0">
                                          <p:val>
                                            <p:strVal val="#ppt_x"/>
                                          </p:val>
                                        </p:tav>
                                        <p:tav tm="100000">
                                          <p:val>
                                            <p:strVal val="#ppt_x"/>
                                          </p:val>
                                        </p:tav>
                                      </p:tavLst>
                                    </p:anim>
                                    <p:anim calcmode="lin" valueType="num">
                                      <p:cBhvr>
                                        <p:cTn id="9" dur="1000" fill="hold"/>
                                        <p:tgtEl>
                                          <p:spTgt spid="706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6" name="Rectangle 10"/>
          <p:cNvSpPr>
            <a:spLocks noChangeArrowheads="1"/>
          </p:cNvSpPr>
          <p:nvPr/>
        </p:nvSpPr>
        <p:spPr bwMode="auto">
          <a:xfrm>
            <a:off x="249238" y="868363"/>
            <a:ext cx="8509000" cy="830262"/>
          </a:xfrm>
          <a:prstGeom prst="rect">
            <a:avLst/>
          </a:prstGeom>
          <a:noFill/>
          <a:ln w="9525">
            <a:no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fontAlgn="base" hangingPunct="1">
              <a:spcBef>
                <a:spcPct val="20000"/>
              </a:spcBef>
              <a:spcAft>
                <a:spcPct val="0"/>
              </a:spcAft>
              <a:defRPr/>
            </a:pPr>
            <a:r>
              <a:rPr lang="en-US" sz="2400" b="1" dirty="0" smtClean="0">
                <a:solidFill>
                  <a:srgbClr val="000000"/>
                </a:solidFill>
                <a:latin typeface="Times New Roman" panose="02020603050405020304" pitchFamily="18" charset="0"/>
              </a:rPr>
              <a:t>Cumulative </a:t>
            </a:r>
            <a:r>
              <a:rPr lang="en-US" sz="2400" b="1" dirty="0" smtClean="0">
                <a:solidFill>
                  <a:srgbClr val="000000"/>
                </a:solidFill>
                <a:effectLst>
                  <a:outerShdw blurRad="38100" dist="38100" dir="2700000" algn="tl">
                    <a:srgbClr val="000000"/>
                  </a:outerShdw>
                </a:effectLst>
                <a:latin typeface="Times New Roman" panose="02020603050405020304" pitchFamily="18" charset="0"/>
              </a:rPr>
              <a:t> </a:t>
            </a:r>
            <a:r>
              <a:rPr lang="en-US" sz="2400" b="1" dirty="0" smtClean="0">
                <a:solidFill>
                  <a:srgbClr val="000000"/>
                </a:solidFill>
                <a:latin typeface="Times New Roman" panose="02020603050405020304" pitchFamily="18" charset="0"/>
              </a:rPr>
              <a:t>frequency:</a:t>
            </a:r>
            <a:r>
              <a:rPr lang="en-US" sz="2400" dirty="0" smtClean="0">
                <a:solidFill>
                  <a:srgbClr val="000000"/>
                </a:solidFill>
                <a:latin typeface="Times New Roman" panose="02020603050405020304" pitchFamily="18" charset="0"/>
              </a:rPr>
              <a:t> This is obtain by summing the frequency of the class and the frequencies of all the classes below it.</a:t>
            </a:r>
          </a:p>
        </p:txBody>
      </p:sp>
      <p:graphicFrame>
        <p:nvGraphicFramePr>
          <p:cNvPr id="70660" name="Group 4"/>
          <p:cNvGraphicFramePr>
            <a:graphicFrameLocks noGrp="1"/>
          </p:cNvGraphicFramePr>
          <p:nvPr/>
        </p:nvGraphicFramePr>
        <p:xfrm>
          <a:off x="1265238" y="1935163"/>
          <a:ext cx="6781800" cy="4286253"/>
        </p:xfrm>
        <a:graphic>
          <a:graphicData uri="http://schemas.openxmlformats.org/drawingml/2006/table">
            <a:tbl>
              <a:tblPr/>
              <a:tblGrid>
                <a:gridCol w="1790700"/>
                <a:gridCol w="1536700"/>
                <a:gridCol w="3454400"/>
              </a:tblGrid>
              <a:tr h="6016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Cumulative frequency</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61277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105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106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5+12=17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112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17+17=34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118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123</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34+14=48</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129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48+1=49</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14363">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 </a:t>
                      </a:r>
                      <a:r>
                        <a:rPr kumimoji="0" lang="en-US" sz="24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t>
                      </a: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 135 </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2400" b="0" i="0" u="none" strike="noStrike" cap="none" normalizeH="0" baseline="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49+1=50</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8709"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Example continued</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fade">
                                      <p:cBhvr>
                                        <p:cTn id="7" dur="1000"/>
                                        <p:tgtEl>
                                          <p:spTgt spid="70660"/>
                                        </p:tgtEl>
                                      </p:cBhvr>
                                    </p:animEffect>
                                    <p:anim calcmode="lin" valueType="num">
                                      <p:cBhvr>
                                        <p:cTn id="8" dur="1000" fill="hold"/>
                                        <p:tgtEl>
                                          <p:spTgt spid="70660"/>
                                        </p:tgtEl>
                                        <p:attrNameLst>
                                          <p:attrName>ppt_x</p:attrName>
                                        </p:attrNameLst>
                                      </p:cBhvr>
                                      <p:tavLst>
                                        <p:tav tm="0">
                                          <p:val>
                                            <p:strVal val="#ppt_x"/>
                                          </p:val>
                                        </p:tav>
                                        <p:tav tm="100000">
                                          <p:val>
                                            <p:strVal val="#ppt_x"/>
                                          </p:val>
                                        </p:tav>
                                      </p:tavLst>
                                    </p:anim>
                                    <p:anim calcmode="lin" valueType="num">
                                      <p:cBhvr>
                                        <p:cTn id="9" dur="1000" fill="hold"/>
                                        <p:tgtEl>
                                          <p:spTgt spid="706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0" y="3060700"/>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90000"/>
              </a:lnSpc>
              <a:spcBef>
                <a:spcPct val="0"/>
              </a:spcBef>
              <a:spcAft>
                <a:spcPct val="0"/>
              </a:spcAft>
            </a:pPr>
            <a:r>
              <a:rPr lang="en-US" sz="3200" dirty="0" smtClean="0">
                <a:solidFill>
                  <a:srgbClr val="FFFFFF"/>
                </a:solidFill>
                <a:cs typeface="Arial" panose="020B0604020202020204" pitchFamily="34" charset="0"/>
              </a:rPr>
              <a:t>Descriptive Analysis of Data</a:t>
            </a: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32773" name="Text Box 5"/>
          <p:cNvSpPr txBox="1">
            <a:spLocks noChangeArrowheads="1"/>
          </p:cNvSpPr>
          <p:nvPr/>
        </p:nvSpPr>
        <p:spPr bwMode="auto">
          <a:xfrm>
            <a:off x="663575" y="4287838"/>
            <a:ext cx="7753350" cy="141605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12, 17, 12, 14, 16, 18, 16, 18, 12, 16, 17, 15, 15,</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16, 12, 15, 16, 16, 12, 14, 15, 12, 15, 15, 19, 13, </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16, 18, 16, 14. </a:t>
            </a:r>
          </a:p>
        </p:txBody>
      </p:sp>
      <p:sp>
        <p:nvSpPr>
          <p:cNvPr id="32774" name="Rectangle 6"/>
          <p:cNvSpPr>
            <a:spLocks noChangeArrowheads="1"/>
          </p:cNvSpPr>
          <p:nvPr/>
        </p:nvSpPr>
        <p:spPr bwMode="auto">
          <a:xfrm>
            <a:off x="663575" y="6013450"/>
            <a:ext cx="75707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000000"/>
                </a:solidFill>
              </a:rPr>
              <a:t>Organize the data into a frequency distribution.</a:t>
            </a:r>
          </a:p>
        </p:txBody>
      </p:sp>
      <p:sp>
        <p:nvSpPr>
          <p:cNvPr id="29701" name="Rectangle 7"/>
          <p:cNvSpPr>
            <a:spLocks noChangeArrowheads="1"/>
          </p:cNvSpPr>
          <p:nvPr/>
        </p:nvSpPr>
        <p:spPr bwMode="auto">
          <a:xfrm>
            <a:off x="306388" y="812800"/>
            <a:ext cx="837565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z="2800" smtClean="0">
                <a:solidFill>
                  <a:srgbClr val="000000"/>
                </a:solidFill>
                <a:latin typeface="Times New Roman" panose="02020603050405020304" pitchFamily="18" charset="0"/>
              </a:rPr>
              <a:t>A geomatic engineer and environmental scientist were task to determine the noise pollution level in a particular locality. To obtain the data for the assignment, these researchers random placed noise pollution sensors in 30 locations to measure the noise level. The data below represent the maximum noise level in decibel (db) obtained within a given day.   </a:t>
            </a:r>
          </a:p>
        </p:txBody>
      </p:sp>
      <p:sp>
        <p:nvSpPr>
          <p:cNvPr id="2970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Assignment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ppt_x"/>
                                          </p:val>
                                        </p:tav>
                                        <p:tav tm="100000">
                                          <p:val>
                                            <p:strVal val="#ppt_x"/>
                                          </p:val>
                                        </p:tav>
                                      </p:tavLst>
                                    </p:anim>
                                    <p:anim calcmode="lin" valueType="num">
                                      <p:cBhvr additive="base">
                                        <p:cTn id="14"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autoUpdateAnimBg="0"/>
      <p:bldP spid="327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txBox="1">
            <a:spLocks noChangeArrowheads="1"/>
          </p:cNvSpPr>
          <p:nvPr/>
        </p:nvSpPr>
        <p:spPr bwMode="auto">
          <a:xfrm>
            <a:off x="0" y="2934745"/>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90000"/>
              </a:lnSpc>
              <a:spcBef>
                <a:spcPct val="0"/>
              </a:spcBef>
              <a:spcAft>
                <a:spcPct val="0"/>
              </a:spcAft>
            </a:pPr>
            <a:r>
              <a:rPr lang="en-US" sz="3200" smtClean="0">
                <a:solidFill>
                  <a:srgbClr val="FFFFFF"/>
                </a:solidFill>
                <a:cs typeface="Arial" panose="020B0604020202020204" pitchFamily="34" charset="0"/>
              </a:rPr>
              <a:t>Graphical Presentation of Data</a:t>
            </a:r>
          </a:p>
        </p:txBody>
      </p:sp>
    </p:spTree>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subTitle" idx="1"/>
          </p:nvPr>
        </p:nvSpPr>
        <p:spPr bwMode="auto">
          <a:xfrm>
            <a:off x="495300" y="1187450"/>
            <a:ext cx="8153400" cy="4533900"/>
          </a:xfrm>
          <a:solidFill>
            <a:srgbClr val="CDA9F5"/>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90000"/>
              </a:lnSpc>
            </a:pPr>
            <a:r>
              <a:rPr lang="en-US" sz="2400" b="1" dirty="0" smtClean="0"/>
              <a:t>Graphs for qualitative data</a:t>
            </a:r>
          </a:p>
          <a:p>
            <a:pPr lvl="1" algn="l">
              <a:lnSpc>
                <a:spcPct val="90000"/>
              </a:lnSpc>
            </a:pPr>
            <a:r>
              <a:rPr lang="en-US" sz="2400" dirty="0" smtClean="0"/>
              <a:t>Bar Chart</a:t>
            </a:r>
          </a:p>
          <a:p>
            <a:pPr lvl="1" algn="l">
              <a:lnSpc>
                <a:spcPct val="90000"/>
              </a:lnSpc>
            </a:pPr>
            <a:r>
              <a:rPr lang="en-US" sz="2400" dirty="0"/>
              <a:t>Pie </a:t>
            </a:r>
            <a:r>
              <a:rPr lang="en-US" sz="2400" dirty="0" smtClean="0"/>
              <a:t>Chart</a:t>
            </a:r>
          </a:p>
          <a:p>
            <a:pPr lvl="1" algn="l">
              <a:lnSpc>
                <a:spcPct val="90000"/>
              </a:lnSpc>
            </a:pPr>
            <a:r>
              <a:rPr lang="en-US" sz="2400" dirty="0" smtClean="0"/>
              <a:t>Pareto Chart</a:t>
            </a:r>
          </a:p>
          <a:p>
            <a:pPr lvl="1" algn="l">
              <a:lnSpc>
                <a:spcPct val="90000"/>
              </a:lnSpc>
            </a:pPr>
            <a:r>
              <a:rPr lang="en-US" sz="2400" dirty="0" smtClean="0"/>
              <a:t>Multiple Bar Chart</a:t>
            </a:r>
          </a:p>
          <a:p>
            <a:pPr algn="l">
              <a:lnSpc>
                <a:spcPct val="90000"/>
              </a:lnSpc>
            </a:pPr>
            <a:r>
              <a:rPr lang="en-US" sz="2400" dirty="0" smtClean="0"/>
              <a:t>          </a:t>
            </a:r>
          </a:p>
          <a:p>
            <a:pPr algn="l">
              <a:lnSpc>
                <a:spcPct val="90000"/>
              </a:lnSpc>
            </a:pPr>
            <a:r>
              <a:rPr lang="en-US" sz="2400" b="1" dirty="0" smtClean="0"/>
              <a:t>Graphs for quantitative data</a:t>
            </a:r>
          </a:p>
          <a:p>
            <a:pPr algn="l">
              <a:lnSpc>
                <a:spcPct val="90000"/>
              </a:lnSpc>
            </a:pPr>
            <a:r>
              <a:rPr lang="en-US" sz="2400" dirty="0" smtClean="0"/>
              <a:t>    Histogram</a:t>
            </a:r>
          </a:p>
          <a:p>
            <a:pPr algn="l">
              <a:lnSpc>
                <a:spcPct val="90000"/>
              </a:lnSpc>
            </a:pPr>
            <a:r>
              <a:rPr lang="en-US" sz="2400" dirty="0" smtClean="0"/>
              <a:t>    Frequency Polygon </a:t>
            </a:r>
          </a:p>
          <a:p>
            <a:pPr algn="l">
              <a:lnSpc>
                <a:spcPct val="90000"/>
              </a:lnSpc>
            </a:pPr>
            <a:r>
              <a:rPr lang="en-US" sz="2400" dirty="0" smtClean="0"/>
              <a:t>    Cumulative Frequency curve or </a:t>
            </a:r>
            <a:r>
              <a:rPr lang="en-US" sz="2400" dirty="0" err="1" smtClean="0"/>
              <a:t>Ogive</a:t>
            </a:r>
            <a:endParaRPr lang="en-US" sz="2400" dirty="0" smtClean="0"/>
          </a:p>
          <a:p>
            <a:pPr algn="l">
              <a:lnSpc>
                <a:spcPct val="90000"/>
              </a:lnSpc>
            </a:pPr>
            <a:r>
              <a:rPr lang="en-US" sz="2400" dirty="0" smtClean="0"/>
              <a:t>    Time Series Graph</a:t>
            </a:r>
          </a:p>
        </p:txBody>
      </p:sp>
      <p:sp>
        <p:nvSpPr>
          <p:cNvPr id="31747"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Graphical Presentation of Data</a:t>
            </a:r>
          </a:p>
        </p:txBody>
      </p:sp>
    </p:spTree>
    <p:extLst>
      <p:ext uri="{BB962C8B-B14F-4D97-AF65-F5344CB8AC3E}">
        <p14:creationId xmlns:p14="http://schemas.microsoft.com/office/powerpoint/2010/main" val="310356170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fade">
                                      <p:cBhvr>
                                        <p:cTn id="7" dur="1000"/>
                                        <p:tgtEl>
                                          <p:spTgt spid="26627">
                                            <p:txEl>
                                              <p:pRg st="1" end="1"/>
                                            </p:txEl>
                                          </p:spTgt>
                                        </p:tgtEl>
                                      </p:cBhvr>
                                    </p:animEffect>
                                    <p:anim calcmode="lin" valueType="num">
                                      <p:cBhvr>
                                        <p:cTn id="8" dur="1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66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7">
                                            <p:txEl>
                                              <p:pRg st="2" end="2"/>
                                            </p:txEl>
                                          </p:spTgt>
                                        </p:tgtEl>
                                        <p:attrNameLst>
                                          <p:attrName>style.visibility</p:attrName>
                                        </p:attrNameLst>
                                      </p:cBhvr>
                                      <p:to>
                                        <p:strVal val="visible"/>
                                      </p:to>
                                    </p:set>
                                    <p:animEffect transition="in" filter="fade">
                                      <p:cBhvr>
                                        <p:cTn id="14" dur="1000"/>
                                        <p:tgtEl>
                                          <p:spTgt spid="26627">
                                            <p:txEl>
                                              <p:pRg st="2" end="2"/>
                                            </p:txEl>
                                          </p:spTgt>
                                        </p:tgtEl>
                                      </p:cBhvr>
                                    </p:animEffect>
                                    <p:anim calcmode="lin" valueType="num">
                                      <p:cBhvr>
                                        <p:cTn id="15" dur="1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66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7">
                                            <p:txEl>
                                              <p:pRg st="3" end="3"/>
                                            </p:txEl>
                                          </p:spTgt>
                                        </p:tgtEl>
                                        <p:attrNameLst>
                                          <p:attrName>style.visibility</p:attrName>
                                        </p:attrNameLst>
                                      </p:cBhvr>
                                      <p:to>
                                        <p:strVal val="visible"/>
                                      </p:to>
                                    </p:set>
                                    <p:animEffect transition="in" filter="fade">
                                      <p:cBhvr>
                                        <p:cTn id="21" dur="1000"/>
                                        <p:tgtEl>
                                          <p:spTgt spid="26627">
                                            <p:txEl>
                                              <p:pRg st="3" end="3"/>
                                            </p:txEl>
                                          </p:spTgt>
                                        </p:tgtEl>
                                      </p:cBhvr>
                                    </p:animEffect>
                                    <p:anim calcmode="lin" valueType="num">
                                      <p:cBhvr>
                                        <p:cTn id="22" dur="1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66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26627">
                                            <p:txEl>
                                              <p:pRg st="4" end="4"/>
                                            </p:txEl>
                                          </p:spTgt>
                                        </p:tgtEl>
                                        <p:attrNameLst>
                                          <p:attrName>style.visibility</p:attrName>
                                        </p:attrNameLst>
                                      </p:cBhvr>
                                      <p:to>
                                        <p:strVal val="visible"/>
                                      </p:to>
                                    </p:set>
                                    <p:animEffect transition="in" filter="fade">
                                      <p:cBhvr>
                                        <p:cTn id="28" dur="1000"/>
                                        <p:tgtEl>
                                          <p:spTgt spid="26627">
                                            <p:txEl>
                                              <p:pRg st="4" end="4"/>
                                            </p:txEl>
                                          </p:spTgt>
                                        </p:tgtEl>
                                      </p:cBhvr>
                                    </p:animEffect>
                                    <p:anim calcmode="lin" valueType="num">
                                      <p:cBhvr>
                                        <p:cTn id="29" dur="1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66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26627">
                                            <p:txEl>
                                              <p:pRg st="5" end="5"/>
                                            </p:txEl>
                                          </p:spTgt>
                                        </p:tgtEl>
                                        <p:attrNameLst>
                                          <p:attrName>style.visibility</p:attrName>
                                        </p:attrNameLst>
                                      </p:cBhvr>
                                      <p:to>
                                        <p:strVal val="visible"/>
                                      </p:to>
                                    </p:set>
                                    <p:animEffect transition="in" filter="fade">
                                      <p:cBhvr>
                                        <p:cTn id="35" dur="1000"/>
                                        <p:tgtEl>
                                          <p:spTgt spid="26627">
                                            <p:txEl>
                                              <p:pRg st="5" end="5"/>
                                            </p:txEl>
                                          </p:spTgt>
                                        </p:tgtEl>
                                      </p:cBhvr>
                                    </p:animEffect>
                                    <p:anim calcmode="lin" valueType="num">
                                      <p:cBhvr>
                                        <p:cTn id="36" dur="10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662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26627">
                                            <p:txEl>
                                              <p:pRg st="7" end="7"/>
                                            </p:txEl>
                                          </p:spTgt>
                                        </p:tgtEl>
                                        <p:attrNameLst>
                                          <p:attrName>style.visibility</p:attrName>
                                        </p:attrNameLst>
                                      </p:cBhvr>
                                      <p:to>
                                        <p:strVal val="visible"/>
                                      </p:to>
                                    </p:set>
                                    <p:animEffect transition="in" filter="fade">
                                      <p:cBhvr>
                                        <p:cTn id="42" dur="1000"/>
                                        <p:tgtEl>
                                          <p:spTgt spid="26627">
                                            <p:txEl>
                                              <p:pRg st="7" end="7"/>
                                            </p:txEl>
                                          </p:spTgt>
                                        </p:tgtEl>
                                      </p:cBhvr>
                                    </p:animEffect>
                                    <p:anim calcmode="lin" valueType="num">
                                      <p:cBhvr>
                                        <p:cTn id="43" dur="10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2662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26627">
                                            <p:txEl>
                                              <p:pRg st="8" end="8"/>
                                            </p:txEl>
                                          </p:spTgt>
                                        </p:tgtEl>
                                        <p:attrNameLst>
                                          <p:attrName>style.visibility</p:attrName>
                                        </p:attrNameLst>
                                      </p:cBhvr>
                                      <p:to>
                                        <p:strVal val="visible"/>
                                      </p:to>
                                    </p:set>
                                    <p:animEffect transition="in" filter="fade">
                                      <p:cBhvr>
                                        <p:cTn id="49" dur="1000"/>
                                        <p:tgtEl>
                                          <p:spTgt spid="26627">
                                            <p:txEl>
                                              <p:pRg st="8" end="8"/>
                                            </p:txEl>
                                          </p:spTgt>
                                        </p:tgtEl>
                                      </p:cBhvr>
                                    </p:animEffect>
                                    <p:anim calcmode="lin" valueType="num">
                                      <p:cBhvr>
                                        <p:cTn id="50" dur="1000" fill="hold"/>
                                        <p:tgtEl>
                                          <p:spTgt spid="2662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2662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2" presetClass="entr" presetSubtype="0" fill="hold" nodeType="clickEffect">
                                  <p:stCondLst>
                                    <p:cond delay="0"/>
                                  </p:stCondLst>
                                  <p:childTnLst>
                                    <p:set>
                                      <p:cBhvr>
                                        <p:cTn id="55" dur="1" fill="hold">
                                          <p:stCondLst>
                                            <p:cond delay="0"/>
                                          </p:stCondLst>
                                        </p:cTn>
                                        <p:tgtEl>
                                          <p:spTgt spid="26627">
                                            <p:txEl>
                                              <p:pRg st="9" end="9"/>
                                            </p:txEl>
                                          </p:spTgt>
                                        </p:tgtEl>
                                        <p:attrNameLst>
                                          <p:attrName>style.visibility</p:attrName>
                                        </p:attrNameLst>
                                      </p:cBhvr>
                                      <p:to>
                                        <p:strVal val="visible"/>
                                      </p:to>
                                    </p:set>
                                    <p:animEffect transition="in" filter="fade">
                                      <p:cBhvr>
                                        <p:cTn id="56" dur="1000"/>
                                        <p:tgtEl>
                                          <p:spTgt spid="26627">
                                            <p:txEl>
                                              <p:pRg st="9" end="9"/>
                                            </p:txEl>
                                          </p:spTgt>
                                        </p:tgtEl>
                                      </p:cBhvr>
                                    </p:animEffect>
                                    <p:anim calcmode="lin" valueType="num">
                                      <p:cBhvr>
                                        <p:cTn id="57" dur="1000" fill="hold"/>
                                        <p:tgtEl>
                                          <p:spTgt spid="2662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2662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42" presetClass="entr" presetSubtype="0" fill="hold" nodeType="clickEffect">
                                  <p:stCondLst>
                                    <p:cond delay="0"/>
                                  </p:stCondLst>
                                  <p:childTnLst>
                                    <p:set>
                                      <p:cBhvr>
                                        <p:cTn id="62" dur="1" fill="hold">
                                          <p:stCondLst>
                                            <p:cond delay="0"/>
                                          </p:stCondLst>
                                        </p:cTn>
                                        <p:tgtEl>
                                          <p:spTgt spid="26627">
                                            <p:txEl>
                                              <p:pRg st="10" end="10"/>
                                            </p:txEl>
                                          </p:spTgt>
                                        </p:tgtEl>
                                        <p:attrNameLst>
                                          <p:attrName>style.visibility</p:attrName>
                                        </p:attrNameLst>
                                      </p:cBhvr>
                                      <p:to>
                                        <p:strVal val="visible"/>
                                      </p:to>
                                    </p:set>
                                    <p:animEffect transition="in" filter="fade">
                                      <p:cBhvr>
                                        <p:cTn id="63" dur="1000"/>
                                        <p:tgtEl>
                                          <p:spTgt spid="26627">
                                            <p:txEl>
                                              <p:pRg st="10" end="10"/>
                                            </p:txEl>
                                          </p:spTgt>
                                        </p:tgtEl>
                                      </p:cBhvr>
                                    </p:animEffect>
                                    <p:anim calcmode="lin" valueType="num">
                                      <p:cBhvr>
                                        <p:cTn id="64" dur="1000" fill="hold"/>
                                        <p:tgtEl>
                                          <p:spTgt spid="26627">
                                            <p:txEl>
                                              <p:pRg st="10" end="10"/>
                                            </p:txEl>
                                          </p:spTgt>
                                        </p:tgtEl>
                                        <p:attrNameLst>
                                          <p:attrName>ppt_x</p:attrName>
                                        </p:attrNameLst>
                                      </p:cBhvr>
                                      <p:tavLst>
                                        <p:tav tm="0">
                                          <p:val>
                                            <p:strVal val="#ppt_x"/>
                                          </p:val>
                                        </p:tav>
                                        <p:tav tm="100000">
                                          <p:val>
                                            <p:strVal val="#ppt_x"/>
                                          </p:val>
                                        </p:tav>
                                      </p:tavLst>
                                    </p:anim>
                                    <p:anim calcmode="lin" valueType="num">
                                      <p:cBhvr>
                                        <p:cTn id="65" dur="1000" fill="hold"/>
                                        <p:tgtEl>
                                          <p:spTgt spid="266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subTitle" idx="1"/>
          </p:nvPr>
        </p:nvSpPr>
        <p:spPr bwMode="auto">
          <a:xfrm>
            <a:off x="533400" y="998538"/>
            <a:ext cx="7924800" cy="12954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r>
              <a:rPr lang="en-US" sz="2400" smtClean="0">
                <a:solidFill>
                  <a:srgbClr val="FF0000"/>
                </a:solidFill>
              </a:rPr>
              <a:t>Bar Chart</a:t>
            </a:r>
            <a:r>
              <a:rPr lang="en-US" sz="2400" smtClean="0"/>
              <a:t>: consist of a vertical bars or rectangles placed along the category axis. The height of the bar represent the frequency corresponding to the category. </a:t>
            </a:r>
          </a:p>
        </p:txBody>
      </p:sp>
      <p:graphicFrame>
        <p:nvGraphicFramePr>
          <p:cNvPr id="72708" name="Group 4"/>
          <p:cNvGraphicFramePr>
            <a:graphicFrameLocks noGrp="1"/>
          </p:cNvGraphicFramePr>
          <p:nvPr/>
        </p:nvGraphicFramePr>
        <p:xfrm>
          <a:off x="661988" y="3681413"/>
          <a:ext cx="7696200" cy="1447800"/>
        </p:xfrm>
        <a:graphic>
          <a:graphicData uri="http://schemas.openxmlformats.org/drawingml/2006/table">
            <a:tbl>
              <a:tblPr/>
              <a:tblGrid>
                <a:gridCol w="1282700"/>
                <a:gridCol w="1282700"/>
                <a:gridCol w="1282700"/>
                <a:gridCol w="1282700"/>
                <a:gridCol w="1282700"/>
                <a:gridCol w="1282700"/>
              </a:tblGrid>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Animals </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Mouse</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Wolf</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Cow</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Monkey</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r>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Lifespan</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16</a:t>
                      </a:r>
                      <a:endParaRPr kumimoji="0" lang="en-US" sz="2400" b="0"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r>
            </a:tbl>
          </a:graphicData>
        </a:graphic>
      </p:graphicFrame>
      <p:sp>
        <p:nvSpPr>
          <p:cNvPr id="27675" name="Rectangle 27"/>
          <p:cNvSpPr>
            <a:spLocks noChangeArrowheads="1"/>
          </p:cNvSpPr>
          <p:nvPr/>
        </p:nvSpPr>
        <p:spPr bwMode="auto">
          <a:xfrm>
            <a:off x="533400" y="2660650"/>
            <a:ext cx="7924800" cy="641350"/>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dirty="0" smtClean="0">
                <a:solidFill>
                  <a:srgbClr val="000000"/>
                </a:solidFill>
                <a:cs typeface="Arial" panose="020B0604020202020204" pitchFamily="34" charset="0"/>
              </a:rPr>
              <a:t>Example: The table below display the average lifespan, in years  of some animals recoded by a satellite in Japan. </a:t>
            </a:r>
          </a:p>
        </p:txBody>
      </p:sp>
      <p:sp>
        <p:nvSpPr>
          <p:cNvPr id="32795"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dirty="0" smtClean="0">
                <a:solidFill>
                  <a:srgbClr val="FFFFFF"/>
                </a:solidFill>
                <a:cs typeface="Arial" panose="020B0604020202020204" pitchFamily="34" charset="0"/>
              </a:rPr>
              <a:t>Graphical Presentation of categorical data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75"/>
                                        </p:tgtEl>
                                        <p:attrNameLst>
                                          <p:attrName>style.visibility</p:attrName>
                                        </p:attrNameLst>
                                      </p:cBhvr>
                                      <p:to>
                                        <p:strVal val="visible"/>
                                      </p:to>
                                    </p:set>
                                    <p:animEffect transition="in" filter="fade">
                                      <p:cBhvr>
                                        <p:cTn id="7" dur="1000"/>
                                        <p:tgtEl>
                                          <p:spTgt spid="27675"/>
                                        </p:tgtEl>
                                      </p:cBhvr>
                                    </p:animEffect>
                                    <p:anim calcmode="lin" valueType="num">
                                      <p:cBhvr>
                                        <p:cTn id="8" dur="1000" fill="hold"/>
                                        <p:tgtEl>
                                          <p:spTgt spid="27675"/>
                                        </p:tgtEl>
                                        <p:attrNameLst>
                                          <p:attrName>ppt_x</p:attrName>
                                        </p:attrNameLst>
                                      </p:cBhvr>
                                      <p:tavLst>
                                        <p:tav tm="0">
                                          <p:val>
                                            <p:strVal val="#ppt_x"/>
                                          </p:val>
                                        </p:tav>
                                        <p:tav tm="100000">
                                          <p:val>
                                            <p:strVal val="#ppt_x"/>
                                          </p:val>
                                        </p:tav>
                                      </p:tavLst>
                                    </p:anim>
                                    <p:anim calcmode="lin" valueType="num">
                                      <p:cBhvr>
                                        <p:cTn id="9" dur="1000" fill="hold"/>
                                        <p:tgtEl>
                                          <p:spTgt spid="2767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2708"/>
                                        </p:tgtEl>
                                        <p:attrNameLst>
                                          <p:attrName>style.visibility</p:attrName>
                                        </p:attrNameLst>
                                      </p:cBhvr>
                                      <p:to>
                                        <p:strVal val="visible"/>
                                      </p:to>
                                    </p:set>
                                    <p:animEffect transition="in" filter="fade">
                                      <p:cBhvr>
                                        <p:cTn id="14" dur="1000"/>
                                        <p:tgtEl>
                                          <p:spTgt spid="72708"/>
                                        </p:tgtEl>
                                      </p:cBhvr>
                                    </p:animEffect>
                                    <p:anim calcmode="lin" valueType="num">
                                      <p:cBhvr>
                                        <p:cTn id="15" dur="1000" fill="hold"/>
                                        <p:tgtEl>
                                          <p:spTgt spid="72708"/>
                                        </p:tgtEl>
                                        <p:attrNameLst>
                                          <p:attrName>ppt_x</p:attrName>
                                        </p:attrNameLst>
                                      </p:cBhvr>
                                      <p:tavLst>
                                        <p:tav tm="0">
                                          <p:val>
                                            <p:strVal val="#ppt_x"/>
                                          </p:val>
                                        </p:tav>
                                        <p:tav tm="100000">
                                          <p:val>
                                            <p:strVal val="#ppt_x"/>
                                          </p:val>
                                        </p:tav>
                                      </p:tavLst>
                                    </p:anim>
                                    <p:anim calcmode="lin" valueType="num">
                                      <p:cBhvr>
                                        <p:cTn id="16" dur="1000" fill="hold"/>
                                        <p:tgtEl>
                                          <p:spTgt spid="727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5175" y="5332413"/>
            <a:ext cx="8229600" cy="533400"/>
          </a:xfrm>
        </p:spPr>
        <p:txBody>
          <a:bodyPr/>
          <a:lstStyle/>
          <a:p>
            <a:pPr algn="l"/>
            <a:r>
              <a:rPr lang="en-US" b="1" dirty="0" smtClean="0"/>
              <a:t>Fig 1: A bar chart showing the average lifespan of some animals</a:t>
            </a:r>
            <a:r>
              <a:rPr lang="en-US" sz="1800" dirty="0" smtClean="0"/>
              <a:t> </a:t>
            </a:r>
          </a:p>
        </p:txBody>
      </p:sp>
      <p:graphicFrame>
        <p:nvGraphicFramePr>
          <p:cNvPr id="30723" name="Object 3"/>
          <p:cNvGraphicFramePr>
            <a:graphicFrameLocks noGrp="1" noChangeAspect="1"/>
          </p:cNvGraphicFramePr>
          <p:nvPr>
            <p:ph idx="1"/>
          </p:nvPr>
        </p:nvGraphicFramePr>
        <p:xfrm>
          <a:off x="419100" y="1090613"/>
          <a:ext cx="8305800" cy="4235450"/>
        </p:xfrm>
        <a:graphic>
          <a:graphicData uri="http://schemas.openxmlformats.org/presentationml/2006/ole">
            <mc:AlternateContent xmlns:mc="http://schemas.openxmlformats.org/markup-compatibility/2006">
              <mc:Choice xmlns:v="urn:schemas-microsoft-com:vml" Requires="v">
                <p:oleObj spid="_x0000_s1040"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090613"/>
                        <a:ext cx="830580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Bar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ppt_x"/>
                                          </p:val>
                                        </p:tav>
                                        <p:tav tm="100000">
                                          <p:val>
                                            <p:strVal val="#ppt_x"/>
                                          </p:val>
                                        </p:tav>
                                      </p:tavLst>
                                    </p:anim>
                                    <p:anim calcmode="lin" valueType="num">
                                      <p:cBhvr additive="base">
                                        <p:cTn id="8"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07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subTitle" idx="1"/>
          </p:nvPr>
        </p:nvSpPr>
        <p:spPr bwMode="auto">
          <a:xfrm>
            <a:off x="609600" y="1141413"/>
            <a:ext cx="7924800" cy="12954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90000"/>
              </a:lnSpc>
            </a:pPr>
            <a:r>
              <a:rPr lang="en-US" sz="2800" smtClean="0">
                <a:solidFill>
                  <a:srgbClr val="FF0000"/>
                </a:solidFill>
              </a:rPr>
              <a:t>Pie Chart</a:t>
            </a:r>
            <a:r>
              <a:rPr lang="en-US" sz="2800" smtClean="0"/>
              <a:t>: consist of area of a circle divided into sectors such that each sector is proportional to a category it represent.</a:t>
            </a:r>
          </a:p>
        </p:txBody>
      </p:sp>
      <p:graphicFrame>
        <p:nvGraphicFramePr>
          <p:cNvPr id="81923" name="Group 3"/>
          <p:cNvGraphicFramePr>
            <a:graphicFrameLocks noGrp="1"/>
          </p:cNvGraphicFramePr>
          <p:nvPr/>
        </p:nvGraphicFramePr>
        <p:xfrm>
          <a:off x="762000" y="3960813"/>
          <a:ext cx="7696200" cy="1447800"/>
        </p:xfrm>
        <a:graphic>
          <a:graphicData uri="http://schemas.openxmlformats.org/drawingml/2006/table">
            <a:tbl>
              <a:tblPr/>
              <a:tblGrid>
                <a:gridCol w="1282700"/>
                <a:gridCol w="1282700"/>
                <a:gridCol w="1282700"/>
                <a:gridCol w="1282700"/>
                <a:gridCol w="1282700"/>
                <a:gridCol w="1282700"/>
              </a:tblGrid>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Animals </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Mouse</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Wolf</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Cow</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Monkey</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r>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Lifespan</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r>
            </a:tbl>
          </a:graphicData>
        </a:graphic>
      </p:graphicFrame>
      <p:sp>
        <p:nvSpPr>
          <p:cNvPr id="36890" name="Rectangle 26"/>
          <p:cNvSpPr>
            <a:spLocks noChangeArrowheads="1"/>
          </p:cNvSpPr>
          <p:nvPr/>
        </p:nvSpPr>
        <p:spPr bwMode="auto">
          <a:xfrm>
            <a:off x="685800" y="2817813"/>
            <a:ext cx="7848600" cy="641350"/>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average lifespan, in years  of some animals recoded by a satellite in Japan </a:t>
            </a:r>
          </a:p>
        </p:txBody>
      </p:sp>
      <p:sp>
        <p:nvSpPr>
          <p:cNvPr id="42011"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Pie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90"/>
                                        </p:tgtEl>
                                        <p:attrNameLst>
                                          <p:attrName>style.visibility</p:attrName>
                                        </p:attrNameLst>
                                      </p:cBhvr>
                                      <p:to>
                                        <p:strVal val="visible"/>
                                      </p:to>
                                    </p:set>
                                    <p:anim calcmode="lin" valueType="num">
                                      <p:cBhvr additive="base">
                                        <p:cTn id="7" dur="500" fill="hold"/>
                                        <p:tgtEl>
                                          <p:spTgt spid="36890"/>
                                        </p:tgtEl>
                                        <p:attrNameLst>
                                          <p:attrName>ppt_x</p:attrName>
                                        </p:attrNameLst>
                                      </p:cBhvr>
                                      <p:tavLst>
                                        <p:tav tm="0">
                                          <p:val>
                                            <p:strVal val="#ppt_x"/>
                                          </p:val>
                                        </p:tav>
                                        <p:tav tm="100000">
                                          <p:val>
                                            <p:strVal val="#ppt_x"/>
                                          </p:val>
                                        </p:tav>
                                      </p:tavLst>
                                    </p:anim>
                                    <p:anim calcmode="lin" valueType="num">
                                      <p:cBhvr additive="base">
                                        <p:cTn id="8" dur="500" fill="hold"/>
                                        <p:tgtEl>
                                          <p:spTgt spid="368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23"/>
                                        </p:tgtEl>
                                        <p:attrNameLst>
                                          <p:attrName>style.visibility</p:attrName>
                                        </p:attrNameLst>
                                      </p:cBhvr>
                                      <p:to>
                                        <p:strVal val="visible"/>
                                      </p:to>
                                    </p:set>
                                    <p:anim calcmode="lin" valueType="num">
                                      <p:cBhvr additive="base">
                                        <p:cTn id="13" dur="500" fill="hold"/>
                                        <p:tgtEl>
                                          <p:spTgt spid="81923"/>
                                        </p:tgtEl>
                                        <p:attrNameLst>
                                          <p:attrName>ppt_x</p:attrName>
                                        </p:attrNameLst>
                                      </p:cBhvr>
                                      <p:tavLst>
                                        <p:tav tm="0">
                                          <p:val>
                                            <p:strVal val="#ppt_x"/>
                                          </p:val>
                                        </p:tav>
                                        <p:tav tm="100000">
                                          <p:val>
                                            <p:strVal val="#ppt_x"/>
                                          </p:val>
                                        </p:tav>
                                      </p:tavLst>
                                    </p:anim>
                                    <p:anim calcmode="lin" valueType="num">
                                      <p:cBhvr additive="base">
                                        <p:cTn id="14" dur="500" fill="hold"/>
                                        <p:tgtEl>
                                          <p:spTgt spid="81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87375" y="5524500"/>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2000" b="1" smtClean="0">
                <a:solidFill>
                  <a:srgbClr val="000000"/>
                </a:solidFill>
                <a:latin typeface="Times New Roman" panose="02020603050405020304" pitchFamily="18" charset="0"/>
              </a:rPr>
              <a:t>Fig 5: A Pie chart showing the average lifespan of some animals</a:t>
            </a:r>
            <a:r>
              <a:rPr lang="en-US" smtClean="0">
                <a:solidFill>
                  <a:srgbClr val="000000"/>
                </a:solidFill>
                <a:latin typeface="Times New Roman" panose="02020603050405020304" pitchFamily="18" charset="0"/>
              </a:rPr>
              <a:t> </a:t>
            </a:r>
          </a:p>
        </p:txBody>
      </p:sp>
      <p:graphicFrame>
        <p:nvGraphicFramePr>
          <p:cNvPr id="39939" name="Object 3"/>
          <p:cNvGraphicFramePr>
            <a:graphicFrameLocks noGrp="1" noChangeAspect="1"/>
          </p:cNvGraphicFramePr>
          <p:nvPr>
            <p:ph/>
          </p:nvPr>
        </p:nvGraphicFramePr>
        <p:xfrm>
          <a:off x="266700" y="800100"/>
          <a:ext cx="8458200" cy="4724400"/>
        </p:xfrm>
        <a:graphic>
          <a:graphicData uri="http://schemas.openxmlformats.org/presentationml/2006/ole">
            <mc:AlternateContent xmlns:mc="http://schemas.openxmlformats.org/markup-compatibility/2006">
              <mc:Choice xmlns:v="urn:schemas-microsoft-com:vml" Requires="v">
                <p:oleObj spid="_x0000_s6160"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 y="800100"/>
                        <a:ext cx="8458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Pie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99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subTitle" idx="1"/>
          </p:nvPr>
        </p:nvSpPr>
        <p:spPr bwMode="auto">
          <a:xfrm>
            <a:off x="609600" y="1335088"/>
            <a:ext cx="7924800" cy="12954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80000"/>
              </a:lnSpc>
            </a:pPr>
            <a:r>
              <a:rPr lang="en-US" sz="2400" smtClean="0">
                <a:solidFill>
                  <a:srgbClr val="FF0000"/>
                </a:solidFill>
              </a:rPr>
              <a:t>Pareto Chart</a:t>
            </a:r>
            <a:r>
              <a:rPr lang="en-US" sz="2400" smtClean="0"/>
              <a:t>: consist of a vertical bars or rectangles arranged in ascending or descending order along the category axis. The height of the bar represent the frequency corresponding to the category. </a:t>
            </a:r>
          </a:p>
        </p:txBody>
      </p:sp>
      <p:graphicFrame>
        <p:nvGraphicFramePr>
          <p:cNvPr id="79875" name="Group 3"/>
          <p:cNvGraphicFramePr>
            <a:graphicFrameLocks noGrp="1"/>
          </p:cNvGraphicFramePr>
          <p:nvPr/>
        </p:nvGraphicFramePr>
        <p:xfrm>
          <a:off x="762000" y="4154488"/>
          <a:ext cx="7696200" cy="1447800"/>
        </p:xfrm>
        <a:graphic>
          <a:graphicData uri="http://schemas.openxmlformats.org/drawingml/2006/table">
            <a:tbl>
              <a:tblPr/>
              <a:tblGrid>
                <a:gridCol w="1282700"/>
                <a:gridCol w="1282700"/>
                <a:gridCol w="1282700"/>
                <a:gridCol w="1282700"/>
                <a:gridCol w="1282700"/>
                <a:gridCol w="1282700"/>
              </a:tblGrid>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Animals </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Mouse</a:t>
                      </a:r>
                      <a:endParaRPr kumimoji="0" lang="en-US" sz="2400" b="1" i="0" u="none" strike="noStrike" cap="none" normalizeH="0" baseline="0" dirty="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Wolf</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Cow</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Cat</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Monkey</a:t>
                      </a:r>
                      <a:endParaRPr kumimoji="0" lang="en-US" sz="2400" b="1"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4CFAA"/>
                    </a:solidFill>
                  </a:tcPr>
                </a:tc>
              </a:tr>
              <a:tr h="72390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Lifespan</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16</a:t>
                      </a:r>
                      <a:endParaRPr kumimoji="0" lang="en-US" sz="2400" b="0" i="0" u="none" strike="noStrike" cap="none" normalizeH="0" baseline="0" smtClean="0">
                        <a:ln>
                          <a:noFill/>
                        </a:ln>
                        <a:solidFill>
                          <a:schemeClr val="tx1"/>
                        </a:solidFill>
                        <a:effectLst/>
                        <a:latin typeface="Arial" panose="020B0604020202020204" pitchFamily="34" charset="0"/>
                      </a:endParaRPr>
                    </a:p>
                  </a:txBody>
                  <a:tcPr anchor="b"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4CFAA"/>
                    </a:solidFill>
                  </a:tcPr>
                </a:tc>
              </a:tr>
            </a:tbl>
          </a:graphicData>
        </a:graphic>
      </p:graphicFrame>
      <p:sp>
        <p:nvSpPr>
          <p:cNvPr id="34842" name="Rectangle 26"/>
          <p:cNvSpPr>
            <a:spLocks noChangeArrowheads="1"/>
          </p:cNvSpPr>
          <p:nvPr/>
        </p:nvSpPr>
        <p:spPr bwMode="auto">
          <a:xfrm>
            <a:off x="685800" y="3011488"/>
            <a:ext cx="7620000" cy="641350"/>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average lifespan, in years  of some animals recoded by a satellite in Japan.</a:t>
            </a:r>
          </a:p>
        </p:txBody>
      </p:sp>
      <p:sp>
        <p:nvSpPr>
          <p:cNvPr id="39963"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Pareto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2"/>
                                        </p:tgtEl>
                                        <p:attrNameLst>
                                          <p:attrName>style.visibility</p:attrName>
                                        </p:attrNameLst>
                                      </p:cBhvr>
                                      <p:to>
                                        <p:strVal val="visible"/>
                                      </p:to>
                                    </p:set>
                                    <p:anim calcmode="lin" valueType="num">
                                      <p:cBhvr additive="base">
                                        <p:cTn id="7" dur="500" fill="hold"/>
                                        <p:tgtEl>
                                          <p:spTgt spid="34842"/>
                                        </p:tgtEl>
                                        <p:attrNameLst>
                                          <p:attrName>ppt_x</p:attrName>
                                        </p:attrNameLst>
                                      </p:cBhvr>
                                      <p:tavLst>
                                        <p:tav tm="0">
                                          <p:val>
                                            <p:strVal val="#ppt_x"/>
                                          </p:val>
                                        </p:tav>
                                        <p:tav tm="100000">
                                          <p:val>
                                            <p:strVal val="#ppt_x"/>
                                          </p:val>
                                        </p:tav>
                                      </p:tavLst>
                                    </p:anim>
                                    <p:anim calcmode="lin" valueType="num">
                                      <p:cBhvr additive="base">
                                        <p:cTn id="8" dur="500" fill="hold"/>
                                        <p:tgtEl>
                                          <p:spTgt spid="348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9875"/>
                                        </p:tgtEl>
                                        <p:attrNameLst>
                                          <p:attrName>style.visibility</p:attrName>
                                        </p:attrNameLst>
                                      </p:cBhvr>
                                      <p:to>
                                        <p:strVal val="visible"/>
                                      </p:to>
                                    </p:set>
                                    <p:anim calcmode="lin" valueType="num">
                                      <p:cBhvr additive="base">
                                        <p:cTn id="13" dur="500" fill="hold"/>
                                        <p:tgtEl>
                                          <p:spTgt spid="79875"/>
                                        </p:tgtEl>
                                        <p:attrNameLst>
                                          <p:attrName>ppt_x</p:attrName>
                                        </p:attrNameLst>
                                      </p:cBhvr>
                                      <p:tavLst>
                                        <p:tav tm="0">
                                          <p:val>
                                            <p:strVal val="#ppt_x"/>
                                          </p:val>
                                        </p:tav>
                                        <p:tav tm="100000">
                                          <p:val>
                                            <p:strVal val="#ppt_x"/>
                                          </p:val>
                                        </p:tav>
                                      </p:tavLst>
                                    </p:anim>
                                    <p:anim calcmode="lin" valueType="num">
                                      <p:cBhvr additive="base">
                                        <p:cTn id="14" dur="500" fill="hold"/>
                                        <p:tgtEl>
                                          <p:spTgt spid="798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Grp="1" noChangeAspect="1"/>
          </p:cNvGraphicFramePr>
          <p:nvPr>
            <p:ph/>
          </p:nvPr>
        </p:nvGraphicFramePr>
        <p:xfrm>
          <a:off x="368300" y="819150"/>
          <a:ext cx="8534400" cy="4960938"/>
        </p:xfrm>
        <a:graphic>
          <a:graphicData uri="http://schemas.openxmlformats.org/presentationml/2006/ole">
            <mc:AlternateContent xmlns:mc="http://schemas.openxmlformats.org/markup-compatibility/2006">
              <mc:Choice xmlns:v="urn:schemas-microsoft-com:vml" Requires="v">
                <p:oleObj spid="_x0000_s5136"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 y="819150"/>
                        <a:ext cx="85344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3" name="Rectangle 3"/>
          <p:cNvSpPr>
            <a:spLocks noChangeArrowheads="1"/>
          </p:cNvSpPr>
          <p:nvPr/>
        </p:nvSpPr>
        <p:spPr bwMode="auto">
          <a:xfrm>
            <a:off x="457200" y="5967413"/>
            <a:ext cx="78089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2000" b="1" smtClean="0">
                <a:solidFill>
                  <a:srgbClr val="000000"/>
                </a:solidFill>
                <a:latin typeface="Times New Roman" panose="02020603050405020304" pitchFamily="18" charset="0"/>
              </a:rPr>
              <a:t>Fig 5: A Pareto chart showing the average lifespan of some animals</a:t>
            </a:r>
            <a:r>
              <a:rPr lang="en-US" smtClean="0">
                <a:solidFill>
                  <a:srgbClr val="000000"/>
                </a:solidFill>
                <a:latin typeface="Times New Roman" panose="02020603050405020304" pitchFamily="18" charset="0"/>
              </a:rPr>
              <a:t> </a:t>
            </a:r>
          </a:p>
        </p:txBody>
      </p:sp>
      <p:sp>
        <p:nvSpPr>
          <p:cNvPr id="40964"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Pareto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78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subTitle" idx="1"/>
          </p:nvPr>
        </p:nvSpPr>
        <p:spPr bwMode="auto">
          <a:xfrm>
            <a:off x="228600" y="1139825"/>
            <a:ext cx="8534400" cy="12954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80000"/>
              </a:lnSpc>
            </a:pPr>
            <a:r>
              <a:rPr lang="en-US" sz="2400" smtClean="0">
                <a:solidFill>
                  <a:srgbClr val="FF0000"/>
                </a:solidFill>
              </a:rPr>
              <a:t>Multiple Bar Chart</a:t>
            </a:r>
            <a:r>
              <a:rPr lang="en-US" sz="2400" smtClean="0"/>
              <a:t>: This type of chart is used to present information for two categories at the same time. It is similar to the bar chart except that the component in each category is represented by bars of for different components. </a:t>
            </a:r>
          </a:p>
        </p:txBody>
      </p:sp>
      <p:sp>
        <p:nvSpPr>
          <p:cNvPr id="32771" name="Rectangle 3"/>
          <p:cNvSpPr>
            <a:spLocks noChangeArrowheads="1"/>
          </p:cNvSpPr>
          <p:nvPr/>
        </p:nvSpPr>
        <p:spPr bwMode="auto">
          <a:xfrm>
            <a:off x="228600" y="2740025"/>
            <a:ext cx="8534400" cy="641350"/>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distribution of academic staff by rank and faculty for a certain university.</a:t>
            </a:r>
          </a:p>
        </p:txBody>
      </p:sp>
      <p:graphicFrame>
        <p:nvGraphicFramePr>
          <p:cNvPr id="77828" name="Group 4"/>
          <p:cNvGraphicFramePr>
            <a:graphicFrameLocks noGrp="1"/>
          </p:cNvGraphicFramePr>
          <p:nvPr>
            <p:extLst>
              <p:ext uri="{D42A27DB-BD31-4B8C-83A1-F6EECF244321}">
                <p14:modId xmlns:p14="http://schemas.microsoft.com/office/powerpoint/2010/main" val="3691659093"/>
              </p:ext>
            </p:extLst>
          </p:nvPr>
        </p:nvGraphicFramePr>
        <p:xfrm>
          <a:off x="1295400" y="3643539"/>
          <a:ext cx="6362128" cy="2925792"/>
        </p:xfrm>
        <a:graphic>
          <a:graphicData uri="http://schemas.openxmlformats.org/drawingml/2006/table">
            <a:tbl>
              <a:tblPr/>
              <a:tblGrid>
                <a:gridCol w="1601788"/>
                <a:gridCol w="1224280"/>
                <a:gridCol w="1554543"/>
                <a:gridCol w="1084580"/>
                <a:gridCol w="896937"/>
              </a:tblGrid>
              <a:tr h="365720">
                <a:tc rowSpan="2">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Faculty</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Staff</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Total</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vMerge="1">
                  <a:txBody>
                    <a:bodyPr/>
                    <a:lstStyle/>
                    <a:p>
                      <a:endParaRPr lang="en-US"/>
                    </a:p>
                  </a:txBody>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Professor</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Arial" panose="020B0604020202020204" pitchFamily="34" charset="0"/>
                          <a:cs typeface="Times New Roman" panose="02020603050405020304" pitchFamily="18" charset="0"/>
                        </a:rPr>
                        <a:t>Snr</a:t>
                      </a: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 Lecturer</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Lecturer</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Agric</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10</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18</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32</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Arts</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16</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16</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42</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Education</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5</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44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70</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Science</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23</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44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Maths</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6</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8</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38</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2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Total</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cs typeface="Times New Roman" panose="02020603050405020304" pitchFamily="18" charset="0"/>
                        </a:rPr>
                        <a:t>32</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69</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125</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cs typeface="Times New Roman" panose="02020603050405020304" pitchFamily="18" charset="0"/>
                        </a:rPr>
                        <a:t>226</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T="45702" marB="45702"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7970"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Multiple Bar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ppt_x"/>
                                          </p:val>
                                        </p:tav>
                                        <p:tav tm="100000">
                                          <p:val>
                                            <p:strVal val="#ppt_x"/>
                                          </p:val>
                                        </p:tav>
                                      </p:tavLst>
                                    </p:anim>
                                    <p:anim calcmode="lin" valueType="num">
                                      <p:cBhvr additive="base">
                                        <p:cTn id="8" dur="500" fill="hold"/>
                                        <p:tgtEl>
                                          <p:spTgt spid="327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7828"/>
                                        </p:tgtEl>
                                        <p:attrNameLst>
                                          <p:attrName>style.visibility</p:attrName>
                                        </p:attrNameLst>
                                      </p:cBhvr>
                                      <p:to>
                                        <p:strVal val="visible"/>
                                      </p:to>
                                    </p:set>
                                    <p:anim calcmode="lin" valueType="num">
                                      <p:cBhvr additive="base">
                                        <p:cTn id="13" dur="500" fill="hold"/>
                                        <p:tgtEl>
                                          <p:spTgt spid="77828"/>
                                        </p:tgtEl>
                                        <p:attrNameLst>
                                          <p:attrName>ppt_x</p:attrName>
                                        </p:attrNameLst>
                                      </p:cBhvr>
                                      <p:tavLst>
                                        <p:tav tm="0">
                                          <p:val>
                                            <p:strVal val="#ppt_x"/>
                                          </p:val>
                                        </p:tav>
                                        <p:tav tm="100000">
                                          <p:val>
                                            <p:strVal val="#ppt_x"/>
                                          </p:val>
                                        </p:tav>
                                      </p:tavLst>
                                    </p:anim>
                                    <p:anim calcmode="lin" valueType="num">
                                      <p:cBhvr additive="base">
                                        <p:cTn id="14" dur="500" fill="hold"/>
                                        <p:tgtEl>
                                          <p:spTgt spid="778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txBox="1">
            <a:spLocks noChangeArrowheads="1"/>
          </p:cNvSpPr>
          <p:nvPr/>
        </p:nvSpPr>
        <p:spPr bwMode="auto">
          <a:xfrm>
            <a:off x="0" y="0"/>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Descriptive Analysis of Data</a:t>
            </a:r>
          </a:p>
        </p:txBody>
      </p:sp>
      <p:sp>
        <p:nvSpPr>
          <p:cNvPr id="3" name="Rectangle 3"/>
          <p:cNvSpPr txBox="1">
            <a:spLocks noChangeArrowheads="1"/>
          </p:cNvSpPr>
          <p:nvPr/>
        </p:nvSpPr>
        <p:spPr bwMode="auto">
          <a:xfrm>
            <a:off x="292100" y="1028700"/>
            <a:ext cx="8559800" cy="2311400"/>
          </a:xfrm>
          <a:prstGeom prst="rect">
            <a:avLst/>
          </a:prstGeom>
          <a:noFill/>
          <a:ln>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defRPr/>
            </a:pPr>
            <a:r>
              <a:rPr lang="en-US" sz="2400" kern="0" dirty="0" smtClean="0">
                <a:solidFill>
                  <a:srgbClr val="000000"/>
                </a:solidFill>
              </a:rPr>
              <a:t>The analysis of data using descriptive methods involves:</a:t>
            </a:r>
          </a:p>
          <a:p>
            <a:pPr lvl="1">
              <a:buFont typeface="Wingdings" panose="05000000000000000000" pitchFamily="2" charset="2"/>
              <a:buChar char="Ø"/>
              <a:defRPr/>
            </a:pPr>
            <a:r>
              <a:rPr lang="en-US" sz="2000" kern="0" dirty="0" smtClean="0">
                <a:solidFill>
                  <a:srgbClr val="000000"/>
                </a:solidFill>
              </a:rPr>
              <a:t>Tabular presentation of data</a:t>
            </a:r>
          </a:p>
          <a:p>
            <a:pPr lvl="1">
              <a:buFont typeface="Wingdings" panose="05000000000000000000" pitchFamily="2" charset="2"/>
              <a:buChar char="Ø"/>
              <a:defRPr/>
            </a:pPr>
            <a:r>
              <a:rPr lang="en-US" sz="2000" kern="0" dirty="0" smtClean="0">
                <a:solidFill>
                  <a:srgbClr val="000000"/>
                </a:solidFill>
              </a:rPr>
              <a:t>Graphical presentation of </a:t>
            </a:r>
          </a:p>
          <a:p>
            <a:pPr lvl="1">
              <a:buFont typeface="Wingdings" panose="05000000000000000000" pitchFamily="2" charset="2"/>
              <a:buChar char="Ø"/>
              <a:defRPr/>
            </a:pPr>
            <a:r>
              <a:rPr lang="en-US" sz="2000" kern="0" dirty="0" smtClean="0">
                <a:solidFill>
                  <a:srgbClr val="000000"/>
                </a:solidFill>
              </a:rPr>
              <a:t>Numerical Summary</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6069013"/>
            <a:ext cx="8229600" cy="457200"/>
          </a:xfrm>
        </p:spPr>
        <p:txBody>
          <a:bodyPr/>
          <a:lstStyle/>
          <a:p>
            <a:pPr algn="l"/>
            <a:r>
              <a:rPr lang="en-US" smtClean="0"/>
              <a:t>Fig 4: Multiple bar chart Showing the distribution of academic staff and rank</a:t>
            </a:r>
          </a:p>
        </p:txBody>
      </p:sp>
      <p:graphicFrame>
        <p:nvGraphicFramePr>
          <p:cNvPr id="35843" name="Object 4"/>
          <p:cNvGraphicFramePr>
            <a:graphicFrameLocks noGrp="1" noChangeAspect="1"/>
          </p:cNvGraphicFramePr>
          <p:nvPr>
            <p:ph idx="1"/>
          </p:nvPr>
        </p:nvGraphicFramePr>
        <p:xfrm>
          <a:off x="342900" y="811213"/>
          <a:ext cx="8610600" cy="5257800"/>
        </p:xfrm>
        <a:graphic>
          <a:graphicData uri="http://schemas.openxmlformats.org/presentationml/2006/ole">
            <mc:AlternateContent xmlns:mc="http://schemas.openxmlformats.org/markup-compatibility/2006">
              <mc:Choice xmlns:v="urn:schemas-microsoft-com:vml" Requires="v">
                <p:oleObj spid="_x0000_s4112"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811213"/>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Multiple Bar Chart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gtEl>
                                        <p:attrNameLst>
                                          <p:attrName>style.visibility</p:attrName>
                                        </p:attrNameLst>
                                      </p:cBhvr>
                                      <p:to>
                                        <p:strVal val="visible"/>
                                      </p:to>
                                    </p:set>
                                    <p:anim calcmode="lin" valueType="num">
                                      <p:cBhvr additive="base">
                                        <p:cTn id="7" dur="500" fill="hold"/>
                                        <p:tgtEl>
                                          <p:spTgt spid="35843"/>
                                        </p:tgtEl>
                                        <p:attrNameLst>
                                          <p:attrName>ppt_x</p:attrName>
                                        </p:attrNameLst>
                                      </p:cBhvr>
                                      <p:tavLst>
                                        <p:tav tm="0">
                                          <p:val>
                                            <p:strVal val="#ppt_x"/>
                                          </p:val>
                                        </p:tav>
                                        <p:tav tm="100000">
                                          <p:val>
                                            <p:strVal val="#ppt_x"/>
                                          </p:val>
                                        </p:tav>
                                      </p:tavLst>
                                    </p:anim>
                                    <p:anim calcmode="lin" valueType="num">
                                      <p:cBhvr additive="base">
                                        <p:cTn id="8" dur="500" fill="hold"/>
                                        <p:tgtEl>
                                          <p:spTgt spid="358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3584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txBox="1">
            <a:spLocks noChangeArrowheads="1"/>
          </p:cNvSpPr>
          <p:nvPr/>
        </p:nvSpPr>
        <p:spPr bwMode="auto">
          <a:xfrm>
            <a:off x="0" y="2841625"/>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90000"/>
              </a:lnSpc>
              <a:spcBef>
                <a:spcPct val="0"/>
              </a:spcBef>
              <a:spcAft>
                <a:spcPct val="0"/>
              </a:spcAft>
            </a:pPr>
            <a:r>
              <a:rPr lang="en-US" sz="3200" dirty="0" smtClean="0">
                <a:solidFill>
                  <a:srgbClr val="FFFFFF"/>
                </a:solidFill>
                <a:cs typeface="Arial" panose="020B0604020202020204" pitchFamily="34" charset="0"/>
              </a:rPr>
              <a:t>Graphical Presentation of Numerical Data</a:t>
            </a:r>
          </a:p>
        </p:txBody>
      </p:sp>
    </p:spTree>
  </p:cSld>
  <p:clrMapOvr>
    <a:masterClrMapping/>
  </p:clrMapOvr>
  <p:transition>
    <p:zo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subTitle" idx="1"/>
          </p:nvPr>
        </p:nvSpPr>
        <p:spPr bwMode="auto">
          <a:xfrm>
            <a:off x="381000" y="909638"/>
            <a:ext cx="8305800" cy="8382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r>
              <a:rPr lang="en-US" sz="2400" smtClean="0">
                <a:solidFill>
                  <a:srgbClr val="FF0000"/>
                </a:solidFill>
              </a:rPr>
              <a:t>Histogram</a:t>
            </a:r>
            <a:r>
              <a:rPr lang="en-US" sz="2400" smtClean="0"/>
              <a:t>: is a graph that displays the using vertical bars of various height to represent the frequencies of the classes</a:t>
            </a:r>
          </a:p>
        </p:txBody>
      </p:sp>
      <p:sp>
        <p:nvSpPr>
          <p:cNvPr id="41987" name="Rectangle 4"/>
          <p:cNvSpPr>
            <a:spLocks noChangeArrowheads="1"/>
          </p:cNvSpPr>
          <p:nvPr/>
        </p:nvSpPr>
        <p:spPr bwMode="auto">
          <a:xfrm>
            <a:off x="347663" y="1898650"/>
            <a:ext cx="8372475" cy="646113"/>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number of miles travelled by missiles to hit target location </a:t>
            </a:r>
          </a:p>
        </p:txBody>
      </p:sp>
      <p:graphicFrame>
        <p:nvGraphicFramePr>
          <p:cNvPr id="83973" name="Group 5"/>
          <p:cNvGraphicFramePr>
            <a:graphicFrameLocks noGrp="1"/>
          </p:cNvGraphicFramePr>
          <p:nvPr/>
        </p:nvGraphicFramePr>
        <p:xfrm>
          <a:off x="571500" y="2770188"/>
          <a:ext cx="7924800" cy="3856041"/>
        </p:xfrm>
        <a:graphic>
          <a:graphicData uri="http://schemas.openxmlformats.org/drawingml/2006/table">
            <a:tbl>
              <a:tblPr/>
              <a:tblGrid>
                <a:gridCol w="2393950"/>
                <a:gridCol w="3305175"/>
                <a:gridCol w="2225675"/>
              </a:tblGrid>
              <a:tr h="4413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 (km)</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Boundary</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18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100-104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99.5-104.5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105-109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104.5-109.5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110-114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109.5-114.5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115-119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114.5-119.5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120-124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119.5-124.5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125-129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124.5-129.5</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130-134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129.5-134.5</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135-139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134.5-139.5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510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Histogram</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3973"/>
                                        </p:tgtEl>
                                        <p:attrNameLst>
                                          <p:attrName>style.visibility</p:attrName>
                                        </p:attrNameLst>
                                      </p:cBhvr>
                                      <p:to>
                                        <p:strVal val="visible"/>
                                      </p:to>
                                    </p:set>
                                    <p:anim calcmode="lin" valueType="num">
                                      <p:cBhvr additive="base">
                                        <p:cTn id="13" dur="500" fill="hold"/>
                                        <p:tgtEl>
                                          <p:spTgt spid="83973"/>
                                        </p:tgtEl>
                                        <p:attrNameLst>
                                          <p:attrName>ppt_x</p:attrName>
                                        </p:attrNameLst>
                                      </p:cBhvr>
                                      <p:tavLst>
                                        <p:tav tm="0">
                                          <p:val>
                                            <p:strVal val="#ppt_x"/>
                                          </p:val>
                                        </p:tav>
                                        <p:tav tm="100000">
                                          <p:val>
                                            <p:strVal val="#ppt_x"/>
                                          </p:val>
                                        </p:tav>
                                      </p:tavLst>
                                    </p:anim>
                                    <p:anim calcmode="lin" valueType="num">
                                      <p:cBhvr additive="base">
                                        <p:cTn id="14" dur="500" fill="hold"/>
                                        <p:tgtEl>
                                          <p:spTgt spid="83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76275" y="6003925"/>
            <a:ext cx="8307388"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2000" b="1" smtClean="0">
                <a:solidFill>
                  <a:srgbClr val="000000"/>
                </a:solidFill>
                <a:latin typeface="Times New Roman" panose="02020603050405020304" pitchFamily="18" charset="0"/>
              </a:rPr>
              <a:t>Fig 6: A Histogram showing the number of miles travelled by missiles</a:t>
            </a:r>
            <a:endParaRPr lang="en-US" sz="2000" smtClean="0">
              <a:solidFill>
                <a:srgbClr val="000000"/>
              </a:solidFill>
              <a:latin typeface="Times New Roman" panose="02020603050405020304" pitchFamily="18" charset="0"/>
            </a:endParaRPr>
          </a:p>
        </p:txBody>
      </p:sp>
      <p:pic>
        <p:nvPicPr>
          <p:cNvPr id="399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438" y="1042988"/>
            <a:ext cx="7221537" cy="495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Histogram</a:t>
            </a:r>
          </a:p>
        </p:txBody>
      </p:sp>
      <p:sp>
        <p:nvSpPr>
          <p:cNvPr id="5" name="Rectangle 4"/>
          <p:cNvSpPr>
            <a:spLocks noChangeArrowheads="1"/>
          </p:cNvSpPr>
          <p:nvPr/>
        </p:nvSpPr>
        <p:spPr bwMode="auto">
          <a:xfrm>
            <a:off x="1719263" y="5373688"/>
            <a:ext cx="6462712" cy="701675"/>
          </a:xfrm>
          <a:prstGeom prst="rect">
            <a:avLst/>
          </a:prstGeom>
          <a:solidFill>
            <a:schemeClr val="bg1">
              <a:lumMod val="95000"/>
            </a:schemeClr>
          </a:solid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defRPr/>
            </a:pPr>
            <a:r>
              <a:rPr lang="en-US" dirty="0" smtClean="0">
                <a:solidFill>
                  <a:srgbClr val="000000"/>
                </a:solidFill>
                <a:cs typeface="Arial" panose="020B0604020202020204" pitchFamily="34" charset="0"/>
              </a:rPr>
              <a:t>99.5   104.5   109.5  114.5  119.5   124.5   129.5  134.5  139.5</a:t>
            </a:r>
          </a:p>
          <a:p>
            <a:pPr algn="ctr" fontAlgn="base">
              <a:spcBef>
                <a:spcPct val="20000"/>
              </a:spcBef>
              <a:spcAft>
                <a:spcPct val="0"/>
              </a:spcAft>
              <a:defRPr/>
            </a:pPr>
            <a:r>
              <a:rPr lang="en-US" dirty="0" smtClean="0">
                <a:solidFill>
                  <a:srgbClr val="000000"/>
                </a:solidFill>
                <a:cs typeface="Arial" panose="020B0604020202020204" pitchFamily="34" charset="0"/>
              </a:rPr>
              <a:t>miles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 calcmode="lin" valueType="num">
                                      <p:cBhvr additive="base">
                                        <p:cTn id="7" dur="500" fill="hold"/>
                                        <p:tgtEl>
                                          <p:spTgt spid="39939"/>
                                        </p:tgtEl>
                                        <p:attrNameLst>
                                          <p:attrName>ppt_x</p:attrName>
                                        </p:attrNameLst>
                                      </p:cBhvr>
                                      <p:tavLst>
                                        <p:tav tm="0">
                                          <p:val>
                                            <p:strVal val="#ppt_x"/>
                                          </p:val>
                                        </p:tav>
                                        <p:tav tm="100000">
                                          <p:val>
                                            <p:strVal val="#ppt_x"/>
                                          </p:val>
                                        </p:tav>
                                      </p:tavLst>
                                    </p:anim>
                                    <p:anim calcmode="lin" valueType="num">
                                      <p:cBhvr additive="base">
                                        <p:cTn id="8"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subTitle" idx="1"/>
          </p:nvPr>
        </p:nvSpPr>
        <p:spPr bwMode="auto">
          <a:xfrm>
            <a:off x="361950" y="847725"/>
            <a:ext cx="8420100" cy="8382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90000"/>
              </a:lnSpc>
            </a:pPr>
            <a:r>
              <a:rPr lang="en-US" sz="2400" smtClean="0">
                <a:solidFill>
                  <a:srgbClr val="FF0000"/>
                </a:solidFill>
              </a:rPr>
              <a:t>Frequency Polygon</a:t>
            </a:r>
            <a:r>
              <a:rPr lang="en-US" sz="2400" smtClean="0"/>
              <a:t>: is a line graph in which frequencies are plotted against corresponding class marks.</a:t>
            </a:r>
          </a:p>
        </p:txBody>
      </p:sp>
      <p:graphicFrame>
        <p:nvGraphicFramePr>
          <p:cNvPr id="86020" name="Group 4"/>
          <p:cNvGraphicFramePr>
            <a:graphicFrameLocks noGrp="1"/>
          </p:cNvGraphicFramePr>
          <p:nvPr/>
        </p:nvGraphicFramePr>
        <p:xfrm>
          <a:off x="554038" y="2765425"/>
          <a:ext cx="8035924" cy="3429003"/>
        </p:xfrm>
        <a:graphic>
          <a:graphicData uri="http://schemas.openxmlformats.org/drawingml/2006/table">
            <a:tbl>
              <a:tblPr/>
              <a:tblGrid>
                <a:gridCol w="2427519"/>
                <a:gridCol w="3351521"/>
                <a:gridCol w="2256884"/>
              </a:tblGrid>
              <a:tr h="4413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 (km)</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Midpoint</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1800" b="1"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100-104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102</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105-109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107</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110-114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112</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115-119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117</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120-124</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122</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125-129</a:t>
                      </a:r>
                      <a:endParaRPr kumimoji="0" lang="en-US" sz="1800" b="0" i="0" u="none" strike="noStrike" cap="none" normalizeH="0" baseline="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127</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130-134</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132</a:t>
                      </a: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dirty="0" smtClean="0">
                        <a:ln>
                          <a:noFill/>
                        </a:ln>
                        <a:solidFill>
                          <a:schemeClr val="tx1"/>
                        </a:solidFill>
                        <a:effectLst/>
                        <a:latin typeface="Arial" panose="020B0604020202020204" pitchFamily="34" charset="0"/>
                      </a:endParaRPr>
                    </a:p>
                  </a:txBody>
                  <a:tcPr marL="91460" marR="9146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7145"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Frequency Polygon</a:t>
            </a:r>
          </a:p>
        </p:txBody>
      </p:sp>
      <p:sp>
        <p:nvSpPr>
          <p:cNvPr id="44074" name="Rectangle 4"/>
          <p:cNvSpPr>
            <a:spLocks noChangeArrowheads="1"/>
          </p:cNvSpPr>
          <p:nvPr/>
        </p:nvSpPr>
        <p:spPr bwMode="auto">
          <a:xfrm>
            <a:off x="407988" y="1901825"/>
            <a:ext cx="8374062" cy="646113"/>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number of miles travelled by a surveillance aircraft to obtain data.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74"/>
                                        </p:tgtEl>
                                        <p:attrNameLst>
                                          <p:attrName>style.visibility</p:attrName>
                                        </p:attrNameLst>
                                      </p:cBhvr>
                                      <p:to>
                                        <p:strVal val="visible"/>
                                      </p:to>
                                    </p:set>
                                    <p:anim calcmode="lin" valueType="num">
                                      <p:cBhvr additive="base">
                                        <p:cTn id="7" dur="500" fill="hold"/>
                                        <p:tgtEl>
                                          <p:spTgt spid="44074"/>
                                        </p:tgtEl>
                                        <p:attrNameLst>
                                          <p:attrName>ppt_x</p:attrName>
                                        </p:attrNameLst>
                                      </p:cBhvr>
                                      <p:tavLst>
                                        <p:tav tm="0">
                                          <p:val>
                                            <p:strVal val="#ppt_x"/>
                                          </p:val>
                                        </p:tav>
                                        <p:tav tm="100000">
                                          <p:val>
                                            <p:strVal val="#ppt_x"/>
                                          </p:val>
                                        </p:tav>
                                      </p:tavLst>
                                    </p:anim>
                                    <p:anim calcmode="lin" valueType="num">
                                      <p:cBhvr additive="base">
                                        <p:cTn id="8" dur="500" fill="hold"/>
                                        <p:tgtEl>
                                          <p:spTgt spid="440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20"/>
                                        </p:tgtEl>
                                        <p:attrNameLst>
                                          <p:attrName>style.visibility</p:attrName>
                                        </p:attrNameLst>
                                      </p:cBhvr>
                                      <p:to>
                                        <p:strVal val="visible"/>
                                      </p:to>
                                    </p:set>
                                    <p:anim calcmode="lin" valueType="num">
                                      <p:cBhvr additive="base">
                                        <p:cTn id="13" dur="500" fill="hold"/>
                                        <p:tgtEl>
                                          <p:spTgt spid="86020"/>
                                        </p:tgtEl>
                                        <p:attrNameLst>
                                          <p:attrName>ppt_x</p:attrName>
                                        </p:attrNameLst>
                                      </p:cBhvr>
                                      <p:tavLst>
                                        <p:tav tm="0">
                                          <p:val>
                                            <p:strVal val="#ppt_x"/>
                                          </p:val>
                                        </p:tav>
                                        <p:tav tm="100000">
                                          <p:val>
                                            <p:strVal val="#ppt_x"/>
                                          </p:val>
                                        </p:tav>
                                      </p:tavLst>
                                    </p:anim>
                                    <p:anim calcmode="lin" valueType="num">
                                      <p:cBhvr additive="base">
                                        <p:cTn id="14" dur="500" fill="hold"/>
                                        <p:tgtEl>
                                          <p:spTgt spid="86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7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Grp="1" noChangeAspect="1"/>
          </p:cNvGraphicFramePr>
          <p:nvPr>
            <p:ph idx="1"/>
          </p:nvPr>
        </p:nvGraphicFramePr>
        <p:xfrm>
          <a:off x="342900" y="896938"/>
          <a:ext cx="8458200" cy="4800600"/>
        </p:xfrm>
        <a:graphic>
          <a:graphicData uri="http://schemas.openxmlformats.org/presentationml/2006/ole">
            <mc:AlternateContent xmlns:mc="http://schemas.openxmlformats.org/markup-compatibility/2006">
              <mc:Choice xmlns:v="urn:schemas-microsoft-com:vml" Requires="v">
                <p:oleObj spid="_x0000_s7184"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896938"/>
                        <a:ext cx="84582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131" name="Rectangle 3"/>
          <p:cNvSpPr>
            <a:spLocks noChangeArrowheads="1"/>
          </p:cNvSpPr>
          <p:nvPr/>
        </p:nvSpPr>
        <p:spPr bwMode="auto">
          <a:xfrm>
            <a:off x="342900" y="5697538"/>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0" fontAlgn="base" hangingPunct="0">
              <a:spcBef>
                <a:spcPct val="0"/>
              </a:spcBef>
              <a:spcAft>
                <a:spcPct val="0"/>
              </a:spcAft>
            </a:pPr>
            <a:r>
              <a:rPr lang="en-US" b="1" smtClean="0">
                <a:solidFill>
                  <a:srgbClr val="000000"/>
                </a:solidFill>
                <a:latin typeface="Times New Roman" panose="02020603050405020304" pitchFamily="18" charset="0"/>
              </a:rPr>
              <a:t>Fig 7: A Frequency polygon showing the number of miles travelled by an air craft</a:t>
            </a:r>
            <a:endParaRPr lang="en-US" smtClean="0">
              <a:solidFill>
                <a:srgbClr val="000000"/>
              </a:solidFill>
              <a:latin typeface="Times New Roman" panose="02020603050405020304" pitchFamily="18" charset="0"/>
            </a:endParaRPr>
          </a:p>
        </p:txBody>
      </p:sp>
      <p:sp>
        <p:nvSpPr>
          <p:cNvPr id="4813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Frequency Polygon</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ppt_x"/>
                                          </p:val>
                                        </p:tav>
                                        <p:tav tm="100000">
                                          <p:val>
                                            <p:strVal val="#ppt_x"/>
                                          </p:val>
                                        </p:tav>
                                      </p:tavLst>
                                    </p:anim>
                                    <p:anim calcmode="lin" valueType="num">
                                      <p:cBhvr additive="base">
                                        <p:cTn id="8" dur="500" fill="hold"/>
                                        <p:tgtEl>
                                          <p:spTgt spid="450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505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subTitle" idx="1"/>
          </p:nvPr>
        </p:nvSpPr>
        <p:spPr bwMode="auto">
          <a:xfrm>
            <a:off x="430213" y="842963"/>
            <a:ext cx="8305800" cy="10668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80000"/>
              </a:lnSpc>
            </a:pPr>
            <a:r>
              <a:rPr lang="en-US" sz="2400" smtClean="0">
                <a:solidFill>
                  <a:srgbClr val="FF0000"/>
                </a:solidFill>
              </a:rPr>
              <a:t>Cumulative Frequency curve </a:t>
            </a:r>
            <a:r>
              <a:rPr lang="en-US" sz="2400" smtClean="0"/>
              <a:t>: is a graph that represent the cumulative frequency for the classes in a frequency distribution .</a:t>
            </a:r>
          </a:p>
        </p:txBody>
      </p:sp>
      <p:graphicFrame>
        <p:nvGraphicFramePr>
          <p:cNvPr id="88068" name="Group 4"/>
          <p:cNvGraphicFramePr>
            <a:graphicFrameLocks noGrp="1"/>
          </p:cNvGraphicFramePr>
          <p:nvPr/>
        </p:nvGraphicFramePr>
        <p:xfrm>
          <a:off x="1039813" y="2917825"/>
          <a:ext cx="7162800" cy="3429003"/>
        </p:xfrm>
        <a:graphic>
          <a:graphicData uri="http://schemas.openxmlformats.org/drawingml/2006/table">
            <a:tbl>
              <a:tblPr/>
              <a:tblGrid>
                <a:gridCol w="1835150"/>
                <a:gridCol w="1676400"/>
                <a:gridCol w="1225550"/>
                <a:gridCol w="2425700"/>
              </a:tblGrid>
              <a:tr h="4413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limits (km)</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 Midpoint</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Frequency</a:t>
                      </a:r>
                      <a:endParaRPr kumimoji="0" lang="en-US" sz="18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Cumulative Frequency</a:t>
                      </a:r>
                      <a:endParaRPr kumimoji="0" lang="en-US" sz="1800" b="1"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100-104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102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105-109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107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8</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10</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110-114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18</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28</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115-119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117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41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120-124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122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7</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48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125-129</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127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49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130-134</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132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rPr>
                        <a:t>1</a:t>
                      </a:r>
                      <a:endParaRPr kumimoji="0" lang="en-US" sz="1800" b="0" i="0" u="none" strike="noStrike" cap="none" normalizeH="0" baseline="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920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Cumulative Frequency curve</a:t>
            </a:r>
          </a:p>
        </p:txBody>
      </p:sp>
      <p:sp>
        <p:nvSpPr>
          <p:cNvPr id="46131" name="Rectangle 4"/>
          <p:cNvSpPr>
            <a:spLocks noChangeArrowheads="1"/>
          </p:cNvSpPr>
          <p:nvPr/>
        </p:nvSpPr>
        <p:spPr bwMode="auto">
          <a:xfrm>
            <a:off x="430213" y="2054225"/>
            <a:ext cx="8374062" cy="646113"/>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number of miles travelled by a surveillance aircraft to obtain data.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131"/>
                                        </p:tgtEl>
                                        <p:attrNameLst>
                                          <p:attrName>style.visibility</p:attrName>
                                        </p:attrNameLst>
                                      </p:cBhvr>
                                      <p:to>
                                        <p:strVal val="visible"/>
                                      </p:to>
                                    </p:set>
                                    <p:anim calcmode="lin" valueType="num">
                                      <p:cBhvr additive="base">
                                        <p:cTn id="7" dur="500" fill="hold"/>
                                        <p:tgtEl>
                                          <p:spTgt spid="46131"/>
                                        </p:tgtEl>
                                        <p:attrNameLst>
                                          <p:attrName>ppt_x</p:attrName>
                                        </p:attrNameLst>
                                      </p:cBhvr>
                                      <p:tavLst>
                                        <p:tav tm="0">
                                          <p:val>
                                            <p:strVal val="#ppt_x"/>
                                          </p:val>
                                        </p:tav>
                                        <p:tav tm="100000">
                                          <p:val>
                                            <p:strVal val="#ppt_x"/>
                                          </p:val>
                                        </p:tav>
                                      </p:tavLst>
                                    </p:anim>
                                    <p:anim calcmode="lin" valueType="num">
                                      <p:cBhvr additive="base">
                                        <p:cTn id="8" dur="500" fill="hold"/>
                                        <p:tgtEl>
                                          <p:spTgt spid="4613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8068"/>
                                        </p:tgtEl>
                                        <p:attrNameLst>
                                          <p:attrName>style.visibility</p:attrName>
                                        </p:attrNameLst>
                                      </p:cBhvr>
                                      <p:to>
                                        <p:strVal val="visible"/>
                                      </p:to>
                                    </p:set>
                                    <p:anim calcmode="lin" valueType="num">
                                      <p:cBhvr additive="base">
                                        <p:cTn id="13" dur="500" fill="hold"/>
                                        <p:tgtEl>
                                          <p:spTgt spid="88068"/>
                                        </p:tgtEl>
                                        <p:attrNameLst>
                                          <p:attrName>ppt_x</p:attrName>
                                        </p:attrNameLst>
                                      </p:cBhvr>
                                      <p:tavLst>
                                        <p:tav tm="0">
                                          <p:val>
                                            <p:strVal val="#ppt_x"/>
                                          </p:val>
                                        </p:tav>
                                        <p:tav tm="100000">
                                          <p:val>
                                            <p:strVal val="#ppt_x"/>
                                          </p:val>
                                        </p:tav>
                                      </p:tavLst>
                                    </p:anim>
                                    <p:anim calcmode="lin" valueType="num">
                                      <p:cBhvr additive="base">
                                        <p:cTn id="14" dur="500" fill="hold"/>
                                        <p:tgtEl>
                                          <p:spTgt spid="88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3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19100" y="6094413"/>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b="1" smtClean="0">
                <a:solidFill>
                  <a:srgbClr val="000000"/>
                </a:solidFill>
                <a:latin typeface="Times New Roman" panose="02020603050405020304" pitchFamily="18" charset="0"/>
              </a:rPr>
              <a:t>Fig 7: A Frequency polygon showing the number of miles travelled by an air craft</a:t>
            </a:r>
            <a:endParaRPr lang="en-US" smtClean="0">
              <a:solidFill>
                <a:srgbClr val="000000"/>
              </a:solidFill>
              <a:latin typeface="Times New Roman" panose="02020603050405020304" pitchFamily="18" charset="0"/>
            </a:endParaRPr>
          </a:p>
        </p:txBody>
      </p:sp>
      <p:graphicFrame>
        <p:nvGraphicFramePr>
          <p:cNvPr id="47107" name="Object 3"/>
          <p:cNvGraphicFramePr>
            <a:graphicFrameLocks noGrp="1" noChangeAspect="1"/>
          </p:cNvGraphicFramePr>
          <p:nvPr>
            <p:ph/>
          </p:nvPr>
        </p:nvGraphicFramePr>
        <p:xfrm>
          <a:off x="419100" y="769938"/>
          <a:ext cx="8305800" cy="5330825"/>
        </p:xfrm>
        <a:graphic>
          <a:graphicData uri="http://schemas.openxmlformats.org/presentationml/2006/ole">
            <mc:AlternateContent xmlns:mc="http://schemas.openxmlformats.org/markup-compatibility/2006">
              <mc:Choice xmlns:v="urn:schemas-microsoft-com:vml" Requires="v">
                <p:oleObj spid="_x0000_s8208"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769938"/>
                        <a:ext cx="8305800"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0"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Cumulative Frequency curve</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710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subTitle" idx="1"/>
          </p:nvPr>
        </p:nvSpPr>
        <p:spPr bwMode="auto">
          <a:xfrm>
            <a:off x="244475" y="757238"/>
            <a:ext cx="8674100" cy="838200"/>
          </a:xfrm>
          <a:solidFill>
            <a:srgbClr val="FFFF66"/>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l">
              <a:lnSpc>
                <a:spcPct val="80000"/>
              </a:lnSpc>
            </a:pPr>
            <a:r>
              <a:rPr lang="en-US" sz="2800" smtClean="0">
                <a:solidFill>
                  <a:srgbClr val="FF0000"/>
                </a:solidFill>
              </a:rPr>
              <a:t>Time Series graph </a:t>
            </a:r>
            <a:r>
              <a:rPr lang="en-US" sz="2800" smtClean="0"/>
              <a:t>: is a line graph that represent data that occur over a specific period of time.</a:t>
            </a:r>
          </a:p>
        </p:txBody>
      </p:sp>
      <p:sp>
        <p:nvSpPr>
          <p:cNvPr id="45059" name="Rectangle 3"/>
          <p:cNvSpPr>
            <a:spLocks noChangeArrowheads="1"/>
          </p:cNvSpPr>
          <p:nvPr/>
        </p:nvSpPr>
        <p:spPr bwMode="auto">
          <a:xfrm>
            <a:off x="309563" y="1919288"/>
            <a:ext cx="8699500" cy="923925"/>
          </a:xfrm>
          <a:prstGeom prst="rect">
            <a:avLst/>
          </a:prstGeom>
          <a:solidFill>
            <a:srgbClr val="F4CF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mtClean="0">
                <a:solidFill>
                  <a:srgbClr val="000000"/>
                </a:solidFill>
                <a:cs typeface="Arial" panose="020B0604020202020204" pitchFamily="34" charset="0"/>
              </a:rPr>
              <a:t>Example: The table below display the number of new incidents of volcanic eruptions occurred in Japan every two years from 1988 to 2000 which was captured by a remote sensor.</a:t>
            </a:r>
          </a:p>
        </p:txBody>
      </p:sp>
      <p:graphicFrame>
        <p:nvGraphicFramePr>
          <p:cNvPr id="90116" name="Group 4"/>
          <p:cNvGraphicFramePr>
            <a:graphicFrameLocks noGrp="1"/>
          </p:cNvGraphicFramePr>
          <p:nvPr/>
        </p:nvGraphicFramePr>
        <p:xfrm>
          <a:off x="2600325" y="3062288"/>
          <a:ext cx="3902075" cy="3429003"/>
        </p:xfrm>
        <a:graphic>
          <a:graphicData uri="http://schemas.openxmlformats.org/drawingml/2006/table">
            <a:tbl>
              <a:tblPr/>
              <a:tblGrid>
                <a:gridCol w="1676400"/>
                <a:gridCol w="2225675"/>
              </a:tblGrid>
              <a:tr h="441325">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Year</a:t>
                      </a:r>
                      <a:endParaRPr kumimoji="0" lang="en-US" sz="1800" b="1" i="0" u="none" strike="noStrike" cap="none" normalizeH="0" baseline="0" dirty="0" smtClean="0">
                        <a:ln>
                          <a:noFill/>
                        </a:ln>
                        <a:solidFill>
                          <a:schemeClr val="tx1"/>
                        </a:solidFill>
                        <a:effectLst/>
                        <a:latin typeface="Arial" panose="020B0604020202020204" pitchFamily="34"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tx1"/>
                          </a:solidFill>
                          <a:effectLst/>
                          <a:latin typeface="Arial" panose="020B0604020202020204" pitchFamily="34" charset="0"/>
                        </a:rPr>
                        <a:t>Number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5450">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1988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1497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1990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910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1992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870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1994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859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1996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570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1998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250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2000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sz="2800">
                          <a:solidFill>
                            <a:schemeClr val="tx1"/>
                          </a:solidFill>
                          <a:latin typeface="Arial" panose="020B0604020202020204" pitchFamily="34" charset="0"/>
                        </a:defRPr>
                      </a:lvl1pPr>
                      <a:lvl2pPr eaLnBrk="0" hangingPunct="0">
                        <a:spcBef>
                          <a:spcPct val="20000"/>
                        </a:spcBef>
                        <a:defRPr sz="2400">
                          <a:solidFill>
                            <a:schemeClr val="tx1"/>
                          </a:solidFill>
                          <a:latin typeface="Arial" panose="020B0604020202020204" pitchFamily="34" charset="0"/>
                        </a:defRPr>
                      </a:lvl2pPr>
                      <a:lvl3pPr eaLnBrk="0" hangingPunct="0">
                        <a:spcBef>
                          <a:spcPct val="20000"/>
                        </a:spcBef>
                        <a:defRPr sz="2000">
                          <a:solidFill>
                            <a:schemeClr val="tx1"/>
                          </a:solidFill>
                          <a:latin typeface="Arial" panose="020B0604020202020204" pitchFamily="34" charset="0"/>
                        </a:defRPr>
                      </a:lvl3pPr>
                      <a:lvl4pPr eaLnBrk="0" hangingPunct="0">
                        <a:spcBef>
                          <a:spcPct val="20000"/>
                        </a:spcBef>
                        <a:defRPr>
                          <a:solidFill>
                            <a:schemeClr val="tx1"/>
                          </a:solidFill>
                          <a:latin typeface="Arial" panose="020B0604020202020204" pitchFamily="34" charset="0"/>
                        </a:defRPr>
                      </a:lvl4pPr>
                      <a:lvl5pPr eaLnBrk="0" hangingPunct="0">
                        <a:spcBef>
                          <a:spcPct val="20000"/>
                        </a:spcBef>
                        <a:defRPr>
                          <a:solidFill>
                            <a:schemeClr val="tx1"/>
                          </a:solidFill>
                          <a:latin typeface="Arial" panose="020B0604020202020204" pitchFamily="34" charset="0"/>
                        </a:defRPr>
                      </a:lvl5pPr>
                      <a:lvl6pPr eaLnBrk="0" fontAlgn="base" hangingPunct="0">
                        <a:spcBef>
                          <a:spcPct val="20000"/>
                        </a:spcBef>
                        <a:spcAft>
                          <a:spcPct val="0"/>
                        </a:spcAft>
                        <a:defRPr>
                          <a:solidFill>
                            <a:schemeClr val="tx1"/>
                          </a:solidFill>
                          <a:latin typeface="Arial" panose="020B0604020202020204" pitchFamily="34" charset="0"/>
                        </a:defRPr>
                      </a:lvl6pPr>
                      <a:lvl7pPr eaLnBrk="0" fontAlgn="base" hangingPunct="0">
                        <a:spcBef>
                          <a:spcPct val="20000"/>
                        </a:spcBef>
                        <a:spcAft>
                          <a:spcPct val="0"/>
                        </a:spcAft>
                        <a:defRPr>
                          <a:solidFill>
                            <a:schemeClr val="tx1"/>
                          </a:solidFill>
                          <a:latin typeface="Arial" panose="020B0604020202020204" pitchFamily="34" charset="0"/>
                        </a:defRPr>
                      </a:lvl7pPr>
                      <a:lvl8pPr eaLnBrk="0" fontAlgn="base" hangingPunct="0">
                        <a:spcBef>
                          <a:spcPct val="20000"/>
                        </a:spcBef>
                        <a:spcAft>
                          <a:spcPct val="0"/>
                        </a:spcAft>
                        <a:defRPr>
                          <a:solidFill>
                            <a:schemeClr val="tx1"/>
                          </a:solidFill>
                          <a:latin typeface="Arial" panose="020B0604020202020204" pitchFamily="34" charset="0"/>
                        </a:defRPr>
                      </a:lvl8pPr>
                      <a:lvl9pPr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90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51233"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Time Series Graph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gtEl>
                                        <p:attrNameLst>
                                          <p:attrName>style.visibility</p:attrName>
                                        </p:attrNameLst>
                                      </p:cBhvr>
                                      <p:to>
                                        <p:strVal val="visible"/>
                                      </p:to>
                                    </p:set>
                                    <p:anim calcmode="lin" valueType="num">
                                      <p:cBhvr additive="base">
                                        <p:cTn id="7" dur="500" fill="hold"/>
                                        <p:tgtEl>
                                          <p:spTgt spid="45059"/>
                                        </p:tgtEl>
                                        <p:attrNameLst>
                                          <p:attrName>ppt_x</p:attrName>
                                        </p:attrNameLst>
                                      </p:cBhvr>
                                      <p:tavLst>
                                        <p:tav tm="0">
                                          <p:val>
                                            <p:strVal val="#ppt_x"/>
                                          </p:val>
                                        </p:tav>
                                        <p:tav tm="100000">
                                          <p:val>
                                            <p:strVal val="#ppt_x"/>
                                          </p:val>
                                        </p:tav>
                                      </p:tavLst>
                                    </p:anim>
                                    <p:anim calcmode="lin" valueType="num">
                                      <p:cBhvr additive="base">
                                        <p:cTn id="8" dur="500" fill="hold"/>
                                        <p:tgtEl>
                                          <p:spTgt spid="450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0116"/>
                                        </p:tgtEl>
                                        <p:attrNameLst>
                                          <p:attrName>style.visibility</p:attrName>
                                        </p:attrNameLst>
                                      </p:cBhvr>
                                      <p:to>
                                        <p:strVal val="visible"/>
                                      </p:to>
                                    </p:set>
                                    <p:anim calcmode="lin" valueType="num">
                                      <p:cBhvr additive="base">
                                        <p:cTn id="13" dur="500" fill="hold"/>
                                        <p:tgtEl>
                                          <p:spTgt spid="90116"/>
                                        </p:tgtEl>
                                        <p:attrNameLst>
                                          <p:attrName>ppt_x</p:attrName>
                                        </p:attrNameLst>
                                      </p:cBhvr>
                                      <p:tavLst>
                                        <p:tav tm="0">
                                          <p:val>
                                            <p:strVal val="#ppt_x"/>
                                          </p:val>
                                        </p:tav>
                                        <p:tav tm="100000">
                                          <p:val>
                                            <p:strVal val="#ppt_x"/>
                                          </p:val>
                                        </p:tav>
                                      </p:tavLst>
                                    </p:anim>
                                    <p:anim calcmode="lin" valueType="num">
                                      <p:cBhvr additive="base">
                                        <p:cTn id="14"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23850" y="5849938"/>
            <a:ext cx="8686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2000" b="1" smtClean="0">
                <a:solidFill>
                  <a:srgbClr val="000000"/>
                </a:solidFill>
                <a:latin typeface="Times New Roman" panose="02020603050405020304" pitchFamily="18" charset="0"/>
              </a:rPr>
              <a:t>Fig 7: Time series of showing the number of volcanic eruptions in Japan</a:t>
            </a:r>
            <a:endParaRPr lang="en-US" sz="2000" smtClean="0">
              <a:solidFill>
                <a:srgbClr val="000000"/>
              </a:solidFill>
              <a:latin typeface="Times New Roman" panose="02020603050405020304" pitchFamily="18" charset="0"/>
            </a:endParaRPr>
          </a:p>
        </p:txBody>
      </p:sp>
      <p:graphicFrame>
        <p:nvGraphicFramePr>
          <p:cNvPr id="49155" name="Object 3"/>
          <p:cNvGraphicFramePr>
            <a:graphicFrameLocks noGrp="1" noChangeAspect="1"/>
          </p:cNvGraphicFramePr>
          <p:nvPr>
            <p:ph/>
          </p:nvPr>
        </p:nvGraphicFramePr>
        <p:xfrm>
          <a:off x="419100" y="744538"/>
          <a:ext cx="8305800" cy="5105400"/>
        </p:xfrm>
        <a:graphic>
          <a:graphicData uri="http://schemas.openxmlformats.org/presentationml/2006/ole">
            <mc:AlternateContent xmlns:mc="http://schemas.openxmlformats.org/markup-compatibility/2006">
              <mc:Choice xmlns:v="urn:schemas-microsoft-com:vml" Requires="v">
                <p:oleObj spid="_x0000_s9232" name="Chart" r:id="rId3" imgW="5324584" imgH="2619435" progId="Excel.Chart.8">
                  <p:embed/>
                </p:oleObj>
              </mc:Choice>
              <mc:Fallback>
                <p:oleObj name="Chart" r:id="rId3" imgW="5324584" imgH="2619435"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744538"/>
                        <a:ext cx="8305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8"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Time Series Graph</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4915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bwMode="auto">
          <a:xfrm>
            <a:off x="457200" y="1074738"/>
            <a:ext cx="8229600" cy="1454150"/>
          </a:xfrm>
          <a:solidFill>
            <a:srgbClr val="147645"/>
          </a:solidFill>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buFontTx/>
              <a:buNone/>
            </a:pPr>
            <a:r>
              <a:rPr lang="en-US" sz="2800" smtClean="0"/>
              <a:t>When data are collected in original form, they are called </a:t>
            </a:r>
            <a:r>
              <a:rPr lang="en-US" sz="2800" smtClean="0">
                <a:solidFill>
                  <a:srgbClr val="CC3300"/>
                </a:solidFill>
              </a:rPr>
              <a:t>raw data</a:t>
            </a:r>
            <a:r>
              <a:rPr lang="en-US" sz="2800" smtClean="0"/>
              <a:t>. Example: number of miles travelled site by a satellite.  </a:t>
            </a:r>
          </a:p>
        </p:txBody>
      </p:sp>
      <p:sp>
        <p:nvSpPr>
          <p:cNvPr id="6148" name="Rectangle 4"/>
          <p:cNvSpPr>
            <a:spLocks noChangeArrowheads="1"/>
          </p:cNvSpPr>
          <p:nvPr/>
        </p:nvSpPr>
        <p:spPr bwMode="auto">
          <a:xfrm>
            <a:off x="484188" y="2971800"/>
            <a:ext cx="8229600" cy="32432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20000"/>
              </a:spcBef>
              <a:spcAft>
                <a:spcPct val="0"/>
              </a:spcAft>
            </a:pPr>
            <a:r>
              <a:rPr lang="en-US" sz="2800" smtClean="0">
                <a:solidFill>
                  <a:srgbClr val="000000"/>
                </a:solidFill>
              </a:rPr>
              <a:t>1		2	6	7	12	13	2	6	9</a:t>
            </a:r>
          </a:p>
          <a:p>
            <a:pPr eaLnBrk="0" fontAlgn="base" hangingPunct="0">
              <a:spcBef>
                <a:spcPct val="20000"/>
              </a:spcBef>
              <a:spcAft>
                <a:spcPct val="0"/>
              </a:spcAft>
            </a:pPr>
            <a:r>
              <a:rPr lang="en-US" sz="2800" smtClean="0">
                <a:solidFill>
                  <a:srgbClr val="000000"/>
                </a:solidFill>
              </a:rPr>
              <a:t>5		18	7	3	15	15	4	17	1</a:t>
            </a:r>
          </a:p>
          <a:p>
            <a:pPr eaLnBrk="0" fontAlgn="base" hangingPunct="0">
              <a:spcBef>
                <a:spcPct val="20000"/>
              </a:spcBef>
              <a:spcAft>
                <a:spcPct val="0"/>
              </a:spcAft>
            </a:pPr>
            <a:r>
              <a:rPr lang="en-US" sz="2800" smtClean="0">
                <a:solidFill>
                  <a:srgbClr val="000000"/>
                </a:solidFill>
              </a:rPr>
              <a:t>14	5	4	16	4	5	8	6	5</a:t>
            </a:r>
          </a:p>
          <a:p>
            <a:pPr eaLnBrk="0" fontAlgn="base" hangingPunct="0">
              <a:spcBef>
                <a:spcPct val="20000"/>
              </a:spcBef>
              <a:spcAft>
                <a:spcPct val="0"/>
              </a:spcAft>
            </a:pPr>
            <a:r>
              <a:rPr lang="en-US" sz="2800" smtClean="0">
                <a:solidFill>
                  <a:srgbClr val="000000"/>
                </a:solidFill>
              </a:rPr>
              <a:t>.		.	.	.	.	.	.	.	.</a:t>
            </a:r>
          </a:p>
          <a:p>
            <a:pPr eaLnBrk="0" fontAlgn="base" hangingPunct="0">
              <a:spcBef>
                <a:spcPct val="20000"/>
              </a:spcBef>
              <a:spcAft>
                <a:spcPct val="0"/>
              </a:spcAft>
            </a:pPr>
            <a:r>
              <a:rPr lang="en-US" sz="2800" smtClean="0">
                <a:solidFill>
                  <a:srgbClr val="000000"/>
                </a:solidFill>
              </a:rPr>
              <a:t>.		.	.	.	.	.	.	.	.</a:t>
            </a:r>
          </a:p>
          <a:p>
            <a:pPr eaLnBrk="0" fontAlgn="base" hangingPunct="0">
              <a:spcBef>
                <a:spcPct val="20000"/>
              </a:spcBef>
              <a:spcAft>
                <a:spcPct val="0"/>
              </a:spcAft>
            </a:pPr>
            <a:r>
              <a:rPr lang="en-US" sz="2800" smtClean="0">
                <a:solidFill>
                  <a:srgbClr val="000000"/>
                </a:solidFill>
              </a:rPr>
              <a:t>.		.	.	.	.	.	.	.	.</a:t>
            </a:r>
          </a:p>
          <a:p>
            <a:pPr eaLnBrk="0" fontAlgn="base" hangingPunct="0">
              <a:spcBef>
                <a:spcPct val="20000"/>
              </a:spcBef>
              <a:spcAft>
                <a:spcPct val="0"/>
              </a:spcAft>
            </a:pPr>
            <a:r>
              <a:rPr lang="en-US" sz="2800" smtClean="0">
                <a:solidFill>
                  <a:srgbClr val="000000"/>
                </a:solidFill>
              </a:rPr>
              <a:t>	 </a:t>
            </a:r>
          </a:p>
        </p:txBody>
      </p:sp>
      <p:sp>
        <p:nvSpPr>
          <p:cNvPr id="8196"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Raw Data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dirty="0" smtClean="0">
                <a:solidFill>
                  <a:srgbClr val="FFFFFF"/>
                </a:solidFill>
                <a:cs typeface="Arial" panose="020B0604020202020204" pitchFamily="34" charset="0"/>
              </a:rPr>
              <a:t>Tabular and Graphical Procedures</a:t>
            </a:r>
          </a:p>
        </p:txBody>
      </p:sp>
      <p:grpSp>
        <p:nvGrpSpPr>
          <p:cNvPr id="45" name="Group 2"/>
          <p:cNvGrpSpPr>
            <a:grpSpLocks/>
          </p:cNvGrpSpPr>
          <p:nvPr/>
        </p:nvGrpSpPr>
        <p:grpSpPr bwMode="auto">
          <a:xfrm>
            <a:off x="2474913" y="1973263"/>
            <a:ext cx="1004887" cy="155575"/>
            <a:chOff x="1559" y="1243"/>
            <a:chExt cx="633" cy="98"/>
          </a:xfrm>
        </p:grpSpPr>
        <p:sp>
          <p:nvSpPr>
            <p:cNvPr id="46" name="Line 3"/>
            <p:cNvSpPr>
              <a:spLocks noChangeShapeType="1"/>
            </p:cNvSpPr>
            <p:nvPr/>
          </p:nvSpPr>
          <p:spPr bwMode="auto">
            <a:xfrm>
              <a:off x="1559" y="1243"/>
              <a:ext cx="633" cy="1"/>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47" name="Line 4"/>
            <p:cNvSpPr>
              <a:spLocks noChangeShapeType="1"/>
            </p:cNvSpPr>
            <p:nvPr/>
          </p:nvSpPr>
          <p:spPr bwMode="auto">
            <a:xfrm>
              <a:off x="2181" y="1247"/>
              <a:ext cx="0" cy="94"/>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48" name="Group 5"/>
          <p:cNvGrpSpPr>
            <a:grpSpLocks/>
          </p:cNvGrpSpPr>
          <p:nvPr/>
        </p:nvGrpSpPr>
        <p:grpSpPr bwMode="auto">
          <a:xfrm>
            <a:off x="2452688" y="1101725"/>
            <a:ext cx="1465262" cy="274638"/>
            <a:chOff x="1545" y="700"/>
            <a:chExt cx="914" cy="173"/>
          </a:xfrm>
        </p:grpSpPr>
        <p:sp>
          <p:nvSpPr>
            <p:cNvPr id="49" name="Line 6"/>
            <p:cNvSpPr>
              <a:spLocks noChangeShapeType="1"/>
            </p:cNvSpPr>
            <p:nvPr/>
          </p:nvSpPr>
          <p:spPr bwMode="auto">
            <a:xfrm flipH="1">
              <a:off x="1545" y="700"/>
              <a:ext cx="914"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0" name="Line 7"/>
            <p:cNvSpPr>
              <a:spLocks noChangeShapeType="1"/>
            </p:cNvSpPr>
            <p:nvPr/>
          </p:nvSpPr>
          <p:spPr bwMode="auto">
            <a:xfrm>
              <a:off x="1545" y="700"/>
              <a:ext cx="0" cy="173"/>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51" name="Group 8"/>
          <p:cNvGrpSpPr>
            <a:grpSpLocks/>
          </p:cNvGrpSpPr>
          <p:nvPr/>
        </p:nvGrpSpPr>
        <p:grpSpPr bwMode="auto">
          <a:xfrm>
            <a:off x="5186363" y="1104900"/>
            <a:ext cx="1444625" cy="276225"/>
            <a:chOff x="3267" y="705"/>
            <a:chExt cx="910" cy="174"/>
          </a:xfrm>
        </p:grpSpPr>
        <p:sp>
          <p:nvSpPr>
            <p:cNvPr id="52" name="Line 9"/>
            <p:cNvSpPr>
              <a:spLocks noChangeShapeType="1"/>
            </p:cNvSpPr>
            <p:nvPr/>
          </p:nvSpPr>
          <p:spPr bwMode="auto">
            <a:xfrm>
              <a:off x="4177" y="706"/>
              <a:ext cx="0" cy="173"/>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53" name="Line 10"/>
            <p:cNvSpPr>
              <a:spLocks noChangeShapeType="1"/>
            </p:cNvSpPr>
            <p:nvPr/>
          </p:nvSpPr>
          <p:spPr bwMode="auto">
            <a:xfrm flipH="1">
              <a:off x="3267" y="705"/>
              <a:ext cx="903"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54" name="Text Box 12"/>
          <p:cNvSpPr txBox="1">
            <a:spLocks noChangeArrowheads="1"/>
          </p:cNvSpPr>
          <p:nvPr/>
        </p:nvSpPr>
        <p:spPr bwMode="auto">
          <a:xfrm>
            <a:off x="1336675" y="1385888"/>
            <a:ext cx="1935145" cy="369332"/>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chemeClr val="bg2"/>
            </a:outerShdw>
          </a:effectLst>
        </p:spPr>
        <p:txBody>
          <a:bodyPr wrap="none">
            <a:spAutoFit/>
          </a:bodyPr>
          <a:lstStyle/>
          <a:p>
            <a:pPr algn="l"/>
            <a:r>
              <a:rPr lang="en-US">
                <a:latin typeface="Book Antiqua" panose="02040602050305030304" pitchFamily="18" charset="0"/>
              </a:rPr>
              <a:t>Qualitative Data</a:t>
            </a:r>
          </a:p>
        </p:txBody>
      </p:sp>
      <p:sp>
        <p:nvSpPr>
          <p:cNvPr id="55" name="Text Box 13"/>
          <p:cNvSpPr txBox="1">
            <a:spLocks noChangeArrowheads="1"/>
          </p:cNvSpPr>
          <p:nvPr/>
        </p:nvSpPr>
        <p:spPr bwMode="auto">
          <a:xfrm>
            <a:off x="5437188" y="1385888"/>
            <a:ext cx="2076209" cy="369332"/>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rgbClr val="000000"/>
            </a:outerShdw>
          </a:effectLst>
        </p:spPr>
        <p:txBody>
          <a:bodyPr wrap="none">
            <a:spAutoFit/>
          </a:bodyPr>
          <a:lstStyle/>
          <a:p>
            <a:pPr algn="l"/>
            <a:r>
              <a:rPr lang="en-US">
                <a:latin typeface="Book Antiqua" panose="02040602050305030304" pitchFamily="18" charset="0"/>
              </a:rPr>
              <a:t>Quantitative Data</a:t>
            </a:r>
          </a:p>
        </p:txBody>
      </p:sp>
      <p:sp>
        <p:nvSpPr>
          <p:cNvPr id="56" name="Text Box 14"/>
          <p:cNvSpPr txBox="1">
            <a:spLocks noChangeArrowheads="1"/>
          </p:cNvSpPr>
          <p:nvPr/>
        </p:nvSpPr>
        <p:spPr bwMode="auto">
          <a:xfrm>
            <a:off x="765175" y="2138363"/>
            <a:ext cx="1120820" cy="646331"/>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rgbClr val="000000"/>
            </a:outerShdw>
          </a:effectLst>
        </p:spPr>
        <p:txBody>
          <a:bodyPr wrap="none">
            <a:spAutoFit/>
          </a:bodyPr>
          <a:lstStyle/>
          <a:p>
            <a:pPr algn="l"/>
            <a:r>
              <a:rPr lang="en-US">
                <a:latin typeface="Book Antiqua" panose="02040602050305030304" pitchFamily="18" charset="0"/>
              </a:rPr>
              <a:t> Tabular</a:t>
            </a:r>
          </a:p>
          <a:p>
            <a:pPr algn="l"/>
            <a:r>
              <a:rPr lang="en-US">
                <a:latin typeface="Book Antiqua" panose="02040602050305030304" pitchFamily="18" charset="0"/>
              </a:rPr>
              <a:t>Methods</a:t>
            </a:r>
          </a:p>
        </p:txBody>
      </p:sp>
      <p:sp>
        <p:nvSpPr>
          <p:cNvPr id="57" name="Text Box 15"/>
          <p:cNvSpPr txBox="1">
            <a:spLocks noChangeArrowheads="1"/>
          </p:cNvSpPr>
          <p:nvPr/>
        </p:nvSpPr>
        <p:spPr bwMode="auto">
          <a:xfrm>
            <a:off x="4937125" y="2138363"/>
            <a:ext cx="1120820" cy="646331"/>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rgbClr val="000000"/>
            </a:outerShdw>
          </a:effectLst>
        </p:spPr>
        <p:txBody>
          <a:bodyPr wrap="none">
            <a:spAutoFit/>
          </a:bodyPr>
          <a:lstStyle/>
          <a:p>
            <a:pPr algn="l"/>
            <a:r>
              <a:rPr lang="en-US">
                <a:latin typeface="Book Antiqua" panose="02040602050305030304" pitchFamily="18" charset="0"/>
              </a:rPr>
              <a:t> Tabular</a:t>
            </a:r>
          </a:p>
          <a:p>
            <a:pPr algn="l"/>
            <a:r>
              <a:rPr lang="en-US">
                <a:latin typeface="Book Antiqua" panose="02040602050305030304" pitchFamily="18" charset="0"/>
              </a:rPr>
              <a:t>Methods</a:t>
            </a:r>
          </a:p>
        </p:txBody>
      </p:sp>
      <p:sp>
        <p:nvSpPr>
          <p:cNvPr id="58" name="Text Box 16"/>
          <p:cNvSpPr txBox="1">
            <a:spLocks noChangeArrowheads="1"/>
          </p:cNvSpPr>
          <p:nvPr/>
        </p:nvSpPr>
        <p:spPr bwMode="auto">
          <a:xfrm>
            <a:off x="2746375" y="2138363"/>
            <a:ext cx="1236236" cy="646331"/>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rgbClr val="000000"/>
            </a:outerShdw>
          </a:effectLst>
        </p:spPr>
        <p:txBody>
          <a:bodyPr wrap="none">
            <a:spAutoFit/>
          </a:bodyPr>
          <a:lstStyle/>
          <a:p>
            <a:pPr algn="l"/>
            <a:r>
              <a:rPr lang="en-US">
                <a:latin typeface="Book Antiqua" panose="02040602050305030304" pitchFamily="18" charset="0"/>
              </a:rPr>
              <a:t>Graphical</a:t>
            </a:r>
          </a:p>
          <a:p>
            <a:pPr algn="l"/>
            <a:r>
              <a:rPr lang="en-US">
                <a:latin typeface="Book Antiqua" panose="02040602050305030304" pitchFamily="18" charset="0"/>
              </a:rPr>
              <a:t> Methods</a:t>
            </a:r>
          </a:p>
        </p:txBody>
      </p:sp>
      <p:sp>
        <p:nvSpPr>
          <p:cNvPr id="59" name="Text Box 17"/>
          <p:cNvSpPr txBox="1">
            <a:spLocks noChangeArrowheads="1"/>
          </p:cNvSpPr>
          <p:nvPr/>
        </p:nvSpPr>
        <p:spPr bwMode="auto">
          <a:xfrm>
            <a:off x="6918325" y="2138363"/>
            <a:ext cx="1236236" cy="646331"/>
          </a:xfrm>
          <a:prstGeom prst="rect">
            <a:avLst/>
          </a:prstGeom>
          <a:solidFill>
            <a:schemeClr val="accent6">
              <a:lumMod val="40000"/>
              <a:lumOff val="60000"/>
            </a:schemeClr>
          </a:solidFill>
          <a:ln w="12700">
            <a:solidFill>
              <a:schemeClr val="tx1"/>
            </a:solidFill>
            <a:miter lim="800000"/>
            <a:headEnd/>
            <a:tailEnd/>
          </a:ln>
          <a:effectLst>
            <a:outerShdw dist="35921" dir="2700000" algn="ctr" rotWithShape="0">
              <a:schemeClr val="bg2"/>
            </a:outerShdw>
          </a:effectLst>
        </p:spPr>
        <p:txBody>
          <a:bodyPr wrap="none">
            <a:spAutoFit/>
          </a:bodyPr>
          <a:lstStyle/>
          <a:p>
            <a:pPr algn="l"/>
            <a:r>
              <a:rPr lang="en-US">
                <a:latin typeface="Book Antiqua" panose="02040602050305030304" pitchFamily="18" charset="0"/>
              </a:rPr>
              <a:t>Graphical</a:t>
            </a:r>
          </a:p>
          <a:p>
            <a:pPr algn="l"/>
            <a:r>
              <a:rPr lang="en-US">
                <a:latin typeface="Book Antiqua" panose="02040602050305030304" pitchFamily="18" charset="0"/>
              </a:rPr>
              <a:t> Methods</a:t>
            </a:r>
          </a:p>
        </p:txBody>
      </p:sp>
      <p:sp>
        <p:nvSpPr>
          <p:cNvPr id="60" name="Rectangle 18"/>
          <p:cNvSpPr>
            <a:spLocks noChangeArrowheads="1"/>
          </p:cNvSpPr>
          <p:nvPr/>
        </p:nvSpPr>
        <p:spPr bwMode="auto">
          <a:xfrm>
            <a:off x="342899" y="3172761"/>
            <a:ext cx="2133601" cy="1203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sz="2000" dirty="0" err="1" smtClean="0">
                <a:latin typeface="Book Antiqua" panose="02040602050305030304" pitchFamily="18" charset="0"/>
              </a:rPr>
              <a:t>Freq</a:t>
            </a:r>
            <a:r>
              <a:rPr lang="en-US" sz="2000" dirty="0" smtClean="0">
                <a:latin typeface="Book Antiqua" panose="02040602050305030304" pitchFamily="18" charset="0"/>
              </a:rPr>
              <a:t> </a:t>
            </a:r>
            <a:r>
              <a:rPr lang="en-US" sz="2000" dirty="0" err="1" smtClean="0">
                <a:latin typeface="Book Antiqua" panose="02040602050305030304" pitchFamily="18" charset="0"/>
              </a:rPr>
              <a:t>Dist</a:t>
            </a:r>
            <a:endParaRPr lang="en-US" sz="2000" dirty="0">
              <a:latin typeface="Book Antiqua" panose="02040602050305030304" pitchFamily="18" charset="0"/>
            </a:endParaRPr>
          </a:p>
          <a:p>
            <a:pPr algn="l">
              <a:buFontTx/>
              <a:buChar char="•"/>
            </a:pPr>
            <a:r>
              <a:rPr lang="en-US" sz="2000" dirty="0">
                <a:latin typeface="Book Antiqua" panose="02040602050305030304" pitchFamily="18" charset="0"/>
              </a:rPr>
              <a:t>Rel. Freq. Dist.</a:t>
            </a:r>
          </a:p>
          <a:p>
            <a:pPr algn="l">
              <a:buFontTx/>
              <a:buChar char="•"/>
            </a:pPr>
            <a:r>
              <a:rPr lang="en-US" sz="2000" dirty="0" smtClean="0">
                <a:latin typeface="Book Antiqua" panose="02040602050305030304" pitchFamily="18" charset="0"/>
              </a:rPr>
              <a:t>Cum </a:t>
            </a:r>
            <a:r>
              <a:rPr lang="en-US" sz="2000" dirty="0">
                <a:latin typeface="Book Antiqua" panose="02040602050305030304" pitchFamily="18" charset="0"/>
              </a:rPr>
              <a:t>Freq. </a:t>
            </a:r>
            <a:r>
              <a:rPr lang="en-US" sz="2000" dirty="0" err="1" smtClean="0">
                <a:latin typeface="Book Antiqua" panose="02040602050305030304" pitchFamily="18" charset="0"/>
              </a:rPr>
              <a:t>Dist</a:t>
            </a:r>
            <a:endParaRPr lang="en-US" sz="2000" dirty="0">
              <a:latin typeface="Book Antiqua" panose="02040602050305030304" pitchFamily="18" charset="0"/>
            </a:endParaRPr>
          </a:p>
        </p:txBody>
      </p:sp>
      <p:sp>
        <p:nvSpPr>
          <p:cNvPr id="61" name="Rectangle 19"/>
          <p:cNvSpPr>
            <a:spLocks noChangeArrowheads="1"/>
          </p:cNvSpPr>
          <p:nvPr/>
        </p:nvSpPr>
        <p:spPr bwMode="auto">
          <a:xfrm>
            <a:off x="2744974" y="3205816"/>
            <a:ext cx="17603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sz="2000" dirty="0">
                <a:latin typeface="Book Antiqua" panose="02040602050305030304" pitchFamily="18" charset="0"/>
              </a:rPr>
              <a:t>Bar Graph</a:t>
            </a:r>
          </a:p>
          <a:p>
            <a:pPr algn="l">
              <a:buFontTx/>
              <a:buChar char="•"/>
            </a:pPr>
            <a:r>
              <a:rPr lang="en-US" sz="2000" dirty="0">
                <a:latin typeface="Book Antiqua" panose="02040602050305030304" pitchFamily="18" charset="0"/>
              </a:rPr>
              <a:t>Pie </a:t>
            </a:r>
            <a:r>
              <a:rPr lang="en-US" sz="2000" dirty="0" smtClean="0">
                <a:latin typeface="Book Antiqua" panose="02040602050305030304" pitchFamily="18" charset="0"/>
              </a:rPr>
              <a:t>Chart</a:t>
            </a:r>
          </a:p>
          <a:p>
            <a:pPr algn="l">
              <a:buFontTx/>
              <a:buChar char="•"/>
            </a:pPr>
            <a:r>
              <a:rPr lang="en-US" sz="2000" dirty="0" smtClean="0">
                <a:latin typeface="Book Antiqua" panose="02040602050305030304" pitchFamily="18" charset="0"/>
              </a:rPr>
              <a:t>Pareto Chart</a:t>
            </a:r>
          </a:p>
          <a:p>
            <a:pPr algn="l">
              <a:buFontTx/>
              <a:buChar char="•"/>
            </a:pPr>
            <a:r>
              <a:rPr lang="en-US" sz="2000" dirty="0" smtClean="0">
                <a:latin typeface="Book Antiqua" panose="02040602050305030304" pitchFamily="18" charset="0"/>
              </a:rPr>
              <a:t>Multiple bar</a:t>
            </a:r>
            <a:endParaRPr lang="en-US" sz="2000" dirty="0">
              <a:latin typeface="Book Antiqua" panose="02040602050305030304" pitchFamily="18" charset="0"/>
            </a:endParaRPr>
          </a:p>
        </p:txBody>
      </p:sp>
      <p:sp>
        <p:nvSpPr>
          <p:cNvPr id="62" name="Rectangle 20"/>
          <p:cNvSpPr>
            <a:spLocks noChangeArrowheads="1"/>
          </p:cNvSpPr>
          <p:nvPr/>
        </p:nvSpPr>
        <p:spPr bwMode="auto">
          <a:xfrm>
            <a:off x="4721225" y="3195309"/>
            <a:ext cx="2019300" cy="1184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sz="2000" dirty="0" err="1" smtClean="0">
                <a:latin typeface="Book Antiqua" panose="02040602050305030304" pitchFamily="18" charset="0"/>
              </a:rPr>
              <a:t>Freq</a:t>
            </a:r>
            <a:r>
              <a:rPr lang="en-US" sz="2000" dirty="0" smtClean="0">
                <a:latin typeface="Book Antiqua" panose="02040602050305030304" pitchFamily="18" charset="0"/>
              </a:rPr>
              <a:t> </a:t>
            </a:r>
            <a:r>
              <a:rPr lang="en-US" sz="2000" dirty="0" err="1" smtClean="0">
                <a:latin typeface="Book Antiqua" panose="02040602050305030304" pitchFamily="18" charset="0"/>
              </a:rPr>
              <a:t>Dist</a:t>
            </a:r>
            <a:endParaRPr lang="en-US" sz="2000" dirty="0">
              <a:latin typeface="Book Antiqua" panose="02040602050305030304" pitchFamily="18" charset="0"/>
            </a:endParaRPr>
          </a:p>
          <a:p>
            <a:pPr algn="l">
              <a:buFontTx/>
              <a:buChar char="•"/>
            </a:pPr>
            <a:r>
              <a:rPr lang="en-US" sz="2000" dirty="0" err="1" smtClean="0">
                <a:latin typeface="Book Antiqua" panose="02040602050305030304" pitchFamily="18" charset="0"/>
              </a:rPr>
              <a:t>Rel</a:t>
            </a:r>
            <a:r>
              <a:rPr lang="en-US" sz="2000" dirty="0" smtClean="0">
                <a:latin typeface="Book Antiqua" panose="02040602050305030304" pitchFamily="18" charset="0"/>
              </a:rPr>
              <a:t> </a:t>
            </a:r>
            <a:r>
              <a:rPr lang="en-US" sz="2000" dirty="0">
                <a:latin typeface="Book Antiqua" panose="02040602050305030304" pitchFamily="18" charset="0"/>
              </a:rPr>
              <a:t>Freq. Dist.</a:t>
            </a:r>
          </a:p>
          <a:p>
            <a:pPr algn="l">
              <a:buFontTx/>
              <a:buChar char="•"/>
            </a:pPr>
            <a:r>
              <a:rPr lang="en-US" sz="2000" dirty="0" smtClean="0">
                <a:latin typeface="Book Antiqua" panose="02040602050305030304" pitchFamily="18" charset="0"/>
              </a:rPr>
              <a:t>Cum </a:t>
            </a:r>
            <a:r>
              <a:rPr lang="en-US" sz="2000" dirty="0">
                <a:latin typeface="Book Antiqua" panose="02040602050305030304" pitchFamily="18" charset="0"/>
              </a:rPr>
              <a:t>Freq. Dist</a:t>
            </a:r>
            <a:r>
              <a:rPr lang="en-US" sz="2000" dirty="0" smtClean="0">
                <a:latin typeface="Book Antiqua" panose="02040602050305030304" pitchFamily="18" charset="0"/>
              </a:rPr>
              <a:t>.</a:t>
            </a:r>
            <a:endParaRPr lang="en-US" sz="2000" dirty="0">
              <a:latin typeface="Book Antiqua" panose="02040602050305030304" pitchFamily="18" charset="0"/>
            </a:endParaRPr>
          </a:p>
        </p:txBody>
      </p:sp>
      <p:sp>
        <p:nvSpPr>
          <p:cNvPr id="63" name="Rectangle 21"/>
          <p:cNvSpPr>
            <a:spLocks noChangeArrowheads="1"/>
          </p:cNvSpPr>
          <p:nvPr/>
        </p:nvSpPr>
        <p:spPr bwMode="auto">
          <a:xfrm>
            <a:off x="6956426" y="3240406"/>
            <a:ext cx="1552575" cy="139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buFontTx/>
              <a:buChar char="•"/>
            </a:pPr>
            <a:r>
              <a:rPr lang="en-US" sz="2000" dirty="0">
                <a:latin typeface="Book Antiqua" panose="02040602050305030304" pitchFamily="18" charset="0"/>
              </a:rPr>
              <a:t>Histogram</a:t>
            </a:r>
          </a:p>
          <a:p>
            <a:pPr algn="l">
              <a:buFontTx/>
              <a:buChar char="•"/>
            </a:pPr>
            <a:r>
              <a:rPr lang="en-US" sz="2000" dirty="0" err="1" smtClean="0">
                <a:latin typeface="Book Antiqua" panose="02040602050305030304" pitchFamily="18" charset="0"/>
              </a:rPr>
              <a:t>Freq</a:t>
            </a:r>
            <a:r>
              <a:rPr lang="en-US" sz="2000" dirty="0" smtClean="0">
                <a:latin typeface="Book Antiqua" panose="02040602050305030304" pitchFamily="18" charset="0"/>
              </a:rPr>
              <a:t> polygon</a:t>
            </a:r>
          </a:p>
          <a:p>
            <a:pPr algn="l">
              <a:buFontTx/>
              <a:buChar char="•"/>
            </a:pPr>
            <a:r>
              <a:rPr lang="en-US" sz="2000" dirty="0" smtClean="0">
                <a:latin typeface="Book Antiqua" panose="02040602050305030304" pitchFamily="18" charset="0"/>
              </a:rPr>
              <a:t>Cum </a:t>
            </a:r>
            <a:r>
              <a:rPr lang="en-US" sz="2000" dirty="0" err="1" smtClean="0">
                <a:latin typeface="Book Antiqua" panose="02040602050305030304" pitchFamily="18" charset="0"/>
              </a:rPr>
              <a:t>Freq</a:t>
            </a:r>
            <a:r>
              <a:rPr lang="en-US" sz="2000" dirty="0" smtClean="0">
                <a:latin typeface="Book Antiqua" panose="02040602050305030304" pitchFamily="18" charset="0"/>
              </a:rPr>
              <a:t> curve</a:t>
            </a:r>
          </a:p>
          <a:p>
            <a:pPr algn="l">
              <a:buFontTx/>
              <a:buChar char="•"/>
            </a:pPr>
            <a:r>
              <a:rPr lang="en-US" sz="2000" dirty="0" smtClean="0">
                <a:latin typeface="Book Antiqua" panose="02040602050305030304" pitchFamily="18" charset="0"/>
              </a:rPr>
              <a:t>Time series</a:t>
            </a:r>
            <a:endParaRPr lang="en-US" sz="2000" dirty="0">
              <a:latin typeface="Book Antiqua" panose="02040602050305030304" pitchFamily="18" charset="0"/>
            </a:endParaRPr>
          </a:p>
        </p:txBody>
      </p:sp>
      <p:sp>
        <p:nvSpPr>
          <p:cNvPr id="64" name="Line 22"/>
          <p:cNvSpPr>
            <a:spLocks noChangeShapeType="1"/>
          </p:cNvSpPr>
          <p:nvPr/>
        </p:nvSpPr>
        <p:spPr bwMode="auto">
          <a:xfrm>
            <a:off x="1409700" y="2919413"/>
            <a:ext cx="0" cy="322262"/>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5" name="Line 23"/>
          <p:cNvSpPr>
            <a:spLocks noChangeShapeType="1"/>
          </p:cNvSpPr>
          <p:nvPr/>
        </p:nvSpPr>
        <p:spPr bwMode="auto">
          <a:xfrm>
            <a:off x="5591175" y="2919413"/>
            <a:ext cx="0" cy="322262"/>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6" name="Line 24"/>
          <p:cNvSpPr>
            <a:spLocks noChangeShapeType="1"/>
          </p:cNvSpPr>
          <p:nvPr/>
        </p:nvSpPr>
        <p:spPr bwMode="auto">
          <a:xfrm>
            <a:off x="7639050" y="2919413"/>
            <a:ext cx="0" cy="322262"/>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67" name="Line 25"/>
          <p:cNvSpPr>
            <a:spLocks noChangeShapeType="1"/>
          </p:cNvSpPr>
          <p:nvPr/>
        </p:nvSpPr>
        <p:spPr bwMode="auto">
          <a:xfrm>
            <a:off x="3457575" y="2919413"/>
            <a:ext cx="0" cy="322262"/>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nvGrpSpPr>
          <p:cNvPr id="68" name="Group 26"/>
          <p:cNvGrpSpPr>
            <a:grpSpLocks/>
          </p:cNvGrpSpPr>
          <p:nvPr/>
        </p:nvGrpSpPr>
        <p:grpSpPr bwMode="auto">
          <a:xfrm>
            <a:off x="5568950" y="1825625"/>
            <a:ext cx="1071563" cy="301625"/>
            <a:chOff x="3508" y="1153"/>
            <a:chExt cx="675" cy="190"/>
          </a:xfrm>
        </p:grpSpPr>
        <p:sp>
          <p:nvSpPr>
            <p:cNvPr id="69" name="Line 27"/>
            <p:cNvSpPr>
              <a:spLocks noChangeShapeType="1"/>
            </p:cNvSpPr>
            <p:nvPr/>
          </p:nvSpPr>
          <p:spPr bwMode="auto">
            <a:xfrm flipV="1">
              <a:off x="3508" y="1241"/>
              <a:ext cx="675" cy="0"/>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0" name="Line 28"/>
            <p:cNvSpPr>
              <a:spLocks noChangeShapeType="1"/>
            </p:cNvSpPr>
            <p:nvPr/>
          </p:nvSpPr>
          <p:spPr bwMode="auto">
            <a:xfrm>
              <a:off x="4177" y="1153"/>
              <a:ext cx="2" cy="88"/>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1" name="Line 29"/>
            <p:cNvSpPr>
              <a:spLocks noChangeShapeType="1"/>
            </p:cNvSpPr>
            <p:nvPr/>
          </p:nvSpPr>
          <p:spPr bwMode="auto">
            <a:xfrm>
              <a:off x="3511" y="1241"/>
              <a:ext cx="2" cy="102"/>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72" name="Oval 30"/>
          <p:cNvSpPr>
            <a:spLocks noChangeArrowheads="1"/>
          </p:cNvSpPr>
          <p:nvPr/>
        </p:nvSpPr>
        <p:spPr bwMode="auto">
          <a:xfrm>
            <a:off x="3924300" y="857250"/>
            <a:ext cx="1257300" cy="495300"/>
          </a:xfrm>
          <a:prstGeom prst="ellipse">
            <a:avLst/>
          </a:prstGeom>
          <a:solidFill>
            <a:schemeClr val="accent3">
              <a:lumMod val="75000"/>
            </a:schemeClr>
          </a:solidFill>
          <a:ln w="12700">
            <a:solidFill>
              <a:schemeClr val="tx1"/>
            </a:solidFill>
            <a:round/>
            <a:headEnd/>
            <a:tailEnd/>
          </a:ln>
          <a:effectLst>
            <a:outerShdw dist="35921" dir="2700000" algn="ctr" rotWithShape="0">
              <a:srgbClr val="000000"/>
            </a:outerShdw>
          </a:effectLst>
        </p:spPr>
        <p:txBody>
          <a:bodyPr wrap="none" anchor="ctr"/>
          <a:lstStyle/>
          <a:p>
            <a:r>
              <a:rPr lang="en-US">
                <a:latin typeface="Book Antiqua" panose="02040602050305030304" pitchFamily="18" charset="0"/>
              </a:rPr>
              <a:t>Data</a:t>
            </a:r>
          </a:p>
        </p:txBody>
      </p:sp>
      <p:grpSp>
        <p:nvGrpSpPr>
          <p:cNvPr id="73" name="Group 31"/>
          <p:cNvGrpSpPr>
            <a:grpSpLocks/>
          </p:cNvGrpSpPr>
          <p:nvPr/>
        </p:nvGrpSpPr>
        <p:grpSpPr bwMode="auto">
          <a:xfrm>
            <a:off x="1392238" y="1841500"/>
            <a:ext cx="1081087" cy="282575"/>
            <a:chOff x="877" y="1163"/>
            <a:chExt cx="681" cy="178"/>
          </a:xfrm>
        </p:grpSpPr>
        <p:sp>
          <p:nvSpPr>
            <p:cNvPr id="74" name="Line 32"/>
            <p:cNvSpPr>
              <a:spLocks noChangeShapeType="1"/>
            </p:cNvSpPr>
            <p:nvPr/>
          </p:nvSpPr>
          <p:spPr bwMode="auto">
            <a:xfrm>
              <a:off x="877" y="1246"/>
              <a:ext cx="681" cy="0"/>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5" name="Line 33"/>
            <p:cNvSpPr>
              <a:spLocks noChangeShapeType="1"/>
            </p:cNvSpPr>
            <p:nvPr/>
          </p:nvSpPr>
          <p:spPr bwMode="auto">
            <a:xfrm>
              <a:off x="1554" y="1163"/>
              <a:ext cx="0" cy="82"/>
            </a:xfrm>
            <a:prstGeom prst="line">
              <a:avLst/>
            </a:prstGeom>
            <a:noFill/>
            <a:ln w="12700">
              <a:solidFill>
                <a:schemeClr val="tx1"/>
              </a:solidFill>
              <a:round/>
              <a:headEnd/>
              <a:tailE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76" name="Line 34"/>
            <p:cNvSpPr>
              <a:spLocks noChangeShapeType="1"/>
            </p:cNvSpPr>
            <p:nvPr/>
          </p:nvSpPr>
          <p:spPr bwMode="auto">
            <a:xfrm flipH="1">
              <a:off x="881" y="1249"/>
              <a:ext cx="0" cy="92"/>
            </a:xfrm>
            <a:prstGeom prst="line">
              <a:avLst/>
            </a:prstGeom>
            <a:noFill/>
            <a:ln w="12700">
              <a:solidFill>
                <a:schemeClr val="tx1"/>
              </a:solidFill>
              <a:round/>
              <a:headE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grpSp>
      <p:grpSp>
        <p:nvGrpSpPr>
          <p:cNvPr id="77" name="Group 35"/>
          <p:cNvGrpSpPr>
            <a:grpSpLocks/>
          </p:cNvGrpSpPr>
          <p:nvPr/>
        </p:nvGrpSpPr>
        <p:grpSpPr bwMode="auto">
          <a:xfrm>
            <a:off x="6635750" y="1963738"/>
            <a:ext cx="1003300" cy="166687"/>
            <a:chOff x="4180" y="1240"/>
            <a:chExt cx="632" cy="105"/>
          </a:xfrm>
        </p:grpSpPr>
        <p:sp>
          <p:nvSpPr>
            <p:cNvPr id="78" name="Line 36"/>
            <p:cNvSpPr>
              <a:spLocks noChangeShapeType="1"/>
            </p:cNvSpPr>
            <p:nvPr/>
          </p:nvSpPr>
          <p:spPr bwMode="auto">
            <a:xfrm>
              <a:off x="4180" y="1240"/>
              <a:ext cx="632" cy="2"/>
            </a:xfrm>
            <a:prstGeom prst="line">
              <a:avLst/>
            </a:prstGeom>
            <a:noFill/>
            <a:ln w="12700">
              <a:solidFill>
                <a:schemeClr val="tx1"/>
              </a:solidFill>
              <a:round/>
              <a:headEnd/>
              <a:tailEn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a:lstStyle/>
            <a:p>
              <a:endParaRPr lang="en-US"/>
            </a:p>
          </p:txBody>
        </p:sp>
        <p:sp>
          <p:nvSpPr>
            <p:cNvPr id="79" name="Line 37"/>
            <p:cNvSpPr>
              <a:spLocks noChangeShapeType="1"/>
            </p:cNvSpPr>
            <p:nvPr/>
          </p:nvSpPr>
          <p:spPr bwMode="auto">
            <a:xfrm>
              <a:off x="4807" y="1245"/>
              <a:ext cx="2" cy="100"/>
            </a:xfrm>
            <a:prstGeom prst="line">
              <a:avLst/>
            </a:prstGeom>
            <a:noFill/>
            <a:ln w="12700">
              <a:solidFill>
                <a:schemeClr val="tx1"/>
              </a:solidFill>
              <a:round/>
              <a:headEnd/>
              <a:tailEnd type="triangle" w="med" len="med"/>
            </a:ln>
            <a:effectLst>
              <a:outerShdw dist="17961" dir="2700000" algn="ctr" rotWithShape="0">
                <a:srgbClr val="000000"/>
              </a:outerShdw>
            </a:effectLst>
            <a:extLst>
              <a:ext uri="{909E8E84-426E-40DD-AFC4-6F175D3DCCD1}">
                <a14:hiddenFill xmlns:a14="http://schemas.microsoft.com/office/drawing/2010/main">
                  <a:noFill/>
                </a14:hiddenFill>
              </a:ext>
            </a:extLst>
          </p:spPr>
          <p:txBody>
            <a:bodyPr wrap="none" anchor="ctr"/>
            <a:lstStyle/>
            <a:p>
              <a:endParaRPr lang="en-US"/>
            </a:p>
          </p:txBody>
        </p:sp>
      </p:grpSp>
      <p:sp>
        <p:nvSpPr>
          <p:cNvPr id="80" name="AutoShape 38"/>
          <p:cNvSpPr>
            <a:spLocks noChangeArrowheads="1"/>
          </p:cNvSpPr>
          <p:nvPr/>
        </p:nvSpPr>
        <p:spPr bwMode="auto">
          <a:xfrm rot="5400000">
            <a:off x="504825" y="24511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81" name="AutoShape 39"/>
          <p:cNvSpPr>
            <a:spLocks noChangeArrowheads="1"/>
          </p:cNvSpPr>
          <p:nvPr/>
        </p:nvSpPr>
        <p:spPr bwMode="auto">
          <a:xfrm rot="5400000">
            <a:off x="2486025" y="2470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82" name="AutoShape 40"/>
          <p:cNvSpPr>
            <a:spLocks noChangeArrowheads="1"/>
          </p:cNvSpPr>
          <p:nvPr/>
        </p:nvSpPr>
        <p:spPr bwMode="auto">
          <a:xfrm rot="5400000">
            <a:off x="4676775" y="248920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
        <p:nvSpPr>
          <p:cNvPr id="83" name="AutoShape 41"/>
          <p:cNvSpPr>
            <a:spLocks noChangeArrowheads="1"/>
          </p:cNvSpPr>
          <p:nvPr/>
        </p:nvSpPr>
        <p:spPr bwMode="auto">
          <a:xfrm rot="5400000">
            <a:off x="6657975" y="2470150"/>
            <a:ext cx="244475" cy="155575"/>
          </a:xfrm>
          <a:prstGeom prst="triangle">
            <a:avLst>
              <a:gd name="adj" fmla="val 50000"/>
            </a:avLst>
          </a:prstGeom>
          <a:solidFill>
            <a:srgbClr val="66FFFF"/>
          </a:solidFill>
          <a:ln w="12700">
            <a:solidFill>
              <a:srgbClr val="66FFFF"/>
            </a:solidFill>
            <a:miter lim="800000"/>
            <a:headEnd/>
            <a:tailEnd/>
          </a:ln>
          <a:effectLst>
            <a:outerShdw dist="17961" dir="2700000" algn="ctr" rotWithShape="0">
              <a:srgbClr val="000000"/>
            </a:outerShdw>
          </a:effectLst>
        </p:spPr>
        <p:txBody>
          <a:bodyPr wrap="none" anchor="ctr"/>
          <a:lstStyle/>
          <a:p>
            <a:endParaRPr lang="en-US"/>
          </a:p>
        </p:txBody>
      </p:sp>
    </p:spTree>
    <p:extLst>
      <p:ext uri="{BB962C8B-B14F-4D97-AF65-F5344CB8AC3E}">
        <p14:creationId xmlns:p14="http://schemas.microsoft.com/office/powerpoint/2010/main" val="2102812827"/>
      </p:ext>
    </p:extLst>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32773" name="Text Box 5"/>
          <p:cNvSpPr txBox="1">
            <a:spLocks noChangeArrowheads="1"/>
          </p:cNvSpPr>
          <p:nvPr/>
        </p:nvSpPr>
        <p:spPr bwMode="auto">
          <a:xfrm>
            <a:off x="663575" y="2905125"/>
            <a:ext cx="7753350" cy="1416050"/>
          </a:xfrm>
          <a:prstGeom prst="rect">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12, 17, 12, 14, 16, 18, 16, 18, 12, 16, 17, 15, 15,</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16, 12, 15, 16, 16, 12, 14, 15, 12, 15, 15, 19, 13, </a:t>
            </a:r>
          </a:p>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FFFFFF"/>
                </a:solidFill>
                <a:latin typeface="Times New Roman" panose="02020603050405020304" pitchFamily="18" charset="0"/>
              </a:rPr>
              <a:t>16, 18, 16, 14. </a:t>
            </a:r>
          </a:p>
        </p:txBody>
      </p:sp>
      <p:sp>
        <p:nvSpPr>
          <p:cNvPr id="32774" name="Rectangle 6"/>
          <p:cNvSpPr>
            <a:spLocks noChangeArrowheads="1"/>
          </p:cNvSpPr>
          <p:nvPr/>
        </p:nvSpPr>
        <p:spPr bwMode="auto">
          <a:xfrm>
            <a:off x="546100" y="4881563"/>
            <a:ext cx="75707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lnSpc>
                <a:spcPct val="90000"/>
              </a:lnSpc>
              <a:spcBef>
                <a:spcPct val="20000"/>
              </a:spcBef>
              <a:spcAft>
                <a:spcPct val="0"/>
              </a:spcAft>
              <a:buClr>
                <a:srgbClr val="404960"/>
              </a:buClr>
              <a:buSzPct val="65000"/>
              <a:buFont typeface="Wingdings" panose="05000000000000000000" pitchFamily="2" charset="2"/>
              <a:buNone/>
            </a:pPr>
            <a:r>
              <a:rPr lang="en-US" sz="2800" smtClean="0">
                <a:solidFill>
                  <a:srgbClr val="000000"/>
                </a:solidFill>
              </a:rPr>
              <a:t>Organize the data into a frequency distribution.</a:t>
            </a:r>
          </a:p>
        </p:txBody>
      </p:sp>
      <p:sp>
        <p:nvSpPr>
          <p:cNvPr id="53253" name="Rectangle 7"/>
          <p:cNvSpPr>
            <a:spLocks noChangeArrowheads="1"/>
          </p:cNvSpPr>
          <p:nvPr/>
        </p:nvSpPr>
        <p:spPr bwMode="auto">
          <a:xfrm>
            <a:off x="171450" y="812800"/>
            <a:ext cx="83200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pPr>
            <a:r>
              <a:rPr lang="en-US" sz="2800" smtClean="0">
                <a:solidFill>
                  <a:srgbClr val="000000"/>
                </a:solidFill>
                <a:latin typeface="Times New Roman" panose="02020603050405020304" pitchFamily="18" charset="0"/>
              </a:rPr>
              <a:t>The data below represent the minimum temperature (degree celsius) recorded for 30 districts in Ghana and were recorded by a drone with thermometer which was tested by the Geomatic Department of  KNUST.</a:t>
            </a:r>
          </a:p>
        </p:txBody>
      </p:sp>
      <p:sp>
        <p:nvSpPr>
          <p:cNvPr id="53254"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Assignment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774"/>
                                        </p:tgtEl>
                                        <p:attrNameLst>
                                          <p:attrName>style.visibility</p:attrName>
                                        </p:attrNameLst>
                                      </p:cBhvr>
                                      <p:to>
                                        <p:strVal val="visible"/>
                                      </p:to>
                                    </p:set>
                                    <p:anim calcmode="lin" valueType="num">
                                      <p:cBhvr additive="base">
                                        <p:cTn id="13" dur="500" fill="hold"/>
                                        <p:tgtEl>
                                          <p:spTgt spid="32774"/>
                                        </p:tgtEl>
                                        <p:attrNameLst>
                                          <p:attrName>ppt_x</p:attrName>
                                        </p:attrNameLst>
                                      </p:cBhvr>
                                      <p:tavLst>
                                        <p:tav tm="0">
                                          <p:val>
                                            <p:strVal val="#ppt_x"/>
                                          </p:val>
                                        </p:tav>
                                        <p:tav tm="100000">
                                          <p:val>
                                            <p:strVal val="#ppt_x"/>
                                          </p:val>
                                        </p:tav>
                                      </p:tavLst>
                                    </p:anim>
                                    <p:anim calcmode="lin" valueType="num">
                                      <p:cBhvr additive="base">
                                        <p:cTn id="14" dur="500" fill="hold"/>
                                        <p:tgtEl>
                                          <p:spTgt spid="327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autoUpdateAnimBg="0"/>
      <p:bldP spid="327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txBox="1">
            <a:spLocks noChangeArrowheads="1"/>
          </p:cNvSpPr>
          <p:nvPr/>
        </p:nvSpPr>
        <p:spPr bwMode="auto">
          <a:xfrm>
            <a:off x="0" y="3335337"/>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lnSpc>
                <a:spcPct val="90000"/>
              </a:lnSpc>
              <a:spcBef>
                <a:spcPct val="0"/>
              </a:spcBef>
              <a:spcAft>
                <a:spcPct val="0"/>
              </a:spcAft>
            </a:pPr>
            <a:r>
              <a:rPr lang="en-US" sz="3200" dirty="0" smtClean="0">
                <a:solidFill>
                  <a:srgbClr val="FFFFFF"/>
                </a:solidFill>
                <a:cs typeface="Arial" panose="020B0604020202020204" pitchFamily="34" charset="0"/>
              </a:rPr>
              <a:t>Tabular Presentation of Data</a:t>
            </a: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l="9155" t="4855" r="11292" b="38290"/>
          <a:stretch>
            <a:fillRect/>
          </a:stretch>
        </p:blipFill>
        <p:spPr bwMode="auto">
          <a:xfrm>
            <a:off x="1136650" y="2643188"/>
            <a:ext cx="6708775" cy="292417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19"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Tabular Presentation of Data</a:t>
            </a:r>
          </a:p>
        </p:txBody>
      </p:sp>
      <p:sp>
        <p:nvSpPr>
          <p:cNvPr id="5" name="Rectangle 7"/>
          <p:cNvSpPr>
            <a:spLocks noChangeArrowheads="1"/>
          </p:cNvSpPr>
          <p:nvPr/>
        </p:nvSpPr>
        <p:spPr bwMode="auto">
          <a:xfrm>
            <a:off x="222250" y="798513"/>
            <a:ext cx="8537575" cy="1495425"/>
          </a:xfrm>
          <a:prstGeom prst="rect">
            <a:avLst/>
          </a:prstGeom>
          <a:solidFill>
            <a:srgbClr val="6B4335"/>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fontAlgn="base" hangingPunct="1">
              <a:spcBef>
                <a:spcPct val="20000"/>
              </a:spcBef>
              <a:spcAft>
                <a:spcPct val="0"/>
              </a:spcAft>
              <a:defRPr/>
            </a:pPr>
            <a:r>
              <a:rPr lang="en-US" sz="3000" smtClean="0">
                <a:solidFill>
                  <a:srgbClr val="FFFFFF"/>
                </a:solidFill>
                <a:latin typeface="Times New Roman" panose="02020603050405020304" pitchFamily="18" charset="0"/>
                <a:ea typeface="PMingLiU" pitchFamily="18" charset="-120"/>
              </a:rPr>
              <a:t>A </a:t>
            </a:r>
            <a:r>
              <a:rPr lang="en-US" sz="3000" b="1" smtClean="0">
                <a:solidFill>
                  <a:srgbClr val="FFFFFF"/>
                </a:solidFill>
                <a:effectLst>
                  <a:outerShdw blurRad="38100" dist="38100" dir="2700000" algn="tl">
                    <a:srgbClr val="000000"/>
                  </a:outerShdw>
                </a:effectLst>
                <a:latin typeface="Times New Roman" panose="02020603050405020304" pitchFamily="18" charset="0"/>
                <a:ea typeface="PMingLiU" pitchFamily="18" charset="-120"/>
              </a:rPr>
              <a:t>Frequency Distribution Table</a:t>
            </a:r>
            <a:r>
              <a:rPr lang="en-US" sz="3000" smtClean="0">
                <a:solidFill>
                  <a:srgbClr val="FFFFFF"/>
                </a:solidFill>
                <a:latin typeface="Times New Roman" panose="02020603050405020304" pitchFamily="18" charset="0"/>
                <a:ea typeface="PMingLiU" pitchFamily="18" charset="-120"/>
              </a:rPr>
              <a:t>  is an organization of data into mutually exclusive categories showing the number of observations in each class.</a:t>
            </a:r>
          </a:p>
        </p:txBody>
      </p:sp>
    </p:spTree>
    <p:extLst>
      <p:ext uri="{BB962C8B-B14F-4D97-AF65-F5344CB8AC3E}">
        <p14:creationId xmlns:p14="http://schemas.microsoft.com/office/powerpoint/2010/main" val="1137303149"/>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303213" y="914400"/>
            <a:ext cx="8537575" cy="554038"/>
          </a:xfrm>
          <a:prstGeom prst="rect">
            <a:avLst/>
          </a:prstGeom>
          <a:solidFill>
            <a:srgbClr val="6B433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fontAlgn="base">
              <a:spcBef>
                <a:spcPct val="20000"/>
              </a:spcBef>
              <a:spcAft>
                <a:spcPct val="0"/>
              </a:spcAft>
            </a:pPr>
            <a:r>
              <a:rPr lang="en-US" sz="3000" smtClean="0">
                <a:solidFill>
                  <a:srgbClr val="FFFFFF"/>
                </a:solidFill>
                <a:latin typeface="Times New Roman" panose="02020603050405020304" pitchFamily="18" charset="0"/>
                <a:ea typeface="PMingLiU" pitchFamily="18" charset="-120"/>
              </a:rPr>
              <a:t>Types of frequency distribution table</a:t>
            </a:r>
          </a:p>
        </p:txBody>
      </p:sp>
      <p:graphicFrame>
        <p:nvGraphicFramePr>
          <p:cNvPr id="6" name="Table 5"/>
          <p:cNvGraphicFramePr>
            <a:graphicFrameLocks noGrp="1"/>
          </p:cNvGraphicFramePr>
          <p:nvPr/>
        </p:nvGraphicFramePr>
        <p:xfrm>
          <a:off x="606425" y="2405063"/>
          <a:ext cx="2692400" cy="3562350"/>
        </p:xfrm>
        <a:graphic>
          <a:graphicData uri="http://schemas.openxmlformats.org/drawingml/2006/table">
            <a:tbl>
              <a:tblPr/>
              <a:tblGrid>
                <a:gridCol w="1017813"/>
                <a:gridCol w="1674587"/>
              </a:tblGrid>
              <a:tr h="593725">
                <a:tc>
                  <a:txBody>
                    <a:bodyPr/>
                    <a:lstStyle/>
                    <a:p>
                      <a:pPr marL="0" marR="0" algn="ctr">
                        <a:lnSpc>
                          <a:spcPct val="115000"/>
                        </a:lnSpc>
                        <a:spcBef>
                          <a:spcPts val="0"/>
                        </a:spcBef>
                        <a:spcAft>
                          <a:spcPts val="0"/>
                        </a:spcAft>
                      </a:pPr>
                      <a:r>
                        <a:rPr lang="en-US" sz="2800" b="1" dirty="0">
                          <a:latin typeface="Calibri"/>
                          <a:ea typeface="Calibri"/>
                          <a:cs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a:latin typeface="Calibri"/>
                          <a:ea typeface="Calibri"/>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a:latin typeface="Calibri"/>
                          <a:ea typeface="Calibri"/>
                          <a:cs typeface="Times New Roman"/>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a:latin typeface="Calibri"/>
                          <a:ea typeface="Calibri"/>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a:latin typeface="Calibri"/>
                          <a:ea typeface="Calibri"/>
                          <a:cs typeface="Times New Roman"/>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4276725" y="2363788"/>
          <a:ext cx="3949700" cy="3562350"/>
        </p:xfrm>
        <a:graphic>
          <a:graphicData uri="http://schemas.openxmlformats.org/drawingml/2006/table">
            <a:tbl>
              <a:tblPr/>
              <a:tblGrid>
                <a:gridCol w="1493113"/>
                <a:gridCol w="2456587"/>
              </a:tblGrid>
              <a:tr h="593725">
                <a:tc>
                  <a:txBody>
                    <a:bodyPr/>
                    <a:lstStyle/>
                    <a:p>
                      <a:pPr marL="0" marR="0" algn="ctr">
                        <a:lnSpc>
                          <a:spcPct val="115000"/>
                        </a:lnSpc>
                        <a:spcBef>
                          <a:spcPts val="0"/>
                        </a:spcBef>
                        <a:spcAft>
                          <a:spcPts val="0"/>
                        </a:spcAft>
                      </a:pPr>
                      <a:r>
                        <a:rPr lang="en-US" sz="2800" b="1" dirty="0">
                          <a:latin typeface="Calibri"/>
                          <a:ea typeface="Calibri"/>
                          <a:cs typeface="Times New Roman"/>
                        </a:rPr>
                        <a:t>Class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Frequency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smtClean="0">
                          <a:latin typeface="Calibri"/>
                          <a:ea typeface="Calibri"/>
                          <a:cs typeface="Times New Roman"/>
                        </a:rPr>
                        <a:t>10 – 14</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smtClean="0">
                          <a:latin typeface="Calibri"/>
                          <a:ea typeface="Calibri"/>
                          <a:cs typeface="Times New Roman"/>
                        </a:rPr>
                        <a:t>13</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smtClean="0">
                          <a:latin typeface="Calibri"/>
                          <a:ea typeface="Calibri"/>
                          <a:cs typeface="Times New Roman"/>
                        </a:rPr>
                        <a:t>15</a:t>
                      </a:r>
                      <a:r>
                        <a:rPr lang="en-US" sz="2800" b="1" baseline="0" dirty="0" smtClean="0">
                          <a:latin typeface="Calibri"/>
                          <a:ea typeface="Calibri"/>
                          <a:cs typeface="Times New Roman"/>
                        </a:rPr>
                        <a:t> – 19 </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smtClean="0">
                          <a:latin typeface="Calibri"/>
                          <a:ea typeface="Calibri"/>
                          <a:cs typeface="Times New Roman"/>
                        </a:rPr>
                        <a:t>15</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smtClean="0">
                          <a:latin typeface="Calibri"/>
                          <a:ea typeface="Calibri"/>
                          <a:cs typeface="Times New Roman"/>
                        </a:rPr>
                        <a:t>20</a:t>
                      </a:r>
                      <a:r>
                        <a:rPr lang="en-US" sz="2800" b="1" baseline="0" dirty="0" smtClean="0">
                          <a:latin typeface="Calibri"/>
                          <a:ea typeface="Calibri"/>
                          <a:cs typeface="Times New Roman"/>
                        </a:rPr>
                        <a:t> – 24 </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latin typeface="Calibri"/>
                          <a:ea typeface="Calibri"/>
                          <a:cs typeface="Times New Roman"/>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smtClean="0">
                          <a:latin typeface="Calibri"/>
                          <a:ea typeface="Calibri"/>
                          <a:cs typeface="Times New Roman"/>
                        </a:rPr>
                        <a:t>25</a:t>
                      </a:r>
                      <a:r>
                        <a:rPr lang="en-US" sz="2800" b="1" baseline="0" dirty="0" smtClean="0">
                          <a:latin typeface="Calibri"/>
                          <a:ea typeface="Calibri"/>
                          <a:cs typeface="Times New Roman"/>
                        </a:rPr>
                        <a:t> – 29 </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smtClean="0">
                          <a:latin typeface="Calibri"/>
                          <a:ea typeface="Calibri"/>
                          <a:cs typeface="Times New Roman"/>
                        </a:rPr>
                        <a:t>14</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93725">
                <a:tc>
                  <a:txBody>
                    <a:bodyPr/>
                    <a:lstStyle/>
                    <a:p>
                      <a:pPr marL="0" marR="0" algn="ctr">
                        <a:lnSpc>
                          <a:spcPct val="115000"/>
                        </a:lnSpc>
                        <a:spcBef>
                          <a:spcPts val="0"/>
                        </a:spcBef>
                        <a:spcAft>
                          <a:spcPts val="0"/>
                        </a:spcAft>
                      </a:pPr>
                      <a:r>
                        <a:rPr lang="en-US" sz="2800" b="1" dirty="0" smtClean="0">
                          <a:latin typeface="Calibri"/>
                          <a:ea typeface="Calibri"/>
                          <a:cs typeface="Times New Roman"/>
                        </a:rPr>
                        <a:t>30</a:t>
                      </a:r>
                      <a:r>
                        <a:rPr lang="en-US" sz="2800" b="1" baseline="0" dirty="0" smtClean="0">
                          <a:latin typeface="Calibri"/>
                          <a:ea typeface="Calibri"/>
                          <a:cs typeface="Times New Roman"/>
                        </a:rPr>
                        <a:t> – 34 </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smtClean="0">
                          <a:latin typeface="Calibri"/>
                          <a:ea typeface="Calibri"/>
                          <a:cs typeface="Times New Roman"/>
                        </a:rPr>
                        <a:t>18</a:t>
                      </a:r>
                      <a:endParaRPr lang="en-US" sz="2800" b="1"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2"/>
          <p:cNvSpPr txBox="1">
            <a:spLocks noChangeArrowheads="1"/>
          </p:cNvSpPr>
          <p:nvPr/>
        </p:nvSpPr>
        <p:spPr bwMode="auto">
          <a:xfrm>
            <a:off x="5106988" y="1738313"/>
            <a:ext cx="2674937" cy="530225"/>
          </a:xfrm>
          <a:prstGeom prst="rect">
            <a:avLst/>
          </a:prstGeom>
          <a:solidFill>
            <a:srgbClr val="FFCC99">
              <a:alpha val="50195"/>
            </a:srgbClr>
          </a:solidFill>
          <a:ln w="9525">
            <a:solidFill>
              <a:schemeClr val="tx1"/>
            </a:solidFill>
            <a:miter lim="800000"/>
            <a:headEnd/>
            <a:tailEnd/>
          </a:ln>
        </p:spPr>
        <p:txBody>
          <a:bodyPr lIns="92075" tIns="46038" rIns="92075" bIns="46038" anchor="ctr"/>
          <a:lstStyle/>
          <a:p>
            <a:pPr algn="ctr" fontAlgn="base">
              <a:spcBef>
                <a:spcPct val="0"/>
              </a:spcBef>
              <a:spcAft>
                <a:spcPct val="0"/>
              </a:spcAft>
              <a:defRPr/>
            </a:pPr>
            <a:r>
              <a:rPr lang="en-US" sz="2000" kern="0" dirty="0">
                <a:solidFill>
                  <a:srgbClr val="000000"/>
                </a:solidFill>
                <a:latin typeface="Times New Roman"/>
                <a:ea typeface="+mj-ea"/>
                <a:cs typeface="+mj-cs"/>
              </a:rPr>
              <a:t>Grouped table</a:t>
            </a:r>
          </a:p>
        </p:txBody>
      </p:sp>
      <p:sp>
        <p:nvSpPr>
          <p:cNvPr id="9" name="Rectangle 2"/>
          <p:cNvSpPr txBox="1">
            <a:spLocks noChangeArrowheads="1"/>
          </p:cNvSpPr>
          <p:nvPr/>
        </p:nvSpPr>
        <p:spPr bwMode="auto">
          <a:xfrm>
            <a:off x="611188" y="1741488"/>
            <a:ext cx="2674937" cy="530225"/>
          </a:xfrm>
          <a:prstGeom prst="rect">
            <a:avLst/>
          </a:prstGeom>
          <a:solidFill>
            <a:srgbClr val="FFCC99">
              <a:alpha val="50195"/>
            </a:srgbClr>
          </a:solidFill>
          <a:ln w="9525">
            <a:solidFill>
              <a:schemeClr val="tx1"/>
            </a:solidFill>
            <a:miter lim="800000"/>
            <a:headEnd/>
            <a:tailEnd/>
          </a:ln>
        </p:spPr>
        <p:txBody>
          <a:bodyPr lIns="92075" tIns="46038" rIns="92075" bIns="46038" anchor="ctr"/>
          <a:lstStyle/>
          <a:p>
            <a:pPr algn="ctr" fontAlgn="base">
              <a:spcBef>
                <a:spcPct val="0"/>
              </a:spcBef>
              <a:spcAft>
                <a:spcPct val="0"/>
              </a:spcAft>
              <a:defRPr/>
            </a:pPr>
            <a:r>
              <a:rPr lang="en-US" sz="2000" kern="0" dirty="0">
                <a:solidFill>
                  <a:srgbClr val="000000"/>
                </a:solidFill>
                <a:latin typeface="Times New Roman"/>
                <a:ea typeface="+mj-ea"/>
                <a:cs typeface="+mj-cs"/>
              </a:rPr>
              <a:t>Ungrouped table</a:t>
            </a:r>
          </a:p>
        </p:txBody>
      </p:sp>
      <p:sp>
        <p:nvSpPr>
          <p:cNvPr id="10291" name="Rectangle 2"/>
          <p:cNvSpPr txBox="1">
            <a:spLocks noChangeArrowheads="1"/>
          </p:cNvSpPr>
          <p:nvPr/>
        </p:nvSpPr>
        <p:spPr bwMode="auto">
          <a:xfrm>
            <a:off x="0" y="0"/>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Tabular Presentation of Data</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633413" y="1803400"/>
            <a:ext cx="8008937" cy="2654300"/>
          </a:xfrm>
          <a:prstGeom prst="rect">
            <a:avLst/>
          </a:prstGeom>
          <a:solidFill>
            <a:srgbClr val="6B4335"/>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eaLnBrk="0" fontAlgn="base" hangingPunct="0">
              <a:spcBef>
                <a:spcPct val="0"/>
              </a:spcBef>
              <a:spcAft>
                <a:spcPct val="0"/>
              </a:spcAft>
              <a:defRPr>
                <a:solidFill>
                  <a:schemeClr val="tx1"/>
                </a:solidFill>
                <a:latin typeface="Arial" panose="020B0604020202020204" pitchFamily="34" charset="0"/>
              </a:defRPr>
            </a:lvl6pPr>
            <a:lvl7pPr marL="3086100" indent="-342900" eaLnBrk="0" fontAlgn="base" hangingPunct="0">
              <a:spcBef>
                <a:spcPct val="0"/>
              </a:spcBef>
              <a:spcAft>
                <a:spcPct val="0"/>
              </a:spcAft>
              <a:defRPr>
                <a:solidFill>
                  <a:schemeClr val="tx1"/>
                </a:solidFill>
                <a:latin typeface="Arial" panose="020B0604020202020204" pitchFamily="34" charset="0"/>
              </a:defRPr>
            </a:lvl7pPr>
            <a:lvl8pPr marL="3543300" indent="-342900" eaLnBrk="0" fontAlgn="base" hangingPunct="0">
              <a:spcBef>
                <a:spcPct val="0"/>
              </a:spcBef>
              <a:spcAft>
                <a:spcPct val="0"/>
              </a:spcAft>
              <a:defRPr>
                <a:solidFill>
                  <a:schemeClr val="tx1"/>
                </a:solidFill>
                <a:latin typeface="Arial" panose="020B0604020202020204" pitchFamily="34" charset="0"/>
              </a:defRPr>
            </a:lvl8pPr>
            <a:lvl9pPr marL="4000500" indent="-3429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buFontTx/>
              <a:buAutoNum type="arabicPeriod"/>
            </a:pPr>
            <a:r>
              <a:rPr lang="en-US" sz="2800" smtClean="0">
                <a:solidFill>
                  <a:srgbClr val="FFFFFF"/>
                </a:solidFill>
                <a:latin typeface="Times New Roman" panose="02020603050405020304" pitchFamily="18" charset="0"/>
              </a:rPr>
              <a:t>There should be between 5 and 20 classes.</a:t>
            </a:r>
          </a:p>
          <a:p>
            <a:pPr eaLnBrk="0" fontAlgn="base" hangingPunct="0">
              <a:spcBef>
                <a:spcPct val="0"/>
              </a:spcBef>
              <a:spcAft>
                <a:spcPct val="0"/>
              </a:spcAft>
            </a:pPr>
            <a:r>
              <a:rPr lang="en-US" sz="2800" smtClean="0">
                <a:solidFill>
                  <a:srgbClr val="FFFFFF"/>
                </a:solidFill>
                <a:latin typeface="Times New Roman" panose="02020603050405020304" pitchFamily="18" charset="0"/>
              </a:rPr>
              <a:t>2. The class must be mutually exclusive</a:t>
            </a:r>
          </a:p>
          <a:p>
            <a:pPr eaLnBrk="0" fontAlgn="base" hangingPunct="0">
              <a:spcBef>
                <a:spcPct val="0"/>
              </a:spcBef>
              <a:spcAft>
                <a:spcPct val="0"/>
              </a:spcAft>
            </a:pPr>
            <a:r>
              <a:rPr lang="en-US" sz="2800" smtClean="0">
                <a:solidFill>
                  <a:srgbClr val="FFFFFF"/>
                </a:solidFill>
                <a:latin typeface="Times New Roman" panose="02020603050405020304" pitchFamily="18" charset="0"/>
              </a:rPr>
              <a:t>3. The class must be continues</a:t>
            </a:r>
          </a:p>
          <a:p>
            <a:pPr eaLnBrk="0" fontAlgn="base" hangingPunct="0">
              <a:spcBef>
                <a:spcPct val="0"/>
              </a:spcBef>
              <a:spcAft>
                <a:spcPct val="0"/>
              </a:spcAft>
            </a:pPr>
            <a:r>
              <a:rPr lang="en-US" sz="2800" smtClean="0">
                <a:solidFill>
                  <a:srgbClr val="FFFFFF"/>
                </a:solidFill>
                <a:latin typeface="Times New Roman" panose="02020603050405020304" pitchFamily="18" charset="0"/>
              </a:rPr>
              <a:t>4. The class must be exhaustive</a:t>
            </a:r>
          </a:p>
          <a:p>
            <a:pPr eaLnBrk="0" fontAlgn="base" hangingPunct="0">
              <a:spcBef>
                <a:spcPct val="0"/>
              </a:spcBef>
              <a:spcAft>
                <a:spcPct val="0"/>
              </a:spcAft>
            </a:pPr>
            <a:r>
              <a:rPr lang="en-US" sz="2800" smtClean="0">
                <a:solidFill>
                  <a:srgbClr val="FFFFFF"/>
                </a:solidFill>
                <a:latin typeface="Times New Roman" panose="02020603050405020304" pitchFamily="18" charset="0"/>
              </a:rPr>
              <a:t>5. The class must be equal in width and size</a:t>
            </a:r>
          </a:p>
          <a:p>
            <a:pPr eaLnBrk="0" fontAlgn="base" hangingPunct="0">
              <a:spcBef>
                <a:spcPct val="0"/>
              </a:spcBef>
              <a:spcAft>
                <a:spcPct val="0"/>
              </a:spcAft>
            </a:pPr>
            <a:endParaRPr lang="en-US" sz="2800" smtClean="0">
              <a:solidFill>
                <a:srgbClr val="FFFFFF"/>
              </a:solidFill>
              <a:latin typeface="Times New Roman" panose="02020603050405020304" pitchFamily="18" charset="0"/>
            </a:endParaRPr>
          </a:p>
        </p:txBody>
      </p:sp>
      <p:sp>
        <p:nvSpPr>
          <p:cNvPr id="12291" name="Text Box 6"/>
          <p:cNvSpPr txBox="1">
            <a:spLocks noChangeArrowheads="1"/>
          </p:cNvSpPr>
          <p:nvPr/>
        </p:nvSpPr>
        <p:spPr bwMode="auto">
          <a:xfrm>
            <a:off x="141288" y="895350"/>
            <a:ext cx="8826500" cy="547688"/>
          </a:xfrm>
          <a:prstGeom prst="rect">
            <a:avLst/>
          </a:prstGeom>
          <a:solidFill>
            <a:srgbClr val="FFFFFF"/>
          </a:solidFill>
          <a:ln w="28575">
            <a:solidFill>
              <a:srgbClr val="6B4335"/>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sz="2800" b="1" smtClean="0">
                <a:solidFill>
                  <a:srgbClr val="CC3300"/>
                </a:solidFill>
                <a:latin typeface="Times New Roman" panose="02020603050405020304" pitchFamily="18" charset="0"/>
              </a:rPr>
              <a:t>To construct a frequency distribution, follow these rules:</a:t>
            </a:r>
          </a:p>
        </p:txBody>
      </p:sp>
      <p:sp>
        <p:nvSpPr>
          <p:cNvPr id="12292"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Rules for constructing Frequency Distribution </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ppt_x"/>
                                          </p:val>
                                        </p:tav>
                                        <p:tav tm="100000">
                                          <p:val>
                                            <p:strVal val="#ppt_x"/>
                                          </p:val>
                                        </p:tav>
                                      </p:tavLst>
                                    </p:anim>
                                    <p:anim calcmode="lin" valueType="num">
                                      <p:cBhvr additive="base">
                                        <p:cTn id="8"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bwMode="auto">
          <a:xfrm>
            <a:off x="223838" y="974725"/>
            <a:ext cx="8434387" cy="2667000"/>
          </a:xfrm>
          <a:prstGeom prst="rect">
            <a:avLst/>
          </a:prstGeom>
          <a:solidFill>
            <a:srgbClr val="6B4335"/>
          </a:solidFill>
          <a:ln>
            <a:miter lim="800000"/>
            <a:headEnd/>
            <a:tailEnd/>
          </a:ln>
        </p:spPr>
        <p:txBody>
          <a:bodyPr lIns="92075" tIns="46038" rIns="92075" bIns="46038"/>
          <a:lstStyle/>
          <a:p>
            <a:pPr eaLnBrk="1" hangingPunct="1">
              <a:buFontTx/>
              <a:buNone/>
              <a:defRPr/>
            </a:pPr>
            <a:r>
              <a:rPr lang="en-US" dirty="0" smtClean="0">
                <a:solidFill>
                  <a:srgbClr val="4DB14B"/>
                </a:solidFill>
                <a:latin typeface="Times New Roman" panose="02020603050405020304" pitchFamily="18" charset="0"/>
              </a:rPr>
              <a:t>	</a:t>
            </a:r>
            <a:r>
              <a:rPr lang="en-US" sz="4000" b="1" dirty="0" smtClean="0">
                <a:solidFill>
                  <a:schemeClr val="bg1"/>
                </a:solidFill>
                <a:effectLst>
                  <a:outerShdw blurRad="38100" dist="38100" dir="2700000" algn="tl">
                    <a:srgbClr val="000000"/>
                  </a:outerShdw>
                </a:effectLst>
                <a:latin typeface="Times New Roman" panose="02020603050405020304" pitchFamily="18" charset="0"/>
              </a:rPr>
              <a:t>Class limits</a:t>
            </a:r>
            <a:r>
              <a:rPr lang="en-US" sz="4000" dirty="0" smtClean="0">
                <a:solidFill>
                  <a:schemeClr val="accent1"/>
                </a:solidFill>
                <a:effectLst>
                  <a:outerShdw blurRad="38100" dist="38100" dir="2700000" algn="tl">
                    <a:srgbClr val="000000"/>
                  </a:outerShdw>
                </a:effectLst>
                <a:latin typeface="Times New Roman" panose="02020603050405020304" pitchFamily="18" charset="0"/>
              </a:rPr>
              <a:t>:</a:t>
            </a:r>
            <a:r>
              <a:rPr lang="en-US" dirty="0" smtClean="0">
                <a:latin typeface="Times New Roman" panose="02020603050405020304" pitchFamily="18" charset="0"/>
              </a:rPr>
              <a:t> </a:t>
            </a:r>
            <a:r>
              <a:rPr lang="en-US" dirty="0" smtClean="0">
                <a:solidFill>
                  <a:schemeClr val="bg1"/>
                </a:solidFill>
                <a:latin typeface="Times New Roman" panose="02020603050405020304" pitchFamily="18" charset="0"/>
              </a:rPr>
              <a:t>is the starting and ending point of a particular class. The starting value of each class is called the lower limit of the class and the ending value of each class is called the upper limit.</a:t>
            </a:r>
          </a:p>
        </p:txBody>
      </p:sp>
      <p:sp>
        <p:nvSpPr>
          <p:cNvPr id="13315" name="Rectangle 4"/>
          <p:cNvSpPr>
            <a:spLocks noChangeArrowheads="1"/>
          </p:cNvSpPr>
          <p:nvPr/>
        </p:nvSpPr>
        <p:spPr bwMode="auto">
          <a:xfrm>
            <a:off x="0" y="0"/>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1400" b="1" i="1" smtClean="0">
              <a:solidFill>
                <a:srgbClr val="FFFFFF"/>
              </a:solidFill>
              <a:latin typeface="Book Antiqua" panose="02040602050305030304" pitchFamily="18" charset="0"/>
            </a:endParaRPr>
          </a:p>
        </p:txBody>
      </p:sp>
      <p:sp>
        <p:nvSpPr>
          <p:cNvPr id="13316" name="Text Box 5"/>
          <p:cNvSpPr txBox="1">
            <a:spLocks noChangeArrowheads="1"/>
          </p:cNvSpPr>
          <p:nvPr/>
        </p:nvSpPr>
        <p:spPr bwMode="auto">
          <a:xfrm>
            <a:off x="800100" y="4892675"/>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50000"/>
              </a:spcBef>
              <a:spcAft>
                <a:spcPct val="0"/>
              </a:spcAft>
            </a:pPr>
            <a:endParaRPr lang="en-US" sz="2400" smtClean="0">
              <a:solidFill>
                <a:srgbClr val="000000"/>
              </a:solidFill>
              <a:latin typeface="Times New Roman" panose="02020603050405020304" pitchFamily="18" charset="0"/>
            </a:endParaRPr>
          </a:p>
        </p:txBody>
      </p:sp>
      <p:sp>
        <p:nvSpPr>
          <p:cNvPr id="30727" name="Text Box 7"/>
          <p:cNvSpPr txBox="1">
            <a:spLocks noChangeArrowheads="1"/>
          </p:cNvSpPr>
          <p:nvPr/>
        </p:nvSpPr>
        <p:spPr bwMode="auto">
          <a:xfrm>
            <a:off x="223838" y="3984625"/>
            <a:ext cx="8434387" cy="1128713"/>
          </a:xfrm>
          <a:prstGeom prst="rect">
            <a:avLst/>
          </a:prstGeom>
          <a:solidFill>
            <a:srgbClr val="CC3300"/>
          </a:solidFill>
          <a:ln w="9525">
            <a:noFill/>
            <a:miter lim="800000"/>
            <a:headEnd/>
            <a:tailEnd/>
          </a:ln>
          <a:effec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spcBef>
                <a:spcPct val="20000"/>
              </a:spcBef>
              <a:spcAft>
                <a:spcPct val="0"/>
              </a:spcAft>
              <a:buClr>
                <a:srgbClr val="404960"/>
              </a:buClr>
              <a:buSzPct val="65000"/>
              <a:buFont typeface="Wingdings" panose="05000000000000000000" pitchFamily="2" charset="2"/>
              <a:buNone/>
              <a:defRPr/>
            </a:pPr>
            <a:r>
              <a:rPr lang="en-US" sz="3600" b="1" smtClean="0">
                <a:solidFill>
                  <a:srgbClr val="FFFFFF"/>
                </a:solidFill>
                <a:effectLst>
                  <a:outerShdw blurRad="38100" dist="38100" dir="2700000" algn="tl">
                    <a:srgbClr val="000000"/>
                  </a:outerShdw>
                </a:effectLst>
                <a:latin typeface="Times New Roman" panose="02020603050405020304" pitchFamily="18" charset="0"/>
              </a:rPr>
              <a:t>Class size</a:t>
            </a:r>
            <a:r>
              <a:rPr lang="en-US" sz="3200" smtClean="0">
                <a:solidFill>
                  <a:srgbClr val="BBE0E3"/>
                </a:solidFill>
                <a:latin typeface="Times New Roman" panose="02020603050405020304" pitchFamily="18" charset="0"/>
              </a:rPr>
              <a:t>:</a:t>
            </a:r>
            <a:r>
              <a:rPr lang="en-US" sz="3200" smtClean="0">
                <a:solidFill>
                  <a:srgbClr val="4DB14B"/>
                </a:solidFill>
                <a:latin typeface="Times New Roman" panose="02020603050405020304" pitchFamily="18" charset="0"/>
              </a:rPr>
              <a:t>  </a:t>
            </a:r>
            <a:r>
              <a:rPr lang="en-US" sz="3200" smtClean="0">
                <a:solidFill>
                  <a:srgbClr val="FFFFFF"/>
                </a:solidFill>
                <a:latin typeface="Times New Roman" panose="02020603050405020304" pitchFamily="18" charset="0"/>
              </a:rPr>
              <a:t>is the difference between the lower and upper limit of a class. </a:t>
            </a:r>
            <a:endParaRPr lang="en-US" sz="2400" smtClean="0">
              <a:solidFill>
                <a:srgbClr val="FFFFFF"/>
              </a:solidFill>
              <a:latin typeface="Times New Roman" panose="02020603050405020304" pitchFamily="18" charset="0"/>
            </a:endParaRPr>
          </a:p>
        </p:txBody>
      </p:sp>
      <p:sp>
        <p:nvSpPr>
          <p:cNvPr id="13318" name="Rectangle 2"/>
          <p:cNvSpPr txBox="1">
            <a:spLocks noChangeArrowheads="1"/>
          </p:cNvSpPr>
          <p:nvPr/>
        </p:nvSpPr>
        <p:spPr bwMode="auto">
          <a:xfrm>
            <a:off x="0" y="-17463"/>
            <a:ext cx="9144000" cy="649288"/>
          </a:xfrm>
          <a:prstGeom prst="rect">
            <a:avLst/>
          </a:prstGeom>
          <a:solidFill>
            <a:srgbClr val="009900"/>
          </a:solidFill>
          <a:ln w="9525">
            <a:solidFill>
              <a:srgbClr val="009900"/>
            </a:solid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fontAlgn="base">
              <a:lnSpc>
                <a:spcPct val="90000"/>
              </a:lnSpc>
              <a:spcBef>
                <a:spcPct val="0"/>
              </a:spcBef>
              <a:spcAft>
                <a:spcPct val="0"/>
              </a:spcAft>
            </a:pPr>
            <a:r>
              <a:rPr lang="en-US" sz="3200" smtClean="0">
                <a:solidFill>
                  <a:srgbClr val="FFFFFF"/>
                </a:solidFill>
                <a:cs typeface="Arial" panose="020B0604020202020204" pitchFamily="34" charset="0"/>
              </a:rPr>
              <a:t>Definitions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7"/>
                                        </p:tgtEl>
                                        <p:attrNameLst>
                                          <p:attrName>style.visibility</p:attrName>
                                        </p:attrNameLst>
                                      </p:cBhvr>
                                      <p:to>
                                        <p:strVal val="visible"/>
                                      </p:to>
                                    </p:set>
                                    <p:animEffect transition="in" filter="blinds(horizontal)">
                                      <p:cBhvr>
                                        <p:cTn id="7" dur="500"/>
                                        <p:tgtEl>
                                          <p:spTgt spid="30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7" grpId="0" animBg="1" autoUpdateAnimBg="0"/>
    </p:bldLst>
  </p:timing>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2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3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3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3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3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4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IDL ppt temp</Template>
  <TotalTime>2339</TotalTime>
  <Words>2048</Words>
  <Application>Microsoft Office PowerPoint</Application>
  <PresentationFormat>On-screen Show (4:3)</PresentationFormat>
  <Paragraphs>486</Paragraphs>
  <Slides>41</Slides>
  <Notes>8</Notes>
  <HiddenSlides>0</HiddenSlides>
  <MMClips>0</MMClips>
  <ScaleCrop>false</ScaleCrop>
  <HeadingPairs>
    <vt:vector size="8" baseType="variant">
      <vt:variant>
        <vt:lpstr>Fonts Used</vt:lpstr>
      </vt:variant>
      <vt:variant>
        <vt:i4>7</vt:i4>
      </vt:variant>
      <vt:variant>
        <vt:lpstr>Theme</vt:lpstr>
      </vt:variant>
      <vt:variant>
        <vt:i4>37</vt:i4>
      </vt:variant>
      <vt:variant>
        <vt:lpstr>Embedded OLE Servers</vt:lpstr>
      </vt:variant>
      <vt:variant>
        <vt:i4>1</vt:i4>
      </vt:variant>
      <vt:variant>
        <vt:lpstr>Slide Titles</vt:lpstr>
      </vt:variant>
      <vt:variant>
        <vt:i4>41</vt:i4>
      </vt:variant>
    </vt:vector>
  </HeadingPairs>
  <TitlesOfParts>
    <vt:vector size="86" baseType="lpstr">
      <vt:lpstr>Arial</vt:lpstr>
      <vt:lpstr>Book Antiqua</vt:lpstr>
      <vt:lpstr>Calibri</vt:lpstr>
      <vt:lpstr>Futura Md BT</vt:lpstr>
      <vt:lpstr>PMingLiU</vt:lpstr>
      <vt:lpstr>Times New Roman</vt:lpstr>
      <vt:lpstr>Wingdings</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13_Default Design</vt:lpstr>
      <vt:lpstr>14_Default Design</vt:lpstr>
      <vt:lpstr>15_Default Design</vt:lpstr>
      <vt:lpstr>16_Default Design</vt:lpstr>
      <vt:lpstr>17_Default Design</vt:lpstr>
      <vt:lpstr>18_Default Design</vt:lpstr>
      <vt:lpstr>19_Default Design</vt:lpstr>
      <vt:lpstr>20_Default Design</vt:lpstr>
      <vt:lpstr>21_Default Design</vt:lpstr>
      <vt:lpstr>25_Default Design</vt:lpstr>
      <vt:lpstr>26_Default Design</vt:lpstr>
      <vt:lpstr>27_Default Design</vt:lpstr>
      <vt:lpstr>28_Default Design</vt:lpstr>
      <vt:lpstr>29_Default Design</vt:lpstr>
      <vt:lpstr>30_Default Design</vt:lpstr>
      <vt:lpstr>31_Default Design</vt:lpstr>
      <vt:lpstr>32_Default Design</vt:lpstr>
      <vt:lpstr>33_Default Design</vt:lpstr>
      <vt:lpstr>34_Default Design</vt:lpstr>
      <vt:lpstr>35_Default Design</vt:lpstr>
      <vt:lpstr>36_Default Design</vt:lpstr>
      <vt:lpstr>37_Default Design</vt:lpstr>
      <vt:lpstr>38_Default Design</vt:lpstr>
      <vt:lpstr>39_Default Design</vt:lpstr>
      <vt:lpstr>40_Default Design</vt:lpstr>
      <vt:lpstr>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 1: A bar chart showing the average lifespan of some animals </vt:lpstr>
      <vt:lpstr>PowerPoint Presentation</vt:lpstr>
      <vt:lpstr>PowerPoint Presentation</vt:lpstr>
      <vt:lpstr>PowerPoint Presentation</vt:lpstr>
      <vt:lpstr>PowerPoint Presentation</vt:lpstr>
      <vt:lpstr>PowerPoint Presentation</vt:lpstr>
      <vt:lpstr>Fig 4: Multiple bar chart Showing the distribution of academic staff and rank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ISD 458</dc:title>
  <dc:creator>Simon Appiah</dc:creator>
  <cp:lastModifiedBy>Dr Ogonos</cp:lastModifiedBy>
  <cp:revision>33</cp:revision>
  <dcterms:created xsi:type="dcterms:W3CDTF">2016-11-18T16:11:40Z</dcterms:created>
  <dcterms:modified xsi:type="dcterms:W3CDTF">2019-02-08T10:34:58Z</dcterms:modified>
</cp:coreProperties>
</file>