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theme/theme15.xml" ContentType="application/vnd.openxmlformats-officedocument.theme+xml"/>
  <Override PartName="/ppt/slideLayouts/slideLayout17.xml" ContentType="application/vnd.openxmlformats-officedocument.presentationml.slideLayout+xml"/>
  <Override PartName="/ppt/theme/theme16.xml" ContentType="application/vnd.openxmlformats-officedocument.theme+xml"/>
  <Override PartName="/ppt/slideLayouts/slideLayout18.xml" ContentType="application/vnd.openxmlformats-officedocument.presentationml.slideLayout+xml"/>
  <Override PartName="/ppt/theme/theme17.xml" ContentType="application/vnd.openxmlformats-officedocument.theme+xml"/>
  <Override PartName="/ppt/slideLayouts/slideLayout19.xml" ContentType="application/vnd.openxmlformats-officedocument.presentationml.slideLayout+xml"/>
  <Override PartName="/ppt/theme/theme18.xml" ContentType="application/vnd.openxmlformats-officedocument.theme+xml"/>
  <Override PartName="/ppt/slideLayouts/slideLayout20.xml" ContentType="application/vnd.openxmlformats-officedocument.presentationml.slideLayout+xml"/>
  <Override PartName="/ppt/theme/theme19.xml" ContentType="application/vnd.openxmlformats-officedocument.theme+xml"/>
  <Override PartName="/ppt/slideLayouts/slideLayout21.xml" ContentType="application/vnd.openxmlformats-officedocument.presentationml.slideLayout+xml"/>
  <Override PartName="/ppt/theme/theme20.xml" ContentType="application/vnd.openxmlformats-officedocument.theme+xml"/>
  <Override PartName="/ppt/slideLayouts/slideLayout22.xml" ContentType="application/vnd.openxmlformats-officedocument.presentationml.slideLayout+xml"/>
  <Override PartName="/ppt/theme/theme21.xml" ContentType="application/vnd.openxmlformats-officedocument.theme+xml"/>
  <Override PartName="/ppt/slideLayouts/slideLayout23.xml" ContentType="application/vnd.openxmlformats-officedocument.presentationml.slideLayout+xml"/>
  <Override PartName="/ppt/theme/theme22.xml" ContentType="application/vnd.openxmlformats-officedocument.theme+xml"/>
  <Override PartName="/ppt/slideLayouts/slideLayout24.xml" ContentType="application/vnd.openxmlformats-officedocument.presentationml.slideLayout+xml"/>
  <Override PartName="/ppt/theme/theme23.xml" ContentType="application/vnd.openxmlformats-officedocument.theme+xml"/>
  <Override PartName="/ppt/slideLayouts/slideLayout25.xml" ContentType="application/vnd.openxmlformats-officedocument.presentationml.slideLayout+xml"/>
  <Override PartName="/ppt/theme/theme24.xml" ContentType="application/vnd.openxmlformats-officedocument.theme+xml"/>
  <Override PartName="/ppt/slideLayouts/slideLayout26.xml" ContentType="application/vnd.openxmlformats-officedocument.presentationml.slideLayout+xml"/>
  <Override PartName="/ppt/theme/theme25.xml" ContentType="application/vnd.openxmlformats-officedocument.theme+xml"/>
  <Override PartName="/ppt/slideLayouts/slideLayout27.xml" ContentType="application/vnd.openxmlformats-officedocument.presentationml.slideLayout+xml"/>
  <Override PartName="/ppt/theme/theme26.xml" ContentType="application/vnd.openxmlformats-officedocument.theme+xml"/>
  <Override PartName="/ppt/slideLayouts/slideLayout28.xml" ContentType="application/vnd.openxmlformats-officedocument.presentationml.slideLayout+xml"/>
  <Override PartName="/ppt/theme/theme27.xml" ContentType="application/vnd.openxmlformats-officedocument.theme+xml"/>
  <Override PartName="/ppt/slideLayouts/slideLayout29.xml" ContentType="application/vnd.openxmlformats-officedocument.presentationml.slideLayout+xml"/>
  <Override PartName="/ppt/theme/theme28.xml" ContentType="application/vnd.openxmlformats-officedocument.theme+xml"/>
  <Override PartName="/ppt/slideLayouts/slideLayout30.xml" ContentType="application/vnd.openxmlformats-officedocument.presentationml.slideLayout+xml"/>
  <Override PartName="/ppt/theme/theme29.xml" ContentType="application/vnd.openxmlformats-officedocument.theme+xml"/>
  <Override PartName="/ppt/slideLayouts/slideLayout31.xml" ContentType="application/vnd.openxmlformats-officedocument.presentationml.slideLayout+xml"/>
  <Override PartName="/ppt/theme/theme30.xml" ContentType="application/vnd.openxmlformats-officedocument.theme+xml"/>
  <Override PartName="/ppt/slideLayouts/slideLayout32.xml" ContentType="application/vnd.openxmlformats-officedocument.presentationml.slideLayout+xml"/>
  <Override PartName="/ppt/theme/theme31.xml" ContentType="application/vnd.openxmlformats-officedocument.theme+xml"/>
  <Override PartName="/ppt/slideLayouts/slideLayout33.xml" ContentType="application/vnd.openxmlformats-officedocument.presentationml.slideLayout+xml"/>
  <Override PartName="/ppt/theme/theme32.xml" ContentType="application/vnd.openxmlformats-officedocument.theme+xml"/>
  <Override PartName="/ppt/slideLayouts/slideLayout34.xml" ContentType="application/vnd.openxmlformats-officedocument.presentationml.slideLayout+xml"/>
  <Override PartName="/ppt/theme/theme33.xml" ContentType="application/vnd.openxmlformats-officedocument.theme+xml"/>
  <Override PartName="/ppt/slideLayouts/slideLayout35.xml" ContentType="application/vnd.openxmlformats-officedocument.presentationml.slideLayout+xml"/>
  <Override PartName="/ppt/theme/theme34.xml" ContentType="application/vnd.openxmlformats-officedocument.theme+xml"/>
  <Override PartName="/ppt/slideLayouts/slideLayout36.xml" ContentType="application/vnd.openxmlformats-officedocument.presentationml.slideLayout+xml"/>
  <Override PartName="/ppt/theme/theme35.xml" ContentType="application/vnd.openxmlformats-officedocument.theme+xml"/>
  <Override PartName="/ppt/slideLayouts/slideLayout37.xml" ContentType="application/vnd.openxmlformats-officedocument.presentationml.slideLayout+xml"/>
  <Override PartName="/ppt/theme/theme36.xml" ContentType="application/vnd.openxmlformats-officedocument.theme+xml"/>
  <Override PartName="/ppt/slideLayouts/slideLayout38.xml" ContentType="application/vnd.openxmlformats-officedocument.presentationml.slideLayout+xml"/>
  <Override PartName="/ppt/theme/theme37.xml" ContentType="application/vnd.openxmlformats-officedocument.theme+xml"/>
  <Override PartName="/ppt/slideLayouts/slideLayout39.xml" ContentType="application/vnd.openxmlformats-officedocument.presentationml.slideLayout+xml"/>
  <Override PartName="/ppt/theme/theme38.xml" ContentType="application/vnd.openxmlformats-officedocument.theme+xml"/>
  <Override PartName="/ppt/slideLayouts/slideLayout40.xml" ContentType="application/vnd.openxmlformats-officedocument.presentationml.slideLayout+xml"/>
  <Override PartName="/ppt/theme/theme39.xml" ContentType="application/vnd.openxmlformats-officedocument.theme+xml"/>
  <Override PartName="/ppt/slideLayouts/slideLayout41.xml" ContentType="application/vnd.openxmlformats-officedocument.presentationml.slideLayout+xml"/>
  <Override PartName="/ppt/theme/theme40.xml" ContentType="application/vnd.openxmlformats-officedocument.theme+xml"/>
  <Override PartName="/ppt/slideLayouts/slideLayout42.xml" ContentType="application/vnd.openxmlformats-officedocument.presentationml.slideLayout+xml"/>
  <Override PartName="/ppt/theme/theme41.xml" ContentType="application/vnd.openxmlformats-officedocument.theme+xml"/>
  <Override PartName="/ppt/slideLayouts/slideLayout43.xml" ContentType="application/vnd.openxmlformats-officedocument.presentationml.slideLayout+xml"/>
  <Override PartName="/ppt/theme/theme42.xml" ContentType="application/vnd.openxmlformats-officedocument.theme+xml"/>
  <Override PartName="/ppt/slideLayouts/slideLayout44.xml" ContentType="application/vnd.openxmlformats-officedocument.presentationml.slideLayout+xml"/>
  <Override PartName="/ppt/theme/theme43.xml" ContentType="application/vnd.openxmlformats-officedocument.theme+xml"/>
  <Override PartName="/ppt/slideLayouts/slideLayout45.xml" ContentType="application/vnd.openxmlformats-officedocument.presentationml.slideLayout+xml"/>
  <Override PartName="/ppt/theme/theme44.xml" ContentType="application/vnd.openxmlformats-officedocument.theme+xml"/>
  <Override PartName="/ppt/slideLayouts/slideLayout46.xml" ContentType="application/vnd.openxmlformats-officedocument.presentationml.slideLayout+xml"/>
  <Override PartName="/ppt/theme/theme45.xml" ContentType="application/vnd.openxmlformats-officedocument.theme+xml"/>
  <Override PartName="/ppt/slideLayouts/slideLayout47.xml" ContentType="application/vnd.openxmlformats-officedocument.presentationml.slideLayout+xml"/>
  <Override PartName="/ppt/theme/theme46.xml" ContentType="application/vnd.openxmlformats-officedocument.theme+xml"/>
  <Override PartName="/ppt/slideLayouts/slideLayout48.xml" ContentType="application/vnd.openxmlformats-officedocument.presentationml.slideLayout+xml"/>
  <Override PartName="/ppt/theme/theme47.xml" ContentType="application/vnd.openxmlformats-officedocument.theme+xml"/>
  <Override PartName="/ppt/slideLayouts/slideLayout49.xml" ContentType="application/vnd.openxmlformats-officedocument.presentationml.slideLayout+xml"/>
  <Override PartName="/ppt/theme/theme48.xml" ContentType="application/vnd.openxmlformats-officedocument.theme+xml"/>
  <Override PartName="/ppt/slideLayouts/slideLayout50.xml" ContentType="application/vnd.openxmlformats-officedocument.presentationml.slideLayout+xml"/>
  <Override PartName="/ppt/theme/theme49.xml" ContentType="application/vnd.openxmlformats-officedocument.theme+xml"/>
  <Override PartName="/ppt/theme/theme5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2" r:id="rId1"/>
    <p:sldMasterId id="2147483664" r:id="rId2"/>
    <p:sldMasterId id="2147483666" r:id="rId3"/>
    <p:sldMasterId id="2147483668" r:id="rId4"/>
    <p:sldMasterId id="2147483670" r:id="rId5"/>
    <p:sldMasterId id="2147483672" r:id="rId6"/>
    <p:sldMasterId id="2147483674" r:id="rId7"/>
    <p:sldMasterId id="2147483676" r:id="rId8"/>
    <p:sldMasterId id="2147483678" r:id="rId9"/>
    <p:sldMasterId id="2147483680" r:id="rId10"/>
    <p:sldMasterId id="2147483682" r:id="rId11"/>
    <p:sldMasterId id="2147483684" r:id="rId12"/>
    <p:sldMasterId id="2147483686" r:id="rId13"/>
    <p:sldMasterId id="2147483688" r:id="rId14"/>
    <p:sldMasterId id="2147483690" r:id="rId15"/>
    <p:sldMasterId id="2147483692" r:id="rId16"/>
    <p:sldMasterId id="2147483694" r:id="rId17"/>
    <p:sldMasterId id="2147483696" r:id="rId18"/>
    <p:sldMasterId id="2147483698" r:id="rId19"/>
    <p:sldMasterId id="2147483700" r:id="rId20"/>
    <p:sldMasterId id="2147483702" r:id="rId21"/>
    <p:sldMasterId id="2147483704" r:id="rId22"/>
    <p:sldMasterId id="2147483706" r:id="rId23"/>
    <p:sldMasterId id="2147483708" r:id="rId24"/>
    <p:sldMasterId id="2147483710" r:id="rId25"/>
    <p:sldMasterId id="2147483712" r:id="rId26"/>
    <p:sldMasterId id="2147483714" r:id="rId27"/>
    <p:sldMasterId id="2147483716" r:id="rId28"/>
    <p:sldMasterId id="2147483724" r:id="rId29"/>
    <p:sldMasterId id="2147483726" r:id="rId30"/>
    <p:sldMasterId id="2147483728" r:id="rId31"/>
    <p:sldMasterId id="2147483730" r:id="rId32"/>
    <p:sldMasterId id="2147483732" r:id="rId33"/>
    <p:sldMasterId id="2147483734" r:id="rId34"/>
    <p:sldMasterId id="2147483736" r:id="rId35"/>
    <p:sldMasterId id="2147483738" r:id="rId36"/>
    <p:sldMasterId id="2147483740" r:id="rId37"/>
    <p:sldMasterId id="2147483742" r:id="rId38"/>
    <p:sldMasterId id="2147483744" r:id="rId39"/>
    <p:sldMasterId id="2147483746" r:id="rId40"/>
    <p:sldMasterId id="2147483748" r:id="rId41"/>
    <p:sldMasterId id="2147483750" r:id="rId42"/>
    <p:sldMasterId id="2147483752" r:id="rId43"/>
    <p:sldMasterId id="2147483754" r:id="rId44"/>
    <p:sldMasterId id="2147483756" r:id="rId45"/>
    <p:sldMasterId id="2147483758" r:id="rId46"/>
    <p:sldMasterId id="2147483760" r:id="rId47"/>
    <p:sldMasterId id="2147483762" r:id="rId48"/>
    <p:sldMasterId id="2147483764" r:id="rId49"/>
  </p:sldMasterIdLst>
  <p:notesMasterIdLst>
    <p:notesMasterId r:id="rId114"/>
  </p:notesMasterIdLst>
  <p:sldIdLst>
    <p:sldId id="312" r:id="rId50"/>
    <p:sldId id="260" r:id="rId51"/>
    <p:sldId id="261" r:id="rId52"/>
    <p:sldId id="262" r:id="rId53"/>
    <p:sldId id="313" r:id="rId54"/>
    <p:sldId id="263" r:id="rId55"/>
    <p:sldId id="264" r:id="rId56"/>
    <p:sldId id="265" r:id="rId57"/>
    <p:sldId id="266" r:id="rId58"/>
    <p:sldId id="267" r:id="rId59"/>
    <p:sldId id="268" r:id="rId60"/>
    <p:sldId id="269" r:id="rId61"/>
    <p:sldId id="270" r:id="rId62"/>
    <p:sldId id="271" r:id="rId63"/>
    <p:sldId id="272" r:id="rId64"/>
    <p:sldId id="273" r:id="rId65"/>
    <p:sldId id="274" r:id="rId66"/>
    <p:sldId id="275" r:id="rId67"/>
    <p:sldId id="276" r:id="rId68"/>
    <p:sldId id="277" r:id="rId69"/>
    <p:sldId id="278" r:id="rId70"/>
    <p:sldId id="279" r:id="rId71"/>
    <p:sldId id="280" r:id="rId72"/>
    <p:sldId id="281" r:id="rId73"/>
    <p:sldId id="286" r:id="rId74"/>
    <p:sldId id="315" r:id="rId75"/>
    <p:sldId id="287" r:id="rId76"/>
    <p:sldId id="291" r:id="rId77"/>
    <p:sldId id="292" r:id="rId78"/>
    <p:sldId id="293" r:id="rId79"/>
    <p:sldId id="294" r:id="rId80"/>
    <p:sldId id="295" r:id="rId81"/>
    <p:sldId id="296" r:id="rId82"/>
    <p:sldId id="297" r:id="rId83"/>
    <p:sldId id="298" r:id="rId84"/>
    <p:sldId id="299" r:id="rId85"/>
    <p:sldId id="282" r:id="rId86"/>
    <p:sldId id="314" r:id="rId87"/>
    <p:sldId id="283" r:id="rId88"/>
    <p:sldId id="316" r:id="rId89"/>
    <p:sldId id="284" r:id="rId90"/>
    <p:sldId id="285" r:id="rId91"/>
    <p:sldId id="317" r:id="rId92"/>
    <p:sldId id="319" r:id="rId93"/>
    <p:sldId id="318" r:id="rId94"/>
    <p:sldId id="300" r:id="rId95"/>
    <p:sldId id="321" r:id="rId96"/>
    <p:sldId id="320" r:id="rId97"/>
    <p:sldId id="301" r:id="rId98"/>
    <p:sldId id="302" r:id="rId99"/>
    <p:sldId id="303" r:id="rId100"/>
    <p:sldId id="304" r:id="rId101"/>
    <p:sldId id="324" r:id="rId102"/>
    <p:sldId id="322" r:id="rId103"/>
    <p:sldId id="323" r:id="rId104"/>
    <p:sldId id="325" r:id="rId105"/>
    <p:sldId id="326" r:id="rId106"/>
    <p:sldId id="305" r:id="rId107"/>
    <p:sldId id="306" r:id="rId108"/>
    <p:sldId id="307" r:id="rId109"/>
    <p:sldId id="308" r:id="rId110"/>
    <p:sldId id="309" r:id="rId111"/>
    <p:sldId id="310" r:id="rId112"/>
    <p:sldId id="311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51"/>
    <a:srgbClr val="055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117" Type="http://schemas.openxmlformats.org/officeDocument/2006/relationships/theme" Target="theme/theme1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14.xml"/><Relationship Id="rId68" Type="http://schemas.openxmlformats.org/officeDocument/2006/relationships/slide" Target="slides/slide19.xml"/><Relationship Id="rId84" Type="http://schemas.openxmlformats.org/officeDocument/2006/relationships/slide" Target="slides/slide35.xml"/><Relationship Id="rId89" Type="http://schemas.openxmlformats.org/officeDocument/2006/relationships/slide" Target="slides/slide40.xml"/><Relationship Id="rId112" Type="http://schemas.openxmlformats.org/officeDocument/2006/relationships/slide" Target="slides/slide63.xml"/><Relationship Id="rId16" Type="http://schemas.openxmlformats.org/officeDocument/2006/relationships/slideMaster" Target="slideMasters/slideMaster16.xml"/><Relationship Id="rId107" Type="http://schemas.openxmlformats.org/officeDocument/2006/relationships/slide" Target="slides/slide58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4.xml"/><Relationship Id="rId58" Type="http://schemas.openxmlformats.org/officeDocument/2006/relationships/slide" Target="slides/slide9.xml"/><Relationship Id="rId66" Type="http://schemas.openxmlformats.org/officeDocument/2006/relationships/slide" Target="slides/slide17.xml"/><Relationship Id="rId74" Type="http://schemas.openxmlformats.org/officeDocument/2006/relationships/slide" Target="slides/slide25.xml"/><Relationship Id="rId79" Type="http://schemas.openxmlformats.org/officeDocument/2006/relationships/slide" Target="slides/slide30.xml"/><Relationship Id="rId87" Type="http://schemas.openxmlformats.org/officeDocument/2006/relationships/slide" Target="slides/slide38.xml"/><Relationship Id="rId102" Type="http://schemas.openxmlformats.org/officeDocument/2006/relationships/slide" Target="slides/slide53.xml"/><Relationship Id="rId110" Type="http://schemas.openxmlformats.org/officeDocument/2006/relationships/slide" Target="slides/slide61.xml"/><Relationship Id="rId11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12.xml"/><Relationship Id="rId82" Type="http://schemas.openxmlformats.org/officeDocument/2006/relationships/slide" Target="slides/slide33.xml"/><Relationship Id="rId90" Type="http://schemas.openxmlformats.org/officeDocument/2006/relationships/slide" Target="slides/slide41.xml"/><Relationship Id="rId95" Type="http://schemas.openxmlformats.org/officeDocument/2006/relationships/slide" Target="slides/slide46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7.xml"/><Relationship Id="rId64" Type="http://schemas.openxmlformats.org/officeDocument/2006/relationships/slide" Target="slides/slide15.xml"/><Relationship Id="rId69" Type="http://schemas.openxmlformats.org/officeDocument/2006/relationships/slide" Target="slides/slide20.xml"/><Relationship Id="rId77" Type="http://schemas.openxmlformats.org/officeDocument/2006/relationships/slide" Target="slides/slide28.xml"/><Relationship Id="rId100" Type="http://schemas.openxmlformats.org/officeDocument/2006/relationships/slide" Target="slides/slide51.xml"/><Relationship Id="rId105" Type="http://schemas.openxmlformats.org/officeDocument/2006/relationships/slide" Target="slides/slide56.xml"/><Relationship Id="rId113" Type="http://schemas.openxmlformats.org/officeDocument/2006/relationships/slide" Target="slides/slide64.xml"/><Relationship Id="rId11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.xml"/><Relationship Id="rId72" Type="http://schemas.openxmlformats.org/officeDocument/2006/relationships/slide" Target="slides/slide23.xml"/><Relationship Id="rId80" Type="http://schemas.openxmlformats.org/officeDocument/2006/relationships/slide" Target="slides/slide31.xml"/><Relationship Id="rId85" Type="http://schemas.openxmlformats.org/officeDocument/2006/relationships/slide" Target="slides/slide36.xml"/><Relationship Id="rId93" Type="http://schemas.openxmlformats.org/officeDocument/2006/relationships/slide" Target="slides/slide44.xml"/><Relationship Id="rId98" Type="http://schemas.openxmlformats.org/officeDocument/2006/relationships/slide" Target="slides/slide4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10.xml"/><Relationship Id="rId67" Type="http://schemas.openxmlformats.org/officeDocument/2006/relationships/slide" Target="slides/slide18.xml"/><Relationship Id="rId103" Type="http://schemas.openxmlformats.org/officeDocument/2006/relationships/slide" Target="slides/slide54.xml"/><Relationship Id="rId108" Type="http://schemas.openxmlformats.org/officeDocument/2006/relationships/slide" Target="slides/slide59.xml"/><Relationship Id="rId116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5.xml"/><Relationship Id="rId62" Type="http://schemas.openxmlformats.org/officeDocument/2006/relationships/slide" Target="slides/slide13.xml"/><Relationship Id="rId70" Type="http://schemas.openxmlformats.org/officeDocument/2006/relationships/slide" Target="slides/slide21.xml"/><Relationship Id="rId75" Type="http://schemas.openxmlformats.org/officeDocument/2006/relationships/slide" Target="slides/slide26.xml"/><Relationship Id="rId83" Type="http://schemas.openxmlformats.org/officeDocument/2006/relationships/slide" Target="slides/slide34.xml"/><Relationship Id="rId88" Type="http://schemas.openxmlformats.org/officeDocument/2006/relationships/slide" Target="slides/slide39.xml"/><Relationship Id="rId91" Type="http://schemas.openxmlformats.org/officeDocument/2006/relationships/slide" Target="slides/slide42.xml"/><Relationship Id="rId96" Type="http://schemas.openxmlformats.org/officeDocument/2006/relationships/slide" Target="slides/slide47.xml"/><Relationship Id="rId111" Type="http://schemas.openxmlformats.org/officeDocument/2006/relationships/slide" Target="slides/slide6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8.xml"/><Relationship Id="rId106" Type="http://schemas.openxmlformats.org/officeDocument/2006/relationships/slide" Target="slides/slide57.xml"/><Relationship Id="rId114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3.xml"/><Relationship Id="rId60" Type="http://schemas.openxmlformats.org/officeDocument/2006/relationships/slide" Target="slides/slide11.xml"/><Relationship Id="rId65" Type="http://schemas.openxmlformats.org/officeDocument/2006/relationships/slide" Target="slides/slide16.xml"/><Relationship Id="rId73" Type="http://schemas.openxmlformats.org/officeDocument/2006/relationships/slide" Target="slides/slide24.xml"/><Relationship Id="rId78" Type="http://schemas.openxmlformats.org/officeDocument/2006/relationships/slide" Target="slides/slide29.xml"/><Relationship Id="rId81" Type="http://schemas.openxmlformats.org/officeDocument/2006/relationships/slide" Target="slides/slide32.xml"/><Relationship Id="rId86" Type="http://schemas.openxmlformats.org/officeDocument/2006/relationships/slide" Target="slides/slide37.xml"/><Relationship Id="rId94" Type="http://schemas.openxmlformats.org/officeDocument/2006/relationships/slide" Target="slides/slide45.xml"/><Relationship Id="rId99" Type="http://schemas.openxmlformats.org/officeDocument/2006/relationships/slide" Target="slides/slide50.xml"/><Relationship Id="rId101" Type="http://schemas.openxmlformats.org/officeDocument/2006/relationships/slide" Target="slides/slide5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109" Type="http://schemas.openxmlformats.org/officeDocument/2006/relationships/slide" Target="slides/slide60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.xml"/><Relationship Id="rId55" Type="http://schemas.openxmlformats.org/officeDocument/2006/relationships/slide" Target="slides/slide6.xml"/><Relationship Id="rId76" Type="http://schemas.openxmlformats.org/officeDocument/2006/relationships/slide" Target="slides/slide27.xml"/><Relationship Id="rId97" Type="http://schemas.openxmlformats.org/officeDocument/2006/relationships/slide" Target="slides/slide48.xml"/><Relationship Id="rId104" Type="http://schemas.openxmlformats.org/officeDocument/2006/relationships/slide" Target="slides/slide55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22.xml"/><Relationship Id="rId92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19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384BE-9D6B-4024-A985-C0EE99A58AEA}" type="datetimeFigureOut">
              <a:rPr lang="en-GB" smtClean="0"/>
              <a:t>08/02/2019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05C70-BB3D-46DD-9A54-15208EA29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6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C6947685-2E27-4199-8B79-49C6EC2A2D26}" type="slidenum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smtClean="0"/>
          </a:p>
        </p:txBody>
      </p:sp>
      <p:sp>
        <p:nvSpPr>
          <p:cNvPr id="71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4247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8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9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6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97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81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686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89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98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90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64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2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9000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833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823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991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805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373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18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91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28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064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0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4969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63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95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639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073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777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202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864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96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9771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2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536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436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784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400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1988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762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413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22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8207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445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62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140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E2C16-2F89-40D3-9393-B0C7AA6B2F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8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6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AE0CD-9F98-4FC8-A4A6-B373CEC6C9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7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7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8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9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1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2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3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4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5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6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7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8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9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1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2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3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4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45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46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47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48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49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6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19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3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8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9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13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6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3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6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3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50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9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75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1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59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8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6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13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5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07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9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0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4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0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2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4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1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10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61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24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7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4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5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5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4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62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7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5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8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458737-E854-49C8-BC09-F16B5C14242A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37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1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41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5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6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9.png"/><Relationship Id="rId4" Type="http://schemas.openxmlformats.org/officeDocument/2006/relationships/image" Target="../media/image46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2.png"/><Relationship Id="rId4" Type="http://schemas.openxmlformats.org/officeDocument/2006/relationships/image" Target="../media/image5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3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5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6.e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FFEAC5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79738" y="3151790"/>
            <a:ext cx="7086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 i="1">
                <a:solidFill>
                  <a:srgbClr val="FFCC00"/>
                </a:solidFill>
                <a:latin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3200" b="0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Eric Nimako Aidoo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800" b="0" i="0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en.aidoo@yahoo.com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lang="en-US" sz="1800" b="0" i="0" dirty="0" smtClean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0202901980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sz="1800" b="0" i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78329" y="2348243"/>
            <a:ext cx="5953058" cy="498095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55D13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sz="3000" dirty="0" smtClean="0">
                <a:solidFill>
                  <a:srgbClr val="FF0000"/>
                </a:solidFill>
              </a:rPr>
              <a:t>MATH </a:t>
            </a:r>
            <a:r>
              <a:rPr lang="en-US" sz="3000" dirty="0" smtClean="0">
                <a:solidFill>
                  <a:srgbClr val="FF0000"/>
                </a:solidFill>
              </a:rPr>
              <a:t>166: Introductory Probability and Statistics</a:t>
            </a:r>
            <a:endParaRPr lang="en-GB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554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219200" y="3884613"/>
          <a:ext cx="63404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3" imgW="2044700" imgH="812800" progId="Equation.3">
                  <p:embed/>
                </p:oleObj>
              </mc:Choice>
              <mc:Fallback>
                <p:oleObj name="Equation" r:id="rId3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4613"/>
                        <a:ext cx="6340475" cy="25241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762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304800" y="1046163"/>
            <a:ext cx="5029200" cy="1384300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number of days travelled by five drones to record event in space last year: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867400" y="933450"/>
            <a:ext cx="1016000" cy="2554288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>
            <a:spAutoFit/>
            <a:flatTx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14, 15, 17, 16, 15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1219200" y="3884613"/>
            <a:ext cx="6340475" cy="2592387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3300"/>
            </a:extrusionClr>
            <a:contourClr>
              <a:srgbClr val="CC33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331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Arithmetic Mean: Example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75" y="757238"/>
            <a:ext cx="3298825" cy="6477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</a:rPr>
              <a:t>The Mean of Grouped Data</a:t>
            </a:r>
          </a:p>
        </p:txBody>
      </p:sp>
      <p:graphicFrame>
        <p:nvGraphicFramePr>
          <p:cNvPr id="55296" name="Object 0"/>
          <p:cNvGraphicFramePr>
            <a:graphicFrameLocks/>
          </p:cNvGraphicFramePr>
          <p:nvPr/>
        </p:nvGraphicFramePr>
        <p:xfrm>
          <a:off x="3124200" y="3722688"/>
          <a:ext cx="274796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3" imgW="622030" imgH="393529" progId="Equation.3">
                  <p:embed/>
                </p:oleObj>
              </mc:Choice>
              <mc:Fallback>
                <p:oleObj name="Equation" r:id="rId3" imgW="622030" imgH="393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22688"/>
                        <a:ext cx="2747963" cy="13843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762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844675" y="1524000"/>
            <a:ext cx="5307013" cy="19224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Char char="m"/>
              <a:defRPr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</a:rPr>
              <a:t>The </a:t>
            </a: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Mean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</a:rPr>
              <a:t> of a sample of data organized in a frequency distribution is computed by the following formula: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A420A95D-F549-4D83-BE33-F70A40E78B6D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Arithmetic Mean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85800" y="5486400"/>
            <a:ext cx="7467600" cy="1077913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3300"/>
            </a:extrusionClr>
            <a:contourClr>
              <a:srgbClr val="CC33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where </a:t>
            </a:r>
            <a:r>
              <a:rPr lang="en-US" b="1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 and </a:t>
            </a:r>
            <a:r>
              <a:rPr lang="en-US" b="1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  <a:r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 represent the midpoint and frequency of each class respectively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0" y="61118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304800" y="920750"/>
            <a:ext cx="2971800" cy="5349875"/>
          </a:xfrm>
          <a:prstGeom prst="rect">
            <a:avLst/>
          </a:prstGeom>
          <a:solidFill>
            <a:srgbClr val="FFCC99"/>
          </a:solidFill>
          <a:ln w="5715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minimum temperature of twenty districts in Ghana recorded by drone last year December is presented in the frequency distribution table. </a:t>
            </a:r>
          </a:p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Compute the mean number of movies showing.</a:t>
            </a:r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4243388" y="5562600"/>
          <a:ext cx="4014787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3" imgW="1384300" imgH="393700" progId="Equation.3">
                  <p:embed/>
                </p:oleObj>
              </mc:Choice>
              <mc:Fallback>
                <p:oleObj name="Equation" r:id="rId3" imgW="1384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5562600"/>
                        <a:ext cx="4014787" cy="11414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762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4" name="Group 246"/>
          <p:cNvGraphicFramePr>
            <a:graphicFrameLocks noGrp="1"/>
          </p:cNvGraphicFramePr>
          <p:nvPr/>
        </p:nvGraphicFramePr>
        <p:xfrm>
          <a:off x="3657600" y="1068388"/>
          <a:ext cx="5203825" cy="4202113"/>
        </p:xfrm>
        <a:graphic>
          <a:graphicData uri="http://schemas.openxmlformats.org/drawingml/2006/table">
            <a:tbl>
              <a:tblPr/>
              <a:tblGrid>
                <a:gridCol w="1212850"/>
                <a:gridCol w="1447800"/>
                <a:gridCol w="1377950"/>
                <a:gridCol w="1165225"/>
              </a:tblGrid>
              <a:tr h="7010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 limit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 (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Midpoint 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fx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</a:tr>
              <a:tr h="3962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99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40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71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Ʃ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fx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490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1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Arithmetic Mean for grouped data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-38100" y="9144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61950" y="2027238"/>
            <a:ext cx="8382000" cy="2892425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mean is unique for any set of numerical data.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All the values are included in computing the mean.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It is applicable to quantitative data only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mean is affected by extremely large or small data values.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236663" y="1146175"/>
            <a:ext cx="6869112" cy="646113"/>
          </a:xfrm>
          <a:prstGeom prst="rect">
            <a:avLst/>
          </a:prstGeom>
          <a:solidFill>
            <a:srgbClr val="0066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</p:spPr>
        <p:txBody>
          <a:bodyPr wrap="none"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Characteristics</a:t>
            </a:r>
            <a:r>
              <a:rPr 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of the Arithmetic Mean</a:t>
            </a:r>
          </a:p>
        </p:txBody>
      </p:sp>
      <p:sp>
        <p:nvSpPr>
          <p:cNvPr id="1638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Arithmetic Mean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0" y="6858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048250" y="2538413"/>
            <a:ext cx="3605213" cy="1704975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There are as many values above the median as below it in the data array.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4175" y="4840288"/>
            <a:ext cx="8450263" cy="86995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For an even set of values, the median will be the arithmetic average of the two middle numbers.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06388" y="1143000"/>
            <a:ext cx="4302125" cy="2425700"/>
          </a:xfrm>
          <a:prstGeom prst="rect">
            <a:avLst/>
          </a:prstGeom>
          <a:solidFill>
            <a:schemeClr val="bg1"/>
          </a:solidFill>
          <a:ln w="762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>
            <a:spAutoFit/>
            <a:flatTx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3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Median</a:t>
            </a:r>
            <a:r>
              <a:rPr lang="en-US" sz="2800" dirty="0">
                <a:solidFill>
                  <a:srgbClr val="4DB14B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is the</a:t>
            </a:r>
            <a:r>
              <a:rPr lang="en-US" sz="2800" dirty="0">
                <a:solidFill>
                  <a:srgbClr val="4DB14B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midpoint of the values after they have been ordered from the smallest to the largest.  </a:t>
            </a:r>
          </a:p>
        </p:txBody>
      </p:sp>
      <p:sp>
        <p:nvSpPr>
          <p:cNvPr id="1741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Median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 autoUpdateAnimBg="0"/>
      <p:bldP spid="1536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57200" y="1016000"/>
            <a:ext cx="8097838" cy="18161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number of traffic crashes occurred on a road segment over five year period:</a:t>
            </a:r>
          </a:p>
          <a:p>
            <a:pPr algn="ctr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21, 25, 19, 20, 22.</a:t>
            </a:r>
          </a:p>
          <a:p>
            <a:pPr algn="ctr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Calculate the median crashes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733800" y="3178175"/>
            <a:ext cx="4821238" cy="2763838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Arranging the data in ascending order gives: 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endParaRPr lang="en-US" sz="2800" b="1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19, 20, 21, 22, 25. 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endParaRPr lang="en-US" sz="2800" b="1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Thus the median crashes is 21.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5849938" y="4343400"/>
            <a:ext cx="590550" cy="685800"/>
          </a:xfrm>
          <a:prstGeom prst="ellipse">
            <a:avLst/>
          </a:prstGeom>
          <a:noFill/>
          <a:ln w="5715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A6FD62B8-CE63-4007-B9FC-ED54BA2D7208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Median: Example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8439" name="AutoShape 12" descr="Image result for vehicle cra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pic>
        <p:nvPicPr>
          <p:cNvPr id="1844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17888"/>
            <a:ext cx="34369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0" y="6096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19125" y="3128963"/>
            <a:ext cx="4029075" cy="3068637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Arranging the data in ascending order gives: </a:t>
            </a:r>
          </a:p>
          <a:p>
            <a:pPr algn="ctr"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endParaRPr lang="en-US" sz="28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73, 75, 76, 80</a:t>
            </a: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</a:p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endParaRPr lang="en-US" sz="28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Thus, the median is 75.5.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381000" y="1054100"/>
            <a:ext cx="7827963" cy="1471613"/>
          </a:xfrm>
          <a:prstGeom prst="rect">
            <a:avLst/>
          </a:prstGeom>
          <a:solidFill>
            <a:srgbClr val="CC66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  <a:contourClr>
              <a:srgbClr val="CC66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number of minutes travelled by four missiles to hit target at the same location are:  </a:t>
            </a:r>
          </a:p>
          <a:p>
            <a:pPr algn="ctr"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76, 73, 80, 75.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181600" y="5029200"/>
            <a:ext cx="3505200" cy="1468438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median is given by  </a:t>
            </a:r>
          </a:p>
          <a:p>
            <a:pPr algn="ctr"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(75+76)/2 = 75.5  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2667000" y="5029200"/>
            <a:ext cx="0" cy="704850"/>
          </a:xfrm>
          <a:prstGeom prst="line">
            <a:avLst/>
          </a:prstGeom>
          <a:noFill/>
          <a:ln w="57150">
            <a:solidFill>
              <a:srgbClr val="CC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946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Median: Example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1946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2590800"/>
            <a:ext cx="274002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8435" name="Object 0"/>
          <p:cNvGraphicFramePr>
            <a:graphicFrameLocks noChangeAspect="1"/>
          </p:cNvGraphicFramePr>
          <p:nvPr/>
        </p:nvGraphicFramePr>
        <p:xfrm>
          <a:off x="2308225" y="2319338"/>
          <a:ext cx="408305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3" imgW="1587500" imgH="609600" progId="Equation.3">
                  <p:embed/>
                </p:oleObj>
              </mc:Choice>
              <mc:Fallback>
                <p:oleObj name="Equation" r:id="rId3" imgW="15875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2319338"/>
                        <a:ext cx="4083050" cy="15668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762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434388" cy="241935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Tx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where </a:t>
            </a:r>
            <a:r>
              <a:rPr lang="en-US" sz="2800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L</a:t>
            </a: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 is the lower class boundary of the median class, </a:t>
            </a:r>
            <a:r>
              <a:rPr lang="en-US" sz="2800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CF</a:t>
            </a: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 is the cumulative frequency before the median class, </a:t>
            </a:r>
            <a:r>
              <a:rPr lang="en-US" sz="2800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f</a:t>
            </a:r>
            <a:r>
              <a:rPr lang="en-US" sz="2800" i="1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lang="en-US" sz="2800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is the frequency of the median class, </a:t>
            </a:r>
          </a:p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Tx/>
              <a:buNone/>
            </a:pPr>
            <a:r>
              <a:rPr lang="en-US" sz="2800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w</a:t>
            </a: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 is the class width, </a:t>
            </a:r>
          </a:p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Tx/>
              <a:buNone/>
            </a:pPr>
            <a:r>
              <a:rPr lang="en-US" sz="2800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n</a:t>
            </a: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 is the total number of values in the sample.     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73063" y="1066800"/>
            <a:ext cx="8389937" cy="106838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>
            <a:spAutoFit/>
            <a:flatTx/>
          </a:bodyPr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2800">
                <a:solidFill>
                  <a:srgbClr val="FFFFFF"/>
                </a:solidFill>
                <a:latin typeface="Times New Roman" pitchFamily="18" charset="0"/>
              </a:rPr>
              <a:t>The </a:t>
            </a: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Median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</a:rPr>
              <a:t> of a sample of data organized in a frequency distribution is computed by:</a:t>
            </a:r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BF5461A5-4481-4599-962B-684CE3650749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Median: Grouped Data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77888"/>
            <a:ext cx="2822575" cy="6286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</a:rPr>
              <a:t>Finding the Median Class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66700" y="1981200"/>
            <a:ext cx="8229600" cy="3386138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To determine the median class for grouped data</a:t>
            </a:r>
          </a:p>
          <a:p>
            <a:pPr marL="457200" indent="-4572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ü"/>
              <a:defRPr/>
            </a:pPr>
            <a:r>
              <a:rPr lang="en-US" sz="28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Construct a cumulative frequency distribution.</a:t>
            </a:r>
          </a:p>
          <a:p>
            <a:pPr marL="457200" indent="-4572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ü"/>
              <a:defRPr/>
            </a:pPr>
            <a:r>
              <a:rPr lang="en-US" sz="28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Divide the total number of data values by 2.</a:t>
            </a:r>
          </a:p>
          <a:p>
            <a:pPr marL="457200" indent="-4572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ü"/>
              <a:defRPr/>
            </a:pPr>
            <a:r>
              <a:rPr lang="en-US" sz="28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Determine which class will contain this value.  For example, if </a:t>
            </a:r>
            <a:r>
              <a:rPr lang="en-US" sz="2800" i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n</a:t>
            </a:r>
            <a:r>
              <a:rPr lang="en-US" sz="28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=50, 50/2 = 25, then determine which class will contain the 25</a:t>
            </a:r>
            <a:r>
              <a:rPr lang="en-US" sz="2800" baseline="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th</a:t>
            </a:r>
            <a:r>
              <a:rPr lang="en-US" sz="28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value.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E46BF813-A777-4420-AFFD-865AEAC98F69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Median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1737" name="Group 473"/>
          <p:cNvGraphicFramePr>
            <a:graphicFrameLocks noGrp="1"/>
          </p:cNvGraphicFramePr>
          <p:nvPr/>
        </p:nvGraphicFramePr>
        <p:xfrm>
          <a:off x="609600" y="1371600"/>
          <a:ext cx="7620000" cy="4495802"/>
        </p:xfrm>
        <a:graphic>
          <a:graphicData uri="http://schemas.openxmlformats.org/drawingml/2006/table">
            <a:tbl>
              <a:tblPr/>
              <a:tblGrid>
                <a:gridCol w="1655763"/>
                <a:gridCol w="2203450"/>
                <a:gridCol w="1881187"/>
                <a:gridCol w="1879600"/>
              </a:tblGrid>
              <a:tr h="708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 limit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 boundary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 (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Cum. Freq.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15.5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15.5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20.5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25.5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30.5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30.5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35.5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36 - 40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35.5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40.5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8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Median: Example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1F3CF96F-3961-4255-9A3A-6BA3B5C23E29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2"/>
          <p:cNvSpPr txBox="1">
            <a:spLocks noChangeArrowheads="1"/>
          </p:cNvSpPr>
          <p:nvPr/>
        </p:nvSpPr>
        <p:spPr bwMode="auto">
          <a:xfrm>
            <a:off x="0" y="289560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cs typeface="Arial" panose="020B0604020202020204" pitchFamily="34" charset="0"/>
              </a:rPr>
              <a:t>Numerical 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0" y="170656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59392" name="Object 0"/>
          <p:cNvGraphicFramePr>
            <a:graphicFrameLocks noChangeAspect="1"/>
          </p:cNvGraphicFramePr>
          <p:nvPr/>
        </p:nvGraphicFramePr>
        <p:xfrm>
          <a:off x="457200" y="3124200"/>
          <a:ext cx="853916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3162300" imgH="609600" progId="Equation.3">
                  <p:embed/>
                </p:oleObj>
              </mc:Choice>
              <mc:Fallback>
                <p:oleObj name="Equation" r:id="rId3" imgW="31623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8539163" cy="16462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762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762000" y="1143000"/>
            <a:ext cx="7677150" cy="1323975"/>
          </a:xfrm>
          <a:prstGeom prst="rect">
            <a:avLst/>
          </a:prstGeom>
          <a:solidFill>
            <a:srgbClr val="FFCC99"/>
          </a:solidFill>
          <a:ln w="762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From the table,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=20.5, 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=20, 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i="1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=5, 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=5, 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CF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=6</a:t>
            </a:r>
          </a:p>
        </p:txBody>
      </p:sp>
      <p:sp>
        <p:nvSpPr>
          <p:cNvPr id="2355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Median: Example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0" y="115728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09600" y="2181225"/>
            <a:ext cx="7886700" cy="384175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There is a unique median for each data set.</a:t>
            </a:r>
          </a:p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It is not affected by extremely large or small values and is therefore a valuable measure of location when such values occur.</a:t>
            </a:r>
          </a:p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It can be computed for ratio-level, interval-level, and ordinal-level data.</a:t>
            </a:r>
          </a:p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50% of the observations lies above the median and 50% falls below it.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606425" y="1143000"/>
            <a:ext cx="5413375" cy="609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Characteristics of the Median</a:t>
            </a:r>
          </a:p>
        </p:txBody>
      </p:sp>
      <p:sp>
        <p:nvSpPr>
          <p:cNvPr id="2458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Median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36550" y="2838450"/>
            <a:ext cx="8167688" cy="202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>
            <a:spAutoFit/>
            <a:flatTx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Example 6</a:t>
            </a: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The number of minutes travelled by ten different satellites to record an event in a location are: 81, 93, 84, 75, 68, 87, 81, 75, 81, 87. 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Find the mode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36550" y="990600"/>
            <a:ext cx="8013700" cy="1354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>
            <a:spAutoFit/>
            <a:flatTx/>
          </a:bodyPr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n-US" sz="360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Mode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is another measure of location and represents the value of the observation that appears most frequently.</a:t>
            </a: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958D1093-202C-471C-A0DD-FA094C25DB49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Mode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36550" y="5195888"/>
            <a:ext cx="8013700" cy="954087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Because the distance of 81 occurs the most often, it is the mode.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 autoUpdateAnimBg="0"/>
      <p:bldP spid="235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381000" y="871538"/>
            <a:ext cx="8229600" cy="10795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>
            <a:spAutoFit/>
            <a:flatTx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The 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Mode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 for grouped data is approximated by the midpoint of the class with the largest class frequency.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B8281678-E47E-4E67-9258-E72768081E35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Mode: Grouped Data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9" name="Group 473"/>
          <p:cNvGraphicFramePr>
            <a:graphicFrameLocks noGrp="1"/>
          </p:cNvGraphicFramePr>
          <p:nvPr/>
        </p:nvGraphicFramePr>
        <p:xfrm>
          <a:off x="609600" y="2133600"/>
          <a:ext cx="7620000" cy="3886200"/>
        </p:xfrm>
        <a:graphic>
          <a:graphicData uri="http://schemas.openxmlformats.org/drawingml/2006/table">
            <a:tbl>
              <a:tblPr/>
              <a:tblGrid>
                <a:gridCol w="1655763"/>
                <a:gridCol w="2203450"/>
                <a:gridCol w="1881187"/>
                <a:gridCol w="18796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 limit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Class boundary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Frequency (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Cum. Freq.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5.5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10.5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10.5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15.5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15.5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20.5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20.5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25.5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25.5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30.5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30.5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35.5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36 - 40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35.5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40.5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4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=20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2075" y="5791200"/>
            <a:ext cx="8388350" cy="95567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mode is 23. But modal class is 21–25 and modal frequency is 5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000" y="3886200"/>
            <a:ext cx="990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0" y="114776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65125" y="1038225"/>
            <a:ext cx="8174038" cy="523875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>
            <a:spAutoFit/>
            <a:flatTx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6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Characteristics of the Mode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" y="1962150"/>
            <a:ext cx="8174038" cy="2738438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rgbClr val="FFFF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ü"/>
              <a:defRPr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Data can have more than one mode.  If it has two       modes, it is referred to as bimodal.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65000"/>
              <a:buFontTx/>
              <a:buNone/>
              <a:defRPr/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ü"/>
              <a:defRPr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mode is not influence by extreme values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65000"/>
              <a:buFontTx/>
              <a:buNone/>
              <a:defRPr/>
            </a:pPr>
            <a:endParaRPr lang="en-US" sz="1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ü"/>
              <a:defRPr/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mode can be found for both quantitative and qualitative data.</a:t>
            </a:r>
          </a:p>
        </p:txBody>
      </p:sp>
      <p:sp>
        <p:nvSpPr>
          <p:cNvPr id="2765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Mode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 txBox="1">
            <a:spLocks noChangeArrowheads="1"/>
          </p:cNvSpPr>
          <p:nvPr/>
        </p:nvSpPr>
        <p:spPr bwMode="auto">
          <a:xfrm>
            <a:off x="0" y="3160059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Measures of Dispersion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ChangeArrowheads="1"/>
          </p:cNvSpPr>
          <p:nvPr/>
        </p:nvSpPr>
        <p:spPr bwMode="auto">
          <a:xfrm>
            <a:off x="280988" y="838200"/>
            <a:ext cx="8482012" cy="954088"/>
          </a:xfrm>
          <a:prstGeom prst="rect">
            <a:avLst/>
          </a:prstGeom>
          <a:noFill/>
          <a:ln w="57150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b="1" smtClean="0">
                <a:solidFill>
                  <a:srgbClr val="CC3300"/>
                </a:solidFill>
                <a:latin typeface="Times New Roman" panose="02020603050405020304" pitchFamily="18" charset="0"/>
              </a:rPr>
              <a:t>Measures of Dispersion</a:t>
            </a: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: These measures, describe the spread or variability in a data set.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0825" y="2133600"/>
            <a:ext cx="8540750" cy="1754326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6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Measures of dispersion include the following:  </a:t>
            </a:r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range, </a:t>
            </a:r>
            <a:r>
              <a:rPr lang="en-US" sz="3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mean </a:t>
            </a:r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deviation, variance, standard deviation and coefficient of variation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277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Measures of Dispersion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388350" cy="954088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following represents the minimum temperature recorded by a remote sensor for 25 countries in Europe.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762000" y="2665413"/>
          <a:ext cx="763905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Worksheet" r:id="rId3" imgW="3057573" imgH="819086" progId="Excel.Sheet.8">
                  <p:embed/>
                </p:oleObj>
              </mc:Choice>
              <mc:Fallback>
                <p:oleObj name="Worksheet" r:id="rId3" imgW="3057573" imgH="819086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5413"/>
                        <a:ext cx="7639050" cy="2019300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466850" y="4779963"/>
            <a:ext cx="2955925" cy="519112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Highest value: 22.1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876800" y="4800600"/>
            <a:ext cx="2927350" cy="519113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Lowest value:  -8.1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751013" y="5321300"/>
            <a:ext cx="5661025" cy="1373188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Range =  Highest value – lowest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		=  22.1-(-8.1)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		=  30.2</a:t>
            </a:r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45B9BFCD-D856-4FCC-BEC2-46C2168D2A1B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26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28600" y="806450"/>
            <a:ext cx="6157913" cy="64135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65000"/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Range 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= Largest value – Smallest value</a:t>
            </a:r>
          </a:p>
        </p:txBody>
      </p:sp>
      <p:sp>
        <p:nvSpPr>
          <p:cNvPr id="3380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Range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nimBg="1"/>
      <p:bldP spid="29702" grpId="0" animBg="1"/>
      <p:bldP spid="29703" grpId="0" animBg="1"/>
      <p:bldP spid="2970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2275" y="790575"/>
            <a:ext cx="2662238" cy="4179888"/>
          </a:xfrm>
          <a:prstGeom prst="rect">
            <a:avLst/>
          </a:prstGeom>
          <a:solidFill>
            <a:srgbClr val="CC99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</a:sp3d>
        </p:spPr>
        <p:txBody>
          <a:bodyPr>
            <a:spAutoFit/>
            <a:flatTx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Mean Deviation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</a:rPr>
              <a:t>  The arithmetic mean of the absolute values of the deviations from the arithmetic mean.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409950" y="836613"/>
            <a:ext cx="5295900" cy="1066800"/>
          </a:xfrm>
          <a:prstGeom prst="rect">
            <a:avLst/>
          </a:prstGeom>
          <a:solidFill>
            <a:srgbClr val="CC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  <a:contourClr>
              <a:srgbClr val="CC99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main features of the mean deviation are:</a:t>
            </a:r>
            <a:endParaRPr lang="en-US" sz="2400" b="1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486150" y="2095500"/>
            <a:ext cx="5200650" cy="2952750"/>
          </a:xfrm>
          <a:prstGeom prst="rect">
            <a:avLst/>
          </a:prstGeom>
          <a:solidFill>
            <a:srgbClr val="CC99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  <a:contourClr>
              <a:srgbClr val="CC9900"/>
            </a:contourClr>
          </a:sp3d>
        </p:spPr>
        <p:txBody>
          <a:bodyPr>
            <a:flatTx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All values are used in the calculation.</a:t>
            </a:r>
          </a:p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It is not unduly influenced by large or small values.</a:t>
            </a:r>
          </a:p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Char char="ü"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absolute values are difficult to manipulate.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136775" y="5200650"/>
          <a:ext cx="4140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Flash Movie" r:id="rId3" imgW="2334960" imgH="838080" progId="Flash.Movie">
                  <p:embed/>
                </p:oleObj>
              </mc:Choice>
              <mc:Fallback>
                <p:oleObj name="Flash Movie" r:id="rId3" imgW="2334960" imgH="83808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5200650"/>
                        <a:ext cx="4140200" cy="1485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76200">
                        <a:solidFill>
                          <a:srgbClr val="CC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8482013" y="3810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D4D4F9F3-3B88-47A3-9CAB-E2E18F6B242D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27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Mean Deviation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 autoUpdateAnimBg="0"/>
      <p:bldP spid="30724" grpId="0" build="p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500063" y="1114425"/>
            <a:ext cx="7658100" cy="1762125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 lIns="92075" tIns="46038" rIns="92075" bIns="46038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number of minutes travelled by five missiles to hit an object at the same location are:   </a:t>
            </a:r>
          </a:p>
          <a:p>
            <a:pPr algn="ctr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103, 97, 101, 106, 103</a:t>
            </a:r>
          </a:p>
          <a:p>
            <a:pPr algn="ctr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Find the mean deviation.	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3200400"/>
            <a:ext cx="1412875" cy="576263"/>
          </a:xfrm>
          <a:prstGeom prst="rect">
            <a:avLst/>
          </a:prstGeom>
          <a:solidFill>
            <a:srgbClr val="FFCC99"/>
          </a:solidFill>
          <a:ln w="57150">
            <a:solidFill>
              <a:srgbClr val="CC99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 = 102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895350" y="32893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733800" y="3325813"/>
            <a:ext cx="4019550" cy="571500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>
            <a:flatTx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mean deviation is:</a:t>
            </a:r>
            <a:endParaRPr lang="en-US" sz="24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110693"/>
              </p:ext>
            </p:extLst>
          </p:nvPr>
        </p:nvGraphicFramePr>
        <p:xfrm>
          <a:off x="1143000" y="4225925"/>
          <a:ext cx="6370638" cy="203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2730500" imgH="863600" progId="Equation.DSMT4">
                  <p:embed/>
                </p:oleObj>
              </mc:Choice>
              <mc:Fallback>
                <p:oleObj name="Equation" r:id="rId3" imgW="27305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25925"/>
                        <a:ext cx="6370638" cy="20304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762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A539A269-97F5-4BD5-B9D2-F74A96D8211A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28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Mean Deviation: Example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 autoUpdateAnimBg="0"/>
      <p:bldP spid="31748" grpId="0" animBg="1"/>
      <p:bldP spid="3174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57213" y="2312988"/>
            <a:ext cx="7753350" cy="235585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112, 100, 127, 120, 134, 118, 105, 110, 109, 112,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110, 118, 117, 116, 118, 112, 114, 114, 105, 109,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107, 112, 114, 115, 118, 117, 118, 122, 106, 110,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116, 108, 110, 121, 113, 120, 119, 111, 104, 111,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120, 113, 120, 117, 105, 110, 118, 112, 114, 114. </a:t>
            </a:r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785813" y="5197475"/>
            <a:ext cx="75723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000000"/>
                </a:solidFill>
              </a:rPr>
              <a:t>What can you say about this data?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355600" y="830263"/>
            <a:ext cx="83169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data represent the highest temperature recorded by a remote sensor in 50 countries.   </a:t>
            </a:r>
          </a:p>
        </p:txBody>
      </p:sp>
      <p:sp>
        <p:nvSpPr>
          <p:cNvPr id="6150" name="Rectangle 2"/>
          <p:cNvSpPr txBox="1">
            <a:spLocks noChangeArrowheads="1"/>
          </p:cNvSpPr>
          <p:nvPr/>
        </p:nvSpPr>
        <p:spPr bwMode="auto">
          <a:xfrm>
            <a:off x="0" y="-17463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mtClean="0">
                <a:solidFill>
                  <a:srgbClr val="FFFFFF"/>
                </a:solidFill>
                <a:cs typeface="Arial" panose="020B0604020202020204" pitchFamily="34" charset="0"/>
              </a:rPr>
              <a:t>Raw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81000" y="990600"/>
            <a:ext cx="2800350" cy="23495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Variance</a:t>
            </a:r>
            <a:r>
              <a:rPr lang="en-US" sz="3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: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  the arithmetic mean of the squared deviations from the mean.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154363" y="3505200"/>
            <a:ext cx="5829300" cy="106838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Standard deviation</a:t>
            </a:r>
            <a:r>
              <a:rPr lang="en-US" sz="3600">
                <a:solidFill>
                  <a:srgbClr val="FFFFFF"/>
                </a:solidFill>
                <a:latin typeface="Times New Roman" pitchFamily="18" charset="0"/>
              </a:rPr>
              <a:t>: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</a:rPr>
              <a:t>  The square root of the variance.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3D7ADA93-79E9-4664-8B45-4C02D1275D38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Variance and Standard Deviation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527175" y="941388"/>
            <a:ext cx="5522913" cy="64135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3399"/>
            </a:extrusionClr>
          </a:sp3d>
        </p:spPr>
        <p:txBody>
          <a:bodyPr wrap="none">
            <a:spAutoFit/>
            <a:flatTx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Population Variance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</a:rPr>
              <a:t> formula: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144713" y="1762125"/>
          <a:ext cx="3582987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Flash Movie" r:id="rId3" imgW="2480400" imgH="838080" progId="Flash.Movie">
                  <p:embed/>
                </p:oleObj>
              </mc:Choice>
              <mc:Fallback>
                <p:oleObj name="Flash Movie" r:id="rId3" imgW="2480400" imgH="83808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1762125"/>
                        <a:ext cx="3582987" cy="12112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76200">
                        <a:solidFill>
                          <a:srgbClr val="00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09600" y="3190875"/>
            <a:ext cx="7315200" cy="1801813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800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X</a:t>
            </a: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 is an observed values in the population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800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u</a:t>
            </a: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  is the arithmetic mean of the population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800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N</a:t>
            </a: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 is the number of observations in the population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514600" y="5943600"/>
          <a:ext cx="8604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Flash Movie" r:id="rId5" imgW="544680" imgH="474840" progId="Flash.Movie">
                  <p:embed/>
                </p:oleObj>
              </mc:Choice>
              <mc:Fallback>
                <p:oleObj name="Flash Movie" r:id="rId5" imgW="544680" imgH="47484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943600"/>
                        <a:ext cx="86042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46125" y="5284788"/>
            <a:ext cx="7577138" cy="650875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</a:sp3d>
        </p:spPr>
        <p:txBody>
          <a:bodyPr wrap="none">
            <a:spAutoFit/>
            <a:flatTx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BBE0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Population Standard Deviation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formula: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219450" y="6124575"/>
          <a:ext cx="10477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7" imgW="647419" imgH="355446" progId="Equation.3">
                  <p:embed/>
                </p:oleObj>
              </mc:Choice>
              <mc:Fallback>
                <p:oleObj name="Equation" r:id="rId7" imgW="647419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6124575"/>
                        <a:ext cx="10477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9"/>
          <p:cNvSpPr>
            <a:spLocks noChangeArrowheads="1"/>
          </p:cNvSpPr>
          <p:nvPr/>
        </p:nvSpPr>
        <p:spPr bwMode="auto">
          <a:xfrm>
            <a:off x="8482013" y="477838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AECB9D03-C41B-4A2A-B15B-80D07D9A8D91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30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Variance and Standard Deviation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60425" y="25050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8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41363" y="3719513"/>
          <a:ext cx="79279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Flash Document" r:id="rId3" imgW="6327720" imgH="802800" progId="Flash.Movie">
                  <p:embed/>
                </p:oleObj>
              </mc:Choice>
              <mc:Fallback>
                <p:oleObj name="Flash Document" r:id="rId3" imgW="6327720" imgH="80280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3719513"/>
                        <a:ext cx="7927975" cy="10064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5715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879725" y="4962525"/>
          <a:ext cx="6207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Flash Movie" r:id="rId5" imgW="435600" imgH="474840" progId="Flash.Movie">
                  <p:embed/>
                </p:oleObj>
              </mc:Choice>
              <mc:Fallback>
                <p:oleObj name="Flash Movie" r:id="rId5" imgW="435600" imgH="47484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962525"/>
                        <a:ext cx="620713" cy="6778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5715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049588" y="5981700"/>
          <a:ext cx="8604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Flash Movie" r:id="rId7" imgW="544680" imgH="474840" progId="Flash.Movie">
                  <p:embed/>
                </p:oleObj>
              </mc:Choice>
              <mc:Fallback>
                <p:oleObj name="Flash Movie" r:id="rId7" imgW="544680" imgH="47484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5981700"/>
                        <a:ext cx="860425" cy="7508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727450" y="4979988"/>
          <a:ext cx="170656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Flash Movie" r:id="rId9" imgW="1190160" imgH="439560" progId="Flash.Movie">
                  <p:embed/>
                </p:oleObj>
              </mc:Choice>
              <mc:Fallback>
                <p:oleObj name="Flash Movie" r:id="rId9" imgW="1190160" imgH="43956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4979988"/>
                        <a:ext cx="1706563" cy="6302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5715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462338" y="5989638"/>
          <a:ext cx="15652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Flash Document" r:id="rId11" imgW="1037520" imgH="439560" progId="Flash.Movie">
                  <p:embed/>
                </p:oleObj>
              </mc:Choice>
              <mc:Fallback>
                <p:oleObj name="Flash Document" r:id="rId11" imgW="1037520" imgH="43956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5989638"/>
                        <a:ext cx="1565275" cy="7397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8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455613" y="1047750"/>
            <a:ext cx="7621587" cy="954088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variance and standard deviation from the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previous example are:</a:t>
            </a:r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2590800" y="2290763"/>
          <a:ext cx="361473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9" name="Flash Movie" r:id="rId13" imgW="2480400" imgH="838080" progId="Flash.Movie">
                  <p:embed/>
                </p:oleObj>
              </mc:Choice>
              <mc:Fallback>
                <p:oleObj name="Flash Movie" r:id="rId13" imgW="2480400" imgH="83808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90763"/>
                        <a:ext cx="3614738" cy="10493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5715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048000" y="6000750"/>
            <a:ext cx="1962150" cy="723900"/>
          </a:xfrm>
          <a:prstGeom prst="rect">
            <a:avLst/>
          </a:prstGeom>
          <a:noFill/>
          <a:ln w="571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4199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Variance and Standard Deviation: Example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174875" y="1219200"/>
            <a:ext cx="4171950" cy="64135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>
            <a:spAutoFit/>
            <a:flatTx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Sample variance (s</a:t>
            </a:r>
            <a:r>
              <a:rPr lang="en-US" sz="3600" b="1" baseline="30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255838" y="2298700"/>
          <a:ext cx="38290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Flash Movie" r:id="rId3" imgW="2187720" imgH="838080" progId="Flash.Movie">
                  <p:embed/>
                </p:oleObj>
              </mc:Choice>
              <mc:Fallback>
                <p:oleObj name="Flash Movie" r:id="rId3" imgW="2187720" imgH="83808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2298700"/>
                        <a:ext cx="3829050" cy="14668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762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12875" y="4191000"/>
            <a:ext cx="6013450" cy="641350"/>
          </a:xfrm>
          <a:prstGeom prst="rect">
            <a:avLst/>
          </a:prstGeom>
          <a:solidFill>
            <a:srgbClr val="FFCC99"/>
          </a:solidFill>
          <a:ln w="76200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 wrap="none">
            <a:spAutoFit/>
            <a:flatTx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Sample standard deviation (s)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952750" y="5257800"/>
          <a:ext cx="22542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5" imgW="533169" imgH="253890" progId="Equation.3">
                  <p:embed/>
                </p:oleObj>
              </mc:Choice>
              <mc:Fallback>
                <p:oleObj name="Equation" r:id="rId5" imgW="53316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5257800"/>
                        <a:ext cx="2254250" cy="10731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762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Variance and Standard Deviation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641600" y="2714625"/>
          <a:ext cx="344646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3" imgW="1307532" imgH="393529" progId="Equation.3">
                  <p:embed/>
                </p:oleObj>
              </mc:Choice>
              <mc:Fallback>
                <p:oleObj name="Equation" r:id="rId3" imgW="130753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714625"/>
                        <a:ext cx="3446463" cy="10366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762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117600" y="3932238"/>
          <a:ext cx="6815138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5" imgW="2755900" imgH="863600" progId="Equation.3">
                  <p:embed/>
                </p:oleObj>
              </mc:Choice>
              <mc:Fallback>
                <p:oleObj name="Equation" r:id="rId5" imgW="27559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932238"/>
                        <a:ext cx="6815138" cy="17891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762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247650" y="1035050"/>
            <a:ext cx="8586788" cy="1544638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hourly wages earned by a sample of five students are:</a:t>
            </a:r>
          </a:p>
          <a:p>
            <a:pPr algn="ctr"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$7, $5, $11, $8, $6.</a:t>
            </a:r>
          </a:p>
          <a:p>
            <a:pPr algn="ctr"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Find the sample variance and standard deviation.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844675" y="5980113"/>
          <a:ext cx="50800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7" imgW="1497950" imgH="253890" progId="Equation.3">
                  <p:embed/>
                </p:oleObj>
              </mc:Choice>
              <mc:Fallback>
                <p:oleObj name="Equation" r:id="rId7" imgW="1497950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5980113"/>
                        <a:ext cx="5080000" cy="7254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76200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Variance and Standard Deviation: Example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838200"/>
            <a:ext cx="8540750" cy="1384300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The coefficient of variation (cv) is defined as the ratio of the standard deviation to the arithmetic mean. This is usually expressed in percentage.</a:t>
            </a:r>
          </a:p>
        </p:txBody>
      </p:sp>
      <p:sp>
        <p:nvSpPr>
          <p:cNvPr id="4505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coefficient of variation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450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24200" y="2743200"/>
          <a:ext cx="2743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3" imgW="1104813" imgH="438158" progId="Equation.3">
                  <p:embed/>
                </p:oleObj>
              </mc:Choice>
              <mc:Fallback>
                <p:oleObj name="Equation" r:id="rId3" imgW="1104813" imgH="43815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2743200" cy="86518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3886200"/>
            <a:ext cx="8534400" cy="25193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Measures </a:t>
            </a:r>
            <a:r>
              <a:rPr lang="en-US" kern="0" dirty="0" smtClean="0">
                <a:solidFill>
                  <a:srgbClr val="FF0000"/>
                </a:solidFill>
              </a:rPr>
              <a:t>relative variation</a:t>
            </a:r>
          </a:p>
          <a:p>
            <a:pPr>
              <a:lnSpc>
                <a:spcPct val="110000"/>
              </a:lnSpc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Shows </a:t>
            </a:r>
            <a:r>
              <a:rPr lang="en-US" kern="0" dirty="0" smtClean="0">
                <a:solidFill>
                  <a:srgbClr val="FF0000"/>
                </a:solidFill>
              </a:rPr>
              <a:t>variation relative to mean</a:t>
            </a:r>
          </a:p>
          <a:p>
            <a:pPr>
              <a:lnSpc>
                <a:spcPct val="110000"/>
              </a:lnSpc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Can be used to compare two or more sets of data measured in different units 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coefficient of variation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066800"/>
            <a:ext cx="8077200" cy="45323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300" kern="0" dirty="0" smtClean="0">
                <a:solidFill>
                  <a:srgbClr val="99CC00"/>
                </a:solidFill>
              </a:rPr>
              <a:t>Stock A:</a:t>
            </a:r>
          </a:p>
          <a:p>
            <a:pPr lvl="1">
              <a:defRPr/>
            </a:pPr>
            <a:r>
              <a:rPr lang="en-US" sz="2300" kern="0" dirty="0" smtClean="0">
                <a:solidFill>
                  <a:srgbClr val="000000"/>
                </a:solidFill>
              </a:rPr>
              <a:t>Average price last year = $50</a:t>
            </a:r>
          </a:p>
          <a:p>
            <a:pPr lvl="1">
              <a:defRPr/>
            </a:pPr>
            <a:r>
              <a:rPr lang="en-US" sz="2300" kern="0" dirty="0" smtClean="0">
                <a:solidFill>
                  <a:srgbClr val="000000"/>
                </a:solidFill>
              </a:rPr>
              <a:t>Standard deviation = $5</a:t>
            </a:r>
          </a:p>
          <a:p>
            <a:pPr>
              <a:defRPr/>
            </a:pPr>
            <a:endParaRPr lang="en-US" sz="2300" kern="0" dirty="0" smtClean="0">
              <a:solidFill>
                <a:srgbClr val="000000"/>
              </a:solidFill>
            </a:endParaRPr>
          </a:p>
          <a:p>
            <a:pPr>
              <a:defRPr/>
            </a:pPr>
            <a:endParaRPr lang="en-US" sz="2300" kern="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2300" kern="0" dirty="0" smtClean="0">
                <a:solidFill>
                  <a:srgbClr val="99CC00"/>
                </a:solidFill>
              </a:rPr>
              <a:t>Stock B:</a:t>
            </a:r>
          </a:p>
          <a:p>
            <a:pPr lvl="1">
              <a:defRPr/>
            </a:pPr>
            <a:r>
              <a:rPr lang="en-US" sz="2300" kern="0" dirty="0" smtClean="0">
                <a:solidFill>
                  <a:srgbClr val="000000"/>
                </a:solidFill>
              </a:rPr>
              <a:t>Average price last year = $100</a:t>
            </a:r>
          </a:p>
          <a:p>
            <a:pPr lvl="1">
              <a:defRPr/>
            </a:pPr>
            <a:r>
              <a:rPr lang="en-US" sz="2300" kern="0" dirty="0" smtClean="0">
                <a:solidFill>
                  <a:srgbClr val="000000"/>
                </a:solidFill>
              </a:rPr>
              <a:t>Standard deviation = $5</a:t>
            </a:r>
            <a:endParaRPr lang="en-US" sz="2300" kern="0" dirty="0">
              <a:solidFill>
                <a:srgbClr val="000000"/>
              </a:solidFill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086600" y="3048000"/>
            <a:ext cx="1828800" cy="2024063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Both stocks have the same standard deviation, but stock B is less variable relative to its price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6019800" y="25146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6248400" y="4876800"/>
            <a:ext cx="762000" cy="762000"/>
          </a:xfrm>
          <a:prstGeom prst="ellips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graphicFrame>
        <p:nvGraphicFramePr>
          <p:cNvPr id="46087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95413" y="2362200"/>
          <a:ext cx="53101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3" imgW="2533770" imgH="438158" progId="Equation.3">
                  <p:embed/>
                </p:oleObj>
              </mc:Choice>
              <mc:Fallback>
                <p:oleObj name="Equation" r:id="rId3" imgW="2533770" imgH="43815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2362200"/>
                        <a:ext cx="53101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498600" y="4724400"/>
          <a:ext cx="53101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5" imgW="2533770" imgH="438158" progId="Equation.3">
                  <p:embed/>
                </p:oleObj>
              </mc:Choice>
              <mc:Fallback>
                <p:oleObj name="Equation" r:id="rId5" imgW="2533770" imgH="43815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724400"/>
                        <a:ext cx="53101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0" y="3133165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Measures of Position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152400" y="838200"/>
            <a:ext cx="8863013" cy="1338263"/>
          </a:xfrm>
          <a:prstGeom prst="rect">
            <a:avLst/>
          </a:prstGeom>
          <a:noFill/>
          <a:ln w="57150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0" b="1" dirty="0" smtClean="0">
                <a:solidFill>
                  <a:srgbClr val="CC3300"/>
                </a:solidFill>
                <a:latin typeface="Times New Roman" panose="02020603050405020304" pitchFamily="18" charset="0"/>
              </a:rPr>
              <a:t>Measures of Position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These measures describe the location (position) of a particular value in a given distribution of data. The position is described by quartiles, </a:t>
            </a:r>
            <a:r>
              <a:rPr lang="en-US" sz="27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deciles</a:t>
            </a:r>
            <a:r>
              <a:rPr lang="en-US" sz="27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and percentiles</a:t>
            </a:r>
          </a:p>
        </p:txBody>
      </p:sp>
      <p:sp>
        <p:nvSpPr>
          <p:cNvPr id="28675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Measures of Position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04800" y="2438400"/>
            <a:ext cx="8710613" cy="950913"/>
          </a:xfrm>
          <a:prstGeom prst="rect">
            <a:avLst/>
          </a:prstGeom>
          <a:noFill/>
          <a:ln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Quartiles split the ranked data into 4 segments with an equal number of values per segment</a:t>
            </a:r>
            <a:endParaRPr lang="en-US"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1600200" y="3505200"/>
            <a:ext cx="1149350" cy="457200"/>
          </a:xfrm>
          <a:prstGeom prst="rect">
            <a:avLst/>
          </a:prstGeom>
          <a:solidFill>
            <a:srgbClr val="B9B9E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2590800" y="3505200"/>
            <a:ext cx="1143000" cy="457200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3733800" y="3505200"/>
            <a:ext cx="1758950" cy="457200"/>
          </a:xfrm>
          <a:prstGeom prst="rect">
            <a:avLst/>
          </a:prstGeom>
          <a:solidFill>
            <a:srgbClr val="E9E9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5334000" y="3505200"/>
            <a:ext cx="1905000" cy="457200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1676400" y="3505200"/>
            <a:ext cx="9239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1800" b="1" smtClean="0">
                <a:solidFill>
                  <a:srgbClr val="000000"/>
                </a:solidFill>
              </a:rPr>
              <a:t>25%</a:t>
            </a: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2743200" y="3505200"/>
            <a:ext cx="9239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1800" b="1" smtClean="0">
                <a:solidFill>
                  <a:srgbClr val="000000"/>
                </a:solidFill>
              </a:rPr>
              <a:t>25%</a:t>
            </a: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4038600" y="3505200"/>
            <a:ext cx="9239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1800" b="1" smtClean="0">
                <a:solidFill>
                  <a:srgbClr val="000000"/>
                </a:solidFill>
              </a:rPr>
              <a:t>25%</a:t>
            </a:r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5715000" y="3505200"/>
            <a:ext cx="9239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1800" b="1" smtClean="0">
                <a:solidFill>
                  <a:srgbClr val="000000"/>
                </a:solidFill>
              </a:rPr>
              <a:t>25%</a:t>
            </a:r>
          </a:p>
        </p:txBody>
      </p:sp>
      <p:sp>
        <p:nvSpPr>
          <p:cNvPr id="26637" name="AutoShape 15"/>
          <p:cNvSpPr>
            <a:spLocks noChangeArrowheads="1"/>
          </p:cNvSpPr>
          <p:nvPr/>
        </p:nvSpPr>
        <p:spPr bwMode="auto">
          <a:xfrm rot="-5400000">
            <a:off x="2476500" y="40767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152400" y="4876800"/>
            <a:ext cx="8863013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68288" defTabSz="8524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8388" indent="-215900" defTabSz="8524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indent="-212725" defTabSz="8524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9288" indent="-212725" defTabSz="8524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64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36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08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80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quartile, Q</a:t>
            </a:r>
            <a:r>
              <a:rPr lang="en-US" sz="23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 the value for which 25% of the observations are smaller and 75% are larger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3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same as the median (50% are smaller, 50% are larger)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ü"/>
            </a:pPr>
            <a:r>
              <a:rPr 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25% of the observations are greater than the third quartile</a:t>
            </a:r>
          </a:p>
        </p:txBody>
      </p:sp>
      <p:sp>
        <p:nvSpPr>
          <p:cNvPr id="26639" name="AutoShape 18"/>
          <p:cNvSpPr>
            <a:spLocks noChangeArrowheads="1"/>
          </p:cNvSpPr>
          <p:nvPr/>
        </p:nvSpPr>
        <p:spPr bwMode="auto">
          <a:xfrm rot="-5400000">
            <a:off x="3619500" y="40767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6640" name="AutoShape 19"/>
          <p:cNvSpPr>
            <a:spLocks noChangeArrowheads="1"/>
          </p:cNvSpPr>
          <p:nvPr/>
        </p:nvSpPr>
        <p:spPr bwMode="auto">
          <a:xfrm rot="-5400000">
            <a:off x="5219700" y="40767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26641" name="Rectangle 22"/>
          <p:cNvSpPr>
            <a:spLocks noChangeArrowheads="1"/>
          </p:cNvSpPr>
          <p:nvPr/>
        </p:nvSpPr>
        <p:spPr bwMode="auto">
          <a:xfrm>
            <a:off x="2286000" y="4267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68288" defTabSz="8524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8388" indent="-215900" defTabSz="8524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indent="-212725" defTabSz="8524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9288" indent="-212725" defTabSz="8524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64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36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08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80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300" smtClean="0">
                <a:solidFill>
                  <a:srgbClr val="000000"/>
                </a:solidFill>
              </a:rPr>
              <a:t>Q1</a:t>
            </a:r>
          </a:p>
        </p:txBody>
      </p:sp>
      <p:sp>
        <p:nvSpPr>
          <p:cNvPr id="26642" name="Rectangle 23"/>
          <p:cNvSpPr>
            <a:spLocks noChangeArrowheads="1"/>
          </p:cNvSpPr>
          <p:nvPr/>
        </p:nvSpPr>
        <p:spPr bwMode="auto">
          <a:xfrm>
            <a:off x="3429000" y="4267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68288" defTabSz="8524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8388" indent="-215900" defTabSz="8524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indent="-212725" defTabSz="8524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9288" indent="-212725" defTabSz="8524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64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36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08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80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300" smtClean="0">
                <a:solidFill>
                  <a:srgbClr val="000000"/>
                </a:solidFill>
              </a:rPr>
              <a:t>Q2</a:t>
            </a:r>
          </a:p>
        </p:txBody>
      </p:sp>
      <p:sp>
        <p:nvSpPr>
          <p:cNvPr id="26643" name="Rectangle 24"/>
          <p:cNvSpPr>
            <a:spLocks noChangeArrowheads="1"/>
          </p:cNvSpPr>
          <p:nvPr/>
        </p:nvSpPr>
        <p:spPr bwMode="auto">
          <a:xfrm>
            <a:off x="5105400" y="4267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68288" defTabSz="8524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8388" indent="-215900" defTabSz="8524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indent="-212725" defTabSz="8524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9288" indent="-212725" defTabSz="8524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64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36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08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80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300" smtClean="0">
                <a:solidFill>
                  <a:srgbClr val="000000"/>
                </a:solidFill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1123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629" grpId="0" animBg="1"/>
      <p:bldP spid="26630" grpId="0" animBg="1"/>
      <p:bldP spid="26631" grpId="0" animBg="1"/>
      <p:bldP spid="26632" grpId="0" animBg="1"/>
      <p:bldP spid="26633" grpId="0"/>
      <p:bldP spid="26634" grpId="0"/>
      <p:bldP spid="26635" grpId="0"/>
      <p:bldP spid="26636" grpId="0"/>
      <p:bldP spid="26637" grpId="0" animBg="1"/>
      <p:bldP spid="26639" grpId="0" animBg="1"/>
      <p:bldP spid="26640" grpId="0" animBg="1"/>
      <p:bldP spid="26641" grpId="0"/>
      <p:bldP spid="26642" grpId="0"/>
      <p:bldP spid="266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Quartiles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Text Box 3"/>
              <p:cNvSpPr txBox="1">
                <a:spLocks noChangeArrowheads="1"/>
              </p:cNvSpPr>
              <p:nvPr/>
            </p:nvSpPr>
            <p:spPr bwMode="auto">
              <a:xfrm>
                <a:off x="266700" y="1066800"/>
                <a:ext cx="8610600" cy="5195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quartiles are found by determining the value in the appropriate position in the ranked data, where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First quartile position:  	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(n+1)/4</a:t>
                </a:r>
                <a:endPara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Second quartile position:  	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(n+1)/2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(the median position)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Third quartile position:   	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baseline="-25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3(n+1)/4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sz="24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Interquartile range:	         IQR </a:t>
                </a:r>
                <a:r>
                  <a:rPr 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sz="24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sz="2400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Semi Interquartile </a:t>
                </a:r>
                <a:r>
                  <a:rPr lang="en-US" sz="24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range: Semi-IQR=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kern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kern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num>
                      <m:den>
                        <m:r>
                          <a:rPr lang="en-US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lnSpc>
                    <a:spcPct val="5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sz="24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lnSpc>
                    <a:spcPct val="7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where  </a:t>
                </a:r>
                <a:r>
                  <a:rPr lang="en-US" sz="2400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the number of observed values</a:t>
                </a:r>
              </a:p>
            </p:txBody>
          </p:sp>
        </mc:Choice>
        <mc:Fallback xmlns="">
          <p:sp>
            <p:nvSpPr>
              <p:cNvPr id="2765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" y="1066800"/>
                <a:ext cx="8610600" cy="5195461"/>
              </a:xfrm>
              <a:prstGeom prst="rect">
                <a:avLst/>
              </a:prstGeom>
              <a:blipFill rotWithShape="0">
                <a:blip r:embed="rId2"/>
                <a:stretch>
                  <a:fillRect l="-1133" t="-939" b="-19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 txBox="1">
            <a:spLocks noChangeArrowheads="1"/>
          </p:cNvSpPr>
          <p:nvPr/>
        </p:nvSpPr>
        <p:spPr bwMode="auto">
          <a:xfrm>
            <a:off x="0" y="305248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Measures of Central Tendency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Deciles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and Percentiles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267596" y="804160"/>
                <a:ext cx="8608807" cy="5753393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b="1" kern="0" dirty="0" smtClean="0">
                    <a:latin typeface="+mj-lt"/>
                    <a:cs typeface="Times New Roman" panose="02020603050405020304" pitchFamily="18" charset="0"/>
                  </a:rPr>
                  <a:t>Deciles: </a:t>
                </a:r>
                <a:r>
                  <a:rPr lang="en-GB" sz="2800" kern="0" dirty="0" smtClean="0">
                    <a:latin typeface="+mj-lt"/>
                    <a:cs typeface="Times New Roman" panose="02020603050405020304" pitchFamily="18" charset="0"/>
                  </a:rPr>
                  <a:t>The </a:t>
                </a:r>
                <a:r>
                  <a:rPr lang="en-GB" sz="2800" kern="0" dirty="0">
                    <a:latin typeface="+mj-lt"/>
                    <a:cs typeface="Times New Roman" panose="02020603050405020304" pitchFamily="18" charset="0"/>
                  </a:rPr>
                  <a:t>deciles are the values that divide the </a:t>
                </a:r>
                <a:endParaRPr lang="en-GB" sz="2800" kern="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800" kern="0" dirty="0" smtClean="0">
                    <a:latin typeface="+mj-lt"/>
                    <a:cs typeface="Times New Roman" panose="02020603050405020304" pitchFamily="18" charset="0"/>
                  </a:rPr>
                  <a:t>set </a:t>
                </a:r>
                <a:r>
                  <a:rPr lang="en-GB" sz="2800" kern="0" dirty="0">
                    <a:latin typeface="+mj-lt"/>
                    <a:cs typeface="Times New Roman" panose="02020603050405020304" pitchFamily="18" charset="0"/>
                  </a:rPr>
                  <a:t>of data into ten equal </a:t>
                </a:r>
                <a:r>
                  <a:rPr lang="en-GB" sz="2800" kern="0" dirty="0" smtClean="0">
                    <a:latin typeface="+mj-lt"/>
                    <a:cs typeface="Times New Roman" panose="02020603050405020304" pitchFamily="18" charset="0"/>
                  </a:rPr>
                  <a:t>parts.</a:t>
                </a:r>
              </a:p>
              <a:p>
                <a:pPr marL="0" indent="0">
                  <a:buNone/>
                </a:pPr>
                <a:endParaRPr lang="en-GB" sz="2800" kern="0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800" kern="0" dirty="0" smtClean="0">
                    <a:latin typeface="+mj-lt"/>
                    <a:cs typeface="Times New Roman" panose="02020603050405020304" pitchFamily="18" charset="0"/>
                  </a:rPr>
                  <a:t>The fifth decile is the median</a:t>
                </a:r>
              </a:p>
              <a:p>
                <a:pPr marL="0" indent="0">
                  <a:buFontTx/>
                  <a:buNone/>
                </a:pPr>
                <a:r>
                  <a:rPr lang="en-GB" sz="2800" kern="0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FontTx/>
                  <a:buNone/>
                </a:pPr>
                <a:r>
                  <a:rPr lang="en-GB" sz="2800" b="1" kern="0" dirty="0" smtClean="0">
                    <a:latin typeface="+mj-lt"/>
                    <a:cs typeface="Times New Roman" panose="02020603050405020304" pitchFamily="18" charset="0"/>
                  </a:rPr>
                  <a:t>Percentiles</a:t>
                </a:r>
                <a:r>
                  <a:rPr lang="en-GB" sz="2800" kern="0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GB" sz="2800" kern="0" dirty="0">
                    <a:latin typeface="+mj-lt"/>
                    <a:cs typeface="Times New Roman" panose="02020603050405020304" pitchFamily="18" charset="0"/>
                  </a:rPr>
                  <a:t>divide the data into 100 equal parts</a:t>
                </a:r>
                <a:r>
                  <a:rPr lang="en-GB" sz="2800" kern="0" dirty="0" smtClean="0">
                    <a:latin typeface="+mj-lt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GB" sz="2800" kern="0" dirty="0" smtClean="0">
                    <a:latin typeface="+mj-lt"/>
                    <a:cs typeface="Times New Roman" panose="02020603050405020304" pitchFamily="18" charset="0"/>
                  </a:rPr>
                  <a:t>25</a:t>
                </a:r>
                <a:r>
                  <a:rPr lang="en-GB" sz="2800" kern="0" baseline="30000" dirty="0" smtClean="0">
                    <a:latin typeface="+mj-lt"/>
                    <a:cs typeface="Times New Roman" panose="02020603050405020304" pitchFamily="18" charset="0"/>
                  </a:rPr>
                  <a:t>th</a:t>
                </a:r>
                <a:r>
                  <a:rPr lang="en-GB" sz="2800" kern="0" dirty="0" smtClean="0">
                    <a:latin typeface="+mj-lt"/>
                    <a:cs typeface="Times New Roman" panose="02020603050405020304" pitchFamily="18" charset="0"/>
                  </a:rPr>
                  <a:t> percentile=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kern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kern="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sz="2800" kern="0" dirty="0" smtClean="0">
                    <a:latin typeface="+mj-lt"/>
                    <a:cs typeface="Times New Roman" panose="02020603050405020304" pitchFamily="18" charset="0"/>
                  </a:rPr>
                  <a:t>50</a:t>
                </a:r>
                <a:r>
                  <a:rPr lang="en-US" sz="2800" kern="0" baseline="30000" dirty="0" smtClean="0">
                    <a:latin typeface="+mj-lt"/>
                    <a:cs typeface="Times New Roman" panose="02020603050405020304" pitchFamily="18" charset="0"/>
                  </a:rPr>
                  <a:t>th</a:t>
                </a:r>
                <a:r>
                  <a:rPr lang="en-US" sz="2800" kern="0" dirty="0" smtClean="0">
                    <a:latin typeface="+mj-lt"/>
                    <a:cs typeface="Times New Roman" panose="02020603050405020304" pitchFamily="18" charset="0"/>
                  </a:rPr>
                  <a:t> percentile=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ker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kern="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sz="2800" kern="0" dirty="0" smtClean="0">
                    <a:latin typeface="+mj-lt"/>
                    <a:cs typeface="Times New Roman" panose="02020603050405020304" pitchFamily="18" charset="0"/>
                  </a:rPr>
                  <a:t>75</a:t>
                </a:r>
                <a:r>
                  <a:rPr lang="en-US" sz="2800" kern="0" baseline="30000" dirty="0" smtClean="0">
                    <a:latin typeface="+mj-lt"/>
                    <a:cs typeface="Times New Roman" panose="02020603050405020304" pitchFamily="18" charset="0"/>
                  </a:rPr>
                  <a:t>th</a:t>
                </a:r>
                <a:r>
                  <a:rPr lang="en-US" sz="2800" kern="0" dirty="0" smtClean="0">
                    <a:latin typeface="+mj-lt"/>
                    <a:cs typeface="Times New Roman" panose="02020603050405020304" pitchFamily="18" charset="0"/>
                  </a:rPr>
                  <a:t> percentile=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ker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kern="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96" y="804160"/>
                <a:ext cx="8608807" cy="5753393"/>
              </a:xfrm>
              <a:prstGeom prst="rect">
                <a:avLst/>
              </a:prstGeom>
              <a:blipFill rotWithShape="0">
                <a:blip r:embed="rId2"/>
                <a:stretch>
                  <a:fillRect l="-1487" t="-1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Quartiles: Example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675" name="Rectangle 17"/>
          <p:cNvSpPr>
            <a:spLocks noChangeArrowheads="1"/>
          </p:cNvSpPr>
          <p:nvPr/>
        </p:nvSpPr>
        <p:spPr bwMode="auto">
          <a:xfrm>
            <a:off x="533400" y="2611438"/>
            <a:ext cx="8305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68288" defTabSz="8524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8388" indent="-215900" defTabSz="8524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indent="-212725" defTabSz="8524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9288" indent="-212725" defTabSz="8524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64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36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08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80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(n = 9)</a:t>
            </a:r>
          </a:p>
          <a:p>
            <a:pPr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</a:t>
            </a:r>
            <a:r>
              <a:rPr lang="en-US" sz="2400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in the    </a:t>
            </a:r>
            <a:r>
              <a:rPr lang="en-US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(9+1)/4 = 2.5 position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ranked data</a:t>
            </a:r>
          </a:p>
          <a:p>
            <a:pPr eaLnBrk="0" fontAlgn="base" hangingPunct="0">
              <a:lnSpc>
                <a:spcPct val="120000"/>
              </a:lnSpc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so use the value half way between the 2</a:t>
            </a:r>
            <a:r>
              <a:rPr lang="en-US" sz="2400" baseline="30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3</a:t>
            </a:r>
            <a:r>
              <a:rPr lang="en-US" sz="2400" baseline="30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values,</a:t>
            </a:r>
          </a:p>
          <a:p>
            <a:pPr eaLnBrk="0" fontAlgn="base" hangingPunct="0">
              <a:lnSpc>
                <a:spcPct val="200000"/>
              </a:lnSpc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so    </a:t>
            </a:r>
            <a:r>
              <a:rPr 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baseline="-25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12.5</a:t>
            </a:r>
          </a:p>
        </p:txBody>
      </p:sp>
      <p:sp>
        <p:nvSpPr>
          <p:cNvPr id="30724" name="Rectangle 14"/>
          <p:cNvSpPr>
            <a:spLocks noChangeArrowheads="1"/>
          </p:cNvSpPr>
          <p:nvPr/>
        </p:nvSpPr>
        <p:spPr bwMode="auto">
          <a:xfrm>
            <a:off x="149225" y="1725613"/>
            <a:ext cx="8843963" cy="45878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Data in Ordered Array:  11   12   13   16   16   17   18   21   22  </a:t>
            </a:r>
          </a:p>
        </p:txBody>
      </p:sp>
      <p:sp>
        <p:nvSpPr>
          <p:cNvPr id="30725" name="Rectangle 16"/>
          <p:cNvSpPr>
            <a:spLocks noChangeArrowheads="1"/>
          </p:cNvSpPr>
          <p:nvPr/>
        </p:nvSpPr>
        <p:spPr bwMode="auto">
          <a:xfrm>
            <a:off x="317500" y="928688"/>
            <a:ext cx="5791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defTabSz="852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68288" defTabSz="8524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8388" indent="-215900" defTabSz="8524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indent="-212725" defTabSz="8524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9288" indent="-212725" defTabSz="8524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64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36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08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80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first quartile</a:t>
            </a:r>
          </a:p>
        </p:txBody>
      </p:sp>
      <p:sp>
        <p:nvSpPr>
          <p:cNvPr id="28678" name="AutoShape 25"/>
          <p:cNvSpPr>
            <a:spLocks noChangeArrowheads="1"/>
          </p:cNvSpPr>
          <p:nvPr/>
        </p:nvSpPr>
        <p:spPr bwMode="auto">
          <a:xfrm rot="-5400000">
            <a:off x="4838700" y="2257425"/>
            <a:ext cx="609600" cy="228600"/>
          </a:xfrm>
          <a:prstGeom prst="rightArrow">
            <a:avLst>
              <a:gd name="adj1" fmla="val 51398"/>
              <a:gd name="adj2" fmla="val 71432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40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9" name="Rectangle 27"/>
          <p:cNvSpPr>
            <a:spLocks noChangeArrowheads="1"/>
          </p:cNvSpPr>
          <p:nvPr/>
        </p:nvSpPr>
        <p:spPr bwMode="auto">
          <a:xfrm>
            <a:off x="1295400" y="5232400"/>
            <a:ext cx="66294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400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Q</a:t>
            </a:r>
            <a:r>
              <a:rPr lang="en-US" sz="2400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measures of noncentral location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sz="2400" baseline="-250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median, a measure of central tendency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8" grpId="0" animBg="1"/>
      <p:bldP spid="2867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Quartiles: Example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342900" y="1910555"/>
            <a:ext cx="8458200" cy="480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68288" defTabSz="8524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8388" indent="-215900" defTabSz="8524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indent="-212725" defTabSz="8524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9288" indent="-212725" defTabSz="8524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64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36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08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80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(n = 9)</a:t>
            </a:r>
          </a:p>
          <a:p>
            <a:pPr eaLnBrk="0" fontAlgn="base" hangingPunct="0"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the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(9+1)/4 = 2.5 position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ranked data,</a:t>
            </a:r>
          </a:p>
          <a:p>
            <a:pPr eaLnBrk="0" fontAlgn="base" hangingPunct="0"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so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12.5</a:t>
            </a:r>
          </a:p>
          <a:p>
            <a:pPr eaLnBrk="0" fontAlgn="base" hangingPunct="0"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endParaRPr lang="en-US" sz="2400" b="1" dirty="0" smtClean="0">
              <a:solidFill>
                <a:srgbClr val="99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the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(9+1)/2 = 5</a:t>
            </a:r>
            <a:r>
              <a:rPr lang="en-US" sz="24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position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ranked data,</a:t>
            </a:r>
          </a:p>
          <a:p>
            <a:pPr eaLnBrk="0" fontAlgn="base" hangingPunct="0"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so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median = 16</a:t>
            </a:r>
          </a:p>
          <a:p>
            <a:pPr eaLnBrk="0" fontAlgn="base" hangingPunct="0"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in the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3(9+1)/4 = 7.5 position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ranked data,</a:t>
            </a:r>
          </a:p>
          <a:p>
            <a:pPr eaLnBrk="0" fontAlgn="base" hangingPunct="0"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so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19.5</a:t>
            </a:r>
          </a:p>
          <a:p>
            <a:pPr eaLnBrk="0" fontAlgn="base" hangingPunct="0"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IQR= 19.5-12.5=7				semi-IQR=7/2=3.5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190500" y="1300956"/>
            <a:ext cx="8763000" cy="45878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Data in Ordered Array:  11   12   13   16   16   17   18   21   22  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381000" y="795338"/>
            <a:ext cx="3886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defTabSz="8524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93738" indent="-268288" defTabSz="85248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68388" indent="-215900" defTabSz="85248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93838" indent="-212725" defTabSz="8524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19288" indent="-212725" defTabSz="85248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764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336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908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748088" indent="-212725" defTabSz="8524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other quartiles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Measures of position for group data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593" y="649288"/>
            <a:ext cx="8873650" cy="138851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position for grouped data can be determined by: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 method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13593" y="2319965"/>
                <a:ext cx="887365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formula for the kth percentile for a grouped data is given by</a:t>
                </a:r>
              </a:p>
              <a:p>
                <a:endParaRPr 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kern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kern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</a:p>
              <a:p>
                <a:r>
                  <a:rPr lang="en-US" sz="2000" kern="0" dirty="0" smtClean="0">
                    <a:latin typeface="+mj-lt"/>
                    <a:cs typeface="Times New Roman" panose="02020603050405020304" pitchFamily="18" charset="0"/>
                  </a:rPr>
                  <a:t>K= Percentile (0.1,0.2,…,)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kern="0" dirty="0" smtClean="0">
                    <a:latin typeface="+mj-lt"/>
                    <a:cs typeface="Times New Roman" panose="02020603050405020304" pitchFamily="18" charset="0"/>
                  </a:rPr>
                  <a:t>= </a:t>
                </a:r>
                <a:r>
                  <a:rPr lang="en-GB" sz="2000" kern="0" dirty="0">
                    <a:latin typeface="+mj-lt"/>
                    <a:cs typeface="Times New Roman" panose="02020603050405020304" pitchFamily="18" charset="0"/>
                  </a:rPr>
                  <a:t>lower </a:t>
                </a:r>
                <a:r>
                  <a:rPr lang="en-GB" sz="2000" kern="0" dirty="0" smtClean="0">
                    <a:latin typeface="+mj-lt"/>
                    <a:cs typeface="Times New Roman" panose="02020603050405020304" pitchFamily="18" charset="0"/>
                  </a:rPr>
                  <a:t>class boundary </a:t>
                </a:r>
                <a:r>
                  <a:rPr lang="en-GB" sz="2000" kern="0" dirty="0">
                    <a:latin typeface="+mj-lt"/>
                    <a:cs typeface="Times New Roman" panose="02020603050405020304" pitchFamily="18" charset="0"/>
                  </a:rPr>
                  <a:t>of the class in which the </a:t>
                </a:r>
                <a:r>
                  <a:rPr lang="en-GB" sz="2000" i="1" kern="0" dirty="0">
                    <a:latin typeface="+mj-lt"/>
                    <a:cs typeface="Times New Roman" panose="02020603050405020304" pitchFamily="18" charset="0"/>
                  </a:rPr>
                  <a:t>k</a:t>
                </a:r>
                <a:r>
                  <a:rPr lang="en-GB" sz="2000" i="1" kern="0" baseline="30000" dirty="0">
                    <a:latin typeface="+mj-lt"/>
                    <a:cs typeface="Times New Roman" panose="02020603050405020304" pitchFamily="18" charset="0"/>
                  </a:rPr>
                  <a:t>th</a:t>
                </a:r>
                <a:r>
                  <a:rPr lang="en-GB" sz="2000" kern="0" dirty="0">
                    <a:latin typeface="+mj-lt"/>
                    <a:cs typeface="Times New Roman" panose="02020603050405020304" pitchFamily="18" charset="0"/>
                  </a:rPr>
                  <a:t> percentile </a:t>
                </a:r>
                <a:r>
                  <a:rPr lang="en-GB" sz="2000" kern="0" dirty="0" smtClean="0">
                    <a:latin typeface="+mj-lt"/>
                    <a:cs typeface="Times New Roman" panose="02020603050405020304" pitchFamily="18" charset="0"/>
                  </a:rPr>
                  <a:t>lies</a:t>
                </a:r>
                <a:endParaRPr lang="en-US" sz="2000" kern="0" dirty="0" smtClean="0">
                  <a:latin typeface="+mj-lt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000" kern="0" dirty="0">
                    <a:latin typeface="+mj-lt"/>
                    <a:cs typeface="Times New Roman" panose="02020603050405020304" pitchFamily="18" charset="0"/>
                  </a:rPr>
                  <a:t>=  the  </a:t>
                </a:r>
                <a:r>
                  <a:rPr lang="en-GB" sz="2000" kern="0" dirty="0" smtClean="0">
                    <a:latin typeface="+mj-lt"/>
                    <a:cs typeface="Times New Roman" panose="02020603050405020304" pitchFamily="18" charset="0"/>
                  </a:rPr>
                  <a:t>class width of </a:t>
                </a:r>
                <a:r>
                  <a:rPr lang="en-GB" sz="2000" kern="0" dirty="0">
                    <a:latin typeface="+mj-lt"/>
                    <a:cs typeface="Times New Roman" panose="02020603050405020304" pitchFamily="18" charset="0"/>
                  </a:rPr>
                  <a:t>the </a:t>
                </a:r>
                <a:r>
                  <a:rPr lang="en-GB" sz="2000" i="1" kern="0" dirty="0">
                    <a:latin typeface="+mj-lt"/>
                    <a:cs typeface="Times New Roman" panose="02020603050405020304" pitchFamily="18" charset="0"/>
                  </a:rPr>
                  <a:t>k</a:t>
                </a:r>
                <a:r>
                  <a:rPr lang="en-GB" sz="2000" i="1" kern="0" baseline="30000" dirty="0">
                    <a:latin typeface="+mj-lt"/>
                    <a:cs typeface="Times New Roman" panose="02020603050405020304" pitchFamily="18" charset="0"/>
                  </a:rPr>
                  <a:t>th</a:t>
                </a:r>
                <a:r>
                  <a:rPr lang="en-GB" sz="2000" kern="0" dirty="0">
                    <a:latin typeface="+mj-lt"/>
                    <a:cs typeface="Times New Roman" panose="02020603050405020304" pitchFamily="18" charset="0"/>
                  </a:rPr>
                  <a:t> percentile class boundary</a:t>
                </a:r>
                <a:endParaRPr lang="en-US" sz="2000" kern="0" dirty="0" smtClean="0">
                  <a:latin typeface="+mj-lt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kern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000" kern="0" dirty="0" smtClean="0">
                    <a:latin typeface="+mj-lt"/>
                    <a:cs typeface="Times New Roman" panose="02020603050405020304" pitchFamily="18" charset="0"/>
                  </a:rPr>
                  <a:t>the </a:t>
                </a:r>
                <a:r>
                  <a:rPr lang="en-GB" sz="2000" kern="0" dirty="0">
                    <a:latin typeface="+mj-lt"/>
                    <a:cs typeface="Times New Roman" panose="02020603050405020304" pitchFamily="18" charset="0"/>
                  </a:rPr>
                  <a:t>cumulative frequency just before the </a:t>
                </a:r>
                <a:r>
                  <a:rPr lang="en-GB" sz="2000" i="1" kern="0" dirty="0">
                    <a:latin typeface="+mj-lt"/>
                    <a:cs typeface="Times New Roman" panose="02020603050405020304" pitchFamily="18" charset="0"/>
                  </a:rPr>
                  <a:t>k</a:t>
                </a:r>
                <a:r>
                  <a:rPr lang="en-GB" sz="2000" i="1" kern="0" baseline="30000" dirty="0">
                    <a:latin typeface="+mj-lt"/>
                    <a:cs typeface="Times New Roman" panose="02020603050405020304" pitchFamily="18" charset="0"/>
                  </a:rPr>
                  <a:t>th</a:t>
                </a:r>
                <a:r>
                  <a:rPr lang="en-GB" sz="2000" kern="0" dirty="0">
                    <a:latin typeface="+mj-lt"/>
                    <a:cs typeface="Times New Roman" panose="02020603050405020304" pitchFamily="18" charset="0"/>
                  </a:rPr>
                  <a:t> percentile class boundary</a:t>
                </a:r>
                <a:endParaRPr lang="en-US" sz="2000" kern="0" dirty="0" smtClean="0">
                  <a:latin typeface="+mj-lt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kern="0" dirty="0" smtClean="0">
                    <a:latin typeface="+mj-lt"/>
                    <a:cs typeface="Times New Roman" panose="02020603050405020304" pitchFamily="18" charset="0"/>
                  </a:rPr>
                  <a:t>=</a:t>
                </a:r>
                <a:r>
                  <a:rPr lang="en-GB" sz="2000" kern="0" dirty="0">
                    <a:latin typeface="+mj-lt"/>
                    <a:cs typeface="Times New Roman" panose="02020603050405020304" pitchFamily="18" charset="0"/>
                  </a:rPr>
                  <a:t>the frequency of the </a:t>
                </a:r>
                <a:r>
                  <a:rPr lang="en-GB" sz="2000" i="1" kern="0" dirty="0">
                    <a:latin typeface="+mj-lt"/>
                    <a:cs typeface="Times New Roman" panose="02020603050405020304" pitchFamily="18" charset="0"/>
                  </a:rPr>
                  <a:t>k</a:t>
                </a:r>
                <a:r>
                  <a:rPr lang="en-GB" sz="2000" i="1" kern="0" baseline="30000" dirty="0">
                    <a:latin typeface="+mj-lt"/>
                    <a:cs typeface="Times New Roman" panose="02020603050405020304" pitchFamily="18" charset="0"/>
                  </a:rPr>
                  <a:t>th</a:t>
                </a:r>
                <a:r>
                  <a:rPr lang="en-GB" sz="2000" kern="0" dirty="0">
                    <a:latin typeface="+mj-lt"/>
                    <a:cs typeface="Times New Roman" panose="02020603050405020304" pitchFamily="18" charset="0"/>
                  </a:rPr>
                  <a:t> percentile class boundary</a:t>
                </a:r>
                <a:endParaRPr lang="en-US" sz="2000" kern="0" dirty="0" smtClean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93" y="2319965"/>
                <a:ext cx="8873650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756" t="-842" r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37" y="2804144"/>
            <a:ext cx="4289464" cy="9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Measures of position for group data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147917" y="1440142"/>
            <a:ext cx="7646254" cy="545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>
                <a:latin typeface="+mj-lt"/>
              </a:rPr>
              <a:t>Find the 10</a:t>
            </a:r>
            <a:r>
              <a:rPr lang="en-US" sz="2400" kern="0" baseline="30000" dirty="0" smtClean="0">
                <a:latin typeface="+mj-lt"/>
              </a:rPr>
              <a:t>th</a:t>
            </a:r>
            <a:r>
              <a:rPr lang="en-US" sz="2400" kern="0" dirty="0" smtClean="0">
                <a:latin typeface="+mj-lt"/>
              </a:rPr>
              <a:t>, 45</a:t>
            </a:r>
            <a:r>
              <a:rPr lang="en-US" sz="2400" kern="0" baseline="30000" dirty="0" smtClean="0">
                <a:latin typeface="+mj-lt"/>
              </a:rPr>
              <a:t>th</a:t>
            </a:r>
            <a:r>
              <a:rPr lang="en-US" sz="2400" kern="0" dirty="0" smtClean="0">
                <a:latin typeface="+mj-lt"/>
              </a:rPr>
              <a:t> and 90</a:t>
            </a:r>
            <a:r>
              <a:rPr lang="en-US" sz="2400" kern="0" baseline="30000" dirty="0" smtClean="0">
                <a:latin typeface="+mj-lt"/>
              </a:rPr>
              <a:t>th</a:t>
            </a:r>
            <a:r>
              <a:rPr lang="en-US" sz="2400" kern="0" dirty="0" smtClean="0">
                <a:latin typeface="+mj-lt"/>
              </a:rPr>
              <a:t> percentile of the data</a:t>
            </a:r>
          </a:p>
          <a:p>
            <a:endParaRPr lang="en-US" sz="2400" kern="0" dirty="0">
              <a:latin typeface="+mj-lt"/>
            </a:endParaRP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147917" y="768955"/>
            <a:ext cx="7646254" cy="545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 smtClean="0">
                <a:latin typeface="+mj-lt"/>
              </a:rPr>
              <a:t>Example</a:t>
            </a:r>
          </a:p>
          <a:p>
            <a:endParaRPr lang="en-US" sz="2400" kern="0" dirty="0">
              <a:latin typeface="+mj-lt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75" y="2189512"/>
            <a:ext cx="5684198" cy="399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4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Measures of position for group data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147917" y="768955"/>
            <a:ext cx="7646254" cy="545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 smtClean="0">
                <a:latin typeface="+mj-lt"/>
              </a:rPr>
              <a:t>Solution</a:t>
            </a:r>
          </a:p>
          <a:p>
            <a:endParaRPr lang="en-US" sz="2400" kern="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300317" y="1628402"/>
                <a:ext cx="10515600" cy="435133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kern="0" dirty="0" smtClean="0">
                    <a:latin typeface="+mj-lt"/>
                  </a:rPr>
                  <a:t>The </a:t>
                </a:r>
                <a:r>
                  <a:rPr lang="en-US" sz="2400" i="1" kern="0" dirty="0" smtClean="0">
                    <a:latin typeface="+mj-lt"/>
                  </a:rPr>
                  <a:t>k</a:t>
                </a:r>
                <a:r>
                  <a:rPr lang="en-US" sz="2400" kern="0" baseline="30000" dirty="0" smtClean="0">
                    <a:latin typeface="+mj-lt"/>
                  </a:rPr>
                  <a:t>th</a:t>
                </a:r>
                <a:r>
                  <a:rPr lang="en-US" sz="2400" kern="0" dirty="0" smtClean="0">
                    <a:latin typeface="+mj-lt"/>
                  </a:rPr>
                  <a:t> percentile can  be calculated by</a:t>
                </a:r>
              </a:p>
              <a:p>
                <a:endParaRPr lang="en-US" sz="2400" kern="0" dirty="0">
                  <a:latin typeface="+mj-lt"/>
                </a:endParaRPr>
              </a:p>
              <a:p>
                <a:endParaRPr lang="en-US" sz="2400" kern="0" dirty="0" smtClean="0">
                  <a:latin typeface="+mj-lt"/>
                </a:endParaRPr>
              </a:p>
              <a:p>
                <a:endParaRPr lang="en-US" sz="2400" kern="0" dirty="0">
                  <a:latin typeface="+mj-lt"/>
                </a:endParaRPr>
              </a:p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0.1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0.1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kern="0" dirty="0" smtClean="0">
                    <a:latin typeface="+mj-lt"/>
                  </a:rPr>
                  <a:t>(0.1X40-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0.1</m:t>
                        </m:r>
                      </m:sub>
                    </m:sSub>
                    <m:r>
                      <a:rPr lang="en-US" sz="2000" kern="0" smtClean="0">
                        <a:latin typeface="Cambria Math" panose="02040503050406030204" pitchFamily="18" charset="0"/>
                      </a:rPr>
                      <m:t>)=126.5+</m:t>
                    </m:r>
                    <m:f>
                      <m:f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kern="0" smtClean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×40−</m:t>
                        </m:r>
                        <m:r>
                          <a:rPr lang="en-US" sz="2000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=128.3</m:t>
                    </m:r>
                  </m:oMath>
                </a14:m>
                <a:endParaRPr lang="en-US" sz="2000" kern="0" dirty="0" smtClean="0">
                  <a:latin typeface="+mj-lt"/>
                </a:endParaRPr>
              </a:p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0.45</m:t>
                        </m:r>
                      </m:sub>
                    </m:sSub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i="1" ker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0.45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kern="0" dirty="0">
                    <a:latin typeface="+mj-lt"/>
                  </a:rPr>
                  <a:t>(</a:t>
                </a:r>
                <a:r>
                  <a:rPr lang="en-US" sz="2000" kern="0" dirty="0" smtClean="0">
                    <a:latin typeface="+mj-lt"/>
                  </a:rPr>
                  <a:t>0.45x40-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sz="2000" kern="0">
                        <a:latin typeface="Cambria Math" panose="02040503050406030204" pitchFamily="18" charset="0"/>
                      </a:rPr>
                      <m:t>)=1</m:t>
                    </m:r>
                    <m:r>
                      <a:rPr lang="en-US" sz="2000" kern="0" smtClean="0">
                        <a:latin typeface="Cambria Math" panose="02040503050406030204" pitchFamily="18" charset="0"/>
                      </a:rPr>
                      <m:t>44</m:t>
                    </m:r>
                    <m:r>
                      <a:rPr lang="en-US" sz="2000" kern="0">
                        <a:latin typeface="Cambria Math" panose="02040503050406030204" pitchFamily="18" charset="0"/>
                      </a:rPr>
                      <m:t>.5+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ker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×40−</m:t>
                        </m:r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e>
                    </m:d>
                    <m:r>
                      <a:rPr lang="en-US" sz="2000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44.5</m:t>
                    </m:r>
                  </m:oMath>
                </a14:m>
                <a:endParaRPr lang="en-US" sz="2000" kern="0" dirty="0" smtClean="0">
                  <a:latin typeface="+mj-lt"/>
                </a:endParaRPr>
              </a:p>
              <a:p>
                <a:pPr marL="0" indent="0"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0.9</m:t>
                        </m:r>
                      </m:sub>
                    </m:sSub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i="1" ker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kern="0" dirty="0">
                    <a:latin typeface="+mj-lt"/>
                  </a:rPr>
                  <a:t>(</a:t>
                </a:r>
                <a:r>
                  <a:rPr lang="en-US" sz="2000" kern="0" dirty="0" smtClean="0">
                    <a:latin typeface="+mj-lt"/>
                  </a:rPr>
                  <a:t>0.9X40-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kern="0">
                        <a:latin typeface="Cambria Math" panose="02040503050406030204" pitchFamily="18" charset="0"/>
                      </a:rPr>
                      <m:t>)=16</m:t>
                    </m:r>
                    <m:r>
                      <a:rPr lang="en-US" sz="2000" kern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kern="0">
                        <a:latin typeface="Cambria Math" panose="02040503050406030204" pitchFamily="18" charset="0"/>
                      </a:rPr>
                      <m:t>.5+</m:t>
                    </m:r>
                    <m:f>
                      <m:f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ker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×40−</m:t>
                        </m:r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34</m:t>
                        </m:r>
                      </m:e>
                    </m:d>
                    <m:r>
                      <a:rPr lang="en-US" sz="2000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67</m:t>
                    </m:r>
                  </m:oMath>
                </a14:m>
                <a:endParaRPr lang="en-US" sz="2000" kern="0" dirty="0">
                  <a:latin typeface="+mj-lt"/>
                </a:endParaRPr>
              </a:p>
              <a:p>
                <a:endParaRPr lang="en-US" sz="2400" kern="0" dirty="0">
                  <a:latin typeface="+mj-lt"/>
                </a:endParaRPr>
              </a:p>
              <a:p>
                <a:pPr marL="0" indent="0">
                  <a:buFontTx/>
                  <a:buNone/>
                </a:pPr>
                <a:endParaRPr lang="en-US" sz="2400" kern="0" dirty="0">
                  <a:latin typeface="+mj-lt"/>
                </a:endParaRPr>
              </a:p>
              <a:p>
                <a:endParaRPr lang="en-US" sz="2400" kern="0" dirty="0">
                  <a:latin typeface="+mj-lt"/>
                </a:endParaRPr>
              </a:p>
              <a:p>
                <a:pPr marL="0" indent="0">
                  <a:buFontTx/>
                  <a:buNone/>
                </a:pPr>
                <a:endParaRPr lang="en-US" sz="2400" kern="0" dirty="0" smtClean="0">
                  <a:latin typeface="+mj-lt"/>
                </a:endParaRPr>
              </a:p>
              <a:p>
                <a:endParaRPr lang="en-US" sz="2400" kern="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7" y="1628402"/>
                <a:ext cx="10515600" cy="4351338"/>
              </a:xfrm>
              <a:prstGeom prst="rect">
                <a:avLst/>
              </a:prstGeom>
              <a:blipFill rotWithShape="0">
                <a:blip r:embed="rId2"/>
                <a:stretch>
                  <a:fillRect l="-870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725" y="2293481"/>
            <a:ext cx="3647649" cy="9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3" name="Rectangle 2"/>
          <p:cNvSpPr txBox="1">
            <a:spLocks noChangeArrowheads="1"/>
          </p:cNvSpPr>
          <p:nvPr/>
        </p:nvSpPr>
        <p:spPr bwMode="auto">
          <a:xfrm>
            <a:off x="0" y="2952206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Measure of Shape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471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Measure of Shape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90264" y="823115"/>
            <a:ext cx="8563471" cy="235551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2200" kern="0" dirty="0" smtClean="0">
                <a:latin typeface="+mj-lt"/>
                <a:cs typeface="Times New Roman" panose="02020603050405020304" pitchFamily="18" charset="0"/>
              </a:rPr>
              <a:t>Measures of shape determine whether the distribution of data </a:t>
            </a:r>
          </a:p>
          <a:p>
            <a:pPr marL="0" indent="0">
              <a:buNone/>
            </a:pPr>
            <a:r>
              <a:rPr lang="en-GB" sz="2200" kern="0" dirty="0" smtClean="0">
                <a:latin typeface="+mj-lt"/>
                <a:cs typeface="Times New Roman" panose="02020603050405020304" pitchFamily="18" charset="0"/>
              </a:rPr>
              <a:t>exhibits a symmetric pattern or stretch out in a particular direction.</a:t>
            </a:r>
          </a:p>
          <a:p>
            <a:pPr marL="0" indent="0">
              <a:buFontTx/>
              <a:buNone/>
            </a:pPr>
            <a:r>
              <a:rPr lang="en-GB" sz="2200" kern="0" dirty="0" smtClean="0">
                <a:latin typeface="+mj-lt"/>
                <a:cs typeface="Times New Roman" panose="02020603050405020304" pitchFamily="18" charset="0"/>
              </a:rPr>
              <a:t> Two of such measures of shape are the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kern="0" dirty="0" smtClean="0">
                <a:latin typeface="+mj-lt"/>
                <a:cs typeface="Times New Roman" panose="02020603050405020304" pitchFamily="18" charset="0"/>
              </a:rPr>
              <a:t>Skewness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kern="0" dirty="0" smtClean="0">
                <a:latin typeface="+mj-lt"/>
                <a:cs typeface="Times New Roman" panose="02020603050405020304" pitchFamily="18" charset="0"/>
              </a:rPr>
              <a:t>Kurtosis/</a:t>
            </a:r>
            <a:r>
              <a:rPr lang="en-GB" sz="1800" kern="0" dirty="0" err="1" smtClean="0">
                <a:latin typeface="+mj-lt"/>
                <a:cs typeface="Times New Roman" panose="02020603050405020304" pitchFamily="18" charset="0"/>
              </a:rPr>
              <a:t>Peakness</a:t>
            </a:r>
            <a:endParaRPr lang="en-US" sz="1800" kern="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47650" y="1046163"/>
            <a:ext cx="8586788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>
            <a:spAutoFit/>
            <a:flatTx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</a:rPr>
              <a:t>The skewness describe the degree of symmetry or asymmetry  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of </a:t>
            </a:r>
            <a:r>
              <a:rPr lang="en-US" sz="2800" dirty="0" smtClean="0">
                <a:solidFill>
                  <a:srgbClr val="FFFFFF"/>
                </a:solidFill>
                <a:latin typeface="Times New Roman" pitchFamily="18" charset="0"/>
              </a:rPr>
              <a:t>a distribution.</a:t>
            </a:r>
            <a:endParaRPr lang="en-US" sz="28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8600" y="2227263"/>
            <a:ext cx="8586788" cy="155733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>
            <a:spAutoFit/>
            <a:flatTx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Symmetrical distribution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Positively Skewed distribution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Negatively Skewed distribution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4056063"/>
            <a:ext cx="8586788" cy="155733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>
            <a:spAutoFit/>
            <a:flatTx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Coefficient of </a:t>
            </a:r>
            <a:r>
              <a:rPr lang="en-US" sz="2800" dirty="0" err="1">
                <a:solidFill>
                  <a:srgbClr val="FFFFFF"/>
                </a:solidFill>
                <a:latin typeface="Times New Roman" pitchFamily="18" charset="0"/>
              </a:rPr>
              <a:t>skewness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: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endParaRPr lang="en-US" sz="2800" dirty="0">
              <a:solidFill>
                <a:srgbClr val="FFFFFF"/>
              </a:solidFill>
              <a:latin typeface="Times New Roman" pitchFamily="18" charset="0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graphicFrame>
        <p:nvGraphicFramePr>
          <p:cNvPr id="47110" name="Object 1"/>
          <p:cNvGraphicFramePr>
            <a:graphicFrameLocks noChangeAspect="1"/>
          </p:cNvGraphicFramePr>
          <p:nvPr/>
        </p:nvGraphicFramePr>
        <p:xfrm>
          <a:off x="4038600" y="4132263"/>
          <a:ext cx="4064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3" imgW="1524000" imgH="431800" progId="Equation.3">
                  <p:embed/>
                </p:oleObj>
              </mc:Choice>
              <mc:Fallback>
                <p:oleObj name="Equation" r:id="rId3" imgW="1524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32263"/>
                        <a:ext cx="4064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graphicFrame>
        <p:nvGraphicFramePr>
          <p:cNvPr id="47112" name="Object 3"/>
          <p:cNvGraphicFramePr>
            <a:graphicFrameLocks noChangeAspect="1"/>
          </p:cNvGraphicFramePr>
          <p:nvPr/>
        </p:nvGraphicFramePr>
        <p:xfrm>
          <a:off x="4953000" y="5791200"/>
          <a:ext cx="25908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5" imgW="698197" imgH="203112" progId="Equation.3">
                  <p:embed/>
                </p:oleObj>
              </mc:Choice>
              <mc:Fallback>
                <p:oleObj name="Equation" r:id="rId5" imgW="69819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91200"/>
                        <a:ext cx="25908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Skewness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4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912813"/>
            <a:ext cx="8915400" cy="1068387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spAutoFit/>
            <a:flatTx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Symmetric distribution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</a:rPr>
              <a:t>:  A distribution having the same shape on either side of the center 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" y="3505200"/>
            <a:ext cx="8686800" cy="1068388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>
            <a:spAutoFit/>
            <a:flatTx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Skewed distribution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:  One whose shapes on either side of the center differ; a nonsymmetrical distribution. 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762000" y="4572000"/>
          <a:ext cx="2779713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Flash Document" r:id="rId3" imgW="2950920" imgH="1596960" progId="Flash.Movie">
                  <p:embed/>
                </p:oleObj>
              </mc:Choice>
              <mc:Fallback>
                <p:oleObj name="Flash Document" r:id="rId3" imgW="2950920" imgH="159696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2779713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724400" y="4572000"/>
          <a:ext cx="2741613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Flash Document" r:id="rId5" imgW="2950920" imgH="1596960" progId="Flash.Movie">
                  <p:embed/>
                </p:oleObj>
              </mc:Choice>
              <mc:Fallback>
                <p:oleObj name="Flash Document" r:id="rId5" imgW="2950920" imgH="159696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572000"/>
                        <a:ext cx="2741613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28600" y="6262688"/>
            <a:ext cx="8686800" cy="519112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Can be negatively or positively skewed</a:t>
            </a: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2743200" y="2058988"/>
          <a:ext cx="3201988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Flash Document" r:id="rId7" imgW="3982680" imgH="1609200" progId="Flash.Movie">
                  <p:embed/>
                </p:oleObj>
              </mc:Choice>
              <mc:Fallback>
                <p:oleObj name="Flash Document" r:id="rId7" imgW="3982680" imgH="160920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8988"/>
                        <a:ext cx="3201988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8305800" y="609600"/>
            <a:ext cx="598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5512A127-17A4-4D65-886C-57824AB055F9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48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7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Skewness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368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381000" y="1066800"/>
            <a:ext cx="8382000" cy="18161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Measures of Central Tendency</a:t>
            </a:r>
            <a:r>
              <a:rPr lang="en-US" sz="2800" smtClean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These measures, often referred to as averages, describe the centre of any given data set. They are useful measure to summarize a given data set.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81000" y="3200400"/>
            <a:ext cx="8382000" cy="18161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Measures of Central Tendency 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The Arithmetic Mean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The Median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The Mode</a:t>
            </a:r>
          </a:p>
        </p:txBody>
      </p:sp>
      <p:sp>
        <p:nvSpPr>
          <p:cNvPr id="819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Measures of Central Tendency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6057900"/>
            <a:ext cx="8480425" cy="5715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The Relative Positions of the Mean, Median, and Mode:  Symmetric Distribution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22375"/>
            <a:ext cx="8629650" cy="46704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Zero skewness</a:t>
            </a:r>
            <a:r>
              <a:rPr lang="en-US" sz="240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                		                                 </a:t>
            </a:r>
            <a:r>
              <a:rPr 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Mean</a:t>
            </a:r>
          </a:p>
          <a:p>
            <a:pPr marL="0" indent="0" eaLnBrk="1" hangingPunct="1"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                                              =Median</a:t>
            </a:r>
          </a:p>
          <a:p>
            <a:pPr marL="0" indent="0" eaLnBrk="1" hangingPunct="1"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                                                            =Mode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514600" y="1371600"/>
          <a:ext cx="4086225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Flash Movie" r:id="rId3" imgW="3296160" imgH="3659400" progId="Flash.Movie">
                  <p:embed/>
                </p:oleObj>
              </mc:Choice>
              <mc:Fallback>
                <p:oleObj name="Flash Movie" r:id="rId3" imgW="3296160" imgH="365940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71600"/>
                        <a:ext cx="4086225" cy="4537075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Rectangle 10"/>
          <p:cNvSpPr>
            <a:spLocks noChangeArrowheads="1"/>
          </p:cNvSpPr>
          <p:nvPr/>
        </p:nvSpPr>
        <p:spPr bwMode="auto">
          <a:xfrm>
            <a:off x="8482013" y="360363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B1EFED69-41BE-48A5-A24C-EAF2A6BF69AF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49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Skewness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70925" cy="4484688"/>
          </a:xfrm>
          <a:noFill/>
        </p:spPr>
        <p:txBody>
          <a:bodyPr lIns="92075" tIns="46038" rIns="92075" bIns="46038"/>
          <a:lstStyle/>
          <a:p>
            <a:pPr marL="231775" indent="-231775" eaLnBrk="1" hangingPunct="1"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Negatively Skewed</a:t>
            </a:r>
            <a:r>
              <a:rPr lang="en-US" sz="2400" b="1" smtClean="0">
                <a:solidFill>
                  <a:schemeClr val="accent1"/>
                </a:solidFill>
                <a:latin typeface="Times New Roman" panose="02020603050405020304" pitchFamily="18" charset="0"/>
              </a:rPr>
              <a:t>:</a:t>
            </a:r>
            <a:r>
              <a:rPr lang="en-US" sz="2400" smtClean="0">
                <a:latin typeface="Times New Roman" panose="02020603050405020304" pitchFamily="18" charset="0"/>
              </a:rPr>
              <a:t> Mean and Median are to the left of the Mode.</a:t>
            </a:r>
            <a:endParaRPr lang="en-US" sz="24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231775" indent="-231775" eaLnBrk="1" hangingPunct="1"/>
            <a:endParaRPr lang="en-US" sz="240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31775" indent="-231775" eaLnBrk="1" hangingPunct="1"/>
            <a:endParaRPr lang="en-US" smtClean="0">
              <a:solidFill>
                <a:schemeClr val="bg1"/>
              </a:solidFill>
            </a:endParaRPr>
          </a:p>
          <a:p>
            <a:pPr marL="231775" indent="-231775" eaLnBrk="1" hangingPunct="1"/>
            <a:endParaRPr lang="en-US" smtClean="0">
              <a:solidFill>
                <a:schemeClr val="bg1"/>
              </a:solidFill>
            </a:endParaRPr>
          </a:p>
          <a:p>
            <a:pPr marL="231775" indent="-231775" eaLnBrk="1" hangingPunct="1"/>
            <a:endParaRPr lang="en-US" smtClean="0">
              <a:solidFill>
                <a:schemeClr val="bg1"/>
              </a:solidFill>
            </a:endParaRPr>
          </a:p>
          <a:p>
            <a:pPr marL="231775" indent="-231775" eaLnBrk="1" hangingPunct="1"/>
            <a:endParaRPr lang="en-US" smtClean="0">
              <a:solidFill>
                <a:schemeClr val="bg1"/>
              </a:solidFill>
            </a:endParaRPr>
          </a:p>
          <a:p>
            <a:pPr marL="231775" indent="-231775" eaLnBrk="1" hangingPunct="1">
              <a:buFontTx/>
              <a:buNone/>
            </a:pPr>
            <a:r>
              <a:rPr lang="en-US" sz="2400" smtClean="0">
                <a:latin typeface="Times New Roman" panose="02020603050405020304" pitchFamily="18" charset="0"/>
              </a:rPr>
              <a:t>Mean&lt;Median&lt;Mode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401638" y="5657850"/>
            <a:ext cx="7966075" cy="1047750"/>
          </a:xfrm>
          <a:noFill/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The Relative Positions of the Mean, Median, and Mode:  Left Skewed Distribution</a:t>
            </a:r>
          </a:p>
        </p:txBody>
      </p:sp>
      <p:graphicFrame>
        <p:nvGraphicFramePr>
          <p:cNvPr id="50180" name="Object 0"/>
          <p:cNvGraphicFramePr>
            <a:graphicFrameLocks noChangeAspect="1"/>
          </p:cNvGraphicFramePr>
          <p:nvPr/>
        </p:nvGraphicFramePr>
        <p:xfrm>
          <a:off x="4648200" y="1731963"/>
          <a:ext cx="3890963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Flash Movie" r:id="rId3" imgW="3357360" imgH="3277080" progId="Flash.Movie">
                  <p:embed/>
                </p:oleObj>
              </mc:Choice>
              <mc:Fallback>
                <p:oleObj name="Flash Movie" r:id="rId3" imgW="3357360" imgH="327708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31963"/>
                        <a:ext cx="3890963" cy="3797300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CD2DB4F3-8D96-4E09-AD03-C450D1901CCB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50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Skewness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5564188"/>
            <a:ext cx="8518525" cy="1047750"/>
          </a:xfrm>
          <a:noFill/>
        </p:spPr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</a:rPr>
              <a:t>The Relative Positions of the Mean, Median, and Mode:  Right Skewed Distribution</a:t>
            </a:r>
          </a:p>
        </p:txBody>
      </p:sp>
      <p:graphicFrame>
        <p:nvGraphicFramePr>
          <p:cNvPr id="51203" name="Object 0"/>
          <p:cNvGraphicFramePr>
            <a:graphicFrameLocks noChangeAspect="1"/>
          </p:cNvGraphicFramePr>
          <p:nvPr/>
        </p:nvGraphicFramePr>
        <p:xfrm flipH="1">
          <a:off x="6140450" y="1096963"/>
          <a:ext cx="300355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Flash Movie" r:id="rId3" imgW="3663360" imgH="2606040" progId="Flash.Movie">
                  <p:embed/>
                </p:oleObj>
              </mc:Choice>
              <mc:Fallback>
                <p:oleObj name="Flash Movie" r:id="rId3" imgW="3663360" imgH="260604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140450" y="1096963"/>
                        <a:ext cx="3003550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96963"/>
            <a:ext cx="8637588" cy="4378325"/>
          </a:xfrm>
        </p:spPr>
        <p:txBody>
          <a:bodyPr/>
          <a:lstStyle/>
          <a:p>
            <a:pPr marL="231775" indent="-231775" eaLnBrk="1" hangingPunct="1"/>
            <a:r>
              <a:rPr 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Positively skewed</a:t>
            </a:r>
            <a:r>
              <a:rPr lang="en-US" sz="2400" b="1" smtClean="0">
                <a:solidFill>
                  <a:schemeClr val="accent1"/>
                </a:solidFill>
                <a:latin typeface="Times New Roman" panose="02020603050405020304" pitchFamily="18" charset="0"/>
              </a:rPr>
              <a:t>:</a:t>
            </a:r>
            <a:r>
              <a:rPr lang="en-US" sz="2400" smtClean="0">
                <a:latin typeface="Times New Roman" panose="02020603050405020304" pitchFamily="18" charset="0"/>
              </a:rPr>
              <a:t>  Mean and median are to the right of the mode.</a:t>
            </a:r>
          </a:p>
          <a:p>
            <a:pPr marL="231775" indent="-231775" eaLnBrk="1" hangingPunct="1"/>
            <a:endParaRPr lang="en-US" sz="2400" smtClean="0">
              <a:latin typeface="Times New Roman" panose="02020603050405020304" pitchFamily="18" charset="0"/>
            </a:endParaRPr>
          </a:p>
          <a:p>
            <a:pPr marL="231775" indent="-231775" eaLnBrk="1" hangingPunct="1"/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85763" y="2700338"/>
            <a:ext cx="286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Mean&gt;Median&gt;Mode</a:t>
            </a:r>
          </a:p>
        </p:txBody>
      </p:sp>
      <p:graphicFrame>
        <p:nvGraphicFramePr>
          <p:cNvPr id="51206" name="Object 1"/>
          <p:cNvGraphicFramePr>
            <a:graphicFrameLocks noChangeAspect="1"/>
          </p:cNvGraphicFramePr>
          <p:nvPr/>
        </p:nvGraphicFramePr>
        <p:xfrm>
          <a:off x="4343400" y="1762125"/>
          <a:ext cx="3810000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Flash Movie" r:id="rId5" imgW="3296160" imgH="3326040" progId="Flash.Movie">
                  <p:embed/>
                </p:oleObj>
              </mc:Choice>
              <mc:Fallback>
                <p:oleObj name="Flash Movie" r:id="rId5" imgW="3296160" imgH="332604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62125"/>
                        <a:ext cx="3810000" cy="3844925"/>
                      </a:xfrm>
                      <a:prstGeom prst="rect">
                        <a:avLst/>
                      </a:prstGeom>
                      <a:solidFill>
                        <a:srgbClr val="3399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F08E4483-0F1A-429B-8F7C-101FB7912629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51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Skewness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F08E4483-0F1A-429B-8F7C-101FB7912629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52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Skewness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7565" y="788276"/>
            <a:ext cx="8462298" cy="377136"/>
          </a:xfrm>
        </p:spPr>
        <p:txBody>
          <a:bodyPr/>
          <a:lstStyle/>
          <a:p>
            <a:pPr algn="l"/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3102" y="1304400"/>
            <a:ext cx="8593183" cy="138654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latin typeface="+mj-lt"/>
                <a:cs typeface="Times New Roman" panose="02020603050405020304" pitchFamily="18" charset="0"/>
              </a:rPr>
              <a:t>The lengths of stay on the cancer floor of a hospital were organised into a frequency distribution. The mean length of stay was 28 days, the median, 25 days and mode, 23 days.  The standard deviation was computed to be 4.2 days. Compute the skewness.	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42" y="2690949"/>
            <a:ext cx="5937161" cy="10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6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3" name="Object 0"/>
          <p:cNvGraphicFramePr>
            <a:graphicFrameLocks noChangeAspect="1"/>
          </p:cNvGraphicFramePr>
          <p:nvPr/>
        </p:nvGraphicFramePr>
        <p:xfrm flipH="1">
          <a:off x="6140450" y="1096963"/>
          <a:ext cx="300355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Flash Movie" r:id="rId3" imgW="3663360" imgH="2606040" progId="Flash.Movie">
                  <p:embed/>
                </p:oleObj>
              </mc:Choice>
              <mc:Fallback>
                <p:oleObj name="Flash Movie" r:id="rId3" imgW="3663360" imgH="260604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6140450" y="1096963"/>
                        <a:ext cx="3003550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F08E4483-0F1A-429B-8F7C-101FB7912629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53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Kurtosis/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Peakness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5848" y="801128"/>
            <a:ext cx="8780928" cy="39770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+mj-lt"/>
                <a:cs typeface="Times New Roman" panose="02020603050405020304" pitchFamily="18" charset="0"/>
              </a:rPr>
              <a:t>The degree of </a:t>
            </a:r>
            <a:r>
              <a:rPr lang="en-GB" sz="2000" dirty="0" err="1">
                <a:latin typeface="+mj-lt"/>
                <a:cs typeface="Times New Roman" panose="02020603050405020304" pitchFamily="18" charset="0"/>
              </a:rPr>
              <a:t>peakness</a:t>
            </a:r>
            <a:r>
              <a:rPr lang="en-GB" sz="2000" dirty="0">
                <a:latin typeface="+mj-lt"/>
                <a:cs typeface="Times New Roman" panose="02020603050405020304" pitchFamily="18" charset="0"/>
              </a:rPr>
              <a:t> or kurtosis of a distribution is </a:t>
            </a:r>
            <a:r>
              <a:rPr lang="en-GB" sz="2000" dirty="0" smtClean="0">
                <a:latin typeface="+mj-lt"/>
                <a:cs typeface="Times New Roman" panose="02020603050405020304" pitchFamily="18" charset="0"/>
              </a:rPr>
              <a:t>described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 smtClean="0">
                <a:latin typeface="+mj-lt"/>
                <a:cs typeface="Times New Roman" panose="02020603050405020304" pitchFamily="18" charset="0"/>
              </a:rPr>
              <a:t>by </a:t>
            </a:r>
            <a:r>
              <a:rPr lang="en-GB" sz="2000" dirty="0">
                <a:latin typeface="+mj-lt"/>
                <a:cs typeface="Times New Roman" panose="02020603050405020304" pitchFamily="18" charset="0"/>
              </a:rPr>
              <a:t>the coefficient of </a:t>
            </a:r>
            <a:r>
              <a:rPr lang="en-GB" sz="2000" dirty="0" smtClean="0">
                <a:latin typeface="+mj-lt"/>
                <a:cs typeface="Times New Roman" panose="02020603050405020304" pitchFamily="18" charset="0"/>
              </a:rPr>
              <a:t>kurtosis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000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dirty="0" smtClean="0">
                <a:latin typeface="+mj-lt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latin typeface="+mj-lt"/>
                <a:cs typeface="Times New Roman" panose="02020603050405020304" pitchFamily="18" charset="0"/>
              </a:rPr>
            </a:br>
            <a:endParaRPr lang="en-GB" sz="2000" dirty="0" smtClean="0"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0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+mj-lt"/>
                <a:cs typeface="Times New Roman" panose="02020603050405020304" pitchFamily="18" charset="0"/>
              </a:rPr>
              <a:t>If k=3  </a:t>
            </a:r>
            <a:r>
              <a:rPr lang="en-GB" sz="2000" dirty="0">
                <a:latin typeface="+mj-lt"/>
                <a:cs typeface="Times New Roman" panose="02020603050405020304" pitchFamily="18" charset="0"/>
              </a:rPr>
              <a:t>the distribution is said to be symmetrical or </a:t>
            </a:r>
            <a:r>
              <a:rPr lang="en-GB" sz="2000" dirty="0" smtClean="0">
                <a:latin typeface="+mj-lt"/>
                <a:cs typeface="Times New Roman" panose="02020603050405020304" pitchFamily="18" charset="0"/>
              </a:rPr>
              <a:t>normal</a:t>
            </a: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+mj-lt"/>
                <a:cs typeface="Times New Roman" panose="02020603050405020304" pitchFamily="18" charset="0"/>
              </a:rPr>
              <a:t>If k&lt;3 </a:t>
            </a:r>
            <a:r>
              <a:rPr lang="en-GB" sz="2000" dirty="0">
                <a:latin typeface="+mj-lt"/>
                <a:cs typeface="Times New Roman" panose="02020603050405020304" pitchFamily="18" charset="0"/>
              </a:rPr>
              <a:t>The distribution flattens at the centre than the normal distribution </a:t>
            </a:r>
            <a:endParaRPr lang="en-GB" sz="2000" dirty="0" smtClean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+mj-lt"/>
                <a:cs typeface="Times New Roman" panose="02020603050405020304" pitchFamily="18" charset="0"/>
              </a:rPr>
              <a:t>If k&gt;3 </a:t>
            </a:r>
            <a:r>
              <a:rPr lang="en-GB" sz="2000" dirty="0">
                <a:latin typeface="+mj-lt"/>
                <a:cs typeface="Times New Roman" panose="02020603050405020304" pitchFamily="18" charset="0"/>
              </a:rPr>
              <a:t>the distribution is more peaked than the normal distribution 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881" y="2212759"/>
            <a:ext cx="2807595" cy="13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F08E4483-0F1A-429B-8F7C-101FB7912629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54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Kurtosis/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Peakness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8641" y="762151"/>
            <a:ext cx="5786718" cy="457818"/>
          </a:xfrm>
        </p:spPr>
        <p:txBody>
          <a:bodyPr>
            <a:normAutofit/>
          </a:bodyPr>
          <a:lstStyle/>
          <a:p>
            <a:pPr algn="l"/>
            <a:r>
              <a:rPr lang="en-GB" sz="2000" dirty="0" smtClean="0"/>
              <a:t>Graphs </a:t>
            </a:r>
            <a:r>
              <a:rPr lang="en-GB" sz="2000" dirty="0"/>
              <a:t>of Distributions indicating their </a:t>
            </a:r>
            <a:r>
              <a:rPr lang="en-GB" sz="2000" dirty="0" err="1"/>
              <a:t>Peakness</a:t>
            </a:r>
            <a:r>
              <a:rPr lang="en-GB" sz="2000" dirty="0"/>
              <a:t>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023" y="1701602"/>
            <a:ext cx="7075749" cy="342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7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F08E4483-0F1A-429B-8F7C-101FB7912629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55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Kurtosis/</a:t>
            </a:r>
            <a:r>
              <a:rPr lang="en-US" b="1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Peakness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7565" y="788276"/>
            <a:ext cx="8462298" cy="377136"/>
          </a:xfrm>
        </p:spPr>
        <p:txBody>
          <a:bodyPr/>
          <a:lstStyle/>
          <a:p>
            <a:pPr algn="l"/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3102" y="1304400"/>
            <a:ext cx="8593183" cy="138654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 smtClean="0">
                <a:latin typeface="+mj-lt"/>
                <a:cs typeface="Times New Roman" panose="02020603050405020304" pitchFamily="18" charset="0"/>
              </a:rPr>
              <a:t>The lengths of stay on the cancer floor of a hospital were organised into a frequency distribution. The mean length of stay was 28 days, the median, 25 days and mode, 23 days.  The standard deviation was computed to be 4.2 days. Compute the skewness.	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42" y="2690949"/>
            <a:ext cx="5937161" cy="105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36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F08E4483-0F1A-429B-8F7C-101FB7912629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56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Assignment</a:t>
            </a:r>
            <a:endParaRPr lang="en-US" b="1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84823" y="911737"/>
            <a:ext cx="8023156" cy="4224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The data below show the age distribution of cases of malaria reported during year at a hospital.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34	17	25	37	19	19	27	19	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44    24       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24      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 22      32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	12	13	16	18	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14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12 	16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	14	17       10      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	16        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22	20	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15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15 	10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	10	14	17	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20 	18       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13      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 	32        13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13 	18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	30	24	34	44	31         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43 40      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28      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   31        15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	22	15	31	18	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27 35        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35	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20       32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	38     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  32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GB" sz="2200" dirty="0" err="1">
                <a:latin typeface="+mj-lt"/>
                <a:cs typeface="Times New Roman" panose="02020603050405020304" pitchFamily="18" charset="0"/>
              </a:rPr>
              <a:t>i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) 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Organize 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the data into a frequency distribution table.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(ii) </a:t>
            </a:r>
            <a:r>
              <a:rPr lang="en-GB" sz="2200" dirty="0" smtClean="0">
                <a:latin typeface="+mj-lt"/>
                <a:cs typeface="Times New Roman" panose="02020603050405020304" pitchFamily="18" charset="0"/>
              </a:rPr>
              <a:t>Calculate 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the coefficient of skewness and kurtosis and interpret your results.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42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85750" y="990600"/>
            <a:ext cx="8369300" cy="11811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Empirical Rule</a:t>
            </a:r>
            <a:r>
              <a:rPr lang="en-US" sz="2800">
                <a:solidFill>
                  <a:srgbClr val="FFFFFF"/>
                </a:solidFill>
                <a:latin typeface="Times New Roman" pitchFamily="18" charset="0"/>
              </a:rPr>
              <a:t>: For any symmetrical, bell-shaped distribution: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47688" y="2471738"/>
            <a:ext cx="7948612" cy="1022350"/>
          </a:xfrm>
          <a:prstGeom prst="rect">
            <a:avLst/>
          </a:prstGeom>
          <a:solidFill>
            <a:srgbClr val="FFCC99"/>
          </a:solidFill>
          <a:ln w="762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0" fontAlgn="base" hangingPunct="0">
              <a:spcAft>
                <a:spcPct val="0"/>
              </a:spcAft>
              <a:buClr>
                <a:srgbClr val="990000"/>
              </a:buClr>
              <a:buSzPct val="65000"/>
              <a:buFont typeface="Wingdings" panose="05000000000000000000" pitchFamily="2" charset="2"/>
              <a:buChar char="m"/>
            </a:pP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About 68% of the observations will lie within 1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the mean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90550" y="3884613"/>
            <a:ext cx="7943850" cy="1022350"/>
          </a:xfrm>
          <a:prstGeom prst="rect">
            <a:avLst/>
          </a:prstGeom>
          <a:solidFill>
            <a:srgbClr val="FFCC99"/>
          </a:solidFill>
          <a:ln w="762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0" fontAlgn="base" hangingPunct="0">
              <a:spcAft>
                <a:spcPct val="0"/>
              </a:spcAft>
              <a:buClr>
                <a:srgbClr val="990000"/>
              </a:buClr>
              <a:buSzPct val="65000"/>
              <a:buFont typeface="Wingdings" panose="05000000000000000000" pitchFamily="2" charset="2"/>
              <a:buChar char="m"/>
            </a:pP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About 95% of the observations will lie within 2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of the mean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81025" y="5135563"/>
            <a:ext cx="7953375" cy="1022350"/>
          </a:xfrm>
          <a:prstGeom prst="rect">
            <a:avLst/>
          </a:prstGeom>
          <a:solidFill>
            <a:srgbClr val="FFCC99"/>
          </a:solidFill>
          <a:ln w="762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71450" indent="-571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0" fontAlgn="base" hangingPunct="0">
              <a:spcAft>
                <a:spcPct val="0"/>
              </a:spcAft>
              <a:buClr>
                <a:srgbClr val="990000"/>
              </a:buClr>
              <a:buSzPct val="65000"/>
              <a:buFont typeface="Wingdings" panose="05000000000000000000" pitchFamily="2" charset="2"/>
              <a:buChar char="m"/>
            </a:pP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Virtually all the observations will be within 3</a:t>
            </a:r>
            <a:r>
              <a:rPr lang="en-US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t> of the mean 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8482013" y="76200"/>
            <a:ext cx="598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400" b="1" i="1" smtClean="0">
                <a:solidFill>
                  <a:srgbClr val="BBE0E3"/>
                </a:solidFill>
                <a:latin typeface="Times New Roman" panose="02020603050405020304" pitchFamily="18" charset="0"/>
              </a:rPr>
              <a:t> </a:t>
            </a:r>
            <a:r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t>3- </a:t>
            </a:r>
            <a:fld id="{90DA8318-6560-4840-8481-59B86C01FEBB}" type="slidenum">
              <a:rPr lang="en-US" sz="1400" b="1" i="1" smtClean="0">
                <a:solidFill>
                  <a:srgbClr val="009999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57</a:t>
            </a:fld>
            <a:endParaRPr lang="en-US" sz="1400" b="1" i="1" smtClean="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Interpretation and uses of Standard Deviation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 autoUpdateAnimBg="0"/>
      <p:bldP spid="39940" grpId="0" animBg="1" autoUpdateAnimBg="0"/>
      <p:bldP spid="39941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/>
          </p:cNvGraphicFramePr>
          <p:nvPr/>
        </p:nvGraphicFramePr>
        <p:xfrm>
          <a:off x="514350" y="1257300"/>
          <a:ext cx="7753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3" imgW="3860800" imgH="203200" progId="Equation.3">
                  <p:embed/>
                </p:oleObj>
              </mc:Choice>
              <mc:Fallback>
                <p:oleObj name="Equation" r:id="rId3" imgW="3860800" imgH="203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257300"/>
                        <a:ext cx="7753350" cy="457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51" name="Picture 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171700"/>
            <a:ext cx="7429500" cy="4457700"/>
          </a:xfrm>
          <a:prstGeom prst="rect">
            <a:avLst/>
          </a:prstGeom>
          <a:solidFill>
            <a:srgbClr val="B3B900"/>
          </a:solidFill>
          <a:ln w="254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203325" y="6194425"/>
            <a:ext cx="9398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b="1" smtClean="0">
                <a:solidFill>
                  <a:srgbClr val="000000"/>
                </a:solidFill>
                <a:latin typeface="Symbol" panose="05050102010706020507" pitchFamily="18" charset="2"/>
              </a:rPr>
              <a:t>m-</a:t>
            </a:r>
            <a:r>
              <a:rPr lang="en-US" sz="2000" b="1" smtClean="0">
                <a:solidFill>
                  <a:srgbClr val="000000"/>
                </a:solidFill>
                <a:latin typeface="Symbol" panose="05050102010706020507" pitchFamily="18" charset="2"/>
              </a:rPr>
              <a:t>3s</a:t>
            </a:r>
            <a:endParaRPr lang="en-US" sz="2400" b="1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270125" y="61563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b="1" smtClean="0">
                <a:solidFill>
                  <a:srgbClr val="000000"/>
                </a:solidFill>
                <a:latin typeface="Symbol" panose="05050102010706020507" pitchFamily="18" charset="2"/>
              </a:rPr>
              <a:t>m-2s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184525" y="61563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b="1" smtClean="0">
                <a:solidFill>
                  <a:srgbClr val="000000"/>
                </a:solidFill>
                <a:latin typeface="Symbol" panose="05050102010706020507" pitchFamily="18" charset="2"/>
              </a:rPr>
              <a:t>m-1s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4175125" y="6156325"/>
            <a:ext cx="36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b="1" smtClean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937125" y="61563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b="1" smtClean="0">
                <a:solidFill>
                  <a:srgbClr val="000000"/>
                </a:solidFill>
                <a:latin typeface="Symbol" panose="05050102010706020507" pitchFamily="18" charset="2"/>
              </a:rPr>
              <a:t>m+1s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851525" y="6156325"/>
            <a:ext cx="865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b="1" smtClean="0">
                <a:solidFill>
                  <a:srgbClr val="000000"/>
                </a:solidFill>
                <a:latin typeface="Symbol" panose="05050102010706020507" pitchFamily="18" charset="2"/>
              </a:rPr>
              <a:t>m+2s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6689725" y="6169025"/>
            <a:ext cx="11303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b="1" smtClean="0">
                <a:solidFill>
                  <a:srgbClr val="000000"/>
                </a:solidFill>
                <a:latin typeface="Symbol" panose="05050102010706020507" pitchFamily="18" charset="2"/>
              </a:rPr>
              <a:t>m+ 3</a:t>
            </a:r>
            <a:r>
              <a:rPr lang="en-US" sz="2000" b="1" smtClean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endParaRPr lang="en-US" sz="2400" b="1" smtClean="0">
              <a:solidFill>
                <a:srgbClr val="000000"/>
              </a:solidFill>
              <a:latin typeface="Symbol" panose="05050102010706020507" pitchFamily="18" charset="2"/>
            </a:endParaRP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 flipV="1">
            <a:off x="4362450" y="2628900"/>
            <a:ext cx="114300" cy="3467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3562350" y="4229100"/>
            <a:ext cx="0" cy="18478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V="1">
            <a:off x="2762250" y="5638800"/>
            <a:ext cx="0" cy="4762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V="1">
            <a:off x="1828800" y="5924550"/>
            <a:ext cx="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V="1">
            <a:off x="5353050" y="4362450"/>
            <a:ext cx="0" cy="17335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V="1">
            <a:off x="6191250" y="5715000"/>
            <a:ext cx="19050" cy="3619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6819900" y="5867400"/>
            <a:ext cx="1905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360045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4079875" y="3933825"/>
            <a:ext cx="83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68%</a:t>
            </a:r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>
            <a:off x="2781300" y="5695950"/>
            <a:ext cx="33909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4117975" y="5172075"/>
            <a:ext cx="83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95%</a:t>
            </a:r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1828800" y="600075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4041775" y="5629275"/>
            <a:ext cx="1103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99.7%</a:t>
            </a:r>
          </a:p>
        </p:txBody>
      </p:sp>
      <p:sp>
        <p:nvSpPr>
          <p:cNvPr id="53272" name="Rectangle 25"/>
          <p:cNvSpPr>
            <a:spLocks noChangeArrowheads="1"/>
          </p:cNvSpPr>
          <p:nvPr/>
        </p:nvSpPr>
        <p:spPr bwMode="auto">
          <a:xfrm>
            <a:off x="381000" y="1276350"/>
            <a:ext cx="7924800" cy="609600"/>
          </a:xfrm>
          <a:prstGeom prst="rect">
            <a:avLst/>
          </a:prstGeom>
          <a:noFill/>
          <a:ln w="57150">
            <a:solidFill>
              <a:srgbClr val="CC99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  <a:contourClr>
              <a:srgbClr val="CC99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327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Interpretation and uses of Standard Deviation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609600" y="4038600"/>
            <a:ext cx="3805238" cy="1704975"/>
          </a:xfrm>
          <a:prstGeom prst="rect">
            <a:avLst/>
          </a:prstGeom>
          <a:solidFill>
            <a:srgbClr val="0033CC"/>
          </a:solidFill>
          <a:ln w="76200">
            <a:solidFill>
              <a:srgbClr val="CC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It is calculated by summing the values and dividing by the number of values.</a:t>
            </a:r>
            <a:endParaRPr lang="en-US" sz="24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38150" y="1085850"/>
            <a:ext cx="4513263" cy="2406650"/>
          </a:xfrm>
          <a:prstGeom prst="rect">
            <a:avLst/>
          </a:prstGeom>
          <a:solidFill>
            <a:srgbClr val="0033CC"/>
          </a:solidFill>
          <a:ln w="57150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The </a:t>
            </a: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Arithmetic Mean</a:t>
            </a:r>
            <a:r>
              <a:rPr lang="en-US" sz="2800" dirty="0">
                <a:solidFill>
                  <a:srgbClr val="FFFFFF"/>
                </a:solidFill>
                <a:latin typeface="Times New Roman" pitchFamily="18" charset="0"/>
              </a:rPr>
              <a:t> is the most widely used measure of location and shows the central value of the data.</a:t>
            </a:r>
          </a:p>
        </p:txBody>
      </p:sp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5867400" y="1295400"/>
          <a:ext cx="228600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Flash Document" r:id="rId3" imgW="1387440" imgH="2242800" progId="Flash.Movie">
                  <p:embed/>
                </p:oleObj>
              </mc:Choice>
              <mc:Fallback>
                <p:oleObj name="Flash Document" r:id="rId3" imgW="1387440" imgH="224280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95400"/>
                        <a:ext cx="228600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Arithmetic Mean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427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Assignment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50863" y="2133600"/>
            <a:ext cx="7753350" cy="2355850"/>
          </a:xfrm>
          <a:prstGeom prst="rect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112, 100, 127, 120, 134, 118, 105, 110, 109, 112,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110, 118, 117, 116, 118, 112, 114, 114, 105, 109,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107, 112, 114, 115, 118, 117, 118, 122, 106, 110,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116, 108, 110, 121, 113, 120, 119, 111, 104, 111,</a:t>
            </a:r>
          </a:p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120, 113, 120, 117, 105, 110, 118, 112, 114, 114. 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41350" y="4868863"/>
            <a:ext cx="7570788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000000"/>
                </a:solidFill>
              </a:rPr>
              <a:t>Calculate the coefficient of skewness for the data and sketch shape of its distribution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66713" y="800100"/>
            <a:ext cx="83169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data represent the recorded high temperature from a sensor for 50 districts in Ghana.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5300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Exploratory Data Analysis (EDA)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35038"/>
            <a:ext cx="807720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kern="0" dirty="0" smtClean="0">
                <a:solidFill>
                  <a:srgbClr val="FF0000"/>
                </a:solidFill>
              </a:rPr>
              <a:t>Box-and-Whisker Plot: 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A Graphical display of data using 5-number summary: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kern="0" dirty="0" smtClean="0">
                <a:solidFill>
                  <a:srgbClr val="000000"/>
                </a:solidFill>
              </a:rPr>
              <a:t>	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1403350" y="2516188"/>
            <a:ext cx="6102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Minimum -- Q1 -- Median -- Q3 -- Maximum</a:t>
            </a:r>
          </a:p>
        </p:txBody>
      </p:sp>
      <p:sp>
        <p:nvSpPr>
          <p:cNvPr id="55303" name="Rectangle 5"/>
          <p:cNvSpPr>
            <a:spLocks noChangeArrowheads="1"/>
          </p:cNvSpPr>
          <p:nvPr/>
        </p:nvSpPr>
        <p:spPr bwMode="auto">
          <a:xfrm>
            <a:off x="776288" y="3400425"/>
            <a:ext cx="14684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00" smtClean="0">
                <a:solidFill>
                  <a:srgbClr val="000000"/>
                </a:solidFill>
              </a:rPr>
              <a:t>Example:</a:t>
            </a:r>
          </a:p>
        </p:txBody>
      </p:sp>
      <p:graphicFrame>
        <p:nvGraphicFramePr>
          <p:cNvPr id="55304" name="Object 6"/>
          <p:cNvGraphicFramePr>
            <a:graphicFrameLocks noChangeAspect="1"/>
          </p:cNvGraphicFramePr>
          <p:nvPr/>
        </p:nvGraphicFramePr>
        <p:xfrm>
          <a:off x="466725" y="3810000"/>
          <a:ext cx="861060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Drawing" r:id="rId3" imgW="9163027" imgH="2990936" progId="Presentations.Drawing.10">
                  <p:embed/>
                </p:oleObj>
              </mc:Choice>
              <mc:Fallback>
                <p:oleObj name="Drawing" r:id="rId3" imgW="9163027" imgH="2990936" progId="Presentations.Drawing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810000"/>
                        <a:ext cx="8610600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7"/>
          <p:cNvGraphicFramePr>
            <a:graphicFrameLocks noChangeAspect="1"/>
          </p:cNvGraphicFramePr>
          <p:nvPr/>
        </p:nvGraphicFramePr>
        <p:xfrm>
          <a:off x="1076325" y="5334000"/>
          <a:ext cx="80676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Drawing" r:id="rId5" imgW="8382000" imgH="685800" progId="Presentations.Drawing.10">
                  <p:embed/>
                </p:oleObj>
              </mc:Choice>
              <mc:Fallback>
                <p:oleObj name="Drawing" r:id="rId5" imgW="8382000" imgH="685800" progId="Presentations.Drawing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5334000"/>
                        <a:ext cx="80676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Rectangle 8"/>
          <p:cNvSpPr>
            <a:spLocks noChangeArrowheads="1"/>
          </p:cNvSpPr>
          <p:nvPr/>
        </p:nvSpPr>
        <p:spPr bwMode="auto">
          <a:xfrm>
            <a:off x="2286000" y="4267200"/>
            <a:ext cx="4870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25%                    25%              25%           25%</a:t>
            </a:r>
          </a:p>
        </p:txBody>
      </p:sp>
      <p:sp>
        <p:nvSpPr>
          <p:cNvPr id="55307" name="Rectangle 9"/>
          <p:cNvSpPr>
            <a:spLocks noChangeArrowheads="1"/>
          </p:cNvSpPr>
          <p:nvPr/>
        </p:nvSpPr>
        <p:spPr bwMode="auto">
          <a:xfrm>
            <a:off x="1262063" y="2560638"/>
            <a:ext cx="62484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Box-and-whisker plot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254125"/>
            <a:ext cx="7924800" cy="4114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The Box and central line are centered between the endpoints if data are symmetric around the median</a:t>
            </a:r>
            <a:endParaRPr lang="en-US" kern="0" smtClean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  <a:defRPr/>
            </a:pPr>
            <a:endParaRPr lang="en-US" kern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kern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400" kern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400" kern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400" kern="0" smtClean="0">
              <a:solidFill>
                <a:srgbClr val="000000"/>
              </a:solidFill>
            </a:endParaRPr>
          </a:p>
          <a:p>
            <a:pPr>
              <a:lnSpc>
                <a:spcPct val="70000"/>
              </a:lnSpc>
              <a:defRPr/>
            </a:pPr>
            <a:endParaRPr lang="en-US" sz="2400" kern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400" kern="0" smtClean="0">
                <a:solidFill>
                  <a:srgbClr val="000000"/>
                </a:solidFill>
              </a:rPr>
              <a:t>A Box-and-Whisker plot can be shown in either vertical or horizontal format</a:t>
            </a:r>
            <a:endParaRPr lang="en-US" sz="2400" kern="0">
              <a:solidFill>
                <a:srgbClr val="000000"/>
              </a:solidFill>
            </a:endParaRPr>
          </a:p>
        </p:txBody>
      </p:sp>
      <p:graphicFrame>
        <p:nvGraphicFramePr>
          <p:cNvPr id="56326" name="Object 4"/>
          <p:cNvGraphicFramePr>
            <a:graphicFrameLocks noChangeAspect="1"/>
          </p:cNvGraphicFramePr>
          <p:nvPr/>
        </p:nvGraphicFramePr>
        <p:xfrm>
          <a:off x="1524000" y="2449513"/>
          <a:ext cx="54102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Drawing" r:id="rId3" imgW="8086581" imgH="1933626" progId="WPDraw30.Drawing">
                  <p:embed/>
                </p:oleObj>
              </mc:Choice>
              <mc:Fallback>
                <p:oleObj name="Drawing" r:id="rId3" imgW="8086581" imgH="1933626" progId="WPDraw30.Drawing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49513"/>
                        <a:ext cx="5410200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1524000" y="3540125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1800" smtClean="0">
                <a:solidFill>
                  <a:srgbClr val="000000"/>
                </a:solidFill>
              </a:rPr>
              <a:t>Min         Q</a:t>
            </a:r>
            <a:r>
              <a:rPr lang="en-US" sz="1800" baseline="-25000" smtClean="0">
                <a:solidFill>
                  <a:srgbClr val="000000"/>
                </a:solidFill>
              </a:rPr>
              <a:t>1</a:t>
            </a:r>
            <a:r>
              <a:rPr lang="en-US" sz="1800" smtClean="0">
                <a:solidFill>
                  <a:srgbClr val="000000"/>
                </a:solidFill>
              </a:rPr>
              <a:t>      Median      Q</a:t>
            </a:r>
            <a:r>
              <a:rPr lang="en-US" sz="1800" baseline="-25000" smtClean="0">
                <a:solidFill>
                  <a:srgbClr val="000000"/>
                </a:solidFill>
              </a:rPr>
              <a:t>3</a:t>
            </a:r>
            <a:r>
              <a:rPr lang="en-US" sz="1800" smtClean="0">
                <a:solidFill>
                  <a:srgbClr val="000000"/>
                </a:solidFill>
              </a:rPr>
              <a:t>         Max</a:t>
            </a:r>
          </a:p>
        </p:txBody>
      </p:sp>
      <p:sp>
        <p:nvSpPr>
          <p:cNvPr id="56328" name="Rectangle 6"/>
          <p:cNvSpPr>
            <a:spLocks noChangeArrowheads="1"/>
          </p:cNvSpPr>
          <p:nvPr/>
        </p:nvSpPr>
        <p:spPr bwMode="auto">
          <a:xfrm>
            <a:off x="1143000" y="2473325"/>
            <a:ext cx="60960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Box-and-whisker plot: Example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28600" y="838200"/>
            <a:ext cx="8458200" cy="40560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kern="0" dirty="0" smtClean="0">
                <a:solidFill>
                  <a:srgbClr val="000000"/>
                </a:solidFill>
              </a:rPr>
              <a:t>Below is a Box-and-Whisker plot for the following data:</a:t>
            </a:r>
            <a:br>
              <a:rPr lang="en-US" sz="2800" kern="0" dirty="0" smtClean="0">
                <a:solidFill>
                  <a:srgbClr val="000000"/>
                </a:solidFill>
              </a:rPr>
            </a:br>
            <a:r>
              <a:rPr lang="en-US" sz="2800" kern="0" dirty="0" smtClean="0">
                <a:solidFill>
                  <a:srgbClr val="000000"/>
                </a:solidFill>
              </a:rPr>
              <a:t/>
            </a:r>
            <a:br>
              <a:rPr lang="en-US" sz="2800" kern="0" dirty="0" smtClean="0">
                <a:solidFill>
                  <a:srgbClr val="000000"/>
                </a:solidFill>
              </a:rPr>
            </a:br>
            <a:r>
              <a:rPr lang="en-US" sz="2800" kern="0" dirty="0" smtClean="0">
                <a:solidFill>
                  <a:srgbClr val="000000"/>
                </a:solidFill>
              </a:rPr>
              <a:t>  0    2     2      2     3     3     4     5     5    10    27</a:t>
            </a:r>
          </a:p>
          <a:p>
            <a:pPr>
              <a:lnSpc>
                <a:spcPct val="80000"/>
              </a:lnSpc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800" kern="0" dirty="0" smtClean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sz="2800" kern="0" dirty="0" smtClean="0">
                <a:solidFill>
                  <a:srgbClr val="000000"/>
                </a:solidFill>
              </a:rPr>
              <a:t>The data are right skewed, as the plot depicts</a:t>
            </a:r>
            <a:endParaRPr lang="en-US" sz="2800" kern="0" dirty="0">
              <a:solidFill>
                <a:srgbClr val="000000"/>
              </a:solidFill>
            </a:endParaRPr>
          </a:p>
        </p:txBody>
      </p:sp>
      <p:graphicFrame>
        <p:nvGraphicFramePr>
          <p:cNvPr id="57350" name="Object 4"/>
          <p:cNvGraphicFramePr>
            <a:graphicFrameLocks noChangeAspect="1"/>
          </p:cNvGraphicFramePr>
          <p:nvPr/>
        </p:nvGraphicFramePr>
        <p:xfrm>
          <a:off x="914400" y="2514600"/>
          <a:ext cx="7086600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Drawing" r:id="rId3" imgW="6286579" imgH="2524121" progId="WPDraw30.Drawing">
                  <p:embed/>
                </p:oleObj>
              </mc:Choice>
              <mc:Fallback>
                <p:oleObj name="Drawing" r:id="rId3" imgW="6286579" imgH="2524121" progId="WPDraw30.Drawing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7086600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1600200" y="3886200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0   2  3   5                                                              27</a:t>
            </a:r>
          </a:p>
        </p:txBody>
      </p:sp>
      <p:sp>
        <p:nvSpPr>
          <p:cNvPr id="57352" name="Rectangle 6"/>
          <p:cNvSpPr>
            <a:spLocks noChangeArrowheads="1"/>
          </p:cNvSpPr>
          <p:nvPr/>
        </p:nvSpPr>
        <p:spPr bwMode="auto">
          <a:xfrm>
            <a:off x="609600" y="16764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1800" b="1" smtClean="0">
                <a:solidFill>
                  <a:srgbClr val="0000FF"/>
                </a:solidFill>
              </a:rPr>
              <a:t>Min          Q1                    Q2                    Q3          Max</a:t>
            </a:r>
          </a:p>
        </p:txBody>
      </p:sp>
      <p:sp>
        <p:nvSpPr>
          <p:cNvPr id="57353" name="Oval 7"/>
          <p:cNvSpPr>
            <a:spLocks noChangeArrowheads="1"/>
          </p:cNvSpPr>
          <p:nvPr/>
        </p:nvSpPr>
        <p:spPr bwMode="auto">
          <a:xfrm>
            <a:off x="685800" y="2057400"/>
            <a:ext cx="533400" cy="533400"/>
          </a:xfrm>
          <a:prstGeom prst="ellipse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7354" name="Oval 8"/>
          <p:cNvSpPr>
            <a:spLocks noChangeArrowheads="1"/>
          </p:cNvSpPr>
          <p:nvPr/>
        </p:nvSpPr>
        <p:spPr bwMode="auto">
          <a:xfrm>
            <a:off x="1981200" y="2057400"/>
            <a:ext cx="533400" cy="533400"/>
          </a:xfrm>
          <a:prstGeom prst="ellipse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7355" name="Oval 9"/>
          <p:cNvSpPr>
            <a:spLocks noChangeArrowheads="1"/>
          </p:cNvSpPr>
          <p:nvPr/>
        </p:nvSpPr>
        <p:spPr bwMode="auto">
          <a:xfrm>
            <a:off x="4114800" y="2057400"/>
            <a:ext cx="533400" cy="533400"/>
          </a:xfrm>
          <a:prstGeom prst="ellipse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7356" name="Oval 10"/>
          <p:cNvSpPr>
            <a:spLocks noChangeArrowheads="1"/>
          </p:cNvSpPr>
          <p:nvPr/>
        </p:nvSpPr>
        <p:spPr bwMode="auto">
          <a:xfrm>
            <a:off x="6172200" y="2057400"/>
            <a:ext cx="533400" cy="533400"/>
          </a:xfrm>
          <a:prstGeom prst="ellipse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7357" name="Oval 11"/>
          <p:cNvSpPr>
            <a:spLocks noChangeArrowheads="1"/>
          </p:cNvSpPr>
          <p:nvPr/>
        </p:nvSpPr>
        <p:spPr bwMode="auto">
          <a:xfrm>
            <a:off x="7620000" y="2057400"/>
            <a:ext cx="609600" cy="533400"/>
          </a:xfrm>
          <a:prstGeom prst="ellipse">
            <a:avLst/>
          </a:prstGeom>
          <a:noFill/>
          <a:ln w="158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0" y="627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Distribution Shape and Box-and-whisker plot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58373" name="Rectangle 3"/>
          <p:cNvSpPr>
            <a:spLocks noChangeArrowheads="1"/>
          </p:cNvSpPr>
          <p:nvPr/>
        </p:nvSpPr>
        <p:spPr bwMode="auto">
          <a:xfrm>
            <a:off x="6188075" y="1219200"/>
            <a:ext cx="27082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Right-Skewed</a:t>
            </a: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381000" y="1219200"/>
            <a:ext cx="24368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Left-Skewed</a:t>
            </a:r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3581400" y="1219200"/>
            <a:ext cx="209867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Symmetric</a:t>
            </a:r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>
            <a:off x="6705600" y="2598738"/>
            <a:ext cx="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6934200" y="2057400"/>
            <a:ext cx="0" cy="1143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78" name="Line 8"/>
          <p:cNvSpPr>
            <a:spLocks noChangeShapeType="1"/>
          </p:cNvSpPr>
          <p:nvPr/>
        </p:nvSpPr>
        <p:spPr bwMode="auto">
          <a:xfrm>
            <a:off x="7648575" y="3046413"/>
            <a:ext cx="0" cy="15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>
            <a:off x="2209800" y="2293938"/>
            <a:ext cx="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>
            <a:off x="1905000" y="2217738"/>
            <a:ext cx="0" cy="990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>
            <a:off x="1295400" y="2971800"/>
            <a:ext cx="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 flipH="1">
            <a:off x="4495800" y="1989138"/>
            <a:ext cx="0" cy="1219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4191000" y="2446338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>
            <a:off x="4800600" y="2446338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85" name="Freeform 15"/>
          <p:cNvSpPr>
            <a:spLocks/>
          </p:cNvSpPr>
          <p:nvPr/>
        </p:nvSpPr>
        <p:spPr bwMode="auto">
          <a:xfrm>
            <a:off x="2133600" y="2065338"/>
            <a:ext cx="461963" cy="1098550"/>
          </a:xfrm>
          <a:custGeom>
            <a:avLst/>
            <a:gdLst>
              <a:gd name="T0" fmla="*/ 2147483646 w 291"/>
              <a:gd name="T1" fmla="*/ 2147483646 h 692"/>
              <a:gd name="T2" fmla="*/ 2147483646 w 291"/>
              <a:gd name="T3" fmla="*/ 2147483646 h 692"/>
              <a:gd name="T4" fmla="*/ 2147483646 w 291"/>
              <a:gd name="T5" fmla="*/ 2147483646 h 692"/>
              <a:gd name="T6" fmla="*/ 2147483646 w 291"/>
              <a:gd name="T7" fmla="*/ 2147483646 h 692"/>
              <a:gd name="T8" fmla="*/ 2147483646 w 291"/>
              <a:gd name="T9" fmla="*/ 2147483646 h 692"/>
              <a:gd name="T10" fmla="*/ 2147483646 w 291"/>
              <a:gd name="T11" fmla="*/ 2147483646 h 692"/>
              <a:gd name="T12" fmla="*/ 2147483646 w 291"/>
              <a:gd name="T13" fmla="*/ 2147483646 h 692"/>
              <a:gd name="T14" fmla="*/ 2147483646 w 291"/>
              <a:gd name="T15" fmla="*/ 2147483646 h 692"/>
              <a:gd name="T16" fmla="*/ 2147483646 w 291"/>
              <a:gd name="T17" fmla="*/ 2147483646 h 692"/>
              <a:gd name="T18" fmla="*/ 2147483646 w 291"/>
              <a:gd name="T19" fmla="*/ 2147483646 h 692"/>
              <a:gd name="T20" fmla="*/ 2147483646 w 291"/>
              <a:gd name="T21" fmla="*/ 2147483646 h 692"/>
              <a:gd name="T22" fmla="*/ 2147483646 w 291"/>
              <a:gd name="T23" fmla="*/ 2147483646 h 692"/>
              <a:gd name="T24" fmla="*/ 2147483646 w 291"/>
              <a:gd name="T25" fmla="*/ 2147483646 h 692"/>
              <a:gd name="T26" fmla="*/ 2147483646 w 291"/>
              <a:gd name="T27" fmla="*/ 2147483646 h 692"/>
              <a:gd name="T28" fmla="*/ 2147483646 w 291"/>
              <a:gd name="T29" fmla="*/ 2147483646 h 692"/>
              <a:gd name="T30" fmla="*/ 0 w 29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1" h="692">
                <a:moveTo>
                  <a:pt x="290" y="691"/>
                </a:moveTo>
                <a:lnTo>
                  <a:pt x="259" y="684"/>
                </a:lnTo>
                <a:lnTo>
                  <a:pt x="243" y="676"/>
                </a:lnTo>
                <a:lnTo>
                  <a:pt x="230" y="664"/>
                </a:lnTo>
                <a:lnTo>
                  <a:pt x="214" y="649"/>
                </a:lnTo>
                <a:lnTo>
                  <a:pt x="199" y="627"/>
                </a:lnTo>
                <a:lnTo>
                  <a:pt x="183" y="598"/>
                </a:lnTo>
                <a:lnTo>
                  <a:pt x="153" y="519"/>
                </a:lnTo>
                <a:lnTo>
                  <a:pt x="122" y="406"/>
                </a:lnTo>
                <a:lnTo>
                  <a:pt x="93" y="270"/>
                </a:lnTo>
                <a:lnTo>
                  <a:pt x="77" y="202"/>
                </a:lnTo>
                <a:lnTo>
                  <a:pt x="62" y="136"/>
                </a:lnTo>
                <a:lnTo>
                  <a:pt x="46" y="80"/>
                </a:lnTo>
                <a:lnTo>
                  <a:pt x="31" y="37"/>
                </a:lnTo>
                <a:lnTo>
                  <a:pt x="15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86" name="Freeform 16"/>
          <p:cNvSpPr>
            <a:spLocks/>
          </p:cNvSpPr>
          <p:nvPr/>
        </p:nvSpPr>
        <p:spPr bwMode="auto">
          <a:xfrm>
            <a:off x="685800" y="2065338"/>
            <a:ext cx="1460500" cy="1098550"/>
          </a:xfrm>
          <a:custGeom>
            <a:avLst/>
            <a:gdLst>
              <a:gd name="T0" fmla="*/ 0 w 872"/>
              <a:gd name="T1" fmla="*/ 2147483646 h 692"/>
              <a:gd name="T2" fmla="*/ 2147483646 w 872"/>
              <a:gd name="T3" fmla="*/ 2147483646 h 692"/>
              <a:gd name="T4" fmla="*/ 2147483646 w 872"/>
              <a:gd name="T5" fmla="*/ 2147483646 h 692"/>
              <a:gd name="T6" fmla="*/ 2147483646 w 872"/>
              <a:gd name="T7" fmla="*/ 2147483646 h 692"/>
              <a:gd name="T8" fmla="*/ 2147483646 w 872"/>
              <a:gd name="T9" fmla="*/ 2147483646 h 692"/>
              <a:gd name="T10" fmla="*/ 2147483646 w 872"/>
              <a:gd name="T11" fmla="*/ 2147483646 h 692"/>
              <a:gd name="T12" fmla="*/ 2147483646 w 872"/>
              <a:gd name="T13" fmla="*/ 2147483646 h 692"/>
              <a:gd name="T14" fmla="*/ 2147483646 w 872"/>
              <a:gd name="T15" fmla="*/ 2147483646 h 692"/>
              <a:gd name="T16" fmla="*/ 2147483646 w 872"/>
              <a:gd name="T17" fmla="*/ 2147483646 h 692"/>
              <a:gd name="T18" fmla="*/ 2147483646 w 872"/>
              <a:gd name="T19" fmla="*/ 2147483646 h 692"/>
              <a:gd name="T20" fmla="*/ 2147483646 w 872"/>
              <a:gd name="T21" fmla="*/ 2147483646 h 692"/>
              <a:gd name="T22" fmla="*/ 2147483646 w 872"/>
              <a:gd name="T23" fmla="*/ 2147483646 h 692"/>
              <a:gd name="T24" fmla="*/ 2147483646 w 872"/>
              <a:gd name="T25" fmla="*/ 2147483646 h 692"/>
              <a:gd name="T26" fmla="*/ 2147483646 w 872"/>
              <a:gd name="T27" fmla="*/ 2147483646 h 692"/>
              <a:gd name="T28" fmla="*/ 2147483646 w 872"/>
              <a:gd name="T29" fmla="*/ 2147483646 h 692"/>
              <a:gd name="T30" fmla="*/ 2147483646 w 872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72" h="692">
                <a:moveTo>
                  <a:pt x="0" y="691"/>
                </a:moveTo>
                <a:lnTo>
                  <a:pt x="93" y="684"/>
                </a:lnTo>
                <a:lnTo>
                  <a:pt x="138" y="676"/>
                </a:lnTo>
                <a:lnTo>
                  <a:pt x="184" y="664"/>
                </a:lnTo>
                <a:lnTo>
                  <a:pt x="230" y="649"/>
                </a:lnTo>
                <a:lnTo>
                  <a:pt x="275" y="627"/>
                </a:lnTo>
                <a:lnTo>
                  <a:pt x="321" y="598"/>
                </a:lnTo>
                <a:lnTo>
                  <a:pt x="412" y="519"/>
                </a:lnTo>
                <a:lnTo>
                  <a:pt x="505" y="406"/>
                </a:lnTo>
                <a:lnTo>
                  <a:pt x="596" y="270"/>
                </a:lnTo>
                <a:lnTo>
                  <a:pt x="642" y="202"/>
                </a:lnTo>
                <a:lnTo>
                  <a:pt x="689" y="136"/>
                </a:lnTo>
                <a:lnTo>
                  <a:pt x="733" y="80"/>
                </a:lnTo>
                <a:lnTo>
                  <a:pt x="780" y="37"/>
                </a:lnTo>
                <a:lnTo>
                  <a:pt x="826" y="10"/>
                </a:lnTo>
                <a:lnTo>
                  <a:pt x="871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87" name="Freeform 17"/>
          <p:cNvSpPr>
            <a:spLocks/>
          </p:cNvSpPr>
          <p:nvPr/>
        </p:nvSpPr>
        <p:spPr bwMode="auto">
          <a:xfrm>
            <a:off x="4495800" y="1989138"/>
            <a:ext cx="914400" cy="1143000"/>
          </a:xfrm>
          <a:custGeom>
            <a:avLst/>
            <a:gdLst>
              <a:gd name="T0" fmla="*/ 2147483646 w 399"/>
              <a:gd name="T1" fmla="*/ 2147483646 h 692"/>
              <a:gd name="T2" fmla="*/ 2147483646 w 399"/>
              <a:gd name="T3" fmla="*/ 2147483646 h 692"/>
              <a:gd name="T4" fmla="*/ 2147483646 w 399"/>
              <a:gd name="T5" fmla="*/ 2147483646 h 692"/>
              <a:gd name="T6" fmla="*/ 2147483646 w 399"/>
              <a:gd name="T7" fmla="*/ 2147483646 h 692"/>
              <a:gd name="T8" fmla="*/ 2147483646 w 399"/>
              <a:gd name="T9" fmla="*/ 2147483646 h 692"/>
              <a:gd name="T10" fmla="*/ 2147483646 w 399"/>
              <a:gd name="T11" fmla="*/ 2147483646 h 692"/>
              <a:gd name="T12" fmla="*/ 2147483646 w 399"/>
              <a:gd name="T13" fmla="*/ 2147483646 h 692"/>
              <a:gd name="T14" fmla="*/ 2147483646 w 399"/>
              <a:gd name="T15" fmla="*/ 2147483646 h 692"/>
              <a:gd name="T16" fmla="*/ 2147483646 w 399"/>
              <a:gd name="T17" fmla="*/ 2147483646 h 692"/>
              <a:gd name="T18" fmla="*/ 2147483646 w 399"/>
              <a:gd name="T19" fmla="*/ 2147483646 h 692"/>
              <a:gd name="T20" fmla="*/ 2147483646 w 399"/>
              <a:gd name="T21" fmla="*/ 2147483646 h 692"/>
              <a:gd name="T22" fmla="*/ 2147483646 w 399"/>
              <a:gd name="T23" fmla="*/ 2147483646 h 692"/>
              <a:gd name="T24" fmla="*/ 2147483646 w 399"/>
              <a:gd name="T25" fmla="*/ 2147483646 h 692"/>
              <a:gd name="T26" fmla="*/ 2147483646 w 399"/>
              <a:gd name="T27" fmla="*/ 2147483646 h 692"/>
              <a:gd name="T28" fmla="*/ 2147483646 w 399"/>
              <a:gd name="T29" fmla="*/ 2147483646 h 692"/>
              <a:gd name="T30" fmla="*/ 0 w 399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99" h="692">
                <a:moveTo>
                  <a:pt x="398" y="691"/>
                </a:moveTo>
                <a:lnTo>
                  <a:pt x="356" y="684"/>
                </a:lnTo>
                <a:lnTo>
                  <a:pt x="335" y="676"/>
                </a:lnTo>
                <a:lnTo>
                  <a:pt x="315" y="664"/>
                </a:lnTo>
                <a:lnTo>
                  <a:pt x="294" y="649"/>
                </a:lnTo>
                <a:lnTo>
                  <a:pt x="273" y="627"/>
                </a:lnTo>
                <a:lnTo>
                  <a:pt x="251" y="598"/>
                </a:lnTo>
                <a:lnTo>
                  <a:pt x="209" y="519"/>
                </a:lnTo>
                <a:lnTo>
                  <a:pt x="168" y="406"/>
                </a:lnTo>
                <a:lnTo>
                  <a:pt x="126" y="270"/>
                </a:lnTo>
                <a:lnTo>
                  <a:pt x="104" y="202"/>
                </a:lnTo>
                <a:lnTo>
                  <a:pt x="83" y="136"/>
                </a:lnTo>
                <a:lnTo>
                  <a:pt x="62" y="80"/>
                </a:lnTo>
                <a:lnTo>
                  <a:pt x="41" y="37"/>
                </a:lnTo>
                <a:lnTo>
                  <a:pt x="21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88" name="Freeform 18"/>
          <p:cNvSpPr>
            <a:spLocks/>
          </p:cNvSpPr>
          <p:nvPr/>
        </p:nvSpPr>
        <p:spPr bwMode="auto">
          <a:xfrm>
            <a:off x="3581400" y="1989138"/>
            <a:ext cx="892175" cy="1143000"/>
          </a:xfrm>
          <a:custGeom>
            <a:avLst/>
            <a:gdLst>
              <a:gd name="T0" fmla="*/ 0 w 401"/>
              <a:gd name="T1" fmla="*/ 2147483646 h 692"/>
              <a:gd name="T2" fmla="*/ 2147483646 w 401"/>
              <a:gd name="T3" fmla="*/ 2147483646 h 692"/>
              <a:gd name="T4" fmla="*/ 2147483646 w 401"/>
              <a:gd name="T5" fmla="*/ 2147483646 h 692"/>
              <a:gd name="T6" fmla="*/ 2147483646 w 401"/>
              <a:gd name="T7" fmla="*/ 2147483646 h 692"/>
              <a:gd name="T8" fmla="*/ 2147483646 w 401"/>
              <a:gd name="T9" fmla="*/ 2147483646 h 692"/>
              <a:gd name="T10" fmla="*/ 2147483646 w 401"/>
              <a:gd name="T11" fmla="*/ 2147483646 h 692"/>
              <a:gd name="T12" fmla="*/ 2147483646 w 401"/>
              <a:gd name="T13" fmla="*/ 2147483646 h 692"/>
              <a:gd name="T14" fmla="*/ 2147483646 w 401"/>
              <a:gd name="T15" fmla="*/ 2147483646 h 692"/>
              <a:gd name="T16" fmla="*/ 2147483646 w 401"/>
              <a:gd name="T17" fmla="*/ 2147483646 h 692"/>
              <a:gd name="T18" fmla="*/ 2147483646 w 401"/>
              <a:gd name="T19" fmla="*/ 2147483646 h 692"/>
              <a:gd name="T20" fmla="*/ 2147483646 w 401"/>
              <a:gd name="T21" fmla="*/ 2147483646 h 692"/>
              <a:gd name="T22" fmla="*/ 2147483646 w 401"/>
              <a:gd name="T23" fmla="*/ 2147483646 h 692"/>
              <a:gd name="T24" fmla="*/ 2147483646 w 401"/>
              <a:gd name="T25" fmla="*/ 2147483646 h 692"/>
              <a:gd name="T26" fmla="*/ 2147483646 w 401"/>
              <a:gd name="T27" fmla="*/ 2147483646 h 692"/>
              <a:gd name="T28" fmla="*/ 2147483646 w 401"/>
              <a:gd name="T29" fmla="*/ 2147483646 h 692"/>
              <a:gd name="T30" fmla="*/ 2147483646 w 40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01" h="692">
                <a:moveTo>
                  <a:pt x="0" y="691"/>
                </a:moveTo>
                <a:lnTo>
                  <a:pt x="42" y="684"/>
                </a:lnTo>
                <a:lnTo>
                  <a:pt x="63" y="676"/>
                </a:lnTo>
                <a:lnTo>
                  <a:pt x="85" y="664"/>
                </a:lnTo>
                <a:lnTo>
                  <a:pt x="106" y="649"/>
                </a:lnTo>
                <a:lnTo>
                  <a:pt x="127" y="627"/>
                </a:lnTo>
                <a:lnTo>
                  <a:pt x="147" y="598"/>
                </a:lnTo>
                <a:lnTo>
                  <a:pt x="189" y="519"/>
                </a:lnTo>
                <a:lnTo>
                  <a:pt x="232" y="406"/>
                </a:lnTo>
                <a:lnTo>
                  <a:pt x="274" y="270"/>
                </a:lnTo>
                <a:lnTo>
                  <a:pt x="294" y="202"/>
                </a:lnTo>
                <a:lnTo>
                  <a:pt x="315" y="136"/>
                </a:lnTo>
                <a:lnTo>
                  <a:pt x="336" y="80"/>
                </a:lnTo>
                <a:lnTo>
                  <a:pt x="357" y="37"/>
                </a:lnTo>
                <a:lnTo>
                  <a:pt x="379" y="10"/>
                </a:lnTo>
                <a:lnTo>
                  <a:pt x="40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89" name="Line 19"/>
          <p:cNvSpPr>
            <a:spLocks noChangeShapeType="1"/>
          </p:cNvSpPr>
          <p:nvPr/>
        </p:nvSpPr>
        <p:spPr bwMode="auto">
          <a:xfrm>
            <a:off x="685800" y="3208338"/>
            <a:ext cx="2057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90" name="Freeform 20"/>
          <p:cNvSpPr>
            <a:spLocks/>
          </p:cNvSpPr>
          <p:nvPr/>
        </p:nvSpPr>
        <p:spPr bwMode="auto">
          <a:xfrm>
            <a:off x="6843713" y="2035175"/>
            <a:ext cx="1462087" cy="1098550"/>
          </a:xfrm>
          <a:custGeom>
            <a:avLst/>
            <a:gdLst>
              <a:gd name="T0" fmla="*/ 2147483646 w 871"/>
              <a:gd name="T1" fmla="*/ 2147483646 h 692"/>
              <a:gd name="T2" fmla="*/ 2147483646 w 871"/>
              <a:gd name="T3" fmla="*/ 2147483646 h 692"/>
              <a:gd name="T4" fmla="*/ 2147483646 w 871"/>
              <a:gd name="T5" fmla="*/ 2147483646 h 692"/>
              <a:gd name="T6" fmla="*/ 2147483646 w 871"/>
              <a:gd name="T7" fmla="*/ 2147483646 h 692"/>
              <a:gd name="T8" fmla="*/ 2147483646 w 871"/>
              <a:gd name="T9" fmla="*/ 2147483646 h 692"/>
              <a:gd name="T10" fmla="*/ 2147483646 w 871"/>
              <a:gd name="T11" fmla="*/ 2147483646 h 692"/>
              <a:gd name="T12" fmla="*/ 2147483646 w 871"/>
              <a:gd name="T13" fmla="*/ 2147483646 h 692"/>
              <a:gd name="T14" fmla="*/ 2147483646 w 871"/>
              <a:gd name="T15" fmla="*/ 2147483646 h 692"/>
              <a:gd name="T16" fmla="*/ 2147483646 w 871"/>
              <a:gd name="T17" fmla="*/ 2147483646 h 692"/>
              <a:gd name="T18" fmla="*/ 2147483646 w 871"/>
              <a:gd name="T19" fmla="*/ 2147483646 h 692"/>
              <a:gd name="T20" fmla="*/ 2147483646 w 871"/>
              <a:gd name="T21" fmla="*/ 2147483646 h 692"/>
              <a:gd name="T22" fmla="*/ 2147483646 w 871"/>
              <a:gd name="T23" fmla="*/ 2147483646 h 692"/>
              <a:gd name="T24" fmla="*/ 2147483646 w 871"/>
              <a:gd name="T25" fmla="*/ 2147483646 h 692"/>
              <a:gd name="T26" fmla="*/ 2147483646 w 871"/>
              <a:gd name="T27" fmla="*/ 2147483646 h 692"/>
              <a:gd name="T28" fmla="*/ 2147483646 w 871"/>
              <a:gd name="T29" fmla="*/ 2147483646 h 692"/>
              <a:gd name="T30" fmla="*/ 0 w 87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71" h="692">
                <a:moveTo>
                  <a:pt x="870" y="691"/>
                </a:moveTo>
                <a:lnTo>
                  <a:pt x="777" y="684"/>
                </a:lnTo>
                <a:lnTo>
                  <a:pt x="733" y="676"/>
                </a:lnTo>
                <a:lnTo>
                  <a:pt x="686" y="664"/>
                </a:lnTo>
                <a:lnTo>
                  <a:pt x="640" y="649"/>
                </a:lnTo>
                <a:lnTo>
                  <a:pt x="596" y="627"/>
                </a:lnTo>
                <a:lnTo>
                  <a:pt x="549" y="598"/>
                </a:lnTo>
                <a:lnTo>
                  <a:pt x="456" y="519"/>
                </a:lnTo>
                <a:lnTo>
                  <a:pt x="365" y="406"/>
                </a:lnTo>
                <a:lnTo>
                  <a:pt x="274" y="270"/>
                </a:lnTo>
                <a:lnTo>
                  <a:pt x="228" y="202"/>
                </a:lnTo>
                <a:lnTo>
                  <a:pt x="182" y="136"/>
                </a:lnTo>
                <a:lnTo>
                  <a:pt x="137" y="80"/>
                </a:lnTo>
                <a:lnTo>
                  <a:pt x="91" y="37"/>
                </a:lnTo>
                <a:lnTo>
                  <a:pt x="44" y="1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91" name="Freeform 21"/>
          <p:cNvSpPr>
            <a:spLocks/>
          </p:cNvSpPr>
          <p:nvPr/>
        </p:nvSpPr>
        <p:spPr bwMode="auto">
          <a:xfrm>
            <a:off x="6383338" y="2035175"/>
            <a:ext cx="461962" cy="1098550"/>
          </a:xfrm>
          <a:custGeom>
            <a:avLst/>
            <a:gdLst>
              <a:gd name="T0" fmla="*/ 0 w 291"/>
              <a:gd name="T1" fmla="*/ 2147483646 h 692"/>
              <a:gd name="T2" fmla="*/ 2147483646 w 291"/>
              <a:gd name="T3" fmla="*/ 2147483646 h 692"/>
              <a:gd name="T4" fmla="*/ 2147483646 w 291"/>
              <a:gd name="T5" fmla="*/ 2147483646 h 692"/>
              <a:gd name="T6" fmla="*/ 2147483646 w 291"/>
              <a:gd name="T7" fmla="*/ 2147483646 h 692"/>
              <a:gd name="T8" fmla="*/ 2147483646 w 291"/>
              <a:gd name="T9" fmla="*/ 2147483646 h 692"/>
              <a:gd name="T10" fmla="*/ 2147483646 w 291"/>
              <a:gd name="T11" fmla="*/ 2147483646 h 692"/>
              <a:gd name="T12" fmla="*/ 2147483646 w 291"/>
              <a:gd name="T13" fmla="*/ 2147483646 h 692"/>
              <a:gd name="T14" fmla="*/ 2147483646 w 291"/>
              <a:gd name="T15" fmla="*/ 2147483646 h 692"/>
              <a:gd name="T16" fmla="*/ 2147483646 w 291"/>
              <a:gd name="T17" fmla="*/ 2147483646 h 692"/>
              <a:gd name="T18" fmla="*/ 2147483646 w 291"/>
              <a:gd name="T19" fmla="*/ 2147483646 h 692"/>
              <a:gd name="T20" fmla="*/ 2147483646 w 291"/>
              <a:gd name="T21" fmla="*/ 2147483646 h 692"/>
              <a:gd name="T22" fmla="*/ 2147483646 w 291"/>
              <a:gd name="T23" fmla="*/ 2147483646 h 692"/>
              <a:gd name="T24" fmla="*/ 2147483646 w 291"/>
              <a:gd name="T25" fmla="*/ 2147483646 h 692"/>
              <a:gd name="T26" fmla="*/ 2147483646 w 291"/>
              <a:gd name="T27" fmla="*/ 2147483646 h 692"/>
              <a:gd name="T28" fmla="*/ 2147483646 w 291"/>
              <a:gd name="T29" fmla="*/ 2147483646 h 692"/>
              <a:gd name="T30" fmla="*/ 2147483646 w 29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1" h="692">
                <a:moveTo>
                  <a:pt x="0" y="691"/>
                </a:moveTo>
                <a:lnTo>
                  <a:pt x="29" y="684"/>
                </a:lnTo>
                <a:lnTo>
                  <a:pt x="44" y="676"/>
                </a:lnTo>
                <a:lnTo>
                  <a:pt x="60" y="664"/>
                </a:lnTo>
                <a:lnTo>
                  <a:pt x="75" y="649"/>
                </a:lnTo>
                <a:lnTo>
                  <a:pt x="90" y="627"/>
                </a:lnTo>
                <a:lnTo>
                  <a:pt x="106" y="598"/>
                </a:lnTo>
                <a:lnTo>
                  <a:pt x="137" y="519"/>
                </a:lnTo>
                <a:lnTo>
                  <a:pt x="168" y="406"/>
                </a:lnTo>
                <a:lnTo>
                  <a:pt x="197" y="270"/>
                </a:lnTo>
                <a:lnTo>
                  <a:pt x="212" y="202"/>
                </a:lnTo>
                <a:lnTo>
                  <a:pt x="228" y="136"/>
                </a:lnTo>
                <a:lnTo>
                  <a:pt x="243" y="80"/>
                </a:lnTo>
                <a:lnTo>
                  <a:pt x="259" y="37"/>
                </a:lnTo>
                <a:lnTo>
                  <a:pt x="274" y="10"/>
                </a:lnTo>
                <a:lnTo>
                  <a:pt x="290" y="0"/>
                </a:lnTo>
              </a:path>
            </a:pathLst>
          </a:custGeom>
          <a:noFill/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92" name="Freeform 22"/>
          <p:cNvSpPr>
            <a:spLocks/>
          </p:cNvSpPr>
          <p:nvPr/>
        </p:nvSpPr>
        <p:spPr bwMode="auto">
          <a:xfrm>
            <a:off x="1295400" y="4351338"/>
            <a:ext cx="990600" cy="463550"/>
          </a:xfrm>
          <a:custGeom>
            <a:avLst/>
            <a:gdLst>
              <a:gd name="T0" fmla="*/ 0 w 655"/>
              <a:gd name="T1" fmla="*/ 2147483646 h 292"/>
              <a:gd name="T2" fmla="*/ 2147483646 w 655"/>
              <a:gd name="T3" fmla="*/ 2147483646 h 292"/>
              <a:gd name="T4" fmla="*/ 2147483646 w 655"/>
              <a:gd name="T5" fmla="*/ 0 h 292"/>
              <a:gd name="T6" fmla="*/ 0 w 655"/>
              <a:gd name="T7" fmla="*/ 0 h 292"/>
              <a:gd name="T8" fmla="*/ 0 w 655"/>
              <a:gd name="T9" fmla="*/ 2147483646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292">
                <a:moveTo>
                  <a:pt x="0" y="291"/>
                </a:moveTo>
                <a:lnTo>
                  <a:pt x="654" y="291"/>
                </a:lnTo>
                <a:lnTo>
                  <a:pt x="654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93" name="Line 23"/>
          <p:cNvSpPr>
            <a:spLocks noChangeShapeType="1"/>
          </p:cNvSpPr>
          <p:nvPr/>
        </p:nvSpPr>
        <p:spPr bwMode="auto">
          <a:xfrm>
            <a:off x="1981200" y="436086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94" name="Line 24"/>
          <p:cNvSpPr>
            <a:spLocks noChangeShapeType="1"/>
          </p:cNvSpPr>
          <p:nvPr/>
        </p:nvSpPr>
        <p:spPr bwMode="auto">
          <a:xfrm flipV="1">
            <a:off x="2286000" y="45894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95" name="Freeform 25"/>
          <p:cNvSpPr>
            <a:spLocks/>
          </p:cNvSpPr>
          <p:nvPr/>
        </p:nvSpPr>
        <p:spPr bwMode="auto">
          <a:xfrm>
            <a:off x="4267200" y="4351338"/>
            <a:ext cx="609600" cy="457200"/>
          </a:xfrm>
          <a:custGeom>
            <a:avLst/>
            <a:gdLst>
              <a:gd name="T0" fmla="*/ 0 w 288"/>
              <a:gd name="T1" fmla="*/ 2147483646 h 292"/>
              <a:gd name="T2" fmla="*/ 2147483646 w 288"/>
              <a:gd name="T3" fmla="*/ 2147483646 h 292"/>
              <a:gd name="T4" fmla="*/ 2147483646 w 288"/>
              <a:gd name="T5" fmla="*/ 0 h 292"/>
              <a:gd name="T6" fmla="*/ 0 w 288"/>
              <a:gd name="T7" fmla="*/ 0 h 292"/>
              <a:gd name="T8" fmla="*/ 0 w 288"/>
              <a:gd name="T9" fmla="*/ 2147483646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292">
                <a:moveTo>
                  <a:pt x="0" y="291"/>
                </a:moveTo>
                <a:lnTo>
                  <a:pt x="287" y="291"/>
                </a:lnTo>
                <a:lnTo>
                  <a:pt x="287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96" name="Freeform 26"/>
          <p:cNvSpPr>
            <a:spLocks/>
          </p:cNvSpPr>
          <p:nvPr/>
        </p:nvSpPr>
        <p:spPr bwMode="auto">
          <a:xfrm>
            <a:off x="6705600" y="4351338"/>
            <a:ext cx="762000" cy="457200"/>
          </a:xfrm>
          <a:custGeom>
            <a:avLst/>
            <a:gdLst>
              <a:gd name="T0" fmla="*/ 0 w 653"/>
              <a:gd name="T1" fmla="*/ 2147483646 h 292"/>
              <a:gd name="T2" fmla="*/ 2147483646 w 653"/>
              <a:gd name="T3" fmla="*/ 2147483646 h 292"/>
              <a:gd name="T4" fmla="*/ 2147483646 w 653"/>
              <a:gd name="T5" fmla="*/ 0 h 292"/>
              <a:gd name="T6" fmla="*/ 0 w 653"/>
              <a:gd name="T7" fmla="*/ 0 h 292"/>
              <a:gd name="T8" fmla="*/ 0 w 653"/>
              <a:gd name="T9" fmla="*/ 2147483646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3" h="292">
                <a:moveTo>
                  <a:pt x="0" y="291"/>
                </a:moveTo>
                <a:lnTo>
                  <a:pt x="652" y="291"/>
                </a:lnTo>
                <a:lnTo>
                  <a:pt x="652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97" name="Line 27"/>
          <p:cNvSpPr>
            <a:spLocks noChangeShapeType="1"/>
          </p:cNvSpPr>
          <p:nvPr/>
        </p:nvSpPr>
        <p:spPr bwMode="auto">
          <a:xfrm>
            <a:off x="6934200" y="4343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98" name="Line 28"/>
          <p:cNvSpPr>
            <a:spLocks noChangeShapeType="1"/>
          </p:cNvSpPr>
          <p:nvPr/>
        </p:nvSpPr>
        <p:spPr bwMode="auto">
          <a:xfrm>
            <a:off x="685800" y="45894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399" name="Line 29"/>
          <p:cNvSpPr>
            <a:spLocks noChangeShapeType="1"/>
          </p:cNvSpPr>
          <p:nvPr/>
        </p:nvSpPr>
        <p:spPr bwMode="auto">
          <a:xfrm flipH="1">
            <a:off x="6400800" y="4427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00" name="Line 30"/>
          <p:cNvSpPr>
            <a:spLocks noChangeShapeType="1"/>
          </p:cNvSpPr>
          <p:nvPr/>
        </p:nvSpPr>
        <p:spPr bwMode="auto">
          <a:xfrm>
            <a:off x="3657600" y="4572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01" name="Line 31"/>
          <p:cNvSpPr>
            <a:spLocks noChangeShapeType="1"/>
          </p:cNvSpPr>
          <p:nvPr/>
        </p:nvSpPr>
        <p:spPr bwMode="auto">
          <a:xfrm flipV="1">
            <a:off x="4876800" y="45799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02" name="Line 32"/>
          <p:cNvSpPr>
            <a:spLocks noChangeShapeType="1"/>
          </p:cNvSpPr>
          <p:nvPr/>
        </p:nvSpPr>
        <p:spPr bwMode="auto">
          <a:xfrm flipV="1">
            <a:off x="7467600" y="4572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03" name="Line 33"/>
          <p:cNvSpPr>
            <a:spLocks noChangeShapeType="1"/>
          </p:cNvSpPr>
          <p:nvPr/>
        </p:nvSpPr>
        <p:spPr bwMode="auto">
          <a:xfrm flipV="1">
            <a:off x="6400800" y="45799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04" name="Line 34"/>
          <p:cNvSpPr>
            <a:spLocks noChangeShapeType="1"/>
          </p:cNvSpPr>
          <p:nvPr/>
        </p:nvSpPr>
        <p:spPr bwMode="auto">
          <a:xfrm>
            <a:off x="4572000" y="435133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05" name="Line 35"/>
          <p:cNvSpPr>
            <a:spLocks noChangeShapeType="1"/>
          </p:cNvSpPr>
          <p:nvPr/>
        </p:nvSpPr>
        <p:spPr bwMode="auto">
          <a:xfrm>
            <a:off x="7467600" y="2751138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06" name="Line 36"/>
          <p:cNvSpPr>
            <a:spLocks noChangeShapeType="1"/>
          </p:cNvSpPr>
          <p:nvPr/>
        </p:nvSpPr>
        <p:spPr bwMode="auto">
          <a:xfrm flipH="1">
            <a:off x="8305800" y="4427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07" name="Line 37"/>
          <p:cNvSpPr>
            <a:spLocks noChangeShapeType="1"/>
          </p:cNvSpPr>
          <p:nvPr/>
        </p:nvSpPr>
        <p:spPr bwMode="auto">
          <a:xfrm flipH="1">
            <a:off x="5486400" y="4427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08" name="Line 38"/>
          <p:cNvSpPr>
            <a:spLocks noChangeShapeType="1"/>
          </p:cNvSpPr>
          <p:nvPr/>
        </p:nvSpPr>
        <p:spPr bwMode="auto">
          <a:xfrm flipH="1">
            <a:off x="3657600" y="4427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09" name="Line 39"/>
          <p:cNvSpPr>
            <a:spLocks noChangeShapeType="1"/>
          </p:cNvSpPr>
          <p:nvPr/>
        </p:nvSpPr>
        <p:spPr bwMode="auto">
          <a:xfrm flipH="1">
            <a:off x="2590800" y="44370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10" name="Line 40"/>
          <p:cNvSpPr>
            <a:spLocks noChangeShapeType="1"/>
          </p:cNvSpPr>
          <p:nvPr/>
        </p:nvSpPr>
        <p:spPr bwMode="auto">
          <a:xfrm flipH="1">
            <a:off x="685800" y="44370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11" name="Line 41"/>
          <p:cNvSpPr>
            <a:spLocks noChangeShapeType="1"/>
          </p:cNvSpPr>
          <p:nvPr/>
        </p:nvSpPr>
        <p:spPr bwMode="auto">
          <a:xfrm>
            <a:off x="3505200" y="3208338"/>
            <a:ext cx="19399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12" name="Line 42"/>
          <p:cNvSpPr>
            <a:spLocks noChangeShapeType="1"/>
          </p:cNvSpPr>
          <p:nvPr/>
        </p:nvSpPr>
        <p:spPr bwMode="auto">
          <a:xfrm>
            <a:off x="6248400" y="3208338"/>
            <a:ext cx="2057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8413" name="Text Box 43"/>
          <p:cNvSpPr txBox="1">
            <a:spLocks noChangeArrowheads="1"/>
          </p:cNvSpPr>
          <p:nvPr/>
        </p:nvSpPr>
        <p:spPr bwMode="auto">
          <a:xfrm>
            <a:off x="914400" y="34369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000" b="1" smtClean="0">
                <a:solidFill>
                  <a:srgbClr val="333399"/>
                </a:solidFill>
              </a:rPr>
              <a:t>Q1</a:t>
            </a:r>
          </a:p>
        </p:txBody>
      </p:sp>
      <p:sp>
        <p:nvSpPr>
          <p:cNvPr id="58414" name="Text Box 44"/>
          <p:cNvSpPr txBox="1">
            <a:spLocks noChangeArrowheads="1"/>
          </p:cNvSpPr>
          <p:nvPr/>
        </p:nvSpPr>
        <p:spPr bwMode="auto">
          <a:xfrm>
            <a:off x="1600200" y="34369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000" b="1" smtClean="0">
                <a:solidFill>
                  <a:srgbClr val="009999"/>
                </a:solidFill>
              </a:rPr>
              <a:t>Q2</a:t>
            </a:r>
          </a:p>
        </p:txBody>
      </p:sp>
      <p:sp>
        <p:nvSpPr>
          <p:cNvPr id="58415" name="Text Box 45"/>
          <p:cNvSpPr txBox="1">
            <a:spLocks noChangeArrowheads="1"/>
          </p:cNvSpPr>
          <p:nvPr/>
        </p:nvSpPr>
        <p:spPr bwMode="auto">
          <a:xfrm>
            <a:off x="1981200" y="34369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58416" name="Text Box 46"/>
          <p:cNvSpPr txBox="1">
            <a:spLocks noChangeArrowheads="1"/>
          </p:cNvSpPr>
          <p:nvPr/>
        </p:nvSpPr>
        <p:spPr bwMode="auto">
          <a:xfrm>
            <a:off x="3886200" y="34369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000" b="1" smtClean="0">
                <a:solidFill>
                  <a:srgbClr val="333399"/>
                </a:solidFill>
              </a:rPr>
              <a:t>Q1</a:t>
            </a:r>
          </a:p>
        </p:txBody>
      </p:sp>
      <p:sp>
        <p:nvSpPr>
          <p:cNvPr id="58417" name="Text Box 47"/>
          <p:cNvSpPr txBox="1">
            <a:spLocks noChangeArrowheads="1"/>
          </p:cNvSpPr>
          <p:nvPr/>
        </p:nvSpPr>
        <p:spPr bwMode="auto">
          <a:xfrm>
            <a:off x="4267200" y="34369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000" b="1" smtClean="0">
                <a:solidFill>
                  <a:srgbClr val="009999"/>
                </a:solidFill>
              </a:rPr>
              <a:t>Q2</a:t>
            </a:r>
          </a:p>
        </p:txBody>
      </p:sp>
      <p:sp>
        <p:nvSpPr>
          <p:cNvPr id="58418" name="Text Box 48"/>
          <p:cNvSpPr txBox="1">
            <a:spLocks noChangeArrowheads="1"/>
          </p:cNvSpPr>
          <p:nvPr/>
        </p:nvSpPr>
        <p:spPr bwMode="auto">
          <a:xfrm>
            <a:off x="4648200" y="34369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Q3</a:t>
            </a:r>
          </a:p>
        </p:txBody>
      </p:sp>
      <p:sp>
        <p:nvSpPr>
          <p:cNvPr id="58419" name="Text Box 49"/>
          <p:cNvSpPr txBox="1">
            <a:spLocks noChangeArrowheads="1"/>
          </p:cNvSpPr>
          <p:nvPr/>
        </p:nvSpPr>
        <p:spPr bwMode="auto">
          <a:xfrm>
            <a:off x="6400800" y="33607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000" b="1" smtClean="0">
                <a:solidFill>
                  <a:srgbClr val="333399"/>
                </a:solidFill>
              </a:rPr>
              <a:t>Q1</a:t>
            </a:r>
          </a:p>
        </p:txBody>
      </p:sp>
      <p:sp>
        <p:nvSpPr>
          <p:cNvPr id="58420" name="Text Box 50"/>
          <p:cNvSpPr txBox="1">
            <a:spLocks noChangeArrowheads="1"/>
          </p:cNvSpPr>
          <p:nvPr/>
        </p:nvSpPr>
        <p:spPr bwMode="auto">
          <a:xfrm>
            <a:off x="6858000" y="33607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000" b="1" smtClean="0">
                <a:solidFill>
                  <a:srgbClr val="009999"/>
                </a:solidFill>
              </a:rPr>
              <a:t>Q2</a:t>
            </a:r>
          </a:p>
        </p:txBody>
      </p:sp>
      <p:sp>
        <p:nvSpPr>
          <p:cNvPr id="58421" name="Text Box 51"/>
          <p:cNvSpPr txBox="1">
            <a:spLocks noChangeArrowheads="1"/>
          </p:cNvSpPr>
          <p:nvPr/>
        </p:nvSpPr>
        <p:spPr bwMode="auto">
          <a:xfrm>
            <a:off x="7315200" y="3360738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sz="2000" b="1" smtClean="0">
                <a:solidFill>
                  <a:srgbClr val="FF0000"/>
                </a:solidFill>
              </a:rPr>
              <a:t>Q3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526213" y="725488"/>
            <a:ext cx="2117725" cy="5334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</a:rPr>
              <a:t>Population Mean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95408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821363" y="1798638"/>
          <a:ext cx="2560637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545863" imgH="368140" progId="Equation.3">
                  <p:embed/>
                </p:oleObj>
              </mc:Choice>
              <mc:Fallback>
                <p:oleObj name="Equation" r:id="rId3" imgW="545863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3" y="1798638"/>
                        <a:ext cx="2560637" cy="16605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76200">
                        <a:solidFill>
                          <a:srgbClr val="CC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09613" y="4273550"/>
            <a:ext cx="7962900" cy="2432050"/>
          </a:xfrm>
          <a:prstGeom prst="rect">
            <a:avLst/>
          </a:prstGeom>
          <a:solidFill>
            <a:srgbClr val="CC66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  <a:contourClr>
              <a:srgbClr val="CC66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where </a:t>
            </a:r>
          </a:p>
          <a:p>
            <a:pPr lvl="1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990000"/>
              </a:buClr>
              <a:buSzPct val="65000"/>
              <a:buFont typeface="Wingdings" panose="05000000000000000000" pitchFamily="2" charset="2"/>
              <a:buChar char="m"/>
            </a:pPr>
            <a:r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µ is the population mean</a:t>
            </a:r>
            <a:endParaRPr lang="en-US" b="1" i="1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lvl="1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990000"/>
              </a:buClr>
              <a:buSzPct val="65000"/>
              <a:buFont typeface="Wingdings" panose="05000000000000000000" pitchFamily="2" charset="2"/>
              <a:buChar char="m"/>
            </a:pPr>
            <a:r>
              <a:rPr lang="en-US" b="1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N </a:t>
            </a:r>
            <a:r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is the total number of observations.</a:t>
            </a:r>
          </a:p>
          <a:p>
            <a:pPr lvl="1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990000"/>
              </a:buClr>
              <a:buSzPct val="65000"/>
              <a:buFont typeface="Wingdings" panose="05000000000000000000" pitchFamily="2" charset="2"/>
              <a:buChar char="m"/>
            </a:pPr>
            <a:r>
              <a:rPr lang="en-US" b="1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X </a:t>
            </a:r>
            <a:r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is a particular value.</a:t>
            </a:r>
          </a:p>
          <a:p>
            <a:pPr lvl="1" eaLnBrk="0" fontAlgn="base" hangingPunct="0">
              <a:lnSpc>
                <a:spcPct val="90000"/>
              </a:lnSpc>
              <a:spcAft>
                <a:spcPct val="0"/>
              </a:spcAft>
              <a:buClr>
                <a:srgbClr val="990000"/>
              </a:buClr>
              <a:buSzPct val="65000"/>
              <a:buFont typeface="Wingdings" panose="05000000000000000000" pitchFamily="2" charset="2"/>
              <a:buChar char="m"/>
            </a:pPr>
            <a:r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 </a:t>
            </a:r>
            <a:r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indicates the operation of adding.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33400" y="915988"/>
            <a:ext cx="4476750" cy="2852737"/>
          </a:xfrm>
          <a:prstGeom prst="rect">
            <a:avLst/>
          </a:prstGeom>
          <a:solidFill>
            <a:srgbClr val="0033CC"/>
          </a:solidFill>
          <a:ln w="76200">
            <a:solidFill>
              <a:srgbClr val="33333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itchFamily="2" charset="2"/>
              <a:buNone/>
              <a:defRPr/>
            </a:pPr>
            <a:r>
              <a:rPr lang="en-US" sz="2800" b="1">
                <a:solidFill>
                  <a:srgbClr val="FFFFFF"/>
                </a:solidFill>
                <a:latin typeface="Times New Roman" pitchFamily="18" charset="0"/>
              </a:rPr>
              <a:t>For ungrouped data, the </a:t>
            </a:r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Population Mean</a:t>
            </a:r>
            <a:r>
              <a:rPr lang="en-US" sz="2800" b="1">
                <a:solidFill>
                  <a:srgbClr val="FFFFFF"/>
                </a:solidFill>
                <a:latin typeface="Times New Roman" pitchFamily="18" charset="0"/>
              </a:rPr>
              <a:t> is the sum of all the population values divided by the total number of population values: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715000" y="1716088"/>
            <a:ext cx="2667000" cy="1905000"/>
          </a:xfrm>
          <a:prstGeom prst="rect">
            <a:avLst/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  <a:contourClr>
              <a:srgbClr val="CC66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024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Arithmetic Mean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bldLvl="2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687388"/>
            <a:ext cx="1641475" cy="4000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</a:rPr>
              <a:t>Example 1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34963" y="5008563"/>
          <a:ext cx="67119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2171700" imgH="368300" progId="Equation.3">
                  <p:embed/>
                </p:oleObj>
              </mc:Choice>
              <mc:Fallback>
                <p:oleObj name="Equation" r:id="rId3" imgW="2171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5008563"/>
                        <a:ext cx="6711950" cy="1060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762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962275" y="4130675"/>
            <a:ext cx="5876925" cy="523875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Find the mean mileage for the cars.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04800" y="1300163"/>
            <a:ext cx="2419350" cy="3108325"/>
          </a:xfrm>
          <a:prstGeom prst="rect">
            <a:avLst/>
          </a:prstGeom>
          <a:solidFill>
            <a:srgbClr val="FF3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Aidoo’s family owns four cars.   The following is the current mileage on each of the four cars.    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7210425" y="1271588"/>
          <a:ext cx="15144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Flash Document" r:id="rId5" imgW="1515240" imgH="870120" progId="Flash.Movie">
                  <p:embed/>
                </p:oleObj>
              </mc:Choice>
              <mc:Fallback>
                <p:oleObj name="Flash Document" r:id="rId5" imgW="1515240" imgH="87012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425" y="1271588"/>
                        <a:ext cx="15144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5534025" y="121920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b="1" smtClean="0">
                <a:solidFill>
                  <a:srgbClr val="2118D0"/>
                </a:solidFill>
                <a:latin typeface="Times New Roman" panose="02020603050405020304" pitchFamily="18" charset="0"/>
              </a:rPr>
              <a:t>56,000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6689725" y="1998663"/>
          <a:ext cx="2206625" cy="219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Flash Document" r:id="rId7" imgW="2397240" imgH="2383200" progId="Flash.Movie">
                  <p:embed/>
                </p:oleObj>
              </mc:Choice>
              <mc:Fallback>
                <p:oleObj name="Flash Document" r:id="rId7" imgW="2397240" imgH="238320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1998663"/>
                        <a:ext cx="2206625" cy="219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572125" y="240030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b="1" smtClean="0">
                <a:solidFill>
                  <a:srgbClr val="2118D0"/>
                </a:solidFill>
                <a:latin typeface="Times New Roman" panose="02020603050405020304" pitchFamily="18" charset="0"/>
              </a:rPr>
              <a:t>23,000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3403600" y="1235075"/>
          <a:ext cx="15557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Flash Document" r:id="rId9" imgW="1689120" imgH="1477080" progId="Flash.Movie">
                  <p:embed/>
                </p:oleObj>
              </mc:Choice>
              <mc:Fallback>
                <p:oleObj name="Flash Document" r:id="rId9" imgW="1689120" imgH="147708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235075"/>
                        <a:ext cx="1555750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5534025" y="179070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b="1" smtClean="0">
                <a:solidFill>
                  <a:srgbClr val="008000"/>
                </a:solidFill>
                <a:latin typeface="Times New Roman" panose="02020603050405020304" pitchFamily="18" charset="0"/>
              </a:rPr>
              <a:t>42,000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3349625" y="2700338"/>
          <a:ext cx="17573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Flash Document" r:id="rId11" imgW="1757520" imgH="1137240" progId="Flash.Movie">
                  <p:embed/>
                </p:oleObj>
              </mc:Choice>
              <mc:Fallback>
                <p:oleObj name="Flash Document" r:id="rId11" imgW="1757520" imgH="1137240" progId="Flash.Movi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2700338"/>
                        <a:ext cx="175736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5591175" y="302895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800" b="1" smtClean="0">
                <a:solidFill>
                  <a:srgbClr val="008000"/>
                </a:solidFill>
                <a:latin typeface="Times New Roman" panose="02020603050405020304" pitchFamily="18" charset="0"/>
              </a:rPr>
              <a:t>73,000</a:t>
            </a:r>
          </a:p>
        </p:txBody>
      </p:sp>
      <p:sp>
        <p:nvSpPr>
          <p:cNvPr id="11278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Arithmetic Mean: Example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 autoUpdateAnimBg="0"/>
      <p:bldP spid="8198" grpId="0" animBg="1" autoUpdateAnimBg="0"/>
      <p:bldP spid="8200" grpId="0" autoUpdateAnimBg="0"/>
      <p:bldP spid="8202" grpId="0" autoUpdateAnimBg="0"/>
      <p:bldP spid="8204" grpId="0" autoUpdateAnimBg="0"/>
      <p:bldP spid="820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74700"/>
            <a:ext cx="1774825" cy="5524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</a:rPr>
              <a:t>Sample Mean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105092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sz="1400" b="1" i="1" smtClean="0">
              <a:solidFill>
                <a:srgbClr val="FFFFFF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452813" y="3505200"/>
          <a:ext cx="2185987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482391" imgH="355446" progId="Equation.3">
                  <p:embed/>
                </p:oleObj>
              </mc:Choice>
              <mc:Fallback>
                <p:oleObj name="Equation" r:id="rId3" imgW="482391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3505200"/>
                        <a:ext cx="2185987" cy="14906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762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393825" y="5562600"/>
            <a:ext cx="6383338" cy="1066800"/>
          </a:xfrm>
          <a:prstGeom prst="rect">
            <a:avLst/>
          </a:prstGeom>
          <a:solidFill>
            <a:srgbClr val="CC33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3300"/>
            </a:extrusionClr>
            <a:contourClr>
              <a:srgbClr val="CC330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where </a:t>
            </a:r>
            <a:r>
              <a:rPr lang="en-US" b="1" i="1" smtClean="0">
                <a:solidFill>
                  <a:srgbClr val="FFFFFF"/>
                </a:solidFill>
                <a:latin typeface="Times New Roman" panose="02020603050405020304" pitchFamily="18" charset="0"/>
              </a:rPr>
              <a:t>n</a:t>
            </a:r>
            <a:r>
              <a:rPr lang="en-US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 is the total number of values in the sample.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992188" y="1641475"/>
            <a:ext cx="7104062" cy="1554163"/>
          </a:xfrm>
          <a:prstGeom prst="rect">
            <a:avLst/>
          </a:prstGeom>
          <a:solidFill>
            <a:srgbClr val="2118D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2118D0"/>
            </a:extrusionClr>
            <a:contourClr>
              <a:srgbClr val="2118D0"/>
            </a:contourClr>
          </a:sp3d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Clr>
                <a:srgbClr val="404960"/>
              </a:buClr>
              <a:buSzPct val="65000"/>
              <a:buFont typeface="Wingdings" panose="05000000000000000000" pitchFamily="2" charset="2"/>
              <a:buNone/>
            </a:pPr>
            <a:r>
              <a:rPr 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For ungrouped data, the sample mean is the sum of all the sample values divided by the number of sample values: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352800" y="3565525"/>
            <a:ext cx="2209800" cy="1524000"/>
          </a:xfrm>
          <a:prstGeom prst="rect">
            <a:avLst/>
          </a:prstGeom>
          <a:noFill/>
          <a:ln w="38100">
            <a:solidFill>
              <a:srgbClr val="CC66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  <a:contourClr>
              <a:srgbClr val="CC660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1229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649288"/>
          </a:xfrm>
          <a:prstGeom prst="rect">
            <a:avLst/>
          </a:prstGeom>
          <a:solidFill>
            <a:srgbClr val="009900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Arithmetic Mean</a:t>
            </a:r>
            <a:endParaRPr lang="en-US" b="1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3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3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3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4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4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4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4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4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4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4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4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4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4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5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5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5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IDL ppt temp</Template>
  <TotalTime>2328</TotalTime>
  <Words>2804</Words>
  <Application>Microsoft Office PowerPoint</Application>
  <PresentationFormat>On-screen Show (4:3)</PresentationFormat>
  <Paragraphs>510</Paragraphs>
  <Slides>64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49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64</vt:i4>
      </vt:variant>
    </vt:vector>
  </HeadingPairs>
  <TitlesOfParts>
    <vt:vector size="126" baseType="lpstr">
      <vt:lpstr>Arial</vt:lpstr>
      <vt:lpstr>Book Antiqua</vt:lpstr>
      <vt:lpstr>Calibri</vt:lpstr>
      <vt:lpstr>Cambria Math</vt:lpstr>
      <vt:lpstr>Futura Md BT</vt:lpstr>
      <vt:lpstr>Symbol</vt:lpstr>
      <vt:lpstr>Times New Roman</vt:lpstr>
      <vt:lpstr>Wingdings</vt:lpstr>
      <vt:lpstr>1_Default Design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12_Default Design</vt:lpstr>
      <vt:lpstr>13_Default Design</vt:lpstr>
      <vt:lpstr>14_Default Design</vt:lpstr>
      <vt:lpstr>15_Default Design</vt:lpstr>
      <vt:lpstr>16_Default Design</vt:lpstr>
      <vt:lpstr>17_Default Design</vt:lpstr>
      <vt:lpstr>18_Default Design</vt:lpstr>
      <vt:lpstr>19_Default Design</vt:lpstr>
      <vt:lpstr>20_Default Design</vt:lpstr>
      <vt:lpstr>21_Default Design</vt:lpstr>
      <vt:lpstr>22_Default Design</vt:lpstr>
      <vt:lpstr>23_Default Design</vt:lpstr>
      <vt:lpstr>24_Default Design</vt:lpstr>
      <vt:lpstr>25_Default Design</vt:lpstr>
      <vt:lpstr>26_Default Design</vt:lpstr>
      <vt:lpstr>27_Default Design</vt:lpstr>
      <vt:lpstr>28_Default Design</vt:lpstr>
      <vt:lpstr>32_Default Design</vt:lpstr>
      <vt:lpstr>33_Default Design</vt:lpstr>
      <vt:lpstr>34_Default Design</vt:lpstr>
      <vt:lpstr>35_Default Design</vt:lpstr>
      <vt:lpstr>36_Default Design</vt:lpstr>
      <vt:lpstr>37_Default Design</vt:lpstr>
      <vt:lpstr>38_Default Design</vt:lpstr>
      <vt:lpstr>39_Default Design</vt:lpstr>
      <vt:lpstr>40_Default Design</vt:lpstr>
      <vt:lpstr>41_Default Design</vt:lpstr>
      <vt:lpstr>42_Default Design</vt:lpstr>
      <vt:lpstr>43_Default Design</vt:lpstr>
      <vt:lpstr>44_Default Design</vt:lpstr>
      <vt:lpstr>45_Default Design</vt:lpstr>
      <vt:lpstr>46_Default Design</vt:lpstr>
      <vt:lpstr>47_Default Design</vt:lpstr>
      <vt:lpstr>48_Default Design</vt:lpstr>
      <vt:lpstr>49_Default Design</vt:lpstr>
      <vt:lpstr>50_Default Design</vt:lpstr>
      <vt:lpstr>51_Default Design</vt:lpstr>
      <vt:lpstr>52_Default Design</vt:lpstr>
      <vt:lpstr>Flash Document</vt:lpstr>
      <vt:lpstr>Equation</vt:lpstr>
      <vt:lpstr>Worksheet</vt:lpstr>
      <vt:lpstr>Flash Movie</vt:lpstr>
      <vt:lpstr>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Population Mean</vt:lpstr>
      <vt:lpstr>Example 1</vt:lpstr>
      <vt:lpstr>Sample Mean</vt:lpstr>
      <vt:lpstr>PowerPoint Presentation</vt:lpstr>
      <vt:lpstr>The Mean of Grouped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the Median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Relative Positions of the Mean, Median, and Mode:  Symmetric Distribution</vt:lpstr>
      <vt:lpstr>The Relative Positions of the Mean, Median, and Mode:  Left Skewed Distribution</vt:lpstr>
      <vt:lpstr>The Relative Positions of the Mean, Median, and Mode:  Right Skewed Distribution</vt:lpstr>
      <vt:lpstr>Example</vt:lpstr>
      <vt:lpstr>PowerPoint Presentation</vt:lpstr>
      <vt:lpstr>Graphs of Distributions indicating their Peakness  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 458</dc:title>
  <dc:creator>Simon Appiah</dc:creator>
  <cp:lastModifiedBy>Dr Ogonos</cp:lastModifiedBy>
  <cp:revision>33</cp:revision>
  <dcterms:created xsi:type="dcterms:W3CDTF">2016-11-18T16:11:40Z</dcterms:created>
  <dcterms:modified xsi:type="dcterms:W3CDTF">2019-02-08T10:35:48Z</dcterms:modified>
</cp:coreProperties>
</file>