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 id="2147483720" r:id="rId2"/>
  </p:sldMasterIdLst>
  <p:notesMasterIdLst>
    <p:notesMasterId r:id="rId53"/>
  </p:notesMasterIdLst>
  <p:handoutMasterIdLst>
    <p:handoutMasterId r:id="rId54"/>
  </p:handoutMasterIdLst>
  <p:sldIdLst>
    <p:sldId id="332" r:id="rId3"/>
    <p:sldId id="257" r:id="rId4"/>
    <p:sldId id="258" r:id="rId5"/>
    <p:sldId id="259" r:id="rId6"/>
    <p:sldId id="295" r:id="rId7"/>
    <p:sldId id="269" r:id="rId8"/>
    <p:sldId id="270" r:id="rId9"/>
    <p:sldId id="271" r:id="rId10"/>
    <p:sldId id="272" r:id="rId11"/>
    <p:sldId id="296" r:id="rId12"/>
    <p:sldId id="273" r:id="rId13"/>
    <p:sldId id="326" r:id="rId14"/>
    <p:sldId id="274" r:id="rId15"/>
    <p:sldId id="327" r:id="rId16"/>
    <p:sldId id="275" r:id="rId17"/>
    <p:sldId id="276" r:id="rId18"/>
    <p:sldId id="277" r:id="rId19"/>
    <p:sldId id="328" r:id="rId20"/>
    <p:sldId id="278" r:id="rId21"/>
    <p:sldId id="279" r:id="rId22"/>
    <p:sldId id="297" r:id="rId23"/>
    <p:sldId id="268" r:id="rId24"/>
    <p:sldId id="298" r:id="rId25"/>
    <p:sldId id="305" r:id="rId26"/>
    <p:sldId id="281" r:id="rId27"/>
    <p:sldId id="329" r:id="rId28"/>
    <p:sldId id="324" r:id="rId29"/>
    <p:sldId id="306" r:id="rId30"/>
    <p:sldId id="307" r:id="rId31"/>
    <p:sldId id="308" r:id="rId32"/>
    <p:sldId id="310" r:id="rId33"/>
    <p:sldId id="309" r:id="rId34"/>
    <p:sldId id="300" r:id="rId35"/>
    <p:sldId id="331" r:id="rId36"/>
    <p:sldId id="311" r:id="rId37"/>
    <p:sldId id="325" r:id="rId38"/>
    <p:sldId id="312" r:id="rId39"/>
    <p:sldId id="313" r:id="rId40"/>
    <p:sldId id="315" r:id="rId41"/>
    <p:sldId id="314" r:id="rId42"/>
    <p:sldId id="321" r:id="rId43"/>
    <p:sldId id="322" r:id="rId44"/>
    <p:sldId id="323" r:id="rId45"/>
    <p:sldId id="317" r:id="rId46"/>
    <p:sldId id="330" r:id="rId47"/>
    <p:sldId id="320" r:id="rId48"/>
    <p:sldId id="319" r:id="rId49"/>
    <p:sldId id="318" r:id="rId50"/>
    <p:sldId id="301" r:id="rId51"/>
    <p:sldId id="316"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0" autoAdjust="0"/>
    <p:restoredTop sz="83541" autoAdjust="0"/>
  </p:normalViewPr>
  <p:slideViewPr>
    <p:cSldViewPr>
      <p:cViewPr varScale="1">
        <p:scale>
          <a:sx n="37" d="100"/>
          <a:sy n="37" d="100"/>
        </p:scale>
        <p:origin x="-1613"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279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45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F827DE0-E943-4F80-8E40-8773D99E136A}" type="datetimeFigureOut">
              <a:rPr lang="en-US"/>
              <a:pPr/>
              <a:t>12/26/2015</a:t>
            </a:fld>
            <a:endParaRPr lang="en-US"/>
          </a:p>
        </p:txBody>
      </p:sp>
      <p:sp>
        <p:nvSpPr>
          <p:cNvPr id="145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45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8130E9F8-252D-4CB7-A0D9-E41F9E9B716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665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31C7B0A4-401C-4CB9-8387-78E0FDBC73F4}"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21DF6A44-2968-4B81-9BA5-268BAB11081C}" type="slidenum">
              <a:rPr lang="en-US" smtClean="0">
                <a:ea typeface="ＭＳ Ｐゴシック" pitchFamily="34" charset="-128"/>
              </a:rPr>
              <a:pPr/>
              <a:t>1</a:t>
            </a:fld>
            <a:endParaRPr lang="en-US" smtClean="0">
              <a:ea typeface="ＭＳ Ｐゴシック" pitchFamily="34" charset="-128"/>
            </a:endParaRPr>
          </a:p>
        </p:txBody>
      </p:sp>
      <p:sp>
        <p:nvSpPr>
          <p:cNvPr id="675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CB43716-6F3F-4C2E-9261-64804780C4F1}" type="slidenum">
              <a:rPr lang="en-US" sz="1200"/>
              <a:pPr algn="r"/>
              <a:t>1</a:t>
            </a:fld>
            <a:endParaRPr lang="en-US" sz="1200"/>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BCB00B23-1934-4C49-A63E-72F1DB37EC4E}" type="slidenum">
              <a:rPr lang="en-US" smtClean="0">
                <a:ea typeface="ＭＳ Ｐゴシック" pitchFamily="34" charset="-128"/>
              </a:rPr>
              <a:pPr/>
              <a:t>13</a:t>
            </a:fld>
            <a:endParaRPr lang="en-US" smtClean="0">
              <a:ea typeface="ＭＳ Ｐゴシック" pitchFamily="34" charset="-128"/>
            </a:endParaRPr>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r>
              <a:rPr lang="en-US" smtClean="0"/>
              <a:t>Determining human needs of the users involved.</a:t>
            </a:r>
          </a:p>
          <a:p>
            <a:pPr eaLnBrk="1" hangingPunct="1"/>
            <a:r>
              <a:rPr lang="en-US" smtClean="0"/>
              <a:t>Uses activities to pose and answer questions concerning human-computer interaction:</a:t>
            </a:r>
          </a:p>
          <a:p>
            <a:pPr marL="628650" lvl="1" indent="-171450" eaLnBrk="1" hangingPunct="1">
              <a:buFontTx/>
              <a:buChar char="•"/>
            </a:pPr>
            <a:r>
              <a:rPr lang="en-US" smtClean="0"/>
              <a:t>What are the users strengths and limitations?</a:t>
            </a:r>
          </a:p>
          <a:p>
            <a:pPr eaLnBrk="1" hangingPunct="1"/>
            <a:r>
              <a:rPr lang="en-US" smtClean="0"/>
              <a:t>	</a:t>
            </a:r>
          </a:p>
          <a:p>
            <a:pPr eaLnBrk="1" hangingPunct="1"/>
            <a:r>
              <a:rPr lang="en-US" smtClean="0"/>
              <a:t>Trying to understand what information users need to perform their jobs.</a:t>
            </a:r>
          </a:p>
          <a:p>
            <a:pPr eaLnBrk="1" hangingPunct="1"/>
            <a:endParaRPr lang="en-US" smtClean="0"/>
          </a:p>
          <a:p>
            <a:pPr marL="628650" lvl="1" indent="-171450" eaLnBrk="1" hangingPunct="1">
              <a:buFontTx/>
              <a:buChar char="•"/>
            </a:pPr>
            <a:r>
              <a:rPr lang="en-US" smtClean="0"/>
              <a:t>Who—the people who are involved</a:t>
            </a:r>
          </a:p>
          <a:p>
            <a:pPr marL="628650" lvl="1" indent="-171450" eaLnBrk="1" hangingPunct="1">
              <a:buFontTx/>
              <a:buChar char="•"/>
            </a:pPr>
            <a:r>
              <a:rPr lang="en-US" smtClean="0"/>
              <a:t>What—the business activity</a:t>
            </a:r>
          </a:p>
          <a:p>
            <a:pPr marL="628650" lvl="1" indent="-171450" eaLnBrk="1" hangingPunct="1">
              <a:buFontTx/>
              <a:buChar char="•"/>
            </a:pPr>
            <a:r>
              <a:rPr lang="en-US" smtClean="0"/>
              <a:t>Where—the environment in which the work takes place</a:t>
            </a:r>
          </a:p>
          <a:p>
            <a:pPr marL="628650" lvl="1" indent="-171450" eaLnBrk="1" hangingPunct="1">
              <a:buFontTx/>
              <a:buChar char="•"/>
            </a:pPr>
            <a:r>
              <a:rPr lang="en-US" smtClean="0"/>
              <a:t>When—the timing</a:t>
            </a:r>
          </a:p>
          <a:p>
            <a:pPr marL="628650" lvl="1" indent="-171450" eaLnBrk="1" hangingPunct="1">
              <a:buFontTx/>
              <a:buChar char="•"/>
            </a:pPr>
            <a:r>
              <a:rPr lang="en-US" smtClean="0"/>
              <a:t>How—how the current procedures are performed</a:t>
            </a:r>
          </a:p>
          <a:p>
            <a:pPr marL="628650" lvl="1" indent="-171450" eaLnBrk="1" hangingPunct="1">
              <a:buFontTx/>
              <a:buChar char="•"/>
            </a:pPr>
            <a:r>
              <a:rPr lang="en-US" smtClean="0"/>
              <a:t>Why—why the system uses the current system</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0476E5AC-07D3-4B61-B549-37240B55A087}" type="slidenum">
              <a:rPr lang="en-US" smtClean="0">
                <a:ea typeface="ＭＳ Ｐゴシック" pitchFamily="34" charset="-128"/>
              </a:rPr>
              <a:pPr/>
              <a:t>14</a:t>
            </a:fld>
            <a:endParaRPr lang="en-US" smtClean="0">
              <a:ea typeface="ＭＳ Ｐゴシック" pitchFamily="34" charset="-128"/>
            </a:endParaRPr>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en-US" smtClean="0"/>
              <a:t>Determining human needs of the users involved.</a:t>
            </a:r>
          </a:p>
          <a:p>
            <a:pPr eaLnBrk="1" hangingPunct="1"/>
            <a:r>
              <a:rPr lang="en-US" smtClean="0"/>
              <a:t>Uses activities to pose and answer questions concerning human-computer interaction:</a:t>
            </a:r>
          </a:p>
          <a:p>
            <a:pPr marL="628650" lvl="1" indent="-171450" eaLnBrk="1" hangingPunct="1">
              <a:buFontTx/>
              <a:buChar char="•"/>
            </a:pPr>
            <a:r>
              <a:rPr lang="en-US" smtClean="0"/>
              <a:t>What are the users strengths and limitations?</a:t>
            </a:r>
          </a:p>
          <a:p>
            <a:pPr eaLnBrk="1" hangingPunct="1"/>
            <a:r>
              <a:rPr lang="en-US" smtClean="0"/>
              <a:t>	</a:t>
            </a:r>
          </a:p>
          <a:p>
            <a:pPr eaLnBrk="1" hangingPunct="1"/>
            <a:r>
              <a:rPr lang="en-US" smtClean="0"/>
              <a:t>Trying to understand what information users need to perform their jobs.</a:t>
            </a:r>
          </a:p>
          <a:p>
            <a:pPr marL="628650" lvl="1" indent="-171450" eaLnBrk="1" hangingPunct="1">
              <a:buFontTx/>
              <a:buChar char="•"/>
            </a:pPr>
            <a:endParaRPr lang="en-US" smtClean="0"/>
          </a:p>
          <a:p>
            <a:pPr marL="628650" lvl="1" indent="-171450" eaLnBrk="1" hangingPunct="1">
              <a:buFontTx/>
              <a:buChar char="•"/>
            </a:pPr>
            <a:r>
              <a:rPr lang="en-US" smtClean="0"/>
              <a:t>Who—the people who are involved</a:t>
            </a:r>
          </a:p>
          <a:p>
            <a:pPr marL="628650" lvl="1" indent="-171450" eaLnBrk="1" hangingPunct="1">
              <a:buFontTx/>
              <a:buChar char="•"/>
            </a:pPr>
            <a:r>
              <a:rPr lang="en-US" smtClean="0"/>
              <a:t>What—the business activity</a:t>
            </a:r>
          </a:p>
          <a:p>
            <a:pPr marL="628650" lvl="1" indent="-171450" eaLnBrk="1" hangingPunct="1">
              <a:buFontTx/>
              <a:buChar char="•"/>
            </a:pPr>
            <a:r>
              <a:rPr lang="en-US" smtClean="0"/>
              <a:t>Where—the environment in which the work takes place</a:t>
            </a:r>
          </a:p>
          <a:p>
            <a:pPr marL="628650" lvl="1" indent="-171450" eaLnBrk="1" hangingPunct="1">
              <a:buFontTx/>
              <a:buChar char="•"/>
            </a:pPr>
            <a:r>
              <a:rPr lang="en-US" smtClean="0"/>
              <a:t>When—the timing</a:t>
            </a:r>
          </a:p>
          <a:p>
            <a:pPr marL="628650" lvl="1" indent="-171450" eaLnBrk="1" hangingPunct="1">
              <a:buFontTx/>
              <a:buChar char="•"/>
            </a:pPr>
            <a:r>
              <a:rPr lang="en-US" smtClean="0"/>
              <a:t>How—how the current procedures are performed</a:t>
            </a:r>
          </a:p>
          <a:p>
            <a:pPr marL="628650" lvl="1" indent="-171450" eaLnBrk="1" hangingPunct="1">
              <a:buFontTx/>
              <a:buChar char="•"/>
            </a:pPr>
            <a:r>
              <a:rPr lang="en-US" smtClean="0"/>
              <a:t>Why—why the system uses the current system</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290BEA0B-EAB9-4F99-B338-0B94663EA2F5}" type="slidenum">
              <a:rPr lang="en-US" smtClean="0">
                <a:ea typeface="ＭＳ Ｐゴシック" pitchFamily="34" charset="-128"/>
              </a:rPr>
              <a:pPr/>
              <a:t>15</a:t>
            </a:fld>
            <a:endParaRPr lang="en-US" smtClean="0">
              <a:ea typeface="ＭＳ Ｐゴシック" pitchFamily="34" charset="-128"/>
            </a:endParaRPr>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r>
              <a:rPr lang="en-US" smtClean="0"/>
              <a:t>Data flow diagrams—chart the input, processes, and output of the business’s functions in a structured graphical form.</a:t>
            </a:r>
          </a:p>
          <a:p>
            <a:pPr eaLnBrk="1" hangingPunct="1"/>
            <a:r>
              <a:rPr lang="en-US" smtClean="0"/>
              <a:t>Data dictionary—lists all the data items used in the system, as well as their specifications.</a:t>
            </a:r>
          </a:p>
          <a:p>
            <a:pPr eaLnBrk="1" hangingPunct="1"/>
            <a:r>
              <a:rPr lang="en-US" smtClean="0"/>
              <a:t>Structured decisions made—those for which the conditions, condition alternatives, actions, and action rules can be determined.</a:t>
            </a:r>
          </a:p>
          <a:p>
            <a:pPr eaLnBrk="1" hangingPunct="1"/>
            <a:r>
              <a:rPr lang="en-US" smtClean="0"/>
              <a:t>Structure decision methods:</a:t>
            </a:r>
          </a:p>
          <a:p>
            <a:pPr marL="628650" lvl="1" indent="-171450" eaLnBrk="1" hangingPunct="1">
              <a:buFontTx/>
              <a:buChar char="•"/>
            </a:pPr>
            <a:r>
              <a:rPr lang="en-US" smtClean="0"/>
              <a:t>structures English</a:t>
            </a:r>
          </a:p>
          <a:p>
            <a:pPr marL="628650" lvl="1" indent="-171450" eaLnBrk="1" hangingPunct="1">
              <a:buFontTx/>
              <a:buChar char="•"/>
            </a:pPr>
            <a:r>
              <a:rPr lang="en-US" smtClean="0"/>
              <a:t>decision tables</a:t>
            </a:r>
          </a:p>
          <a:p>
            <a:pPr marL="628650" lvl="1" indent="-171450" eaLnBrk="1" hangingPunct="1">
              <a:buFontTx/>
              <a:buChar char="•"/>
            </a:pPr>
            <a:r>
              <a:rPr lang="en-US" smtClean="0"/>
              <a:t>decision trees</a:t>
            </a:r>
          </a:p>
          <a:p>
            <a:pPr eaLnBrk="1" hangingPunct="1"/>
            <a:r>
              <a:rPr lang="en-US" smtClean="0"/>
              <a:t>System proposal—summarizes what has been found</a:t>
            </a:r>
          </a:p>
          <a:p>
            <a:pPr marL="628650" lvl="1" indent="-171450" eaLnBrk="1" hangingPunct="1">
              <a:buFontTx/>
              <a:buChar char="•"/>
            </a:pPr>
            <a:r>
              <a:rPr lang="en-US" smtClean="0"/>
              <a:t>about users</a:t>
            </a:r>
          </a:p>
          <a:p>
            <a:pPr marL="628650" lvl="1" indent="-171450" eaLnBrk="1" hangingPunct="1">
              <a:buFontTx/>
              <a:buChar char="•"/>
            </a:pPr>
            <a:r>
              <a:rPr lang="en-US" smtClean="0"/>
              <a:t>usability and usefulness of current system</a:t>
            </a:r>
          </a:p>
          <a:p>
            <a:pPr marL="628650" lvl="1" indent="-171450" eaLnBrk="1" hangingPunct="1">
              <a:buFontTx/>
              <a:buChar char="•"/>
            </a:pPr>
            <a:r>
              <a:rPr lang="en-US" smtClean="0"/>
              <a:t>provides cost/benefit analysis of alternatives</a:t>
            </a:r>
          </a:p>
          <a:p>
            <a:pPr marL="628650" lvl="1" indent="-171450" eaLnBrk="1" hangingPunct="1">
              <a:buFontTx/>
              <a:buChar char="•"/>
            </a:pPr>
            <a:r>
              <a:rPr lang="en-US" smtClean="0"/>
              <a:t>makes recommendations on what (if anything) should be done</a:t>
            </a:r>
          </a:p>
          <a:p>
            <a:pPr eaLnBrk="1" hangingPunct="1"/>
            <a:r>
              <a:rPr lang="en-US" smtClean="0"/>
              <a:t>The recommendation or solution is based on the analysts individual qualities and professional training and their interaction with users.</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74071F37-33BF-4091-AF5A-CA87C38E5C73}" type="slidenum">
              <a:rPr lang="en-US" smtClean="0">
                <a:ea typeface="ＭＳ Ｐゴシック" pitchFamily="34" charset="-128"/>
              </a:rPr>
              <a:pPr/>
              <a:t>16</a:t>
            </a:fld>
            <a:endParaRPr lang="en-US" smtClean="0">
              <a:ea typeface="ＭＳ Ｐゴシック" pitchFamily="34" charset="-128"/>
            </a:endParaRPr>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r>
              <a:rPr lang="en-US" smtClean="0"/>
              <a:t>Uses the information collected earlier to accomplish the logical design of the information system:</a:t>
            </a:r>
          </a:p>
          <a:p>
            <a:pPr marL="628650" lvl="1" indent="-171450" eaLnBrk="1" hangingPunct="1">
              <a:buFontTx/>
              <a:buChar char="•"/>
            </a:pPr>
            <a:r>
              <a:rPr lang="en-US" smtClean="0"/>
              <a:t>designs procedures for users to help them accurately enter data</a:t>
            </a:r>
          </a:p>
          <a:p>
            <a:pPr marL="628650" lvl="1" indent="-171450" eaLnBrk="1" hangingPunct="1">
              <a:buFontTx/>
              <a:buChar char="•"/>
            </a:pPr>
            <a:r>
              <a:rPr lang="en-US" smtClean="0"/>
              <a:t>provides for users to complete effective input to the information system</a:t>
            </a:r>
          </a:p>
          <a:p>
            <a:pPr marL="628650" lvl="1" indent="-171450" eaLnBrk="1" hangingPunct="1">
              <a:buFontTx/>
              <a:buChar char="•"/>
            </a:pPr>
            <a:r>
              <a:rPr lang="en-US" smtClean="0"/>
              <a:t>devises the human-computer interface</a:t>
            </a:r>
          </a:p>
          <a:p>
            <a:pPr marL="628650" lvl="1" indent="-171450" eaLnBrk="1" hangingPunct="1">
              <a:buFontTx/>
              <a:buChar char="•"/>
            </a:pPr>
            <a:r>
              <a:rPr lang="en-US" smtClean="0"/>
              <a:t>designs files or databases that will store the data needed by decision makers</a:t>
            </a:r>
          </a:p>
          <a:p>
            <a:pPr marL="628650" lvl="1" indent="-171450" eaLnBrk="1" hangingPunct="1">
              <a:buFontTx/>
              <a:buChar char="•"/>
            </a:pPr>
            <a:r>
              <a:rPr lang="en-US" smtClean="0"/>
              <a:t>designs output (onscreen or printed)</a:t>
            </a:r>
          </a:p>
          <a:p>
            <a:pPr marL="628650" lvl="1" indent="-171450" eaLnBrk="1" hangingPunct="1">
              <a:buFontTx/>
              <a:buChar char="•"/>
            </a:pPr>
            <a:r>
              <a:rPr lang="en-US" smtClean="0"/>
              <a:t>designs controls and backup procedures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E598B2BE-E1AA-4042-8703-DD59E3981CD3}" type="slidenum">
              <a:rPr lang="en-US" smtClean="0">
                <a:ea typeface="ＭＳ Ｐゴシック" pitchFamily="34" charset="-128"/>
              </a:rPr>
              <a:pPr/>
              <a:t>17</a:t>
            </a:fld>
            <a:endParaRPr lang="en-US" smtClean="0">
              <a:ea typeface="ＭＳ Ｐゴシック" pitchFamily="34" charset="-128"/>
            </a:endParaRPr>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r>
              <a:rPr lang="en-US" smtClean="0"/>
              <a:t>The analyst uses structure charts and pseudocode to communicate to the programmer what needs to be programmed.</a:t>
            </a:r>
          </a:p>
          <a:p>
            <a:pPr eaLnBrk="1" hangingPunct="1"/>
            <a:r>
              <a:rPr lang="en-US" smtClean="0"/>
              <a:t>Documentation includes:</a:t>
            </a:r>
          </a:p>
          <a:p>
            <a:pPr marL="628650" lvl="1" indent="-171450" eaLnBrk="1" hangingPunct="1">
              <a:buFontTx/>
              <a:buChar char="•"/>
            </a:pPr>
            <a:r>
              <a:rPr lang="en-US" smtClean="0"/>
              <a:t>procedure manuals</a:t>
            </a:r>
          </a:p>
          <a:p>
            <a:pPr marL="628650" lvl="1" indent="-171450" eaLnBrk="1" hangingPunct="1">
              <a:buFontTx/>
              <a:buChar char="•"/>
            </a:pPr>
            <a:r>
              <a:rPr lang="en-US" smtClean="0"/>
              <a:t>online help</a:t>
            </a:r>
          </a:p>
          <a:p>
            <a:pPr marL="628650" lvl="1" indent="-171450" eaLnBrk="1" hangingPunct="1">
              <a:buFontTx/>
              <a:buChar char="•"/>
            </a:pPr>
            <a:r>
              <a:rPr lang="en-US" smtClean="0"/>
              <a:t>websites</a:t>
            </a:r>
          </a:p>
          <a:p>
            <a:pPr marL="628650" lvl="1" indent="-171450" eaLnBrk="1" hangingPunct="1">
              <a:buFontTx/>
              <a:buChar char="•"/>
            </a:pPr>
            <a:r>
              <a:rPr lang="en-US" smtClean="0"/>
              <a:t>“Read Me” files</a:t>
            </a:r>
          </a:p>
          <a:p>
            <a:pPr eaLnBrk="1" hangingPunct="1"/>
            <a:r>
              <a:rPr lang="en-US" smtClean="0"/>
              <a:t>Because users are involved from the beginning, the documentation should address the questions they have raised and solved jointly with the analyst.</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DDD9FA0F-7037-4DF9-8A98-E53D0DA41CE2}" type="slidenum">
              <a:rPr lang="en-US" smtClean="0">
                <a:ea typeface="ＭＳ Ｐゴシック" pitchFamily="34" charset="-128"/>
              </a:rPr>
              <a:pPr/>
              <a:t>18</a:t>
            </a:fld>
            <a:endParaRPr lang="en-US" smtClean="0">
              <a:ea typeface="ＭＳ Ｐゴシック" pitchFamily="34" charset="-128"/>
            </a:endParaRPr>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r>
              <a:rPr lang="en-US" smtClean="0"/>
              <a:t>The analyst uses structure charts and pseudocode to communicate to the programmer what needs to be programmed.</a:t>
            </a:r>
          </a:p>
          <a:p>
            <a:pPr eaLnBrk="1" hangingPunct="1"/>
            <a:r>
              <a:rPr lang="en-US" smtClean="0"/>
              <a:t>Documentation includes:</a:t>
            </a:r>
          </a:p>
          <a:p>
            <a:pPr marL="628650" lvl="1" indent="-171450" eaLnBrk="1" hangingPunct="1">
              <a:buFontTx/>
              <a:buChar char="•"/>
            </a:pPr>
            <a:r>
              <a:rPr lang="en-US" smtClean="0"/>
              <a:t>procedure manuals</a:t>
            </a:r>
          </a:p>
          <a:p>
            <a:pPr marL="628650" lvl="1" indent="-171450" eaLnBrk="1" hangingPunct="1">
              <a:buFontTx/>
              <a:buChar char="•"/>
            </a:pPr>
            <a:r>
              <a:rPr lang="en-US" smtClean="0"/>
              <a:t>online help</a:t>
            </a:r>
          </a:p>
          <a:p>
            <a:pPr marL="628650" lvl="1" indent="-171450" eaLnBrk="1" hangingPunct="1">
              <a:buFontTx/>
              <a:buChar char="•"/>
            </a:pPr>
            <a:r>
              <a:rPr lang="en-US" smtClean="0"/>
              <a:t>websites</a:t>
            </a:r>
          </a:p>
          <a:p>
            <a:pPr marL="628650" lvl="1" indent="-171450" eaLnBrk="1" hangingPunct="1">
              <a:buFontTx/>
              <a:buChar char="•"/>
            </a:pPr>
            <a:r>
              <a:rPr lang="en-US" smtClean="0"/>
              <a:t>“Read Me” files</a:t>
            </a:r>
          </a:p>
          <a:p>
            <a:pPr eaLnBrk="1" hangingPunct="1"/>
            <a:r>
              <a:rPr lang="en-US" smtClean="0"/>
              <a:t>Because users are involved from the beginning, the documentation should address the questions they have raised and solved jointly with the analyst.</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6C6DDF39-819D-42E4-827D-D00F61184D1F}" type="slidenum">
              <a:rPr lang="en-US" smtClean="0">
                <a:ea typeface="ＭＳ Ｐゴシック" pitchFamily="34" charset="-128"/>
              </a:rPr>
              <a:pPr/>
              <a:t>19</a:t>
            </a:fld>
            <a:endParaRPr lang="en-US" smtClean="0">
              <a:ea typeface="ＭＳ Ｐゴシック" pitchFamily="34" charset="-128"/>
            </a:endParaRPr>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en-US" smtClean="0"/>
              <a:t>Testing should take place first with sample data and then with actual data.</a:t>
            </a:r>
          </a:p>
          <a:p>
            <a:pPr eaLnBrk="1" hangingPunct="1"/>
            <a:r>
              <a:rPr lang="en-US" smtClean="0"/>
              <a:t>Testing is done by both the programmers and the analyst.</a:t>
            </a:r>
          </a:p>
          <a:p>
            <a:pPr eaLnBrk="1" hangingPunct="1"/>
            <a:r>
              <a:rPr lang="en-US" smtClean="0"/>
              <a:t>The maintenance started here is carried out routinely through the life of the system.</a:t>
            </a:r>
          </a:p>
          <a:p>
            <a:pPr marL="628650" lvl="1" indent="-171450" eaLnBrk="1" hangingPunct="1">
              <a:buFontTx/>
              <a:buChar char="•"/>
            </a:pPr>
            <a:r>
              <a:rPr lang="en-US" smtClean="0"/>
              <a:t>updates may be performed via a vendor site on the Web.</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B8C64BE8-B7AE-4AB9-BBF7-24ED8BA5E437}" type="slidenum">
              <a:rPr lang="en-US" smtClean="0">
                <a:ea typeface="ＭＳ Ｐゴシック" pitchFamily="34" charset="-128"/>
              </a:rPr>
              <a:pPr/>
              <a:t>20</a:t>
            </a:fld>
            <a:endParaRPr lang="en-US" smtClean="0">
              <a:ea typeface="ＭＳ Ｐゴシック" pitchFamily="34" charset="-128"/>
            </a:endParaRPr>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r>
              <a:rPr lang="en-US" smtClean="0"/>
              <a:t>Training users to handle the system.</a:t>
            </a:r>
          </a:p>
          <a:p>
            <a:pPr eaLnBrk="1" hangingPunct="1"/>
            <a:r>
              <a:rPr lang="en-US" smtClean="0"/>
              <a:t>System conversion—converting files from old formats to new ones, or building a database, installing equipment, and bringing the new system into production.</a:t>
            </a:r>
          </a:p>
          <a:p>
            <a:pPr eaLnBrk="1" hangingPunct="1"/>
            <a:r>
              <a:rPr lang="en-US" smtClean="0"/>
              <a:t>Actual evaluation takes place during every phase.</a:t>
            </a:r>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F5464917-B9A3-4A45-BF7F-7B2E35E980E8}" type="slidenum">
              <a:rPr lang="en-US" smtClean="0">
                <a:ea typeface="ＭＳ Ｐゴシック" pitchFamily="34" charset="-128"/>
              </a:rPr>
              <a:pPr/>
              <a:t>22</a:t>
            </a:fld>
            <a:endParaRPr lang="en-US" smtClean="0">
              <a:ea typeface="ＭＳ Ｐゴシック" pitchFamily="34" charset="-128"/>
            </a:endParaRPr>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smtClean="0"/>
              <a:t>Computer programs must be modified and kept up to date.</a:t>
            </a:r>
          </a:p>
          <a:p>
            <a:pPr eaLnBrk="1" hangingPunct="1"/>
            <a:r>
              <a:rPr lang="en-US" smtClean="0"/>
              <a:t>Reasons for enhancing existing software:</a:t>
            </a:r>
          </a:p>
          <a:p>
            <a:pPr marL="628650" lvl="1" indent="-171450" eaLnBrk="1" hangingPunct="1">
              <a:buFontTx/>
              <a:buChar char="•"/>
            </a:pPr>
            <a:r>
              <a:rPr lang="en-US" smtClean="0"/>
              <a:t>users request additional features</a:t>
            </a:r>
          </a:p>
          <a:p>
            <a:pPr marL="628650" lvl="1" indent="-171450" eaLnBrk="1" hangingPunct="1">
              <a:buFontTx/>
              <a:buChar char="•"/>
            </a:pPr>
            <a:r>
              <a:rPr lang="en-US" smtClean="0"/>
              <a:t>business changes over time</a:t>
            </a:r>
          </a:p>
          <a:p>
            <a:pPr marL="628650" lvl="1" indent="-171450" eaLnBrk="1" hangingPunct="1">
              <a:buFontTx/>
              <a:buChar char="•"/>
            </a:pPr>
            <a:r>
              <a:rPr lang="en-US" smtClean="0"/>
              <a:t>hardware and software change</a:t>
            </a:r>
          </a:p>
          <a:p>
            <a:pPr eaLnBrk="1" hangingPunct="1"/>
            <a:endParaRPr lang="en-US"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102118AF-2ECC-4B01-8C7E-F55E1EF02B6F}" type="slidenum">
              <a:rPr lang="en-US" smtClean="0">
                <a:ea typeface="ＭＳ Ｐゴシック" pitchFamily="34" charset="-128"/>
              </a:rPr>
              <a:pPr/>
              <a:t>23</a:t>
            </a:fld>
            <a:endParaRPr lang="en-US" smtClean="0">
              <a:ea typeface="ＭＳ Ｐゴシック" pitchFamily="34" charset="-128"/>
            </a:endParaRPr>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en-US" smtClean="0"/>
              <a:t>Area under the curve represents the total dollar amount.</a:t>
            </a:r>
          </a:p>
          <a:p>
            <a:pPr eaLnBrk="1" hangingPunct="1"/>
            <a:r>
              <a:rPr lang="en-US" smtClean="0"/>
              <a:t>Eventually maintenance exceeds the cost of a creating a new system. At that point a new systems study should be untaken.</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D0AFDE52-F6F4-4E80-807E-2E021523A935}" type="slidenum">
              <a:rPr lang="en-US" smtClean="0">
                <a:ea typeface="ＭＳ Ｐゴシック" pitchFamily="34" charset="-128"/>
              </a:rPr>
              <a:pPr/>
              <a:t>3</a:t>
            </a:fld>
            <a:endParaRPr lang="en-US" smtClean="0">
              <a:ea typeface="ＭＳ Ｐゴシック" pitchFamily="34" charset="-128"/>
            </a:endParaRPr>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US" smtClean="0"/>
              <a:t>Information is now considered a key resource and must be managed the same as any other key resource of an organization.</a:t>
            </a:r>
          </a:p>
          <a:p>
            <a:pPr eaLnBrk="1" hangingPunct="1"/>
            <a:endParaRPr lang="en-US" smtClean="0"/>
          </a:p>
          <a:p>
            <a:pPr eaLnBrk="1" hangingPunct="1"/>
            <a:r>
              <a:rPr lang="en-US" smtClean="0"/>
              <a:t>Decision makers now understand that information is not just a byproduct of doing business</a:t>
            </a:r>
          </a:p>
          <a:p>
            <a:pPr eaLnBrk="1" hangingPunct="1"/>
            <a:endParaRPr lang="en-US" smtClean="0"/>
          </a:p>
          <a:p>
            <a:pPr eaLnBrk="1" hangingPunct="1"/>
            <a:r>
              <a:rPr lang="en-US" smtClean="0"/>
              <a:t>Needs to be managed correctly. Costs are associated with the production, distribution, security, storage, and retrieval of all information. Its strategic use for positioning a business competitively should not be taken for granted.</a:t>
            </a:r>
          </a:p>
          <a:p>
            <a:pPr eaLnBrk="1" hangingPunct="1"/>
            <a:endParaRPr lang="en-US" smtClean="0"/>
          </a:p>
          <a:p>
            <a:pPr eaLnBrk="1" hangingPunct="1"/>
            <a:r>
              <a:rPr lang="en-US" smtClean="0"/>
              <a:t>With the availability of networked computers, along with access to the Internet and the WWW we are in the midst of an information explosion. The managing of computer-generated information rises issues with greater cost associated with organizing and maintaining and having users treat it less skeptically than information obtained in different ways.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180749A5-ED18-4962-86EF-B1FA938CCEC3}" type="slidenum">
              <a:rPr lang="en-US" smtClean="0">
                <a:ea typeface="ＭＳ Ｐゴシック" pitchFamily="34" charset="-128"/>
              </a:rPr>
              <a:pPr/>
              <a:t>25</a:t>
            </a:fld>
            <a:endParaRPr lang="en-US" smtClean="0">
              <a:ea typeface="ＭＳ Ｐゴシック" pitchFamily="34" charset="-128"/>
            </a:endParaRPr>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smtClean="0"/>
              <a:t>Increasing analyst productivity:</a:t>
            </a:r>
          </a:p>
          <a:p>
            <a:pPr marL="628650" lvl="1" indent="-171450" eaLnBrk="1" hangingPunct="1">
              <a:buFontTx/>
              <a:buChar char="•"/>
            </a:pPr>
            <a:r>
              <a:rPr lang="en-US" smtClean="0"/>
              <a:t>automates the drawing and modifying of diagrams</a:t>
            </a:r>
          </a:p>
          <a:p>
            <a:pPr marL="628650" lvl="1" indent="-171450" eaLnBrk="1" hangingPunct="1">
              <a:buFontTx/>
              <a:buChar char="•"/>
            </a:pPr>
            <a:r>
              <a:rPr lang="en-US" smtClean="0"/>
              <a:t>automates the sharing of work thus reducing the time to collaborate with group members</a:t>
            </a:r>
          </a:p>
          <a:p>
            <a:pPr marL="628650" lvl="1" indent="-171450" eaLnBrk="1" hangingPunct="1">
              <a:buFontTx/>
              <a:buChar char="•"/>
            </a:pPr>
            <a:r>
              <a:rPr lang="en-US" smtClean="0"/>
              <a:t>facilitates interaction among team members by making diagramming a dynamic, interactive process</a:t>
            </a:r>
          </a:p>
          <a:p>
            <a:pPr eaLnBrk="1" hangingPunct="1"/>
            <a:r>
              <a:rPr lang="en-US" smtClean="0"/>
              <a:t>Improving analyst-user communication—CASE tools foster greater, more meaningful communication among users and analysts.</a:t>
            </a:r>
          </a:p>
          <a:p>
            <a:pPr eaLnBrk="1" hangingPunct="1"/>
            <a:r>
              <a:rPr lang="en-US" smtClean="0"/>
              <a:t>Integrating life cycle activities—integration of activities through the underlying use of technologies makes it easier for users to understand how all the life cycle phases are interrelated and interdependent.</a:t>
            </a:r>
          </a:p>
          <a:p>
            <a:pPr eaLnBrk="1" hangingPunct="1"/>
            <a:r>
              <a:rPr lang="en-US" smtClean="0"/>
              <a:t>Accurately assessing maintenance changes—enable users to analyze and assess the impact of maintenance changes.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F1C45A50-2AF5-4804-85C6-504901B3BD02}" type="slidenum">
              <a:rPr lang="en-US" smtClean="0">
                <a:ea typeface="ＭＳ Ｐゴシック" pitchFamily="34" charset="-128"/>
              </a:rPr>
              <a:pPr/>
              <a:t>26</a:t>
            </a:fld>
            <a:endParaRPr lang="en-US" smtClean="0">
              <a:ea typeface="ＭＳ Ｐゴシック" pitchFamily="34" charset="-128"/>
            </a:endParaRPr>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en-US" smtClean="0"/>
              <a:t>Increasing analyst productivity:</a:t>
            </a:r>
          </a:p>
          <a:p>
            <a:pPr marL="628650" lvl="1" indent="-171450" eaLnBrk="1" hangingPunct="1">
              <a:buFontTx/>
              <a:buChar char="•"/>
            </a:pPr>
            <a:r>
              <a:rPr lang="en-US" smtClean="0"/>
              <a:t>automates the drawing and modifying of diagrams</a:t>
            </a:r>
          </a:p>
          <a:p>
            <a:pPr marL="628650" lvl="1" indent="-171450" eaLnBrk="1" hangingPunct="1">
              <a:buFontTx/>
              <a:buChar char="•"/>
            </a:pPr>
            <a:r>
              <a:rPr lang="en-US" smtClean="0"/>
              <a:t>automates the sharing of work thus reducing the time to collaborate with group members</a:t>
            </a:r>
          </a:p>
          <a:p>
            <a:pPr marL="628650" lvl="1" indent="-171450" eaLnBrk="1" hangingPunct="1">
              <a:buFontTx/>
              <a:buChar char="•"/>
            </a:pPr>
            <a:r>
              <a:rPr lang="en-US" smtClean="0"/>
              <a:t>facilitates interaction among team members by making diagramming a dynamic, interactive process</a:t>
            </a:r>
          </a:p>
          <a:p>
            <a:pPr eaLnBrk="1" hangingPunct="1"/>
            <a:r>
              <a:rPr lang="en-US" smtClean="0"/>
              <a:t>Improving analyst-user communication—CASE tools foster greater, more meaningful communication among users and analysts.</a:t>
            </a:r>
          </a:p>
          <a:p>
            <a:pPr eaLnBrk="1" hangingPunct="1"/>
            <a:r>
              <a:rPr lang="en-US" smtClean="0"/>
              <a:t>Integrating life cycle activities—integration of activities through the underlying use of technologies makes it easier for users to understand how all the life cycle phases are interrelated and interdependent.</a:t>
            </a:r>
          </a:p>
          <a:p>
            <a:pPr eaLnBrk="1" hangingPunct="1"/>
            <a:r>
              <a:rPr lang="en-US" smtClean="0"/>
              <a:t>Accurately assessing maintenance changes—enable users to analyze and assess the impact of maintenance changes.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A35EFDAD-CAF0-4DEE-B624-C47C32FBA3F6}" type="slidenum">
              <a:rPr lang="en-US" smtClean="0">
                <a:ea typeface="ＭＳ Ｐゴシック" pitchFamily="34" charset="-128"/>
              </a:rPr>
              <a:pPr/>
              <a:t>33</a:t>
            </a:fld>
            <a:endParaRPr lang="en-US" smtClean="0">
              <a:ea typeface="ＭＳ Ｐゴシック" pitchFamily="34" charset="-128"/>
            </a:endParaRPr>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en-US" smtClean="0"/>
              <a:t>Generally, works well in situations where complicated information systems are undergoing continuous maintenance, adaptation, and redesign.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B97FEA7A-FBE6-4B5C-8842-2F346B03FED5}" type="slidenum">
              <a:rPr lang="en-US" smtClean="0">
                <a:ea typeface="ＭＳ Ｐゴシック" pitchFamily="34" charset="-128"/>
              </a:rPr>
              <a:pPr/>
              <a:t>34</a:t>
            </a:fld>
            <a:endParaRPr lang="en-US" smtClean="0">
              <a:ea typeface="ＭＳ Ｐゴシック" pitchFamily="34" charset="-128"/>
            </a:endParaRPr>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r>
              <a:rPr lang="en-US" smtClean="0"/>
              <a:t>Generally, works well in situations where complicated information systems are undergoing continuous maintenance, adaptation, and redesign.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BD65ECE9-264A-45B0-8608-11A085718E75}" type="slidenum">
              <a:rPr lang="en-US" smtClean="0">
                <a:ea typeface="ＭＳ Ｐゴシック" pitchFamily="34" charset="-128"/>
              </a:rPr>
              <a:pPr/>
              <a:t>41</a:t>
            </a:fld>
            <a:endParaRPr lang="en-US" smtClean="0">
              <a:ea typeface="ＭＳ Ｐゴシック" pitchFamily="34" charset="-128"/>
            </a:endParaRPr>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r>
              <a:rPr lang="en-US" smtClean="0"/>
              <a:t>A movement to create, distribute, share and modify software which is not proprietary.</a:t>
            </a:r>
          </a:p>
          <a:p>
            <a:pPr eaLnBrk="1" hangingPunct="1"/>
            <a:r>
              <a:rPr lang="en-US" smtClean="0"/>
              <a:t>It’s not a monolithic movement instead it has been categorized into four community types:</a:t>
            </a:r>
          </a:p>
          <a:p>
            <a:pPr marL="628650" lvl="1" indent="-171450" eaLnBrk="1" hangingPunct="1">
              <a:buFontTx/>
              <a:buChar char="•"/>
            </a:pPr>
            <a:r>
              <a:rPr lang="en-US" smtClean="0"/>
              <a:t>ad hoc</a:t>
            </a:r>
          </a:p>
          <a:p>
            <a:pPr marL="628650" lvl="1" indent="-171450" eaLnBrk="1" hangingPunct="1">
              <a:buFontTx/>
              <a:buChar char="•"/>
            </a:pPr>
            <a:r>
              <a:rPr lang="en-US" smtClean="0"/>
              <a:t>standardized</a:t>
            </a:r>
          </a:p>
          <a:p>
            <a:pPr marL="628650" lvl="1" indent="-171450" eaLnBrk="1" hangingPunct="1">
              <a:buFontTx/>
              <a:buChar char="•"/>
            </a:pPr>
            <a:r>
              <a:rPr lang="en-US" smtClean="0"/>
              <a:t>organized</a:t>
            </a:r>
          </a:p>
          <a:p>
            <a:pPr marL="628650" lvl="1" indent="-171450" eaLnBrk="1" hangingPunct="1">
              <a:buFontTx/>
              <a:buChar char="•"/>
            </a:pPr>
            <a:r>
              <a:rPr lang="en-US" smtClean="0"/>
              <a:t>commercial</a:t>
            </a:r>
          </a:p>
          <a:p>
            <a:pPr eaLnBrk="1" hangingPunct="1"/>
            <a:r>
              <a:rPr lang="en-US" smtClean="0"/>
              <a:t>The four communities in turn differ from each other on six key dimensions:</a:t>
            </a:r>
          </a:p>
          <a:p>
            <a:pPr marL="628650" lvl="1" indent="-171450" eaLnBrk="1" hangingPunct="1">
              <a:buFontTx/>
              <a:buChar char="•"/>
            </a:pPr>
            <a:r>
              <a:rPr lang="en-US" smtClean="0"/>
              <a:t>general structure</a:t>
            </a:r>
          </a:p>
          <a:p>
            <a:pPr marL="628650" lvl="1" indent="-171450" eaLnBrk="1" hangingPunct="1">
              <a:buFontTx/>
              <a:buChar char="•"/>
            </a:pPr>
            <a:r>
              <a:rPr lang="en-US" smtClean="0"/>
              <a:t>environment</a:t>
            </a:r>
          </a:p>
          <a:p>
            <a:pPr marL="628650" lvl="1" indent="-171450" eaLnBrk="1" hangingPunct="1">
              <a:buFontTx/>
              <a:buChar char="•"/>
            </a:pPr>
            <a:r>
              <a:rPr lang="en-US" smtClean="0"/>
              <a:t>goals</a:t>
            </a:r>
          </a:p>
          <a:p>
            <a:pPr marL="628650" lvl="1" indent="-171450" eaLnBrk="1" hangingPunct="1">
              <a:buFontTx/>
              <a:buChar char="•"/>
            </a:pPr>
            <a:r>
              <a:rPr lang="en-US" smtClean="0"/>
              <a:t>methods</a:t>
            </a:r>
          </a:p>
          <a:p>
            <a:pPr marL="628650" lvl="1" indent="-171450" eaLnBrk="1" hangingPunct="1">
              <a:buFontTx/>
              <a:buChar char="•"/>
            </a:pPr>
            <a:r>
              <a:rPr lang="en-US" smtClean="0"/>
              <a:t>user community</a:t>
            </a:r>
          </a:p>
          <a:p>
            <a:pPr marL="628650" lvl="1" indent="-171450" eaLnBrk="1" hangingPunct="1">
              <a:buFontTx/>
              <a:buChar char="•"/>
            </a:pPr>
            <a:r>
              <a:rPr lang="en-US" smtClean="0"/>
              <a:t>licensing</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headEnd/>
            <a:tailEnd/>
          </a:ln>
        </p:spPr>
        <p:txBody>
          <a:bodyPr/>
          <a:lstStyle/>
          <a:p>
            <a:fld id="{F74C245B-D97D-4672-A2B1-60FAAAC639BB}" type="slidenum">
              <a:rPr lang="en-US" smtClean="0">
                <a:ea typeface="ＭＳ Ｐゴシック" pitchFamily="34" charset="-128"/>
              </a:rPr>
              <a:pPr/>
              <a:t>50</a:t>
            </a:fld>
            <a:endParaRPr lang="en-US" smtClean="0">
              <a:ea typeface="ＭＳ Ｐゴシック" pitchFamily="34" charset="-128"/>
            </a:endParaRPr>
          </a:p>
        </p:txBody>
      </p:sp>
      <p:sp>
        <p:nvSpPr>
          <p:cNvPr id="92163" name="Rectangle 2"/>
          <p:cNvSpPr>
            <a:spLocks noChangeArrowheads="1" noTextEdit="1"/>
          </p:cNvSpPr>
          <p:nvPr>
            <p:ph type="sldImg"/>
          </p:nvPr>
        </p:nvSpPr>
        <p:spPr>
          <a:xfrm>
            <a:off x="1152525" y="692150"/>
            <a:ext cx="4554538" cy="3416300"/>
          </a:xfrm>
          <a:ln/>
        </p:spPr>
      </p:sp>
      <p:sp>
        <p:nvSpPr>
          <p:cNvPr id="92164" name="Rectangle 3"/>
          <p:cNvSpPr>
            <a:spLocks noGrp="1" noChangeArrowheads="1"/>
          </p:cNvSpPr>
          <p:nvPr>
            <p:ph type="body" idx="1"/>
          </p:nvPr>
        </p:nvSpPr>
        <p:spPr>
          <a:xfrm>
            <a:off x="914400" y="4343400"/>
            <a:ext cx="5029200" cy="4114800"/>
          </a:xfrm>
          <a:noFill/>
        </p:spPr>
        <p:txBody>
          <a:bodyPr lIns="90480" tIns="44446" rIns="90480" bIns="44446"/>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025FDA38-0F6F-4183-BF62-807F5797911A}" type="slidenum">
              <a:rPr lang="en-US" smtClean="0">
                <a:ea typeface="ＭＳ Ｐゴシック" pitchFamily="34" charset="-128"/>
              </a:rPr>
              <a:pPr/>
              <a:t>5</a:t>
            </a:fld>
            <a:endParaRPr lang="en-US" smtClean="0">
              <a:ea typeface="ＭＳ Ｐゴシック" pitchFamily="34" charset="-128"/>
            </a:endParaRPr>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r>
              <a:rPr lang="en-US" smtClean="0"/>
              <a:t>User involvement throughout the systems project is critical to the successful development of computerized information systems.</a:t>
            </a:r>
          </a:p>
          <a:p>
            <a:pPr eaLnBrk="1" hangingPunct="1"/>
            <a:r>
              <a:rPr lang="en-US" smtClean="0"/>
              <a:t>New technologies are also driving the need for systems analysis. Ajax and Ruby on Rails are two examples.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7DFD04BD-516C-47A5-9812-1325CE9E8379}" type="slidenum">
              <a:rPr lang="en-US" smtClean="0">
                <a:ea typeface="ＭＳ Ｐゴシック" pitchFamily="34" charset="-128"/>
              </a:rPr>
              <a:pPr/>
              <a:t>6</a:t>
            </a:fld>
            <a:endParaRPr lang="en-US" smtClean="0">
              <a:ea typeface="ＭＳ Ｐゴシック" pitchFamily="34" charset="-128"/>
            </a:endParaRPr>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US" smtClean="0"/>
              <a:t>The systems analyst systematically assesses how users interact with technology and business function by examining the inputting of information with the intent of improving organizational processes.</a:t>
            </a:r>
          </a:p>
          <a:p>
            <a:pPr eaLnBrk="1" hangingPunct="1"/>
            <a:endParaRPr lang="en-US" smtClean="0"/>
          </a:p>
          <a:p>
            <a:pPr eaLnBrk="1" hangingPunct="1"/>
            <a:r>
              <a:rPr lang="en-US" smtClean="0"/>
              <a:t>The analyst needs to play many roles, balancing several at the same time.</a:t>
            </a:r>
          </a:p>
          <a:p>
            <a:pPr eaLnBrk="1" hangingPunct="1"/>
            <a:r>
              <a:rPr lang="en-US" smtClean="0"/>
              <a:t>Consultant: 	Advantage—can bring with them a fresh perspective that other people in an organization do not possess.</a:t>
            </a:r>
          </a:p>
          <a:p>
            <a:pPr eaLnBrk="1" hangingPunct="1"/>
            <a:r>
              <a:rPr lang="en-US" smtClean="0"/>
              <a:t>	Disadvantage</a:t>
            </a:r>
            <a:r>
              <a:rPr lang="en-US" i="1" smtClean="0"/>
              <a:t>—</a:t>
            </a:r>
            <a:r>
              <a:rPr lang="en-US" smtClean="0"/>
              <a:t>true organizational structure can never be known to an outsider.</a:t>
            </a:r>
          </a:p>
          <a:p>
            <a:pPr eaLnBrk="1" hangingPunct="1"/>
            <a:r>
              <a:rPr lang="en-US" smtClean="0"/>
              <a:t>Supporting expert:  Draws on professional expertise concerning computer hardware and software and their uses in the business.</a:t>
            </a:r>
          </a:p>
          <a:p>
            <a:pPr eaLnBrk="1" hangingPunct="1"/>
            <a:r>
              <a:rPr lang="en-US" smtClean="0"/>
              <a:t>	         Serves as a resource for those who are working on and managing other projects</a:t>
            </a:r>
          </a:p>
          <a:p>
            <a:pPr eaLnBrk="1" hangingPunct="1"/>
            <a:r>
              <a:rPr lang="en-US" smtClean="0"/>
              <a:t>Agent of change: A person who serves as a catalyst for change, develops a plan for change, and works with others in facilitating that change.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3AC24CFC-907C-45C5-B78C-F2C45B80BE44}" type="slidenum">
              <a:rPr lang="en-US" smtClean="0">
                <a:ea typeface="ＭＳ Ｐゴシック" pitchFamily="34" charset="-128"/>
              </a:rPr>
              <a:pPr/>
              <a:t>7</a:t>
            </a:fld>
            <a:endParaRPr lang="en-US" smtClean="0">
              <a:ea typeface="ＭＳ Ｐゴシック" pitchFamily="34" charset="-128"/>
            </a:endParaRPr>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r>
              <a:rPr lang="en-US" smtClean="0"/>
              <a:t>The successful systems analyst must possess a wide range of qualities.</a:t>
            </a:r>
          </a:p>
          <a:p>
            <a:pPr eaLnBrk="1" hangingPunct="1"/>
            <a:r>
              <a:rPr lang="en-US" smtClean="0"/>
              <a:t>Problem solver—views the analysis of problems as a challenge and enjoys devising workable solutions.</a:t>
            </a:r>
          </a:p>
          <a:p>
            <a:pPr eaLnBrk="1" hangingPunct="1"/>
            <a:r>
              <a:rPr lang="en-US" smtClean="0"/>
              <a:t>Communicator—capable of relating meaningfully to other people over extended periods over time. Need enough computer experience to program, to understand the capabilities of computers, glean information requirements from users, and communicate what is needed to programmers.</a:t>
            </a:r>
          </a:p>
          <a:p>
            <a:pPr eaLnBrk="1" hangingPunct="1"/>
            <a:r>
              <a:rPr lang="en-US" smtClean="0"/>
              <a:t>Strong personal and professional ethics—need to shape their client relationships</a:t>
            </a:r>
          </a:p>
          <a:p>
            <a:pPr eaLnBrk="1" hangingPunct="1"/>
            <a:r>
              <a:rPr lang="en-US" smtClean="0"/>
              <a:t>Self-disciplined and self-motivated—must be able to coordinate other people as well as innumerable project resources.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CD3D31D2-A5D9-4D06-8BDB-A4D0466C5DFD}" type="slidenum">
              <a:rPr lang="en-US" smtClean="0">
                <a:ea typeface="ＭＳ Ｐゴシック" pitchFamily="34" charset="-128"/>
              </a:rPr>
              <a:pPr/>
              <a:t>8</a:t>
            </a:fld>
            <a:endParaRPr lang="en-US" smtClean="0">
              <a:ea typeface="ＭＳ Ｐゴシック" pitchFamily="34" charset="-128"/>
            </a:endParaRPr>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en-US" smtClean="0"/>
              <a:t>Analysts disagree on exactly how many phases there are in the SDLC. </a:t>
            </a:r>
          </a:p>
          <a:p>
            <a:pPr eaLnBrk="1" hangingPunct="1"/>
            <a:r>
              <a:rPr lang="en-US" smtClean="0"/>
              <a:t>Each phase consists of activities which overlap into other phases and then taper off, rather then done in separate steps.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A3C40DC0-F0FE-4684-A3E9-0596877AE544}" type="slidenum">
              <a:rPr lang="en-US" smtClean="0">
                <a:ea typeface="ＭＳ Ｐゴシック" pitchFamily="34" charset="-128"/>
              </a:rPr>
              <a:pPr/>
              <a:t>10</a:t>
            </a:fld>
            <a:endParaRPr lang="en-US" smtClean="0">
              <a:ea typeface="ＭＳ Ｐゴシック" pitchFamily="34" charset="-128"/>
            </a:endParaRPr>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r>
              <a:rPr lang="en-US" smtClean="0"/>
              <a:t>HCI is that aspect of a computer that enables communications and interactions between human and computer. Implementing HCI into SDLC implies emphasizing people rather than the work to be done or the IT that is involved.</a:t>
            </a:r>
          </a:p>
          <a:p>
            <a:pPr eaLnBrk="1" hangingPunct="1"/>
            <a:r>
              <a:rPr lang="en-US" smtClean="0"/>
              <a:t>Adopting HCI principles examines a variety of user needs:</a:t>
            </a:r>
          </a:p>
          <a:p>
            <a:pPr marL="628650" lvl="1" indent="-171450" eaLnBrk="1" hangingPunct="1">
              <a:buFontTx/>
              <a:buChar char="•"/>
            </a:pPr>
            <a:r>
              <a:rPr lang="en-US" smtClean="0"/>
              <a:t>physical or ergonomic factors</a:t>
            </a:r>
          </a:p>
          <a:p>
            <a:pPr marL="628650" lvl="1" indent="-171450" eaLnBrk="1" hangingPunct="1">
              <a:buFontTx/>
              <a:buChar char="•"/>
            </a:pPr>
            <a:r>
              <a:rPr lang="en-US" smtClean="0"/>
              <a:t>usability factors</a:t>
            </a:r>
          </a:p>
          <a:p>
            <a:pPr marL="628650" lvl="1" indent="-171450" eaLnBrk="1" hangingPunct="1">
              <a:buFontTx/>
              <a:buChar char="•"/>
            </a:pPr>
            <a:r>
              <a:rPr lang="en-US" smtClean="0"/>
              <a:t>pleasing, aesthetic, and enjoyable aspects</a:t>
            </a:r>
          </a:p>
          <a:p>
            <a:pPr marL="628650" lvl="1" indent="-171450" eaLnBrk="1" hangingPunct="1">
              <a:buFontTx/>
              <a:buChar char="•"/>
            </a:pPr>
            <a:r>
              <a:rPr lang="en-US" smtClean="0"/>
              <a:t>behavioral aspects</a:t>
            </a:r>
          </a:p>
          <a:p>
            <a:pPr eaLnBrk="1" hangingPunct="1"/>
            <a:r>
              <a:rPr lang="en-US" smtClean="0"/>
              <a:t>HCI can be thought of as a human-centered approach that puts people ahead of organizational structure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74C9DD49-AA1C-4726-B7C9-6B63BB61FB21}" type="slidenum">
              <a:rPr lang="en-US" smtClean="0">
                <a:ea typeface="ＭＳ Ｐゴシック" pitchFamily="34" charset="-128"/>
              </a:rPr>
              <a:pPr/>
              <a:t>11</a:t>
            </a:fld>
            <a:endParaRPr lang="en-US" smtClean="0">
              <a:ea typeface="ＭＳ Ｐゴシック" pitchFamily="34" charset="-128"/>
            </a:endParaRPr>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en-US" smtClean="0"/>
              <a:t>Critical to the success of the rest of the project, because no one wants to waste time addressing the wrong problem.</a:t>
            </a:r>
          </a:p>
          <a:p>
            <a:pPr eaLnBrk="1" hangingPunct="1"/>
            <a:r>
              <a:rPr lang="en-US" smtClean="0"/>
              <a:t>Problems—generally the reason the analyst was called in in the first place.</a:t>
            </a:r>
          </a:p>
          <a:p>
            <a:pPr eaLnBrk="1" hangingPunct="1"/>
            <a:r>
              <a:rPr lang="en-US" smtClean="0"/>
              <a:t>Opportunities—situations that the analyst believes can be improved through the use of computerized information systems.</a:t>
            </a:r>
          </a:p>
          <a:p>
            <a:pPr eaLnBrk="1" hangingPunct="1"/>
            <a:r>
              <a:rPr lang="en-US" smtClean="0"/>
              <a:t>Objectives—how can the business reach its objectives by addressing specific problems or opportunities.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C52FE20F-54D1-466C-BC5A-67A6C5E0F646}" type="slidenum">
              <a:rPr lang="en-US" smtClean="0">
                <a:ea typeface="ＭＳ Ｐゴシック" pitchFamily="34" charset="-128"/>
              </a:rPr>
              <a:pPr/>
              <a:t>12</a:t>
            </a:fld>
            <a:endParaRPr lang="en-US" smtClean="0">
              <a:ea typeface="ＭＳ Ｐゴシック" pitchFamily="34" charset="-128"/>
            </a:endParaRPr>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r>
              <a:rPr lang="en-US" smtClean="0"/>
              <a:t>Critical to the success of the rest of the project, because no one wants to waste time addressing the wrong problem.</a:t>
            </a:r>
          </a:p>
          <a:p>
            <a:pPr eaLnBrk="1" hangingPunct="1"/>
            <a:r>
              <a:rPr lang="en-US" smtClean="0"/>
              <a:t>Problems—generally the reason the analyst was called in in the first place.</a:t>
            </a:r>
          </a:p>
          <a:p>
            <a:pPr eaLnBrk="1" hangingPunct="1"/>
            <a:r>
              <a:rPr lang="en-US" smtClean="0"/>
              <a:t>Opportunities—situations that the analyst believes can be improved through the use of computerized information systems.</a:t>
            </a:r>
          </a:p>
          <a:p>
            <a:pPr eaLnBrk="1" hangingPunct="1"/>
            <a:r>
              <a:rPr lang="en-US" smtClean="0"/>
              <a:t>Objectives—how can the business reach its objectives by addressing specific problems or opportunities.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1-</a:t>
            </a:r>
            <a:fld id="{A75ED6BD-D549-48A1-B3D6-730C64FD3B8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1-</a:t>
            </a:r>
            <a:fld id="{E740F9F0-2D01-4050-A03D-085D76DB72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1-</a:t>
            </a:r>
            <a:fld id="{6EF3981B-C911-4EE7-8B64-041613A134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90600" y="381000"/>
            <a:ext cx="7964488" cy="5751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US"/>
              <a:t>1-</a:t>
            </a:r>
            <a:fld id="{430F9C8C-145D-42D2-BB20-780E6E5827D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US"/>
              <a:t>1-</a:t>
            </a:r>
            <a:fld id="{62D2DC87-3572-44A2-A5D2-EF977A9EE6A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r>
              <a:rPr lang="en-US"/>
              <a:t>1-</a:t>
            </a:r>
            <a:fld id="{63D4FD4F-37B8-4241-8014-9D4EEC35E1A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US"/>
              <a:t>1-</a:t>
            </a:r>
            <a:fld id="{AFD78BDC-97C8-495C-8FBD-2CEA6775A27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US"/>
              <a:t>1-</a:t>
            </a:r>
            <a:fld id="{B5AA93D0-551B-45E9-BA8A-A0F89E13014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US"/>
              <a:t>1-</a:t>
            </a:r>
            <a:fld id="{E3D82B61-C3FC-40CA-B426-F8767EBD6D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US"/>
              <a:t>1-</a:t>
            </a:r>
            <a:fld id="{8A7BEF4A-9C1D-4488-BC5D-99A11D1349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r>
              <a:rPr lang="en-US"/>
              <a:t>1-</a:t>
            </a:r>
            <a:fld id="{2D79619E-059E-4FF9-95E5-0C5CF62BF06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r>
              <a:rPr lang="en-US"/>
              <a:t>1-</a:t>
            </a:r>
            <a:fld id="{EAE610DA-52B9-421D-A26A-2CD66F0F9E0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a:latin typeface="Tahoma" pitchFamily="34" charset="0"/>
            </a:endParaRPr>
          </a:p>
        </p:txBody>
      </p:sp>
      <p:pic>
        <p:nvPicPr>
          <p:cNvPr id="3075" name="Picture 7"/>
          <p:cNvPicPr>
            <a:picLocks noChangeAspect="1"/>
          </p:cNvPicPr>
          <p:nvPr/>
        </p:nvPicPr>
        <p:blipFill>
          <a:blip r:embed="rId14" cstate="print"/>
          <a:srcRect/>
          <a:stretch>
            <a:fillRect/>
          </a:stretch>
        </p:blipFill>
        <p:spPr bwMode="auto">
          <a:xfrm>
            <a:off x="0" y="0"/>
            <a:ext cx="322263" cy="6858000"/>
          </a:xfrm>
          <a:prstGeom prst="rect">
            <a:avLst/>
          </a:prstGeom>
          <a:noFill/>
          <a:ln w="9525">
            <a:noFill/>
            <a:miter lim="800000"/>
            <a:headEnd/>
            <a:tailEnd/>
          </a:ln>
        </p:spPr>
      </p:pic>
      <p:sp>
        <p:nvSpPr>
          <p:cNvPr id="3076"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077"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7"/>
          <p:cNvSpPr>
            <a:spLocks noGrp="1" noChangeArrowheads="1"/>
          </p:cNvSpPr>
          <p:nvPr>
            <p:ph type="sldNum" sz="quarter" idx="4"/>
          </p:nvPr>
        </p:nvSpPr>
        <p:spPr bwMode="auto">
          <a:xfrm>
            <a:off x="6781800" y="63246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a:latin typeface="+mn-lt"/>
                <a:ea typeface="+mn-ea"/>
                <a:cs typeface="ＭＳ Ｐゴシック" charset="0"/>
              </a:defRPr>
            </a:lvl1pPr>
          </a:lstStyle>
          <a:p>
            <a:pPr>
              <a:defRPr/>
            </a:pPr>
            <a:r>
              <a:rPr lang="en-US"/>
              <a:t>1-</a:t>
            </a:r>
            <a:fld id="{0674C9AB-6F79-467A-B6FD-60C652703CF1}" type="slidenum">
              <a:rPr lang="en-US"/>
              <a:pPr>
                <a:defRPr/>
              </a:pPr>
              <a:t>‹#›</a:t>
            </a:fld>
            <a:endParaRPr lang="en-US"/>
          </a:p>
        </p:txBody>
      </p:sp>
      <p:sp>
        <p:nvSpPr>
          <p:cNvPr id="4" name="Date Placeholder 3"/>
          <p:cNvSpPr txBox="1">
            <a:spLocks noGrp="1"/>
          </p:cNvSpPr>
          <p:nvPr userDrawn="1"/>
        </p:nvSpPr>
        <p:spPr bwMode="auto">
          <a:xfrm>
            <a:off x="914400" y="6324600"/>
            <a:ext cx="6324600" cy="457200"/>
          </a:xfrm>
          <a:prstGeom prst="rect">
            <a:avLst/>
          </a:prstGeom>
          <a:noFill/>
          <a:ln>
            <a:miter lim="800000"/>
            <a:headEnd/>
            <a:tailEnd/>
          </a:ln>
        </p:spPr>
        <p:txBody>
          <a:bodyPr anchor="b"/>
          <a:lstStyle/>
          <a:p>
            <a:r>
              <a:rPr lang="en-US" sz="1000">
                <a:latin typeface="Tahoma" pitchFamily="34" charset="0"/>
              </a:rPr>
              <a:t>Kendall &amp; Kendall	Copyright © 2014 Pearson Education, Inc. Publishing as Prentice Hall</a:t>
            </a:r>
          </a:p>
        </p:txBody>
      </p:sp>
    </p:spTree>
  </p:cSld>
  <p:clrMap bg1="lt1" tx1="dk1" bg2="lt2" tx2="dk2" accent1="accent1" accent2="accent2" accent3="accent3" accent4="accent4" accent5="accent5" accent6="accent6" hlink="hlink" folHlink="folHlink"/>
  <p:sldLayoutIdLst>
    <p:sldLayoutId id="2147483732" r:id="rId1"/>
    <p:sldLayoutId id="2147483731" r:id="rId2"/>
    <p:sldLayoutId id="2147483730" r:id="rId3"/>
    <p:sldLayoutId id="2147483729" r:id="rId4"/>
    <p:sldLayoutId id="2147483728" r:id="rId5"/>
    <p:sldLayoutId id="2147483727" r:id="rId6"/>
    <p:sldLayoutId id="2147483726" r:id="rId7"/>
    <p:sldLayoutId id="2147483725" r:id="rId8"/>
    <p:sldLayoutId id="2147483724" r:id="rId9"/>
    <p:sldLayoutId id="2147483723" r:id="rId10"/>
    <p:sldLayoutId id="2147483722" r:id="rId11"/>
    <p:sldLayoutId id="2147483721" r:id="rId12"/>
  </p:sldLayoutIdLst>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47" charset="0"/>
              <a:ea typeface="+mn-ea"/>
            </a:endParaRPr>
          </a:p>
        </p:txBody>
      </p:sp>
      <p:pic>
        <p:nvPicPr>
          <p:cNvPr id="148483" name="Picture 6"/>
          <p:cNvPicPr>
            <a:picLocks noChangeAspect="1"/>
          </p:cNvPicPr>
          <p:nvPr/>
        </p:nvPicPr>
        <p:blipFill>
          <a:blip r:embed="rId13" cstate="print"/>
          <a:srcRect/>
          <a:stretch>
            <a:fillRect/>
          </a:stretch>
        </p:blipFill>
        <p:spPr bwMode="auto">
          <a:xfrm>
            <a:off x="2209800" y="9525"/>
            <a:ext cx="6923088" cy="6858000"/>
          </a:xfrm>
          <a:prstGeom prst="rect">
            <a:avLst/>
          </a:prstGeom>
          <a:noFill/>
          <a:ln w="9525">
            <a:noFill/>
            <a:miter lim="800000"/>
            <a:headEnd/>
            <a:tailEnd/>
          </a:ln>
        </p:spPr>
      </p:pic>
      <p:sp>
        <p:nvSpPr>
          <p:cNvPr id="148484"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48485"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Date Placeholder 3"/>
          <p:cNvSpPr>
            <a:spLocks/>
          </p:cNvSpPr>
          <p:nvPr userDrawn="1"/>
        </p:nvSpPr>
        <p:spPr bwMode="auto">
          <a:xfrm>
            <a:off x="457200" y="6248400"/>
            <a:ext cx="7010400" cy="457200"/>
          </a:xfrm>
          <a:prstGeom prst="rect">
            <a:avLst/>
          </a:prstGeom>
          <a:noFill/>
          <a:ln w="9525">
            <a:noFill/>
            <a:miter lim="800000"/>
            <a:headEnd/>
            <a:tailEnd/>
          </a:ln>
        </p:spPr>
        <p:txBody>
          <a:bodyPr anchor="b"/>
          <a:lstStyle/>
          <a:p>
            <a:r>
              <a:rPr lang="en-US" sz="1000">
                <a:solidFill>
                  <a:srgbClr val="2641D7"/>
                </a:solidFill>
                <a:latin typeface="Tahoma" pitchFamily="34" charset="0"/>
              </a:rPr>
              <a:t>Kendall &amp; Kendall	Copyright © 2014 Pearson Education, Inc. Publishing as Prentice Hall</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fontAlgn="base">
        <a:spcBef>
          <a:spcPct val="0"/>
        </a:spcBef>
        <a:spcAft>
          <a:spcPct val="0"/>
        </a:spcAft>
        <a:defRPr sz="4400">
          <a:solidFill>
            <a:srgbClr val="DF1738"/>
          </a:solidFill>
          <a:latin typeface="+mj-lt"/>
          <a:ea typeface="+mj-ea"/>
          <a:cs typeface="+mj-cs"/>
        </a:defRPr>
      </a:lvl1pPr>
      <a:lvl2pPr algn="l" rtl="0" fontAlgn="base">
        <a:spcBef>
          <a:spcPct val="0"/>
        </a:spcBef>
        <a:spcAft>
          <a:spcPct val="0"/>
        </a:spcAft>
        <a:defRPr sz="4400">
          <a:solidFill>
            <a:srgbClr val="DF1738"/>
          </a:solidFill>
          <a:latin typeface="Tahoma" pitchFamily="34" charset="0"/>
          <a:ea typeface="ＭＳ Ｐゴシック" pitchFamily="34" charset="-128"/>
        </a:defRPr>
      </a:lvl2pPr>
      <a:lvl3pPr algn="l" rtl="0" fontAlgn="base">
        <a:spcBef>
          <a:spcPct val="0"/>
        </a:spcBef>
        <a:spcAft>
          <a:spcPct val="0"/>
        </a:spcAft>
        <a:defRPr sz="4400">
          <a:solidFill>
            <a:srgbClr val="DF1738"/>
          </a:solidFill>
          <a:latin typeface="Tahoma" pitchFamily="34" charset="0"/>
          <a:ea typeface="ＭＳ Ｐゴシック" pitchFamily="34" charset="-128"/>
        </a:defRPr>
      </a:lvl3pPr>
      <a:lvl4pPr algn="l" rtl="0" fontAlgn="base">
        <a:spcBef>
          <a:spcPct val="0"/>
        </a:spcBef>
        <a:spcAft>
          <a:spcPct val="0"/>
        </a:spcAft>
        <a:defRPr sz="4400">
          <a:solidFill>
            <a:srgbClr val="DF1738"/>
          </a:solidFill>
          <a:latin typeface="Tahoma" pitchFamily="34" charset="0"/>
          <a:ea typeface="ＭＳ Ｐゴシック" pitchFamily="34" charset="-128"/>
        </a:defRPr>
      </a:lvl4pPr>
      <a:lvl5pPr algn="l" rtl="0" fontAlgn="base">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fontAlgn="base">
        <a:spcBef>
          <a:spcPct val="20000"/>
        </a:spcBef>
        <a:spcAft>
          <a:spcPct val="0"/>
        </a:spcAft>
        <a:buClr>
          <a:schemeClr val="tx1"/>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E21738"/>
        </a:buClr>
        <a:buChar char="•"/>
        <a:defRPr sz="2800">
          <a:solidFill>
            <a:schemeClr val="tx1"/>
          </a:solidFill>
          <a:latin typeface="+mn-lt"/>
          <a:ea typeface="+mn-ea"/>
        </a:defRPr>
      </a:lvl2pPr>
      <a:lvl3pPr marL="1143000" indent="-228600" algn="l" rtl="0" fontAlgn="base">
        <a:spcBef>
          <a:spcPct val="20000"/>
        </a:spcBef>
        <a:spcAft>
          <a:spcPct val="0"/>
        </a:spcAft>
        <a:buClr>
          <a:srgbClr val="98877D"/>
        </a:buClr>
        <a:buChar char="•"/>
        <a:defRPr sz="2400">
          <a:solidFill>
            <a:schemeClr val="tx1"/>
          </a:solidFill>
          <a:latin typeface="+mn-lt"/>
          <a:ea typeface="+mn-ea"/>
        </a:defRPr>
      </a:lvl3pPr>
      <a:lvl4pPr marL="1600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bwMode="auto">
          <a:xfrm>
            <a:off x="6781800" y="6248400"/>
            <a:ext cx="1905000" cy="457200"/>
          </a:xfrm>
          <a:prstGeom prst="rect">
            <a:avLst/>
          </a:prstGeom>
          <a:ln>
            <a:miter lim="800000"/>
            <a:headEnd/>
            <a:tailEnd/>
          </a:ln>
        </p:spPr>
        <p:txBody>
          <a:bodyPr anchor="b"/>
          <a:lstStyle/>
          <a:p>
            <a:pPr algn="r">
              <a:defRPr/>
            </a:pPr>
            <a:r>
              <a:rPr lang="en-US" sz="1000">
                <a:latin typeface="+mn-lt"/>
                <a:ea typeface="+mn-ea"/>
                <a:cs typeface="ＭＳ Ｐゴシック" charset="0"/>
              </a:rPr>
              <a:t>1-</a:t>
            </a:r>
            <a:fld id="{500F5579-03E0-48D4-8F20-94E2CDB138ED}" type="slidenum">
              <a:rPr lang="en-US" sz="1000">
                <a:latin typeface="+mn-lt"/>
                <a:ea typeface="+mn-ea"/>
                <a:cs typeface="ＭＳ Ｐゴシック" charset="0"/>
              </a:rPr>
              <a:pPr algn="r">
                <a:defRPr/>
              </a:pPr>
              <a:t>1</a:t>
            </a:fld>
            <a:endParaRPr lang="en-US" sz="1000">
              <a:latin typeface="+mn-lt"/>
              <a:ea typeface="+mn-ea"/>
              <a:cs typeface="ＭＳ Ｐゴシック" charset="0"/>
            </a:endParaRPr>
          </a:p>
        </p:txBody>
      </p:sp>
      <p:sp>
        <p:nvSpPr>
          <p:cNvPr id="15364" name="Subtitle 2"/>
          <p:cNvSpPr>
            <a:spLocks noGrp="1"/>
          </p:cNvSpPr>
          <p:nvPr>
            <p:ph type="subTitle" idx="4294967295"/>
          </p:nvPr>
        </p:nvSpPr>
        <p:spPr>
          <a:xfrm>
            <a:off x="6248400" y="533400"/>
            <a:ext cx="1752600" cy="1447800"/>
          </a:xfrm>
        </p:spPr>
        <p:txBody>
          <a:bodyPr/>
          <a:lstStyle/>
          <a:p>
            <a:pPr marL="0" indent="0" algn="ctr">
              <a:buFontTx/>
              <a:buNone/>
            </a:pPr>
            <a:r>
              <a:rPr lang="en-US" sz="8000">
                <a:solidFill>
                  <a:srgbClr val="D70027"/>
                </a:solidFill>
              </a:rPr>
              <a:t>1</a:t>
            </a:r>
          </a:p>
        </p:txBody>
      </p:sp>
      <p:sp>
        <p:nvSpPr>
          <p:cNvPr id="15365" name="TextBox 4"/>
          <p:cNvSpPr txBox="1">
            <a:spLocks noChangeArrowheads="1"/>
          </p:cNvSpPr>
          <p:nvPr/>
        </p:nvSpPr>
        <p:spPr bwMode="auto">
          <a:xfrm>
            <a:off x="457200" y="2286000"/>
            <a:ext cx="4724400" cy="830263"/>
          </a:xfrm>
          <a:prstGeom prst="rect">
            <a:avLst/>
          </a:prstGeom>
          <a:noFill/>
          <a:ln w="9525">
            <a:noFill/>
            <a:miter lim="800000"/>
            <a:headEnd/>
            <a:tailEnd/>
          </a:ln>
        </p:spPr>
        <p:txBody>
          <a:bodyPr>
            <a:spAutoFit/>
          </a:bodyPr>
          <a:lstStyle/>
          <a:p>
            <a:r>
              <a:rPr lang="en-US" sz="2400">
                <a:solidFill>
                  <a:srgbClr val="2641D7"/>
                </a:solidFill>
              </a:rPr>
              <a:t>Kendall &amp; Kendall</a:t>
            </a:r>
            <a:br>
              <a:rPr lang="en-US" sz="2400">
                <a:solidFill>
                  <a:srgbClr val="2641D7"/>
                </a:solidFill>
              </a:rPr>
            </a:br>
            <a:r>
              <a:rPr lang="en-US" sz="2400">
                <a:solidFill>
                  <a:srgbClr val="2641D7"/>
                </a:solidFill>
              </a:rPr>
              <a:t>Systems Analysis and Design, 9e</a:t>
            </a:r>
          </a:p>
        </p:txBody>
      </p:sp>
      <p:sp>
        <p:nvSpPr>
          <p:cNvPr id="254981" name="Rectangle 5"/>
          <p:cNvSpPr>
            <a:spLocks noGrp="1" noChangeArrowheads="1"/>
          </p:cNvSpPr>
          <p:nvPr>
            <p:ph type="ctrTitle" idx="4294967295"/>
          </p:nvPr>
        </p:nvSpPr>
        <p:spPr>
          <a:xfrm>
            <a:off x="457200" y="3657600"/>
            <a:ext cx="6248400" cy="2286000"/>
          </a:xfrm>
          <a:noFill/>
        </p:spPr>
        <p:txBody>
          <a:bodyPr anchor="b"/>
          <a:lstStyle/>
          <a:p>
            <a:r>
              <a:rPr lang="en-US"/>
              <a:t>Systems, Roles, and Development Methodologies</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4981"/>
                                        </p:tgtEl>
                                        <p:attrNameLst>
                                          <p:attrName>style.visibility</p:attrName>
                                        </p:attrNameLst>
                                      </p:cBhvr>
                                      <p:to>
                                        <p:strVal val="visible"/>
                                      </p:to>
                                    </p:set>
                                    <p:animEffect transition="in" filter="fade">
                                      <p:cBhvr>
                                        <p:cTn id="7" dur="2000"/>
                                        <p:tgtEl>
                                          <p:spTgt spid="25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42773334-D88F-47BE-B04C-29CBF31AA974}" type="slidenum">
              <a:rPr lang="en-US"/>
              <a:pPr>
                <a:defRPr/>
              </a:pPr>
              <a:t>10</a:t>
            </a:fld>
            <a:endParaRPr lang="en-US"/>
          </a:p>
        </p:txBody>
      </p:sp>
      <p:sp>
        <p:nvSpPr>
          <p:cNvPr id="24580" name="Rectangle 2"/>
          <p:cNvSpPr>
            <a:spLocks noGrp="1" noChangeArrowheads="1"/>
          </p:cNvSpPr>
          <p:nvPr>
            <p:ph type="title"/>
          </p:nvPr>
        </p:nvSpPr>
        <p:spPr/>
        <p:txBody>
          <a:bodyPr/>
          <a:lstStyle/>
          <a:p>
            <a:pPr eaLnBrk="1" hangingPunct="1"/>
            <a:r>
              <a:rPr lang="en-US" sz="4000" smtClean="0"/>
              <a:t>Incorporating Human-Computer Interaction (HCI) Considerations</a:t>
            </a:r>
          </a:p>
        </p:txBody>
      </p:sp>
      <p:sp>
        <p:nvSpPr>
          <p:cNvPr id="24581" name="Rectangle 3"/>
          <p:cNvSpPr>
            <a:spLocks noGrp="1" noChangeArrowheads="1"/>
          </p:cNvSpPr>
          <p:nvPr>
            <p:ph type="body" idx="1"/>
          </p:nvPr>
        </p:nvSpPr>
        <p:spPr/>
        <p:txBody>
          <a:bodyPr/>
          <a:lstStyle/>
          <a:p>
            <a:pPr eaLnBrk="1" hangingPunct="1"/>
            <a:r>
              <a:rPr lang="en-US" smtClean="0"/>
              <a:t>The demand for analysts who are capable of incorporating HCI into the systems development process keeps increasing, as companies begin to realize that the quality of systems and the quality of work life can be improved by taking a human-centered approach at the outset of a project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D5568F0D-2016-47AD-9178-77DA4DB3322A}" type="slidenum">
              <a:rPr lang="en-US"/>
              <a:pPr>
                <a:defRPr/>
              </a:pPr>
              <a:t>11</a:t>
            </a:fld>
            <a:endParaRPr lang="en-US"/>
          </a:p>
        </p:txBody>
      </p:sp>
      <p:sp>
        <p:nvSpPr>
          <p:cNvPr id="25604" name="Rectangle 2"/>
          <p:cNvSpPr>
            <a:spLocks noGrp="1" noChangeArrowheads="1"/>
          </p:cNvSpPr>
          <p:nvPr>
            <p:ph type="title"/>
          </p:nvPr>
        </p:nvSpPr>
        <p:spPr/>
        <p:txBody>
          <a:bodyPr/>
          <a:lstStyle/>
          <a:p>
            <a:pPr eaLnBrk="1" hangingPunct="1"/>
            <a:r>
              <a:rPr lang="en-US" sz="4000" smtClean="0"/>
              <a:t>Identifying Problems, Opportunities, and Objectives</a:t>
            </a:r>
          </a:p>
        </p:txBody>
      </p:sp>
      <p:sp>
        <p:nvSpPr>
          <p:cNvPr id="25605" name="Rectangle 3"/>
          <p:cNvSpPr>
            <a:spLocks noGrp="1" noChangeArrowheads="1"/>
          </p:cNvSpPr>
          <p:nvPr>
            <p:ph type="body" idx="1"/>
          </p:nvPr>
        </p:nvSpPr>
        <p:spPr/>
        <p:txBody>
          <a:bodyPr/>
          <a:lstStyle/>
          <a:p>
            <a:pPr eaLnBrk="1" hangingPunct="1"/>
            <a:r>
              <a:rPr lang="en-US" sz="2800" smtClean="0"/>
              <a:t>Activity:</a:t>
            </a:r>
          </a:p>
          <a:p>
            <a:pPr lvl="1" eaLnBrk="1" hangingPunct="1"/>
            <a:r>
              <a:rPr lang="en-US" smtClean="0"/>
              <a:t>Interviewing user management</a:t>
            </a:r>
          </a:p>
          <a:p>
            <a:pPr lvl="1" eaLnBrk="1" hangingPunct="1"/>
            <a:r>
              <a:rPr lang="en-US" smtClean="0"/>
              <a:t>Summarizing the knowledge obtained</a:t>
            </a:r>
          </a:p>
          <a:p>
            <a:pPr lvl="1" eaLnBrk="1" hangingPunct="1"/>
            <a:r>
              <a:rPr lang="en-US" smtClean="0"/>
              <a:t>Estimating the scope of the project</a:t>
            </a:r>
          </a:p>
          <a:p>
            <a:pPr lvl="1" eaLnBrk="1" hangingPunct="1"/>
            <a:r>
              <a:rPr lang="en-US" smtClean="0"/>
              <a:t>Documenting the results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653BC260-F522-4552-A1E3-53889718AC8A}" type="slidenum">
              <a:rPr lang="en-US"/>
              <a:pPr>
                <a:defRPr/>
              </a:pPr>
              <a:t>12</a:t>
            </a:fld>
            <a:endParaRPr lang="en-US"/>
          </a:p>
        </p:txBody>
      </p:sp>
      <p:sp>
        <p:nvSpPr>
          <p:cNvPr id="26628" name="Rectangle 2"/>
          <p:cNvSpPr>
            <a:spLocks noGrp="1" noChangeArrowheads="1"/>
          </p:cNvSpPr>
          <p:nvPr>
            <p:ph type="title"/>
          </p:nvPr>
        </p:nvSpPr>
        <p:spPr/>
        <p:txBody>
          <a:bodyPr/>
          <a:lstStyle/>
          <a:p>
            <a:pPr eaLnBrk="1" hangingPunct="1"/>
            <a:r>
              <a:rPr lang="en-US" sz="4000" smtClean="0"/>
              <a:t>Identifying Problems, Opportunities, and Objectives</a:t>
            </a:r>
          </a:p>
        </p:txBody>
      </p:sp>
      <p:sp>
        <p:nvSpPr>
          <p:cNvPr id="26629" name="Rectangle 3"/>
          <p:cNvSpPr>
            <a:spLocks noGrp="1" noChangeArrowheads="1"/>
          </p:cNvSpPr>
          <p:nvPr>
            <p:ph type="body" idx="1"/>
          </p:nvPr>
        </p:nvSpPr>
        <p:spPr/>
        <p:txBody>
          <a:bodyPr/>
          <a:lstStyle/>
          <a:p>
            <a:pPr eaLnBrk="1" hangingPunct="1"/>
            <a:r>
              <a:rPr lang="en-US" sz="2800" smtClean="0"/>
              <a:t>Output:   	</a:t>
            </a:r>
          </a:p>
          <a:p>
            <a:pPr lvl="1" eaLnBrk="1" hangingPunct="1"/>
            <a:r>
              <a:rPr lang="en-US" smtClean="0"/>
              <a:t>Feasibility report containing problem definition and objective summaries from which management can make a decision on whether to proceed with the proposed project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34BCD89D-AA6C-4C42-B930-6EE0A6049904}" type="slidenum">
              <a:rPr lang="en-US"/>
              <a:pPr>
                <a:defRPr/>
              </a:pPr>
              <a:t>13</a:t>
            </a:fld>
            <a:endParaRPr lang="en-US"/>
          </a:p>
        </p:txBody>
      </p:sp>
      <p:sp>
        <p:nvSpPr>
          <p:cNvPr id="27652" name="Rectangle 2"/>
          <p:cNvSpPr>
            <a:spLocks noGrp="1" noChangeArrowheads="1"/>
          </p:cNvSpPr>
          <p:nvPr>
            <p:ph type="title"/>
          </p:nvPr>
        </p:nvSpPr>
        <p:spPr/>
        <p:txBody>
          <a:bodyPr/>
          <a:lstStyle/>
          <a:p>
            <a:pPr eaLnBrk="1" hangingPunct="1"/>
            <a:r>
              <a:rPr lang="en-US" sz="4000" smtClean="0"/>
              <a:t>Determining Human Information Requirements</a:t>
            </a:r>
          </a:p>
        </p:txBody>
      </p:sp>
      <p:sp>
        <p:nvSpPr>
          <p:cNvPr id="27653" name="Rectangle 3"/>
          <p:cNvSpPr>
            <a:spLocks noGrp="1" noChangeArrowheads="1"/>
          </p:cNvSpPr>
          <p:nvPr>
            <p:ph type="body" idx="1"/>
          </p:nvPr>
        </p:nvSpPr>
        <p:spPr/>
        <p:txBody>
          <a:bodyPr/>
          <a:lstStyle/>
          <a:p>
            <a:pPr eaLnBrk="1" hangingPunct="1">
              <a:lnSpc>
                <a:spcPct val="80000"/>
              </a:lnSpc>
            </a:pPr>
            <a:r>
              <a:rPr lang="en-US" sz="2800" smtClean="0"/>
              <a:t>Activity:</a:t>
            </a:r>
          </a:p>
          <a:p>
            <a:pPr lvl="1" eaLnBrk="1" hangingPunct="1">
              <a:lnSpc>
                <a:spcPct val="80000"/>
              </a:lnSpc>
            </a:pPr>
            <a:r>
              <a:rPr lang="en-US" smtClean="0"/>
              <a:t>Interviewing</a:t>
            </a:r>
          </a:p>
          <a:p>
            <a:pPr lvl="1" eaLnBrk="1" hangingPunct="1">
              <a:lnSpc>
                <a:spcPct val="80000"/>
              </a:lnSpc>
            </a:pPr>
            <a:r>
              <a:rPr lang="en-US" smtClean="0"/>
              <a:t>Sampling and investing hard data</a:t>
            </a:r>
          </a:p>
          <a:p>
            <a:pPr lvl="1" eaLnBrk="1" hangingPunct="1">
              <a:lnSpc>
                <a:spcPct val="80000"/>
              </a:lnSpc>
            </a:pPr>
            <a:r>
              <a:rPr lang="en-US" smtClean="0"/>
              <a:t>Questionnaires</a:t>
            </a:r>
          </a:p>
          <a:p>
            <a:pPr lvl="1" eaLnBrk="1" hangingPunct="1">
              <a:lnSpc>
                <a:spcPct val="80000"/>
              </a:lnSpc>
            </a:pPr>
            <a:r>
              <a:rPr lang="en-US" smtClean="0"/>
              <a:t>Observe the decision maker’s behavior and environment</a:t>
            </a:r>
          </a:p>
          <a:p>
            <a:pPr lvl="1" eaLnBrk="1" hangingPunct="1">
              <a:lnSpc>
                <a:spcPct val="80000"/>
              </a:lnSpc>
            </a:pPr>
            <a:r>
              <a:rPr lang="en-US" smtClean="0"/>
              <a:t>Prototyping</a:t>
            </a:r>
          </a:p>
          <a:p>
            <a:pPr lvl="1" eaLnBrk="1" hangingPunct="1">
              <a:lnSpc>
                <a:spcPct val="80000"/>
              </a:lnSpc>
            </a:pPr>
            <a:r>
              <a:rPr lang="en-US" smtClean="0"/>
              <a:t>Learn the who, what, where, when, how, and why of the current system</a:t>
            </a:r>
          </a:p>
          <a:p>
            <a:pPr eaLnBrk="1" hangingPunct="1">
              <a:lnSpc>
                <a:spcPct val="80000"/>
              </a:lnSpc>
            </a:pPr>
            <a:endParaRPr lang="en-US" sz="240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69A2DE02-F158-4226-919B-79B7010A10B7}" type="slidenum">
              <a:rPr lang="en-US"/>
              <a:pPr>
                <a:defRPr/>
              </a:pPr>
              <a:t>14</a:t>
            </a:fld>
            <a:endParaRPr lang="en-US"/>
          </a:p>
        </p:txBody>
      </p:sp>
      <p:sp>
        <p:nvSpPr>
          <p:cNvPr id="28676" name="Rectangle 2"/>
          <p:cNvSpPr>
            <a:spLocks noGrp="1" noChangeArrowheads="1"/>
          </p:cNvSpPr>
          <p:nvPr>
            <p:ph type="title"/>
          </p:nvPr>
        </p:nvSpPr>
        <p:spPr/>
        <p:txBody>
          <a:bodyPr/>
          <a:lstStyle/>
          <a:p>
            <a:pPr eaLnBrk="1" hangingPunct="1"/>
            <a:r>
              <a:rPr lang="en-US" sz="4000" smtClean="0"/>
              <a:t>Determining Human Information Requirements</a:t>
            </a:r>
          </a:p>
        </p:txBody>
      </p:sp>
      <p:sp>
        <p:nvSpPr>
          <p:cNvPr id="28677" name="Rectangle 3"/>
          <p:cNvSpPr>
            <a:spLocks noGrp="1" noChangeArrowheads="1"/>
          </p:cNvSpPr>
          <p:nvPr>
            <p:ph type="body" idx="1"/>
          </p:nvPr>
        </p:nvSpPr>
        <p:spPr/>
        <p:txBody>
          <a:bodyPr/>
          <a:lstStyle/>
          <a:p>
            <a:pPr eaLnBrk="1" hangingPunct="1">
              <a:lnSpc>
                <a:spcPct val="80000"/>
              </a:lnSpc>
            </a:pPr>
            <a:r>
              <a:rPr lang="en-US" sz="2400" smtClean="0"/>
              <a:t>Output:</a:t>
            </a:r>
            <a:r>
              <a:rPr lang="en-US" sz="2400" smtClean="0">
                <a:solidFill>
                  <a:srgbClr val="FF6600"/>
                </a:solidFill>
              </a:rPr>
              <a:t> </a:t>
            </a:r>
          </a:p>
          <a:p>
            <a:pPr lvl="1" eaLnBrk="1" hangingPunct="1">
              <a:lnSpc>
                <a:spcPct val="80000"/>
              </a:lnSpc>
            </a:pPr>
            <a:r>
              <a:rPr lang="en-US" sz="2400" smtClean="0"/>
              <a:t>The analyst understands how users accomplish their work when interacting with a computer</a:t>
            </a:r>
          </a:p>
          <a:p>
            <a:pPr lvl="1" eaLnBrk="1" hangingPunct="1">
              <a:lnSpc>
                <a:spcPct val="80000"/>
              </a:lnSpc>
            </a:pPr>
            <a:r>
              <a:rPr lang="en-US" sz="2400" smtClean="0"/>
              <a:t>Begin to know how to make the new system more useful and usable</a:t>
            </a:r>
          </a:p>
          <a:p>
            <a:pPr lvl="1" eaLnBrk="1" hangingPunct="1">
              <a:lnSpc>
                <a:spcPct val="80000"/>
              </a:lnSpc>
            </a:pPr>
            <a:r>
              <a:rPr lang="en-US" sz="2400" smtClean="0"/>
              <a:t>Know the business functions</a:t>
            </a:r>
          </a:p>
          <a:p>
            <a:pPr lvl="1" eaLnBrk="1" hangingPunct="1">
              <a:lnSpc>
                <a:spcPct val="80000"/>
              </a:lnSpc>
            </a:pPr>
            <a:r>
              <a:rPr lang="en-US" sz="2400" smtClean="0"/>
              <a:t>Have complete information on the:</a:t>
            </a:r>
          </a:p>
          <a:p>
            <a:pPr lvl="2" eaLnBrk="1" hangingPunct="1">
              <a:lnSpc>
                <a:spcPct val="80000"/>
              </a:lnSpc>
            </a:pPr>
            <a:r>
              <a:rPr lang="en-US" sz="2000" smtClean="0"/>
              <a:t>People</a:t>
            </a:r>
          </a:p>
          <a:p>
            <a:pPr lvl="2" eaLnBrk="1" hangingPunct="1">
              <a:lnSpc>
                <a:spcPct val="80000"/>
              </a:lnSpc>
            </a:pPr>
            <a:r>
              <a:rPr lang="en-US" sz="2000" smtClean="0"/>
              <a:t>Goals</a:t>
            </a:r>
          </a:p>
          <a:p>
            <a:pPr lvl="2" eaLnBrk="1" hangingPunct="1">
              <a:lnSpc>
                <a:spcPct val="80000"/>
              </a:lnSpc>
            </a:pPr>
            <a:r>
              <a:rPr lang="en-US" sz="2000" smtClean="0"/>
              <a:t>Data</a:t>
            </a:r>
          </a:p>
          <a:p>
            <a:pPr lvl="2" eaLnBrk="1" hangingPunct="1">
              <a:lnSpc>
                <a:spcPct val="80000"/>
              </a:lnSpc>
            </a:pPr>
            <a:r>
              <a:rPr lang="en-US" sz="2000" smtClean="0"/>
              <a:t>Procedure involved</a:t>
            </a:r>
          </a:p>
          <a:p>
            <a:pPr eaLnBrk="1" hangingPunct="1">
              <a:lnSpc>
                <a:spcPct val="80000"/>
              </a:lnSpc>
            </a:pPr>
            <a:endParaRPr lang="en-US" sz="240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494126B6-EF64-4DDB-8A46-00433F7AEDA4}" type="slidenum">
              <a:rPr lang="en-US"/>
              <a:pPr>
                <a:defRPr/>
              </a:pPr>
              <a:t>15</a:t>
            </a:fld>
            <a:endParaRPr lang="en-US"/>
          </a:p>
        </p:txBody>
      </p:sp>
      <p:sp>
        <p:nvSpPr>
          <p:cNvPr id="29700" name="Rectangle 2"/>
          <p:cNvSpPr>
            <a:spLocks noGrp="1" noChangeArrowheads="1"/>
          </p:cNvSpPr>
          <p:nvPr>
            <p:ph type="title"/>
          </p:nvPr>
        </p:nvSpPr>
        <p:spPr/>
        <p:txBody>
          <a:bodyPr/>
          <a:lstStyle/>
          <a:p>
            <a:pPr eaLnBrk="1" hangingPunct="1"/>
            <a:r>
              <a:rPr lang="en-US" smtClean="0"/>
              <a:t>Analyzing System Needs</a:t>
            </a:r>
          </a:p>
        </p:txBody>
      </p:sp>
      <p:sp>
        <p:nvSpPr>
          <p:cNvPr id="29701" name="Rectangle 3"/>
          <p:cNvSpPr>
            <a:spLocks noGrp="1" noChangeArrowheads="1"/>
          </p:cNvSpPr>
          <p:nvPr>
            <p:ph type="body" idx="1"/>
          </p:nvPr>
        </p:nvSpPr>
        <p:spPr/>
        <p:txBody>
          <a:bodyPr/>
          <a:lstStyle/>
          <a:p>
            <a:pPr eaLnBrk="1" hangingPunct="1">
              <a:lnSpc>
                <a:spcPct val="90000"/>
              </a:lnSpc>
            </a:pPr>
            <a:r>
              <a:rPr lang="en-US" sz="2800" smtClean="0"/>
              <a:t>Activity:</a:t>
            </a:r>
          </a:p>
          <a:p>
            <a:pPr lvl="1" eaLnBrk="1" hangingPunct="1">
              <a:lnSpc>
                <a:spcPct val="90000"/>
              </a:lnSpc>
            </a:pPr>
            <a:r>
              <a:rPr lang="en-US" smtClean="0"/>
              <a:t>Create data flow, activity, or sequence diagrams</a:t>
            </a:r>
          </a:p>
          <a:p>
            <a:pPr lvl="1" eaLnBrk="1" hangingPunct="1">
              <a:lnSpc>
                <a:spcPct val="90000"/>
              </a:lnSpc>
            </a:pPr>
            <a:r>
              <a:rPr lang="en-US" smtClean="0"/>
              <a:t>Complete the data dictionary</a:t>
            </a:r>
          </a:p>
          <a:p>
            <a:pPr lvl="1" eaLnBrk="1" hangingPunct="1">
              <a:lnSpc>
                <a:spcPct val="90000"/>
              </a:lnSpc>
            </a:pPr>
            <a:r>
              <a:rPr lang="en-US" smtClean="0"/>
              <a:t>Analyze the structured decisions made</a:t>
            </a:r>
          </a:p>
          <a:p>
            <a:pPr lvl="1" eaLnBrk="1" hangingPunct="1">
              <a:lnSpc>
                <a:spcPct val="90000"/>
              </a:lnSpc>
            </a:pPr>
            <a:r>
              <a:rPr lang="en-US" smtClean="0"/>
              <a:t>Prepare and present the system proposal</a:t>
            </a:r>
          </a:p>
          <a:p>
            <a:pPr eaLnBrk="1" hangingPunct="1">
              <a:lnSpc>
                <a:spcPct val="90000"/>
              </a:lnSpc>
            </a:pPr>
            <a:r>
              <a:rPr lang="en-US" sz="2800" smtClean="0"/>
              <a:t>Output: </a:t>
            </a:r>
          </a:p>
          <a:p>
            <a:pPr lvl="1" eaLnBrk="1" hangingPunct="1">
              <a:lnSpc>
                <a:spcPct val="90000"/>
              </a:lnSpc>
            </a:pPr>
            <a:r>
              <a:rPr lang="en-US" smtClean="0"/>
              <a:t>Recommendation on what, if anything, should be done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32CF01B4-A5E6-4956-AFD3-0CDD17C297DD}" type="slidenum">
              <a:rPr lang="en-US"/>
              <a:pPr>
                <a:defRPr/>
              </a:pPr>
              <a:t>16</a:t>
            </a:fld>
            <a:endParaRPr lang="en-US"/>
          </a:p>
        </p:txBody>
      </p:sp>
      <p:sp>
        <p:nvSpPr>
          <p:cNvPr id="30724" name="Rectangle 2"/>
          <p:cNvSpPr>
            <a:spLocks noGrp="1" noChangeArrowheads="1"/>
          </p:cNvSpPr>
          <p:nvPr>
            <p:ph type="title"/>
          </p:nvPr>
        </p:nvSpPr>
        <p:spPr/>
        <p:txBody>
          <a:bodyPr/>
          <a:lstStyle/>
          <a:p>
            <a:pPr eaLnBrk="1" hangingPunct="1"/>
            <a:r>
              <a:rPr lang="en-US" sz="4000" smtClean="0"/>
              <a:t>Designing the Recommended System</a:t>
            </a:r>
          </a:p>
        </p:txBody>
      </p:sp>
      <p:sp>
        <p:nvSpPr>
          <p:cNvPr id="30725" name="Rectangle 3"/>
          <p:cNvSpPr>
            <a:spLocks noGrp="1" noChangeArrowheads="1"/>
          </p:cNvSpPr>
          <p:nvPr>
            <p:ph type="body" idx="1"/>
          </p:nvPr>
        </p:nvSpPr>
        <p:spPr/>
        <p:txBody>
          <a:bodyPr/>
          <a:lstStyle/>
          <a:p>
            <a:pPr eaLnBrk="1" hangingPunct="1">
              <a:lnSpc>
                <a:spcPct val="90000"/>
              </a:lnSpc>
            </a:pPr>
            <a:r>
              <a:rPr lang="en-US" smtClean="0"/>
              <a:t>Activity:</a:t>
            </a:r>
          </a:p>
          <a:p>
            <a:pPr lvl="1" eaLnBrk="1" hangingPunct="1">
              <a:lnSpc>
                <a:spcPct val="90000"/>
              </a:lnSpc>
            </a:pPr>
            <a:r>
              <a:rPr lang="en-US" smtClean="0"/>
              <a:t>Design procedures for data entry</a:t>
            </a:r>
          </a:p>
          <a:p>
            <a:pPr lvl="1" eaLnBrk="1" hangingPunct="1">
              <a:lnSpc>
                <a:spcPct val="90000"/>
              </a:lnSpc>
            </a:pPr>
            <a:r>
              <a:rPr lang="en-US" smtClean="0"/>
              <a:t>Design the human-computer interface</a:t>
            </a:r>
          </a:p>
          <a:p>
            <a:pPr lvl="1" eaLnBrk="1" hangingPunct="1">
              <a:lnSpc>
                <a:spcPct val="90000"/>
              </a:lnSpc>
            </a:pPr>
            <a:r>
              <a:rPr lang="en-US" smtClean="0"/>
              <a:t>Design system controls</a:t>
            </a:r>
          </a:p>
          <a:p>
            <a:pPr lvl="1" eaLnBrk="1" hangingPunct="1">
              <a:lnSpc>
                <a:spcPct val="90000"/>
              </a:lnSpc>
            </a:pPr>
            <a:r>
              <a:rPr lang="en-US" smtClean="0"/>
              <a:t>Design database and/or files</a:t>
            </a:r>
          </a:p>
          <a:p>
            <a:pPr lvl="1" eaLnBrk="1" hangingPunct="1">
              <a:lnSpc>
                <a:spcPct val="90000"/>
              </a:lnSpc>
            </a:pPr>
            <a:r>
              <a:rPr lang="en-US" smtClean="0"/>
              <a:t>Design backup procedures</a:t>
            </a:r>
          </a:p>
          <a:p>
            <a:pPr eaLnBrk="1" hangingPunct="1">
              <a:lnSpc>
                <a:spcPct val="90000"/>
              </a:lnSpc>
            </a:pPr>
            <a:r>
              <a:rPr lang="en-US" smtClean="0"/>
              <a:t>Output</a:t>
            </a:r>
          </a:p>
          <a:p>
            <a:pPr lvl="1" eaLnBrk="1" hangingPunct="1">
              <a:lnSpc>
                <a:spcPct val="90000"/>
              </a:lnSpc>
            </a:pPr>
            <a:r>
              <a:rPr lang="en-US" smtClean="0"/>
              <a:t>Model of the actual system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010A0231-CB98-4BE4-90A7-5CF1C41A1FE0}" type="slidenum">
              <a:rPr lang="en-US"/>
              <a:pPr>
                <a:defRPr/>
              </a:pPr>
              <a:t>17</a:t>
            </a:fld>
            <a:endParaRPr lang="en-US"/>
          </a:p>
        </p:txBody>
      </p:sp>
      <p:sp>
        <p:nvSpPr>
          <p:cNvPr id="31748" name="Rectangle 2"/>
          <p:cNvSpPr>
            <a:spLocks noGrp="1" noChangeArrowheads="1"/>
          </p:cNvSpPr>
          <p:nvPr>
            <p:ph type="title"/>
          </p:nvPr>
        </p:nvSpPr>
        <p:spPr/>
        <p:txBody>
          <a:bodyPr/>
          <a:lstStyle/>
          <a:p>
            <a:pPr eaLnBrk="1" hangingPunct="1"/>
            <a:r>
              <a:rPr lang="en-US" sz="4000" smtClean="0"/>
              <a:t>Developing and Documenting Software</a:t>
            </a:r>
          </a:p>
        </p:txBody>
      </p:sp>
      <p:sp>
        <p:nvSpPr>
          <p:cNvPr id="31749" name="Rectangle 3"/>
          <p:cNvSpPr>
            <a:spLocks noGrp="1" noChangeArrowheads="1"/>
          </p:cNvSpPr>
          <p:nvPr>
            <p:ph type="body" idx="1"/>
          </p:nvPr>
        </p:nvSpPr>
        <p:spPr/>
        <p:txBody>
          <a:bodyPr/>
          <a:lstStyle/>
          <a:p>
            <a:pPr eaLnBrk="1" hangingPunct="1">
              <a:lnSpc>
                <a:spcPct val="90000"/>
              </a:lnSpc>
            </a:pPr>
            <a:r>
              <a:rPr lang="en-US" smtClean="0"/>
              <a:t>Activity:</a:t>
            </a:r>
          </a:p>
          <a:p>
            <a:pPr lvl="1" eaLnBrk="1" hangingPunct="1">
              <a:lnSpc>
                <a:spcPct val="90000"/>
              </a:lnSpc>
            </a:pPr>
            <a:r>
              <a:rPr lang="en-US" sz="2500" smtClean="0"/>
              <a:t>System analyst works with programmers to develop any original software</a:t>
            </a:r>
          </a:p>
          <a:p>
            <a:pPr lvl="1" eaLnBrk="1" hangingPunct="1">
              <a:lnSpc>
                <a:spcPct val="90000"/>
              </a:lnSpc>
            </a:pPr>
            <a:r>
              <a:rPr lang="en-US" sz="2500" smtClean="0"/>
              <a:t>Works with users to develop effective documentation</a:t>
            </a:r>
          </a:p>
          <a:p>
            <a:pPr lvl="1" eaLnBrk="1" hangingPunct="1">
              <a:lnSpc>
                <a:spcPct val="90000"/>
              </a:lnSpc>
            </a:pPr>
            <a:r>
              <a:rPr lang="en-US" sz="2500" smtClean="0"/>
              <a:t>Programmers design, code, and remove syntactical errors from computer programs</a:t>
            </a:r>
          </a:p>
          <a:p>
            <a:pPr lvl="1" eaLnBrk="1" hangingPunct="1">
              <a:lnSpc>
                <a:spcPct val="90000"/>
              </a:lnSpc>
            </a:pPr>
            <a:r>
              <a:rPr lang="en-US" sz="2500" smtClean="0"/>
              <a:t>Document software with help files, procedure manuals, and Web sites with Frequently Asked Questions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E8A18235-2ECC-4CC3-80EF-78074A733B1A}" type="slidenum">
              <a:rPr lang="en-US"/>
              <a:pPr>
                <a:defRPr/>
              </a:pPr>
              <a:t>18</a:t>
            </a:fld>
            <a:endParaRPr lang="en-US"/>
          </a:p>
        </p:txBody>
      </p:sp>
      <p:sp>
        <p:nvSpPr>
          <p:cNvPr id="32772" name="Rectangle 2"/>
          <p:cNvSpPr>
            <a:spLocks noGrp="1" noChangeArrowheads="1"/>
          </p:cNvSpPr>
          <p:nvPr>
            <p:ph type="title"/>
          </p:nvPr>
        </p:nvSpPr>
        <p:spPr/>
        <p:txBody>
          <a:bodyPr/>
          <a:lstStyle/>
          <a:p>
            <a:pPr eaLnBrk="1" hangingPunct="1"/>
            <a:r>
              <a:rPr lang="en-US" sz="4000" smtClean="0"/>
              <a:t>Developing and Documenting Software</a:t>
            </a:r>
          </a:p>
        </p:txBody>
      </p:sp>
      <p:sp>
        <p:nvSpPr>
          <p:cNvPr id="32773" name="Rectangle 3"/>
          <p:cNvSpPr>
            <a:spLocks noGrp="1" noChangeArrowheads="1"/>
          </p:cNvSpPr>
          <p:nvPr>
            <p:ph type="body" idx="1"/>
          </p:nvPr>
        </p:nvSpPr>
        <p:spPr/>
        <p:txBody>
          <a:bodyPr/>
          <a:lstStyle/>
          <a:p>
            <a:pPr eaLnBrk="1" hangingPunct="1"/>
            <a:r>
              <a:rPr lang="en-US" sz="3600" smtClean="0"/>
              <a:t>Output:</a:t>
            </a:r>
          </a:p>
          <a:p>
            <a:pPr lvl="1" eaLnBrk="1" hangingPunct="1"/>
            <a:r>
              <a:rPr lang="en-US" sz="2900" smtClean="0"/>
              <a:t>Computer programs</a:t>
            </a:r>
          </a:p>
          <a:p>
            <a:pPr lvl="1" eaLnBrk="1" hangingPunct="1"/>
            <a:r>
              <a:rPr lang="en-US" sz="2900" smtClean="0"/>
              <a:t>System documentation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B25C3843-06ED-4DAE-AE99-4FF2F12C6D74}" type="slidenum">
              <a:rPr lang="en-US"/>
              <a:pPr>
                <a:defRPr/>
              </a:pPr>
              <a:t>19</a:t>
            </a:fld>
            <a:endParaRPr lang="en-US"/>
          </a:p>
        </p:txBody>
      </p:sp>
      <p:sp>
        <p:nvSpPr>
          <p:cNvPr id="33796" name="Rectangle 2"/>
          <p:cNvSpPr>
            <a:spLocks noGrp="1" noChangeArrowheads="1"/>
          </p:cNvSpPr>
          <p:nvPr>
            <p:ph type="title"/>
          </p:nvPr>
        </p:nvSpPr>
        <p:spPr/>
        <p:txBody>
          <a:bodyPr/>
          <a:lstStyle/>
          <a:p>
            <a:pPr eaLnBrk="1" hangingPunct="1"/>
            <a:r>
              <a:rPr lang="en-US" sz="4000" smtClean="0"/>
              <a:t>Testing and Maintaining the System</a:t>
            </a:r>
          </a:p>
        </p:txBody>
      </p:sp>
      <p:sp>
        <p:nvSpPr>
          <p:cNvPr id="33797" name="Rectangle 3"/>
          <p:cNvSpPr>
            <a:spLocks noGrp="1" noChangeArrowheads="1"/>
          </p:cNvSpPr>
          <p:nvPr>
            <p:ph type="body" idx="1"/>
          </p:nvPr>
        </p:nvSpPr>
        <p:spPr/>
        <p:txBody>
          <a:bodyPr/>
          <a:lstStyle/>
          <a:p>
            <a:pPr eaLnBrk="1" hangingPunct="1">
              <a:lnSpc>
                <a:spcPct val="90000"/>
              </a:lnSpc>
            </a:pPr>
            <a:r>
              <a:rPr lang="en-US" sz="3500" smtClean="0"/>
              <a:t>Activity:</a:t>
            </a:r>
          </a:p>
          <a:p>
            <a:pPr lvl="1" eaLnBrk="1" hangingPunct="1">
              <a:lnSpc>
                <a:spcPct val="90000"/>
              </a:lnSpc>
            </a:pPr>
            <a:r>
              <a:rPr lang="en-US" smtClean="0"/>
              <a:t>Test the information system</a:t>
            </a:r>
          </a:p>
          <a:p>
            <a:pPr lvl="1" eaLnBrk="1" hangingPunct="1">
              <a:lnSpc>
                <a:spcPct val="90000"/>
              </a:lnSpc>
            </a:pPr>
            <a:r>
              <a:rPr lang="en-US" smtClean="0"/>
              <a:t>System maintenance </a:t>
            </a:r>
          </a:p>
          <a:p>
            <a:pPr lvl="1" eaLnBrk="1" hangingPunct="1">
              <a:lnSpc>
                <a:spcPct val="90000"/>
              </a:lnSpc>
            </a:pPr>
            <a:r>
              <a:rPr lang="en-US" smtClean="0"/>
              <a:t>Maintenance documentation</a:t>
            </a:r>
          </a:p>
          <a:p>
            <a:pPr eaLnBrk="1" hangingPunct="1">
              <a:lnSpc>
                <a:spcPct val="90000"/>
              </a:lnSpc>
            </a:pPr>
            <a:r>
              <a:rPr lang="en-US" sz="3500" smtClean="0"/>
              <a:t>Output:</a:t>
            </a:r>
          </a:p>
          <a:p>
            <a:pPr lvl="1" eaLnBrk="1" hangingPunct="1">
              <a:lnSpc>
                <a:spcPct val="90000"/>
              </a:lnSpc>
            </a:pPr>
            <a:r>
              <a:rPr lang="en-US" smtClean="0"/>
              <a:t>Problems, if any</a:t>
            </a:r>
          </a:p>
          <a:p>
            <a:pPr lvl="1" eaLnBrk="1" hangingPunct="1">
              <a:lnSpc>
                <a:spcPct val="90000"/>
              </a:lnSpc>
            </a:pPr>
            <a:r>
              <a:rPr lang="en-US" smtClean="0"/>
              <a:t>Updated programs</a:t>
            </a:r>
          </a:p>
          <a:p>
            <a:pPr lvl="1" eaLnBrk="1" hangingPunct="1">
              <a:lnSpc>
                <a:spcPct val="90000"/>
              </a:lnSpc>
            </a:pPr>
            <a:r>
              <a:rPr lang="en-US" smtClean="0"/>
              <a:t>Documentation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bwMode="auto">
          <a:xfrm>
            <a:off x="914400" y="6324600"/>
            <a:ext cx="6324600" cy="457200"/>
          </a:xfrm>
          <a:prstGeom prst="rect">
            <a:avLst/>
          </a:prstGeom>
          <a:ln>
            <a:miter lim="800000"/>
            <a:headEnd/>
            <a:tailEnd/>
          </a:ln>
        </p:spPr>
        <p:txBody>
          <a:bodyPr anchor="b"/>
          <a:lstStyle/>
          <a:p>
            <a:r>
              <a:rPr lang="en-US" sz="1000">
                <a:latin typeface="Tahoma" pitchFamily="34" charset="0"/>
              </a:rPr>
              <a:t>Kendall &amp; Kendall	Copyright © 2014 Pearson Education, Inc. Publishing as Prentice Hall</a:t>
            </a:r>
          </a:p>
        </p:txBody>
      </p:sp>
      <p:sp>
        <p:nvSpPr>
          <p:cNvPr id="5" name="Slide Number Placeholder 5"/>
          <p:cNvSpPr>
            <a:spLocks noGrp="1"/>
          </p:cNvSpPr>
          <p:nvPr>
            <p:ph type="sldNum" sz="quarter" idx="10"/>
          </p:nvPr>
        </p:nvSpPr>
        <p:spPr/>
        <p:txBody>
          <a:bodyPr/>
          <a:lstStyle/>
          <a:p>
            <a:pPr>
              <a:defRPr/>
            </a:pPr>
            <a:r>
              <a:rPr lang="en-US"/>
              <a:t>1-</a:t>
            </a:r>
            <a:fld id="{04331682-8973-48B3-B2D5-20752F1CE8BD}" type="slidenum">
              <a:rPr lang="en-US"/>
              <a:pPr>
                <a:defRPr/>
              </a:pPr>
              <a:t>2</a:t>
            </a:fld>
            <a:endParaRPr lang="en-US"/>
          </a:p>
        </p:txBody>
      </p:sp>
      <p:sp>
        <p:nvSpPr>
          <p:cNvPr id="16388" name="Rectangle 2"/>
          <p:cNvSpPr>
            <a:spLocks noGrp="1" noChangeArrowheads="1"/>
          </p:cNvSpPr>
          <p:nvPr>
            <p:ph type="title"/>
          </p:nvPr>
        </p:nvSpPr>
        <p:spPr/>
        <p:txBody>
          <a:bodyPr/>
          <a:lstStyle/>
          <a:p>
            <a:pPr eaLnBrk="1" hangingPunct="1"/>
            <a:r>
              <a:rPr lang="en-US" smtClean="0"/>
              <a:t>Learning Objectives</a:t>
            </a:r>
          </a:p>
        </p:txBody>
      </p:sp>
      <p:sp>
        <p:nvSpPr>
          <p:cNvPr id="16389" name="Rectangle 3"/>
          <p:cNvSpPr>
            <a:spLocks noGrp="1" noChangeArrowheads="1"/>
          </p:cNvSpPr>
          <p:nvPr>
            <p:ph type="body" idx="1"/>
          </p:nvPr>
        </p:nvSpPr>
        <p:spPr/>
        <p:txBody>
          <a:bodyPr/>
          <a:lstStyle/>
          <a:p>
            <a:pPr eaLnBrk="1" hangingPunct="1">
              <a:lnSpc>
                <a:spcPct val="90000"/>
              </a:lnSpc>
            </a:pPr>
            <a:r>
              <a:rPr lang="en-US" sz="2800" smtClean="0"/>
              <a:t>Understand the need for systems analysis and design in organizations.</a:t>
            </a:r>
          </a:p>
          <a:p>
            <a:pPr eaLnBrk="1" hangingPunct="1">
              <a:lnSpc>
                <a:spcPct val="90000"/>
              </a:lnSpc>
            </a:pPr>
            <a:r>
              <a:rPr lang="en-US" sz="2800" smtClean="0"/>
              <a:t>Realize what the many roles of the systems analyst are.</a:t>
            </a:r>
          </a:p>
          <a:p>
            <a:pPr eaLnBrk="1" hangingPunct="1">
              <a:lnSpc>
                <a:spcPct val="90000"/>
              </a:lnSpc>
            </a:pPr>
            <a:r>
              <a:rPr lang="en-US" sz="2800" smtClean="0"/>
              <a:t>Comprehend the fundamentals of three development methodologies: </a:t>
            </a:r>
          </a:p>
          <a:p>
            <a:pPr lvl="1" eaLnBrk="1" hangingPunct="1">
              <a:lnSpc>
                <a:spcPct val="90000"/>
              </a:lnSpc>
            </a:pPr>
            <a:r>
              <a:rPr lang="en-US" sz="2400" smtClean="0"/>
              <a:t>SDLC</a:t>
            </a:r>
          </a:p>
          <a:p>
            <a:pPr lvl="1" eaLnBrk="1" hangingPunct="1">
              <a:lnSpc>
                <a:spcPct val="90000"/>
              </a:lnSpc>
            </a:pPr>
            <a:r>
              <a:rPr lang="en-US" sz="2400" smtClean="0"/>
              <a:t>The agile approach</a:t>
            </a:r>
          </a:p>
          <a:p>
            <a:pPr lvl="1" eaLnBrk="1" hangingPunct="1">
              <a:lnSpc>
                <a:spcPct val="90000"/>
              </a:lnSpc>
            </a:pPr>
            <a:r>
              <a:rPr lang="en-US" sz="2400" smtClean="0"/>
              <a:t>Object-oriented systems analysis and design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A8A22BA4-84BF-4D59-891B-2F192A136AF4}" type="slidenum">
              <a:rPr lang="en-US"/>
              <a:pPr>
                <a:defRPr/>
              </a:pPr>
              <a:t>20</a:t>
            </a:fld>
            <a:endParaRPr lang="en-US"/>
          </a:p>
        </p:txBody>
      </p:sp>
      <p:sp>
        <p:nvSpPr>
          <p:cNvPr id="34820" name="Rectangle 2"/>
          <p:cNvSpPr>
            <a:spLocks noGrp="1" noChangeArrowheads="1"/>
          </p:cNvSpPr>
          <p:nvPr>
            <p:ph type="title"/>
          </p:nvPr>
        </p:nvSpPr>
        <p:spPr/>
        <p:txBody>
          <a:bodyPr/>
          <a:lstStyle/>
          <a:p>
            <a:pPr eaLnBrk="1" hangingPunct="1"/>
            <a:r>
              <a:rPr lang="en-US" sz="3800" smtClean="0"/>
              <a:t>Implementing and Evaluating the System</a:t>
            </a:r>
          </a:p>
        </p:txBody>
      </p:sp>
      <p:sp>
        <p:nvSpPr>
          <p:cNvPr id="34821" name="Rectangle 3"/>
          <p:cNvSpPr>
            <a:spLocks noGrp="1" noChangeArrowheads="1"/>
          </p:cNvSpPr>
          <p:nvPr>
            <p:ph type="body" idx="1"/>
          </p:nvPr>
        </p:nvSpPr>
        <p:spPr/>
        <p:txBody>
          <a:bodyPr/>
          <a:lstStyle/>
          <a:p>
            <a:pPr eaLnBrk="1" hangingPunct="1">
              <a:lnSpc>
                <a:spcPct val="90000"/>
              </a:lnSpc>
            </a:pPr>
            <a:r>
              <a:rPr lang="en-US" sz="3500" smtClean="0"/>
              <a:t>Activity:</a:t>
            </a:r>
          </a:p>
          <a:p>
            <a:pPr lvl="1" eaLnBrk="1" hangingPunct="1">
              <a:lnSpc>
                <a:spcPct val="90000"/>
              </a:lnSpc>
            </a:pPr>
            <a:r>
              <a:rPr lang="en-US" smtClean="0"/>
              <a:t>Train users</a:t>
            </a:r>
          </a:p>
          <a:p>
            <a:pPr lvl="1" eaLnBrk="1" hangingPunct="1">
              <a:lnSpc>
                <a:spcPct val="90000"/>
              </a:lnSpc>
            </a:pPr>
            <a:r>
              <a:rPr lang="en-US" smtClean="0"/>
              <a:t>Analyst plans smooth conversion from old system to new system</a:t>
            </a:r>
          </a:p>
          <a:p>
            <a:pPr lvl="1" eaLnBrk="1" hangingPunct="1">
              <a:lnSpc>
                <a:spcPct val="90000"/>
              </a:lnSpc>
            </a:pPr>
            <a:r>
              <a:rPr lang="en-US" smtClean="0"/>
              <a:t>Review and evaluate system</a:t>
            </a:r>
          </a:p>
          <a:p>
            <a:pPr eaLnBrk="1" hangingPunct="1">
              <a:lnSpc>
                <a:spcPct val="90000"/>
              </a:lnSpc>
            </a:pPr>
            <a:r>
              <a:rPr lang="en-US" sz="3500" smtClean="0"/>
              <a:t>Output:</a:t>
            </a:r>
          </a:p>
          <a:p>
            <a:pPr lvl="1" eaLnBrk="1" hangingPunct="1">
              <a:lnSpc>
                <a:spcPct val="90000"/>
              </a:lnSpc>
            </a:pPr>
            <a:r>
              <a:rPr lang="en-US" smtClean="0"/>
              <a:t>Trained personnel</a:t>
            </a:r>
          </a:p>
          <a:p>
            <a:pPr lvl="1" eaLnBrk="1" hangingPunct="1">
              <a:lnSpc>
                <a:spcPct val="90000"/>
              </a:lnSpc>
            </a:pPr>
            <a:r>
              <a:rPr lang="en-US" smtClean="0"/>
              <a:t>Installed system</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r>
              <a:rPr lang="en-US"/>
              <a:t>1-</a:t>
            </a:r>
            <a:fld id="{C5345284-B2CE-40DE-8F9E-8EED02811316}" type="slidenum">
              <a:rPr lang="en-US"/>
              <a:pPr>
                <a:defRPr/>
              </a:pPr>
              <a:t>21</a:t>
            </a:fld>
            <a:endParaRPr lang="en-US"/>
          </a:p>
        </p:txBody>
      </p:sp>
      <p:pic>
        <p:nvPicPr>
          <p:cNvPr id="35844" name="Picture 5"/>
          <p:cNvPicPr>
            <a:picLocks noChangeAspect="1" noChangeArrowheads="1"/>
          </p:cNvPicPr>
          <p:nvPr/>
        </p:nvPicPr>
        <p:blipFill>
          <a:blip r:embed="rId2" cstate="print"/>
          <a:srcRect/>
          <a:stretch>
            <a:fillRect/>
          </a:stretch>
        </p:blipFill>
        <p:spPr bwMode="auto">
          <a:xfrm>
            <a:off x="1752600" y="1905000"/>
            <a:ext cx="5410200" cy="4198938"/>
          </a:xfrm>
          <a:prstGeom prst="rect">
            <a:avLst/>
          </a:prstGeom>
          <a:noFill/>
          <a:ln w="9525">
            <a:noFill/>
            <a:miter lim="800000"/>
            <a:headEnd/>
            <a:tailEnd/>
          </a:ln>
          <a:effectLst/>
        </p:spPr>
      </p:pic>
      <p:sp>
        <p:nvSpPr>
          <p:cNvPr id="35845" name="Rectangle 6"/>
          <p:cNvSpPr>
            <a:spLocks noGrp="1" noChangeArrowheads="1"/>
          </p:cNvSpPr>
          <p:nvPr>
            <p:ph type="title"/>
          </p:nvPr>
        </p:nvSpPr>
        <p:spPr/>
        <p:txBody>
          <a:bodyPr/>
          <a:lstStyle/>
          <a:p>
            <a:pPr eaLnBrk="1" hangingPunct="1"/>
            <a:r>
              <a:rPr lang="en-US" sz="2200" smtClean="0"/>
              <a:t>Some Researchers Estimate that the Amount of Time Spent on Systems Maintenance May Be as Much as 60 Percent of the Total Time Spent on Systems Projects (Figure 1.2)</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74312018-5A7B-4C96-B753-0F626116FC29}" type="slidenum">
              <a:rPr lang="en-US"/>
              <a:pPr>
                <a:defRPr/>
              </a:pPr>
              <a:t>22</a:t>
            </a:fld>
            <a:endParaRPr lang="en-US"/>
          </a:p>
        </p:txBody>
      </p:sp>
      <p:sp>
        <p:nvSpPr>
          <p:cNvPr id="36868" name="Rectangle 2"/>
          <p:cNvSpPr>
            <a:spLocks noGrp="1" noChangeArrowheads="1"/>
          </p:cNvSpPr>
          <p:nvPr>
            <p:ph type="title"/>
          </p:nvPr>
        </p:nvSpPr>
        <p:spPr/>
        <p:txBody>
          <a:bodyPr/>
          <a:lstStyle/>
          <a:p>
            <a:pPr eaLnBrk="1" hangingPunct="1"/>
            <a:r>
              <a:rPr lang="en-US" smtClean="0"/>
              <a:t>The Impact of Maintenance</a:t>
            </a:r>
          </a:p>
        </p:txBody>
      </p:sp>
      <p:sp>
        <p:nvSpPr>
          <p:cNvPr id="36869" name="Rectangle 3"/>
          <p:cNvSpPr>
            <a:spLocks noGrp="1" noChangeArrowheads="1"/>
          </p:cNvSpPr>
          <p:nvPr>
            <p:ph type="body" idx="1"/>
          </p:nvPr>
        </p:nvSpPr>
        <p:spPr/>
        <p:txBody>
          <a:bodyPr/>
          <a:lstStyle/>
          <a:p>
            <a:pPr eaLnBrk="1" hangingPunct="1">
              <a:lnSpc>
                <a:spcPct val="90000"/>
              </a:lnSpc>
            </a:pPr>
            <a:r>
              <a:rPr lang="en-US" sz="3100" smtClean="0"/>
              <a:t>Maintenance is performed for two reasons:</a:t>
            </a:r>
            <a:r>
              <a:rPr lang="en-US" sz="2000" smtClean="0"/>
              <a:t> </a:t>
            </a:r>
          </a:p>
          <a:p>
            <a:pPr lvl="1" eaLnBrk="1" hangingPunct="1">
              <a:lnSpc>
                <a:spcPct val="90000"/>
              </a:lnSpc>
            </a:pPr>
            <a:r>
              <a:rPr lang="en-US" sz="2400" smtClean="0"/>
              <a:t>Removing software errors</a:t>
            </a:r>
          </a:p>
          <a:p>
            <a:pPr lvl="1" eaLnBrk="1" hangingPunct="1">
              <a:lnSpc>
                <a:spcPct val="90000"/>
              </a:lnSpc>
            </a:pPr>
            <a:r>
              <a:rPr lang="en-US" sz="2400" smtClean="0"/>
              <a:t>Enhancing existing software</a:t>
            </a:r>
          </a:p>
          <a:p>
            <a:pPr eaLnBrk="1" hangingPunct="1">
              <a:lnSpc>
                <a:spcPct val="90000"/>
              </a:lnSpc>
            </a:pPr>
            <a:r>
              <a:rPr lang="en-US" sz="3100" smtClean="0"/>
              <a:t>Over time the cost of continued maintenance will be greater than that of creating an entirely new system. At that point it becomes more feasible to perform a new systems study.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56CEBDB9-F97F-4723-92B9-517601B4D01C}" type="slidenum">
              <a:rPr lang="en-US"/>
              <a:pPr>
                <a:defRPr/>
              </a:pPr>
              <a:t>23</a:t>
            </a:fld>
            <a:endParaRPr lang="en-US"/>
          </a:p>
        </p:txBody>
      </p:sp>
      <p:sp>
        <p:nvSpPr>
          <p:cNvPr id="37892" name="Rectangle 2"/>
          <p:cNvSpPr>
            <a:spLocks noGrp="1" noChangeArrowheads="1"/>
          </p:cNvSpPr>
          <p:nvPr>
            <p:ph type="title"/>
          </p:nvPr>
        </p:nvSpPr>
        <p:spPr>
          <a:xfrm>
            <a:off x="990600" y="381000"/>
            <a:ext cx="7543800" cy="1219200"/>
          </a:xfrm>
        </p:spPr>
        <p:txBody>
          <a:bodyPr/>
          <a:lstStyle/>
          <a:p>
            <a:pPr eaLnBrk="1" hangingPunct="1"/>
            <a:r>
              <a:rPr lang="en-US" sz="3600" smtClean="0"/>
              <a:t>Resource Consumption over the System Life (Figure 1.3)</a:t>
            </a:r>
          </a:p>
        </p:txBody>
      </p:sp>
      <p:pic>
        <p:nvPicPr>
          <p:cNvPr id="37893" name="Picture 5"/>
          <p:cNvPicPr>
            <a:picLocks noChangeAspect="1" noChangeArrowheads="1"/>
          </p:cNvPicPr>
          <p:nvPr/>
        </p:nvPicPr>
        <p:blipFill>
          <a:blip r:embed="rId3" cstate="print"/>
          <a:srcRect/>
          <a:stretch>
            <a:fillRect/>
          </a:stretch>
        </p:blipFill>
        <p:spPr bwMode="auto">
          <a:xfrm>
            <a:off x="838200" y="2057400"/>
            <a:ext cx="7467600" cy="38163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0E6D62F1-383B-4B14-9088-5608EA4C06D7}" type="slidenum">
              <a:rPr lang="en-US"/>
              <a:pPr>
                <a:defRPr/>
              </a:pPr>
              <a:t>24</a:t>
            </a:fld>
            <a:endParaRPr lang="en-US"/>
          </a:p>
        </p:txBody>
      </p:sp>
      <p:sp>
        <p:nvSpPr>
          <p:cNvPr id="38916" name="Rectangle 2"/>
          <p:cNvSpPr>
            <a:spLocks noGrp="1" noChangeArrowheads="1"/>
          </p:cNvSpPr>
          <p:nvPr>
            <p:ph type="title"/>
          </p:nvPr>
        </p:nvSpPr>
        <p:spPr/>
        <p:txBody>
          <a:bodyPr/>
          <a:lstStyle/>
          <a:p>
            <a:pPr eaLnBrk="1" hangingPunct="1"/>
            <a:r>
              <a:rPr lang="en-US" sz="2800" smtClean="0"/>
              <a:t>Approaches to Structured Analysis and Design and to the Systems Development Life Cycle</a:t>
            </a:r>
          </a:p>
        </p:txBody>
      </p:sp>
      <p:sp>
        <p:nvSpPr>
          <p:cNvPr id="38917" name="Rectangle 3"/>
          <p:cNvSpPr>
            <a:spLocks noGrp="1" noChangeArrowheads="1"/>
          </p:cNvSpPr>
          <p:nvPr>
            <p:ph type="body" idx="1"/>
          </p:nvPr>
        </p:nvSpPr>
        <p:spPr/>
        <p:txBody>
          <a:bodyPr/>
          <a:lstStyle/>
          <a:p>
            <a:pPr eaLnBrk="1" hangingPunct="1"/>
            <a:r>
              <a:rPr lang="en-US" sz="3600" smtClean="0"/>
              <a:t>Traditional systems development life cycle</a:t>
            </a:r>
          </a:p>
          <a:p>
            <a:pPr eaLnBrk="1" hangingPunct="1"/>
            <a:r>
              <a:rPr lang="en-US" sz="3600" smtClean="0"/>
              <a:t>CASE systems development life cycle </a:t>
            </a:r>
          </a:p>
          <a:p>
            <a:pPr eaLnBrk="1" hangingPunct="1"/>
            <a:r>
              <a:rPr lang="en-US" sz="3600" smtClean="0"/>
              <a:t>Object-oriented systems analysis and design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61148407-60EF-43B6-A08E-3370642E4267}" type="slidenum">
              <a:rPr lang="en-US"/>
              <a:pPr>
                <a:defRPr/>
              </a:pPr>
              <a:t>25</a:t>
            </a:fld>
            <a:endParaRPr lang="en-US"/>
          </a:p>
        </p:txBody>
      </p:sp>
      <p:sp>
        <p:nvSpPr>
          <p:cNvPr id="39940" name="Rectangle 2"/>
          <p:cNvSpPr>
            <a:spLocks noGrp="1" noChangeArrowheads="1"/>
          </p:cNvSpPr>
          <p:nvPr>
            <p:ph type="title"/>
          </p:nvPr>
        </p:nvSpPr>
        <p:spPr/>
        <p:txBody>
          <a:bodyPr/>
          <a:lstStyle/>
          <a:p>
            <a:pPr eaLnBrk="1" hangingPunct="1"/>
            <a:r>
              <a:rPr lang="en-US" smtClean="0"/>
              <a:t>Case Tools</a:t>
            </a:r>
          </a:p>
        </p:txBody>
      </p:sp>
      <p:sp>
        <p:nvSpPr>
          <p:cNvPr id="39941" name="Rectangle 3"/>
          <p:cNvSpPr>
            <a:spLocks noGrp="1" noChangeArrowheads="1"/>
          </p:cNvSpPr>
          <p:nvPr>
            <p:ph type="body" idx="1"/>
          </p:nvPr>
        </p:nvSpPr>
        <p:spPr/>
        <p:txBody>
          <a:bodyPr/>
          <a:lstStyle/>
          <a:p>
            <a:pPr eaLnBrk="1" hangingPunct="1"/>
            <a:r>
              <a:rPr lang="en-US" sz="3500" smtClean="0"/>
              <a:t>CASE tools are productivity tools for systems analysts that have been created explicitly to improve their routine work through the use of automated support</a:t>
            </a:r>
          </a:p>
          <a:p>
            <a:pPr eaLnBrk="1" hangingPunct="1"/>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4765EBE8-5A11-41AC-A0A4-FDFB4D1D9AAC}" type="slidenum">
              <a:rPr lang="en-US"/>
              <a:pPr>
                <a:defRPr/>
              </a:pPr>
              <a:t>26</a:t>
            </a:fld>
            <a:endParaRPr lang="en-US"/>
          </a:p>
        </p:txBody>
      </p:sp>
      <p:sp>
        <p:nvSpPr>
          <p:cNvPr id="40964" name="Rectangle 2"/>
          <p:cNvSpPr>
            <a:spLocks noGrp="1" noChangeArrowheads="1"/>
          </p:cNvSpPr>
          <p:nvPr>
            <p:ph type="title"/>
          </p:nvPr>
        </p:nvSpPr>
        <p:spPr/>
        <p:txBody>
          <a:bodyPr/>
          <a:lstStyle/>
          <a:p>
            <a:pPr eaLnBrk="1" hangingPunct="1"/>
            <a:r>
              <a:rPr lang="en-US" smtClean="0"/>
              <a:t>Reasons for Using Case Tools</a:t>
            </a:r>
          </a:p>
        </p:txBody>
      </p:sp>
      <p:sp>
        <p:nvSpPr>
          <p:cNvPr id="40965" name="Rectangle 3"/>
          <p:cNvSpPr>
            <a:spLocks noGrp="1" noChangeArrowheads="1"/>
          </p:cNvSpPr>
          <p:nvPr>
            <p:ph type="body" idx="1"/>
          </p:nvPr>
        </p:nvSpPr>
        <p:spPr/>
        <p:txBody>
          <a:bodyPr/>
          <a:lstStyle/>
          <a:p>
            <a:pPr eaLnBrk="1" hangingPunct="1"/>
            <a:r>
              <a:rPr lang="en-US" sz="3500" smtClean="0"/>
              <a:t>Reasons for using CASE tools</a:t>
            </a:r>
          </a:p>
          <a:p>
            <a:pPr lvl="1" eaLnBrk="1" hangingPunct="1"/>
            <a:r>
              <a:rPr lang="en-US" smtClean="0"/>
              <a:t>Increasing analyst productivity</a:t>
            </a:r>
          </a:p>
          <a:p>
            <a:pPr lvl="1" eaLnBrk="1" hangingPunct="1"/>
            <a:r>
              <a:rPr lang="en-US" smtClean="0"/>
              <a:t>Improving analyst-user communication</a:t>
            </a:r>
          </a:p>
          <a:p>
            <a:pPr lvl="1" eaLnBrk="1" hangingPunct="1"/>
            <a:r>
              <a:rPr lang="en-US" smtClean="0"/>
              <a:t>Integrating life cycle activities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2A435C6A-BE5F-43F5-B23D-A8BA29A3151F}" type="slidenum">
              <a:rPr lang="en-US"/>
              <a:pPr>
                <a:defRPr/>
              </a:pPr>
              <a:t>27</a:t>
            </a:fld>
            <a:endParaRPr lang="en-US"/>
          </a:p>
        </p:txBody>
      </p:sp>
      <p:sp>
        <p:nvSpPr>
          <p:cNvPr id="41988" name="Rectangle 2"/>
          <p:cNvSpPr>
            <a:spLocks noGrp="1" noChangeArrowheads="1"/>
          </p:cNvSpPr>
          <p:nvPr>
            <p:ph type="title"/>
          </p:nvPr>
        </p:nvSpPr>
        <p:spPr/>
        <p:txBody>
          <a:bodyPr/>
          <a:lstStyle/>
          <a:p>
            <a:pPr eaLnBrk="1" hangingPunct="1"/>
            <a:endParaRPr lang="en-US" smtClean="0"/>
          </a:p>
        </p:txBody>
      </p:sp>
      <p:pic>
        <p:nvPicPr>
          <p:cNvPr id="41989" name="Picture 3"/>
          <p:cNvPicPr>
            <a:picLocks noChangeAspect="1" noChangeArrowheads="1"/>
          </p:cNvPicPr>
          <p:nvPr>
            <p:ph type="body" idx="1"/>
          </p:nvPr>
        </p:nvPicPr>
        <p:blipFill>
          <a:blip r:embed="rId2" cstate="print"/>
          <a:srcRect/>
          <a:stretch>
            <a:fillRect/>
          </a:stretch>
        </p:blipFill>
        <p:spPr>
          <a:xfrm>
            <a:off x="990600" y="152400"/>
            <a:ext cx="7580313" cy="62484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5A14E45F-7DAF-4A4F-A3DE-BE420D1C0DAC}" type="slidenum">
              <a:rPr lang="en-US"/>
              <a:pPr>
                <a:defRPr/>
              </a:pPr>
              <a:t>28</a:t>
            </a:fld>
            <a:endParaRPr lang="en-US"/>
          </a:p>
        </p:txBody>
      </p:sp>
      <p:sp>
        <p:nvSpPr>
          <p:cNvPr id="43012" name="Rectangle 2"/>
          <p:cNvSpPr>
            <a:spLocks noGrp="1" noChangeArrowheads="1"/>
          </p:cNvSpPr>
          <p:nvPr>
            <p:ph type="title"/>
          </p:nvPr>
        </p:nvSpPr>
        <p:spPr/>
        <p:txBody>
          <a:bodyPr/>
          <a:lstStyle/>
          <a:p>
            <a:pPr eaLnBrk="1" hangingPunct="1"/>
            <a:r>
              <a:rPr lang="en-US" smtClean="0"/>
              <a:t>The Agile Approach</a:t>
            </a:r>
          </a:p>
        </p:txBody>
      </p:sp>
      <p:sp>
        <p:nvSpPr>
          <p:cNvPr id="43013" name="Rectangle 3"/>
          <p:cNvSpPr>
            <a:spLocks noGrp="1" noChangeArrowheads="1"/>
          </p:cNvSpPr>
          <p:nvPr>
            <p:ph type="body" idx="1"/>
          </p:nvPr>
        </p:nvSpPr>
        <p:spPr/>
        <p:txBody>
          <a:bodyPr/>
          <a:lstStyle/>
          <a:p>
            <a:pPr eaLnBrk="1" hangingPunct="1"/>
            <a:r>
              <a:rPr lang="en-US" smtClean="0"/>
              <a:t>Based on:</a:t>
            </a:r>
          </a:p>
          <a:p>
            <a:pPr lvl="1" eaLnBrk="1" hangingPunct="1"/>
            <a:r>
              <a:rPr lang="en-US" smtClean="0"/>
              <a:t>Values</a:t>
            </a:r>
          </a:p>
          <a:p>
            <a:pPr lvl="1" eaLnBrk="1" hangingPunct="1"/>
            <a:r>
              <a:rPr lang="en-US" smtClean="0"/>
              <a:t>Principles</a:t>
            </a:r>
          </a:p>
          <a:p>
            <a:pPr lvl="1" eaLnBrk="1" hangingPunct="1"/>
            <a:r>
              <a:rPr lang="en-US" smtClean="0"/>
              <a:t>Core practices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7E213FDA-5451-4E80-B0AB-1B36B5DFA0D8}" type="slidenum">
              <a:rPr lang="en-US"/>
              <a:pPr>
                <a:defRPr/>
              </a:pPr>
              <a:t>29</a:t>
            </a:fld>
            <a:endParaRPr lang="en-US"/>
          </a:p>
        </p:txBody>
      </p:sp>
      <p:sp>
        <p:nvSpPr>
          <p:cNvPr id="44036" name="Rectangle 2"/>
          <p:cNvSpPr>
            <a:spLocks noGrp="1" noChangeArrowheads="1"/>
          </p:cNvSpPr>
          <p:nvPr>
            <p:ph type="title"/>
          </p:nvPr>
        </p:nvSpPr>
        <p:spPr/>
        <p:txBody>
          <a:bodyPr/>
          <a:lstStyle/>
          <a:p>
            <a:pPr eaLnBrk="1" hangingPunct="1"/>
            <a:r>
              <a:rPr lang="en-US" smtClean="0"/>
              <a:t>Agile Values</a:t>
            </a:r>
          </a:p>
        </p:txBody>
      </p:sp>
      <p:sp>
        <p:nvSpPr>
          <p:cNvPr id="44037" name="Rectangle 3"/>
          <p:cNvSpPr>
            <a:spLocks noGrp="1" noChangeArrowheads="1"/>
          </p:cNvSpPr>
          <p:nvPr>
            <p:ph type="body" idx="1"/>
          </p:nvPr>
        </p:nvSpPr>
        <p:spPr/>
        <p:txBody>
          <a:bodyPr/>
          <a:lstStyle/>
          <a:p>
            <a:pPr eaLnBrk="1" hangingPunct="1"/>
            <a:r>
              <a:rPr lang="en-US" smtClean="0"/>
              <a:t>Communication</a:t>
            </a:r>
          </a:p>
          <a:p>
            <a:pPr eaLnBrk="1" hangingPunct="1"/>
            <a:r>
              <a:rPr lang="en-US" smtClean="0"/>
              <a:t>Simplicity</a:t>
            </a:r>
          </a:p>
          <a:p>
            <a:pPr eaLnBrk="1" hangingPunct="1"/>
            <a:r>
              <a:rPr lang="en-US" smtClean="0"/>
              <a:t>Feedback</a:t>
            </a:r>
          </a:p>
          <a:p>
            <a:pPr eaLnBrk="1" hangingPunct="1"/>
            <a:r>
              <a:rPr lang="en-US" smtClean="0"/>
              <a:t>Courage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41738DA1-BF29-4B00-908D-93D96775ADED}" type="slidenum">
              <a:rPr lang="en-US"/>
              <a:pPr>
                <a:defRPr/>
              </a:pPr>
              <a:t>3</a:t>
            </a:fld>
            <a:endParaRPr lang="en-US"/>
          </a:p>
        </p:txBody>
      </p:sp>
      <p:sp>
        <p:nvSpPr>
          <p:cNvPr id="17412" name="Rectangle 2"/>
          <p:cNvSpPr>
            <a:spLocks noGrp="1" noChangeArrowheads="1"/>
          </p:cNvSpPr>
          <p:nvPr>
            <p:ph type="title"/>
          </p:nvPr>
        </p:nvSpPr>
        <p:spPr/>
        <p:txBody>
          <a:bodyPr/>
          <a:lstStyle/>
          <a:p>
            <a:pPr eaLnBrk="1" hangingPunct="1"/>
            <a:r>
              <a:rPr lang="en-US" smtClean="0"/>
              <a:t>Information</a:t>
            </a:r>
            <a:r>
              <a:rPr lang="en-US" smtClean="0">
                <a:cs typeface="Tahoma" pitchFamily="34" charset="0"/>
              </a:rPr>
              <a:t>—</a:t>
            </a:r>
            <a:r>
              <a:rPr lang="en-US" smtClean="0"/>
              <a:t>A Key Resource</a:t>
            </a:r>
          </a:p>
        </p:txBody>
      </p:sp>
      <p:sp>
        <p:nvSpPr>
          <p:cNvPr id="17413" name="Rectangle 3"/>
          <p:cNvSpPr>
            <a:spLocks noGrp="1" noChangeArrowheads="1"/>
          </p:cNvSpPr>
          <p:nvPr>
            <p:ph type="body" idx="1"/>
          </p:nvPr>
        </p:nvSpPr>
        <p:spPr/>
        <p:txBody>
          <a:bodyPr/>
          <a:lstStyle/>
          <a:p>
            <a:pPr eaLnBrk="1" hangingPunct="1"/>
            <a:r>
              <a:rPr lang="en-US" smtClean="0"/>
              <a:t>Fuels business and can be the critical factor in determining the success or failure of a business</a:t>
            </a:r>
          </a:p>
          <a:p>
            <a:pPr eaLnBrk="1" hangingPunct="1"/>
            <a:r>
              <a:rPr lang="en-US" smtClean="0"/>
              <a:t>Needs to be managed correctly</a:t>
            </a:r>
          </a:p>
          <a:p>
            <a:pPr eaLnBrk="1" hangingPunct="1"/>
            <a:r>
              <a:rPr lang="en-US" smtClean="0"/>
              <a:t>Managing computer-generated information differs from handling manually produced data</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8D8DCECF-09E5-4A1E-B3BE-0C8845864DD7}" type="slidenum">
              <a:rPr lang="en-US"/>
              <a:pPr>
                <a:defRPr/>
              </a:pPr>
              <a:t>30</a:t>
            </a:fld>
            <a:endParaRPr lang="en-US"/>
          </a:p>
        </p:txBody>
      </p:sp>
      <p:sp>
        <p:nvSpPr>
          <p:cNvPr id="45060" name="Rectangle 2"/>
          <p:cNvSpPr>
            <a:spLocks noGrp="1" noChangeArrowheads="1"/>
          </p:cNvSpPr>
          <p:nvPr>
            <p:ph type="title"/>
          </p:nvPr>
        </p:nvSpPr>
        <p:spPr/>
        <p:txBody>
          <a:bodyPr/>
          <a:lstStyle/>
          <a:p>
            <a:pPr eaLnBrk="1" hangingPunct="1"/>
            <a:r>
              <a:rPr lang="en-US" smtClean="0"/>
              <a:t>Four Agile Resources</a:t>
            </a:r>
          </a:p>
        </p:txBody>
      </p:sp>
      <p:sp>
        <p:nvSpPr>
          <p:cNvPr id="45061" name="Rectangle 3"/>
          <p:cNvSpPr>
            <a:spLocks noGrp="1" noChangeArrowheads="1"/>
          </p:cNvSpPr>
          <p:nvPr>
            <p:ph type="body" idx="1"/>
          </p:nvPr>
        </p:nvSpPr>
        <p:spPr/>
        <p:txBody>
          <a:bodyPr/>
          <a:lstStyle/>
          <a:p>
            <a:pPr eaLnBrk="1" hangingPunct="1"/>
            <a:r>
              <a:rPr lang="en-US" smtClean="0"/>
              <a:t>Resources are adjusted to ensure successful project completion</a:t>
            </a:r>
          </a:p>
          <a:p>
            <a:pPr lvl="1" eaLnBrk="1" hangingPunct="1"/>
            <a:r>
              <a:rPr lang="en-US" smtClean="0"/>
              <a:t>Time</a:t>
            </a:r>
          </a:p>
          <a:p>
            <a:pPr lvl="1" eaLnBrk="1" hangingPunct="1"/>
            <a:r>
              <a:rPr lang="en-US" smtClean="0"/>
              <a:t>Cost</a:t>
            </a:r>
          </a:p>
          <a:p>
            <a:pPr lvl="1" eaLnBrk="1" hangingPunct="1"/>
            <a:r>
              <a:rPr lang="en-US" smtClean="0"/>
              <a:t>Quality</a:t>
            </a:r>
          </a:p>
          <a:p>
            <a:pPr lvl="1" eaLnBrk="1" hangingPunct="1"/>
            <a:r>
              <a:rPr lang="en-US" smtClean="0"/>
              <a:t>Scope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1AA2A60D-10D5-4617-8CA2-5CEC1A43F050}" type="slidenum">
              <a:rPr lang="en-US"/>
              <a:pPr>
                <a:defRPr/>
              </a:pPr>
              <a:t>31</a:t>
            </a:fld>
            <a:endParaRPr lang="en-US"/>
          </a:p>
        </p:txBody>
      </p:sp>
      <p:sp>
        <p:nvSpPr>
          <p:cNvPr id="46084" name="Rectangle 2"/>
          <p:cNvSpPr>
            <a:spLocks noGrp="1" noChangeArrowheads="1"/>
          </p:cNvSpPr>
          <p:nvPr>
            <p:ph type="title"/>
          </p:nvPr>
        </p:nvSpPr>
        <p:spPr/>
        <p:txBody>
          <a:bodyPr/>
          <a:lstStyle/>
          <a:p>
            <a:pPr eaLnBrk="1" hangingPunct="1"/>
            <a:r>
              <a:rPr lang="en-US" sz="4000" smtClean="0"/>
              <a:t>Five Stages of Agile Development</a:t>
            </a:r>
          </a:p>
        </p:txBody>
      </p:sp>
      <p:sp>
        <p:nvSpPr>
          <p:cNvPr id="46085" name="Rectangle 3"/>
          <p:cNvSpPr>
            <a:spLocks noGrp="1" noChangeArrowheads="1"/>
          </p:cNvSpPr>
          <p:nvPr>
            <p:ph type="body" idx="1"/>
          </p:nvPr>
        </p:nvSpPr>
        <p:spPr/>
        <p:txBody>
          <a:bodyPr/>
          <a:lstStyle/>
          <a:p>
            <a:pPr eaLnBrk="1" hangingPunct="1"/>
            <a:r>
              <a:rPr lang="en-US" smtClean="0"/>
              <a:t>Exploration</a:t>
            </a:r>
          </a:p>
          <a:p>
            <a:pPr eaLnBrk="1" hangingPunct="1"/>
            <a:r>
              <a:rPr lang="en-US" smtClean="0"/>
              <a:t>Planning</a:t>
            </a:r>
          </a:p>
          <a:p>
            <a:pPr eaLnBrk="1" hangingPunct="1"/>
            <a:r>
              <a:rPr lang="en-US" smtClean="0"/>
              <a:t>Iterations to the first release</a:t>
            </a:r>
          </a:p>
          <a:p>
            <a:pPr eaLnBrk="1" hangingPunct="1"/>
            <a:r>
              <a:rPr lang="en-US" smtClean="0"/>
              <a:t>Productionizing</a:t>
            </a:r>
          </a:p>
          <a:p>
            <a:pPr eaLnBrk="1" hangingPunct="1"/>
            <a:r>
              <a:rPr lang="en-US" smtClean="0"/>
              <a:t>Maintenance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pPr>
              <a:defRPr/>
            </a:pPr>
            <a:r>
              <a:rPr lang="en-US"/>
              <a:t>1-</a:t>
            </a:r>
            <a:fld id="{4F570C8A-2DAE-4F1A-9195-CFAC66F54545}" type="slidenum">
              <a:rPr lang="en-US"/>
              <a:pPr>
                <a:defRPr/>
              </a:pPr>
              <a:t>32</a:t>
            </a:fld>
            <a:endParaRPr lang="en-US"/>
          </a:p>
        </p:txBody>
      </p:sp>
      <p:sp>
        <p:nvSpPr>
          <p:cNvPr id="47108" name="Rectangle 5"/>
          <p:cNvSpPr>
            <a:spLocks noGrp="1" noChangeArrowheads="1"/>
          </p:cNvSpPr>
          <p:nvPr>
            <p:ph/>
          </p:nvPr>
        </p:nvSpPr>
        <p:spPr/>
        <p:txBody>
          <a:bodyPr/>
          <a:lstStyle/>
          <a:p>
            <a:pPr eaLnBrk="1" hangingPunct="1"/>
            <a:endParaRPr lang="en-US" smtClean="0"/>
          </a:p>
        </p:txBody>
      </p:sp>
      <p:sp>
        <p:nvSpPr>
          <p:cNvPr id="47109" name="Rectangle 2"/>
          <p:cNvSpPr>
            <a:spLocks noGrp="1" noChangeArrowheads="1"/>
          </p:cNvSpPr>
          <p:nvPr>
            <p:ph type="title" idx="4294967295"/>
          </p:nvPr>
        </p:nvSpPr>
        <p:spPr>
          <a:xfrm>
            <a:off x="1266825" y="381000"/>
            <a:ext cx="7877175" cy="1143000"/>
          </a:xfrm>
        </p:spPr>
        <p:txBody>
          <a:bodyPr/>
          <a:lstStyle/>
          <a:p>
            <a:pPr eaLnBrk="1" hangingPunct="1"/>
            <a:r>
              <a:rPr lang="en-US" sz="4000" smtClean="0"/>
              <a:t>Agile Project Development Process (Figure 1.5)</a:t>
            </a:r>
          </a:p>
        </p:txBody>
      </p:sp>
      <p:pic>
        <p:nvPicPr>
          <p:cNvPr id="47110" name="Picture 4" descr="Fig1"/>
          <p:cNvPicPr>
            <a:picLocks noChangeAspect="1" noChangeArrowheads="1"/>
          </p:cNvPicPr>
          <p:nvPr/>
        </p:nvPicPr>
        <p:blipFill>
          <a:blip r:embed="rId2" cstate="print"/>
          <a:srcRect/>
          <a:stretch>
            <a:fillRect/>
          </a:stretch>
        </p:blipFill>
        <p:spPr bwMode="auto">
          <a:xfrm>
            <a:off x="2133600" y="1828800"/>
            <a:ext cx="5257800" cy="45688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056D4645-B1E3-43B3-B88E-D5FE7D4E81A0}" type="slidenum">
              <a:rPr lang="en-US"/>
              <a:pPr>
                <a:defRPr/>
              </a:pPr>
              <a:t>33</a:t>
            </a:fld>
            <a:endParaRPr lang="en-US"/>
          </a:p>
        </p:txBody>
      </p:sp>
      <p:sp>
        <p:nvSpPr>
          <p:cNvPr id="48132" name="Rectangle 2"/>
          <p:cNvSpPr>
            <a:spLocks noGrp="1" noChangeArrowheads="1"/>
          </p:cNvSpPr>
          <p:nvPr>
            <p:ph type="title"/>
          </p:nvPr>
        </p:nvSpPr>
        <p:spPr>
          <a:xfrm>
            <a:off x="990600" y="381000"/>
            <a:ext cx="7877175" cy="1022350"/>
          </a:xfrm>
        </p:spPr>
        <p:txBody>
          <a:bodyPr/>
          <a:lstStyle/>
          <a:p>
            <a:pPr eaLnBrk="1" hangingPunct="1"/>
            <a:r>
              <a:rPr lang="en-US" sz="3800" smtClean="0"/>
              <a:t>Object-Oriented (O-O) Systems Analysis and Design</a:t>
            </a:r>
          </a:p>
        </p:txBody>
      </p:sp>
      <p:sp>
        <p:nvSpPr>
          <p:cNvPr id="48133" name="Rectangle 3"/>
          <p:cNvSpPr>
            <a:spLocks noGrp="1" noChangeArrowheads="1"/>
          </p:cNvSpPr>
          <p:nvPr>
            <p:ph type="body" idx="1"/>
          </p:nvPr>
        </p:nvSpPr>
        <p:spPr/>
        <p:txBody>
          <a:bodyPr/>
          <a:lstStyle/>
          <a:p>
            <a:pPr eaLnBrk="1" hangingPunct="1"/>
            <a:r>
              <a:rPr lang="en-US" sz="3100" smtClean="0"/>
              <a:t>Alternate approach to the structured approach of the SDLC that is intended to facilitate the development of systems that change rapidly in response to dynamic business environments</a:t>
            </a:r>
          </a:p>
          <a:p>
            <a:pPr eaLnBrk="1" hangingPunct="1"/>
            <a:r>
              <a:rPr lang="en-US" sz="3100" smtClean="0"/>
              <a:t>Analysis is performed on a small part of the system followed by design and implementation</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E6E0B941-8314-420B-8363-150036CA036D}" type="slidenum">
              <a:rPr lang="en-US"/>
              <a:pPr>
                <a:defRPr/>
              </a:pPr>
              <a:t>34</a:t>
            </a:fld>
            <a:endParaRPr lang="en-US"/>
          </a:p>
        </p:txBody>
      </p:sp>
      <p:sp>
        <p:nvSpPr>
          <p:cNvPr id="49156" name="Rectangle 2"/>
          <p:cNvSpPr>
            <a:spLocks noGrp="1" noChangeArrowheads="1"/>
          </p:cNvSpPr>
          <p:nvPr>
            <p:ph type="title"/>
          </p:nvPr>
        </p:nvSpPr>
        <p:spPr>
          <a:xfrm>
            <a:off x="990600" y="381000"/>
            <a:ext cx="7877175" cy="1022350"/>
          </a:xfrm>
        </p:spPr>
        <p:txBody>
          <a:bodyPr/>
          <a:lstStyle/>
          <a:p>
            <a:pPr eaLnBrk="1" hangingPunct="1"/>
            <a:r>
              <a:rPr lang="en-US" sz="3800" smtClean="0"/>
              <a:t>Object-Oriented (O-O) Systems Analysis and Design</a:t>
            </a:r>
          </a:p>
        </p:txBody>
      </p:sp>
      <p:sp>
        <p:nvSpPr>
          <p:cNvPr id="49157" name="Rectangle 3"/>
          <p:cNvSpPr>
            <a:spLocks noGrp="1" noChangeArrowheads="1"/>
          </p:cNvSpPr>
          <p:nvPr>
            <p:ph type="body" idx="1"/>
          </p:nvPr>
        </p:nvSpPr>
        <p:spPr/>
        <p:txBody>
          <a:bodyPr/>
          <a:lstStyle/>
          <a:p>
            <a:pPr eaLnBrk="1" hangingPunct="1"/>
            <a:r>
              <a:rPr lang="en-US" sz="3500" smtClean="0"/>
              <a:t>The cycle repeats with analysis, design, and implementation of the next part and this repeats until the project is complete</a:t>
            </a:r>
          </a:p>
          <a:p>
            <a:pPr eaLnBrk="1" hangingPunct="1"/>
            <a:r>
              <a:rPr lang="en-US" sz="3500" smtClean="0"/>
              <a:t>Examines the objects of a system</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3DBBB426-6EF7-4B6B-80DE-BED5DC5E3727}" type="slidenum">
              <a:rPr lang="en-US"/>
              <a:pPr>
                <a:defRPr/>
              </a:pPr>
              <a:t>35</a:t>
            </a:fld>
            <a:endParaRPr lang="en-US"/>
          </a:p>
        </p:txBody>
      </p:sp>
      <p:sp>
        <p:nvSpPr>
          <p:cNvPr id="50180" name="Rectangle 2"/>
          <p:cNvSpPr>
            <a:spLocks noGrp="1" noChangeArrowheads="1"/>
          </p:cNvSpPr>
          <p:nvPr>
            <p:ph type="title"/>
          </p:nvPr>
        </p:nvSpPr>
        <p:spPr/>
        <p:txBody>
          <a:bodyPr/>
          <a:lstStyle/>
          <a:p>
            <a:pPr eaLnBrk="1" hangingPunct="1"/>
            <a:r>
              <a:rPr lang="en-US" sz="4000" smtClean="0"/>
              <a:t>Unified Modeling Language (UML) Phases</a:t>
            </a:r>
          </a:p>
        </p:txBody>
      </p:sp>
      <p:sp>
        <p:nvSpPr>
          <p:cNvPr id="50181" name="Rectangle 3"/>
          <p:cNvSpPr>
            <a:spLocks noGrp="1" noChangeArrowheads="1"/>
          </p:cNvSpPr>
          <p:nvPr>
            <p:ph type="body" idx="1"/>
          </p:nvPr>
        </p:nvSpPr>
        <p:spPr/>
        <p:txBody>
          <a:bodyPr/>
          <a:lstStyle/>
          <a:p>
            <a:pPr eaLnBrk="1" hangingPunct="1"/>
            <a:r>
              <a:rPr lang="en-US" sz="2800" smtClean="0"/>
              <a:t>Define the use case model:</a:t>
            </a:r>
          </a:p>
          <a:p>
            <a:pPr lvl="1" eaLnBrk="1" hangingPunct="1"/>
            <a:r>
              <a:rPr lang="en-US" sz="2400" smtClean="0"/>
              <a:t>Use case diagram</a:t>
            </a:r>
          </a:p>
          <a:p>
            <a:pPr lvl="1" eaLnBrk="1" hangingPunct="1"/>
            <a:r>
              <a:rPr lang="en-US" sz="2400" smtClean="0"/>
              <a:t>Use case scenarios</a:t>
            </a:r>
          </a:p>
          <a:p>
            <a:pPr eaLnBrk="1" hangingPunct="1"/>
            <a:r>
              <a:rPr lang="en-US" sz="2800" smtClean="0"/>
              <a:t>Create UML diagrams</a:t>
            </a:r>
          </a:p>
          <a:p>
            <a:pPr eaLnBrk="1" hangingPunct="1"/>
            <a:r>
              <a:rPr lang="en-US" sz="2800" smtClean="0"/>
              <a:t>Develop class diagrams</a:t>
            </a:r>
          </a:p>
          <a:p>
            <a:pPr eaLnBrk="1" hangingPunct="1"/>
            <a:r>
              <a:rPr lang="en-US" sz="2800" smtClean="0"/>
              <a:t>Draw statechart diagrams</a:t>
            </a:r>
          </a:p>
          <a:p>
            <a:pPr eaLnBrk="1" hangingPunct="1"/>
            <a:r>
              <a:rPr lang="en-US" sz="2800" smtClean="0"/>
              <a:t>Modify the UML diagrams</a:t>
            </a:r>
          </a:p>
          <a:p>
            <a:pPr eaLnBrk="1" hangingPunct="1"/>
            <a:r>
              <a:rPr lang="en-US" sz="2800" smtClean="0"/>
              <a:t>Develop and document the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65DFFD0F-FF4A-42D7-95C5-BB50D17A5388}" type="slidenum">
              <a:rPr lang="en-US"/>
              <a:pPr>
                <a:defRPr/>
              </a:pPr>
              <a:t>36</a:t>
            </a:fld>
            <a:endParaRPr lang="en-US"/>
          </a:p>
        </p:txBody>
      </p:sp>
      <p:pic>
        <p:nvPicPr>
          <p:cNvPr id="51204" name="Picture 4"/>
          <p:cNvPicPr>
            <a:picLocks noChangeAspect="1" noChangeArrowheads="1"/>
          </p:cNvPicPr>
          <p:nvPr/>
        </p:nvPicPr>
        <p:blipFill>
          <a:blip r:embed="rId2" cstate="print"/>
          <a:srcRect/>
          <a:stretch>
            <a:fillRect/>
          </a:stretch>
        </p:blipFill>
        <p:spPr bwMode="auto">
          <a:xfrm>
            <a:off x="1395413" y="576263"/>
            <a:ext cx="6300787" cy="57531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A79EA127-F444-4805-B21D-2D37F5661833}" type="slidenum">
              <a:rPr lang="en-US"/>
              <a:pPr>
                <a:defRPr/>
              </a:pPr>
              <a:t>37</a:t>
            </a:fld>
            <a:endParaRPr lang="en-US"/>
          </a:p>
        </p:txBody>
      </p:sp>
      <p:sp>
        <p:nvSpPr>
          <p:cNvPr id="52228" name="Rectangle 2"/>
          <p:cNvSpPr>
            <a:spLocks noGrp="1" noChangeArrowheads="1"/>
          </p:cNvSpPr>
          <p:nvPr>
            <p:ph type="title"/>
          </p:nvPr>
        </p:nvSpPr>
        <p:spPr/>
        <p:txBody>
          <a:bodyPr/>
          <a:lstStyle/>
          <a:p>
            <a:pPr eaLnBrk="1" hangingPunct="1"/>
            <a:r>
              <a:rPr lang="en-US" smtClean="0"/>
              <a:t>Choosing a Method</a:t>
            </a:r>
          </a:p>
        </p:txBody>
      </p:sp>
      <p:sp>
        <p:nvSpPr>
          <p:cNvPr id="52229" name="Rectangle 3"/>
          <p:cNvSpPr>
            <a:spLocks noGrp="1" noChangeArrowheads="1"/>
          </p:cNvSpPr>
          <p:nvPr>
            <p:ph type="body" idx="1"/>
          </p:nvPr>
        </p:nvSpPr>
        <p:spPr/>
        <p:txBody>
          <a:bodyPr/>
          <a:lstStyle/>
          <a:p>
            <a:pPr eaLnBrk="1" hangingPunct="1"/>
            <a:r>
              <a:rPr lang="en-US" smtClean="0"/>
              <a:t>Choose either:</a:t>
            </a:r>
          </a:p>
          <a:p>
            <a:pPr lvl="1" eaLnBrk="1" hangingPunct="1"/>
            <a:r>
              <a:rPr lang="en-US" smtClean="0"/>
              <a:t>SDLC</a:t>
            </a:r>
          </a:p>
          <a:p>
            <a:pPr lvl="1" eaLnBrk="1" hangingPunct="1"/>
            <a:r>
              <a:rPr lang="en-US" smtClean="0"/>
              <a:t>Agile</a:t>
            </a:r>
          </a:p>
          <a:p>
            <a:pPr lvl="1" eaLnBrk="1" hangingPunct="1"/>
            <a:r>
              <a:rPr lang="en-US" smtClean="0"/>
              <a:t>Object-oriented methodologies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07212B87-EFCD-4944-A5C5-4EFC6A3DD4E0}" type="slidenum">
              <a:rPr lang="en-US"/>
              <a:pPr>
                <a:defRPr/>
              </a:pPr>
              <a:t>38</a:t>
            </a:fld>
            <a:endParaRPr lang="en-US"/>
          </a:p>
        </p:txBody>
      </p:sp>
      <p:sp>
        <p:nvSpPr>
          <p:cNvPr id="53252" name="Rectangle 2"/>
          <p:cNvSpPr>
            <a:spLocks noGrp="1" noChangeArrowheads="1"/>
          </p:cNvSpPr>
          <p:nvPr>
            <p:ph type="title"/>
          </p:nvPr>
        </p:nvSpPr>
        <p:spPr/>
        <p:txBody>
          <a:bodyPr/>
          <a:lstStyle/>
          <a:p>
            <a:pPr eaLnBrk="1" hangingPunct="1"/>
            <a:r>
              <a:rPr lang="en-US" smtClean="0"/>
              <a:t>When to Use SDLC</a:t>
            </a:r>
          </a:p>
        </p:txBody>
      </p:sp>
      <p:sp>
        <p:nvSpPr>
          <p:cNvPr id="53253" name="Rectangle 3"/>
          <p:cNvSpPr>
            <a:spLocks noGrp="1" noChangeArrowheads="1"/>
          </p:cNvSpPr>
          <p:nvPr>
            <p:ph type="body" idx="1"/>
          </p:nvPr>
        </p:nvSpPr>
        <p:spPr/>
        <p:txBody>
          <a:bodyPr/>
          <a:lstStyle/>
          <a:p>
            <a:pPr eaLnBrk="1" hangingPunct="1">
              <a:lnSpc>
                <a:spcPct val="90000"/>
              </a:lnSpc>
            </a:pPr>
            <a:r>
              <a:rPr lang="en-US" sz="2800" smtClean="0"/>
              <a:t>Systems have been developed and documented using SLDC</a:t>
            </a:r>
          </a:p>
          <a:p>
            <a:pPr eaLnBrk="1" hangingPunct="1">
              <a:lnSpc>
                <a:spcPct val="90000"/>
              </a:lnSpc>
            </a:pPr>
            <a:r>
              <a:rPr lang="en-US" sz="2800" smtClean="0"/>
              <a:t>It is important to document each step</a:t>
            </a:r>
          </a:p>
          <a:p>
            <a:pPr eaLnBrk="1" hangingPunct="1">
              <a:lnSpc>
                <a:spcPct val="90000"/>
              </a:lnSpc>
            </a:pPr>
            <a:r>
              <a:rPr lang="en-US" sz="2800" smtClean="0"/>
              <a:t>Upper level management feels more comfortable or safe using SDLC</a:t>
            </a:r>
          </a:p>
          <a:p>
            <a:pPr eaLnBrk="1" hangingPunct="1">
              <a:lnSpc>
                <a:spcPct val="90000"/>
              </a:lnSpc>
            </a:pPr>
            <a:r>
              <a:rPr lang="en-US" sz="2800" smtClean="0"/>
              <a:t>There are adequate resources and time to complete the full SDLC</a:t>
            </a:r>
          </a:p>
          <a:p>
            <a:pPr eaLnBrk="1" hangingPunct="1">
              <a:lnSpc>
                <a:spcPct val="90000"/>
              </a:lnSpc>
            </a:pPr>
            <a:r>
              <a:rPr lang="en-US" sz="2800" smtClean="0"/>
              <a:t>Communication of how new systems work is important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25A5C088-EE90-41DF-9A72-6CB5D918378F}" type="slidenum">
              <a:rPr lang="en-US"/>
              <a:pPr>
                <a:defRPr/>
              </a:pPr>
              <a:t>39</a:t>
            </a:fld>
            <a:endParaRPr lang="en-US"/>
          </a:p>
        </p:txBody>
      </p:sp>
      <p:sp>
        <p:nvSpPr>
          <p:cNvPr id="54276" name="Rectangle 2"/>
          <p:cNvSpPr>
            <a:spLocks noGrp="1" noChangeArrowheads="1"/>
          </p:cNvSpPr>
          <p:nvPr>
            <p:ph type="title"/>
          </p:nvPr>
        </p:nvSpPr>
        <p:spPr/>
        <p:txBody>
          <a:bodyPr/>
          <a:lstStyle/>
          <a:p>
            <a:pPr eaLnBrk="1" hangingPunct="1"/>
            <a:r>
              <a:rPr lang="en-US" smtClean="0"/>
              <a:t>When to Use Agile</a:t>
            </a:r>
          </a:p>
        </p:txBody>
      </p:sp>
      <p:sp>
        <p:nvSpPr>
          <p:cNvPr id="54277" name="Rectangle 3"/>
          <p:cNvSpPr>
            <a:spLocks noGrp="1" noChangeArrowheads="1"/>
          </p:cNvSpPr>
          <p:nvPr>
            <p:ph type="body" idx="1"/>
          </p:nvPr>
        </p:nvSpPr>
        <p:spPr/>
        <p:txBody>
          <a:bodyPr/>
          <a:lstStyle/>
          <a:p>
            <a:pPr eaLnBrk="1" hangingPunct="1">
              <a:lnSpc>
                <a:spcPct val="90000"/>
              </a:lnSpc>
            </a:pPr>
            <a:r>
              <a:rPr lang="en-US" sz="2400" smtClean="0"/>
              <a:t>There is a project champion of agile methods in the organization</a:t>
            </a:r>
          </a:p>
          <a:p>
            <a:pPr eaLnBrk="1" hangingPunct="1">
              <a:lnSpc>
                <a:spcPct val="90000"/>
              </a:lnSpc>
            </a:pPr>
            <a:r>
              <a:rPr lang="en-US" sz="2400" smtClean="0"/>
              <a:t>Applications need to be developed quickly in response to a dynamic environment</a:t>
            </a:r>
          </a:p>
          <a:p>
            <a:pPr eaLnBrk="1" hangingPunct="1">
              <a:lnSpc>
                <a:spcPct val="90000"/>
              </a:lnSpc>
            </a:pPr>
            <a:r>
              <a:rPr lang="en-US" sz="2400" smtClean="0"/>
              <a:t>A rescue takes place (the system failed and there is no time to figure out what went wrong)</a:t>
            </a:r>
          </a:p>
          <a:p>
            <a:pPr eaLnBrk="1" hangingPunct="1">
              <a:lnSpc>
                <a:spcPct val="90000"/>
              </a:lnSpc>
            </a:pPr>
            <a:r>
              <a:rPr lang="en-US" sz="2400" smtClean="0"/>
              <a:t>The customer is satisfied with incremental improvements</a:t>
            </a:r>
          </a:p>
          <a:p>
            <a:pPr eaLnBrk="1" hangingPunct="1">
              <a:lnSpc>
                <a:spcPct val="90000"/>
              </a:lnSpc>
            </a:pPr>
            <a:r>
              <a:rPr lang="en-US" sz="2400" smtClean="0"/>
              <a:t>Executives and analysts agree with the principles of agile methodologies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ED1EB942-9688-43C4-8CAD-D6E3344312F9}" type="slidenum">
              <a:rPr lang="en-US"/>
              <a:pPr>
                <a:defRPr/>
              </a:pPr>
              <a:t>4</a:t>
            </a:fld>
            <a:endParaRPr lang="en-US"/>
          </a:p>
        </p:txBody>
      </p:sp>
      <p:sp>
        <p:nvSpPr>
          <p:cNvPr id="18436" name="Rectangle 2"/>
          <p:cNvSpPr>
            <a:spLocks noGrp="1" noChangeArrowheads="1"/>
          </p:cNvSpPr>
          <p:nvPr>
            <p:ph type="title"/>
          </p:nvPr>
        </p:nvSpPr>
        <p:spPr/>
        <p:txBody>
          <a:bodyPr/>
          <a:lstStyle/>
          <a:p>
            <a:pPr eaLnBrk="1" hangingPunct="1"/>
            <a:r>
              <a:rPr lang="en-US" smtClean="0"/>
              <a:t>Major Topics</a:t>
            </a:r>
          </a:p>
        </p:txBody>
      </p:sp>
      <p:sp>
        <p:nvSpPr>
          <p:cNvPr id="18437" name="Rectangle 3"/>
          <p:cNvSpPr>
            <a:spLocks noGrp="1" noChangeArrowheads="1"/>
          </p:cNvSpPr>
          <p:nvPr>
            <p:ph type="body" idx="1"/>
          </p:nvPr>
        </p:nvSpPr>
        <p:spPr/>
        <p:txBody>
          <a:bodyPr/>
          <a:lstStyle/>
          <a:p>
            <a:pPr eaLnBrk="1" hangingPunct="1"/>
            <a:r>
              <a:rPr lang="en-US" smtClean="0"/>
              <a:t>Fundamentals of different kinds of information systems</a:t>
            </a:r>
          </a:p>
          <a:p>
            <a:pPr eaLnBrk="1" hangingPunct="1"/>
            <a:r>
              <a:rPr lang="en-US" smtClean="0"/>
              <a:t>Roles of systems analysts</a:t>
            </a:r>
          </a:p>
          <a:p>
            <a:pPr eaLnBrk="1" hangingPunct="1"/>
            <a:r>
              <a:rPr lang="en-US" smtClean="0"/>
              <a:t>Phases in the systems development life cycle as they relate to Human-Computer Interaction (HCI) factors</a:t>
            </a:r>
          </a:p>
          <a:p>
            <a:pPr eaLnBrk="1" hangingPunct="1"/>
            <a:r>
              <a:rPr lang="en-US" smtClean="0"/>
              <a:t>CASE tools</a:t>
            </a:r>
          </a:p>
          <a:p>
            <a:pPr eaLnBrk="1" hangingPunct="1"/>
            <a:r>
              <a:rPr lang="en-US" smtClean="0"/>
              <a:t>Open Source Software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81ED21FB-43AD-4CE6-9D73-1F32280AD6D3}" type="slidenum">
              <a:rPr lang="en-US"/>
              <a:pPr>
                <a:defRPr/>
              </a:pPr>
              <a:t>40</a:t>
            </a:fld>
            <a:endParaRPr lang="en-US"/>
          </a:p>
        </p:txBody>
      </p:sp>
      <p:sp>
        <p:nvSpPr>
          <p:cNvPr id="55300" name="Rectangle 2"/>
          <p:cNvSpPr>
            <a:spLocks noGrp="1" noChangeArrowheads="1"/>
          </p:cNvSpPr>
          <p:nvPr>
            <p:ph type="title"/>
          </p:nvPr>
        </p:nvSpPr>
        <p:spPr/>
        <p:txBody>
          <a:bodyPr/>
          <a:lstStyle/>
          <a:p>
            <a:pPr eaLnBrk="1" hangingPunct="1"/>
            <a:r>
              <a:rPr lang="en-US" smtClean="0"/>
              <a:t>When to Use Object-Oriented</a:t>
            </a:r>
          </a:p>
        </p:txBody>
      </p:sp>
      <p:sp>
        <p:nvSpPr>
          <p:cNvPr id="55301" name="Rectangle 3"/>
          <p:cNvSpPr>
            <a:spLocks noGrp="1" noChangeArrowheads="1"/>
          </p:cNvSpPr>
          <p:nvPr>
            <p:ph type="body" idx="1"/>
          </p:nvPr>
        </p:nvSpPr>
        <p:spPr/>
        <p:txBody>
          <a:bodyPr/>
          <a:lstStyle/>
          <a:p>
            <a:pPr eaLnBrk="1" hangingPunct="1">
              <a:lnSpc>
                <a:spcPct val="90000"/>
              </a:lnSpc>
            </a:pPr>
            <a:r>
              <a:rPr lang="en-US" sz="2800" smtClean="0"/>
              <a:t>The problems modeled lend themselves to classes</a:t>
            </a:r>
          </a:p>
          <a:p>
            <a:pPr eaLnBrk="1" hangingPunct="1">
              <a:lnSpc>
                <a:spcPct val="90000"/>
              </a:lnSpc>
            </a:pPr>
            <a:r>
              <a:rPr lang="en-US" sz="2800" smtClean="0"/>
              <a:t>An organization supports the UML learning</a:t>
            </a:r>
          </a:p>
          <a:p>
            <a:pPr eaLnBrk="1" hangingPunct="1">
              <a:lnSpc>
                <a:spcPct val="90000"/>
              </a:lnSpc>
            </a:pPr>
            <a:r>
              <a:rPr lang="en-US" sz="2800" smtClean="0"/>
              <a:t>Systems can be added gradually, one subsystem at a time</a:t>
            </a:r>
          </a:p>
          <a:p>
            <a:pPr eaLnBrk="1" hangingPunct="1">
              <a:lnSpc>
                <a:spcPct val="90000"/>
              </a:lnSpc>
            </a:pPr>
            <a:r>
              <a:rPr lang="en-US" sz="2800" smtClean="0"/>
              <a:t>Reuse of previously written software is a possibility</a:t>
            </a:r>
          </a:p>
          <a:p>
            <a:pPr eaLnBrk="1" hangingPunct="1">
              <a:lnSpc>
                <a:spcPct val="90000"/>
              </a:lnSpc>
            </a:pPr>
            <a:r>
              <a:rPr lang="en-US" sz="2800" smtClean="0"/>
              <a:t>It is acceptable to tackle the difficult problems first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94163A41-E6E8-4B69-AB8B-D2A29DF04099}" type="slidenum">
              <a:rPr lang="en-US"/>
              <a:pPr>
                <a:defRPr/>
              </a:pPr>
              <a:t>41</a:t>
            </a:fld>
            <a:endParaRPr lang="en-US"/>
          </a:p>
        </p:txBody>
      </p:sp>
      <p:sp>
        <p:nvSpPr>
          <p:cNvPr id="56324" name="Rectangle 2"/>
          <p:cNvSpPr>
            <a:spLocks noGrp="1" noChangeArrowheads="1"/>
          </p:cNvSpPr>
          <p:nvPr>
            <p:ph type="title"/>
          </p:nvPr>
        </p:nvSpPr>
        <p:spPr/>
        <p:txBody>
          <a:bodyPr/>
          <a:lstStyle/>
          <a:p>
            <a:pPr eaLnBrk="1" hangingPunct="1"/>
            <a:r>
              <a:rPr lang="en-US" smtClean="0"/>
              <a:t>Open Source Software</a:t>
            </a:r>
          </a:p>
        </p:txBody>
      </p:sp>
      <p:sp>
        <p:nvSpPr>
          <p:cNvPr id="56325" name="Rectangle 3"/>
          <p:cNvSpPr>
            <a:spLocks noGrp="1" noChangeArrowheads="1"/>
          </p:cNvSpPr>
          <p:nvPr>
            <p:ph type="body" idx="1"/>
          </p:nvPr>
        </p:nvSpPr>
        <p:spPr/>
        <p:txBody>
          <a:bodyPr/>
          <a:lstStyle/>
          <a:p>
            <a:pPr eaLnBrk="1" hangingPunct="1">
              <a:lnSpc>
                <a:spcPct val="90000"/>
              </a:lnSpc>
            </a:pPr>
            <a:r>
              <a:rPr lang="en-US" sz="2800" smtClean="0"/>
              <a:t>An alternative of traditional software development where proprietary code is hidden from the users</a:t>
            </a:r>
          </a:p>
          <a:p>
            <a:pPr eaLnBrk="1" hangingPunct="1">
              <a:lnSpc>
                <a:spcPct val="90000"/>
              </a:lnSpc>
            </a:pPr>
            <a:r>
              <a:rPr lang="en-US" sz="2800" smtClean="0"/>
              <a:t>Open source software is free to distribute, share, and modify</a:t>
            </a:r>
          </a:p>
          <a:p>
            <a:pPr eaLnBrk="1" hangingPunct="1">
              <a:lnSpc>
                <a:spcPct val="90000"/>
              </a:lnSpc>
            </a:pPr>
            <a:r>
              <a:rPr lang="en-US" sz="2800" smtClean="0"/>
              <a:t>Characterized as a philosophy rather than simply the process of creating new software</a:t>
            </a:r>
          </a:p>
          <a:p>
            <a:pPr eaLnBrk="1" hangingPunct="1">
              <a:lnSpc>
                <a:spcPct val="90000"/>
              </a:lnSpc>
            </a:pPr>
            <a:r>
              <a:rPr lang="en-US" sz="2800" smtClean="0"/>
              <a:t>Examples: Linux Operating System, Apache Web Server, Mozilla Firefox</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70CD524F-B9C9-460E-A2DC-DEE3D3336F85}" type="slidenum">
              <a:rPr lang="en-US"/>
              <a:pPr>
                <a:defRPr/>
              </a:pPr>
              <a:t>42</a:t>
            </a:fld>
            <a:endParaRPr lang="en-US"/>
          </a:p>
        </p:txBody>
      </p:sp>
      <p:sp>
        <p:nvSpPr>
          <p:cNvPr id="57348" name="Rectangle 2"/>
          <p:cNvSpPr>
            <a:spLocks noGrp="1" noChangeArrowheads="1"/>
          </p:cNvSpPr>
          <p:nvPr>
            <p:ph type="title"/>
          </p:nvPr>
        </p:nvSpPr>
        <p:spPr/>
        <p:txBody>
          <a:bodyPr/>
          <a:lstStyle/>
          <a:p>
            <a:pPr eaLnBrk="1" hangingPunct="1"/>
            <a:r>
              <a:rPr lang="en-US" sz="4000" smtClean="0"/>
              <a:t>Four Types of Open Source Communities:</a:t>
            </a:r>
            <a:br>
              <a:rPr lang="en-US" sz="4000" smtClean="0"/>
            </a:br>
            <a:endParaRPr lang="en-US" sz="4000" smtClean="0"/>
          </a:p>
        </p:txBody>
      </p:sp>
      <p:sp>
        <p:nvSpPr>
          <p:cNvPr id="57349" name="Rectangle 3"/>
          <p:cNvSpPr>
            <a:spLocks noGrp="1" noChangeArrowheads="1"/>
          </p:cNvSpPr>
          <p:nvPr>
            <p:ph type="body" idx="1"/>
          </p:nvPr>
        </p:nvSpPr>
        <p:spPr/>
        <p:txBody>
          <a:bodyPr/>
          <a:lstStyle/>
          <a:p>
            <a:pPr marL="609600" indent="-609600" eaLnBrk="1" hangingPunct="1"/>
            <a:r>
              <a:rPr lang="en-US" smtClean="0"/>
              <a:t>Ad hoc</a:t>
            </a:r>
          </a:p>
          <a:p>
            <a:pPr marL="609600" indent="-609600" eaLnBrk="1" hangingPunct="1"/>
            <a:r>
              <a:rPr lang="en-US" smtClean="0"/>
              <a:t>Standardized</a:t>
            </a:r>
          </a:p>
          <a:p>
            <a:pPr marL="609600" indent="-609600" eaLnBrk="1" hangingPunct="1"/>
            <a:r>
              <a:rPr lang="en-US" smtClean="0"/>
              <a:t>Organized</a:t>
            </a:r>
          </a:p>
          <a:p>
            <a:pPr marL="609600" indent="-609600" eaLnBrk="1" hangingPunct="1"/>
            <a:r>
              <a:rPr lang="en-US" smtClean="0"/>
              <a:t>Commercial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AB3F59F2-2CB3-4F70-A28B-069BE71221D9}" type="slidenum">
              <a:rPr lang="en-US"/>
              <a:pPr>
                <a:defRPr/>
              </a:pPr>
              <a:t>43</a:t>
            </a:fld>
            <a:endParaRPr lang="en-US"/>
          </a:p>
        </p:txBody>
      </p:sp>
      <p:sp>
        <p:nvSpPr>
          <p:cNvPr id="58372" name="Rectangle 2"/>
          <p:cNvSpPr>
            <a:spLocks noGrp="1" noChangeArrowheads="1"/>
          </p:cNvSpPr>
          <p:nvPr>
            <p:ph type="title"/>
          </p:nvPr>
        </p:nvSpPr>
        <p:spPr/>
        <p:txBody>
          <a:bodyPr/>
          <a:lstStyle/>
          <a:p>
            <a:pPr eaLnBrk="1" hangingPunct="1"/>
            <a:r>
              <a:rPr lang="en-US" sz="3600" smtClean="0"/>
              <a:t>Six Key Dimensions that Differentiate Open Source Communities</a:t>
            </a:r>
          </a:p>
        </p:txBody>
      </p:sp>
      <p:sp>
        <p:nvSpPr>
          <p:cNvPr id="58373" name="Rectangle 3"/>
          <p:cNvSpPr>
            <a:spLocks noGrp="1" noChangeArrowheads="1"/>
          </p:cNvSpPr>
          <p:nvPr>
            <p:ph type="body" idx="1"/>
          </p:nvPr>
        </p:nvSpPr>
        <p:spPr/>
        <p:txBody>
          <a:bodyPr/>
          <a:lstStyle/>
          <a:p>
            <a:pPr marL="609600" indent="-609600" eaLnBrk="1" hangingPunct="1"/>
            <a:r>
              <a:rPr lang="en-US" smtClean="0"/>
              <a:t>General structure</a:t>
            </a:r>
          </a:p>
          <a:p>
            <a:pPr marL="609600" indent="-609600" eaLnBrk="1" hangingPunct="1"/>
            <a:r>
              <a:rPr lang="en-US" smtClean="0"/>
              <a:t>Environment</a:t>
            </a:r>
          </a:p>
          <a:p>
            <a:pPr marL="609600" indent="-609600" eaLnBrk="1" hangingPunct="1"/>
            <a:r>
              <a:rPr lang="en-US" smtClean="0"/>
              <a:t>Goals</a:t>
            </a:r>
          </a:p>
          <a:p>
            <a:pPr marL="609600" indent="-609600" eaLnBrk="1" hangingPunct="1"/>
            <a:r>
              <a:rPr lang="en-US" smtClean="0"/>
              <a:t>Methods</a:t>
            </a:r>
          </a:p>
          <a:p>
            <a:pPr marL="609600" indent="-609600" eaLnBrk="1" hangingPunct="1"/>
            <a:r>
              <a:rPr lang="en-US" smtClean="0"/>
              <a:t>User community</a:t>
            </a:r>
          </a:p>
          <a:p>
            <a:pPr marL="609600" indent="-609600" eaLnBrk="1" hangingPunct="1"/>
            <a:r>
              <a:rPr lang="en-US" smtClean="0"/>
              <a:t>Licensing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03D6639D-501E-42ED-870B-CF4892D024C8}" type="slidenum">
              <a:rPr lang="en-US"/>
              <a:pPr>
                <a:defRPr/>
              </a:pPr>
              <a:t>44</a:t>
            </a:fld>
            <a:endParaRPr lang="en-US"/>
          </a:p>
        </p:txBody>
      </p:sp>
      <p:sp>
        <p:nvSpPr>
          <p:cNvPr id="59396" name="Rectangle 2"/>
          <p:cNvSpPr>
            <a:spLocks noGrp="1" noChangeArrowheads="1"/>
          </p:cNvSpPr>
          <p:nvPr>
            <p:ph type="title"/>
          </p:nvPr>
        </p:nvSpPr>
        <p:spPr/>
        <p:txBody>
          <a:bodyPr/>
          <a:lstStyle/>
          <a:p>
            <a:pPr eaLnBrk="1" hangingPunct="1"/>
            <a:r>
              <a:rPr lang="en-US" sz="4000" smtClean="0"/>
              <a:t>Reasons for Participating in Open Source Communities</a:t>
            </a:r>
          </a:p>
        </p:txBody>
      </p:sp>
      <p:sp>
        <p:nvSpPr>
          <p:cNvPr id="59397" name="Rectangle 3"/>
          <p:cNvSpPr>
            <a:spLocks noGrp="1" noChangeArrowheads="1"/>
          </p:cNvSpPr>
          <p:nvPr>
            <p:ph type="body" idx="1"/>
          </p:nvPr>
        </p:nvSpPr>
        <p:spPr/>
        <p:txBody>
          <a:bodyPr/>
          <a:lstStyle/>
          <a:p>
            <a:pPr eaLnBrk="1" hangingPunct="1"/>
            <a:r>
              <a:rPr lang="en-US" smtClean="0"/>
              <a:t>Rapidity with which new software can be developed and tested</a:t>
            </a:r>
          </a:p>
          <a:p>
            <a:pPr eaLnBrk="1" hangingPunct="1"/>
            <a:r>
              <a:rPr lang="en-US" smtClean="0"/>
              <a:t>Faster to have a committed group of experts develop, test, and debug code </a:t>
            </a:r>
          </a:p>
          <a:p>
            <a:pPr eaLnBrk="1" hangingPunct="1"/>
            <a:r>
              <a:rPr lang="en-US" smtClean="0"/>
              <a:t>This fosters creativity</a:t>
            </a:r>
          </a:p>
          <a:p>
            <a:pPr eaLnBrk="1" hangingPunct="1"/>
            <a:r>
              <a:rPr lang="en-US" smtClean="0"/>
              <a:t>Have many good minds work with innovative applications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FF723286-192B-4B85-A140-8E8594539134}" type="slidenum">
              <a:rPr lang="en-US"/>
              <a:pPr>
                <a:defRPr/>
              </a:pPr>
              <a:t>45</a:t>
            </a:fld>
            <a:endParaRPr lang="en-US"/>
          </a:p>
        </p:txBody>
      </p:sp>
      <p:sp>
        <p:nvSpPr>
          <p:cNvPr id="60420" name="Rectangle 2"/>
          <p:cNvSpPr>
            <a:spLocks noGrp="1" noChangeArrowheads="1"/>
          </p:cNvSpPr>
          <p:nvPr>
            <p:ph type="title"/>
          </p:nvPr>
        </p:nvSpPr>
        <p:spPr/>
        <p:txBody>
          <a:bodyPr/>
          <a:lstStyle/>
          <a:p>
            <a:pPr eaLnBrk="1" hangingPunct="1"/>
            <a:r>
              <a:rPr lang="en-US" sz="4000" smtClean="0"/>
              <a:t>Reasons for Participating in Open Source Communities</a:t>
            </a:r>
          </a:p>
        </p:txBody>
      </p:sp>
      <p:sp>
        <p:nvSpPr>
          <p:cNvPr id="60421" name="Rectangle 3"/>
          <p:cNvSpPr>
            <a:spLocks noGrp="1" noChangeArrowheads="1"/>
          </p:cNvSpPr>
          <p:nvPr>
            <p:ph type="body" idx="1"/>
          </p:nvPr>
        </p:nvSpPr>
        <p:spPr/>
        <p:txBody>
          <a:bodyPr/>
          <a:lstStyle/>
          <a:p>
            <a:pPr eaLnBrk="1" hangingPunct="1"/>
            <a:r>
              <a:rPr lang="en-US" smtClean="0"/>
              <a:t>Potential to reduce development costs</a:t>
            </a:r>
          </a:p>
          <a:p>
            <a:pPr eaLnBrk="1" hangingPunct="1"/>
            <a:r>
              <a:rPr lang="en-US" smtClean="0"/>
              <a:t>Bolster their self-image</a:t>
            </a:r>
          </a:p>
          <a:p>
            <a:pPr eaLnBrk="1" hangingPunct="1"/>
            <a:r>
              <a:rPr lang="en-US" smtClean="0"/>
              <a:t>Contribute something worthwhile to the software development community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E058F7FC-A874-4A7E-A523-E34D7DE249B7}" type="slidenum">
              <a:rPr lang="en-US"/>
              <a:pPr>
                <a:defRPr/>
              </a:pPr>
              <a:t>46</a:t>
            </a:fld>
            <a:endParaRPr lang="en-US"/>
          </a:p>
        </p:txBody>
      </p:sp>
      <p:sp>
        <p:nvSpPr>
          <p:cNvPr id="61444" name="Rectangle 2"/>
          <p:cNvSpPr>
            <a:spLocks noGrp="1" noChangeArrowheads="1"/>
          </p:cNvSpPr>
          <p:nvPr>
            <p:ph type="title"/>
          </p:nvPr>
        </p:nvSpPr>
        <p:spPr/>
        <p:txBody>
          <a:bodyPr/>
          <a:lstStyle/>
          <a:p>
            <a:pPr eaLnBrk="1" hangingPunct="1"/>
            <a:r>
              <a:rPr lang="en-US" sz="4000" smtClean="0"/>
              <a:t>Open Source Contribution and Differentiation</a:t>
            </a:r>
          </a:p>
        </p:txBody>
      </p:sp>
      <p:sp>
        <p:nvSpPr>
          <p:cNvPr id="61445" name="Rectangle 3"/>
          <p:cNvSpPr>
            <a:spLocks noGrp="1" noChangeArrowheads="1"/>
          </p:cNvSpPr>
          <p:nvPr>
            <p:ph type="body" idx="1"/>
          </p:nvPr>
        </p:nvSpPr>
        <p:spPr/>
        <p:txBody>
          <a:bodyPr/>
          <a:lstStyle/>
          <a:p>
            <a:pPr eaLnBrk="1" hangingPunct="1">
              <a:lnSpc>
                <a:spcPct val="90000"/>
              </a:lnSpc>
            </a:pPr>
            <a:r>
              <a:rPr lang="en-US" smtClean="0"/>
              <a:t>Contributions to the open community and differentiation from the open community are for the following reasons:</a:t>
            </a:r>
          </a:p>
          <a:p>
            <a:pPr lvl="1" eaLnBrk="1" hangingPunct="1">
              <a:lnSpc>
                <a:spcPct val="90000"/>
              </a:lnSpc>
            </a:pPr>
            <a:r>
              <a:rPr lang="en-US" smtClean="0"/>
              <a:t>Cost</a:t>
            </a:r>
          </a:p>
          <a:p>
            <a:pPr lvl="1" eaLnBrk="1" hangingPunct="1">
              <a:lnSpc>
                <a:spcPct val="90000"/>
              </a:lnSpc>
            </a:pPr>
            <a:r>
              <a:rPr lang="en-US" smtClean="0"/>
              <a:t>Managing resources</a:t>
            </a:r>
          </a:p>
          <a:p>
            <a:pPr lvl="1" eaLnBrk="1" hangingPunct="1">
              <a:lnSpc>
                <a:spcPct val="90000"/>
              </a:lnSpc>
            </a:pPr>
            <a:r>
              <a:rPr lang="en-US" smtClean="0"/>
              <a:t>Time it takes to bring a new product to the market</a:t>
            </a:r>
          </a:p>
          <a:p>
            <a:pPr eaLnBrk="1" hangingPunct="1">
              <a:lnSpc>
                <a:spcPct val="90000"/>
              </a:lnSpc>
            </a:pPr>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23C215F0-DFC0-4B97-BB97-9FE1869177C4}" type="slidenum">
              <a:rPr lang="en-US"/>
              <a:pPr>
                <a:defRPr/>
              </a:pPr>
              <a:t>47</a:t>
            </a:fld>
            <a:endParaRPr lang="en-US"/>
          </a:p>
        </p:txBody>
      </p:sp>
      <p:sp>
        <p:nvSpPr>
          <p:cNvPr id="62468" name="Rectangle 2"/>
          <p:cNvSpPr>
            <a:spLocks noGrp="1" noChangeArrowheads="1"/>
          </p:cNvSpPr>
          <p:nvPr>
            <p:ph type="title"/>
          </p:nvPr>
        </p:nvSpPr>
        <p:spPr/>
        <p:txBody>
          <a:bodyPr/>
          <a:lstStyle/>
          <a:p>
            <a:pPr eaLnBrk="1" hangingPunct="1"/>
            <a:r>
              <a:rPr lang="en-US" sz="4000" smtClean="0"/>
              <a:t>Reasons for Analyst Participation in the Open Source Community</a:t>
            </a:r>
          </a:p>
        </p:txBody>
      </p:sp>
      <p:sp>
        <p:nvSpPr>
          <p:cNvPr id="62469" name="Rectangle 3"/>
          <p:cNvSpPr>
            <a:spLocks noGrp="1" noChangeArrowheads="1"/>
          </p:cNvSpPr>
          <p:nvPr>
            <p:ph type="body" idx="1"/>
          </p:nvPr>
        </p:nvSpPr>
        <p:spPr/>
        <p:txBody>
          <a:bodyPr/>
          <a:lstStyle/>
          <a:p>
            <a:pPr eaLnBrk="1" hangingPunct="1"/>
            <a:r>
              <a:rPr lang="en-US" smtClean="0"/>
              <a:t>Curiosity about software benefits</a:t>
            </a:r>
          </a:p>
          <a:p>
            <a:pPr eaLnBrk="1" hangingPunct="1"/>
            <a:r>
              <a:rPr lang="en-US" smtClean="0"/>
              <a:t>Achieve collective design</a:t>
            </a:r>
          </a:p>
          <a:p>
            <a:pPr lvl="1" eaLnBrk="1" hangingPunct="1"/>
            <a:r>
              <a:rPr lang="en-US" smtClean="0"/>
              <a:t>Incorporate open source software design into:</a:t>
            </a:r>
          </a:p>
          <a:p>
            <a:pPr lvl="2" eaLnBrk="1" hangingPunct="1"/>
            <a:r>
              <a:rPr lang="en-US" smtClean="0"/>
              <a:t>Proprietary products</a:t>
            </a:r>
          </a:p>
          <a:p>
            <a:pPr lvl="2" eaLnBrk="1" hangingPunct="1"/>
            <a:r>
              <a:rPr lang="en-US" smtClean="0"/>
              <a:t>Processes</a:t>
            </a:r>
          </a:p>
          <a:p>
            <a:pPr lvl="2" eaLnBrk="1" hangingPunct="1"/>
            <a:r>
              <a:rPr lang="en-US" smtClean="0"/>
              <a:t>Knowledge</a:t>
            </a:r>
          </a:p>
          <a:p>
            <a:pPr lvl="2" eaLnBrk="1" hangingPunct="1"/>
            <a:r>
              <a:rPr lang="en-US" smtClean="0"/>
              <a:t>IT artifacts </a:t>
            </a:r>
          </a:p>
          <a:p>
            <a:pPr eaLnBrk="1" hangingPunct="1"/>
            <a:endParaRPr 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C49FF620-94A4-425A-8540-98AB6B9FB6ED}" type="slidenum">
              <a:rPr lang="en-US"/>
              <a:pPr>
                <a:defRPr/>
              </a:pPr>
              <a:t>48</a:t>
            </a:fld>
            <a:endParaRPr lang="en-US"/>
          </a:p>
        </p:txBody>
      </p:sp>
      <p:sp>
        <p:nvSpPr>
          <p:cNvPr id="63492" name="Rectangle 2"/>
          <p:cNvSpPr>
            <a:spLocks noGrp="1" noChangeArrowheads="1"/>
          </p:cNvSpPr>
          <p:nvPr>
            <p:ph type="title"/>
          </p:nvPr>
        </p:nvSpPr>
        <p:spPr/>
        <p:txBody>
          <a:bodyPr/>
          <a:lstStyle/>
          <a:p>
            <a:pPr eaLnBrk="1" hangingPunct="1"/>
            <a:r>
              <a:rPr lang="en-US" smtClean="0"/>
              <a:t>Collective Design</a:t>
            </a:r>
          </a:p>
        </p:txBody>
      </p:sp>
      <p:sp>
        <p:nvSpPr>
          <p:cNvPr id="63493" name="Rectangle 3"/>
          <p:cNvSpPr>
            <a:spLocks noGrp="1" noChangeArrowheads="1"/>
          </p:cNvSpPr>
          <p:nvPr>
            <p:ph type="body" idx="1"/>
          </p:nvPr>
        </p:nvSpPr>
        <p:spPr/>
        <p:txBody>
          <a:bodyPr/>
          <a:lstStyle/>
          <a:p>
            <a:pPr eaLnBrk="1" hangingPunct="1"/>
            <a:r>
              <a:rPr lang="en-US" smtClean="0"/>
              <a:t>Through a process of collective design the IT artifact is imbued with</a:t>
            </a:r>
          </a:p>
          <a:p>
            <a:pPr lvl="1" eaLnBrk="1" hangingPunct="1"/>
            <a:r>
              <a:rPr lang="en-US" smtClean="0"/>
              <a:t>Community and organizational structures</a:t>
            </a:r>
          </a:p>
          <a:p>
            <a:pPr lvl="1" eaLnBrk="1" hangingPunct="1"/>
            <a:r>
              <a:rPr lang="en-US" smtClean="0"/>
              <a:t>Knowledge</a:t>
            </a:r>
          </a:p>
          <a:p>
            <a:pPr lvl="1" eaLnBrk="1" hangingPunct="1"/>
            <a:r>
              <a:rPr lang="en-US" smtClean="0"/>
              <a:t>Practices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0BD4F199-2F70-41D7-980A-3E1F7AC5EFC1}" type="slidenum">
              <a:rPr lang="en-US"/>
              <a:pPr>
                <a:defRPr/>
              </a:pPr>
              <a:t>49</a:t>
            </a:fld>
            <a:endParaRPr lang="en-US"/>
          </a:p>
        </p:txBody>
      </p:sp>
      <p:sp>
        <p:nvSpPr>
          <p:cNvPr id="64516" name="Rectangle 2"/>
          <p:cNvSpPr>
            <a:spLocks noGrp="1" noChangeArrowheads="1"/>
          </p:cNvSpPr>
          <p:nvPr>
            <p:ph type="title"/>
          </p:nvPr>
        </p:nvSpPr>
        <p:spPr/>
        <p:txBody>
          <a:bodyPr/>
          <a:lstStyle/>
          <a:p>
            <a:pPr eaLnBrk="1" hangingPunct="1"/>
            <a:r>
              <a:rPr lang="en-US" smtClean="0"/>
              <a:t>Summary</a:t>
            </a:r>
          </a:p>
        </p:txBody>
      </p:sp>
      <p:sp>
        <p:nvSpPr>
          <p:cNvPr id="64517" name="Rectangle 3"/>
          <p:cNvSpPr>
            <a:spLocks noGrp="1" noChangeArrowheads="1"/>
          </p:cNvSpPr>
          <p:nvPr>
            <p:ph type="body" idx="1"/>
          </p:nvPr>
        </p:nvSpPr>
        <p:spPr/>
        <p:txBody>
          <a:bodyPr/>
          <a:lstStyle/>
          <a:p>
            <a:pPr eaLnBrk="1" hangingPunct="1">
              <a:lnSpc>
                <a:spcPct val="90000"/>
              </a:lnSpc>
            </a:pPr>
            <a:r>
              <a:rPr lang="en-US" sz="2600" smtClean="0"/>
              <a:t>Information is a key resource</a:t>
            </a:r>
          </a:p>
          <a:p>
            <a:pPr eaLnBrk="1" hangingPunct="1">
              <a:lnSpc>
                <a:spcPct val="90000"/>
              </a:lnSpc>
            </a:pPr>
            <a:r>
              <a:rPr lang="en-US" sz="2600" smtClean="0"/>
              <a:t>Integration of traditional systems with new technologies</a:t>
            </a:r>
          </a:p>
          <a:p>
            <a:pPr eaLnBrk="1" hangingPunct="1">
              <a:lnSpc>
                <a:spcPct val="90000"/>
              </a:lnSpc>
            </a:pPr>
            <a:r>
              <a:rPr lang="en-US" sz="2600" smtClean="0"/>
              <a:t>Roles and qualities of the systems analyst</a:t>
            </a:r>
          </a:p>
          <a:p>
            <a:pPr eaLnBrk="1" hangingPunct="1">
              <a:lnSpc>
                <a:spcPct val="90000"/>
              </a:lnSpc>
            </a:pPr>
            <a:r>
              <a:rPr lang="en-US" sz="2600" smtClean="0"/>
              <a:t>The systems development life cycle</a:t>
            </a:r>
          </a:p>
          <a:p>
            <a:pPr eaLnBrk="1" hangingPunct="1">
              <a:lnSpc>
                <a:spcPct val="90000"/>
              </a:lnSpc>
            </a:pPr>
            <a:r>
              <a:rPr lang="en-US" sz="2600" smtClean="0"/>
              <a:t>CASE tools</a:t>
            </a:r>
          </a:p>
          <a:p>
            <a:pPr eaLnBrk="1" hangingPunct="1">
              <a:lnSpc>
                <a:spcPct val="90000"/>
              </a:lnSpc>
            </a:pPr>
            <a:r>
              <a:rPr lang="en-US" sz="2600" smtClean="0"/>
              <a:t>Agile systems development</a:t>
            </a:r>
          </a:p>
          <a:p>
            <a:pPr eaLnBrk="1" hangingPunct="1">
              <a:lnSpc>
                <a:spcPct val="90000"/>
              </a:lnSpc>
            </a:pPr>
            <a:r>
              <a:rPr lang="en-US" sz="2600" smtClean="0"/>
              <a:t>Object-oriented systems development</a:t>
            </a:r>
          </a:p>
          <a:p>
            <a:pPr eaLnBrk="1" hangingPunct="1">
              <a:lnSpc>
                <a:spcPct val="90000"/>
              </a:lnSpc>
            </a:pPr>
            <a:r>
              <a:rPr lang="en-US" sz="2600" smtClean="0"/>
              <a:t>Open source systems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FA0E52C0-D52F-4169-A11D-F7AD531E3A42}" type="slidenum">
              <a:rPr lang="en-US"/>
              <a:pPr>
                <a:defRPr/>
              </a:pPr>
              <a:t>5</a:t>
            </a:fld>
            <a:endParaRPr lang="en-US"/>
          </a:p>
        </p:txBody>
      </p:sp>
      <p:sp>
        <p:nvSpPr>
          <p:cNvPr id="19460" name="Rectangle 2"/>
          <p:cNvSpPr>
            <a:spLocks noGrp="1" noChangeArrowheads="1"/>
          </p:cNvSpPr>
          <p:nvPr>
            <p:ph type="title"/>
          </p:nvPr>
        </p:nvSpPr>
        <p:spPr/>
        <p:txBody>
          <a:bodyPr/>
          <a:lstStyle/>
          <a:p>
            <a:pPr eaLnBrk="1" hangingPunct="1"/>
            <a:r>
              <a:rPr lang="en-US" sz="4000" smtClean="0"/>
              <a:t>Need for Systems Analysis </a:t>
            </a:r>
            <a:br>
              <a:rPr lang="en-US" sz="4000" smtClean="0"/>
            </a:br>
            <a:r>
              <a:rPr lang="en-US" sz="4000" smtClean="0"/>
              <a:t>and Design</a:t>
            </a:r>
          </a:p>
        </p:txBody>
      </p:sp>
      <p:sp>
        <p:nvSpPr>
          <p:cNvPr id="19461" name="Rectangle 3"/>
          <p:cNvSpPr>
            <a:spLocks noGrp="1" noChangeArrowheads="1"/>
          </p:cNvSpPr>
          <p:nvPr>
            <p:ph type="body" idx="1"/>
          </p:nvPr>
        </p:nvSpPr>
        <p:spPr/>
        <p:txBody>
          <a:bodyPr/>
          <a:lstStyle/>
          <a:p>
            <a:pPr eaLnBrk="1" hangingPunct="1"/>
            <a:r>
              <a:rPr lang="en-US" sz="2800" smtClean="0"/>
              <a:t>Installing a system without proper planning leads to great user dissatisfaction and frequently causes the system to fall into disuse</a:t>
            </a:r>
          </a:p>
          <a:p>
            <a:pPr eaLnBrk="1" hangingPunct="1"/>
            <a:r>
              <a:rPr lang="en-US" sz="2800" smtClean="0"/>
              <a:t>Lends structure to the analysis and design of information systems</a:t>
            </a:r>
          </a:p>
          <a:p>
            <a:pPr eaLnBrk="1" hangingPunct="1"/>
            <a:r>
              <a:rPr lang="en-US" sz="2800" smtClean="0"/>
              <a:t>A series of processes systematically undertaken to improve a business through the use of computerized information systems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r>
              <a:rPr lang="en-US"/>
              <a:t>1-</a:t>
            </a:r>
            <a:fld id="{7AE73AB0-FEF8-4EA1-A20F-332CDF62E01E}" type="slidenum">
              <a:rPr lang="en-US"/>
              <a:pPr>
                <a:defRPr/>
              </a:pPr>
              <a:t>50</a:t>
            </a:fld>
            <a:endParaRPr lang="en-US"/>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dirty="0" smtClean="0">
              <a:solidFill>
                <a:srgbClr val="000000"/>
              </a:solidFill>
              <a:effectLst>
                <a:outerShdw blurRad="38100" dist="38100" dir="2700000" algn="tl">
                  <a:srgbClr val="C0C0C0"/>
                </a:outerShdw>
              </a:effectLst>
              <a:ea typeface="+mn-ea"/>
              <a:cs typeface="Arial" charset="0"/>
            </a:endParaRPr>
          </a:p>
        </p:txBody>
      </p:sp>
      <p:pic>
        <p:nvPicPr>
          <p:cNvPr id="65540" name="Picture 3" descr="cid:3287383400_2177562"/>
          <p:cNvPicPr>
            <a:picLocks noChangeAspect="1" noChangeArrowheads="1"/>
          </p:cNvPicPr>
          <p:nvPr/>
        </p:nvPicPr>
        <p:blipFill>
          <a:blip r:embed="rId3" r:link="rId4" cstate="print"/>
          <a:srcRect/>
          <a:stretch>
            <a:fillRect/>
          </a:stretch>
        </p:blipFill>
        <p:spPr bwMode="auto">
          <a:xfrm>
            <a:off x="1066800" y="914400"/>
            <a:ext cx="7242175" cy="2363788"/>
          </a:xfrm>
          <a:prstGeom prst="rect">
            <a:avLst/>
          </a:prstGeom>
          <a:solidFill>
            <a:schemeClr val="hlink"/>
          </a:solidFill>
          <a:ln w="9525">
            <a:solidFill>
              <a:schemeClr val="bg1"/>
            </a:solidFill>
            <a:miter lim="800000"/>
            <a:headEnd/>
            <a:tailEnd/>
          </a:ln>
        </p:spPr>
      </p:pic>
      <p:sp>
        <p:nvSpPr>
          <p:cNvPr id="5" name="Rectangle 5"/>
          <p:cNvSpPr txBox="1">
            <a:spLocks noGrp="1" noChangeArrowheads="1"/>
          </p:cNvSpPr>
          <p:nvPr/>
        </p:nvSpPr>
        <p:spPr bwMode="auto">
          <a:xfrm>
            <a:off x="762000" y="5002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dirty="0" smtClean="0">
                <a:solidFill>
                  <a:srgbClr val="000000"/>
                </a:solidFill>
                <a:effectLst>
                  <a:outerShdw blurRad="38100" dist="38100" dir="2700000" algn="tl">
                    <a:srgbClr val="C0C0C0"/>
                  </a:outerShdw>
                </a:effectLst>
                <a:latin typeface="Tahoma" pitchFamily="34" charset="0"/>
                <a:ea typeface="+mn-ea"/>
                <a:cs typeface="Arial" charset="0"/>
              </a:rPr>
              <a:t>Copyright © 2014 Pearson Education, Inc.  </a:t>
            </a:r>
          </a:p>
          <a:p>
            <a:pPr algn="ctr">
              <a:defRPr/>
            </a:pPr>
            <a:r>
              <a:rPr lang="en-US" dirty="0" smtClean="0">
                <a:solidFill>
                  <a:srgbClr val="000000"/>
                </a:solidFill>
                <a:effectLst>
                  <a:outerShdw blurRad="38100" dist="38100" dir="2700000" algn="tl">
                    <a:srgbClr val="C0C0C0"/>
                  </a:outerShdw>
                </a:effectLst>
                <a:latin typeface="Tahoma" pitchFamily="34" charset="0"/>
                <a:ea typeface="+mn-ea"/>
                <a:cs typeface="Arial" charset="0"/>
              </a:rPr>
              <a:t>Publishing as Prentice Hall</a:t>
            </a:r>
            <a:endParaRPr lang="en-US" dirty="0" smtClean="0">
              <a:solidFill>
                <a:srgbClr val="000000"/>
              </a:solidFill>
              <a:effectLst>
                <a:outerShdw blurRad="38100" dist="38100" dir="2700000" algn="tl">
                  <a:srgbClr val="C0C0C0"/>
                </a:outerShdw>
              </a:effectLst>
              <a:ea typeface="+mn-ea"/>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D70F88AB-5B5D-466A-913E-49EBC46A1374}" type="slidenum">
              <a:rPr lang="en-US"/>
              <a:pPr>
                <a:defRPr/>
              </a:pPr>
              <a:t>6</a:t>
            </a:fld>
            <a:endParaRPr lang="en-US"/>
          </a:p>
        </p:txBody>
      </p:sp>
      <p:sp>
        <p:nvSpPr>
          <p:cNvPr id="20484" name="Rectangle 2"/>
          <p:cNvSpPr>
            <a:spLocks noGrp="1" noChangeArrowheads="1"/>
          </p:cNvSpPr>
          <p:nvPr>
            <p:ph type="title"/>
          </p:nvPr>
        </p:nvSpPr>
        <p:spPr/>
        <p:txBody>
          <a:bodyPr/>
          <a:lstStyle/>
          <a:p>
            <a:pPr eaLnBrk="1" hangingPunct="1"/>
            <a:r>
              <a:rPr lang="en-US" smtClean="0"/>
              <a:t>Roles of the Systems Analyst</a:t>
            </a:r>
          </a:p>
        </p:txBody>
      </p:sp>
      <p:sp>
        <p:nvSpPr>
          <p:cNvPr id="20485" name="Rectangle 3"/>
          <p:cNvSpPr>
            <a:spLocks noGrp="1" noChangeArrowheads="1"/>
          </p:cNvSpPr>
          <p:nvPr>
            <p:ph type="body" idx="1"/>
          </p:nvPr>
        </p:nvSpPr>
        <p:spPr/>
        <p:txBody>
          <a:bodyPr/>
          <a:lstStyle/>
          <a:p>
            <a:pPr eaLnBrk="1" hangingPunct="1"/>
            <a:r>
              <a:rPr lang="en-US" smtClean="0"/>
              <a:t>The analyst must be able to work with people of all descriptions and be experienced in working with computers</a:t>
            </a:r>
          </a:p>
          <a:p>
            <a:pPr eaLnBrk="1" hangingPunct="1"/>
            <a:r>
              <a:rPr lang="en-US" smtClean="0"/>
              <a:t>Three primary roles:</a:t>
            </a:r>
          </a:p>
          <a:p>
            <a:pPr lvl="1" eaLnBrk="1" hangingPunct="1"/>
            <a:r>
              <a:rPr lang="en-US" smtClean="0"/>
              <a:t>Consultant</a:t>
            </a:r>
          </a:p>
          <a:p>
            <a:pPr lvl="1" eaLnBrk="1" hangingPunct="1"/>
            <a:r>
              <a:rPr lang="en-US" smtClean="0"/>
              <a:t>Supporting expert</a:t>
            </a:r>
          </a:p>
          <a:p>
            <a:pPr lvl="1" eaLnBrk="1" hangingPunct="1"/>
            <a:r>
              <a:rPr lang="en-US" smtClean="0"/>
              <a:t>Agent of change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D9C6A672-EFE7-41F0-8874-9F9836C7F269}" type="slidenum">
              <a:rPr lang="en-US"/>
              <a:pPr>
                <a:defRPr/>
              </a:pPr>
              <a:t>7</a:t>
            </a:fld>
            <a:endParaRPr lang="en-US"/>
          </a:p>
        </p:txBody>
      </p:sp>
      <p:sp>
        <p:nvSpPr>
          <p:cNvPr id="21508" name="Rectangle 2"/>
          <p:cNvSpPr>
            <a:spLocks noGrp="1" noChangeArrowheads="1"/>
          </p:cNvSpPr>
          <p:nvPr>
            <p:ph type="title"/>
          </p:nvPr>
        </p:nvSpPr>
        <p:spPr/>
        <p:txBody>
          <a:bodyPr/>
          <a:lstStyle/>
          <a:p>
            <a:pPr eaLnBrk="1" hangingPunct="1"/>
            <a:r>
              <a:rPr lang="en-US" sz="4000" smtClean="0"/>
              <a:t>Qualities of the Systems Analyst</a:t>
            </a:r>
          </a:p>
        </p:txBody>
      </p:sp>
      <p:sp>
        <p:nvSpPr>
          <p:cNvPr id="21509" name="Rectangle 3"/>
          <p:cNvSpPr>
            <a:spLocks noGrp="1" noChangeArrowheads="1"/>
          </p:cNvSpPr>
          <p:nvPr>
            <p:ph type="body" idx="1"/>
          </p:nvPr>
        </p:nvSpPr>
        <p:spPr/>
        <p:txBody>
          <a:bodyPr/>
          <a:lstStyle/>
          <a:p>
            <a:pPr eaLnBrk="1" hangingPunct="1"/>
            <a:r>
              <a:rPr lang="en-US" smtClean="0"/>
              <a:t>Problem solver</a:t>
            </a:r>
          </a:p>
          <a:p>
            <a:pPr eaLnBrk="1" hangingPunct="1"/>
            <a:r>
              <a:rPr lang="en-US" smtClean="0"/>
              <a:t>Communicator</a:t>
            </a:r>
          </a:p>
          <a:p>
            <a:pPr eaLnBrk="1" hangingPunct="1"/>
            <a:r>
              <a:rPr lang="en-US" smtClean="0"/>
              <a:t>Strong personal and professional ethics</a:t>
            </a:r>
          </a:p>
          <a:p>
            <a:pPr eaLnBrk="1" hangingPunct="1"/>
            <a:r>
              <a:rPr lang="en-US" smtClean="0"/>
              <a:t>Self-disciplined and self-motivated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77692074-EADF-4BA6-9B81-706A84F9E1CF}" type="slidenum">
              <a:rPr lang="en-US"/>
              <a:pPr>
                <a:defRPr/>
              </a:pPr>
              <a:t>8</a:t>
            </a:fld>
            <a:endParaRPr lang="en-US"/>
          </a:p>
        </p:txBody>
      </p:sp>
      <p:sp>
        <p:nvSpPr>
          <p:cNvPr id="22532" name="Rectangle 2"/>
          <p:cNvSpPr>
            <a:spLocks noGrp="1" noChangeArrowheads="1"/>
          </p:cNvSpPr>
          <p:nvPr>
            <p:ph type="title"/>
          </p:nvPr>
        </p:nvSpPr>
        <p:spPr/>
        <p:txBody>
          <a:bodyPr/>
          <a:lstStyle/>
          <a:p>
            <a:pPr eaLnBrk="1" hangingPunct="1"/>
            <a:r>
              <a:rPr lang="en-US" sz="4000" smtClean="0"/>
              <a:t>Systems Development Life Cycle (SDLC)</a:t>
            </a:r>
          </a:p>
        </p:txBody>
      </p:sp>
      <p:sp>
        <p:nvSpPr>
          <p:cNvPr id="22533" name="Rectangle 3"/>
          <p:cNvSpPr>
            <a:spLocks noGrp="1" noChangeArrowheads="1"/>
          </p:cNvSpPr>
          <p:nvPr>
            <p:ph type="body" idx="1"/>
          </p:nvPr>
        </p:nvSpPr>
        <p:spPr/>
        <p:txBody>
          <a:bodyPr/>
          <a:lstStyle/>
          <a:p>
            <a:pPr eaLnBrk="1" hangingPunct="1"/>
            <a:r>
              <a:rPr lang="en-US" smtClean="0"/>
              <a:t>The systems development life cycle is a phased approach to solving business problems</a:t>
            </a:r>
          </a:p>
          <a:p>
            <a:pPr eaLnBrk="1" hangingPunct="1"/>
            <a:r>
              <a:rPr lang="en-US" smtClean="0"/>
              <a:t>Developed through the use of a specific cycle of analyst and user activities</a:t>
            </a:r>
          </a:p>
          <a:p>
            <a:pPr eaLnBrk="1" hangingPunct="1"/>
            <a:r>
              <a:rPr lang="en-US" smtClean="0"/>
              <a:t>Each phase has unique user activities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pPr>
              <a:defRPr/>
            </a:pPr>
            <a:r>
              <a:rPr lang="en-US"/>
              <a:t>1-</a:t>
            </a:r>
            <a:fld id="{EA77601C-47E6-41AE-92DA-2B6E97867B41}" type="slidenum">
              <a:rPr lang="en-US"/>
              <a:pPr>
                <a:defRPr/>
              </a:pPr>
              <a:t>9</a:t>
            </a:fld>
            <a:endParaRPr lang="en-US"/>
          </a:p>
        </p:txBody>
      </p:sp>
      <p:sp>
        <p:nvSpPr>
          <p:cNvPr id="23556" name="Rectangle 2"/>
          <p:cNvSpPr>
            <a:spLocks noGrp="1" noChangeArrowheads="1"/>
          </p:cNvSpPr>
          <p:nvPr>
            <p:ph type="title"/>
          </p:nvPr>
        </p:nvSpPr>
        <p:spPr/>
        <p:txBody>
          <a:bodyPr/>
          <a:lstStyle/>
          <a:p>
            <a:pPr eaLnBrk="1" hangingPunct="1"/>
            <a:r>
              <a:rPr lang="en-US" sz="3600" smtClean="0"/>
              <a:t>The Seven Phases of the Systems Development Life Cycle (Figure 1.1)</a:t>
            </a:r>
          </a:p>
        </p:txBody>
      </p:sp>
      <p:pic>
        <p:nvPicPr>
          <p:cNvPr id="23557" name="Picture 5"/>
          <p:cNvPicPr>
            <a:picLocks noChangeAspect="1" noChangeArrowheads="1"/>
          </p:cNvPicPr>
          <p:nvPr/>
        </p:nvPicPr>
        <p:blipFill>
          <a:blip r:embed="rId2" cstate="print"/>
          <a:srcRect/>
          <a:stretch>
            <a:fillRect/>
          </a:stretch>
        </p:blipFill>
        <p:spPr bwMode="auto">
          <a:xfrm>
            <a:off x="914400" y="2133600"/>
            <a:ext cx="6858000" cy="37782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endall8eTemplateA">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8eTemplateA">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endall8eTemplat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8eTemplat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8eTemplat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8eTemplat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8eTemplat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8eTemplat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8eTemplat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8eTemplat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8eTemplat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8eTemplat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8eTemplat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8eTemplat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4094</TotalTime>
  <Words>2846</Words>
  <Application>Microsoft Office PowerPoint</Application>
  <PresentationFormat>On-screen Show (4:3)</PresentationFormat>
  <Paragraphs>464</Paragraphs>
  <Slides>50</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50</vt:i4>
      </vt:variant>
    </vt:vector>
  </HeadingPairs>
  <TitlesOfParts>
    <vt:vector size="57" baseType="lpstr">
      <vt:lpstr>Arial</vt:lpstr>
      <vt:lpstr>ＭＳ Ｐゴシック</vt:lpstr>
      <vt:lpstr>Tahoma</vt:lpstr>
      <vt:lpstr>Wingdings</vt:lpstr>
      <vt:lpstr>Times New Roman</vt:lpstr>
      <vt:lpstr>2_kendall8eTemplateA</vt:lpstr>
      <vt:lpstr>kendall8eTemplateA</vt:lpstr>
      <vt:lpstr>Systems, Roles, and Development Methodologies</vt:lpstr>
      <vt:lpstr>Learning Objectives</vt:lpstr>
      <vt:lpstr>Information—A Key Resource</vt:lpstr>
      <vt:lpstr>Major Topics</vt:lpstr>
      <vt:lpstr>Need for Systems Analysis  and Design</vt:lpstr>
      <vt:lpstr>Roles of the Systems Analyst</vt:lpstr>
      <vt:lpstr>Qualities of the Systems Analyst</vt:lpstr>
      <vt:lpstr>Systems Development Life Cycle (SDLC)</vt:lpstr>
      <vt:lpstr>The Seven Phases of the Systems Development Life Cycle (Figure 1.1)</vt:lpstr>
      <vt:lpstr>Incorporating Human-Computer Interaction (HCI) Considerations</vt:lpstr>
      <vt:lpstr>Identifying Problems, Opportunities, and Objectives</vt:lpstr>
      <vt:lpstr>Identifying Problems, Opportunities, and Objectives</vt:lpstr>
      <vt:lpstr>Determining Human Information Requirements</vt:lpstr>
      <vt:lpstr>Determining Human Information Requirements</vt:lpstr>
      <vt:lpstr>Analyzing System Needs</vt:lpstr>
      <vt:lpstr>Designing the Recommended System</vt:lpstr>
      <vt:lpstr>Developing and Documenting Software</vt:lpstr>
      <vt:lpstr>Developing and Documenting Software</vt:lpstr>
      <vt:lpstr>Testing and Maintaining the System</vt:lpstr>
      <vt:lpstr>Implementing and Evaluating the System</vt:lpstr>
      <vt:lpstr>Some Researchers Estimate that the Amount of Time Spent on Systems Maintenance May Be as Much as 60 Percent of the Total Time Spent on Systems Projects (Figure 1.2)</vt:lpstr>
      <vt:lpstr>The Impact of Maintenance</vt:lpstr>
      <vt:lpstr>Resource Consumption over the System Life (Figure 1.3)</vt:lpstr>
      <vt:lpstr>Approaches to Structured Analysis and Design and to the Systems Development Life Cycle</vt:lpstr>
      <vt:lpstr>Case Tools</vt:lpstr>
      <vt:lpstr>Reasons for Using Case Tools</vt:lpstr>
      <vt:lpstr>Slide 27</vt:lpstr>
      <vt:lpstr>The Agile Approach</vt:lpstr>
      <vt:lpstr>Agile Values</vt:lpstr>
      <vt:lpstr>Four Agile Resources</vt:lpstr>
      <vt:lpstr>Five Stages of Agile Development</vt:lpstr>
      <vt:lpstr>Agile Project Development Process (Figure 1.5)</vt:lpstr>
      <vt:lpstr>Object-Oriented (O-O) Systems Analysis and Design</vt:lpstr>
      <vt:lpstr>Object-Oriented (O-O) Systems Analysis and Design</vt:lpstr>
      <vt:lpstr>Unified Modeling Language (UML) Phases</vt:lpstr>
      <vt:lpstr>Slide 36</vt:lpstr>
      <vt:lpstr>Choosing a Method</vt:lpstr>
      <vt:lpstr>When to Use SDLC</vt:lpstr>
      <vt:lpstr>When to Use Agile</vt:lpstr>
      <vt:lpstr>When to Use Object-Oriented</vt:lpstr>
      <vt:lpstr>Open Source Software</vt:lpstr>
      <vt:lpstr>Four Types of Open Source Communities: </vt:lpstr>
      <vt:lpstr>Six Key Dimensions that Differentiate Open Source Communities</vt:lpstr>
      <vt:lpstr>Reasons for Participating in Open Source Communities</vt:lpstr>
      <vt:lpstr>Reasons for Participating in Open Source Communities</vt:lpstr>
      <vt:lpstr>Open Source Contribution and Differentiation</vt:lpstr>
      <vt:lpstr>Reasons for Analyst Participation in the Open Source Community</vt:lpstr>
      <vt:lpstr>Collective Design</vt:lpstr>
      <vt:lpstr>Summary</vt:lpstr>
      <vt:lpstr>Slide 50</vt:lpstr>
    </vt:vector>
  </TitlesOfParts>
  <Company>Buena Vista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Assuming the Role of the Systems Analyst</dc:title>
  <dc:creator>BVU User</dc:creator>
  <cp:lastModifiedBy>Yaw Missah</cp:lastModifiedBy>
  <cp:revision>166</cp:revision>
  <dcterms:created xsi:type="dcterms:W3CDTF">2006-11-17T02:46:54Z</dcterms:created>
  <dcterms:modified xsi:type="dcterms:W3CDTF">2015-12-26T15:12:10Z</dcterms:modified>
</cp:coreProperties>
</file>