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  <p:sldMasterId id="2147483661" r:id="rId2"/>
  </p:sldMasterIdLst>
  <p:notesMasterIdLst>
    <p:notesMasterId r:id="rId57"/>
  </p:notesMasterIdLst>
  <p:handoutMasterIdLst>
    <p:handoutMasterId r:id="rId58"/>
  </p:handoutMasterIdLst>
  <p:sldIdLst>
    <p:sldId id="363" r:id="rId3"/>
    <p:sldId id="258" r:id="rId4"/>
    <p:sldId id="259" r:id="rId5"/>
    <p:sldId id="275" r:id="rId6"/>
    <p:sldId id="260" r:id="rId7"/>
    <p:sldId id="261" r:id="rId8"/>
    <p:sldId id="262" r:id="rId9"/>
    <p:sldId id="264" r:id="rId10"/>
    <p:sldId id="312" r:id="rId11"/>
    <p:sldId id="267" r:id="rId12"/>
    <p:sldId id="265" r:id="rId13"/>
    <p:sldId id="271" r:id="rId14"/>
    <p:sldId id="272" r:id="rId15"/>
    <p:sldId id="273" r:id="rId16"/>
    <p:sldId id="274" r:id="rId17"/>
    <p:sldId id="315" r:id="rId18"/>
    <p:sldId id="321" r:id="rId19"/>
    <p:sldId id="364" r:id="rId20"/>
    <p:sldId id="365" r:id="rId21"/>
    <p:sldId id="367" r:id="rId22"/>
    <p:sldId id="366" r:id="rId23"/>
    <p:sldId id="322" r:id="rId24"/>
    <p:sldId id="325" r:id="rId25"/>
    <p:sldId id="333" r:id="rId26"/>
    <p:sldId id="369" r:id="rId27"/>
    <p:sldId id="370" r:id="rId28"/>
    <p:sldId id="371" r:id="rId29"/>
    <p:sldId id="327" r:id="rId30"/>
    <p:sldId id="328" r:id="rId31"/>
    <p:sldId id="331" r:id="rId32"/>
    <p:sldId id="332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50" r:id="rId41"/>
    <p:sldId id="345" r:id="rId42"/>
    <p:sldId id="278" r:id="rId43"/>
    <p:sldId id="280" r:id="rId44"/>
    <p:sldId id="281" r:id="rId45"/>
    <p:sldId id="282" r:id="rId46"/>
    <p:sldId id="283" r:id="rId47"/>
    <p:sldId id="390" r:id="rId48"/>
    <p:sldId id="391" r:id="rId49"/>
    <p:sldId id="395" r:id="rId50"/>
    <p:sldId id="396" r:id="rId51"/>
    <p:sldId id="357" r:id="rId52"/>
    <p:sldId id="358" r:id="rId53"/>
    <p:sldId id="309" r:id="rId54"/>
    <p:sldId id="310" r:id="rId55"/>
    <p:sldId id="311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74" autoAdjust="0"/>
  </p:normalViewPr>
  <p:slideViewPr>
    <p:cSldViewPr>
      <p:cViewPr>
        <p:scale>
          <a:sx n="50" d="100"/>
          <a:sy n="50" d="100"/>
        </p:scale>
        <p:origin x="-126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6FB32AA8-DBE2-45E0-B1A1-EFA0D8FA5A56}" type="datetimeFigureOut">
              <a:rPr lang="en-US"/>
              <a:pPr>
                <a:defRPr/>
              </a:pPr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DC047C56-5686-447E-B228-2828EA212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2F8AD8C6-4304-4273-AA3C-03B3CB8B9A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60A22A-4F2A-4D92-B163-9532CDAEA358}" type="slidenum">
              <a:rPr lang="en-US">
                <a:ea typeface="ＭＳ Ｐゴシック" pitchFamily="34" charset="-128"/>
              </a:rPr>
              <a:pPr/>
              <a:t>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177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7B7B448-2741-4515-9EB2-4AFC636736FF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117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BEC598-CCAE-429F-9B05-52783C1D49EC}" type="slidenum">
              <a:rPr lang="en-US">
                <a:ea typeface="ＭＳ Ｐゴシック" pitchFamily="34" charset="-128"/>
              </a:rPr>
              <a:pPr/>
              <a:t>14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If short-term costs are not overshadowed by long-term gains or produce no immediate reduction in operating costs, the system is not economically feasible.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A09405-AC15-42E9-8609-733518060903}" type="slidenum">
              <a:rPr lang="en-US">
                <a:ea typeface="ＭＳ Ｐゴシック" pitchFamily="34" charset="-128"/>
              </a:rPr>
              <a:pPr/>
              <a:t>15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If users are satisfied with current system resistance to implementing a new system will be strong.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users are dissatisfied with the current system and have expressed a need for change chances are that the new system will be used.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13C2615-33ED-4A71-BEFB-4FA6E44F1F73}" type="slidenum">
              <a:rPr lang="en-US">
                <a:ea typeface="ＭＳ Ｐゴシック" pitchFamily="34" charset="-128"/>
              </a:rPr>
              <a:pPr/>
              <a:t>17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Influential factors: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Initial versus long-term costs.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Can capital afford to be tied up in computer equipment.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Should the business have full control of and responsibility for the computer equipment.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690DE4-893A-43E9-97E4-1F36AE7AE2EA}" type="slidenum">
              <a:rPr lang="en-US">
                <a:ea typeface="ＭＳ Ｐゴシック" pitchFamily="34" charset="-128"/>
              </a:rPr>
              <a:pPr/>
              <a:t>22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Main determinants—projected life of the system.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As systems become smaller, more powerful, less expensive, and distributed systems become increasingly popular, more businesses are deciding to purchase equipment.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146F90-71EA-4FC5-92E5-E512756E7D4A}" type="slidenum">
              <a:rPr lang="en-US">
                <a:ea typeface="ＭＳ Ｐゴシック" pitchFamily="34" charset="-128"/>
              </a:rPr>
              <a:pPr/>
              <a:t>23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Peruse the support services documents accompanying the purchase or lease of equipment and remember to involve appropriate legal staff before signing contracts for equipment or services.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B52F23-FAE8-4125-A5AA-8E63F1B1038A}" type="slidenum">
              <a:rPr lang="en-US">
                <a:ea typeface="ＭＳ Ｐゴシック" pitchFamily="34" charset="-128"/>
              </a:rPr>
              <a:pPr/>
              <a:t>28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It is imperative to complete a human information requirements analysis of the users and the systems they use first.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ACA9897-EA1E-48C6-B755-0E21C6C8EEDE}" type="slidenum">
              <a:rPr lang="en-US">
                <a:ea typeface="ＭＳ Ｐゴシック" pitchFamily="34" charset="-128"/>
              </a:rPr>
              <a:pPr/>
              <a:t>31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Evaluate packaged software based on a demonstration with test data from the business considering it and an examination of accompanying documentation.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BF4F34-5A8A-4157-8352-50A618A8BAAB}" type="slidenum">
              <a:rPr lang="en-US">
                <a:ea typeface="ＭＳ Ｐゴシック" pitchFamily="34" charset="-128"/>
              </a:rPr>
              <a:pPr/>
              <a:t>32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Both tangible and intangible cost must be taken into account when systems are considered.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200362-3E89-488C-A5DF-E3DB59CB4DB2}" type="slidenum">
              <a:rPr lang="en-US">
                <a:ea typeface="ＭＳ Ｐゴシック" pitchFamily="34" charset="-128"/>
              </a:rPr>
              <a:pPr/>
              <a:t>33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Tangible benefits can be measured in terms of dollars, resources, or time saved.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FAAA76-BAC4-4A5A-8417-3D417421E8ED}" type="slidenum">
              <a:rPr lang="en-US">
                <a:ea typeface="ＭＳ Ｐゴシック" pitchFamily="34" charset="-128"/>
              </a:rPr>
              <a:pPr/>
              <a:t>34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Both tangible and intangible benefits must be discussed in the proposal, both will allow decision makers to make a well-informed decision about the proposed system.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73B944-E544-4D6E-8ACC-9ACBA68E7685}" type="slidenum">
              <a:rPr lang="en-US">
                <a:ea typeface="ＭＳ Ｐゴシック" pitchFamily="34" charset="-128"/>
              </a:rPr>
              <a:pPr/>
              <a:t>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Project initiation—begins with problems or with opportunities for improvement in a business as the organization adapts to change.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Determining project feasibility—need to work with decision makers to determine if it is feasible.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Project scheduling—project activities are scheduled through the use of tools such as Gantt charts and PERT diagrams.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Planning and managing activities and team members—part of assuring the productivity of systems analysis team members is effectively managing scheduled activities.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4A2A598-0372-42BD-A3C0-B84E0576216F}" type="slidenum">
              <a:rPr lang="en-US">
                <a:ea typeface="ＭＳ Ｐゴシック" pitchFamily="34" charset="-128"/>
              </a:rPr>
              <a:pPr/>
              <a:t>35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These costs are well established and are the costs that require a cash outlay of the business.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A9D577-EAE6-48CE-8CCF-BFA17804EEB6}" type="slidenum">
              <a:rPr lang="en-US">
                <a:ea typeface="ＭＳ Ｐゴシック" pitchFamily="34" charset="-128"/>
              </a:rPr>
              <a:pPr/>
              <a:t>36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It is generally not possible accurately to project a dollar amount for intangible costs.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D95724-6DB5-4138-8902-FEEF0359D2E9}" type="slidenum">
              <a:rPr lang="en-US">
                <a:ea typeface="ＭＳ Ｐゴシック" pitchFamily="34" charset="-128"/>
              </a:rPr>
              <a:pPr/>
              <a:t>37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All these techniques provide straightforward ways of yielding information to decision makers about the worthiness of the proposed system.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66AE82D-05F0-4A03-8984-D6AEFDA90CD1}" type="slidenum">
              <a:rPr lang="en-US">
                <a:ea typeface="ＭＳ Ｐゴシック" pitchFamily="34" charset="-128"/>
              </a:rPr>
              <a:pPr/>
              <a:t>38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Total costs = costs that recur during operation of the system + developmental costs that occur only once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55904E-8E44-4997-AD39-2CDE1670FE1E}" type="slidenum">
              <a:rPr lang="en-US">
                <a:ea typeface="ＭＳ Ｐゴシック" pitchFamily="34" charset="-128"/>
              </a:rPr>
              <a:pPr/>
              <a:t>40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Cash-flow analysis is used to determine when a company will begin to make a profit and when it will be “out of the red.”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F3CD20-64B5-4B02-9359-A94F5C3EFB73}" type="slidenum">
              <a:rPr lang="en-US">
                <a:ea typeface="ＭＳ Ｐゴシック" pitchFamily="34" charset="-128"/>
              </a:rPr>
              <a:pPr/>
              <a:t>47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Experience—this could mean code is developed five times faster.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Motivation—select good people at the outset.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Enthusiasm—not only enthusiasm, but imagination and the ability to communicate with different kinds of people.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Trust—people may have different work styles, but they all need to agree to work together toward a common goal.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DFE150-39E6-425D-B10C-B17B4252B8FA}" type="slidenum">
              <a:rPr lang="en-US">
                <a:ea typeface="ＭＳ Ｐゴシック" pitchFamily="34" charset="-128"/>
              </a:rPr>
              <a:pPr/>
              <a:t>50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000" smtClean="0"/>
              <a:t>Ten main sections comprise the systems proposal.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marL="628650" lvl="1" indent="-171450" eaLnBrk="1" hangingPunct="1">
              <a:lnSpc>
                <a:spcPct val="80000"/>
              </a:lnSpc>
              <a:buFontTx/>
              <a:buChar char="•"/>
            </a:pPr>
            <a:r>
              <a:rPr lang="en-US" smtClean="0"/>
              <a:t>Cover letter—should list the people who did the study and summarize the objectives of the study. Concise and friendly.</a:t>
            </a:r>
          </a:p>
          <a:p>
            <a:pPr marL="628650" lvl="1" indent="-171450" eaLnBrk="1" hangingPunct="1">
              <a:lnSpc>
                <a:spcPct val="80000"/>
              </a:lnSpc>
              <a:buFontTx/>
              <a:buChar char="•"/>
            </a:pPr>
            <a:r>
              <a:rPr lang="en-US" smtClean="0"/>
              <a:t>Title page of project—name of the project, the names of the team members, date submitted.</a:t>
            </a:r>
          </a:p>
          <a:p>
            <a:pPr marL="628650" lvl="1" indent="-171450" eaLnBrk="1" hangingPunct="1">
              <a:lnSpc>
                <a:spcPct val="80000"/>
              </a:lnSpc>
              <a:buFontTx/>
              <a:buChar char="•"/>
            </a:pPr>
            <a:r>
              <a:rPr lang="en-US" smtClean="0"/>
              <a:t>Table of contents—useful to readers of long proposals; omit if less than 10 pages.</a:t>
            </a:r>
          </a:p>
          <a:p>
            <a:pPr marL="628650" lvl="1" indent="-171450" eaLnBrk="1" hangingPunct="1">
              <a:lnSpc>
                <a:spcPct val="80000"/>
              </a:lnSpc>
              <a:buFontTx/>
              <a:buChar char="•"/>
            </a:pPr>
            <a:r>
              <a:rPr lang="en-US" smtClean="0"/>
              <a:t>Executive summary—precisely provides the who, what, when , where, why, and how of the proposal.</a:t>
            </a:r>
          </a:p>
          <a:p>
            <a:pPr marL="628650" lvl="1" indent="-171450" eaLnBrk="1" hangingPunct="1">
              <a:lnSpc>
                <a:spcPct val="80000"/>
              </a:lnSpc>
              <a:buFontTx/>
              <a:buChar char="•"/>
            </a:pPr>
            <a:r>
              <a:rPr lang="en-US" smtClean="0"/>
              <a:t>Outline of systems study with appropriate documentation—provides information about all the methods used in the study and who or what was studied.</a:t>
            </a:r>
          </a:p>
          <a:p>
            <a:pPr marL="628650" lvl="1" indent="-171450" eaLnBrk="1" hangingPunct="1">
              <a:lnSpc>
                <a:spcPct val="80000"/>
              </a:lnSpc>
              <a:buFontTx/>
              <a:buChar char="•"/>
            </a:pPr>
            <a:r>
              <a:rPr lang="en-US" smtClean="0"/>
              <a:t>Detailed results of the systems study—describes what was found out about human and systems needs through all the methods described in the detailed results of the systems study.</a:t>
            </a:r>
          </a:p>
          <a:p>
            <a:pPr marL="628650" lvl="1" indent="-171450" eaLnBrk="1" hangingPunct="1">
              <a:lnSpc>
                <a:spcPct val="80000"/>
              </a:lnSpc>
              <a:buFontTx/>
              <a:buChar char="•"/>
            </a:pPr>
            <a:r>
              <a:rPr lang="en-US" smtClean="0"/>
              <a:t>Systems alternatives—two or three alternatives that directly address the problem.</a:t>
            </a:r>
          </a:p>
          <a:p>
            <a:pPr marL="628650" lvl="1" indent="-171450" eaLnBrk="1" hangingPunct="1">
              <a:lnSpc>
                <a:spcPct val="80000"/>
              </a:lnSpc>
              <a:buFontTx/>
              <a:buChar char="•"/>
            </a:pPr>
            <a:r>
              <a:rPr lang="en-US" smtClean="0"/>
              <a:t>Systems analysts recommendations—the recommended solution.</a:t>
            </a:r>
          </a:p>
          <a:p>
            <a:pPr marL="628650" lvl="1" indent="-171450" eaLnBrk="1" hangingPunct="1">
              <a:lnSpc>
                <a:spcPct val="80000"/>
              </a:lnSpc>
              <a:buFontTx/>
              <a:buChar char="•"/>
            </a:pPr>
            <a:r>
              <a:rPr lang="en-US" smtClean="0"/>
              <a:t>Summary—brief statement that mirrors the content of the executive summary. Conclude the proposal on a positive note.</a:t>
            </a:r>
          </a:p>
          <a:p>
            <a:pPr marL="628650" lvl="1" indent="-171450" eaLnBrk="1" hangingPunct="1">
              <a:lnSpc>
                <a:spcPct val="80000"/>
              </a:lnSpc>
              <a:buFontTx/>
              <a:buChar char="•"/>
            </a:pPr>
            <a:r>
              <a:rPr lang="en-US" smtClean="0"/>
              <a:t>Appendices—can include any information that may be of interest.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9454EA2-2387-491E-B906-81E773F03EE3}" type="slidenum">
              <a:rPr lang="en-US">
                <a:ea typeface="ＭＳ Ｐゴシック" pitchFamily="34" charset="-128"/>
              </a:rPr>
              <a:pPr/>
              <a:t>51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Integrating figures into your proposal helps demonstrate that you are responsive to the different ways people absorb information.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AB6A185-A7F8-4F3B-BDB2-F403F2FC4720}" type="slidenum">
              <a:rPr lang="en-US">
                <a:ea typeface="ＭＳ Ｐゴシック" pitchFamily="34" charset="-128"/>
              </a:rPr>
              <a:pPr/>
              <a:t>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Both problems and opportunities can arise as the organization adapts to and copes with natural, evolutionary change.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5C3F19-9320-444C-ACC8-2E74FED13CC4}" type="slidenum">
              <a:rPr lang="en-US">
                <a:ea typeface="ＭＳ Ｐゴシック" pitchFamily="34" charset="-128"/>
              </a:rPr>
              <a:pPr/>
              <a:t>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Issues are the current situation, objectives are the desired situation.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Requirements may include security, usability, government requirements and so on.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Constraints might be budget restrictions or time limitations.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B1CE9E-AC82-4B9B-A7F8-5CC43C722FB0}" type="slidenum">
              <a:rPr lang="en-US">
                <a:ea typeface="ＭＳ Ｐゴシック" pitchFamily="34" charset="-128"/>
              </a:rPr>
              <a:pPr/>
              <a:t>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Backing from management—absolutely nothing can be accomplished without the endorsement of the people who eventually will foot the bill.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Appropriate timing of project commitment—can a time commitment be made for installation of new systems or improvement to existing ones.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Possibility of improving attainment of organizational goals—the project should put the organization on target, not deter it from its goals.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Practical in terms of resources for the system analyst and organization—is there expertise and resources to carry out the project.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Worthwhile project compared with other ways the organization could invest resources—when a business commits to one project it is committing resources that are unavailable for other projects.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B1A622-5CA5-4CB9-82A6-4D39C97A4694}" type="slidenum">
              <a:rPr lang="en-US">
                <a:ea typeface="ＭＳ Ｐゴシック" pitchFamily="34" charset="-128"/>
              </a:rPr>
              <a:pPr/>
              <a:t>10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Improvements to systems can be defined as changes that will result in incremental but worthwhile benefits.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1EAB231-01F2-404D-8B0A-91768D1F8D7A}" type="slidenum">
              <a:rPr lang="en-US">
                <a:ea typeface="ＭＳ Ｐゴシック" pitchFamily="34" charset="-128"/>
              </a:rPr>
              <a:pPr/>
              <a:t>11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 feasibility study must be highly time compressed, encompassing several activities in a short span of time.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CAB5A9-628C-4935-AD36-C60D71F24FFB}" type="slidenum">
              <a:rPr lang="en-US">
                <a:ea typeface="ＭＳ Ｐゴシック" pitchFamily="34" charset="-128"/>
              </a:rPr>
              <a:pPr/>
              <a:t>12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 project must be feasible in all three ways to merit further development.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559102-0E22-46C7-A097-3921702F2C3C}" type="slidenum">
              <a:rPr lang="en-US">
                <a:ea typeface="ＭＳ Ｐゴシック" pitchFamily="34" charset="-128"/>
              </a:rPr>
              <a:pPr/>
              <a:t>13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Sometimes add-ons are costly and not worthwhile, because they meet needs inefficiently.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C878CA2C-F2AE-4C82-BF51-93DDFE5AB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BDC46E49-1028-4EE2-9A2E-CFA4E990E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9047BFAA-9305-4CB4-BE65-ACB87983C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AA9FDE21-B5BC-40FA-8A02-CF10BE90F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19DB7734-6831-4B9B-BE87-8EA03E04C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0612F0B6-920A-4668-8EFC-06DA1D238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790D5F56-F7B6-4689-B6F0-2405DD888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0C4ABC7-BD44-4214-8BDF-FD31C8F96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20811E8A-A3FF-4EAC-9D38-1B5B43F3F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DA023767-2085-4DBF-8F49-8AE7495A2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50AA52B0-D410-4948-BF62-21A7868CF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8771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5424A914-07F7-4715-AC9D-5B7A6EE0C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8771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E42DDF96-4EF2-4E7F-BB22-61E2F19BE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pic>
        <p:nvPicPr>
          <p:cNvPr id="2051" name="Picture 6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09800" y="9525"/>
            <a:ext cx="69230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/>
          </p:cNvSpPr>
          <p:nvPr/>
        </p:nvSpPr>
        <p:spPr bwMode="auto">
          <a:xfrm>
            <a:off x="457200" y="62484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000">
                <a:solidFill>
                  <a:srgbClr val="2641D7"/>
                </a:solidFill>
                <a:latin typeface="Tahoma" pitchFamily="34" charset="0"/>
              </a:rPr>
              <a:t>Kendall &amp; Kendall	Copyright © 2014 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pic>
        <p:nvPicPr>
          <p:cNvPr id="4099" name="Picture 7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3222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latin typeface="+mn-lt"/>
                <a:ea typeface="+mn-ea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3-</a:t>
            </a:r>
            <a:fld id="{19A57CD1-3EAE-4B49-B03A-B274ADF31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19200" y="62484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1000">
                <a:latin typeface="Tahoma" pitchFamily="34" charset="0"/>
              </a:rPr>
              <a:t>Kendall &amp; Kendall	Copyright © 2014 Pearson Education, Inc. Publishing as 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  <p:sldLayoutId id="2147483675" r:id="rId11"/>
    <p:sldLayoutId id="2147483674" r:id="rId12"/>
    <p:sldLayoutId id="2147483673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ubtitle 2"/>
          <p:cNvSpPr>
            <a:spLocks noGrp="1"/>
          </p:cNvSpPr>
          <p:nvPr>
            <p:ph type="subTitle" idx="4294967295"/>
          </p:nvPr>
        </p:nvSpPr>
        <p:spPr>
          <a:xfrm>
            <a:off x="6248400" y="533400"/>
            <a:ext cx="1752600" cy="14478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8000" smtClean="0">
                <a:solidFill>
                  <a:srgbClr val="D70027"/>
                </a:solidFill>
              </a:rPr>
              <a:t>3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457200" y="2286000"/>
            <a:ext cx="4724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2641D7"/>
                </a:solidFill>
              </a:rPr>
              <a:t>Kendall &amp; Kendall</a:t>
            </a:r>
            <a:br>
              <a:rPr lang="en-US" sz="2400">
                <a:solidFill>
                  <a:srgbClr val="2641D7"/>
                </a:solidFill>
              </a:rPr>
            </a:br>
            <a:r>
              <a:rPr lang="en-US" sz="2400">
                <a:solidFill>
                  <a:srgbClr val="2641D7"/>
                </a:solidFill>
              </a:rPr>
              <a:t>Systems Analysis and Design, 9e</a:t>
            </a:r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657600"/>
            <a:ext cx="6248400" cy="762000"/>
          </a:xfrm>
          <a:noFill/>
        </p:spPr>
        <p:txBody>
          <a:bodyPr anchor="b"/>
          <a:lstStyle/>
          <a:p>
            <a:pPr eaLnBrk="1" hangingPunct="1"/>
            <a:r>
              <a:rPr lang="en-US" smtClean="0"/>
              <a:t>Project Management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EB61E32-E7A5-4468-B098-FABF90CE3D1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Defining Objectives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    Many possible objectives exist including:</a:t>
            </a:r>
          </a:p>
          <a:p>
            <a:pPr lvl="1" eaLnBrk="1" hangingPunct="1"/>
            <a:r>
              <a:rPr lang="en-US" sz="2400" smtClean="0"/>
              <a:t>Speeding up a process</a:t>
            </a:r>
          </a:p>
          <a:p>
            <a:pPr lvl="1" eaLnBrk="1" hangingPunct="1"/>
            <a:r>
              <a:rPr lang="en-US" sz="2400" smtClean="0"/>
              <a:t>Streamlining a process</a:t>
            </a:r>
          </a:p>
          <a:p>
            <a:pPr lvl="1" eaLnBrk="1" hangingPunct="1"/>
            <a:r>
              <a:rPr lang="en-US" sz="2400" smtClean="0"/>
              <a:t>Combining processes</a:t>
            </a:r>
          </a:p>
          <a:p>
            <a:pPr lvl="1" eaLnBrk="1" hangingPunct="1"/>
            <a:r>
              <a:rPr lang="en-US" sz="2400" smtClean="0"/>
              <a:t>Reducing errors in input</a:t>
            </a:r>
          </a:p>
          <a:p>
            <a:pPr lvl="1" eaLnBrk="1" hangingPunct="1"/>
            <a:r>
              <a:rPr lang="en-US" sz="2400" smtClean="0"/>
              <a:t>Reducing redundant storage</a:t>
            </a:r>
          </a:p>
          <a:p>
            <a:pPr lvl="1" eaLnBrk="1" hangingPunct="1"/>
            <a:r>
              <a:rPr lang="en-US" sz="2400" smtClean="0"/>
              <a:t>Reducing redundant output</a:t>
            </a:r>
          </a:p>
          <a:p>
            <a:pPr lvl="1" eaLnBrk="1" hangingPunct="1"/>
            <a:r>
              <a:rPr lang="en-US" sz="2400" smtClean="0"/>
              <a:t>Improving system and subsystem integration </a:t>
            </a:r>
            <a:br>
              <a:rPr lang="en-US" sz="2400" smtClean="0"/>
            </a:br>
            <a:endParaRPr 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9A5258D-596F-4598-AB4F-72B576BFF79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Determining Feasibility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objectives</a:t>
            </a:r>
          </a:p>
          <a:p>
            <a:pPr eaLnBrk="1" hangingPunct="1"/>
            <a:r>
              <a:rPr lang="en-US" smtClean="0"/>
              <a:t>Determining resources</a:t>
            </a:r>
          </a:p>
          <a:p>
            <a:pPr lvl="1" eaLnBrk="1" hangingPunct="1"/>
            <a:r>
              <a:rPr lang="en-US" smtClean="0"/>
              <a:t>Operationally</a:t>
            </a:r>
          </a:p>
          <a:p>
            <a:pPr lvl="1" eaLnBrk="1" hangingPunct="1"/>
            <a:r>
              <a:rPr lang="en-US" smtClean="0"/>
              <a:t>Technically</a:t>
            </a:r>
          </a:p>
          <a:p>
            <a:pPr lvl="1" eaLnBrk="1" hangingPunct="1"/>
            <a:r>
              <a:rPr lang="en-US" smtClean="0"/>
              <a:t>Economically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84C6E55-5035-4C02-AE78-6BE85CB2307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Three Key Elements of Feasibility Include Technical, Economic, and Operational Feasibility  </a:t>
            </a:r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828800"/>
            <a:ext cx="60960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787C0F4-A904-4F34-811B-5DA5D5BCE24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Technical Feasibility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 current technical resources be </a:t>
            </a:r>
            <a:r>
              <a:rPr lang="en-US" dirty="0" smtClean="0">
                <a:solidFill>
                  <a:srgbClr val="FF0000"/>
                </a:solidFill>
              </a:rPr>
              <a:t>upgraded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added</a:t>
            </a:r>
            <a:r>
              <a:rPr lang="en-US" dirty="0" smtClean="0"/>
              <a:t> to in a manner that fulfills the request under consideration?</a:t>
            </a:r>
          </a:p>
          <a:p>
            <a:pPr eaLnBrk="1" hangingPunct="1"/>
            <a:r>
              <a:rPr lang="en-US" dirty="0" smtClean="0"/>
              <a:t>If not, is there technology in existence that meets the specifications?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551AF8B-224A-482F-B184-C084854C865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Economic Feasibility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Economic feasibility determines whether value of the investment exceeds the </a:t>
            </a:r>
            <a:r>
              <a:rPr lang="en-US" sz="2800" dirty="0" smtClean="0">
                <a:solidFill>
                  <a:srgbClr val="FF0000"/>
                </a:solidFill>
              </a:rPr>
              <a:t>time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cost</a:t>
            </a:r>
          </a:p>
          <a:p>
            <a:pPr eaLnBrk="1" hangingPunct="1"/>
            <a:r>
              <a:rPr lang="en-US" sz="2800" dirty="0" smtClean="0"/>
              <a:t>Includes: </a:t>
            </a:r>
          </a:p>
          <a:p>
            <a:pPr lvl="1" eaLnBrk="1" hangingPunct="1"/>
            <a:r>
              <a:rPr lang="en-US" sz="2400" dirty="0" smtClean="0"/>
              <a:t>Analyst and analyst team time</a:t>
            </a:r>
          </a:p>
          <a:p>
            <a:pPr lvl="1" eaLnBrk="1" hangingPunct="1"/>
            <a:r>
              <a:rPr lang="en-US" sz="2400" dirty="0" smtClean="0"/>
              <a:t>Business employee time</a:t>
            </a:r>
          </a:p>
          <a:p>
            <a:pPr lvl="1" eaLnBrk="1" hangingPunct="1"/>
            <a:r>
              <a:rPr lang="en-US" sz="2400" dirty="0" smtClean="0"/>
              <a:t>Hardware</a:t>
            </a:r>
          </a:p>
          <a:p>
            <a:pPr lvl="1" eaLnBrk="1" hangingPunct="1"/>
            <a:r>
              <a:rPr lang="en-US" sz="2400" dirty="0" smtClean="0"/>
              <a:t>Software</a:t>
            </a:r>
          </a:p>
          <a:p>
            <a:pPr lvl="1" eaLnBrk="1" hangingPunct="1"/>
            <a:r>
              <a:rPr lang="en-US" sz="2400" dirty="0" smtClean="0"/>
              <a:t>Software development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59596AB-8010-428A-A124-004BDABED28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Operational Feasibility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Operational feasibility determines if the </a:t>
            </a:r>
            <a:r>
              <a:rPr lang="en-US" dirty="0" smtClean="0">
                <a:solidFill>
                  <a:srgbClr val="FF0000"/>
                </a:solidFill>
              </a:rPr>
              <a:t>human resources </a:t>
            </a:r>
            <a:r>
              <a:rPr lang="en-US" dirty="0" smtClean="0"/>
              <a:t>are available to operate the system once it has been installed</a:t>
            </a:r>
          </a:p>
          <a:p>
            <a:pPr eaLnBrk="1" hangingPunct="1"/>
            <a:r>
              <a:rPr lang="en-US" dirty="0" smtClean="0"/>
              <a:t>Users that do not want a new system may prevent it from becoming operationally feasible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E85CA68-98E5-4733-8B7C-50A70F519E2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Steps in Choosing </a:t>
            </a:r>
            <a:br>
              <a:rPr lang="en-US" sz="3200" dirty="0" smtClean="0"/>
            </a:br>
            <a:r>
              <a:rPr lang="en-US" sz="3200" dirty="0" smtClean="0"/>
              <a:t>Hardware and </a:t>
            </a:r>
            <a:br>
              <a:rPr lang="en-US" sz="3200" dirty="0" smtClean="0"/>
            </a:br>
            <a:r>
              <a:rPr lang="en-US" sz="3200" dirty="0" smtClean="0"/>
              <a:t>Software </a:t>
            </a:r>
          </a:p>
        </p:txBody>
      </p:sp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613" y="152400"/>
            <a:ext cx="292417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FDE3EE9-14B1-4DF7-929C-A846DAAC287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Acquisition of Computer Equipment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Purchasing</a:t>
            </a:r>
          </a:p>
          <a:p>
            <a:pPr eaLnBrk="1" hangingPunct="1"/>
            <a:r>
              <a:rPr lang="en-US" smtClean="0"/>
              <a:t>Using Cloud Services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194C0CF-DFC7-46E5-B28F-667AA30735B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Available cloud services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Available cloud services may include: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Web hosting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Email hosting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Application hosting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Backup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Storage and processing of databases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Archiving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Ecommerce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A6B9E87-9DB0-49B1-B993-3223C7E2E24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Three Main Categories of Cloud Computing</a:t>
            </a:r>
            <a:br>
              <a:rPr lang="en-US" sz="4000" smtClean="0"/>
            </a:br>
            <a:r>
              <a:rPr lang="en-US" sz="4000" smtClean="0"/>
              <a:t>	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as a Service (</a:t>
            </a:r>
            <a:r>
              <a:rPr lang="en-US" dirty="0" err="1" smtClean="0"/>
              <a:t>SaaS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third party hosts application</a:t>
            </a:r>
            <a:endParaRPr lang="en-US" dirty="0" smtClean="0"/>
          </a:p>
          <a:p>
            <a:pPr eaLnBrk="1" hangingPunct="1"/>
            <a:r>
              <a:rPr lang="en-US" dirty="0" smtClean="0"/>
              <a:t>Infrastructure as a Service (</a:t>
            </a:r>
            <a:r>
              <a:rPr lang="en-US" dirty="0" err="1" smtClean="0"/>
              <a:t>IaaS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virtualized computing resources over the internet (data center)</a:t>
            </a:r>
            <a:endParaRPr lang="en-US" dirty="0" smtClean="0"/>
          </a:p>
          <a:p>
            <a:pPr eaLnBrk="1" hangingPunct="1"/>
            <a:r>
              <a:rPr lang="en-US" dirty="0" smtClean="0"/>
              <a:t>Platform as a Service (</a:t>
            </a:r>
            <a:r>
              <a:rPr lang="en-US" dirty="0" err="1" smtClean="0"/>
              <a:t>PaaS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delivers hardware and software tools – usually those needed for application development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027EB55-F425-4CDF-AF81-B351589674A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316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Understand how projects are initiated and selected, define a business problem, and determine the feasibility of a proposed project.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Evaluate hardware and software and the way it supports human interactions with technology.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Forecast and analyze tangible and intangible costs and benefits.</a:t>
            </a:r>
          </a:p>
          <a:p>
            <a:pPr eaLnBrk="1" hangingPunct="1"/>
            <a:r>
              <a:rPr lang="en-US" sz="2000" smtClean="0"/>
              <a:t>Manage a project by preparing a budget, creating a work breakdown structure, scheduling activities, and controlling the schedule and costs.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Build and manage a project team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Professionally write and present an effective systems proposal, concentrating on both content and design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16174E48-869D-4CFA-98F9-1697F41439E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Benefits of Cloud Computing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Less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 spent maintaining legacy systems </a:t>
            </a:r>
          </a:p>
          <a:p>
            <a:pPr eaLnBrk="1" hangingPunct="1"/>
            <a:r>
              <a:rPr lang="en-US" dirty="0" smtClean="0"/>
              <a:t>May be </a:t>
            </a:r>
            <a:r>
              <a:rPr lang="en-US" dirty="0" smtClean="0">
                <a:solidFill>
                  <a:srgbClr val="FF0000"/>
                </a:solidFill>
              </a:rPr>
              <a:t>simpler to acquire IT services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Scalable applications </a:t>
            </a:r>
            <a:r>
              <a:rPr lang="en-US" dirty="0" smtClean="0"/>
              <a:t>that can grow by adding more cloud resources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Consistency</a:t>
            </a:r>
            <a:r>
              <a:rPr lang="en-US" dirty="0" smtClean="0"/>
              <a:t> across multiple platforms </a:t>
            </a:r>
          </a:p>
          <a:p>
            <a:pPr eaLnBrk="1" hangingPunct="1"/>
            <a:r>
              <a:rPr lang="en-US" dirty="0" smtClean="0"/>
              <a:t>Capital is not </a:t>
            </a:r>
            <a:r>
              <a:rPr lang="en-US" dirty="0" smtClean="0">
                <a:solidFill>
                  <a:srgbClr val="FF0000"/>
                </a:solidFill>
              </a:rPr>
              <a:t>tied up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5584013-861B-4B5A-94C6-3F0E93FA43E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Drawbacks of Cloud Computing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Loss of </a:t>
            </a:r>
            <a:r>
              <a:rPr lang="en-US" dirty="0" smtClean="0">
                <a:solidFill>
                  <a:srgbClr val="FF0000"/>
                </a:solidFill>
              </a:rPr>
              <a:t>control</a:t>
            </a:r>
            <a:r>
              <a:rPr lang="en-US" dirty="0" smtClean="0"/>
              <a:t> of data stored in the cloud </a:t>
            </a:r>
          </a:p>
          <a:p>
            <a:pPr eaLnBrk="1" hangingPunct="1"/>
            <a:r>
              <a:rPr lang="en-US" dirty="0" smtClean="0"/>
              <a:t>Potential </a:t>
            </a:r>
            <a:r>
              <a:rPr lang="en-US" dirty="0" smtClean="0">
                <a:solidFill>
                  <a:srgbClr val="FF0000"/>
                </a:solidFill>
              </a:rPr>
              <a:t>security threats </a:t>
            </a:r>
            <a:r>
              <a:rPr lang="en-US" dirty="0" smtClean="0"/>
              <a:t>to data that is not stored on premises</a:t>
            </a:r>
          </a:p>
          <a:p>
            <a:pPr eaLnBrk="1" hangingPunct="1"/>
            <a:r>
              <a:rPr lang="en-US" dirty="0" smtClean="0"/>
              <a:t>Reliability of the </a:t>
            </a:r>
            <a:r>
              <a:rPr lang="en-US" dirty="0" smtClean="0">
                <a:solidFill>
                  <a:srgbClr val="FF0000"/>
                </a:solidFill>
              </a:rPr>
              <a:t>Internet as a platform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EDED729-16C3-473C-81A1-D9872754BC1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Purchasing or Using Cloud Services</a:t>
            </a:r>
            <a:br>
              <a:rPr lang="en-US" sz="2800" dirty="0" smtClean="0"/>
            </a:br>
            <a:r>
              <a:rPr lang="en-US" sz="2800" dirty="0" smtClean="0"/>
              <a:t>Advantages and Disadvantages </a:t>
            </a:r>
          </a:p>
        </p:txBody>
      </p:sp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28800"/>
            <a:ext cx="74390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D3F879F-0137-4350-AEF9-4818E4CB87A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Vendor Support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support</a:t>
            </a:r>
          </a:p>
          <a:p>
            <a:pPr eaLnBrk="1" hangingPunct="1"/>
            <a:r>
              <a:rPr lang="en-US" smtClean="0"/>
              <a:t>Software support</a:t>
            </a:r>
          </a:p>
          <a:p>
            <a:pPr eaLnBrk="1" hangingPunct="1"/>
            <a:r>
              <a:rPr lang="en-US" smtClean="0"/>
              <a:t>Installation and training support</a:t>
            </a:r>
          </a:p>
          <a:p>
            <a:pPr eaLnBrk="1" hangingPunct="1"/>
            <a:r>
              <a:rPr lang="en-US" smtClean="0"/>
              <a:t>Maintenance support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35F75D3-F820-436F-8A80-2A00B439C17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Guidelines for Vendor Selection</a:t>
            </a:r>
            <a:endParaRPr lang="en-US" sz="3600" dirty="0" smtClean="0"/>
          </a:p>
        </p:txBody>
      </p:sp>
      <p:pic>
        <p:nvPicPr>
          <p:cNvPr id="5530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79600"/>
            <a:ext cx="52578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49BB788-2DC1-4135-AA77-68440CA8FE3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BYOD and BYOT 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BYOD</a:t>
            </a:r>
            <a:r>
              <a:rPr lang="en-US" dirty="0" smtClean="0"/>
              <a:t>: Bring your own </a:t>
            </a:r>
            <a:r>
              <a:rPr lang="en-US" dirty="0" smtClean="0">
                <a:solidFill>
                  <a:srgbClr val="FF0000"/>
                </a:solidFill>
              </a:rPr>
              <a:t>device</a:t>
            </a:r>
          </a:p>
          <a:p>
            <a:pPr eaLnBrk="1" hangingPunct="1"/>
            <a:r>
              <a:rPr lang="en-US" dirty="0" err="1" smtClean="0"/>
              <a:t>BYOT</a:t>
            </a:r>
            <a:r>
              <a:rPr lang="en-US" dirty="0" smtClean="0"/>
              <a:t>: Bring your own </a:t>
            </a:r>
            <a:r>
              <a:rPr lang="en-US" dirty="0" smtClean="0">
                <a:solidFill>
                  <a:srgbClr val="FF0000"/>
                </a:solidFill>
              </a:rPr>
              <a:t>technology</a:t>
            </a:r>
          </a:p>
          <a:p>
            <a:pPr eaLnBrk="1" hangingPunct="1"/>
            <a:r>
              <a:rPr lang="en-US" dirty="0" smtClean="0"/>
              <a:t>Employee uses their own device access corporate networks, data, and services remotely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59AAE3C-A057-4D58-B62E-71F226DFBB5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Benefits of BYOD and BYOT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Building employee </a:t>
            </a:r>
            <a:r>
              <a:rPr lang="en-US" dirty="0" smtClean="0">
                <a:solidFill>
                  <a:srgbClr val="FF0000"/>
                </a:solidFill>
              </a:rPr>
              <a:t>morale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Potential for lowering the </a:t>
            </a:r>
            <a:r>
              <a:rPr lang="en-US" dirty="0" smtClean="0">
                <a:solidFill>
                  <a:srgbClr val="FF0000"/>
                </a:solidFill>
              </a:rPr>
              <a:t>initial cost hardware purchase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23FB786-9CDF-4600-A34D-26DFD02B650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Drawbacks of BYOD and BYOT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Security risks </a:t>
            </a:r>
            <a:r>
              <a:rPr lang="en-US" dirty="0" smtClean="0"/>
              <a:t>posed by untrained users 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Loss</a:t>
            </a:r>
            <a:r>
              <a:rPr lang="en-US" dirty="0" smtClean="0"/>
              <a:t> of the device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Theft</a:t>
            </a:r>
            <a:r>
              <a:rPr lang="en-US" dirty="0" smtClean="0"/>
              <a:t> of the device and its data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Unauthorized access </a:t>
            </a:r>
            <a:r>
              <a:rPr lang="en-US" dirty="0" smtClean="0"/>
              <a:t>to corporate networks using personal mobile devices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07B5737-64FB-47CF-8CDA-713B3C04F94D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Alternatives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Created custom software</a:t>
            </a:r>
          </a:p>
          <a:p>
            <a:pPr eaLnBrk="1" hangingPunct="1"/>
            <a:r>
              <a:rPr lang="en-US" smtClean="0"/>
              <a:t>Purchased as COTS (commercial off-the-shelf) software</a:t>
            </a:r>
          </a:p>
          <a:p>
            <a:pPr eaLnBrk="1" hangingPunct="1"/>
            <a:r>
              <a:rPr lang="en-US" smtClean="0"/>
              <a:t>Provided by an software as a service (SaaS)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7362468-A534-40A4-817C-1F84E3705478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877175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Software Alternatives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endParaRPr lang="en-US" sz="3600" dirty="0" smtClean="0"/>
          </a:p>
        </p:txBody>
      </p:sp>
      <p:pic>
        <p:nvPicPr>
          <p:cNvPr id="6042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54200"/>
            <a:ext cx="5029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0578CE3-8F35-4F01-B899-0C937F2FC1F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Project Management Fundamentals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initiation</a:t>
            </a:r>
          </a:p>
          <a:p>
            <a:pPr eaLnBrk="1" hangingPunct="1"/>
            <a:r>
              <a:rPr lang="en-US" smtClean="0"/>
              <a:t>Determining project feasibility</a:t>
            </a:r>
          </a:p>
          <a:p>
            <a:pPr eaLnBrk="1" hangingPunct="1"/>
            <a:r>
              <a:rPr lang="en-US" smtClean="0"/>
              <a:t>Activity planning and control</a:t>
            </a:r>
          </a:p>
          <a:p>
            <a:pPr eaLnBrk="1" hangingPunct="1"/>
            <a:r>
              <a:rPr lang="en-US" smtClean="0"/>
              <a:t>Project scheduling</a:t>
            </a:r>
          </a:p>
          <a:p>
            <a:pPr eaLnBrk="1" hangingPunct="1"/>
            <a:r>
              <a:rPr lang="en-US" smtClean="0"/>
              <a:t>Managing systems analysis team members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921A008-413D-4015-83A2-6BC8B5671D7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Software Evaluation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Performance </a:t>
            </a:r>
            <a:r>
              <a:rPr lang="en-US" dirty="0" smtClean="0">
                <a:solidFill>
                  <a:srgbClr val="FF0000"/>
                </a:solidFill>
              </a:rPr>
              <a:t>effectiveness – value etc</a:t>
            </a:r>
          </a:p>
          <a:p>
            <a:pPr eaLnBrk="1" hangingPunct="1"/>
            <a:r>
              <a:rPr lang="en-US" dirty="0" smtClean="0"/>
              <a:t>Performance </a:t>
            </a:r>
            <a:r>
              <a:rPr lang="en-US" dirty="0" smtClean="0">
                <a:solidFill>
                  <a:srgbClr val="FF0000"/>
                </a:solidFill>
              </a:rPr>
              <a:t>efficiency – competence 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Ease</a:t>
            </a:r>
            <a:r>
              <a:rPr lang="en-US" dirty="0" smtClean="0"/>
              <a:t> of use</a:t>
            </a:r>
          </a:p>
          <a:p>
            <a:pPr eaLnBrk="1" hangingPunct="1"/>
            <a:r>
              <a:rPr lang="en-US" dirty="0" smtClean="0"/>
              <a:t>Flexibility</a:t>
            </a:r>
          </a:p>
          <a:p>
            <a:pPr eaLnBrk="1" hangingPunct="1"/>
            <a:r>
              <a:rPr lang="en-US" dirty="0" smtClean="0"/>
              <a:t>Quality of documentation</a:t>
            </a:r>
          </a:p>
          <a:p>
            <a:pPr eaLnBrk="1" hangingPunct="1"/>
            <a:r>
              <a:rPr lang="en-US" dirty="0" smtClean="0"/>
              <a:t>Manufacturer support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5CBA24A-21D3-4C84-B720-FFCD789E6D8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Guidelines for Evaluating Software </a:t>
            </a:r>
            <a:r>
              <a:rPr lang="en-US" sz="3200" smtClean="0"/>
              <a:t>(Figure 3.9)</a:t>
            </a:r>
          </a:p>
        </p:txBody>
      </p:sp>
      <p:pic>
        <p:nvPicPr>
          <p:cNvPr id="624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828800"/>
            <a:ext cx="5157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34F1AA55-8FF5-4730-B802-909ED767C43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Identifying Benefits and Costs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Tangible benefits are advantages </a:t>
            </a:r>
            <a:r>
              <a:rPr lang="en-US" sz="2800" dirty="0" smtClean="0">
                <a:solidFill>
                  <a:srgbClr val="FF0000"/>
                </a:solidFill>
              </a:rPr>
              <a:t>measurable in dollars </a:t>
            </a:r>
            <a:r>
              <a:rPr lang="en-US" sz="2800" dirty="0" smtClean="0"/>
              <a:t>through the use of the </a:t>
            </a:r>
            <a:r>
              <a:rPr lang="en-US" sz="2800" dirty="0" smtClean="0">
                <a:solidFill>
                  <a:srgbClr val="FF0000"/>
                </a:solidFill>
              </a:rPr>
              <a:t>information system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Intangible benefits are </a:t>
            </a:r>
            <a:r>
              <a:rPr lang="en-US" sz="2800" dirty="0" smtClean="0">
                <a:solidFill>
                  <a:srgbClr val="FF0000"/>
                </a:solidFill>
              </a:rPr>
              <a:t>difficult to measure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Tangible costs are </a:t>
            </a:r>
            <a:r>
              <a:rPr lang="en-US" sz="2800" dirty="0" smtClean="0">
                <a:solidFill>
                  <a:srgbClr val="FF0000"/>
                </a:solidFill>
              </a:rPr>
              <a:t>accurately projected </a:t>
            </a:r>
            <a:r>
              <a:rPr lang="en-US" sz="2800" dirty="0" smtClean="0"/>
              <a:t>by the systems analyst and accounting personnel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Intangible costs are </a:t>
            </a:r>
            <a:r>
              <a:rPr lang="en-US" sz="2800" dirty="0" smtClean="0">
                <a:solidFill>
                  <a:srgbClr val="FF0000"/>
                </a:solidFill>
              </a:rPr>
              <a:t>difficult to estimate </a:t>
            </a:r>
            <a:r>
              <a:rPr lang="en-US" sz="2800" dirty="0" smtClean="0"/>
              <a:t>and may not be known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E761308-43DB-4553-9FAF-1EF92BA838E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Tangible Benefits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Advantages measurable in dollars that accrue to the organization </a:t>
            </a:r>
            <a:r>
              <a:rPr lang="en-US" sz="2800" dirty="0" smtClean="0">
                <a:solidFill>
                  <a:srgbClr val="FF0000"/>
                </a:solidFill>
              </a:rPr>
              <a:t>through the use of the information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Increase in the speed of processing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Access to otherwise inaccessible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Access to information on a more timely basis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 advantage of the computer’s superior calculating power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Decreases in the amount of employee time needed to complete specific tasks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2E69E7A3-6C8B-41E0-877A-3574EFF08B30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Intangible Benefits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Intangible benefits are benefits from use of the information system that </a:t>
            </a:r>
            <a:r>
              <a:rPr lang="en-US" sz="2800" dirty="0" smtClean="0">
                <a:solidFill>
                  <a:srgbClr val="FF0000"/>
                </a:solidFill>
              </a:rPr>
              <a:t>are difficult to measure</a:t>
            </a:r>
          </a:p>
          <a:p>
            <a:pPr eaLnBrk="1" hangingPunct="1"/>
            <a:r>
              <a:rPr lang="en-US" sz="2800" dirty="0" smtClean="0"/>
              <a:t>Examples:</a:t>
            </a:r>
          </a:p>
          <a:p>
            <a:pPr lvl="1" eaLnBrk="1" hangingPunct="1"/>
            <a:r>
              <a:rPr lang="en-US" sz="2400" dirty="0" smtClean="0"/>
              <a:t>Improving the decision-making process</a:t>
            </a:r>
          </a:p>
          <a:p>
            <a:pPr lvl="1" eaLnBrk="1" hangingPunct="1"/>
            <a:r>
              <a:rPr lang="en-US" sz="2400" dirty="0" smtClean="0"/>
              <a:t>Enhancing accuracy</a:t>
            </a:r>
          </a:p>
          <a:p>
            <a:pPr lvl="1" eaLnBrk="1" hangingPunct="1"/>
            <a:r>
              <a:rPr lang="en-US" sz="2400" dirty="0" smtClean="0"/>
              <a:t>Becoming more competitive in customer service</a:t>
            </a:r>
          </a:p>
          <a:p>
            <a:pPr lvl="1" eaLnBrk="1" hangingPunct="1"/>
            <a:r>
              <a:rPr lang="en-US" sz="2400" dirty="0" smtClean="0"/>
              <a:t>Maintaining a good business image</a:t>
            </a:r>
          </a:p>
          <a:p>
            <a:pPr lvl="1" eaLnBrk="1" hangingPunct="1"/>
            <a:r>
              <a:rPr lang="en-US" sz="2400" dirty="0" smtClean="0"/>
              <a:t>Increasing job satisfaction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17F9011-CE74-4727-996B-947FB9F5D5E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Tangible Costs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Those that can be accurately projected by systems analysts and the business’ accounting personnel</a:t>
            </a:r>
          </a:p>
          <a:p>
            <a:pPr eaLnBrk="1" hangingPunct="1"/>
            <a:r>
              <a:rPr lang="en-US" sz="2800" smtClean="0"/>
              <a:t>Examples:</a:t>
            </a:r>
          </a:p>
          <a:p>
            <a:pPr lvl="1" eaLnBrk="1" hangingPunct="1"/>
            <a:r>
              <a:rPr lang="en-US" sz="2400" smtClean="0"/>
              <a:t>Cost of equipment</a:t>
            </a:r>
          </a:p>
          <a:p>
            <a:pPr lvl="1" eaLnBrk="1" hangingPunct="1"/>
            <a:r>
              <a:rPr lang="en-US" sz="2400" smtClean="0"/>
              <a:t>Cost of resources</a:t>
            </a:r>
          </a:p>
          <a:p>
            <a:pPr lvl="1" eaLnBrk="1" hangingPunct="1"/>
            <a:r>
              <a:rPr lang="en-US" sz="2400" smtClean="0"/>
              <a:t>Cost of systems analysts’ time</a:t>
            </a:r>
          </a:p>
          <a:p>
            <a:pPr lvl="1" eaLnBrk="1" hangingPunct="1"/>
            <a:r>
              <a:rPr lang="en-US" sz="2400" smtClean="0"/>
              <a:t>Cost of programmers’ time</a:t>
            </a:r>
          </a:p>
          <a:p>
            <a:pPr lvl="1" eaLnBrk="1" hangingPunct="1"/>
            <a:r>
              <a:rPr lang="en-US" sz="2400" smtClean="0"/>
              <a:t>Employees’ salaries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000DE3D-CC5D-4E55-B8B0-4A56CD57BBE0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Intangible Costs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Those that are difficult to estimate and may not be known</a:t>
            </a:r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mtClean="0"/>
              <a:t>Losing a competitive edge</a:t>
            </a:r>
          </a:p>
          <a:p>
            <a:pPr lvl="1" eaLnBrk="1" hangingPunct="1"/>
            <a:r>
              <a:rPr lang="en-US" smtClean="0"/>
              <a:t>Losing the reputation of being first</a:t>
            </a:r>
          </a:p>
          <a:p>
            <a:pPr lvl="1" eaLnBrk="1" hangingPunct="1"/>
            <a:r>
              <a:rPr lang="en-US" smtClean="0"/>
              <a:t>Declining company image</a:t>
            </a:r>
          </a:p>
          <a:p>
            <a:pPr lvl="1" eaLnBrk="1" hangingPunct="1"/>
            <a:r>
              <a:rPr lang="en-US" smtClean="0"/>
              <a:t>Ineffective decision making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55F1038-D26A-4104-BDEC-E9B7B5A0C91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Costs and Benefits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Break-even analysis</a:t>
            </a:r>
          </a:p>
          <a:p>
            <a:pPr eaLnBrk="1" hangingPunct="1"/>
            <a:r>
              <a:rPr lang="en-US" smtClean="0"/>
              <a:t>Payback</a:t>
            </a:r>
          </a:p>
          <a:p>
            <a:pPr eaLnBrk="1" hangingPunct="1"/>
            <a:r>
              <a:rPr lang="en-US" smtClean="0"/>
              <a:t>Cash-flow analysis</a:t>
            </a:r>
          </a:p>
          <a:p>
            <a:pPr eaLnBrk="1" hangingPunct="1"/>
            <a:r>
              <a:rPr lang="en-US" smtClean="0"/>
              <a:t>Present value analysis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9F734315-3F31-4B58-BA91-27CD5933EC60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Break-Even Analysis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point at which the </a:t>
            </a:r>
            <a:r>
              <a:rPr lang="en-US" sz="2800" dirty="0" smtClean="0">
                <a:solidFill>
                  <a:srgbClr val="FF0000"/>
                </a:solidFill>
              </a:rPr>
              <a:t>total cost </a:t>
            </a:r>
            <a:r>
              <a:rPr lang="en-US" sz="2800" dirty="0" smtClean="0"/>
              <a:t>of the current system and the proposed system </a:t>
            </a:r>
            <a:r>
              <a:rPr lang="en-US" sz="2800" dirty="0" smtClean="0">
                <a:solidFill>
                  <a:srgbClr val="FF0000"/>
                </a:solidFill>
              </a:rPr>
              <a:t>intersect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Useful when a business is growing and volume is a key variable in costs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Advantage: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Can determine how long it will take for the benefits of the system to pay back the costs of developing it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C6EACB0-1DA9-4E52-9E27-F46A92EB1FE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475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Break-Even Analysis</a:t>
            </a:r>
          </a:p>
        </p:txBody>
      </p:sp>
      <p:pic>
        <p:nvPicPr>
          <p:cNvPr id="74757" name="Picture 8" descr="Fig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1828800"/>
            <a:ext cx="4191000" cy="463391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6152AEF-CB22-4858-A79E-88BE153873C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Topics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Project initiation</a:t>
            </a:r>
          </a:p>
          <a:p>
            <a:pPr eaLnBrk="1" hangingPunct="1"/>
            <a:r>
              <a:rPr lang="en-US" sz="2800" smtClean="0"/>
              <a:t>Determining feasibility</a:t>
            </a:r>
          </a:p>
          <a:p>
            <a:pPr eaLnBrk="1" hangingPunct="1"/>
            <a:r>
              <a:rPr lang="en-US" sz="2800" smtClean="0"/>
              <a:t>Determining resources</a:t>
            </a:r>
          </a:p>
          <a:p>
            <a:pPr eaLnBrk="1" hangingPunct="1"/>
            <a:r>
              <a:rPr lang="en-US" sz="2800" smtClean="0"/>
              <a:t>Activity planning and control</a:t>
            </a:r>
          </a:p>
          <a:p>
            <a:pPr lvl="1" eaLnBrk="1" hangingPunct="1"/>
            <a:r>
              <a:rPr lang="en-US" sz="2400" smtClean="0"/>
              <a:t>Gantt charts</a:t>
            </a:r>
          </a:p>
          <a:p>
            <a:pPr lvl="1" eaLnBrk="1" hangingPunct="1"/>
            <a:r>
              <a:rPr lang="en-US" sz="2400" smtClean="0"/>
              <a:t>PERT diagrams</a:t>
            </a:r>
          </a:p>
          <a:p>
            <a:pPr eaLnBrk="1" hangingPunct="1"/>
            <a:r>
              <a:rPr lang="en-US" sz="2800" smtClean="0"/>
              <a:t>Managing analysis and design activities</a:t>
            </a:r>
          </a:p>
          <a:p>
            <a:pPr eaLnBrk="1" hangingPunct="1"/>
            <a:r>
              <a:rPr lang="en-US" sz="2800" smtClean="0"/>
              <a:t>The agile approach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C74D8FEA-E54C-479B-8FD4-96B3036F01C6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Cash-Flow Analysis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Examines the direction, size, and pattern of </a:t>
            </a:r>
            <a:r>
              <a:rPr lang="en-US" dirty="0" smtClean="0">
                <a:solidFill>
                  <a:srgbClr val="FF0000"/>
                </a:solidFill>
              </a:rPr>
              <a:t>cash flow </a:t>
            </a:r>
            <a:r>
              <a:rPr lang="en-US" dirty="0" smtClean="0"/>
              <a:t>that is associated with the proposed information system</a:t>
            </a:r>
          </a:p>
          <a:p>
            <a:pPr eaLnBrk="1" hangingPunct="1"/>
            <a:r>
              <a:rPr lang="en-US" dirty="0" smtClean="0"/>
              <a:t>Determines when </a:t>
            </a:r>
            <a:r>
              <a:rPr lang="en-US" dirty="0" smtClean="0">
                <a:solidFill>
                  <a:srgbClr val="FF0000"/>
                </a:solidFill>
              </a:rPr>
              <a:t>cash outlays </a:t>
            </a:r>
            <a:r>
              <a:rPr lang="en-US" dirty="0" smtClean="0"/>
              <a:t>and revenues will occur for both; not only for the initial purchase, but over the life of the information system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A270824-88CF-43AF-9529-F26D821B02CB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Beginning to Plan a Project by Breaking it into Three Major Activities </a:t>
            </a:r>
            <a:endParaRPr lang="en-US" sz="2800" dirty="0" smtClean="0"/>
          </a:p>
        </p:txBody>
      </p:sp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815340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DCA70F1-3478-4937-B669-615139A4F521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Scheduling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Gantt Charts</a:t>
            </a:r>
          </a:p>
          <a:p>
            <a:pPr lvl="1" eaLnBrk="1" hangingPunct="1"/>
            <a:r>
              <a:rPr lang="en-US" dirty="0" smtClean="0"/>
              <a:t>Simple</a:t>
            </a:r>
          </a:p>
          <a:p>
            <a:pPr lvl="1" eaLnBrk="1" hangingPunct="1"/>
            <a:r>
              <a:rPr lang="en-US" dirty="0" smtClean="0"/>
              <a:t>Lends itself to end user communication</a:t>
            </a:r>
          </a:p>
          <a:p>
            <a:pPr lvl="1" eaLnBrk="1" hangingPunct="1"/>
            <a:r>
              <a:rPr lang="en-US" dirty="0" smtClean="0"/>
              <a:t>Drawn to scale</a:t>
            </a:r>
          </a:p>
          <a:p>
            <a:pPr eaLnBrk="1" hangingPunct="1"/>
            <a:r>
              <a:rPr lang="en-US" dirty="0" smtClean="0"/>
              <a:t>PERT </a:t>
            </a:r>
            <a:r>
              <a:rPr lang="en-US" dirty="0" smtClean="0">
                <a:solidFill>
                  <a:srgbClr val="FF0000"/>
                </a:solidFill>
              </a:rPr>
              <a:t>(program evaluation and review technique)</a:t>
            </a:r>
            <a:r>
              <a:rPr lang="en-US" dirty="0" smtClean="0"/>
              <a:t> diagrams</a:t>
            </a:r>
          </a:p>
          <a:p>
            <a:pPr lvl="1" eaLnBrk="1" hangingPunct="1"/>
            <a:r>
              <a:rPr lang="en-US" dirty="0" smtClean="0"/>
              <a:t>Useful when activities can be done in parallel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7C35254-0AFF-4731-A003-2D88EF6CC39F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Using a Two-Dimensional Gantt Chart for Planning Activities that Can Be Accomplished in Parallel </a:t>
            </a:r>
            <a:endParaRPr lang="en-US" sz="2400" dirty="0" smtClean="0"/>
          </a:p>
        </p:txBody>
      </p:sp>
      <p:pic>
        <p:nvPicPr>
          <p:cNvPr id="9011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6324600" cy="407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F5E5538C-A019-4B97-979A-890991140B7C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Completed PERT Diagram for the Analysis Phase of a Systems Project </a:t>
            </a:r>
            <a:endParaRPr lang="en-US" sz="2400" dirty="0" smtClean="0"/>
          </a:p>
        </p:txBody>
      </p:sp>
      <p:pic>
        <p:nvPicPr>
          <p:cNvPr id="9114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82688" y="2473325"/>
            <a:ext cx="7772400" cy="3201988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88D3457-B632-4BFA-A397-8A2E8E15693E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PERT Diagram Advantages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Easy identification of the </a:t>
            </a:r>
            <a:r>
              <a:rPr lang="en-US" dirty="0" smtClean="0">
                <a:solidFill>
                  <a:srgbClr val="FF0000"/>
                </a:solidFill>
              </a:rPr>
              <a:t>order of precedence</a:t>
            </a:r>
          </a:p>
          <a:p>
            <a:pPr eaLnBrk="1" hangingPunct="1"/>
            <a:r>
              <a:rPr lang="en-US" dirty="0" smtClean="0"/>
              <a:t>Easy identification of the </a:t>
            </a:r>
            <a:r>
              <a:rPr lang="en-US" dirty="0" smtClean="0">
                <a:solidFill>
                  <a:srgbClr val="FF0000"/>
                </a:solidFill>
              </a:rPr>
              <a:t>critical path </a:t>
            </a:r>
            <a:r>
              <a:rPr lang="en-US" dirty="0" smtClean="0"/>
              <a:t>and thus critical activities</a:t>
            </a:r>
          </a:p>
          <a:p>
            <a:pPr eaLnBrk="1" hangingPunct="1"/>
            <a:r>
              <a:rPr lang="en-US" dirty="0" smtClean="0"/>
              <a:t>Easy determination of </a:t>
            </a:r>
            <a:r>
              <a:rPr lang="en-US" dirty="0" smtClean="0">
                <a:solidFill>
                  <a:srgbClr val="FF0000"/>
                </a:solidFill>
              </a:rPr>
              <a:t>slack time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537B9B2-9422-47BF-8774-450920A850DC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Managing the Team Project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management</a:t>
            </a:r>
          </a:p>
          <a:p>
            <a:pPr lvl="1" eaLnBrk="1" hangingPunct="1"/>
            <a:r>
              <a:rPr lang="en-US" smtClean="0"/>
              <a:t>Assembling a team</a:t>
            </a:r>
          </a:p>
          <a:p>
            <a:pPr lvl="1" eaLnBrk="1" hangingPunct="1"/>
            <a:r>
              <a:rPr lang="en-US" smtClean="0"/>
              <a:t>Team communication strategies</a:t>
            </a:r>
          </a:p>
          <a:p>
            <a:pPr lvl="1" eaLnBrk="1" hangingPunct="1"/>
            <a:r>
              <a:rPr lang="en-US" smtClean="0"/>
              <a:t>Project productivity goals</a:t>
            </a:r>
          </a:p>
          <a:p>
            <a:pPr lvl="1" eaLnBrk="1" hangingPunct="1"/>
            <a:r>
              <a:rPr lang="en-US" smtClean="0"/>
              <a:t>Team member motivation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FBEC997-22AB-44F6-82D4-D537A537AA33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Assembling a Team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Shared value of team work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Good work ethic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Honesty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Competency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Readiness to take on leadership based on expertise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Motivation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Enthusiasm for the project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Trust of teammates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42F4F307-22AC-463A-881F-510C786857E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Charter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lvl="1" eaLnBrk="1" hangingPunct="1">
              <a:buClrTx/>
            </a:pPr>
            <a:r>
              <a:rPr lang="en-US" dirty="0" smtClean="0"/>
              <a:t>Describes in </a:t>
            </a:r>
            <a:r>
              <a:rPr lang="en-US" dirty="0" smtClean="0">
                <a:solidFill>
                  <a:srgbClr val="FF0000"/>
                </a:solidFill>
              </a:rPr>
              <a:t>a written document </a:t>
            </a:r>
            <a:r>
              <a:rPr lang="en-US" dirty="0" smtClean="0"/>
              <a:t>what the expected </a:t>
            </a:r>
            <a:r>
              <a:rPr lang="en-US" dirty="0" smtClean="0">
                <a:solidFill>
                  <a:srgbClr val="FF0000"/>
                </a:solidFill>
              </a:rPr>
              <a:t>results of the systems project </a:t>
            </a:r>
            <a:r>
              <a:rPr lang="en-US" dirty="0" smtClean="0"/>
              <a:t>are and the </a:t>
            </a:r>
            <a:r>
              <a:rPr lang="en-US" dirty="0" smtClean="0">
                <a:solidFill>
                  <a:srgbClr val="FF0000"/>
                </a:solidFill>
              </a:rPr>
              <a:t>time frame for delivery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7A4D16B-E654-49DD-AA5C-56404D0DA0D2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Project Charter Clarifies These Questions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6210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What does the user expect of the project?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What is the scope of the project?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What analysis methods will the analyst use to interact with users?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Who are the key participants?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What are the project deliverables?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Who will evaluate the system and how will they evaluate it?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What is the estimated project timeline?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Who will train the users?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Who will maintain the system?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5D66B0CE-E40E-42BA-8E33-07690E0DDB4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Initiation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in the organization</a:t>
            </a:r>
          </a:p>
          <a:p>
            <a:pPr lvl="1" eaLnBrk="1" hangingPunct="1"/>
            <a:r>
              <a:rPr lang="en-US" smtClean="0"/>
              <a:t>Problems that lend themselves to systems solutions</a:t>
            </a:r>
          </a:p>
          <a:p>
            <a:pPr eaLnBrk="1" hangingPunct="1"/>
            <a:r>
              <a:rPr lang="en-US" smtClean="0"/>
              <a:t>Opportunities for improvement</a:t>
            </a:r>
          </a:p>
          <a:p>
            <a:pPr lvl="1" eaLnBrk="1" hangingPunct="1"/>
            <a:r>
              <a:rPr lang="en-US" smtClean="0"/>
              <a:t>Caused through upgrading, altering, or installing new systems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9EA685D-7ACF-486D-B681-F5FC2CEC00D3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Systems Proposal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Cover letter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Title page of project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Table of contents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Executive summary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Outline of systems study with appropriate documentation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Detailed results of the systems study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Systems alternatives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Systems analysts recommendations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Summary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Appendices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5DC12F1-5079-4DB0-8F27-1DB912A6E049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Using Figures for Effective Communication</a:t>
            </a: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Effective use of tables</a:t>
            </a:r>
          </a:p>
          <a:p>
            <a:pPr eaLnBrk="1" hangingPunct="1"/>
            <a:r>
              <a:rPr lang="en-US" smtClean="0"/>
              <a:t>Effective use of graphs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091625A2-2D1F-4B6E-8AC1-6F9B503CB9E1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Project management fundamentals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Project initiation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Determining project feasibility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Activity planning and control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Project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Managing systems analysis team members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Problem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Issues of the present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objective for each issue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requirements that must be included in all proposed systems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E87C2F50-3208-450F-9524-6FC8708D626C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1136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Project selection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Backed by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Commitment of 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Attains goals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Important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Feasibility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Operational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Technical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Economic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625DAC5C-B7BA-48C8-BA50-EEC0AD0CA048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Acquiring hardware and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Work breakdown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Project planning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Gantt charts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PERT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Function point analysis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Team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Preparing a system proposal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7E19B548-64B0-4344-A198-2AF2747EC9E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Checking Output, Observing Employee Behavior, and Listening to Feedback Are All Ways to Help the Analyst Pinpoint Systems Problems and Opportunities </a:t>
            </a:r>
            <a:endParaRPr lang="en-US" sz="2000" dirty="0" smtClean="0"/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696200" cy="437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DD3C011B-F881-4EE0-9877-C24F287C295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Definition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Problem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Paragraph or two stating the problem or opportunity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Issues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Independent pieces pertaining to the problem or opportunity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Objectives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Goals that match the issues point-by-point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 things that must be </a:t>
            </a:r>
            <a:r>
              <a:rPr lang="en-US" sz="2000" dirty="0" smtClean="0">
                <a:solidFill>
                  <a:srgbClr val="FF0000"/>
                </a:solidFill>
              </a:rPr>
              <a:t>accomplished</a:t>
            </a:r>
            <a:r>
              <a:rPr lang="en-US" sz="2000" dirty="0" smtClean="0"/>
              <a:t> along with the </a:t>
            </a:r>
            <a:r>
              <a:rPr lang="en-US" sz="2000" dirty="0" smtClean="0">
                <a:solidFill>
                  <a:srgbClr val="FF0000"/>
                </a:solidFill>
              </a:rPr>
              <a:t>possible solutions</a:t>
            </a:r>
            <a:r>
              <a:rPr lang="en-US" sz="2000" dirty="0" smtClean="0"/>
              <a:t>, and </a:t>
            </a:r>
            <a:r>
              <a:rPr lang="en-US" sz="2000" dirty="0" smtClean="0">
                <a:solidFill>
                  <a:srgbClr val="FF0000"/>
                </a:solidFill>
              </a:rPr>
              <a:t>constraints</a:t>
            </a:r>
            <a:r>
              <a:rPr lang="en-US" sz="2000" dirty="0" smtClean="0"/>
              <a:t>, that limit the development of the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Use the problem definition to create a preliminary test plan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A8CA2A82-4357-49AF-8142-84A875502E1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Of Projects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Backing from management</a:t>
            </a:r>
          </a:p>
          <a:p>
            <a:pPr eaLnBrk="1" hangingPunct="1"/>
            <a:r>
              <a:rPr lang="en-US" sz="2800" smtClean="0"/>
              <a:t>Appropriate timing of project commitment</a:t>
            </a:r>
          </a:p>
          <a:p>
            <a:pPr eaLnBrk="1" hangingPunct="1"/>
            <a:r>
              <a:rPr lang="en-US" sz="2800" smtClean="0"/>
              <a:t>Possibility of improving attainment of organizational goals</a:t>
            </a:r>
          </a:p>
          <a:p>
            <a:pPr eaLnBrk="1" hangingPunct="1"/>
            <a:r>
              <a:rPr lang="en-US" sz="2800" smtClean="0"/>
              <a:t>Practical in terms of resources for the system analyst and organization</a:t>
            </a:r>
          </a:p>
          <a:p>
            <a:pPr eaLnBrk="1" hangingPunct="1"/>
            <a:r>
              <a:rPr lang="en-US" sz="2800" smtClean="0"/>
              <a:t>Worthwhile project compared with other ways the organization could invest resources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3-</a:t>
            </a:r>
            <a:fld id="{B4797EC6-06BA-41A1-AE48-19F9218FEEC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Selection of Projects: Improving Attainment of Organizational Goals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Improving </a:t>
            </a:r>
            <a:r>
              <a:rPr lang="en-US" sz="2800" dirty="0" smtClean="0">
                <a:solidFill>
                  <a:srgbClr val="FF0000"/>
                </a:solidFill>
              </a:rPr>
              <a:t>corporate profits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Supporting the </a:t>
            </a:r>
            <a:r>
              <a:rPr lang="en-US" sz="2800" dirty="0" smtClean="0">
                <a:solidFill>
                  <a:srgbClr val="FF0000"/>
                </a:solidFill>
              </a:rPr>
              <a:t>competitive strategy </a:t>
            </a:r>
            <a:r>
              <a:rPr lang="en-US" sz="2800" dirty="0" smtClean="0"/>
              <a:t>of the organization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Improving </a:t>
            </a:r>
            <a:r>
              <a:rPr lang="en-US" sz="2800" dirty="0" smtClean="0">
                <a:solidFill>
                  <a:srgbClr val="FF0000"/>
                </a:solidFill>
              </a:rPr>
              <a:t>cooperation with vendors </a:t>
            </a:r>
            <a:r>
              <a:rPr lang="en-US" sz="2800" dirty="0" smtClean="0"/>
              <a:t>and partners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Improving internal operations support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Improving internal decision support so that decisions are more effective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Improving </a:t>
            </a:r>
            <a:r>
              <a:rPr lang="en-US" sz="2800" dirty="0" smtClean="0">
                <a:solidFill>
                  <a:srgbClr val="FF0000"/>
                </a:solidFill>
              </a:rPr>
              <a:t>customer service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Increasing </a:t>
            </a:r>
            <a:r>
              <a:rPr lang="en-US" sz="2800" dirty="0" smtClean="0">
                <a:solidFill>
                  <a:srgbClr val="FF0000"/>
                </a:solidFill>
              </a:rPr>
              <a:t>employee morale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kendall8eTemplateA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1_kendall8eTemplate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kendall8eTemplate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8eTemplate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8eTemplate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8eTemplate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8eTemplate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8eTemplate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8eTemplate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8eTemplate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8eTemplate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8eTemplate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8eTemplate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8eTemplate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kendall8eTemplateA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3_kendall8eTemplate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kendall8eTemplate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endall8eTemplate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endall8eTemplate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endall8eTemplate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endall8eTemplate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endall8eTemplate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endall8eTemplate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endall8eTemplate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endall8eTemplate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endall8eTemplate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endall8eTemplate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endall8eTemplate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47142</TotalTime>
  <Words>2498</Words>
  <Application>Microsoft Office PowerPoint</Application>
  <PresentationFormat>On-screen Show (4:3)</PresentationFormat>
  <Paragraphs>429</Paragraphs>
  <Slides>54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1_kendall8eTemplateA</vt:lpstr>
      <vt:lpstr>3_kendall8eTemplateA</vt:lpstr>
      <vt:lpstr>Project Management</vt:lpstr>
      <vt:lpstr>Learning Objectives</vt:lpstr>
      <vt:lpstr>Project Management Fundamentals</vt:lpstr>
      <vt:lpstr>Major Topics</vt:lpstr>
      <vt:lpstr>Project Initiation</vt:lpstr>
      <vt:lpstr>Checking Output, Observing Employee Behavior, and Listening to Feedback Are All Ways to Help the Analyst Pinpoint Systems Problems and Opportunities </vt:lpstr>
      <vt:lpstr>Problem Definition</vt:lpstr>
      <vt:lpstr>Selection Of Projects</vt:lpstr>
      <vt:lpstr>Selection of Projects: Improving Attainment of Organizational Goals</vt:lpstr>
      <vt:lpstr> Defining Objectives</vt:lpstr>
      <vt:lpstr>Determining Feasibility</vt:lpstr>
      <vt:lpstr>The Three Key Elements of Feasibility Include Technical, Economic, and Operational Feasibility  </vt:lpstr>
      <vt:lpstr>Technical Feasibility</vt:lpstr>
      <vt:lpstr>Economic Feasibility</vt:lpstr>
      <vt:lpstr>Operational Feasibility</vt:lpstr>
      <vt:lpstr>Steps in Choosing  Hardware and  Software </vt:lpstr>
      <vt:lpstr>Acquisition of Computer Equipment</vt:lpstr>
      <vt:lpstr>Available cloud services</vt:lpstr>
      <vt:lpstr>Three Main Categories of Cloud Computing  </vt:lpstr>
      <vt:lpstr>Benefits of Cloud Computing</vt:lpstr>
      <vt:lpstr>Drawbacks of Cloud Computing</vt:lpstr>
      <vt:lpstr>Purchasing or Using Cloud Services Advantages and Disadvantages </vt:lpstr>
      <vt:lpstr>Evaluating Vendor Support</vt:lpstr>
      <vt:lpstr>Guidelines for Vendor Selection</vt:lpstr>
      <vt:lpstr>BYOD and BYOT </vt:lpstr>
      <vt:lpstr>Benefits of BYOD and BYOT</vt:lpstr>
      <vt:lpstr>Drawbacks of BYOD and BYOT</vt:lpstr>
      <vt:lpstr>Software Alternatives</vt:lpstr>
      <vt:lpstr>Software Alternatives  </vt:lpstr>
      <vt:lpstr>Software Evaluation</vt:lpstr>
      <vt:lpstr>Guidelines for Evaluating Software (Figure 3.9)</vt:lpstr>
      <vt:lpstr>Identifying Benefits and Costs</vt:lpstr>
      <vt:lpstr>Tangible Benefits</vt:lpstr>
      <vt:lpstr>Intangible Benefits</vt:lpstr>
      <vt:lpstr>Tangible Costs</vt:lpstr>
      <vt:lpstr>Intangible Costs</vt:lpstr>
      <vt:lpstr>Comparing Costs and Benefits</vt:lpstr>
      <vt:lpstr>Break-Even Analysis</vt:lpstr>
      <vt:lpstr>Break-Even Analysis</vt:lpstr>
      <vt:lpstr>Cash-Flow Analysis</vt:lpstr>
      <vt:lpstr>Beginning to Plan a Project by Breaking it into Three Major Activities </vt:lpstr>
      <vt:lpstr>Project Scheduling</vt:lpstr>
      <vt:lpstr>Using a Two-Dimensional Gantt Chart for Planning Activities that Can Be Accomplished in Parallel </vt:lpstr>
      <vt:lpstr>A Completed PERT Diagram for the Analysis Phase of a Systems Project </vt:lpstr>
      <vt:lpstr>PERT Diagram Advantages</vt:lpstr>
      <vt:lpstr>Managing the Team Project</vt:lpstr>
      <vt:lpstr>Assembling a Team</vt:lpstr>
      <vt:lpstr>Project Charter</vt:lpstr>
      <vt:lpstr>Project Charter Clarifies These Questions</vt:lpstr>
      <vt:lpstr>The Systems Proposal</vt:lpstr>
      <vt:lpstr>Using Figures for Effective Communication</vt:lpstr>
      <vt:lpstr>Summary</vt:lpstr>
      <vt:lpstr>Summary (continued)</vt:lpstr>
      <vt:lpstr>Summary (continued)</vt:lpstr>
    </vt:vector>
  </TitlesOfParts>
  <Company>Buena Vista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Determining Feasibility and managing analysis and design activities</dc:title>
  <dc:creator>BVU User</dc:creator>
  <cp:lastModifiedBy>Yaw Missah</cp:lastModifiedBy>
  <cp:revision>205</cp:revision>
  <dcterms:created xsi:type="dcterms:W3CDTF">2006-12-11T03:05:07Z</dcterms:created>
  <dcterms:modified xsi:type="dcterms:W3CDTF">2018-09-26T15:15:54Z</dcterms:modified>
</cp:coreProperties>
</file>