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slides/slide33.xml" ContentType="application/vnd.openxmlformats-officedocument.presentationml.slide+xml"/>
  <Override PartName="/ppt/slides/slide44.xml" ContentType="application/vnd.openxmlformats-officedocument.presentationml.slide+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notesSlides/notesSlide13.xml" ContentType="application/vnd.openxmlformats-officedocument.presentationml.notesSlide+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slides/slide49.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theme/theme11.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Layouts/slideLayout12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slideLayouts/slideLayout100.xml" ContentType="application/vnd.openxmlformats-officedocument.presentationml.slide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slideLayouts/slideLayout89.xml" ContentType="application/vnd.openxmlformats-officedocument.presentationml.slideLayout+xml"/>
  <Override PartName="/ppt/theme/theme12.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s/slide32.xml" ContentType="application/vnd.openxmlformats-officedocument.presentationml.slide+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s/slide48.xml" ContentType="application/vnd.openxmlformats-officedocument.presentationml.slide+xml"/>
  <Override PartName="/ppt/slideLayouts/slideLayout58.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 id="2147483656" r:id="rId2"/>
    <p:sldMasterId id="2147483657" r:id="rId3"/>
    <p:sldMasterId id="2147483658" r:id="rId4"/>
    <p:sldMasterId id="2147483659" r:id="rId5"/>
    <p:sldMasterId id="2147483660" r:id="rId6"/>
    <p:sldMasterId id="2147483661" r:id="rId7"/>
    <p:sldMasterId id="2147483662" r:id="rId8"/>
    <p:sldMasterId id="2147483663" r:id="rId9"/>
    <p:sldMasterId id="2147483664" r:id="rId10"/>
    <p:sldMasterId id="2147483665" r:id="rId11"/>
    <p:sldMasterId id="2147483666" r:id="rId12"/>
  </p:sldMasterIdLst>
  <p:notesMasterIdLst>
    <p:notesMasterId r:id="rId68"/>
  </p:notesMasterIdLst>
  <p:sldIdLst>
    <p:sldId id="311" r:id="rId13"/>
    <p:sldId id="258" r:id="rId14"/>
    <p:sldId id="259"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304" r:id="rId32"/>
    <p:sldId id="277" r:id="rId33"/>
    <p:sldId id="305" r:id="rId34"/>
    <p:sldId id="278" r:id="rId35"/>
    <p:sldId id="306" r:id="rId36"/>
    <p:sldId id="279" r:id="rId37"/>
    <p:sldId id="280" r:id="rId38"/>
    <p:sldId id="312" r:id="rId39"/>
    <p:sldId id="313" r:id="rId40"/>
    <p:sldId id="281" r:id="rId41"/>
    <p:sldId id="282" r:id="rId42"/>
    <p:sldId id="283" r:id="rId43"/>
    <p:sldId id="307"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14" r:id="rId62"/>
    <p:sldId id="301" r:id="rId63"/>
    <p:sldId id="302" r:id="rId64"/>
    <p:sldId id="303" r:id="rId65"/>
    <p:sldId id="308" r:id="rId66"/>
    <p:sldId id="310" r:id="rId6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1738"/>
    <a:srgbClr val="98877D"/>
    <a:srgbClr val="E21738"/>
    <a:srgbClr val="F3DAB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5700" autoAdjust="0"/>
  </p:normalViewPr>
  <p:slideViewPr>
    <p:cSldViewPr>
      <p:cViewPr varScale="1">
        <p:scale>
          <a:sx n="37" d="100"/>
          <a:sy n="37" d="100"/>
        </p:scale>
        <p:origin x="-1651" y="-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slide" Target="slides/slide38.xml"/><Relationship Id="rId55" Type="http://schemas.openxmlformats.org/officeDocument/2006/relationships/slide" Target="slides/slide43.xml"/><Relationship Id="rId63" Type="http://schemas.openxmlformats.org/officeDocument/2006/relationships/slide" Target="slides/slide51.xml"/><Relationship Id="rId68"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slide" Target="slides/slide54.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61" Type="http://schemas.openxmlformats.org/officeDocument/2006/relationships/slide" Target="slides/slide49.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dirty="0" smtClean="0"/>
            </a:lvl1pPr>
          </a:lstStyle>
          <a:p>
            <a:pPr>
              <a:defRPr/>
            </a:pPr>
            <a:endParaRPr lang="en-US"/>
          </a:p>
        </p:txBody>
      </p:sp>
      <p:sp>
        <p:nvSpPr>
          <p:cNvPr id="552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dirty="0" smtClean="0"/>
            </a:lvl1pPr>
          </a:lstStyle>
          <a:p>
            <a:pPr>
              <a:defRPr/>
            </a:pPr>
            <a:endParaRPr lang="en-US"/>
          </a:p>
        </p:txBody>
      </p:sp>
      <p:sp>
        <p:nvSpPr>
          <p:cNvPr id="6963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53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53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dirty="0" smtClean="0"/>
            </a:lvl1pPr>
          </a:lstStyle>
          <a:p>
            <a:pPr>
              <a:defRPr/>
            </a:pPr>
            <a:endParaRPr lang="en-US"/>
          </a:p>
        </p:txBody>
      </p:sp>
      <p:sp>
        <p:nvSpPr>
          <p:cNvPr id="553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F1EBB517-2A93-4603-B888-25C9762E285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miter lim="800000"/>
            <a:headEnd/>
            <a:tailEnd/>
          </a:ln>
        </p:spPr>
        <p:txBody>
          <a:bodyPr/>
          <a:lstStyle/>
          <a:p>
            <a:fld id="{FA1E5352-9D7D-44D3-9961-4B032897F5E4}" type="slidenum">
              <a:rPr lang="en-US"/>
              <a:pPr/>
              <a:t>1</a:t>
            </a:fld>
            <a:endParaRPr lang="en-US"/>
          </a:p>
        </p:txBody>
      </p:sp>
      <p:sp>
        <p:nvSpPr>
          <p:cNvPr id="7065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0492EC1-76A3-4A83-B3A1-2DEAE6CB4AB1}" type="slidenum">
              <a:rPr lang="en-US" sz="1200"/>
              <a:pPr algn="r"/>
              <a:t>1</a:t>
            </a:fld>
            <a:endParaRPr lang="en-US" sz="1200"/>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miter lim="800000"/>
            <a:headEnd/>
            <a:tailEnd/>
          </a:ln>
        </p:spPr>
        <p:txBody>
          <a:bodyPr/>
          <a:lstStyle/>
          <a:p>
            <a:fld id="{9F470E28-62B3-4195-A11D-25A406C389CC}" type="slidenum">
              <a:rPr lang="en-US"/>
              <a:pPr/>
              <a:t>15</a:t>
            </a:fld>
            <a:endParaRPr lang="en-US"/>
          </a:p>
        </p:txBody>
      </p:sp>
      <p:sp>
        <p:nvSpPr>
          <p:cNvPr id="79875" name="Rectangle 2"/>
          <p:cNvSpPr>
            <a:spLocks noRo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r>
              <a:rPr lang="en-US" smtClean="0"/>
              <a:t>Choosing one question type over the other involves a trade-off; although an open-ended question affords breath and depth of reply, responses to open-ended questions are difficult to analyze.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miter lim="800000"/>
            <a:headEnd/>
            <a:tailEnd/>
          </a:ln>
        </p:spPr>
        <p:txBody>
          <a:bodyPr/>
          <a:lstStyle/>
          <a:p>
            <a:fld id="{026EC797-793B-499E-9185-DC036FC8E6F0}" type="slidenum">
              <a:rPr lang="en-US"/>
              <a:pPr/>
              <a:t>16</a:t>
            </a:fld>
            <a:endParaRPr lang="en-US"/>
          </a:p>
        </p:txBody>
      </p:sp>
      <p:sp>
        <p:nvSpPr>
          <p:cNvPr id="80899" name="Rectangle 2"/>
          <p:cNvSpPr>
            <a:spLocks noRo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r>
              <a:rPr lang="en-US" smtClean="0"/>
              <a:t>This type of closed question limits the interviewee even further by allowing a choice on either “pole,” such as yes or no, true or false, agree or disagree.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miter lim="800000"/>
            <a:headEnd/>
            <a:tailEnd/>
          </a:ln>
        </p:spPr>
        <p:txBody>
          <a:bodyPr/>
          <a:lstStyle/>
          <a:p>
            <a:fld id="{C3D1A44D-7D3D-43FA-87D2-12658FE843A8}" type="slidenum">
              <a:rPr lang="en-US"/>
              <a:pPr/>
              <a:t>17</a:t>
            </a:fld>
            <a:endParaRPr lang="en-US"/>
          </a:p>
        </p:txBody>
      </p:sp>
      <p:sp>
        <p:nvSpPr>
          <p:cNvPr id="81923" name="Rectangle 2"/>
          <p:cNvSpPr>
            <a:spLocks noRo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r>
              <a:rPr lang="en-US" smtClean="0"/>
              <a:t>Used as a follow-up question.</a:t>
            </a:r>
          </a:p>
          <a:p>
            <a:pPr eaLnBrk="1" hangingPunct="1"/>
            <a:endParaRPr lang="en-US" smtClean="0"/>
          </a:p>
          <a:p>
            <a:pPr eaLnBrk="1" hangingPunct="1"/>
            <a:r>
              <a:rPr lang="en-US" smtClean="0"/>
              <a:t>The strongest probe is simply—Why?</a:t>
            </a:r>
          </a:p>
          <a:p>
            <a:pPr eaLnBrk="1" hangingPunct="1"/>
            <a:endParaRPr lang="en-US" smtClean="0"/>
          </a:p>
          <a:p>
            <a:pPr eaLnBrk="1" hangingPunct="1"/>
            <a:r>
              <a:rPr lang="en-US" smtClean="0"/>
              <a:t>It is essential to probe so that we don’t accept superficial answers.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miter lim="800000"/>
            <a:headEnd/>
            <a:tailEnd/>
          </a:ln>
        </p:spPr>
        <p:txBody>
          <a:bodyPr/>
          <a:lstStyle/>
          <a:p>
            <a:fld id="{834B18B2-BE77-47E3-9C38-C902F8BFBE91}" type="slidenum">
              <a:rPr lang="en-US"/>
              <a:pPr/>
              <a:t>18</a:t>
            </a:fld>
            <a:endParaRPr lang="en-US"/>
          </a:p>
        </p:txBody>
      </p:sp>
      <p:sp>
        <p:nvSpPr>
          <p:cNvPr id="82947" name="Rectangle 2"/>
          <p:cNvSpPr>
            <a:spLocks noRo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r>
              <a:rPr lang="en-US" smtClean="0"/>
              <a:t>There are two ways of organizing interviews—pyramid and funnel, the diamond approach combines both.</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miter lim="800000"/>
            <a:headEnd/>
            <a:tailEnd/>
          </a:ln>
        </p:spPr>
        <p:txBody>
          <a:bodyPr/>
          <a:lstStyle/>
          <a:p>
            <a:fld id="{EE0FF0BB-3DEB-48F5-A663-FC5217D3E125}" type="slidenum">
              <a:rPr lang="en-US"/>
              <a:pPr/>
              <a:t>19</a:t>
            </a:fld>
            <a:endParaRPr lang="en-US"/>
          </a:p>
        </p:txBody>
      </p:sp>
      <p:sp>
        <p:nvSpPr>
          <p:cNvPr id="83971" name="Rectangle 2"/>
          <p:cNvSpPr>
            <a:spLocks noRo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r>
              <a:rPr lang="en-US" smtClean="0"/>
              <a:t>Inductive organization of interview questions.</a:t>
            </a:r>
          </a:p>
          <a:p>
            <a:pPr eaLnBrk="1" hangingPunct="1"/>
            <a:endParaRPr lang="en-US" smtClean="0"/>
          </a:p>
          <a:p>
            <a:pPr eaLnBrk="1" hangingPunct="1"/>
            <a:r>
              <a:rPr lang="en-US" smtClean="0"/>
              <a:t>Also useful if you want an ending determination about the topic.</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miter lim="800000"/>
            <a:headEnd/>
            <a:tailEnd/>
          </a:ln>
        </p:spPr>
        <p:txBody>
          <a:bodyPr/>
          <a:lstStyle/>
          <a:p>
            <a:fld id="{C12C1094-2AED-48ED-9380-5126F305F2EA}" type="slidenum">
              <a:rPr lang="en-US"/>
              <a:pPr/>
              <a:t>21</a:t>
            </a:fld>
            <a:endParaRPr lang="en-US"/>
          </a:p>
        </p:txBody>
      </p:sp>
      <p:sp>
        <p:nvSpPr>
          <p:cNvPr id="84995" name="Rectangle 2"/>
          <p:cNvSpPr>
            <a:spLocks noRo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r>
              <a:rPr lang="en-US" smtClean="0"/>
              <a:t>Deductive organization of interview questions.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miter lim="800000"/>
            <a:headEnd/>
            <a:tailEnd/>
          </a:ln>
        </p:spPr>
        <p:txBody>
          <a:bodyPr/>
          <a:lstStyle/>
          <a:p>
            <a:fld id="{B1F607E9-6F85-45FE-81FB-617E8CB180D8}" type="slidenum">
              <a:rPr lang="en-US"/>
              <a:pPr/>
              <a:t>23</a:t>
            </a:fld>
            <a:endParaRPr lang="en-US"/>
          </a:p>
        </p:txBody>
      </p:sp>
      <p:sp>
        <p:nvSpPr>
          <p:cNvPr id="86019" name="Rectangle 2"/>
          <p:cNvSpPr>
            <a:spLocks noRo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r>
              <a:rPr lang="en-US" smtClean="0"/>
              <a:t>The diamond structure combines the strengths of the pyramid and funnel approach but has the disadvantage of taking longer.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miter lim="800000"/>
            <a:headEnd/>
            <a:tailEnd/>
          </a:ln>
        </p:spPr>
        <p:txBody>
          <a:bodyPr/>
          <a:lstStyle/>
          <a:p>
            <a:fld id="{8150EA4A-C9D9-4A34-860C-A7D8FCDF6CE7}" type="slidenum">
              <a:rPr lang="en-US"/>
              <a:pPr/>
              <a:t>25</a:t>
            </a:fld>
            <a:endParaRPr lang="en-US"/>
          </a:p>
        </p:txBody>
      </p:sp>
      <p:sp>
        <p:nvSpPr>
          <p:cNvPr id="87043" name="Rectangle 2"/>
          <p:cNvSpPr>
            <a:spLocks noRo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r>
              <a:rPr lang="en-US" smtClean="0"/>
              <a:t>“Is there anything else that you would like to add?” —considered a formula question the response will often be “No.”</a:t>
            </a:r>
          </a:p>
          <a:p>
            <a:pPr eaLnBrk="1" hangingPunct="1"/>
            <a:endParaRPr lang="en-US" smtClean="0"/>
          </a:p>
          <a:p>
            <a:pPr eaLnBrk="1" hangingPunct="1"/>
            <a:r>
              <a:rPr lang="en-US" smtClean="0"/>
              <a:t>In form the interviewee about the next steps to take.</a:t>
            </a:r>
          </a:p>
          <a:p>
            <a:pPr eaLnBrk="1" hangingPunct="1"/>
            <a:endParaRPr lang="en-US" smtClean="0"/>
          </a:p>
          <a:p>
            <a:pPr eaLnBrk="1" hangingPunct="1"/>
            <a:r>
              <a:rPr lang="en-US" smtClean="0"/>
              <a:t>Always remember to thank the interviewee for their time.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miter lim="800000"/>
            <a:headEnd/>
            <a:tailEnd/>
          </a:ln>
        </p:spPr>
        <p:txBody>
          <a:bodyPr/>
          <a:lstStyle/>
          <a:p>
            <a:fld id="{6C3E0E3A-C6F5-45D4-AFD0-54EF333124E5}" type="slidenum">
              <a:rPr lang="en-US"/>
              <a:pPr/>
              <a:t>26</a:t>
            </a:fld>
            <a:endParaRPr lang="en-US"/>
          </a:p>
        </p:txBody>
      </p:sp>
      <p:sp>
        <p:nvSpPr>
          <p:cNvPr id="88067" name="Rectangle 2"/>
          <p:cNvSpPr>
            <a:spLocks noRo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eaLnBrk="1" hangingPunct="1"/>
            <a:r>
              <a:rPr lang="en-US" smtClean="0"/>
              <a:t>The longer you wait to write your report, the more suspect your data becomes.</a:t>
            </a:r>
          </a:p>
          <a:p>
            <a:pPr eaLnBrk="1" hangingPunct="1"/>
            <a:endParaRPr lang="en-US" smtClean="0"/>
          </a:p>
          <a:p>
            <a:pPr eaLnBrk="1" hangingPunct="1"/>
            <a:r>
              <a:rPr lang="en-US" smtClean="0"/>
              <a:t>Review the report with the respondent—helps clarify the meaning the interviewee had in mind and lets the interviewee know that you care.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miter lim="800000"/>
            <a:headEnd/>
            <a:tailEnd/>
          </a:ln>
        </p:spPr>
        <p:txBody>
          <a:bodyPr/>
          <a:lstStyle/>
          <a:p>
            <a:fld id="{29815B51-3FBF-42E2-BE5A-36B06E80A7FE}" type="slidenum">
              <a:rPr lang="en-US"/>
              <a:pPr/>
              <a:t>29</a:t>
            </a:fld>
            <a:endParaRPr lang="en-US"/>
          </a:p>
        </p:txBody>
      </p:sp>
      <p:sp>
        <p:nvSpPr>
          <p:cNvPr id="89091" name="Rectangle 2"/>
          <p:cNvSpPr>
            <a:spLocks noRo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r>
              <a:rPr lang="en-US" smtClean="0"/>
              <a:t>An alternative approach to interviewing users one by one.</a:t>
            </a:r>
          </a:p>
          <a:p>
            <a:pPr eaLnBrk="1" hangingPunct="1"/>
            <a:endParaRPr lang="en-US" smtClean="0"/>
          </a:p>
          <a:p>
            <a:pPr eaLnBrk="1" hangingPunct="1"/>
            <a:r>
              <a:rPr lang="en-US" smtClean="0"/>
              <a:t>Developed by IBM.</a:t>
            </a:r>
          </a:p>
          <a:p>
            <a:pPr eaLnBrk="1" hangingPunct="1"/>
            <a:endParaRPr lang="en-US" smtClean="0"/>
          </a:p>
          <a:p>
            <a:pPr eaLnBrk="1" hangingPunct="1"/>
            <a:r>
              <a:rPr lang="en-US" smtClean="0"/>
              <a:t>The motivation was to cut the time and hence the cost required by interviews. It also creates more use identification with new systems as a result of the participative process.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miter lim="800000"/>
            <a:headEnd/>
            <a:tailEnd/>
          </a:ln>
        </p:spPr>
        <p:txBody>
          <a:bodyPr/>
          <a:lstStyle/>
          <a:p>
            <a:fld id="{07CF9635-A584-4319-BF63-147AA21654D5}" type="slidenum">
              <a:rPr lang="en-US"/>
              <a:pPr/>
              <a:t>3</a:t>
            </a:fld>
            <a:endParaRPr lang="en-US"/>
          </a:p>
        </p:txBody>
      </p:sp>
      <p:sp>
        <p:nvSpPr>
          <p:cNvPr id="71683" name="Rectangle 2"/>
          <p:cNvSpPr>
            <a:spLocks noRo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r>
              <a:rPr lang="en-US" smtClean="0"/>
              <a:t>The commonality of these methods is talking with and listening to people in the organization in order to understand their interactions with technology through a series of carefully composed questions.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miter lim="800000"/>
            <a:headEnd/>
            <a:tailEnd/>
          </a:ln>
        </p:spPr>
        <p:txBody>
          <a:bodyPr/>
          <a:lstStyle/>
          <a:p>
            <a:fld id="{787BB676-26AA-44D5-BEB2-BB51BD526359}" type="slidenum">
              <a:rPr lang="en-US"/>
              <a:pPr/>
              <a:t>31</a:t>
            </a:fld>
            <a:endParaRPr lang="en-US"/>
          </a:p>
        </p:txBody>
      </p:sp>
      <p:sp>
        <p:nvSpPr>
          <p:cNvPr id="90115" name="Rectangle 2"/>
          <p:cNvSpPr>
            <a:spLocks noRo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eaLnBrk="1" hangingPunct="1">
              <a:lnSpc>
                <a:spcPct val="90000"/>
              </a:lnSpc>
            </a:pPr>
            <a:r>
              <a:rPr lang="en-US" sz="1000" smtClean="0"/>
              <a:t>All project team members must be committed to the JAD approach and become involved.</a:t>
            </a:r>
          </a:p>
          <a:p>
            <a:pPr eaLnBrk="1" hangingPunct="1">
              <a:lnSpc>
                <a:spcPct val="90000"/>
              </a:lnSpc>
            </a:pPr>
            <a:endParaRPr lang="en-US" sz="1000" smtClean="0"/>
          </a:p>
          <a:p>
            <a:pPr eaLnBrk="1" hangingPunct="1">
              <a:lnSpc>
                <a:spcPct val="90000"/>
              </a:lnSpc>
            </a:pPr>
            <a:r>
              <a:rPr lang="en-US" smtClean="0"/>
              <a:t>Executive sponsor—a senior person who will introduce and conclude the JAD session.</a:t>
            </a:r>
          </a:p>
          <a:p>
            <a:pPr eaLnBrk="1" hangingPunct="1">
              <a:lnSpc>
                <a:spcPct val="90000"/>
              </a:lnSpc>
            </a:pPr>
            <a:endParaRPr lang="en-US" smtClean="0"/>
          </a:p>
          <a:p>
            <a:pPr eaLnBrk="1" hangingPunct="1">
              <a:lnSpc>
                <a:spcPct val="90000"/>
              </a:lnSpc>
            </a:pPr>
            <a:r>
              <a:rPr lang="en-US" smtClean="0"/>
              <a:t>IS Analyst—gives an expert opinion about any disproportionate costs of solutions proposed. </a:t>
            </a:r>
          </a:p>
          <a:p>
            <a:pPr eaLnBrk="1" hangingPunct="1">
              <a:lnSpc>
                <a:spcPct val="90000"/>
              </a:lnSpc>
            </a:pPr>
            <a:endParaRPr lang="en-US" smtClean="0"/>
          </a:p>
          <a:p>
            <a:pPr eaLnBrk="1" hangingPunct="1">
              <a:lnSpc>
                <a:spcPct val="90000"/>
              </a:lnSpc>
            </a:pPr>
            <a:r>
              <a:rPr lang="en-US" smtClean="0"/>
              <a:t>Users—try to select users that can articulate what information they need to perform their jobs as well as what they desire in anew or improved computer system.</a:t>
            </a:r>
          </a:p>
          <a:p>
            <a:pPr eaLnBrk="1" hangingPunct="1">
              <a:lnSpc>
                <a:spcPct val="90000"/>
              </a:lnSpc>
            </a:pPr>
            <a:endParaRPr lang="en-US" smtClean="0"/>
          </a:p>
          <a:p>
            <a:pPr eaLnBrk="1" hangingPunct="1">
              <a:lnSpc>
                <a:spcPct val="90000"/>
              </a:lnSpc>
            </a:pPr>
            <a:r>
              <a:rPr lang="en-US" smtClean="0"/>
              <a:t>Session leader—someone who has excellent communication skills to facilitate appropriate interactions.</a:t>
            </a:r>
          </a:p>
          <a:p>
            <a:pPr eaLnBrk="1" hangingPunct="1">
              <a:lnSpc>
                <a:spcPct val="90000"/>
              </a:lnSpc>
            </a:pPr>
            <a:endParaRPr lang="en-US" smtClean="0"/>
          </a:p>
          <a:p>
            <a:pPr eaLnBrk="1" hangingPunct="1">
              <a:lnSpc>
                <a:spcPct val="90000"/>
              </a:lnSpc>
            </a:pPr>
            <a:r>
              <a:rPr lang="en-US" smtClean="0"/>
              <a:t>Observers—analysts or technical experts from other functional areas to offer technical explanations and advice.</a:t>
            </a:r>
          </a:p>
          <a:p>
            <a:pPr eaLnBrk="1" hangingPunct="1">
              <a:lnSpc>
                <a:spcPct val="90000"/>
              </a:lnSpc>
            </a:pPr>
            <a:endParaRPr lang="en-US" smtClean="0"/>
          </a:p>
          <a:p>
            <a:pPr eaLnBrk="1" hangingPunct="1">
              <a:lnSpc>
                <a:spcPct val="90000"/>
              </a:lnSpc>
            </a:pPr>
            <a:r>
              <a:rPr lang="en-US" smtClean="0"/>
              <a:t>Scribe—formally write down everything that is done.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miter lim="800000"/>
            <a:headEnd/>
            <a:tailEnd/>
          </a:ln>
        </p:spPr>
        <p:txBody>
          <a:bodyPr/>
          <a:lstStyle/>
          <a:p>
            <a:fld id="{8E86B0BB-7477-4CFA-923D-3C5A8744A2AE}" type="slidenum">
              <a:rPr lang="en-US"/>
              <a:pPr/>
              <a:t>32</a:t>
            </a:fld>
            <a:endParaRPr lang="en-US"/>
          </a:p>
        </p:txBody>
      </p:sp>
      <p:sp>
        <p:nvSpPr>
          <p:cNvPr id="91139" name="Rectangle 2"/>
          <p:cNvSpPr>
            <a:spLocks noRo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r>
              <a:rPr lang="en-US" smtClean="0"/>
              <a:t>Hold offsite to minimize the daily distractions and responsibilities of the participants’ regular work.</a:t>
            </a:r>
          </a:p>
          <a:p>
            <a:pPr eaLnBrk="1" hangingPunct="1"/>
            <a:endParaRPr lang="en-US" smtClean="0"/>
          </a:p>
          <a:p>
            <a:pPr eaLnBrk="1" hangingPunct="1"/>
            <a:r>
              <a:rPr lang="en-US" smtClean="0"/>
              <a:t>Do not hold the session unless everyone can attend. An agenda should be giving out before the meeting so the participants know what to expect. If possible an orientation meeting can be given.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miter lim="800000"/>
            <a:headEnd/>
            <a:tailEnd/>
          </a:ln>
        </p:spPr>
        <p:txBody>
          <a:bodyPr/>
          <a:lstStyle/>
          <a:p>
            <a:fld id="{F95EB7CB-1C23-4E8B-BA12-AA6BFB5D1B78}" type="slidenum">
              <a:rPr lang="en-US"/>
              <a:pPr/>
              <a:t>33</a:t>
            </a:fld>
            <a:endParaRPr lang="en-US"/>
          </a:p>
        </p:txBody>
      </p:sp>
      <p:sp>
        <p:nvSpPr>
          <p:cNvPr id="92163" name="Rectangle 2"/>
          <p:cNvSpPr>
            <a:spLocks noRo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r>
              <a:rPr lang="en-US" smtClean="0"/>
              <a:t>Some organizations have estimated a 15 percent time savings over traditional.</a:t>
            </a:r>
          </a:p>
          <a:p>
            <a:pPr eaLnBrk="1" hangingPunct="1"/>
            <a:endParaRPr lang="en-US" smtClean="0"/>
          </a:p>
          <a:p>
            <a:pPr eaLnBrk="1" hangingPunct="1"/>
            <a:r>
              <a:rPr lang="en-US" smtClean="0"/>
              <a:t>Helps users become involved early in systems projects and treats their feedback seriously.</a:t>
            </a:r>
          </a:p>
          <a:p>
            <a:pPr eaLnBrk="1" hangingPunct="1"/>
            <a:r>
              <a:rPr lang="en-US" smtClean="0"/>
              <a:t> </a:t>
            </a:r>
          </a:p>
          <a:p>
            <a:pPr eaLnBrk="1" hangingPunct="1"/>
            <a:r>
              <a:rPr lang="en-US" smtClean="0"/>
              <a:t>Much like brainstorming which allows for creative idea production.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miter lim="800000"/>
            <a:headEnd/>
            <a:tailEnd/>
          </a:ln>
        </p:spPr>
        <p:txBody>
          <a:bodyPr/>
          <a:lstStyle/>
          <a:p>
            <a:fld id="{4E86E804-8223-4890-AEA1-E0B67A710D29}" type="slidenum">
              <a:rPr lang="en-US"/>
              <a:pPr/>
              <a:t>34</a:t>
            </a:fld>
            <a:endParaRPr lang="en-US"/>
          </a:p>
        </p:txBody>
      </p:sp>
      <p:sp>
        <p:nvSpPr>
          <p:cNvPr id="93187" name="Rectangle 2"/>
          <p:cNvSpPr>
            <a:spLocks noRo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r>
              <a:rPr lang="en-US" smtClean="0"/>
              <a:t>It is not possible to do other activities concurrently or to time-shift any activities, as is typically done in one-to-one interviewing.</a:t>
            </a:r>
          </a:p>
          <a:p>
            <a:pPr eaLnBrk="1" hangingPunct="1"/>
            <a:endParaRPr lang="en-US" smtClean="0"/>
          </a:p>
          <a:p>
            <a:pPr eaLnBrk="1" hangingPunct="1"/>
            <a:r>
              <a:rPr lang="en-US" smtClean="0"/>
              <a:t>It is a judgmental decision if the organization is truly committed to, and prepared for , this approach.</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miter lim="800000"/>
            <a:headEnd/>
            <a:tailEnd/>
          </a:ln>
        </p:spPr>
        <p:txBody>
          <a:bodyPr/>
          <a:lstStyle/>
          <a:p>
            <a:fld id="{DC941C7C-6E35-4DFB-AF53-5937BF6AE412}" type="slidenum">
              <a:rPr lang="en-US"/>
              <a:pPr/>
              <a:t>35</a:t>
            </a:fld>
            <a:endParaRPr lang="en-US"/>
          </a:p>
        </p:txBody>
      </p:sp>
      <p:sp>
        <p:nvSpPr>
          <p:cNvPr id="94211" name="Rectangle 2"/>
          <p:cNvSpPr>
            <a:spLocks noRo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r>
              <a:rPr lang="en-US" smtClean="0"/>
              <a:t>Attributes—what people in the organization say they want.</a:t>
            </a:r>
          </a:p>
          <a:p>
            <a:pPr eaLnBrk="1" hangingPunct="1"/>
            <a:endParaRPr lang="en-US" smtClean="0"/>
          </a:p>
          <a:p>
            <a:pPr eaLnBrk="1" hangingPunct="1"/>
            <a:r>
              <a:rPr lang="en-US" smtClean="0"/>
              <a:t>Beliefs—what people think is actually true.</a:t>
            </a:r>
          </a:p>
          <a:p>
            <a:pPr eaLnBrk="1" hangingPunct="1"/>
            <a:endParaRPr lang="en-US" smtClean="0"/>
          </a:p>
          <a:p>
            <a:pPr eaLnBrk="1" hangingPunct="1"/>
            <a:r>
              <a:rPr lang="en-US" smtClean="0"/>
              <a:t>Behavior—what organizational members do.</a:t>
            </a:r>
          </a:p>
          <a:p>
            <a:pPr eaLnBrk="1" hangingPunct="1"/>
            <a:endParaRPr lang="en-US" smtClean="0"/>
          </a:p>
          <a:p>
            <a:pPr eaLnBrk="1" hangingPunct="1"/>
            <a:r>
              <a:rPr lang="en-US" smtClean="0"/>
              <a:t>Characteristics—properties of people or things.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miter lim="800000"/>
            <a:headEnd/>
            <a:tailEnd/>
          </a:ln>
        </p:spPr>
        <p:txBody>
          <a:bodyPr/>
          <a:lstStyle/>
          <a:p>
            <a:fld id="{B5E146CE-696E-4C4D-875E-892AB1A05571}" type="slidenum">
              <a:rPr lang="en-US"/>
              <a:pPr/>
              <a:t>37</a:t>
            </a:fld>
            <a:endParaRPr lang="en-US"/>
          </a:p>
        </p:txBody>
      </p:sp>
      <p:sp>
        <p:nvSpPr>
          <p:cNvPr id="95235" name="Rectangle 2"/>
          <p:cNvSpPr>
            <a:spLocks noRo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r>
              <a:rPr lang="en-US" smtClean="0"/>
              <a:t>Even when you write an open-ended question, it must be narrow enough to guide respondents to answer in a specific way.</a:t>
            </a:r>
          </a:p>
          <a:p>
            <a:pPr eaLnBrk="1" hangingPunct="1"/>
            <a:endParaRPr lang="en-US" smtClean="0"/>
          </a:p>
          <a:p>
            <a:pPr eaLnBrk="1" hangingPunct="1"/>
            <a:r>
              <a:rPr lang="en-US" smtClean="0"/>
              <a:t>Use open-ended questions when it is impossible to list effectively all possible responses to a question.</a:t>
            </a:r>
          </a:p>
          <a:p>
            <a:pPr eaLnBrk="1" hangingPunct="1"/>
            <a:endParaRPr lang="en-US" smtClean="0"/>
          </a:p>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miter lim="800000"/>
            <a:headEnd/>
            <a:tailEnd/>
          </a:ln>
        </p:spPr>
        <p:txBody>
          <a:bodyPr/>
          <a:lstStyle/>
          <a:p>
            <a:fld id="{85480194-54AC-4656-8510-621217567474}" type="slidenum">
              <a:rPr lang="en-US"/>
              <a:pPr/>
              <a:t>39</a:t>
            </a:fld>
            <a:endParaRPr lang="en-US"/>
          </a:p>
        </p:txBody>
      </p:sp>
      <p:sp>
        <p:nvSpPr>
          <p:cNvPr id="96259" name="Rectangle 2"/>
          <p:cNvSpPr>
            <a:spLocks noRo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r>
              <a:rPr lang="en-US" smtClean="0"/>
              <a:t>Write questionnaires in the respondents own language usage.</a:t>
            </a:r>
          </a:p>
          <a:p>
            <a:pPr eaLnBrk="1" hangingPunct="1"/>
            <a:endParaRPr lang="en-US" smtClean="0"/>
          </a:p>
          <a:p>
            <a:pPr eaLnBrk="1" hangingPunct="1"/>
            <a:r>
              <a:rPr lang="en-US" smtClean="0"/>
              <a:t>Simple – Use the language of the respondents whenever possible.</a:t>
            </a:r>
          </a:p>
          <a:p>
            <a:pPr eaLnBrk="1" hangingPunct="1"/>
            <a:endParaRPr lang="en-US" smtClean="0"/>
          </a:p>
          <a:p>
            <a:pPr eaLnBrk="1" hangingPunct="1"/>
            <a:r>
              <a:rPr lang="en-US" smtClean="0"/>
              <a:t>Specific – work at being specific rather then vague in wording.</a:t>
            </a:r>
          </a:p>
          <a:p>
            <a:pPr eaLnBrk="1" hangingPunct="1"/>
            <a:endParaRPr lang="en-US" smtClean="0"/>
          </a:p>
          <a:p>
            <a:pPr eaLnBrk="1" hangingPunct="1"/>
            <a:r>
              <a:rPr lang="en-US" smtClean="0"/>
              <a:t>Short – keep questions short</a:t>
            </a:r>
          </a:p>
          <a:p>
            <a:pPr eaLnBrk="1" hangingPunct="1"/>
            <a:endParaRPr lang="en-US" smtClean="0"/>
          </a:p>
          <a:p>
            <a:pPr eaLnBrk="1" hangingPunct="1"/>
            <a:r>
              <a:rPr lang="en-US" smtClean="0"/>
              <a:t>Not patronizing – do not talk down to participants through low-level language choices.</a:t>
            </a:r>
          </a:p>
          <a:p>
            <a:pPr eaLnBrk="1" hangingPunct="1"/>
            <a:endParaRPr lang="en-US" smtClean="0"/>
          </a:p>
          <a:p>
            <a:pPr eaLnBrk="1" hangingPunct="1"/>
            <a:r>
              <a:rPr lang="en-US" smtClean="0"/>
              <a:t>Free of bias – also means avoiding objectionable questions.</a:t>
            </a:r>
          </a:p>
          <a:p>
            <a:pPr eaLnBrk="1" hangingPunct="1"/>
            <a:endParaRPr lang="en-US" smtClean="0"/>
          </a:p>
          <a:p>
            <a:pPr eaLnBrk="1" hangingPunct="1"/>
            <a:r>
              <a:rPr lang="en-US" smtClean="0"/>
              <a:t>Addressed to those who are knowledgeable – target questions to correct respondents.</a:t>
            </a:r>
          </a:p>
          <a:p>
            <a:pPr eaLnBrk="1" hangingPunct="1"/>
            <a:endParaRPr lang="en-US" smtClean="0"/>
          </a:p>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miter lim="800000"/>
            <a:headEnd/>
            <a:tailEnd/>
          </a:ln>
        </p:spPr>
        <p:txBody>
          <a:bodyPr/>
          <a:lstStyle/>
          <a:p>
            <a:fld id="{C1CB3324-0569-4CD4-BDCF-E05DE1AE276B}" type="slidenum">
              <a:rPr lang="en-US"/>
              <a:pPr/>
              <a:t>40</a:t>
            </a:fld>
            <a:endParaRPr lang="en-US"/>
          </a:p>
        </p:txBody>
      </p:sp>
      <p:sp>
        <p:nvSpPr>
          <p:cNvPr id="97283" name="Rectangle 2"/>
          <p:cNvSpPr>
            <a:spLocks noRo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r>
              <a:rPr lang="en-US" smtClean="0"/>
              <a:t>Scaling is the process of assigning numbers or other symbols to an attribute or characteristic for the purpose of measuring that attribute or characteristic.</a:t>
            </a:r>
          </a:p>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miter lim="800000"/>
            <a:headEnd/>
            <a:tailEnd/>
          </a:ln>
        </p:spPr>
        <p:txBody>
          <a:bodyPr/>
          <a:lstStyle/>
          <a:p>
            <a:fld id="{0D944EB5-3399-418C-AEA3-747EB9B96C2E}" type="slidenum">
              <a:rPr lang="en-US"/>
              <a:pPr/>
              <a:t>42</a:t>
            </a:fld>
            <a:endParaRPr lang="en-US"/>
          </a:p>
        </p:txBody>
      </p:sp>
      <p:sp>
        <p:nvSpPr>
          <p:cNvPr id="98307" name="Rectangle 2"/>
          <p:cNvSpPr>
            <a:spLocks noRo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eaLnBrk="1" hangingPunct="1"/>
            <a:r>
              <a:rPr lang="en-US" smtClean="0"/>
              <a:t>More complete analysis can be performed on interval scales.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miter lim="800000"/>
            <a:headEnd/>
            <a:tailEnd/>
          </a:ln>
        </p:spPr>
        <p:txBody>
          <a:bodyPr/>
          <a:lstStyle/>
          <a:p>
            <a:fld id="{FBCA70D1-40A7-41E8-9638-CA9C4CDFE245}" type="slidenum">
              <a:rPr lang="en-US"/>
              <a:pPr/>
              <a:t>43</a:t>
            </a:fld>
            <a:endParaRPr lang="en-US"/>
          </a:p>
        </p:txBody>
      </p:sp>
      <p:sp>
        <p:nvSpPr>
          <p:cNvPr id="99331" name="Rectangle 2"/>
          <p:cNvSpPr>
            <a:spLocks noRo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r>
              <a:rPr lang="en-US" smtClean="0"/>
              <a:t>Questionnaires must be valid and reliable.</a:t>
            </a:r>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miter lim="800000"/>
            <a:headEnd/>
            <a:tailEnd/>
          </a:ln>
        </p:spPr>
        <p:txBody>
          <a:bodyPr/>
          <a:lstStyle/>
          <a:p>
            <a:fld id="{F153F01C-824A-48A1-A698-3D26934283DD}" type="slidenum">
              <a:rPr lang="en-US"/>
              <a:pPr/>
              <a:t>5</a:t>
            </a:fld>
            <a:endParaRPr lang="en-US"/>
          </a:p>
        </p:txBody>
      </p:sp>
      <p:sp>
        <p:nvSpPr>
          <p:cNvPr id="72707" name="Rectangle 2"/>
          <p:cNvSpPr>
            <a:spLocks noRo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r>
              <a:rPr lang="en-US" smtClean="0"/>
              <a:t>Opinions—may be more revealing and more important then facts. By seeking opinion rather then fact you can discover key problems.</a:t>
            </a:r>
          </a:p>
          <a:p>
            <a:pPr eaLnBrk="1" hangingPunct="1"/>
            <a:endParaRPr lang="en-US" smtClean="0"/>
          </a:p>
          <a:p>
            <a:pPr eaLnBrk="1" hangingPunct="1"/>
            <a:r>
              <a:rPr lang="en-US" smtClean="0"/>
              <a:t>Feelings—you can understand the organization’s culture more fully by listening to the feelings of the respondent.</a:t>
            </a:r>
          </a:p>
          <a:p>
            <a:pPr eaLnBrk="1" hangingPunct="1"/>
            <a:endParaRPr lang="en-US" smtClean="0"/>
          </a:p>
          <a:p>
            <a:pPr eaLnBrk="1" hangingPunct="1"/>
            <a:r>
              <a:rPr lang="en-US" smtClean="0"/>
              <a:t>Goals – project the organization’s future. You may not be able to determine goals through any other method.</a:t>
            </a:r>
          </a:p>
          <a:p>
            <a:pPr eaLnBrk="1" hangingPunct="1"/>
            <a:endParaRPr lang="en-US" smtClean="0"/>
          </a:p>
          <a:p>
            <a:pPr eaLnBrk="1" hangingPunct="1"/>
            <a:r>
              <a:rPr lang="en-US" smtClean="0"/>
              <a:t>HCI – the ergonomic aspects, the system usability, how pleasing and enjoyable the system is, and how useful it is in supporting individual tasks.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miter lim="800000"/>
            <a:headEnd/>
            <a:tailEnd/>
          </a:ln>
        </p:spPr>
        <p:txBody>
          <a:bodyPr/>
          <a:lstStyle/>
          <a:p>
            <a:fld id="{020CD7D5-A241-474B-AE41-4256AF22C0BB}" type="slidenum">
              <a:rPr lang="en-US"/>
              <a:pPr/>
              <a:t>44</a:t>
            </a:fld>
            <a:endParaRPr lang="en-US"/>
          </a:p>
        </p:txBody>
      </p:sp>
      <p:sp>
        <p:nvSpPr>
          <p:cNvPr id="100355" name="Rectangle 2"/>
          <p:cNvSpPr>
            <a:spLocks noRo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r>
              <a:rPr lang="en-US" smtClean="0"/>
              <a:t>Construction of scales is a serious task, which must consider the problems associated with their construction.</a:t>
            </a:r>
          </a:p>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miter lim="800000"/>
            <a:headEnd/>
            <a:tailEnd/>
          </a:ln>
        </p:spPr>
        <p:txBody>
          <a:bodyPr/>
          <a:lstStyle/>
          <a:p>
            <a:fld id="{3AE2134A-C3D0-44BA-9B8B-E2A1A0CC7CB6}" type="slidenum">
              <a:rPr lang="en-US"/>
              <a:pPr/>
              <a:t>48</a:t>
            </a:fld>
            <a:endParaRPr lang="en-US"/>
          </a:p>
        </p:txBody>
      </p:sp>
      <p:sp>
        <p:nvSpPr>
          <p:cNvPr id="101379" name="Rectangle 2"/>
          <p:cNvSpPr>
            <a:spLocks noRo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r>
              <a:rPr lang="en-US" smtClean="0"/>
              <a:t>A well designed, relevant questionnaire can help overcome some of this resistance to respond.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miter lim="800000"/>
            <a:headEnd/>
            <a:tailEnd/>
          </a:ln>
        </p:spPr>
        <p:txBody>
          <a:bodyPr/>
          <a:lstStyle/>
          <a:p>
            <a:fld id="{9E28D0C3-2D6D-4A12-8F07-D26C0CC784D8}" type="slidenum">
              <a:rPr lang="en-US"/>
              <a:pPr/>
              <a:t>49</a:t>
            </a:fld>
            <a:endParaRPr lang="en-US"/>
          </a:p>
        </p:txBody>
      </p:sp>
      <p:sp>
        <p:nvSpPr>
          <p:cNvPr id="102403" name="Rectangle 2"/>
          <p:cNvSpPr>
            <a:spLocks noRo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r>
              <a:rPr lang="en-US" smtClean="0"/>
              <a:t>You want respondents to feel as unthreatened by and interested in the questions being asked as possible, without getting overwrought about a particular issue.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miter lim="800000"/>
            <a:headEnd/>
            <a:tailEnd/>
          </a:ln>
        </p:spPr>
        <p:txBody>
          <a:bodyPr/>
          <a:lstStyle/>
          <a:p>
            <a:fld id="{73A0931A-9F36-4474-B7F3-E82F6B9C10DA}" type="slidenum">
              <a:rPr lang="en-US"/>
              <a:pPr/>
              <a:t>51</a:t>
            </a:fld>
            <a:endParaRPr lang="en-US"/>
          </a:p>
        </p:txBody>
      </p:sp>
      <p:sp>
        <p:nvSpPr>
          <p:cNvPr id="103427" name="Rectangle 2"/>
          <p:cNvSpPr>
            <a:spLocks noRo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r>
              <a:rPr lang="en-US" smtClean="0"/>
              <a:t>When you design questionnaires for the Web, apply the same rules you use when designing paper questionnaires.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miter lim="800000"/>
            <a:headEnd/>
            <a:tailEnd/>
          </a:ln>
        </p:spPr>
        <p:txBody>
          <a:bodyPr/>
          <a:lstStyle/>
          <a:p>
            <a:fld id="{78122CEA-89E3-4C6A-BE4A-762B5C7C7F1E}" type="slidenum">
              <a:rPr lang="en-US"/>
              <a:pPr/>
              <a:t>52</a:t>
            </a:fld>
            <a:endParaRPr lang="en-US"/>
          </a:p>
        </p:txBody>
      </p:sp>
      <p:sp>
        <p:nvSpPr>
          <p:cNvPr id="104451" name="Rectangle 2"/>
          <p:cNvSpPr>
            <a:spLocks noRo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eaLnBrk="1" hangingPunct="1"/>
            <a:r>
              <a:rPr lang="en-US" smtClean="0"/>
              <a:t>The choice of administering the questionnaire may be determined by the existing business situation.</a:t>
            </a:r>
          </a:p>
          <a:p>
            <a:pPr eaLnBrk="1" hangingPunct="1"/>
            <a:endParaRPr lang="en-US" smtClean="0"/>
          </a:p>
          <a:p>
            <a:pPr eaLnBrk="1" hangingPunct="1"/>
            <a:r>
              <a:rPr lang="en-US" smtClean="0"/>
              <a:t>Both email and Web surveys are self–administered; response are a little lower then other methods, but may result in less guarded answers.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miter lim="800000"/>
            <a:headEnd/>
            <a:tailEnd/>
          </a:ln>
        </p:spPr>
        <p:txBody>
          <a:bodyPr/>
          <a:lstStyle/>
          <a:p>
            <a:fld id="{4C32C18D-3448-4A67-BD7F-DBCB3951BA7A}" type="slidenum">
              <a:rPr lang="en-US"/>
              <a:pPr/>
              <a:t>53</a:t>
            </a:fld>
            <a:endParaRPr lang="en-US"/>
          </a:p>
        </p:txBody>
      </p:sp>
      <p:sp>
        <p:nvSpPr>
          <p:cNvPr id="105475" name="Rectangle 2"/>
          <p:cNvSpPr>
            <a:spLocks noRo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r>
              <a:rPr lang="en-US" smtClean="0"/>
              <a:t>Reminders can be sent.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miter lim="800000"/>
            <a:headEnd/>
            <a:tailEnd/>
          </a:ln>
        </p:spPr>
        <p:txBody>
          <a:bodyPr/>
          <a:lstStyle/>
          <a:p>
            <a:fld id="{0BCF5B64-4C5F-4562-8F25-8311D852C972}" type="slidenum">
              <a:rPr lang="en-US"/>
              <a:pPr/>
              <a:t>55</a:t>
            </a:fld>
            <a:endParaRPr lang="en-US"/>
          </a:p>
        </p:txBody>
      </p:sp>
      <p:sp>
        <p:nvSpPr>
          <p:cNvPr id="106499" name="Rectangle 2"/>
          <p:cNvSpPr>
            <a:spLocks noChangeArrowheads="1" noTextEdit="1"/>
          </p:cNvSpPr>
          <p:nvPr>
            <p:ph type="sldImg"/>
          </p:nvPr>
        </p:nvSpPr>
        <p:spPr>
          <a:xfrm>
            <a:off x="1152525" y="692150"/>
            <a:ext cx="4554538" cy="3416300"/>
          </a:xfrm>
          <a:ln/>
        </p:spPr>
      </p:sp>
      <p:sp>
        <p:nvSpPr>
          <p:cNvPr id="106500" name="Rectangle 3"/>
          <p:cNvSpPr>
            <a:spLocks noGrp="1" noChangeArrowheads="1"/>
          </p:cNvSpPr>
          <p:nvPr>
            <p:ph type="body" idx="1"/>
          </p:nvPr>
        </p:nvSpPr>
        <p:spPr>
          <a:xfrm>
            <a:off x="914400" y="4343400"/>
            <a:ext cx="5029200" cy="4114800"/>
          </a:xfrm>
          <a:noFill/>
        </p:spPr>
        <p:txBody>
          <a:bodyPr lIns="90480" tIns="44446" rIns="90480" bIns="44446"/>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miter lim="800000"/>
            <a:headEnd/>
            <a:tailEnd/>
          </a:ln>
        </p:spPr>
        <p:txBody>
          <a:bodyPr/>
          <a:lstStyle/>
          <a:p>
            <a:fld id="{34AFA678-9D3E-4D8C-8315-5F094A53754B}" type="slidenum">
              <a:rPr lang="en-US"/>
              <a:pPr/>
              <a:t>6</a:t>
            </a:fld>
            <a:endParaRPr lang="en-US"/>
          </a:p>
        </p:txBody>
      </p:sp>
      <p:sp>
        <p:nvSpPr>
          <p:cNvPr id="73731" name="Rectangle 2"/>
          <p:cNvSpPr>
            <a:spLocks noRo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r>
              <a:rPr lang="en-US" sz="1000" smtClean="0"/>
              <a:t>Reading background material—read and understand as much background information about the interviewees and their organization as possible.</a:t>
            </a:r>
          </a:p>
          <a:p>
            <a:pPr marL="628650" lvl="1" indent="-171450" eaLnBrk="1" hangingPunct="1">
              <a:buFontTx/>
              <a:buChar char="•"/>
            </a:pPr>
            <a:r>
              <a:rPr lang="en-US" sz="1000" smtClean="0"/>
              <a:t>Corporate website</a:t>
            </a:r>
          </a:p>
          <a:p>
            <a:pPr marL="628650" lvl="1" indent="-171450" eaLnBrk="1" hangingPunct="1">
              <a:buFontTx/>
              <a:buChar char="•"/>
            </a:pPr>
            <a:r>
              <a:rPr lang="en-US" sz="1000" smtClean="0"/>
              <a:t>Current annual report</a:t>
            </a:r>
          </a:p>
          <a:p>
            <a:pPr marL="628650" lvl="1" indent="-171450" eaLnBrk="1" hangingPunct="1">
              <a:buFontTx/>
              <a:buChar char="•"/>
            </a:pPr>
            <a:r>
              <a:rPr lang="en-US" sz="1000" smtClean="0"/>
              <a:t>Corporate news letter</a:t>
            </a:r>
          </a:p>
          <a:p>
            <a:pPr marL="628650" lvl="1" indent="-171450" eaLnBrk="1" hangingPunct="1">
              <a:buFontTx/>
              <a:buChar char="•"/>
            </a:pPr>
            <a:r>
              <a:rPr lang="en-US" sz="1000" smtClean="0"/>
              <a:t>Any publication sent out to explain the organization to the public</a:t>
            </a:r>
          </a:p>
          <a:p>
            <a:pPr marL="628650" lvl="1" indent="-171450" eaLnBrk="1" hangingPunct="1">
              <a:buFontTx/>
              <a:buChar char="•"/>
            </a:pPr>
            <a:r>
              <a:rPr lang="en-US" sz="1000" smtClean="0"/>
              <a:t>Standard &amp; Poor’s</a:t>
            </a:r>
          </a:p>
          <a:p>
            <a:pPr marL="628650" lvl="1" indent="-171450" eaLnBrk="1" hangingPunct="1">
              <a:buFontTx/>
              <a:buChar char="•"/>
            </a:pPr>
            <a:endParaRPr lang="en-US" sz="1000" smtClean="0"/>
          </a:p>
          <a:p>
            <a:pPr eaLnBrk="1" hangingPunct="1"/>
            <a:r>
              <a:rPr lang="en-US" sz="1000" smtClean="0"/>
              <a:t>Trying to build a common vocabulary to phrase interview questions and to maximize the interview time.</a:t>
            </a:r>
          </a:p>
          <a:p>
            <a:pPr eaLnBrk="1" hangingPunct="1"/>
            <a:endParaRPr lang="en-US" sz="1000" smtClean="0"/>
          </a:p>
          <a:p>
            <a:pPr eaLnBrk="1" hangingPunct="1"/>
            <a:r>
              <a:rPr lang="en-US" sz="1000" smtClean="0"/>
              <a:t>Establishing interview objectives—four to six key areas concerning HCI, information processing and decision-making behavior.</a:t>
            </a:r>
          </a:p>
          <a:p>
            <a:pPr eaLnBrk="1" hangingPunct="1"/>
            <a:endParaRPr lang="en-US" sz="1000" smtClean="0"/>
          </a:p>
          <a:p>
            <a:pPr eaLnBrk="1" hangingPunct="1"/>
            <a:r>
              <a:rPr lang="en-US" sz="1000" smtClean="0"/>
              <a:t>Deciding whom to interview—strive for balance so that as many users’ needs are addressed as possible.</a:t>
            </a:r>
          </a:p>
          <a:p>
            <a:pPr eaLnBrk="1" hangingPunct="1"/>
            <a:endParaRPr lang="en-US" sz="1000" smtClean="0"/>
          </a:p>
          <a:p>
            <a:pPr eaLnBrk="1" hangingPunct="1"/>
            <a:r>
              <a:rPr lang="en-US" sz="1000" smtClean="0"/>
              <a:t>Preparing the interviewee—call ahead;  keep to 45 minutes to an hour at the most.</a:t>
            </a:r>
          </a:p>
          <a:p>
            <a:pPr eaLnBrk="1" hangingPunct="1"/>
            <a:endParaRPr lang="en-US" sz="1000" smtClean="0"/>
          </a:p>
          <a:p>
            <a:pPr eaLnBrk="1" hangingPunct="1"/>
            <a:r>
              <a:rPr lang="en-US" sz="1000" smtClean="0"/>
              <a:t>Deciding on question types and structure—write questions to cover the key areas of decision making that you discovered when you ascertained interview objectives.</a:t>
            </a:r>
          </a:p>
          <a:p>
            <a:pPr eaLnBrk="1" hangingPunct="1"/>
            <a:endParaRPr lang="en-US" sz="10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miter lim="800000"/>
            <a:headEnd/>
            <a:tailEnd/>
          </a:ln>
        </p:spPr>
        <p:txBody>
          <a:bodyPr/>
          <a:lstStyle/>
          <a:p>
            <a:fld id="{D06200A7-861B-4AE4-9738-5015126D7B8C}" type="slidenum">
              <a:rPr lang="en-US"/>
              <a:pPr/>
              <a:t>7</a:t>
            </a:fld>
            <a:endParaRPr lang="en-US"/>
          </a:p>
        </p:txBody>
      </p:sp>
      <p:sp>
        <p:nvSpPr>
          <p:cNvPr id="74755" name="Rectangle 2"/>
          <p:cNvSpPr>
            <a:spLocks noRo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r>
              <a:rPr lang="en-US" smtClean="0"/>
              <a:t>Each question type can accomplish something a little different from the other, and each has benefits and drawbacks.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miter lim="800000"/>
            <a:headEnd/>
            <a:tailEnd/>
          </a:ln>
        </p:spPr>
        <p:txBody>
          <a:bodyPr/>
          <a:lstStyle/>
          <a:p>
            <a:fld id="{1C8AAC27-85A0-411C-9C22-801BFEAAC043}" type="slidenum">
              <a:rPr lang="en-US"/>
              <a:pPr/>
              <a:t>8</a:t>
            </a:fld>
            <a:endParaRPr lang="en-US"/>
          </a:p>
        </p:txBody>
      </p:sp>
      <p:sp>
        <p:nvSpPr>
          <p:cNvPr id="75779" name="Rectangle 2"/>
          <p:cNvSpPr>
            <a:spLocks noRo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r>
              <a:rPr lang="en-US" smtClean="0"/>
              <a:t>“Open” actually describes the interviewee’s options for responding. They are open.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miter lim="800000"/>
            <a:headEnd/>
            <a:tailEnd/>
          </a:ln>
        </p:spPr>
        <p:txBody>
          <a:bodyPr/>
          <a:lstStyle/>
          <a:p>
            <a:fld id="{4FEB7BF0-F6CE-4D6A-A4E7-F0FB2823AE3D}" type="slidenum">
              <a:rPr lang="en-US"/>
              <a:pPr/>
              <a:t>11</a:t>
            </a:fld>
            <a:endParaRPr lang="en-US"/>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r>
              <a:rPr lang="en-US" smtClean="0"/>
              <a:t>The analyst needs to carefully consider the implications of using open-ended questions for interviewing.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miter lim="800000"/>
            <a:headEnd/>
            <a:tailEnd/>
          </a:ln>
        </p:spPr>
        <p:txBody>
          <a:bodyPr/>
          <a:lstStyle/>
          <a:p>
            <a:fld id="{0BCE59B6-C572-4566-B2DF-618EFFEB23D0}" type="slidenum">
              <a:rPr lang="en-US"/>
              <a:pPr/>
              <a:t>12</a:t>
            </a:fld>
            <a:endParaRPr lang="en-US"/>
          </a:p>
        </p:txBody>
      </p:sp>
      <p:sp>
        <p:nvSpPr>
          <p:cNvPr id="77827" name="Rectangle 2"/>
          <p:cNvSpPr>
            <a:spLocks noRo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r>
              <a:rPr lang="en-US" smtClean="0"/>
              <a:t>The alternative to open-ended questions.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miter lim="800000"/>
            <a:headEnd/>
            <a:tailEnd/>
          </a:ln>
        </p:spPr>
        <p:txBody>
          <a:bodyPr/>
          <a:lstStyle/>
          <a:p>
            <a:fld id="{21D9F1D8-A940-4075-959C-CD5BF9EDDA05}" type="slidenum">
              <a:rPr lang="en-US"/>
              <a:pPr/>
              <a:t>14</a:t>
            </a:fld>
            <a:endParaRPr lang="en-US"/>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r>
              <a:rPr lang="en-US" smtClean="0"/>
              <a:t>As the interviewer you must think carefully about the question types you will use.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4316CDFC-192B-46EB-89C9-2B60EE3FD0F1}" type="slidenum">
              <a:rPr lang="en-US"/>
              <a:pPr>
                <a:defRPr/>
              </a:pPr>
              <a:t>‹#›</a:t>
            </a:fld>
            <a:endParaRPr 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3BB634EC-C5A4-4D0E-883D-077F8F7F7854}" type="slidenum">
              <a:rPr lang="en-US"/>
              <a:pPr>
                <a:defRPr/>
              </a:pPr>
              <a:t>‹#›</a:t>
            </a:fld>
            <a:endParaRPr 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1240798F-6964-4A9B-850B-7AF893454017}" type="slidenum">
              <a:rPr lang="en-US"/>
              <a:pPr>
                <a:defRPr/>
              </a:pPr>
              <a:t>‹#›</a:t>
            </a:fld>
            <a:endParaRPr 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1-</a:t>
            </a:r>
            <a:fld id="{5F9CD8A0-E312-4201-820B-264F52EF7731}" type="slidenum">
              <a:rPr lang="en-US"/>
              <a:pPr>
                <a:defRPr/>
              </a:pPr>
              <a:t>‹#›</a:t>
            </a:fld>
            <a:endParaRPr 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t>1-</a:t>
            </a:r>
            <a:fld id="{8A1ED653-890C-4D9A-8C7C-D3EDEF21264B}" type="slidenum">
              <a:rPr lang="en-US"/>
              <a:pPr>
                <a:defRPr/>
              </a:pPr>
              <a:t>‹#›</a:t>
            </a:fld>
            <a:endParaRPr 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t>1-</a:t>
            </a:r>
            <a:fld id="{903A92F3-B0A9-4C75-B3B6-6FD03CFD9798}" type="slidenum">
              <a:rPr lang="en-US"/>
              <a:pPr>
                <a:defRPr/>
              </a:pPr>
              <a:t>‹#›</a:t>
            </a:fld>
            <a:endParaRPr 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t>1-</a:t>
            </a:r>
            <a:fld id="{9B6B4793-0BEB-4721-B0A4-FACD0E9AD80A}" type="slidenum">
              <a:rPr lang="en-US"/>
              <a:pPr>
                <a:defRPr/>
              </a:pPr>
              <a:t>‹#›</a:t>
            </a:fld>
            <a:endParaRPr 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1-</a:t>
            </a:r>
            <a:fld id="{99CDC8B7-3238-48D9-B9E0-E85A07059A8D}" type="slidenum">
              <a:rPr lang="en-US"/>
              <a:pPr>
                <a:defRPr/>
              </a:pPr>
              <a:t>‹#›</a:t>
            </a:fld>
            <a:endParaRPr 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1-</a:t>
            </a:r>
            <a:fld id="{DE03C8BD-A343-4803-A4BB-7731FF46A72D}" type="slidenum">
              <a:rPr lang="en-US"/>
              <a:pPr>
                <a:defRPr/>
              </a:pPr>
              <a:t>‹#›</a:t>
            </a:fld>
            <a:endParaRPr 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9AF56F0C-4CE9-47E6-8968-8FFAC2510BB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6FDADE6A-B799-49ED-BD16-2816A4A51A9E}" type="slidenum">
              <a:rPr lang="en-US"/>
              <a:pPr>
                <a:defRPr/>
              </a:pPr>
              <a:t>‹#›</a:t>
            </a:fld>
            <a:endParaRPr 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2D4AC465-8478-4CEF-909B-22D015F0846C}" type="slidenum">
              <a:rPr lang="en-US"/>
              <a:pPr>
                <a:defRPr/>
              </a:pPr>
              <a:t>‹#›</a:t>
            </a:fld>
            <a:endParaRPr 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3EE6445F-2411-4974-9F78-8ED68502CFDA}" type="slidenum">
              <a:rPr lang="en-US"/>
              <a:pPr>
                <a:defRPr/>
              </a:pPr>
              <a:t>‹#›</a:t>
            </a:fld>
            <a:endParaRPr 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C50DE9A6-BBD0-46DB-A802-6AAC4043EDCA}" type="slidenum">
              <a:rPr lang="en-US"/>
              <a:pPr>
                <a:defRPr/>
              </a:pPr>
              <a:t>‹#›</a:t>
            </a:fld>
            <a:endParaRPr 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1-</a:t>
            </a:r>
            <a:fld id="{F56E0FF9-A177-4FD2-A905-E97380477ED5}" type="slidenum">
              <a:rPr lang="en-US"/>
              <a:pPr>
                <a:defRPr/>
              </a:pPr>
              <a:t>‹#›</a:t>
            </a:fld>
            <a:endParaRPr 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t>1-</a:t>
            </a:r>
            <a:fld id="{16EA208C-5CBD-4CCE-90A4-2A301292C87B}" type="slidenum">
              <a:rPr lang="en-US"/>
              <a:pPr>
                <a:defRPr/>
              </a:pPr>
              <a:t>‹#›</a:t>
            </a:fld>
            <a:endParaRPr 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t>1-</a:t>
            </a:r>
            <a:fld id="{B662AC19-5E4F-4DE1-9635-F35EA6DD1C20}" type="slidenum">
              <a:rPr lang="en-US"/>
              <a:pPr>
                <a:defRPr/>
              </a:pPr>
              <a:t>‹#›</a:t>
            </a:fld>
            <a:endParaRPr 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t>1-</a:t>
            </a:r>
            <a:fld id="{DBC2E45A-91F0-45C9-A2E6-B9BC12F5D3E4}" type="slidenum">
              <a:rPr lang="en-US"/>
              <a:pPr>
                <a:defRPr/>
              </a:pPr>
              <a:t>‹#›</a:t>
            </a:fld>
            <a:endParaRPr 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1-</a:t>
            </a:r>
            <a:fld id="{EBD93AC9-A51E-433B-856D-3674A29C70E7}" type="slidenum">
              <a:rPr lang="en-US"/>
              <a:pPr>
                <a:defRPr/>
              </a:pPr>
              <a:t>‹#›</a:t>
            </a:fld>
            <a:endParaRPr 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1-</a:t>
            </a:r>
            <a:fld id="{5E564E07-7A83-4FD4-9A06-72A16564DB2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4-</a:t>
            </a:r>
            <a:fld id="{D19F3536-C111-46D7-AB69-6756F568F3F6}" type="slidenum">
              <a:rPr lang="en-US"/>
              <a:pPr>
                <a:defRPr/>
              </a:pPr>
              <a:t>‹#›</a:t>
            </a:fld>
            <a:endParaRPr 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DEFE9C49-611B-43A0-9C30-58807E6CCB32}" type="slidenum">
              <a:rPr lang="en-US"/>
              <a:pPr>
                <a:defRPr/>
              </a:pPr>
              <a:t>‹#›</a:t>
            </a:fld>
            <a:endParaRPr 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FFB32A17-8698-4E15-A728-C5D566828EA4}" type="slidenum">
              <a:rPr lang="en-US"/>
              <a:pPr>
                <a:defRPr/>
              </a:pPr>
              <a:t>‹#›</a:t>
            </a:fld>
            <a:endParaRPr 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D0434361-09F0-488A-997B-8D82F9D01839}" type="slidenum">
              <a:rPr lang="en-US"/>
              <a:pPr>
                <a:defRPr/>
              </a:pPr>
              <a:t>‹#›</a:t>
            </a:fld>
            <a:endParaRPr 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326BA0AA-3A6F-4189-BC4C-B0B07DA7AFA9}" type="slidenum">
              <a:rPr lang="en-US"/>
              <a:pPr>
                <a:defRPr/>
              </a:pPr>
              <a:t>‹#›</a:t>
            </a:fld>
            <a:endParaRPr 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BDAD4736-EA20-4E00-AB25-F514A699DFF7}" type="slidenum">
              <a:rPr lang="en-US"/>
              <a:pPr>
                <a:defRPr/>
              </a:pPr>
              <a:t>‹#›</a:t>
            </a:fld>
            <a:endParaRPr 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1-</a:t>
            </a:r>
            <a:fld id="{96D9BCBE-F33E-4399-AAB1-A755B257D8AF}" type="slidenum">
              <a:rPr lang="en-US"/>
              <a:pPr>
                <a:defRPr/>
              </a:pPr>
              <a:t>‹#›</a:t>
            </a:fld>
            <a:endParaRPr 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t>1-</a:t>
            </a:r>
            <a:fld id="{64EBCE9E-4072-4B7B-BF7D-5901E54D1E24}" type="slidenum">
              <a:rPr lang="en-US"/>
              <a:pPr>
                <a:defRPr/>
              </a:pPr>
              <a:t>‹#›</a:t>
            </a:fld>
            <a:endParaRPr 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t>1-</a:t>
            </a:r>
            <a:fld id="{7B06818E-79F4-4433-8E90-FCE5A5EB8ADC}" type="slidenum">
              <a:rPr lang="en-US"/>
              <a:pPr>
                <a:defRPr/>
              </a:pPr>
              <a:t>‹#›</a:t>
            </a:fld>
            <a:endParaRPr 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t>1-</a:t>
            </a:r>
            <a:fld id="{7F2C9ADC-C8E6-4DF8-A1AB-E380FF82DFA4}" type="slidenum">
              <a:rPr lang="en-US"/>
              <a:pPr>
                <a:defRPr/>
              </a:pPr>
              <a:t>‹#›</a:t>
            </a:fld>
            <a:endParaRPr 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1-</a:t>
            </a:r>
            <a:fld id="{E1948743-448D-449C-9681-5DB28BAE1AA2}"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4-</a:t>
            </a:r>
            <a:fld id="{A544C5B0-77FF-4A6C-A907-B5322DE229F1}" type="slidenum">
              <a:rPr lang="en-US"/>
              <a:pPr>
                <a:defRPr/>
              </a:pPr>
              <a:t>‹#›</a:t>
            </a:fld>
            <a:endParaRPr 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1-</a:t>
            </a:r>
            <a:fld id="{CF6829C4-6173-412A-89BC-1851EEA5C6BC}" type="slidenum">
              <a:rPr lang="en-US"/>
              <a:pPr>
                <a:defRPr/>
              </a:pPr>
              <a:t>‹#›</a:t>
            </a:fld>
            <a:endParaRPr 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0A1A85CB-99AF-4A10-9CD4-3524B3397A9A}" type="slidenum">
              <a:rPr lang="en-US"/>
              <a:pPr>
                <a:defRPr/>
              </a:pPr>
              <a:t>‹#›</a:t>
            </a:fld>
            <a:endParaRPr 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8E5B49B8-0356-4937-BCFE-09E01E04F7F6}"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4-</a:t>
            </a:r>
            <a:fld id="{68798F85-32BF-44A7-888B-D1BD204C02F7}"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4-</a:t>
            </a:r>
            <a:fld id="{7C3A0DFD-EE39-4974-9E70-CE6A3294F3D5}"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t>4-</a:t>
            </a:r>
            <a:fld id="{4FACA405-EFB1-4A6E-A8CA-4850C71BE7D8}"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t>4-</a:t>
            </a:r>
            <a:fld id="{989BBAB2-D89C-43D3-873E-936049EEA91E}"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t>4-</a:t>
            </a:r>
            <a:fld id="{6CEB410B-FE8E-4D50-96BD-0A66A4DA0C0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4-</a:t>
            </a:r>
            <a:fld id="{4904367C-0825-4F4F-88B3-4874DBFD08D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4-</a:t>
            </a:r>
            <a:fld id="{909521B8-83A3-4DB7-8130-3D85FF51E73A}"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4-</a:t>
            </a:r>
            <a:fld id="{CCFCB442-713F-4163-97B2-03655994557B}"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4-</a:t>
            </a:r>
            <a:fld id="{F87EEA4C-980B-4868-9337-CCCA42B167D4}"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7D37414D-419E-4E4F-A9A5-905C921F1EF6}"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4ACBDA13-FA67-4D59-A814-262DFAB08D77}"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50F38CA7-551A-454A-B1E3-373E9C19F9F2}"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1-</a:t>
            </a:r>
            <a:fld id="{BE56E1FB-0FD4-4045-BD4C-706660E3128C}"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t>1-</a:t>
            </a:r>
            <a:fld id="{FE900B4E-7F94-46B7-A4F6-7183EB1EC211}"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t>1-</a:t>
            </a:r>
            <a:fld id="{63293A1C-9CD5-484A-9FE8-45314C39472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t>1-</a:t>
            </a:r>
            <a:fld id="{6C38BD29-BF82-4096-8312-8A414D79BF38}"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1-</a:t>
            </a:r>
            <a:fld id="{40EF6BD9-447A-40E5-B71C-8FD949CEDDD8}"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1-</a:t>
            </a:r>
            <a:fld id="{2E5EF52B-D090-4751-A727-CEF0BF6124D8}"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1E30B06F-C93A-4591-820E-BDE4CDE2ED6C}"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D02A6A9B-80B1-46B8-AA9E-FC2331EDEEDB}" type="slidenum">
              <a:rPr lang="en-US"/>
              <a:pPr>
                <a:defRPr/>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BD60D612-2848-44E4-A4B7-D86C9369EE7A}" type="slidenum">
              <a:rPr lang="en-US"/>
              <a:pPr>
                <a:defRPr/>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07302C88-8CE3-4FDC-936F-D4B205574934}" type="slidenum">
              <a:rPr lang="en-US"/>
              <a:pPr>
                <a:defRPr/>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C883B888-249D-4CC5-9401-CB46C85F36F7}" type="slidenum">
              <a:rPr lang="en-US"/>
              <a:pPr>
                <a:defRPr/>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1-</a:t>
            </a:r>
            <a:fld id="{BAF74E24-8E24-4EE7-BF07-9E046355174D}" type="slidenum">
              <a:rPr lang="en-US"/>
              <a:pPr>
                <a:defRPr/>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t>1-</a:t>
            </a:r>
            <a:fld id="{81F9CF6C-3B02-4EBD-8324-B9FEEAE4AC8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t>1-</a:t>
            </a:r>
            <a:fld id="{D24BCB8F-DAF6-4BAC-80BC-579924CD5E3B}" type="slidenum">
              <a:rPr lang="en-US"/>
              <a:pPr>
                <a:defRPr/>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t>1-</a:t>
            </a:r>
            <a:fld id="{E757C0F0-CE3B-4323-8CD1-B6FE2090E6FC}" type="slidenum">
              <a:rPr lang="en-US"/>
              <a:pPr>
                <a:defRPr/>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1-</a:t>
            </a:r>
            <a:fld id="{97017DB1-712D-4690-A2A1-29394CBF0EB2}" type="slidenum">
              <a:rPr lang="en-US"/>
              <a:pPr>
                <a:defRPr/>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1-</a:t>
            </a:r>
            <a:fld id="{EE0A6714-1139-4D47-9686-8A7E7A2EC404}" type="slidenum">
              <a:rPr lang="en-US"/>
              <a:pPr>
                <a:defRPr/>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768BD83F-0615-4D29-BB5E-7A3F56C17559}" type="slidenum">
              <a:rPr lang="en-US"/>
              <a:pPr>
                <a:defRPr/>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39D8C06F-5B99-425E-88C5-6385B3854511}" type="slidenum">
              <a:rPr lang="en-US"/>
              <a:pPr>
                <a:defRPr/>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1EA97AB1-CE34-4320-B2E2-60C89C1CC188}" type="slidenum">
              <a:rPr lang="en-US"/>
              <a:pPr>
                <a:defRPr/>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FDE6C352-458A-45E6-B9C9-2D3930979D7A}" type="slidenum">
              <a:rPr lang="en-US"/>
              <a:pPr>
                <a:defRPr/>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C383256E-5F35-42E5-BA8E-E7E8203E785C}"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1-</a:t>
            </a:r>
            <a:fld id="{EA9F0B03-F512-482D-9417-FCB6F40F90C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t>1-</a:t>
            </a:r>
            <a:fld id="{913C8D16-FCFD-4202-8D3D-A55BFEDC9BD5}"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t>1-</a:t>
            </a:r>
            <a:fld id="{880F75FE-1D59-49B3-9B29-70C54DDD072B}"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t>1-</a:t>
            </a:r>
            <a:fld id="{B8D944D8-9B8E-4451-9A0B-431949CEB2F8}" type="slidenum">
              <a:rPr lang="en-US"/>
              <a:pPr>
                <a:defRPr/>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1-</a:t>
            </a:r>
            <a:fld id="{2233C094-7B6F-4987-984D-F47526989F18}" type="slidenum">
              <a:rPr lang="en-US"/>
              <a:pPr>
                <a:defRPr/>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1-</a:t>
            </a:r>
            <a:fld id="{44B40C27-97E2-4977-9DCC-FAF7950219E9}" type="slidenum">
              <a:rPr lang="en-US"/>
              <a:pPr>
                <a:defRPr/>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5EC6CABF-0CE0-441D-95AA-C317EBCEE2AD}" type="slidenum">
              <a:rPr lang="en-US"/>
              <a:pPr>
                <a:defRPr/>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5890F056-68D8-4E6E-9507-E4F14A8260A1}" type="slidenum">
              <a:rPr lang="en-US"/>
              <a:pPr>
                <a:defRPr/>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8F8389C5-2C67-4D73-BC59-F2A1471CDBC8}" type="slidenum">
              <a:rPr lang="en-US"/>
              <a:pPr>
                <a:defRPr/>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10F1CC6C-8FFB-4E37-84B6-9FA849892F94}" type="slidenum">
              <a:rPr lang="en-US"/>
              <a:pPr>
                <a:defRPr/>
              </a:pPr>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ACC480F6-BEFC-4F4D-A680-81127861492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1-</a:t>
            </a:r>
            <a:fld id="{BDC5126B-E073-4859-8F86-5079BF6AE113}" type="slidenum">
              <a:rPr lang="en-US"/>
              <a:pPr>
                <a:defRPr/>
              </a:pPr>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t>1-</a:t>
            </a:r>
            <a:fld id="{1A655984-0B7D-4CD9-B8A4-55C12A4108D2}" type="slidenum">
              <a:rPr lang="en-US"/>
              <a:pPr>
                <a:defRPr/>
              </a:pPr>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t>1-</a:t>
            </a:r>
            <a:fld id="{BFC1E6B5-4FD0-4531-9469-EE0B6E8613E3}" type="slidenum">
              <a:rPr lang="en-US"/>
              <a:pPr>
                <a:defRPr/>
              </a:pPr>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t>1-</a:t>
            </a:r>
            <a:fld id="{AAAFF12A-BE94-4565-94CD-99E5D40A54E5}" type="slidenum">
              <a:rPr lang="en-US"/>
              <a:pPr>
                <a:defRPr/>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1-</a:t>
            </a:r>
            <a:fld id="{6A4D39CB-0A1A-4D92-91C3-AFCD4A8B54A1}" type="slidenum">
              <a:rPr lang="en-US"/>
              <a:pPr>
                <a:defRPr/>
              </a:pPr>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1-</a:t>
            </a:r>
            <a:fld id="{A633ED54-0198-4C1F-9A24-BD9053509649}" type="slidenum">
              <a:rPr lang="en-US"/>
              <a:pPr>
                <a:defRPr/>
              </a:pPr>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D1EAD94F-E7B5-4D8B-A8DC-8FCF5FB7D242}" type="slidenum">
              <a:rPr lang="en-US"/>
              <a:pPr>
                <a:defRPr/>
              </a:pPr>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458DB25A-0742-406C-A500-3C0CCD94ADC2}" type="slidenum">
              <a:rPr lang="en-US"/>
              <a:pPr>
                <a:defRPr/>
              </a:pPr>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F4AF99DF-F774-48D7-B14D-31A837FAFF47}" type="slidenum">
              <a:rPr lang="en-US"/>
              <a:pPr>
                <a:defRPr/>
              </a:pPr>
              <a:t>‹#›</a:t>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5B07A091-456A-49C9-861B-3E401F8D44D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B5AB3C06-DE64-4522-A1A8-89ABD13C50B1}" type="slidenum">
              <a:rPr lang="en-US"/>
              <a:pPr>
                <a:defRPr/>
              </a:pPr>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1-</a:t>
            </a:r>
            <a:fld id="{1AC68F84-3790-4D41-AA78-7BE6B45E5899}" type="slidenum">
              <a:rPr lang="en-US"/>
              <a:pPr>
                <a:defRPr/>
              </a:pPr>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t>1-</a:t>
            </a:r>
            <a:fld id="{8A5C07D4-045E-415A-92D9-6A5F33E66406}" type="slidenum">
              <a:rPr lang="en-US"/>
              <a:pPr>
                <a:defRPr/>
              </a:pPr>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t>1-</a:t>
            </a:r>
            <a:fld id="{83C47BB9-3CDF-44DD-BD61-71884791AA53}" type="slidenum">
              <a:rPr lang="en-US"/>
              <a:pPr>
                <a:defRPr/>
              </a:pPr>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t>1-</a:t>
            </a:r>
            <a:fld id="{C8F6F96C-8D9E-4BAC-8100-7E6F58CF38FA}" type="slidenum">
              <a:rPr lang="en-US"/>
              <a:pPr>
                <a:defRPr/>
              </a:pPr>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1-</a:t>
            </a:r>
            <a:fld id="{0D11B5C1-4E6E-453E-BAAD-8AA13D00CC4F}" type="slidenum">
              <a:rPr lang="en-US"/>
              <a:pPr>
                <a:defRPr/>
              </a:pPr>
              <a:t>‹#›</a:t>
            </a:fld>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1-</a:t>
            </a:r>
            <a:fld id="{5D56358C-0E02-48C9-9E51-822D022C0C00}" type="slidenum">
              <a:rPr lang="en-US"/>
              <a:pPr>
                <a:defRPr/>
              </a:pPr>
              <a:t>‹#›</a:t>
            </a:fld>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2CD9641A-2F09-40C7-999A-8AFC3D546D03}" type="slidenum">
              <a:rPr lang="en-US"/>
              <a:pPr>
                <a:defRPr/>
              </a:pPr>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E269A598-9D68-499A-B46B-190B8C6508F4}" type="slidenum">
              <a:rPr lang="en-US"/>
              <a:pPr>
                <a:defRPr/>
              </a:pPr>
              <a:t>‹#›</a:t>
            </a:fld>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16F79C6A-6DBB-4A0E-81AD-5A69514D93F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09D762D0-55E8-47AB-9FAB-CF6C3D8A9625}" type="slidenum">
              <a:rPr lang="en-US"/>
              <a:pPr>
                <a:defRPr/>
              </a:pPr>
              <a:t>‹#›</a:t>
            </a:fld>
            <a:endParaRPr 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C5F2B1A5-6DF5-4E7E-B713-5A48ECEBE490}" type="slidenum">
              <a:rPr lang="en-US"/>
              <a:pPr>
                <a:defRPr/>
              </a:pPr>
              <a:t>‹#›</a:t>
            </a:fld>
            <a:endParaRPr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1-</a:t>
            </a:r>
            <a:fld id="{D85C730A-81CF-475D-8ED9-346AAEEC9FDB}" type="slidenum">
              <a:rPr lang="en-US"/>
              <a:pPr>
                <a:defRPr/>
              </a:pPr>
              <a:t>‹#›</a:t>
            </a:fld>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t>1-</a:t>
            </a:r>
            <a:fld id="{79757C43-E7CF-4140-9A1B-A606546AAB06}" type="slidenum">
              <a:rPr lang="en-US"/>
              <a:pPr>
                <a:defRPr/>
              </a:pPr>
              <a:t>‹#›</a:t>
            </a:fld>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t>1-</a:t>
            </a:r>
            <a:fld id="{2D73BAD8-979C-4E28-97B2-78F15DA53732}" type="slidenum">
              <a:rPr lang="en-US"/>
              <a:pPr>
                <a:defRPr/>
              </a:pPr>
              <a:t>‹#›</a:t>
            </a:fld>
            <a:endParaRPr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t>1-</a:t>
            </a:r>
            <a:fld id="{2BB70308-C5F7-4C84-A5AD-46B492442F20}" type="slidenum">
              <a:rPr lang="en-US"/>
              <a:pPr>
                <a:defRPr/>
              </a:pPr>
              <a:t>‹#›</a:t>
            </a:fld>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1-</a:t>
            </a:r>
            <a:fld id="{368DD174-8DCD-4097-BC14-B0AAC0DD39FF}" type="slidenum">
              <a:rPr lang="en-US"/>
              <a:pPr>
                <a:defRPr/>
              </a:pPr>
              <a:t>‹#›</a:t>
            </a:fld>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1-</a:t>
            </a:r>
            <a:fld id="{5CEC0B06-2AA2-43F0-8642-D3F5A518A00E}" type="slidenum">
              <a:rPr lang="en-US"/>
              <a:pPr>
                <a:defRPr/>
              </a:pPr>
              <a:t>‹#›</a:t>
            </a:fld>
            <a:endParaRPr 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6F51CD0F-2C1E-487B-BB00-DCA17674AE1A}" type="slidenum">
              <a:rPr lang="en-US"/>
              <a:pPr>
                <a:defRPr/>
              </a:pPr>
              <a:t>‹#›</a:t>
            </a:fld>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1-</a:t>
            </a:r>
            <a:fld id="{19E01B32-BC2B-42BF-9923-DEB358DAABD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5.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5.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5.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5.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5.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5.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5.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5.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8"/>
          <p:cNvSpPr>
            <a:spLocks noChangeArrowheads="1"/>
          </p:cNvSpPr>
          <p:nvPr userDrawn="1"/>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en-US" sz="2400">
              <a:latin typeface="Tahoma" pitchFamily="34" charset="0"/>
            </a:endParaRPr>
          </a:p>
        </p:txBody>
      </p:sp>
      <p:sp>
        <p:nvSpPr>
          <p:cNvPr id="1027"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pic>
        <p:nvPicPr>
          <p:cNvPr id="1028" name="Picture 8" descr="8eCarthage-11.jpg"/>
          <p:cNvPicPr>
            <a:picLocks noChangeAspect="1"/>
          </p:cNvPicPr>
          <p:nvPr/>
        </p:nvPicPr>
        <p:blipFill>
          <a:blip r:embed="rId14" cstate="print"/>
          <a:srcRect/>
          <a:stretch>
            <a:fillRect/>
          </a:stretch>
        </p:blipFill>
        <p:spPr bwMode="auto">
          <a:xfrm>
            <a:off x="0" y="0"/>
            <a:ext cx="579438" cy="6858000"/>
          </a:xfrm>
          <a:prstGeom prst="rect">
            <a:avLst/>
          </a:prstGeom>
          <a:noFill/>
          <a:ln w="9525">
            <a:noFill/>
            <a:miter lim="800000"/>
            <a:headEnd/>
            <a:tailEnd/>
          </a:ln>
        </p:spPr>
      </p:pic>
      <p:pic>
        <p:nvPicPr>
          <p:cNvPr id="1029" name="Picture 9" descr="8eCarthage-21.jpg"/>
          <p:cNvPicPr>
            <a:picLocks noChangeAspect="1"/>
          </p:cNvPicPr>
          <p:nvPr/>
        </p:nvPicPr>
        <p:blipFill>
          <a:blip r:embed="rId15" cstate="print"/>
          <a:srcRect/>
          <a:stretch>
            <a:fillRect/>
          </a:stretch>
        </p:blipFill>
        <p:spPr bwMode="auto">
          <a:xfrm>
            <a:off x="1066800" y="457200"/>
            <a:ext cx="969963" cy="974725"/>
          </a:xfrm>
          <a:prstGeom prst="rect">
            <a:avLst/>
          </a:prstGeom>
          <a:noFill/>
          <a:ln w="9525">
            <a:noFill/>
            <a:miter lim="800000"/>
            <a:headEnd/>
            <a:tailEnd/>
          </a:ln>
        </p:spPr>
      </p:pic>
      <p:sp>
        <p:nvSpPr>
          <p:cNvPr id="10" name="TextBox 9"/>
          <p:cNvSpPr txBox="1"/>
          <p:nvPr/>
        </p:nvSpPr>
        <p:spPr>
          <a:xfrm>
            <a:off x="914400" y="6477000"/>
            <a:ext cx="5105400" cy="244475"/>
          </a:xfrm>
          <a:prstGeom prst="rect">
            <a:avLst/>
          </a:prstGeom>
          <a:noFill/>
        </p:spPr>
        <p:txBody>
          <a:bodyPr>
            <a:spAutoFit/>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defRPr/>
            </a:pPr>
            <a:r>
              <a:rPr lang="en-US" sz="1000" dirty="0" smtClean="0"/>
              <a:t>Copyright © 2014 Pearson Education, Inc. Publishing as Prentice Hall</a:t>
            </a:r>
          </a:p>
        </p:txBody>
      </p:sp>
      <p:sp>
        <p:nvSpPr>
          <p:cNvPr id="1031"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32"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iming>
    <p:tnLst>
      <p:par>
        <p:cTn id="1" dur="indefinite" restart="never" nodeType="tmRoot"/>
      </p:par>
    </p:tnLst>
  </p:timing>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eaLnBrk="0" fontAlgn="base" hangingPunct="0">
        <a:spcBef>
          <a:spcPct val="0"/>
        </a:spcBef>
        <a:spcAft>
          <a:spcPct val="0"/>
        </a:spcAft>
        <a:defRPr sz="4400">
          <a:solidFill>
            <a:srgbClr val="DF1738"/>
          </a:solidFill>
          <a:latin typeface="Tahoma" pitchFamily="34" charset="0"/>
          <a:ea typeface="ＭＳ Ｐゴシック" pitchFamily="34" charset="-128"/>
        </a:defRPr>
      </a:lvl6pPr>
      <a:lvl7pPr marL="914400" algn="l" rtl="0" eaLnBrk="0" fontAlgn="base" hangingPunct="0">
        <a:spcBef>
          <a:spcPct val="0"/>
        </a:spcBef>
        <a:spcAft>
          <a:spcPct val="0"/>
        </a:spcAft>
        <a:defRPr sz="4400">
          <a:solidFill>
            <a:srgbClr val="DF1738"/>
          </a:solidFill>
          <a:latin typeface="Tahoma" pitchFamily="34" charset="0"/>
          <a:ea typeface="ＭＳ Ｐゴシック" pitchFamily="34" charset="-128"/>
        </a:defRPr>
      </a:lvl7pPr>
      <a:lvl8pPr marL="1371600" algn="l" rtl="0" eaLnBrk="0" fontAlgn="base" hangingPunct="0">
        <a:spcBef>
          <a:spcPct val="0"/>
        </a:spcBef>
        <a:spcAft>
          <a:spcPct val="0"/>
        </a:spcAft>
        <a:defRPr sz="4400">
          <a:solidFill>
            <a:srgbClr val="DF1738"/>
          </a:solidFill>
          <a:latin typeface="Tahoma" pitchFamily="34" charset="0"/>
          <a:ea typeface="ＭＳ Ｐゴシック" pitchFamily="34" charset="-128"/>
        </a:defRPr>
      </a:lvl8pPr>
      <a:lvl9pPr marL="1828800" algn="l" rtl="0" eaLnBrk="0" fontAlgn="base" hangingPunct="0">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pic>
        <p:nvPicPr>
          <p:cNvPr id="10243" name="Picture 7"/>
          <p:cNvPicPr>
            <a:picLocks noChangeAspect="1"/>
          </p:cNvPicPr>
          <p:nvPr/>
        </p:nvPicPr>
        <p:blipFill>
          <a:blip r:embed="rId13" cstate="print"/>
          <a:srcRect/>
          <a:stretch>
            <a:fillRect/>
          </a:stretch>
        </p:blipFill>
        <p:spPr bwMode="auto">
          <a:xfrm>
            <a:off x="0" y="-22225"/>
            <a:ext cx="322263" cy="6858000"/>
          </a:xfrm>
          <a:prstGeom prst="rect">
            <a:avLst/>
          </a:prstGeom>
          <a:noFill/>
          <a:ln w="9525">
            <a:noFill/>
            <a:miter lim="800000"/>
            <a:headEnd/>
            <a:tailEnd/>
          </a:ln>
        </p:spPr>
      </p:pic>
      <p:sp>
        <p:nvSpPr>
          <p:cNvPr id="10244"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45"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5"/>
          <p:cNvSpPr>
            <a:spLocks noGrp="1" noChangeArrowheads="1"/>
          </p:cNvSpPr>
          <p:nvPr>
            <p:ph type="dt" sz="half" idx="2"/>
          </p:nvPr>
        </p:nvSpPr>
        <p:spPr bwMode="auto">
          <a:xfrm>
            <a:off x="9144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dirty="0">
                <a:latin typeface="+mn-lt"/>
                <a:ea typeface="+mn-ea"/>
              </a:defRPr>
            </a:lvl1pPr>
          </a:lstStyle>
          <a:p>
            <a:pPr>
              <a:defRPr/>
            </a:pPr>
            <a:r>
              <a:rPr lang="en-US"/>
              <a:t>Kendall &amp; Kendall</a:t>
            </a:r>
          </a:p>
        </p:txBody>
      </p:sp>
      <p:sp>
        <p:nvSpPr>
          <p:cNvPr id="10" name="Rectangle 6"/>
          <p:cNvSpPr>
            <a:spLocks noGrp="1" noChangeArrowheads="1"/>
          </p:cNvSpPr>
          <p:nvPr>
            <p:ph type="ftr" sz="quarter" idx="3"/>
          </p:nvPr>
        </p:nvSpPr>
        <p:spPr bwMode="auto">
          <a:xfrm>
            <a:off x="3352800" y="63246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800" dirty="0">
                <a:latin typeface="+mn-lt"/>
                <a:ea typeface="+mn-ea"/>
              </a:defRPr>
            </a:lvl1pPr>
          </a:lstStyle>
          <a:p>
            <a:pPr>
              <a:defRPr/>
            </a:pPr>
            <a:endParaRPr lang="en-US"/>
          </a:p>
        </p:txBody>
      </p:sp>
      <p:sp>
        <p:nvSpPr>
          <p:cNvPr id="11" name="Rectangle 7"/>
          <p:cNvSpPr>
            <a:spLocks noGrp="1" noChangeArrowheads="1"/>
          </p:cNvSpPr>
          <p:nvPr>
            <p:ph type="sldNum" sz="quarter" idx="4"/>
          </p:nvPr>
        </p:nvSpPr>
        <p:spPr bwMode="auto">
          <a:xfrm>
            <a:off x="67818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000" dirty="0">
                <a:latin typeface="+mn-lt"/>
                <a:ea typeface="+mn-ea"/>
                <a:cs typeface="ＭＳ Ｐゴシック" charset="0"/>
              </a:defRPr>
            </a:lvl1pPr>
          </a:lstStyle>
          <a:p>
            <a:pPr>
              <a:defRPr/>
            </a:pPr>
            <a:r>
              <a:rPr lang="en-US"/>
              <a:t>1-</a:t>
            </a:r>
            <a:fld id="{EFAC55AF-98B6-49BA-AAC8-7DC3CF1E41D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pic>
        <p:nvPicPr>
          <p:cNvPr id="11267" name="Picture 6"/>
          <p:cNvPicPr>
            <a:picLocks noChangeAspect="1"/>
          </p:cNvPicPr>
          <p:nvPr/>
        </p:nvPicPr>
        <p:blipFill>
          <a:blip r:embed="rId13" cstate="print"/>
          <a:srcRect/>
          <a:stretch>
            <a:fillRect/>
          </a:stretch>
        </p:blipFill>
        <p:spPr bwMode="auto">
          <a:xfrm>
            <a:off x="-7938" y="0"/>
            <a:ext cx="322263" cy="6858000"/>
          </a:xfrm>
          <a:prstGeom prst="rect">
            <a:avLst/>
          </a:prstGeom>
          <a:noFill/>
          <a:ln w="9525">
            <a:noFill/>
            <a:miter lim="800000"/>
            <a:headEnd/>
            <a:tailEnd/>
          </a:ln>
        </p:spPr>
      </p:pic>
      <p:sp>
        <p:nvSpPr>
          <p:cNvPr id="11268"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1269"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5"/>
          <p:cNvSpPr>
            <a:spLocks noGrp="1" noChangeArrowheads="1"/>
          </p:cNvSpPr>
          <p:nvPr>
            <p:ph type="dt" sz="half" idx="2"/>
          </p:nvPr>
        </p:nvSpPr>
        <p:spPr bwMode="auto">
          <a:xfrm>
            <a:off x="9144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dirty="0">
                <a:latin typeface="+mn-lt"/>
                <a:ea typeface="+mn-ea"/>
              </a:defRPr>
            </a:lvl1pPr>
          </a:lstStyle>
          <a:p>
            <a:pPr>
              <a:defRPr/>
            </a:pPr>
            <a:r>
              <a:rPr lang="en-US"/>
              <a:t>Kendall &amp; Kendall</a:t>
            </a:r>
          </a:p>
        </p:txBody>
      </p:sp>
      <p:sp>
        <p:nvSpPr>
          <p:cNvPr id="10" name="Rectangle 6"/>
          <p:cNvSpPr>
            <a:spLocks noGrp="1" noChangeArrowheads="1"/>
          </p:cNvSpPr>
          <p:nvPr>
            <p:ph type="ftr" sz="quarter" idx="3"/>
          </p:nvPr>
        </p:nvSpPr>
        <p:spPr bwMode="auto">
          <a:xfrm>
            <a:off x="3352800" y="63246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800" dirty="0">
                <a:latin typeface="+mn-lt"/>
                <a:ea typeface="+mn-ea"/>
              </a:defRPr>
            </a:lvl1pPr>
          </a:lstStyle>
          <a:p>
            <a:pPr>
              <a:defRPr/>
            </a:pPr>
            <a:endParaRPr lang="en-US"/>
          </a:p>
        </p:txBody>
      </p:sp>
      <p:sp>
        <p:nvSpPr>
          <p:cNvPr id="11" name="Rectangle 7"/>
          <p:cNvSpPr>
            <a:spLocks noGrp="1" noChangeArrowheads="1"/>
          </p:cNvSpPr>
          <p:nvPr>
            <p:ph type="sldNum" sz="quarter" idx="4"/>
          </p:nvPr>
        </p:nvSpPr>
        <p:spPr bwMode="auto">
          <a:xfrm>
            <a:off x="67818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000" dirty="0">
                <a:latin typeface="+mn-lt"/>
                <a:ea typeface="+mn-ea"/>
                <a:cs typeface="ＭＳ Ｐゴシック" charset="0"/>
              </a:defRPr>
            </a:lvl1pPr>
          </a:lstStyle>
          <a:p>
            <a:pPr>
              <a:defRPr/>
            </a:pPr>
            <a:r>
              <a:rPr lang="en-US"/>
              <a:t>1-</a:t>
            </a:r>
            <a:fld id="{83CB451E-81D9-468D-9E28-D59A47B87C4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pic>
        <p:nvPicPr>
          <p:cNvPr id="12291" name="Picture 6"/>
          <p:cNvPicPr>
            <a:picLocks noChangeAspect="1"/>
          </p:cNvPicPr>
          <p:nvPr/>
        </p:nvPicPr>
        <p:blipFill>
          <a:blip r:embed="rId13" cstate="print"/>
          <a:srcRect/>
          <a:stretch>
            <a:fillRect/>
          </a:stretch>
        </p:blipFill>
        <p:spPr bwMode="auto">
          <a:xfrm>
            <a:off x="4763" y="0"/>
            <a:ext cx="322262" cy="6858000"/>
          </a:xfrm>
          <a:prstGeom prst="rect">
            <a:avLst/>
          </a:prstGeom>
          <a:noFill/>
          <a:ln w="9525">
            <a:noFill/>
            <a:miter lim="800000"/>
            <a:headEnd/>
            <a:tailEnd/>
          </a:ln>
        </p:spPr>
      </p:pic>
      <p:sp>
        <p:nvSpPr>
          <p:cNvPr id="12292"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2293"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5"/>
          <p:cNvSpPr>
            <a:spLocks noGrp="1" noChangeArrowheads="1"/>
          </p:cNvSpPr>
          <p:nvPr>
            <p:ph type="dt" sz="half" idx="2"/>
          </p:nvPr>
        </p:nvSpPr>
        <p:spPr bwMode="auto">
          <a:xfrm>
            <a:off x="9144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dirty="0">
                <a:latin typeface="+mn-lt"/>
                <a:ea typeface="+mn-ea"/>
              </a:defRPr>
            </a:lvl1pPr>
          </a:lstStyle>
          <a:p>
            <a:pPr>
              <a:defRPr/>
            </a:pPr>
            <a:r>
              <a:rPr lang="en-US"/>
              <a:t>Kendall &amp; Kendall</a:t>
            </a:r>
          </a:p>
        </p:txBody>
      </p:sp>
      <p:sp>
        <p:nvSpPr>
          <p:cNvPr id="10" name="Rectangle 6"/>
          <p:cNvSpPr>
            <a:spLocks noGrp="1" noChangeArrowheads="1"/>
          </p:cNvSpPr>
          <p:nvPr>
            <p:ph type="ftr" sz="quarter" idx="3"/>
          </p:nvPr>
        </p:nvSpPr>
        <p:spPr bwMode="auto">
          <a:xfrm>
            <a:off x="3352800" y="63246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800" dirty="0">
                <a:latin typeface="+mn-lt"/>
                <a:ea typeface="+mn-ea"/>
              </a:defRPr>
            </a:lvl1pPr>
          </a:lstStyle>
          <a:p>
            <a:pPr>
              <a:defRPr/>
            </a:pPr>
            <a:endParaRPr lang="en-US"/>
          </a:p>
        </p:txBody>
      </p:sp>
      <p:sp>
        <p:nvSpPr>
          <p:cNvPr id="11" name="Rectangle 7"/>
          <p:cNvSpPr>
            <a:spLocks noGrp="1" noChangeArrowheads="1"/>
          </p:cNvSpPr>
          <p:nvPr>
            <p:ph type="sldNum" sz="quarter" idx="4"/>
          </p:nvPr>
        </p:nvSpPr>
        <p:spPr bwMode="auto">
          <a:xfrm>
            <a:off x="67818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000" dirty="0">
                <a:latin typeface="+mn-lt"/>
                <a:ea typeface="+mn-ea"/>
                <a:cs typeface="ＭＳ Ｐゴシック" charset="0"/>
              </a:defRPr>
            </a:lvl1pPr>
          </a:lstStyle>
          <a:p>
            <a:pPr>
              <a:defRPr/>
            </a:pPr>
            <a:r>
              <a:rPr lang="en-US"/>
              <a:t>1-</a:t>
            </a:r>
            <a:fld id="{72C05082-45BF-49B4-A012-CCA5F7990A6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2051"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2052"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845" name="Rectangle 5"/>
          <p:cNvSpPr>
            <a:spLocks noGrp="1" noChangeArrowheads="1"/>
          </p:cNvSpPr>
          <p:nvPr>
            <p:ph type="dt" sz="half" idx="2"/>
          </p:nvPr>
        </p:nvSpPr>
        <p:spPr bwMode="auto">
          <a:xfrm>
            <a:off x="914400" y="6324600"/>
            <a:ext cx="6477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dirty="0" smtClean="0">
                <a:latin typeface="+mn-lt"/>
              </a:defRPr>
            </a:lvl1pPr>
          </a:lstStyle>
          <a:p>
            <a:pPr>
              <a:defRPr/>
            </a:pPr>
            <a:r>
              <a:rPr lang="en-US"/>
              <a:t>Kendall &amp; Kendall	Copyright © 2014 Pearson Education, Inc. Publishing as Prentice Hall</a:t>
            </a:r>
          </a:p>
        </p:txBody>
      </p:sp>
      <p:sp>
        <p:nvSpPr>
          <p:cNvPr id="163846" name="Rectangle 6"/>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800" dirty="0" smtClean="0">
                <a:latin typeface="+mn-lt"/>
              </a:defRPr>
            </a:lvl1pPr>
          </a:lstStyle>
          <a:p>
            <a:pPr>
              <a:defRPr/>
            </a:pPr>
            <a:endParaRPr lang="en-US"/>
          </a:p>
        </p:txBody>
      </p:sp>
      <p:sp>
        <p:nvSpPr>
          <p:cNvPr id="163847" name="Rectangle 7"/>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dirty="0" smtClean="0">
                <a:latin typeface="+mn-lt"/>
              </a:defRPr>
            </a:lvl1pPr>
          </a:lstStyle>
          <a:p>
            <a:pPr>
              <a:defRPr/>
            </a:pPr>
            <a:r>
              <a:rPr lang="en-US"/>
              <a:t>4-</a:t>
            </a:r>
            <a:fld id="{5B5ABC33-5E05-44E9-A3EE-493F6DC22D42}" type="slidenum">
              <a:rPr lang="en-US"/>
              <a:pPr>
                <a:defRPr/>
              </a:pPr>
              <a:t>‹#›</a:t>
            </a:fld>
            <a:endParaRPr lang="en-US"/>
          </a:p>
        </p:txBody>
      </p:sp>
      <p:pic>
        <p:nvPicPr>
          <p:cNvPr id="2056" name="Picture 8" descr="8eCarthage-11.jpg"/>
          <p:cNvPicPr>
            <a:picLocks noChangeAspect="1"/>
          </p:cNvPicPr>
          <p:nvPr/>
        </p:nvPicPr>
        <p:blipFill>
          <a:blip r:embed="rId13" cstate="print"/>
          <a:srcRect/>
          <a:stretch>
            <a:fillRect/>
          </a:stretch>
        </p:blipFill>
        <p:spPr bwMode="auto">
          <a:xfrm>
            <a:off x="0" y="0"/>
            <a:ext cx="579438"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iming>
    <p:tnLst>
      <p:par>
        <p:cTn id="1" dur="indefinite" restart="never" nodeType="tmRoot"/>
      </p:par>
    </p:tnLst>
  </p:timing>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eaLnBrk="0" fontAlgn="base" hangingPunct="0">
        <a:spcBef>
          <a:spcPct val="0"/>
        </a:spcBef>
        <a:spcAft>
          <a:spcPct val="0"/>
        </a:spcAft>
        <a:defRPr sz="4400">
          <a:solidFill>
            <a:srgbClr val="DF1738"/>
          </a:solidFill>
          <a:latin typeface="Tahoma" pitchFamily="34" charset="0"/>
          <a:ea typeface="ＭＳ Ｐゴシック" pitchFamily="34" charset="-128"/>
        </a:defRPr>
      </a:lvl6pPr>
      <a:lvl7pPr marL="914400" algn="l" rtl="0" eaLnBrk="0" fontAlgn="base" hangingPunct="0">
        <a:spcBef>
          <a:spcPct val="0"/>
        </a:spcBef>
        <a:spcAft>
          <a:spcPct val="0"/>
        </a:spcAft>
        <a:defRPr sz="4400">
          <a:solidFill>
            <a:srgbClr val="DF1738"/>
          </a:solidFill>
          <a:latin typeface="Tahoma" pitchFamily="34" charset="0"/>
          <a:ea typeface="ＭＳ Ｐゴシック" pitchFamily="34" charset="-128"/>
        </a:defRPr>
      </a:lvl7pPr>
      <a:lvl8pPr marL="1371600" algn="l" rtl="0" eaLnBrk="0" fontAlgn="base" hangingPunct="0">
        <a:spcBef>
          <a:spcPct val="0"/>
        </a:spcBef>
        <a:spcAft>
          <a:spcPct val="0"/>
        </a:spcAft>
        <a:defRPr sz="4400">
          <a:solidFill>
            <a:srgbClr val="DF1738"/>
          </a:solidFill>
          <a:latin typeface="Tahoma" pitchFamily="34" charset="0"/>
          <a:ea typeface="ＭＳ Ｐゴシック" pitchFamily="34" charset="-128"/>
        </a:defRPr>
      </a:lvl8pPr>
      <a:lvl9pPr marL="1828800" algn="l" rtl="0" eaLnBrk="0" fontAlgn="base" hangingPunct="0">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9" name="Rectangle 7"/>
          <p:cNvSpPr>
            <a:spLocks noChangeArrowheads="1"/>
          </p:cNvSpPr>
          <p:nvPr userDrawn="1"/>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en-US" sz="2400">
              <a:latin typeface="Tahoma" pitchFamily="34" charset="0"/>
            </a:endParaRPr>
          </a:p>
        </p:txBody>
      </p:sp>
      <p:sp>
        <p:nvSpPr>
          <p:cNvPr id="3074"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pic>
        <p:nvPicPr>
          <p:cNvPr id="3075" name="Picture 6"/>
          <p:cNvPicPr>
            <a:picLocks noChangeAspect="1"/>
          </p:cNvPicPr>
          <p:nvPr/>
        </p:nvPicPr>
        <p:blipFill>
          <a:blip r:embed="rId13" cstate="print"/>
          <a:srcRect/>
          <a:stretch>
            <a:fillRect/>
          </a:stretch>
        </p:blipFill>
        <p:spPr bwMode="auto">
          <a:xfrm>
            <a:off x="2209800" y="9525"/>
            <a:ext cx="6923088" cy="6858000"/>
          </a:xfrm>
          <a:prstGeom prst="rect">
            <a:avLst/>
          </a:prstGeom>
          <a:noFill/>
          <a:ln w="9525">
            <a:noFill/>
            <a:miter lim="800000"/>
            <a:headEnd/>
            <a:tailEnd/>
          </a:ln>
        </p:spPr>
      </p:pic>
      <p:sp>
        <p:nvSpPr>
          <p:cNvPr id="3076"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3077"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Date Placeholder 3"/>
          <p:cNvSpPr>
            <a:spLocks noGrp="1"/>
          </p:cNvSpPr>
          <p:nvPr>
            <p:ph type="dt" sz="half" idx="2"/>
          </p:nvPr>
        </p:nvSpPr>
        <p:spPr bwMode="auto">
          <a:xfrm>
            <a:off x="457200" y="6096000"/>
            <a:ext cx="66294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dirty="0" smtClean="0">
                <a:solidFill>
                  <a:srgbClr val="2641D7"/>
                </a:solidFill>
                <a:latin typeface="+mn-lt"/>
              </a:defRPr>
            </a:lvl1pPr>
          </a:lstStyle>
          <a:p>
            <a:pPr>
              <a:defRPr/>
            </a:pPr>
            <a:r>
              <a:rPr lang="en-US"/>
              <a:t>Kendall &amp; Kendall	Copyright © 2014 Pearson Education, Inc. Publishing as Prentice Hall</a:t>
            </a:r>
          </a:p>
        </p:txBody>
      </p:sp>
    </p:spTree>
  </p:cSld>
  <p:clrMap bg1="lt1" tx1="dk1" bg2="lt2" tx2="dk2" accent1="accent1" accent2="accent2" accent3="accent3" accent4="accent4" accent5="accent5" accent6="accent6" hlink="hlink" folHlink="folHlink"/>
  <p:sldLayoutIdLst>
    <p:sldLayoutId id="2147483699" r:id="rId1"/>
    <p:sldLayoutId id="2147483698" r:id="rId2"/>
    <p:sldLayoutId id="2147483697" r:id="rId3"/>
    <p:sldLayoutId id="2147483696" r:id="rId4"/>
    <p:sldLayoutId id="2147483695" r:id="rId5"/>
    <p:sldLayoutId id="2147483694" r:id="rId6"/>
    <p:sldLayoutId id="2147483693" r:id="rId7"/>
    <p:sldLayoutId id="2147483692" r:id="rId8"/>
    <p:sldLayoutId id="2147483691" r:id="rId9"/>
    <p:sldLayoutId id="2147483690" r:id="rId10"/>
    <p:sldLayoutId id="2147483689" r:id="rId11"/>
  </p:sldLayoutIdLst>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4099"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4100"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845" name="Rectangle 5"/>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dirty="0">
                <a:latin typeface="+mn-lt"/>
                <a:ea typeface="+mn-ea"/>
                <a:cs typeface="+mn-cs"/>
              </a:defRPr>
            </a:lvl1pPr>
          </a:lstStyle>
          <a:p>
            <a:pPr>
              <a:defRPr/>
            </a:pPr>
            <a:r>
              <a:rPr lang="en-US"/>
              <a:t>Kendall &amp; Kendall</a:t>
            </a:r>
          </a:p>
        </p:txBody>
      </p:sp>
      <p:sp>
        <p:nvSpPr>
          <p:cNvPr id="163846" name="Rectangle 6"/>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800" dirty="0">
                <a:latin typeface="+mn-lt"/>
                <a:ea typeface="+mn-ea"/>
                <a:cs typeface="+mn-cs"/>
              </a:defRPr>
            </a:lvl1pPr>
          </a:lstStyle>
          <a:p>
            <a:pPr>
              <a:defRPr/>
            </a:pPr>
            <a:endParaRPr lang="en-US"/>
          </a:p>
        </p:txBody>
      </p:sp>
      <p:sp>
        <p:nvSpPr>
          <p:cNvPr id="163847" name="Rectangle 7"/>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dirty="0">
                <a:latin typeface="+mn-lt"/>
                <a:ea typeface="+mn-ea"/>
                <a:cs typeface="ＭＳ Ｐゴシック" charset="0"/>
              </a:defRPr>
            </a:lvl1pPr>
          </a:lstStyle>
          <a:p>
            <a:pPr>
              <a:defRPr/>
            </a:pPr>
            <a:r>
              <a:rPr lang="en-US"/>
              <a:t>1-</a:t>
            </a:r>
            <a:fld id="{54C6EEDD-B4AD-4641-9A11-40FCB6A6302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iming>
    <p:tnLst>
      <p:par>
        <p:cTn id="1" dur="indefinite" restart="never" nodeType="tmRoot"/>
      </p:par>
    </p:tnLst>
  </p:timing>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pic>
        <p:nvPicPr>
          <p:cNvPr id="5123" name="Picture 7"/>
          <p:cNvPicPr>
            <a:picLocks noChangeAspect="1"/>
          </p:cNvPicPr>
          <p:nvPr/>
        </p:nvPicPr>
        <p:blipFill>
          <a:blip r:embed="rId13" cstate="print"/>
          <a:srcRect/>
          <a:stretch>
            <a:fillRect/>
          </a:stretch>
        </p:blipFill>
        <p:spPr bwMode="auto">
          <a:xfrm>
            <a:off x="0" y="0"/>
            <a:ext cx="322263" cy="6858000"/>
          </a:xfrm>
          <a:prstGeom prst="rect">
            <a:avLst/>
          </a:prstGeom>
          <a:noFill/>
          <a:ln w="9525">
            <a:noFill/>
            <a:miter lim="800000"/>
            <a:headEnd/>
            <a:tailEnd/>
          </a:ln>
        </p:spPr>
      </p:pic>
      <p:sp>
        <p:nvSpPr>
          <p:cNvPr id="5124"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5125"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5"/>
          <p:cNvSpPr>
            <a:spLocks noGrp="1" noChangeArrowheads="1"/>
          </p:cNvSpPr>
          <p:nvPr>
            <p:ph type="dt" sz="half" idx="2"/>
          </p:nvPr>
        </p:nvSpPr>
        <p:spPr bwMode="auto">
          <a:xfrm>
            <a:off x="9144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dirty="0">
                <a:latin typeface="+mn-lt"/>
                <a:ea typeface="+mn-ea"/>
              </a:defRPr>
            </a:lvl1pPr>
          </a:lstStyle>
          <a:p>
            <a:pPr>
              <a:defRPr/>
            </a:pPr>
            <a:r>
              <a:rPr lang="en-US"/>
              <a:t>Kendall &amp; Kendall</a:t>
            </a:r>
          </a:p>
        </p:txBody>
      </p:sp>
      <p:sp>
        <p:nvSpPr>
          <p:cNvPr id="10" name="Rectangle 6"/>
          <p:cNvSpPr>
            <a:spLocks noGrp="1" noChangeArrowheads="1"/>
          </p:cNvSpPr>
          <p:nvPr>
            <p:ph type="ftr" sz="quarter" idx="3"/>
          </p:nvPr>
        </p:nvSpPr>
        <p:spPr bwMode="auto">
          <a:xfrm>
            <a:off x="3352800" y="63246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800" dirty="0">
                <a:latin typeface="+mn-lt"/>
                <a:ea typeface="+mn-ea"/>
              </a:defRPr>
            </a:lvl1pPr>
          </a:lstStyle>
          <a:p>
            <a:pPr>
              <a:defRPr/>
            </a:pPr>
            <a:endParaRPr lang="en-US"/>
          </a:p>
        </p:txBody>
      </p:sp>
      <p:sp>
        <p:nvSpPr>
          <p:cNvPr id="11" name="Rectangle 7"/>
          <p:cNvSpPr>
            <a:spLocks noGrp="1" noChangeArrowheads="1"/>
          </p:cNvSpPr>
          <p:nvPr>
            <p:ph type="sldNum" sz="quarter" idx="4"/>
          </p:nvPr>
        </p:nvSpPr>
        <p:spPr bwMode="auto">
          <a:xfrm>
            <a:off x="67818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000" dirty="0">
                <a:latin typeface="+mn-lt"/>
                <a:ea typeface="+mn-ea"/>
                <a:cs typeface="ＭＳ Ｐゴシック" charset="0"/>
              </a:defRPr>
            </a:lvl1pPr>
          </a:lstStyle>
          <a:p>
            <a:pPr>
              <a:defRPr/>
            </a:pPr>
            <a:r>
              <a:rPr lang="en-US"/>
              <a:t>1-</a:t>
            </a:r>
            <a:fld id="{F6F1D726-3736-4467-AE73-02FBBDE5194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pic>
        <p:nvPicPr>
          <p:cNvPr id="6147" name="Picture 7"/>
          <p:cNvPicPr>
            <a:picLocks noChangeAspect="1"/>
          </p:cNvPicPr>
          <p:nvPr/>
        </p:nvPicPr>
        <p:blipFill>
          <a:blip r:embed="rId13" cstate="print"/>
          <a:srcRect/>
          <a:stretch>
            <a:fillRect/>
          </a:stretch>
        </p:blipFill>
        <p:spPr bwMode="auto">
          <a:xfrm>
            <a:off x="0" y="0"/>
            <a:ext cx="322263" cy="6858000"/>
          </a:xfrm>
          <a:prstGeom prst="rect">
            <a:avLst/>
          </a:prstGeom>
          <a:noFill/>
          <a:ln w="9525">
            <a:noFill/>
            <a:miter lim="800000"/>
            <a:headEnd/>
            <a:tailEnd/>
          </a:ln>
        </p:spPr>
      </p:pic>
      <p:sp>
        <p:nvSpPr>
          <p:cNvPr id="6148"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6149"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5"/>
          <p:cNvSpPr>
            <a:spLocks noGrp="1" noChangeArrowheads="1"/>
          </p:cNvSpPr>
          <p:nvPr>
            <p:ph type="dt" sz="half" idx="2"/>
          </p:nvPr>
        </p:nvSpPr>
        <p:spPr bwMode="auto">
          <a:xfrm>
            <a:off x="9144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dirty="0">
                <a:latin typeface="+mn-lt"/>
                <a:ea typeface="+mn-ea"/>
              </a:defRPr>
            </a:lvl1pPr>
          </a:lstStyle>
          <a:p>
            <a:pPr>
              <a:defRPr/>
            </a:pPr>
            <a:r>
              <a:rPr lang="en-US"/>
              <a:t>Kendall &amp; Kendall</a:t>
            </a:r>
          </a:p>
        </p:txBody>
      </p:sp>
      <p:sp>
        <p:nvSpPr>
          <p:cNvPr id="10" name="Rectangle 6"/>
          <p:cNvSpPr>
            <a:spLocks noGrp="1" noChangeArrowheads="1"/>
          </p:cNvSpPr>
          <p:nvPr>
            <p:ph type="ftr" sz="quarter" idx="3"/>
          </p:nvPr>
        </p:nvSpPr>
        <p:spPr bwMode="auto">
          <a:xfrm>
            <a:off x="3352800" y="63246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800" dirty="0">
                <a:latin typeface="+mn-lt"/>
                <a:ea typeface="+mn-ea"/>
              </a:defRPr>
            </a:lvl1pPr>
          </a:lstStyle>
          <a:p>
            <a:pPr>
              <a:defRPr/>
            </a:pPr>
            <a:endParaRPr lang="en-US"/>
          </a:p>
        </p:txBody>
      </p:sp>
      <p:sp>
        <p:nvSpPr>
          <p:cNvPr id="11" name="Rectangle 7"/>
          <p:cNvSpPr>
            <a:spLocks noGrp="1" noChangeArrowheads="1"/>
          </p:cNvSpPr>
          <p:nvPr>
            <p:ph type="sldNum" sz="quarter" idx="4"/>
          </p:nvPr>
        </p:nvSpPr>
        <p:spPr bwMode="auto">
          <a:xfrm>
            <a:off x="67818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000" dirty="0">
                <a:latin typeface="+mn-lt"/>
                <a:ea typeface="+mn-ea"/>
                <a:cs typeface="ＭＳ Ｐゴシック" charset="0"/>
              </a:defRPr>
            </a:lvl1pPr>
          </a:lstStyle>
          <a:p>
            <a:pPr>
              <a:defRPr/>
            </a:pPr>
            <a:r>
              <a:rPr lang="en-US"/>
              <a:t>1-</a:t>
            </a:r>
            <a:fld id="{AC95CA65-2CAE-4300-A99A-ECE2EABFAB2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pic>
        <p:nvPicPr>
          <p:cNvPr id="7171" name="Picture 9"/>
          <p:cNvPicPr>
            <a:picLocks noChangeAspect="1"/>
          </p:cNvPicPr>
          <p:nvPr/>
        </p:nvPicPr>
        <p:blipFill>
          <a:blip r:embed="rId13" cstate="print"/>
          <a:srcRect/>
          <a:stretch>
            <a:fillRect/>
          </a:stretch>
        </p:blipFill>
        <p:spPr bwMode="auto">
          <a:xfrm>
            <a:off x="0" y="0"/>
            <a:ext cx="322263" cy="6858000"/>
          </a:xfrm>
          <a:prstGeom prst="rect">
            <a:avLst/>
          </a:prstGeom>
          <a:noFill/>
          <a:ln w="9525">
            <a:noFill/>
            <a:miter lim="800000"/>
            <a:headEnd/>
            <a:tailEnd/>
          </a:ln>
        </p:spPr>
      </p:pic>
      <p:sp>
        <p:nvSpPr>
          <p:cNvPr id="7172"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7173"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5"/>
          <p:cNvSpPr>
            <a:spLocks noGrp="1" noChangeArrowheads="1"/>
          </p:cNvSpPr>
          <p:nvPr>
            <p:ph type="dt" sz="half" idx="2"/>
          </p:nvPr>
        </p:nvSpPr>
        <p:spPr bwMode="auto">
          <a:xfrm>
            <a:off x="9144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dirty="0">
                <a:latin typeface="+mn-lt"/>
                <a:ea typeface="+mn-ea"/>
              </a:defRPr>
            </a:lvl1pPr>
          </a:lstStyle>
          <a:p>
            <a:pPr>
              <a:defRPr/>
            </a:pPr>
            <a:r>
              <a:rPr lang="en-US"/>
              <a:t>Kendall &amp; Kendall</a:t>
            </a:r>
          </a:p>
        </p:txBody>
      </p:sp>
      <p:sp>
        <p:nvSpPr>
          <p:cNvPr id="10" name="Rectangle 6"/>
          <p:cNvSpPr>
            <a:spLocks noGrp="1" noChangeArrowheads="1"/>
          </p:cNvSpPr>
          <p:nvPr>
            <p:ph type="ftr" sz="quarter" idx="3"/>
          </p:nvPr>
        </p:nvSpPr>
        <p:spPr bwMode="auto">
          <a:xfrm>
            <a:off x="3352800" y="63246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800" dirty="0">
                <a:latin typeface="+mn-lt"/>
                <a:ea typeface="+mn-ea"/>
              </a:defRPr>
            </a:lvl1pPr>
          </a:lstStyle>
          <a:p>
            <a:pPr>
              <a:defRPr/>
            </a:pPr>
            <a:endParaRPr lang="en-US"/>
          </a:p>
        </p:txBody>
      </p:sp>
      <p:sp>
        <p:nvSpPr>
          <p:cNvPr id="11" name="Rectangle 7"/>
          <p:cNvSpPr>
            <a:spLocks noGrp="1" noChangeArrowheads="1"/>
          </p:cNvSpPr>
          <p:nvPr>
            <p:ph type="sldNum" sz="quarter" idx="4"/>
          </p:nvPr>
        </p:nvSpPr>
        <p:spPr bwMode="auto">
          <a:xfrm>
            <a:off x="67818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000" dirty="0">
                <a:latin typeface="+mn-lt"/>
                <a:ea typeface="+mn-ea"/>
                <a:cs typeface="ＭＳ Ｐゴシック" charset="0"/>
              </a:defRPr>
            </a:lvl1pPr>
          </a:lstStyle>
          <a:p>
            <a:pPr>
              <a:defRPr/>
            </a:pPr>
            <a:r>
              <a:rPr lang="en-US"/>
              <a:t>1-</a:t>
            </a:r>
            <a:fld id="{22D0AF36-4B11-4B1E-82A4-BDEEA28EFBB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pic>
        <p:nvPicPr>
          <p:cNvPr id="8195" name="Picture 5"/>
          <p:cNvPicPr>
            <a:picLocks noChangeAspect="1"/>
          </p:cNvPicPr>
          <p:nvPr/>
        </p:nvPicPr>
        <p:blipFill>
          <a:blip r:embed="rId13" cstate="print"/>
          <a:srcRect/>
          <a:stretch>
            <a:fillRect/>
          </a:stretch>
        </p:blipFill>
        <p:spPr bwMode="auto">
          <a:xfrm>
            <a:off x="0" y="0"/>
            <a:ext cx="322263" cy="6858000"/>
          </a:xfrm>
          <a:prstGeom prst="rect">
            <a:avLst/>
          </a:prstGeom>
          <a:noFill/>
          <a:ln w="9525">
            <a:noFill/>
            <a:miter lim="800000"/>
            <a:headEnd/>
            <a:tailEnd/>
          </a:ln>
        </p:spPr>
      </p:pic>
      <p:sp>
        <p:nvSpPr>
          <p:cNvPr id="8196"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8197"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5"/>
          <p:cNvSpPr>
            <a:spLocks noGrp="1" noChangeArrowheads="1"/>
          </p:cNvSpPr>
          <p:nvPr>
            <p:ph type="dt" sz="half" idx="2"/>
          </p:nvPr>
        </p:nvSpPr>
        <p:spPr bwMode="auto">
          <a:xfrm>
            <a:off x="9144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dirty="0">
                <a:latin typeface="+mn-lt"/>
                <a:ea typeface="+mn-ea"/>
              </a:defRPr>
            </a:lvl1pPr>
          </a:lstStyle>
          <a:p>
            <a:pPr>
              <a:defRPr/>
            </a:pPr>
            <a:r>
              <a:rPr lang="en-US"/>
              <a:t>Kendall &amp; Kendall</a:t>
            </a:r>
          </a:p>
        </p:txBody>
      </p:sp>
      <p:sp>
        <p:nvSpPr>
          <p:cNvPr id="10" name="Rectangle 6"/>
          <p:cNvSpPr>
            <a:spLocks noGrp="1" noChangeArrowheads="1"/>
          </p:cNvSpPr>
          <p:nvPr>
            <p:ph type="ftr" sz="quarter" idx="3"/>
          </p:nvPr>
        </p:nvSpPr>
        <p:spPr bwMode="auto">
          <a:xfrm>
            <a:off x="3352800" y="63246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800" dirty="0">
                <a:latin typeface="+mn-lt"/>
                <a:ea typeface="+mn-ea"/>
              </a:defRPr>
            </a:lvl1pPr>
          </a:lstStyle>
          <a:p>
            <a:pPr>
              <a:defRPr/>
            </a:pPr>
            <a:endParaRPr lang="en-US"/>
          </a:p>
        </p:txBody>
      </p:sp>
      <p:sp>
        <p:nvSpPr>
          <p:cNvPr id="11" name="Rectangle 7"/>
          <p:cNvSpPr>
            <a:spLocks noGrp="1" noChangeArrowheads="1"/>
          </p:cNvSpPr>
          <p:nvPr>
            <p:ph type="sldNum" sz="quarter" idx="4"/>
          </p:nvPr>
        </p:nvSpPr>
        <p:spPr bwMode="auto">
          <a:xfrm>
            <a:off x="67818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000" dirty="0">
                <a:latin typeface="+mn-lt"/>
                <a:ea typeface="+mn-ea"/>
                <a:cs typeface="ＭＳ Ｐゴシック" charset="0"/>
              </a:defRPr>
            </a:lvl1pPr>
          </a:lstStyle>
          <a:p>
            <a:pPr>
              <a:defRPr/>
            </a:pPr>
            <a:r>
              <a:rPr lang="en-US"/>
              <a:t>1-</a:t>
            </a:r>
            <a:fld id="{163E0DE6-06BD-4DF1-B8B1-941A10972B9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pic>
        <p:nvPicPr>
          <p:cNvPr id="9219" name="Picture 7"/>
          <p:cNvPicPr>
            <a:picLocks noChangeAspect="1"/>
          </p:cNvPicPr>
          <p:nvPr/>
        </p:nvPicPr>
        <p:blipFill>
          <a:blip r:embed="rId13" cstate="print"/>
          <a:srcRect/>
          <a:stretch>
            <a:fillRect/>
          </a:stretch>
        </p:blipFill>
        <p:spPr bwMode="auto">
          <a:xfrm>
            <a:off x="4763" y="0"/>
            <a:ext cx="322262" cy="6858000"/>
          </a:xfrm>
          <a:prstGeom prst="rect">
            <a:avLst/>
          </a:prstGeom>
          <a:noFill/>
          <a:ln w="9525">
            <a:noFill/>
            <a:miter lim="800000"/>
            <a:headEnd/>
            <a:tailEnd/>
          </a:ln>
        </p:spPr>
      </p:pic>
      <p:sp>
        <p:nvSpPr>
          <p:cNvPr id="9220"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9221"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5"/>
          <p:cNvSpPr>
            <a:spLocks noGrp="1" noChangeArrowheads="1"/>
          </p:cNvSpPr>
          <p:nvPr>
            <p:ph type="dt" sz="half" idx="2"/>
          </p:nvPr>
        </p:nvSpPr>
        <p:spPr bwMode="auto">
          <a:xfrm>
            <a:off x="9144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dirty="0">
                <a:latin typeface="+mn-lt"/>
                <a:ea typeface="+mn-ea"/>
              </a:defRPr>
            </a:lvl1pPr>
          </a:lstStyle>
          <a:p>
            <a:pPr>
              <a:defRPr/>
            </a:pPr>
            <a:r>
              <a:rPr lang="en-US"/>
              <a:t>Kendall &amp; Kendall</a:t>
            </a:r>
          </a:p>
        </p:txBody>
      </p:sp>
      <p:sp>
        <p:nvSpPr>
          <p:cNvPr id="10" name="Rectangle 6"/>
          <p:cNvSpPr>
            <a:spLocks noGrp="1" noChangeArrowheads="1"/>
          </p:cNvSpPr>
          <p:nvPr>
            <p:ph type="ftr" sz="quarter" idx="3"/>
          </p:nvPr>
        </p:nvSpPr>
        <p:spPr bwMode="auto">
          <a:xfrm>
            <a:off x="3352800" y="63246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800" dirty="0">
                <a:latin typeface="+mn-lt"/>
                <a:ea typeface="+mn-ea"/>
              </a:defRPr>
            </a:lvl1pPr>
          </a:lstStyle>
          <a:p>
            <a:pPr>
              <a:defRPr/>
            </a:pPr>
            <a:endParaRPr lang="en-US"/>
          </a:p>
        </p:txBody>
      </p:sp>
      <p:sp>
        <p:nvSpPr>
          <p:cNvPr id="11" name="Rectangle 7"/>
          <p:cNvSpPr>
            <a:spLocks noGrp="1" noChangeArrowheads="1"/>
          </p:cNvSpPr>
          <p:nvPr>
            <p:ph type="sldNum" sz="quarter" idx="4"/>
          </p:nvPr>
        </p:nvSpPr>
        <p:spPr bwMode="auto">
          <a:xfrm>
            <a:off x="67818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000" dirty="0">
                <a:latin typeface="+mn-lt"/>
                <a:ea typeface="+mn-ea"/>
                <a:cs typeface="ＭＳ Ｐゴシック" charset="0"/>
              </a:defRPr>
            </a:lvl1pPr>
          </a:lstStyle>
          <a:p>
            <a:pPr>
              <a:defRPr/>
            </a:pPr>
            <a:r>
              <a:rPr lang="en-US"/>
              <a:t>1-</a:t>
            </a:r>
            <a:fld id="{2DBDCA9A-E31B-4AC3-A934-91DFB48FEEB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2.xml"/></Relationships>
</file>

<file path=ppt/slides/_rels/slide1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6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6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6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2.xml"/></Relationships>
</file>

<file path=ppt/slides/_rels/slide2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6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2.xml"/></Relationships>
</file>

<file path=ppt/slides/_rels/slide3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6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6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6.xml"/><Relationship Id="rId1" Type="http://schemas.openxmlformats.org/officeDocument/2006/relationships/slideLayout" Target="../slideLayouts/slideLayout62.xml"/><Relationship Id="rId4" Type="http://schemas.openxmlformats.org/officeDocument/2006/relationships/image" Target="cid:3287383400_2177562"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1"/>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13315" name="Subtitle 2"/>
          <p:cNvSpPr>
            <a:spLocks noGrp="1"/>
          </p:cNvSpPr>
          <p:nvPr>
            <p:ph type="subTitle" idx="4294967295"/>
          </p:nvPr>
        </p:nvSpPr>
        <p:spPr>
          <a:xfrm>
            <a:off x="6248400" y="533400"/>
            <a:ext cx="1752600" cy="1447800"/>
          </a:xfrm>
        </p:spPr>
        <p:txBody>
          <a:bodyPr/>
          <a:lstStyle/>
          <a:p>
            <a:pPr marL="0" indent="0" algn="ctr" eaLnBrk="1" hangingPunct="1">
              <a:buFontTx/>
              <a:buNone/>
            </a:pPr>
            <a:r>
              <a:rPr lang="en-US" sz="8000" smtClean="0">
                <a:solidFill>
                  <a:srgbClr val="D70027"/>
                </a:solidFill>
              </a:rPr>
              <a:t>4</a:t>
            </a:r>
          </a:p>
        </p:txBody>
      </p:sp>
      <p:sp>
        <p:nvSpPr>
          <p:cNvPr id="13316" name="TextBox 4"/>
          <p:cNvSpPr txBox="1">
            <a:spLocks noChangeArrowheads="1"/>
          </p:cNvSpPr>
          <p:nvPr/>
        </p:nvSpPr>
        <p:spPr bwMode="auto">
          <a:xfrm>
            <a:off x="457200" y="2286000"/>
            <a:ext cx="4724400" cy="830263"/>
          </a:xfrm>
          <a:prstGeom prst="rect">
            <a:avLst/>
          </a:prstGeom>
          <a:noFill/>
          <a:ln w="9525">
            <a:noFill/>
            <a:miter lim="800000"/>
            <a:headEnd/>
            <a:tailEnd/>
          </a:ln>
        </p:spPr>
        <p:txBody>
          <a:bodyPr>
            <a:spAutoFit/>
          </a:bodyPr>
          <a:lstStyle/>
          <a:p>
            <a:r>
              <a:rPr lang="en-US" sz="2400">
                <a:solidFill>
                  <a:srgbClr val="2641D7"/>
                </a:solidFill>
              </a:rPr>
              <a:t>Kendall &amp; Kendall</a:t>
            </a:r>
            <a:br>
              <a:rPr lang="en-US" sz="2400">
                <a:solidFill>
                  <a:srgbClr val="2641D7"/>
                </a:solidFill>
              </a:rPr>
            </a:br>
            <a:r>
              <a:rPr lang="en-US" sz="2400">
                <a:solidFill>
                  <a:srgbClr val="2641D7"/>
                </a:solidFill>
              </a:rPr>
              <a:t>Systems Analysis and Design, 9e</a:t>
            </a:r>
          </a:p>
        </p:txBody>
      </p:sp>
      <p:sp>
        <p:nvSpPr>
          <p:cNvPr id="157700" name="Rectangle 4"/>
          <p:cNvSpPr>
            <a:spLocks noGrp="1" noChangeArrowheads="1"/>
          </p:cNvSpPr>
          <p:nvPr>
            <p:ph type="ctrTitle" idx="4294967295"/>
          </p:nvPr>
        </p:nvSpPr>
        <p:spPr>
          <a:xfrm>
            <a:off x="457200" y="3657600"/>
            <a:ext cx="6248400" cy="1600200"/>
          </a:xfrm>
          <a:noFill/>
        </p:spPr>
        <p:txBody>
          <a:bodyPr anchor="b"/>
          <a:lstStyle/>
          <a:p>
            <a:pPr eaLnBrk="1" hangingPunct="1"/>
            <a:r>
              <a:rPr lang="en-US" smtClean="0"/>
              <a:t>Information Gathering: Interactive Methods</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7700"/>
                                        </p:tgtEl>
                                        <p:attrNameLst>
                                          <p:attrName>style.visibility</p:attrName>
                                        </p:attrNameLst>
                                      </p:cBhvr>
                                      <p:to>
                                        <p:strVal val="visible"/>
                                      </p:to>
                                    </p:set>
                                    <p:animEffect transition="in" filter="fade">
                                      <p:cBhvr>
                                        <p:cTn id="7" dur="2000"/>
                                        <p:tgtEl>
                                          <p:spTgt spid="157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E00CFCCE-34AE-4B32-B1EF-2E66445066F7}" type="slidenum">
              <a:rPr lang="en-US" smtClean="0">
                <a:cs typeface="+mn-cs"/>
              </a:rPr>
              <a:pPr>
                <a:defRPr/>
              </a:pPr>
              <a:t>10</a:t>
            </a:fld>
            <a:endParaRPr lang="en-US" smtClean="0">
              <a:cs typeface="+mn-cs"/>
            </a:endParaRPr>
          </a:p>
        </p:txBody>
      </p:sp>
      <p:sp>
        <p:nvSpPr>
          <p:cNvPr id="22532" name="Rectangle 2"/>
          <p:cNvSpPr>
            <a:spLocks noGrp="1" noChangeArrowheads="1"/>
          </p:cNvSpPr>
          <p:nvPr>
            <p:ph type="title" idx="4294967295"/>
          </p:nvPr>
        </p:nvSpPr>
        <p:spPr/>
        <p:txBody>
          <a:bodyPr/>
          <a:lstStyle/>
          <a:p>
            <a:r>
              <a:rPr lang="en-US" sz="4000" smtClean="0"/>
              <a:t>Advantages of Open-Ended Questions (continued)</a:t>
            </a:r>
          </a:p>
        </p:txBody>
      </p:sp>
      <p:sp>
        <p:nvSpPr>
          <p:cNvPr id="22533" name="Rectangle 3"/>
          <p:cNvSpPr>
            <a:spLocks noGrp="1" noChangeArrowheads="1"/>
          </p:cNvSpPr>
          <p:nvPr>
            <p:ph type="body" idx="4294967295"/>
          </p:nvPr>
        </p:nvSpPr>
        <p:spPr/>
        <p:txBody>
          <a:bodyPr/>
          <a:lstStyle/>
          <a:p>
            <a:pPr>
              <a:lnSpc>
                <a:spcPct val="90000"/>
              </a:lnSpc>
            </a:pPr>
            <a:r>
              <a:rPr lang="en-US" sz="3500" smtClean="0"/>
              <a:t>Provides more interest for the interviewee</a:t>
            </a:r>
          </a:p>
          <a:p>
            <a:pPr>
              <a:lnSpc>
                <a:spcPct val="90000"/>
              </a:lnSpc>
            </a:pPr>
            <a:r>
              <a:rPr lang="en-US" sz="3500" smtClean="0"/>
              <a:t>Allows more spontaneity</a:t>
            </a:r>
          </a:p>
          <a:p>
            <a:pPr>
              <a:lnSpc>
                <a:spcPct val="90000"/>
              </a:lnSpc>
            </a:pPr>
            <a:r>
              <a:rPr lang="en-US" sz="3500" smtClean="0"/>
              <a:t>Makes phrasing easier for the interviewer</a:t>
            </a:r>
          </a:p>
          <a:p>
            <a:pPr>
              <a:lnSpc>
                <a:spcPct val="90000"/>
              </a:lnSpc>
            </a:pPr>
            <a:r>
              <a:rPr lang="en-US" sz="3500" smtClean="0"/>
              <a:t>Useful if the interviewer is unprepared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71D6E3F8-B41E-4B6F-9C15-B4E7198F7EC9}" type="slidenum">
              <a:rPr lang="en-US" smtClean="0">
                <a:cs typeface="+mn-cs"/>
              </a:rPr>
              <a:pPr>
                <a:defRPr/>
              </a:pPr>
              <a:t>11</a:t>
            </a:fld>
            <a:endParaRPr lang="en-US" smtClean="0">
              <a:cs typeface="+mn-cs"/>
            </a:endParaRPr>
          </a:p>
        </p:txBody>
      </p:sp>
      <p:sp>
        <p:nvSpPr>
          <p:cNvPr id="23556" name="Rectangle 2"/>
          <p:cNvSpPr>
            <a:spLocks noGrp="1" noChangeArrowheads="1"/>
          </p:cNvSpPr>
          <p:nvPr>
            <p:ph type="title" idx="4294967295"/>
          </p:nvPr>
        </p:nvSpPr>
        <p:spPr/>
        <p:txBody>
          <a:bodyPr/>
          <a:lstStyle/>
          <a:p>
            <a:r>
              <a:rPr lang="en-US" smtClean="0"/>
              <a:t>Disadvantages of Open-Ended Questions</a:t>
            </a:r>
          </a:p>
        </p:txBody>
      </p:sp>
      <p:sp>
        <p:nvSpPr>
          <p:cNvPr id="23557" name="Rectangle 3"/>
          <p:cNvSpPr>
            <a:spLocks noGrp="1" noChangeArrowheads="1"/>
          </p:cNvSpPr>
          <p:nvPr>
            <p:ph type="body" idx="4294967295"/>
          </p:nvPr>
        </p:nvSpPr>
        <p:spPr/>
        <p:txBody>
          <a:bodyPr/>
          <a:lstStyle/>
          <a:p>
            <a:pPr>
              <a:lnSpc>
                <a:spcPct val="90000"/>
              </a:lnSpc>
            </a:pPr>
            <a:r>
              <a:rPr lang="en-US" smtClean="0"/>
              <a:t>May result in too much irrelevant detail</a:t>
            </a:r>
          </a:p>
          <a:p>
            <a:pPr>
              <a:lnSpc>
                <a:spcPct val="90000"/>
              </a:lnSpc>
            </a:pPr>
            <a:r>
              <a:rPr lang="en-US" smtClean="0"/>
              <a:t>Possibly losing control of the interview</a:t>
            </a:r>
          </a:p>
          <a:p>
            <a:pPr>
              <a:lnSpc>
                <a:spcPct val="90000"/>
              </a:lnSpc>
            </a:pPr>
            <a:r>
              <a:rPr lang="en-US" smtClean="0"/>
              <a:t>May take too much time for the amount of useful information gained</a:t>
            </a:r>
          </a:p>
          <a:p>
            <a:pPr>
              <a:lnSpc>
                <a:spcPct val="90000"/>
              </a:lnSpc>
            </a:pPr>
            <a:r>
              <a:rPr lang="en-US" smtClean="0"/>
              <a:t>Potentially seeming that the interviewer is unprepared</a:t>
            </a:r>
          </a:p>
          <a:p>
            <a:pPr>
              <a:lnSpc>
                <a:spcPct val="90000"/>
              </a:lnSpc>
            </a:pPr>
            <a:r>
              <a:rPr lang="en-US" smtClean="0"/>
              <a:t>Possibly giving the impression that the interviewer is on a “fishing expedition”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FDC862CD-05B5-4663-90AE-4D13FA355AC5}" type="slidenum">
              <a:rPr lang="en-US" smtClean="0">
                <a:cs typeface="+mn-cs"/>
              </a:rPr>
              <a:pPr>
                <a:defRPr/>
              </a:pPr>
              <a:t>12</a:t>
            </a:fld>
            <a:endParaRPr lang="en-US" smtClean="0">
              <a:cs typeface="+mn-cs"/>
            </a:endParaRPr>
          </a:p>
        </p:txBody>
      </p:sp>
      <p:sp>
        <p:nvSpPr>
          <p:cNvPr id="24580" name="Rectangle 2"/>
          <p:cNvSpPr>
            <a:spLocks noGrp="1" noChangeArrowheads="1"/>
          </p:cNvSpPr>
          <p:nvPr>
            <p:ph type="title" idx="4294967295"/>
          </p:nvPr>
        </p:nvSpPr>
        <p:spPr/>
        <p:txBody>
          <a:bodyPr/>
          <a:lstStyle/>
          <a:p>
            <a:r>
              <a:rPr lang="en-US" smtClean="0"/>
              <a:t>Closed Interview Questions</a:t>
            </a:r>
          </a:p>
        </p:txBody>
      </p:sp>
      <p:sp>
        <p:nvSpPr>
          <p:cNvPr id="24581" name="Rectangle 3"/>
          <p:cNvSpPr>
            <a:spLocks noGrp="1" noChangeArrowheads="1"/>
          </p:cNvSpPr>
          <p:nvPr>
            <p:ph type="body" idx="4294967295"/>
          </p:nvPr>
        </p:nvSpPr>
        <p:spPr/>
        <p:txBody>
          <a:bodyPr/>
          <a:lstStyle/>
          <a:p>
            <a:pPr>
              <a:lnSpc>
                <a:spcPct val="90000"/>
              </a:lnSpc>
            </a:pPr>
            <a:r>
              <a:rPr lang="en-US" smtClean="0"/>
              <a:t>Closed interview questions limit the number of possible responses</a:t>
            </a:r>
          </a:p>
          <a:p>
            <a:pPr>
              <a:lnSpc>
                <a:spcPct val="90000"/>
              </a:lnSpc>
            </a:pPr>
            <a:r>
              <a:rPr lang="en-US" smtClean="0"/>
              <a:t>Closed interview questions are appropriate for generating precise, reliable data that is easy to analyze</a:t>
            </a:r>
          </a:p>
          <a:p>
            <a:pPr>
              <a:lnSpc>
                <a:spcPct val="90000"/>
              </a:lnSpc>
            </a:pPr>
            <a:r>
              <a:rPr lang="en-US" smtClean="0"/>
              <a:t>The methodology is efficient, and it requires little skill for interviewers to administer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2FB69851-D595-42D2-BB2C-956ACDF65611}" type="slidenum">
              <a:rPr lang="en-US" smtClean="0">
                <a:cs typeface="+mn-cs"/>
              </a:rPr>
              <a:pPr>
                <a:defRPr/>
              </a:pPr>
              <a:t>13</a:t>
            </a:fld>
            <a:endParaRPr lang="en-US" smtClean="0">
              <a:cs typeface="+mn-cs"/>
            </a:endParaRPr>
          </a:p>
        </p:txBody>
      </p:sp>
      <p:sp>
        <p:nvSpPr>
          <p:cNvPr id="25604" name="Rectangle 2"/>
          <p:cNvSpPr>
            <a:spLocks noGrp="1" noChangeArrowheads="1"/>
          </p:cNvSpPr>
          <p:nvPr>
            <p:ph type="title" idx="4294967295"/>
          </p:nvPr>
        </p:nvSpPr>
        <p:spPr/>
        <p:txBody>
          <a:bodyPr/>
          <a:lstStyle/>
          <a:p>
            <a:r>
              <a:rPr lang="en-US" smtClean="0"/>
              <a:t>Benefits of Closed Interview Questions</a:t>
            </a:r>
          </a:p>
        </p:txBody>
      </p:sp>
      <p:sp>
        <p:nvSpPr>
          <p:cNvPr id="25605" name="Rectangle 3"/>
          <p:cNvSpPr>
            <a:spLocks noGrp="1" noChangeArrowheads="1"/>
          </p:cNvSpPr>
          <p:nvPr>
            <p:ph type="body" idx="4294967295"/>
          </p:nvPr>
        </p:nvSpPr>
        <p:spPr/>
        <p:txBody>
          <a:bodyPr/>
          <a:lstStyle/>
          <a:p>
            <a:pPr>
              <a:lnSpc>
                <a:spcPct val="90000"/>
              </a:lnSpc>
            </a:pPr>
            <a:r>
              <a:rPr lang="en-US" sz="3900" smtClean="0"/>
              <a:t>Saving interview time</a:t>
            </a:r>
          </a:p>
          <a:p>
            <a:pPr>
              <a:lnSpc>
                <a:spcPct val="90000"/>
              </a:lnSpc>
            </a:pPr>
            <a:r>
              <a:rPr lang="en-US" sz="3900" smtClean="0"/>
              <a:t>Easily comparing interviews</a:t>
            </a:r>
          </a:p>
          <a:p>
            <a:pPr>
              <a:lnSpc>
                <a:spcPct val="90000"/>
              </a:lnSpc>
            </a:pPr>
            <a:r>
              <a:rPr lang="en-US" sz="3900" smtClean="0"/>
              <a:t>Getting to the point</a:t>
            </a:r>
          </a:p>
          <a:p>
            <a:pPr>
              <a:lnSpc>
                <a:spcPct val="90000"/>
              </a:lnSpc>
            </a:pPr>
            <a:r>
              <a:rPr lang="en-US" sz="3900" smtClean="0"/>
              <a:t>Keeping control of the interview</a:t>
            </a:r>
          </a:p>
          <a:p>
            <a:pPr>
              <a:lnSpc>
                <a:spcPct val="90000"/>
              </a:lnSpc>
            </a:pPr>
            <a:r>
              <a:rPr lang="en-US" sz="3900" smtClean="0"/>
              <a:t>Covering a large area quickly</a:t>
            </a:r>
          </a:p>
          <a:p>
            <a:pPr>
              <a:lnSpc>
                <a:spcPct val="90000"/>
              </a:lnSpc>
            </a:pPr>
            <a:r>
              <a:rPr lang="en-US" sz="3900" smtClean="0"/>
              <a:t>Getting to relevant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6A2404E2-8CE7-4EF7-B92D-0EDB9B855C56}" type="slidenum">
              <a:rPr lang="en-US" smtClean="0">
                <a:cs typeface="+mn-cs"/>
              </a:rPr>
              <a:pPr>
                <a:defRPr/>
              </a:pPr>
              <a:t>14</a:t>
            </a:fld>
            <a:endParaRPr lang="en-US" smtClean="0">
              <a:cs typeface="+mn-cs"/>
            </a:endParaRPr>
          </a:p>
        </p:txBody>
      </p:sp>
      <p:sp>
        <p:nvSpPr>
          <p:cNvPr id="26628" name="Rectangle 2"/>
          <p:cNvSpPr>
            <a:spLocks noGrp="1" noChangeArrowheads="1"/>
          </p:cNvSpPr>
          <p:nvPr>
            <p:ph type="title" idx="4294967295"/>
          </p:nvPr>
        </p:nvSpPr>
        <p:spPr/>
        <p:txBody>
          <a:bodyPr/>
          <a:lstStyle/>
          <a:p>
            <a:r>
              <a:rPr lang="en-US" smtClean="0"/>
              <a:t>Disadvantages of Closed Interview Questions</a:t>
            </a:r>
          </a:p>
        </p:txBody>
      </p:sp>
      <p:sp>
        <p:nvSpPr>
          <p:cNvPr id="26629" name="Rectangle 3"/>
          <p:cNvSpPr>
            <a:spLocks noGrp="1" noChangeArrowheads="1"/>
          </p:cNvSpPr>
          <p:nvPr>
            <p:ph type="body" idx="4294967295"/>
          </p:nvPr>
        </p:nvSpPr>
        <p:spPr/>
        <p:txBody>
          <a:bodyPr/>
          <a:lstStyle/>
          <a:p>
            <a:pPr>
              <a:lnSpc>
                <a:spcPct val="90000"/>
              </a:lnSpc>
            </a:pPr>
            <a:r>
              <a:rPr lang="en-US" sz="4300" smtClean="0"/>
              <a:t>Boring for the interviewee</a:t>
            </a:r>
          </a:p>
          <a:p>
            <a:pPr>
              <a:lnSpc>
                <a:spcPct val="90000"/>
              </a:lnSpc>
            </a:pPr>
            <a:r>
              <a:rPr lang="en-US" sz="4300" smtClean="0"/>
              <a:t>Failure to obtain rich detailing</a:t>
            </a:r>
          </a:p>
          <a:p>
            <a:pPr>
              <a:lnSpc>
                <a:spcPct val="90000"/>
              </a:lnSpc>
            </a:pPr>
            <a:r>
              <a:rPr lang="en-US" sz="4300" smtClean="0"/>
              <a:t>Missing main ideas</a:t>
            </a:r>
          </a:p>
          <a:p>
            <a:pPr>
              <a:lnSpc>
                <a:spcPct val="90000"/>
              </a:lnSpc>
            </a:pPr>
            <a:r>
              <a:rPr lang="en-US" sz="4300" smtClean="0"/>
              <a:t>Failing to build rapport between interviewer and interviewee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4"/>
          <p:cNvSpPr>
            <a:spLocks noGrp="1"/>
          </p:cNvSpPr>
          <p:nvPr>
            <p:ph type="sldNum" sz="quarter" idx="12"/>
          </p:nvPr>
        </p:nvSpPr>
        <p:spPr/>
        <p:txBody>
          <a:bodyPr/>
          <a:lstStyle/>
          <a:p>
            <a:pPr>
              <a:defRPr/>
            </a:pPr>
            <a:r>
              <a:rPr lang="en-US" smtClean="0">
                <a:cs typeface="+mn-cs"/>
              </a:rPr>
              <a:t>4-</a:t>
            </a:r>
            <a:fld id="{9A63335F-A551-4284-9666-67C484B9DC64}" type="slidenum">
              <a:rPr lang="en-US" smtClean="0">
                <a:cs typeface="+mn-cs"/>
              </a:rPr>
              <a:pPr>
                <a:defRPr/>
              </a:pPr>
              <a:t>15</a:t>
            </a:fld>
            <a:endParaRPr lang="en-US" smtClean="0">
              <a:cs typeface="+mn-cs"/>
            </a:endParaRPr>
          </a:p>
        </p:txBody>
      </p:sp>
      <p:sp>
        <p:nvSpPr>
          <p:cNvPr id="27652" name="Rectangle 2"/>
          <p:cNvSpPr>
            <a:spLocks noGrp="1" noChangeArrowheads="1"/>
          </p:cNvSpPr>
          <p:nvPr>
            <p:ph type="title" idx="4294967295"/>
          </p:nvPr>
        </p:nvSpPr>
        <p:spPr/>
        <p:txBody>
          <a:bodyPr/>
          <a:lstStyle/>
          <a:p>
            <a:r>
              <a:rPr lang="en-US" sz="4000" smtClean="0"/>
              <a:t>Attributes of Open-Ended and Closed Questions </a:t>
            </a:r>
            <a:r>
              <a:rPr lang="en-US" sz="3600" smtClean="0"/>
              <a:t>(Figure 4.5)</a:t>
            </a:r>
          </a:p>
        </p:txBody>
      </p:sp>
      <p:pic>
        <p:nvPicPr>
          <p:cNvPr id="27653" name="Picture 7"/>
          <p:cNvPicPr>
            <a:picLocks noChangeAspect="1" noChangeArrowheads="1"/>
          </p:cNvPicPr>
          <p:nvPr/>
        </p:nvPicPr>
        <p:blipFill>
          <a:blip r:embed="rId3" cstate="print"/>
          <a:srcRect/>
          <a:stretch>
            <a:fillRect/>
          </a:stretch>
        </p:blipFill>
        <p:spPr bwMode="auto">
          <a:xfrm>
            <a:off x="1447800" y="1981200"/>
            <a:ext cx="6019800" cy="4049713"/>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281AD8B1-1C66-4792-9839-E3CDF2FD3B57}" type="slidenum">
              <a:rPr lang="en-US" smtClean="0">
                <a:cs typeface="+mn-cs"/>
              </a:rPr>
              <a:pPr>
                <a:defRPr/>
              </a:pPr>
              <a:t>16</a:t>
            </a:fld>
            <a:endParaRPr lang="en-US" smtClean="0">
              <a:cs typeface="+mn-cs"/>
            </a:endParaRPr>
          </a:p>
        </p:txBody>
      </p:sp>
      <p:sp>
        <p:nvSpPr>
          <p:cNvPr id="28676" name="Rectangle 2"/>
          <p:cNvSpPr>
            <a:spLocks noGrp="1" noChangeArrowheads="1"/>
          </p:cNvSpPr>
          <p:nvPr>
            <p:ph type="title" idx="4294967295"/>
          </p:nvPr>
        </p:nvSpPr>
        <p:spPr/>
        <p:txBody>
          <a:bodyPr/>
          <a:lstStyle/>
          <a:p>
            <a:r>
              <a:rPr lang="en-US" smtClean="0"/>
              <a:t>Bipolar Questions</a:t>
            </a:r>
          </a:p>
        </p:txBody>
      </p:sp>
      <p:sp>
        <p:nvSpPr>
          <p:cNvPr id="28677" name="Rectangle 3"/>
          <p:cNvSpPr>
            <a:spLocks noGrp="1" noChangeArrowheads="1"/>
          </p:cNvSpPr>
          <p:nvPr>
            <p:ph type="body" idx="4294967295"/>
          </p:nvPr>
        </p:nvSpPr>
        <p:spPr/>
        <p:txBody>
          <a:bodyPr/>
          <a:lstStyle/>
          <a:p>
            <a:r>
              <a:rPr lang="en-US" smtClean="0"/>
              <a:t>Bipolar questions are those that may be answered with a “yes” or “no” or “agree” or “disagree”</a:t>
            </a:r>
          </a:p>
          <a:p>
            <a:r>
              <a:rPr lang="en-US" smtClean="0"/>
              <a:t>Bipolar questions should be used sparingly</a:t>
            </a:r>
          </a:p>
          <a:p>
            <a:r>
              <a:rPr lang="en-US" smtClean="0"/>
              <a:t>A special kind of closed question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B01D677A-FDB3-4AFE-AE10-31E763CA3290}" type="slidenum">
              <a:rPr lang="en-US" smtClean="0">
                <a:cs typeface="+mn-cs"/>
              </a:rPr>
              <a:pPr>
                <a:defRPr/>
              </a:pPr>
              <a:t>17</a:t>
            </a:fld>
            <a:endParaRPr lang="en-US" smtClean="0">
              <a:cs typeface="+mn-cs"/>
            </a:endParaRPr>
          </a:p>
        </p:txBody>
      </p:sp>
      <p:sp>
        <p:nvSpPr>
          <p:cNvPr id="29700" name="Rectangle 2"/>
          <p:cNvSpPr>
            <a:spLocks noGrp="1" noChangeArrowheads="1"/>
          </p:cNvSpPr>
          <p:nvPr>
            <p:ph type="title" idx="4294967295"/>
          </p:nvPr>
        </p:nvSpPr>
        <p:spPr/>
        <p:txBody>
          <a:bodyPr/>
          <a:lstStyle/>
          <a:p>
            <a:r>
              <a:rPr lang="en-US" smtClean="0"/>
              <a:t>Probes</a:t>
            </a:r>
          </a:p>
        </p:txBody>
      </p:sp>
      <p:sp>
        <p:nvSpPr>
          <p:cNvPr id="29701" name="Rectangle 3"/>
          <p:cNvSpPr>
            <a:spLocks noGrp="1" noChangeArrowheads="1"/>
          </p:cNvSpPr>
          <p:nvPr>
            <p:ph type="body" idx="4294967295"/>
          </p:nvPr>
        </p:nvSpPr>
        <p:spPr/>
        <p:txBody>
          <a:bodyPr/>
          <a:lstStyle/>
          <a:p>
            <a:pPr>
              <a:lnSpc>
                <a:spcPct val="90000"/>
              </a:lnSpc>
            </a:pPr>
            <a:r>
              <a:rPr lang="en-US" smtClean="0"/>
              <a:t>Probing questions elicit more detail about previous questions</a:t>
            </a:r>
          </a:p>
          <a:p>
            <a:pPr>
              <a:lnSpc>
                <a:spcPct val="90000"/>
              </a:lnSpc>
            </a:pPr>
            <a:r>
              <a:rPr lang="en-US" smtClean="0"/>
              <a:t>The purpose of probing questions is:</a:t>
            </a:r>
          </a:p>
          <a:p>
            <a:pPr lvl="1">
              <a:lnSpc>
                <a:spcPct val="90000"/>
              </a:lnSpc>
            </a:pPr>
            <a:r>
              <a:rPr lang="en-US" smtClean="0"/>
              <a:t>To get more meaning</a:t>
            </a:r>
          </a:p>
          <a:p>
            <a:pPr lvl="1">
              <a:lnSpc>
                <a:spcPct val="90000"/>
              </a:lnSpc>
            </a:pPr>
            <a:r>
              <a:rPr lang="en-US" smtClean="0"/>
              <a:t>To clarify</a:t>
            </a:r>
          </a:p>
          <a:p>
            <a:pPr lvl="1">
              <a:lnSpc>
                <a:spcPct val="90000"/>
              </a:lnSpc>
            </a:pPr>
            <a:r>
              <a:rPr lang="en-US" smtClean="0"/>
              <a:t>To draw out and expand on the interviewee’s point</a:t>
            </a:r>
          </a:p>
          <a:p>
            <a:pPr>
              <a:lnSpc>
                <a:spcPct val="90000"/>
              </a:lnSpc>
            </a:pPr>
            <a:r>
              <a:rPr lang="en-US" smtClean="0"/>
              <a:t>May be either open-ended or closed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A7CF71A5-826D-4195-A4B1-C94545D08B8D}" type="slidenum">
              <a:rPr lang="en-US" smtClean="0">
                <a:cs typeface="+mn-cs"/>
              </a:rPr>
              <a:pPr>
                <a:defRPr/>
              </a:pPr>
              <a:t>18</a:t>
            </a:fld>
            <a:endParaRPr lang="en-US" smtClean="0">
              <a:cs typeface="+mn-cs"/>
            </a:endParaRPr>
          </a:p>
        </p:txBody>
      </p:sp>
      <p:sp>
        <p:nvSpPr>
          <p:cNvPr id="30724" name="Rectangle 2"/>
          <p:cNvSpPr>
            <a:spLocks noGrp="1" noChangeArrowheads="1"/>
          </p:cNvSpPr>
          <p:nvPr>
            <p:ph type="title" idx="4294967295"/>
          </p:nvPr>
        </p:nvSpPr>
        <p:spPr/>
        <p:txBody>
          <a:bodyPr/>
          <a:lstStyle/>
          <a:p>
            <a:r>
              <a:rPr lang="en-US" smtClean="0"/>
              <a:t>Arranging Questions</a:t>
            </a:r>
          </a:p>
        </p:txBody>
      </p:sp>
      <p:sp>
        <p:nvSpPr>
          <p:cNvPr id="30725" name="Rectangle 3"/>
          <p:cNvSpPr>
            <a:spLocks noGrp="1" noChangeArrowheads="1"/>
          </p:cNvSpPr>
          <p:nvPr>
            <p:ph type="body" idx="4294967295"/>
          </p:nvPr>
        </p:nvSpPr>
        <p:spPr/>
        <p:txBody>
          <a:bodyPr/>
          <a:lstStyle/>
          <a:p>
            <a:r>
              <a:rPr lang="en-US" sz="2800" smtClean="0"/>
              <a:t>Pyramid </a:t>
            </a:r>
          </a:p>
          <a:p>
            <a:pPr lvl="1"/>
            <a:r>
              <a:rPr lang="en-US" sz="2400" smtClean="0"/>
              <a:t>Starting with closed questions and working toward open-ended questions</a:t>
            </a:r>
          </a:p>
          <a:p>
            <a:r>
              <a:rPr lang="en-US" sz="2800" smtClean="0"/>
              <a:t>Funnel </a:t>
            </a:r>
          </a:p>
          <a:p>
            <a:pPr lvl="1"/>
            <a:r>
              <a:rPr lang="en-US" sz="2400" smtClean="0"/>
              <a:t>Starting with open-ended questions and working toward closed questions</a:t>
            </a:r>
          </a:p>
          <a:p>
            <a:r>
              <a:rPr lang="en-US" sz="2800" smtClean="0"/>
              <a:t>Diamond </a:t>
            </a:r>
          </a:p>
          <a:p>
            <a:pPr lvl="1"/>
            <a:r>
              <a:rPr lang="en-US" sz="2400" smtClean="0"/>
              <a:t>Starting with closed, moving toward open-ended, and ending with closed questions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1490738B-46E0-45D0-B79B-3B3DA126E3B6}" type="slidenum">
              <a:rPr lang="en-US" smtClean="0">
                <a:cs typeface="+mn-cs"/>
              </a:rPr>
              <a:pPr>
                <a:defRPr/>
              </a:pPr>
              <a:t>19</a:t>
            </a:fld>
            <a:endParaRPr lang="en-US" smtClean="0">
              <a:cs typeface="+mn-cs"/>
            </a:endParaRPr>
          </a:p>
        </p:txBody>
      </p:sp>
      <p:sp>
        <p:nvSpPr>
          <p:cNvPr id="31748" name="Rectangle 2"/>
          <p:cNvSpPr>
            <a:spLocks noGrp="1" noChangeArrowheads="1"/>
          </p:cNvSpPr>
          <p:nvPr>
            <p:ph type="title" idx="4294967295"/>
          </p:nvPr>
        </p:nvSpPr>
        <p:spPr/>
        <p:txBody>
          <a:bodyPr/>
          <a:lstStyle/>
          <a:p>
            <a:r>
              <a:rPr lang="en-US" smtClean="0"/>
              <a:t>Pyramid Structure</a:t>
            </a:r>
          </a:p>
        </p:txBody>
      </p:sp>
      <p:sp>
        <p:nvSpPr>
          <p:cNvPr id="31749" name="Rectangle 3"/>
          <p:cNvSpPr>
            <a:spLocks noGrp="1" noChangeArrowheads="1"/>
          </p:cNvSpPr>
          <p:nvPr>
            <p:ph type="body" idx="4294967295"/>
          </p:nvPr>
        </p:nvSpPr>
        <p:spPr/>
        <p:txBody>
          <a:bodyPr/>
          <a:lstStyle/>
          <a:p>
            <a:r>
              <a:rPr lang="en-US" smtClean="0"/>
              <a:t>Begins with very detailed, often closed questions</a:t>
            </a:r>
          </a:p>
          <a:p>
            <a:r>
              <a:rPr lang="en-US" smtClean="0"/>
              <a:t>Expands by allowing open-ended questions and more generalized responses</a:t>
            </a:r>
          </a:p>
          <a:p>
            <a:r>
              <a:rPr lang="en-US" smtClean="0"/>
              <a:t>Is useful if interviewees need to be warmed up to the topic or seem reluctant to address the topic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2C6FA329-C06A-46B4-8D89-4596067E13E8}" type="slidenum">
              <a:rPr lang="en-US" smtClean="0">
                <a:cs typeface="+mn-cs"/>
              </a:rPr>
              <a:pPr>
                <a:defRPr/>
              </a:pPr>
              <a:t>2</a:t>
            </a:fld>
            <a:endParaRPr lang="en-US" smtClean="0">
              <a:cs typeface="+mn-cs"/>
            </a:endParaRPr>
          </a:p>
        </p:txBody>
      </p:sp>
      <p:sp>
        <p:nvSpPr>
          <p:cNvPr id="14340" name="Rectangle 2"/>
          <p:cNvSpPr>
            <a:spLocks noGrp="1" noChangeArrowheads="1"/>
          </p:cNvSpPr>
          <p:nvPr>
            <p:ph type="title" idx="4294967295"/>
          </p:nvPr>
        </p:nvSpPr>
        <p:spPr/>
        <p:txBody>
          <a:bodyPr/>
          <a:lstStyle/>
          <a:p>
            <a:r>
              <a:rPr lang="en-US" smtClean="0"/>
              <a:t>Objectives</a:t>
            </a:r>
          </a:p>
        </p:txBody>
      </p:sp>
      <p:sp>
        <p:nvSpPr>
          <p:cNvPr id="14341" name="Rectangle 3"/>
          <p:cNvSpPr>
            <a:spLocks noGrp="1" noChangeArrowheads="1"/>
          </p:cNvSpPr>
          <p:nvPr>
            <p:ph type="body" idx="4294967295"/>
          </p:nvPr>
        </p:nvSpPr>
        <p:spPr/>
        <p:txBody>
          <a:bodyPr/>
          <a:lstStyle/>
          <a:p>
            <a:pPr>
              <a:lnSpc>
                <a:spcPct val="90000"/>
              </a:lnSpc>
            </a:pPr>
            <a:r>
              <a:rPr lang="en-US" sz="2400" smtClean="0"/>
              <a:t>Recognize the value of interactive methods for information gathering.</a:t>
            </a:r>
          </a:p>
          <a:p>
            <a:pPr>
              <a:lnSpc>
                <a:spcPct val="90000"/>
              </a:lnSpc>
            </a:pPr>
            <a:r>
              <a:rPr lang="en-US" sz="2400" smtClean="0"/>
              <a:t>Construct interview questions to elicit human information requirements and structure them in a way that is meaningful to users.</a:t>
            </a:r>
          </a:p>
          <a:p>
            <a:pPr>
              <a:lnSpc>
                <a:spcPct val="90000"/>
              </a:lnSpc>
            </a:pPr>
            <a:r>
              <a:rPr lang="en-US" sz="2400" smtClean="0"/>
              <a:t>Understand the purpose of stories and why they are useful in systems analysis.</a:t>
            </a:r>
          </a:p>
          <a:p>
            <a:pPr>
              <a:lnSpc>
                <a:spcPct val="90000"/>
              </a:lnSpc>
            </a:pPr>
            <a:r>
              <a:rPr lang="en-US" sz="2400" smtClean="0"/>
              <a:t>Understand the concept of JAD and when to use it.</a:t>
            </a:r>
          </a:p>
          <a:p>
            <a:pPr>
              <a:lnSpc>
                <a:spcPct val="90000"/>
              </a:lnSpc>
            </a:pPr>
            <a:r>
              <a:rPr lang="en-US" sz="2400" smtClean="0"/>
              <a:t>Write effective questions to survey users about their work.</a:t>
            </a:r>
          </a:p>
          <a:p>
            <a:pPr>
              <a:lnSpc>
                <a:spcPct val="90000"/>
              </a:lnSpc>
            </a:pPr>
            <a:r>
              <a:rPr lang="en-US" sz="2400" smtClean="0"/>
              <a:t>Design and administer effective questionnaires.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4"/>
          <p:cNvSpPr>
            <a:spLocks noGrp="1"/>
          </p:cNvSpPr>
          <p:nvPr>
            <p:ph type="sldNum" sz="quarter" idx="12"/>
          </p:nvPr>
        </p:nvSpPr>
        <p:spPr/>
        <p:txBody>
          <a:bodyPr/>
          <a:lstStyle/>
          <a:p>
            <a:pPr>
              <a:defRPr/>
            </a:pPr>
            <a:r>
              <a:rPr lang="en-US" smtClean="0">
                <a:cs typeface="+mn-cs"/>
              </a:rPr>
              <a:t>4-</a:t>
            </a:r>
            <a:fld id="{79B97AB3-526B-4A3F-B270-51151E5BD3EA}" type="slidenum">
              <a:rPr lang="en-US" smtClean="0">
                <a:cs typeface="+mn-cs"/>
              </a:rPr>
              <a:pPr>
                <a:defRPr/>
              </a:pPr>
              <a:t>20</a:t>
            </a:fld>
            <a:endParaRPr lang="en-US" smtClean="0">
              <a:cs typeface="+mn-cs"/>
            </a:endParaRPr>
          </a:p>
        </p:txBody>
      </p:sp>
      <p:sp>
        <p:nvSpPr>
          <p:cNvPr id="32772" name="Rectangle 2"/>
          <p:cNvSpPr>
            <a:spLocks noGrp="1" noChangeArrowheads="1"/>
          </p:cNvSpPr>
          <p:nvPr>
            <p:ph type="title" idx="4294967295"/>
          </p:nvPr>
        </p:nvSpPr>
        <p:spPr/>
        <p:txBody>
          <a:bodyPr/>
          <a:lstStyle/>
          <a:p>
            <a:r>
              <a:rPr lang="en-US" sz="2800" smtClean="0"/>
              <a:t>Pyramid Structure for Interviewing Goes from Specific to General Questions </a:t>
            </a:r>
            <a:r>
              <a:rPr lang="en-US" sz="2400" smtClean="0"/>
              <a:t>(Figure 4.7 )</a:t>
            </a:r>
          </a:p>
        </p:txBody>
      </p:sp>
      <p:pic>
        <p:nvPicPr>
          <p:cNvPr id="32773" name="Picture 5"/>
          <p:cNvPicPr>
            <a:picLocks noChangeAspect="1" noChangeArrowheads="1"/>
          </p:cNvPicPr>
          <p:nvPr/>
        </p:nvPicPr>
        <p:blipFill>
          <a:blip r:embed="rId2" cstate="print"/>
          <a:srcRect/>
          <a:stretch>
            <a:fillRect/>
          </a:stretch>
        </p:blipFill>
        <p:spPr bwMode="auto">
          <a:xfrm>
            <a:off x="1905000" y="1981200"/>
            <a:ext cx="5029200" cy="4351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17A3DA8C-AEAE-41EE-90B4-BEE88D5EC841}" type="slidenum">
              <a:rPr lang="en-US" smtClean="0">
                <a:cs typeface="+mn-cs"/>
              </a:rPr>
              <a:pPr>
                <a:defRPr/>
              </a:pPr>
              <a:t>21</a:t>
            </a:fld>
            <a:endParaRPr lang="en-US" smtClean="0">
              <a:cs typeface="+mn-cs"/>
            </a:endParaRPr>
          </a:p>
        </p:txBody>
      </p:sp>
      <p:sp>
        <p:nvSpPr>
          <p:cNvPr id="33796" name="Rectangle 2"/>
          <p:cNvSpPr>
            <a:spLocks noGrp="1" noChangeArrowheads="1"/>
          </p:cNvSpPr>
          <p:nvPr>
            <p:ph type="title" idx="4294967295"/>
          </p:nvPr>
        </p:nvSpPr>
        <p:spPr/>
        <p:txBody>
          <a:bodyPr/>
          <a:lstStyle/>
          <a:p>
            <a:r>
              <a:rPr lang="en-US" smtClean="0"/>
              <a:t>Funnel Structure</a:t>
            </a:r>
          </a:p>
        </p:txBody>
      </p:sp>
      <p:sp>
        <p:nvSpPr>
          <p:cNvPr id="33797" name="Rectangle 3"/>
          <p:cNvSpPr>
            <a:spLocks noGrp="1" noChangeArrowheads="1"/>
          </p:cNvSpPr>
          <p:nvPr>
            <p:ph type="body" idx="4294967295"/>
          </p:nvPr>
        </p:nvSpPr>
        <p:spPr/>
        <p:txBody>
          <a:bodyPr/>
          <a:lstStyle/>
          <a:p>
            <a:pPr>
              <a:lnSpc>
                <a:spcPct val="90000"/>
              </a:lnSpc>
            </a:pPr>
            <a:r>
              <a:rPr lang="en-US" smtClean="0"/>
              <a:t>Begins with generalized, open-ended questions</a:t>
            </a:r>
          </a:p>
          <a:p>
            <a:pPr>
              <a:lnSpc>
                <a:spcPct val="90000"/>
              </a:lnSpc>
            </a:pPr>
            <a:r>
              <a:rPr lang="en-US" smtClean="0"/>
              <a:t>Concludes by narrowing the possible responses using closed questions</a:t>
            </a:r>
          </a:p>
          <a:p>
            <a:pPr>
              <a:lnSpc>
                <a:spcPct val="90000"/>
              </a:lnSpc>
            </a:pPr>
            <a:r>
              <a:rPr lang="en-US" smtClean="0"/>
              <a:t>Provides an easy, nonthreatening way to begin an interview</a:t>
            </a:r>
          </a:p>
          <a:p>
            <a:pPr>
              <a:lnSpc>
                <a:spcPct val="90000"/>
              </a:lnSpc>
            </a:pPr>
            <a:r>
              <a:rPr lang="en-US" smtClean="0"/>
              <a:t>Is useful when the interviewee feels emotionally about the topic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4"/>
          <p:cNvSpPr>
            <a:spLocks noGrp="1"/>
          </p:cNvSpPr>
          <p:nvPr>
            <p:ph type="sldNum" sz="quarter" idx="12"/>
          </p:nvPr>
        </p:nvSpPr>
        <p:spPr/>
        <p:txBody>
          <a:bodyPr/>
          <a:lstStyle/>
          <a:p>
            <a:pPr>
              <a:defRPr/>
            </a:pPr>
            <a:r>
              <a:rPr lang="en-US" smtClean="0">
                <a:cs typeface="+mn-cs"/>
              </a:rPr>
              <a:t>4-</a:t>
            </a:r>
            <a:fld id="{940D9298-7ACE-4A99-BBCC-96D8C37E65E6}" type="slidenum">
              <a:rPr lang="en-US" smtClean="0">
                <a:cs typeface="+mn-cs"/>
              </a:rPr>
              <a:pPr>
                <a:defRPr/>
              </a:pPr>
              <a:t>22</a:t>
            </a:fld>
            <a:endParaRPr lang="en-US" smtClean="0">
              <a:cs typeface="+mn-cs"/>
            </a:endParaRPr>
          </a:p>
        </p:txBody>
      </p:sp>
      <p:sp>
        <p:nvSpPr>
          <p:cNvPr id="34820" name="Rectangle 2"/>
          <p:cNvSpPr>
            <a:spLocks noGrp="1" noChangeArrowheads="1"/>
          </p:cNvSpPr>
          <p:nvPr>
            <p:ph type="title" idx="4294967295"/>
          </p:nvPr>
        </p:nvSpPr>
        <p:spPr/>
        <p:txBody>
          <a:bodyPr/>
          <a:lstStyle/>
          <a:p>
            <a:r>
              <a:rPr lang="en-US" sz="2900" smtClean="0"/>
              <a:t>Funnel Structure for Interviewing Begins with Broad Questions then Funnels to Specific Questions </a:t>
            </a:r>
            <a:r>
              <a:rPr lang="en-US" sz="2400" smtClean="0"/>
              <a:t>(Figure 4.8)</a:t>
            </a:r>
            <a:r>
              <a:rPr lang="en-US" sz="2900" smtClean="0"/>
              <a:t> </a:t>
            </a:r>
          </a:p>
        </p:txBody>
      </p:sp>
      <p:pic>
        <p:nvPicPr>
          <p:cNvPr id="34821" name="Picture 5"/>
          <p:cNvPicPr>
            <a:picLocks noChangeAspect="1" noChangeArrowheads="1"/>
          </p:cNvPicPr>
          <p:nvPr/>
        </p:nvPicPr>
        <p:blipFill>
          <a:blip r:embed="rId2" cstate="print"/>
          <a:srcRect/>
          <a:stretch>
            <a:fillRect/>
          </a:stretch>
        </p:blipFill>
        <p:spPr bwMode="auto">
          <a:xfrm>
            <a:off x="1981200" y="1905000"/>
            <a:ext cx="4953000" cy="43545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F3FB2539-81B5-4AAB-A0DC-82A8E5E8E91B}" type="slidenum">
              <a:rPr lang="en-US" smtClean="0">
                <a:cs typeface="+mn-cs"/>
              </a:rPr>
              <a:pPr>
                <a:defRPr/>
              </a:pPr>
              <a:t>23</a:t>
            </a:fld>
            <a:endParaRPr lang="en-US" smtClean="0">
              <a:cs typeface="+mn-cs"/>
            </a:endParaRPr>
          </a:p>
        </p:txBody>
      </p:sp>
      <p:sp>
        <p:nvSpPr>
          <p:cNvPr id="35844" name="Rectangle 2"/>
          <p:cNvSpPr>
            <a:spLocks noGrp="1" noChangeArrowheads="1"/>
          </p:cNvSpPr>
          <p:nvPr>
            <p:ph type="title" idx="4294967295"/>
          </p:nvPr>
        </p:nvSpPr>
        <p:spPr/>
        <p:txBody>
          <a:bodyPr/>
          <a:lstStyle/>
          <a:p>
            <a:r>
              <a:rPr lang="en-US" smtClean="0"/>
              <a:t>Diamond Structure</a:t>
            </a:r>
          </a:p>
        </p:txBody>
      </p:sp>
      <p:sp>
        <p:nvSpPr>
          <p:cNvPr id="35845" name="Rectangle 3"/>
          <p:cNvSpPr>
            <a:spLocks noGrp="1" noChangeArrowheads="1"/>
          </p:cNvSpPr>
          <p:nvPr>
            <p:ph type="body" idx="4294967295"/>
          </p:nvPr>
        </p:nvSpPr>
        <p:spPr/>
        <p:txBody>
          <a:bodyPr/>
          <a:lstStyle/>
          <a:p>
            <a:r>
              <a:rPr lang="en-US" smtClean="0"/>
              <a:t>A diamond-shaped structure begins in a very specific way</a:t>
            </a:r>
          </a:p>
          <a:p>
            <a:r>
              <a:rPr lang="en-US" smtClean="0"/>
              <a:t>Then more general issues are examined</a:t>
            </a:r>
          </a:p>
          <a:p>
            <a:r>
              <a:rPr lang="en-US" smtClean="0"/>
              <a:t>Concludes with specific questions</a:t>
            </a:r>
          </a:p>
          <a:p>
            <a:r>
              <a:rPr lang="en-US" smtClean="0"/>
              <a:t>Combines the strength of both the pyramid and funnel structures</a:t>
            </a:r>
          </a:p>
          <a:p>
            <a:r>
              <a:rPr lang="en-US" smtClean="0"/>
              <a:t>Takes longer than the other structures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4"/>
          <p:cNvSpPr>
            <a:spLocks noGrp="1"/>
          </p:cNvSpPr>
          <p:nvPr>
            <p:ph type="sldNum" sz="quarter" idx="12"/>
          </p:nvPr>
        </p:nvSpPr>
        <p:spPr/>
        <p:txBody>
          <a:bodyPr/>
          <a:lstStyle/>
          <a:p>
            <a:pPr>
              <a:defRPr/>
            </a:pPr>
            <a:r>
              <a:rPr lang="en-US" smtClean="0">
                <a:cs typeface="+mn-cs"/>
              </a:rPr>
              <a:t>4-</a:t>
            </a:r>
            <a:fld id="{0C38615E-6E15-4999-A3EB-A12DB069FD2F}" type="slidenum">
              <a:rPr lang="en-US" smtClean="0">
                <a:cs typeface="+mn-cs"/>
              </a:rPr>
              <a:pPr>
                <a:defRPr/>
              </a:pPr>
              <a:t>24</a:t>
            </a:fld>
            <a:endParaRPr lang="en-US" smtClean="0">
              <a:cs typeface="+mn-cs"/>
            </a:endParaRPr>
          </a:p>
        </p:txBody>
      </p:sp>
      <p:sp>
        <p:nvSpPr>
          <p:cNvPr id="36868" name="Rectangle 2"/>
          <p:cNvSpPr>
            <a:spLocks noGrp="1" noChangeArrowheads="1"/>
          </p:cNvSpPr>
          <p:nvPr>
            <p:ph type="title" idx="4294967295"/>
          </p:nvPr>
        </p:nvSpPr>
        <p:spPr/>
        <p:txBody>
          <a:bodyPr/>
          <a:lstStyle/>
          <a:p>
            <a:r>
              <a:rPr lang="en-US" sz="2800" smtClean="0"/>
              <a:t>Diamond-Shaped Structure for Interviewing Combines the Pyramid and Funnel Structures </a:t>
            </a:r>
            <a:r>
              <a:rPr lang="en-US" sz="2400" smtClean="0"/>
              <a:t>(Figure 4.9)</a:t>
            </a:r>
          </a:p>
        </p:txBody>
      </p:sp>
      <p:pic>
        <p:nvPicPr>
          <p:cNvPr id="36869" name="Picture 5"/>
          <p:cNvPicPr>
            <a:picLocks noChangeAspect="1" noChangeArrowheads="1"/>
          </p:cNvPicPr>
          <p:nvPr/>
        </p:nvPicPr>
        <p:blipFill>
          <a:blip r:embed="rId2" cstate="print"/>
          <a:srcRect/>
          <a:stretch>
            <a:fillRect/>
          </a:stretch>
        </p:blipFill>
        <p:spPr bwMode="auto">
          <a:xfrm>
            <a:off x="2362200" y="1905000"/>
            <a:ext cx="4295775" cy="4606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EAA8B53A-6546-4954-923C-D934997C38C2}" type="slidenum">
              <a:rPr lang="en-US" smtClean="0">
                <a:cs typeface="+mn-cs"/>
              </a:rPr>
              <a:pPr>
                <a:defRPr/>
              </a:pPr>
              <a:t>25</a:t>
            </a:fld>
            <a:endParaRPr lang="en-US" smtClean="0">
              <a:cs typeface="+mn-cs"/>
            </a:endParaRPr>
          </a:p>
        </p:txBody>
      </p:sp>
      <p:sp>
        <p:nvSpPr>
          <p:cNvPr id="37892" name="Rectangle 2"/>
          <p:cNvSpPr>
            <a:spLocks noGrp="1" noChangeArrowheads="1"/>
          </p:cNvSpPr>
          <p:nvPr>
            <p:ph type="title" idx="4294967295"/>
          </p:nvPr>
        </p:nvSpPr>
        <p:spPr/>
        <p:txBody>
          <a:bodyPr/>
          <a:lstStyle/>
          <a:p>
            <a:r>
              <a:rPr lang="en-US" smtClean="0"/>
              <a:t>Closing the Interview</a:t>
            </a:r>
          </a:p>
        </p:txBody>
      </p:sp>
      <p:sp>
        <p:nvSpPr>
          <p:cNvPr id="37893" name="Rectangle 3"/>
          <p:cNvSpPr>
            <a:spLocks noGrp="1" noChangeArrowheads="1"/>
          </p:cNvSpPr>
          <p:nvPr>
            <p:ph type="body" idx="4294967295"/>
          </p:nvPr>
        </p:nvSpPr>
        <p:spPr/>
        <p:txBody>
          <a:bodyPr/>
          <a:lstStyle/>
          <a:p>
            <a:pPr>
              <a:lnSpc>
                <a:spcPct val="90000"/>
              </a:lnSpc>
            </a:pPr>
            <a:r>
              <a:rPr lang="en-US" smtClean="0"/>
              <a:t>Always ask “Is there anything else that you would like to add?”</a:t>
            </a:r>
          </a:p>
          <a:p>
            <a:pPr>
              <a:lnSpc>
                <a:spcPct val="90000"/>
              </a:lnSpc>
            </a:pPr>
            <a:r>
              <a:rPr lang="en-US" smtClean="0"/>
              <a:t>Summarize and provide feedback on your impressions</a:t>
            </a:r>
          </a:p>
          <a:p>
            <a:pPr>
              <a:lnSpc>
                <a:spcPct val="90000"/>
              </a:lnSpc>
            </a:pPr>
            <a:r>
              <a:rPr lang="en-US" smtClean="0"/>
              <a:t>Ask whom you should talk with next</a:t>
            </a:r>
          </a:p>
          <a:p>
            <a:pPr>
              <a:lnSpc>
                <a:spcPct val="90000"/>
              </a:lnSpc>
            </a:pPr>
            <a:r>
              <a:rPr lang="en-US" smtClean="0"/>
              <a:t>Set up any future appointments</a:t>
            </a:r>
          </a:p>
          <a:p>
            <a:pPr>
              <a:lnSpc>
                <a:spcPct val="90000"/>
              </a:lnSpc>
            </a:pPr>
            <a:r>
              <a:rPr lang="en-US" smtClean="0"/>
              <a:t>Thank them for their time and shake hands.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345D1F23-C7A1-46AE-84F8-A6825DC9C8AC}" type="slidenum">
              <a:rPr lang="en-US" smtClean="0">
                <a:cs typeface="+mn-cs"/>
              </a:rPr>
              <a:pPr>
                <a:defRPr/>
              </a:pPr>
              <a:t>26</a:t>
            </a:fld>
            <a:endParaRPr lang="en-US" smtClean="0">
              <a:cs typeface="+mn-cs"/>
            </a:endParaRPr>
          </a:p>
        </p:txBody>
      </p:sp>
      <p:sp>
        <p:nvSpPr>
          <p:cNvPr id="38916" name="Rectangle 2"/>
          <p:cNvSpPr>
            <a:spLocks noGrp="1" noChangeArrowheads="1"/>
          </p:cNvSpPr>
          <p:nvPr>
            <p:ph type="title" idx="4294967295"/>
          </p:nvPr>
        </p:nvSpPr>
        <p:spPr/>
        <p:txBody>
          <a:bodyPr/>
          <a:lstStyle/>
          <a:p>
            <a:r>
              <a:rPr lang="en-US" smtClean="0"/>
              <a:t>Interview Report</a:t>
            </a:r>
          </a:p>
        </p:txBody>
      </p:sp>
      <p:sp>
        <p:nvSpPr>
          <p:cNvPr id="38917" name="Rectangle 3"/>
          <p:cNvSpPr>
            <a:spLocks noGrp="1" noChangeArrowheads="1"/>
          </p:cNvSpPr>
          <p:nvPr>
            <p:ph type="body" idx="4294967295"/>
          </p:nvPr>
        </p:nvSpPr>
        <p:spPr/>
        <p:txBody>
          <a:bodyPr/>
          <a:lstStyle/>
          <a:p>
            <a:r>
              <a:rPr lang="en-US" smtClean="0"/>
              <a:t>Write as soon as possible after the interview</a:t>
            </a:r>
          </a:p>
          <a:p>
            <a:r>
              <a:rPr lang="en-US" smtClean="0"/>
              <a:t>Provide an initial summary, then more detail</a:t>
            </a:r>
          </a:p>
          <a:p>
            <a:r>
              <a:rPr lang="en-US" smtClean="0"/>
              <a:t>Review the report with the respondent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1AB23AB3-19EF-4D38-8CBE-5330EFD50B37}" type="slidenum">
              <a:rPr lang="en-US" smtClean="0">
                <a:cs typeface="+mn-cs"/>
              </a:rPr>
              <a:pPr>
                <a:defRPr/>
              </a:pPr>
              <a:t>27</a:t>
            </a:fld>
            <a:endParaRPr lang="en-US" smtClean="0">
              <a:cs typeface="+mn-cs"/>
            </a:endParaRPr>
          </a:p>
        </p:txBody>
      </p:sp>
      <p:sp>
        <p:nvSpPr>
          <p:cNvPr id="39940" name="Rectangle 2"/>
          <p:cNvSpPr>
            <a:spLocks noGrp="1" noChangeArrowheads="1"/>
          </p:cNvSpPr>
          <p:nvPr>
            <p:ph type="title" idx="4294967295"/>
          </p:nvPr>
        </p:nvSpPr>
        <p:spPr/>
        <p:txBody>
          <a:bodyPr/>
          <a:lstStyle/>
          <a:p>
            <a:r>
              <a:rPr lang="en-US" smtClean="0"/>
              <a:t>Stories</a:t>
            </a:r>
          </a:p>
        </p:txBody>
      </p:sp>
      <p:sp>
        <p:nvSpPr>
          <p:cNvPr id="39941" name="Rectangle 3"/>
          <p:cNvSpPr>
            <a:spLocks noGrp="1" noChangeArrowheads="1"/>
          </p:cNvSpPr>
          <p:nvPr>
            <p:ph type="body" idx="4294967295"/>
          </p:nvPr>
        </p:nvSpPr>
        <p:spPr/>
        <p:txBody>
          <a:bodyPr/>
          <a:lstStyle/>
          <a:p>
            <a:pPr>
              <a:lnSpc>
                <a:spcPct val="80000"/>
              </a:lnSpc>
            </a:pPr>
            <a:r>
              <a:rPr lang="en-US" sz="2800" smtClean="0"/>
              <a:t>Stories originate in the workplace</a:t>
            </a:r>
          </a:p>
          <a:p>
            <a:pPr>
              <a:lnSpc>
                <a:spcPct val="80000"/>
              </a:lnSpc>
            </a:pPr>
            <a:r>
              <a:rPr lang="en-US" sz="2800" smtClean="0"/>
              <a:t>Organizational stories are used to relay some kind of information </a:t>
            </a:r>
          </a:p>
          <a:p>
            <a:pPr>
              <a:lnSpc>
                <a:spcPct val="80000"/>
              </a:lnSpc>
            </a:pPr>
            <a:r>
              <a:rPr lang="en-US" sz="2800" smtClean="0"/>
              <a:t>When a story is told and retold over time it takes on a mythic quality</a:t>
            </a:r>
          </a:p>
          <a:p>
            <a:pPr>
              <a:lnSpc>
                <a:spcPct val="80000"/>
              </a:lnSpc>
            </a:pPr>
            <a:r>
              <a:rPr lang="en-US" sz="2800" smtClean="0"/>
              <a:t>Isolated stories are good when you are looking for facts</a:t>
            </a:r>
          </a:p>
          <a:p>
            <a:pPr>
              <a:lnSpc>
                <a:spcPct val="80000"/>
              </a:lnSpc>
            </a:pPr>
            <a:r>
              <a:rPr lang="en-US" sz="2800" smtClean="0"/>
              <a:t>Enduring stories capture all aspects of the organization and are the ones a systems analyst should look for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2F1F8AD9-35EA-4974-B1CC-1FBDE88EDAA8}" type="slidenum">
              <a:rPr lang="en-US" smtClean="0">
                <a:cs typeface="+mn-cs"/>
              </a:rPr>
              <a:pPr>
                <a:defRPr/>
              </a:pPr>
              <a:t>28</a:t>
            </a:fld>
            <a:endParaRPr lang="en-US" smtClean="0">
              <a:cs typeface="+mn-cs"/>
            </a:endParaRPr>
          </a:p>
        </p:txBody>
      </p:sp>
      <p:sp>
        <p:nvSpPr>
          <p:cNvPr id="40964" name="Rectangle 2"/>
          <p:cNvSpPr>
            <a:spLocks noGrp="1" noChangeArrowheads="1"/>
          </p:cNvSpPr>
          <p:nvPr>
            <p:ph type="title" idx="4294967295"/>
          </p:nvPr>
        </p:nvSpPr>
        <p:spPr/>
        <p:txBody>
          <a:bodyPr/>
          <a:lstStyle/>
          <a:p>
            <a:r>
              <a:rPr lang="en-US" smtClean="0"/>
              <a:t>Purposes for Telling a Story</a:t>
            </a:r>
          </a:p>
        </p:txBody>
      </p:sp>
      <p:sp>
        <p:nvSpPr>
          <p:cNvPr id="40965" name="Rectangle 3"/>
          <p:cNvSpPr>
            <a:spLocks noGrp="1" noChangeArrowheads="1"/>
          </p:cNvSpPr>
          <p:nvPr>
            <p:ph type="body" idx="4294967295"/>
          </p:nvPr>
        </p:nvSpPr>
        <p:spPr/>
        <p:txBody>
          <a:bodyPr/>
          <a:lstStyle/>
          <a:p>
            <a:pPr>
              <a:lnSpc>
                <a:spcPct val="80000"/>
              </a:lnSpc>
            </a:pPr>
            <a:r>
              <a:rPr lang="en-US" sz="2800" smtClean="0"/>
              <a:t>There are four purposes for telling a story:</a:t>
            </a:r>
          </a:p>
          <a:p>
            <a:pPr lvl="1">
              <a:lnSpc>
                <a:spcPct val="80000"/>
              </a:lnSpc>
            </a:pPr>
            <a:r>
              <a:rPr lang="en-US" sz="2400" smtClean="0"/>
              <a:t>Experiential stories describe what the business or industry is like</a:t>
            </a:r>
          </a:p>
          <a:p>
            <a:pPr lvl="1">
              <a:lnSpc>
                <a:spcPct val="80000"/>
              </a:lnSpc>
            </a:pPr>
            <a:r>
              <a:rPr lang="en-US" sz="2400" smtClean="0"/>
              <a:t>Explanatory stories tell why the organization acted a certain way</a:t>
            </a:r>
          </a:p>
          <a:p>
            <a:pPr lvl="1">
              <a:lnSpc>
                <a:spcPct val="80000"/>
              </a:lnSpc>
            </a:pPr>
            <a:r>
              <a:rPr lang="en-US" sz="2400" smtClean="0"/>
              <a:t>Validating stories are used to convince people that  the organization made the correct decision</a:t>
            </a:r>
          </a:p>
          <a:p>
            <a:pPr lvl="1">
              <a:lnSpc>
                <a:spcPct val="80000"/>
              </a:lnSpc>
            </a:pPr>
            <a:r>
              <a:rPr lang="en-US" sz="2400" smtClean="0"/>
              <a:t>Prescriptive stories tell the listener how to act</a:t>
            </a:r>
          </a:p>
          <a:p>
            <a:pPr>
              <a:lnSpc>
                <a:spcPct val="80000"/>
              </a:lnSpc>
            </a:pPr>
            <a:r>
              <a:rPr lang="en-US" sz="2800" smtClean="0"/>
              <a:t>Systems analysts can use storytelling as a complement to other information gathering methods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5A656285-A465-4B46-A2D8-B60C71A87873}" type="slidenum">
              <a:rPr lang="en-US" smtClean="0">
                <a:cs typeface="+mn-cs"/>
              </a:rPr>
              <a:pPr>
                <a:defRPr/>
              </a:pPr>
              <a:t>29</a:t>
            </a:fld>
            <a:endParaRPr lang="en-US" smtClean="0">
              <a:cs typeface="+mn-cs"/>
            </a:endParaRPr>
          </a:p>
        </p:txBody>
      </p:sp>
      <p:sp>
        <p:nvSpPr>
          <p:cNvPr id="41988" name="Rectangle 2"/>
          <p:cNvSpPr>
            <a:spLocks noGrp="1" noChangeArrowheads="1"/>
          </p:cNvSpPr>
          <p:nvPr>
            <p:ph type="title" idx="4294967295"/>
          </p:nvPr>
        </p:nvSpPr>
        <p:spPr/>
        <p:txBody>
          <a:bodyPr/>
          <a:lstStyle/>
          <a:p>
            <a:r>
              <a:rPr lang="en-US" smtClean="0"/>
              <a:t>Joint Application Design (JAD)</a:t>
            </a:r>
          </a:p>
        </p:txBody>
      </p:sp>
      <p:sp>
        <p:nvSpPr>
          <p:cNvPr id="41989" name="Rectangle 3"/>
          <p:cNvSpPr>
            <a:spLocks noGrp="1" noChangeArrowheads="1"/>
          </p:cNvSpPr>
          <p:nvPr>
            <p:ph type="body" idx="4294967295"/>
          </p:nvPr>
        </p:nvSpPr>
        <p:spPr/>
        <p:txBody>
          <a:bodyPr/>
          <a:lstStyle/>
          <a:p>
            <a:r>
              <a:rPr lang="en-US" smtClean="0"/>
              <a:t>Joint Application Design (JAD) can replace a series of interviews with the user community</a:t>
            </a:r>
          </a:p>
          <a:p>
            <a:r>
              <a:rPr lang="en-US" smtClean="0"/>
              <a:t>JAD is a technique that allows the analyst to accomplish requirements analysis and design the user interface with the users in a group setting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2B1FBF4D-233F-4E9B-923F-393104B6BC98}" type="slidenum">
              <a:rPr lang="en-US" smtClean="0">
                <a:cs typeface="+mn-cs"/>
              </a:rPr>
              <a:pPr>
                <a:defRPr/>
              </a:pPr>
              <a:t>3</a:t>
            </a:fld>
            <a:endParaRPr lang="en-US" smtClean="0">
              <a:cs typeface="+mn-cs"/>
            </a:endParaRPr>
          </a:p>
        </p:txBody>
      </p:sp>
      <p:sp>
        <p:nvSpPr>
          <p:cNvPr id="15364" name="Rectangle 2"/>
          <p:cNvSpPr>
            <a:spLocks noGrp="1" noChangeArrowheads="1"/>
          </p:cNvSpPr>
          <p:nvPr>
            <p:ph type="title" idx="4294967295"/>
          </p:nvPr>
        </p:nvSpPr>
        <p:spPr/>
        <p:txBody>
          <a:bodyPr/>
          <a:lstStyle/>
          <a:p>
            <a:r>
              <a:rPr lang="en-US" sz="4000" smtClean="0"/>
              <a:t>Interactive Methods to Elicit Human Information Requirements</a:t>
            </a:r>
          </a:p>
        </p:txBody>
      </p:sp>
      <p:sp>
        <p:nvSpPr>
          <p:cNvPr id="15365" name="Rectangle 3"/>
          <p:cNvSpPr>
            <a:spLocks noGrp="1" noChangeArrowheads="1"/>
          </p:cNvSpPr>
          <p:nvPr>
            <p:ph type="body" idx="4294967295"/>
          </p:nvPr>
        </p:nvSpPr>
        <p:spPr/>
        <p:txBody>
          <a:bodyPr/>
          <a:lstStyle/>
          <a:p>
            <a:r>
              <a:rPr lang="en-US" smtClean="0"/>
              <a:t>Interviewing</a:t>
            </a:r>
          </a:p>
          <a:p>
            <a:r>
              <a:rPr lang="en-US" smtClean="0"/>
              <a:t>Joint Application Design (JAD)</a:t>
            </a:r>
          </a:p>
          <a:p>
            <a:r>
              <a:rPr lang="en-US" smtClean="0"/>
              <a:t>Questionnaires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59F582C0-15C6-43C4-99B6-7C6219EC72E1}" type="slidenum">
              <a:rPr lang="en-US" smtClean="0">
                <a:cs typeface="+mn-cs"/>
              </a:rPr>
              <a:pPr>
                <a:defRPr/>
              </a:pPr>
              <a:t>30</a:t>
            </a:fld>
            <a:endParaRPr lang="en-US" smtClean="0">
              <a:cs typeface="+mn-cs"/>
            </a:endParaRPr>
          </a:p>
        </p:txBody>
      </p:sp>
      <p:sp>
        <p:nvSpPr>
          <p:cNvPr id="43012" name="Rectangle 2"/>
          <p:cNvSpPr>
            <a:spLocks noGrp="1" noChangeArrowheads="1"/>
          </p:cNvSpPr>
          <p:nvPr>
            <p:ph type="title" idx="4294967295"/>
          </p:nvPr>
        </p:nvSpPr>
        <p:spPr/>
        <p:txBody>
          <a:bodyPr/>
          <a:lstStyle/>
          <a:p>
            <a:r>
              <a:rPr lang="en-US" sz="4000" smtClean="0"/>
              <a:t>Conditions That Support the Use of JAD</a:t>
            </a:r>
          </a:p>
        </p:txBody>
      </p:sp>
      <p:sp>
        <p:nvSpPr>
          <p:cNvPr id="43013" name="Rectangle 3"/>
          <p:cNvSpPr>
            <a:spLocks noGrp="1" noChangeArrowheads="1"/>
          </p:cNvSpPr>
          <p:nvPr>
            <p:ph type="body" idx="4294967295"/>
          </p:nvPr>
        </p:nvSpPr>
        <p:spPr/>
        <p:txBody>
          <a:bodyPr/>
          <a:lstStyle/>
          <a:p>
            <a:pPr>
              <a:lnSpc>
                <a:spcPct val="90000"/>
              </a:lnSpc>
            </a:pPr>
            <a:r>
              <a:rPr lang="en-US" smtClean="0"/>
              <a:t>Users are restless and want something new</a:t>
            </a:r>
          </a:p>
          <a:p>
            <a:pPr>
              <a:lnSpc>
                <a:spcPct val="90000"/>
              </a:lnSpc>
            </a:pPr>
            <a:r>
              <a:rPr lang="en-US" smtClean="0"/>
              <a:t>The organizational culture supports joint problem-solving behaviors</a:t>
            </a:r>
          </a:p>
          <a:p>
            <a:pPr>
              <a:lnSpc>
                <a:spcPct val="90000"/>
              </a:lnSpc>
            </a:pPr>
            <a:r>
              <a:rPr lang="en-US" smtClean="0"/>
              <a:t>Analysts forecast an increase in the number of ideas using JAD</a:t>
            </a:r>
          </a:p>
          <a:p>
            <a:pPr>
              <a:lnSpc>
                <a:spcPct val="90000"/>
              </a:lnSpc>
            </a:pPr>
            <a:r>
              <a:rPr lang="en-US" smtClean="0"/>
              <a:t>Personnel may be absent from their jobs for the length of time required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AF348008-3B2D-4559-AE49-B1549DB39E03}" type="slidenum">
              <a:rPr lang="en-US" smtClean="0">
                <a:cs typeface="+mn-cs"/>
              </a:rPr>
              <a:pPr>
                <a:defRPr/>
              </a:pPr>
              <a:t>31</a:t>
            </a:fld>
            <a:endParaRPr lang="en-US" smtClean="0">
              <a:cs typeface="+mn-cs"/>
            </a:endParaRPr>
          </a:p>
        </p:txBody>
      </p:sp>
      <p:sp>
        <p:nvSpPr>
          <p:cNvPr id="44036" name="Rectangle 2"/>
          <p:cNvSpPr>
            <a:spLocks noGrp="1" noChangeArrowheads="1"/>
          </p:cNvSpPr>
          <p:nvPr>
            <p:ph type="title" idx="4294967295"/>
          </p:nvPr>
        </p:nvSpPr>
        <p:spPr/>
        <p:txBody>
          <a:bodyPr/>
          <a:lstStyle/>
          <a:p>
            <a:r>
              <a:rPr lang="en-US" smtClean="0"/>
              <a:t>Who Is Involved</a:t>
            </a:r>
          </a:p>
        </p:txBody>
      </p:sp>
      <p:sp>
        <p:nvSpPr>
          <p:cNvPr id="44037" name="Rectangle 3"/>
          <p:cNvSpPr>
            <a:spLocks noGrp="1" noChangeArrowheads="1"/>
          </p:cNvSpPr>
          <p:nvPr>
            <p:ph type="body" idx="4294967295"/>
          </p:nvPr>
        </p:nvSpPr>
        <p:spPr/>
        <p:txBody>
          <a:bodyPr/>
          <a:lstStyle/>
          <a:p>
            <a:r>
              <a:rPr lang="en-US" sz="3600" smtClean="0"/>
              <a:t>Executive sponsor</a:t>
            </a:r>
          </a:p>
          <a:p>
            <a:r>
              <a:rPr lang="en-US" sz="3600" smtClean="0"/>
              <a:t>IS analyst</a:t>
            </a:r>
          </a:p>
          <a:p>
            <a:r>
              <a:rPr lang="en-US" sz="3600" smtClean="0"/>
              <a:t>Users</a:t>
            </a:r>
          </a:p>
          <a:p>
            <a:r>
              <a:rPr lang="en-US" sz="3600" smtClean="0"/>
              <a:t>Session leader</a:t>
            </a:r>
          </a:p>
          <a:p>
            <a:r>
              <a:rPr lang="en-US" sz="3600" smtClean="0"/>
              <a:t>Observers</a:t>
            </a:r>
          </a:p>
          <a:p>
            <a:r>
              <a:rPr lang="en-US" sz="3600" smtClean="0"/>
              <a:t>Scribe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908C852C-D0F6-40FD-B62D-814305624EF7}" type="slidenum">
              <a:rPr lang="en-US" smtClean="0">
                <a:cs typeface="+mn-cs"/>
              </a:rPr>
              <a:pPr>
                <a:defRPr/>
              </a:pPr>
              <a:t>32</a:t>
            </a:fld>
            <a:endParaRPr lang="en-US" smtClean="0">
              <a:cs typeface="+mn-cs"/>
            </a:endParaRPr>
          </a:p>
        </p:txBody>
      </p:sp>
      <p:sp>
        <p:nvSpPr>
          <p:cNvPr id="45060" name="Rectangle 2"/>
          <p:cNvSpPr>
            <a:spLocks noGrp="1" noChangeArrowheads="1"/>
          </p:cNvSpPr>
          <p:nvPr>
            <p:ph type="title" idx="4294967295"/>
          </p:nvPr>
        </p:nvSpPr>
        <p:spPr/>
        <p:txBody>
          <a:bodyPr/>
          <a:lstStyle/>
          <a:p>
            <a:r>
              <a:rPr lang="en-US" smtClean="0"/>
              <a:t>Where to Hold JAD Meetings</a:t>
            </a:r>
          </a:p>
        </p:txBody>
      </p:sp>
      <p:sp>
        <p:nvSpPr>
          <p:cNvPr id="45061" name="Rectangle 3"/>
          <p:cNvSpPr>
            <a:spLocks noGrp="1" noChangeArrowheads="1"/>
          </p:cNvSpPr>
          <p:nvPr>
            <p:ph type="body" idx="4294967295"/>
          </p:nvPr>
        </p:nvSpPr>
        <p:spPr/>
        <p:txBody>
          <a:bodyPr/>
          <a:lstStyle/>
          <a:p>
            <a:r>
              <a:rPr lang="en-US" smtClean="0"/>
              <a:t>Offsite</a:t>
            </a:r>
          </a:p>
          <a:p>
            <a:pPr lvl="1"/>
            <a:r>
              <a:rPr lang="en-US" smtClean="0"/>
              <a:t>Comfortable surroundings</a:t>
            </a:r>
          </a:p>
          <a:p>
            <a:pPr lvl="1"/>
            <a:r>
              <a:rPr lang="en-US" smtClean="0"/>
              <a:t>Minimize distractions</a:t>
            </a:r>
          </a:p>
          <a:p>
            <a:r>
              <a:rPr lang="en-US" smtClean="0"/>
              <a:t>Attendance</a:t>
            </a:r>
          </a:p>
          <a:p>
            <a:pPr lvl="1"/>
            <a:r>
              <a:rPr lang="en-US" smtClean="0"/>
              <a:t>Schedule when participants can attend</a:t>
            </a:r>
          </a:p>
          <a:p>
            <a:pPr lvl="1"/>
            <a:r>
              <a:rPr lang="en-US" smtClean="0"/>
              <a:t>Agenda</a:t>
            </a:r>
          </a:p>
          <a:p>
            <a:pPr lvl="1"/>
            <a:r>
              <a:rPr lang="en-US" smtClean="0"/>
              <a:t>Orientation meeting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877A8CD6-2F66-4F0A-8F1F-4F968FB97778}" type="slidenum">
              <a:rPr lang="en-US" smtClean="0">
                <a:cs typeface="+mn-cs"/>
              </a:rPr>
              <a:pPr>
                <a:defRPr/>
              </a:pPr>
              <a:t>33</a:t>
            </a:fld>
            <a:endParaRPr lang="en-US" smtClean="0">
              <a:cs typeface="+mn-cs"/>
            </a:endParaRPr>
          </a:p>
        </p:txBody>
      </p:sp>
      <p:sp>
        <p:nvSpPr>
          <p:cNvPr id="46084" name="Rectangle 2"/>
          <p:cNvSpPr>
            <a:spLocks noGrp="1" noChangeArrowheads="1"/>
          </p:cNvSpPr>
          <p:nvPr>
            <p:ph type="title" idx="4294967295"/>
          </p:nvPr>
        </p:nvSpPr>
        <p:spPr/>
        <p:txBody>
          <a:bodyPr/>
          <a:lstStyle/>
          <a:p>
            <a:r>
              <a:rPr lang="en-US" smtClean="0"/>
              <a:t>Benefits of JAD</a:t>
            </a:r>
          </a:p>
        </p:txBody>
      </p:sp>
      <p:sp>
        <p:nvSpPr>
          <p:cNvPr id="46085" name="Rectangle 3"/>
          <p:cNvSpPr>
            <a:spLocks noGrp="1" noChangeArrowheads="1"/>
          </p:cNvSpPr>
          <p:nvPr>
            <p:ph type="body" idx="4294967295"/>
          </p:nvPr>
        </p:nvSpPr>
        <p:spPr/>
        <p:txBody>
          <a:bodyPr/>
          <a:lstStyle/>
          <a:p>
            <a:r>
              <a:rPr lang="en-US" sz="3500" smtClean="0"/>
              <a:t>Time is saved, compared with traditional interviewing</a:t>
            </a:r>
          </a:p>
          <a:p>
            <a:r>
              <a:rPr lang="en-US" sz="3500" smtClean="0"/>
              <a:t>Rapid development of systems</a:t>
            </a:r>
          </a:p>
          <a:p>
            <a:r>
              <a:rPr lang="en-US" sz="3500" smtClean="0"/>
              <a:t>Improved user ownership of the system</a:t>
            </a:r>
          </a:p>
          <a:p>
            <a:r>
              <a:rPr lang="en-US" sz="3500" smtClean="0"/>
              <a:t>Creative idea production is improved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3A8848B2-C139-40B6-A2D2-5DBAB5FE811D}" type="slidenum">
              <a:rPr lang="en-US" smtClean="0">
                <a:cs typeface="+mn-cs"/>
              </a:rPr>
              <a:pPr>
                <a:defRPr/>
              </a:pPr>
              <a:t>34</a:t>
            </a:fld>
            <a:endParaRPr lang="en-US" smtClean="0">
              <a:cs typeface="+mn-cs"/>
            </a:endParaRPr>
          </a:p>
        </p:txBody>
      </p:sp>
      <p:sp>
        <p:nvSpPr>
          <p:cNvPr id="47108" name="Rectangle 2"/>
          <p:cNvSpPr>
            <a:spLocks noGrp="1" noChangeArrowheads="1"/>
          </p:cNvSpPr>
          <p:nvPr>
            <p:ph type="title" idx="4294967295"/>
          </p:nvPr>
        </p:nvSpPr>
        <p:spPr/>
        <p:txBody>
          <a:bodyPr/>
          <a:lstStyle/>
          <a:p>
            <a:r>
              <a:rPr lang="en-US" smtClean="0"/>
              <a:t>Drawbacks of Using JAD</a:t>
            </a:r>
          </a:p>
        </p:txBody>
      </p:sp>
      <p:sp>
        <p:nvSpPr>
          <p:cNvPr id="47109" name="Rectangle 3"/>
          <p:cNvSpPr>
            <a:spLocks noGrp="1" noChangeArrowheads="1"/>
          </p:cNvSpPr>
          <p:nvPr>
            <p:ph type="body" idx="4294967295"/>
          </p:nvPr>
        </p:nvSpPr>
        <p:spPr/>
        <p:txBody>
          <a:bodyPr/>
          <a:lstStyle/>
          <a:p>
            <a:r>
              <a:rPr lang="en-US" smtClean="0"/>
              <a:t>JAD requires a large block of time to be available for all session participants</a:t>
            </a:r>
          </a:p>
          <a:p>
            <a:r>
              <a:rPr lang="en-US" smtClean="0"/>
              <a:t>If preparation or the follow-up report is incomplete, the session may not be successful</a:t>
            </a:r>
          </a:p>
          <a:p>
            <a:r>
              <a:rPr lang="en-US" smtClean="0"/>
              <a:t>The organizational skills and culture may not be conducive to a JAD session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8DC4BEE6-670A-4DCC-83B7-2CC81C4E9A09}" type="slidenum">
              <a:rPr lang="en-US" smtClean="0">
                <a:cs typeface="+mn-cs"/>
              </a:rPr>
              <a:pPr>
                <a:defRPr/>
              </a:pPr>
              <a:t>35</a:t>
            </a:fld>
            <a:endParaRPr lang="en-US" smtClean="0">
              <a:cs typeface="+mn-cs"/>
            </a:endParaRPr>
          </a:p>
        </p:txBody>
      </p:sp>
      <p:sp>
        <p:nvSpPr>
          <p:cNvPr id="48132" name="Rectangle 2"/>
          <p:cNvSpPr>
            <a:spLocks noGrp="1" noChangeArrowheads="1"/>
          </p:cNvSpPr>
          <p:nvPr>
            <p:ph type="title" idx="4294967295"/>
          </p:nvPr>
        </p:nvSpPr>
        <p:spPr/>
        <p:txBody>
          <a:bodyPr/>
          <a:lstStyle/>
          <a:p>
            <a:r>
              <a:rPr lang="en-US" smtClean="0"/>
              <a:t>Questionnaires</a:t>
            </a:r>
          </a:p>
        </p:txBody>
      </p:sp>
      <p:sp>
        <p:nvSpPr>
          <p:cNvPr id="48133" name="Rectangle 3"/>
          <p:cNvSpPr>
            <a:spLocks noGrp="1" noChangeArrowheads="1"/>
          </p:cNvSpPr>
          <p:nvPr>
            <p:ph type="body" idx="4294967295"/>
          </p:nvPr>
        </p:nvSpPr>
        <p:spPr/>
        <p:txBody>
          <a:bodyPr/>
          <a:lstStyle/>
          <a:p>
            <a:pPr>
              <a:buFontTx/>
              <a:buNone/>
            </a:pPr>
            <a:r>
              <a:rPr lang="en-US" smtClean="0"/>
              <a:t>  Questionnaires are useful in gathering information from key organization members about:</a:t>
            </a:r>
          </a:p>
          <a:p>
            <a:pPr lvl="1"/>
            <a:r>
              <a:rPr lang="en-US" smtClean="0"/>
              <a:t>Attitudes</a:t>
            </a:r>
          </a:p>
          <a:p>
            <a:pPr lvl="1"/>
            <a:r>
              <a:rPr lang="en-US" smtClean="0"/>
              <a:t>Beliefs</a:t>
            </a:r>
          </a:p>
          <a:p>
            <a:pPr lvl="1"/>
            <a:r>
              <a:rPr lang="en-US" smtClean="0"/>
              <a:t>Behaviors</a:t>
            </a:r>
          </a:p>
          <a:p>
            <a:pPr lvl="1"/>
            <a:r>
              <a:rPr lang="en-US" smtClean="0"/>
              <a:t>Characteristics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A673DD80-79EA-4D62-B309-32BFBC6767B8}" type="slidenum">
              <a:rPr lang="en-US" smtClean="0">
                <a:cs typeface="+mn-cs"/>
              </a:rPr>
              <a:pPr>
                <a:defRPr/>
              </a:pPr>
              <a:t>36</a:t>
            </a:fld>
            <a:endParaRPr lang="en-US" smtClean="0">
              <a:cs typeface="+mn-cs"/>
            </a:endParaRPr>
          </a:p>
        </p:txBody>
      </p:sp>
      <p:sp>
        <p:nvSpPr>
          <p:cNvPr id="49156" name="Rectangle 2"/>
          <p:cNvSpPr>
            <a:spLocks noGrp="1" noChangeArrowheads="1"/>
          </p:cNvSpPr>
          <p:nvPr>
            <p:ph type="title" idx="4294967295"/>
          </p:nvPr>
        </p:nvSpPr>
        <p:spPr/>
        <p:txBody>
          <a:bodyPr/>
          <a:lstStyle/>
          <a:p>
            <a:r>
              <a:rPr lang="en-US" sz="4000" smtClean="0"/>
              <a:t>Planning for the Use of Questionnaires</a:t>
            </a:r>
          </a:p>
        </p:txBody>
      </p:sp>
      <p:sp>
        <p:nvSpPr>
          <p:cNvPr id="49157" name="Rectangle 3"/>
          <p:cNvSpPr>
            <a:spLocks noGrp="1" noChangeArrowheads="1"/>
          </p:cNvSpPr>
          <p:nvPr>
            <p:ph type="body" idx="4294967295"/>
          </p:nvPr>
        </p:nvSpPr>
        <p:spPr/>
        <p:txBody>
          <a:bodyPr/>
          <a:lstStyle/>
          <a:p>
            <a:r>
              <a:rPr lang="en-US" smtClean="0"/>
              <a:t>Organization members are widely dispersed</a:t>
            </a:r>
          </a:p>
          <a:p>
            <a:r>
              <a:rPr lang="en-US" smtClean="0"/>
              <a:t>Many members are involved with the project</a:t>
            </a:r>
          </a:p>
          <a:p>
            <a:r>
              <a:rPr lang="en-US" smtClean="0"/>
              <a:t>Exploratory work is needed</a:t>
            </a:r>
          </a:p>
          <a:p>
            <a:r>
              <a:rPr lang="en-US" smtClean="0"/>
              <a:t>Problem solving prior to interviews is necessary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C66C7668-872E-427A-AE37-12F946F3AF8B}" type="slidenum">
              <a:rPr lang="en-US" smtClean="0">
                <a:cs typeface="+mn-cs"/>
              </a:rPr>
              <a:pPr>
                <a:defRPr/>
              </a:pPr>
              <a:t>37</a:t>
            </a:fld>
            <a:endParaRPr lang="en-US" smtClean="0">
              <a:cs typeface="+mn-cs"/>
            </a:endParaRPr>
          </a:p>
        </p:txBody>
      </p:sp>
      <p:sp>
        <p:nvSpPr>
          <p:cNvPr id="50180" name="Rectangle 2"/>
          <p:cNvSpPr>
            <a:spLocks noGrp="1" noChangeArrowheads="1"/>
          </p:cNvSpPr>
          <p:nvPr>
            <p:ph type="title" idx="4294967295"/>
          </p:nvPr>
        </p:nvSpPr>
        <p:spPr/>
        <p:txBody>
          <a:bodyPr/>
          <a:lstStyle/>
          <a:p>
            <a:r>
              <a:rPr lang="en-US" smtClean="0"/>
              <a:t>Question Types</a:t>
            </a:r>
          </a:p>
        </p:txBody>
      </p:sp>
      <p:sp>
        <p:nvSpPr>
          <p:cNvPr id="50181" name="Rectangle 3"/>
          <p:cNvSpPr>
            <a:spLocks noGrp="1" noChangeArrowheads="1"/>
          </p:cNvSpPr>
          <p:nvPr>
            <p:ph type="body" idx="4294967295"/>
          </p:nvPr>
        </p:nvSpPr>
        <p:spPr/>
        <p:txBody>
          <a:bodyPr/>
          <a:lstStyle/>
          <a:p>
            <a:pPr>
              <a:buFontTx/>
              <a:buNone/>
            </a:pPr>
            <a:r>
              <a:rPr lang="en-US" smtClean="0"/>
              <a:t>   Questions are designed as either:</a:t>
            </a:r>
          </a:p>
          <a:p>
            <a:pPr lvl="1"/>
            <a:r>
              <a:rPr lang="en-US" smtClean="0"/>
              <a:t>Open-ended</a:t>
            </a:r>
          </a:p>
          <a:p>
            <a:pPr lvl="2"/>
            <a:r>
              <a:rPr lang="en-US" smtClean="0"/>
              <a:t>Try to anticipate the response you will get</a:t>
            </a:r>
          </a:p>
          <a:p>
            <a:pPr lvl="2"/>
            <a:r>
              <a:rPr lang="en-US" smtClean="0"/>
              <a:t>Well suited for getting opinions</a:t>
            </a:r>
          </a:p>
          <a:p>
            <a:pPr lvl="1"/>
            <a:r>
              <a:rPr lang="en-US" smtClean="0"/>
              <a:t>Closed</a:t>
            </a:r>
          </a:p>
          <a:p>
            <a:pPr lvl="2"/>
            <a:r>
              <a:rPr lang="en-US" smtClean="0"/>
              <a:t>Use when all the options may be listed</a:t>
            </a:r>
          </a:p>
          <a:p>
            <a:pPr lvl="2"/>
            <a:r>
              <a:rPr lang="en-US" smtClean="0"/>
              <a:t>When the options are mutually exclusive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7709407E-0082-42B3-A1CB-934F08F2BE52}" type="slidenum">
              <a:rPr lang="en-US" smtClean="0">
                <a:cs typeface="+mn-cs"/>
              </a:rPr>
              <a:pPr>
                <a:defRPr/>
              </a:pPr>
              <a:t>38</a:t>
            </a:fld>
            <a:endParaRPr lang="en-US" smtClean="0">
              <a:cs typeface="+mn-cs"/>
            </a:endParaRPr>
          </a:p>
        </p:txBody>
      </p:sp>
      <p:sp>
        <p:nvSpPr>
          <p:cNvPr id="51204" name="Rectangle 2"/>
          <p:cNvSpPr>
            <a:spLocks noGrp="1" noChangeArrowheads="1"/>
          </p:cNvSpPr>
          <p:nvPr>
            <p:ph type="title" idx="4294967295"/>
          </p:nvPr>
        </p:nvSpPr>
        <p:spPr/>
        <p:txBody>
          <a:bodyPr/>
          <a:lstStyle/>
          <a:p>
            <a:r>
              <a:rPr lang="en-US" sz="2800" smtClean="0"/>
              <a:t>Trade-offs between the Use of Open-Ended and Closed Questions on Questionnaires </a:t>
            </a:r>
            <a:r>
              <a:rPr lang="en-US" sz="2400" smtClean="0"/>
              <a:t>(Figure 4.12)</a:t>
            </a:r>
          </a:p>
        </p:txBody>
      </p:sp>
      <p:pic>
        <p:nvPicPr>
          <p:cNvPr id="51205" name="Picture 5"/>
          <p:cNvPicPr>
            <a:picLocks noChangeAspect="1" noChangeArrowheads="1"/>
          </p:cNvPicPr>
          <p:nvPr/>
        </p:nvPicPr>
        <p:blipFill>
          <a:blip r:embed="rId2" cstate="print"/>
          <a:srcRect/>
          <a:stretch>
            <a:fillRect/>
          </a:stretch>
        </p:blipFill>
        <p:spPr bwMode="auto">
          <a:xfrm>
            <a:off x="1143000" y="2057400"/>
            <a:ext cx="6705600" cy="3705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CB79F2A6-837A-48FF-87BE-35DE6A62C069}" type="slidenum">
              <a:rPr lang="en-US" smtClean="0">
                <a:cs typeface="+mn-cs"/>
              </a:rPr>
              <a:pPr>
                <a:defRPr/>
              </a:pPr>
              <a:t>39</a:t>
            </a:fld>
            <a:endParaRPr lang="en-US" smtClean="0">
              <a:cs typeface="+mn-cs"/>
            </a:endParaRPr>
          </a:p>
        </p:txBody>
      </p:sp>
      <p:sp>
        <p:nvSpPr>
          <p:cNvPr id="52228" name="Rectangle 2"/>
          <p:cNvSpPr>
            <a:spLocks noGrp="1" noChangeArrowheads="1"/>
          </p:cNvSpPr>
          <p:nvPr>
            <p:ph type="title" idx="4294967295"/>
          </p:nvPr>
        </p:nvSpPr>
        <p:spPr/>
        <p:txBody>
          <a:bodyPr/>
          <a:lstStyle/>
          <a:p>
            <a:r>
              <a:rPr lang="en-US" smtClean="0"/>
              <a:t>Questionnaire Language</a:t>
            </a:r>
          </a:p>
        </p:txBody>
      </p:sp>
      <p:sp>
        <p:nvSpPr>
          <p:cNvPr id="52229" name="Rectangle 4"/>
          <p:cNvSpPr>
            <a:spLocks noGrp="1" noChangeArrowheads="1"/>
          </p:cNvSpPr>
          <p:nvPr>
            <p:ph type="body" idx="4294967295"/>
          </p:nvPr>
        </p:nvSpPr>
        <p:spPr/>
        <p:txBody>
          <a:bodyPr/>
          <a:lstStyle/>
          <a:p>
            <a:pPr>
              <a:lnSpc>
                <a:spcPct val="80000"/>
              </a:lnSpc>
            </a:pPr>
            <a:r>
              <a:rPr lang="en-US" sz="2800" smtClean="0"/>
              <a:t>Simple</a:t>
            </a:r>
          </a:p>
          <a:p>
            <a:pPr>
              <a:lnSpc>
                <a:spcPct val="80000"/>
              </a:lnSpc>
            </a:pPr>
            <a:r>
              <a:rPr lang="en-US" sz="2800" smtClean="0"/>
              <a:t>Specific</a:t>
            </a:r>
          </a:p>
          <a:p>
            <a:pPr>
              <a:lnSpc>
                <a:spcPct val="80000"/>
              </a:lnSpc>
            </a:pPr>
            <a:r>
              <a:rPr lang="en-US" sz="2800" smtClean="0"/>
              <a:t>Short</a:t>
            </a:r>
          </a:p>
          <a:p>
            <a:pPr>
              <a:lnSpc>
                <a:spcPct val="80000"/>
              </a:lnSpc>
            </a:pPr>
            <a:r>
              <a:rPr lang="en-US" sz="2800" smtClean="0"/>
              <a:t>Not patronizing</a:t>
            </a:r>
          </a:p>
          <a:p>
            <a:pPr>
              <a:lnSpc>
                <a:spcPct val="80000"/>
              </a:lnSpc>
            </a:pPr>
            <a:r>
              <a:rPr lang="en-US" sz="2800" smtClean="0"/>
              <a:t>Free of bias</a:t>
            </a:r>
          </a:p>
          <a:p>
            <a:pPr>
              <a:lnSpc>
                <a:spcPct val="80000"/>
              </a:lnSpc>
            </a:pPr>
            <a:r>
              <a:rPr lang="en-US" sz="2800" smtClean="0"/>
              <a:t>Addressed to those who are knowledgeable</a:t>
            </a:r>
          </a:p>
          <a:p>
            <a:pPr>
              <a:lnSpc>
                <a:spcPct val="80000"/>
              </a:lnSpc>
            </a:pPr>
            <a:r>
              <a:rPr lang="en-US" sz="2800" smtClean="0"/>
              <a:t>Technically accurate</a:t>
            </a:r>
          </a:p>
          <a:p>
            <a:pPr>
              <a:lnSpc>
                <a:spcPct val="80000"/>
              </a:lnSpc>
            </a:pPr>
            <a:r>
              <a:rPr lang="en-US" sz="2800" smtClean="0"/>
              <a:t>Appropriate for the reading level of the respondent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9CC8E03B-FA35-4938-A9F7-6F5CFEAF84C9}" type="slidenum">
              <a:rPr lang="en-US" smtClean="0">
                <a:cs typeface="+mn-cs"/>
              </a:rPr>
              <a:pPr>
                <a:defRPr/>
              </a:pPr>
              <a:t>4</a:t>
            </a:fld>
            <a:endParaRPr lang="en-US" smtClean="0">
              <a:cs typeface="+mn-cs"/>
            </a:endParaRPr>
          </a:p>
        </p:txBody>
      </p:sp>
      <p:sp>
        <p:nvSpPr>
          <p:cNvPr id="16388" name="Rectangle 2"/>
          <p:cNvSpPr>
            <a:spLocks noGrp="1" noChangeArrowheads="1"/>
          </p:cNvSpPr>
          <p:nvPr>
            <p:ph type="title" idx="4294967295"/>
          </p:nvPr>
        </p:nvSpPr>
        <p:spPr/>
        <p:txBody>
          <a:bodyPr/>
          <a:lstStyle/>
          <a:p>
            <a:r>
              <a:rPr lang="en-US" smtClean="0"/>
              <a:t>Major Topics</a:t>
            </a:r>
          </a:p>
        </p:txBody>
      </p:sp>
      <p:sp>
        <p:nvSpPr>
          <p:cNvPr id="16389" name="Rectangle 3"/>
          <p:cNvSpPr>
            <a:spLocks noGrp="1" noChangeArrowheads="1"/>
          </p:cNvSpPr>
          <p:nvPr>
            <p:ph type="body" idx="4294967295"/>
          </p:nvPr>
        </p:nvSpPr>
        <p:spPr/>
        <p:txBody>
          <a:bodyPr/>
          <a:lstStyle/>
          <a:p>
            <a:pPr>
              <a:lnSpc>
                <a:spcPct val="80000"/>
              </a:lnSpc>
            </a:pPr>
            <a:r>
              <a:rPr lang="en-US" sz="1800" smtClean="0"/>
              <a:t>Interviewing </a:t>
            </a:r>
          </a:p>
          <a:p>
            <a:pPr lvl="1">
              <a:lnSpc>
                <a:spcPct val="80000"/>
              </a:lnSpc>
            </a:pPr>
            <a:r>
              <a:rPr lang="en-US" sz="1800" smtClean="0"/>
              <a:t>Interview preparation</a:t>
            </a:r>
          </a:p>
          <a:p>
            <a:pPr lvl="1">
              <a:lnSpc>
                <a:spcPct val="80000"/>
              </a:lnSpc>
            </a:pPr>
            <a:r>
              <a:rPr lang="en-US" sz="1800" smtClean="0"/>
              <a:t>Question types</a:t>
            </a:r>
          </a:p>
          <a:p>
            <a:pPr lvl="1">
              <a:lnSpc>
                <a:spcPct val="80000"/>
              </a:lnSpc>
            </a:pPr>
            <a:r>
              <a:rPr lang="en-US" sz="1800" smtClean="0"/>
              <a:t>Arranging questions</a:t>
            </a:r>
          </a:p>
          <a:p>
            <a:pPr lvl="1">
              <a:lnSpc>
                <a:spcPct val="80000"/>
              </a:lnSpc>
            </a:pPr>
            <a:r>
              <a:rPr lang="en-US" sz="1800" smtClean="0"/>
              <a:t>The interview report</a:t>
            </a:r>
          </a:p>
          <a:p>
            <a:pPr>
              <a:lnSpc>
                <a:spcPct val="80000"/>
              </a:lnSpc>
            </a:pPr>
            <a:r>
              <a:rPr lang="en-US" sz="1800" smtClean="0"/>
              <a:t>User Stories</a:t>
            </a:r>
            <a:r>
              <a:rPr lang="en-US" sz="2000" smtClean="0"/>
              <a:t> </a:t>
            </a:r>
          </a:p>
          <a:p>
            <a:pPr>
              <a:lnSpc>
                <a:spcPct val="80000"/>
              </a:lnSpc>
            </a:pPr>
            <a:r>
              <a:rPr lang="en-US" sz="1800" smtClean="0"/>
              <a:t>Joint Application Design (JAD)</a:t>
            </a:r>
          </a:p>
          <a:p>
            <a:pPr lvl="1">
              <a:lnSpc>
                <a:spcPct val="80000"/>
              </a:lnSpc>
            </a:pPr>
            <a:r>
              <a:rPr lang="en-US" sz="1800" smtClean="0"/>
              <a:t>Involvement</a:t>
            </a:r>
          </a:p>
          <a:p>
            <a:pPr lvl="1">
              <a:lnSpc>
                <a:spcPct val="80000"/>
              </a:lnSpc>
            </a:pPr>
            <a:r>
              <a:rPr lang="en-US" sz="1800" smtClean="0"/>
              <a:t>Location</a:t>
            </a:r>
          </a:p>
          <a:p>
            <a:pPr>
              <a:lnSpc>
                <a:spcPct val="80000"/>
              </a:lnSpc>
            </a:pPr>
            <a:r>
              <a:rPr lang="en-US" sz="1800" smtClean="0"/>
              <a:t>Questionnaires</a:t>
            </a:r>
          </a:p>
          <a:p>
            <a:pPr lvl="1">
              <a:lnSpc>
                <a:spcPct val="80000"/>
              </a:lnSpc>
            </a:pPr>
            <a:r>
              <a:rPr lang="en-US" sz="1800" smtClean="0"/>
              <a:t>Writing questions</a:t>
            </a:r>
          </a:p>
          <a:p>
            <a:pPr lvl="1">
              <a:lnSpc>
                <a:spcPct val="80000"/>
              </a:lnSpc>
            </a:pPr>
            <a:r>
              <a:rPr lang="en-US" sz="1800" smtClean="0"/>
              <a:t>Using scales</a:t>
            </a:r>
          </a:p>
          <a:p>
            <a:pPr lvl="1">
              <a:lnSpc>
                <a:spcPct val="80000"/>
              </a:lnSpc>
            </a:pPr>
            <a:r>
              <a:rPr lang="en-US" sz="1800" smtClean="0"/>
              <a:t>Design</a:t>
            </a:r>
          </a:p>
          <a:p>
            <a:pPr lvl="1">
              <a:lnSpc>
                <a:spcPct val="80000"/>
              </a:lnSpc>
            </a:pPr>
            <a:r>
              <a:rPr lang="en-US" sz="1800" smtClean="0"/>
              <a:t>Administering</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87A1B2DE-A830-422C-A69B-7FF6F45761C5}" type="slidenum">
              <a:rPr lang="en-US" smtClean="0">
                <a:cs typeface="+mn-cs"/>
              </a:rPr>
              <a:pPr>
                <a:defRPr/>
              </a:pPr>
              <a:t>40</a:t>
            </a:fld>
            <a:endParaRPr lang="en-US" smtClean="0">
              <a:cs typeface="+mn-cs"/>
            </a:endParaRPr>
          </a:p>
        </p:txBody>
      </p:sp>
      <p:sp>
        <p:nvSpPr>
          <p:cNvPr id="53252" name="Rectangle 2"/>
          <p:cNvSpPr>
            <a:spLocks noGrp="1" noChangeArrowheads="1"/>
          </p:cNvSpPr>
          <p:nvPr>
            <p:ph type="title" idx="4294967295"/>
          </p:nvPr>
        </p:nvSpPr>
        <p:spPr/>
        <p:txBody>
          <a:bodyPr/>
          <a:lstStyle/>
          <a:p>
            <a:r>
              <a:rPr lang="en-US" smtClean="0"/>
              <a:t>Measurement Scales</a:t>
            </a:r>
          </a:p>
        </p:txBody>
      </p:sp>
      <p:sp>
        <p:nvSpPr>
          <p:cNvPr id="53253" name="Rectangle 3"/>
          <p:cNvSpPr>
            <a:spLocks noGrp="1" noChangeArrowheads="1"/>
          </p:cNvSpPr>
          <p:nvPr>
            <p:ph type="body" idx="4294967295"/>
          </p:nvPr>
        </p:nvSpPr>
        <p:spPr/>
        <p:txBody>
          <a:bodyPr/>
          <a:lstStyle/>
          <a:p>
            <a:r>
              <a:rPr lang="en-US" smtClean="0"/>
              <a:t>The two different forms of measurement scales are:</a:t>
            </a:r>
          </a:p>
          <a:p>
            <a:pPr lvl="1"/>
            <a:r>
              <a:rPr lang="en-US" smtClean="0"/>
              <a:t>Nominal</a:t>
            </a:r>
          </a:p>
          <a:p>
            <a:pPr lvl="1"/>
            <a:r>
              <a:rPr lang="en-US" smtClean="0"/>
              <a:t>Interval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7" name="Slide Number Placeholder 5"/>
          <p:cNvSpPr>
            <a:spLocks noGrp="1"/>
          </p:cNvSpPr>
          <p:nvPr>
            <p:ph type="sldNum" sz="quarter" idx="12"/>
          </p:nvPr>
        </p:nvSpPr>
        <p:spPr/>
        <p:txBody>
          <a:bodyPr/>
          <a:lstStyle/>
          <a:p>
            <a:pPr>
              <a:defRPr/>
            </a:pPr>
            <a:r>
              <a:rPr lang="en-US" smtClean="0">
                <a:cs typeface="+mn-cs"/>
              </a:rPr>
              <a:t>4-</a:t>
            </a:r>
            <a:fld id="{28A1E4FA-53B2-411C-BDCA-C9C25356BF92}" type="slidenum">
              <a:rPr lang="en-US" smtClean="0">
                <a:cs typeface="+mn-cs"/>
              </a:rPr>
              <a:pPr>
                <a:defRPr/>
              </a:pPr>
              <a:t>41</a:t>
            </a:fld>
            <a:endParaRPr lang="en-US" smtClean="0">
              <a:cs typeface="+mn-cs"/>
            </a:endParaRPr>
          </a:p>
        </p:txBody>
      </p:sp>
      <p:sp>
        <p:nvSpPr>
          <p:cNvPr id="54276" name="Rectangle 2"/>
          <p:cNvSpPr>
            <a:spLocks noGrp="1" noChangeArrowheads="1"/>
          </p:cNvSpPr>
          <p:nvPr>
            <p:ph type="title" idx="4294967295"/>
          </p:nvPr>
        </p:nvSpPr>
        <p:spPr/>
        <p:txBody>
          <a:bodyPr/>
          <a:lstStyle/>
          <a:p>
            <a:r>
              <a:rPr lang="en-US" smtClean="0"/>
              <a:t>Nominal Scales</a:t>
            </a:r>
          </a:p>
        </p:txBody>
      </p:sp>
      <p:sp>
        <p:nvSpPr>
          <p:cNvPr id="54277" name="Rectangle 3"/>
          <p:cNvSpPr>
            <a:spLocks noGrp="1" noChangeArrowheads="1"/>
          </p:cNvSpPr>
          <p:nvPr>
            <p:ph type="body" idx="4294967295"/>
          </p:nvPr>
        </p:nvSpPr>
        <p:spPr/>
        <p:txBody>
          <a:bodyPr/>
          <a:lstStyle/>
          <a:p>
            <a:r>
              <a:rPr lang="en-US" smtClean="0"/>
              <a:t>Nominal scales are used to classify things</a:t>
            </a:r>
          </a:p>
          <a:p>
            <a:r>
              <a:rPr lang="en-US" smtClean="0"/>
              <a:t>It is the weakest form of measurement</a:t>
            </a:r>
          </a:p>
          <a:p>
            <a:r>
              <a:rPr lang="en-US" smtClean="0"/>
              <a:t>Data may be totaled</a:t>
            </a:r>
          </a:p>
        </p:txBody>
      </p:sp>
      <p:sp>
        <p:nvSpPr>
          <p:cNvPr id="54278" name="Text Box 4"/>
          <p:cNvSpPr txBox="1">
            <a:spLocks noChangeArrowheads="1"/>
          </p:cNvSpPr>
          <p:nvPr/>
        </p:nvSpPr>
        <p:spPr bwMode="auto">
          <a:xfrm>
            <a:off x="2362200" y="4343400"/>
            <a:ext cx="4659313" cy="1774825"/>
          </a:xfrm>
          <a:prstGeom prst="rect">
            <a:avLst/>
          </a:prstGeom>
          <a:noFill/>
          <a:ln w="9525">
            <a:solidFill>
              <a:srgbClr val="000080"/>
            </a:solidFill>
            <a:miter lim="800000"/>
            <a:headEnd/>
            <a:tailEnd/>
          </a:ln>
          <a:effectLst/>
        </p:spPr>
        <p:txBody>
          <a:bodyPr wrap="none">
            <a:spAutoFit/>
          </a:bodyPr>
          <a:lstStyle/>
          <a:p>
            <a:pPr eaLnBrk="0" hangingPunct="0">
              <a:lnSpc>
                <a:spcPct val="70000"/>
              </a:lnSpc>
              <a:spcBef>
                <a:spcPct val="50000"/>
              </a:spcBef>
            </a:pPr>
            <a:r>
              <a:rPr lang="en-US" sz="2000">
                <a:solidFill>
                  <a:schemeClr val="tx2"/>
                </a:solidFill>
                <a:latin typeface="Times New Roman" pitchFamily="18" charset="0"/>
              </a:rPr>
              <a:t>What type of software do you use the most?</a:t>
            </a:r>
          </a:p>
          <a:p>
            <a:pPr eaLnBrk="0" hangingPunct="0">
              <a:lnSpc>
                <a:spcPct val="70000"/>
              </a:lnSpc>
              <a:spcBef>
                <a:spcPct val="50000"/>
              </a:spcBef>
            </a:pPr>
            <a:r>
              <a:rPr lang="en-US" sz="2000">
                <a:solidFill>
                  <a:schemeClr val="tx2"/>
                </a:solidFill>
                <a:latin typeface="Times New Roman" pitchFamily="18" charset="0"/>
              </a:rPr>
              <a:t>1 = Word Processor</a:t>
            </a:r>
          </a:p>
          <a:p>
            <a:pPr eaLnBrk="0" hangingPunct="0">
              <a:lnSpc>
                <a:spcPct val="70000"/>
              </a:lnSpc>
              <a:spcBef>
                <a:spcPct val="50000"/>
              </a:spcBef>
            </a:pPr>
            <a:r>
              <a:rPr lang="en-US" sz="2000">
                <a:solidFill>
                  <a:schemeClr val="tx2"/>
                </a:solidFill>
                <a:latin typeface="Times New Roman" pitchFamily="18" charset="0"/>
              </a:rPr>
              <a:t>2 = Spreadsheet</a:t>
            </a:r>
          </a:p>
          <a:p>
            <a:pPr eaLnBrk="0" hangingPunct="0">
              <a:lnSpc>
                <a:spcPct val="70000"/>
              </a:lnSpc>
              <a:spcBef>
                <a:spcPct val="50000"/>
              </a:spcBef>
            </a:pPr>
            <a:r>
              <a:rPr lang="en-US" sz="2000">
                <a:solidFill>
                  <a:schemeClr val="tx2"/>
                </a:solidFill>
                <a:latin typeface="Times New Roman" pitchFamily="18" charset="0"/>
              </a:rPr>
              <a:t>3 = Database</a:t>
            </a:r>
          </a:p>
          <a:p>
            <a:pPr eaLnBrk="0" hangingPunct="0">
              <a:lnSpc>
                <a:spcPct val="70000"/>
              </a:lnSpc>
              <a:spcBef>
                <a:spcPct val="50000"/>
              </a:spcBef>
            </a:pPr>
            <a:r>
              <a:rPr lang="en-US" sz="2000">
                <a:solidFill>
                  <a:schemeClr val="tx2"/>
                </a:solidFill>
                <a:latin typeface="Times New Roman" pitchFamily="18" charset="0"/>
              </a:rPr>
              <a:t>4 = An Email Program</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7" name="Slide Number Placeholder 5"/>
          <p:cNvSpPr>
            <a:spLocks noGrp="1"/>
          </p:cNvSpPr>
          <p:nvPr>
            <p:ph type="sldNum" sz="quarter" idx="12"/>
          </p:nvPr>
        </p:nvSpPr>
        <p:spPr/>
        <p:txBody>
          <a:bodyPr/>
          <a:lstStyle/>
          <a:p>
            <a:pPr>
              <a:defRPr/>
            </a:pPr>
            <a:r>
              <a:rPr lang="en-US" smtClean="0">
                <a:cs typeface="+mn-cs"/>
              </a:rPr>
              <a:t>4-</a:t>
            </a:r>
            <a:fld id="{89609CEE-62B5-4D1B-99FB-8BDA19D41B8E}" type="slidenum">
              <a:rPr lang="en-US" smtClean="0">
                <a:cs typeface="+mn-cs"/>
              </a:rPr>
              <a:pPr>
                <a:defRPr/>
              </a:pPr>
              <a:t>42</a:t>
            </a:fld>
            <a:endParaRPr lang="en-US" smtClean="0">
              <a:cs typeface="+mn-cs"/>
            </a:endParaRPr>
          </a:p>
        </p:txBody>
      </p:sp>
      <p:sp>
        <p:nvSpPr>
          <p:cNvPr id="55300" name="Rectangle 2"/>
          <p:cNvSpPr>
            <a:spLocks noGrp="1" noChangeArrowheads="1"/>
          </p:cNvSpPr>
          <p:nvPr>
            <p:ph type="title" idx="4294967295"/>
          </p:nvPr>
        </p:nvSpPr>
        <p:spPr/>
        <p:txBody>
          <a:bodyPr/>
          <a:lstStyle/>
          <a:p>
            <a:r>
              <a:rPr lang="en-US" smtClean="0"/>
              <a:t>Interval Scales</a:t>
            </a:r>
          </a:p>
        </p:txBody>
      </p:sp>
      <p:sp>
        <p:nvSpPr>
          <p:cNvPr id="55301" name="Rectangle 3"/>
          <p:cNvSpPr>
            <a:spLocks noGrp="1" noChangeArrowheads="1"/>
          </p:cNvSpPr>
          <p:nvPr>
            <p:ph type="body" idx="4294967295"/>
          </p:nvPr>
        </p:nvSpPr>
        <p:spPr/>
        <p:txBody>
          <a:bodyPr/>
          <a:lstStyle/>
          <a:p>
            <a:r>
              <a:rPr lang="en-US" sz="2800" smtClean="0"/>
              <a:t>An interval scale is used when the intervals are equal</a:t>
            </a:r>
          </a:p>
          <a:p>
            <a:r>
              <a:rPr lang="en-US" sz="2800" smtClean="0"/>
              <a:t>There is no absolute zero</a:t>
            </a:r>
          </a:p>
          <a:p>
            <a:r>
              <a:rPr lang="en-US" sz="2800" smtClean="0"/>
              <a:t>Examples of interval scales include the Fahrenheit or Centigrade scale</a:t>
            </a:r>
          </a:p>
          <a:p>
            <a:endParaRPr lang="en-US" sz="2800" smtClean="0"/>
          </a:p>
          <a:p>
            <a:endParaRPr lang="en-US" smtClean="0"/>
          </a:p>
          <a:p>
            <a:endParaRPr lang="en-US" smtClean="0"/>
          </a:p>
        </p:txBody>
      </p:sp>
      <p:sp>
        <p:nvSpPr>
          <p:cNvPr id="55302" name="Text Box 4"/>
          <p:cNvSpPr txBox="1">
            <a:spLocks noChangeArrowheads="1"/>
          </p:cNvSpPr>
          <p:nvPr/>
        </p:nvSpPr>
        <p:spPr bwMode="auto">
          <a:xfrm>
            <a:off x="1600200" y="4648200"/>
            <a:ext cx="6878638" cy="1409700"/>
          </a:xfrm>
          <a:prstGeom prst="rect">
            <a:avLst/>
          </a:prstGeom>
          <a:noFill/>
          <a:ln w="9525">
            <a:solidFill>
              <a:srgbClr val="000080"/>
            </a:solidFill>
            <a:miter lim="800000"/>
            <a:headEnd/>
            <a:tailEnd/>
          </a:ln>
          <a:effectLst/>
        </p:spPr>
        <p:txBody>
          <a:bodyPr wrap="none">
            <a:spAutoFit/>
          </a:bodyPr>
          <a:lstStyle/>
          <a:p>
            <a:pPr eaLnBrk="0" hangingPunct="0">
              <a:lnSpc>
                <a:spcPct val="70000"/>
              </a:lnSpc>
              <a:spcBef>
                <a:spcPct val="50000"/>
              </a:spcBef>
            </a:pPr>
            <a:r>
              <a:rPr lang="en-US" sz="2000">
                <a:solidFill>
                  <a:schemeClr val="tx2"/>
                </a:solidFill>
                <a:latin typeface="Times New Roman" pitchFamily="18" charset="0"/>
              </a:rPr>
              <a:t>How useful is the support given by the Technical Support Group?</a:t>
            </a:r>
          </a:p>
          <a:p>
            <a:pPr eaLnBrk="0" hangingPunct="0">
              <a:lnSpc>
                <a:spcPct val="70000"/>
              </a:lnSpc>
              <a:spcBef>
                <a:spcPct val="50000"/>
              </a:spcBef>
            </a:pPr>
            <a:r>
              <a:rPr lang="en-US" sz="2000">
                <a:solidFill>
                  <a:schemeClr val="tx2"/>
                </a:solidFill>
                <a:latin typeface="Times New Roman" pitchFamily="18" charset="0"/>
              </a:rPr>
              <a:t>NOT USEFUL				         EXTREMELY</a:t>
            </a:r>
          </a:p>
          <a:p>
            <a:pPr eaLnBrk="0" hangingPunct="0">
              <a:lnSpc>
                <a:spcPct val="70000"/>
              </a:lnSpc>
              <a:spcBef>
                <a:spcPct val="50000"/>
              </a:spcBef>
            </a:pPr>
            <a:r>
              <a:rPr lang="en-US" sz="2000">
                <a:solidFill>
                  <a:schemeClr val="tx2"/>
                </a:solidFill>
                <a:latin typeface="Times New Roman" pitchFamily="18" charset="0"/>
              </a:rPr>
              <a:t>     AT ALL					USEFUL</a:t>
            </a:r>
          </a:p>
          <a:p>
            <a:pPr eaLnBrk="0" hangingPunct="0">
              <a:lnSpc>
                <a:spcPct val="70000"/>
              </a:lnSpc>
              <a:spcBef>
                <a:spcPct val="50000"/>
              </a:spcBef>
            </a:pPr>
            <a:r>
              <a:rPr lang="en-US" sz="2000">
                <a:solidFill>
                  <a:schemeClr val="tx2"/>
                </a:solidFill>
                <a:latin typeface="Times New Roman" pitchFamily="18" charset="0"/>
              </a:rPr>
              <a:t>            1                  2                   3                   4                   5</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8B5E8370-4477-4DEE-A0B4-A3F6FB6EB1DD}" type="slidenum">
              <a:rPr lang="en-US" smtClean="0">
                <a:cs typeface="+mn-cs"/>
              </a:rPr>
              <a:pPr>
                <a:defRPr/>
              </a:pPr>
              <a:t>43</a:t>
            </a:fld>
            <a:endParaRPr lang="en-US" smtClean="0">
              <a:cs typeface="+mn-cs"/>
            </a:endParaRPr>
          </a:p>
        </p:txBody>
      </p:sp>
      <p:sp>
        <p:nvSpPr>
          <p:cNvPr id="56324" name="Rectangle 2"/>
          <p:cNvSpPr>
            <a:spLocks noGrp="1" noChangeArrowheads="1"/>
          </p:cNvSpPr>
          <p:nvPr>
            <p:ph type="title" idx="4294967295"/>
          </p:nvPr>
        </p:nvSpPr>
        <p:spPr/>
        <p:txBody>
          <a:bodyPr/>
          <a:lstStyle/>
          <a:p>
            <a:r>
              <a:rPr lang="en-US" smtClean="0"/>
              <a:t>Validity and Reliability</a:t>
            </a:r>
          </a:p>
        </p:txBody>
      </p:sp>
      <p:sp>
        <p:nvSpPr>
          <p:cNvPr id="56325" name="Rectangle 3"/>
          <p:cNvSpPr>
            <a:spLocks noGrp="1" noChangeArrowheads="1"/>
          </p:cNvSpPr>
          <p:nvPr>
            <p:ph type="body" idx="4294967295"/>
          </p:nvPr>
        </p:nvSpPr>
        <p:spPr>
          <a:xfrm>
            <a:off x="533400" y="2057400"/>
            <a:ext cx="8458200" cy="3886200"/>
          </a:xfrm>
        </p:spPr>
        <p:txBody>
          <a:bodyPr/>
          <a:lstStyle/>
          <a:p>
            <a:pPr>
              <a:lnSpc>
                <a:spcPct val="90000"/>
              </a:lnSpc>
            </a:pPr>
            <a:r>
              <a:rPr lang="en-US" smtClean="0"/>
              <a:t>Reliability of scales refers to consistency in response—getting the same results if the same questionnaire was administered again under the same conditions</a:t>
            </a:r>
          </a:p>
          <a:p>
            <a:pPr>
              <a:lnSpc>
                <a:spcPct val="90000"/>
              </a:lnSpc>
            </a:pPr>
            <a:r>
              <a:rPr lang="en-US" smtClean="0"/>
              <a:t>Validity is the degree to which the question measures what the analyst intends to measure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D8724AB7-5AFC-4982-A8E1-17D74DC85335}" type="slidenum">
              <a:rPr lang="en-US" smtClean="0">
                <a:cs typeface="+mn-cs"/>
              </a:rPr>
              <a:pPr>
                <a:defRPr/>
              </a:pPr>
              <a:t>44</a:t>
            </a:fld>
            <a:endParaRPr lang="en-US" smtClean="0">
              <a:cs typeface="+mn-cs"/>
            </a:endParaRPr>
          </a:p>
        </p:txBody>
      </p:sp>
      <p:sp>
        <p:nvSpPr>
          <p:cNvPr id="57348" name="Rectangle 2"/>
          <p:cNvSpPr>
            <a:spLocks noGrp="1" noChangeArrowheads="1"/>
          </p:cNvSpPr>
          <p:nvPr>
            <p:ph type="title" idx="4294967295"/>
          </p:nvPr>
        </p:nvSpPr>
        <p:spPr/>
        <p:txBody>
          <a:bodyPr/>
          <a:lstStyle/>
          <a:p>
            <a:r>
              <a:rPr lang="en-US" smtClean="0"/>
              <a:t>Problems with Scales </a:t>
            </a:r>
          </a:p>
        </p:txBody>
      </p:sp>
      <p:sp>
        <p:nvSpPr>
          <p:cNvPr id="57349" name="Rectangle 3"/>
          <p:cNvSpPr>
            <a:spLocks noGrp="1" noChangeArrowheads="1"/>
          </p:cNvSpPr>
          <p:nvPr>
            <p:ph type="body" idx="4294967295"/>
          </p:nvPr>
        </p:nvSpPr>
        <p:spPr/>
        <p:txBody>
          <a:bodyPr/>
          <a:lstStyle/>
          <a:p>
            <a:r>
              <a:rPr lang="en-US" smtClean="0"/>
              <a:t>Leniency</a:t>
            </a:r>
          </a:p>
          <a:p>
            <a:r>
              <a:rPr lang="en-US" smtClean="0"/>
              <a:t>Central tendency</a:t>
            </a:r>
          </a:p>
          <a:p>
            <a:r>
              <a:rPr lang="en-US" smtClean="0"/>
              <a:t>Halo effect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7A21A6E9-ED23-4375-889B-07857FAECBA0}" type="slidenum">
              <a:rPr lang="en-US" smtClean="0">
                <a:cs typeface="+mn-cs"/>
              </a:rPr>
              <a:pPr>
                <a:defRPr/>
              </a:pPr>
              <a:t>45</a:t>
            </a:fld>
            <a:endParaRPr lang="en-US" smtClean="0">
              <a:cs typeface="+mn-cs"/>
            </a:endParaRPr>
          </a:p>
        </p:txBody>
      </p:sp>
      <p:sp>
        <p:nvSpPr>
          <p:cNvPr id="58372" name="Rectangle 2"/>
          <p:cNvSpPr>
            <a:spLocks noGrp="1" noChangeArrowheads="1"/>
          </p:cNvSpPr>
          <p:nvPr>
            <p:ph type="title" idx="4294967295"/>
          </p:nvPr>
        </p:nvSpPr>
        <p:spPr/>
        <p:txBody>
          <a:bodyPr/>
          <a:lstStyle/>
          <a:p>
            <a:r>
              <a:rPr lang="en-US" smtClean="0"/>
              <a:t>Leniency</a:t>
            </a:r>
          </a:p>
        </p:txBody>
      </p:sp>
      <p:sp>
        <p:nvSpPr>
          <p:cNvPr id="58373" name="Rectangle 3"/>
          <p:cNvSpPr>
            <a:spLocks noGrp="1" noChangeArrowheads="1"/>
          </p:cNvSpPr>
          <p:nvPr>
            <p:ph type="body" idx="4294967295"/>
          </p:nvPr>
        </p:nvSpPr>
        <p:spPr/>
        <p:txBody>
          <a:bodyPr/>
          <a:lstStyle/>
          <a:p>
            <a:r>
              <a:rPr lang="en-US" smtClean="0"/>
              <a:t>Caused by easy raters</a:t>
            </a:r>
          </a:p>
          <a:p>
            <a:pPr lvl="1"/>
            <a:r>
              <a:rPr lang="en-US" smtClean="0"/>
              <a:t>Solution is to move the “average” category to the left or right of center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1D5914AC-2402-4CD5-A887-572BA6663396}" type="slidenum">
              <a:rPr lang="en-US" smtClean="0">
                <a:cs typeface="+mn-cs"/>
              </a:rPr>
              <a:pPr>
                <a:defRPr/>
              </a:pPr>
              <a:t>46</a:t>
            </a:fld>
            <a:endParaRPr lang="en-US" smtClean="0">
              <a:cs typeface="+mn-cs"/>
            </a:endParaRPr>
          </a:p>
        </p:txBody>
      </p:sp>
      <p:sp>
        <p:nvSpPr>
          <p:cNvPr id="59396" name="Rectangle 2"/>
          <p:cNvSpPr>
            <a:spLocks noGrp="1" noChangeArrowheads="1"/>
          </p:cNvSpPr>
          <p:nvPr>
            <p:ph type="title" idx="4294967295"/>
          </p:nvPr>
        </p:nvSpPr>
        <p:spPr/>
        <p:txBody>
          <a:bodyPr/>
          <a:lstStyle/>
          <a:p>
            <a:r>
              <a:rPr lang="en-US" smtClean="0"/>
              <a:t>Central Tendency</a:t>
            </a:r>
          </a:p>
        </p:txBody>
      </p:sp>
      <p:sp>
        <p:nvSpPr>
          <p:cNvPr id="59397" name="Rectangle 3"/>
          <p:cNvSpPr>
            <a:spLocks noGrp="1" noChangeArrowheads="1"/>
          </p:cNvSpPr>
          <p:nvPr>
            <p:ph type="body" idx="4294967295"/>
          </p:nvPr>
        </p:nvSpPr>
        <p:spPr/>
        <p:txBody>
          <a:bodyPr/>
          <a:lstStyle/>
          <a:p>
            <a:r>
              <a:rPr lang="en-US" smtClean="0"/>
              <a:t>Central tendency occurs when respondents rate everything as average</a:t>
            </a:r>
          </a:p>
          <a:p>
            <a:pPr lvl="1"/>
            <a:r>
              <a:rPr lang="en-US" smtClean="0"/>
              <a:t>Improve by making the differences smaller at the two ends</a:t>
            </a:r>
          </a:p>
          <a:p>
            <a:pPr lvl="1"/>
            <a:r>
              <a:rPr lang="en-US" smtClean="0"/>
              <a:t>Adjust the strength of the descriptors</a:t>
            </a:r>
          </a:p>
          <a:p>
            <a:pPr lvl="1"/>
            <a:r>
              <a:rPr lang="en-US" smtClean="0"/>
              <a:t>Create a scale with more points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99A446F5-BCDF-45A1-904B-548163F62795}" type="slidenum">
              <a:rPr lang="en-US" smtClean="0">
                <a:cs typeface="+mn-cs"/>
              </a:rPr>
              <a:pPr>
                <a:defRPr/>
              </a:pPr>
              <a:t>47</a:t>
            </a:fld>
            <a:endParaRPr lang="en-US" smtClean="0">
              <a:cs typeface="+mn-cs"/>
            </a:endParaRPr>
          </a:p>
        </p:txBody>
      </p:sp>
      <p:sp>
        <p:nvSpPr>
          <p:cNvPr id="60420" name="Rectangle 2"/>
          <p:cNvSpPr>
            <a:spLocks noGrp="1" noChangeArrowheads="1"/>
          </p:cNvSpPr>
          <p:nvPr>
            <p:ph type="title" idx="4294967295"/>
          </p:nvPr>
        </p:nvSpPr>
        <p:spPr/>
        <p:txBody>
          <a:bodyPr/>
          <a:lstStyle/>
          <a:p>
            <a:r>
              <a:rPr lang="en-US" smtClean="0"/>
              <a:t>Halo Effect</a:t>
            </a:r>
          </a:p>
        </p:txBody>
      </p:sp>
      <p:sp>
        <p:nvSpPr>
          <p:cNvPr id="60421" name="Rectangle 3"/>
          <p:cNvSpPr>
            <a:spLocks noGrp="1" noChangeArrowheads="1"/>
          </p:cNvSpPr>
          <p:nvPr>
            <p:ph type="body" idx="4294967295"/>
          </p:nvPr>
        </p:nvSpPr>
        <p:spPr/>
        <p:txBody>
          <a:bodyPr/>
          <a:lstStyle/>
          <a:p>
            <a:r>
              <a:rPr lang="en-US" smtClean="0"/>
              <a:t>When the impression formed in one question carries into the next question</a:t>
            </a:r>
          </a:p>
          <a:p>
            <a:r>
              <a:rPr lang="en-US" smtClean="0"/>
              <a:t>Solution is to place one trait and several items on each page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200BCB90-7C5B-4194-A5BA-4BAC3B3A57A1}" type="slidenum">
              <a:rPr lang="en-US" smtClean="0">
                <a:cs typeface="+mn-cs"/>
              </a:rPr>
              <a:pPr>
                <a:defRPr/>
              </a:pPr>
              <a:t>48</a:t>
            </a:fld>
            <a:endParaRPr lang="en-US" smtClean="0">
              <a:cs typeface="+mn-cs"/>
            </a:endParaRPr>
          </a:p>
        </p:txBody>
      </p:sp>
      <p:sp>
        <p:nvSpPr>
          <p:cNvPr id="61444" name="Rectangle 2"/>
          <p:cNvSpPr>
            <a:spLocks noGrp="1" noChangeArrowheads="1"/>
          </p:cNvSpPr>
          <p:nvPr>
            <p:ph type="title" idx="4294967295"/>
          </p:nvPr>
        </p:nvSpPr>
        <p:spPr/>
        <p:txBody>
          <a:bodyPr/>
          <a:lstStyle/>
          <a:p>
            <a:r>
              <a:rPr lang="en-US" smtClean="0"/>
              <a:t>Designing the Questionnaire</a:t>
            </a:r>
          </a:p>
        </p:txBody>
      </p:sp>
      <p:sp>
        <p:nvSpPr>
          <p:cNvPr id="61445" name="Rectangle 3"/>
          <p:cNvSpPr>
            <a:spLocks noGrp="1" noChangeArrowheads="1"/>
          </p:cNvSpPr>
          <p:nvPr>
            <p:ph type="body" idx="4294967295"/>
          </p:nvPr>
        </p:nvSpPr>
        <p:spPr/>
        <p:txBody>
          <a:bodyPr/>
          <a:lstStyle/>
          <a:p>
            <a:r>
              <a:rPr lang="en-US" smtClean="0"/>
              <a:t>Allow ample white space</a:t>
            </a:r>
          </a:p>
          <a:p>
            <a:r>
              <a:rPr lang="en-US" smtClean="0"/>
              <a:t>Allow ample space to write or type in responses</a:t>
            </a:r>
          </a:p>
          <a:p>
            <a:r>
              <a:rPr lang="en-US" smtClean="0"/>
              <a:t>Make it easy for respondents to clearly mark their answers</a:t>
            </a:r>
          </a:p>
          <a:p>
            <a:r>
              <a:rPr lang="en-US" smtClean="0"/>
              <a:t>Be consistent in style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63A6BBA4-B23B-4B87-80BA-C49F5E9931A8}" type="slidenum">
              <a:rPr lang="en-US" smtClean="0">
                <a:cs typeface="+mn-cs"/>
              </a:rPr>
              <a:pPr>
                <a:defRPr/>
              </a:pPr>
              <a:t>49</a:t>
            </a:fld>
            <a:endParaRPr lang="en-US" smtClean="0">
              <a:cs typeface="+mn-cs"/>
            </a:endParaRPr>
          </a:p>
        </p:txBody>
      </p:sp>
      <p:sp>
        <p:nvSpPr>
          <p:cNvPr id="62468" name="Rectangle 2"/>
          <p:cNvSpPr>
            <a:spLocks noGrp="1" noChangeArrowheads="1"/>
          </p:cNvSpPr>
          <p:nvPr>
            <p:ph type="title" idx="4294967295"/>
          </p:nvPr>
        </p:nvSpPr>
        <p:spPr/>
        <p:txBody>
          <a:bodyPr/>
          <a:lstStyle/>
          <a:p>
            <a:r>
              <a:rPr lang="en-US" smtClean="0"/>
              <a:t>Order of Questions</a:t>
            </a:r>
          </a:p>
        </p:txBody>
      </p:sp>
      <p:sp>
        <p:nvSpPr>
          <p:cNvPr id="62469" name="Rectangle 3"/>
          <p:cNvSpPr>
            <a:spLocks noGrp="1" noChangeArrowheads="1"/>
          </p:cNvSpPr>
          <p:nvPr>
            <p:ph type="body" idx="4294967295"/>
          </p:nvPr>
        </p:nvSpPr>
        <p:spPr/>
        <p:txBody>
          <a:bodyPr/>
          <a:lstStyle/>
          <a:p>
            <a:r>
              <a:rPr lang="en-US" smtClean="0"/>
              <a:t>Place most important questions first</a:t>
            </a:r>
          </a:p>
          <a:p>
            <a:r>
              <a:rPr lang="en-US" smtClean="0"/>
              <a:t>Cluster items of similar content together</a:t>
            </a:r>
          </a:p>
          <a:p>
            <a:r>
              <a:rPr lang="en-US" smtClean="0"/>
              <a:t>Introduce less controversial questions first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044CEF2E-BDFA-4742-B987-B728299F3ACF}" type="slidenum">
              <a:rPr lang="en-US" smtClean="0">
                <a:cs typeface="+mn-cs"/>
              </a:rPr>
              <a:pPr>
                <a:defRPr/>
              </a:pPr>
              <a:t>5</a:t>
            </a:fld>
            <a:endParaRPr lang="en-US" smtClean="0">
              <a:cs typeface="+mn-cs"/>
            </a:endParaRPr>
          </a:p>
        </p:txBody>
      </p:sp>
      <p:sp>
        <p:nvSpPr>
          <p:cNvPr id="17412" name="Rectangle 2"/>
          <p:cNvSpPr>
            <a:spLocks noGrp="1" noChangeArrowheads="1"/>
          </p:cNvSpPr>
          <p:nvPr>
            <p:ph type="title" idx="4294967295"/>
          </p:nvPr>
        </p:nvSpPr>
        <p:spPr/>
        <p:txBody>
          <a:bodyPr/>
          <a:lstStyle/>
          <a:p>
            <a:r>
              <a:rPr lang="en-US" smtClean="0"/>
              <a:t>Interviewing</a:t>
            </a:r>
          </a:p>
        </p:txBody>
      </p:sp>
      <p:sp>
        <p:nvSpPr>
          <p:cNvPr id="17413" name="Rectangle 3"/>
          <p:cNvSpPr>
            <a:spLocks noGrp="1" noChangeArrowheads="1"/>
          </p:cNvSpPr>
          <p:nvPr>
            <p:ph type="body" idx="4294967295"/>
          </p:nvPr>
        </p:nvSpPr>
        <p:spPr/>
        <p:txBody>
          <a:bodyPr/>
          <a:lstStyle/>
          <a:p>
            <a:pPr>
              <a:lnSpc>
                <a:spcPct val="90000"/>
              </a:lnSpc>
            </a:pPr>
            <a:r>
              <a:rPr lang="en-US" smtClean="0"/>
              <a:t>Interviewing is an important method for collecting data on human and system information requirements</a:t>
            </a:r>
          </a:p>
          <a:p>
            <a:pPr>
              <a:lnSpc>
                <a:spcPct val="90000"/>
              </a:lnSpc>
            </a:pPr>
            <a:r>
              <a:rPr lang="en-US" smtClean="0"/>
              <a:t>Interviews reveal information about:</a:t>
            </a:r>
          </a:p>
          <a:p>
            <a:pPr lvl="2">
              <a:lnSpc>
                <a:spcPct val="90000"/>
              </a:lnSpc>
              <a:buClr>
                <a:srgbClr val="E21738"/>
              </a:buClr>
            </a:pPr>
            <a:r>
              <a:rPr lang="en-US" smtClean="0"/>
              <a:t>Interviewee opinions</a:t>
            </a:r>
          </a:p>
          <a:p>
            <a:pPr lvl="2">
              <a:lnSpc>
                <a:spcPct val="90000"/>
              </a:lnSpc>
              <a:buClr>
                <a:srgbClr val="E21738"/>
              </a:buClr>
            </a:pPr>
            <a:r>
              <a:rPr lang="en-US" smtClean="0"/>
              <a:t>Interviewee feelings</a:t>
            </a:r>
          </a:p>
          <a:p>
            <a:pPr lvl="2">
              <a:lnSpc>
                <a:spcPct val="90000"/>
              </a:lnSpc>
              <a:buClr>
                <a:srgbClr val="E21738"/>
              </a:buClr>
            </a:pPr>
            <a:r>
              <a:rPr lang="en-US" smtClean="0"/>
              <a:t>Goals</a:t>
            </a:r>
          </a:p>
          <a:p>
            <a:pPr lvl="2">
              <a:lnSpc>
                <a:spcPct val="90000"/>
              </a:lnSpc>
              <a:buClr>
                <a:srgbClr val="E21738"/>
              </a:buClr>
            </a:pPr>
            <a:r>
              <a:rPr lang="en-US" smtClean="0"/>
              <a:t>Key HCI concerns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952021BD-22CF-4784-ABBF-8A8485DEAEEE}" type="slidenum">
              <a:rPr lang="en-US" smtClean="0">
                <a:cs typeface="+mn-cs"/>
              </a:rPr>
              <a:pPr>
                <a:defRPr/>
              </a:pPr>
              <a:t>50</a:t>
            </a:fld>
            <a:endParaRPr lang="en-US" smtClean="0">
              <a:cs typeface="+mn-cs"/>
            </a:endParaRPr>
          </a:p>
        </p:txBody>
      </p:sp>
      <p:sp>
        <p:nvSpPr>
          <p:cNvPr id="63492" name="Rectangle 2"/>
          <p:cNvSpPr>
            <a:spLocks noGrp="1" noChangeArrowheads="1"/>
          </p:cNvSpPr>
          <p:nvPr>
            <p:ph type="title" idx="4294967295"/>
          </p:nvPr>
        </p:nvSpPr>
        <p:spPr/>
        <p:txBody>
          <a:bodyPr/>
          <a:lstStyle/>
          <a:p>
            <a:r>
              <a:rPr lang="en-US" smtClean="0"/>
              <a:t>Administering Questionnaires</a:t>
            </a:r>
          </a:p>
        </p:txBody>
      </p:sp>
      <p:sp>
        <p:nvSpPr>
          <p:cNvPr id="63493" name="Rectangle 3"/>
          <p:cNvSpPr>
            <a:spLocks noGrp="1" noChangeArrowheads="1"/>
          </p:cNvSpPr>
          <p:nvPr>
            <p:ph type="body" idx="4294967295"/>
          </p:nvPr>
        </p:nvSpPr>
        <p:spPr/>
        <p:txBody>
          <a:bodyPr/>
          <a:lstStyle/>
          <a:p>
            <a:r>
              <a:rPr lang="en-US" smtClean="0"/>
              <a:t>Administering questionnaires has two main questions:</a:t>
            </a:r>
          </a:p>
          <a:p>
            <a:pPr lvl="1"/>
            <a:r>
              <a:rPr lang="en-US" smtClean="0"/>
              <a:t>Who in the organization should receive the questionnaire</a:t>
            </a:r>
          </a:p>
          <a:p>
            <a:pPr lvl="1"/>
            <a:r>
              <a:rPr lang="en-US" smtClean="0"/>
              <a:t>How should the questionnaire be administered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4"/>
          <p:cNvSpPr>
            <a:spLocks noGrp="1"/>
          </p:cNvSpPr>
          <p:nvPr>
            <p:ph type="sldNum" sz="quarter" idx="12"/>
          </p:nvPr>
        </p:nvSpPr>
        <p:spPr/>
        <p:txBody>
          <a:bodyPr/>
          <a:lstStyle/>
          <a:p>
            <a:pPr>
              <a:defRPr/>
            </a:pPr>
            <a:r>
              <a:rPr lang="en-US" smtClean="0">
                <a:cs typeface="+mn-cs"/>
              </a:rPr>
              <a:t>4-</a:t>
            </a:r>
            <a:fld id="{5B4788D6-3F51-4313-BF29-F9C702EA8FF0}" type="slidenum">
              <a:rPr lang="en-US" smtClean="0">
                <a:cs typeface="+mn-cs"/>
              </a:rPr>
              <a:pPr>
                <a:defRPr/>
              </a:pPr>
              <a:t>51</a:t>
            </a:fld>
            <a:endParaRPr lang="en-US" smtClean="0">
              <a:cs typeface="+mn-cs"/>
            </a:endParaRPr>
          </a:p>
        </p:txBody>
      </p:sp>
      <p:sp>
        <p:nvSpPr>
          <p:cNvPr id="64516" name="Rectangle 2"/>
          <p:cNvSpPr>
            <a:spLocks noGrp="1" noChangeArrowheads="1"/>
          </p:cNvSpPr>
          <p:nvPr>
            <p:ph type="title" idx="4294967295"/>
          </p:nvPr>
        </p:nvSpPr>
        <p:spPr/>
        <p:txBody>
          <a:bodyPr/>
          <a:lstStyle/>
          <a:p>
            <a:r>
              <a:rPr lang="en-US" sz="2900" smtClean="0"/>
              <a:t>Ways to Capture Responses When Designing a Web Survey </a:t>
            </a:r>
            <a:r>
              <a:rPr lang="en-US" sz="2400" smtClean="0"/>
              <a:t>(Figure 4.13)</a:t>
            </a:r>
          </a:p>
        </p:txBody>
      </p:sp>
      <p:pic>
        <p:nvPicPr>
          <p:cNvPr id="64520" name="Picture 8"/>
          <p:cNvPicPr>
            <a:picLocks noChangeAspect="1" noChangeArrowheads="1"/>
          </p:cNvPicPr>
          <p:nvPr/>
        </p:nvPicPr>
        <p:blipFill>
          <a:blip r:embed="rId3" cstate="print"/>
          <a:srcRect/>
          <a:stretch>
            <a:fillRect/>
          </a:stretch>
        </p:blipFill>
        <p:spPr bwMode="auto">
          <a:xfrm>
            <a:off x="762000" y="1828800"/>
            <a:ext cx="7648575" cy="4619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3021F90E-156B-4696-96BB-F69C23939BDD}" type="slidenum">
              <a:rPr lang="en-US" smtClean="0">
                <a:cs typeface="+mn-cs"/>
              </a:rPr>
              <a:pPr>
                <a:defRPr/>
              </a:pPr>
              <a:t>52</a:t>
            </a:fld>
            <a:endParaRPr lang="en-US" smtClean="0">
              <a:cs typeface="+mn-cs"/>
            </a:endParaRPr>
          </a:p>
        </p:txBody>
      </p:sp>
      <p:sp>
        <p:nvSpPr>
          <p:cNvPr id="65540" name="Rectangle 2"/>
          <p:cNvSpPr>
            <a:spLocks noGrp="1" noChangeArrowheads="1"/>
          </p:cNvSpPr>
          <p:nvPr>
            <p:ph type="title" idx="4294967295"/>
          </p:nvPr>
        </p:nvSpPr>
        <p:spPr/>
        <p:txBody>
          <a:bodyPr/>
          <a:lstStyle/>
          <a:p>
            <a:r>
              <a:rPr lang="en-US" smtClean="0"/>
              <a:t>Methods of Administering the Questionnaire</a:t>
            </a:r>
          </a:p>
        </p:txBody>
      </p:sp>
      <p:sp>
        <p:nvSpPr>
          <p:cNvPr id="65541" name="Rectangle 3"/>
          <p:cNvSpPr>
            <a:spLocks noGrp="1" noChangeArrowheads="1"/>
          </p:cNvSpPr>
          <p:nvPr>
            <p:ph type="body" idx="4294967295"/>
          </p:nvPr>
        </p:nvSpPr>
        <p:spPr/>
        <p:txBody>
          <a:bodyPr/>
          <a:lstStyle/>
          <a:p>
            <a:pPr>
              <a:lnSpc>
                <a:spcPct val="90000"/>
              </a:lnSpc>
            </a:pPr>
            <a:r>
              <a:rPr lang="en-US" smtClean="0"/>
              <a:t>Convening all concerned respondents together at one time</a:t>
            </a:r>
          </a:p>
          <a:p>
            <a:pPr>
              <a:lnSpc>
                <a:spcPct val="90000"/>
              </a:lnSpc>
            </a:pPr>
            <a:r>
              <a:rPr lang="en-US" smtClean="0"/>
              <a:t>Personally administering the questionnaire</a:t>
            </a:r>
          </a:p>
          <a:p>
            <a:pPr>
              <a:lnSpc>
                <a:spcPct val="90000"/>
              </a:lnSpc>
            </a:pPr>
            <a:r>
              <a:rPr lang="en-US" smtClean="0"/>
              <a:t>Allowing respondents to self-administer the questionnaire</a:t>
            </a:r>
          </a:p>
          <a:p>
            <a:pPr>
              <a:lnSpc>
                <a:spcPct val="90000"/>
              </a:lnSpc>
            </a:pPr>
            <a:r>
              <a:rPr lang="en-US" smtClean="0"/>
              <a:t>Mailing questionnaires</a:t>
            </a:r>
          </a:p>
          <a:p>
            <a:pPr>
              <a:lnSpc>
                <a:spcPct val="90000"/>
              </a:lnSpc>
            </a:pPr>
            <a:r>
              <a:rPr lang="en-US" smtClean="0"/>
              <a:t>Administering over the Web or via email</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B9F6A8E6-1E51-4CCE-A40F-D68A1B8788CF}" type="slidenum">
              <a:rPr lang="en-US" smtClean="0">
                <a:cs typeface="+mn-cs"/>
              </a:rPr>
              <a:pPr>
                <a:defRPr/>
              </a:pPr>
              <a:t>53</a:t>
            </a:fld>
            <a:endParaRPr lang="en-US" smtClean="0">
              <a:cs typeface="+mn-cs"/>
            </a:endParaRPr>
          </a:p>
        </p:txBody>
      </p:sp>
      <p:sp>
        <p:nvSpPr>
          <p:cNvPr id="66564" name="Rectangle 2"/>
          <p:cNvSpPr>
            <a:spLocks noGrp="1" noChangeArrowheads="1"/>
          </p:cNvSpPr>
          <p:nvPr>
            <p:ph type="title" idx="4294967295"/>
          </p:nvPr>
        </p:nvSpPr>
        <p:spPr/>
        <p:txBody>
          <a:bodyPr/>
          <a:lstStyle/>
          <a:p>
            <a:r>
              <a:rPr lang="en-US" smtClean="0"/>
              <a:t>Electronically Submitting Questionnaires</a:t>
            </a:r>
          </a:p>
        </p:txBody>
      </p:sp>
      <p:sp>
        <p:nvSpPr>
          <p:cNvPr id="66565" name="Rectangle 3"/>
          <p:cNvSpPr>
            <a:spLocks noGrp="1" noChangeArrowheads="1"/>
          </p:cNvSpPr>
          <p:nvPr>
            <p:ph type="body" idx="4294967295"/>
          </p:nvPr>
        </p:nvSpPr>
        <p:spPr/>
        <p:txBody>
          <a:bodyPr/>
          <a:lstStyle/>
          <a:p>
            <a:r>
              <a:rPr lang="en-US" smtClean="0"/>
              <a:t>Reduced costs</a:t>
            </a:r>
          </a:p>
          <a:p>
            <a:r>
              <a:rPr lang="en-US" smtClean="0"/>
              <a:t>Collecting and storing the results electronically</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DA651130-FA7F-4FD7-9EFC-752B7983ED03}" type="slidenum">
              <a:rPr lang="en-US" smtClean="0">
                <a:cs typeface="+mn-cs"/>
              </a:rPr>
              <a:pPr>
                <a:defRPr/>
              </a:pPr>
              <a:t>54</a:t>
            </a:fld>
            <a:endParaRPr lang="en-US" smtClean="0">
              <a:cs typeface="+mn-cs"/>
            </a:endParaRPr>
          </a:p>
        </p:txBody>
      </p:sp>
      <p:sp>
        <p:nvSpPr>
          <p:cNvPr id="67588" name="Rectangle 2"/>
          <p:cNvSpPr>
            <a:spLocks noGrp="1" noChangeArrowheads="1"/>
          </p:cNvSpPr>
          <p:nvPr>
            <p:ph type="title" idx="4294967295"/>
          </p:nvPr>
        </p:nvSpPr>
        <p:spPr/>
        <p:txBody>
          <a:bodyPr/>
          <a:lstStyle/>
          <a:p>
            <a:r>
              <a:rPr lang="en-US" smtClean="0"/>
              <a:t>Summary</a:t>
            </a:r>
          </a:p>
        </p:txBody>
      </p:sp>
      <p:sp>
        <p:nvSpPr>
          <p:cNvPr id="67589" name="Rectangle 3"/>
          <p:cNvSpPr>
            <a:spLocks noGrp="1" noChangeArrowheads="1"/>
          </p:cNvSpPr>
          <p:nvPr>
            <p:ph type="body" idx="4294967295"/>
          </p:nvPr>
        </p:nvSpPr>
        <p:spPr/>
        <p:txBody>
          <a:bodyPr/>
          <a:lstStyle/>
          <a:p>
            <a:pPr>
              <a:lnSpc>
                <a:spcPct val="80000"/>
              </a:lnSpc>
            </a:pPr>
            <a:r>
              <a:rPr lang="en-US" sz="2000" smtClean="0"/>
              <a:t>Interviewing </a:t>
            </a:r>
          </a:p>
          <a:p>
            <a:pPr lvl="1">
              <a:lnSpc>
                <a:spcPct val="80000"/>
              </a:lnSpc>
            </a:pPr>
            <a:r>
              <a:rPr lang="en-US" sz="1800" smtClean="0"/>
              <a:t>Interview preparation</a:t>
            </a:r>
          </a:p>
          <a:p>
            <a:pPr lvl="1">
              <a:lnSpc>
                <a:spcPct val="80000"/>
              </a:lnSpc>
            </a:pPr>
            <a:r>
              <a:rPr lang="en-US" sz="1800" smtClean="0"/>
              <a:t>Question types</a:t>
            </a:r>
          </a:p>
          <a:p>
            <a:pPr lvl="1">
              <a:lnSpc>
                <a:spcPct val="80000"/>
              </a:lnSpc>
            </a:pPr>
            <a:r>
              <a:rPr lang="en-US" sz="1800" smtClean="0"/>
              <a:t>Arranging questions</a:t>
            </a:r>
          </a:p>
          <a:p>
            <a:pPr lvl="1">
              <a:lnSpc>
                <a:spcPct val="80000"/>
              </a:lnSpc>
            </a:pPr>
            <a:r>
              <a:rPr lang="en-US" sz="1800" smtClean="0"/>
              <a:t>The interview report</a:t>
            </a:r>
          </a:p>
          <a:p>
            <a:pPr>
              <a:lnSpc>
                <a:spcPct val="80000"/>
              </a:lnSpc>
            </a:pPr>
            <a:r>
              <a:rPr lang="en-US" sz="2000" smtClean="0"/>
              <a:t>Stories</a:t>
            </a:r>
          </a:p>
          <a:p>
            <a:pPr>
              <a:lnSpc>
                <a:spcPct val="80000"/>
              </a:lnSpc>
            </a:pPr>
            <a:r>
              <a:rPr lang="en-US" sz="2000" smtClean="0"/>
              <a:t>Joint Application Design (JAD)</a:t>
            </a:r>
          </a:p>
          <a:p>
            <a:pPr lvl="1">
              <a:lnSpc>
                <a:spcPct val="80000"/>
              </a:lnSpc>
            </a:pPr>
            <a:r>
              <a:rPr lang="en-US" sz="1800" smtClean="0"/>
              <a:t>Involvement and location</a:t>
            </a:r>
          </a:p>
          <a:p>
            <a:pPr>
              <a:lnSpc>
                <a:spcPct val="80000"/>
              </a:lnSpc>
            </a:pPr>
            <a:r>
              <a:rPr lang="en-US" sz="2000" smtClean="0"/>
              <a:t>Questionnaires</a:t>
            </a:r>
          </a:p>
          <a:p>
            <a:pPr lvl="1">
              <a:lnSpc>
                <a:spcPct val="80000"/>
              </a:lnSpc>
            </a:pPr>
            <a:r>
              <a:rPr lang="en-US" sz="1800" smtClean="0"/>
              <a:t>Writing questions</a:t>
            </a:r>
          </a:p>
          <a:p>
            <a:pPr lvl="1">
              <a:lnSpc>
                <a:spcPct val="80000"/>
              </a:lnSpc>
            </a:pPr>
            <a:r>
              <a:rPr lang="en-US" sz="1800" smtClean="0"/>
              <a:t>Using scales and overcoming problems</a:t>
            </a:r>
          </a:p>
          <a:p>
            <a:pPr lvl="1">
              <a:lnSpc>
                <a:spcPct val="80000"/>
              </a:lnSpc>
            </a:pPr>
            <a:r>
              <a:rPr lang="en-US" sz="1800" smtClean="0"/>
              <a:t>Design and order</a:t>
            </a:r>
          </a:p>
          <a:p>
            <a:pPr lvl="1">
              <a:lnSpc>
                <a:spcPct val="80000"/>
              </a:lnSpc>
            </a:pPr>
            <a:r>
              <a:rPr lang="en-US" sz="1800" smtClean="0"/>
              <a:t>Administering and submitting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pPr>
              <a:defRPr/>
            </a:pPr>
            <a:r>
              <a:rPr lang="en-US" smtClean="0">
                <a:cs typeface="+mn-cs"/>
              </a:rPr>
              <a:t>4-</a:t>
            </a:r>
            <a:fld id="{BE1E7071-6E1A-42E7-A15B-1EF0A7C52124}" type="slidenum">
              <a:rPr lang="en-US" smtClean="0">
                <a:cs typeface="+mn-cs"/>
              </a:rPr>
              <a:pPr>
                <a:defRPr/>
              </a:pPr>
              <a:t>55</a:t>
            </a:fld>
            <a:endParaRPr lang="en-US" smtClean="0">
              <a:cs typeface="+mn-cs"/>
            </a:endParaRPr>
          </a:p>
        </p:txBody>
      </p:sp>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a:defRPr/>
            </a:pPr>
            <a:endParaRPr lang="en-US" sz="1400" dirty="0" smtClean="0">
              <a:solidFill>
                <a:srgbClr val="000000"/>
              </a:solidFill>
              <a:effectLst>
                <a:outerShdw blurRad="38100" dist="38100" dir="2700000" algn="tl">
                  <a:srgbClr val="C0C0C0"/>
                </a:outerShdw>
              </a:effectLst>
              <a:cs typeface="Arial" charset="0"/>
            </a:endParaRPr>
          </a:p>
        </p:txBody>
      </p:sp>
      <p:pic>
        <p:nvPicPr>
          <p:cNvPr id="68612" name="Picture 3" descr="cid:3287383400_2177562"/>
          <p:cNvPicPr>
            <a:picLocks noChangeAspect="1" noChangeArrowheads="1"/>
          </p:cNvPicPr>
          <p:nvPr/>
        </p:nvPicPr>
        <p:blipFill>
          <a:blip r:embed="rId3" r:link="rId4" cstate="print"/>
          <a:srcRect/>
          <a:stretch>
            <a:fillRect/>
          </a:stretch>
        </p:blipFill>
        <p:spPr bwMode="auto">
          <a:xfrm>
            <a:off x="1066800" y="914400"/>
            <a:ext cx="7242175" cy="2363788"/>
          </a:xfrm>
          <a:prstGeom prst="rect">
            <a:avLst/>
          </a:prstGeom>
          <a:solidFill>
            <a:schemeClr val="hlink"/>
          </a:solidFill>
          <a:ln w="9525">
            <a:solidFill>
              <a:schemeClr val="bg1"/>
            </a:solidFill>
            <a:miter lim="800000"/>
            <a:headEnd/>
            <a:tailEnd/>
          </a:ln>
        </p:spPr>
      </p:pic>
      <p:sp>
        <p:nvSpPr>
          <p:cNvPr id="5" name="Rectangle 5"/>
          <p:cNvSpPr txBox="1">
            <a:spLocks noGrp="1" noChangeArrowheads="1"/>
          </p:cNvSpPr>
          <p:nvPr/>
        </p:nvSpPr>
        <p:spPr bwMode="auto">
          <a:xfrm>
            <a:off x="762000" y="5002213"/>
            <a:ext cx="7845425" cy="636587"/>
          </a:xfrm>
          <a:prstGeom prst="rect">
            <a:avLst/>
          </a:prstGeom>
          <a:noFill/>
          <a:ln>
            <a:miter lim="800000"/>
            <a:headEnd/>
            <a:tailEnd/>
          </a:ln>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defRPr/>
            </a:pPr>
            <a:r>
              <a:rPr lang="en-US" dirty="0" smtClean="0">
                <a:solidFill>
                  <a:srgbClr val="000000"/>
                </a:solidFill>
                <a:effectLst>
                  <a:outerShdw blurRad="38100" dist="38100" dir="2700000" algn="tl">
                    <a:srgbClr val="C0C0C0"/>
                  </a:outerShdw>
                </a:effectLst>
                <a:latin typeface="Tahoma" pitchFamily="34" charset="0"/>
                <a:cs typeface="Arial" charset="0"/>
              </a:rPr>
              <a:t>Copyright © 2014 Pearson Education, Inc.  </a:t>
            </a:r>
          </a:p>
          <a:p>
            <a:pPr algn="ctr">
              <a:defRPr/>
            </a:pPr>
            <a:r>
              <a:rPr lang="en-US" dirty="0" smtClean="0">
                <a:solidFill>
                  <a:srgbClr val="000000"/>
                </a:solidFill>
                <a:effectLst>
                  <a:outerShdw blurRad="38100" dist="38100" dir="2700000" algn="tl">
                    <a:srgbClr val="C0C0C0"/>
                  </a:outerShdw>
                </a:effectLst>
                <a:latin typeface="Tahoma" pitchFamily="34" charset="0"/>
                <a:cs typeface="Arial" charset="0"/>
              </a:rPr>
              <a:t>Publishing as Prentice Hall</a:t>
            </a:r>
            <a:endParaRPr lang="en-US" dirty="0" smtClean="0">
              <a:solidFill>
                <a:srgbClr val="000000"/>
              </a:solidFill>
              <a:effectLst>
                <a:outerShdw blurRad="38100" dist="38100" dir="2700000" algn="tl">
                  <a:srgbClr val="C0C0C0"/>
                </a:outerShdw>
              </a:effectLst>
              <a:cs typeface="Arial"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D523413D-5E0E-4F81-84A9-880E44F29627}" type="slidenum">
              <a:rPr lang="en-US" smtClean="0">
                <a:cs typeface="+mn-cs"/>
              </a:rPr>
              <a:pPr>
                <a:defRPr/>
              </a:pPr>
              <a:t>6</a:t>
            </a:fld>
            <a:endParaRPr lang="en-US" smtClean="0">
              <a:cs typeface="+mn-cs"/>
            </a:endParaRPr>
          </a:p>
        </p:txBody>
      </p:sp>
      <p:sp>
        <p:nvSpPr>
          <p:cNvPr id="18436" name="Rectangle 2"/>
          <p:cNvSpPr>
            <a:spLocks noGrp="1" noChangeArrowheads="1"/>
          </p:cNvSpPr>
          <p:nvPr>
            <p:ph type="title" idx="4294967295"/>
          </p:nvPr>
        </p:nvSpPr>
        <p:spPr/>
        <p:txBody>
          <a:bodyPr/>
          <a:lstStyle/>
          <a:p>
            <a:r>
              <a:rPr lang="en-US" smtClean="0"/>
              <a:t>Interview Preparation</a:t>
            </a:r>
          </a:p>
        </p:txBody>
      </p:sp>
      <p:sp>
        <p:nvSpPr>
          <p:cNvPr id="18437" name="Rectangle 3"/>
          <p:cNvSpPr>
            <a:spLocks noGrp="1" noChangeArrowheads="1"/>
          </p:cNvSpPr>
          <p:nvPr>
            <p:ph type="body" idx="4294967295"/>
          </p:nvPr>
        </p:nvSpPr>
        <p:spPr/>
        <p:txBody>
          <a:bodyPr/>
          <a:lstStyle/>
          <a:p>
            <a:r>
              <a:rPr lang="en-US" smtClean="0"/>
              <a:t>Reading background material</a:t>
            </a:r>
          </a:p>
          <a:p>
            <a:r>
              <a:rPr lang="en-US" smtClean="0"/>
              <a:t>Establishing interview objectives</a:t>
            </a:r>
          </a:p>
          <a:p>
            <a:r>
              <a:rPr lang="en-US" smtClean="0"/>
              <a:t>Deciding whom to interview</a:t>
            </a:r>
          </a:p>
          <a:p>
            <a:r>
              <a:rPr lang="en-US" smtClean="0"/>
              <a:t>Preparing the interviewee</a:t>
            </a:r>
          </a:p>
          <a:p>
            <a:r>
              <a:rPr lang="en-US" smtClean="0"/>
              <a:t>Deciding on question types and structure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D4E49767-5961-4D83-9DD0-38D2A125F37E}" type="slidenum">
              <a:rPr lang="en-US" smtClean="0">
                <a:cs typeface="+mn-cs"/>
              </a:rPr>
              <a:pPr>
                <a:defRPr/>
              </a:pPr>
              <a:t>7</a:t>
            </a:fld>
            <a:endParaRPr lang="en-US" smtClean="0">
              <a:cs typeface="+mn-cs"/>
            </a:endParaRPr>
          </a:p>
        </p:txBody>
      </p:sp>
      <p:sp>
        <p:nvSpPr>
          <p:cNvPr id="19460" name="Rectangle 2"/>
          <p:cNvSpPr>
            <a:spLocks noGrp="1" noChangeArrowheads="1"/>
          </p:cNvSpPr>
          <p:nvPr>
            <p:ph type="title" idx="4294967295"/>
          </p:nvPr>
        </p:nvSpPr>
        <p:spPr/>
        <p:txBody>
          <a:bodyPr/>
          <a:lstStyle/>
          <a:p>
            <a:r>
              <a:rPr lang="en-US" smtClean="0"/>
              <a:t>Question Types</a:t>
            </a:r>
          </a:p>
        </p:txBody>
      </p:sp>
      <p:sp>
        <p:nvSpPr>
          <p:cNvPr id="19461" name="Rectangle 3"/>
          <p:cNvSpPr>
            <a:spLocks noGrp="1" noChangeArrowheads="1"/>
          </p:cNvSpPr>
          <p:nvPr>
            <p:ph type="body" idx="4294967295"/>
          </p:nvPr>
        </p:nvSpPr>
        <p:spPr/>
        <p:txBody>
          <a:bodyPr/>
          <a:lstStyle/>
          <a:p>
            <a:r>
              <a:rPr lang="en-US" smtClean="0"/>
              <a:t>Open-ended</a:t>
            </a:r>
          </a:p>
          <a:p>
            <a:r>
              <a:rPr lang="en-US" smtClean="0"/>
              <a:t>Closed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C3713644-24C0-4921-BE10-73504B9B83F4}" type="slidenum">
              <a:rPr lang="en-US" smtClean="0">
                <a:cs typeface="+mn-cs"/>
              </a:rPr>
              <a:pPr>
                <a:defRPr/>
              </a:pPr>
              <a:t>8</a:t>
            </a:fld>
            <a:endParaRPr lang="en-US" smtClean="0">
              <a:cs typeface="+mn-cs"/>
            </a:endParaRPr>
          </a:p>
        </p:txBody>
      </p:sp>
      <p:sp>
        <p:nvSpPr>
          <p:cNvPr id="20484" name="Rectangle 2"/>
          <p:cNvSpPr>
            <a:spLocks noGrp="1" noChangeArrowheads="1"/>
          </p:cNvSpPr>
          <p:nvPr>
            <p:ph type="title" idx="4294967295"/>
          </p:nvPr>
        </p:nvSpPr>
        <p:spPr/>
        <p:txBody>
          <a:bodyPr/>
          <a:lstStyle/>
          <a:p>
            <a:r>
              <a:rPr lang="en-US" smtClean="0"/>
              <a:t>Open-Ended Questions</a:t>
            </a:r>
          </a:p>
        </p:txBody>
      </p:sp>
      <p:sp>
        <p:nvSpPr>
          <p:cNvPr id="20485" name="Rectangle 3"/>
          <p:cNvSpPr>
            <a:spLocks noGrp="1" noChangeArrowheads="1"/>
          </p:cNvSpPr>
          <p:nvPr>
            <p:ph type="body" idx="4294967295"/>
          </p:nvPr>
        </p:nvSpPr>
        <p:spPr/>
        <p:txBody>
          <a:bodyPr/>
          <a:lstStyle/>
          <a:p>
            <a:r>
              <a:rPr lang="en-US" smtClean="0"/>
              <a:t>Open-ended interview questions allow interviewees to respond how they wish, and to what length they wish</a:t>
            </a:r>
          </a:p>
          <a:p>
            <a:r>
              <a:rPr lang="en-US" smtClean="0"/>
              <a:t>Open-ended interview questions are appropriate when the analyst is interested in breadth and depth of reply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914400" y="6324600"/>
            <a:ext cx="6477000" cy="457200"/>
          </a:xfrm>
        </p:spPr>
        <p:txBody>
          <a:bodyPr/>
          <a:lstStyle/>
          <a:p>
            <a:pPr>
              <a:defRPr/>
            </a:pPr>
            <a:r>
              <a:rPr lang="en-US" smtClean="0"/>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smtClean="0">
                <a:cs typeface="+mn-cs"/>
              </a:rPr>
              <a:t>4-</a:t>
            </a:r>
            <a:fld id="{765C2D19-2A98-4131-A23D-9FA9A36DA858}" type="slidenum">
              <a:rPr lang="en-US" smtClean="0">
                <a:cs typeface="+mn-cs"/>
              </a:rPr>
              <a:pPr>
                <a:defRPr/>
              </a:pPr>
              <a:t>9</a:t>
            </a:fld>
            <a:endParaRPr lang="en-US" smtClean="0">
              <a:cs typeface="+mn-cs"/>
            </a:endParaRPr>
          </a:p>
        </p:txBody>
      </p:sp>
      <p:sp>
        <p:nvSpPr>
          <p:cNvPr id="21508" name="Rectangle 2"/>
          <p:cNvSpPr>
            <a:spLocks noGrp="1" noChangeArrowheads="1"/>
          </p:cNvSpPr>
          <p:nvPr>
            <p:ph type="title" idx="4294967295"/>
          </p:nvPr>
        </p:nvSpPr>
        <p:spPr/>
        <p:txBody>
          <a:bodyPr/>
          <a:lstStyle/>
          <a:p>
            <a:r>
              <a:rPr lang="en-US" sz="4000" smtClean="0"/>
              <a:t>Advantages of Open-Ended Questions</a:t>
            </a:r>
          </a:p>
        </p:txBody>
      </p:sp>
      <p:sp>
        <p:nvSpPr>
          <p:cNvPr id="21509" name="Rectangle 3"/>
          <p:cNvSpPr>
            <a:spLocks noGrp="1" noChangeArrowheads="1"/>
          </p:cNvSpPr>
          <p:nvPr>
            <p:ph type="body" idx="4294967295"/>
          </p:nvPr>
        </p:nvSpPr>
        <p:spPr/>
        <p:txBody>
          <a:bodyPr/>
          <a:lstStyle/>
          <a:p>
            <a:r>
              <a:rPr lang="en-US" sz="3500" smtClean="0"/>
              <a:t>Puts the interviewee at ease</a:t>
            </a:r>
          </a:p>
          <a:p>
            <a:r>
              <a:rPr lang="en-US" sz="3500" smtClean="0"/>
              <a:t>Allows the interviewer to pick up on the interviewee’s vocabulary</a:t>
            </a:r>
          </a:p>
          <a:p>
            <a:r>
              <a:rPr lang="en-US" sz="3500" smtClean="0"/>
              <a:t>Provides richness of detail</a:t>
            </a:r>
          </a:p>
          <a:p>
            <a:r>
              <a:rPr lang="en-US" sz="3500" smtClean="0"/>
              <a:t>Reveals avenues of further questioning that may have gone untapped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1_Kendall Master 2007">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7_kendall8eTemplateA">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7_kendall8eTemplate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kendall8eTemplat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kendall8eTemplat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kendall8eTemplat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kendall8eTemplat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kendall8eTemplat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kendall8eTemplat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kendall8eTemplat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kendall8eTemplat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kendall8eTemplat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kendall8eTemplat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kendall8eTemplat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kendall8eTemplat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8_kendall8eTemplateA">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8_kendall8eTemplate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8_kendall8eTemplat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kendall8eTemplat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kendall8eTemplat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kendall8eTemplat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kendall8eTemplat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kendall8eTemplat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kendall8eTemplat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kendall8eTemplat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kendall8eTemplat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kendall8eTemplat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kendall8eTemplat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kendall8eTemplat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9_kendall8eTemplateA">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9_kendall8eTemplate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9_kendall8eTemplat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9_kendall8eTemplat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9_kendall8eTemplat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9_kendall8eTemplat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9_kendall8eTemplat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9_kendall8eTemplat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9_kendall8eTemplat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9_kendall8eTemplat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9_kendall8eTemplat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9_kendall8eTemplat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9_kendall8eTemplat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9_kendall8eTemplat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Kendall Master 2007">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kendall8eTemplateA">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kendall8eTemplate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endall8eTemplat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kendall8eTemplat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kendall8eTemplat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kendall8eTemplat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kendall8eTemplat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kendall8eTemplat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kendall8eTemplat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kendall8eTemplat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kendall8eTemplat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kendall8eTemplat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kendall8eTemplat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kendall8eTemplat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kendall8eTemplateA">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1_kendall8eTemplate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kendall8eTemplat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kendall8eTemplat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kendall8eTemplat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kendall8eTemplat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kendall8eTemplat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kendall8eTemplat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kendall8eTemplat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kendall8eTemplat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kendall8eTemplat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kendall8eTemplat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kendall8eTemplat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kendall8eTemplat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kendall8eTemplateA">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2_kendall8eTemplate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kendall8eTemplat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kendall8eTemplat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kendall8eTemplat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kendall8eTemplat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kendall8eTemplat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kendall8eTemplat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kendall8eTemplat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kendall8eTemplat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kendall8eTemplat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kendall8eTemplat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kendall8eTemplat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kendall8eTemplat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kendall8eTemplateA">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3_kendall8eTemplate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kendall8eTemplat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kendall8eTemplat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kendall8eTemplat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kendall8eTemplat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kendall8eTemplat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kendall8eTemplat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kendall8eTemplat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kendall8eTemplat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kendall8eTemplat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kendall8eTemplat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kendall8eTemplat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kendall8eTemplat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kendall8eTemplateA">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4_kendall8eTemplate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kendall8eTemplat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kendall8eTemplat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kendall8eTemplat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kendall8eTemplat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kendall8eTemplat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kendall8eTemplat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kendall8eTemplat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kendall8eTemplat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kendall8eTemplat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kendall8eTemplat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kendall8eTemplat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kendall8eTemplat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kendall8eTemplateA">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5_kendall8eTemplate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kendall8eTemplat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kendall8eTemplat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kendall8eTemplat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kendall8eTemplat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kendall8eTemplat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kendall8eTemplat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kendall8eTemplat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kendall8eTemplat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kendall8eTemplat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kendall8eTemplat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kendall8eTemplat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kendall8eTemplat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kendall8eTemplateA">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6_kendall8eTemplate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kendall8eTemplat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kendall8eTemplat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kendall8eTemplat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kendall8eTemplat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kendall8eTemplat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kendall8eTemplat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kendall8eTemplat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kendall8eTemplat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kendall8eTemplat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kendall8eTemplat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kendall8eTemplat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kendall8eTemplat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kendall8e_template2011</Template>
  <TotalTime>1887</TotalTime>
  <Words>3010</Words>
  <Application>Microsoft Office PowerPoint</Application>
  <PresentationFormat>On-screen Show (4:3)</PresentationFormat>
  <Paragraphs>538</Paragraphs>
  <Slides>55</Slides>
  <Notes>36</Notes>
  <HiddenSlides>0</HiddenSlides>
  <MMClips>0</MMClips>
  <ScaleCrop>false</ScaleCrop>
  <HeadingPairs>
    <vt:vector size="6" baseType="variant">
      <vt:variant>
        <vt:lpstr>Fonts Used</vt:lpstr>
      </vt:variant>
      <vt:variant>
        <vt:i4>5</vt:i4>
      </vt:variant>
      <vt:variant>
        <vt:lpstr>Theme</vt:lpstr>
      </vt:variant>
      <vt:variant>
        <vt:i4>12</vt:i4>
      </vt:variant>
      <vt:variant>
        <vt:lpstr>Slide Titles</vt:lpstr>
      </vt:variant>
      <vt:variant>
        <vt:i4>55</vt:i4>
      </vt:variant>
    </vt:vector>
  </HeadingPairs>
  <TitlesOfParts>
    <vt:vector size="72" baseType="lpstr">
      <vt:lpstr>Arial</vt:lpstr>
      <vt:lpstr>ＭＳ Ｐゴシック</vt:lpstr>
      <vt:lpstr>Tahoma</vt:lpstr>
      <vt:lpstr>Wingdings</vt:lpstr>
      <vt:lpstr>Times New Roman</vt:lpstr>
      <vt:lpstr>1_Kendall Master 2007</vt:lpstr>
      <vt:lpstr>Kendall Master 2007</vt:lpstr>
      <vt:lpstr>kendall8eTemplateA</vt:lpstr>
      <vt:lpstr>1_kendall8eTemplateA</vt:lpstr>
      <vt:lpstr>2_kendall8eTemplateA</vt:lpstr>
      <vt:lpstr>3_kendall8eTemplateA</vt:lpstr>
      <vt:lpstr>4_kendall8eTemplateA</vt:lpstr>
      <vt:lpstr>5_kendall8eTemplateA</vt:lpstr>
      <vt:lpstr>6_kendall8eTemplateA</vt:lpstr>
      <vt:lpstr>7_kendall8eTemplateA</vt:lpstr>
      <vt:lpstr>8_kendall8eTemplateA</vt:lpstr>
      <vt:lpstr>9_kendall8eTemplateA</vt:lpstr>
      <vt:lpstr>Information Gathering: Interactive Methods</vt:lpstr>
      <vt:lpstr>Objectives</vt:lpstr>
      <vt:lpstr>Interactive Methods to Elicit Human Information Requirements</vt:lpstr>
      <vt:lpstr>Major Topics</vt:lpstr>
      <vt:lpstr>Interviewing</vt:lpstr>
      <vt:lpstr>Interview Preparation</vt:lpstr>
      <vt:lpstr>Question Types</vt:lpstr>
      <vt:lpstr>Open-Ended Questions</vt:lpstr>
      <vt:lpstr>Advantages of Open-Ended Questions</vt:lpstr>
      <vt:lpstr>Advantages of Open-Ended Questions (continued)</vt:lpstr>
      <vt:lpstr>Disadvantages of Open-Ended Questions</vt:lpstr>
      <vt:lpstr>Closed Interview Questions</vt:lpstr>
      <vt:lpstr>Benefits of Closed Interview Questions</vt:lpstr>
      <vt:lpstr>Disadvantages of Closed Interview Questions</vt:lpstr>
      <vt:lpstr>Attributes of Open-Ended and Closed Questions (Figure 4.5)</vt:lpstr>
      <vt:lpstr>Bipolar Questions</vt:lpstr>
      <vt:lpstr>Probes</vt:lpstr>
      <vt:lpstr>Arranging Questions</vt:lpstr>
      <vt:lpstr>Pyramid Structure</vt:lpstr>
      <vt:lpstr>Pyramid Structure for Interviewing Goes from Specific to General Questions (Figure 4.7 )</vt:lpstr>
      <vt:lpstr>Funnel Structure</vt:lpstr>
      <vt:lpstr>Funnel Structure for Interviewing Begins with Broad Questions then Funnels to Specific Questions (Figure 4.8) </vt:lpstr>
      <vt:lpstr>Diamond Structure</vt:lpstr>
      <vt:lpstr>Diamond-Shaped Structure for Interviewing Combines the Pyramid and Funnel Structures (Figure 4.9)</vt:lpstr>
      <vt:lpstr>Closing the Interview</vt:lpstr>
      <vt:lpstr>Interview Report</vt:lpstr>
      <vt:lpstr>Stories</vt:lpstr>
      <vt:lpstr>Purposes for Telling a Story</vt:lpstr>
      <vt:lpstr>Joint Application Design (JAD)</vt:lpstr>
      <vt:lpstr>Conditions That Support the Use of JAD</vt:lpstr>
      <vt:lpstr>Who Is Involved</vt:lpstr>
      <vt:lpstr>Where to Hold JAD Meetings</vt:lpstr>
      <vt:lpstr>Benefits of JAD</vt:lpstr>
      <vt:lpstr>Drawbacks of Using JAD</vt:lpstr>
      <vt:lpstr>Questionnaires</vt:lpstr>
      <vt:lpstr>Planning for the Use of Questionnaires</vt:lpstr>
      <vt:lpstr>Question Types</vt:lpstr>
      <vt:lpstr>Trade-offs between the Use of Open-Ended and Closed Questions on Questionnaires (Figure 4.12)</vt:lpstr>
      <vt:lpstr>Questionnaire Language</vt:lpstr>
      <vt:lpstr>Measurement Scales</vt:lpstr>
      <vt:lpstr>Nominal Scales</vt:lpstr>
      <vt:lpstr>Interval Scales</vt:lpstr>
      <vt:lpstr>Validity and Reliability</vt:lpstr>
      <vt:lpstr>Problems with Scales </vt:lpstr>
      <vt:lpstr>Leniency</vt:lpstr>
      <vt:lpstr>Central Tendency</vt:lpstr>
      <vt:lpstr>Halo Effect</vt:lpstr>
      <vt:lpstr>Designing the Questionnaire</vt:lpstr>
      <vt:lpstr>Order of Questions</vt:lpstr>
      <vt:lpstr>Administering Questionnaires</vt:lpstr>
      <vt:lpstr>Ways to Capture Responses When Designing a Web Survey (Figure 4.13)</vt:lpstr>
      <vt:lpstr>Methods of Administering the Questionnaire</vt:lpstr>
      <vt:lpstr>Electronically Submitting Questionnaires</vt:lpstr>
      <vt:lpstr>Summary</vt:lpstr>
      <vt:lpstr>Slide 55</vt:lpstr>
    </vt:vector>
  </TitlesOfParts>
  <Company>Buena Vista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Information Gathering: Interactive Methods</dc:title>
  <dc:creator>BVU User</dc:creator>
  <cp:lastModifiedBy>Yaw Missah</cp:lastModifiedBy>
  <cp:revision>86</cp:revision>
  <dcterms:created xsi:type="dcterms:W3CDTF">2006-12-11T03:13:53Z</dcterms:created>
  <dcterms:modified xsi:type="dcterms:W3CDTF">2015-12-26T15:13:22Z</dcterms:modified>
</cp:coreProperties>
</file>