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67" r:id="rId2"/>
  </p:sldMasterIdLst>
  <p:notesMasterIdLst>
    <p:notesMasterId r:id="rId54"/>
  </p:notesMasterIdLst>
  <p:sldIdLst>
    <p:sldId id="311" r:id="rId3"/>
    <p:sldId id="257" r:id="rId4"/>
    <p:sldId id="292" r:id="rId5"/>
    <p:sldId id="259" r:id="rId6"/>
    <p:sldId id="260" r:id="rId7"/>
    <p:sldId id="261" r:id="rId8"/>
    <p:sldId id="320" r:id="rId9"/>
    <p:sldId id="322" r:id="rId10"/>
    <p:sldId id="321" r:id="rId11"/>
    <p:sldId id="323" r:id="rId12"/>
    <p:sldId id="262" r:id="rId13"/>
    <p:sldId id="294" r:id="rId14"/>
    <p:sldId id="312" r:id="rId15"/>
    <p:sldId id="313" r:id="rId16"/>
    <p:sldId id="314" r:id="rId17"/>
    <p:sldId id="316" r:id="rId18"/>
    <p:sldId id="263" r:id="rId19"/>
    <p:sldId id="298" r:id="rId20"/>
    <p:sldId id="295" r:id="rId21"/>
    <p:sldId id="274" r:id="rId22"/>
    <p:sldId id="297" r:id="rId23"/>
    <p:sldId id="293" r:id="rId24"/>
    <p:sldId id="277" r:id="rId25"/>
    <p:sldId id="299" r:id="rId26"/>
    <p:sldId id="300" r:id="rId27"/>
    <p:sldId id="301" r:id="rId28"/>
    <p:sldId id="317" r:id="rId29"/>
    <p:sldId id="302" r:id="rId30"/>
    <p:sldId id="303" r:id="rId31"/>
    <p:sldId id="318" r:id="rId32"/>
    <p:sldId id="278" r:id="rId33"/>
    <p:sldId id="279" r:id="rId34"/>
    <p:sldId id="304" r:id="rId35"/>
    <p:sldId id="280" r:id="rId36"/>
    <p:sldId id="281" r:id="rId37"/>
    <p:sldId id="306" r:id="rId38"/>
    <p:sldId id="282" r:id="rId39"/>
    <p:sldId id="319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307" r:id="rId49"/>
    <p:sldId id="291" r:id="rId50"/>
    <p:sldId id="308" r:id="rId51"/>
    <p:sldId id="309" r:id="rId52"/>
    <p:sldId id="310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77185" autoAdjust="0"/>
  </p:normalViewPr>
  <p:slideViewPr>
    <p:cSldViewPr>
      <p:cViewPr varScale="1">
        <p:scale>
          <a:sx n="37" d="100"/>
          <a:sy n="37" d="100"/>
        </p:scale>
        <p:origin x="-1651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+mn-ea"/>
              </a:defRPr>
            </a:lvl1pPr>
          </a:lstStyle>
          <a:p>
            <a:pPr>
              <a:defRPr/>
            </a:pPr>
            <a:fld id="{1E46AB01-1246-4E09-8942-E86105406A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B30979-A37D-442C-A7FB-5CE49E8ADDDB}" type="slidenum">
              <a:rPr lang="en-US">
                <a:ea typeface="ＭＳ Ｐゴシック" pitchFamily="34" charset="-128"/>
              </a:rPr>
              <a:pPr/>
              <a:t>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880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7105B49-96F2-4841-8728-B41C93391DDF}" type="slidenum">
              <a:rPr lang="en-US" sz="1200"/>
              <a:pPr algn="r"/>
              <a:t>1</a:t>
            </a:fld>
            <a:endParaRPr lang="en-US" sz="1200"/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F4096E-79FE-4C2D-BA10-BCD996C85707}" type="slidenum">
              <a:rPr lang="en-US">
                <a:ea typeface="ＭＳ Ｐゴシック" pitchFamily="34" charset="-128"/>
              </a:rPr>
              <a:pPr/>
              <a:t>23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972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All these documents have a specific purpose and audience for which they are targeted.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6E1B60-70FB-44A3-A099-B7C01C57C08F}" type="slidenum">
              <a:rPr lang="en-US">
                <a:ea typeface="ＭＳ Ｐゴシック" pitchFamily="34" charset="-128"/>
              </a:rPr>
              <a:pPr/>
              <a:t>24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983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Sales reports—summarize the amount sold and the type of sales. They might include graphical output comparing revenue and income over a set number of periods.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Production reports—include recent costs, current inventory, recent labor, and plant information.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Summary reports—provide background information, spot exceptions to normal occurrences, and afford strategic overviews of organizational plans.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66AB50F-3CBF-4AAB-BD10-6C18C66D626B}" type="slidenum">
              <a:rPr lang="en-US">
                <a:ea typeface="ＭＳ Ｐゴシック" pitchFamily="34" charset="-128"/>
              </a:rPr>
              <a:pPr/>
              <a:t>26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993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Ways to inspect a record: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checking for errors in amounts and totals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looking for opportunities for improving the recording form design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observing the number and type of transaction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watching for instances in which the computer can simplify the work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2412F77-4538-4EE6-A1DD-B8EF953BE856}" type="slidenum">
              <a:rPr lang="en-US">
                <a:ea typeface="ＭＳ Ｐゴシック" pitchFamily="34" charset="-128"/>
              </a:rPr>
              <a:pPr/>
              <a:t>28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03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Blank forms can be compared with filled-in forms to: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see if any data items are consistently left blank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see if the people who are supposed to receive the forms actually do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see if standard procedures for using, storing, and discarding them are followed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04C5B46-3283-4B25-B42D-3F949E64F936}" type="slidenum">
              <a:rPr lang="en-US">
                <a:ea typeface="ＭＳ Ｐゴシック" pitchFamily="34" charset="-128"/>
              </a:rPr>
              <a:pPr/>
              <a:t>29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13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dirty="0" smtClean="0"/>
              <a:t>Is the form filled out in its entirety?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dirty="0" smtClean="0"/>
              <a:t>Are there forms that are never used? Why?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dirty="0" smtClean="0"/>
              <a:t>Are all copies of forms circulated to the proper people or filled appropriately? If not, why not?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dirty="0" smtClean="0"/>
              <a:t>If there is a paper form that is offered as an alternative to a Web-based form, compare the completion rates for both.</a:t>
            </a:r>
          </a:p>
          <a:p>
            <a:pPr marL="228600" indent="-228600" eaLnBrk="1" hangingPunct="1">
              <a:buFont typeface="+mj-lt"/>
              <a:buAutoNum type="arabicPeriod"/>
              <a:defRPr/>
            </a:pPr>
            <a:r>
              <a:rPr lang="en-US" dirty="0" smtClean="0"/>
              <a:t>Are “unofficial” forms used o a regular basis?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90FBB3-DD37-4109-B5E7-AE18C17C8280}" type="slidenum">
              <a:rPr lang="en-US">
                <a:ea typeface="ＭＳ Ｐゴシック" pitchFamily="34" charset="-128"/>
              </a:rPr>
              <a:pPr/>
              <a:t>31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24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Includes email messages, memos, signs on bulletin boards and in the work areas, web pages, procedure manuals, and policy handbooks.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D4E10B-1527-48A6-9F4E-39A95544B3E1}" type="slidenum">
              <a:rPr lang="en-US">
                <a:ea typeface="ＭＳ Ｐゴシック" pitchFamily="34" charset="-128"/>
              </a:rPr>
              <a:pPr/>
              <a:t>32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34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Corporate websites—examine the contents for metaphors, humor, use of design features and the meaning and clarity of any messages provided.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Manuals—present the “idea,” the way machines and people are expected to behave.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Policy handbooks—allows the systems analyst to gain an awareness o the values, attitudes, and beliefs guiding the company.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2E88B9-1361-4618-ADC5-764E9C097A66}" type="slidenum">
              <a:rPr lang="en-US">
                <a:ea typeface="ＭＳ Ｐゴシック" pitchFamily="34" charset="-128"/>
              </a:rPr>
              <a:pPr/>
              <a:t>33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44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Memos reveal a lively, continuing dialogue in the organization.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077A5EB-D3DE-40B9-810A-087F99AD45D4}" type="slidenum">
              <a:rPr lang="en-US">
                <a:ea typeface="ＭＳ Ｐゴシック" pitchFamily="34" charset="-128"/>
              </a:rPr>
              <a:pPr/>
              <a:t>34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54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Observing the decision maker; and the decision maker’s physical environment; and their interaction with their physical, ergonomic environment are important unobtrusive methods.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8991BFD-0F44-4B14-8CAF-C5948FDD2A23}" type="slidenum">
              <a:rPr lang="en-US">
                <a:ea typeface="ＭＳ Ｐゴシック" pitchFamily="34" charset="-128"/>
              </a:rPr>
              <a:pPr/>
              <a:t>35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64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Observation allows the analyst to see firsthand how managers gather, process, share, and use information and technology to get work done.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A5E878-9786-48C5-BC66-926C754F10A9}" type="slidenum">
              <a:rPr lang="en-US">
                <a:ea typeface="ＭＳ Ｐゴシック" pitchFamily="34" charset="-128"/>
              </a:rPr>
              <a:pPr/>
              <a:t>3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890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Unobtrusive methods: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sampling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investigation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observing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Multiple methods approach—using unobtrusive methods in conjunction with interactive methods. </a:t>
            </a:r>
          </a:p>
          <a:p>
            <a:pPr eaLnBrk="1" hangingPunct="1"/>
            <a:r>
              <a:rPr lang="en-US" smtClean="0"/>
              <a:t>Using both interactive and unobtrusive methods will result in a more complete picture of human information requirements.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6018E8-4DBE-4F2F-8147-03E689B8F893}" type="slidenum">
              <a:rPr lang="en-US">
                <a:ea typeface="ＭＳ Ｐゴシック" pitchFamily="34" charset="-128"/>
              </a:rPr>
              <a:pPr/>
              <a:t>37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75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Observing the physical environment also reveals much about decision makers human information requirements.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C883352-5875-4115-B343-341CBCA070D2}" type="slidenum">
              <a:rPr lang="en-US">
                <a:ea typeface="ＭＳ Ｐゴシック" pitchFamily="34" charset="-128"/>
              </a:rPr>
              <a:pPr/>
              <a:t>39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85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These elements can reveal much about the way a decision maker gathers, processes, stores, and shares information, as well as about the decision maker’s credibility in the workplace.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9B0C56-5E10-45D9-9584-38A42F1B974B}" type="slidenum">
              <a:rPr lang="en-US">
                <a:ea typeface="ＭＳ Ｐゴシック" pitchFamily="34" charset="-128"/>
              </a:rPr>
              <a:pPr/>
              <a:t>48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095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One way to implement STROBE is through the use of an anecdotal checklist with meaningful shorthand symbols.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FAD46BC-4DD7-4111-BD2D-4039E8B8E45D}" type="slidenum">
              <a:rPr lang="en-US">
                <a:ea typeface="ＭＳ Ｐゴシック" pitchFamily="34" charset="-128"/>
              </a:rPr>
              <a:pPr/>
              <a:t>51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110595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0480" tIns="44446" rIns="90480" bIns="4444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AD51043-C703-4189-818D-593F00DA2DD5}" type="slidenum">
              <a:rPr lang="en-US">
                <a:ea typeface="ＭＳ Ｐゴシック" pitchFamily="34" charset="-128"/>
              </a:rPr>
              <a:pPr/>
              <a:t>5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901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By selecting a representative population the analyst can reveal useful information about the population as a whole.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What to examine—there are many reports, forms, output documents, memos, and websites that have been generated by people in the organization.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Which people to consider—which people should be selected to represent the population as a whole?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11D685E-62FF-4E63-9504-D7C45EB15318}" type="slidenum">
              <a:rPr lang="en-US">
                <a:ea typeface="ＭＳ Ｐゴシック" pitchFamily="34" charset="-128"/>
              </a:rPr>
              <a:pPr/>
              <a:t>6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911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Containing costs: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examining every document, talking to everyone, and reading every Web page would be to costly.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mtClean="0"/>
              <a:t>employee time, copying reports, and duplicating unnecessary reports would be an added expense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Speeding up the data gathering—sampling speeds up the process by examining a smaller population which in turn reduces the amount of data that needs to be analyzed.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Improving effectiveness—by examining a sample of the population more detailed questions can be answered and followed up on thus improving the effectiveness of data gathering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Reducing bias.</a:t>
            </a:r>
          </a:p>
          <a:p>
            <a:pPr eaLnBrk="1" hangingPunct="1"/>
            <a:r>
              <a:rPr lang="en-US" smtClean="0"/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C25DDA7-8D67-4CEA-B28B-F3E5EBCD1D0F}" type="slidenum">
              <a:rPr lang="en-US">
                <a:ea typeface="ＭＳ Ｐゴシック" pitchFamily="34" charset="-128"/>
              </a:rPr>
              <a:pPr/>
              <a:t>11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921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1000" smtClean="0"/>
              <a:t>Determining the data to be collected or described—if irrelevant data are gathered, then time and money are wasted in the collection, storage, and analysis of useless data.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1000" smtClean="0"/>
              <a:t>Determining the population to be sampled—must determine what the population is.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1000" smtClean="0"/>
              <a:t>Choosing the type of sample—there are four type of samples: convenience, purposive, simple, and complex.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z="1000" smtClean="0"/>
              <a:t>convenience samples—unrestricted, nonprobability samples, easiest to arrange but also the most unreliable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z="1000" smtClean="0"/>
              <a:t>purposive samples—based on judgment, moderately reliable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z="1000" smtClean="0"/>
              <a:t>simple—need a numbered list of the population to ensure an equal chance of being selected, often not practical</a:t>
            </a:r>
          </a:p>
          <a:p>
            <a:pPr marL="628650" lvl="1" indent="-171450" eaLnBrk="1" hangingPunct="1">
              <a:buFontTx/>
              <a:buChar char="•"/>
            </a:pPr>
            <a:r>
              <a:rPr lang="en-US" sz="1000" smtClean="0"/>
              <a:t>complex random samples:</a:t>
            </a:r>
          </a:p>
          <a:p>
            <a:pPr marL="1085850" lvl="2" indent="-171450" eaLnBrk="1" hangingPunct="1">
              <a:buFont typeface="Wingdings" pitchFamily="2" charset="2"/>
              <a:buChar char="§"/>
            </a:pPr>
            <a:r>
              <a:rPr lang="en-US" sz="1000" smtClean="0"/>
              <a:t>systematic—example might be to select every </a:t>
            </a:r>
            <a:r>
              <a:rPr lang="en-US" sz="1000" i="1" smtClean="0"/>
              <a:t>k</a:t>
            </a:r>
            <a:r>
              <a:rPr lang="en-US" sz="1000" smtClean="0"/>
              <a:t>th person</a:t>
            </a:r>
          </a:p>
          <a:p>
            <a:pPr marL="1085850" lvl="2" indent="-171450" eaLnBrk="1" hangingPunct="1">
              <a:buFont typeface="Wingdings" pitchFamily="2" charset="2"/>
              <a:buChar char="§"/>
            </a:pPr>
            <a:r>
              <a:rPr lang="en-US" sz="1000" smtClean="0"/>
              <a:t>stratified—process of identifying subpopulations, or strata, and then selecting from these subpopulations </a:t>
            </a:r>
          </a:p>
          <a:p>
            <a:pPr marL="1085850" lvl="2" indent="-171450" eaLnBrk="1" hangingPunct="1">
              <a:buFont typeface="Wingdings" pitchFamily="2" charset="2"/>
              <a:buChar char="§"/>
            </a:pPr>
            <a:r>
              <a:rPr lang="en-US" sz="1000" smtClean="0"/>
              <a:t>cluster—select a group representative of all the groups of that type</a:t>
            </a:r>
          </a:p>
          <a:p>
            <a:pPr eaLnBrk="1" hangingPunct="1"/>
            <a:endParaRPr lang="en-US" sz="1000" smtClean="0"/>
          </a:p>
          <a:p>
            <a:pPr eaLnBrk="1" hangingPunct="1"/>
            <a:r>
              <a:rPr lang="en-US" sz="1000" smtClean="0"/>
              <a:t>Deciding on the sample size—needs to be greater then 1 but less than the size of the population itself. The absolute number is more important then the percentage of the population.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031D14-58B6-469A-BB53-1B13F9831819}" type="slidenum">
              <a:rPr lang="en-US">
                <a:ea typeface="ＭＳ Ｐゴシック" pitchFamily="34" charset="-128"/>
              </a:rPr>
              <a:pPr/>
              <a:t>17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931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sample size often depends on the cost involved or the time required by the systems analysts, or even the time available by people in the organization.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Determine the attribute—determine the attribute to sample.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Locate the database or reports in which the attribute can be found—find out where the data is stored; database, on a form, or in a report.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Examine the attribute—estimate  </a:t>
            </a:r>
            <a:r>
              <a:rPr lang="el-GR" smtClean="0">
                <a:cs typeface="Arial" charset="0"/>
              </a:rPr>
              <a:t>ρ</a:t>
            </a:r>
            <a:r>
              <a:rPr lang="en-US" smtClean="0">
                <a:cs typeface="Arial" charset="0"/>
              </a:rPr>
              <a:t>, the proportion of the population having the attribute. A value of .10 generally results in an acceptable sample size.</a:t>
            </a:r>
          </a:p>
          <a:p>
            <a:pPr eaLnBrk="1" hangingPunct="1"/>
            <a:endParaRPr lang="en-US" smtClean="0">
              <a:cs typeface="Arial" charset="0"/>
            </a:endParaRPr>
          </a:p>
          <a:p>
            <a:pPr eaLnBrk="1" hangingPunct="1"/>
            <a:r>
              <a:rPr lang="en-US" smtClean="0"/>
              <a:t>Make the subjective decision regarding the acceptable interval estimate—this is purely a subjective decision. An interval estimate (i) of </a:t>
            </a:r>
            <a:r>
              <a:rPr lang="en-US" smtClean="0">
                <a:cs typeface="Arial" charset="0"/>
              </a:rPr>
              <a:t>± .10 means an error of no more than 0.10 in either direction from the actual proportion, </a:t>
            </a:r>
            <a:r>
              <a:rPr lang="el-GR" smtClean="0">
                <a:cs typeface="Arial" charset="0"/>
              </a:rPr>
              <a:t>ρ</a:t>
            </a:r>
            <a:r>
              <a:rPr lang="en-US" smtClean="0">
                <a:cs typeface="Arial" charset="0"/>
              </a:rPr>
              <a:t>.</a:t>
            </a:r>
          </a:p>
          <a:p>
            <a:pPr eaLnBrk="1" hangingPunct="1"/>
            <a:endParaRPr lang="en-US" smtClean="0">
              <a:cs typeface="Arial" charset="0"/>
            </a:endParaRPr>
          </a:p>
          <a:p>
            <a:pPr eaLnBrk="1" hangingPunct="1"/>
            <a:r>
              <a:rPr lang="en-US" smtClean="0"/>
              <a:t>Choose the confidence level—the desired degree of certainty and then look up the confidence coefficient level (z value) in a table.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191C47B-AFF8-4F86-B6B2-9FEFCC13D31B}" type="slidenum">
              <a:rPr lang="en-US">
                <a:ea typeface="ＭＳ Ｐゴシック" pitchFamily="34" charset="-128"/>
              </a:rPr>
              <a:pPr/>
              <a:t>18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942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choice of the confidence level is purely subjective. It is the desired degree of certainty.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70BB58-75D4-465B-801A-3E6CDDDBCB62}" type="slidenum">
              <a:rPr lang="en-US">
                <a:ea typeface="ＭＳ Ｐゴシック" pitchFamily="34" charset="-128"/>
              </a:rPr>
              <a:pPr/>
              <a:t>21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952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The higher the confidence level the larger the sample size. If we increase the confidence level from 95 to 99% the sample size would increase from 458 to 1,827.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052038-360B-4022-BA87-577B64184244}" type="slidenum">
              <a:rPr lang="en-US">
                <a:ea typeface="ＭＳ Ｐゴシック" pitchFamily="34" charset="-128"/>
              </a:rPr>
              <a:pPr/>
              <a:t>22</a:t>
            </a:fld>
            <a:endParaRPr lang="en-US">
              <a:ea typeface="ＭＳ Ｐゴシック" pitchFamily="34" charset="-128"/>
            </a:endParaRPr>
          </a:p>
        </p:txBody>
      </p:sp>
      <p:sp>
        <p:nvSpPr>
          <p:cNvPr id="962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Hard data reveal where the organization has been and where its members believe it is going.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EC4379-2EBC-4539-B1E8-6A2DBE2DE8E7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D6924700-9829-455F-83B5-357CEDE164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808B08-01B1-4B68-847F-5D60B10F4F80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C830EA5D-5684-426A-B3B6-CF2123BC4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A53672-72F6-4C75-8EB4-BDE93192B50E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5C3C3C8E-6815-403A-A96A-B29CCCE9ED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8771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2D5209-BF79-483B-AAAE-05DFD17179D2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80FC96D3-15A0-4D7A-AAE3-4935A9F61B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6D8A30-13DE-4871-A69D-1409574B29A8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67EC8D-A057-46E5-ACFF-8837631221EF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8626D3-0A5F-4B02-8850-330C1C603EB4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D38D4-960E-4AA9-9986-33A63ADD796D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A48FFD-58D5-4EC5-9385-DC565CB5EAB5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E7F77-2356-4659-9589-190AA3D4F096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DCA1E-17A9-4F20-A69D-FC5495541DAD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437718-D084-48E8-90EC-1F8A816E8730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148893C9-3806-4BA5-A0EF-3FB0E3474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0918FF-CE4F-4058-B7B9-9A297A194E92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698F96-DA15-4872-B382-486B48098E85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09748-7FE2-4665-A3E5-5F989C3280AF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4363" y="381000"/>
            <a:ext cx="1990725" cy="57515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81000"/>
            <a:ext cx="5821363" cy="57515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52E83B-DBC9-4909-B2C4-D5AA9C21334D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8B859-D187-49B2-AEC3-596E79BC4D92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9F631889-3ABB-48ED-9E36-CA87AB8BF3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80037E-2949-41BF-9F39-858BB1230C76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1A93219D-A4CB-4255-ABC1-B4C8F69C32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141E62-8349-402E-9B4A-A1B4A8ECFCAB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427B1C2E-890A-44ED-9A4E-522273DD73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B89191-5C9C-49BA-83B0-831F8C750F9D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41B2C132-6ECE-4A43-A705-F97CB10EA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4DAC5-D8E4-41D9-A465-3156A9EA0DF6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8110FD45-09C9-4E51-9E7C-F27B879E65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5800B2-C6F0-488F-8808-A901D71C32FE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4A22230D-66E4-48AD-8DD9-017F861FDB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20CE6-C86D-4F37-806C-935FD54FC853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5-</a:t>
            </a:r>
            <a:fld id="{8A5372D2-D9E0-42BF-8E8B-E2F95180F1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pic>
        <p:nvPicPr>
          <p:cNvPr id="7171" name="Picture 9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3222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7086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Tahoma" pitchFamily="34" charset="0"/>
              </a:defRPr>
            </a:lvl1pPr>
          </a:lstStyle>
          <a:p>
            <a:fld id="{A470DA57-FD2C-40B8-96A6-3B96DCC1AD3E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Tahoma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ahoma" pitchFamily="34" charset="0"/>
              </a:defRPr>
            </a:lvl1pPr>
          </a:lstStyle>
          <a:p>
            <a:r>
              <a:rPr lang="en-US"/>
              <a:t>5-</a:t>
            </a:r>
            <a:fld id="{212843E2-AD31-45EE-A49E-463044EE218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ChangeArrowheads="1"/>
          </p:cNvSpPr>
          <p:nvPr userDrawn="1"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pic>
        <p:nvPicPr>
          <p:cNvPr id="13315" name="Picture 6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209800" y="9525"/>
            <a:ext cx="69230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8100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096000"/>
            <a:ext cx="7772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2641D7"/>
                </a:solidFill>
                <a:latin typeface="Tahoma" pitchFamily="34" charset="0"/>
              </a:defRPr>
            </a:lvl1pPr>
          </a:lstStyle>
          <a:p>
            <a:fld id="{2388B910-6822-4EA4-B0AB-B563B8F7C00C}" type="datetime1">
              <a:rPr lang="en-US"/>
              <a:pPr/>
              <a:t>12/26/2015</a:t>
            </a:fld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F1738"/>
          </a:solidFill>
          <a:latin typeface="Tahoma" pitchFamily="34" charset="0"/>
          <a:ea typeface="ＭＳ Ｐゴシック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21738"/>
        </a:buClr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8877D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3DAB0"/>
        </a:buClr>
        <a:buFont typeface="Wingdings" pitchFamily="2" charset="2"/>
        <a:buChar char="©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cid:3287383400_217756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  <a:p>
            <a:endParaRPr lang="en-US"/>
          </a:p>
        </p:txBody>
      </p:sp>
      <p:sp>
        <p:nvSpPr>
          <p:cNvPr id="34819" name="Subtitle 2"/>
          <p:cNvSpPr>
            <a:spLocks noGrp="1"/>
          </p:cNvSpPr>
          <p:nvPr>
            <p:ph type="subTitle" idx="4294967295"/>
          </p:nvPr>
        </p:nvSpPr>
        <p:spPr>
          <a:xfrm>
            <a:off x="6248400" y="533400"/>
            <a:ext cx="1752600" cy="14478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8000" smtClean="0">
                <a:solidFill>
                  <a:srgbClr val="D70027"/>
                </a:solidFill>
              </a:rPr>
              <a:t>5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457200" y="2286000"/>
            <a:ext cx="4724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2641D7"/>
                </a:solidFill>
              </a:rPr>
              <a:t>Kendall &amp; Kendall</a:t>
            </a:r>
            <a:br>
              <a:rPr lang="en-US" sz="2400">
                <a:solidFill>
                  <a:srgbClr val="2641D7"/>
                </a:solidFill>
              </a:rPr>
            </a:br>
            <a:r>
              <a:rPr lang="en-US" sz="2400">
                <a:solidFill>
                  <a:srgbClr val="2641D7"/>
                </a:solidFill>
              </a:rPr>
              <a:t>Systems Analysis and Design, 9e</a:t>
            </a:r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657600"/>
            <a:ext cx="6248400" cy="1524000"/>
          </a:xfrm>
          <a:noFill/>
        </p:spPr>
        <p:txBody>
          <a:bodyPr anchor="b"/>
          <a:lstStyle/>
          <a:p>
            <a:pPr eaLnBrk="1" hangingPunct="1"/>
            <a:r>
              <a:rPr lang="en-US" smtClean="0"/>
              <a:t>Information Gathering: Unobtrusive Methods</a:t>
            </a:r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BC51C4E3-E8AD-4264-9642-0C49014FC12F}" type="slidenum">
              <a:rPr lang="en-US"/>
              <a:pPr/>
              <a:t>10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Bias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gathering bias can be reduced by sampling</a:t>
            </a:r>
          </a:p>
          <a:p>
            <a:pPr eaLnBrk="1" hangingPunct="1"/>
            <a:r>
              <a:rPr lang="en-US" smtClean="0"/>
              <a:t>When the systems analyst asks for an opinion about a permanent feature of the installed information system, the executive interviewed may provide a biased evaluation because there is little possibility of changing it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BD5BE395-93BD-4C94-BE48-F3A0C3336122}" type="slidenum">
              <a:rPr lang="en-US"/>
              <a:pPr/>
              <a:t>11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Design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design a good sample, a systems analyst must follow four steps:</a:t>
            </a:r>
          </a:p>
          <a:p>
            <a:pPr lvl="1" eaLnBrk="1" hangingPunct="1"/>
            <a:r>
              <a:rPr lang="en-US" smtClean="0"/>
              <a:t>Determining the data to be collected or described</a:t>
            </a:r>
          </a:p>
          <a:p>
            <a:pPr lvl="1" eaLnBrk="1" hangingPunct="1"/>
            <a:r>
              <a:rPr lang="en-US" smtClean="0"/>
              <a:t>Determining the population to be sampled</a:t>
            </a:r>
          </a:p>
          <a:p>
            <a:pPr lvl="1" eaLnBrk="1" hangingPunct="1"/>
            <a:r>
              <a:rPr lang="en-US" smtClean="0"/>
              <a:t>Choosing the type of sample</a:t>
            </a:r>
          </a:p>
          <a:p>
            <a:pPr lvl="1" eaLnBrk="1" hangingPunct="1"/>
            <a:r>
              <a:rPr lang="en-US" smtClean="0"/>
              <a:t>Deciding on the sample size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5FD57A83-44F6-42A4-A69D-4D1479C2C44F}" type="slidenum">
              <a:rPr lang="en-US"/>
              <a:pPr/>
              <a:t>12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Four Main Types of Samples the Analyst Has Available </a:t>
            </a:r>
            <a:r>
              <a:rPr lang="en-US" sz="3600" smtClean="0"/>
              <a:t>(Figure 5.1)</a:t>
            </a:r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6200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F95F4BB4-0414-464D-A9B7-299DBE3F1414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Four Main Types of Samples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Convenience </a:t>
            </a:r>
          </a:p>
          <a:p>
            <a:pPr eaLnBrk="1" hangingPunct="1"/>
            <a:r>
              <a:rPr lang="en-US" smtClean="0"/>
              <a:t>Purposive </a:t>
            </a:r>
          </a:p>
          <a:p>
            <a:pPr eaLnBrk="1" hangingPunct="1"/>
            <a:r>
              <a:rPr lang="en-US" smtClean="0"/>
              <a:t>Simple random </a:t>
            </a:r>
          </a:p>
          <a:p>
            <a:pPr eaLnBrk="1" hangingPunct="1"/>
            <a:r>
              <a:rPr lang="en-US" smtClean="0"/>
              <a:t>Complex random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F342F7B3-599F-451E-A692-C7ED9F24EE77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Convenience Samples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Convenience samples are unrestricted, nonprobability samples.</a:t>
            </a:r>
          </a:p>
          <a:p>
            <a:pPr eaLnBrk="1" hangingPunct="1"/>
            <a:r>
              <a:rPr lang="en-US" smtClean="0"/>
              <a:t>This sample is the easiest to arrange</a:t>
            </a:r>
          </a:p>
          <a:p>
            <a:pPr eaLnBrk="1" hangingPunct="1"/>
            <a:r>
              <a:rPr lang="en-US" smtClean="0"/>
              <a:t>The most unreliable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507B45A9-61C2-4672-BF34-3B6B53F96470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Purposive Sample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purposive sample is based on judgment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Choose a group of individuals who appear knowledgeable and are interested in the new information system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nonprobability sample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Only moderately reliable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CEF6460-9296-4A15-BD71-E277835EBF83}" type="slidenum">
              <a:rPr lang="en-US"/>
              <a:pPr/>
              <a:t>16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 Random Samples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complex random samples that are most appropriate for a systems analyst are</a:t>
            </a:r>
          </a:p>
          <a:p>
            <a:pPr lvl="1" eaLnBrk="1" hangingPunct="1"/>
            <a:r>
              <a:rPr lang="en-US" smtClean="0"/>
              <a:t>Systematic sampling</a:t>
            </a:r>
          </a:p>
          <a:p>
            <a:pPr lvl="1" eaLnBrk="1" hangingPunct="1"/>
            <a:r>
              <a:rPr lang="en-US" smtClean="0"/>
              <a:t>Stratified sampling</a:t>
            </a:r>
          </a:p>
          <a:p>
            <a:pPr lvl="1" eaLnBrk="1" hangingPunct="1"/>
            <a:r>
              <a:rPr lang="en-US" smtClean="0"/>
              <a:t>Cluster sampling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E201414-E7F4-49FD-87F9-4792846A37E0}" type="slidenum">
              <a:rPr lang="en-US"/>
              <a:pPr/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Sample Size Decision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Determine the attribute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Locate the database or reports in which the attribute can be found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Examine the attribute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Make the subjective decision regarding the acceptable interval estimate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Choose the confidence level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Calculate the standard error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Determine the sample size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42611D9A-D6D3-4BF2-9892-90EB55B5DE21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500" smtClean="0"/>
              <a:t>A Table of Area under a Normal Curve Can Be Used to Look up a Value Once the Systems Analyst Decides on the Confidence Level (Figure 5.2)</a:t>
            </a:r>
          </a:p>
        </p:txBody>
      </p:sp>
      <p:pic>
        <p:nvPicPr>
          <p:cNvPr id="5223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05000"/>
            <a:ext cx="7162800" cy="451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747B4E20-41CC-4685-9FC4-97ECC6D2E103}" type="slidenum">
              <a:rPr lang="en-US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Calculate the Standard Error of the Proportion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742112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800" smtClean="0">
                <a:latin typeface="Symbol" pitchFamily="18" charset="2"/>
              </a:rPr>
              <a:t>s</a:t>
            </a:r>
            <a:r>
              <a:rPr lang="en-US" sz="2800" baseline="-30000" smtClean="0"/>
              <a:t>p</a:t>
            </a:r>
            <a:r>
              <a:rPr lang="en-US" sz="2800" smtClean="0"/>
              <a:t> = i/z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i="1" smtClean="0"/>
              <a:t>i</a:t>
            </a:r>
            <a:r>
              <a:rPr lang="en-US" sz="2800" smtClean="0"/>
              <a:t> = interval estimate</a:t>
            </a:r>
          </a:p>
          <a:p>
            <a:pPr eaLnBrk="1" hangingPunct="1">
              <a:buFontTx/>
              <a:buNone/>
            </a:pPr>
            <a:endParaRPr lang="en-US" sz="2800" smtClean="0"/>
          </a:p>
          <a:p>
            <a:pPr eaLnBrk="1" hangingPunct="1">
              <a:buFontTx/>
              <a:buNone/>
            </a:pPr>
            <a:r>
              <a:rPr lang="en-US" sz="2800" i="1" smtClean="0"/>
              <a:t>z</a:t>
            </a:r>
            <a:r>
              <a:rPr lang="en-US" sz="2800" smtClean="0"/>
              <a:t> = confidence coefficient found in  the confidence level lookup table</a:t>
            </a:r>
          </a:p>
          <a:p>
            <a:pPr eaLnBrk="1" hangingPunct="1">
              <a:buFontTx/>
              <a:buNone/>
            </a:pPr>
            <a:endParaRPr lang="en-US" sz="2800" baseline="-25000" smtClean="0"/>
          </a:p>
          <a:p>
            <a:pPr eaLnBrk="1" hangingPunct="1">
              <a:buFontTx/>
              <a:buNone/>
            </a:pPr>
            <a:endParaRPr lang="en-US" sz="2800" baseline="-25000" smtClean="0"/>
          </a:p>
        </p:txBody>
      </p:sp>
      <p:graphicFrame>
        <p:nvGraphicFramePr>
          <p:cNvPr id="5325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6375400" y="2852738"/>
          <a:ext cx="1346200" cy="2444750"/>
        </p:xfrm>
        <a:graphic>
          <a:graphicData uri="http://schemas.openxmlformats.org/presentationml/2006/ole">
            <p:oleObj spid="_x0000_s53254" name="Equation" r:id="rId3" imgW="114151" imgH="215619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D0E61F8B-AE92-44F5-A3A1-CDA042887B2C}" type="slidenum">
              <a:rPr lang="en-US"/>
              <a:pPr/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Recognize the value of unobtrusive methods for information gathering.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Understand the concept of sampling for human information requirements analysis.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Construct useful samples of people, documents, and events for determining human information requirements.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Create an analyst’s playscript to observe decision-maker activities.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Apply the STROBE technique to observe and interpret the decision-maker’s environment.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D27D5848-D166-41B5-BE6F-D5172EE3CE34}" type="slidenum">
              <a:rPr lang="en-US"/>
              <a:pPr/>
              <a:t>20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4276" name="Text Box 2"/>
          <p:cNvSpPr txBox="1">
            <a:spLocks noChangeArrowheads="1"/>
          </p:cNvSpPr>
          <p:nvPr/>
        </p:nvSpPr>
        <p:spPr bwMode="auto">
          <a:xfrm>
            <a:off x="1981200" y="2286000"/>
            <a:ext cx="434340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0" b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         </a:t>
            </a:r>
            <a:r>
              <a:rPr lang="en-US" sz="2400" i="1">
                <a:latin typeface="Times New Roman" pitchFamily="18" charset="0"/>
              </a:rPr>
              <a:t>p</a:t>
            </a:r>
            <a:r>
              <a:rPr lang="en-US" sz="2400">
                <a:latin typeface="Times New Roman" pitchFamily="18" charset="0"/>
              </a:rPr>
              <a:t>(1-</a:t>
            </a:r>
            <a:r>
              <a:rPr lang="en-US" sz="2400" i="1">
                <a:latin typeface="Times New Roman" pitchFamily="18" charset="0"/>
              </a:rPr>
              <a:t>p</a:t>
            </a:r>
            <a:r>
              <a:rPr lang="en-US" sz="2400">
                <a:latin typeface="Times New Roman" pitchFamily="18" charset="0"/>
              </a:rPr>
              <a:t>)</a:t>
            </a:r>
          </a:p>
          <a:p>
            <a:pPr eaLnBrk="0" hangingPunct="0">
              <a:lnSpc>
                <a:spcPct val="0"/>
              </a:lnSpc>
              <a:spcBef>
                <a:spcPct val="50000"/>
              </a:spcBef>
            </a:pPr>
            <a:r>
              <a:rPr lang="en-US" sz="2400" i="1">
                <a:latin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</a:rPr>
              <a:t> = 	         + 1	</a:t>
            </a:r>
          </a:p>
          <a:p>
            <a:pPr eaLnBrk="0" hangingPunct="0">
              <a:lnSpc>
                <a:spcPct val="0"/>
              </a:lnSpc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	σ</a:t>
            </a:r>
            <a:r>
              <a:rPr lang="en-US" sz="2400" baseline="-25000">
                <a:latin typeface="Times New Roman" pitchFamily="18" charset="0"/>
              </a:rPr>
              <a:t>p</a:t>
            </a:r>
            <a:r>
              <a:rPr lang="en-US" sz="2400" baseline="30000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  <a:p>
            <a:pPr eaLnBrk="0" hangingPunct="0">
              <a:lnSpc>
                <a:spcPct val="0"/>
              </a:lnSpc>
              <a:spcBef>
                <a:spcPct val="50000"/>
              </a:spcBef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4277" name="Line 3"/>
          <p:cNvSpPr>
            <a:spLocks noChangeShapeType="1"/>
          </p:cNvSpPr>
          <p:nvPr/>
        </p:nvSpPr>
        <p:spPr bwMode="auto">
          <a:xfrm>
            <a:off x="2743200" y="274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Determine the Sample Size</a:t>
            </a:r>
          </a:p>
        </p:txBody>
      </p:sp>
      <p:sp>
        <p:nvSpPr>
          <p:cNvPr id="542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7620000" cy="4149725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r>
              <a:rPr lang="en-US" smtClean="0"/>
              <a:t>σ</a:t>
            </a:r>
            <a:r>
              <a:rPr lang="en-US" baseline="-25000" smtClean="0"/>
              <a:t>p </a:t>
            </a:r>
            <a:r>
              <a:rPr lang="en-US" smtClean="0">
                <a:cs typeface="Arial" charset="0"/>
              </a:rPr>
              <a:t>= standard error</a:t>
            </a:r>
          </a:p>
          <a:p>
            <a:pPr lvl="1" eaLnBrk="1" hangingPunct="1">
              <a:buFontTx/>
              <a:buNone/>
            </a:pPr>
            <a:endParaRPr lang="en-US" smtClean="0">
              <a:cs typeface="Arial" charset="0"/>
            </a:endParaRPr>
          </a:p>
          <a:p>
            <a:pPr lvl="1" eaLnBrk="1" hangingPunct="1">
              <a:buFontTx/>
              <a:buNone/>
            </a:pPr>
            <a:r>
              <a:rPr lang="el-GR" smtClean="0">
                <a:cs typeface="Arial" charset="0"/>
              </a:rPr>
              <a:t>ρ</a:t>
            </a:r>
            <a:r>
              <a:rPr lang="en-US" smtClean="0">
                <a:cs typeface="Arial" charset="0"/>
              </a:rPr>
              <a:t> = the proportion of the population having the attribute</a:t>
            </a:r>
            <a:endParaRPr lang="en-US" baseline="-25000" smtClean="0"/>
          </a:p>
          <a:p>
            <a:pPr lvl="1" eaLnBrk="1" hangingPunct="1">
              <a:buFontTx/>
              <a:buNone/>
            </a:pPr>
            <a:endParaRPr lang="en-US" baseline="-250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7A9CF6BC-B680-4801-A7BC-9AA7C782E12A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A. Sembly Company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Determine that you are looking for orders with mistakes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Locate order forms from the past six months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Examine order forms and conclude that p = 5%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Subjective decision of acceptable interval i = </a:t>
            </a:r>
            <a:r>
              <a:rPr lang="en-US" sz="2400" smtClean="0">
                <a:cs typeface="Arial" charset="0"/>
              </a:rPr>
              <a:t>± 0</a:t>
            </a:r>
            <a:r>
              <a:rPr lang="en-US" sz="2400" smtClean="0"/>
              <a:t>.02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Look up confidence coefficient z - value = 1.96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Calculate </a:t>
            </a:r>
            <a:r>
              <a:rPr lang="en-US" sz="2400" smtClean="0">
                <a:latin typeface="Symbol" pitchFamily="18" charset="2"/>
              </a:rPr>
              <a:t>s</a:t>
            </a:r>
            <a:r>
              <a:rPr lang="en-US" sz="2400" baseline="-30000" smtClean="0"/>
              <a:t>p</a:t>
            </a:r>
            <a:r>
              <a:rPr lang="en-US" sz="2400" smtClean="0"/>
              <a:t> = i / z = 0.02/1.96 = 0.0102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Determine n; n = 458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1C7D3D4-57CF-432A-B5D6-F46758779BAF}" type="slidenum">
              <a:rPr lang="en-US"/>
              <a:pPr/>
              <a:t>22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Investigation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act of discovery and analysis of data</a:t>
            </a:r>
          </a:p>
          <a:p>
            <a:pPr eaLnBrk="1" hangingPunct="1"/>
            <a:r>
              <a:rPr lang="en-US" smtClean="0"/>
              <a:t>Hard data</a:t>
            </a:r>
          </a:p>
          <a:p>
            <a:pPr lvl="1" eaLnBrk="1" hangingPunct="1"/>
            <a:r>
              <a:rPr lang="en-US" smtClean="0"/>
              <a:t>Quantitative</a:t>
            </a:r>
          </a:p>
          <a:p>
            <a:pPr lvl="1" eaLnBrk="1" hangingPunct="1"/>
            <a:r>
              <a:rPr lang="en-US" smtClean="0"/>
              <a:t>Qualitative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E597EFCE-FCFC-494B-9678-DFE63DEF8D46}" type="slidenum">
              <a:rPr lang="en-US"/>
              <a:pPr/>
              <a:t>23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Analyzing Quantitative Documents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Reports used for decision making</a:t>
            </a:r>
          </a:p>
          <a:p>
            <a:pPr eaLnBrk="1" hangingPunct="1"/>
            <a:r>
              <a:rPr lang="en-US" smtClean="0"/>
              <a:t>Performance reports</a:t>
            </a:r>
          </a:p>
          <a:p>
            <a:pPr eaLnBrk="1" hangingPunct="1"/>
            <a:r>
              <a:rPr lang="en-US" smtClean="0"/>
              <a:t>Records</a:t>
            </a:r>
          </a:p>
          <a:p>
            <a:pPr eaLnBrk="1" hangingPunct="1"/>
            <a:r>
              <a:rPr lang="en-US" smtClean="0"/>
              <a:t>Data capture forms</a:t>
            </a:r>
          </a:p>
          <a:p>
            <a:pPr eaLnBrk="1" hangingPunct="1"/>
            <a:r>
              <a:rPr lang="en-US" smtClean="0"/>
              <a:t>Ecommerce and other transactions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86C610B9-7CDB-4A8C-BCEA-B0C57D73EDFB}" type="slidenum">
              <a:rPr lang="en-US"/>
              <a:pPr/>
              <a:t>24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Reports Used for Decision Making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Sales reports</a:t>
            </a:r>
          </a:p>
          <a:p>
            <a:pPr eaLnBrk="1" hangingPunct="1"/>
            <a:r>
              <a:rPr lang="en-US" smtClean="0"/>
              <a:t>Production reports</a:t>
            </a:r>
          </a:p>
          <a:p>
            <a:pPr eaLnBrk="1" hangingPunct="1"/>
            <a:r>
              <a:rPr lang="en-US" smtClean="0"/>
              <a:t>Summary reports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B5059468-C427-45D1-B130-84FAEFC9E463}" type="slidenum">
              <a:rPr lang="en-US"/>
              <a:pPr/>
              <a:t>25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Performance Report Showing Improvement (Figure 5.3)</a:t>
            </a:r>
          </a:p>
        </p:txBody>
      </p:sp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836738"/>
            <a:ext cx="5181600" cy="464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EE903F74-5EA6-41E1-AAC9-0C7412FC00DE}" type="slidenum">
              <a:rPr lang="en-US"/>
              <a:pPr/>
              <a:t>26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 Manually Completed Payment Record (Figure 5.4)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828800"/>
            <a:ext cx="460851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884D7444-A0A8-4728-8DC2-760560802D5A}" type="slidenum">
              <a:rPr lang="en-US"/>
              <a:pPr/>
              <a:t>27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Records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Records provide periodic updates of what is occurring in the business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several ways to inspect a record: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Checking for errors in amounts and totals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Looking for opportunities for improving the recording form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Observing the number and type of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Watching for instances in which the computer can simplify the work (calculations and other data manipulation)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FC58DE5-FF74-4DC9-A614-ADB298878A92}" type="slidenum">
              <a:rPr lang="en-US"/>
              <a:pPr/>
              <a:t>28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Capture Forms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Collect examples of all the forms in use</a:t>
            </a:r>
          </a:p>
          <a:p>
            <a:pPr eaLnBrk="1" hangingPunct="1"/>
            <a:r>
              <a:rPr lang="en-US" smtClean="0"/>
              <a:t>Note the type of form</a:t>
            </a:r>
          </a:p>
          <a:p>
            <a:pPr eaLnBrk="1" hangingPunct="1"/>
            <a:r>
              <a:rPr lang="en-US" smtClean="0"/>
              <a:t>Document the intended distribution pattern</a:t>
            </a:r>
          </a:p>
          <a:p>
            <a:pPr eaLnBrk="1" hangingPunct="1"/>
            <a:r>
              <a:rPr lang="en-US" smtClean="0"/>
              <a:t>Compare the intended distribution pattern with who actually receives the form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026885B6-BE1B-4678-9750-7A15D18A3F07}" type="slidenum">
              <a:rPr lang="en-US"/>
              <a:pPr/>
              <a:t>29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Questions to Ask about Official and Bootleg Forms that Are Already Filled out (Figure 5.5)</a:t>
            </a:r>
          </a:p>
        </p:txBody>
      </p:sp>
      <p:pic>
        <p:nvPicPr>
          <p:cNvPr id="6349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1828800"/>
            <a:ext cx="35782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0B79D2F6-7D17-4E62-AF3A-DCBEB262E71A}" type="slidenum">
              <a:rPr lang="en-US"/>
              <a:pPr/>
              <a:t>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Unobtrusive Methods 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Less disruptive</a:t>
            </a:r>
          </a:p>
          <a:p>
            <a:pPr eaLnBrk="1" hangingPunct="1"/>
            <a:r>
              <a:rPr lang="en-US" smtClean="0"/>
              <a:t>Insufficient when used alone</a:t>
            </a:r>
          </a:p>
          <a:p>
            <a:pPr eaLnBrk="1" hangingPunct="1"/>
            <a:r>
              <a:rPr lang="en-US" smtClean="0"/>
              <a:t>Multiple methods approach</a:t>
            </a:r>
          </a:p>
          <a:p>
            <a:pPr eaLnBrk="1" hangingPunct="1"/>
            <a:r>
              <a:rPr lang="en-US" smtClean="0"/>
              <a:t>Used in conjunction with interactive methods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209EE2EE-107B-4B0A-BCC6-226B7978416E}" type="slidenum">
              <a:rPr lang="en-US"/>
              <a:pPr/>
              <a:t>30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Questions to Ask About Forms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Is the form filled out in its entirety?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Are there forms that are never used?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Are all copies of forms circulated to the proper people or filed appropriately?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Can people who must access online forms do so?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there is a paper form that is offered as an alternative to a Web-based form, compare the completion rates for both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Are “unofficial” forms being used on a regular basis?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8836FDEF-571A-41E5-9C77-ABBB3AA10F6B}" type="slidenum">
              <a:rPr lang="en-US"/>
              <a:pPr/>
              <a:t>31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Analyzing Qualitative Documents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 or guiding metaphors</a:t>
            </a:r>
          </a:p>
          <a:p>
            <a:pPr eaLnBrk="1" hangingPunct="1"/>
            <a:r>
              <a:rPr lang="en-US" smtClean="0"/>
              <a:t>Insiders vs. outsiders mentality</a:t>
            </a:r>
          </a:p>
          <a:p>
            <a:pPr eaLnBrk="1" hangingPunct="1"/>
            <a:r>
              <a:rPr lang="en-US" smtClean="0"/>
              <a:t>What is considered good vs. evil</a:t>
            </a:r>
          </a:p>
          <a:p>
            <a:pPr eaLnBrk="1" hangingPunct="1"/>
            <a:r>
              <a:rPr lang="en-US" smtClean="0"/>
              <a:t>Graphics, logos, and icons in common areas or web pages</a:t>
            </a:r>
          </a:p>
          <a:p>
            <a:pPr eaLnBrk="1" hangingPunct="1"/>
            <a:r>
              <a:rPr lang="en-US" smtClean="0"/>
              <a:t>A sense of humor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83AA8C09-CAA9-41B5-A31C-A6A82564ABEF}" type="slidenum">
              <a:rPr lang="en-US"/>
              <a:pPr/>
              <a:t>32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Analyzing Qualitative Documents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Email messages and memos</a:t>
            </a:r>
          </a:p>
          <a:p>
            <a:pPr eaLnBrk="1" hangingPunct="1"/>
            <a:r>
              <a:rPr lang="en-US" smtClean="0"/>
              <a:t>Signs or posters on bulletin boards</a:t>
            </a:r>
          </a:p>
          <a:p>
            <a:pPr eaLnBrk="1" hangingPunct="1"/>
            <a:r>
              <a:rPr lang="en-US" smtClean="0"/>
              <a:t>Corporate websites</a:t>
            </a:r>
          </a:p>
          <a:p>
            <a:pPr eaLnBrk="1" hangingPunct="1"/>
            <a:r>
              <a:rPr lang="en-US" smtClean="0"/>
              <a:t>Manuals</a:t>
            </a:r>
          </a:p>
          <a:p>
            <a:pPr eaLnBrk="1" hangingPunct="1"/>
            <a:r>
              <a:rPr lang="en-US" smtClean="0"/>
              <a:t>Policy handbooks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98076124-E12D-4D18-B399-92A34A8C9D84}" type="slidenum">
              <a:rPr lang="en-US"/>
              <a:pPr/>
              <a:t>33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Analysis of Memos Provides Insight into the Metaphors that Guide the Organization’s Thinking (Figure 5.6)</a:t>
            </a:r>
          </a:p>
        </p:txBody>
      </p:sp>
      <p:pic>
        <p:nvPicPr>
          <p:cNvPr id="6758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4535488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4B57F6B-901A-443A-8677-A65B79C9E10E}" type="slidenum">
              <a:rPr lang="en-US"/>
              <a:pPr/>
              <a:t>34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Observation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Observation provides insight on what organizational members actually do</a:t>
            </a:r>
          </a:p>
          <a:p>
            <a:pPr eaLnBrk="1" hangingPunct="1"/>
            <a:r>
              <a:rPr lang="en-US" smtClean="0"/>
              <a:t>See firsthand the relationships that exist between decision makers and other organizational members</a:t>
            </a:r>
          </a:p>
          <a:p>
            <a:pPr eaLnBrk="1" hangingPunct="1"/>
            <a:r>
              <a:rPr lang="en-US" smtClean="0"/>
              <a:t>Can also reveal important clues regarding HCI concerns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40E789E3-C2E6-4B1B-AE96-EB53E3D959E2}" type="slidenum">
              <a:rPr lang="en-US"/>
              <a:pPr/>
              <a:t>35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Analyst’s Playscript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Involves observing the decision-makers behavior and recording their actions using a series of action verbs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Talking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Sampling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Corresponding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Deciding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6F60ED2A-B69A-4E11-AC5E-C4AC08D29DBA}" type="slidenum">
              <a:rPr lang="en-US"/>
              <a:pPr/>
              <a:t>36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Sample Page </a:t>
            </a:r>
            <a:br>
              <a:rPr lang="en-US" sz="2800" smtClean="0"/>
            </a:br>
            <a:r>
              <a:rPr lang="en-US" sz="2800" smtClean="0"/>
              <a:t>from the Analyst’s </a:t>
            </a:r>
            <a:br>
              <a:rPr lang="en-US" sz="2800" smtClean="0"/>
            </a:br>
            <a:r>
              <a:rPr lang="en-US" sz="2800" smtClean="0"/>
              <a:t>Playscript </a:t>
            </a:r>
            <a:r>
              <a:rPr lang="en-US" sz="2000" smtClean="0"/>
              <a:t>(Figure 5.7)</a:t>
            </a:r>
          </a:p>
        </p:txBody>
      </p:sp>
      <p:pic>
        <p:nvPicPr>
          <p:cNvPr id="7066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3675" y="228600"/>
            <a:ext cx="4619625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2B571A96-8F3F-40B6-BF1C-B64F49C67879}" type="slidenum">
              <a:rPr lang="en-US"/>
              <a:pPr/>
              <a:t>37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STROBE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   STR</a:t>
            </a:r>
            <a:r>
              <a:rPr lang="en-US" smtClean="0"/>
              <a:t>uctured </a:t>
            </a:r>
            <a:r>
              <a:rPr lang="en-US" b="1" smtClean="0"/>
              <a:t>OB</a:t>
            </a:r>
            <a:r>
              <a:rPr lang="en-US" smtClean="0"/>
              <a:t>servation of the </a:t>
            </a:r>
            <a:r>
              <a:rPr lang="en-US" b="1" smtClean="0"/>
              <a:t>E</a:t>
            </a:r>
            <a:r>
              <a:rPr lang="en-US" smtClean="0"/>
              <a:t>nvironment—a technique for observing the decision-maker’s physical environment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3506C469-1892-476C-9175-7EB30C0D6ED4}" type="slidenum">
              <a:rPr lang="en-US"/>
              <a:pPr/>
              <a:t>38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STROBE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Often it is possible to observe the particulars of the surroundings that will confirm or negate the organizational narrative</a:t>
            </a:r>
          </a:p>
          <a:p>
            <a:pPr lvl="1" eaLnBrk="1" hangingPunct="1"/>
            <a:r>
              <a:rPr lang="en-US" smtClean="0"/>
              <a:t>Also called stories or dialogue</a:t>
            </a:r>
          </a:p>
          <a:p>
            <a:pPr lvl="1" eaLnBrk="1" hangingPunct="1"/>
            <a:r>
              <a:rPr lang="en-US" smtClean="0"/>
              <a:t>Information that is found through interviews or questionnaires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CC2011C7-3D14-483E-8FEF-84857B05964A}" type="slidenum">
              <a:rPr lang="en-US"/>
              <a:pPr/>
              <a:t>39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STROBE Elements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Office location</a:t>
            </a:r>
          </a:p>
          <a:p>
            <a:pPr eaLnBrk="1" hangingPunct="1"/>
            <a:r>
              <a:rPr lang="en-US" sz="2800" smtClean="0"/>
              <a:t>Desk placement</a:t>
            </a:r>
          </a:p>
          <a:p>
            <a:pPr eaLnBrk="1" hangingPunct="1"/>
            <a:r>
              <a:rPr lang="en-US" sz="2800" smtClean="0"/>
              <a:t>Stationary equipment</a:t>
            </a:r>
          </a:p>
          <a:p>
            <a:pPr eaLnBrk="1" hangingPunct="1"/>
            <a:r>
              <a:rPr lang="en-US" sz="2800" smtClean="0"/>
              <a:t>Props</a:t>
            </a:r>
          </a:p>
          <a:p>
            <a:pPr eaLnBrk="1" hangingPunct="1"/>
            <a:r>
              <a:rPr lang="en-US" sz="2800" smtClean="0"/>
              <a:t>External information sources</a:t>
            </a:r>
          </a:p>
          <a:p>
            <a:pPr eaLnBrk="1" hangingPunct="1"/>
            <a:r>
              <a:rPr lang="en-US" sz="2800" smtClean="0"/>
              <a:t>Office lighting and color</a:t>
            </a:r>
          </a:p>
          <a:p>
            <a:pPr eaLnBrk="1" hangingPunct="1"/>
            <a:r>
              <a:rPr lang="en-US" sz="2800" smtClean="0"/>
              <a:t>Clothing worn by decision makers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4175161-1CA8-4B9E-81EA-885962B5FE6E}" type="slidenum">
              <a:rPr lang="en-US"/>
              <a:pPr/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Major Topics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  <a:p>
            <a:pPr eaLnBrk="1" hangingPunct="1"/>
            <a:r>
              <a:rPr lang="en-US" smtClean="0"/>
              <a:t>Quantitative document analysis</a:t>
            </a:r>
          </a:p>
          <a:p>
            <a:pPr eaLnBrk="1" hangingPunct="1"/>
            <a:r>
              <a:rPr lang="en-US" smtClean="0"/>
              <a:t>Qualitative document analysis</a:t>
            </a:r>
          </a:p>
          <a:p>
            <a:pPr eaLnBrk="1" hangingPunct="1"/>
            <a:r>
              <a:rPr lang="en-US" smtClean="0"/>
              <a:t>Observation</a:t>
            </a:r>
          </a:p>
          <a:p>
            <a:pPr eaLnBrk="1" hangingPunct="1"/>
            <a:r>
              <a:rPr lang="en-US" smtClean="0"/>
              <a:t>STROBE</a:t>
            </a:r>
          </a:p>
          <a:p>
            <a:pPr eaLnBrk="1" hangingPunct="1"/>
            <a:r>
              <a:rPr lang="en-US" smtClean="0"/>
              <a:t>Applying STROBE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9618F28F-7A51-429F-9F85-79F6F5DAB775}" type="slidenum">
              <a:rPr lang="en-US"/>
              <a:pPr/>
              <a:t>40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Office Location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Who has the corner office?</a:t>
            </a:r>
          </a:p>
          <a:p>
            <a:pPr eaLnBrk="1" hangingPunct="1"/>
            <a:r>
              <a:rPr lang="en-US" smtClean="0"/>
              <a:t>Are the key decision makers dispersed over separate floors?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32755670-55CD-4BC5-B8CC-2DC7CAC5F680}" type="slidenum">
              <a:rPr lang="en-US"/>
              <a:pPr/>
              <a:t>41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Desk Placement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the placement of the desk encourage communication? </a:t>
            </a:r>
          </a:p>
          <a:p>
            <a:pPr eaLnBrk="1" hangingPunct="1"/>
            <a:r>
              <a:rPr lang="en-US" smtClean="0"/>
              <a:t>Does the placement demonstrate power?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1B768932-4338-4503-AABC-E388ED20BF68}" type="slidenum">
              <a:rPr lang="en-US"/>
              <a:pPr/>
              <a:t>42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Stationary Office Equipment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437312" cy="4114800"/>
          </a:xfrm>
        </p:spPr>
        <p:txBody>
          <a:bodyPr/>
          <a:lstStyle/>
          <a:p>
            <a:pPr eaLnBrk="1" hangingPunct="1"/>
            <a:r>
              <a:rPr lang="en-US" smtClean="0"/>
              <a:t>Does the decision maker prefer to gather and store information personally?</a:t>
            </a:r>
          </a:p>
          <a:p>
            <a:pPr eaLnBrk="1" hangingPunct="1"/>
            <a:r>
              <a:rPr lang="en-US" smtClean="0"/>
              <a:t>Is the storage area large or small?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98601EE9-22D4-4EB6-A737-17B7C9945B56}" type="slidenum">
              <a:rPr lang="en-US"/>
              <a:pPr/>
              <a:t>43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Props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there evidence that the decision maker uses a PC, smart phone, or tablet computer in the office?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D8B3110D-7153-4A07-9769-8ACE8E4CE5BB}" type="slidenum">
              <a:rPr lang="en-US"/>
              <a:pPr/>
              <a:t>44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External Information Sources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the decision maker get much information from external sources such as trade journals or the Web?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E1D773D4-4105-44F3-9EE9-2711F2AA16BF}" type="slidenum">
              <a:rPr lang="en-US"/>
              <a:pPr/>
              <a:t>45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Office Lighting and Color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the lighting set up to do detailed work or more appropriate for casual communication?</a:t>
            </a:r>
          </a:p>
          <a:p>
            <a:pPr eaLnBrk="1" hangingPunct="1"/>
            <a:r>
              <a:rPr lang="en-US" smtClean="0"/>
              <a:t>Are the colors warm and inviting?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D31E54CC-3DBF-4C89-83E4-F7D011F00B13}" type="slidenum">
              <a:rPr lang="en-US"/>
              <a:pPr/>
              <a:t>46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Clothing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Does the decision maker show authority by wearing conservative suits?</a:t>
            </a:r>
          </a:p>
          <a:p>
            <a:pPr eaLnBrk="1" hangingPunct="1"/>
            <a:r>
              <a:rPr lang="en-US" smtClean="0"/>
              <a:t>Are employees required to wear uniforms?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E1226CB8-2F9D-4A8E-A8C3-2A4D228907FC}" type="slidenum">
              <a:rPr lang="en-US"/>
              <a:pPr/>
              <a:t>47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STROBE and Decision-Maker Characteristics </a:t>
            </a:r>
            <a:r>
              <a:rPr lang="en-US" sz="2500" smtClean="0"/>
              <a:t>(Figure 5.9)</a:t>
            </a:r>
          </a:p>
        </p:txBody>
      </p:sp>
      <p:pic>
        <p:nvPicPr>
          <p:cNvPr id="8192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79248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52363871-1D16-404D-B4B6-691B1151B73E}" type="slidenum">
              <a:rPr lang="en-US"/>
              <a:pPr/>
              <a:t>48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STROBE</a:t>
            </a:r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five symbols used to evaluate how observation of the elements of STROBE compared with interview results are: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checkmark means the narrative is confirmed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“X” means the narrative is reversed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oval or eye-shaped symbol serves as a cue to look further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square means observation modifies the narrative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 circle means narrative is supplemented by observation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E8DC9013-E862-4BB8-9037-793DAFE72464}" type="slidenum">
              <a:rPr lang="en-US"/>
              <a:pPr/>
              <a:t>49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An Anecdotal List with Symbols </a:t>
            </a:r>
            <a:br>
              <a:rPr lang="en-US" sz="3600" smtClean="0"/>
            </a:br>
            <a:r>
              <a:rPr lang="en-US" sz="2400" smtClean="0"/>
              <a:t>(Figure 5.10)</a:t>
            </a:r>
          </a:p>
        </p:txBody>
      </p:sp>
      <p:pic>
        <p:nvPicPr>
          <p:cNvPr id="83973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914400"/>
            <a:ext cx="389413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5128A6DD-D570-4D8A-8EA9-EBEFA8FD9C2C}" type="slidenum">
              <a:rPr lang="en-US"/>
              <a:pPr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process of systematically selecting representative elements of a population</a:t>
            </a:r>
          </a:p>
          <a:p>
            <a:pPr eaLnBrk="1" hangingPunct="1"/>
            <a:r>
              <a:rPr lang="en-US" smtClean="0"/>
              <a:t>Involves two key decisions:</a:t>
            </a:r>
          </a:p>
          <a:p>
            <a:pPr lvl="1" eaLnBrk="1" hangingPunct="1"/>
            <a:r>
              <a:rPr lang="en-US" smtClean="0"/>
              <a:t>What to examine</a:t>
            </a:r>
          </a:p>
          <a:p>
            <a:pPr lvl="1" eaLnBrk="1" hangingPunct="1"/>
            <a:r>
              <a:rPr lang="en-US" smtClean="0"/>
              <a:t>Which people to consider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2E24F3CA-B30B-4320-BCA5-C30CCE46D4B5}" type="slidenum">
              <a:rPr lang="en-US"/>
              <a:pPr/>
              <a:t>50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Sampling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Designing a good sample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Types of samples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Sample size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Hard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Quantitative document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Qualitative document analysis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Observation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Playscript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STROBE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STROBE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Applying STROBE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CFEBDFE5-895E-4BCE-8609-BDFE11BC92B8}" type="slidenum">
              <a:rPr lang="en-US"/>
              <a:pPr/>
              <a:t>51</a:t>
            </a:fld>
            <a:endParaRPr lang="en-US"/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endParaRPr lang="en-US" sz="14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  <a:cs typeface="Arial" charset="0"/>
            </a:endParaRPr>
          </a:p>
        </p:txBody>
      </p:sp>
      <p:pic>
        <p:nvPicPr>
          <p:cNvPr id="86020" name="Picture 3" descr="cid:3287383400_2177562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1066800" y="914400"/>
            <a:ext cx="7242175" cy="2363788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5" name="Rectangle 5"/>
          <p:cNvSpPr txBox="1">
            <a:spLocks noGrp="1" noChangeArrowheads="1"/>
          </p:cNvSpPr>
          <p:nvPr/>
        </p:nvSpPr>
        <p:spPr bwMode="auto">
          <a:xfrm>
            <a:off x="762000" y="5002213"/>
            <a:ext cx="7845425" cy="6365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  <a:cs typeface="Arial" charset="0"/>
              </a:rPr>
              <a:t>Copyright © 2014 Pearson Education, Inc.  </a:t>
            </a:r>
          </a:p>
          <a:p>
            <a:pPr algn="ctr"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+mn-ea"/>
                <a:cs typeface="Arial" charset="0"/>
              </a:rPr>
              <a:t>Publishing as Prentice Hall</a:t>
            </a:r>
            <a:endParaRPr lang="en-US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+mn-ea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57C1323A-CC85-43F0-B721-53F65F2992AD}" type="slidenum">
              <a:rPr lang="en-US"/>
              <a:pPr/>
              <a:t>6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Sampling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 The reasons systems analysts do sampling are:</a:t>
            </a:r>
          </a:p>
          <a:p>
            <a:pPr lvl="1" eaLnBrk="1" hangingPunct="1"/>
            <a:r>
              <a:rPr lang="en-US" smtClean="0"/>
              <a:t>Containing costs</a:t>
            </a:r>
          </a:p>
          <a:p>
            <a:pPr lvl="1" eaLnBrk="1" hangingPunct="1"/>
            <a:r>
              <a:rPr lang="en-US" smtClean="0"/>
              <a:t>Speeding up the data gathering</a:t>
            </a:r>
          </a:p>
          <a:p>
            <a:pPr lvl="1" eaLnBrk="1" hangingPunct="1"/>
            <a:r>
              <a:rPr lang="en-US" smtClean="0"/>
              <a:t>Improving effectiveness</a:t>
            </a:r>
          </a:p>
          <a:p>
            <a:pPr lvl="1" eaLnBrk="1" hangingPunct="1"/>
            <a:r>
              <a:rPr lang="en-US" smtClean="0"/>
              <a:t>Reducing bias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A9E9510D-7E44-452C-97C3-1A3B1F91EADA}" type="slidenum">
              <a:rPr lang="en-US"/>
              <a:pPr/>
              <a:t>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Need for Sampling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Too costly to:</a:t>
            </a:r>
          </a:p>
          <a:p>
            <a:pPr lvl="1" eaLnBrk="1" hangingPunct="1"/>
            <a:r>
              <a:rPr lang="en-US" smtClean="0"/>
              <a:t>Examine every scrap of paper</a:t>
            </a:r>
          </a:p>
          <a:p>
            <a:pPr lvl="1" eaLnBrk="1" hangingPunct="1"/>
            <a:r>
              <a:rPr lang="en-US" smtClean="0"/>
              <a:t>Talk with everyone</a:t>
            </a:r>
          </a:p>
          <a:p>
            <a:pPr lvl="1" eaLnBrk="1" hangingPunct="1"/>
            <a:r>
              <a:rPr lang="en-US" smtClean="0"/>
              <a:t>Read every web page from the organization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3D397E41-D1D3-41FB-AA1F-EA34AB66480E}" type="slidenum">
              <a:rPr lang="en-US"/>
              <a:pPr/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helps accelerate the process by gathering selected data rather than all data for the entire population</a:t>
            </a:r>
          </a:p>
          <a:p>
            <a:pPr eaLnBrk="1" hangingPunct="1"/>
            <a:r>
              <a:rPr lang="en-US" smtClean="0"/>
              <a:t>The systems analyst is spared the burden of analyzing data from the entire population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r>
              <a:rPr lang="en-US"/>
              <a:t>5-</a:t>
            </a:r>
            <a:fld id="{88F4F5E8-F9F8-4F62-8A21-5CF95766278D}" type="slidenum">
              <a:rPr lang="en-US"/>
              <a:pPr/>
              <a:t>9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/>
              <a:t>Kendall &amp; Kendall	Copyright © 2014 Pearson Education, Inc. Publishing as Prentice Hall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Sampling Effectiveness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Sampling can help improve effectiveness if information that is more accurate can be obtained</a:t>
            </a:r>
          </a:p>
          <a:p>
            <a:pPr eaLnBrk="1" hangingPunct="1"/>
            <a:r>
              <a:rPr lang="en-US" sz="2800" smtClean="0"/>
              <a:t>This is accomplished by talking to fewer employees but asking them questions that are more detailed</a:t>
            </a:r>
          </a:p>
          <a:p>
            <a:pPr eaLnBrk="1" hangingPunct="1"/>
            <a:r>
              <a:rPr lang="en-US" sz="2800" smtClean="0"/>
              <a:t>If less people are interviewed, the systems analyst has more time to follow up on missing or incomplete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kendall8eTemplateA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4_kendall8eTemplate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kendall8eTemplate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kendall8eTemplate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kendall8eTemplate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kendall8eTemplate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kendall8eTemplate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kendall8eTemplate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kendall8eTemplate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kendall8eTemplate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kendall8eTemplate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kendall8eTemplate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kendall8eTemplate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kendall8eTemplate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kendall8eTemplateA">
  <a:themeElements>
    <a:clrScheme name="">
      <a:dk1>
        <a:srgbClr val="000000"/>
      </a:dk1>
      <a:lt1>
        <a:srgbClr val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FFFFFF"/>
      </a:accent3>
      <a:accent4>
        <a:srgbClr val="000000"/>
      </a:accent4>
      <a:accent5>
        <a:srgbClr val="FFD9AB"/>
      </a:accent5>
      <a:accent6>
        <a:srgbClr val="E26C14"/>
      </a:accent6>
      <a:hlink>
        <a:srgbClr val="FFE400"/>
      </a:hlink>
      <a:folHlink>
        <a:srgbClr val="A3EC62"/>
      </a:folHlink>
    </a:clrScheme>
    <a:fontScheme name="10_kendall8eTemplate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kendall8eTemplate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kendall8eTemplate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kendall8eTemplate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kendall8eTemplate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kendall8eTemplate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kendall8eTemplate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kendall8eTemplate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kendall8eTemplate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kendall8eTemplate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kendall8eTemplate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kendall8eTemplate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kendall8eTemplate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2585</Words>
  <Application>Microsoft Office PowerPoint</Application>
  <PresentationFormat>On-screen Show (4:3)</PresentationFormat>
  <Paragraphs>431</Paragraphs>
  <Slides>51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ＭＳ Ｐゴシック</vt:lpstr>
      <vt:lpstr>Tahoma</vt:lpstr>
      <vt:lpstr>Wingdings</vt:lpstr>
      <vt:lpstr>Symbol</vt:lpstr>
      <vt:lpstr>Times New Roman</vt:lpstr>
      <vt:lpstr>Calibri</vt:lpstr>
      <vt:lpstr>4_kendall8eTemplateA</vt:lpstr>
      <vt:lpstr>10_kendall8eTemplateA</vt:lpstr>
      <vt:lpstr>Microsoft Equation 3.0</vt:lpstr>
      <vt:lpstr>Information Gathering: Unobtrusive Methods</vt:lpstr>
      <vt:lpstr>Learning Objectives</vt:lpstr>
      <vt:lpstr>Unobtrusive Methods </vt:lpstr>
      <vt:lpstr>Major Topics</vt:lpstr>
      <vt:lpstr>Sampling</vt:lpstr>
      <vt:lpstr>Need for Sampling</vt:lpstr>
      <vt:lpstr>Need for Sampling</vt:lpstr>
      <vt:lpstr>Sampling</vt:lpstr>
      <vt:lpstr>Sampling Effectiveness</vt:lpstr>
      <vt:lpstr>Sampling Bias</vt:lpstr>
      <vt:lpstr>Sampling Design</vt:lpstr>
      <vt:lpstr>Four Main Types of Samples the Analyst Has Available (Figure 5.1)</vt:lpstr>
      <vt:lpstr>Four Main Types of Samples</vt:lpstr>
      <vt:lpstr>Convenience Samples</vt:lpstr>
      <vt:lpstr>Purposive Sample</vt:lpstr>
      <vt:lpstr>Complex Random Samples</vt:lpstr>
      <vt:lpstr>The Sample Size Decision</vt:lpstr>
      <vt:lpstr>A Table of Area under a Normal Curve Can Be Used to Look up a Value Once the Systems Analyst Decides on the Confidence Level (Figure 5.2)</vt:lpstr>
      <vt:lpstr>Calculate the Standard Error of the Proportion</vt:lpstr>
      <vt:lpstr>Determine the Sample Size</vt:lpstr>
      <vt:lpstr>Example: A. Sembly Company</vt:lpstr>
      <vt:lpstr>Investigation</vt:lpstr>
      <vt:lpstr>Analyzing Quantitative Documents</vt:lpstr>
      <vt:lpstr>Reports Used for Decision Making</vt:lpstr>
      <vt:lpstr>A Performance Report Showing Improvement (Figure 5.3)</vt:lpstr>
      <vt:lpstr>A Manually Completed Payment Record (Figure 5.4)</vt:lpstr>
      <vt:lpstr>Records</vt:lpstr>
      <vt:lpstr>Data Capture Forms</vt:lpstr>
      <vt:lpstr>Questions to Ask about Official and Bootleg Forms that Are Already Filled out (Figure 5.5)</vt:lpstr>
      <vt:lpstr>Questions to Ask About Forms</vt:lpstr>
      <vt:lpstr>Analyzing Qualitative Documents</vt:lpstr>
      <vt:lpstr>Analyzing Qualitative Documents</vt:lpstr>
      <vt:lpstr>Analysis of Memos Provides Insight into the Metaphors that Guide the Organization’s Thinking (Figure 5.6)</vt:lpstr>
      <vt:lpstr>Observation</vt:lpstr>
      <vt:lpstr>Analyst’s Playscript</vt:lpstr>
      <vt:lpstr>A Sample Page  from the Analyst’s  Playscript (Figure 5.7)</vt:lpstr>
      <vt:lpstr>STROBE</vt:lpstr>
      <vt:lpstr>STROBE</vt:lpstr>
      <vt:lpstr>STROBE Elements</vt:lpstr>
      <vt:lpstr>Office Location</vt:lpstr>
      <vt:lpstr>Desk Placement</vt:lpstr>
      <vt:lpstr>Stationary Office Equipment</vt:lpstr>
      <vt:lpstr>Props</vt:lpstr>
      <vt:lpstr>External Information Sources</vt:lpstr>
      <vt:lpstr>Office Lighting and Color</vt:lpstr>
      <vt:lpstr>Clothing</vt:lpstr>
      <vt:lpstr>STROBE and Decision-Maker Characteristics (Figure 5.9)</vt:lpstr>
      <vt:lpstr>Applying STROBE</vt:lpstr>
      <vt:lpstr>An Anecdotal List with Symbols  (Figure 5.10)</vt:lpstr>
      <vt:lpstr>Summary</vt:lpstr>
      <vt:lpstr>Slide 51</vt:lpstr>
    </vt:vector>
  </TitlesOfParts>
  <Company>Buena Vista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BVU User</dc:creator>
  <cp:lastModifiedBy>Yaw Missah</cp:lastModifiedBy>
  <cp:revision>90</cp:revision>
  <dcterms:created xsi:type="dcterms:W3CDTF">2006-12-11T19:51:12Z</dcterms:created>
  <dcterms:modified xsi:type="dcterms:W3CDTF">2015-12-26T15:13:45Z</dcterms:modified>
</cp:coreProperties>
</file>