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58" r:id="rId2"/>
    <p:sldMasterId id="2147483659" r:id="rId3"/>
    <p:sldMasterId id="2147483660" r:id="rId4"/>
    <p:sldMasterId id="2147483661" r:id="rId5"/>
    <p:sldMasterId id="2147483662" r:id="rId6"/>
    <p:sldMasterId id="2147483663" r:id="rId7"/>
    <p:sldMasterId id="2147483664" r:id="rId8"/>
    <p:sldMasterId id="2147483665" r:id="rId9"/>
    <p:sldMasterId id="2147483666" r:id="rId10"/>
  </p:sldMasterIdLst>
  <p:notesMasterIdLst>
    <p:notesMasterId r:id="rId63"/>
  </p:notesMasterIdLst>
  <p:sldIdLst>
    <p:sldId id="368" r:id="rId11"/>
    <p:sldId id="350" r:id="rId12"/>
    <p:sldId id="312" r:id="rId13"/>
    <p:sldId id="311" r:id="rId14"/>
    <p:sldId id="313" r:id="rId15"/>
    <p:sldId id="314" r:id="rId16"/>
    <p:sldId id="315" r:id="rId17"/>
    <p:sldId id="316" r:id="rId18"/>
    <p:sldId id="317" r:id="rId19"/>
    <p:sldId id="351" r:id="rId20"/>
    <p:sldId id="318" r:id="rId21"/>
    <p:sldId id="369" r:id="rId22"/>
    <p:sldId id="319" r:id="rId23"/>
    <p:sldId id="370" r:id="rId24"/>
    <p:sldId id="373" r:id="rId25"/>
    <p:sldId id="372" r:id="rId26"/>
    <p:sldId id="371" r:id="rId27"/>
    <p:sldId id="320" r:id="rId28"/>
    <p:sldId id="321" r:id="rId29"/>
    <p:sldId id="352" r:id="rId30"/>
    <p:sldId id="322" r:id="rId31"/>
    <p:sldId id="374" r:id="rId32"/>
    <p:sldId id="334" r:id="rId33"/>
    <p:sldId id="335" r:id="rId34"/>
    <p:sldId id="355" r:id="rId35"/>
    <p:sldId id="336" r:id="rId36"/>
    <p:sldId id="365" r:id="rId37"/>
    <p:sldId id="366" r:id="rId38"/>
    <p:sldId id="338" r:id="rId39"/>
    <p:sldId id="375" r:id="rId40"/>
    <p:sldId id="378" r:id="rId41"/>
    <p:sldId id="376" r:id="rId42"/>
    <p:sldId id="377" r:id="rId43"/>
    <p:sldId id="339" r:id="rId44"/>
    <p:sldId id="340" r:id="rId45"/>
    <p:sldId id="379" r:id="rId46"/>
    <p:sldId id="342" r:id="rId47"/>
    <p:sldId id="343" r:id="rId48"/>
    <p:sldId id="356" r:id="rId49"/>
    <p:sldId id="361" r:id="rId50"/>
    <p:sldId id="349" r:id="rId51"/>
    <p:sldId id="344" r:id="rId52"/>
    <p:sldId id="345" r:id="rId53"/>
    <p:sldId id="346" r:id="rId54"/>
    <p:sldId id="347" r:id="rId55"/>
    <p:sldId id="348" r:id="rId56"/>
    <p:sldId id="358" r:id="rId57"/>
    <p:sldId id="362" r:id="rId58"/>
    <p:sldId id="308" r:id="rId59"/>
    <p:sldId id="360" r:id="rId60"/>
    <p:sldId id="359" r:id="rId61"/>
    <p:sldId id="367"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1738"/>
    <a:srgbClr val="98877D"/>
    <a:srgbClr val="E21738"/>
    <a:srgbClr val="F3DAB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84" autoAdjust="0"/>
    <p:restoredTop sz="85697" autoAdjust="0"/>
  </p:normalViewPr>
  <p:slideViewPr>
    <p:cSldViewPr>
      <p:cViewPr>
        <p:scale>
          <a:sx n="78" d="100"/>
          <a:sy n="78" d="100"/>
        </p:scale>
        <p:origin x="-33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77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dirty="0" smtClean="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dirty="0" smtClean="0"/>
            </a:lvl1pPr>
          </a:lstStyle>
          <a:p>
            <a:pPr>
              <a:defRPr/>
            </a:pPr>
            <a:endParaRPr lang="en-US"/>
          </a:p>
        </p:txBody>
      </p:sp>
      <p:sp>
        <p:nvSpPr>
          <p:cNvPr id="645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dirty="0" smtClean="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CAC828D-6856-4A14-BD91-E286D9032D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9D25677C-BF49-467E-B0C0-BF54ACEFA36A}" type="slidenum">
              <a:rPr lang="en-US"/>
              <a:pPr/>
              <a:t>1</a:t>
            </a:fld>
            <a:endParaRPr lang="en-US"/>
          </a:p>
        </p:txBody>
      </p:sp>
      <p:sp>
        <p:nvSpPr>
          <p:cNvPr id="655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8288414-3D14-4964-AD1F-3F9BE81DB986}" type="slidenum">
              <a:rPr lang="en-US" sz="1200"/>
              <a:pPr algn="r"/>
              <a:t>1</a:t>
            </a:fld>
            <a:endParaRPr lang="en-US" sz="120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5ECD5AFE-C3EF-4BC7-BC7E-7A9782FA0E71}" type="slidenum">
              <a:rPr lang="en-US"/>
              <a:pPr/>
              <a:t>18</a:t>
            </a:fld>
            <a:endParaRPr 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smtClean="0"/>
              <a:t>Users and analysts may adopt a prototype as a completed system—when it is in fact inadequate and was never intended to serve as a finished system.</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10B2222B-D752-4477-93AB-2AA503DF8A5A}" type="slidenum">
              <a:rPr lang="en-US"/>
              <a:pPr/>
              <a:t>19</a:t>
            </a:fld>
            <a:endParaRPr 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smtClean="0"/>
              <a:t>Successful prototyping depends on early and frequent user feedback, which analysts can use to modify the system and make it more responsive to actual needs.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812CCF6D-E4E7-4B42-AC10-20C5F4332770}" type="slidenum">
              <a:rPr lang="en-US"/>
              <a:pPr/>
              <a:t>20</a:t>
            </a:fld>
            <a:endParaRPr 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en-US" smtClean="0"/>
              <a:t>Example: Catholic University’s use of the ERP COTS software package called PeopleSoft, which is handling many of its web-based functions.</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1CB08E47-7E87-4B46-A579-418B0F3CA7E2}" type="slidenum">
              <a:rPr lang="en-US"/>
              <a:pPr/>
              <a:t>21</a:t>
            </a:fld>
            <a:endParaRPr 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n-US" smtClean="0"/>
              <a:t>Without user involvement there is little reason to prototype.</a:t>
            </a:r>
          </a:p>
          <a:p>
            <a:pPr eaLnBrk="1" hangingPunct="1"/>
            <a:endParaRPr lang="en-US" smtClean="0"/>
          </a:p>
          <a:p>
            <a:pPr eaLnBrk="1" hangingPunct="1"/>
            <a:r>
              <a:rPr lang="en-US" smtClean="0"/>
              <a:t>To facilitate the prototyping process, the analyst must clearly communicate the purposes of prototyping to users, along with the idea that prototyping is valuable only when users are meaningfully involved.</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44355039-F1E8-45BF-8D6F-6A6A3C7B6DCA}" type="slidenum">
              <a:rPr lang="en-US"/>
              <a:pPr/>
              <a:t>24</a:t>
            </a:fld>
            <a:endParaRPr lang="en-US"/>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en-US" smtClean="0"/>
              <a:t>Agile modelers possess the self-confidence to allow their customers to question, critique, and sometimes complain about the system under development. Analysts learn from their customers, who have been in business a long time.</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ADC022CE-13F7-4DE4-BD57-9B1BCA9CAEB7}" type="slidenum">
              <a:rPr lang="en-US"/>
              <a:pPr/>
              <a:t>26</a:t>
            </a:fld>
            <a:endParaRPr 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en-US" smtClean="0"/>
              <a:t>Providing rapid feedback—in order for humans or the system to make a connection between a stimulus and reaction, the feedback must occur at a reasonable interval.</a:t>
            </a:r>
          </a:p>
          <a:p>
            <a:pPr eaLnBrk="1" hangingPunct="1"/>
            <a:endParaRPr lang="en-US" smtClean="0"/>
          </a:p>
          <a:p>
            <a:pPr eaLnBrk="1" hangingPunct="1"/>
            <a:r>
              <a:rPr lang="en-US" smtClean="0"/>
              <a:t>Assuming simplicity—over 90 percent of problems can be solved with utter simplicity.</a:t>
            </a:r>
          </a:p>
          <a:p>
            <a:pPr eaLnBrk="1" hangingPunct="1"/>
            <a:endParaRPr lang="en-US" smtClean="0"/>
          </a:p>
          <a:p>
            <a:pPr eaLnBrk="1" hangingPunct="1"/>
            <a:r>
              <a:rPr lang="en-US" smtClean="0"/>
              <a:t>Changing incrementally—you are constantly making the smallest change possible that still results in a difference in the development effort.</a:t>
            </a:r>
          </a:p>
          <a:p>
            <a:pPr eaLnBrk="1" hangingPunct="1"/>
            <a:endParaRPr lang="en-US" smtClean="0"/>
          </a:p>
          <a:p>
            <a:pPr eaLnBrk="1" hangingPunct="1"/>
            <a:r>
              <a:rPr lang="en-US" smtClean="0"/>
              <a:t>Embracing change—we want to keep all of our options open, but we want to be able to simultaneously solve whatever presents the biggest obstacle.</a:t>
            </a:r>
          </a:p>
          <a:p>
            <a:pPr eaLnBrk="1" hangingPunct="1"/>
            <a:endParaRPr lang="en-US" smtClean="0"/>
          </a:p>
          <a:p>
            <a:pPr eaLnBrk="1" hangingPunct="1"/>
            <a:r>
              <a:rPr lang="en-US" smtClean="0"/>
              <a:t>Encouraging quality work—all participants want to do quality work.</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DC94F336-1048-4D6D-A160-E910E9050A17}" type="slidenum">
              <a:rPr lang="en-US"/>
              <a:pPr/>
              <a:t>27</a:t>
            </a:fld>
            <a:endParaRPr lang="en-US"/>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en-US" smtClean="0"/>
              <a:t>Providing rapid feedback—in order for humans or the system to make a connection between a stimulus and reaction, the feedback must occur at a reasonable interval.</a:t>
            </a:r>
          </a:p>
          <a:p>
            <a:pPr eaLnBrk="1" hangingPunct="1"/>
            <a:endParaRPr lang="en-US" smtClean="0"/>
          </a:p>
          <a:p>
            <a:pPr eaLnBrk="1" hangingPunct="1"/>
            <a:r>
              <a:rPr lang="en-US" smtClean="0"/>
              <a:t>Assuming simplicity—over 90 percent of problems can be solved with utter simplicity.</a:t>
            </a:r>
          </a:p>
          <a:p>
            <a:pPr eaLnBrk="1" hangingPunct="1"/>
            <a:endParaRPr lang="en-US" smtClean="0"/>
          </a:p>
          <a:p>
            <a:pPr eaLnBrk="1" hangingPunct="1"/>
            <a:r>
              <a:rPr lang="en-US" smtClean="0"/>
              <a:t>Changing incrementally—you are constantly making the smallest change possible that still results in a difference in the development effort.</a:t>
            </a:r>
          </a:p>
          <a:p>
            <a:pPr eaLnBrk="1" hangingPunct="1"/>
            <a:endParaRPr lang="en-US" smtClean="0"/>
          </a:p>
          <a:p>
            <a:pPr eaLnBrk="1" hangingPunct="1"/>
            <a:r>
              <a:rPr lang="en-US" smtClean="0"/>
              <a:t>Embracing change—we want to keep all of our options open, but we want to be able to simultaneously solve whatever presents the biggest obstacle.</a:t>
            </a:r>
          </a:p>
          <a:p>
            <a:pPr eaLnBrk="1" hangingPunct="1"/>
            <a:endParaRPr lang="en-US" smtClean="0"/>
          </a:p>
          <a:p>
            <a:pPr eaLnBrk="1" hangingPunct="1"/>
            <a:r>
              <a:rPr lang="en-US" smtClean="0"/>
              <a:t>Encouraging quality work—all participants want to do quality work.</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914F1356-37CE-44B8-B66D-8837AAAB087E}" type="slidenum">
              <a:rPr lang="en-US"/>
              <a:pPr/>
              <a:t>28</a:t>
            </a:fld>
            <a:endParaRPr lang="en-US"/>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smtClean="0"/>
              <a:t>Providing rapid feedback—in order for humans or the system to make a connection between a stimulus and reaction, the feedback must occur at a reasonable interval.</a:t>
            </a:r>
          </a:p>
          <a:p>
            <a:pPr eaLnBrk="1" hangingPunct="1"/>
            <a:endParaRPr lang="en-US" smtClean="0"/>
          </a:p>
          <a:p>
            <a:pPr eaLnBrk="1" hangingPunct="1"/>
            <a:r>
              <a:rPr lang="en-US" smtClean="0"/>
              <a:t>Assuming simplicity—over 90 percent of problems can be solved with utter simplicity.</a:t>
            </a:r>
          </a:p>
          <a:p>
            <a:pPr eaLnBrk="1" hangingPunct="1"/>
            <a:endParaRPr lang="en-US" smtClean="0"/>
          </a:p>
          <a:p>
            <a:pPr eaLnBrk="1" hangingPunct="1"/>
            <a:r>
              <a:rPr lang="en-US" smtClean="0"/>
              <a:t>Changing incrementally—you are constantly making the smallest change possible that still results in a difference in the development effort.</a:t>
            </a:r>
          </a:p>
          <a:p>
            <a:pPr eaLnBrk="1" hangingPunct="1"/>
            <a:endParaRPr lang="en-US" smtClean="0"/>
          </a:p>
          <a:p>
            <a:pPr eaLnBrk="1" hangingPunct="1"/>
            <a:r>
              <a:rPr lang="en-US" smtClean="0"/>
              <a:t>Embracing change—we want to keep all of our options open, but we want to be able to simultaneously solve whatever presents the biggest obstacle.</a:t>
            </a:r>
          </a:p>
          <a:p>
            <a:pPr eaLnBrk="1" hangingPunct="1"/>
            <a:endParaRPr lang="en-US" smtClean="0"/>
          </a:p>
          <a:p>
            <a:pPr eaLnBrk="1" hangingPunct="1"/>
            <a:r>
              <a:rPr lang="en-US" smtClean="0"/>
              <a:t>Encouraging quality work—all participants want to do quality work.</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2CB507D0-40A0-4E59-93DA-11B7E5FCC5AB}" type="slidenum">
              <a:rPr lang="en-US"/>
              <a:pPr/>
              <a:t>29</a:t>
            </a:fld>
            <a:endParaRPr lang="en-US"/>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t>The agile analyst needs to identify the amount of effort that will go into each activity and balance that with the resources needed to complete the project.</a:t>
            </a:r>
          </a:p>
          <a:p>
            <a:pPr eaLnBrk="1" hangingPunct="1"/>
            <a:endParaRPr lang="en-US" smtClean="0"/>
          </a:p>
          <a:p>
            <a:pPr eaLnBrk="1" hangingPunct="1"/>
            <a:r>
              <a:rPr lang="en-US" smtClean="0"/>
              <a:t>Coding—the most valuable thing that we receive from code is “learning.”</a:t>
            </a:r>
          </a:p>
          <a:p>
            <a:pPr eaLnBrk="1" hangingPunct="1"/>
            <a:endParaRPr lang="en-US" smtClean="0"/>
          </a:p>
          <a:p>
            <a:pPr eaLnBrk="1" hangingPunct="1"/>
            <a:r>
              <a:rPr lang="en-US" smtClean="0"/>
              <a:t>Testing—the agile approach views automated tests as critical.</a:t>
            </a:r>
          </a:p>
          <a:p>
            <a:pPr eaLnBrk="1" hangingPunct="1"/>
            <a:endParaRPr lang="en-US" smtClean="0"/>
          </a:p>
          <a:p>
            <a:pPr eaLnBrk="1" hangingPunct="1"/>
            <a:r>
              <a:rPr lang="en-US" smtClean="0"/>
              <a:t>Listening—in the agile approach, listening is done in the extreme.</a:t>
            </a:r>
          </a:p>
          <a:p>
            <a:pPr eaLnBrk="1" hangingPunct="1"/>
            <a:endParaRPr lang="en-US" smtClean="0"/>
          </a:p>
          <a:p>
            <a:pPr eaLnBrk="1" hangingPunct="1"/>
            <a:r>
              <a:rPr lang="en-US" smtClean="0"/>
              <a:t>Designing—a way of creating a structure to organize all of the logic in the system.</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ADF6E2E5-13B4-4642-8FA8-F3DD398ADC6D}" type="slidenum">
              <a:rPr lang="en-US"/>
              <a:pPr/>
              <a:t>34</a:t>
            </a:fld>
            <a:endParaRPr 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smtClean="0"/>
              <a:t>When these four control variables are properly included in the planning, there is a state of balance between the resources and the activities needed to complete the project.</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7AF72647-2C77-4106-A392-4A95372EEF8F}" type="slidenum">
              <a:rPr lang="en-US"/>
              <a:pPr/>
              <a:t>3</a:t>
            </a:fld>
            <a:endParaRPr lang="en-US"/>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smtClean="0"/>
              <a:t>Prototyping and RAD (rapid application development) can also be used as an alternative method to SDLC.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FC3028B0-F724-4376-83B7-2DF14A47CB99}" type="slidenum">
              <a:rPr lang="en-US"/>
              <a:pPr/>
              <a:t>35</a:t>
            </a:fld>
            <a:endParaRPr lang="en-US"/>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smtClean="0"/>
              <a:t>Short releases—the development team compresses the time between releases of their product.</a:t>
            </a:r>
          </a:p>
          <a:p>
            <a:pPr eaLnBrk="1" hangingPunct="1"/>
            <a:endParaRPr lang="en-US" smtClean="0"/>
          </a:p>
          <a:p>
            <a:pPr eaLnBrk="1" hangingPunct="1"/>
            <a:r>
              <a:rPr lang="en-US" smtClean="0"/>
              <a:t>40-hour work week—agile development teams purposely endorse a cultural core practice in which the team works intensely together during a typical 40-hour work week.</a:t>
            </a:r>
          </a:p>
          <a:p>
            <a:pPr eaLnBrk="1" hangingPunct="1"/>
            <a:endParaRPr lang="en-US" smtClean="0"/>
          </a:p>
          <a:p>
            <a:pPr eaLnBrk="1" hangingPunct="1"/>
            <a:r>
              <a:rPr lang="en-US" smtClean="0"/>
              <a:t>Onsite customer—a user who is an expert in the business aspect of the systems development work is onsite during the development process.</a:t>
            </a:r>
          </a:p>
          <a:p>
            <a:pPr eaLnBrk="1" hangingPunct="1"/>
            <a:endParaRPr lang="en-US" smtClean="0"/>
          </a:p>
          <a:p>
            <a:pPr eaLnBrk="1" hangingPunct="1"/>
            <a:r>
              <a:rPr lang="en-US" smtClean="0"/>
              <a:t>Pair programming—you work with another programmer of your own choosing.</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73B3592B-7B4E-4573-97DB-F88721886703}" type="slidenum">
              <a:rPr lang="en-US"/>
              <a:pPr/>
              <a:t>38</a:t>
            </a:fld>
            <a:endParaRPr 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smtClean="0"/>
              <a:t>User stories serve as reminders to the developers that they must hold conversations devoted to those requirements.</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0F9C8118-7ACA-409C-A9F9-8357AABE7DE7}" type="slidenum">
              <a:rPr lang="en-US"/>
              <a:pPr/>
              <a:t>39</a:t>
            </a:fld>
            <a:endParaRPr lang="en-US"/>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t>In this example from the online merchant, the analyst indicates that the designing activity will take above-average effort, and the time and quality resources are required to rise above average.</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EBE605D3-7592-4B34-A4C5-E795360404A6}" type="slidenum">
              <a:rPr lang="en-US"/>
              <a:pPr/>
              <a:t>41</a:t>
            </a:fld>
            <a:endParaRPr 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smtClean="0"/>
              <a:t>Scrum is a high-intensity methodology. It is just one of the approaches that adopts the philosophy of agile modeling.</a:t>
            </a:r>
          </a:p>
          <a:p>
            <a:pPr eaLnBrk="1" hangingPunct="1"/>
            <a:endParaRPr lang="en-US" smtClean="0"/>
          </a:p>
          <a:p>
            <a:pPr eaLnBrk="1" hangingPunct="1"/>
            <a:r>
              <a:rPr lang="en-US" smtClean="0"/>
              <a:t>Product backlog—in which a list is derived from product specifications.</a:t>
            </a:r>
          </a:p>
          <a:p>
            <a:pPr eaLnBrk="1" hangingPunct="1"/>
            <a:endParaRPr lang="en-US" smtClean="0"/>
          </a:p>
          <a:p>
            <a:pPr eaLnBrk="1" hangingPunct="1"/>
            <a:r>
              <a:rPr lang="en-US" smtClean="0"/>
              <a:t>Sprint backlog—a dynamically changing list of tasks to be completed in the next sprint.</a:t>
            </a:r>
          </a:p>
          <a:p>
            <a:pPr eaLnBrk="1" hangingPunct="1"/>
            <a:endParaRPr lang="en-US" smtClean="0"/>
          </a:p>
          <a:p>
            <a:pPr eaLnBrk="1" hangingPunct="1"/>
            <a:r>
              <a:rPr lang="en-US" smtClean="0"/>
              <a:t>Sprint—a 30-day period in which the development team transforms the backlog into software that can be demonstrated.</a:t>
            </a:r>
          </a:p>
          <a:p>
            <a:pPr eaLnBrk="1" hangingPunct="1"/>
            <a:endParaRPr lang="en-US" smtClean="0"/>
          </a:p>
          <a:p>
            <a:pPr eaLnBrk="1" hangingPunct="1"/>
            <a:r>
              <a:rPr lang="en-US" smtClean="0"/>
              <a:t>Daily scrum—a brief meeting in which communication is the number-one rule.</a:t>
            </a:r>
          </a:p>
          <a:p>
            <a:pPr eaLnBrk="1" hangingPunct="1"/>
            <a:endParaRPr lang="en-US" smtClean="0"/>
          </a:p>
          <a:p>
            <a:pPr eaLnBrk="1" hangingPunct="1"/>
            <a:r>
              <a:rPr lang="en-US" smtClean="0"/>
              <a:t>Demo—working software that can be demonstrated to the customer.</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91374608-2A37-487A-92C9-5365C9E2E853}" type="slidenum">
              <a:rPr lang="en-US"/>
              <a:pPr/>
              <a:t>42</a:t>
            </a:fld>
            <a:endParaRPr lang="en-US"/>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smtClean="0"/>
              <a:t>Short releases allow the system to evolve—through the use of short releases, the development team compresses the time between releases of their product, improving the product later as the dynamic situation demands.</a:t>
            </a:r>
          </a:p>
          <a:p>
            <a:pPr eaLnBrk="1" hangingPunct="1"/>
            <a:endParaRPr lang="en-US" smtClean="0"/>
          </a:p>
          <a:p>
            <a:pPr eaLnBrk="1" hangingPunct="1"/>
            <a:r>
              <a:rPr lang="en-US" smtClean="0"/>
              <a:t>Pair programming enhances overall quality—fosters good communication, identifying with the customer, focusing on the most valuable aspects of the project first, testing all code as it is developed, and integrating the new code after it successfully passes its tests.</a:t>
            </a:r>
          </a:p>
          <a:p>
            <a:pPr eaLnBrk="1" hangingPunct="1"/>
            <a:endParaRPr lang="en-US" smtClean="0"/>
          </a:p>
          <a:p>
            <a:pPr eaLnBrk="1" hangingPunct="1"/>
            <a:r>
              <a:rPr lang="en-US" smtClean="0"/>
              <a:t>Onsite customers are mutually beneficial to the business and the agile development team—customers serve as a ready reference and reality check, and the focus of the system design will always be maintained via their presence.</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2E4E9739-EA86-4980-8951-428D4DA71BC7}" type="slidenum">
              <a:rPr lang="en-US"/>
              <a:pPr/>
              <a:t>43</a:t>
            </a:fld>
            <a:endParaRPr lang="en-US"/>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smtClean="0"/>
              <a:t>The 40-hour work week improves worker effectiveness—even the hardest-hitting developers are susceptible to errors and burnout if they work too hard for too long a period.</a:t>
            </a:r>
          </a:p>
          <a:p>
            <a:pPr eaLnBrk="1" hangingPunct="1"/>
            <a:endParaRPr lang="en-US" smtClean="0"/>
          </a:p>
          <a:p>
            <a:pPr eaLnBrk="1" hangingPunct="1"/>
            <a:r>
              <a:rPr lang="en-US" smtClean="0"/>
              <a:t>Balanced resources and activities support project goals—the resource control variables of time, cost, quality, and scope need to be properly balanced with the activities of coding, designing, testing, and listening.</a:t>
            </a:r>
          </a:p>
          <a:p>
            <a:pPr eaLnBrk="1" hangingPunct="1"/>
            <a:endParaRPr lang="en-US" smtClean="0"/>
          </a:p>
          <a:p>
            <a:pPr eaLnBrk="1" hangingPunct="1"/>
            <a:r>
              <a:rPr lang="en-US" smtClean="0"/>
              <a:t>Agile values are crucial to success—it is essential to the overall success of the project that analysts wholeheartedly embrace the values of communication, simplicity, feedback, and courage in all of the work that they do.</a:t>
            </a:r>
          </a:p>
          <a:p>
            <a:pPr eaLnBrk="1" hangingPunct="1"/>
            <a:endParaRPr lang="en-US"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FF773F91-ED96-4C75-A70B-5E96A2B52A26}" type="slidenum">
              <a:rPr lang="en-US"/>
              <a:pPr/>
              <a:t>45</a:t>
            </a:fld>
            <a:endParaRPr lang="en-US"/>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en-US" smtClean="0"/>
              <a:t>Efficiency—seven strategies that can improve the efficiency of knowledge work.</a:t>
            </a:r>
          </a:p>
          <a:p>
            <a:pPr eaLnBrk="1" hangingPunct="1"/>
            <a:endParaRPr lang="en-US" smtClean="0"/>
          </a:p>
          <a:p>
            <a:pPr eaLnBrk="1" hangingPunct="1"/>
            <a:r>
              <a:rPr lang="en-US" smtClean="0"/>
              <a:t>Risks—when is the appropriate time to upgrade human skills, adopt new organizational processes, and institute internal change.</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765B6C9F-92D3-41C9-8F52-BB5C3C9EA9FF}" type="slidenum">
              <a:rPr lang="en-US"/>
              <a:pPr/>
              <a:t>47</a:t>
            </a:fld>
            <a:endParaRPr lang="en-US"/>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smtClean="0"/>
              <a:t>In consultation with users, analysts must consider the risks that organizations face when adopting new methodologies.</a:t>
            </a:r>
          </a:p>
          <a:p>
            <a:pPr eaLnBrk="1" hangingPunct="1"/>
            <a:endParaRPr lang="en-US" smtClean="0"/>
          </a:p>
          <a:p>
            <a:pPr eaLnBrk="1" hangingPunct="1"/>
            <a:r>
              <a:rPr lang="en-US" smtClean="0"/>
              <a:t>Shows many of the variables that need to be considered when assessing the risk of adopting organizational innovation.</a:t>
            </a:r>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B5906A50-8B23-4531-8544-9BF5EACE1C58}" type="slidenum">
              <a:rPr lang="en-US"/>
              <a:pPr/>
              <a:t>52</a:t>
            </a:fld>
            <a:endParaRPr lang="en-US"/>
          </a:p>
        </p:txBody>
      </p:sp>
      <p:sp>
        <p:nvSpPr>
          <p:cNvPr id="93187" name="Rectangle 2"/>
          <p:cNvSpPr>
            <a:spLocks noChangeArrowheads="1" noTextEdit="1"/>
          </p:cNvSpPr>
          <p:nvPr>
            <p:ph type="sldImg"/>
          </p:nvPr>
        </p:nvSpPr>
        <p:spPr>
          <a:xfrm>
            <a:off x="1152525" y="692150"/>
            <a:ext cx="4554538" cy="3416300"/>
          </a:xfrm>
          <a:ln/>
        </p:spPr>
      </p:sp>
      <p:sp>
        <p:nvSpPr>
          <p:cNvPr id="93188" name="Rectangle 3"/>
          <p:cNvSpPr>
            <a:spLocks noGrp="1" noChangeArrowheads="1"/>
          </p:cNvSpPr>
          <p:nvPr>
            <p:ph type="body" idx="1"/>
          </p:nvPr>
        </p:nvSpPr>
        <p:spPr>
          <a:xfrm>
            <a:off x="914400" y="4343400"/>
            <a:ext cx="5029200" cy="4114800"/>
          </a:xfrm>
          <a:noFill/>
        </p:spPr>
        <p:txBody>
          <a:bodyPr lIns="90480" tIns="44446" rIns="90480" bIns="44446"/>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C99DDC02-E42D-44C9-B395-A328AB75EE77}" type="slidenum">
              <a:rPr lang="en-US"/>
              <a:pPr/>
              <a:t>5</a:t>
            </a:fld>
            <a:endParaRPr 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US" smtClean="0"/>
              <a:t>Information gathered in the prototyping phase allows the analyst to set priorities and redirect plans inexpensively, with a minimum of disruption.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AD970DD6-784B-4ADD-9CE1-32E325ABBD0E}" type="slidenum">
              <a:rPr lang="en-US"/>
              <a:pPr/>
              <a:t>6</a:t>
            </a:fld>
            <a:endParaRPr lang="en-US"/>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smtClean="0"/>
              <a:t>In engineering this approach is referred to as </a:t>
            </a:r>
            <a:r>
              <a:rPr lang="en-US" i="1" smtClean="0"/>
              <a:t>breadboarding</a:t>
            </a:r>
            <a:r>
              <a:rPr lang="en-US" smtClean="0"/>
              <a:t>.</a:t>
            </a:r>
          </a:p>
          <a:p>
            <a:pPr eaLnBrk="1" hangingPunct="1"/>
            <a:endParaRPr lang="en-US" smtClean="0"/>
          </a:p>
          <a:p>
            <a:pPr eaLnBrk="1" hangingPunct="1"/>
            <a:r>
              <a:rPr lang="en-US" smtClean="0"/>
              <a:t>Users can interact with the system—getting accustomed to the interface and types of output available.</a:t>
            </a:r>
          </a:p>
          <a:p>
            <a:pPr eaLnBrk="1" hangingPunct="1"/>
            <a:endParaRPr lang="en-US" smtClean="0"/>
          </a:p>
          <a:p>
            <a:pPr eaLnBrk="1" hangingPunct="1"/>
            <a:r>
              <a:rPr lang="en-US" smtClean="0"/>
              <a:t>Retrieval and storage of information may be inefficient—programs were written rapidly with the objective of being workable rather than efficient.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DE055242-C78E-4B9B-A877-D8C7996C3454}" type="slidenum">
              <a:rPr lang="en-US"/>
              <a:pPr/>
              <a:t>7</a:t>
            </a:fld>
            <a:endParaRPr lang="en-US"/>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US" smtClean="0"/>
              <a:t>A nonworking scale model of an information system:</a:t>
            </a:r>
          </a:p>
          <a:p>
            <a:pPr marL="628650" lvl="1" indent="-171450" eaLnBrk="1" hangingPunct="1">
              <a:buFontTx/>
              <a:buChar char="•"/>
            </a:pPr>
            <a:r>
              <a:rPr lang="en-US" smtClean="0"/>
              <a:t>processing because of undue cost and time, would not be prototyped.</a:t>
            </a:r>
          </a:p>
          <a:p>
            <a:pPr marL="628650" lvl="1" indent="-171450" eaLnBrk="1" hangingPunct="1">
              <a:buFontTx/>
              <a:buChar char="•"/>
            </a:pPr>
            <a:r>
              <a:rPr lang="en-US" smtClean="0"/>
              <a:t>users can make decisions based on their use of prototyped input and output.</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698C279A-D8BA-4417-9996-70D9C8DBC68F}" type="slidenum">
              <a:rPr lang="en-US"/>
              <a:pPr/>
              <a:t>8</a:t>
            </a:fld>
            <a:endParaRPr lang="en-US"/>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smtClean="0"/>
              <a:t>Pilot —a first full-scale model of a system.</a:t>
            </a:r>
          </a:p>
          <a:p>
            <a:pPr eaLnBrk="1" hangingPunct="1"/>
            <a:endParaRPr lang="en-US" smtClean="0"/>
          </a:p>
          <a:p>
            <a:pPr eaLnBrk="1" hangingPunct="1"/>
            <a:r>
              <a:rPr lang="en-US" smtClean="0"/>
              <a:t>Creation of a working model is one of the types of prototyping done with RAD.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8B96CDE4-AE7C-4D1A-834B-5C5AA29CF8A4}" type="slidenum">
              <a:rPr lang="en-US"/>
              <a:pPr/>
              <a:t>9</a:t>
            </a:fld>
            <a:endParaRPr 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en-US" smtClean="0"/>
              <a:t>Some, but not all, essential features are included—a menu on a screen that lists six features may only have three available.</a:t>
            </a:r>
          </a:p>
          <a:p>
            <a:pPr eaLnBrk="1" hangingPunct="1"/>
            <a:endParaRPr lang="en-US" smtClean="0"/>
          </a:p>
          <a:p>
            <a:pPr eaLnBrk="1" hangingPunct="1"/>
            <a:r>
              <a:rPr lang="en-US" smtClean="0"/>
              <a:t>Built in modules—if the features that are prototyped are evaluated by users as successful, they can be incorporated into the larger, final system without undertaking immense work in interfacing.</a:t>
            </a:r>
          </a:p>
          <a:p>
            <a:pPr eaLnBrk="1" hangingPunct="1"/>
            <a:endParaRPr lang="en-US" smtClean="0"/>
          </a:p>
          <a:p>
            <a:pPr eaLnBrk="1" hangingPunct="1"/>
            <a:r>
              <a:rPr lang="en-US" smtClean="0"/>
              <a:t>Part of the actual system—not just a mock-up.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892064D3-FA6B-41FA-ADE2-8C8C16B6D988}" type="slidenum">
              <a:rPr lang="en-US"/>
              <a:pPr/>
              <a:t>11</a:t>
            </a:fld>
            <a:endParaRPr lang="en-US"/>
          </a:p>
        </p:txBody>
      </p:sp>
      <p:sp>
        <p:nvSpPr>
          <p:cNvPr id="72707" name="Rectangle 2"/>
          <p:cNvSpPr>
            <a:spLocks noRot="1" noChangeArrowheads="1" noTextEdit="1"/>
          </p:cNvSpPr>
          <p:nvPr>
            <p:ph type="sldImg"/>
          </p:nvPr>
        </p:nvSpPr>
        <p:spPr>
          <a:ln/>
        </p:spPr>
      </p:sp>
      <p:sp>
        <p:nvSpPr>
          <p:cNvPr id="199683" name="Rectangle 3"/>
          <p:cNvSpPr>
            <a:spLocks noGrp="1" noChangeArrowheads="1"/>
          </p:cNvSpPr>
          <p:nvPr>
            <p:ph type="body" idx="1"/>
          </p:nvPr>
        </p:nvSpPr>
        <p:spPr/>
        <p:txBody>
          <a:bodyPr/>
          <a:lstStyle/>
          <a:p>
            <a:pPr eaLnBrk="1" hangingPunct="1">
              <a:defRPr/>
            </a:pPr>
            <a:r>
              <a:rPr lang="en-US" dirty="0" smtClean="0"/>
              <a:t>SDLC—a logical, systematic approach to follow in the development of information systems.</a:t>
            </a:r>
          </a:p>
          <a:p>
            <a:pPr eaLnBrk="1" hangingPunct="1">
              <a:defRPr/>
            </a:pPr>
            <a:endParaRPr lang="en-US" dirty="0" smtClean="0"/>
          </a:p>
          <a:p>
            <a:pPr eaLnBrk="1" hangingPunct="1">
              <a:defRPr/>
            </a:pPr>
            <a:r>
              <a:rPr lang="en-US" dirty="0" smtClean="0"/>
              <a:t>Rather than using prototyping to replace the SDLC use prototyping as a part of the SDLC.</a:t>
            </a:r>
          </a:p>
          <a:p>
            <a:pPr marL="171450" indent="-171450" eaLnBrk="1" hangingPunct="1">
              <a:buFont typeface="Arial" pitchFamily="34" charset="0"/>
              <a:buChar char="•"/>
              <a:defRPr/>
            </a:pPr>
            <a:r>
              <a:rPr lang="en-US" dirty="0" smtClean="0"/>
              <a:t>Advantages:</a:t>
            </a:r>
          </a:p>
          <a:p>
            <a:pPr marL="628650" lvl="1" indent="-171450" eaLnBrk="1" hangingPunct="1">
              <a:buFont typeface="Wingdings" pitchFamily="2" charset="2"/>
              <a:buChar char="§"/>
              <a:defRPr/>
            </a:pPr>
            <a:r>
              <a:rPr lang="en-US" dirty="0" smtClean="0"/>
              <a:t>effectively shortens the time between ascertainment of human information requirements and delivery of a workable system.</a:t>
            </a:r>
          </a:p>
          <a:p>
            <a:pPr marL="628650" lvl="1" indent="-171450" eaLnBrk="1" hangingPunct="1">
              <a:buFont typeface="Wingdings" pitchFamily="2" charset="2"/>
              <a:buChar char="§"/>
              <a:defRPr/>
            </a:pPr>
            <a:r>
              <a:rPr lang="en-US" dirty="0" smtClean="0"/>
              <a:t>overcomes some of the problems of accurately identifying user information requirements.</a:t>
            </a:r>
          </a:p>
          <a:p>
            <a:pPr eaLnBrk="1" hangingPunct="1">
              <a:defRPr/>
            </a:pPr>
            <a:endParaRPr lang="en-US" dirty="0" smtClean="0"/>
          </a:p>
          <a:p>
            <a:pPr marL="171450" indent="-171450" eaLnBrk="1" hangingPunct="1">
              <a:buFont typeface="Arial" pitchFamily="34" charset="0"/>
              <a:buChar char="•"/>
              <a:defRPr/>
            </a:pPr>
            <a:r>
              <a:rPr lang="en-US" dirty="0" smtClean="0"/>
              <a:t>Disadvantages:</a:t>
            </a:r>
          </a:p>
          <a:p>
            <a:pPr marL="628650" lvl="1" indent="-171450" eaLnBrk="1" hangingPunct="1">
              <a:buFont typeface="Wingdings" pitchFamily="2" charset="2"/>
              <a:buChar char="§"/>
              <a:defRPr/>
            </a:pPr>
            <a:r>
              <a:rPr lang="en-US" dirty="0" smtClean="0"/>
              <a:t>prematurely shaping a system before the problem or opportunity being addressed is thoroughly understood.</a:t>
            </a:r>
          </a:p>
          <a:p>
            <a:pPr marL="628650" lvl="1" indent="-171450" eaLnBrk="1" hangingPunct="1">
              <a:buFont typeface="Wingdings" pitchFamily="2" charset="2"/>
              <a:buChar char="§"/>
              <a:defRPr/>
            </a:pPr>
            <a:r>
              <a:rPr lang="en-US" dirty="0" smtClean="0"/>
              <a:t>may result in producing a system that is accepted by specific groups of users but that is inadequate for overall system needs.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AA9287F6-7217-4AE2-AD9E-FD05A3E7D4C2}" type="slidenum">
              <a:rPr lang="en-US"/>
              <a:pPr/>
              <a:t>13</a:t>
            </a:fld>
            <a:endParaRPr 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en-US" smtClean="0"/>
              <a:t>Prototyping is a superb way to elicit feedback about the proposed system and about how readily it is fulfilling the information needs of its users.</a:t>
            </a:r>
          </a:p>
          <a:p>
            <a:pPr eaLnBrk="1" hangingPunct="1"/>
            <a:endParaRPr lang="en-US" smtClean="0"/>
          </a:p>
          <a:p>
            <a:pPr eaLnBrk="1" hangingPunct="1"/>
            <a:r>
              <a:rPr lang="en-US" smtClean="0"/>
              <a:t>The first step of prototyping is to estimate the costs involved in building a module of the system.</a:t>
            </a:r>
          </a:p>
          <a:p>
            <a:pPr eaLnBrk="1" hangingPunct="1"/>
            <a:endParaRPr lang="en-US" smtClean="0"/>
          </a:p>
          <a:p>
            <a:pPr eaLnBrk="1" hangingPunct="1"/>
            <a:r>
              <a:rPr lang="en-US" smtClean="0"/>
              <a:t>Work in manageable modules—a manageable module is one that allows users to interact with its key features but can be built separately from other system modules.</a:t>
            </a:r>
          </a:p>
          <a:p>
            <a:pPr eaLnBrk="1" hangingPunct="1"/>
            <a:endParaRPr lang="en-US" smtClean="0"/>
          </a:p>
          <a:p>
            <a:pPr eaLnBrk="1" hangingPunct="1"/>
            <a:r>
              <a:rPr lang="en-US" smtClean="0"/>
              <a:t>Build the prototype rapidly—putting together an operational prototype both rapidly and early in the SDLC allows the analyst to gain valuable insight into how the remainder of the project should go.</a:t>
            </a:r>
          </a:p>
          <a:p>
            <a:pPr eaLnBrk="1" hangingPunct="1"/>
            <a:endParaRPr lang="en-US" smtClean="0"/>
          </a:p>
          <a:p>
            <a:pPr eaLnBrk="1" hangingPunct="1"/>
            <a:r>
              <a:rPr lang="en-US" smtClean="0"/>
              <a:t>Modify the prototype—creating it in modules that are not highly interdependent.</a:t>
            </a:r>
          </a:p>
          <a:p>
            <a:pPr eaLnBrk="1" hangingPunct="1"/>
            <a:endParaRPr lang="en-US" smtClean="0"/>
          </a:p>
          <a:p>
            <a:pPr eaLnBrk="1" hangingPunct="1"/>
            <a:r>
              <a:rPr lang="en-US" smtClean="0"/>
              <a:t>Stress the user interface—for many users the interface is the system.</a:t>
            </a:r>
          </a:p>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7C122A7-6068-419C-802A-8B4C70BFD738}"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E34DD340-F475-4CAC-90A4-E3797ED5369E}"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41DD0A0A-BF29-47D9-A38D-49347731BAC0}"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74B4102B-D30E-4980-B842-F83347AFB83E}"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0A94E91F-9F34-46CC-BF25-A39F5D255176}"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CAD433FE-13A7-475D-B8F7-87E3DE4D7E22}"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7F220E24-5AAE-483A-B87E-B77D98CAB24C}"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77161D52-BB9C-43C5-BC01-65F1BF20991F}"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25A417F8-86DF-462A-9C74-23461E988BF5}"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257D2680-6488-419F-B0A1-DEE1E382E9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36ED8E34-298E-4D9D-A2BF-AE365929A0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918FC1A4-09BE-43C6-867C-0CA2EACE987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2DA10511-FA95-4FDC-ABEB-059F5CEEB76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49ED52A-74DC-4F59-85F5-975F86D460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D1C6216A-0FE0-46AE-BC86-B1B823F5C84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DAE15FD9-D6F3-4E14-9103-B66781BFB91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AC58EF79-4FF5-486E-A521-8405E97920F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F342377D-1A17-4CA1-8BA7-56F7467F0CD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853DD6DE-CBF6-4BAC-917C-8D7E0EBE09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DB2BC2E2-6789-470C-B528-1F915687F21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85992AF9-0E89-4677-8CF8-59FD1A64634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F734A846-24F8-4D98-8BDD-C4A390D55F5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F3E8FEB4-DC7B-4131-8B9C-A0B826A5478A}"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1849C3A5-B130-4194-80AA-B67AF0C8D7C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172B12D5-6313-4E66-87A8-CDD31476AB0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40227C26-29B0-416F-BBC6-CD65F3E1DCC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75414004-BAAE-4C07-8262-6B24E82ADF2F}"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1BFC5B1C-9FDE-486F-98F3-66E71B14305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49F10EF7-B1A2-4FB2-BE0C-455C77F964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8A7AA916-A131-469E-B1B4-EB36A23AA0AE}"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6FA89BF0-5A52-4AA0-8298-2D05A068E335}"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FB33FE6A-BE92-4F11-8065-9476C7C8618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A31B94E4-7331-4B5C-BA4C-2A3987D7402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ED609BEB-E717-41CD-AAEF-2034636BF23C}"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C9FB153F-8A30-40F1-A39E-CF5E44D5608F}"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4C01F434-C128-440A-B130-4A13939E03A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B8DA5CD7-D54E-4302-92B9-16B97AD11A0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ADE52E38-7FF1-4356-9802-3224958E46A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D9CF48C1-B051-48A8-973D-F3BBBB2F8C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7E1934E9-2270-4EE7-A8B1-81BC7039CBE1}"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B622A4BA-8284-4824-9080-7CE189D55971}"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8511F3E1-A49F-4FE8-997D-778659F652ED}"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0F5CA3F-9415-4D4D-90B7-F182C5EADF0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64CD0C4E-67D8-44AF-8EDE-684021D61D04}"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78418C36-83C9-42AF-BCEC-F801F6BDE96C}"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B2A56C7A-F98A-4129-A1A5-0BA0BD1258E3}"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678530FC-9C0A-4F15-BA39-B9BED1A2F5A9}"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06966548-89E8-487A-9C0B-E3348C06D617}"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A8F7D0AD-2A58-4BC3-B8AA-1BDD9ABE99F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033ADEAB-ABFE-4FF9-93C6-A3CFD1264CAB}"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1AA7C2DF-FEFF-4DDB-B740-2EB73A1AA43E}"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92761EA7-FE4D-4CFD-BF02-0513E6B0B8FD}"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E4843B84-6648-497B-92D2-565F7A0A5108}"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3D22D93-8E62-475B-A1FA-330B9227298D}"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A9AAF660-CA84-482C-8BD2-CBEDC9C37755}"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83CA6743-7ED4-480C-A5A4-6A27F627ED71}"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0DDFDA0B-CB45-4DA8-9CEA-13FECA786F66}"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483694B0-F435-4AC0-892F-B0A0F55288F4}"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743D3BF1-7E10-41B4-B70D-7E853881DF4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7F5C41F9-C88F-4F0C-ADF0-3C216DD3399F}"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00A495A1-894E-4B0E-970A-A03C8FB7BD5E}"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226AE4E6-3868-42DD-963D-F61546BC7BA8}"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A0DE42BE-7259-4338-B5DB-35BAF8699242}"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AC7819DC-302D-491D-BA6C-242B8B7A112A}"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F0160525-3B1E-4B71-96F5-7806431B6F07}"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A2CF5914-2079-4F9B-8FC3-6E34055DDE30}"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252EE0F-04E8-4DA3-BD79-1987457DD51D}"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138307B-4764-4A46-A713-B3D7B78F8997}"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6142D18B-DD25-4387-A4CC-CCB3E5D59A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4CE6BDD6-ECA8-4E7F-8676-E2404ADD0D3F}"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BF233038-AFB3-4355-BB27-ABCC16590C4E}"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9EE70DBE-05DF-4C9A-8C7A-58BBF06D32B8}"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DCD84267-8EB2-4E5D-95E0-7B5F369F8251}"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827789C7-10BD-44D4-B3BD-CB146289D25D}"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514682E0-250B-4A28-A058-72A0364B3E28}"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16814C70-7024-4C6E-B688-033CAFFEF627}"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B0FF6A6A-A161-40AC-8B81-5AB54CEAD5FF}"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64132C2F-11A1-4848-BFA7-C8BC4E18BD24}"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036F4175-E0F9-427F-A00A-6197AECC55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FF89C9E5-94D3-496A-B704-1BEDF1840CC9}"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16E1ECB1-1947-4F2C-9AB7-E0D48AE20D89}"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61EB5BD5-06ED-4B13-9586-6D99AD2EDB2C}"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D0B03DDF-0664-4367-875C-D0F4B13B4FF7}"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FE18CE0E-937D-4F61-90BE-8629B9063FC8}"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EF65855A-8C7B-4027-AC3F-DE41BFBF0533}"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C682C248-8EC5-4472-9397-5AAA251898A4}"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98A816B0-1F46-4BC1-9750-B03FD41ED092}"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82519CD7-ABE4-4225-8E92-06A7F5E7131A}"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BAC63163-8715-42F7-B263-72DD243204E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C36E6A3D-45D6-404E-AF75-65BE74635FD5}"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734670F4-63E0-4CFE-90A8-238DC1AAFC71}"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2BA5F611-3FAB-4B8A-8DC9-603411C81D4B}"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6-</a:t>
            </a:r>
            <a:fld id="{270D9747-DF7D-4A14-A589-99582596AFCE}"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6-</a:t>
            </a:r>
            <a:fld id="{091D233F-B2CC-4CC8-8EFC-0EB0C036B7E3}"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6-</a:t>
            </a:r>
            <a:fld id="{1B944444-BE74-48EE-AA15-C5D89EB18353}"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A36AEDE1-30D2-4ADA-B859-4B702A7F27C7}"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6-</a:t>
            </a:r>
            <a:fld id="{42CA7DBA-6572-434D-BDBD-AF5ED03484CC}"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2C0B2B98-F4E3-4772-B656-87C17BFC5209}"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6-</a:t>
            </a:r>
            <a:fld id="{D0876D1A-1043-4E53-99EA-DDB1F709CF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102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7" name="Picture 6"/>
          <p:cNvPicPr>
            <a:picLocks noChangeAspect="1"/>
          </p:cNvPicPr>
          <p:nvPr/>
        </p:nvPicPr>
        <p:blipFill>
          <a:blip r:embed="rId13" cstate="print"/>
          <a:srcRect/>
          <a:stretch>
            <a:fillRect/>
          </a:stretch>
        </p:blipFill>
        <p:spPr bwMode="auto">
          <a:xfrm>
            <a:off x="2209800" y="9525"/>
            <a:ext cx="6923088" cy="6858000"/>
          </a:xfrm>
          <a:prstGeom prst="rect">
            <a:avLst/>
          </a:prstGeom>
          <a:noFill/>
          <a:ln w="9525">
            <a:noFill/>
            <a:miter lim="800000"/>
            <a:headEnd/>
            <a:tailEnd/>
          </a:ln>
        </p:spPr>
      </p:pic>
      <p:sp>
        <p:nvSpPr>
          <p:cNvPr id="102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Date Placeholder 3"/>
          <p:cNvSpPr>
            <a:spLocks noGrp="1"/>
          </p:cNvSpPr>
          <p:nvPr>
            <p:ph type="dt" sz="half" idx="2"/>
          </p:nvPr>
        </p:nvSpPr>
        <p:spPr bwMode="auto">
          <a:xfrm>
            <a:off x="457200" y="6096000"/>
            <a:ext cx="6477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smtClean="0">
                <a:solidFill>
                  <a:srgbClr val="2641D7"/>
                </a:solidFill>
                <a:latin typeface="+mn-lt"/>
              </a:defRPr>
            </a:lvl1pPr>
          </a:lstStyle>
          <a:p>
            <a:pPr>
              <a:defRPr/>
            </a:pPr>
            <a:r>
              <a:rPr lang="en-US"/>
              <a:t>Kendall &amp; Kendall	Copyright © 2014 Pearson Education, Inc. Publishing as Prentice Hall</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43" name="Picture 6"/>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1024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4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42888C62-8976-4272-9B8C-86A5C96049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051"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dirty="0">
                <a:latin typeface="+mn-lt"/>
                <a:ea typeface="+mn-ea"/>
                <a:cs typeface="+mn-cs"/>
              </a:defRPr>
            </a:lvl1pPr>
          </a:lstStyle>
          <a:p>
            <a:pPr>
              <a:defRPr/>
            </a:pPr>
            <a:r>
              <a:rPr lang="en-US"/>
              <a:t>Kendall &amp; Kendall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dirty="0">
                <a:latin typeface="+mn-lt"/>
                <a:ea typeface="+mn-ea"/>
                <a:cs typeface="+mn-cs"/>
              </a:defRPr>
            </a:lvl1pPr>
          </a:lstStyle>
          <a:p>
            <a:pPr>
              <a:defRPr/>
            </a:pPr>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2FABBDCB-AACF-4F93-BF4B-D9CA7A4584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3075"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307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6781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smtClean="0">
                <a:latin typeface="+mn-lt"/>
              </a:defRPr>
            </a:lvl1pPr>
          </a:lstStyle>
          <a:p>
            <a:pPr>
              <a:defRPr/>
            </a:pPr>
            <a:r>
              <a:rPr lang="en-US"/>
              <a:t>Kendall &amp; Kendall	Copyright © 2014 Pearson Education, Inc. Publishing as Prentice Hall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00A866B7-CA37-4F5C-96A8-BA6B3BD3DE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4099"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4100"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101"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8E473D90-5564-450A-BA49-1C63DA17CB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5123" name="Picture 9"/>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512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E6D95EFB-AB99-4D7F-BC8B-DC11048B82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6147" name="Picture 5"/>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614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3952A8DE-EF9A-464B-A9D6-38663DFFE5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7171" name="Picture 7"/>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717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717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372AAE7C-9F35-48DB-902E-9EF133389B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8195" name="Picture 7"/>
          <p:cNvPicPr>
            <a:picLocks noChangeAspect="1"/>
          </p:cNvPicPr>
          <p:nvPr/>
        </p:nvPicPr>
        <p:blipFill>
          <a:blip r:embed="rId13" cstate="print"/>
          <a:srcRect/>
          <a:stretch>
            <a:fillRect/>
          </a:stretch>
        </p:blipFill>
        <p:spPr bwMode="auto">
          <a:xfrm>
            <a:off x="0" y="-22225"/>
            <a:ext cx="322263" cy="6858000"/>
          </a:xfrm>
          <a:prstGeom prst="rect">
            <a:avLst/>
          </a:prstGeom>
          <a:noFill/>
          <a:ln w="9525">
            <a:noFill/>
            <a:miter lim="800000"/>
            <a:headEnd/>
            <a:tailEnd/>
          </a:ln>
        </p:spPr>
      </p:pic>
      <p:sp>
        <p:nvSpPr>
          <p:cNvPr id="819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819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C62C6FC6-7896-4517-9D62-A2224BA5FD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9219" name="Picture 6"/>
          <p:cNvPicPr>
            <a:picLocks noChangeAspect="1"/>
          </p:cNvPicPr>
          <p:nvPr/>
        </p:nvPicPr>
        <p:blipFill>
          <a:blip r:embed="rId13" cstate="print"/>
          <a:srcRect/>
          <a:stretch>
            <a:fillRect/>
          </a:stretch>
        </p:blipFill>
        <p:spPr bwMode="auto">
          <a:xfrm>
            <a:off x="-7938" y="0"/>
            <a:ext cx="322263" cy="6858000"/>
          </a:xfrm>
          <a:prstGeom prst="rect">
            <a:avLst/>
          </a:prstGeom>
          <a:noFill/>
          <a:ln w="9525">
            <a:noFill/>
            <a:miter lim="800000"/>
            <a:headEnd/>
            <a:tailEnd/>
          </a:ln>
        </p:spPr>
      </p:pic>
      <p:sp>
        <p:nvSpPr>
          <p:cNvPr id="9220"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9221"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6-</a:t>
            </a:r>
            <a:fld id="{9FBE0A73-287C-42B3-8104-D0CA78D607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11267" name="Subtitle 2"/>
          <p:cNvSpPr>
            <a:spLocks noGrp="1"/>
          </p:cNvSpPr>
          <p:nvPr>
            <p:ph type="subTitle" idx="4294967295"/>
          </p:nvPr>
        </p:nvSpPr>
        <p:spPr>
          <a:xfrm>
            <a:off x="6248400" y="533400"/>
            <a:ext cx="1752600" cy="1447800"/>
          </a:xfrm>
        </p:spPr>
        <p:txBody>
          <a:bodyPr/>
          <a:lstStyle/>
          <a:p>
            <a:pPr marL="0" indent="0" algn="ctr" eaLnBrk="1" hangingPunct="1">
              <a:buFontTx/>
              <a:buNone/>
            </a:pPr>
            <a:r>
              <a:rPr lang="en-US" sz="8000" smtClean="0">
                <a:solidFill>
                  <a:srgbClr val="D70027"/>
                </a:solidFill>
              </a:rPr>
              <a:t>6</a:t>
            </a:r>
          </a:p>
        </p:txBody>
      </p:sp>
      <p:sp>
        <p:nvSpPr>
          <p:cNvPr id="11268" name="TextBox 4"/>
          <p:cNvSpPr txBox="1">
            <a:spLocks noChangeArrowheads="1"/>
          </p:cNvSpPr>
          <p:nvPr/>
        </p:nvSpPr>
        <p:spPr bwMode="auto">
          <a:xfrm>
            <a:off x="457200" y="2286000"/>
            <a:ext cx="4724400" cy="830263"/>
          </a:xfrm>
          <a:prstGeom prst="rect">
            <a:avLst/>
          </a:prstGeom>
          <a:noFill/>
          <a:ln w="9525">
            <a:noFill/>
            <a:miter lim="800000"/>
            <a:headEnd/>
            <a:tailEnd/>
          </a:ln>
        </p:spPr>
        <p:txBody>
          <a:bodyPr>
            <a:spAutoFit/>
          </a:bodyPr>
          <a:lstStyle/>
          <a:p>
            <a:r>
              <a:rPr lang="en-US" sz="2400">
                <a:solidFill>
                  <a:srgbClr val="2641D7"/>
                </a:solidFill>
              </a:rPr>
              <a:t>Kendall &amp; Kendall</a:t>
            </a:r>
            <a:br>
              <a:rPr lang="en-US" sz="2400">
                <a:solidFill>
                  <a:srgbClr val="2641D7"/>
                </a:solidFill>
              </a:rPr>
            </a:br>
            <a:r>
              <a:rPr lang="en-US" sz="2400">
                <a:solidFill>
                  <a:srgbClr val="2641D7"/>
                </a:solidFill>
              </a:rPr>
              <a:t>Systems Analysis and Design, 9e</a:t>
            </a:r>
          </a:p>
        </p:txBody>
      </p:sp>
      <p:sp>
        <p:nvSpPr>
          <p:cNvPr id="276484" name="Rectangle 4"/>
          <p:cNvSpPr>
            <a:spLocks noGrp="1" noChangeArrowheads="1"/>
          </p:cNvSpPr>
          <p:nvPr>
            <p:ph type="ctrTitle" idx="4294967295"/>
          </p:nvPr>
        </p:nvSpPr>
        <p:spPr>
          <a:xfrm>
            <a:off x="457200" y="3657600"/>
            <a:ext cx="6248400" cy="1524000"/>
          </a:xfrm>
          <a:noFill/>
        </p:spPr>
        <p:txBody>
          <a:bodyPr anchor="b"/>
          <a:lstStyle/>
          <a:p>
            <a:pPr eaLnBrk="1" hangingPunct="1"/>
            <a:r>
              <a:rPr lang="en-US" smtClean="0"/>
              <a:t>Agile Modeling and Prototyping</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fade">
                                      <p:cBhvr>
                                        <p:cTn id="7" dur="20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0520D0B8-BD5F-4971-A3C7-5F9FBC65E9B5}" type="slidenum">
              <a:rPr lang="en-US"/>
              <a:pPr>
                <a:defRPr/>
              </a:pPr>
              <a:t>10</a:t>
            </a:fld>
            <a:endParaRPr lang="en-US"/>
          </a:p>
        </p:txBody>
      </p:sp>
      <p:sp>
        <p:nvSpPr>
          <p:cNvPr id="20484" name="Rectangle 2"/>
          <p:cNvSpPr>
            <a:spLocks noGrp="1" noChangeArrowheads="1"/>
          </p:cNvSpPr>
          <p:nvPr>
            <p:ph type="title"/>
          </p:nvPr>
        </p:nvSpPr>
        <p:spPr>
          <a:xfrm>
            <a:off x="990600" y="152400"/>
            <a:ext cx="7877175" cy="1143000"/>
          </a:xfrm>
        </p:spPr>
        <p:txBody>
          <a:bodyPr/>
          <a:lstStyle/>
          <a:p>
            <a:pPr eaLnBrk="1" hangingPunct="1"/>
            <a:r>
              <a:rPr lang="en-US" sz="3200" smtClean="0"/>
              <a:t>Four Kinds of Prototypes</a:t>
            </a:r>
            <a:br>
              <a:rPr lang="en-US" sz="3200" smtClean="0"/>
            </a:br>
            <a:r>
              <a:rPr lang="en-US" sz="3200" smtClean="0"/>
              <a:t>Clockwise, Starting from the Upper Left</a:t>
            </a:r>
            <a:br>
              <a:rPr lang="en-US" sz="3200" smtClean="0"/>
            </a:br>
            <a:r>
              <a:rPr lang="en-US" sz="3200" smtClean="0"/>
              <a:t>(Figure 6.1)</a:t>
            </a:r>
          </a:p>
        </p:txBody>
      </p:sp>
      <p:pic>
        <p:nvPicPr>
          <p:cNvPr id="20485" name="Picture 17"/>
          <p:cNvPicPr>
            <a:picLocks noChangeAspect="1" noChangeArrowheads="1"/>
          </p:cNvPicPr>
          <p:nvPr>
            <p:ph type="body" idx="1"/>
          </p:nvPr>
        </p:nvPicPr>
        <p:blipFill>
          <a:blip r:embed="rId2" cstate="print"/>
          <a:srcRect/>
          <a:stretch>
            <a:fillRect/>
          </a:stretch>
        </p:blipFill>
        <p:spPr>
          <a:xfrm>
            <a:off x="2057400" y="1905000"/>
            <a:ext cx="4230688" cy="411480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52DEEBD-3456-4C4E-B2D8-3684C4D45651}" type="slidenum">
              <a:rPr lang="en-US"/>
              <a:pPr>
                <a:defRPr/>
              </a:pPr>
              <a:t>11</a:t>
            </a:fld>
            <a:endParaRPr lang="en-US"/>
          </a:p>
        </p:txBody>
      </p:sp>
      <p:sp>
        <p:nvSpPr>
          <p:cNvPr id="21508" name="Rectangle 2"/>
          <p:cNvSpPr>
            <a:spLocks noGrp="1" noChangeArrowheads="1"/>
          </p:cNvSpPr>
          <p:nvPr>
            <p:ph type="title"/>
          </p:nvPr>
        </p:nvSpPr>
        <p:spPr/>
        <p:txBody>
          <a:bodyPr/>
          <a:lstStyle/>
          <a:p>
            <a:pPr eaLnBrk="1" hangingPunct="1"/>
            <a:r>
              <a:rPr lang="en-US" smtClean="0"/>
              <a:t>Prototyping as an Alternative to the Systems Life Cycle</a:t>
            </a:r>
          </a:p>
        </p:txBody>
      </p:sp>
      <p:sp>
        <p:nvSpPr>
          <p:cNvPr id="21509" name="Rectangle 3"/>
          <p:cNvSpPr>
            <a:spLocks noGrp="1" noChangeArrowheads="1"/>
          </p:cNvSpPr>
          <p:nvPr>
            <p:ph type="body" idx="1"/>
          </p:nvPr>
        </p:nvSpPr>
        <p:spPr/>
        <p:txBody>
          <a:bodyPr/>
          <a:lstStyle/>
          <a:p>
            <a:pPr eaLnBrk="1" hangingPunct="1"/>
            <a:r>
              <a:rPr lang="en-US" smtClean="0"/>
              <a:t>Two main problems with the SDLC</a:t>
            </a:r>
          </a:p>
          <a:p>
            <a:pPr lvl="1" eaLnBrk="1" hangingPunct="1"/>
            <a:r>
              <a:rPr lang="en-US" smtClean="0"/>
              <a:t>Extended time required to go through the development life cycle</a:t>
            </a:r>
          </a:p>
          <a:p>
            <a:pPr lvl="1" eaLnBrk="1" hangingPunct="1"/>
            <a:r>
              <a:rPr lang="en-US" smtClean="0"/>
              <a:t>User requirements change over time</a:t>
            </a:r>
          </a:p>
          <a:p>
            <a:pPr eaLnBrk="1" hangingPunct="1"/>
            <a:r>
              <a:rPr lang="en-US" smtClean="0"/>
              <a:t>Rather than using prototyping to replace the SDLC use prototyping as a part of the SDLC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999B3EBC-655B-4E20-B330-2027F6B1DBBF}" type="slidenum">
              <a:rPr lang="en-US"/>
              <a:pPr>
                <a:defRPr/>
              </a:pPr>
              <a:t>12</a:t>
            </a:fld>
            <a:endParaRPr lang="en-US"/>
          </a:p>
        </p:txBody>
      </p:sp>
      <p:sp>
        <p:nvSpPr>
          <p:cNvPr id="22532" name="Rectangle 2"/>
          <p:cNvSpPr>
            <a:spLocks noGrp="1" noChangeArrowheads="1"/>
          </p:cNvSpPr>
          <p:nvPr>
            <p:ph type="title"/>
          </p:nvPr>
        </p:nvSpPr>
        <p:spPr/>
        <p:txBody>
          <a:bodyPr/>
          <a:lstStyle/>
          <a:p>
            <a:pPr eaLnBrk="1" hangingPunct="1"/>
            <a:r>
              <a:rPr lang="en-US" sz="4000" smtClean="0"/>
              <a:t>Drawbacks to Supplanting the SDLC With Prototyping</a:t>
            </a:r>
          </a:p>
        </p:txBody>
      </p:sp>
      <p:sp>
        <p:nvSpPr>
          <p:cNvPr id="22533" name="Rectangle 3"/>
          <p:cNvSpPr>
            <a:spLocks noGrp="1" noChangeArrowheads="1"/>
          </p:cNvSpPr>
          <p:nvPr>
            <p:ph type="body" idx="1"/>
          </p:nvPr>
        </p:nvSpPr>
        <p:spPr/>
        <p:txBody>
          <a:bodyPr/>
          <a:lstStyle/>
          <a:p>
            <a:pPr eaLnBrk="1" hangingPunct="1"/>
            <a:r>
              <a:rPr lang="en-US" smtClean="0"/>
              <a:t>Drawbacks include prematurely shaping a system before the problem or opportunity is thoroughly understood</a:t>
            </a:r>
          </a:p>
          <a:p>
            <a:pPr eaLnBrk="1" hangingPunct="1"/>
            <a:r>
              <a:rPr lang="en-US" smtClean="0"/>
              <a:t>Using prototyping as an alternative may result in producing a system that is accepted by specific groups of users but is inadequate for overall system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122B42D3-D5E0-4594-B4B9-3AE396692F0C}" type="slidenum">
              <a:rPr lang="en-US"/>
              <a:pPr>
                <a:defRPr/>
              </a:pPr>
              <a:t>13</a:t>
            </a:fld>
            <a:endParaRPr lang="en-US"/>
          </a:p>
        </p:txBody>
      </p:sp>
      <p:sp>
        <p:nvSpPr>
          <p:cNvPr id="23556" name="Rectangle 2"/>
          <p:cNvSpPr>
            <a:spLocks noGrp="1" noChangeArrowheads="1"/>
          </p:cNvSpPr>
          <p:nvPr>
            <p:ph type="title"/>
          </p:nvPr>
        </p:nvSpPr>
        <p:spPr/>
        <p:txBody>
          <a:bodyPr/>
          <a:lstStyle/>
          <a:p>
            <a:pPr eaLnBrk="1" hangingPunct="1"/>
            <a:r>
              <a:rPr lang="en-US" smtClean="0"/>
              <a:t>Guidelines for Developing a Prototype </a:t>
            </a:r>
          </a:p>
        </p:txBody>
      </p:sp>
      <p:sp>
        <p:nvSpPr>
          <p:cNvPr id="23557" name="Rectangle 3"/>
          <p:cNvSpPr>
            <a:spLocks noGrp="1" noChangeArrowheads="1"/>
          </p:cNvSpPr>
          <p:nvPr>
            <p:ph type="body" idx="1"/>
          </p:nvPr>
        </p:nvSpPr>
        <p:spPr/>
        <p:txBody>
          <a:bodyPr/>
          <a:lstStyle/>
          <a:p>
            <a:pPr eaLnBrk="1" hangingPunct="1"/>
            <a:r>
              <a:rPr lang="en-US" smtClean="0"/>
              <a:t>Work in manageable modules</a:t>
            </a:r>
          </a:p>
          <a:p>
            <a:pPr eaLnBrk="1" hangingPunct="1"/>
            <a:r>
              <a:rPr lang="en-US" smtClean="0"/>
              <a:t>Build the prototype rapidly</a:t>
            </a:r>
          </a:p>
          <a:p>
            <a:pPr eaLnBrk="1" hangingPunct="1"/>
            <a:r>
              <a:rPr lang="en-US" smtClean="0"/>
              <a:t>Modify the prototype in successive iterations</a:t>
            </a:r>
          </a:p>
          <a:p>
            <a:pPr eaLnBrk="1" hangingPunct="1"/>
            <a:r>
              <a:rPr lang="en-US" smtClean="0"/>
              <a:t>Stress the user interface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3F179F28-AD22-4FE6-990A-3EF3899F7311}" type="slidenum">
              <a:rPr lang="en-US"/>
              <a:pPr>
                <a:defRPr/>
              </a:pPr>
              <a:t>14</a:t>
            </a:fld>
            <a:endParaRPr lang="en-US"/>
          </a:p>
        </p:txBody>
      </p:sp>
      <p:sp>
        <p:nvSpPr>
          <p:cNvPr id="24580" name="Rectangle 2"/>
          <p:cNvSpPr>
            <a:spLocks noGrp="1" noChangeArrowheads="1"/>
          </p:cNvSpPr>
          <p:nvPr>
            <p:ph type="title"/>
          </p:nvPr>
        </p:nvSpPr>
        <p:spPr/>
        <p:txBody>
          <a:bodyPr/>
          <a:lstStyle/>
          <a:p>
            <a:pPr eaLnBrk="1" hangingPunct="1"/>
            <a:r>
              <a:rPr lang="en-US" smtClean="0"/>
              <a:t>Work in Manageable Modules</a:t>
            </a:r>
          </a:p>
        </p:txBody>
      </p:sp>
      <p:sp>
        <p:nvSpPr>
          <p:cNvPr id="24581" name="Rectangle 3"/>
          <p:cNvSpPr>
            <a:spLocks noGrp="1" noChangeArrowheads="1"/>
          </p:cNvSpPr>
          <p:nvPr>
            <p:ph type="body" idx="1"/>
          </p:nvPr>
        </p:nvSpPr>
        <p:spPr/>
        <p:txBody>
          <a:bodyPr/>
          <a:lstStyle/>
          <a:p>
            <a:pPr eaLnBrk="1" hangingPunct="1">
              <a:lnSpc>
                <a:spcPct val="80000"/>
              </a:lnSpc>
            </a:pPr>
            <a:r>
              <a:rPr lang="en-US" sz="2800" smtClean="0"/>
              <a:t>It is imperative that an analyst work in manageable modules</a:t>
            </a:r>
          </a:p>
          <a:p>
            <a:pPr eaLnBrk="1" hangingPunct="1">
              <a:lnSpc>
                <a:spcPct val="80000"/>
              </a:lnSpc>
            </a:pPr>
            <a:r>
              <a:rPr lang="en-US" sz="2800" smtClean="0"/>
              <a:t>One distinct advantage of prototyping is that it is not necessary or desirable to build an entire working system for prototype purposes</a:t>
            </a:r>
          </a:p>
          <a:p>
            <a:pPr eaLnBrk="1" hangingPunct="1">
              <a:lnSpc>
                <a:spcPct val="80000"/>
              </a:lnSpc>
            </a:pPr>
            <a:r>
              <a:rPr lang="en-US" sz="2800" smtClean="0"/>
              <a:t>A manageable module allows users to interact with its key features but can be built separately from other system modules</a:t>
            </a:r>
          </a:p>
          <a:p>
            <a:pPr eaLnBrk="1" hangingPunct="1">
              <a:lnSpc>
                <a:spcPct val="80000"/>
              </a:lnSpc>
            </a:pPr>
            <a:r>
              <a:rPr lang="en-US" sz="2800" smtClean="0"/>
              <a:t>Module features that are deemed less important are purposely left out of the initial prototype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9710A28A-B0DF-49A8-A36B-D819008A9DAB}" type="slidenum">
              <a:rPr lang="en-US"/>
              <a:pPr>
                <a:defRPr/>
              </a:pPr>
              <a:t>15</a:t>
            </a:fld>
            <a:endParaRPr lang="en-US"/>
          </a:p>
        </p:txBody>
      </p:sp>
      <p:sp>
        <p:nvSpPr>
          <p:cNvPr id="25604" name="Rectangle 2"/>
          <p:cNvSpPr>
            <a:spLocks noGrp="1" noChangeArrowheads="1"/>
          </p:cNvSpPr>
          <p:nvPr>
            <p:ph type="title"/>
          </p:nvPr>
        </p:nvSpPr>
        <p:spPr/>
        <p:txBody>
          <a:bodyPr/>
          <a:lstStyle/>
          <a:p>
            <a:pPr eaLnBrk="1" hangingPunct="1"/>
            <a:r>
              <a:rPr lang="en-US" smtClean="0"/>
              <a:t>Build the Prototype Rapidly</a:t>
            </a:r>
          </a:p>
        </p:txBody>
      </p:sp>
      <p:sp>
        <p:nvSpPr>
          <p:cNvPr id="25605" name="Rectangle 3"/>
          <p:cNvSpPr>
            <a:spLocks noGrp="1" noChangeArrowheads="1"/>
          </p:cNvSpPr>
          <p:nvPr>
            <p:ph type="body" idx="1"/>
          </p:nvPr>
        </p:nvSpPr>
        <p:spPr/>
        <p:txBody>
          <a:bodyPr/>
          <a:lstStyle/>
          <a:p>
            <a:pPr eaLnBrk="1" hangingPunct="1">
              <a:lnSpc>
                <a:spcPct val="80000"/>
              </a:lnSpc>
            </a:pPr>
            <a:r>
              <a:rPr lang="en-US" sz="2400" smtClean="0"/>
              <a:t>Speed is essential for successful prototyping </a:t>
            </a:r>
          </a:p>
          <a:p>
            <a:pPr eaLnBrk="1" hangingPunct="1">
              <a:lnSpc>
                <a:spcPct val="80000"/>
              </a:lnSpc>
            </a:pPr>
            <a:r>
              <a:rPr lang="en-US" sz="2400" smtClean="0"/>
              <a:t>Analysts can use prototyping to shorten this gap by using traditional information-gathering techniques to find information requirements</a:t>
            </a:r>
          </a:p>
          <a:p>
            <a:pPr eaLnBrk="1" hangingPunct="1">
              <a:lnSpc>
                <a:spcPct val="80000"/>
              </a:lnSpc>
            </a:pPr>
            <a:r>
              <a:rPr lang="en-US" sz="2400" smtClean="0"/>
              <a:t>Make decisions that bring forth a working model</a:t>
            </a:r>
          </a:p>
          <a:p>
            <a:pPr eaLnBrk="1" hangingPunct="1">
              <a:lnSpc>
                <a:spcPct val="80000"/>
              </a:lnSpc>
            </a:pPr>
            <a:r>
              <a:rPr lang="en-US" sz="2400" smtClean="0"/>
              <a:t>Putting together an operational prototype rapidly and early in the SDLC allows an analyst to gain insight about the remainder of the project </a:t>
            </a:r>
          </a:p>
          <a:p>
            <a:pPr eaLnBrk="1" hangingPunct="1">
              <a:lnSpc>
                <a:spcPct val="80000"/>
              </a:lnSpc>
            </a:pPr>
            <a:r>
              <a:rPr lang="en-US" sz="2400" smtClean="0"/>
              <a:t>Showing users early in the process how parts of the system actually perform guards against overcommitting resources to a project that may eventually become unworkable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22E91F03-5176-433D-9627-A94922801D70}" type="slidenum">
              <a:rPr lang="en-US"/>
              <a:pPr>
                <a:defRPr/>
              </a:pPr>
              <a:t>16</a:t>
            </a:fld>
            <a:endParaRPr lang="en-US"/>
          </a:p>
        </p:txBody>
      </p:sp>
      <p:sp>
        <p:nvSpPr>
          <p:cNvPr id="26628" name="Rectangle 2"/>
          <p:cNvSpPr>
            <a:spLocks noGrp="1" noChangeArrowheads="1"/>
          </p:cNvSpPr>
          <p:nvPr>
            <p:ph type="title"/>
          </p:nvPr>
        </p:nvSpPr>
        <p:spPr/>
        <p:txBody>
          <a:bodyPr/>
          <a:lstStyle/>
          <a:p>
            <a:pPr eaLnBrk="1" hangingPunct="1"/>
            <a:r>
              <a:rPr lang="en-US" sz="4000" smtClean="0"/>
              <a:t>Modify the Prototype in successive iterations</a:t>
            </a:r>
          </a:p>
        </p:txBody>
      </p:sp>
      <p:sp>
        <p:nvSpPr>
          <p:cNvPr id="26629" name="Rectangle 3"/>
          <p:cNvSpPr>
            <a:spLocks noGrp="1" noChangeArrowheads="1"/>
          </p:cNvSpPr>
          <p:nvPr>
            <p:ph type="body" idx="1"/>
          </p:nvPr>
        </p:nvSpPr>
        <p:spPr/>
        <p:txBody>
          <a:bodyPr/>
          <a:lstStyle/>
          <a:p>
            <a:pPr eaLnBrk="1" hangingPunct="1">
              <a:lnSpc>
                <a:spcPct val="90000"/>
              </a:lnSpc>
            </a:pPr>
            <a:r>
              <a:rPr lang="en-US" sz="2800" smtClean="0"/>
              <a:t>Making a prototype modifiable means creating it in modules that are not highly interdependent</a:t>
            </a:r>
          </a:p>
          <a:p>
            <a:pPr eaLnBrk="1" hangingPunct="1">
              <a:lnSpc>
                <a:spcPct val="90000"/>
              </a:lnSpc>
            </a:pPr>
            <a:r>
              <a:rPr lang="en-US" sz="2800" smtClean="0"/>
              <a:t>The prototype is usually modified several times</a:t>
            </a:r>
          </a:p>
          <a:p>
            <a:pPr eaLnBrk="1" hangingPunct="1">
              <a:lnSpc>
                <a:spcPct val="90000"/>
              </a:lnSpc>
            </a:pPr>
            <a:r>
              <a:rPr lang="en-US" sz="2800" smtClean="0"/>
              <a:t>Changes should move the system closer to what users say is important</a:t>
            </a:r>
          </a:p>
          <a:p>
            <a:pPr eaLnBrk="1" hangingPunct="1">
              <a:lnSpc>
                <a:spcPct val="90000"/>
              </a:lnSpc>
            </a:pPr>
            <a:r>
              <a:rPr lang="en-US" sz="2800" smtClean="0"/>
              <a:t>Each modification is followed by an evaluation by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FB317418-AEE8-47F3-9DA6-87DA62CFC88D}" type="slidenum">
              <a:rPr lang="en-US"/>
              <a:pPr>
                <a:defRPr/>
              </a:pPr>
              <a:t>17</a:t>
            </a:fld>
            <a:endParaRPr lang="en-US"/>
          </a:p>
        </p:txBody>
      </p:sp>
      <p:sp>
        <p:nvSpPr>
          <p:cNvPr id="27652" name="Rectangle 2"/>
          <p:cNvSpPr>
            <a:spLocks noGrp="1" noChangeArrowheads="1"/>
          </p:cNvSpPr>
          <p:nvPr>
            <p:ph type="title"/>
          </p:nvPr>
        </p:nvSpPr>
        <p:spPr/>
        <p:txBody>
          <a:bodyPr/>
          <a:lstStyle/>
          <a:p>
            <a:pPr eaLnBrk="1" hangingPunct="1"/>
            <a:r>
              <a:rPr lang="en-US" smtClean="0"/>
              <a:t>Stress the User Interface</a:t>
            </a:r>
          </a:p>
        </p:txBody>
      </p:sp>
      <p:sp>
        <p:nvSpPr>
          <p:cNvPr id="27653" name="Rectangle 3"/>
          <p:cNvSpPr>
            <a:spLocks noGrp="1" noChangeArrowheads="1"/>
          </p:cNvSpPr>
          <p:nvPr>
            <p:ph type="body" idx="1"/>
          </p:nvPr>
        </p:nvSpPr>
        <p:spPr/>
        <p:txBody>
          <a:bodyPr/>
          <a:lstStyle/>
          <a:p>
            <a:pPr eaLnBrk="1" hangingPunct="1">
              <a:lnSpc>
                <a:spcPct val="90000"/>
              </a:lnSpc>
            </a:pPr>
            <a:r>
              <a:rPr lang="en-US" sz="2800" smtClean="0"/>
              <a:t>Use the prototype is to get users to further articulate their information requirements</a:t>
            </a:r>
          </a:p>
          <a:p>
            <a:pPr eaLnBrk="1" hangingPunct="1">
              <a:lnSpc>
                <a:spcPct val="90000"/>
              </a:lnSpc>
            </a:pPr>
            <a:r>
              <a:rPr lang="en-US" sz="2800" smtClean="0"/>
              <a:t>They should be able to see how the prototype will enable them to accomplish their tasks</a:t>
            </a:r>
          </a:p>
          <a:p>
            <a:pPr eaLnBrk="1" hangingPunct="1">
              <a:lnSpc>
                <a:spcPct val="90000"/>
              </a:lnSpc>
            </a:pPr>
            <a:r>
              <a:rPr lang="en-US" sz="2800" smtClean="0"/>
              <a:t>The user interface must be well developed enough to enable users to pick up the system quickly </a:t>
            </a:r>
          </a:p>
          <a:p>
            <a:pPr eaLnBrk="1" hangingPunct="1">
              <a:lnSpc>
                <a:spcPct val="90000"/>
              </a:lnSpc>
            </a:pPr>
            <a:r>
              <a:rPr lang="en-US" sz="2800" smtClean="0"/>
              <a:t>Online, interactive systems using GUI interfaces are ideally suited to prototypes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6AB88327-B675-4954-B83D-0D2EF54946B6}" type="slidenum">
              <a:rPr lang="en-US"/>
              <a:pPr>
                <a:defRPr/>
              </a:pPr>
              <a:t>18</a:t>
            </a:fld>
            <a:endParaRPr lang="en-US"/>
          </a:p>
        </p:txBody>
      </p:sp>
      <p:sp>
        <p:nvSpPr>
          <p:cNvPr id="28676" name="Rectangle 2"/>
          <p:cNvSpPr>
            <a:spLocks noGrp="1" noChangeArrowheads="1"/>
          </p:cNvSpPr>
          <p:nvPr>
            <p:ph type="title"/>
          </p:nvPr>
        </p:nvSpPr>
        <p:spPr/>
        <p:txBody>
          <a:bodyPr/>
          <a:lstStyle/>
          <a:p>
            <a:pPr eaLnBrk="1" hangingPunct="1"/>
            <a:r>
              <a:rPr lang="en-US" smtClean="0"/>
              <a:t>Disadvantages of Prototyping</a:t>
            </a:r>
          </a:p>
        </p:txBody>
      </p:sp>
      <p:sp>
        <p:nvSpPr>
          <p:cNvPr id="28677" name="Rectangle 3"/>
          <p:cNvSpPr>
            <a:spLocks noGrp="1" noChangeArrowheads="1"/>
          </p:cNvSpPr>
          <p:nvPr>
            <p:ph type="body" idx="1"/>
          </p:nvPr>
        </p:nvSpPr>
        <p:spPr/>
        <p:txBody>
          <a:bodyPr/>
          <a:lstStyle/>
          <a:p>
            <a:pPr eaLnBrk="1" hangingPunct="1"/>
            <a:r>
              <a:rPr lang="en-US" smtClean="0"/>
              <a:t>It can be difficult to manage prototyping as a project in the larger systems effort</a:t>
            </a:r>
          </a:p>
          <a:p>
            <a:pPr eaLnBrk="1" hangingPunct="1"/>
            <a:r>
              <a:rPr lang="en-US" smtClean="0"/>
              <a:t>Users and analysts may adopt a prototype as a completed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46575B6B-B224-4F26-AF76-677EABE7E1E9}" type="slidenum">
              <a:rPr lang="en-US"/>
              <a:pPr>
                <a:defRPr/>
              </a:pPr>
              <a:t>19</a:t>
            </a:fld>
            <a:endParaRPr lang="en-US"/>
          </a:p>
        </p:txBody>
      </p:sp>
      <p:sp>
        <p:nvSpPr>
          <p:cNvPr id="29700" name="Rectangle 2"/>
          <p:cNvSpPr>
            <a:spLocks noGrp="1" noChangeArrowheads="1"/>
          </p:cNvSpPr>
          <p:nvPr>
            <p:ph type="title"/>
          </p:nvPr>
        </p:nvSpPr>
        <p:spPr/>
        <p:txBody>
          <a:bodyPr/>
          <a:lstStyle/>
          <a:p>
            <a:pPr eaLnBrk="1" hangingPunct="1"/>
            <a:r>
              <a:rPr lang="en-US" smtClean="0"/>
              <a:t>Advantages of Prototyping</a:t>
            </a:r>
          </a:p>
        </p:txBody>
      </p:sp>
      <p:sp>
        <p:nvSpPr>
          <p:cNvPr id="29701" name="Rectangle 3"/>
          <p:cNvSpPr>
            <a:spLocks noGrp="1" noChangeArrowheads="1"/>
          </p:cNvSpPr>
          <p:nvPr>
            <p:ph type="body" idx="1"/>
          </p:nvPr>
        </p:nvSpPr>
        <p:spPr/>
        <p:txBody>
          <a:bodyPr/>
          <a:lstStyle/>
          <a:p>
            <a:pPr eaLnBrk="1" hangingPunct="1"/>
            <a:r>
              <a:rPr lang="en-US" smtClean="0"/>
              <a:t>Potential for changing the system early in its development</a:t>
            </a:r>
          </a:p>
          <a:p>
            <a:pPr eaLnBrk="1" hangingPunct="1"/>
            <a:r>
              <a:rPr lang="en-US" smtClean="0"/>
              <a:t>Opportunity to stop development on a system that is not working</a:t>
            </a:r>
          </a:p>
          <a:p>
            <a:pPr eaLnBrk="1" hangingPunct="1"/>
            <a:r>
              <a:rPr lang="en-US" smtClean="0"/>
              <a:t>Possibility of developing a system that more closely addresses users’ needs and expectations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E251C9A-0EB8-49D7-A083-421A4C83090A}" type="slidenum">
              <a:rPr lang="en-US"/>
              <a:pPr>
                <a:defRPr/>
              </a:pPr>
              <a:t>2</a:t>
            </a:fld>
            <a:endParaRPr lang="en-US"/>
          </a:p>
        </p:txBody>
      </p:sp>
      <p:sp>
        <p:nvSpPr>
          <p:cNvPr id="12292" name="Rectangle 2"/>
          <p:cNvSpPr>
            <a:spLocks noGrp="1" noChangeArrowheads="1"/>
          </p:cNvSpPr>
          <p:nvPr>
            <p:ph type="title"/>
          </p:nvPr>
        </p:nvSpPr>
        <p:spPr/>
        <p:txBody>
          <a:bodyPr/>
          <a:lstStyle/>
          <a:p>
            <a:pPr eaLnBrk="1" hangingPunct="1"/>
            <a:r>
              <a:rPr lang="en-US" smtClean="0"/>
              <a:t>Learning Objectives</a:t>
            </a:r>
          </a:p>
        </p:txBody>
      </p:sp>
      <p:sp>
        <p:nvSpPr>
          <p:cNvPr id="12293" name="Rectangle 3"/>
          <p:cNvSpPr>
            <a:spLocks noGrp="1" noChangeArrowheads="1"/>
          </p:cNvSpPr>
          <p:nvPr>
            <p:ph type="body" idx="1"/>
          </p:nvPr>
        </p:nvSpPr>
        <p:spPr/>
        <p:txBody>
          <a:bodyPr/>
          <a:lstStyle/>
          <a:p>
            <a:pPr eaLnBrk="1" hangingPunct="1">
              <a:lnSpc>
                <a:spcPct val="80000"/>
              </a:lnSpc>
            </a:pPr>
            <a:r>
              <a:rPr lang="en-US" sz="2200" smtClean="0"/>
              <a:t>Understand the roots of agile modeling in prototyping and the four main types of prototyping.</a:t>
            </a:r>
          </a:p>
          <a:p>
            <a:pPr eaLnBrk="1" hangingPunct="1">
              <a:lnSpc>
                <a:spcPct val="80000"/>
              </a:lnSpc>
            </a:pPr>
            <a:r>
              <a:rPr lang="en-US" sz="2200" smtClean="0"/>
              <a:t>Be able to use prototyping for human information requirements gathering.</a:t>
            </a:r>
          </a:p>
          <a:p>
            <a:pPr eaLnBrk="1" hangingPunct="1">
              <a:lnSpc>
                <a:spcPct val="80000"/>
              </a:lnSpc>
            </a:pPr>
            <a:r>
              <a:rPr lang="en-US" sz="2200" smtClean="0"/>
              <a:t>Understand agile modeling and the core practices that differentiate it from other development methodologies.</a:t>
            </a:r>
          </a:p>
          <a:p>
            <a:pPr eaLnBrk="1" hangingPunct="1">
              <a:lnSpc>
                <a:spcPct val="80000"/>
              </a:lnSpc>
            </a:pPr>
            <a:r>
              <a:rPr lang="en-US" sz="2200" smtClean="0"/>
              <a:t>Learn the importance of values critical to agile modeling.</a:t>
            </a:r>
          </a:p>
          <a:p>
            <a:pPr eaLnBrk="1" hangingPunct="1">
              <a:lnSpc>
                <a:spcPct val="80000"/>
              </a:lnSpc>
            </a:pPr>
            <a:r>
              <a:rPr lang="en-US" sz="2200" smtClean="0"/>
              <a:t>Understand how to improve efficiency for users who are knowledge workers using either structured methods or agile modeling.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527E4757-87BC-4737-92A8-ADAAB061A591}" type="slidenum">
              <a:rPr lang="en-US"/>
              <a:pPr>
                <a:defRPr/>
              </a:pPr>
              <a:t>20</a:t>
            </a:fld>
            <a:endParaRPr lang="en-US"/>
          </a:p>
        </p:txBody>
      </p:sp>
      <p:sp>
        <p:nvSpPr>
          <p:cNvPr id="30724" name="Rectangle 2"/>
          <p:cNvSpPr>
            <a:spLocks noGrp="1" noChangeArrowheads="1"/>
          </p:cNvSpPr>
          <p:nvPr>
            <p:ph type="title"/>
          </p:nvPr>
        </p:nvSpPr>
        <p:spPr/>
        <p:txBody>
          <a:bodyPr/>
          <a:lstStyle/>
          <a:p>
            <a:pPr eaLnBrk="1" hangingPunct="1"/>
            <a:r>
              <a:rPr lang="en-US" sz="4000" smtClean="0"/>
              <a:t>Prototyping Using COTS Software</a:t>
            </a:r>
          </a:p>
        </p:txBody>
      </p:sp>
      <p:sp>
        <p:nvSpPr>
          <p:cNvPr id="30725" name="Rectangle 3"/>
          <p:cNvSpPr>
            <a:spLocks noGrp="1" noChangeArrowheads="1"/>
          </p:cNvSpPr>
          <p:nvPr>
            <p:ph type="body" idx="1"/>
          </p:nvPr>
        </p:nvSpPr>
        <p:spPr/>
        <p:txBody>
          <a:bodyPr/>
          <a:lstStyle/>
          <a:p>
            <a:pPr eaLnBrk="1" hangingPunct="1"/>
            <a:r>
              <a:rPr lang="en-US" smtClean="0"/>
              <a:t>Sometimes the quickest way to prototype is through the modular installation of COTS software</a:t>
            </a:r>
          </a:p>
          <a:p>
            <a:pPr eaLnBrk="1" hangingPunct="1"/>
            <a:r>
              <a:rPr lang="en-US" smtClean="0"/>
              <a:t>Some COTS software is elaborate and expensive, but highly useful</a:t>
            </a:r>
          </a:p>
          <a:p>
            <a:pPr eaLnBrk="1" hangingPunct="1">
              <a:buFontTx/>
              <a:buNone/>
            </a:pPr>
            <a:endParaRPr lang="en-US" smtClean="0"/>
          </a:p>
          <a:p>
            <a:pPr eaLnBrk="1" hangingPunct="1"/>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7C8BD6E3-11A8-4E89-81DD-501F2D94CEF5}" type="slidenum">
              <a:rPr lang="en-US"/>
              <a:pPr>
                <a:defRPr/>
              </a:pPr>
              <a:t>21</a:t>
            </a:fld>
            <a:endParaRPr lang="en-US"/>
          </a:p>
        </p:txBody>
      </p:sp>
      <p:sp>
        <p:nvSpPr>
          <p:cNvPr id="31748" name="Rectangle 2"/>
          <p:cNvSpPr>
            <a:spLocks noGrp="1" noChangeArrowheads="1"/>
          </p:cNvSpPr>
          <p:nvPr>
            <p:ph type="title"/>
          </p:nvPr>
        </p:nvSpPr>
        <p:spPr/>
        <p:txBody>
          <a:bodyPr/>
          <a:lstStyle/>
          <a:p>
            <a:pPr eaLnBrk="1" hangingPunct="1"/>
            <a:r>
              <a:rPr lang="en-US" sz="4000" smtClean="0"/>
              <a:t>Users’ Role in Prototyping</a:t>
            </a:r>
          </a:p>
        </p:txBody>
      </p:sp>
      <p:sp>
        <p:nvSpPr>
          <p:cNvPr id="31749" name="Rectangle 3"/>
          <p:cNvSpPr>
            <a:spLocks noGrp="1" noChangeArrowheads="1"/>
          </p:cNvSpPr>
          <p:nvPr>
            <p:ph type="body" idx="1"/>
          </p:nvPr>
        </p:nvSpPr>
        <p:spPr/>
        <p:txBody>
          <a:bodyPr/>
          <a:lstStyle/>
          <a:p>
            <a:pPr eaLnBrk="1" hangingPunct="1"/>
            <a:r>
              <a:rPr lang="en-US" smtClean="0"/>
              <a:t>Honest involvement</a:t>
            </a:r>
          </a:p>
          <a:p>
            <a:pPr lvl="1" eaLnBrk="1" hangingPunct="1"/>
            <a:r>
              <a:rPr lang="en-US" smtClean="0"/>
              <a:t>Experimenting with the prototype</a:t>
            </a:r>
          </a:p>
          <a:p>
            <a:pPr lvl="1" eaLnBrk="1" hangingPunct="1"/>
            <a:r>
              <a:rPr lang="en-US" smtClean="0"/>
              <a:t>Giving open reactions to the prototype</a:t>
            </a:r>
          </a:p>
          <a:p>
            <a:pPr lvl="1" eaLnBrk="1" hangingPunct="1"/>
            <a:r>
              <a:rPr lang="en-US" smtClean="0"/>
              <a:t>Suggesting additions to or deletions from the prototype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6-</a:t>
            </a:r>
            <a:fld id="{BBB3FEF1-5A0E-436B-8C7C-199A184955A5}" type="slidenum">
              <a:rPr lang="en-US"/>
              <a:pPr>
                <a:defRPr/>
              </a:pPr>
              <a:t>22</a:t>
            </a:fld>
            <a:endParaRPr lang="en-US"/>
          </a:p>
        </p:txBody>
      </p:sp>
      <p:sp>
        <p:nvSpPr>
          <p:cNvPr id="32772" name="Rectangle 2"/>
          <p:cNvSpPr>
            <a:spLocks noGrp="1" noChangeArrowheads="1"/>
          </p:cNvSpPr>
          <p:nvPr>
            <p:ph type="title"/>
          </p:nvPr>
        </p:nvSpPr>
        <p:spPr/>
        <p:txBody>
          <a:bodyPr/>
          <a:lstStyle/>
          <a:p>
            <a:pPr eaLnBrk="1" hangingPunct="1"/>
            <a:r>
              <a:rPr lang="en-US" sz="4000" smtClean="0"/>
              <a:t>Prototype Evaluation Form</a:t>
            </a:r>
            <a:br>
              <a:rPr lang="en-US" sz="4000" smtClean="0"/>
            </a:br>
            <a:r>
              <a:rPr lang="en-US" sz="2400" smtClean="0"/>
              <a:t>(Figure 6.3)</a:t>
            </a:r>
          </a:p>
        </p:txBody>
      </p:sp>
      <p:pic>
        <p:nvPicPr>
          <p:cNvPr id="32773" name="Picture 4"/>
          <p:cNvPicPr>
            <a:picLocks noChangeAspect="1" noChangeArrowheads="1"/>
          </p:cNvPicPr>
          <p:nvPr/>
        </p:nvPicPr>
        <p:blipFill>
          <a:blip r:embed="rId2" cstate="print"/>
          <a:srcRect/>
          <a:stretch>
            <a:fillRect/>
          </a:stretch>
        </p:blipFill>
        <p:spPr bwMode="auto">
          <a:xfrm>
            <a:off x="2895600" y="1066800"/>
            <a:ext cx="6248400" cy="54165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0C32692-A9E3-4A91-A9C2-0093A85FDBE4}" type="slidenum">
              <a:rPr lang="en-US"/>
              <a:pPr>
                <a:defRPr/>
              </a:pPr>
              <a:t>23</a:t>
            </a:fld>
            <a:endParaRPr lang="en-US"/>
          </a:p>
        </p:txBody>
      </p:sp>
      <p:sp>
        <p:nvSpPr>
          <p:cNvPr id="33796" name="Rectangle 2"/>
          <p:cNvSpPr>
            <a:spLocks noGrp="1" noChangeArrowheads="1"/>
          </p:cNvSpPr>
          <p:nvPr>
            <p:ph type="title"/>
          </p:nvPr>
        </p:nvSpPr>
        <p:spPr/>
        <p:txBody>
          <a:bodyPr/>
          <a:lstStyle/>
          <a:p>
            <a:pPr eaLnBrk="1" hangingPunct="1"/>
            <a:r>
              <a:rPr lang="en-US" smtClean="0"/>
              <a:t>Agile Modeling</a:t>
            </a:r>
          </a:p>
        </p:txBody>
      </p:sp>
      <p:sp>
        <p:nvSpPr>
          <p:cNvPr id="33797" name="Rectangle 3"/>
          <p:cNvSpPr>
            <a:spLocks noGrp="1" noChangeArrowheads="1"/>
          </p:cNvSpPr>
          <p:nvPr>
            <p:ph type="body" idx="1"/>
          </p:nvPr>
        </p:nvSpPr>
        <p:spPr/>
        <p:txBody>
          <a:bodyPr/>
          <a:lstStyle/>
          <a:p>
            <a:pPr eaLnBrk="1" hangingPunct="1"/>
            <a:r>
              <a:rPr lang="en-US" smtClean="0"/>
              <a:t>Agile methods are a collection of innovative, user-centered approaches to systems development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737DFFB-5739-4AD7-9E61-50E1799555CB}" type="slidenum">
              <a:rPr lang="en-US"/>
              <a:pPr>
                <a:defRPr/>
              </a:pPr>
              <a:t>24</a:t>
            </a:fld>
            <a:endParaRPr lang="en-US"/>
          </a:p>
        </p:txBody>
      </p:sp>
      <p:sp>
        <p:nvSpPr>
          <p:cNvPr id="34820" name="Rectangle 2"/>
          <p:cNvSpPr>
            <a:spLocks noGrp="1" noChangeArrowheads="1"/>
          </p:cNvSpPr>
          <p:nvPr>
            <p:ph type="title"/>
          </p:nvPr>
        </p:nvSpPr>
        <p:spPr/>
        <p:txBody>
          <a:bodyPr/>
          <a:lstStyle/>
          <a:p>
            <a:pPr eaLnBrk="1" hangingPunct="1"/>
            <a:r>
              <a:rPr lang="en-US" sz="4000" smtClean="0"/>
              <a:t>Values and Principles of Agile Modeling </a:t>
            </a:r>
          </a:p>
        </p:txBody>
      </p:sp>
      <p:sp>
        <p:nvSpPr>
          <p:cNvPr id="34821" name="Rectangle 3"/>
          <p:cNvSpPr>
            <a:spLocks noGrp="1" noChangeArrowheads="1"/>
          </p:cNvSpPr>
          <p:nvPr>
            <p:ph type="body" idx="1"/>
          </p:nvPr>
        </p:nvSpPr>
        <p:spPr/>
        <p:txBody>
          <a:bodyPr/>
          <a:lstStyle/>
          <a:p>
            <a:pPr eaLnBrk="1" hangingPunct="1"/>
            <a:r>
              <a:rPr lang="en-US" smtClean="0"/>
              <a:t>Communication</a:t>
            </a:r>
          </a:p>
          <a:p>
            <a:pPr eaLnBrk="1" hangingPunct="1"/>
            <a:r>
              <a:rPr lang="en-US" smtClean="0"/>
              <a:t>Simplicity</a:t>
            </a:r>
          </a:p>
          <a:p>
            <a:pPr eaLnBrk="1" hangingPunct="1"/>
            <a:r>
              <a:rPr lang="en-US" smtClean="0"/>
              <a:t>Feedback</a:t>
            </a:r>
          </a:p>
          <a:p>
            <a:pPr eaLnBrk="1" hangingPunct="1"/>
            <a:r>
              <a:rPr lang="en-US" smtClean="0"/>
              <a:t>Courage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5D1C6DEC-FAAB-428D-AD44-16B6B06B51FA}" type="slidenum">
              <a:rPr lang="en-US"/>
              <a:pPr>
                <a:defRPr/>
              </a:pPr>
              <a:t>25</a:t>
            </a:fld>
            <a:endParaRPr lang="en-US"/>
          </a:p>
        </p:txBody>
      </p:sp>
      <p:sp>
        <p:nvSpPr>
          <p:cNvPr id="35844" name="Rectangle 2"/>
          <p:cNvSpPr>
            <a:spLocks noGrp="1" noChangeArrowheads="1"/>
          </p:cNvSpPr>
          <p:nvPr>
            <p:ph type="title"/>
          </p:nvPr>
        </p:nvSpPr>
        <p:spPr/>
        <p:txBody>
          <a:bodyPr/>
          <a:lstStyle/>
          <a:p>
            <a:pPr eaLnBrk="1" hangingPunct="1"/>
            <a:r>
              <a:rPr lang="en-US" sz="4000" smtClean="0"/>
              <a:t>Values Are Crucial to the Agile Approach (Figure 6.4)</a:t>
            </a:r>
          </a:p>
        </p:txBody>
      </p:sp>
      <p:pic>
        <p:nvPicPr>
          <p:cNvPr id="35845" name="Picture 6"/>
          <p:cNvPicPr>
            <a:picLocks noChangeAspect="1" noChangeArrowheads="1"/>
          </p:cNvPicPr>
          <p:nvPr>
            <p:ph type="body" idx="1"/>
          </p:nvPr>
        </p:nvPicPr>
        <p:blipFill>
          <a:blip r:embed="rId2" cstate="print"/>
          <a:srcRect/>
          <a:stretch>
            <a:fillRect/>
          </a:stretch>
        </p:blipFill>
        <p:spPr>
          <a:xfrm>
            <a:off x="1600200" y="1981200"/>
            <a:ext cx="5951538" cy="4114800"/>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5A597DC8-437C-4E23-AD18-26A861763644}" type="slidenum">
              <a:rPr lang="en-US"/>
              <a:pPr>
                <a:defRPr/>
              </a:pPr>
              <a:t>26</a:t>
            </a:fld>
            <a:endParaRPr lang="en-US"/>
          </a:p>
        </p:txBody>
      </p:sp>
      <p:sp>
        <p:nvSpPr>
          <p:cNvPr id="36868" name="Rectangle 2"/>
          <p:cNvSpPr>
            <a:spLocks noGrp="1" noChangeArrowheads="1"/>
          </p:cNvSpPr>
          <p:nvPr>
            <p:ph type="title"/>
          </p:nvPr>
        </p:nvSpPr>
        <p:spPr/>
        <p:txBody>
          <a:bodyPr/>
          <a:lstStyle/>
          <a:p>
            <a:pPr eaLnBrk="1" hangingPunct="1"/>
            <a:r>
              <a:rPr lang="en-US" sz="4000" smtClean="0"/>
              <a:t>The Basic Principles of Agile Modeling</a:t>
            </a:r>
          </a:p>
        </p:txBody>
      </p:sp>
      <p:sp>
        <p:nvSpPr>
          <p:cNvPr id="36869" name="Rectangle 3"/>
          <p:cNvSpPr>
            <a:spLocks noGrp="1" noChangeArrowheads="1"/>
          </p:cNvSpPr>
          <p:nvPr>
            <p:ph type="body" idx="1"/>
          </p:nvPr>
        </p:nvSpPr>
        <p:spPr/>
        <p:txBody>
          <a:bodyPr/>
          <a:lstStyle/>
          <a:p>
            <a:pPr eaLnBrk="1" hangingPunct="1">
              <a:lnSpc>
                <a:spcPct val="80000"/>
              </a:lnSpc>
            </a:pPr>
            <a:r>
              <a:rPr lang="en-US" altLang="zh-CN" sz="2800" smtClean="0"/>
              <a:t>Satisfy the customer through delivery of working software</a:t>
            </a:r>
          </a:p>
          <a:p>
            <a:pPr eaLnBrk="1" hangingPunct="1">
              <a:lnSpc>
                <a:spcPct val="80000"/>
              </a:lnSpc>
            </a:pPr>
            <a:r>
              <a:rPr lang="en-US" altLang="zh-CN" sz="2800" smtClean="0"/>
              <a:t>Embrace change, even if introduced late in development</a:t>
            </a:r>
          </a:p>
          <a:p>
            <a:pPr eaLnBrk="1" hangingPunct="1">
              <a:lnSpc>
                <a:spcPct val="80000"/>
              </a:lnSpc>
            </a:pPr>
            <a:r>
              <a:rPr lang="en-US" altLang="zh-CN" sz="2800" smtClean="0"/>
              <a:t>Continue to deliver functioning software incrementally and frequently</a:t>
            </a:r>
          </a:p>
          <a:p>
            <a:pPr eaLnBrk="1" hangingPunct="1">
              <a:lnSpc>
                <a:spcPct val="80000"/>
              </a:lnSpc>
            </a:pPr>
            <a:r>
              <a:rPr lang="en-US" altLang="zh-CN" sz="2800" smtClean="0"/>
              <a:t>Encourage customers and analysts to work together daily</a:t>
            </a:r>
          </a:p>
          <a:p>
            <a:pPr eaLnBrk="1" hangingPunct="1">
              <a:lnSpc>
                <a:spcPct val="80000"/>
              </a:lnSpc>
            </a:pPr>
            <a:r>
              <a:rPr lang="en-US" altLang="zh-CN" sz="2800" smtClean="0"/>
              <a:t>Trust motivated individuals to get the job done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002CD354-2CA1-4865-B151-1779601E4799}" type="slidenum">
              <a:rPr lang="en-US"/>
              <a:pPr>
                <a:defRPr/>
              </a:pPr>
              <a:t>27</a:t>
            </a:fld>
            <a:endParaRPr lang="en-US"/>
          </a:p>
        </p:txBody>
      </p:sp>
      <p:sp>
        <p:nvSpPr>
          <p:cNvPr id="37892" name="Rectangle 2"/>
          <p:cNvSpPr>
            <a:spLocks noGrp="1" noChangeArrowheads="1"/>
          </p:cNvSpPr>
          <p:nvPr>
            <p:ph type="title"/>
          </p:nvPr>
        </p:nvSpPr>
        <p:spPr/>
        <p:txBody>
          <a:bodyPr/>
          <a:lstStyle/>
          <a:p>
            <a:pPr eaLnBrk="1" hangingPunct="1"/>
            <a:r>
              <a:rPr lang="en-US" sz="4000" smtClean="0"/>
              <a:t>The Basic Principles of Agile Modeling (continued)</a:t>
            </a:r>
          </a:p>
        </p:txBody>
      </p:sp>
      <p:sp>
        <p:nvSpPr>
          <p:cNvPr id="37893" name="Rectangle 3"/>
          <p:cNvSpPr>
            <a:spLocks noGrp="1" noChangeArrowheads="1"/>
          </p:cNvSpPr>
          <p:nvPr>
            <p:ph type="body" idx="1"/>
          </p:nvPr>
        </p:nvSpPr>
        <p:spPr/>
        <p:txBody>
          <a:bodyPr/>
          <a:lstStyle/>
          <a:p>
            <a:pPr eaLnBrk="1" hangingPunct="1">
              <a:lnSpc>
                <a:spcPct val="90000"/>
              </a:lnSpc>
            </a:pPr>
            <a:r>
              <a:rPr lang="en-US" altLang="zh-CN" smtClean="0"/>
              <a:t>Promote face-to-face conversation</a:t>
            </a:r>
          </a:p>
          <a:p>
            <a:pPr eaLnBrk="1" hangingPunct="1">
              <a:lnSpc>
                <a:spcPct val="90000"/>
              </a:lnSpc>
            </a:pPr>
            <a:r>
              <a:rPr lang="en-US" altLang="zh-CN" smtClean="0"/>
              <a:t>Concentrate on getting software to work</a:t>
            </a:r>
          </a:p>
          <a:p>
            <a:pPr eaLnBrk="1" hangingPunct="1">
              <a:lnSpc>
                <a:spcPct val="90000"/>
              </a:lnSpc>
            </a:pPr>
            <a:r>
              <a:rPr lang="en-US" altLang="zh-CN" smtClean="0"/>
              <a:t>Encourage continuous, regular, and sustainable development</a:t>
            </a:r>
          </a:p>
          <a:p>
            <a:pPr eaLnBrk="1" hangingPunct="1">
              <a:lnSpc>
                <a:spcPct val="90000"/>
              </a:lnSpc>
            </a:pPr>
            <a:r>
              <a:rPr lang="en-US" altLang="zh-CN" smtClean="0"/>
              <a:t>Adopt agility with attention to mindful design</a:t>
            </a:r>
          </a:p>
          <a:p>
            <a:pPr eaLnBrk="1" hangingPunct="1">
              <a:lnSpc>
                <a:spcPct val="90000"/>
              </a:lnSpc>
            </a:pPr>
            <a:r>
              <a:rPr lang="en-US" altLang="zh-CN" smtClean="0"/>
              <a:t>Support self-organizing teams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93D2FE96-6FDE-4CE0-BA04-3A42A72F5BA6}" type="slidenum">
              <a:rPr lang="en-US"/>
              <a:pPr>
                <a:defRPr/>
              </a:pPr>
              <a:t>28</a:t>
            </a:fld>
            <a:endParaRPr lang="en-US"/>
          </a:p>
        </p:txBody>
      </p:sp>
      <p:sp>
        <p:nvSpPr>
          <p:cNvPr id="38916" name="Rectangle 2"/>
          <p:cNvSpPr>
            <a:spLocks noGrp="1" noChangeArrowheads="1"/>
          </p:cNvSpPr>
          <p:nvPr>
            <p:ph type="title"/>
          </p:nvPr>
        </p:nvSpPr>
        <p:spPr/>
        <p:txBody>
          <a:bodyPr/>
          <a:lstStyle/>
          <a:p>
            <a:pPr eaLnBrk="1" hangingPunct="1"/>
            <a:r>
              <a:rPr lang="en-US" sz="4000" smtClean="0"/>
              <a:t>The Basic Principles of Agile Modeling (continued)</a:t>
            </a:r>
          </a:p>
        </p:txBody>
      </p:sp>
      <p:sp>
        <p:nvSpPr>
          <p:cNvPr id="38917" name="Rectangle 3"/>
          <p:cNvSpPr>
            <a:spLocks noGrp="1" noChangeArrowheads="1"/>
          </p:cNvSpPr>
          <p:nvPr>
            <p:ph type="body" idx="1"/>
          </p:nvPr>
        </p:nvSpPr>
        <p:spPr/>
        <p:txBody>
          <a:bodyPr/>
          <a:lstStyle/>
          <a:p>
            <a:pPr eaLnBrk="1" hangingPunct="1"/>
            <a:r>
              <a:rPr lang="en-US" altLang="zh-CN" smtClean="0"/>
              <a:t>Provide rapid feedback</a:t>
            </a:r>
          </a:p>
          <a:p>
            <a:pPr eaLnBrk="1" hangingPunct="1"/>
            <a:r>
              <a:rPr lang="en-US" altLang="zh-CN" smtClean="0"/>
              <a:t>Encourage quality</a:t>
            </a:r>
          </a:p>
          <a:p>
            <a:pPr eaLnBrk="1" hangingPunct="1"/>
            <a:r>
              <a:rPr lang="en-US" altLang="zh-CN" smtClean="0"/>
              <a:t>Review and adjust behavior occasionally</a:t>
            </a:r>
          </a:p>
          <a:p>
            <a:pPr eaLnBrk="1" hangingPunct="1"/>
            <a:r>
              <a:rPr lang="en-US" altLang="zh-CN" smtClean="0"/>
              <a:t>Adopt simplicity</a:t>
            </a: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22F32BFE-2DF9-46C6-A653-D2ED26131E39}" type="slidenum">
              <a:rPr lang="en-US"/>
              <a:pPr>
                <a:defRPr/>
              </a:pPr>
              <a:t>29</a:t>
            </a:fld>
            <a:endParaRPr lang="en-US"/>
          </a:p>
        </p:txBody>
      </p:sp>
      <p:sp>
        <p:nvSpPr>
          <p:cNvPr id="39940" name="Rectangle 2"/>
          <p:cNvSpPr>
            <a:spLocks noGrp="1" noChangeArrowheads="1"/>
          </p:cNvSpPr>
          <p:nvPr>
            <p:ph type="title"/>
          </p:nvPr>
        </p:nvSpPr>
        <p:spPr/>
        <p:txBody>
          <a:bodyPr/>
          <a:lstStyle/>
          <a:p>
            <a:pPr eaLnBrk="1" hangingPunct="1"/>
            <a:r>
              <a:rPr lang="en-US" sz="4000" smtClean="0"/>
              <a:t>Four Basic Activities of Agile Modeling</a:t>
            </a:r>
          </a:p>
        </p:txBody>
      </p:sp>
      <p:sp>
        <p:nvSpPr>
          <p:cNvPr id="39941" name="Rectangle 3"/>
          <p:cNvSpPr>
            <a:spLocks noGrp="1" noChangeArrowheads="1"/>
          </p:cNvSpPr>
          <p:nvPr>
            <p:ph type="body" idx="1"/>
          </p:nvPr>
        </p:nvSpPr>
        <p:spPr/>
        <p:txBody>
          <a:bodyPr/>
          <a:lstStyle/>
          <a:p>
            <a:pPr eaLnBrk="1" hangingPunct="1"/>
            <a:r>
              <a:rPr lang="en-US" smtClean="0"/>
              <a:t>Coding</a:t>
            </a:r>
          </a:p>
          <a:p>
            <a:pPr eaLnBrk="1" hangingPunct="1"/>
            <a:r>
              <a:rPr lang="en-US" smtClean="0"/>
              <a:t>Testing</a:t>
            </a:r>
          </a:p>
          <a:p>
            <a:pPr eaLnBrk="1" hangingPunct="1"/>
            <a:r>
              <a:rPr lang="en-US" smtClean="0"/>
              <a:t>Listening</a:t>
            </a:r>
          </a:p>
          <a:p>
            <a:pPr eaLnBrk="1" hangingPunct="1"/>
            <a:r>
              <a:rPr lang="en-US" smtClean="0"/>
              <a:t>Designing</a:t>
            </a:r>
          </a:p>
          <a:p>
            <a:pPr lvl="1"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965B0CC5-43C6-40D4-A72D-1857C486F680}" type="slidenum">
              <a:rPr lang="en-US"/>
              <a:pPr>
                <a:defRPr/>
              </a:pPr>
              <a:t>3</a:t>
            </a:fld>
            <a:endParaRPr lang="en-US"/>
          </a:p>
        </p:txBody>
      </p:sp>
      <p:sp>
        <p:nvSpPr>
          <p:cNvPr id="13316" name="Rectangle 2"/>
          <p:cNvSpPr>
            <a:spLocks noGrp="1" noChangeArrowheads="1"/>
          </p:cNvSpPr>
          <p:nvPr>
            <p:ph type="title"/>
          </p:nvPr>
        </p:nvSpPr>
        <p:spPr/>
        <p:txBody>
          <a:bodyPr/>
          <a:lstStyle/>
          <a:p>
            <a:pPr eaLnBrk="1" hangingPunct="1"/>
            <a:r>
              <a:rPr lang="en-US" sz="4000" smtClean="0"/>
              <a:t>Agile Modeling, but First Prototyping</a:t>
            </a:r>
          </a:p>
        </p:txBody>
      </p:sp>
      <p:sp>
        <p:nvSpPr>
          <p:cNvPr id="13317" name="Rectangle 3"/>
          <p:cNvSpPr>
            <a:spLocks noGrp="1" noChangeArrowheads="1"/>
          </p:cNvSpPr>
          <p:nvPr>
            <p:ph type="body" idx="1"/>
          </p:nvPr>
        </p:nvSpPr>
        <p:spPr/>
        <p:txBody>
          <a:bodyPr/>
          <a:lstStyle/>
          <a:p>
            <a:pPr eaLnBrk="1" hangingPunct="1"/>
            <a:r>
              <a:rPr lang="en-US" sz="2800" smtClean="0"/>
              <a:t>Agile modeling is a collection of innovative, user-centered approaches to system development</a:t>
            </a:r>
          </a:p>
          <a:p>
            <a:pPr eaLnBrk="1" hangingPunct="1"/>
            <a:r>
              <a:rPr lang="en-US" sz="2800" smtClean="0"/>
              <a:t>Prototyping is an information-gathering technique useful in seeking</a:t>
            </a:r>
          </a:p>
          <a:p>
            <a:pPr lvl="1" eaLnBrk="1" hangingPunct="1"/>
            <a:r>
              <a:rPr lang="en-US" sz="2400" smtClean="0"/>
              <a:t>User reactions</a:t>
            </a:r>
          </a:p>
          <a:p>
            <a:pPr lvl="1" eaLnBrk="1" hangingPunct="1"/>
            <a:r>
              <a:rPr lang="en-US" sz="2400" smtClean="0"/>
              <a:t>Suggestions</a:t>
            </a:r>
          </a:p>
          <a:p>
            <a:pPr lvl="1" eaLnBrk="1" hangingPunct="1"/>
            <a:r>
              <a:rPr lang="en-US" sz="2400" smtClean="0"/>
              <a:t>Innovations</a:t>
            </a:r>
          </a:p>
          <a:p>
            <a:pPr lvl="1" eaLnBrk="1" hangingPunct="1"/>
            <a:r>
              <a:rPr lang="en-US" sz="2400" smtClean="0"/>
              <a:t>Revision plans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F9BCCE8E-21D1-4019-BAB3-3C04DB96AC76}" type="slidenum">
              <a:rPr lang="en-US"/>
              <a:pPr>
                <a:defRPr/>
              </a:pPr>
              <a:t>30</a:t>
            </a:fld>
            <a:endParaRPr lang="en-US"/>
          </a:p>
        </p:txBody>
      </p:sp>
      <p:sp>
        <p:nvSpPr>
          <p:cNvPr id="40964" name="Rectangle 2"/>
          <p:cNvSpPr>
            <a:spLocks noGrp="1" noChangeArrowheads="1"/>
          </p:cNvSpPr>
          <p:nvPr>
            <p:ph type="title"/>
          </p:nvPr>
        </p:nvSpPr>
        <p:spPr/>
        <p:txBody>
          <a:bodyPr/>
          <a:lstStyle/>
          <a:p>
            <a:pPr eaLnBrk="1" hangingPunct="1"/>
            <a:r>
              <a:rPr lang="en-US" sz="4000" smtClean="0"/>
              <a:t>Coding</a:t>
            </a:r>
            <a:br>
              <a:rPr lang="en-US" sz="4000" smtClean="0"/>
            </a:br>
            <a:endParaRPr lang="en-US" sz="4000" smtClean="0"/>
          </a:p>
        </p:txBody>
      </p:sp>
      <p:sp>
        <p:nvSpPr>
          <p:cNvPr id="40965" name="Rectangle 3"/>
          <p:cNvSpPr>
            <a:spLocks noGrp="1" noChangeArrowheads="1"/>
          </p:cNvSpPr>
          <p:nvPr>
            <p:ph type="body" idx="1"/>
          </p:nvPr>
        </p:nvSpPr>
        <p:spPr/>
        <p:txBody>
          <a:bodyPr/>
          <a:lstStyle/>
          <a:p>
            <a:pPr eaLnBrk="1" hangingPunct="1"/>
            <a:r>
              <a:rPr lang="en-US" smtClean="0"/>
              <a:t>Coding is the one activity that it is not possible to do without</a:t>
            </a:r>
          </a:p>
          <a:p>
            <a:pPr eaLnBrk="1" hangingPunct="1"/>
            <a:r>
              <a:rPr lang="en-US" smtClean="0"/>
              <a:t>The most valuable thing that we receive from code is “learning”</a:t>
            </a:r>
          </a:p>
          <a:p>
            <a:pPr eaLnBrk="1" hangingPunct="1"/>
            <a:r>
              <a:rPr lang="en-US" smtClean="0"/>
              <a:t>Code can also be used to communicate ideas that would otherwise remain fuzzy or unshaped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F9C81ACC-CDD1-4BCE-8A45-0DE684B42919}" type="slidenum">
              <a:rPr lang="en-US"/>
              <a:pPr>
                <a:defRPr/>
              </a:pPr>
              <a:t>31</a:t>
            </a:fld>
            <a:endParaRPr lang="en-US"/>
          </a:p>
        </p:txBody>
      </p:sp>
      <p:sp>
        <p:nvSpPr>
          <p:cNvPr id="41988" name="Rectangle 2"/>
          <p:cNvSpPr>
            <a:spLocks noGrp="1" noChangeArrowheads="1"/>
          </p:cNvSpPr>
          <p:nvPr>
            <p:ph type="title"/>
          </p:nvPr>
        </p:nvSpPr>
        <p:spPr/>
        <p:txBody>
          <a:bodyPr/>
          <a:lstStyle/>
          <a:p>
            <a:pPr eaLnBrk="1" hangingPunct="1"/>
            <a:r>
              <a:rPr lang="en-US" smtClean="0"/>
              <a:t>Testing</a:t>
            </a:r>
          </a:p>
        </p:txBody>
      </p:sp>
      <p:sp>
        <p:nvSpPr>
          <p:cNvPr id="41989" name="Rectangle 3"/>
          <p:cNvSpPr>
            <a:spLocks noGrp="1" noChangeArrowheads="1"/>
          </p:cNvSpPr>
          <p:nvPr>
            <p:ph type="body" idx="1"/>
          </p:nvPr>
        </p:nvSpPr>
        <p:spPr/>
        <p:txBody>
          <a:bodyPr/>
          <a:lstStyle/>
          <a:p>
            <a:pPr eaLnBrk="1" hangingPunct="1">
              <a:lnSpc>
                <a:spcPct val="80000"/>
              </a:lnSpc>
            </a:pPr>
            <a:r>
              <a:rPr lang="en-US" sz="2400" smtClean="0"/>
              <a:t>Automated testing is critical</a:t>
            </a:r>
          </a:p>
          <a:p>
            <a:pPr eaLnBrk="1" hangingPunct="1">
              <a:lnSpc>
                <a:spcPct val="80000"/>
              </a:lnSpc>
            </a:pPr>
            <a:r>
              <a:rPr lang="en-US" sz="2400" smtClean="0"/>
              <a:t>Write tests to check coding, functionality, performance, and conformance</a:t>
            </a:r>
          </a:p>
          <a:p>
            <a:pPr eaLnBrk="1" hangingPunct="1">
              <a:lnSpc>
                <a:spcPct val="80000"/>
              </a:lnSpc>
            </a:pPr>
            <a:r>
              <a:rPr lang="en-US" sz="2400" smtClean="0"/>
              <a:t>Use automated tests</a:t>
            </a:r>
          </a:p>
          <a:p>
            <a:pPr eaLnBrk="1" hangingPunct="1">
              <a:lnSpc>
                <a:spcPct val="80000"/>
              </a:lnSpc>
            </a:pPr>
            <a:r>
              <a:rPr lang="en-US" sz="2400" smtClean="0"/>
              <a:t>Large libraries of tests exist for most programming languages</a:t>
            </a:r>
          </a:p>
          <a:p>
            <a:pPr eaLnBrk="1" hangingPunct="1">
              <a:lnSpc>
                <a:spcPct val="80000"/>
              </a:lnSpc>
            </a:pPr>
            <a:r>
              <a:rPr lang="en-US" sz="2400" smtClean="0"/>
              <a:t>These are updated as necessary during the project</a:t>
            </a:r>
          </a:p>
          <a:p>
            <a:pPr eaLnBrk="1" hangingPunct="1">
              <a:lnSpc>
                <a:spcPct val="80000"/>
              </a:lnSpc>
            </a:pPr>
            <a:r>
              <a:rPr lang="en-US" sz="2400" smtClean="0"/>
              <a:t>Testing in the short term gives extreme confidence in what you are building</a:t>
            </a:r>
          </a:p>
          <a:p>
            <a:pPr eaLnBrk="1" hangingPunct="1">
              <a:lnSpc>
                <a:spcPct val="80000"/>
              </a:lnSpc>
            </a:pPr>
            <a:r>
              <a:rPr lang="en-US" sz="2400" smtClean="0"/>
              <a:t>Testing in the long term keeps a system alive and allows for changes longer than would be possible if no tests were written or run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50FF1CE-F694-4F61-84C5-F63BF1526B2C}" type="slidenum">
              <a:rPr lang="en-US"/>
              <a:pPr>
                <a:defRPr/>
              </a:pPr>
              <a:t>32</a:t>
            </a:fld>
            <a:endParaRPr lang="en-US"/>
          </a:p>
        </p:txBody>
      </p:sp>
      <p:sp>
        <p:nvSpPr>
          <p:cNvPr id="43012" name="Rectangle 2"/>
          <p:cNvSpPr>
            <a:spLocks noGrp="1" noChangeArrowheads="1"/>
          </p:cNvSpPr>
          <p:nvPr>
            <p:ph type="title"/>
          </p:nvPr>
        </p:nvSpPr>
        <p:spPr/>
        <p:txBody>
          <a:bodyPr/>
          <a:lstStyle/>
          <a:p>
            <a:pPr eaLnBrk="1" hangingPunct="1"/>
            <a:r>
              <a:rPr lang="en-US" smtClean="0"/>
              <a:t>Listening</a:t>
            </a:r>
          </a:p>
        </p:txBody>
      </p:sp>
      <p:sp>
        <p:nvSpPr>
          <p:cNvPr id="43013" name="Rectangle 3"/>
          <p:cNvSpPr>
            <a:spLocks noGrp="1" noChangeArrowheads="1"/>
          </p:cNvSpPr>
          <p:nvPr>
            <p:ph type="body" idx="1"/>
          </p:nvPr>
        </p:nvSpPr>
        <p:spPr/>
        <p:txBody>
          <a:bodyPr/>
          <a:lstStyle/>
          <a:p>
            <a:pPr eaLnBrk="1" hangingPunct="1">
              <a:lnSpc>
                <a:spcPct val="90000"/>
              </a:lnSpc>
            </a:pPr>
            <a:r>
              <a:rPr lang="en-US" sz="2400" smtClean="0"/>
              <a:t>Listening is done in the extreme</a:t>
            </a:r>
          </a:p>
          <a:p>
            <a:pPr eaLnBrk="1" hangingPunct="1">
              <a:lnSpc>
                <a:spcPct val="90000"/>
              </a:lnSpc>
            </a:pPr>
            <a:r>
              <a:rPr lang="en-US" sz="2400" smtClean="0"/>
              <a:t>Developers use active listening to hear their programming partner</a:t>
            </a:r>
          </a:p>
          <a:p>
            <a:pPr eaLnBrk="1" hangingPunct="1">
              <a:lnSpc>
                <a:spcPct val="90000"/>
              </a:lnSpc>
            </a:pPr>
            <a:r>
              <a:rPr lang="en-US" sz="2400" smtClean="0"/>
              <a:t>Because there is less reliance on formal, written communication, listening becomes a paramount skill</a:t>
            </a:r>
          </a:p>
          <a:p>
            <a:pPr eaLnBrk="1" hangingPunct="1">
              <a:lnSpc>
                <a:spcPct val="90000"/>
              </a:lnSpc>
            </a:pPr>
            <a:r>
              <a:rPr lang="en-US" sz="2400" smtClean="0"/>
              <a:t>A developer also uses active listening with the customer</a:t>
            </a:r>
          </a:p>
          <a:p>
            <a:pPr eaLnBrk="1" hangingPunct="1">
              <a:lnSpc>
                <a:spcPct val="90000"/>
              </a:lnSpc>
            </a:pPr>
            <a:r>
              <a:rPr lang="en-US" sz="2400" smtClean="0"/>
              <a:t>Developers assume that they know nothing about the business  so they must listen carefully to businesspeople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A2B42F93-DDCE-4EBA-897A-32E44CC3CB11}" type="slidenum">
              <a:rPr lang="en-US"/>
              <a:pPr>
                <a:defRPr/>
              </a:pPr>
              <a:t>33</a:t>
            </a:fld>
            <a:endParaRPr lang="en-US"/>
          </a:p>
        </p:txBody>
      </p:sp>
      <p:sp>
        <p:nvSpPr>
          <p:cNvPr id="44036" name="Rectangle 2"/>
          <p:cNvSpPr>
            <a:spLocks noGrp="1" noChangeArrowheads="1"/>
          </p:cNvSpPr>
          <p:nvPr>
            <p:ph type="title"/>
          </p:nvPr>
        </p:nvSpPr>
        <p:spPr/>
        <p:txBody>
          <a:bodyPr/>
          <a:lstStyle/>
          <a:p>
            <a:pPr eaLnBrk="1" hangingPunct="1"/>
            <a:r>
              <a:rPr lang="en-US" smtClean="0"/>
              <a:t>Designing</a:t>
            </a:r>
          </a:p>
        </p:txBody>
      </p:sp>
      <p:sp>
        <p:nvSpPr>
          <p:cNvPr id="44037" name="Rectangle 3"/>
          <p:cNvSpPr>
            <a:spLocks noGrp="1" noChangeArrowheads="1"/>
          </p:cNvSpPr>
          <p:nvPr>
            <p:ph type="body" idx="1"/>
          </p:nvPr>
        </p:nvSpPr>
        <p:spPr/>
        <p:txBody>
          <a:bodyPr/>
          <a:lstStyle/>
          <a:p>
            <a:pPr eaLnBrk="1" hangingPunct="1">
              <a:lnSpc>
                <a:spcPct val="90000"/>
              </a:lnSpc>
            </a:pPr>
            <a:r>
              <a:rPr lang="en-US" sz="2400" smtClean="0"/>
              <a:t>Designing is a way of creating a structure to organize all the logic in the system</a:t>
            </a:r>
          </a:p>
          <a:p>
            <a:pPr eaLnBrk="1" hangingPunct="1">
              <a:lnSpc>
                <a:spcPct val="90000"/>
              </a:lnSpc>
            </a:pPr>
            <a:r>
              <a:rPr lang="en-US" sz="2400" smtClean="0"/>
              <a:t>Designing is evolutionary, and so systems are conceptualized as evolving, always being designed</a:t>
            </a:r>
          </a:p>
          <a:p>
            <a:pPr eaLnBrk="1" hangingPunct="1">
              <a:lnSpc>
                <a:spcPct val="90000"/>
              </a:lnSpc>
            </a:pPr>
            <a:r>
              <a:rPr lang="en-US" sz="2400" smtClean="0"/>
              <a:t>Good design is often simple</a:t>
            </a:r>
          </a:p>
          <a:p>
            <a:pPr eaLnBrk="1" hangingPunct="1">
              <a:lnSpc>
                <a:spcPct val="90000"/>
              </a:lnSpc>
            </a:pPr>
            <a:r>
              <a:rPr lang="en-US" sz="2400" smtClean="0"/>
              <a:t>Design should allow flexibility</a:t>
            </a:r>
          </a:p>
          <a:p>
            <a:pPr eaLnBrk="1" hangingPunct="1">
              <a:lnSpc>
                <a:spcPct val="90000"/>
              </a:lnSpc>
            </a:pPr>
            <a:r>
              <a:rPr lang="en-US" sz="2400" smtClean="0"/>
              <a:t>Effective design locates logic near the data on which it will be operating</a:t>
            </a:r>
          </a:p>
          <a:p>
            <a:pPr eaLnBrk="1" hangingPunct="1">
              <a:lnSpc>
                <a:spcPct val="90000"/>
              </a:lnSpc>
            </a:pPr>
            <a:r>
              <a:rPr lang="en-US" sz="2400" smtClean="0"/>
              <a:t>Design should be useful to all those who will need it as the development effort proceeds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B53A071F-2CAB-4BA9-9BD6-A7947EC3B676}" type="slidenum">
              <a:rPr lang="en-US"/>
              <a:pPr>
                <a:defRPr/>
              </a:pPr>
              <a:t>34</a:t>
            </a:fld>
            <a:endParaRPr lang="en-US"/>
          </a:p>
        </p:txBody>
      </p:sp>
      <p:sp>
        <p:nvSpPr>
          <p:cNvPr id="45060" name="Rectangle 2"/>
          <p:cNvSpPr>
            <a:spLocks noGrp="1" noChangeArrowheads="1"/>
          </p:cNvSpPr>
          <p:nvPr>
            <p:ph type="title"/>
          </p:nvPr>
        </p:nvSpPr>
        <p:spPr/>
        <p:txBody>
          <a:bodyPr/>
          <a:lstStyle/>
          <a:p>
            <a:pPr eaLnBrk="1" hangingPunct="1"/>
            <a:r>
              <a:rPr lang="en-US" sz="4000" smtClean="0"/>
              <a:t>Four Resource Control Variables of Agile Modeling</a:t>
            </a:r>
          </a:p>
        </p:txBody>
      </p:sp>
      <p:sp>
        <p:nvSpPr>
          <p:cNvPr id="45061" name="Rectangle 3"/>
          <p:cNvSpPr>
            <a:spLocks noGrp="1" noChangeArrowheads="1"/>
          </p:cNvSpPr>
          <p:nvPr>
            <p:ph type="body" idx="1"/>
          </p:nvPr>
        </p:nvSpPr>
        <p:spPr/>
        <p:txBody>
          <a:bodyPr/>
          <a:lstStyle/>
          <a:p>
            <a:pPr eaLnBrk="1" hangingPunct="1"/>
            <a:r>
              <a:rPr lang="en-US" smtClean="0"/>
              <a:t>Time</a:t>
            </a:r>
          </a:p>
          <a:p>
            <a:pPr eaLnBrk="1" hangingPunct="1"/>
            <a:r>
              <a:rPr lang="en-US" smtClean="0"/>
              <a:t>Cost</a:t>
            </a:r>
          </a:p>
          <a:p>
            <a:pPr eaLnBrk="1" hangingPunct="1"/>
            <a:r>
              <a:rPr lang="en-US" smtClean="0"/>
              <a:t>Quality</a:t>
            </a:r>
          </a:p>
          <a:p>
            <a:pPr eaLnBrk="1" hangingPunct="1"/>
            <a:r>
              <a:rPr lang="en-US" smtClean="0"/>
              <a:t>Scope</a:t>
            </a:r>
          </a:p>
          <a:p>
            <a:pPr eaLnBrk="1" hangingPunct="1"/>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3BC3D98-AB93-4E0F-BD0B-FBF92AB7C027}" type="slidenum">
              <a:rPr lang="en-US"/>
              <a:pPr>
                <a:defRPr/>
              </a:pPr>
              <a:t>35</a:t>
            </a:fld>
            <a:endParaRPr lang="en-US"/>
          </a:p>
        </p:txBody>
      </p:sp>
      <p:sp>
        <p:nvSpPr>
          <p:cNvPr id="46084" name="Rectangle 2"/>
          <p:cNvSpPr>
            <a:spLocks noGrp="1" noChangeArrowheads="1"/>
          </p:cNvSpPr>
          <p:nvPr>
            <p:ph type="title"/>
          </p:nvPr>
        </p:nvSpPr>
        <p:spPr/>
        <p:txBody>
          <a:bodyPr/>
          <a:lstStyle/>
          <a:p>
            <a:pPr eaLnBrk="1" hangingPunct="1"/>
            <a:r>
              <a:rPr lang="en-US" smtClean="0"/>
              <a:t>Four Core Agile Practices</a:t>
            </a:r>
          </a:p>
        </p:txBody>
      </p:sp>
      <p:sp>
        <p:nvSpPr>
          <p:cNvPr id="46085" name="Rectangle 3"/>
          <p:cNvSpPr>
            <a:spLocks noGrp="1" noChangeArrowheads="1"/>
          </p:cNvSpPr>
          <p:nvPr>
            <p:ph type="body" idx="1"/>
          </p:nvPr>
        </p:nvSpPr>
        <p:spPr/>
        <p:txBody>
          <a:bodyPr/>
          <a:lstStyle/>
          <a:p>
            <a:pPr eaLnBrk="1" hangingPunct="1"/>
            <a:r>
              <a:rPr lang="en-US" smtClean="0"/>
              <a:t>Short releases</a:t>
            </a:r>
          </a:p>
          <a:p>
            <a:pPr eaLnBrk="1" hangingPunct="1"/>
            <a:r>
              <a:rPr lang="en-US" smtClean="0"/>
              <a:t>40-hour work week</a:t>
            </a:r>
          </a:p>
          <a:p>
            <a:pPr eaLnBrk="1" hangingPunct="1"/>
            <a:r>
              <a:rPr lang="en-US" smtClean="0"/>
              <a:t>Onsite customer</a:t>
            </a:r>
          </a:p>
          <a:p>
            <a:pPr eaLnBrk="1" hangingPunct="1"/>
            <a:r>
              <a:rPr lang="en-US" smtClean="0"/>
              <a:t>Pair programming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6-</a:t>
            </a:r>
            <a:fld id="{9174413B-8A00-4547-9FA8-D545EC1D0EA8}" type="slidenum">
              <a:rPr lang="en-US"/>
              <a:pPr>
                <a:defRPr/>
              </a:pPr>
              <a:t>36</a:t>
            </a:fld>
            <a:endParaRPr lang="en-US"/>
          </a:p>
        </p:txBody>
      </p:sp>
      <p:sp>
        <p:nvSpPr>
          <p:cNvPr id="47108" name="Rectangle 2"/>
          <p:cNvSpPr>
            <a:spLocks noGrp="1" noChangeArrowheads="1"/>
          </p:cNvSpPr>
          <p:nvPr>
            <p:ph type="title"/>
          </p:nvPr>
        </p:nvSpPr>
        <p:spPr/>
        <p:txBody>
          <a:bodyPr/>
          <a:lstStyle/>
          <a:p>
            <a:pPr eaLnBrk="1" hangingPunct="1"/>
            <a:r>
              <a:rPr lang="en-US" smtClean="0"/>
              <a:t>Agile Core Practices </a:t>
            </a:r>
            <a:r>
              <a:rPr lang="en-US" sz="2800" smtClean="0"/>
              <a:t>(Figure 6.5)</a:t>
            </a:r>
          </a:p>
        </p:txBody>
      </p:sp>
      <p:pic>
        <p:nvPicPr>
          <p:cNvPr id="47109" name="Picture 4"/>
          <p:cNvPicPr>
            <a:picLocks noChangeAspect="1" noChangeArrowheads="1"/>
          </p:cNvPicPr>
          <p:nvPr/>
        </p:nvPicPr>
        <p:blipFill>
          <a:blip r:embed="rId2" cstate="print"/>
          <a:srcRect/>
          <a:stretch>
            <a:fillRect/>
          </a:stretch>
        </p:blipFill>
        <p:spPr bwMode="auto">
          <a:xfrm>
            <a:off x="2133600" y="1905000"/>
            <a:ext cx="4800600" cy="46291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6274667A-F049-429D-B8DC-10D2D58505C1}" type="slidenum">
              <a:rPr lang="en-US"/>
              <a:pPr>
                <a:defRPr/>
              </a:pPr>
              <a:t>37</a:t>
            </a:fld>
            <a:endParaRPr lang="en-US"/>
          </a:p>
        </p:txBody>
      </p:sp>
      <p:sp>
        <p:nvSpPr>
          <p:cNvPr id="48132" name="Rectangle 2"/>
          <p:cNvSpPr>
            <a:spLocks noGrp="1" noChangeArrowheads="1"/>
          </p:cNvSpPr>
          <p:nvPr>
            <p:ph type="title"/>
          </p:nvPr>
        </p:nvSpPr>
        <p:spPr/>
        <p:txBody>
          <a:bodyPr/>
          <a:lstStyle/>
          <a:p>
            <a:pPr eaLnBrk="1" hangingPunct="1"/>
            <a:r>
              <a:rPr lang="en-US" sz="4000" smtClean="0"/>
              <a:t>The Agile Development Process</a:t>
            </a:r>
          </a:p>
        </p:txBody>
      </p:sp>
      <p:sp>
        <p:nvSpPr>
          <p:cNvPr id="48133" name="Rectangle 3"/>
          <p:cNvSpPr>
            <a:spLocks noGrp="1" noChangeArrowheads="1"/>
          </p:cNvSpPr>
          <p:nvPr>
            <p:ph type="body" idx="1"/>
          </p:nvPr>
        </p:nvSpPr>
        <p:spPr/>
        <p:txBody>
          <a:bodyPr/>
          <a:lstStyle/>
          <a:p>
            <a:pPr eaLnBrk="1" hangingPunct="1">
              <a:lnSpc>
                <a:spcPct val="90000"/>
              </a:lnSpc>
            </a:pPr>
            <a:r>
              <a:rPr lang="en-US" smtClean="0"/>
              <a:t>Listen for user stories</a:t>
            </a:r>
          </a:p>
          <a:p>
            <a:pPr eaLnBrk="1" hangingPunct="1">
              <a:lnSpc>
                <a:spcPct val="90000"/>
              </a:lnSpc>
            </a:pPr>
            <a:r>
              <a:rPr lang="en-US" smtClean="0"/>
              <a:t>Draw a logical workflow model</a:t>
            </a:r>
          </a:p>
          <a:p>
            <a:pPr eaLnBrk="1" hangingPunct="1">
              <a:lnSpc>
                <a:spcPct val="90000"/>
              </a:lnSpc>
            </a:pPr>
            <a:r>
              <a:rPr lang="en-US" smtClean="0"/>
              <a:t>Create new user stories based on the logical model</a:t>
            </a:r>
          </a:p>
          <a:p>
            <a:pPr eaLnBrk="1" hangingPunct="1">
              <a:lnSpc>
                <a:spcPct val="90000"/>
              </a:lnSpc>
            </a:pPr>
            <a:r>
              <a:rPr lang="en-US" smtClean="0"/>
              <a:t>Develop some display prototypes</a:t>
            </a:r>
          </a:p>
          <a:p>
            <a:pPr eaLnBrk="1" hangingPunct="1">
              <a:lnSpc>
                <a:spcPct val="90000"/>
              </a:lnSpc>
            </a:pPr>
            <a:r>
              <a:rPr lang="en-US" smtClean="0"/>
              <a:t>Create a physical data model using feedback from the prototypes and logical workflow diagrams</a:t>
            </a:r>
          </a:p>
          <a:p>
            <a:pPr lvl="1" eaLnBrk="1" hangingPunct="1">
              <a:lnSpc>
                <a:spcPct val="90000"/>
              </a:lnSpc>
            </a:pP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F4CE8D2E-7D9A-4262-A763-5E25B86C076B}" type="slidenum">
              <a:rPr lang="en-US"/>
              <a:pPr>
                <a:defRPr/>
              </a:pPr>
              <a:t>38</a:t>
            </a:fld>
            <a:endParaRPr lang="en-US"/>
          </a:p>
        </p:txBody>
      </p:sp>
      <p:sp>
        <p:nvSpPr>
          <p:cNvPr id="49156" name="Rectangle 2"/>
          <p:cNvSpPr>
            <a:spLocks noGrp="1" noChangeArrowheads="1"/>
          </p:cNvSpPr>
          <p:nvPr>
            <p:ph type="title"/>
          </p:nvPr>
        </p:nvSpPr>
        <p:spPr/>
        <p:txBody>
          <a:bodyPr/>
          <a:lstStyle/>
          <a:p>
            <a:pPr eaLnBrk="1" hangingPunct="1"/>
            <a:r>
              <a:rPr lang="en-US" smtClean="0"/>
              <a:t>Writing User Stories</a:t>
            </a:r>
          </a:p>
        </p:txBody>
      </p:sp>
      <p:sp>
        <p:nvSpPr>
          <p:cNvPr id="49157" name="Rectangle 3"/>
          <p:cNvSpPr>
            <a:spLocks noGrp="1" noChangeArrowheads="1"/>
          </p:cNvSpPr>
          <p:nvPr>
            <p:ph type="body" idx="1"/>
          </p:nvPr>
        </p:nvSpPr>
        <p:spPr/>
        <p:txBody>
          <a:bodyPr/>
          <a:lstStyle/>
          <a:p>
            <a:pPr eaLnBrk="1" hangingPunct="1"/>
            <a:r>
              <a:rPr lang="en-US" smtClean="0"/>
              <a:t>Spoken interaction between developers and users</a:t>
            </a:r>
          </a:p>
          <a:p>
            <a:pPr eaLnBrk="1" hangingPunct="1"/>
            <a:r>
              <a:rPr lang="en-US" smtClean="0"/>
              <a:t>Seeking first and foremost to identify valuable business user requirements</a:t>
            </a:r>
          </a:p>
          <a:p>
            <a:pPr eaLnBrk="1" hangingPunct="1"/>
            <a:r>
              <a:rPr lang="en-US" smtClean="0"/>
              <a:t>The goal is prevention of misunderstandings or misinterpretations of user requirements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453DCAF2-E8F6-43CA-B16B-338D730C5890}" type="slidenum">
              <a:rPr lang="en-US"/>
              <a:pPr>
                <a:defRPr/>
              </a:pPr>
              <a:t>39</a:t>
            </a:fld>
            <a:endParaRPr lang="en-US"/>
          </a:p>
        </p:txBody>
      </p:sp>
      <p:sp>
        <p:nvSpPr>
          <p:cNvPr id="50180" name="Rectangle 2"/>
          <p:cNvSpPr>
            <a:spLocks noGrp="1" noChangeArrowheads="1"/>
          </p:cNvSpPr>
          <p:nvPr>
            <p:ph type="title"/>
          </p:nvPr>
        </p:nvSpPr>
        <p:spPr/>
        <p:txBody>
          <a:bodyPr/>
          <a:lstStyle/>
          <a:p>
            <a:pPr eaLnBrk="1" hangingPunct="1"/>
            <a:r>
              <a:rPr lang="en-US" sz="4000" smtClean="0"/>
              <a:t>User Stories Can Be Recorded on Cards</a:t>
            </a:r>
            <a:r>
              <a:rPr lang="en-US" sz="2400" smtClean="0"/>
              <a:t> (Figure 6.6)</a:t>
            </a:r>
          </a:p>
        </p:txBody>
      </p:sp>
      <p:pic>
        <p:nvPicPr>
          <p:cNvPr id="50181" name="Picture 6"/>
          <p:cNvPicPr>
            <a:picLocks noChangeAspect="1" noChangeArrowheads="1"/>
          </p:cNvPicPr>
          <p:nvPr>
            <p:ph type="body" idx="1"/>
          </p:nvPr>
        </p:nvPicPr>
        <p:blipFill>
          <a:blip r:embed="rId3" cstate="print"/>
          <a:srcRect/>
          <a:stretch>
            <a:fillRect/>
          </a:stretch>
        </p:blipFill>
        <p:spPr>
          <a:xfrm>
            <a:off x="533400" y="1828800"/>
            <a:ext cx="8458200" cy="3959225"/>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7CC8C87-A7C5-4367-B6EB-D7313B0BC42E}" type="slidenum">
              <a:rPr lang="en-US"/>
              <a:pPr>
                <a:defRPr/>
              </a:pPr>
              <a:t>4</a:t>
            </a:fld>
            <a:endParaRPr lang="en-US"/>
          </a:p>
        </p:txBody>
      </p:sp>
      <p:sp>
        <p:nvSpPr>
          <p:cNvPr id="14340" name="Rectangle 2"/>
          <p:cNvSpPr>
            <a:spLocks noGrp="1" noChangeArrowheads="1"/>
          </p:cNvSpPr>
          <p:nvPr>
            <p:ph type="title"/>
          </p:nvPr>
        </p:nvSpPr>
        <p:spPr/>
        <p:txBody>
          <a:bodyPr/>
          <a:lstStyle/>
          <a:p>
            <a:pPr eaLnBrk="1" hangingPunct="1"/>
            <a:r>
              <a:rPr lang="en-US" smtClean="0"/>
              <a:t>Major Topics</a:t>
            </a:r>
          </a:p>
        </p:txBody>
      </p:sp>
      <p:sp>
        <p:nvSpPr>
          <p:cNvPr id="14341" name="Rectangle 3"/>
          <p:cNvSpPr>
            <a:spLocks noGrp="1" noChangeArrowheads="1"/>
          </p:cNvSpPr>
          <p:nvPr>
            <p:ph type="body" idx="1"/>
          </p:nvPr>
        </p:nvSpPr>
        <p:spPr/>
        <p:txBody>
          <a:bodyPr/>
          <a:lstStyle/>
          <a:p>
            <a:pPr eaLnBrk="1" hangingPunct="1"/>
            <a:r>
              <a:rPr lang="en-US" smtClean="0"/>
              <a:t>Prototyping</a:t>
            </a:r>
          </a:p>
          <a:p>
            <a:pPr eaLnBrk="1" hangingPunct="1"/>
            <a:r>
              <a:rPr lang="en-US" smtClean="0"/>
              <a:t>Agile modeling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3F2D8CD6-1D24-4E1B-BD44-B02F21E074DB}" type="slidenum">
              <a:rPr lang="en-US"/>
              <a:pPr>
                <a:defRPr/>
              </a:pPr>
              <a:t>40</a:t>
            </a:fld>
            <a:endParaRPr lang="en-US"/>
          </a:p>
        </p:txBody>
      </p:sp>
      <p:sp>
        <p:nvSpPr>
          <p:cNvPr id="51204" name="Rectangle 2"/>
          <p:cNvSpPr>
            <a:spLocks noGrp="1" noChangeArrowheads="1"/>
          </p:cNvSpPr>
          <p:nvPr>
            <p:ph type="title"/>
          </p:nvPr>
        </p:nvSpPr>
        <p:spPr/>
        <p:txBody>
          <a:bodyPr/>
          <a:lstStyle/>
          <a:p>
            <a:pPr eaLnBrk="1" hangingPunct="1"/>
            <a:r>
              <a:rPr lang="en-US" smtClean="0"/>
              <a:t>Scrum</a:t>
            </a:r>
          </a:p>
        </p:txBody>
      </p:sp>
      <p:sp>
        <p:nvSpPr>
          <p:cNvPr id="51205" name="Rectangle 3"/>
          <p:cNvSpPr>
            <a:spLocks noGrp="1" noChangeArrowheads="1"/>
          </p:cNvSpPr>
          <p:nvPr>
            <p:ph type="body" idx="1"/>
          </p:nvPr>
        </p:nvSpPr>
        <p:spPr/>
        <p:txBody>
          <a:bodyPr/>
          <a:lstStyle/>
          <a:p>
            <a:pPr eaLnBrk="1" hangingPunct="1"/>
            <a:r>
              <a:rPr lang="en-US" sz="2800" smtClean="0"/>
              <a:t>Begin the project with a high-level plan that can be changed on the fly</a:t>
            </a:r>
          </a:p>
          <a:p>
            <a:pPr eaLnBrk="1" hangingPunct="1"/>
            <a:r>
              <a:rPr lang="en-US" sz="2800" smtClean="0"/>
              <a:t>Success of the project is most important</a:t>
            </a:r>
          </a:p>
          <a:p>
            <a:pPr eaLnBrk="1" hangingPunct="1"/>
            <a:r>
              <a:rPr lang="en-US" sz="2800" smtClean="0"/>
              <a:t>Individual success is secondary</a:t>
            </a:r>
          </a:p>
          <a:p>
            <a:pPr eaLnBrk="1" hangingPunct="1"/>
            <a:r>
              <a:rPr lang="en-US" sz="2800" smtClean="0"/>
              <a:t>Project leader has some (not much) influence on the detail</a:t>
            </a:r>
          </a:p>
          <a:p>
            <a:pPr eaLnBrk="1" hangingPunct="1"/>
            <a:r>
              <a:rPr lang="en-US" sz="2800" smtClean="0"/>
              <a:t>Systems team works within a strict time frame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EC86CB95-EB9F-41CC-BF65-275A97B7716D}" type="slidenum">
              <a:rPr lang="en-US"/>
              <a:pPr>
                <a:defRPr/>
              </a:pPr>
              <a:t>41</a:t>
            </a:fld>
            <a:endParaRPr lang="en-US"/>
          </a:p>
        </p:txBody>
      </p:sp>
      <p:sp>
        <p:nvSpPr>
          <p:cNvPr id="52228" name="Rectangle 2"/>
          <p:cNvSpPr>
            <a:spLocks noGrp="1" noChangeArrowheads="1"/>
          </p:cNvSpPr>
          <p:nvPr>
            <p:ph type="title"/>
          </p:nvPr>
        </p:nvSpPr>
        <p:spPr/>
        <p:txBody>
          <a:bodyPr/>
          <a:lstStyle/>
          <a:p>
            <a:pPr eaLnBrk="1" hangingPunct="1"/>
            <a:r>
              <a:rPr lang="en-US" smtClean="0"/>
              <a:t>Scrum</a:t>
            </a:r>
          </a:p>
        </p:txBody>
      </p:sp>
      <p:sp>
        <p:nvSpPr>
          <p:cNvPr id="52229" name="Rectangle 3"/>
          <p:cNvSpPr>
            <a:spLocks noGrp="1" noChangeArrowheads="1"/>
          </p:cNvSpPr>
          <p:nvPr>
            <p:ph type="body" idx="1"/>
          </p:nvPr>
        </p:nvSpPr>
        <p:spPr/>
        <p:txBody>
          <a:bodyPr/>
          <a:lstStyle/>
          <a:p>
            <a:pPr eaLnBrk="1" hangingPunct="1"/>
            <a:r>
              <a:rPr lang="en-US" smtClean="0"/>
              <a:t>Product backlog</a:t>
            </a:r>
          </a:p>
          <a:p>
            <a:pPr eaLnBrk="1" hangingPunct="1"/>
            <a:r>
              <a:rPr lang="en-US" smtClean="0"/>
              <a:t>Sprint backlog</a:t>
            </a:r>
          </a:p>
          <a:p>
            <a:pPr eaLnBrk="1" hangingPunct="1"/>
            <a:r>
              <a:rPr lang="en-US" smtClean="0"/>
              <a:t>Sprint</a:t>
            </a:r>
          </a:p>
          <a:p>
            <a:pPr eaLnBrk="1" hangingPunct="1"/>
            <a:r>
              <a:rPr lang="en-US" smtClean="0"/>
              <a:t>Daily scrum</a:t>
            </a:r>
          </a:p>
          <a:p>
            <a:pPr eaLnBrk="1" hangingPunct="1"/>
            <a:r>
              <a:rPr lang="en-US" smtClean="0"/>
              <a:t>Demo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5BE0B8B5-ABF3-4A6B-91F9-491FE10F69D5}" type="slidenum">
              <a:rPr lang="en-US"/>
              <a:pPr>
                <a:defRPr/>
              </a:pPr>
              <a:t>42</a:t>
            </a:fld>
            <a:endParaRPr lang="en-US"/>
          </a:p>
        </p:txBody>
      </p:sp>
      <p:sp>
        <p:nvSpPr>
          <p:cNvPr id="53252" name="Rectangle 2"/>
          <p:cNvSpPr>
            <a:spLocks noGrp="1" noChangeArrowheads="1"/>
          </p:cNvSpPr>
          <p:nvPr>
            <p:ph type="title"/>
          </p:nvPr>
        </p:nvSpPr>
        <p:spPr/>
        <p:txBody>
          <a:bodyPr/>
          <a:lstStyle/>
          <a:p>
            <a:pPr eaLnBrk="1" hangingPunct="1"/>
            <a:r>
              <a:rPr lang="en-US" sz="4000" smtClean="0"/>
              <a:t>Lessons Learned from Agile Modeling</a:t>
            </a:r>
          </a:p>
        </p:txBody>
      </p:sp>
      <p:sp>
        <p:nvSpPr>
          <p:cNvPr id="53253" name="Rectangle 3"/>
          <p:cNvSpPr>
            <a:spLocks noGrp="1" noChangeArrowheads="1"/>
          </p:cNvSpPr>
          <p:nvPr>
            <p:ph type="body" idx="1"/>
          </p:nvPr>
        </p:nvSpPr>
        <p:spPr/>
        <p:txBody>
          <a:bodyPr/>
          <a:lstStyle/>
          <a:p>
            <a:pPr eaLnBrk="1" hangingPunct="1"/>
            <a:r>
              <a:rPr lang="en-US" smtClean="0"/>
              <a:t>Short releases allow the system to evolve</a:t>
            </a:r>
          </a:p>
          <a:p>
            <a:pPr eaLnBrk="1" hangingPunct="1"/>
            <a:r>
              <a:rPr lang="en-US" smtClean="0"/>
              <a:t>Pair programming enhances the overall quality</a:t>
            </a:r>
          </a:p>
          <a:p>
            <a:pPr eaLnBrk="1" hangingPunct="1"/>
            <a:r>
              <a:rPr lang="en-US" smtClean="0"/>
              <a:t>Onsite customers are mutually beneficial to the business and the agile development team</a:t>
            </a:r>
          </a:p>
          <a:p>
            <a:pPr lvl="1" eaLnBrk="1" hangingPunct="1">
              <a:buFontTx/>
              <a:buNone/>
            </a:pP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8E034FE7-28D5-48CC-82F3-C4C4FE22A757}" type="slidenum">
              <a:rPr lang="en-US"/>
              <a:pPr>
                <a:defRPr/>
              </a:pPr>
              <a:t>43</a:t>
            </a:fld>
            <a:endParaRPr lang="en-US"/>
          </a:p>
        </p:txBody>
      </p:sp>
      <p:sp>
        <p:nvSpPr>
          <p:cNvPr id="54276" name="Rectangle 2"/>
          <p:cNvSpPr>
            <a:spLocks noGrp="1" noChangeArrowheads="1"/>
          </p:cNvSpPr>
          <p:nvPr>
            <p:ph type="title"/>
          </p:nvPr>
        </p:nvSpPr>
        <p:spPr/>
        <p:txBody>
          <a:bodyPr/>
          <a:lstStyle/>
          <a:p>
            <a:pPr eaLnBrk="1" hangingPunct="1"/>
            <a:r>
              <a:rPr lang="en-US" sz="4000" smtClean="0"/>
              <a:t>Lessons Learned from Agile Modeling (continued)</a:t>
            </a:r>
          </a:p>
        </p:txBody>
      </p:sp>
      <p:sp>
        <p:nvSpPr>
          <p:cNvPr id="54277" name="Rectangle 3"/>
          <p:cNvSpPr>
            <a:spLocks noGrp="1" noChangeArrowheads="1"/>
          </p:cNvSpPr>
          <p:nvPr>
            <p:ph type="body" idx="1"/>
          </p:nvPr>
        </p:nvSpPr>
        <p:spPr/>
        <p:txBody>
          <a:bodyPr/>
          <a:lstStyle/>
          <a:p>
            <a:pPr eaLnBrk="1" hangingPunct="1"/>
            <a:r>
              <a:rPr lang="en-US" smtClean="0"/>
              <a:t>The 40-hour work week improves worker effectiveness</a:t>
            </a:r>
          </a:p>
          <a:p>
            <a:pPr eaLnBrk="1" hangingPunct="1"/>
            <a:r>
              <a:rPr lang="en-US" smtClean="0"/>
              <a:t>Balanced resources and activities support project goals</a:t>
            </a:r>
          </a:p>
          <a:p>
            <a:pPr eaLnBrk="1" hangingPunct="1"/>
            <a:r>
              <a:rPr lang="en-US" smtClean="0"/>
              <a:t>Agile values are crucial to success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778366FC-2A27-4FAB-A22D-20B8AF8D69A6}" type="slidenum">
              <a:rPr lang="en-US"/>
              <a:pPr>
                <a:defRPr/>
              </a:pPr>
              <a:t>44</a:t>
            </a:fld>
            <a:endParaRPr lang="en-US"/>
          </a:p>
        </p:txBody>
      </p:sp>
      <p:sp>
        <p:nvSpPr>
          <p:cNvPr id="55300" name="Rectangle 2"/>
          <p:cNvSpPr>
            <a:spLocks noGrp="1" noChangeArrowheads="1"/>
          </p:cNvSpPr>
          <p:nvPr>
            <p:ph type="title"/>
          </p:nvPr>
        </p:nvSpPr>
        <p:spPr/>
        <p:txBody>
          <a:bodyPr/>
          <a:lstStyle/>
          <a:p>
            <a:pPr eaLnBrk="1" hangingPunct="1"/>
            <a:r>
              <a:rPr lang="en-US" sz="2800" smtClean="0"/>
              <a:t>There Are Six Vital Lessons That Can Be Drawn from the Agile Approach to Systems (Figure 6.7)</a:t>
            </a:r>
          </a:p>
        </p:txBody>
      </p:sp>
      <p:pic>
        <p:nvPicPr>
          <p:cNvPr id="55301" name="Picture 5"/>
          <p:cNvPicPr>
            <a:picLocks noChangeAspect="1" noChangeArrowheads="1"/>
          </p:cNvPicPr>
          <p:nvPr/>
        </p:nvPicPr>
        <p:blipFill>
          <a:blip r:embed="rId2" cstate="print"/>
          <a:srcRect/>
          <a:stretch>
            <a:fillRect/>
          </a:stretch>
        </p:blipFill>
        <p:spPr bwMode="auto">
          <a:xfrm>
            <a:off x="2438400" y="1905000"/>
            <a:ext cx="4097338"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58B58D3F-9A21-42A0-B046-5F95C72FDD3C}" type="slidenum">
              <a:rPr lang="en-US"/>
              <a:pPr>
                <a:defRPr/>
              </a:pPr>
              <a:t>45</a:t>
            </a:fld>
            <a:endParaRPr lang="en-US"/>
          </a:p>
        </p:txBody>
      </p:sp>
      <p:sp>
        <p:nvSpPr>
          <p:cNvPr id="56324" name="Rectangle 2"/>
          <p:cNvSpPr>
            <a:spLocks noGrp="1" noChangeArrowheads="1"/>
          </p:cNvSpPr>
          <p:nvPr>
            <p:ph type="title"/>
          </p:nvPr>
        </p:nvSpPr>
        <p:spPr/>
        <p:txBody>
          <a:bodyPr/>
          <a:lstStyle/>
          <a:p>
            <a:pPr eaLnBrk="1" hangingPunct="1"/>
            <a:r>
              <a:rPr lang="en-US" sz="4000" smtClean="0"/>
              <a:t>Comparing Agile Modeling and Structured Methods</a:t>
            </a:r>
          </a:p>
        </p:txBody>
      </p:sp>
      <p:sp>
        <p:nvSpPr>
          <p:cNvPr id="56325" name="Rectangle 3"/>
          <p:cNvSpPr>
            <a:spLocks noGrp="1" noChangeArrowheads="1"/>
          </p:cNvSpPr>
          <p:nvPr>
            <p:ph type="body" idx="1"/>
          </p:nvPr>
        </p:nvSpPr>
        <p:spPr/>
        <p:txBody>
          <a:bodyPr/>
          <a:lstStyle/>
          <a:p>
            <a:pPr eaLnBrk="1" hangingPunct="1"/>
            <a:r>
              <a:rPr lang="en-US" smtClean="0"/>
              <a:t>Improving the efficiency of systems development</a:t>
            </a:r>
          </a:p>
          <a:p>
            <a:pPr eaLnBrk="1" hangingPunct="1"/>
            <a:r>
              <a:rPr lang="en-US" smtClean="0"/>
              <a:t>Risks inherent in organizational innovation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004B50F2-CB4C-4E05-90B1-DAFBFC9F79D2}" type="slidenum">
              <a:rPr lang="en-US"/>
              <a:pPr>
                <a:defRPr/>
              </a:pPr>
              <a:t>46</a:t>
            </a:fld>
            <a:endParaRPr lang="en-US"/>
          </a:p>
        </p:txBody>
      </p:sp>
      <p:sp>
        <p:nvSpPr>
          <p:cNvPr id="57348" name="Rectangle 2"/>
          <p:cNvSpPr>
            <a:spLocks noGrp="1" noChangeArrowheads="1"/>
          </p:cNvSpPr>
          <p:nvPr>
            <p:ph type="title"/>
          </p:nvPr>
        </p:nvSpPr>
        <p:spPr/>
        <p:txBody>
          <a:bodyPr/>
          <a:lstStyle/>
          <a:p>
            <a:pPr eaLnBrk="1" hangingPunct="1"/>
            <a:r>
              <a:rPr lang="en-US" sz="2400" smtClean="0"/>
              <a:t>Strategies for Improving Efficiency Can Be Implemented Using Two Different Development Approaches      (Figure 6.8)</a:t>
            </a:r>
          </a:p>
        </p:txBody>
      </p:sp>
      <p:pic>
        <p:nvPicPr>
          <p:cNvPr id="57353" name="Picture 9"/>
          <p:cNvPicPr>
            <a:picLocks noChangeAspect="1" noChangeArrowheads="1"/>
          </p:cNvPicPr>
          <p:nvPr/>
        </p:nvPicPr>
        <p:blipFill>
          <a:blip r:embed="rId2" cstate="print"/>
          <a:srcRect/>
          <a:stretch>
            <a:fillRect/>
          </a:stretch>
        </p:blipFill>
        <p:spPr bwMode="auto">
          <a:xfrm>
            <a:off x="762000" y="1828800"/>
            <a:ext cx="7772400" cy="468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3063A0E8-517A-495B-A837-56A80046935C}" type="slidenum">
              <a:rPr lang="en-US"/>
              <a:pPr>
                <a:defRPr/>
              </a:pPr>
              <a:t>47</a:t>
            </a:fld>
            <a:endParaRPr lang="en-US"/>
          </a:p>
        </p:txBody>
      </p:sp>
      <p:sp>
        <p:nvSpPr>
          <p:cNvPr id="58372" name="Rectangle 2"/>
          <p:cNvSpPr>
            <a:spLocks noGrp="1" noChangeArrowheads="1"/>
          </p:cNvSpPr>
          <p:nvPr>
            <p:ph type="title"/>
          </p:nvPr>
        </p:nvSpPr>
        <p:spPr/>
        <p:txBody>
          <a:bodyPr/>
          <a:lstStyle/>
          <a:p>
            <a:pPr eaLnBrk="1" hangingPunct="1"/>
            <a:r>
              <a:rPr lang="en-US" sz="2800" smtClean="0"/>
              <a:t>Adopting New Information Systems Involves Balancing Several Risks (Figure 6.9)</a:t>
            </a:r>
          </a:p>
        </p:txBody>
      </p:sp>
      <p:pic>
        <p:nvPicPr>
          <p:cNvPr id="58373" name="Picture 6"/>
          <p:cNvPicPr>
            <a:picLocks noChangeAspect="1" noChangeArrowheads="1"/>
          </p:cNvPicPr>
          <p:nvPr>
            <p:ph type="body" idx="1"/>
          </p:nvPr>
        </p:nvPicPr>
        <p:blipFill>
          <a:blip r:embed="rId3" cstate="print"/>
          <a:srcRect/>
          <a:stretch>
            <a:fillRect/>
          </a:stretch>
        </p:blipFill>
        <p:spPr>
          <a:xfrm>
            <a:off x="2438400" y="1981200"/>
            <a:ext cx="3767138" cy="411480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AD7E435C-E9D5-44FB-BB62-55A10E56CA98}" type="slidenum">
              <a:rPr lang="en-US"/>
              <a:pPr>
                <a:defRPr/>
              </a:pPr>
              <a:t>48</a:t>
            </a:fld>
            <a:endParaRPr lang="en-US"/>
          </a:p>
        </p:txBody>
      </p:sp>
      <p:sp>
        <p:nvSpPr>
          <p:cNvPr id="59396" name="Rectangle 2"/>
          <p:cNvSpPr>
            <a:spLocks noGrp="1" noChangeArrowheads="1"/>
          </p:cNvSpPr>
          <p:nvPr>
            <p:ph type="title"/>
          </p:nvPr>
        </p:nvSpPr>
        <p:spPr/>
        <p:txBody>
          <a:bodyPr/>
          <a:lstStyle/>
          <a:p>
            <a:pPr eaLnBrk="1" hangingPunct="1"/>
            <a:r>
              <a:rPr lang="en-US" sz="3200" smtClean="0"/>
              <a:t>Risks When Adopting New Information Systems</a:t>
            </a:r>
          </a:p>
        </p:txBody>
      </p:sp>
      <p:sp>
        <p:nvSpPr>
          <p:cNvPr id="59397" name="Rectangle 3"/>
          <p:cNvSpPr>
            <a:spLocks noGrp="1" noChangeArrowheads="1"/>
          </p:cNvSpPr>
          <p:nvPr>
            <p:ph type="body" idx="1"/>
          </p:nvPr>
        </p:nvSpPr>
        <p:spPr/>
        <p:txBody>
          <a:bodyPr/>
          <a:lstStyle/>
          <a:p>
            <a:pPr eaLnBrk="1" hangingPunct="1"/>
            <a:r>
              <a:rPr lang="en-US" smtClean="0"/>
              <a:t>Fit of development team culture</a:t>
            </a:r>
          </a:p>
          <a:p>
            <a:pPr eaLnBrk="1" hangingPunct="1"/>
            <a:r>
              <a:rPr lang="en-US" smtClean="0"/>
              <a:t>Best time to innovate</a:t>
            </a:r>
          </a:p>
          <a:p>
            <a:pPr eaLnBrk="1" hangingPunct="1"/>
            <a:r>
              <a:rPr lang="en-US" smtClean="0"/>
              <a:t>Training cost for analysts and programmers</a:t>
            </a:r>
          </a:p>
          <a:p>
            <a:pPr eaLnBrk="1" hangingPunct="1"/>
            <a:r>
              <a:rPr lang="en-US" smtClean="0"/>
              <a:t>Client’s reaction to new methodology</a:t>
            </a:r>
          </a:p>
          <a:p>
            <a:pPr eaLnBrk="1" hangingPunct="1"/>
            <a:r>
              <a:rPr lang="en-US" smtClean="0"/>
              <a:t>Impact of agile methodologies</a:t>
            </a:r>
          </a:p>
          <a:p>
            <a:pPr eaLnBrk="1" hangingPunct="1"/>
            <a:r>
              <a:rPr lang="en-US" smtClean="0"/>
              <a:t>Programmers/analysts individual rights</a:t>
            </a:r>
          </a:p>
          <a:p>
            <a:pPr eaLnBrk="1" hangingPunct="1"/>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19FCAE2F-248D-4122-9A24-BB766F9DFA6F}" type="slidenum">
              <a:rPr lang="en-US"/>
              <a:pPr>
                <a:defRPr/>
              </a:pPr>
              <a:t>49</a:t>
            </a:fld>
            <a:endParaRPr lang="en-US"/>
          </a:p>
        </p:txBody>
      </p:sp>
      <p:sp>
        <p:nvSpPr>
          <p:cNvPr id="60420" name="Rectangle 2"/>
          <p:cNvSpPr>
            <a:spLocks noGrp="1" noChangeArrowheads="1"/>
          </p:cNvSpPr>
          <p:nvPr>
            <p:ph type="title"/>
          </p:nvPr>
        </p:nvSpPr>
        <p:spPr/>
        <p:txBody>
          <a:bodyPr/>
          <a:lstStyle/>
          <a:p>
            <a:pPr eaLnBrk="1" hangingPunct="1"/>
            <a:r>
              <a:rPr lang="en-US" smtClean="0"/>
              <a:t>Summary</a:t>
            </a:r>
          </a:p>
        </p:txBody>
      </p:sp>
      <p:sp>
        <p:nvSpPr>
          <p:cNvPr id="60421" name="Rectangle 3"/>
          <p:cNvSpPr>
            <a:spLocks noGrp="1" noChangeArrowheads="1"/>
          </p:cNvSpPr>
          <p:nvPr>
            <p:ph type="body" idx="1"/>
          </p:nvPr>
        </p:nvSpPr>
        <p:spPr/>
        <p:txBody>
          <a:bodyPr/>
          <a:lstStyle/>
          <a:p>
            <a:pPr eaLnBrk="1" hangingPunct="1"/>
            <a:r>
              <a:rPr lang="en-US" smtClean="0"/>
              <a:t>Prototyping</a:t>
            </a:r>
          </a:p>
          <a:p>
            <a:pPr lvl="1" eaLnBrk="1" hangingPunct="1"/>
            <a:r>
              <a:rPr lang="en-US" smtClean="0"/>
              <a:t>Patched-up system</a:t>
            </a:r>
          </a:p>
          <a:p>
            <a:pPr lvl="1" eaLnBrk="1" hangingPunct="1"/>
            <a:r>
              <a:rPr lang="en-US" smtClean="0"/>
              <a:t>Nonoperational</a:t>
            </a:r>
          </a:p>
          <a:p>
            <a:pPr lvl="1" eaLnBrk="1" hangingPunct="1"/>
            <a:r>
              <a:rPr lang="en-US" smtClean="0"/>
              <a:t>First-of-a-series</a:t>
            </a:r>
          </a:p>
          <a:p>
            <a:pPr lvl="1" eaLnBrk="1" hangingPunct="1"/>
            <a:r>
              <a:rPr lang="en-US" smtClean="0"/>
              <a:t>Selected-features</a:t>
            </a:r>
          </a:p>
          <a:p>
            <a:pPr eaLnBrk="1" hangingPunct="1"/>
            <a:r>
              <a:rPr lang="en-US" smtClean="0"/>
              <a:t>Prototype development guidelines</a:t>
            </a:r>
          </a:p>
          <a:p>
            <a:pPr eaLnBrk="1" hangingPunct="1"/>
            <a:r>
              <a:rPr lang="en-US" smtClean="0"/>
              <a:t>Prototype disadvantages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3280F9E9-1F97-465B-8913-C5FAAD59B90C}" type="slidenum">
              <a:rPr lang="en-US"/>
              <a:pPr>
                <a:defRPr/>
              </a:pPr>
              <a:t>5</a:t>
            </a:fld>
            <a:endParaRPr lang="en-US"/>
          </a:p>
        </p:txBody>
      </p:sp>
      <p:sp>
        <p:nvSpPr>
          <p:cNvPr id="15364" name="Rectangle 2"/>
          <p:cNvSpPr>
            <a:spLocks noGrp="1" noChangeArrowheads="1"/>
          </p:cNvSpPr>
          <p:nvPr>
            <p:ph type="title"/>
          </p:nvPr>
        </p:nvSpPr>
        <p:spPr/>
        <p:txBody>
          <a:bodyPr/>
          <a:lstStyle/>
          <a:p>
            <a:pPr eaLnBrk="1" hangingPunct="1"/>
            <a:r>
              <a:rPr lang="en-US" smtClean="0"/>
              <a:t>Prototyping</a:t>
            </a:r>
          </a:p>
        </p:txBody>
      </p:sp>
      <p:sp>
        <p:nvSpPr>
          <p:cNvPr id="15365" name="Rectangle 3"/>
          <p:cNvSpPr>
            <a:spLocks noGrp="1" noChangeArrowheads="1"/>
          </p:cNvSpPr>
          <p:nvPr>
            <p:ph type="body" idx="1"/>
          </p:nvPr>
        </p:nvSpPr>
        <p:spPr/>
        <p:txBody>
          <a:bodyPr/>
          <a:lstStyle/>
          <a:p>
            <a:pPr eaLnBrk="1" hangingPunct="1"/>
            <a:r>
              <a:rPr lang="en-US" smtClean="0"/>
              <a:t>Patched-up </a:t>
            </a:r>
          </a:p>
          <a:p>
            <a:pPr eaLnBrk="1" hangingPunct="1"/>
            <a:r>
              <a:rPr lang="en-US" smtClean="0"/>
              <a:t>Nonoperational </a:t>
            </a:r>
          </a:p>
          <a:p>
            <a:pPr eaLnBrk="1" hangingPunct="1"/>
            <a:r>
              <a:rPr lang="en-US" smtClean="0"/>
              <a:t>First-of-a-series</a:t>
            </a:r>
          </a:p>
          <a:p>
            <a:pPr eaLnBrk="1" hangingPunct="1"/>
            <a:r>
              <a:rPr lang="en-US" smtClean="0"/>
              <a:t>Selected features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D2A1664B-CA81-41CA-8938-392E9DB9C125}" type="slidenum">
              <a:rPr lang="en-US"/>
              <a:pPr>
                <a:defRPr/>
              </a:pPr>
              <a:t>50</a:t>
            </a:fld>
            <a:endParaRPr lang="en-US"/>
          </a:p>
        </p:txBody>
      </p:sp>
      <p:sp>
        <p:nvSpPr>
          <p:cNvPr id="61444" name="Rectangle 2"/>
          <p:cNvSpPr>
            <a:spLocks noGrp="1" noChangeArrowheads="1"/>
          </p:cNvSpPr>
          <p:nvPr>
            <p:ph type="title"/>
          </p:nvPr>
        </p:nvSpPr>
        <p:spPr/>
        <p:txBody>
          <a:bodyPr/>
          <a:lstStyle/>
          <a:p>
            <a:pPr eaLnBrk="1" hangingPunct="1"/>
            <a:r>
              <a:rPr lang="en-US" smtClean="0"/>
              <a:t>Summary (continued)</a:t>
            </a:r>
          </a:p>
        </p:txBody>
      </p:sp>
      <p:sp>
        <p:nvSpPr>
          <p:cNvPr id="61445" name="Rectangle 3"/>
          <p:cNvSpPr>
            <a:spLocks noGrp="1" noChangeArrowheads="1"/>
          </p:cNvSpPr>
          <p:nvPr>
            <p:ph type="body" idx="1"/>
          </p:nvPr>
        </p:nvSpPr>
        <p:spPr/>
        <p:txBody>
          <a:bodyPr/>
          <a:lstStyle/>
          <a:p>
            <a:pPr eaLnBrk="1" hangingPunct="1"/>
            <a:r>
              <a:rPr lang="en-US" smtClean="0"/>
              <a:t>Prototype advantages</a:t>
            </a:r>
          </a:p>
          <a:p>
            <a:pPr eaLnBrk="1" hangingPunct="1"/>
            <a:r>
              <a:rPr lang="en-US" smtClean="0"/>
              <a:t>Users’ role in prototyping</a:t>
            </a:r>
          </a:p>
          <a:p>
            <a:pPr eaLnBrk="1" hangingPunct="1"/>
            <a:r>
              <a:rPr lang="en-US" smtClean="0"/>
              <a:t>Agile modeling</a:t>
            </a:r>
          </a:p>
          <a:p>
            <a:pPr eaLnBrk="1" hangingPunct="1"/>
            <a:r>
              <a:rPr lang="en-US" smtClean="0"/>
              <a:t>Five values of the agile approach</a:t>
            </a:r>
          </a:p>
          <a:p>
            <a:pPr eaLnBrk="1" hangingPunct="1"/>
            <a:r>
              <a:rPr lang="en-US" smtClean="0"/>
              <a:t>Principles of agile development</a:t>
            </a:r>
          </a:p>
          <a:p>
            <a:pPr eaLnBrk="1" hangingPunct="1"/>
            <a:r>
              <a:rPr lang="en-US" smtClean="0"/>
              <a:t>Agile activities</a:t>
            </a:r>
          </a:p>
          <a:p>
            <a:pPr eaLnBrk="1" hangingPunct="1"/>
            <a:r>
              <a:rPr lang="en-US" smtClean="0"/>
              <a:t>Agile resources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24B9B7FC-EC8D-4056-BD59-347A87BFD101}" type="slidenum">
              <a:rPr lang="en-US"/>
              <a:pPr>
                <a:defRPr/>
              </a:pPr>
              <a:t>51</a:t>
            </a:fld>
            <a:endParaRPr lang="en-US"/>
          </a:p>
        </p:txBody>
      </p:sp>
      <p:sp>
        <p:nvSpPr>
          <p:cNvPr id="62468" name="Rectangle 2"/>
          <p:cNvSpPr>
            <a:spLocks noGrp="1" noChangeArrowheads="1"/>
          </p:cNvSpPr>
          <p:nvPr>
            <p:ph type="title"/>
          </p:nvPr>
        </p:nvSpPr>
        <p:spPr/>
        <p:txBody>
          <a:bodyPr/>
          <a:lstStyle/>
          <a:p>
            <a:pPr eaLnBrk="1" hangingPunct="1"/>
            <a:r>
              <a:rPr lang="en-US" smtClean="0"/>
              <a:t>Summary (continued)</a:t>
            </a:r>
          </a:p>
        </p:txBody>
      </p:sp>
      <p:sp>
        <p:nvSpPr>
          <p:cNvPr id="62469" name="Rectangle 3"/>
          <p:cNvSpPr>
            <a:spLocks noGrp="1" noChangeArrowheads="1"/>
          </p:cNvSpPr>
          <p:nvPr>
            <p:ph type="body" idx="1"/>
          </p:nvPr>
        </p:nvSpPr>
        <p:spPr/>
        <p:txBody>
          <a:bodyPr/>
          <a:lstStyle/>
          <a:p>
            <a:pPr eaLnBrk="1" hangingPunct="1"/>
            <a:r>
              <a:rPr lang="en-US" smtClean="0"/>
              <a:t>Core practices of the agile approach</a:t>
            </a:r>
          </a:p>
          <a:p>
            <a:pPr eaLnBrk="1" hangingPunct="1"/>
            <a:r>
              <a:rPr lang="en-US" smtClean="0"/>
              <a:t>Stages in the agile development process</a:t>
            </a:r>
          </a:p>
          <a:p>
            <a:pPr eaLnBrk="1" hangingPunct="1"/>
            <a:r>
              <a:rPr lang="en-US" smtClean="0"/>
              <a:t>User stories</a:t>
            </a:r>
          </a:p>
          <a:p>
            <a:pPr eaLnBrk="1" hangingPunct="1"/>
            <a:r>
              <a:rPr lang="en-US" smtClean="0"/>
              <a:t>Agile lessons</a:t>
            </a:r>
          </a:p>
          <a:p>
            <a:pPr eaLnBrk="1" hangingPunct="1"/>
            <a:r>
              <a:rPr lang="en-US" smtClean="0"/>
              <a:t>Scrum methodology</a:t>
            </a:r>
          </a:p>
          <a:p>
            <a:pPr eaLnBrk="1" hangingPunct="1"/>
            <a:r>
              <a:rPr lang="en-US" smtClean="0"/>
              <a:t>Dangers to adopting innovative approaches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r>
              <a:rPr lang="en-US"/>
              <a:t>6-</a:t>
            </a:r>
            <a:fld id="{3BFE5487-9D7B-424C-9634-B41B67921519}" type="slidenum">
              <a:rPr lang="en-US"/>
              <a:pPr>
                <a:defRPr/>
              </a:pPr>
              <a:t>52</a:t>
            </a:fld>
            <a:endParaRPr lang="en-US"/>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dirty="0" smtClean="0">
              <a:solidFill>
                <a:srgbClr val="000000"/>
              </a:solidFill>
              <a:effectLst>
                <a:outerShdw blurRad="38100" dist="38100" dir="2700000" algn="tl">
                  <a:srgbClr val="C0C0C0"/>
                </a:outerShdw>
              </a:effectLst>
              <a:cs typeface="Arial" charset="0"/>
            </a:endParaRPr>
          </a:p>
        </p:txBody>
      </p:sp>
      <p:pic>
        <p:nvPicPr>
          <p:cNvPr id="63492" name="Picture 3" descr="cid:3287383400_2177562"/>
          <p:cNvPicPr>
            <a:picLocks noChangeAspect="1" noChangeArrowheads="1"/>
          </p:cNvPicPr>
          <p:nvPr/>
        </p:nvPicPr>
        <p:blipFill>
          <a:blip r:embed="rId3" r:link="rId4" cstate="print"/>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dirty="0" smtClean="0">
                <a:solidFill>
                  <a:srgbClr val="000000"/>
                </a:solidFill>
                <a:effectLst>
                  <a:outerShdw blurRad="38100" dist="38100" dir="2700000" algn="tl">
                    <a:srgbClr val="C0C0C0"/>
                  </a:outerShdw>
                </a:effectLst>
                <a:latin typeface="Tahoma" pitchFamily="34" charset="0"/>
                <a:cs typeface="Arial" charset="0"/>
              </a:rPr>
              <a:t>Copyright © 2014 Pearson Education, Inc.  </a:t>
            </a:r>
          </a:p>
          <a:p>
            <a:pPr algn="ctr">
              <a:defRPr/>
            </a:pPr>
            <a:r>
              <a:rPr lang="en-US" dirty="0" smtClean="0">
                <a:solidFill>
                  <a:srgbClr val="000000"/>
                </a:solidFill>
                <a:effectLst>
                  <a:outerShdw blurRad="38100" dist="38100" dir="2700000" algn="tl">
                    <a:srgbClr val="C0C0C0"/>
                  </a:outerShdw>
                </a:effectLst>
                <a:latin typeface="Tahoma" pitchFamily="34" charset="0"/>
                <a:cs typeface="Arial" charset="0"/>
              </a:rPr>
              <a:t>Publishing as Prentice Hall</a:t>
            </a:r>
            <a:endParaRPr lang="en-US" dirty="0" smtClean="0">
              <a:solidFill>
                <a:srgbClr val="000000"/>
              </a:solidFill>
              <a:effectLst>
                <a:outerShdw blurRad="38100" dist="38100" dir="2700000" algn="tl">
                  <a:srgbClr val="C0C0C0"/>
                </a:outerShdw>
              </a:effectLst>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2050BF61-7CCF-4840-9429-D79154BF5AAD}" type="slidenum">
              <a:rPr lang="en-US"/>
              <a:pPr>
                <a:defRPr/>
              </a:pPr>
              <a:t>6</a:t>
            </a:fld>
            <a:endParaRPr lang="en-US"/>
          </a:p>
        </p:txBody>
      </p:sp>
      <p:sp>
        <p:nvSpPr>
          <p:cNvPr id="16388" name="Rectangle 2"/>
          <p:cNvSpPr>
            <a:spLocks noGrp="1" noChangeArrowheads="1"/>
          </p:cNvSpPr>
          <p:nvPr>
            <p:ph type="title"/>
          </p:nvPr>
        </p:nvSpPr>
        <p:spPr/>
        <p:txBody>
          <a:bodyPr/>
          <a:lstStyle/>
          <a:p>
            <a:pPr eaLnBrk="1" hangingPunct="1"/>
            <a:r>
              <a:rPr lang="en-US" smtClean="0"/>
              <a:t>Patched-Up Prototype</a:t>
            </a:r>
          </a:p>
        </p:txBody>
      </p:sp>
      <p:sp>
        <p:nvSpPr>
          <p:cNvPr id="16389" name="Rectangle 3"/>
          <p:cNvSpPr>
            <a:spLocks noGrp="1" noChangeArrowheads="1"/>
          </p:cNvSpPr>
          <p:nvPr>
            <p:ph type="body" idx="1"/>
          </p:nvPr>
        </p:nvSpPr>
        <p:spPr/>
        <p:txBody>
          <a:bodyPr/>
          <a:lstStyle/>
          <a:p>
            <a:pPr eaLnBrk="1" hangingPunct="1"/>
            <a:r>
              <a:rPr lang="en-US" smtClean="0"/>
              <a:t>A system that works but is patched up or patched together</a:t>
            </a:r>
          </a:p>
          <a:p>
            <a:pPr eaLnBrk="1" hangingPunct="1"/>
            <a:r>
              <a:rPr lang="en-US" smtClean="0"/>
              <a:t>A working model that has all the features but is inefficient</a:t>
            </a:r>
          </a:p>
          <a:p>
            <a:pPr eaLnBrk="1" hangingPunct="1"/>
            <a:r>
              <a:rPr lang="en-US" smtClean="0"/>
              <a:t>Users can interact with the system</a:t>
            </a:r>
          </a:p>
          <a:p>
            <a:pPr eaLnBrk="1" hangingPunct="1"/>
            <a:r>
              <a:rPr lang="en-US" smtClean="0"/>
              <a:t>Retrieval and storage of information may be inefficient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0E29194C-CB45-48B1-A15B-84F1A7366C41}" type="slidenum">
              <a:rPr lang="en-US"/>
              <a:pPr>
                <a:defRPr/>
              </a:pPr>
              <a:t>7</a:t>
            </a:fld>
            <a:endParaRPr lang="en-US"/>
          </a:p>
        </p:txBody>
      </p:sp>
      <p:sp>
        <p:nvSpPr>
          <p:cNvPr id="17412" name="Rectangle 2"/>
          <p:cNvSpPr>
            <a:spLocks noGrp="1" noChangeArrowheads="1"/>
          </p:cNvSpPr>
          <p:nvPr>
            <p:ph type="title"/>
          </p:nvPr>
        </p:nvSpPr>
        <p:spPr/>
        <p:txBody>
          <a:bodyPr/>
          <a:lstStyle/>
          <a:p>
            <a:pPr eaLnBrk="1" hangingPunct="1"/>
            <a:r>
              <a:rPr lang="en-US" smtClean="0"/>
              <a:t>Nonoperational Scale Models</a:t>
            </a:r>
          </a:p>
        </p:txBody>
      </p:sp>
      <p:sp>
        <p:nvSpPr>
          <p:cNvPr id="17413" name="Rectangle 3"/>
          <p:cNvSpPr>
            <a:spLocks noGrp="1" noChangeArrowheads="1"/>
          </p:cNvSpPr>
          <p:nvPr>
            <p:ph type="body" idx="1"/>
          </p:nvPr>
        </p:nvSpPr>
        <p:spPr/>
        <p:txBody>
          <a:bodyPr/>
          <a:lstStyle/>
          <a:p>
            <a:pPr eaLnBrk="1" hangingPunct="1"/>
            <a:r>
              <a:rPr lang="en-US" sz="2800" smtClean="0"/>
              <a:t>A nonworking scale mode that is set up to test certain aspects of the design</a:t>
            </a:r>
          </a:p>
          <a:p>
            <a:pPr eaLnBrk="1" hangingPunct="1"/>
            <a:r>
              <a:rPr lang="en-US" sz="2800" smtClean="0"/>
              <a:t>A nonworking scale model of an information system might be produced when the coding required by the application is too expensive to prototype but when a useful idea of the system can be gained through prototyping of the input and output only.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356810C0-142A-4A45-8A81-0EAB16C0420D}" type="slidenum">
              <a:rPr lang="en-US"/>
              <a:pPr>
                <a:defRPr/>
              </a:pPr>
              <a:t>8</a:t>
            </a:fld>
            <a:endParaRPr lang="en-US"/>
          </a:p>
        </p:txBody>
      </p:sp>
      <p:sp>
        <p:nvSpPr>
          <p:cNvPr id="18436" name="Rectangle 2"/>
          <p:cNvSpPr>
            <a:spLocks noGrp="1" noChangeArrowheads="1"/>
          </p:cNvSpPr>
          <p:nvPr>
            <p:ph type="title"/>
          </p:nvPr>
        </p:nvSpPr>
        <p:spPr/>
        <p:txBody>
          <a:bodyPr/>
          <a:lstStyle/>
          <a:p>
            <a:pPr eaLnBrk="1" hangingPunct="1"/>
            <a:r>
              <a:rPr lang="en-US" smtClean="0"/>
              <a:t>First-of-a-Series Prototype</a:t>
            </a:r>
          </a:p>
        </p:txBody>
      </p:sp>
      <p:sp>
        <p:nvSpPr>
          <p:cNvPr id="18437" name="Rectangle 3"/>
          <p:cNvSpPr>
            <a:spLocks noGrp="1" noChangeArrowheads="1"/>
          </p:cNvSpPr>
          <p:nvPr>
            <p:ph type="body" idx="1"/>
          </p:nvPr>
        </p:nvSpPr>
        <p:spPr/>
        <p:txBody>
          <a:bodyPr/>
          <a:lstStyle/>
          <a:p>
            <a:pPr eaLnBrk="1" hangingPunct="1">
              <a:lnSpc>
                <a:spcPct val="90000"/>
              </a:lnSpc>
            </a:pPr>
            <a:r>
              <a:rPr lang="en-US" sz="2800" smtClean="0"/>
              <a:t>Creating a pilot</a:t>
            </a:r>
          </a:p>
          <a:p>
            <a:pPr eaLnBrk="1" hangingPunct="1">
              <a:lnSpc>
                <a:spcPct val="90000"/>
              </a:lnSpc>
            </a:pPr>
            <a:r>
              <a:rPr lang="en-US" sz="2800" smtClean="0"/>
              <a:t>Prototype is completely operational </a:t>
            </a:r>
          </a:p>
          <a:p>
            <a:pPr eaLnBrk="1" hangingPunct="1">
              <a:lnSpc>
                <a:spcPct val="90000"/>
              </a:lnSpc>
            </a:pPr>
            <a:r>
              <a:rPr lang="en-US" sz="2800" smtClean="0"/>
              <a:t>Useful when many installations of the same information system are planned</a:t>
            </a:r>
          </a:p>
          <a:p>
            <a:pPr eaLnBrk="1" hangingPunct="1">
              <a:lnSpc>
                <a:spcPct val="90000"/>
              </a:lnSpc>
            </a:pPr>
            <a:r>
              <a:rPr lang="en-US" sz="2800" smtClean="0"/>
              <a:t>A full-scale prototype is installed in one or two locations first, and if successful, duplicates are installed at all locations based on customer usage patterns and other key factors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6-</a:t>
            </a:r>
            <a:fld id="{ABD0448B-A44D-4849-B6DE-A75C77E588C5}" type="slidenum">
              <a:rPr lang="en-US"/>
              <a:pPr>
                <a:defRPr/>
              </a:pPr>
              <a:t>9</a:t>
            </a:fld>
            <a:endParaRPr lang="en-US"/>
          </a:p>
        </p:txBody>
      </p:sp>
      <p:sp>
        <p:nvSpPr>
          <p:cNvPr id="19460" name="Rectangle 2"/>
          <p:cNvSpPr>
            <a:spLocks noGrp="1" noChangeArrowheads="1"/>
          </p:cNvSpPr>
          <p:nvPr>
            <p:ph type="title"/>
          </p:nvPr>
        </p:nvSpPr>
        <p:spPr/>
        <p:txBody>
          <a:bodyPr/>
          <a:lstStyle/>
          <a:p>
            <a:pPr eaLnBrk="1" hangingPunct="1"/>
            <a:r>
              <a:rPr lang="en-US" smtClean="0"/>
              <a:t>Selected Features Prototype</a:t>
            </a:r>
          </a:p>
        </p:txBody>
      </p:sp>
      <p:sp>
        <p:nvSpPr>
          <p:cNvPr id="19461" name="Rectangle 3"/>
          <p:cNvSpPr>
            <a:spLocks noGrp="1" noChangeArrowheads="1"/>
          </p:cNvSpPr>
          <p:nvPr>
            <p:ph type="body" idx="1"/>
          </p:nvPr>
        </p:nvSpPr>
        <p:spPr/>
        <p:txBody>
          <a:bodyPr/>
          <a:lstStyle/>
          <a:p>
            <a:pPr eaLnBrk="1" hangingPunct="1"/>
            <a:r>
              <a:rPr lang="en-US" smtClean="0"/>
              <a:t>Building an operational model that includes some, but not all, of the features that the final system will have</a:t>
            </a:r>
          </a:p>
          <a:p>
            <a:pPr eaLnBrk="1" hangingPunct="1"/>
            <a:r>
              <a:rPr lang="en-US" smtClean="0"/>
              <a:t>Some, but not all, essential features are included</a:t>
            </a:r>
          </a:p>
          <a:p>
            <a:pPr eaLnBrk="1" hangingPunct="1"/>
            <a:r>
              <a:rPr lang="en-US" smtClean="0"/>
              <a:t>Built in modules</a:t>
            </a:r>
          </a:p>
          <a:p>
            <a:pPr eaLnBrk="1" hangingPunct="1"/>
            <a:r>
              <a:rPr lang="en-US" smtClean="0"/>
              <a:t>Part of the actual system</a:t>
            </a:r>
          </a:p>
        </p:txBody>
      </p:sp>
    </p:spTree>
  </p:cSld>
  <p:clrMapOvr>
    <a:masterClrMapping/>
  </p:clrMapOvr>
</p:sld>
</file>

<file path=ppt/theme/theme1.xml><?xml version="1.0" encoding="utf-8"?>
<a:theme xmlns:a="http://schemas.openxmlformats.org/drawingml/2006/main" name="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9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3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4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5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6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7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8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kendall8e_template2011</Template>
  <TotalTime>2600</TotalTime>
  <Words>3348</Words>
  <Application>Microsoft Office PowerPoint</Application>
  <PresentationFormat>On-screen Show (4:3)</PresentationFormat>
  <Paragraphs>490</Paragraphs>
  <Slides>52</Slides>
  <Notes>28</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52</vt:i4>
      </vt:variant>
    </vt:vector>
  </HeadingPairs>
  <TitlesOfParts>
    <vt:vector size="67" baseType="lpstr">
      <vt:lpstr>Arial</vt:lpstr>
      <vt:lpstr>ＭＳ Ｐゴシック</vt:lpstr>
      <vt:lpstr>Tahoma</vt:lpstr>
      <vt:lpstr>Wingdings</vt:lpstr>
      <vt:lpstr>Times New Roman</vt:lpstr>
      <vt:lpstr>kendall8eTemplateA</vt:lpstr>
      <vt:lpstr>1_kendall8eTemplateA</vt:lpstr>
      <vt:lpstr>2_kendall8eTemplateA</vt:lpstr>
      <vt:lpstr>3_kendall8eTemplateA</vt:lpstr>
      <vt:lpstr>4_kendall8eTemplateA</vt:lpstr>
      <vt:lpstr>5_kendall8eTemplateA</vt:lpstr>
      <vt:lpstr>6_kendall8eTemplateA</vt:lpstr>
      <vt:lpstr>7_kendall8eTemplateA</vt:lpstr>
      <vt:lpstr>8_kendall8eTemplateA</vt:lpstr>
      <vt:lpstr>9_kendall8eTemplateA</vt:lpstr>
      <vt:lpstr>Agile Modeling and Prototyping</vt:lpstr>
      <vt:lpstr>Learning Objectives</vt:lpstr>
      <vt:lpstr>Agile Modeling, but First Prototyping</vt:lpstr>
      <vt:lpstr>Major Topics</vt:lpstr>
      <vt:lpstr>Prototyping</vt:lpstr>
      <vt:lpstr>Patched-Up Prototype</vt:lpstr>
      <vt:lpstr>Nonoperational Scale Models</vt:lpstr>
      <vt:lpstr>First-of-a-Series Prototype</vt:lpstr>
      <vt:lpstr>Selected Features Prototype</vt:lpstr>
      <vt:lpstr>Four Kinds of Prototypes Clockwise, Starting from the Upper Left (Figure 6.1)</vt:lpstr>
      <vt:lpstr>Prototyping as an Alternative to the Systems Life Cycle</vt:lpstr>
      <vt:lpstr>Drawbacks to Supplanting the SDLC With Prototyping</vt:lpstr>
      <vt:lpstr>Guidelines for Developing a Prototype </vt:lpstr>
      <vt:lpstr>Work in Manageable Modules</vt:lpstr>
      <vt:lpstr>Build the Prototype Rapidly</vt:lpstr>
      <vt:lpstr>Modify the Prototype in successive iterations</vt:lpstr>
      <vt:lpstr>Stress the User Interface</vt:lpstr>
      <vt:lpstr>Disadvantages of Prototyping</vt:lpstr>
      <vt:lpstr>Advantages of Prototyping</vt:lpstr>
      <vt:lpstr>Prototyping Using COTS Software</vt:lpstr>
      <vt:lpstr>Users’ Role in Prototyping</vt:lpstr>
      <vt:lpstr>Prototype Evaluation Form (Figure 6.3)</vt:lpstr>
      <vt:lpstr>Agile Modeling</vt:lpstr>
      <vt:lpstr>Values and Principles of Agile Modeling </vt:lpstr>
      <vt:lpstr>Values Are Crucial to the Agile Approach (Figure 6.4)</vt:lpstr>
      <vt:lpstr>The Basic Principles of Agile Modeling</vt:lpstr>
      <vt:lpstr>The Basic Principles of Agile Modeling (continued)</vt:lpstr>
      <vt:lpstr>The Basic Principles of Agile Modeling (continued)</vt:lpstr>
      <vt:lpstr>Four Basic Activities of Agile Modeling</vt:lpstr>
      <vt:lpstr>Coding </vt:lpstr>
      <vt:lpstr>Testing</vt:lpstr>
      <vt:lpstr>Listening</vt:lpstr>
      <vt:lpstr>Designing</vt:lpstr>
      <vt:lpstr>Four Resource Control Variables of Agile Modeling</vt:lpstr>
      <vt:lpstr>Four Core Agile Practices</vt:lpstr>
      <vt:lpstr>Agile Core Practices (Figure 6.5)</vt:lpstr>
      <vt:lpstr>The Agile Development Process</vt:lpstr>
      <vt:lpstr>Writing User Stories</vt:lpstr>
      <vt:lpstr>User Stories Can Be Recorded on Cards (Figure 6.6)</vt:lpstr>
      <vt:lpstr>Scrum</vt:lpstr>
      <vt:lpstr>Scrum</vt:lpstr>
      <vt:lpstr>Lessons Learned from Agile Modeling</vt:lpstr>
      <vt:lpstr>Lessons Learned from Agile Modeling (continued)</vt:lpstr>
      <vt:lpstr>There Are Six Vital Lessons That Can Be Drawn from the Agile Approach to Systems (Figure 6.7)</vt:lpstr>
      <vt:lpstr>Comparing Agile Modeling and Structured Methods</vt:lpstr>
      <vt:lpstr>Strategies for Improving Efficiency Can Be Implemented Using Two Different Development Approaches      (Figure 6.8)</vt:lpstr>
      <vt:lpstr>Adopting New Information Systems Involves Balancing Several Risks (Figure 6.9)</vt:lpstr>
      <vt:lpstr>Risks When Adopting New Information Systems</vt:lpstr>
      <vt:lpstr>Summary</vt:lpstr>
      <vt:lpstr>Summary (continued)</vt:lpstr>
      <vt:lpstr>Summary (continued)</vt:lpstr>
      <vt:lpstr>Slide 52</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Information Gathering: Interactive Methods</dc:title>
  <dc:creator>BVU User</dc:creator>
  <cp:lastModifiedBy>Yaw Missah</cp:lastModifiedBy>
  <cp:revision>167</cp:revision>
  <dcterms:created xsi:type="dcterms:W3CDTF">2006-12-11T03:13:53Z</dcterms:created>
  <dcterms:modified xsi:type="dcterms:W3CDTF">2015-12-26T15:14:09Z</dcterms:modified>
</cp:coreProperties>
</file>